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95" r:id="rId1"/>
  </p:sldMasterIdLst>
  <p:sldIdLst>
    <p:sldId id="293" r:id="rId2"/>
    <p:sldId id="294" r:id="rId3"/>
    <p:sldId id="295" r:id="rId4"/>
    <p:sldId id="296" r:id="rId5"/>
    <p:sldId id="297" r:id="rId6"/>
    <p:sldId id="298" r:id="rId7"/>
    <p:sldId id="299" r:id="rId8"/>
    <p:sldId id="300" r:id="rId9"/>
    <p:sldId id="301" r:id="rId10"/>
    <p:sldId id="302" r:id="rId11"/>
    <p:sldId id="303" r:id="rId12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7992" autoAdjust="0"/>
    <p:restoredTop sz="94660"/>
  </p:normalViewPr>
  <p:slideViewPr>
    <p:cSldViewPr snapToGrid="0">
      <p:cViewPr varScale="1">
        <p:scale>
          <a:sx n="86" d="100"/>
          <a:sy n="86" d="100"/>
        </p:scale>
        <p:origin x="63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Série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77204720"/>
        <c:axId val="377205280"/>
      </c:barChart>
      <c:catAx>
        <c:axId val="377204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77205280"/>
        <c:crosses val="autoZero"/>
        <c:auto val="1"/>
        <c:lblAlgn val="ctr"/>
        <c:lblOffset val="100"/>
        <c:noMultiLvlLbl val="0"/>
      </c:catAx>
      <c:valAx>
        <c:axId val="377205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772047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08"/>
            <a:ext cx="9906000" cy="6860308"/>
            <a:chOff x="0" y="-2308"/>
            <a:chExt cx="9144000" cy="6860308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7000"/>
                  </a:schemeClr>
                </a:gs>
                <a:gs pos="69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5689832" y="4618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5865092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879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879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8000"/>
                  </a:schemeClr>
                </a:gs>
                <a:gs pos="72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-23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38645" y="2222624"/>
            <a:ext cx="6410819" cy="2554758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8645" y="4777380"/>
            <a:ext cx="641081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8166693" y="1819272"/>
            <a:ext cx="990599" cy="247714"/>
          </a:xfrm>
        </p:spPr>
        <p:txBody>
          <a:bodyPr anchor="t" anchorCtr="0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ECD19FB2-3AAB-4D03-B13A-2960828C78E3}" type="datetimeFigureOut">
              <a:rPr lang="en-US" smtClean="0"/>
              <a:t>2/1/2016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6916718" y="3254879"/>
            <a:ext cx="3859795" cy="24771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8391114" y="0"/>
            <a:ext cx="74295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2386" y="292610"/>
            <a:ext cx="681214" cy="767687"/>
          </a:xfrm>
        </p:spPr>
        <p:txBody>
          <a:bodyPr/>
          <a:lstStyle>
            <a:lvl1pPr>
              <a:defRPr sz="2800" b="0" i="0" baseline="0">
                <a:latin typeface="+mj-lt"/>
              </a:defRPr>
            </a:lvl1pPr>
          </a:lstStyle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223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-2308"/>
            <a:ext cx="9906000" cy="6860308"/>
            <a:chOff x="0" y="-2308"/>
            <a:chExt cx="9144000" cy="686030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7000"/>
                  </a:schemeClr>
                </a:gs>
                <a:gs pos="69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4618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65092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879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879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8000"/>
                  </a:schemeClr>
                </a:gs>
                <a:gs pos="72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9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-23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8647" y="4961453"/>
            <a:ext cx="695716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38644" y="685800"/>
            <a:ext cx="6957171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38647" y="5528191"/>
            <a:ext cx="6957170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smtClean="0"/>
              <a:t>2/1/2016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8391114" y="0"/>
            <a:ext cx="74295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894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-2308"/>
            <a:ext cx="9906000" cy="6860308"/>
            <a:chOff x="0" y="-2308"/>
            <a:chExt cx="9144000" cy="686030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7000"/>
                  </a:schemeClr>
                </a:gs>
                <a:gs pos="69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5689832" y="4618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6299432" y="5865092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879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6879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8000"/>
                  </a:schemeClr>
                </a:gs>
                <a:gs pos="72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Rectangle 13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-23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8644" y="927101"/>
            <a:ext cx="6957171" cy="1653117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938645" y="3509007"/>
            <a:ext cx="6957170" cy="2515873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smtClean="0"/>
              <a:t>2/1/2016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8391114" y="0"/>
            <a:ext cx="74295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5680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-2308"/>
            <a:ext cx="9906000" cy="6860308"/>
            <a:chOff x="0" y="-2308"/>
            <a:chExt cx="9144000" cy="686030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7000"/>
                  </a:schemeClr>
                </a:gs>
                <a:gs pos="69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4618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65092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6879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879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8000"/>
                  </a:schemeClr>
                </a:gs>
                <a:gs pos="72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36" name="Freeform 35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-23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10" name="TextBox 9"/>
          <p:cNvSpPr txBox="1"/>
          <p:nvPr/>
        </p:nvSpPr>
        <p:spPr>
          <a:xfrm>
            <a:off x="698448" y="654264"/>
            <a:ext cx="6517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8000" dirty="0"/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29743" y="2900539"/>
            <a:ext cx="5838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8000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2065" y="914401"/>
            <a:ext cx="6673750" cy="2894878"/>
          </a:xfrm>
        </p:spPr>
        <p:txBody>
          <a:bodyPr/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02886" y="3814474"/>
            <a:ext cx="6116654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938644" y="5000816"/>
            <a:ext cx="6957172" cy="102406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fld id="{5D6C7379-69CC-4837-9905-BEBA22830C8A}" type="datetimeFigureOut">
              <a:rPr lang="en-US" smtClean="0"/>
              <a:t>2/1/2016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>
            <a:off x="8391114" y="0"/>
            <a:ext cx="74295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5512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08"/>
            <a:ext cx="9906000" cy="6860308"/>
            <a:chOff x="0" y="-2308"/>
            <a:chExt cx="9144000" cy="686030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7000"/>
                  </a:schemeClr>
                </a:gs>
                <a:gs pos="69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4618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65092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879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879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8000"/>
                  </a:schemeClr>
                </a:gs>
                <a:gs pos="72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11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-23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8644" y="2057400"/>
            <a:ext cx="6957171" cy="209550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8644" y="5159399"/>
            <a:ext cx="6957171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smtClean="0"/>
              <a:t>2/1/2016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8391114" y="0"/>
            <a:ext cx="74295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8927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1291" y="927101"/>
            <a:ext cx="6958891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1291" y="2489199"/>
            <a:ext cx="2503570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941291" y="3147165"/>
            <a:ext cx="2503570" cy="287771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92510" y="2489201"/>
            <a:ext cx="2520646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692511" y="3147164"/>
            <a:ext cx="2520646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460805" y="2489201"/>
            <a:ext cx="2506552" cy="657961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6460805" y="3147162"/>
            <a:ext cx="2506551" cy="2888368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569074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33698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smtClean="0"/>
              <a:t>2/1/2016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84454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8645" y="936973"/>
            <a:ext cx="6958891" cy="699992"/>
          </a:xfrm>
        </p:spPr>
        <p:txBody>
          <a:bodyPr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8642" y="4188547"/>
            <a:ext cx="2506903" cy="649011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06367" y="2489200"/>
            <a:ext cx="2180682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938641" y="4837558"/>
            <a:ext cx="2501720" cy="1187322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88011" y="4188546"/>
            <a:ext cx="2525145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16"/>
          </p:nvPr>
        </p:nvSpPr>
        <p:spPr>
          <a:xfrm>
            <a:off x="3846507" y="2489200"/>
            <a:ext cx="2193947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688010" y="4846509"/>
            <a:ext cx="2525146" cy="1178372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460805" y="4184814"/>
            <a:ext cx="2491116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17"/>
          </p:nvPr>
        </p:nvSpPr>
        <p:spPr>
          <a:xfrm>
            <a:off x="6613691" y="2489200"/>
            <a:ext cx="2187076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6460805" y="4846510"/>
            <a:ext cx="2491116" cy="118902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3564187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33698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smtClean="0"/>
              <a:t>2/1/2016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0882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38645" y="2489200"/>
            <a:ext cx="6871801" cy="3530600"/>
          </a:xfrm>
        </p:spPr>
        <p:txBody>
          <a:bodyPr vert="eaVert" anchor="t" anchorCtr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smtClean="0"/>
              <a:t>2/1/2016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1379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-2308"/>
            <a:ext cx="9906000" cy="6860308"/>
            <a:chOff x="0" y="-2308"/>
            <a:chExt cx="9144000" cy="686030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7000"/>
                  </a:schemeClr>
                </a:gs>
                <a:gs pos="69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4618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65092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879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879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8000"/>
                  </a:schemeClr>
                </a:gs>
                <a:gs pos="72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Rectangle 6"/>
            <p:cNvSpPr/>
            <p:nvPr/>
          </p:nvSpPr>
          <p:spPr>
            <a:xfrm>
              <a:off x="414867" y="402165"/>
              <a:ext cx="46105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7"/>
            <p:cNvSpPr/>
            <p:nvPr/>
          </p:nvSpPr>
          <p:spPr bwMode="gray">
            <a:xfrm rot="5400000">
              <a:off x="1299309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-23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3051" y="1447799"/>
            <a:ext cx="1212764" cy="4571999"/>
          </a:xfrm>
        </p:spPr>
        <p:txBody>
          <a:bodyPr vert="eaVert" anchor="b" anchorCtr="0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8922" y="1447799"/>
            <a:ext cx="4805059" cy="4571999"/>
          </a:xfrm>
        </p:spPr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smtClean="0"/>
              <a:t>2/1/2016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8391114" y="0"/>
            <a:ext cx="74295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301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smtClean="0"/>
              <a:t>2/1/2016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785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-2308"/>
            <a:ext cx="9906000" cy="6860308"/>
            <a:chOff x="0" y="-2308"/>
            <a:chExt cx="9144000" cy="686030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7000"/>
                  </a:schemeClr>
                </a:gs>
                <a:gs pos="69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4618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65092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879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879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8000"/>
                  </a:schemeClr>
                </a:gs>
                <a:gs pos="72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Rectangle 6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7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-23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8645" y="2257589"/>
            <a:ext cx="3360245" cy="3020343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45867" y="2257589"/>
            <a:ext cx="3309207" cy="302034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smtClean="0"/>
              <a:t>2/1/2016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8391114" y="0"/>
            <a:ext cx="74295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080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38643" y="2489199"/>
            <a:ext cx="3940062" cy="3530604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7295" y="2489200"/>
            <a:ext cx="3940063" cy="3530601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smtClean="0"/>
              <a:t>2/1/2016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082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8644" y="2489200"/>
            <a:ext cx="3940061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38644" y="3248491"/>
            <a:ext cx="3940060" cy="2771311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7296" y="2489200"/>
            <a:ext cx="394006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7296" y="3248490"/>
            <a:ext cx="3940061" cy="2771312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smtClean="0"/>
              <a:t>2/1/2016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376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smtClean="0"/>
              <a:t>2/1/2016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629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smtClean="0"/>
              <a:t>2/1/2016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391114" y="0"/>
            <a:ext cx="74295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335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-2308"/>
            <a:ext cx="9906000" cy="6860308"/>
            <a:chOff x="0" y="-2308"/>
            <a:chExt cx="9144000" cy="686030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7000"/>
                  </a:schemeClr>
                </a:gs>
                <a:gs pos="69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4618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65092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879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879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8000"/>
                  </a:schemeClr>
                </a:gs>
                <a:gs pos="72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8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-23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8644" y="1497437"/>
            <a:ext cx="2938638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9671" y="1452881"/>
            <a:ext cx="3935588" cy="4572000"/>
          </a:xfrm>
        </p:spPr>
        <p:txBody>
          <a:bodyPr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38645" y="3086845"/>
            <a:ext cx="2938639" cy="292541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smtClean="0"/>
              <a:t>2/1/2016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8391114" y="0"/>
            <a:ext cx="74295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778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-2308"/>
            <a:ext cx="9906000" cy="6860308"/>
            <a:chOff x="0" y="-2308"/>
            <a:chExt cx="9144000" cy="686030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7000"/>
                  </a:schemeClr>
                </a:gs>
                <a:gs pos="69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4618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65092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879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879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8000"/>
                  </a:schemeClr>
                </a:gs>
                <a:gs pos="72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8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-23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8646" y="1362190"/>
            <a:ext cx="3236011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16485" y="1320800"/>
            <a:ext cx="3023694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2557" y="3088563"/>
            <a:ext cx="3252100" cy="2448637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smtClean="0"/>
              <a:t>2/1/2016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8391114" y="0"/>
            <a:ext cx="74295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430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08"/>
            <a:ext cx="9906000" cy="6860308"/>
            <a:chOff x="0" y="-2308"/>
            <a:chExt cx="9144000" cy="6860308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7000"/>
                  </a:schemeClr>
                </a:gs>
                <a:gs pos="69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4618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65092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879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6879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8000"/>
                  </a:schemeClr>
                </a:gs>
                <a:gs pos="72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3"/>
            <p:cNvSpPr/>
            <p:nvPr/>
          </p:nvSpPr>
          <p:spPr bwMode="gray">
            <a:xfrm>
              <a:off x="485023" y="1854142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-23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935528" y="925606"/>
            <a:ext cx="6874918" cy="7113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8645" y="2489200"/>
            <a:ext cx="6871801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40079" y="6365497"/>
            <a:ext cx="418144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05647" y="6371445"/>
            <a:ext cx="107314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51CF1133-3259-4C45-BABA-5B62D9C6F78D}" type="datetimeFigureOut">
              <a:rPr lang="en-US" smtClean="0"/>
              <a:t>2/1/2016</a:t>
            </a:fld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8391114" y="0"/>
            <a:ext cx="74295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3631" y="295731"/>
            <a:ext cx="681214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088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  <p:sldLayoutId id="2147483807" r:id="rId12"/>
    <p:sldLayoutId id="2147483808" r:id="rId13"/>
    <p:sldLayoutId id="2147483809" r:id="rId14"/>
    <p:sldLayoutId id="2147483810" r:id="rId15"/>
    <p:sldLayoutId id="2147483811" r:id="rId16"/>
    <p:sldLayoutId id="2147483812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Cahier de laboratoire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4939838" y="1608331"/>
            <a:ext cx="3935588" cy="4572000"/>
          </a:xfrm>
        </p:spPr>
        <p:txBody>
          <a:bodyPr>
            <a:normAutofit lnSpcReduction="10000"/>
          </a:bodyPr>
          <a:lstStyle/>
          <a:p>
            <a:r>
              <a:rPr lang="fr-FR" b="1" dirty="0"/>
              <a:t>Vous allez générer </a:t>
            </a:r>
          </a:p>
          <a:p>
            <a:pPr lvl="1"/>
            <a:r>
              <a:rPr lang="fr-FR" dirty="0"/>
              <a:t>des données brutes </a:t>
            </a:r>
          </a:p>
          <a:p>
            <a:pPr lvl="1"/>
            <a:r>
              <a:rPr lang="fr-FR" dirty="0"/>
              <a:t>des données traitées </a:t>
            </a:r>
            <a:endParaRPr lang="fr-FR" dirty="0" smtClean="0"/>
          </a:p>
          <a:p>
            <a:pPr lvl="1"/>
            <a:endParaRPr lang="fr-FR" dirty="0" smtClean="0"/>
          </a:p>
          <a:p>
            <a:r>
              <a:rPr lang="fr-FR" b="1" dirty="0"/>
              <a:t>qui seront utilisées </a:t>
            </a:r>
          </a:p>
          <a:p>
            <a:pPr lvl="1"/>
            <a:r>
              <a:rPr lang="fr-FR" dirty="0"/>
              <a:t>le lendemain </a:t>
            </a:r>
          </a:p>
          <a:p>
            <a:pPr lvl="1"/>
            <a:r>
              <a:rPr lang="fr-FR" dirty="0"/>
              <a:t>5 mois après </a:t>
            </a:r>
          </a:p>
          <a:p>
            <a:pPr lvl="1"/>
            <a:r>
              <a:rPr lang="fr-FR" dirty="0" smtClean="0"/>
              <a:t>ou </a:t>
            </a:r>
            <a:r>
              <a:rPr lang="fr-FR" dirty="0"/>
              <a:t>+ </a:t>
            </a:r>
            <a:r>
              <a:rPr lang="fr-FR" dirty="0" smtClean="0"/>
              <a:t>tard</a:t>
            </a:r>
          </a:p>
          <a:p>
            <a:pPr lvl="1"/>
            <a:endParaRPr lang="fr-FR" dirty="0"/>
          </a:p>
          <a:p>
            <a:r>
              <a:rPr lang="fr-FR" b="1" dirty="0" smtClean="0"/>
              <a:t>Par</a:t>
            </a:r>
            <a:endParaRPr lang="fr-FR" b="1" dirty="0"/>
          </a:p>
          <a:p>
            <a:pPr lvl="1"/>
            <a:r>
              <a:rPr lang="fr-FR" dirty="0"/>
              <a:t>vous </a:t>
            </a:r>
            <a:endParaRPr lang="fr-FR" dirty="0" smtClean="0"/>
          </a:p>
          <a:p>
            <a:pPr lvl="1"/>
            <a:r>
              <a:rPr lang="fr-FR" dirty="0" smtClean="0"/>
              <a:t>vos </a:t>
            </a:r>
            <a:r>
              <a:rPr lang="fr-FR" dirty="0"/>
              <a:t>collègues </a:t>
            </a:r>
            <a:endParaRPr lang="fr-FR" dirty="0" smtClean="0"/>
          </a:p>
          <a:p>
            <a:pPr lvl="1"/>
            <a:r>
              <a:rPr lang="fr-FR" dirty="0" smtClean="0"/>
              <a:t>vos enseignants : </a:t>
            </a:r>
            <a:r>
              <a:rPr lang="fr-FR" dirty="0"/>
              <a:t>nous !</a:t>
            </a:r>
          </a:p>
          <a:p>
            <a:endParaRPr lang="fr-FR" dirty="0"/>
          </a:p>
        </p:txBody>
      </p:sp>
      <p:sp>
        <p:nvSpPr>
          <p:cNvPr id="8" name="Espace réservé du contenu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0" indent="0">
              <a:buNone/>
            </a:pPr>
            <a:endParaRPr lang="fr-FR" b="1" dirty="0" smtClean="0"/>
          </a:p>
          <a:p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676545" y="3817759"/>
            <a:ext cx="320073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Par exemple, on doit, 6 mois après l’expérience être capable comprendre ce qui a été fait et de repartir des données brutes et les traiter de nouveau et ceci sans vous !!</a:t>
            </a:r>
            <a:endParaRPr lang="fr-F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036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Cahier de laboratoire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5431450" y="1149215"/>
            <a:ext cx="3935588" cy="1046379"/>
          </a:xfrm>
        </p:spPr>
        <p:txBody>
          <a:bodyPr>
            <a:normAutofit/>
          </a:bodyPr>
          <a:lstStyle/>
          <a:p>
            <a:r>
              <a:rPr lang="fr-FR" b="1" dirty="0" smtClean="0"/>
              <a:t>Conseils</a:t>
            </a:r>
            <a:endParaRPr lang="fr-FR" b="1" dirty="0">
              <a:solidFill>
                <a:schemeClr val="bg2">
                  <a:lumMod val="25000"/>
                </a:schemeClr>
              </a:solidFill>
            </a:endParaRPr>
          </a:p>
          <a:p>
            <a:pPr lvl="1"/>
            <a:endParaRPr lang="fr-FR" b="1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8" name="Espace réservé du contenu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0" indent="0">
              <a:buNone/>
            </a:pPr>
            <a:endParaRPr lang="fr-FR" b="1" dirty="0" smtClean="0"/>
          </a:p>
          <a:p>
            <a:endParaRPr lang="fr-FR" dirty="0"/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>
          <a:xfrm>
            <a:off x="4541785" y="1900988"/>
            <a:ext cx="5009393" cy="44802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83464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012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0876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5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Feuilles pour prise de notes à la paillasse</a:t>
            </a:r>
          </a:p>
          <a:p>
            <a:r>
              <a:rPr lang="fr-FR" dirty="0" smtClean="0"/>
              <a:t>Assimilable à cahier de brouillon</a:t>
            </a:r>
          </a:p>
          <a:p>
            <a:r>
              <a:rPr lang="fr-FR" dirty="0" smtClean="0"/>
              <a:t>Saisie « au propre » doc </a:t>
            </a:r>
            <a:r>
              <a:rPr lang="fr-FR" dirty="0" err="1" smtClean="0"/>
              <a:t>word</a:t>
            </a:r>
            <a:r>
              <a:rPr lang="fr-FR" dirty="0" smtClean="0"/>
              <a:t> </a:t>
            </a:r>
            <a:r>
              <a:rPr lang="fr-FR" dirty="0" err="1" smtClean="0"/>
              <a:t>excel</a:t>
            </a:r>
            <a:r>
              <a:rPr lang="fr-FR" dirty="0" smtClean="0"/>
              <a:t> (avec le maximum d’informations (</a:t>
            </a:r>
            <a:r>
              <a:rPr lang="fr-FR" dirty="0" err="1" smtClean="0"/>
              <a:t>qté</a:t>
            </a:r>
            <a:r>
              <a:rPr lang="fr-FR" dirty="0" smtClean="0"/>
              <a:t> ADN, de cellules, durée de migration, d’incubation...)</a:t>
            </a:r>
          </a:p>
          <a:p>
            <a:r>
              <a:rPr lang="fr-FR" dirty="0" smtClean="0"/>
              <a:t>Impression et collage dans « cahier de laboratoire »</a:t>
            </a:r>
          </a:p>
          <a:p>
            <a:r>
              <a:rPr lang="fr-FR" b="1" dirty="0" smtClean="0"/>
              <a:t>A faire au fur et à mesure, le + souvent possible dès que vous n’avez pas d’expériences à la paillasse</a:t>
            </a:r>
          </a:p>
          <a:p>
            <a:endParaRPr lang="fr-FR" b="1" dirty="0"/>
          </a:p>
          <a:p>
            <a:r>
              <a:rPr lang="fr-FR" b="1" dirty="0" smtClean="0"/>
              <a:t>Venez avec vos ordinateurs</a:t>
            </a:r>
          </a:p>
          <a:p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277875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Résultats </a:t>
            </a:r>
            <a:endParaRPr lang="fr-FR" dirty="0"/>
          </a:p>
        </p:txBody>
      </p:sp>
      <p:sp>
        <p:nvSpPr>
          <p:cNvPr id="8" name="Espace réservé du contenu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0" indent="0">
              <a:buNone/>
            </a:pPr>
            <a:endParaRPr lang="fr-FR" b="1" dirty="0" smtClean="0"/>
          </a:p>
          <a:p>
            <a:endParaRPr lang="fr-FR" dirty="0"/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4718766" y="1149215"/>
            <a:ext cx="5009393" cy="5257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83464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012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0876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5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 smtClean="0"/>
              <a:t>Présenter ses résultats ne veut pas dire : présenter tous ses résultats</a:t>
            </a:r>
          </a:p>
          <a:p>
            <a:endParaRPr lang="fr-FR" b="1" dirty="0" smtClean="0"/>
          </a:p>
          <a:p>
            <a:r>
              <a:rPr lang="fr-FR" b="1" dirty="0" smtClean="0"/>
              <a:t>Tri  + hiérarchisation des informations. </a:t>
            </a:r>
          </a:p>
          <a:p>
            <a:endParaRPr lang="fr-FR" b="1" dirty="0" smtClean="0"/>
          </a:p>
          <a:p>
            <a:r>
              <a:rPr lang="fr-FR" b="1" dirty="0" smtClean="0"/>
              <a:t>Demandez-vous toujours : </a:t>
            </a:r>
            <a:br>
              <a:rPr lang="fr-FR" b="1" dirty="0" smtClean="0"/>
            </a:br>
            <a:r>
              <a:rPr lang="fr-FR" b="1" dirty="0" smtClean="0"/>
              <a:t>message ??</a:t>
            </a:r>
          </a:p>
          <a:p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224841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Cahier de laboratoire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La transmission d’information est difficile. </a:t>
            </a:r>
          </a:p>
          <a:p>
            <a:pPr lvl="1"/>
            <a:r>
              <a:rPr lang="fr-FR" dirty="0"/>
              <a:t>Rigueur</a:t>
            </a:r>
          </a:p>
          <a:p>
            <a:pPr lvl="1"/>
            <a:r>
              <a:rPr lang="fr-FR" dirty="0"/>
              <a:t>Clarté </a:t>
            </a:r>
          </a:p>
          <a:p>
            <a:pPr lvl="1"/>
            <a:r>
              <a:rPr lang="fr-FR" dirty="0"/>
              <a:t>Esprit de synthèse</a:t>
            </a:r>
          </a:p>
          <a:p>
            <a:pPr lvl="1"/>
            <a:r>
              <a:rPr lang="fr-FR" dirty="0"/>
              <a:t>Qualité rédactionnelle</a:t>
            </a:r>
          </a:p>
          <a:p>
            <a:pPr lvl="1"/>
            <a:r>
              <a:rPr lang="fr-FR" dirty="0"/>
              <a:t>Mise en </a:t>
            </a:r>
            <a:r>
              <a:rPr lang="fr-FR" dirty="0" smtClean="0"/>
              <a:t>forme</a:t>
            </a:r>
          </a:p>
          <a:p>
            <a:pPr lvl="1"/>
            <a:endParaRPr lang="fr-FR" dirty="0"/>
          </a:p>
          <a:p>
            <a:r>
              <a:rPr lang="fr-FR" dirty="0"/>
              <a:t>Difficile mais pas impossible.</a:t>
            </a:r>
          </a:p>
          <a:p>
            <a:endParaRPr lang="fr-FR" dirty="0"/>
          </a:p>
        </p:txBody>
      </p:sp>
      <p:sp>
        <p:nvSpPr>
          <p:cNvPr id="8" name="Espace réservé du contenu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0" indent="0">
              <a:buNone/>
            </a:pPr>
            <a:endParaRPr lang="fr-FR" b="1" dirty="0" smtClean="0"/>
          </a:p>
          <a:p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471231" y="3490446"/>
            <a:ext cx="387462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chemeClr val="bg1"/>
                </a:solidFill>
              </a:rPr>
              <a:t>RAPPEL FONDAMENTAL : </a:t>
            </a:r>
          </a:p>
          <a:p>
            <a:pPr algn="ctr"/>
            <a:r>
              <a:rPr lang="fr-FR" sz="2800" b="1" dirty="0" smtClean="0">
                <a:solidFill>
                  <a:schemeClr val="bg1"/>
                </a:solidFill>
              </a:rPr>
              <a:t>UN CAHIER DE LABORATOIRE N’EST PAS UN CAHIER DE BROUILLON</a:t>
            </a:r>
          </a:p>
          <a:p>
            <a:endParaRPr lang="fr-FR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588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Cahier de laboratoire</a:t>
            </a:r>
            <a:endParaRPr lang="fr-FR" dirty="0"/>
          </a:p>
        </p:txBody>
      </p:sp>
      <p:sp>
        <p:nvSpPr>
          <p:cNvPr id="8" name="Espace réservé du contenu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0" indent="0">
              <a:buNone/>
            </a:pPr>
            <a:endParaRPr lang="fr-FR" b="1" dirty="0" smtClean="0"/>
          </a:p>
          <a:p>
            <a:endParaRPr lang="fr-FR" dirty="0"/>
          </a:p>
        </p:txBody>
      </p:sp>
      <p:pic>
        <p:nvPicPr>
          <p:cNvPr id="7" name="Picture 2" descr="Papier peint sans joint avec l écriture de la scienc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053"/>
          <a:stretch/>
        </p:blipFill>
        <p:spPr bwMode="auto">
          <a:xfrm>
            <a:off x="603071" y="3614338"/>
            <a:ext cx="3810000" cy="2093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Espace réservé du contenu 3"/>
          <p:cNvSpPr txBox="1">
            <a:spLocks/>
          </p:cNvSpPr>
          <p:nvPr/>
        </p:nvSpPr>
        <p:spPr>
          <a:xfrm>
            <a:off x="4939837" y="1234705"/>
            <a:ext cx="3935588" cy="2177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83464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012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0876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5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 smtClean="0"/>
              <a:t>Les problèmes rencontrés : </a:t>
            </a:r>
          </a:p>
          <a:p>
            <a:pPr lvl="1"/>
            <a:r>
              <a:rPr lang="fr-FR" b="1" dirty="0" smtClean="0">
                <a:solidFill>
                  <a:schemeClr val="bg2">
                    <a:lumMod val="25000"/>
                  </a:schemeClr>
                </a:solidFill>
              </a:rPr>
              <a:t>Relire les notes des étudiants</a:t>
            </a:r>
          </a:p>
          <a:p>
            <a:pPr lvl="1"/>
            <a:r>
              <a:rPr lang="fr-FR" b="1" dirty="0" smtClean="0">
                <a:solidFill>
                  <a:schemeClr val="bg1"/>
                </a:solidFill>
              </a:rPr>
              <a:t>Comprendre la démarche de l’étudiant et ses résultats</a:t>
            </a:r>
          </a:p>
          <a:p>
            <a:pPr lvl="1"/>
            <a:r>
              <a:rPr lang="fr-FR" b="1" dirty="0" smtClean="0">
                <a:solidFill>
                  <a:schemeClr val="bg1"/>
                </a:solidFill>
              </a:rPr>
              <a:t>Comprendre les résultats</a:t>
            </a:r>
          </a:p>
          <a:p>
            <a:pPr lvl="1"/>
            <a:r>
              <a:rPr lang="fr-FR" b="1" dirty="0" smtClean="0">
                <a:solidFill>
                  <a:schemeClr val="bg1"/>
                </a:solidFill>
              </a:rPr>
              <a:t>Faire une conclusion</a:t>
            </a:r>
          </a:p>
          <a:p>
            <a:pPr lvl="1"/>
            <a:endParaRPr lang="fr-FR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buFont typeface="Wingdings 3" charset="2"/>
              <a:buNone/>
            </a:pPr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5130" y="-6146"/>
            <a:ext cx="4233417" cy="6877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474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Cahier de laboratoire</a:t>
            </a:r>
            <a:endParaRPr lang="fr-FR" dirty="0"/>
          </a:p>
        </p:txBody>
      </p:sp>
      <p:sp>
        <p:nvSpPr>
          <p:cNvPr id="8" name="Espace réservé du contenu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0" indent="0">
              <a:buNone/>
            </a:pPr>
            <a:endParaRPr lang="fr-FR" b="1" dirty="0" smtClean="0"/>
          </a:p>
          <a:p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938644" y="3490682"/>
            <a:ext cx="3156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chemeClr val="bg1"/>
                </a:solidFill>
              </a:rPr>
              <a:t>LA SOLUTION :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938644" y="4429912"/>
            <a:ext cx="31568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chemeClr val="bg1"/>
                </a:solidFill>
              </a:rPr>
              <a:t>SAISIR VOS RESULTATS SOUS WORD et EXCEL</a:t>
            </a:r>
          </a:p>
          <a:p>
            <a:endParaRPr lang="fr-FR" sz="2800" b="1" dirty="0">
              <a:solidFill>
                <a:schemeClr val="bg1"/>
              </a:solidFill>
            </a:endParaRPr>
          </a:p>
        </p:txBody>
      </p:sp>
      <p:sp>
        <p:nvSpPr>
          <p:cNvPr id="12" name="Espace réservé du contenu 3"/>
          <p:cNvSpPr txBox="1">
            <a:spLocks/>
          </p:cNvSpPr>
          <p:nvPr/>
        </p:nvSpPr>
        <p:spPr>
          <a:xfrm>
            <a:off x="4939837" y="1234705"/>
            <a:ext cx="3935588" cy="2177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83464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012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0876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5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 smtClean="0"/>
              <a:t>Les problèmes rencontrés : </a:t>
            </a:r>
          </a:p>
          <a:p>
            <a:pPr lvl="1"/>
            <a:r>
              <a:rPr lang="fr-FR" b="1" dirty="0" smtClean="0">
                <a:solidFill>
                  <a:schemeClr val="bg2">
                    <a:lumMod val="25000"/>
                  </a:schemeClr>
                </a:solidFill>
              </a:rPr>
              <a:t>Relire les notes des étudiants</a:t>
            </a:r>
          </a:p>
          <a:p>
            <a:pPr lvl="1"/>
            <a:r>
              <a:rPr lang="fr-FR" b="1" dirty="0" smtClean="0">
                <a:solidFill>
                  <a:schemeClr val="bg1"/>
                </a:solidFill>
              </a:rPr>
              <a:t>Comprendre la démarche de l’étudiant et ses résultats</a:t>
            </a:r>
          </a:p>
          <a:p>
            <a:pPr lvl="1"/>
            <a:r>
              <a:rPr lang="fr-FR" b="1" dirty="0" smtClean="0">
                <a:solidFill>
                  <a:schemeClr val="bg1"/>
                </a:solidFill>
              </a:rPr>
              <a:t>Comprendre les résultats</a:t>
            </a:r>
          </a:p>
          <a:p>
            <a:pPr lvl="1"/>
            <a:r>
              <a:rPr lang="fr-FR" b="1" dirty="0" smtClean="0">
                <a:solidFill>
                  <a:schemeClr val="bg1"/>
                </a:solidFill>
              </a:rPr>
              <a:t>Faire une conclusion</a:t>
            </a:r>
          </a:p>
          <a:p>
            <a:pPr lvl="1"/>
            <a:endParaRPr lang="fr-FR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buFont typeface="Wingdings 3" charset="2"/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8286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Cahier de laboratoire</a:t>
            </a:r>
            <a:endParaRPr lang="fr-FR" dirty="0"/>
          </a:p>
        </p:txBody>
      </p:sp>
      <p:sp>
        <p:nvSpPr>
          <p:cNvPr id="8" name="Espace réservé du contenu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0" indent="0">
              <a:buNone/>
            </a:pPr>
            <a:endParaRPr lang="fr-FR" b="1" dirty="0" smtClean="0"/>
          </a:p>
          <a:p>
            <a:endParaRPr lang="fr-FR" dirty="0"/>
          </a:p>
        </p:txBody>
      </p:sp>
      <p:sp>
        <p:nvSpPr>
          <p:cNvPr id="9" name="Espace réservé du contenu 3"/>
          <p:cNvSpPr txBox="1">
            <a:spLocks/>
          </p:cNvSpPr>
          <p:nvPr/>
        </p:nvSpPr>
        <p:spPr>
          <a:xfrm>
            <a:off x="4939837" y="1234705"/>
            <a:ext cx="3935588" cy="2177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83464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012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0876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5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 smtClean="0"/>
              <a:t>Les problèmes rencontrés : </a:t>
            </a:r>
          </a:p>
          <a:p>
            <a:pPr lvl="1"/>
            <a:r>
              <a:rPr lang="fr-FR" b="1" dirty="0" smtClean="0">
                <a:solidFill>
                  <a:schemeClr val="bg2">
                    <a:lumMod val="25000"/>
                  </a:schemeClr>
                </a:solidFill>
              </a:rPr>
              <a:t>Relire les notes des étudiants</a:t>
            </a:r>
          </a:p>
          <a:p>
            <a:pPr lvl="1"/>
            <a:r>
              <a:rPr lang="fr-FR" b="1" dirty="0" smtClean="0">
                <a:solidFill>
                  <a:schemeClr val="bg2">
                    <a:lumMod val="25000"/>
                  </a:schemeClr>
                </a:solidFill>
              </a:rPr>
              <a:t>Comprendre la démarche de l’étudiant et ses résultats</a:t>
            </a:r>
          </a:p>
          <a:p>
            <a:pPr lvl="1"/>
            <a:r>
              <a:rPr lang="fr-FR" b="1" dirty="0" smtClean="0">
                <a:solidFill>
                  <a:schemeClr val="bg1"/>
                </a:solidFill>
              </a:rPr>
              <a:t>Comprendre les résultats</a:t>
            </a:r>
          </a:p>
          <a:p>
            <a:pPr lvl="1"/>
            <a:r>
              <a:rPr lang="fr-FR" b="1" dirty="0" smtClean="0">
                <a:solidFill>
                  <a:schemeClr val="bg1"/>
                </a:solidFill>
              </a:rPr>
              <a:t>Faire une conclusion</a:t>
            </a:r>
          </a:p>
          <a:p>
            <a:pPr lvl="1"/>
            <a:endParaRPr lang="fr-FR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buFont typeface="Wingdings 3" charset="2"/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47929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Cahier de laboratoire</a:t>
            </a:r>
            <a:endParaRPr lang="fr-FR" dirty="0"/>
          </a:p>
        </p:txBody>
      </p:sp>
      <p:sp>
        <p:nvSpPr>
          <p:cNvPr id="8" name="Espace réservé du contenu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0" indent="0">
              <a:buNone/>
            </a:pPr>
            <a:endParaRPr lang="fr-FR" b="1" dirty="0" smtClean="0"/>
          </a:p>
          <a:p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938644" y="3490682"/>
            <a:ext cx="3156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chemeClr val="bg1"/>
                </a:solidFill>
              </a:rPr>
              <a:t>LA SOLUTION :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4652387" y="3086845"/>
            <a:ext cx="482591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Rappelez </a:t>
            </a:r>
            <a:r>
              <a:rPr lang="fr-FR" b="1" dirty="0">
                <a:solidFill>
                  <a:srgbClr val="0070C0"/>
                </a:solidFill>
              </a:rPr>
              <a:t>SYSTEMATIQUEMENT l’OBJECTIF </a:t>
            </a:r>
            <a:r>
              <a:rPr lang="fr-FR" dirty="0"/>
              <a:t>de l’expérience.</a:t>
            </a:r>
          </a:p>
          <a:p>
            <a:pPr lvl="1"/>
            <a:r>
              <a:rPr lang="fr-FR" dirty="0"/>
              <a:t>Ex : Obtenir des </a:t>
            </a:r>
            <a:r>
              <a:rPr lang="fr-FR" i="1" dirty="0"/>
              <a:t>E. coli </a:t>
            </a:r>
            <a:r>
              <a:rPr lang="fr-FR" dirty="0"/>
              <a:t>contenant le plasmide pXX568741. </a:t>
            </a:r>
          </a:p>
          <a:p>
            <a:pPr lvl="1"/>
            <a:r>
              <a:rPr lang="fr-FR" dirty="0"/>
              <a:t>Rappelez les phénotypes des cellules compétentes (</a:t>
            </a:r>
            <a:r>
              <a:rPr lang="fr-FR" dirty="0" err="1"/>
              <a:t>gfp</a:t>
            </a:r>
            <a:r>
              <a:rPr lang="fr-FR" dirty="0"/>
              <a:t>, ompR234...) et des plasmides utilisés (résistance + </a:t>
            </a:r>
            <a:r>
              <a:rPr lang="fr-FR" dirty="0" err="1"/>
              <a:t>biobrick</a:t>
            </a:r>
            <a:r>
              <a:rPr lang="fr-FR" dirty="0"/>
              <a:t> (n° + fonction)</a:t>
            </a:r>
          </a:p>
          <a:p>
            <a:r>
              <a:rPr lang="fr-FR" dirty="0"/>
              <a:t>Rappelez </a:t>
            </a:r>
            <a:r>
              <a:rPr lang="fr-FR" b="1" dirty="0">
                <a:solidFill>
                  <a:srgbClr val="0070C0"/>
                </a:solidFill>
              </a:rPr>
              <a:t>SYSTEMATIQUEMENT LA NUMEROTATION/NOMENCLATURE </a:t>
            </a:r>
            <a:r>
              <a:rPr lang="fr-FR" dirty="0"/>
              <a:t>des échantillons. </a:t>
            </a:r>
          </a:p>
        </p:txBody>
      </p:sp>
      <p:sp>
        <p:nvSpPr>
          <p:cNvPr id="9" name="Espace réservé du contenu 3"/>
          <p:cNvSpPr txBox="1">
            <a:spLocks/>
          </p:cNvSpPr>
          <p:nvPr/>
        </p:nvSpPr>
        <p:spPr>
          <a:xfrm>
            <a:off x="4939837" y="1234705"/>
            <a:ext cx="3935588" cy="2177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83464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012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0876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5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 smtClean="0"/>
              <a:t>Les problèmes rencontrés : </a:t>
            </a:r>
          </a:p>
          <a:p>
            <a:pPr lvl="1"/>
            <a:r>
              <a:rPr lang="fr-FR" b="1" dirty="0" smtClean="0">
                <a:solidFill>
                  <a:schemeClr val="bg2">
                    <a:lumMod val="25000"/>
                  </a:schemeClr>
                </a:solidFill>
              </a:rPr>
              <a:t>Relire les notes des étudiants</a:t>
            </a:r>
          </a:p>
          <a:p>
            <a:pPr lvl="1"/>
            <a:r>
              <a:rPr lang="fr-FR" b="1" dirty="0" smtClean="0">
                <a:solidFill>
                  <a:schemeClr val="bg2">
                    <a:lumMod val="25000"/>
                  </a:schemeClr>
                </a:solidFill>
              </a:rPr>
              <a:t>Comprendre la démarche de l’étudiant et ses résultats</a:t>
            </a:r>
          </a:p>
          <a:p>
            <a:pPr lvl="1"/>
            <a:r>
              <a:rPr lang="fr-FR" b="1" dirty="0" smtClean="0">
                <a:solidFill>
                  <a:schemeClr val="bg1"/>
                </a:solidFill>
              </a:rPr>
              <a:t>Comprendre les résultats</a:t>
            </a:r>
          </a:p>
          <a:p>
            <a:pPr lvl="1"/>
            <a:r>
              <a:rPr lang="fr-FR" b="1" dirty="0" smtClean="0">
                <a:solidFill>
                  <a:schemeClr val="bg1"/>
                </a:solidFill>
              </a:rPr>
              <a:t>Faire une conclusion</a:t>
            </a:r>
          </a:p>
          <a:p>
            <a:pPr lvl="1"/>
            <a:endParaRPr lang="fr-FR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buFont typeface="Wingdings 3" charset="2"/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8969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Cahier de laboratoire</a:t>
            </a:r>
            <a:endParaRPr lang="fr-FR" dirty="0"/>
          </a:p>
        </p:txBody>
      </p:sp>
      <p:sp>
        <p:nvSpPr>
          <p:cNvPr id="8" name="Espace réservé du contenu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0" indent="0">
              <a:buNone/>
            </a:pPr>
            <a:endParaRPr lang="fr-FR" b="1" dirty="0" smtClean="0"/>
          </a:p>
          <a:p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938644" y="3490682"/>
            <a:ext cx="3156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chemeClr val="bg1"/>
                </a:solidFill>
              </a:rPr>
              <a:t>LA SOLUTION :</a:t>
            </a: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4402935" y="2777843"/>
            <a:ext cx="5009393" cy="14256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83464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012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0876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5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fr-FR" dirty="0" smtClean="0"/>
              <a:t>Donnez les résultats brutes (exemple sous forme de tableau pour des dosages</a:t>
            </a:r>
          </a:p>
          <a:p>
            <a:pPr lvl="1"/>
            <a:r>
              <a:rPr lang="fr-FR" dirty="0" smtClean="0"/>
              <a:t>Donnez ensuite les résultats « digérés »</a:t>
            </a:r>
            <a:endParaRPr lang="fr-FR" dirty="0"/>
          </a:p>
        </p:txBody>
      </p:sp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3239853"/>
              </p:ext>
            </p:extLst>
          </p:nvPr>
        </p:nvGraphicFramePr>
        <p:xfrm>
          <a:off x="623488" y="4346978"/>
          <a:ext cx="3779447" cy="116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357"/>
                <a:gridCol w="736842"/>
                <a:gridCol w="1229610"/>
                <a:gridCol w="1020638"/>
              </a:tblGrid>
              <a:tr h="370840"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souche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dilution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DO xxx nm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DO </a:t>
                      </a:r>
                      <a:r>
                        <a:rPr lang="fr-FR" sz="1200" dirty="0" err="1" smtClean="0"/>
                        <a:t>corr</a:t>
                      </a:r>
                      <a:endParaRPr lang="fr-FR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JU254</a:t>
                      </a:r>
                      <a:r>
                        <a:rPr lang="fr-FR" sz="1100" baseline="0" dirty="0" smtClean="0"/>
                        <a:t> pXX253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10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0,256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2,56</a:t>
                      </a:r>
                      <a:endParaRPr lang="fr-FR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Graphique 9"/>
          <p:cNvGraphicFramePr/>
          <p:nvPr>
            <p:extLst>
              <p:ext uri="{D42A27DB-BD31-4B8C-83A1-F6EECF244321}">
                <p14:modId xmlns:p14="http://schemas.microsoft.com/office/powerpoint/2010/main" val="1000974818"/>
              </p:ext>
            </p:extLst>
          </p:nvPr>
        </p:nvGraphicFramePr>
        <p:xfrm>
          <a:off x="4630994" y="4203521"/>
          <a:ext cx="5098495" cy="2440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Espace réservé du contenu 3"/>
          <p:cNvSpPr txBox="1">
            <a:spLocks/>
          </p:cNvSpPr>
          <p:nvPr/>
        </p:nvSpPr>
        <p:spPr>
          <a:xfrm>
            <a:off x="4939837" y="1234705"/>
            <a:ext cx="3935588" cy="2177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83464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012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0876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5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 smtClean="0"/>
              <a:t>Les problèmes rencontrés : </a:t>
            </a:r>
          </a:p>
          <a:p>
            <a:pPr lvl="1"/>
            <a:r>
              <a:rPr lang="fr-FR" b="1" dirty="0" smtClean="0">
                <a:solidFill>
                  <a:schemeClr val="bg2">
                    <a:lumMod val="25000"/>
                  </a:schemeClr>
                </a:solidFill>
              </a:rPr>
              <a:t>Relire les notes des étudiants</a:t>
            </a:r>
          </a:p>
          <a:p>
            <a:pPr lvl="1"/>
            <a:r>
              <a:rPr lang="fr-FR" b="1" dirty="0" smtClean="0">
                <a:solidFill>
                  <a:schemeClr val="bg2">
                    <a:lumMod val="25000"/>
                  </a:schemeClr>
                </a:solidFill>
              </a:rPr>
              <a:t>Comprendre la démarche de l’étudiant et ses résultats</a:t>
            </a:r>
          </a:p>
          <a:p>
            <a:pPr lvl="1"/>
            <a:r>
              <a:rPr lang="fr-FR" b="1" dirty="0" smtClean="0">
                <a:solidFill>
                  <a:schemeClr val="bg1"/>
                </a:solidFill>
              </a:rPr>
              <a:t>Comprendre les résultats</a:t>
            </a:r>
          </a:p>
          <a:p>
            <a:pPr lvl="1"/>
            <a:r>
              <a:rPr lang="fr-FR" b="1" dirty="0" smtClean="0">
                <a:solidFill>
                  <a:schemeClr val="bg1"/>
                </a:solidFill>
              </a:rPr>
              <a:t>Faire une conclusion</a:t>
            </a:r>
          </a:p>
          <a:p>
            <a:pPr lvl="1"/>
            <a:endParaRPr lang="fr-FR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buFont typeface="Wingdings 3" charset="2"/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70482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Graphic spid="10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Cahier de laboratoire</a:t>
            </a:r>
            <a:endParaRPr lang="fr-FR" dirty="0"/>
          </a:p>
        </p:txBody>
      </p:sp>
      <p:sp>
        <p:nvSpPr>
          <p:cNvPr id="8" name="Espace réservé du contenu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0" indent="0">
              <a:buNone/>
            </a:pPr>
            <a:endParaRPr lang="fr-FR" b="1" dirty="0" smtClean="0"/>
          </a:p>
          <a:p>
            <a:endParaRPr lang="fr-FR" dirty="0"/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4402935" y="2994151"/>
            <a:ext cx="5009393" cy="37901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83464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012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0876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5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fr-FR" dirty="0"/>
              <a:t>Donnez un titre à chaque figure</a:t>
            </a:r>
          </a:p>
          <a:p>
            <a:pPr lvl="1"/>
            <a:r>
              <a:rPr lang="fr-FR" dirty="0"/>
              <a:t>Faire référence à la date de l’expérience</a:t>
            </a:r>
          </a:p>
          <a:p>
            <a:pPr lvl="1"/>
            <a:r>
              <a:rPr lang="fr-FR" dirty="0"/>
              <a:t>Légendez le plus précisément possible</a:t>
            </a:r>
          </a:p>
          <a:p>
            <a:pPr lvl="1"/>
            <a:r>
              <a:rPr lang="fr-FR" dirty="0"/>
              <a:t>Veillez à réutiliser les mêmes couleurs pour le même type d’échantillons (ex : les témoins positifs toujours en rouge, les témoins négatifs toujours en bleu)</a:t>
            </a:r>
          </a:p>
          <a:p>
            <a:pPr lvl="1"/>
            <a:r>
              <a:rPr lang="fr-FR" dirty="0"/>
              <a:t>Pour les gels d’agarose : précisez le résultat attendu et comparez au résultat obtenu.</a:t>
            </a:r>
          </a:p>
          <a:p>
            <a:pPr lvl="2"/>
            <a:r>
              <a:rPr lang="fr-FR" dirty="0"/>
              <a:t>(conforme ou non)</a:t>
            </a:r>
          </a:p>
        </p:txBody>
      </p:sp>
      <p:sp>
        <p:nvSpPr>
          <p:cNvPr id="11" name="Espace réservé du contenu 3"/>
          <p:cNvSpPr txBox="1">
            <a:spLocks/>
          </p:cNvSpPr>
          <p:nvPr/>
        </p:nvSpPr>
        <p:spPr>
          <a:xfrm>
            <a:off x="4939837" y="1234705"/>
            <a:ext cx="3935588" cy="2177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83464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012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0876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5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 smtClean="0"/>
              <a:t>Les problèmes rencontrés : </a:t>
            </a:r>
          </a:p>
          <a:p>
            <a:pPr lvl="1"/>
            <a:r>
              <a:rPr lang="fr-FR" b="1" dirty="0" smtClean="0">
                <a:solidFill>
                  <a:schemeClr val="bg2">
                    <a:lumMod val="25000"/>
                  </a:schemeClr>
                </a:solidFill>
              </a:rPr>
              <a:t>Relire les notes des étudiants</a:t>
            </a:r>
          </a:p>
          <a:p>
            <a:pPr lvl="1"/>
            <a:r>
              <a:rPr lang="fr-FR" b="1" dirty="0" smtClean="0">
                <a:solidFill>
                  <a:schemeClr val="bg2">
                    <a:lumMod val="25000"/>
                  </a:schemeClr>
                </a:solidFill>
              </a:rPr>
              <a:t>Comprendre la démarche de l’étudiant et ses résultats</a:t>
            </a:r>
          </a:p>
          <a:p>
            <a:pPr lvl="1"/>
            <a:r>
              <a:rPr lang="fr-FR" b="1" dirty="0" smtClean="0">
                <a:solidFill>
                  <a:schemeClr val="bg2">
                    <a:lumMod val="25000"/>
                  </a:schemeClr>
                </a:solidFill>
              </a:rPr>
              <a:t>Comprendre les résultats</a:t>
            </a:r>
          </a:p>
          <a:p>
            <a:pPr lvl="1"/>
            <a:r>
              <a:rPr lang="fr-FR" b="1" dirty="0" smtClean="0">
                <a:solidFill>
                  <a:schemeClr val="bg1"/>
                </a:solidFill>
              </a:rPr>
              <a:t>Faire une conclusion</a:t>
            </a:r>
          </a:p>
          <a:p>
            <a:pPr lvl="1"/>
            <a:endParaRPr lang="fr-FR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buFont typeface="Wingdings 3" charset="2"/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90308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Cahier de laboratoire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4939837" y="1234705"/>
            <a:ext cx="3935588" cy="2177088"/>
          </a:xfrm>
        </p:spPr>
        <p:txBody>
          <a:bodyPr>
            <a:normAutofit/>
          </a:bodyPr>
          <a:lstStyle/>
          <a:p>
            <a:r>
              <a:rPr lang="fr-FR" b="1" dirty="0"/>
              <a:t>Les problèmes rencontrés : </a:t>
            </a:r>
          </a:p>
          <a:p>
            <a:pPr lvl="1"/>
            <a:r>
              <a:rPr lang="fr-FR" b="1" dirty="0">
                <a:solidFill>
                  <a:schemeClr val="bg2">
                    <a:lumMod val="25000"/>
                  </a:schemeClr>
                </a:solidFill>
              </a:rPr>
              <a:t>Relire les notes des </a:t>
            </a:r>
            <a:r>
              <a:rPr lang="fr-FR" b="1" dirty="0" smtClean="0">
                <a:solidFill>
                  <a:schemeClr val="bg2">
                    <a:lumMod val="25000"/>
                  </a:schemeClr>
                </a:solidFill>
              </a:rPr>
              <a:t>étudiants</a:t>
            </a:r>
          </a:p>
          <a:p>
            <a:pPr lvl="1"/>
            <a:r>
              <a:rPr lang="fr-FR" b="1" dirty="0">
                <a:solidFill>
                  <a:schemeClr val="bg2">
                    <a:lumMod val="25000"/>
                  </a:schemeClr>
                </a:solidFill>
              </a:rPr>
              <a:t>Comprendre la démarche de l’étudiant et ses </a:t>
            </a:r>
            <a:r>
              <a:rPr lang="fr-FR" b="1" dirty="0" smtClean="0">
                <a:solidFill>
                  <a:schemeClr val="bg2">
                    <a:lumMod val="25000"/>
                  </a:schemeClr>
                </a:solidFill>
              </a:rPr>
              <a:t>résultats</a:t>
            </a:r>
          </a:p>
          <a:p>
            <a:pPr lvl="1"/>
            <a:r>
              <a:rPr lang="fr-FR" b="1" dirty="0" smtClean="0">
                <a:solidFill>
                  <a:schemeClr val="bg2">
                    <a:lumMod val="25000"/>
                  </a:schemeClr>
                </a:solidFill>
              </a:rPr>
              <a:t>Comprendre les résultats</a:t>
            </a:r>
          </a:p>
          <a:p>
            <a:pPr lvl="1"/>
            <a:r>
              <a:rPr lang="fr-FR" b="1" dirty="0" smtClean="0">
                <a:solidFill>
                  <a:schemeClr val="bg2">
                    <a:lumMod val="25000"/>
                  </a:schemeClr>
                </a:solidFill>
              </a:rPr>
              <a:t>Faire une conclusion</a:t>
            </a:r>
            <a:endParaRPr lang="fr-FR" b="1" dirty="0">
              <a:solidFill>
                <a:schemeClr val="bg2">
                  <a:lumMod val="25000"/>
                </a:schemeClr>
              </a:solidFill>
            </a:endParaRPr>
          </a:p>
          <a:p>
            <a:pPr lvl="1"/>
            <a:endParaRPr lang="fr-FR" b="1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8" name="Espace réservé du contenu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0" indent="0">
              <a:buNone/>
            </a:pPr>
            <a:endParaRPr lang="fr-FR" b="1" dirty="0" smtClean="0"/>
          </a:p>
          <a:p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938644" y="3490682"/>
            <a:ext cx="3156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chemeClr val="bg1"/>
                </a:solidFill>
              </a:rPr>
              <a:t>LA SOLUTION :</a:t>
            </a: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4570083" y="3490682"/>
            <a:ext cx="5009393" cy="29569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83464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012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0876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5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fr-FR" dirty="0"/>
              <a:t>La souche « bidule » a été obtenue et a été nommée « bidule5296 » avec rappel du génotype et phénotype</a:t>
            </a:r>
          </a:p>
          <a:p>
            <a:pPr lvl="1"/>
            <a:r>
              <a:rPr lang="fr-FR" dirty="0"/>
              <a:t>Elle a été mise en conservation le .../.../</a:t>
            </a:r>
            <a:r>
              <a:rPr lang="fr-FR" dirty="0" smtClean="0"/>
              <a:t>16, </a:t>
            </a:r>
            <a:r>
              <a:rPr lang="fr-FR" dirty="0"/>
              <a:t>voir </a:t>
            </a:r>
            <a:r>
              <a:rPr lang="fr-FR" dirty="0" err="1"/>
              <a:t>congel</a:t>
            </a:r>
            <a:r>
              <a:rPr lang="fr-FR" dirty="0"/>
              <a:t> N°XX par stagiaire </a:t>
            </a:r>
            <a:r>
              <a:rPr lang="fr-FR" dirty="0" smtClean="0"/>
              <a:t>n°6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64770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irection Ion">
  <a:themeElements>
    <a:clrScheme name="Direction Ion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Direction 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irection 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tint val="100000"/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F1C4790-FE3C-4020-8CA7-00621DA7BBB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719</TotalTime>
  <Words>497</Words>
  <Application>Microsoft Office PowerPoint</Application>
  <PresentationFormat>Format A4 (210 x 297 mm)</PresentationFormat>
  <Paragraphs>111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5" baseType="lpstr">
      <vt:lpstr>Arial</vt:lpstr>
      <vt:lpstr>Century Gothic</vt:lpstr>
      <vt:lpstr>Wingdings 3</vt:lpstr>
      <vt:lpstr>Direction Ion</vt:lpstr>
      <vt:lpstr>Cahier de laboratoire</vt:lpstr>
      <vt:lpstr>Cahier de laboratoire</vt:lpstr>
      <vt:lpstr>Cahier de laboratoire</vt:lpstr>
      <vt:lpstr>Cahier de laboratoire</vt:lpstr>
      <vt:lpstr>Cahier de laboratoire</vt:lpstr>
      <vt:lpstr>Cahier de laboratoire</vt:lpstr>
      <vt:lpstr>Cahier de laboratoire</vt:lpstr>
      <vt:lpstr>Cahier de laboratoire</vt:lpstr>
      <vt:lpstr>Cahier de laboratoire</vt:lpstr>
      <vt:lpstr>Cahier de laboratoire</vt:lpstr>
      <vt:lpstr>Résultats </vt:lpstr>
    </vt:vector>
  </TitlesOfParts>
  <Company>INSA Lyon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valerie desjardin</dc:creator>
  <cp:lastModifiedBy>Corinne Dorel-Flamant</cp:lastModifiedBy>
  <cp:revision>48</cp:revision>
  <dcterms:created xsi:type="dcterms:W3CDTF">2016-01-18T13:10:30Z</dcterms:created>
  <dcterms:modified xsi:type="dcterms:W3CDTF">2016-02-01T16:41:05Z</dcterms:modified>
</cp:coreProperties>
</file>