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56" r:id="rId5"/>
    <p:sldId id="260" r:id="rId6"/>
    <p:sldId id="261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416" y="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55C5D-9F88-47F9-860E-A584E9982663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D5DB7-E0B0-44A1-9CB4-ED169F4146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35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6D5DB7-E0B0-44A1-9CB4-ED169F4146E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7710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244F0-9455-6FEE-08BB-4295068C9D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91F7025-FBDB-AAB7-8FE5-19BB1EECDF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F8DA45-49DB-C6E8-899C-5A1101F07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AD0F-6D8D-49E7-BF15-2CB31776C2D0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4F1C67-D47A-6CE1-E0FC-09DAAC17E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D2A0B4-81D3-CC6E-0AD2-0CD11DCAE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B658-9806-4C99-AA8D-7AD2F27460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2680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2C0453-59AC-02F2-9BAB-8A0021F09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A8AD201-DA65-CCA8-C2C8-834603BA00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28A460-F4CD-6D61-1A2E-53E12B4AF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AD0F-6D8D-49E7-BF15-2CB31776C2D0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EEB893-B0CA-9A98-61E6-C50CE5C07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9A0F3D-5C41-D67A-7BC0-9F103BBAA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B658-9806-4C99-AA8D-7AD2F27460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4808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6441783-FC59-B325-3CF5-52505B2F86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8F146B8-99A6-B916-B5A0-BC97033781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5297C9-59AB-D9E4-5EED-F5D1E8098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AD0F-6D8D-49E7-BF15-2CB31776C2D0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D57B92-F487-503C-9672-123391525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4BE80C-307E-B289-69B1-81F6F7EF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B658-9806-4C99-AA8D-7AD2F27460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3415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C8E752-DEED-D653-96BD-E3BF7C2D1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D19DCC-FD57-AB13-E2C7-50AA0029D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D51D0A-2911-9FD6-2D57-A28159DE9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AD0F-6D8D-49E7-BF15-2CB31776C2D0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AD0D76-526C-5973-82CE-D27964827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889650-691C-D207-DA0D-D3FF844B9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B658-9806-4C99-AA8D-7AD2F27460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73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450FB0-F7D4-F6A3-C3DF-21D3375FA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FED6E4-709A-978F-9B53-90652312E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49CD5B-2287-5346-B876-6BF0CB911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AD0F-6D8D-49E7-BF15-2CB31776C2D0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942F24-741B-9F1D-EECE-313552C69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16CC6B-6D24-3ABF-78DD-D5EFC79A2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B658-9806-4C99-AA8D-7AD2F27460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8587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E6E1E7-B4BF-BBD7-76E4-EE264A2DB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1F4C07-AB9F-DAB0-76EA-E034ADCE22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C1CC91A-E6B0-B060-6E38-3342326D0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CAE9D64-BB20-39E6-FF06-9260E912D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AD0F-6D8D-49E7-BF15-2CB31776C2D0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7CFD5C6-83E5-7266-BF32-AF59AF8B2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E814EA-8B92-EF13-67B4-E43477A25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B658-9806-4C99-AA8D-7AD2F27460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60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14820B-E417-4780-1207-BDBCF1F79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2996834-2FF6-2DED-9938-EDA16FA290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D57EDA-5944-2D30-63AD-911DF4251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C02B5DD-C058-BEFB-DF74-E28D803568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C888377-9753-F857-1D1F-63FE00D09D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9B135F3-5B58-3989-9547-8DFC9FEBD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AD0F-6D8D-49E7-BF15-2CB31776C2D0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CD14D7B-9411-9ABF-5237-38B99B02E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EDEF838-B366-537E-169B-85CBA2E4D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B658-9806-4C99-AA8D-7AD2F27460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008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C1562-86E1-42E7-1236-94BF0D7DF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88252C0-F7E0-9FE9-1A19-DA53D24B8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AD0F-6D8D-49E7-BF15-2CB31776C2D0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BCBDFEA-BDF3-F040-5A47-B0A3E7723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9E9470-81E7-28E9-CC03-077312E66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B658-9806-4C99-AA8D-7AD2F27460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5561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7E00011-E31F-E5CC-F7AA-42D590B50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AD0F-6D8D-49E7-BF15-2CB31776C2D0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E97D71D-4AA0-12B3-AB12-2E7E91EE7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BE5A70A-7392-20D6-31E1-518F4F163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B658-9806-4C99-AA8D-7AD2F27460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895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13BF70-BFE1-BF1D-C4E3-3334F1151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77C6B6-7A4B-FB47-EA63-63FA00EE6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F41CB29-D1D8-8A6E-40D0-58048B21CA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E983E1-3F83-945A-E8C4-00608C0D6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AD0F-6D8D-49E7-BF15-2CB31776C2D0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11A938-7DB6-845D-E734-DD7ADF3B5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ACF4C81-5C6D-44D9-0320-E705909DF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B658-9806-4C99-AA8D-7AD2F27460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2244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B89725-2E7B-A216-85B6-1FE0017DD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0B66D60-C838-4596-7F8C-08C90ADD71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99E17D4-D08D-88D4-4F83-01ACB4444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769EBB-B0EB-4C1D-5888-774CA388F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FAD0F-6D8D-49E7-BF15-2CB31776C2D0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7B20FD-6C8A-7BDC-7C97-891F3DEFD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C0F943-18D8-062E-C9EA-080CB0F7D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3B658-9806-4C99-AA8D-7AD2F27460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99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801814B-53CA-1700-86AD-97DA87787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9B7A67-5987-BFBC-B88C-59DB08D45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A7AEE3-A9D6-4CD6-25D2-E6D407D976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CFAD0F-6D8D-49E7-BF15-2CB31776C2D0}" type="datetimeFigureOut">
              <a:rPr lang="fr-FR" smtClean="0"/>
              <a:t>06/03/2026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B40A88-1B28-E564-6539-F34F71B43A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A200FC7-CE04-3AF8-6EF7-36F1189AC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23B658-9806-4C99-AA8D-7AD2F27460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790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sv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AF3323F6-8CA6-F717-61B2-DEADB9A1F1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Projet 5GM</a:t>
            </a:r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E529832E-7B0E-AB24-9763-FA1AC975D0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Conception d’un dispositif de traction multiaxial pour l’étude de la réponse du tissu conjonctif fibreux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1E41EBE-B1E3-40DC-80DF-2587FE6C5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136" y="5478428"/>
            <a:ext cx="33242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151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icroscope Professionnel Binoculaire, achromatique">
            <a:extLst>
              <a:ext uri="{FF2B5EF4-FFF2-40B4-BE49-F238E27FC236}">
                <a16:creationId xmlns:a16="http://schemas.microsoft.com/office/drawing/2014/main" id="{16837CF7-13B5-47CC-9E34-B3461D465E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7" r="18485"/>
          <a:stretch>
            <a:fillRect/>
          </a:stretch>
        </p:blipFill>
        <p:spPr bwMode="auto">
          <a:xfrm>
            <a:off x="625668" y="3137568"/>
            <a:ext cx="2806283" cy="348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18C5977A-4817-4F8B-0EB5-61A25E55B5F6}"/>
              </a:ext>
            </a:extLst>
          </p:cNvPr>
          <p:cNvSpPr/>
          <p:nvPr/>
        </p:nvSpPr>
        <p:spPr>
          <a:xfrm>
            <a:off x="723594" y="2002783"/>
            <a:ext cx="2481065" cy="429493"/>
          </a:xfrm>
          <a:custGeom>
            <a:avLst/>
            <a:gdLst>
              <a:gd name="csX0" fmla="*/ 0 w 2481065"/>
              <a:gd name="csY0" fmla="*/ 419100 h 429493"/>
              <a:gd name="csX1" fmla="*/ 0 w 2481065"/>
              <a:gd name="csY1" fmla="*/ 419100 h 429493"/>
              <a:gd name="csX2" fmla="*/ 2476500 w 2481065"/>
              <a:gd name="csY2" fmla="*/ 409575 h 429493"/>
              <a:gd name="csX3" fmla="*/ 2419350 w 2481065"/>
              <a:gd name="csY3" fmla="*/ 381000 h 429493"/>
              <a:gd name="csX4" fmla="*/ 2362200 w 2481065"/>
              <a:gd name="csY4" fmla="*/ 361950 h 429493"/>
              <a:gd name="csX5" fmla="*/ 2057400 w 2481065"/>
              <a:gd name="csY5" fmla="*/ 342900 h 429493"/>
              <a:gd name="csX6" fmla="*/ 1981200 w 2481065"/>
              <a:gd name="csY6" fmla="*/ 333375 h 429493"/>
              <a:gd name="csX7" fmla="*/ 1943100 w 2481065"/>
              <a:gd name="csY7" fmla="*/ 314325 h 429493"/>
              <a:gd name="csX8" fmla="*/ 1885950 w 2481065"/>
              <a:gd name="csY8" fmla="*/ 295275 h 429493"/>
              <a:gd name="csX9" fmla="*/ 1800225 w 2481065"/>
              <a:gd name="csY9" fmla="*/ 247650 h 429493"/>
              <a:gd name="csX10" fmla="*/ 1685925 w 2481065"/>
              <a:gd name="csY10" fmla="*/ 190500 h 429493"/>
              <a:gd name="csX11" fmla="*/ 1657350 w 2481065"/>
              <a:gd name="csY11" fmla="*/ 180975 h 429493"/>
              <a:gd name="csX12" fmla="*/ 1552575 w 2481065"/>
              <a:gd name="csY12" fmla="*/ 104775 h 429493"/>
              <a:gd name="csX13" fmla="*/ 1476375 w 2481065"/>
              <a:gd name="csY13" fmla="*/ 66675 h 429493"/>
              <a:gd name="csX14" fmla="*/ 1400175 w 2481065"/>
              <a:gd name="csY14" fmla="*/ 38100 h 429493"/>
              <a:gd name="csX15" fmla="*/ 1343025 w 2481065"/>
              <a:gd name="csY15" fmla="*/ 19050 h 429493"/>
              <a:gd name="csX16" fmla="*/ 1276350 w 2481065"/>
              <a:gd name="csY16" fmla="*/ 0 h 429493"/>
              <a:gd name="csX17" fmla="*/ 904875 w 2481065"/>
              <a:gd name="csY17" fmla="*/ 9525 h 429493"/>
              <a:gd name="csX18" fmla="*/ 809625 w 2481065"/>
              <a:gd name="csY18" fmla="*/ 57150 h 429493"/>
              <a:gd name="csX19" fmla="*/ 781050 w 2481065"/>
              <a:gd name="csY19" fmla="*/ 66675 h 429493"/>
              <a:gd name="csX20" fmla="*/ 704850 w 2481065"/>
              <a:gd name="csY20" fmla="*/ 114300 h 429493"/>
              <a:gd name="csX21" fmla="*/ 704850 w 2481065"/>
              <a:gd name="csY21" fmla="*/ 114300 h 429493"/>
              <a:gd name="csX22" fmla="*/ 666750 w 2481065"/>
              <a:gd name="csY22" fmla="*/ 142875 h 429493"/>
              <a:gd name="csX23" fmla="*/ 609600 w 2481065"/>
              <a:gd name="csY23" fmla="*/ 180975 h 429493"/>
              <a:gd name="csX24" fmla="*/ 571500 w 2481065"/>
              <a:gd name="csY24" fmla="*/ 209550 h 429493"/>
              <a:gd name="csX25" fmla="*/ 514350 w 2481065"/>
              <a:gd name="csY25" fmla="*/ 228600 h 429493"/>
              <a:gd name="csX26" fmla="*/ 485775 w 2481065"/>
              <a:gd name="csY26" fmla="*/ 238125 h 429493"/>
              <a:gd name="csX27" fmla="*/ 438150 w 2481065"/>
              <a:gd name="csY27" fmla="*/ 257175 h 429493"/>
              <a:gd name="csX28" fmla="*/ 400050 w 2481065"/>
              <a:gd name="csY28" fmla="*/ 266700 h 429493"/>
              <a:gd name="csX29" fmla="*/ 285750 w 2481065"/>
              <a:gd name="csY29" fmla="*/ 314325 h 429493"/>
              <a:gd name="csX30" fmla="*/ 200025 w 2481065"/>
              <a:gd name="csY30" fmla="*/ 333375 h 429493"/>
              <a:gd name="csX31" fmla="*/ 104775 w 2481065"/>
              <a:gd name="csY31" fmla="*/ 381000 h 429493"/>
              <a:gd name="csX32" fmla="*/ 66675 w 2481065"/>
              <a:gd name="csY32" fmla="*/ 400050 h 429493"/>
              <a:gd name="csX33" fmla="*/ 0 w 2481065"/>
              <a:gd name="csY33" fmla="*/ 419100 h 4294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2481065" h="429493">
                <a:moveTo>
                  <a:pt x="0" y="419100"/>
                </a:moveTo>
                <a:lnTo>
                  <a:pt x="0" y="419100"/>
                </a:lnTo>
                <a:cubicBezTo>
                  <a:pt x="242805" y="420456"/>
                  <a:pt x="1915101" y="447002"/>
                  <a:pt x="2476500" y="409575"/>
                </a:cubicBezTo>
                <a:cubicBezTo>
                  <a:pt x="2497751" y="408158"/>
                  <a:pt x="2439010" y="389192"/>
                  <a:pt x="2419350" y="381000"/>
                </a:cubicBezTo>
                <a:cubicBezTo>
                  <a:pt x="2400814" y="373277"/>
                  <a:pt x="2381937" y="365651"/>
                  <a:pt x="2362200" y="361950"/>
                </a:cubicBezTo>
                <a:cubicBezTo>
                  <a:pt x="2298907" y="350083"/>
                  <a:pt x="2076334" y="343761"/>
                  <a:pt x="2057400" y="342900"/>
                </a:cubicBezTo>
                <a:cubicBezTo>
                  <a:pt x="2032000" y="339725"/>
                  <a:pt x="2006033" y="339583"/>
                  <a:pt x="1981200" y="333375"/>
                </a:cubicBezTo>
                <a:cubicBezTo>
                  <a:pt x="1967425" y="329931"/>
                  <a:pt x="1956283" y="319598"/>
                  <a:pt x="1943100" y="314325"/>
                </a:cubicBezTo>
                <a:cubicBezTo>
                  <a:pt x="1924456" y="306867"/>
                  <a:pt x="1904594" y="302733"/>
                  <a:pt x="1885950" y="295275"/>
                </a:cubicBezTo>
                <a:cubicBezTo>
                  <a:pt x="1861472" y="285484"/>
                  <a:pt x="1820674" y="260663"/>
                  <a:pt x="1800225" y="247650"/>
                </a:cubicBezTo>
                <a:cubicBezTo>
                  <a:pt x="1718981" y="195949"/>
                  <a:pt x="1771273" y="218949"/>
                  <a:pt x="1685925" y="190500"/>
                </a:cubicBezTo>
                <a:lnTo>
                  <a:pt x="1657350" y="180975"/>
                </a:lnTo>
                <a:cubicBezTo>
                  <a:pt x="1622425" y="155575"/>
                  <a:pt x="1591201" y="124088"/>
                  <a:pt x="1552575" y="104775"/>
                </a:cubicBezTo>
                <a:cubicBezTo>
                  <a:pt x="1527175" y="92075"/>
                  <a:pt x="1503316" y="75655"/>
                  <a:pt x="1476375" y="66675"/>
                </a:cubicBezTo>
                <a:cubicBezTo>
                  <a:pt x="1391451" y="38367"/>
                  <a:pt x="1525459" y="83658"/>
                  <a:pt x="1400175" y="38100"/>
                </a:cubicBezTo>
                <a:cubicBezTo>
                  <a:pt x="1381304" y="31238"/>
                  <a:pt x="1362259" y="24820"/>
                  <a:pt x="1343025" y="19050"/>
                </a:cubicBezTo>
                <a:cubicBezTo>
                  <a:pt x="1223424" y="-16830"/>
                  <a:pt x="1372382" y="32011"/>
                  <a:pt x="1276350" y="0"/>
                </a:cubicBezTo>
                <a:cubicBezTo>
                  <a:pt x="1152525" y="3175"/>
                  <a:pt x="1028466" y="1286"/>
                  <a:pt x="904875" y="9525"/>
                </a:cubicBezTo>
                <a:cubicBezTo>
                  <a:pt x="846575" y="13412"/>
                  <a:pt x="852792" y="32483"/>
                  <a:pt x="809625" y="57150"/>
                </a:cubicBezTo>
                <a:cubicBezTo>
                  <a:pt x="800908" y="62131"/>
                  <a:pt x="789864" y="61867"/>
                  <a:pt x="781050" y="66675"/>
                </a:cubicBezTo>
                <a:cubicBezTo>
                  <a:pt x="754754" y="81018"/>
                  <a:pt x="730250" y="98425"/>
                  <a:pt x="704850" y="114300"/>
                </a:cubicBezTo>
                <a:lnTo>
                  <a:pt x="704850" y="114300"/>
                </a:lnTo>
                <a:cubicBezTo>
                  <a:pt x="692150" y="123825"/>
                  <a:pt x="679755" y="133771"/>
                  <a:pt x="666750" y="142875"/>
                </a:cubicBezTo>
                <a:cubicBezTo>
                  <a:pt x="647993" y="156005"/>
                  <a:pt x="627916" y="167238"/>
                  <a:pt x="609600" y="180975"/>
                </a:cubicBezTo>
                <a:cubicBezTo>
                  <a:pt x="596900" y="190500"/>
                  <a:pt x="585699" y="202450"/>
                  <a:pt x="571500" y="209550"/>
                </a:cubicBezTo>
                <a:cubicBezTo>
                  <a:pt x="553539" y="218530"/>
                  <a:pt x="533400" y="222250"/>
                  <a:pt x="514350" y="228600"/>
                </a:cubicBezTo>
                <a:cubicBezTo>
                  <a:pt x="504825" y="231775"/>
                  <a:pt x="495097" y="234396"/>
                  <a:pt x="485775" y="238125"/>
                </a:cubicBezTo>
                <a:cubicBezTo>
                  <a:pt x="469900" y="244475"/>
                  <a:pt x="454370" y="251768"/>
                  <a:pt x="438150" y="257175"/>
                </a:cubicBezTo>
                <a:cubicBezTo>
                  <a:pt x="425731" y="261315"/>
                  <a:pt x="412205" y="261838"/>
                  <a:pt x="400050" y="266700"/>
                </a:cubicBezTo>
                <a:cubicBezTo>
                  <a:pt x="351355" y="286178"/>
                  <a:pt x="338201" y="305583"/>
                  <a:pt x="285750" y="314325"/>
                </a:cubicBezTo>
                <a:cubicBezTo>
                  <a:pt x="257917" y="318964"/>
                  <a:pt x="226532" y="321141"/>
                  <a:pt x="200025" y="333375"/>
                </a:cubicBezTo>
                <a:cubicBezTo>
                  <a:pt x="167795" y="348251"/>
                  <a:pt x="136525" y="365125"/>
                  <a:pt x="104775" y="381000"/>
                </a:cubicBezTo>
                <a:cubicBezTo>
                  <a:pt x="92075" y="387350"/>
                  <a:pt x="80145" y="395560"/>
                  <a:pt x="66675" y="400050"/>
                </a:cubicBezTo>
                <a:lnTo>
                  <a:pt x="0" y="419100"/>
                </a:lnTo>
                <a:close/>
              </a:path>
            </a:pathLst>
          </a:cu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FC2D011B-22E3-BEDB-0E62-352F658443E2}"/>
              </a:ext>
            </a:extLst>
          </p:cNvPr>
          <p:cNvSpPr/>
          <p:nvPr/>
        </p:nvSpPr>
        <p:spPr>
          <a:xfrm>
            <a:off x="2880559" y="2232685"/>
            <a:ext cx="685800" cy="276225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AA6BA29A-E38C-E9EA-41A1-E866E2B67C4A}"/>
              </a:ext>
            </a:extLst>
          </p:cNvPr>
          <p:cNvSpPr/>
          <p:nvPr/>
        </p:nvSpPr>
        <p:spPr>
          <a:xfrm rot="10800000">
            <a:off x="282769" y="2232685"/>
            <a:ext cx="685800" cy="276225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raphique 8" descr="Appareil photo avec un remplissage uni">
            <a:extLst>
              <a:ext uri="{FF2B5EF4-FFF2-40B4-BE49-F238E27FC236}">
                <a16:creationId xmlns:a16="http://schemas.microsoft.com/office/drawing/2014/main" id="{06D8ABAA-E19E-0B27-0616-703D129CE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75882" y="877982"/>
            <a:ext cx="914400" cy="914400"/>
          </a:xfrm>
          <a:prstGeom prst="rect">
            <a:avLst/>
          </a:prstGeom>
        </p:spPr>
      </p:pic>
      <p:pic>
        <p:nvPicPr>
          <p:cNvPr id="10" name="Image 9" descr="Une image contenant Marron, rouge, Caractère coloré, obscurité&#10;&#10;Le contenu généré par l’IA peut être incorrect.">
            <a:extLst>
              <a:ext uri="{FF2B5EF4-FFF2-40B4-BE49-F238E27FC236}">
                <a16:creationId xmlns:a16="http://schemas.microsoft.com/office/drawing/2014/main" id="{A6B816EE-6AA9-CF7B-AAF8-F8B6E404D4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401" y="178183"/>
            <a:ext cx="3138980" cy="3138980"/>
          </a:xfrm>
          <a:prstGeom prst="rect">
            <a:avLst/>
          </a:prstGeom>
        </p:spPr>
      </p:pic>
      <p:pic>
        <p:nvPicPr>
          <p:cNvPr id="11" name="Image 10" descr="Une image contenant vert, plante, herbe&#10;&#10;Le contenu généré par l’IA peut être incorrect.">
            <a:extLst>
              <a:ext uri="{FF2B5EF4-FFF2-40B4-BE49-F238E27FC236}">
                <a16:creationId xmlns:a16="http://schemas.microsoft.com/office/drawing/2014/main" id="{B553866A-F95E-DD7B-5EF7-286688ED87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401" y="3629150"/>
            <a:ext cx="3138980" cy="3138980"/>
          </a:xfrm>
          <a:prstGeom prst="rect">
            <a:avLst/>
          </a:prstGeom>
        </p:spPr>
      </p:pic>
      <p:pic>
        <p:nvPicPr>
          <p:cNvPr id="12" name="Image 11" descr="Une image contenant vert, plante, herbe, plein air&#10;&#10;Le contenu généré par l’IA peut être incorrect.">
            <a:extLst>
              <a:ext uri="{FF2B5EF4-FFF2-40B4-BE49-F238E27FC236}">
                <a16:creationId xmlns:a16="http://schemas.microsoft.com/office/drawing/2014/main" id="{33020513-3B7C-C207-37FD-D2952292D7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58" y="3629150"/>
            <a:ext cx="3138644" cy="3138644"/>
          </a:xfrm>
          <a:prstGeom prst="rect">
            <a:avLst/>
          </a:prstGeom>
        </p:spPr>
      </p:pic>
      <p:pic>
        <p:nvPicPr>
          <p:cNvPr id="13" name="Image 12" descr="Une image contenant Marron, rouge, Carmin&#10;&#10;Le contenu généré par l’IA peut être incorrect.">
            <a:extLst>
              <a:ext uri="{FF2B5EF4-FFF2-40B4-BE49-F238E27FC236}">
                <a16:creationId xmlns:a16="http://schemas.microsoft.com/office/drawing/2014/main" id="{40702F81-C1FD-A415-95BC-AF22A104DD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58" y="178519"/>
            <a:ext cx="3138644" cy="3138644"/>
          </a:xfrm>
          <a:prstGeom prst="rect">
            <a:avLst/>
          </a:prstGeom>
        </p:spPr>
      </p:pic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493F31A6-3F35-B144-A3DD-FDEFBA71D306}"/>
              </a:ext>
            </a:extLst>
          </p:cNvPr>
          <p:cNvSpPr/>
          <p:nvPr/>
        </p:nvSpPr>
        <p:spPr>
          <a:xfrm rot="16200000">
            <a:off x="7909807" y="1477778"/>
            <a:ext cx="292225" cy="55567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bas 14">
            <a:extLst>
              <a:ext uri="{FF2B5EF4-FFF2-40B4-BE49-F238E27FC236}">
                <a16:creationId xmlns:a16="http://schemas.microsoft.com/office/drawing/2014/main" id="{AF412E17-DB7B-8F36-2FA2-5233DE607F15}"/>
              </a:ext>
            </a:extLst>
          </p:cNvPr>
          <p:cNvSpPr/>
          <p:nvPr/>
        </p:nvSpPr>
        <p:spPr>
          <a:xfrm rot="16200000">
            <a:off x="7909805" y="4920634"/>
            <a:ext cx="292225" cy="55567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C726B8D-EA8E-CB66-8FC1-D66023B82B45}"/>
              </a:ext>
            </a:extLst>
          </p:cNvPr>
          <p:cNvSpPr txBox="1"/>
          <p:nvPr/>
        </p:nvSpPr>
        <p:spPr>
          <a:xfrm>
            <a:off x="7692551" y="3429000"/>
            <a:ext cx="726737" cy="36933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fr-FR" dirty="0"/>
              <a:t>Effort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634A5FC-54DB-316B-016E-078CD118E906}"/>
              </a:ext>
            </a:extLst>
          </p:cNvPr>
          <p:cNvSpPr txBox="1"/>
          <p:nvPr/>
        </p:nvSpPr>
        <p:spPr>
          <a:xfrm>
            <a:off x="7502883" y="146304"/>
            <a:ext cx="1106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Collagène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68634A9-D7C0-6395-E121-131FE113F6B8}"/>
              </a:ext>
            </a:extLst>
          </p:cNvPr>
          <p:cNvSpPr txBox="1"/>
          <p:nvPr/>
        </p:nvSpPr>
        <p:spPr>
          <a:xfrm>
            <a:off x="7598582" y="6398462"/>
            <a:ext cx="914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Elastine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813B326-D2A6-805E-DAAA-0E76031F2319}"/>
              </a:ext>
            </a:extLst>
          </p:cNvPr>
          <p:cNvSpPr txBox="1"/>
          <p:nvPr/>
        </p:nvSpPr>
        <p:spPr>
          <a:xfrm>
            <a:off x="209311" y="237744"/>
            <a:ext cx="4015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Caractériser la réponse du tissu conjonctif fibreux à une sollicitation</a:t>
            </a:r>
          </a:p>
        </p:txBody>
      </p:sp>
    </p:spTree>
    <p:extLst>
      <p:ext uri="{BB962C8B-B14F-4D97-AF65-F5344CB8AC3E}">
        <p14:creationId xmlns:p14="http://schemas.microsoft.com/office/powerpoint/2010/main" val="1269504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4" grpId="0" animBg="1"/>
      <p:bldP spid="15" grpId="0" animBg="1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Marron, rouge, Carmin, art&#10;&#10;Le contenu généré par l’IA peut être incorrect.">
            <a:extLst>
              <a:ext uri="{FF2B5EF4-FFF2-40B4-BE49-F238E27FC236}">
                <a16:creationId xmlns:a16="http://schemas.microsoft.com/office/drawing/2014/main" id="{07766D63-E4AE-5F97-4EC8-07711BE2B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247650"/>
            <a:ext cx="6229350" cy="622935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7F31732-70C5-08C6-E4A9-2652FF87EA7E}"/>
              </a:ext>
            </a:extLst>
          </p:cNvPr>
          <p:cNvSpPr txBox="1"/>
          <p:nvPr/>
        </p:nvSpPr>
        <p:spPr>
          <a:xfrm>
            <a:off x="7850700" y="1626235"/>
            <a:ext cx="3828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Besoin d’une sollicitation multiaxiale</a:t>
            </a:r>
          </a:p>
        </p:txBody>
      </p:sp>
      <p:pic>
        <p:nvPicPr>
          <p:cNvPr id="8" name="Image 7" descr="Une image contenant Marron, rouge, art&#10;&#10;Le contenu généré par l’IA peut être incorrect.">
            <a:extLst>
              <a:ext uri="{FF2B5EF4-FFF2-40B4-BE49-F238E27FC236}">
                <a16:creationId xmlns:a16="http://schemas.microsoft.com/office/drawing/2014/main" id="{30D71915-E9BA-F36A-81CB-1C6A5AC6C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247650"/>
            <a:ext cx="6229350" cy="62293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37A63FB-EF73-24A1-393C-5B29428874DA}"/>
              </a:ext>
            </a:extLst>
          </p:cNvPr>
          <p:cNvSpPr txBox="1"/>
          <p:nvPr/>
        </p:nvSpPr>
        <p:spPr>
          <a:xfrm>
            <a:off x="9007812" y="3565187"/>
            <a:ext cx="2648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Piloté par 1 vérin </a:t>
            </a:r>
            <a:r>
              <a:rPr lang="fr-FR" dirty="0" err="1"/>
              <a:t>uniaxial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392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intérieur, Électroménager, appareil de cuisine, machine&#10;&#10;Le contenu généré par l’IA peut être incorrect.">
            <a:extLst>
              <a:ext uri="{FF2B5EF4-FFF2-40B4-BE49-F238E27FC236}">
                <a16:creationId xmlns:a16="http://schemas.microsoft.com/office/drawing/2014/main" id="{0F0FDFB1-40CA-C8E6-984C-BFB3738BC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58789" y="1038879"/>
            <a:ext cx="6534522" cy="490089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D14743-3574-B270-DD4B-A54866923275}"/>
              </a:ext>
            </a:extLst>
          </p:cNvPr>
          <p:cNvSpPr>
            <a:spLocks noChangeAspect="1"/>
          </p:cNvSpPr>
          <p:nvPr/>
        </p:nvSpPr>
        <p:spPr>
          <a:xfrm>
            <a:off x="7704382" y="1521097"/>
            <a:ext cx="2313529" cy="231352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2A9EB5-62D4-3B17-18F7-BB2212AC4207}"/>
              </a:ext>
            </a:extLst>
          </p:cNvPr>
          <p:cNvSpPr>
            <a:spLocks noChangeAspect="1"/>
          </p:cNvSpPr>
          <p:nvPr/>
        </p:nvSpPr>
        <p:spPr>
          <a:xfrm>
            <a:off x="6791146" y="607861"/>
            <a:ext cx="4140000" cy="414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3EB05A4-85B5-FB7F-2AE0-52AC43A0D55C}"/>
              </a:ext>
            </a:extLst>
          </p:cNvPr>
          <p:cNvCxnSpPr>
            <a:cxnSpLocks/>
          </p:cNvCxnSpPr>
          <p:nvPr/>
        </p:nvCxnSpPr>
        <p:spPr>
          <a:xfrm>
            <a:off x="6791146" y="454025"/>
            <a:ext cx="4140000" cy="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F9C28021-9E98-DB5A-892E-F5BF324A5FC0}"/>
              </a:ext>
            </a:extLst>
          </p:cNvPr>
          <p:cNvCxnSpPr>
            <a:cxnSpLocks/>
          </p:cNvCxnSpPr>
          <p:nvPr/>
        </p:nvCxnSpPr>
        <p:spPr>
          <a:xfrm>
            <a:off x="6791146" y="454025"/>
            <a:ext cx="0" cy="8763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7D5B75F3-9614-5E4B-4CCA-FF1839CB6245}"/>
              </a:ext>
            </a:extLst>
          </p:cNvPr>
          <p:cNvCxnSpPr>
            <a:cxnSpLocks/>
          </p:cNvCxnSpPr>
          <p:nvPr/>
        </p:nvCxnSpPr>
        <p:spPr>
          <a:xfrm>
            <a:off x="10931146" y="454025"/>
            <a:ext cx="0" cy="8763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6E652548-30C9-D73A-0D53-5CEA14421FEC}"/>
              </a:ext>
            </a:extLst>
          </p:cNvPr>
          <p:cNvCxnSpPr>
            <a:cxnSpLocks/>
          </p:cNvCxnSpPr>
          <p:nvPr/>
        </p:nvCxnSpPr>
        <p:spPr>
          <a:xfrm>
            <a:off x="7704382" y="3969022"/>
            <a:ext cx="2313529" cy="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3220C396-25AC-284B-978D-F8CB556303CF}"/>
              </a:ext>
            </a:extLst>
          </p:cNvPr>
          <p:cNvCxnSpPr>
            <a:cxnSpLocks/>
          </p:cNvCxnSpPr>
          <p:nvPr/>
        </p:nvCxnSpPr>
        <p:spPr>
          <a:xfrm flipV="1">
            <a:off x="6581775" y="606424"/>
            <a:ext cx="927100" cy="143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15572E12-BA92-55C1-5D8F-AB11FA40E8F2}"/>
              </a:ext>
            </a:extLst>
          </p:cNvPr>
          <p:cNvCxnSpPr>
            <a:cxnSpLocks/>
          </p:cNvCxnSpPr>
          <p:nvPr/>
        </p:nvCxnSpPr>
        <p:spPr>
          <a:xfrm flipV="1">
            <a:off x="6581775" y="4746425"/>
            <a:ext cx="927100" cy="143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4F5633B0-A4C6-7E96-5C25-2352338A0774}"/>
              </a:ext>
            </a:extLst>
          </p:cNvPr>
          <p:cNvCxnSpPr>
            <a:cxnSpLocks/>
          </p:cNvCxnSpPr>
          <p:nvPr/>
        </p:nvCxnSpPr>
        <p:spPr>
          <a:xfrm>
            <a:off x="6581775" y="606425"/>
            <a:ext cx="0" cy="414890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80540F21-8170-5A08-E725-11329ACB3BCA}"/>
              </a:ext>
            </a:extLst>
          </p:cNvPr>
          <p:cNvCxnSpPr>
            <a:cxnSpLocks/>
          </p:cNvCxnSpPr>
          <p:nvPr/>
        </p:nvCxnSpPr>
        <p:spPr>
          <a:xfrm>
            <a:off x="7623141" y="1521097"/>
            <a:ext cx="0" cy="2313529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ZoneTexte 62">
            <a:extLst>
              <a:ext uri="{FF2B5EF4-FFF2-40B4-BE49-F238E27FC236}">
                <a16:creationId xmlns:a16="http://schemas.microsoft.com/office/drawing/2014/main" id="{A5861B41-4437-52AE-01B8-768F5BD8E6FD}"/>
              </a:ext>
            </a:extLst>
          </p:cNvPr>
          <p:cNvSpPr txBox="1"/>
          <p:nvPr/>
        </p:nvSpPr>
        <p:spPr>
          <a:xfrm>
            <a:off x="6041130" y="2473325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300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2C24C212-2FF6-5F88-7ACC-CC4FCF7D3EA3}"/>
              </a:ext>
            </a:extLst>
          </p:cNvPr>
          <p:cNvSpPr txBox="1"/>
          <p:nvPr/>
        </p:nvSpPr>
        <p:spPr>
          <a:xfrm>
            <a:off x="8583666" y="25590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300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ED7BAB1-9F4C-8711-9DDC-39DF0FFBEDD5}"/>
              </a:ext>
            </a:extLst>
          </p:cNvPr>
          <p:cNvSpPr/>
          <p:nvPr/>
        </p:nvSpPr>
        <p:spPr>
          <a:xfrm>
            <a:off x="8250755" y="4953035"/>
            <a:ext cx="1133476" cy="57440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Trapèze 65">
            <a:extLst>
              <a:ext uri="{FF2B5EF4-FFF2-40B4-BE49-F238E27FC236}">
                <a16:creationId xmlns:a16="http://schemas.microsoft.com/office/drawing/2014/main" id="{9C1B46B8-4DAD-802B-F336-FFFA9F4C5963}"/>
              </a:ext>
            </a:extLst>
          </p:cNvPr>
          <p:cNvSpPr/>
          <p:nvPr/>
        </p:nvSpPr>
        <p:spPr>
          <a:xfrm rot="10800000">
            <a:off x="8250755" y="5527439"/>
            <a:ext cx="1133476" cy="345300"/>
          </a:xfrm>
          <a:prstGeom prst="trapezoid">
            <a:avLst>
              <a:gd name="adj" fmla="val 60860"/>
            </a:avLst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D9EED12E-494F-C2D1-6539-851455AD2BC7}"/>
              </a:ext>
            </a:extLst>
          </p:cNvPr>
          <p:cNvSpPr/>
          <p:nvPr/>
        </p:nvSpPr>
        <p:spPr>
          <a:xfrm>
            <a:off x="8459116" y="5792181"/>
            <a:ext cx="716755" cy="147095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B8115CC-78B6-23D4-8544-F6BC6A2F9502}"/>
              </a:ext>
            </a:extLst>
          </p:cNvPr>
          <p:cNvSpPr/>
          <p:nvPr/>
        </p:nvSpPr>
        <p:spPr>
          <a:xfrm>
            <a:off x="7696231" y="6537393"/>
            <a:ext cx="2242524" cy="9008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0" name="Connecteur droit 69">
            <a:extLst>
              <a:ext uri="{FF2B5EF4-FFF2-40B4-BE49-F238E27FC236}">
                <a16:creationId xmlns:a16="http://schemas.microsoft.com/office/drawing/2014/main" id="{5ED8D925-2183-57B2-AB39-17B4DE738571}"/>
              </a:ext>
            </a:extLst>
          </p:cNvPr>
          <p:cNvCxnSpPr>
            <a:cxnSpLocks/>
          </p:cNvCxnSpPr>
          <p:nvPr/>
        </p:nvCxnSpPr>
        <p:spPr>
          <a:xfrm>
            <a:off x="8250755" y="5303737"/>
            <a:ext cx="1133476" cy="0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ZoneTexte 70">
            <a:extLst>
              <a:ext uri="{FF2B5EF4-FFF2-40B4-BE49-F238E27FC236}">
                <a16:creationId xmlns:a16="http://schemas.microsoft.com/office/drawing/2014/main" id="{20A2123A-FCFB-1ED9-1FD2-D4E45FE40265}"/>
              </a:ext>
            </a:extLst>
          </p:cNvPr>
          <p:cNvSpPr txBox="1"/>
          <p:nvPr/>
        </p:nvSpPr>
        <p:spPr>
          <a:xfrm>
            <a:off x="8601729" y="4953035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35</a:t>
            </a:r>
          </a:p>
        </p:txBody>
      </p: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30B372EF-E538-82F6-0D35-DE15430BE820}"/>
              </a:ext>
            </a:extLst>
          </p:cNvPr>
          <p:cNvCxnSpPr>
            <a:stCxn id="67" idx="4"/>
            <a:endCxn id="68" idx="0"/>
          </p:cNvCxnSpPr>
          <p:nvPr/>
        </p:nvCxnSpPr>
        <p:spPr>
          <a:xfrm flipH="1">
            <a:off x="8817493" y="5939276"/>
            <a:ext cx="1" cy="598117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ZoneTexte 73">
            <a:extLst>
              <a:ext uri="{FF2B5EF4-FFF2-40B4-BE49-F238E27FC236}">
                <a16:creationId xmlns:a16="http://schemas.microsoft.com/office/drawing/2014/main" id="{5C1DA449-FE6B-E955-DDB2-DAEEE09D4271}"/>
              </a:ext>
            </a:extLst>
          </p:cNvPr>
          <p:cNvSpPr txBox="1"/>
          <p:nvPr/>
        </p:nvSpPr>
        <p:spPr>
          <a:xfrm>
            <a:off x="8817493" y="6077812"/>
            <a:ext cx="782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35-50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D46740FF-779D-E5B5-1E40-B6EEC9F8B7A5}"/>
              </a:ext>
            </a:extLst>
          </p:cNvPr>
          <p:cNvSpPr txBox="1"/>
          <p:nvPr/>
        </p:nvSpPr>
        <p:spPr>
          <a:xfrm>
            <a:off x="7092328" y="2514946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150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7109D0D7-B78E-883B-51BA-B88DC4E280E9}"/>
              </a:ext>
            </a:extLst>
          </p:cNvPr>
          <p:cNvSpPr txBox="1"/>
          <p:nvPr/>
        </p:nvSpPr>
        <p:spPr>
          <a:xfrm>
            <a:off x="8501146" y="4015667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150</a:t>
            </a: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9BBA506E-E4BB-F479-BC6A-44BE595684ED}"/>
              </a:ext>
            </a:extLst>
          </p:cNvPr>
          <p:cNvCxnSpPr/>
          <p:nvPr/>
        </p:nvCxnSpPr>
        <p:spPr>
          <a:xfrm>
            <a:off x="1773936" y="3977640"/>
            <a:ext cx="0" cy="1252728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AE20BE07-2D2F-263D-B8E6-77F5FF12E8CD}"/>
              </a:ext>
            </a:extLst>
          </p:cNvPr>
          <p:cNvSpPr txBox="1"/>
          <p:nvPr/>
        </p:nvSpPr>
        <p:spPr>
          <a:xfrm>
            <a:off x="1773935" y="4377093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218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32208A5-7CB1-16D9-4B76-A8C11772F19F}"/>
              </a:ext>
            </a:extLst>
          </p:cNvPr>
          <p:cNvCxnSpPr>
            <a:cxnSpLocks/>
          </p:cNvCxnSpPr>
          <p:nvPr/>
        </p:nvCxnSpPr>
        <p:spPr>
          <a:xfrm>
            <a:off x="7805768" y="6627473"/>
            <a:ext cx="0" cy="32883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8D97FB20-7435-6723-87D7-B8B2511B999F}"/>
              </a:ext>
            </a:extLst>
          </p:cNvPr>
          <p:cNvCxnSpPr>
            <a:cxnSpLocks/>
          </p:cNvCxnSpPr>
          <p:nvPr/>
        </p:nvCxnSpPr>
        <p:spPr>
          <a:xfrm flipV="1">
            <a:off x="7805797" y="6496912"/>
            <a:ext cx="0" cy="40481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CB71D991-A244-1E85-3246-8B682F831D80}"/>
              </a:ext>
            </a:extLst>
          </p:cNvPr>
          <p:cNvCxnSpPr/>
          <p:nvPr/>
        </p:nvCxnSpPr>
        <p:spPr>
          <a:xfrm>
            <a:off x="7805768" y="6520726"/>
            <a:ext cx="0" cy="1229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F48225C-D888-F614-D772-CAF0000A424B}"/>
              </a:ext>
            </a:extLst>
          </p:cNvPr>
          <p:cNvSpPr txBox="1"/>
          <p:nvPr/>
        </p:nvSpPr>
        <p:spPr>
          <a:xfrm>
            <a:off x="7397888" y="639543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8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C0528FA-7931-A1CF-A837-08BEE1896355}"/>
              </a:ext>
            </a:extLst>
          </p:cNvPr>
          <p:cNvCxnSpPr>
            <a:cxnSpLocks/>
          </p:cNvCxnSpPr>
          <p:nvPr/>
        </p:nvCxnSpPr>
        <p:spPr>
          <a:xfrm>
            <a:off x="2565943" y="3834626"/>
            <a:ext cx="0" cy="1118409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D5226F17-4D19-2AF3-9CB6-FEED7751AC76}"/>
              </a:ext>
            </a:extLst>
          </p:cNvPr>
          <p:cNvSpPr txBox="1"/>
          <p:nvPr/>
        </p:nvSpPr>
        <p:spPr>
          <a:xfrm>
            <a:off x="2551629" y="4209164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125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B8203D2D-6D88-786B-7F42-D1E4EF663523}"/>
              </a:ext>
            </a:extLst>
          </p:cNvPr>
          <p:cNvSpPr/>
          <p:nvPr/>
        </p:nvSpPr>
        <p:spPr>
          <a:xfrm>
            <a:off x="8501146" y="2317861"/>
            <a:ext cx="720000" cy="72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C3C09F0D-4FB2-7E44-2272-D80B6DF6D307}"/>
              </a:ext>
            </a:extLst>
          </p:cNvPr>
          <p:cNvCxnSpPr>
            <a:cxnSpLocks/>
            <a:stCxn id="27" idx="2"/>
            <a:endCxn id="27" idx="6"/>
          </p:cNvCxnSpPr>
          <p:nvPr/>
        </p:nvCxnSpPr>
        <p:spPr>
          <a:xfrm>
            <a:off x="8501146" y="2677861"/>
            <a:ext cx="720000" cy="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9E372B9E-6AF9-1C72-8761-BDA1C85DD2F3}"/>
              </a:ext>
            </a:extLst>
          </p:cNvPr>
          <p:cNvSpPr txBox="1"/>
          <p:nvPr/>
        </p:nvSpPr>
        <p:spPr>
          <a:xfrm>
            <a:off x="9149618" y="2473325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44B22709-545D-564C-19A7-4F824BCB884E}"/>
              </a:ext>
            </a:extLst>
          </p:cNvPr>
          <p:cNvSpPr/>
          <p:nvPr/>
        </p:nvSpPr>
        <p:spPr>
          <a:xfrm>
            <a:off x="8051146" y="1867861"/>
            <a:ext cx="1620000" cy="162000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6483E624-8A07-96A4-346A-B6763F15B0D6}"/>
              </a:ext>
            </a:extLst>
          </p:cNvPr>
          <p:cNvCxnSpPr>
            <a:stCxn id="31" idx="0"/>
            <a:endCxn id="31" idx="4"/>
          </p:cNvCxnSpPr>
          <p:nvPr/>
        </p:nvCxnSpPr>
        <p:spPr>
          <a:xfrm>
            <a:off x="8861146" y="1867861"/>
            <a:ext cx="0" cy="162000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ZoneTexte 36">
            <a:extLst>
              <a:ext uri="{FF2B5EF4-FFF2-40B4-BE49-F238E27FC236}">
                <a16:creationId xmlns:a16="http://schemas.microsoft.com/office/drawing/2014/main" id="{22CDDD65-F1D0-1A19-6BF2-4391CCBA7BFE}"/>
              </a:ext>
            </a:extLst>
          </p:cNvPr>
          <p:cNvSpPr txBox="1"/>
          <p:nvPr/>
        </p:nvSpPr>
        <p:spPr>
          <a:xfrm>
            <a:off x="8444415" y="2078739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966974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DB6F21-6D67-C3B2-0BD2-F097B548A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Consignes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3FCA76-1F27-2741-4D78-3953909D9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En groupe de 4 à 5 étudiants</a:t>
            </a:r>
          </a:p>
          <a:p>
            <a:r>
              <a:rPr lang="fr-FR" dirty="0"/>
              <a:t>Objectif:  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Concevoir un système de transformation de mouvement permettant</a:t>
            </a:r>
          </a:p>
          <a:p>
            <a:pPr marL="0" indent="0">
              <a:buNone/>
            </a:pPr>
            <a:r>
              <a:rPr lang="fr-FR" dirty="0"/>
              <a:t>	De déformer le tissu mou biologique de façon </a:t>
            </a:r>
            <a:r>
              <a:rPr lang="fr-FR" dirty="0" err="1"/>
              <a:t>multi-axiale</a:t>
            </a:r>
            <a:r>
              <a:rPr lang="fr-FR" dirty="0"/>
              <a:t> 	De façon homogène ou contrôlable</a:t>
            </a:r>
          </a:p>
          <a:p>
            <a:pPr marL="0" indent="0">
              <a:buNone/>
            </a:pPr>
            <a:r>
              <a:rPr lang="fr-FR" dirty="0"/>
              <a:t>	Piloté par un seul actionneur uni-axial.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492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E62C01-0BA8-5A4D-95A0-E89BE4DC4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Evaluation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31A087-46D4-41F9-B51E-4EA37E413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Rendu : </a:t>
            </a:r>
          </a:p>
          <a:p>
            <a:pPr lvl="1"/>
            <a:r>
              <a:rPr lang="fr-FR" dirty="0"/>
              <a:t>Pas de rapport écrit !</a:t>
            </a:r>
          </a:p>
          <a:p>
            <a:pPr lvl="1"/>
            <a:r>
              <a:rPr lang="fr-FR" dirty="0"/>
              <a:t>Présentation </a:t>
            </a:r>
            <a:r>
              <a:rPr lang="fr-FR" dirty="0" err="1"/>
              <a:t>powerpoint</a:t>
            </a:r>
            <a:r>
              <a:rPr lang="fr-FR" dirty="0"/>
              <a:t> support de la présentation finale</a:t>
            </a:r>
          </a:p>
          <a:p>
            <a:pPr lvl="1"/>
            <a:r>
              <a:rPr lang="fr-FR" dirty="0"/>
              <a:t>+ Les fichiers CAO, de simulation, scripts associés</a:t>
            </a:r>
          </a:p>
          <a:p>
            <a:r>
              <a:rPr lang="fr-FR" dirty="0"/>
              <a:t>Evaluation sur la qualité scientifique du travail et sur la possibilité d’utiliser vos données pour reproduire le système !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63502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</Words>
  <Application>Microsoft Office PowerPoint</Application>
  <PresentationFormat>Grand écran</PresentationFormat>
  <Paragraphs>33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Thème Office</vt:lpstr>
      <vt:lpstr>Projet 5GM</vt:lpstr>
      <vt:lpstr>Présentation PowerPoint</vt:lpstr>
      <vt:lpstr>Présentation PowerPoint</vt:lpstr>
      <vt:lpstr>Présentation PowerPoint</vt:lpstr>
      <vt:lpstr>Consignes</vt:lpstr>
      <vt:lpstr>Evaluation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SEGAIN Alexandre</dc:creator>
  <cp:lastModifiedBy>SEGAIN Alexandre</cp:lastModifiedBy>
  <cp:revision>7</cp:revision>
  <dcterms:created xsi:type="dcterms:W3CDTF">2026-02-02T09:54:41Z</dcterms:created>
  <dcterms:modified xsi:type="dcterms:W3CDTF">2026-03-06T13:13:20Z</dcterms:modified>
</cp:coreProperties>
</file>