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4" r:id="rId2"/>
    <p:sldId id="449" r:id="rId3"/>
    <p:sldId id="452" r:id="rId4"/>
    <p:sldId id="447" r:id="rId5"/>
    <p:sldId id="450" r:id="rId6"/>
    <p:sldId id="451" r:id="rId7"/>
    <p:sldId id="44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v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18" y="6138792"/>
            <a:ext cx="320209" cy="570295"/>
          </a:xfrm>
          <a:prstGeom prst="rect">
            <a:avLst/>
          </a:prstGeom>
        </p:spPr>
      </p:pic>
      <p:pic>
        <p:nvPicPr>
          <p:cNvPr id="2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-1422" y="6471287"/>
            <a:ext cx="1637420" cy="3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 descr="Logo_INSALyon-quadri copi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0" y="310263"/>
            <a:ext cx="2102965" cy="458576"/>
          </a:xfrm>
          <a:prstGeom prst="rect">
            <a:avLst/>
          </a:prstGeom>
        </p:spPr>
      </p:pic>
      <p:sp>
        <p:nvSpPr>
          <p:cNvPr id="15" name="Pentagone 10"/>
          <p:cNvSpPr/>
          <p:nvPr userDrawn="1"/>
        </p:nvSpPr>
        <p:spPr>
          <a:xfrm rot="16200000">
            <a:off x="6515341" y="-1264938"/>
            <a:ext cx="4425260" cy="6959035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2992A2">
                  <a:alpha val="37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Triangle isocèle 33"/>
          <p:cNvSpPr/>
          <p:nvPr userDrawn="1"/>
        </p:nvSpPr>
        <p:spPr>
          <a:xfrm rot="5400000">
            <a:off x="107576" y="991345"/>
            <a:ext cx="3695720" cy="3910869"/>
          </a:xfrm>
          <a:prstGeom prst="triangle">
            <a:avLst/>
          </a:prstGeom>
          <a:gradFill flip="none" rotWithShape="1">
            <a:gsLst>
              <a:gs pos="0">
                <a:srgbClr val="2992A2">
                  <a:alpha val="59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Losange 11"/>
          <p:cNvSpPr/>
          <p:nvPr userDrawn="1"/>
        </p:nvSpPr>
        <p:spPr>
          <a:xfrm>
            <a:off x="8243584" y="-4820"/>
            <a:ext cx="3963904" cy="2582507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47000"/>
                </a:schemeClr>
              </a:gs>
              <a:gs pos="99000">
                <a:srgbClr val="2992A2">
                  <a:alpha val="61000"/>
                </a:srgb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Triangle isocèle 38"/>
          <p:cNvSpPr/>
          <p:nvPr userDrawn="1"/>
        </p:nvSpPr>
        <p:spPr>
          <a:xfrm rot="16200000">
            <a:off x="9360668" y="459469"/>
            <a:ext cx="2751251" cy="2911416"/>
          </a:xfrm>
          <a:prstGeom prst="triangle">
            <a:avLst/>
          </a:prstGeom>
          <a:gradFill flip="none" rotWithShape="1">
            <a:gsLst>
              <a:gs pos="0">
                <a:srgbClr val="2992A2"/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Triangle isocèle 33"/>
          <p:cNvSpPr/>
          <p:nvPr userDrawn="1"/>
        </p:nvSpPr>
        <p:spPr>
          <a:xfrm rot="5400000">
            <a:off x="95809" y="2300899"/>
            <a:ext cx="3291456" cy="3483071"/>
          </a:xfrm>
          <a:prstGeom prst="triangle">
            <a:avLst/>
          </a:prstGeom>
          <a:gradFill flip="none" rotWithShape="1">
            <a:gsLst>
              <a:gs pos="0">
                <a:srgbClr val="2992A2">
                  <a:alpha val="69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021268E-06C3-404E-A8B3-8B48D712B1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03859" y="1949"/>
            <a:ext cx="996289" cy="1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31880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16200000" flipH="1" flipV="1">
            <a:off x="273098" y="6219672"/>
            <a:ext cx="365231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Pentagone 10"/>
          <p:cNvSpPr/>
          <p:nvPr userDrawn="1"/>
        </p:nvSpPr>
        <p:spPr>
          <a:xfrm rot="5400000" flipH="1" flipV="1">
            <a:off x="11176962" y="-434270"/>
            <a:ext cx="580775" cy="1449309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208998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Pentagone 10"/>
          <p:cNvSpPr/>
          <p:nvPr userDrawn="1"/>
        </p:nvSpPr>
        <p:spPr>
          <a:xfrm rot="5400000" flipH="1" flipV="1">
            <a:off x="11553675" y="-273097"/>
            <a:ext cx="365231" cy="911424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208998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6" name="Image 5" descr="Logo_INSALyon-quadri copie.png">
            <a:extLst>
              <a:ext uri="{FF2B5EF4-FFF2-40B4-BE49-F238E27FC236}">
                <a16:creationId xmlns:a16="http://schemas.microsoft.com/office/drawing/2014/main" id="{D59A7A1D-E20A-457B-B6B0-AA9CE13A9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3" y="182615"/>
            <a:ext cx="1153097" cy="2514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795156-F6D3-48AC-A21A-179E66BFC5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1682" y="-3"/>
            <a:ext cx="609550" cy="6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04241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86432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3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8569739" y="6641567"/>
            <a:ext cx="36075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800" b="1" i="1" u="none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Arial" panose="020B0604020202020204" pitchFamily="34" charset="0"/>
              </a:rPr>
              <a:t>ECO-C, GM 2024 – R. </a:t>
            </a:r>
            <a:r>
              <a:rPr lang="fr-FR" sz="800" b="1" i="1" u="none" dirty="0" err="1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Arial" panose="020B0604020202020204" pitchFamily="34" charset="0"/>
              </a:rPr>
              <a:t>Pavanello</a:t>
            </a:r>
            <a:r>
              <a:rPr lang="fr-FR" sz="800" b="1" i="1" u="none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Arial" panose="020B0604020202020204" pitchFamily="34" charset="0"/>
              </a:rPr>
              <a:t> &amp; J. Mahfoud</a:t>
            </a:r>
            <a:r>
              <a:rPr lang="fr-FR" sz="800" b="1" i="1" u="none" baseline="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fld id="{70D6FC66-EAD4-4CC4-8896-DF0D6FB1C113}" type="slidenum">
              <a:rPr lang="fr-FR" sz="800" b="1" i="1" u="none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ts val="0"/>
                </a:spcBef>
              </a:pPr>
              <a:t>‹N°›</a:t>
            </a:fld>
            <a:endParaRPr lang="fr-FR" sz="800" b="1" i="1" u="none" dirty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1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wipe dir="d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i.org/10.1016/j.ymssp.2021.1083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hyperlink" Target="https://doi.org/10.1016/j.ymssp.2021.108356" TargetMode="Externa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4964" y="2886419"/>
            <a:ext cx="10044545" cy="14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Optimisation topologique des structures en considérant l'impact environnemental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2274889" y="1247777"/>
            <a:ext cx="7640637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3600" b="1" i="1" u="sng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ECO-Top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GM, Filière MS</a:t>
            </a:r>
            <a:endParaRPr lang="fr-FR" sz="1600" b="1" i="1" dirty="0">
              <a:solidFill>
                <a:srgbClr val="3333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 r="18800"/>
          <a:stretch/>
        </p:blipFill>
        <p:spPr>
          <a:xfrm>
            <a:off x="10645140" y="57373"/>
            <a:ext cx="1546860" cy="1804607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17556" r="19484" b="36784"/>
          <a:stretch/>
        </p:blipFill>
        <p:spPr>
          <a:xfrm>
            <a:off x="5547488" y="464377"/>
            <a:ext cx="1079500" cy="495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467376B-61EE-40F8-9578-04C152FB637A}"/>
              </a:ext>
            </a:extLst>
          </p:cNvPr>
          <p:cNvSpPr txBox="1"/>
          <p:nvPr/>
        </p:nvSpPr>
        <p:spPr>
          <a:xfrm>
            <a:off x="1654144" y="5039836"/>
            <a:ext cx="8866187" cy="130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0099"/>
                </a:solidFill>
                <a:latin typeface="Calibri"/>
                <a:cs typeface="Arial" panose="020B0604020202020204" pitchFamily="34" charset="0"/>
              </a:rPr>
              <a:t>Renato </a:t>
            </a:r>
            <a:r>
              <a:rPr lang="fr-FR" b="1" dirty="0" err="1">
                <a:solidFill>
                  <a:srgbClr val="000099"/>
                </a:solidFill>
                <a:latin typeface="Calibri"/>
                <a:cs typeface="Arial" panose="020B0604020202020204" pitchFamily="34" charset="0"/>
              </a:rPr>
              <a:t>Pavanello</a:t>
            </a:r>
            <a:r>
              <a:rPr lang="fr-FR" b="1" dirty="0">
                <a:solidFill>
                  <a:srgbClr val="000099"/>
                </a:solidFill>
                <a:latin typeface="Calibri"/>
                <a:cs typeface="Arial" panose="020B0604020202020204" pitchFamily="34" charset="0"/>
              </a:rPr>
              <a:t> (</a:t>
            </a:r>
            <a:r>
              <a:rPr lang="fr-FR" b="1" dirty="0" err="1">
                <a:solidFill>
                  <a:srgbClr val="000099"/>
                </a:solidFill>
                <a:latin typeface="Calibri"/>
                <a:cs typeface="Arial" panose="020B0604020202020204" pitchFamily="34" charset="0"/>
              </a:rPr>
              <a:t>UNICAMP</a:t>
            </a:r>
            <a:r>
              <a:rPr lang="fr-FR" b="1" dirty="0">
                <a:solidFill>
                  <a:srgbClr val="000099"/>
                </a:solidFill>
                <a:latin typeface="Calibri"/>
                <a:cs typeface="Arial" panose="020B0604020202020204" pitchFamily="34" charset="0"/>
              </a:rPr>
              <a:t>)</a:t>
            </a:r>
          </a:p>
          <a:p>
            <a:pPr algn="ctr">
              <a:spcBef>
                <a:spcPts val="600"/>
              </a:spcBef>
              <a:defRPr/>
            </a:pPr>
            <a:r>
              <a:rPr lang="fr-FR" sz="140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pava@fem.unicamp.br</a:t>
            </a:r>
          </a:p>
          <a:p>
            <a:pPr algn="ctr">
              <a:spcBef>
                <a:spcPts val="600"/>
              </a:spcBef>
              <a:defRPr/>
            </a:pPr>
            <a:r>
              <a:rPr lang="fr-FR" b="1" dirty="0">
                <a:solidFill>
                  <a:srgbClr val="000099"/>
                </a:solidFill>
                <a:latin typeface="Calibri"/>
                <a:cs typeface="Arial" panose="020B0604020202020204" pitchFamily="34" charset="0"/>
              </a:rPr>
              <a:t>Jarir Mahfoud (INSA Lyon)</a:t>
            </a: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fr-FR" sz="140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Jarir.mahfoud@insa-lyon.fr</a:t>
            </a:r>
          </a:p>
        </p:txBody>
      </p:sp>
    </p:spTree>
    <p:extLst>
      <p:ext uri="{BB962C8B-B14F-4D97-AF65-F5344CB8AC3E}">
        <p14:creationId xmlns:p14="http://schemas.microsoft.com/office/powerpoint/2010/main" val="1048592140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87C7FE14-BBB5-4F2F-84F2-1E21F4E936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53013" y="790555"/>
          <a:ext cx="2551524" cy="190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m de bitmap" r:id="rId3" imgW="4580952" imgH="3610479" progId="PBrush">
                  <p:embed/>
                </p:oleObj>
              </mc:Choice>
              <mc:Fallback>
                <p:oleObj name="Imagem de bitmap" r:id="rId3" imgW="4580952" imgH="3610479" progId="PBrush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87C7FE14-BBB5-4F2F-84F2-1E21F4E936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8297"/>
                      <a:stretch>
                        <a:fillRect/>
                      </a:stretch>
                    </p:blipFill>
                    <p:spPr bwMode="auto">
                      <a:xfrm>
                        <a:off x="4753013" y="790555"/>
                        <a:ext cx="2551524" cy="1909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4">
            <a:extLst>
              <a:ext uri="{FF2B5EF4-FFF2-40B4-BE49-F238E27FC236}">
                <a16:creationId xmlns:a16="http://schemas.microsoft.com/office/drawing/2014/main" id="{28B4AB0B-7E08-4E40-A144-4231D9F1F797}"/>
              </a:ext>
            </a:extLst>
          </p:cNvPr>
          <p:cNvSpPr txBox="1">
            <a:spLocks/>
          </p:cNvSpPr>
          <p:nvPr/>
        </p:nvSpPr>
        <p:spPr>
          <a:xfrm>
            <a:off x="2169925" y="177719"/>
            <a:ext cx="7888544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&amp; optimisation </a:t>
            </a:r>
          </a:p>
        </p:txBody>
      </p:sp>
      <p:pic>
        <p:nvPicPr>
          <p:cNvPr id="4" name="Imagem 9">
            <a:extLst>
              <a:ext uri="{FF2B5EF4-FFF2-40B4-BE49-F238E27FC236}">
                <a16:creationId xmlns:a16="http://schemas.microsoft.com/office/drawing/2014/main" id="{85C48A24-41C5-4C38-A0DC-C33AFADAF5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840"/>
          <a:stretch/>
        </p:blipFill>
        <p:spPr>
          <a:xfrm>
            <a:off x="8175186" y="3109910"/>
            <a:ext cx="3165638" cy="2491256"/>
          </a:xfrm>
          <a:prstGeom prst="rect">
            <a:avLst/>
          </a:prstGeom>
        </p:spPr>
      </p:pic>
      <p:pic>
        <p:nvPicPr>
          <p:cNvPr id="5" name="Picture 35" descr="https://encrypted-tbn2.gstatic.com/images?q=tbn:ANd9GcQ5Jq-fGAWAiBwUsG8VEq2sG3Ho7SVR2a0WoQlYy0gqLNm5LEeXGw">
            <a:extLst>
              <a:ext uri="{FF2B5EF4-FFF2-40B4-BE49-F238E27FC236}">
                <a16:creationId xmlns:a16="http://schemas.microsoft.com/office/drawing/2014/main" id="{AE3FE5F3-4D3F-4C1F-8807-E5BCD5CF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2604" y="3419311"/>
            <a:ext cx="2172990" cy="1446026"/>
          </a:xfrm>
          <a:prstGeom prst="rect">
            <a:avLst/>
          </a:prstGeom>
          <a:noFill/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1F2E7102-9F86-42BC-92BF-1671211AD707}"/>
              </a:ext>
            </a:extLst>
          </p:cNvPr>
          <p:cNvSpPr/>
          <p:nvPr/>
        </p:nvSpPr>
        <p:spPr>
          <a:xfrm>
            <a:off x="1302932" y="2264011"/>
            <a:ext cx="2442728" cy="715582"/>
          </a:xfrm>
          <a:prstGeom prst="roundRect">
            <a:avLst/>
          </a:prstGeom>
          <a:solidFill>
            <a:srgbClr val="9BD4E1"/>
          </a:solidFill>
          <a:ln w="25400" cap="flat" cmpd="sng" algn="ctr">
            <a:solidFill>
              <a:srgbClr val="66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Problème industriel</a:t>
            </a: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981CDE32-4751-4526-BDC9-4E8E65E735D9}"/>
              </a:ext>
            </a:extLst>
          </p:cNvPr>
          <p:cNvSpPr/>
          <p:nvPr/>
        </p:nvSpPr>
        <p:spPr>
          <a:xfrm>
            <a:off x="6872913" y="871114"/>
            <a:ext cx="1633870" cy="775833"/>
          </a:xfrm>
          <a:prstGeom prst="roundRect">
            <a:avLst/>
          </a:prstGeom>
          <a:solidFill>
            <a:srgbClr val="9BD4E1"/>
          </a:solidFill>
          <a:ln w="25400" cap="flat" cmpd="sng" algn="ctr">
            <a:solidFill>
              <a:srgbClr val="66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Modèle</a:t>
            </a: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Numérique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8" name="Rounded Rectangle 26">
            <a:extLst>
              <a:ext uri="{FF2B5EF4-FFF2-40B4-BE49-F238E27FC236}">
                <a16:creationId xmlns:a16="http://schemas.microsoft.com/office/drawing/2014/main" id="{0C6560F8-E988-4A8D-BAB9-6F12CAF65208}"/>
              </a:ext>
            </a:extLst>
          </p:cNvPr>
          <p:cNvSpPr/>
          <p:nvPr/>
        </p:nvSpPr>
        <p:spPr>
          <a:xfrm>
            <a:off x="9685647" y="2640697"/>
            <a:ext cx="1856586" cy="775833"/>
          </a:xfrm>
          <a:prstGeom prst="roundRect">
            <a:avLst/>
          </a:prstGeom>
          <a:solidFill>
            <a:srgbClr val="9BD4E1"/>
          </a:solidFill>
          <a:ln w="25400" cap="flat" cmpd="sng" algn="ctr">
            <a:solidFill>
              <a:srgbClr val="66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Optimisation Topologique 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D9CDBB9-DCD4-4D87-A46F-35CC6A54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8024" y="4977376"/>
            <a:ext cx="2340155" cy="175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visa 18">
            <a:extLst>
              <a:ext uri="{FF2B5EF4-FFF2-40B4-BE49-F238E27FC236}">
                <a16:creationId xmlns:a16="http://schemas.microsoft.com/office/drawing/2014/main" id="{1F63936C-13EE-44AB-AE71-5BFEB9F98664}"/>
              </a:ext>
            </a:extLst>
          </p:cNvPr>
          <p:cNvSpPr/>
          <p:nvPr/>
        </p:nvSpPr>
        <p:spPr>
          <a:xfrm rot="21162105">
            <a:off x="3993590" y="1877732"/>
            <a:ext cx="484632" cy="484632"/>
          </a:xfrm>
          <a:prstGeom prst="chevron">
            <a:avLst/>
          </a:prstGeom>
          <a:solidFill>
            <a:srgbClr val="9BD4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ivisa 19">
            <a:extLst>
              <a:ext uri="{FF2B5EF4-FFF2-40B4-BE49-F238E27FC236}">
                <a16:creationId xmlns:a16="http://schemas.microsoft.com/office/drawing/2014/main" id="{1E60B665-0851-48A0-91EC-CC6BEBEE5E9E}"/>
              </a:ext>
            </a:extLst>
          </p:cNvPr>
          <p:cNvSpPr/>
          <p:nvPr/>
        </p:nvSpPr>
        <p:spPr>
          <a:xfrm rot="2229063">
            <a:off x="8754870" y="2054755"/>
            <a:ext cx="484632" cy="484632"/>
          </a:xfrm>
          <a:prstGeom prst="chevron">
            <a:avLst/>
          </a:prstGeom>
          <a:solidFill>
            <a:srgbClr val="9BD4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ivisa 20">
            <a:extLst>
              <a:ext uri="{FF2B5EF4-FFF2-40B4-BE49-F238E27FC236}">
                <a16:creationId xmlns:a16="http://schemas.microsoft.com/office/drawing/2014/main" id="{11CBE3A6-B8B0-4144-B16B-B034055EFDC1}"/>
              </a:ext>
            </a:extLst>
          </p:cNvPr>
          <p:cNvSpPr/>
          <p:nvPr/>
        </p:nvSpPr>
        <p:spPr>
          <a:xfrm rot="10800000">
            <a:off x="7731461" y="5358850"/>
            <a:ext cx="484632" cy="484632"/>
          </a:xfrm>
          <a:prstGeom prst="chevron">
            <a:avLst/>
          </a:prstGeom>
          <a:solidFill>
            <a:srgbClr val="9BD4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C981F39B-C364-44D6-9775-C4C626116238}"/>
              </a:ext>
            </a:extLst>
          </p:cNvPr>
          <p:cNvSpPr/>
          <p:nvPr/>
        </p:nvSpPr>
        <p:spPr>
          <a:xfrm>
            <a:off x="2727120" y="5511868"/>
            <a:ext cx="2413590" cy="775833"/>
          </a:xfrm>
          <a:prstGeom prst="roundRect">
            <a:avLst/>
          </a:prstGeom>
          <a:solidFill>
            <a:srgbClr val="9BD4E1"/>
          </a:solidFill>
          <a:ln w="25400" cap="flat" cmpd="sng" algn="ctr">
            <a:solidFill>
              <a:srgbClr val="66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Fabrication Additive</a:t>
            </a:r>
          </a:p>
        </p:txBody>
      </p:sp>
    </p:spTree>
    <p:extLst>
      <p:ext uri="{BB962C8B-B14F-4D97-AF65-F5344CB8AC3E}">
        <p14:creationId xmlns:p14="http://schemas.microsoft.com/office/powerpoint/2010/main" val="404271375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87C7FE14-BBB5-4F2F-84F2-1E21F4E936F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53013" y="790555"/>
          <a:ext cx="2551524" cy="190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m de bitmap" r:id="rId3" imgW="4580952" imgH="3610479" progId="PBrush">
                  <p:embed/>
                </p:oleObj>
              </mc:Choice>
              <mc:Fallback>
                <p:oleObj name="Imagem de bitmap" r:id="rId3" imgW="4580952" imgH="3610479" progId="PBrush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87C7FE14-BBB5-4F2F-84F2-1E21F4E936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8297"/>
                      <a:stretch>
                        <a:fillRect/>
                      </a:stretch>
                    </p:blipFill>
                    <p:spPr bwMode="auto">
                      <a:xfrm>
                        <a:off x="4753013" y="790555"/>
                        <a:ext cx="2551524" cy="1909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4">
            <a:extLst>
              <a:ext uri="{FF2B5EF4-FFF2-40B4-BE49-F238E27FC236}">
                <a16:creationId xmlns:a16="http://schemas.microsoft.com/office/drawing/2014/main" id="{28B4AB0B-7E08-4E40-A144-4231D9F1F797}"/>
              </a:ext>
            </a:extLst>
          </p:cNvPr>
          <p:cNvSpPr txBox="1">
            <a:spLocks/>
          </p:cNvSpPr>
          <p:nvPr/>
        </p:nvSpPr>
        <p:spPr>
          <a:xfrm>
            <a:off x="2169925" y="177719"/>
            <a:ext cx="7888544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&amp; optimisation </a:t>
            </a:r>
          </a:p>
        </p:txBody>
      </p:sp>
      <p:pic>
        <p:nvPicPr>
          <p:cNvPr id="4" name="Imagem 9">
            <a:extLst>
              <a:ext uri="{FF2B5EF4-FFF2-40B4-BE49-F238E27FC236}">
                <a16:creationId xmlns:a16="http://schemas.microsoft.com/office/drawing/2014/main" id="{85C48A24-41C5-4C38-A0DC-C33AFADAF5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840"/>
          <a:stretch/>
        </p:blipFill>
        <p:spPr>
          <a:xfrm>
            <a:off x="8175186" y="3109910"/>
            <a:ext cx="3165638" cy="2491256"/>
          </a:xfrm>
          <a:prstGeom prst="rect">
            <a:avLst/>
          </a:prstGeom>
        </p:spPr>
      </p:pic>
      <p:pic>
        <p:nvPicPr>
          <p:cNvPr id="5" name="Picture 35" descr="https://encrypted-tbn2.gstatic.com/images?q=tbn:ANd9GcQ5Jq-fGAWAiBwUsG8VEq2sG3Ho7SVR2a0WoQlYy0gqLNm5LEeXGw">
            <a:extLst>
              <a:ext uri="{FF2B5EF4-FFF2-40B4-BE49-F238E27FC236}">
                <a16:creationId xmlns:a16="http://schemas.microsoft.com/office/drawing/2014/main" id="{AE3FE5F3-4D3F-4C1F-8807-E5BCD5CF6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2604" y="3419311"/>
            <a:ext cx="2172990" cy="1446026"/>
          </a:xfrm>
          <a:prstGeom prst="rect">
            <a:avLst/>
          </a:prstGeom>
          <a:noFill/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1F2E7102-9F86-42BC-92BF-1671211AD707}"/>
              </a:ext>
            </a:extLst>
          </p:cNvPr>
          <p:cNvSpPr/>
          <p:nvPr/>
        </p:nvSpPr>
        <p:spPr>
          <a:xfrm>
            <a:off x="1302932" y="2264011"/>
            <a:ext cx="2442728" cy="715582"/>
          </a:xfrm>
          <a:prstGeom prst="roundRect">
            <a:avLst/>
          </a:prstGeom>
          <a:solidFill>
            <a:srgbClr val="9BD4E1"/>
          </a:solidFill>
          <a:ln w="25400" cap="flat" cmpd="sng" algn="ctr">
            <a:solidFill>
              <a:srgbClr val="66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Problème industriel</a:t>
            </a: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981CDE32-4751-4526-BDC9-4E8E65E735D9}"/>
              </a:ext>
            </a:extLst>
          </p:cNvPr>
          <p:cNvSpPr/>
          <p:nvPr/>
        </p:nvSpPr>
        <p:spPr>
          <a:xfrm>
            <a:off x="6872913" y="871114"/>
            <a:ext cx="1633870" cy="775833"/>
          </a:xfrm>
          <a:prstGeom prst="roundRect">
            <a:avLst/>
          </a:prstGeom>
          <a:solidFill>
            <a:srgbClr val="9BD4E1"/>
          </a:solidFill>
          <a:ln w="25400" cap="flat" cmpd="sng" algn="ctr">
            <a:solidFill>
              <a:srgbClr val="66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Modèle</a:t>
            </a:r>
            <a:r>
              <a:rPr kumimoji="0" lang="pt-B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Numérique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8" name="Rounded Rectangle 26">
            <a:extLst>
              <a:ext uri="{FF2B5EF4-FFF2-40B4-BE49-F238E27FC236}">
                <a16:creationId xmlns:a16="http://schemas.microsoft.com/office/drawing/2014/main" id="{0C6560F8-E988-4A8D-BAB9-6F12CAF65208}"/>
              </a:ext>
            </a:extLst>
          </p:cNvPr>
          <p:cNvSpPr/>
          <p:nvPr/>
        </p:nvSpPr>
        <p:spPr>
          <a:xfrm>
            <a:off x="9685647" y="2640697"/>
            <a:ext cx="1856586" cy="775833"/>
          </a:xfrm>
          <a:prstGeom prst="roundRect">
            <a:avLst/>
          </a:prstGeom>
          <a:solidFill>
            <a:srgbClr val="9BD4E1"/>
          </a:solidFill>
          <a:ln w="25400" cap="flat" cmpd="sng" algn="ctr">
            <a:solidFill>
              <a:srgbClr val="66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Optimisation Topologique 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D9CDBB9-DCD4-4D87-A46F-35CC6A54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8024" y="4977376"/>
            <a:ext cx="2340155" cy="175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visa 18">
            <a:extLst>
              <a:ext uri="{FF2B5EF4-FFF2-40B4-BE49-F238E27FC236}">
                <a16:creationId xmlns:a16="http://schemas.microsoft.com/office/drawing/2014/main" id="{1F63936C-13EE-44AB-AE71-5BFEB9F98664}"/>
              </a:ext>
            </a:extLst>
          </p:cNvPr>
          <p:cNvSpPr/>
          <p:nvPr/>
        </p:nvSpPr>
        <p:spPr>
          <a:xfrm rot="21162105">
            <a:off x="3993590" y="1877732"/>
            <a:ext cx="484632" cy="484632"/>
          </a:xfrm>
          <a:prstGeom prst="chevron">
            <a:avLst/>
          </a:prstGeom>
          <a:solidFill>
            <a:srgbClr val="9BD4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ivisa 19">
            <a:extLst>
              <a:ext uri="{FF2B5EF4-FFF2-40B4-BE49-F238E27FC236}">
                <a16:creationId xmlns:a16="http://schemas.microsoft.com/office/drawing/2014/main" id="{1E60B665-0851-48A0-91EC-CC6BEBEE5E9E}"/>
              </a:ext>
            </a:extLst>
          </p:cNvPr>
          <p:cNvSpPr/>
          <p:nvPr/>
        </p:nvSpPr>
        <p:spPr>
          <a:xfrm rot="2229063">
            <a:off x="8754870" y="2054755"/>
            <a:ext cx="484632" cy="484632"/>
          </a:xfrm>
          <a:prstGeom prst="chevron">
            <a:avLst/>
          </a:prstGeom>
          <a:solidFill>
            <a:srgbClr val="9BD4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ivisa 20">
            <a:extLst>
              <a:ext uri="{FF2B5EF4-FFF2-40B4-BE49-F238E27FC236}">
                <a16:creationId xmlns:a16="http://schemas.microsoft.com/office/drawing/2014/main" id="{11CBE3A6-B8B0-4144-B16B-B034055EFDC1}"/>
              </a:ext>
            </a:extLst>
          </p:cNvPr>
          <p:cNvSpPr/>
          <p:nvPr/>
        </p:nvSpPr>
        <p:spPr>
          <a:xfrm rot="10800000">
            <a:off x="7731461" y="5358850"/>
            <a:ext cx="484632" cy="484632"/>
          </a:xfrm>
          <a:prstGeom prst="chevron">
            <a:avLst/>
          </a:prstGeom>
          <a:solidFill>
            <a:srgbClr val="9BD4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C981F39B-C364-44D6-9775-C4C626116238}"/>
              </a:ext>
            </a:extLst>
          </p:cNvPr>
          <p:cNvSpPr/>
          <p:nvPr/>
        </p:nvSpPr>
        <p:spPr>
          <a:xfrm>
            <a:off x="2727120" y="5511868"/>
            <a:ext cx="2413590" cy="775833"/>
          </a:xfrm>
          <a:prstGeom prst="roundRect">
            <a:avLst/>
          </a:prstGeom>
          <a:solidFill>
            <a:srgbClr val="9BD4E1"/>
          </a:solidFill>
          <a:ln w="25400" cap="flat" cmpd="sng" algn="ctr">
            <a:solidFill>
              <a:srgbClr val="6666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Fabrication Additive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1DE2A9-99A8-4771-BDA7-8A87541EFA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5" t="10646" r="3893" b="1041"/>
          <a:stretch/>
        </p:blipFill>
        <p:spPr>
          <a:xfrm>
            <a:off x="4042406" y="2564793"/>
            <a:ext cx="4107187" cy="23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00182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4394A5B8-99A8-46E0-85BA-5420037B94CD}"/>
              </a:ext>
            </a:extLst>
          </p:cNvPr>
          <p:cNvSpPr txBox="1">
            <a:spLocks/>
          </p:cNvSpPr>
          <p:nvPr/>
        </p:nvSpPr>
        <p:spPr>
          <a:xfrm>
            <a:off x="2169925" y="177719"/>
            <a:ext cx="7888544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&amp; optimisation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6180EE0-B84A-4D4E-8673-DFCDCF85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065" y="876363"/>
            <a:ext cx="8958263" cy="15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400" i="1" dirty="0">
                <a:solidFill>
                  <a:srgbClr val="3333CC"/>
                </a:solidFill>
                <a:latin typeface="Calibri" panose="020F0502020204030204" pitchFamily="34" charset="0"/>
              </a:rPr>
              <a:t>Numerical and experimental investigation on topology optimization of an elongated dynamic system</a:t>
            </a:r>
          </a:p>
          <a:p>
            <a:pPr lvl="0">
              <a:spcBef>
                <a:spcPts val="0"/>
              </a:spcBef>
              <a:defRPr/>
            </a:pPr>
            <a:r>
              <a:rPr lang="pt-BR" sz="1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Heitor Nigro Lopes </a:t>
            </a:r>
            <a:r>
              <a:rPr lang="pt-BR" sz="1600" b="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Daniel Candeloro Cunha, Renato Pavanello, Jarir Mahfoud</a:t>
            </a:r>
          </a:p>
          <a:p>
            <a:pPr lvl="0">
              <a:spcBef>
                <a:spcPts val="0"/>
              </a:spcBef>
              <a:defRPr/>
            </a:pPr>
            <a:r>
              <a:rPr lang="en-US" sz="1400" b="0" kern="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https://doi.org/10.1016/j.ymssp.2021.108356</a:t>
            </a:r>
            <a:endParaRPr lang="en-US" sz="1400" b="0" kern="0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C6B96-11F8-4F00-9193-7B346CEA4ED4}"/>
              </a:ext>
            </a:extLst>
          </p:cNvPr>
          <p:cNvSpPr/>
          <p:nvPr/>
        </p:nvSpPr>
        <p:spPr>
          <a:xfrm>
            <a:off x="3738465" y="5887949"/>
            <a:ext cx="4709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C1E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aim is the maximization of natural frequency separation interval of elastic structures by using Bi-directional Evolutionary Structural Optimization (</a:t>
            </a:r>
            <a:r>
              <a:rPr lang="en-US" sz="1600" dirty="0" err="1">
                <a:solidFill>
                  <a:srgbClr val="2C1E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</a:t>
            </a:r>
            <a:endParaRPr lang="en-US" sz="1600" dirty="0">
              <a:solidFill>
                <a:srgbClr val="2C1E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ED587F4F-D63E-4D6B-9EF8-DAB1577B0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3"/>
          <a:stretch/>
        </p:blipFill>
        <p:spPr bwMode="auto">
          <a:xfrm>
            <a:off x="97620" y="3840813"/>
            <a:ext cx="3668141" cy="100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1B00565-472E-488F-A2C9-429B05F37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5" r="2289"/>
          <a:stretch/>
        </p:blipFill>
        <p:spPr>
          <a:xfrm>
            <a:off x="3765761" y="2826753"/>
            <a:ext cx="4855716" cy="3033900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BF0E18A-2047-4140-B5BF-AC0118299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5" b="9600"/>
          <a:stretch/>
        </p:blipFill>
        <p:spPr bwMode="auto">
          <a:xfrm>
            <a:off x="8523859" y="3840813"/>
            <a:ext cx="3668141" cy="96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64919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471F4C4-5EDE-42FD-8675-35A788E5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6090"/>
            <a:ext cx="4265483" cy="26323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5FEA242-6517-4E22-8AD9-6E0063BF6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153" y="3931110"/>
            <a:ext cx="4311847" cy="25972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7652CCE-28CD-40CA-97D4-EF773549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934" y="5133527"/>
            <a:ext cx="3506840" cy="84811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26AD53F-86B9-480C-A54F-EEFAA0373B33}"/>
              </a:ext>
            </a:extLst>
          </p:cNvPr>
          <p:cNvSpPr txBox="1">
            <a:spLocks/>
          </p:cNvSpPr>
          <p:nvPr/>
        </p:nvSpPr>
        <p:spPr>
          <a:xfrm>
            <a:off x="2169925" y="177719"/>
            <a:ext cx="7888544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&amp; optimisation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9413D3-61E3-4A1E-AAD1-4D1BA9CE5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065" y="876363"/>
            <a:ext cx="8958263" cy="75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1400" i="1" dirty="0">
                <a:solidFill>
                  <a:srgbClr val="3333CC"/>
                </a:solidFill>
                <a:latin typeface="Calibri" panose="020F0502020204030204" pitchFamily="34" charset="0"/>
              </a:rPr>
              <a:t>Numerical and experimental investigation on topology optimization of an elongated dynamic system</a:t>
            </a:r>
          </a:p>
          <a:p>
            <a:pPr lvl="0">
              <a:spcBef>
                <a:spcPts val="0"/>
              </a:spcBef>
              <a:defRPr/>
            </a:pPr>
            <a:r>
              <a:rPr lang="pt-BR" sz="14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Heitor Nigro Lopes </a:t>
            </a:r>
            <a:r>
              <a:rPr lang="pt-BR" sz="1400" b="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Daniel Candeloro Cunha, Renato Pavanello, Jarir Mahfoud</a:t>
            </a:r>
          </a:p>
          <a:p>
            <a:pPr lvl="0">
              <a:spcBef>
                <a:spcPts val="0"/>
              </a:spcBef>
              <a:defRPr/>
            </a:pPr>
            <a:r>
              <a:rPr lang="en-US" sz="1100" b="0" kern="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https://doi.org/10.1016/j.ymssp.2021.108356</a:t>
            </a:r>
            <a:endParaRPr lang="en-US" sz="1100" b="0" kern="0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AB4401-B3FC-47C9-937C-1CCEC8E924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86"/>
          <a:stretch/>
        </p:blipFill>
        <p:spPr>
          <a:xfrm>
            <a:off x="4255934" y="1634136"/>
            <a:ext cx="3614669" cy="30934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0E0176-6C09-4DEB-A35B-072F2FA28C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119" y="1402996"/>
            <a:ext cx="3449002" cy="25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87757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1E58F8-65EF-49A4-88B7-5C3745B7880D}"/>
              </a:ext>
            </a:extLst>
          </p:cNvPr>
          <p:cNvSpPr/>
          <p:nvPr/>
        </p:nvSpPr>
        <p:spPr>
          <a:xfrm>
            <a:off x="129653" y="2194403"/>
            <a:ext cx="11934967" cy="379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Avoir une première démarche d'intégrer la prise en compte des impacts environnementaux dans un processus de conception mécanique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Introduction à l'optimisation topologique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000" b="1" dirty="0">
              <a:solidFill>
                <a:srgbClr val="0070C0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3333CC"/>
                </a:solidFill>
                <a:latin typeface="Calibri" panose="020F050202020403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Calcul se fera à la main (faisable dans le temps alloué)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3333CC"/>
                </a:solidFill>
                <a:latin typeface="Calibri" panose="020F050202020403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L'optimisation topologique (il faut du temps)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3333CC"/>
                </a:solidFill>
                <a:latin typeface="Calibri" panose="020F050202020403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La méthode et quelques résultats seront présentés, mais le travail à faire ensemble sera à la main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Calibri" panose="020F050202020403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latin typeface="Calibri" panose="020F0502020204030204" pitchFamily="34" charset="0"/>
                <a:ea typeface="Georgia" panose="02040502050405020303" pitchFamily="18" charset="0"/>
                <a:cs typeface="Times New Roman" panose="02020603050405020304" pitchFamily="18" charset="0"/>
              </a:rPr>
              <a:t>Le programme d'optimisation sera à disposition si vous voulez vous essayez</a:t>
            </a:r>
            <a:endParaRPr lang="fr-FR" sz="1600" i="1" dirty="0">
              <a:effectLst/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4CAF26-68E7-4802-997D-E1667C3FB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9" y="104775"/>
            <a:ext cx="7640637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3600" b="1" i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Éco-Conception &amp; Optimisation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GM, Filière MS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3AA1A6A-D8B1-41E5-A077-6B3B46628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1168400"/>
            <a:ext cx="512921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B0AB4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b="1" i="1" dirty="0">
                <a:solidFill>
                  <a:srgbClr val="3333CC"/>
                </a:solidFill>
                <a:latin typeface="Calibri" panose="020F0502020204030204" pitchFamily="34" charset="0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3584020301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5355" y="1735433"/>
            <a:ext cx="11341290" cy="45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B0AB4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22 Octobre (4h)</a:t>
            </a:r>
          </a:p>
          <a:p>
            <a:pPr marL="1085850" lvl="1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00FF"/>
                </a:solidFill>
                <a:latin typeface="Calibri" panose="020F0502020204030204" pitchFamily="34" charset="0"/>
              </a:rPr>
              <a:t>Présentation de la méthode, l'intérêt et les différentes possibilités de modification de paramètres, avec une application sur une structure simple,</a:t>
            </a:r>
          </a:p>
          <a:p>
            <a:pPr marL="1085850" lvl="1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00FF"/>
                </a:solidFill>
                <a:latin typeface="Calibri" panose="020F0502020204030204" pitchFamily="34" charset="0"/>
              </a:rPr>
              <a:t>Discussion sur le projet à réaliser:</a:t>
            </a:r>
          </a:p>
          <a:p>
            <a:pPr marL="1485900" lvl="2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0000FF"/>
                </a:solidFill>
                <a:latin typeface="Calibri" panose="020F0502020204030204" pitchFamily="34" charset="0"/>
              </a:rPr>
              <a:t>quelle structure,</a:t>
            </a:r>
          </a:p>
          <a:p>
            <a:pPr marL="1485900" lvl="2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0000FF"/>
                </a:solidFill>
                <a:latin typeface="Calibri" panose="020F0502020204030204" pitchFamily="34" charset="0"/>
              </a:rPr>
              <a:t>quels critères: 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</a:rPr>
              <a:t>2</a:t>
            </a:r>
            <a:r>
              <a:rPr lang="fr-FR" sz="1600" dirty="0">
                <a:solidFill>
                  <a:srgbClr val="0000FF"/>
                </a:solidFill>
                <a:latin typeface="Calibri" panose="020F0502020204030204" pitchFamily="34" charset="0"/>
              </a:rPr>
              <a:t> matériaux différents, différentes sections, modélisation 2D en statique. On observera la raideur équivalente de la structure (ce qui donne une idée sur les déplacements maxi),</a:t>
            </a:r>
          </a:p>
          <a:p>
            <a:pPr marL="1485900" lvl="2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0000FF"/>
                </a:solidFill>
                <a:latin typeface="Calibri" panose="020F0502020204030204" pitchFamily="34" charset="0"/>
              </a:rPr>
              <a:t>un seul impact environnemental sera considéré (</a:t>
            </a:r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</a:rPr>
              <a:t>empreinte carbone</a:t>
            </a:r>
            <a:r>
              <a:rPr lang="fr-FR" sz="1600" dirty="0">
                <a:solidFill>
                  <a:srgbClr val="0000FF"/>
                </a:solidFill>
                <a:latin typeface="Calibri" panose="020F0502020204030204" pitchFamily="34" charset="0"/>
              </a:rPr>
              <a:t>),</a:t>
            </a:r>
          </a:p>
          <a:p>
            <a:pPr marL="1485900" lvl="2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fr-FR" sz="1600" dirty="0">
                <a:solidFill>
                  <a:srgbClr val="0000FF"/>
                </a:solidFill>
                <a:latin typeface="Calibri" panose="020F0502020204030204" pitchFamily="34" charset="0"/>
              </a:rPr>
              <a:t>choisir sa structure avec les chargement et les contraintes.</a:t>
            </a:r>
          </a:p>
          <a:p>
            <a:pPr marL="342900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4 Novembre (2h)</a:t>
            </a:r>
          </a:p>
          <a:p>
            <a:pPr marL="1085850" lvl="1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00FF"/>
                </a:solidFill>
                <a:latin typeface="Calibri" panose="020F0502020204030204" pitchFamily="34" charset="0"/>
              </a:rPr>
              <a:t>Appliquer la démarche présentée sur votre structure. Et préparer une présentation</a:t>
            </a:r>
            <a:endParaRPr lang="fr-FR" sz="2000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342900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13 Novembre (2h)</a:t>
            </a:r>
          </a:p>
          <a:p>
            <a:pPr marL="1085850" lvl="1" indent="-342900" algn="just" fontAlgn="base">
              <a:spcBef>
                <a:spcPct val="25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rgbClr val="0000FF"/>
                </a:solidFill>
                <a:latin typeface="Calibri" panose="020F0502020204030204" pitchFamily="34" charset="0"/>
              </a:rPr>
              <a:t>Présentation de 10' par projet + 5 à 10' de questions. Il faut présenter la structure choisie en justifiant votre choix. Présenter le résultat final (structure avec sa géométrie et son bilan carbone)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74889" y="104775"/>
            <a:ext cx="7640637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3600" b="1" i="1" u="sng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Éco-Conception &amp; Optimisation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0" b="1" i="1" dirty="0">
                <a:solidFill>
                  <a:srgbClr val="3333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GM, Filière MS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25838" y="1168400"/>
            <a:ext cx="512921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B0AB4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b="1" i="1" dirty="0">
                <a:solidFill>
                  <a:srgbClr val="3333CC"/>
                </a:solidFill>
                <a:latin typeface="Calibri" panose="020F0502020204030204" pitchFamily="34" charset="0"/>
              </a:rPr>
              <a:t>Déroulement</a:t>
            </a:r>
          </a:p>
        </p:txBody>
      </p:sp>
    </p:spTree>
    <p:extLst>
      <p:ext uri="{BB962C8B-B14F-4D97-AF65-F5344CB8AC3E}">
        <p14:creationId xmlns:p14="http://schemas.microsoft.com/office/powerpoint/2010/main" val="1970954680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1_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i="1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B0AB4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407</Words>
  <Application>Microsoft Office PowerPoint</Application>
  <PresentationFormat>Grand écran</PresentationFormat>
  <Paragraphs>51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Times New Roman</vt:lpstr>
      <vt:lpstr>Wingdings</vt:lpstr>
      <vt:lpstr>1_Modèle par défaut</vt:lpstr>
      <vt:lpstr>Imagem de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Jarir Mahfoud</dc:creator>
  <cp:lastModifiedBy>Jarir Mahfoud</cp:lastModifiedBy>
  <cp:revision>14</cp:revision>
  <dcterms:created xsi:type="dcterms:W3CDTF">2024-10-13T14:09:02Z</dcterms:created>
  <dcterms:modified xsi:type="dcterms:W3CDTF">2024-10-22T11:29:55Z</dcterms:modified>
</cp:coreProperties>
</file>