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7" r:id="rId7"/>
    <p:sldId id="262" r:id="rId8"/>
    <p:sldId id="263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5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8D33-E318-4808-A24D-C6444DCB1FE9}" type="datetimeFigureOut">
              <a:rPr lang="fr-FR" smtClean="0"/>
              <a:pPr/>
              <a:t>07/03/2013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8BB3-96B2-4568-B8C3-CF8429E3C01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11760" y="188640"/>
            <a:ext cx="34635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Boites à musique</a:t>
            </a:r>
            <a:endParaRPr lang="fr-F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383" r="16841" b="18333"/>
          <a:stretch>
            <a:fillRect/>
          </a:stretch>
        </p:blipFill>
        <p:spPr bwMode="auto">
          <a:xfrm>
            <a:off x="467544" y="1124744"/>
            <a:ext cx="7524328" cy="43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5733256"/>
            <a:ext cx="80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tournant </a:t>
            </a:r>
            <a:r>
              <a:rPr lang="fr-FR" b="1" dirty="0" smtClean="0"/>
              <a:t>la manivelle</a:t>
            </a:r>
            <a:r>
              <a:rPr lang="fr-FR" dirty="0" smtClean="0"/>
              <a:t>, on fait tourner un train d’engrenages qui entraîne la </a:t>
            </a:r>
            <a:r>
              <a:rPr lang="fr-FR" b="1" dirty="0" smtClean="0"/>
              <a:t>pièce supérieure</a:t>
            </a:r>
            <a:r>
              <a:rPr lang="fr-FR" dirty="0" smtClean="0"/>
              <a:t> en rotation et la fiche cartonnée trouée en translation (voir film 1)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2627784" y="3212976"/>
            <a:ext cx="1296144" cy="2952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187624" y="2996952"/>
            <a:ext cx="3456384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195736" y="1484784"/>
            <a:ext cx="2736304" cy="4320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bm1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219575" cy="3352800"/>
          </a:xfrm>
          <a:prstGeom prst="rect">
            <a:avLst/>
          </a:prstGeom>
        </p:spPr>
      </p:pic>
      <p:pic>
        <p:nvPicPr>
          <p:cNvPr id="3" name="Image 2" descr="Carte_80_colonnes_perfore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138523" cy="23042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07904" y="5589240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IBM 1401 (1959-1965)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00847.JPG"/>
          <p:cNvPicPr>
            <a:picLocks noChangeAspect="1"/>
          </p:cNvPicPr>
          <p:nvPr/>
        </p:nvPicPr>
        <p:blipFill>
          <a:blip r:embed="rId2" cstate="print"/>
          <a:srcRect l="9051" t="12201" r="5113" b="9051"/>
          <a:stretch>
            <a:fillRect/>
          </a:stretch>
        </p:blipFill>
        <p:spPr>
          <a:xfrm>
            <a:off x="683568" y="764704"/>
            <a:ext cx="7116311" cy="48965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3728" y="188640"/>
            <a:ext cx="302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Autre boite à musique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580526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On peut remplacer la feuille cartonnée par un </a:t>
            </a:r>
            <a:r>
              <a:rPr lang="fr-FR" b="1" dirty="0" smtClean="0"/>
              <a:t>cylindre à picots </a:t>
            </a:r>
            <a:r>
              <a:rPr lang="fr-FR" dirty="0" smtClean="0"/>
              <a:t>(voir le film 2)</a:t>
            </a:r>
          </a:p>
          <a:p>
            <a:pPr algn="just"/>
            <a:r>
              <a:rPr lang="fr-FR" dirty="0" smtClean="0"/>
              <a:t>La manivelle entraîne en rotation un système </a:t>
            </a:r>
            <a:r>
              <a:rPr lang="fr-FR" b="1" dirty="0" smtClean="0"/>
              <a:t>roue vis sans fin</a:t>
            </a:r>
            <a:r>
              <a:rPr lang="fr-FR" dirty="0" smtClean="0"/>
              <a:t>. Ce système </a:t>
            </a:r>
            <a:r>
              <a:rPr lang="fr-FR" b="1" dirty="0" smtClean="0"/>
              <a:t>limite</a:t>
            </a:r>
            <a:r>
              <a:rPr lang="fr-FR" dirty="0" smtClean="0"/>
              <a:t> la longueur du morceau à jouer.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4067944" y="1412776"/>
            <a:ext cx="1944216" cy="4752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3995936" y="2564904"/>
            <a:ext cx="1224136" cy="3384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00841.JPG"/>
          <p:cNvPicPr>
            <a:picLocks noChangeAspect="1"/>
          </p:cNvPicPr>
          <p:nvPr/>
        </p:nvPicPr>
        <p:blipFill>
          <a:blip r:embed="rId2" cstate="print"/>
          <a:srcRect t="8744" b="18391"/>
          <a:stretch>
            <a:fillRect/>
          </a:stretch>
        </p:blipFill>
        <p:spPr>
          <a:xfrm>
            <a:off x="971600" y="908720"/>
            <a:ext cx="6588224" cy="3600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515719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faire fonctionner la boite à musique, on met la feuille cartonnée entre les deux plaques et on fait tourner la manivelle.</a:t>
            </a:r>
          </a:p>
          <a:p>
            <a:r>
              <a:rPr lang="fr-FR" dirty="0" smtClean="0"/>
              <a:t>La feuille passe entre le rouleau supérieur et le </a:t>
            </a:r>
            <a:r>
              <a:rPr lang="fr-FR" b="1" dirty="0" smtClean="0"/>
              <a:t>cylindre à picots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419872" y="3789040"/>
            <a:ext cx="4392488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2483768" y="1772816"/>
            <a:ext cx="1368152" cy="4032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3491880" y="2060848"/>
            <a:ext cx="2016224" cy="3744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00843.JPG"/>
          <p:cNvPicPr>
            <a:picLocks noChangeAspect="1"/>
          </p:cNvPicPr>
          <p:nvPr/>
        </p:nvPicPr>
        <p:blipFill>
          <a:blip r:embed="rId2" cstate="print"/>
          <a:srcRect l="9051" t="26900" r="2751" b="10101"/>
          <a:stretch>
            <a:fillRect/>
          </a:stretch>
        </p:blipFill>
        <p:spPr>
          <a:xfrm>
            <a:off x="611560" y="764704"/>
            <a:ext cx="8064896" cy="43204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9" y="56612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un trou de la feuille cartonnée arrive au niveau d’un </a:t>
            </a:r>
            <a:r>
              <a:rPr lang="fr-FR" b="1" dirty="0" smtClean="0"/>
              <a:t>picot</a:t>
            </a:r>
            <a:r>
              <a:rPr lang="fr-FR" dirty="0" smtClean="0"/>
              <a:t>, la </a:t>
            </a:r>
            <a:r>
              <a:rPr lang="fr-FR" b="1" dirty="0" smtClean="0"/>
              <a:t>plaque à picots </a:t>
            </a:r>
            <a:r>
              <a:rPr lang="fr-FR" dirty="0" smtClean="0"/>
              <a:t>correspondante tourne. 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843808" y="3212976"/>
            <a:ext cx="3168352" cy="25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2843808" y="2708920"/>
            <a:ext cx="4392488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0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6912768" cy="51845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608" y="6021288"/>
            <a:ext cx="506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qui fait vibrer la </a:t>
            </a:r>
            <a:r>
              <a:rPr lang="fr-FR" b="1" dirty="0" smtClean="0"/>
              <a:t>lame métallique </a:t>
            </a:r>
            <a:r>
              <a:rPr lang="fr-FR" dirty="0" smtClean="0"/>
              <a:t>correspondante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131840" y="2996952"/>
            <a:ext cx="2592288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utre_appuye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3552825" cy="1019175"/>
          </a:xfrm>
          <a:prstGeom prst="rect">
            <a:avLst/>
          </a:prstGeom>
        </p:spPr>
      </p:pic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55776" y="4509120"/>
          <a:ext cx="1398119" cy="739006"/>
        </p:xfrm>
        <a:graphic>
          <a:graphicData uri="http://schemas.openxmlformats.org/presentationml/2006/ole">
            <p:oleObj spid="_x0000_s19458" name="Équation" r:id="rId4" imgW="888840" imgH="469800" progId="Equation.3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483768" y="2852936"/>
            <a:ext cx="3600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4"/>
          <p:cNvCxnSpPr>
            <a:stCxn id="4" idx="3"/>
          </p:cNvCxnSpPr>
          <p:nvPr/>
        </p:nvCxnSpPr>
        <p:spPr>
          <a:xfrm>
            <a:off x="2843808" y="321297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23528" y="3789040"/>
            <a:ext cx="714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Internet, on trouve deux résultats pour la première </a:t>
            </a:r>
            <a:r>
              <a:rPr lang="fr-FR" dirty="0" smtClean="0"/>
              <a:t>pulsation propre d’une poutre </a:t>
            </a:r>
            <a:r>
              <a:rPr lang="fr-FR" dirty="0" smtClean="0"/>
              <a:t>encastrée-libre 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19872" y="27809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88024" y="1844824"/>
            <a:ext cx="409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 module d’Young, I moment quadratique</a:t>
            </a:r>
          </a:p>
          <a:p>
            <a:r>
              <a:rPr lang="fr-FR" dirty="0" smtClean="0">
                <a:sym typeface="Symbol"/>
              </a:rPr>
              <a:t> masse volumique, S section</a:t>
            </a:r>
            <a:endParaRPr lang="fr-FR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059832" y="1772816"/>
          <a:ext cx="1584771" cy="817207"/>
        </p:xfrm>
        <a:graphic>
          <a:graphicData uri="http://schemas.openxmlformats.org/presentationml/2006/ole">
            <p:oleObj spid="_x0000_s19459" name="Équation" r:id="rId5" imgW="1257120" imgH="64764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95536" y="1340768"/>
            <a:ext cx="771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première pulsation propre d’une poutre appuyée-appuyée de longueur L est :</a:t>
            </a:r>
            <a:endParaRPr lang="fr-FR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788024" y="4509120"/>
          <a:ext cx="1326876" cy="720080"/>
        </p:xfrm>
        <a:graphic>
          <a:graphicData uri="http://schemas.openxmlformats.org/presentationml/2006/ole">
            <p:oleObj spid="_x0000_s19460" name="Équation" r:id="rId6" imgW="1193760" imgH="64764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23528" y="56612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supposant que le résultat pour la poutre appuyée-appuyée est bon, comment savoir quel est le résultat correct pour la poutre encastrée-libre?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sse ress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76672"/>
            <a:ext cx="1990725" cy="24479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692696"/>
            <a:ext cx="459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pulsation d’un système masse M – ressort K </a:t>
            </a:r>
            <a:endParaRPr lang="fr-FR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059832" y="1340768"/>
          <a:ext cx="1224136" cy="812858"/>
        </p:xfrm>
        <a:graphic>
          <a:graphicData uri="http://schemas.openxmlformats.org/presentationml/2006/ole">
            <p:oleObj spid="_x0000_s20482" name="Équation" r:id="rId4" imgW="901440" imgH="59688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5536" y="29969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assimilant les poutres précédentes AA (appuyée-appuyée)  et EL (encastrée-libre) à deux systèmes masse-ressort, on a donc :</a:t>
            </a:r>
            <a:endParaRPr lang="fr-FR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051720" y="3573016"/>
          <a:ext cx="1433512" cy="812800"/>
        </p:xfrm>
        <a:graphic>
          <a:graphicData uri="http://schemas.openxmlformats.org/presentationml/2006/ole">
            <p:oleObj spid="_x0000_s20483" name="Équation" r:id="rId5" imgW="1054080" imgH="59688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139952" y="3645024"/>
          <a:ext cx="1416050" cy="812800"/>
        </p:xfrm>
        <a:graphic>
          <a:graphicData uri="http://schemas.openxmlformats.org/presentationml/2006/ole">
            <p:oleObj spid="_x0000_s20484" name="Équation" r:id="rId6" imgW="1041120" imgH="596880" progId="Equation.3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1979712" y="4797152"/>
          <a:ext cx="3888432" cy="555490"/>
        </p:xfrm>
        <a:graphic>
          <a:graphicData uri="http://schemas.openxmlformats.org/presentationml/2006/ole">
            <p:oleObj spid="_x0000_s20485" name="Équation" r:id="rId7" imgW="2044440" imgH="29196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95536" y="5733256"/>
            <a:ext cx="569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résultat correct pour la poutre encastrée-libre est donc :</a:t>
            </a:r>
            <a:endParaRPr lang="fr-FR" dirty="0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6156176" y="5445224"/>
          <a:ext cx="1584176" cy="837941"/>
        </p:xfrm>
        <a:graphic>
          <a:graphicData uri="http://schemas.openxmlformats.org/presentationml/2006/ole">
            <p:oleObj spid="_x0000_s20486" name="Équation" r:id="rId8" imgW="8888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339752" y="1628800"/>
          <a:ext cx="1398119" cy="739006"/>
        </p:xfrm>
        <a:graphic>
          <a:graphicData uri="http://schemas.openxmlformats.org/presentationml/2006/ole">
            <p:oleObj spid="_x0000_s1027" name="Équation" r:id="rId3" imgW="888840" imgH="4698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123728" y="188640"/>
            <a:ext cx="3600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6"/>
          <p:cNvCxnSpPr>
            <a:stCxn id="5" idx="3"/>
          </p:cNvCxnSpPr>
          <p:nvPr/>
        </p:nvCxnSpPr>
        <p:spPr>
          <a:xfrm>
            <a:off x="2483768" y="54868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9552" y="1268760"/>
            <a:ext cx="536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Première </a:t>
            </a:r>
            <a:r>
              <a:rPr lang="fr-FR" b="1" dirty="0" smtClean="0"/>
              <a:t>pulsation propre </a:t>
            </a:r>
            <a:r>
              <a:rPr lang="fr-FR" dirty="0" smtClean="0"/>
              <a:t>d’une poutre encastrée libre</a:t>
            </a:r>
            <a:endParaRPr lang="fr-FR" dirty="0"/>
          </a:p>
        </p:txBody>
      </p:sp>
      <p:pic>
        <p:nvPicPr>
          <p:cNvPr id="9" name="Image 8" descr="P1000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852936"/>
            <a:ext cx="3024336" cy="226825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3568" y="537321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est la lame qui donne le son le plus grave ? La </a:t>
            </a:r>
            <a:r>
              <a:rPr lang="fr-FR" b="1" dirty="0" smtClean="0"/>
              <a:t>plus grande </a:t>
            </a:r>
            <a:r>
              <a:rPr lang="fr-FR" dirty="0" smtClean="0"/>
              <a:t>ou la </a:t>
            </a:r>
            <a:r>
              <a:rPr lang="fr-FR" b="1" dirty="0" smtClean="0"/>
              <a:t>plus petite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059832" y="11663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067944" y="1772816"/>
            <a:ext cx="409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 module d’Young, I moment quadratique</a:t>
            </a:r>
          </a:p>
          <a:p>
            <a:r>
              <a:rPr lang="fr-FR" dirty="0" smtClean="0">
                <a:sym typeface="Symbol"/>
              </a:rPr>
              <a:t> masse volumique, S section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4644008" y="3933056"/>
            <a:ext cx="1728192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403648" y="3789040"/>
            <a:ext cx="2304256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7383" r="16841" b="18333"/>
          <a:stretch>
            <a:fillRect/>
          </a:stretch>
        </p:blipFill>
        <p:spPr bwMode="auto">
          <a:xfrm>
            <a:off x="4644008" y="2276872"/>
            <a:ext cx="41564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619672" y="548680"/>
          <a:ext cx="1398588" cy="739775"/>
        </p:xfrm>
        <a:graphic>
          <a:graphicData uri="http://schemas.openxmlformats.org/presentationml/2006/ole">
            <p:oleObj spid="_x0000_s18434" name="Équation" r:id="rId4" imgW="888840" imgH="469800" progId="Equation.3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55576" y="14127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fr-FR" dirty="0" smtClean="0"/>
              <a:t> La plus grande lame a la première pulsation propre </a:t>
            </a:r>
            <a:r>
              <a:rPr lang="fr-FR" b="1" dirty="0" smtClean="0"/>
              <a:t>la plus basse</a:t>
            </a:r>
            <a:r>
              <a:rPr lang="fr-FR" dirty="0" smtClean="0"/>
              <a:t>, elle donne donc le son </a:t>
            </a:r>
            <a:r>
              <a:rPr lang="fr-FR" b="1" dirty="0" smtClean="0"/>
              <a:t>le plus grave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Image 4" descr="P10008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222866"/>
            <a:ext cx="3528392" cy="26462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544522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Confirmation</a:t>
            </a:r>
            <a:r>
              <a:rPr lang="fr-FR" dirty="0" smtClean="0"/>
              <a:t> : La plus grande lame est celle qui est </a:t>
            </a:r>
            <a:r>
              <a:rPr lang="fr-FR" b="1" dirty="0" smtClean="0"/>
              <a:t>le plus loin </a:t>
            </a:r>
            <a:r>
              <a:rPr lang="fr-FR" dirty="0" smtClean="0"/>
              <a:t>de la manivelle, elle donne le son le plus grave, ce qui est confirmé par la </a:t>
            </a:r>
            <a:r>
              <a:rPr lang="fr-FR" b="1" dirty="0" smtClean="0"/>
              <a:t>position</a:t>
            </a:r>
            <a:r>
              <a:rPr lang="fr-FR" dirty="0" smtClean="0"/>
              <a:t> de la partition (notes les plus graves </a:t>
            </a:r>
            <a:r>
              <a:rPr lang="fr-FR" b="1" dirty="0" smtClean="0"/>
              <a:t>le plus loin </a:t>
            </a:r>
            <a:r>
              <a:rPr lang="fr-FR" dirty="0" smtClean="0"/>
              <a:t>de la </a:t>
            </a:r>
            <a:r>
              <a:rPr lang="fr-FR" b="1" dirty="0" smtClean="0"/>
              <a:t>manivelle</a:t>
            </a:r>
            <a:r>
              <a:rPr lang="fr-FR" dirty="0" smtClean="0"/>
              <a:t>)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683568" y="3789040"/>
            <a:ext cx="6336704" cy="18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843808" y="3501008"/>
            <a:ext cx="216024" cy="2016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339752" y="3573016"/>
            <a:ext cx="3672408" cy="252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851920" y="2420888"/>
            <a:ext cx="3312368" cy="36724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guebarba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949743" cy="2714600"/>
          </a:xfrm>
          <a:prstGeom prst="rect">
            <a:avLst/>
          </a:prstGeom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l="11111" t="13889" r="60088" b="43968"/>
          <a:stretch>
            <a:fillRect/>
          </a:stretch>
        </p:blipFill>
        <p:spPr bwMode="auto">
          <a:xfrm>
            <a:off x="5220072" y="1124744"/>
            <a:ext cx="3240360" cy="355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259632" y="33265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Autres domaines d’utilisation des cartes perforées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31640" y="4725144"/>
            <a:ext cx="18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Orgue de barbarie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56176" y="5013176"/>
            <a:ext cx="154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Métier à tisser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377</Words>
  <Application>Microsoft Office PowerPoint</Application>
  <PresentationFormat>Affichage à l'écran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Thème Office</vt:lpstr>
      <vt:lpstr>Équation</vt:lpstr>
      <vt:lpstr>Microsoft Éditeur d'équations 3.0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GMPP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htollenaere</dc:creator>
  <cp:lastModifiedBy>htollenaere</cp:lastModifiedBy>
  <cp:revision>27</cp:revision>
  <dcterms:created xsi:type="dcterms:W3CDTF">2012-11-20T15:44:30Z</dcterms:created>
  <dcterms:modified xsi:type="dcterms:W3CDTF">2013-03-07T08:21:43Z</dcterms:modified>
</cp:coreProperties>
</file>