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jpe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1742" r:id="rId2"/>
    <p:sldId id="660" r:id="rId3"/>
    <p:sldId id="1553" r:id="rId4"/>
    <p:sldId id="1535" r:id="rId5"/>
    <p:sldId id="1536" r:id="rId6"/>
    <p:sldId id="1729" r:id="rId7"/>
    <p:sldId id="1565" r:id="rId8"/>
    <p:sldId id="1557" r:id="rId9"/>
    <p:sldId id="1559" r:id="rId10"/>
    <p:sldId id="1561" r:id="rId11"/>
    <p:sldId id="1562" r:id="rId12"/>
    <p:sldId id="1563" r:id="rId13"/>
    <p:sldId id="1641" r:id="rId14"/>
    <p:sldId id="1564" r:id="rId15"/>
    <p:sldId id="1566" r:id="rId16"/>
    <p:sldId id="1667" r:id="rId17"/>
    <p:sldId id="1568" r:id="rId18"/>
    <p:sldId id="1668" r:id="rId19"/>
    <p:sldId id="1570" r:id="rId20"/>
    <p:sldId id="1571" r:id="rId21"/>
    <p:sldId id="1572" r:id="rId22"/>
    <p:sldId id="1573" r:id="rId23"/>
    <p:sldId id="1575" r:id="rId24"/>
    <p:sldId id="1576" r:id="rId25"/>
    <p:sldId id="1596" r:id="rId26"/>
    <p:sldId id="1597" r:id="rId27"/>
    <p:sldId id="1598" r:id="rId28"/>
    <p:sldId id="1599" r:id="rId29"/>
    <p:sldId id="1643" r:id="rId30"/>
    <p:sldId id="1644" r:id="rId31"/>
    <p:sldId id="1645" r:id="rId32"/>
    <p:sldId id="1647" r:id="rId33"/>
    <p:sldId id="1731" r:id="rId34"/>
    <p:sldId id="1732" r:id="rId35"/>
    <p:sldId id="1733" r:id="rId36"/>
    <p:sldId id="1734" r:id="rId37"/>
    <p:sldId id="1730" r:id="rId38"/>
    <p:sldId id="1669" r:id="rId39"/>
    <p:sldId id="1510" r:id="rId40"/>
    <p:sldId id="1578" r:id="rId41"/>
    <p:sldId id="1579" r:id="rId42"/>
    <p:sldId id="1632" r:id="rId43"/>
    <p:sldId id="1633" r:id="rId44"/>
    <p:sldId id="1634" r:id="rId45"/>
    <p:sldId id="1635" r:id="rId46"/>
    <p:sldId id="1636" r:id="rId47"/>
    <p:sldId id="1374" r:id="rId48"/>
    <p:sldId id="1375" r:id="rId49"/>
    <p:sldId id="1376" r:id="rId50"/>
    <p:sldId id="1377" r:id="rId51"/>
    <p:sldId id="1378" r:id="rId52"/>
    <p:sldId id="1379" r:id="rId53"/>
    <p:sldId id="1580" r:id="rId54"/>
    <p:sldId id="1581" r:id="rId55"/>
    <p:sldId id="1582" r:id="rId56"/>
    <p:sldId id="1583" r:id="rId57"/>
    <p:sldId id="1584" r:id="rId58"/>
    <p:sldId id="1736" r:id="rId59"/>
    <p:sldId id="1670" r:id="rId60"/>
    <p:sldId id="1588" r:id="rId61"/>
    <p:sldId id="1735" r:id="rId62"/>
    <p:sldId id="1606" r:id="rId63"/>
    <p:sldId id="1607" r:id="rId64"/>
    <p:sldId id="1621" r:id="rId65"/>
    <p:sldId id="1738" r:id="rId66"/>
    <p:sldId id="1739" r:id="rId6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7" autoAdjust="0"/>
    <p:restoredTop sz="94387" autoAdjust="0"/>
  </p:normalViewPr>
  <p:slideViewPr>
    <p:cSldViewPr>
      <p:cViewPr varScale="1">
        <p:scale>
          <a:sx n="74" d="100"/>
          <a:sy n="74" d="100"/>
        </p:scale>
        <p:origin x="41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8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12" Type="http://schemas.openxmlformats.org/officeDocument/2006/relationships/image" Target="../media/image41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11" Type="http://schemas.openxmlformats.org/officeDocument/2006/relationships/image" Target="../media/image40.wmf"/><Relationship Id="rId5" Type="http://schemas.openxmlformats.org/officeDocument/2006/relationships/image" Target="../media/image34.wmf"/><Relationship Id="rId10" Type="http://schemas.openxmlformats.org/officeDocument/2006/relationships/image" Target="../media/image39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7" Type="http://schemas.openxmlformats.org/officeDocument/2006/relationships/image" Target="../media/image150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wmf"/><Relationship Id="rId1" Type="http://schemas.openxmlformats.org/officeDocument/2006/relationships/image" Target="../media/image15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wmf"/><Relationship Id="rId1" Type="http://schemas.openxmlformats.org/officeDocument/2006/relationships/image" Target="../media/image15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4" Type="http://schemas.openxmlformats.org/officeDocument/2006/relationships/image" Target="../media/image162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image" Target="../media/image16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31.wmf"/><Relationship Id="rId7" Type="http://schemas.openxmlformats.org/officeDocument/2006/relationships/image" Target="../media/image56.wmf"/><Relationship Id="rId2" Type="http://schemas.openxmlformats.org/officeDocument/2006/relationships/image" Target="../media/image30.wmf"/><Relationship Id="rId1" Type="http://schemas.openxmlformats.org/officeDocument/2006/relationships/image" Target="../media/image52.wmf"/><Relationship Id="rId6" Type="http://schemas.openxmlformats.org/officeDocument/2006/relationships/image" Target="../media/image55.wmf"/><Relationship Id="rId11" Type="http://schemas.openxmlformats.org/officeDocument/2006/relationships/image" Target="../media/image59.wmf"/><Relationship Id="rId5" Type="http://schemas.openxmlformats.org/officeDocument/2006/relationships/image" Target="../media/image54.wmf"/><Relationship Id="rId10" Type="http://schemas.openxmlformats.org/officeDocument/2006/relationships/image" Target="../media/image58.wmf"/><Relationship Id="rId4" Type="http://schemas.openxmlformats.org/officeDocument/2006/relationships/image" Target="../media/image53.wmf"/><Relationship Id="rId9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14545-C233-4148-B633-379A76B349BE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14FC9-CAF1-4B43-B496-694D179C14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98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669562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427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1898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3768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54B0214-DB63-4029-848F-9C6EC9FDF3F3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302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3101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8045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6084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3581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2365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3916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946776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6432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10030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84280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23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2347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067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5938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6907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9535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6559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29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900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00937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5534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1501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0308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5702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7771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2951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40065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2407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2575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39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677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35049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5665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41675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84878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920759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6699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59068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40808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67766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20843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49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468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64410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62520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3423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84721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89163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54000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434888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438138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74189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0549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59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145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20550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60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9267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61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65893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62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03396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63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68987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65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47635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66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8291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3264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2935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4F2898C-9B4E-418B-860F-A3FC4EA9297A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16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10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03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665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9138"/>
            <a:ext cx="7772400" cy="1470025"/>
          </a:xfrm>
          <a:solidFill>
            <a:srgbClr val="A5BBE0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800"/>
            </a:lvl1pPr>
          </a:lstStyle>
          <a:p>
            <a:pPr lvl="0"/>
            <a:r>
              <a:rPr lang="fr-FR" altLang="fr-FR" noProof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6336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16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64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10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79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71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34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69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66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6FF52-8243-4BA6-947C-7910A196B596}" type="datetimeFigureOut">
              <a:rPr lang="fr-FR" smtClean="0"/>
              <a:t>12/03/2022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23CB2-336E-47B2-A81D-A5F4CBF3DE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73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38.wmf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6.wmf"/><Relationship Id="rId25" Type="http://schemas.openxmlformats.org/officeDocument/2006/relationships/image" Target="../media/image4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30.wmf"/><Relationship Id="rId15" Type="http://schemas.openxmlformats.org/officeDocument/2006/relationships/image" Target="../media/image35.wmf"/><Relationship Id="rId23" Type="http://schemas.openxmlformats.org/officeDocument/2006/relationships/image" Target="../media/image39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54.wmf"/><Relationship Id="rId18" Type="http://schemas.openxmlformats.org/officeDocument/2006/relationships/oleObject" Target="../embeddings/oleObject29.bin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44.w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56.wmf"/><Relationship Id="rId25" Type="http://schemas.openxmlformats.org/officeDocument/2006/relationships/image" Target="../media/image59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3.wmf"/><Relationship Id="rId24" Type="http://schemas.openxmlformats.org/officeDocument/2006/relationships/oleObject" Target="../embeddings/oleObject32.bin"/><Relationship Id="rId5" Type="http://schemas.openxmlformats.org/officeDocument/2006/relationships/image" Target="../media/image52.wmf"/><Relationship Id="rId15" Type="http://schemas.openxmlformats.org/officeDocument/2006/relationships/image" Target="../media/image55.wmf"/><Relationship Id="rId23" Type="http://schemas.openxmlformats.org/officeDocument/2006/relationships/image" Target="../media/image58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57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6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6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0.png"/><Relationship Id="rId3" Type="http://schemas.openxmlformats.org/officeDocument/2006/relationships/image" Target="../media/image216.png"/><Relationship Id="rId7" Type="http://schemas.openxmlformats.org/officeDocument/2006/relationships/image" Target="../media/image73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9.png"/><Relationship Id="rId11" Type="http://schemas.openxmlformats.org/officeDocument/2006/relationships/image" Target="../media/image77.png"/><Relationship Id="rId5" Type="http://schemas.openxmlformats.org/officeDocument/2006/relationships/image" Target="../media/image218.png"/><Relationship Id="rId10" Type="http://schemas.openxmlformats.org/officeDocument/2006/relationships/image" Target="../media/image76.png"/><Relationship Id="rId4" Type="http://schemas.openxmlformats.org/officeDocument/2006/relationships/image" Target="../media/image217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1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3.jpeg"/><Relationship Id="rId10" Type="http://schemas.openxmlformats.org/officeDocument/2006/relationships/image" Target="../media/image82.png"/><Relationship Id="rId4" Type="http://schemas.openxmlformats.org/officeDocument/2006/relationships/image" Target="../media/image72.jp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42.bin"/><Relationship Id="rId9" Type="http://schemas.openxmlformats.org/officeDocument/2006/relationships/image" Target="../media/image8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91.wmf"/><Relationship Id="rId5" Type="http://schemas.openxmlformats.org/officeDocument/2006/relationships/image" Target="../media/image88.w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9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3.wmf"/><Relationship Id="rId12" Type="http://schemas.openxmlformats.org/officeDocument/2006/relationships/image" Target="../media/image9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95.wmf"/><Relationship Id="rId5" Type="http://schemas.openxmlformats.org/officeDocument/2006/relationships/image" Target="../media/image92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9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17.png"/><Relationship Id="rId4" Type="http://schemas.openxmlformats.org/officeDocument/2006/relationships/image" Target="../media/image116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image" Target="../media/image119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7.bin"/><Relationship Id="rId12" Type="http://schemas.openxmlformats.org/officeDocument/2006/relationships/oleObject" Target="../embeddings/oleObject5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27.jp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5" Type="http://schemas.openxmlformats.org/officeDocument/2006/relationships/image" Target="../media/image120.wmf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openxmlformats.org/officeDocument/2006/relationships/image" Target="../media/image124.gif"/><Relationship Id="rId14" Type="http://schemas.openxmlformats.org/officeDocument/2006/relationships/oleObject" Target="../embeddings/oleObject5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2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33.png"/><Relationship Id="rId9" Type="http://schemas.openxmlformats.org/officeDocument/2006/relationships/image" Target="../media/image134.jpe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png"/><Relationship Id="rId4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148.wmf"/><Relationship Id="rId18" Type="http://schemas.openxmlformats.org/officeDocument/2006/relationships/image" Target="../media/image151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45.wmf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15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70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147.wmf"/><Relationship Id="rId5" Type="http://schemas.openxmlformats.org/officeDocument/2006/relationships/image" Target="../media/image144.wmf"/><Relationship Id="rId15" Type="http://schemas.openxmlformats.org/officeDocument/2006/relationships/image" Target="../media/image149.wmf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4.bin"/><Relationship Id="rId9" Type="http://schemas.openxmlformats.org/officeDocument/2006/relationships/image" Target="../media/image146.wmf"/><Relationship Id="rId14" Type="http://schemas.openxmlformats.org/officeDocument/2006/relationships/oleObject" Target="../embeddings/oleObject6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5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2.bin"/><Relationship Id="rId5" Type="http://schemas.openxmlformats.org/officeDocument/2006/relationships/image" Target="../media/image152.wmf"/><Relationship Id="rId4" Type="http://schemas.openxmlformats.org/officeDocument/2006/relationships/oleObject" Target="../embeddings/oleObject7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54.wmf"/><Relationship Id="rId4" Type="http://schemas.openxmlformats.org/officeDocument/2006/relationships/oleObject" Target="../embeddings/oleObject7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5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7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5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76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6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9.bin"/><Relationship Id="rId11" Type="http://schemas.openxmlformats.org/officeDocument/2006/relationships/image" Target="../media/image162.wmf"/><Relationship Id="rId5" Type="http://schemas.openxmlformats.org/officeDocument/2006/relationships/image" Target="../media/image159.wmf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8.bin"/><Relationship Id="rId9" Type="http://schemas.openxmlformats.org/officeDocument/2006/relationships/image" Target="../media/image161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6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63.wmf"/><Relationship Id="rId4" Type="http://schemas.openxmlformats.org/officeDocument/2006/relationships/oleObject" Target="../embeddings/oleObject82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65.wmf"/><Relationship Id="rId4" Type="http://schemas.openxmlformats.org/officeDocument/2006/relationships/oleObject" Target="../embeddings/oleObject84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6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66.wmf"/><Relationship Id="rId4" Type="http://schemas.openxmlformats.org/officeDocument/2006/relationships/oleObject" Target="../embeddings/oleObject85.bin"/><Relationship Id="rId9" Type="http://schemas.openxmlformats.org/officeDocument/2006/relationships/image" Target="../media/image168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69.wmf"/><Relationship Id="rId4" Type="http://schemas.openxmlformats.org/officeDocument/2006/relationships/oleObject" Target="../embeddings/oleObject88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70.wmf"/><Relationship Id="rId4" Type="http://schemas.openxmlformats.org/officeDocument/2006/relationships/oleObject" Target="../embeddings/oleObject89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21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image" Target="../media/image190.wmf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93.png"/><Relationship Id="rId12" Type="http://schemas.openxmlformats.org/officeDocument/2006/relationships/oleObject" Target="../embeddings/oleObject9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1.png"/><Relationship Id="rId11" Type="http://schemas.openxmlformats.org/officeDocument/2006/relationships/image" Target="../media/image189.wmf"/><Relationship Id="rId5" Type="http://schemas.openxmlformats.org/officeDocument/2006/relationships/image" Target="../media/image192.png"/><Relationship Id="rId10" Type="http://schemas.openxmlformats.org/officeDocument/2006/relationships/oleObject" Target="../embeddings/oleObject91.bin"/><Relationship Id="rId4" Type="http://schemas.openxmlformats.org/officeDocument/2006/relationships/image" Target="../media/image191.wmf"/><Relationship Id="rId9" Type="http://schemas.openxmlformats.org/officeDocument/2006/relationships/image" Target="../media/image188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4C943CB-0C2C-4555-AB78-B0E8D07AAEB2}"/>
              </a:ext>
            </a:extLst>
          </p:cNvPr>
          <p:cNvSpPr txBox="1"/>
          <p:nvPr/>
        </p:nvSpPr>
        <p:spPr>
          <a:xfrm>
            <a:off x="2195736" y="1628800"/>
            <a:ext cx="504056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Outils d’Aide à la Conception: Matière et Perception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19F394A-879D-42DE-A93C-159FE8571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009532"/>
              </p:ext>
            </p:extLst>
          </p:nvPr>
        </p:nvGraphicFramePr>
        <p:xfrm>
          <a:off x="971600" y="2492896"/>
          <a:ext cx="7378700" cy="2330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53372002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90143732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9366917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265260909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661899633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448999449"/>
                    </a:ext>
                  </a:extLst>
                </a:gridCol>
              </a:tblGrid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lundi 28 février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08:00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Petites Echelles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Anne TANGUY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81161250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lundi 28 février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12:00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Perception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Etienne PARIZET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8034162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lundi 28 février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14:00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16:00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Perception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Etienne PARIZET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3902172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mercredi 02 mars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08:00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Perception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Etienne PARIZET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33038914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mercredi 02 mars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12:00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Bois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Julien COLMARS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11871495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mercredi 02 mars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14:00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16:00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Mousses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Renaud RINALDI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4912110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vendredi 04 mars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08:00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Petites Echelles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Anne TANGUY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0518587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vendredi 04 mars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10:00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12:00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Petites Echelles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Anne TANGUY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13202220"/>
                  </a:ext>
                </a:extLst>
              </a:tr>
              <a:tr h="258972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vendredi 04 mars 2022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14:00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u="none" strike="noStrike">
                          <a:effectLst/>
                        </a:rPr>
                        <a:t>16:00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CEOAC Céramiques</a:t>
                      </a:r>
                      <a:endParaRPr lang="fr-FR" sz="1100" b="0" i="0" u="none" strike="noStrike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Xavier BOULNAT</a:t>
                      </a:r>
                      <a:endParaRPr lang="fr-FR" sz="1100" b="0" i="0" u="none" strike="noStrike" dirty="0">
                        <a:solidFill>
                          <a:srgbClr val="ED7D3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278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16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95736" y="1407198"/>
            <a:ext cx="440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Comparaison avec le comportement continu:</a:t>
            </a:r>
          </a:p>
        </p:txBody>
      </p:sp>
      <p:pic>
        <p:nvPicPr>
          <p:cNvPr id="4" name="Picture 5" descr="es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481"/>
          <a:stretch/>
        </p:blipFill>
        <p:spPr bwMode="auto">
          <a:xfrm>
            <a:off x="643753" y="1916832"/>
            <a:ext cx="2607994" cy="475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es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33" y="2334406"/>
            <a:ext cx="390423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851920" y="3973500"/>
            <a:ext cx="167725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Comportement </a:t>
            </a:r>
          </a:p>
          <a:p>
            <a:pPr algn="ctr"/>
            <a:r>
              <a:rPr lang="fr-FR" dirty="0"/>
              <a:t>moyen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236295" y="3527465"/>
            <a:ext cx="13335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Fluctuations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82591" y="5661248"/>
            <a:ext cx="5675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Comportement </a:t>
            </a:r>
            <a:r>
              <a:rPr lang="fr-FR" b="1" dirty="0"/>
              <a:t>moyen</a:t>
            </a:r>
            <a:r>
              <a:rPr lang="fr-FR" dirty="0"/>
              <a:t> comparable au milieu continu.</a:t>
            </a:r>
          </a:p>
          <a:p>
            <a:r>
              <a:rPr lang="fr-FR" b="1" dirty="0"/>
              <a:t>Fluctuations</a:t>
            </a:r>
            <a:r>
              <a:rPr lang="fr-FR" dirty="0"/>
              <a:t> importantes sur des distances </a:t>
            </a:r>
            <a:r>
              <a:rPr lang="fr-FR" dirty="0" err="1"/>
              <a:t>mésoscopiques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74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117337" y="3453530"/>
            <a:ext cx="15824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 err="1"/>
              <a:t>G.Debrégeas</a:t>
            </a:r>
            <a:r>
              <a:rPr lang="fr-FR" sz="1200" dirty="0"/>
              <a:t> (2001)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9530" y="5764480"/>
            <a:ext cx="19351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/>
              <a:t>J.R. Williams et al. (1997)</a:t>
            </a:r>
          </a:p>
          <a:p>
            <a:r>
              <a:rPr lang="fr-FR" sz="1200" dirty="0" err="1"/>
              <a:t>F.Radjai</a:t>
            </a:r>
            <a:r>
              <a:rPr lang="fr-FR" sz="1200" dirty="0"/>
              <a:t>, </a:t>
            </a:r>
            <a:r>
              <a:rPr lang="fr-FR" sz="1200" dirty="0" err="1"/>
              <a:t>S.Roux</a:t>
            </a:r>
            <a:r>
              <a:rPr lang="fr-FR" sz="1200" dirty="0"/>
              <a:t>  (2002)</a:t>
            </a:r>
          </a:p>
          <a:p>
            <a:r>
              <a:rPr lang="fr-FR" sz="1200" dirty="0" err="1"/>
              <a:t>E.Kolb</a:t>
            </a:r>
            <a:r>
              <a:rPr lang="fr-FR" sz="1200" dirty="0"/>
              <a:t> et al.  (2003)</a:t>
            </a:r>
          </a:p>
          <a:p>
            <a:endParaRPr lang="fr-FR" sz="1200" dirty="0"/>
          </a:p>
          <a:p>
            <a:r>
              <a:rPr lang="fr-FR" sz="1200" dirty="0"/>
              <a:t>R. </a:t>
            </a:r>
            <a:r>
              <a:rPr lang="fr-FR" sz="1200" dirty="0" err="1"/>
              <a:t>Behringer</a:t>
            </a:r>
            <a:r>
              <a:rPr lang="fr-FR" sz="1200" dirty="0"/>
              <a:t> (2006)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62457" y="1151670"/>
            <a:ext cx="1118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C0000"/>
                </a:solidFill>
              </a:rPr>
              <a:t>   </a:t>
            </a:r>
            <a:r>
              <a:rPr lang="fr-FR" sz="1600" dirty="0" err="1">
                <a:solidFill>
                  <a:srgbClr val="CC0000"/>
                </a:solidFill>
              </a:rPr>
              <a:t>colloids</a:t>
            </a:r>
            <a:endParaRPr lang="fr-FR" sz="16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25227" t="18105" r="22504"/>
          <a:stretch>
            <a:fillRect/>
          </a:stretch>
        </p:blipFill>
        <p:spPr bwMode="auto">
          <a:xfrm>
            <a:off x="6501510" y="1397134"/>
            <a:ext cx="1732547" cy="286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01847" y="1149817"/>
            <a:ext cx="5189537" cy="2776538"/>
            <a:chOff x="279" y="473"/>
            <a:chExt cx="3269" cy="1749"/>
          </a:xfrm>
        </p:grpSpPr>
        <p:pic>
          <p:nvPicPr>
            <p:cNvPr id="7" name="Picture 8" descr="FIG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9" y="717"/>
              <a:ext cx="2181" cy="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FIGURE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60" y="887"/>
              <a:ext cx="1088" cy="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715" y="473"/>
              <a:ext cx="46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dirty="0" err="1">
                  <a:solidFill>
                    <a:srgbClr val="CC0000"/>
                  </a:solidFill>
                </a:rPr>
                <a:t>foams</a:t>
              </a:r>
              <a:endParaRPr lang="fr-FR" sz="1600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107449" y="3879642"/>
            <a:ext cx="2339975" cy="2914650"/>
            <a:chOff x="1401" y="1607"/>
            <a:chExt cx="1474" cy="1836"/>
          </a:xfrm>
        </p:grpSpPr>
        <p:pic>
          <p:nvPicPr>
            <p:cNvPr id="11" name="Picture 12" descr="RADJAI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01" y="1806"/>
              <a:ext cx="1474" cy="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672" y="1607"/>
              <a:ext cx="118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dirty="0" err="1">
                  <a:solidFill>
                    <a:srgbClr val="CC0000"/>
                  </a:solidFill>
                </a:rPr>
                <a:t>Granular</a:t>
              </a:r>
              <a:r>
                <a:rPr lang="fr-FR" sz="1600" dirty="0">
                  <a:solidFill>
                    <a:srgbClr val="CC0000"/>
                  </a:solidFill>
                </a:rPr>
                <a:t> </a:t>
              </a:r>
              <a:r>
                <a:rPr lang="fr-FR" sz="1600" dirty="0" err="1">
                  <a:solidFill>
                    <a:srgbClr val="CC0000"/>
                  </a:solidFill>
                </a:rPr>
                <a:t>materials</a:t>
              </a:r>
              <a:endParaRPr lang="fr-FR" sz="1600" dirty="0">
                <a:solidFill>
                  <a:srgbClr val="CC0000"/>
                </a:solidFill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8091683" y="3862288"/>
            <a:ext cx="1137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Weeks</a:t>
            </a:r>
            <a:r>
              <a:rPr lang="fr-FR" sz="1200" dirty="0"/>
              <a:t> (2006)</a:t>
            </a:r>
          </a:p>
        </p:txBody>
      </p:sp>
      <p:grpSp>
        <p:nvGrpSpPr>
          <p:cNvPr id="14" name="Groupe 11"/>
          <p:cNvGrpSpPr>
            <a:grpSpLocks/>
          </p:cNvGrpSpPr>
          <p:nvPr/>
        </p:nvGrpSpPr>
        <p:grpSpPr bwMode="auto">
          <a:xfrm>
            <a:off x="3911625" y="3926017"/>
            <a:ext cx="2418992" cy="2846444"/>
            <a:chOff x="329860" y="3428664"/>
            <a:chExt cx="2419162" cy="284672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9860" y="3428664"/>
              <a:ext cx="2419162" cy="1225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1950" y="4587875"/>
              <a:ext cx="2227263" cy="168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0"/>
          <p:cNvPicPr>
            <a:picLocks noChangeAspect="1" noChangeArrowheads="1"/>
          </p:cNvPicPr>
          <p:nvPr/>
        </p:nvPicPr>
        <p:blipFill rotWithShape="1">
          <a:blip r:embed="rId9" cstate="print"/>
          <a:srcRect l="13691" t="3010" r="10482" b="774"/>
          <a:stretch/>
        </p:blipFill>
        <p:spPr bwMode="auto">
          <a:xfrm>
            <a:off x="6450930" y="4443965"/>
            <a:ext cx="2442411" cy="241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6444208" y="6608385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De Pablo (2008)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501510" y="4259899"/>
            <a:ext cx="1118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C0000"/>
                </a:solidFill>
              </a:rPr>
              <a:t> </a:t>
            </a:r>
            <a:r>
              <a:rPr lang="fr-FR" sz="1600" dirty="0" err="1">
                <a:solidFill>
                  <a:srgbClr val="CC0000"/>
                </a:solidFill>
              </a:rPr>
              <a:t>Polymers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98484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5"/>
          <a:stretch>
            <a:fillRect/>
          </a:stretch>
        </p:blipFill>
        <p:spPr bwMode="auto">
          <a:xfrm>
            <a:off x="1736725" y="3068960"/>
            <a:ext cx="537210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1736725" y="1290960"/>
            <a:ext cx="6211888" cy="1643062"/>
            <a:chOff x="2140540" y="5062486"/>
            <a:chExt cx="6212885" cy="164311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40" y="5062486"/>
              <a:ext cx="5205826" cy="164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>
              <a:spLocks noChangeArrowheads="1"/>
            </p:cNvSpPr>
            <p:nvPr/>
          </p:nvSpPr>
          <p:spPr bwMode="auto">
            <a:xfrm>
              <a:off x="5668074" y="5832087"/>
              <a:ext cx="26853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400"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Arial" charset="0"/>
                </a:rPr>
                <a:t>Science (October 2013)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614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1720" y="1411327"/>
            <a:ext cx="567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Characteristic</a:t>
            </a:r>
            <a:r>
              <a:rPr lang="fr-FR" sz="2400" dirty="0"/>
              <a:t> </a:t>
            </a:r>
            <a:r>
              <a:rPr lang="fr-FR" sz="2400" dirty="0" err="1"/>
              <a:t>Length-scales</a:t>
            </a:r>
            <a:r>
              <a:rPr lang="fr-FR" sz="2400" dirty="0"/>
              <a:t> in Glasses: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3" y="2075123"/>
            <a:ext cx="3911327" cy="3940625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4838344" y="2075124"/>
            <a:ext cx="3766104" cy="4046988"/>
            <a:chOff x="1736725" y="1462088"/>
            <a:chExt cx="5768260" cy="586271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05"/>
            <a:stretch>
              <a:fillRect/>
            </a:stretch>
          </p:blipFill>
          <p:spPr bwMode="auto">
            <a:xfrm>
              <a:off x="1736725" y="3240088"/>
              <a:ext cx="5372100" cy="360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e 2"/>
            <p:cNvGrpSpPr>
              <a:grpSpLocks/>
            </p:cNvGrpSpPr>
            <p:nvPr/>
          </p:nvGrpSpPr>
          <p:grpSpPr bwMode="auto">
            <a:xfrm>
              <a:off x="1736725" y="1462088"/>
              <a:ext cx="5768260" cy="5862716"/>
              <a:chOff x="2140540" y="5062486"/>
              <a:chExt cx="5769185" cy="586290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0540" y="5062486"/>
                <a:ext cx="5205826" cy="1643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ZoneTexte 4"/>
              <p:cNvSpPr txBox="1">
                <a:spLocks noChangeArrowheads="1"/>
              </p:cNvSpPr>
              <p:nvPr/>
            </p:nvSpPr>
            <p:spPr bwMode="auto">
              <a:xfrm>
                <a:off x="2244027" y="10409188"/>
                <a:ext cx="5665698" cy="516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Corbel" pitchFamily="34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Corbel" pitchFamily="34" charset="0"/>
                  </a:defRPr>
                </a:lvl2pPr>
                <a:lvl3pPr marL="1143000" indent="-228600">
                  <a:spcBef>
                    <a:spcPct val="20000"/>
                  </a:spcBef>
                  <a:buBlip>
                    <a:blip r:embed="rId6"/>
                  </a:buBlip>
                  <a:defRPr>
                    <a:solidFill>
                      <a:schemeClr val="tx1"/>
                    </a:solidFill>
                    <a:latin typeface="Corbel" pitchFamily="34" charset="0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4pPr>
                <a:lvl5pPr marL="20574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600" dirty="0">
                    <a:latin typeface="Arial" charset="0"/>
                  </a:rPr>
                  <a:t>Huang et al. Science (</a:t>
                </a:r>
                <a:r>
                  <a:rPr lang="fr-FR" altLang="fr-FR" sz="1600" dirty="0" err="1">
                    <a:latin typeface="Arial" charset="0"/>
                  </a:rPr>
                  <a:t>October</a:t>
                </a:r>
                <a:r>
                  <a:rPr lang="fr-FR" altLang="fr-FR" sz="1600" dirty="0">
                    <a:latin typeface="Arial" charset="0"/>
                  </a:rPr>
                  <a:t> 2013)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82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564904"/>
            <a:ext cx="871296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Quelles </a:t>
            </a:r>
            <a:r>
              <a:rPr lang="fr-FR" b="1" dirty="0"/>
              <a:t>tailles</a:t>
            </a:r>
            <a:r>
              <a:rPr lang="fr-FR" dirty="0"/>
              <a:t> caractéristiques ?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Rôle des </a:t>
            </a:r>
            <a:r>
              <a:rPr lang="fr-FR" b="1" dirty="0"/>
              <a:t>fluctuations</a:t>
            </a:r>
            <a:r>
              <a:rPr lang="fr-FR" dirty="0"/>
              <a:t> à l’échelle atomique sur le comportement à grande échelle ?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Quel lien entre les grandeurs mesurables aux petites échelles </a:t>
            </a:r>
          </a:p>
          <a:p>
            <a:pPr algn="ctr"/>
            <a:r>
              <a:rPr lang="fr-FR" dirty="0"/>
              <a:t>et les </a:t>
            </a:r>
            <a:r>
              <a:rPr lang="fr-FR" b="1" dirty="0"/>
              <a:t>grandeurs mécaniques </a:t>
            </a:r>
            <a:r>
              <a:rPr lang="fr-FR" dirty="0"/>
              <a:t>caractéristiques des milieux continus ?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5181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776503" y="1844824"/>
            <a:ext cx="7669534" cy="4924021"/>
            <a:chOff x="683568" y="1052736"/>
            <a:chExt cx="8029575" cy="53244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052736"/>
              <a:ext cx="8029575" cy="532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4129025" y="1052736"/>
              <a:ext cx="9644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tx2">
                      <a:lumMod val="75000"/>
                    </a:schemeClr>
                  </a:solidFill>
                </a:rPr>
                <a:t>Métaux: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869709" y="3551337"/>
              <a:ext cx="13808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tx2">
                      <a:lumMod val="75000"/>
                    </a:schemeClr>
                  </a:solidFill>
                </a:rPr>
                <a:t>  Polymères: 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627784" y="1340768"/>
            <a:ext cx="42620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Imbrication des échelles dans les matériaux</a:t>
            </a:r>
          </a:p>
        </p:txBody>
      </p:sp>
    </p:spTree>
    <p:extLst>
      <p:ext uri="{BB962C8B-B14F-4D97-AF65-F5344CB8AC3E}">
        <p14:creationId xmlns:p14="http://schemas.microsoft.com/office/powerpoint/2010/main" val="3586064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machine-d-essai-de-traction-compression-41713.jpg"/>
          <p:cNvPicPr>
            <a:picLocks noChangeAspect="1"/>
          </p:cNvPicPr>
          <p:nvPr/>
        </p:nvPicPr>
        <p:blipFill rotWithShape="1">
          <a:blip r:embed="rId3" cstate="print"/>
          <a:srcRect l="3513"/>
          <a:stretch/>
        </p:blipFill>
        <p:spPr bwMode="auto">
          <a:xfrm>
            <a:off x="0" y="1777776"/>
            <a:ext cx="42597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79511" y="1654781"/>
            <a:ext cx="216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Machine de Traction: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06813" y="1333380"/>
            <a:ext cx="508952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Mesures à </a:t>
            </a:r>
            <a:r>
              <a:rPr lang="fr-FR" sz="2000" b="1" dirty="0"/>
              <a:t>différentes échelles </a:t>
            </a:r>
            <a:r>
              <a:rPr lang="fr-FR" sz="2000" dirty="0"/>
              <a:t>dans un solide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3186032" y="1911802"/>
            <a:ext cx="5638338" cy="5077717"/>
            <a:chOff x="3186032" y="1911802"/>
            <a:chExt cx="5638338" cy="5077717"/>
          </a:xfrm>
        </p:grpSpPr>
        <p:pic>
          <p:nvPicPr>
            <p:cNvPr id="6" name="Image 3" descr="Eprouvettes_traction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86032" y="1916575"/>
              <a:ext cx="2730500" cy="2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5" descr="Cu-undeformed-micro-tensile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5002" y="1911802"/>
              <a:ext cx="2739368" cy="2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4" descr="Image_2"/>
            <p:cNvPicPr>
              <a:picLocks noChangeAspect="1" noChangeArrowheads="1"/>
            </p:cNvPicPr>
            <p:nvPr/>
          </p:nvPicPr>
          <p:blipFill>
            <a:blip r:embed="rId6" cstate="print"/>
            <a:srcRect l="49982" b="-6026"/>
            <a:stretch>
              <a:fillRect/>
            </a:stretch>
          </p:blipFill>
          <p:spPr bwMode="auto">
            <a:xfrm>
              <a:off x="6679011" y="5180298"/>
              <a:ext cx="2112420" cy="1809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139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750" y="4824294"/>
              <a:ext cx="2402315" cy="203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6" descr="Notched-W-tensile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93342" y="3996000"/>
              <a:ext cx="2722687" cy="109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5370640" y="6396335"/>
              <a:ext cx="1308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TEM</a:t>
              </a:r>
            </a:p>
            <a:p>
              <a:r>
                <a:rPr lang="fr-FR" sz="1200" dirty="0"/>
                <a:t>M. </a:t>
              </a:r>
              <a:r>
                <a:rPr lang="fr-FR" sz="1200" dirty="0" err="1"/>
                <a:t>Ghidelli</a:t>
              </a:r>
              <a:r>
                <a:rPr lang="fr-FR" sz="1200" dirty="0"/>
                <a:t> (2017)</a:t>
              </a: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6094474" y="1959456"/>
              <a:ext cx="597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ESM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7091115" y="5826977"/>
              <a:ext cx="1363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Micro-piliers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8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4518" y="2204864"/>
            <a:ext cx="47195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Grandeurs mécaniques </a:t>
            </a:r>
            <a:r>
              <a:rPr lang="fr-FR" dirty="0"/>
              <a:t>aux petites échelles</a:t>
            </a:r>
            <a:endParaRPr lang="fr-FR" b="1" dirty="0"/>
          </a:p>
          <a:p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1) Rappel: description classique continue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2) Théorie atomistique de Cauchy-Born (1915)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59FDBF-BC58-4D20-920F-03312D224EA3}"/>
              </a:ext>
            </a:extLst>
          </p:cNvPr>
          <p:cNvSpPr/>
          <p:nvPr/>
        </p:nvSpPr>
        <p:spPr>
          <a:xfrm>
            <a:off x="2699792" y="2204864"/>
            <a:ext cx="4176464" cy="4320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811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4518" y="2204864"/>
            <a:ext cx="47195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Grandeurs mécaniques </a:t>
            </a:r>
            <a:r>
              <a:rPr lang="fr-FR" dirty="0"/>
              <a:t>aux petites échelles</a:t>
            </a:r>
            <a:endParaRPr lang="fr-FR" b="1" dirty="0"/>
          </a:p>
          <a:p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1) Rappel: description classique continue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2) Théorie atomistique de Cauchy-Born (1915)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713621-04A9-4877-8AAE-2AF0D4AFC7FF}"/>
              </a:ext>
            </a:extLst>
          </p:cNvPr>
          <p:cNvSpPr/>
          <p:nvPr/>
        </p:nvSpPr>
        <p:spPr>
          <a:xfrm>
            <a:off x="2699792" y="2204864"/>
            <a:ext cx="4176464" cy="4320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16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68826" y="1388919"/>
            <a:ext cx="85503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Grandeur mécanique fondamentale: le </a:t>
            </a:r>
            <a:r>
              <a:rPr lang="fr-FR" b="1" dirty="0"/>
              <a:t>champ de déplacement </a:t>
            </a:r>
            <a:r>
              <a:rPr lang="fr-FR" u="sng" dirty="0"/>
              <a:t>u</a:t>
            </a:r>
            <a:r>
              <a:rPr lang="fr-FR" dirty="0"/>
              <a:t>(</a:t>
            </a:r>
            <a:r>
              <a:rPr lang="fr-FR" u="sng" dirty="0" err="1"/>
              <a:t>r</a:t>
            </a:r>
            <a:r>
              <a:rPr lang="fr-FR" dirty="0" err="1"/>
              <a:t>,t</a:t>
            </a:r>
            <a:r>
              <a:rPr lang="fr-FR" dirty="0"/>
              <a:t>) ou de vitesse </a:t>
            </a:r>
            <a:r>
              <a:rPr lang="fr-FR" u="sng" dirty="0"/>
              <a:t>V</a:t>
            </a:r>
            <a:r>
              <a:rPr lang="fr-FR" dirty="0"/>
              <a:t>(</a:t>
            </a:r>
            <a:r>
              <a:rPr lang="fr-FR" u="sng" dirty="0" err="1"/>
              <a:t>r</a:t>
            </a:r>
            <a:r>
              <a:rPr lang="fr-FR" dirty="0" err="1"/>
              <a:t>,t</a:t>
            </a:r>
            <a:r>
              <a:rPr lang="fr-FR" dirty="0"/>
              <a:t>).</a:t>
            </a:r>
          </a:p>
        </p:txBody>
      </p:sp>
      <p:grpSp>
        <p:nvGrpSpPr>
          <p:cNvPr id="4" name="Groupe 1"/>
          <p:cNvGrpSpPr>
            <a:grpSpLocks/>
          </p:cNvGrpSpPr>
          <p:nvPr/>
        </p:nvGrpSpPr>
        <p:grpSpPr bwMode="auto">
          <a:xfrm>
            <a:off x="783678" y="2001962"/>
            <a:ext cx="7991997" cy="1998663"/>
            <a:chOff x="1057943" y="1828482"/>
            <a:chExt cx="7991997" cy="1998553"/>
          </a:xfrm>
        </p:grpSpPr>
        <p:sp>
          <p:nvSpPr>
            <p:cNvPr id="5" name="Cube 4"/>
            <p:cNvSpPr/>
            <p:nvPr/>
          </p:nvSpPr>
          <p:spPr>
            <a:xfrm>
              <a:off x="1588168" y="2298356"/>
              <a:ext cx="1335088" cy="1274692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Cube 5"/>
            <p:cNvSpPr/>
            <p:nvPr/>
          </p:nvSpPr>
          <p:spPr>
            <a:xfrm rot="20732455">
              <a:off x="4586956" y="1828482"/>
              <a:ext cx="1479550" cy="1401685"/>
            </a:xfrm>
            <a:prstGeom prst="cube">
              <a:avLst>
                <a:gd name="adj" fmla="val 237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V="1">
              <a:off x="2142206" y="2719021"/>
              <a:ext cx="3151187" cy="3730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ct 1"/>
            <p:cNvGraphicFramePr>
              <a:graphicFrameLocks noChangeAspect="1"/>
            </p:cNvGraphicFramePr>
            <p:nvPr/>
          </p:nvGraphicFramePr>
          <p:xfrm>
            <a:off x="1057943" y="2507833"/>
            <a:ext cx="292100" cy="1108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0038" name="Équation" r:id="rId4" imgW="203040" imgH="711000" progId="Equation.3">
                    <p:embed/>
                  </p:oleObj>
                </mc:Choice>
                <mc:Fallback>
                  <p:oleObj name="Équation" r:id="rId4" imgW="203040" imgH="711000" progId="Equation.3">
                    <p:embed/>
                    <p:pic>
                      <p:nvPicPr>
                        <p:cNvPr id="8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7943" y="2507833"/>
                          <a:ext cx="292100" cy="1108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6303043" y="1953795"/>
            <a:ext cx="239713" cy="1108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0039" name="Équation" r:id="rId6" imgW="164880" imgH="711000" progId="Equation.3">
                    <p:embed/>
                  </p:oleObj>
                </mc:Choice>
                <mc:Fallback>
                  <p:oleObj name="Équation" r:id="rId6" imgW="164880" imgH="711000" progId="Equation.3">
                    <p:embed/>
                    <p:pic>
                      <p:nvPicPr>
                        <p:cNvPr id="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03043" y="1953795"/>
                          <a:ext cx="239713" cy="1108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6646465" y="2719021"/>
            <a:ext cx="2403475" cy="1108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0040" name="Équation" r:id="rId8" imgW="1663560" imgH="711000" progId="Equation.3">
                    <p:embed/>
                  </p:oleObj>
                </mc:Choice>
                <mc:Fallback>
                  <p:oleObj name="Équation" r:id="rId8" imgW="1663560" imgH="711000" progId="Equation.3">
                    <p:embed/>
                    <p:pic>
                      <p:nvPicPr>
                        <p:cNvPr id="1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6465" y="2719021"/>
                          <a:ext cx="2403475" cy="110801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Arc 10"/>
          <p:cNvSpPr/>
          <p:nvPr/>
        </p:nvSpPr>
        <p:spPr>
          <a:xfrm>
            <a:off x="3972966" y="3181475"/>
            <a:ext cx="950912" cy="541337"/>
          </a:xfrm>
          <a:prstGeom prst="arc">
            <a:avLst>
              <a:gd name="adj1" fmla="val 16200000"/>
              <a:gd name="adj2" fmla="val 13215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>
            <p:extLst/>
          </p:nvPr>
        </p:nvGraphicFramePr>
        <p:xfrm>
          <a:off x="1787525" y="3494088"/>
          <a:ext cx="203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41" name="Équation" r:id="rId10" imgW="203040" imgH="215640" progId="Equation.3">
                  <p:embed/>
                </p:oleObj>
              </mc:Choice>
              <mc:Fallback>
                <p:oleObj name="Équation" r:id="rId10" imgW="203040" imgH="215640" progId="Equation.3">
                  <p:embed/>
                  <p:pic>
                    <p:nvPicPr>
                      <p:cNvPr id="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7525" y="3494088"/>
                        <a:ext cx="2032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9"/>
          <p:cNvGraphicFramePr>
            <a:graphicFrameLocks noChangeAspect="1"/>
          </p:cNvGraphicFramePr>
          <p:nvPr>
            <p:extLst/>
          </p:nvPr>
        </p:nvGraphicFramePr>
        <p:xfrm>
          <a:off x="1304925" y="3265488"/>
          <a:ext cx="241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42" name="Équation" r:id="rId12" imgW="241200" imgH="215640" progId="Equation.3">
                  <p:embed/>
                </p:oleObj>
              </mc:Choice>
              <mc:Fallback>
                <p:oleObj name="Équation" r:id="rId12" imgW="241200" imgH="215640" progId="Equation.3">
                  <p:embed/>
                  <p:pic>
                    <p:nvPicPr>
                      <p:cNvPr id="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3265488"/>
                        <a:ext cx="241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/>
          <p:cNvGraphicFramePr>
            <a:graphicFrameLocks noChangeAspect="1"/>
          </p:cNvGraphicFramePr>
          <p:nvPr>
            <p:extLst/>
          </p:nvPr>
        </p:nvGraphicFramePr>
        <p:xfrm>
          <a:off x="5030788" y="3154363"/>
          <a:ext cx="177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43" name="Équation" r:id="rId14" imgW="177480" imgH="215640" progId="Equation.3">
                  <p:embed/>
                </p:oleObj>
              </mc:Choice>
              <mc:Fallback>
                <p:oleObj name="Équation" r:id="rId14" imgW="177480" imgH="215640" progId="Equation.3">
                  <p:embed/>
                  <p:pic>
                    <p:nvPicPr>
                      <p:cNvPr id="1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0788" y="3154363"/>
                        <a:ext cx="1778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>
            <p:extLst/>
          </p:nvPr>
        </p:nvGraphicFramePr>
        <p:xfrm>
          <a:off x="4270375" y="2536825"/>
          <a:ext cx="215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044" name="Équation" r:id="rId16" imgW="215640" imgH="215640" progId="Equation.3">
                  <p:embed/>
                </p:oleObj>
              </mc:Choice>
              <mc:Fallback>
                <p:oleObj name="Équation" r:id="rId16" imgW="215640" imgH="215640" progId="Equation.3">
                  <p:embed/>
                  <p:pic>
                    <p:nvPicPr>
                      <p:cNvPr id="1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75" y="2536825"/>
                        <a:ext cx="2159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20449" y="4088611"/>
            <a:ext cx="751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Puissance mécanique</a:t>
            </a:r>
            <a:r>
              <a:rPr lang="fr-FR" dirty="0"/>
              <a:t>: expression générale de la puissance des forces internes</a:t>
            </a:r>
          </a:p>
        </p:txBody>
      </p:sp>
      <p:grpSp>
        <p:nvGrpSpPr>
          <p:cNvPr id="21" name="Groupe 18"/>
          <p:cNvGrpSpPr>
            <a:grpSpLocks/>
          </p:cNvGrpSpPr>
          <p:nvPr/>
        </p:nvGrpSpPr>
        <p:grpSpPr bwMode="auto">
          <a:xfrm>
            <a:off x="5054513" y="6219464"/>
            <a:ext cx="3864667" cy="432043"/>
            <a:chOff x="2433025" y="5618475"/>
            <a:chExt cx="3865453" cy="431527"/>
          </a:xfrm>
        </p:grpSpPr>
        <p:sp>
          <p:nvSpPr>
            <p:cNvPr id="22" name="ZoneTexte 14"/>
            <p:cNvSpPr txBox="1">
              <a:spLocks noChangeArrowheads="1"/>
            </p:cNvSpPr>
            <p:nvPr/>
          </p:nvSpPr>
          <p:spPr bwMode="auto">
            <a:xfrm>
              <a:off x="2704712" y="5618475"/>
              <a:ext cx="3593766" cy="368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800" dirty="0">
                  <a:latin typeface="+mn-lt"/>
                </a:rPr>
                <a:t>représente les </a:t>
              </a:r>
              <a:r>
                <a:rPr lang="fr-FR" altLang="fr-FR" sz="1800" b="1" dirty="0">
                  <a:latin typeface="+mn-lt"/>
                </a:rPr>
                <a:t>efforts intérieurs </a:t>
              </a:r>
              <a:r>
                <a:rPr lang="fr-FR" altLang="fr-FR" sz="1800" dirty="0">
                  <a:latin typeface="+mn-lt"/>
                </a:rPr>
                <a:t>(Pa)</a:t>
              </a:r>
            </a:p>
          </p:txBody>
        </p:sp>
        <p:graphicFrame>
          <p:nvGraphicFramePr>
            <p:cNvPr id="23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2433025" y="5625900"/>
            <a:ext cx="309724" cy="424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0045" name="Équation" r:id="rId18" imgW="152280" imgH="241200" progId="Equation.3">
                    <p:embed/>
                  </p:oleObj>
                </mc:Choice>
                <mc:Fallback>
                  <p:oleObj name="Équation" r:id="rId18" imgW="152280" imgH="241200" progId="Equation.3">
                    <p:embed/>
                    <p:pic>
                      <p:nvPicPr>
                        <p:cNvPr id="2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3025" y="5625900"/>
                          <a:ext cx="309724" cy="42410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e 23"/>
          <p:cNvGrpSpPr/>
          <p:nvPr/>
        </p:nvGrpSpPr>
        <p:grpSpPr>
          <a:xfrm>
            <a:off x="565150" y="5693412"/>
            <a:ext cx="8063183" cy="1205863"/>
            <a:chOff x="362742" y="5406154"/>
            <a:chExt cx="8063183" cy="1205863"/>
          </a:xfrm>
        </p:grpSpPr>
        <p:grpSp>
          <p:nvGrpSpPr>
            <p:cNvPr id="25" name="Groupe 19"/>
            <p:cNvGrpSpPr>
              <a:grpSpLocks/>
            </p:cNvGrpSpPr>
            <p:nvPr/>
          </p:nvGrpSpPr>
          <p:grpSpPr bwMode="auto">
            <a:xfrm>
              <a:off x="362742" y="5406154"/>
              <a:ext cx="8063183" cy="1205863"/>
              <a:chOff x="1085675" y="3194247"/>
              <a:chExt cx="8062023" cy="1206516"/>
            </a:xfrm>
          </p:grpSpPr>
          <p:sp>
            <p:nvSpPr>
              <p:cNvPr id="27" name="ZoneTexte 8"/>
              <p:cNvSpPr txBox="1">
                <a:spLocks noChangeArrowheads="1"/>
              </p:cNvSpPr>
              <p:nvPr/>
            </p:nvSpPr>
            <p:spPr bwMode="auto">
              <a:xfrm>
                <a:off x="1215189" y="3224462"/>
                <a:ext cx="2577899" cy="369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 sz="1800" dirty="0">
                    <a:latin typeface="+mn-lt"/>
                  </a:rPr>
                  <a:t>Invariance par translation</a:t>
                </a:r>
              </a:p>
            </p:txBody>
          </p:sp>
          <p:graphicFrame>
            <p:nvGraphicFramePr>
              <p:cNvPr id="28" name="Object 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828110" y="3194247"/>
              <a:ext cx="1369448" cy="4006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0046" name="Équation" r:id="rId20" imgW="571320" imgH="215640" progId="Equation.3">
                      <p:embed/>
                    </p:oleObj>
                  </mc:Choice>
                  <mc:Fallback>
                    <p:oleObj name="Équation" r:id="rId20" imgW="571320" imgH="215640" progId="Equation.3">
                      <p:embed/>
                      <p:pic>
                        <p:nvPicPr>
                          <p:cNvPr id="28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8110" y="3194247"/>
                            <a:ext cx="1369448" cy="400678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893014" y="3209819"/>
              <a:ext cx="1254684" cy="4192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0047" name="Équation" r:id="rId22" imgW="558720" imgH="241200" progId="Equation.3">
                      <p:embed/>
                    </p:oleObj>
                  </mc:Choice>
                  <mc:Fallback>
                    <p:oleObj name="Équation" r:id="rId22" imgW="558720" imgH="241200" progId="Equation.3">
                      <p:embed/>
                      <p:pic>
                        <p:nvPicPr>
                          <p:cNvPr id="29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93014" y="3209819"/>
                            <a:ext cx="1254684" cy="419273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85675" y="3646293"/>
              <a:ext cx="4177699" cy="7544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0048" name="Équation" r:id="rId24" imgW="2108160" imgH="380880" progId="Equation.3">
                      <p:embed/>
                    </p:oleObj>
                  </mc:Choice>
                  <mc:Fallback>
                    <p:oleObj name="Équation" r:id="rId24" imgW="2108160" imgH="380880" progId="Equation.3">
                      <p:embed/>
                      <p:pic>
                        <p:nvPicPr>
                          <p:cNvPr id="3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85675" y="3646293"/>
                            <a:ext cx="4177699" cy="75447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6" name="ZoneTexte 8"/>
            <p:cNvSpPr txBox="1">
              <a:spLocks noChangeArrowheads="1"/>
            </p:cNvSpPr>
            <p:nvPr/>
          </p:nvSpPr>
          <p:spPr bwMode="auto">
            <a:xfrm>
              <a:off x="4847860" y="5421718"/>
              <a:ext cx="2323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800" dirty="0">
                  <a:latin typeface="+mn-lt"/>
                </a:rPr>
                <a:t>Invariance par rotation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019128" y="6219464"/>
            <a:ext cx="3900052" cy="44989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87285" y="4537857"/>
            <a:ext cx="8145463" cy="1184275"/>
            <a:chOff x="979734" y="4524701"/>
            <a:chExt cx="8145463" cy="1184275"/>
          </a:xfrm>
        </p:grpSpPr>
        <p:grpSp>
          <p:nvGrpSpPr>
            <p:cNvPr id="17" name="Groupe 16"/>
            <p:cNvGrpSpPr>
              <a:grpSpLocks/>
            </p:cNvGrpSpPr>
            <p:nvPr/>
          </p:nvGrpSpPr>
          <p:grpSpPr bwMode="auto">
            <a:xfrm>
              <a:off x="979734" y="4524701"/>
              <a:ext cx="8145463" cy="1184275"/>
              <a:chOff x="530611" y="1529085"/>
              <a:chExt cx="8144948" cy="1184250"/>
            </a:xfrm>
          </p:grpSpPr>
          <p:graphicFrame>
            <p:nvGraphicFramePr>
              <p:cNvPr id="18" name="Object 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0611" y="1529085"/>
              <a:ext cx="8144948" cy="1184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0049" name="Équation" r:id="rId26" imgW="4368600" imgH="634680" progId="Equation.3">
                      <p:embed/>
                    </p:oleObj>
                  </mc:Choice>
                  <mc:Fallback>
                    <p:oleObj name="Équation" r:id="rId26" imgW="4368600" imgH="634680" progId="Equation.3">
                      <p:embed/>
                      <p:pic>
                        <p:nvPicPr>
                          <p:cNvPr id="1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0611" y="1529085"/>
                            <a:ext cx="8144948" cy="118425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" name="ZoneTexte 12"/>
              <p:cNvSpPr txBox="1">
                <a:spLocks noChangeArrowheads="1"/>
              </p:cNvSpPr>
              <p:nvPr/>
            </p:nvSpPr>
            <p:spPr bwMode="auto">
              <a:xfrm>
                <a:off x="2715921" y="2308146"/>
                <a:ext cx="1602132" cy="369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 sz="1800" dirty="0">
                    <a:latin typeface="+mn-lt"/>
                  </a:rPr>
                  <a:t>antisymétrique</a:t>
                </a:r>
              </a:p>
            </p:txBody>
          </p:sp>
          <p:sp>
            <p:nvSpPr>
              <p:cNvPr id="20" name="ZoneTexte 13"/>
              <p:cNvSpPr txBox="1">
                <a:spLocks noChangeArrowheads="1"/>
              </p:cNvSpPr>
              <p:nvPr/>
            </p:nvSpPr>
            <p:spPr bwMode="auto">
              <a:xfrm>
                <a:off x="4810693" y="2306846"/>
                <a:ext cx="1241993" cy="369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 sz="1800" dirty="0">
                    <a:latin typeface="+mn-lt"/>
                  </a:rPr>
                  <a:t>symétrique</a:t>
                </a:r>
              </a:p>
            </p:txBody>
          </p:sp>
        </p:grpSp>
        <p:sp>
          <p:nvSpPr>
            <p:cNvPr id="32" name="ZoneTexte 13"/>
            <p:cNvSpPr txBox="1">
              <a:spLocks noChangeArrowheads="1"/>
            </p:cNvSpPr>
            <p:nvPr/>
          </p:nvSpPr>
          <p:spPr bwMode="auto">
            <a:xfrm>
              <a:off x="7119078" y="5276357"/>
              <a:ext cx="15174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800" dirty="0">
                  <a:latin typeface="+mn-lt"/>
                </a:rPr>
                <a:t>partie </a:t>
              </a:r>
              <a:r>
                <a:rPr lang="fr-FR" altLang="fr-FR" sz="1800" dirty="0" err="1">
                  <a:latin typeface="+mn-lt"/>
                </a:rPr>
                <a:t>sym</a:t>
              </a:r>
              <a:r>
                <a:rPr lang="fr-FR" altLang="fr-FR" sz="1800" dirty="0">
                  <a:latin typeface="+mn-lt"/>
                </a:rPr>
                <a:t>. 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8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87624" y="1484313"/>
            <a:ext cx="6912768" cy="147002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altLang="fr-FR" dirty="0"/>
              <a:t>Conception aux petites échelles</a:t>
            </a:r>
            <a:br>
              <a:rPr lang="fr-FR" altLang="fr-FR" dirty="0"/>
            </a:br>
            <a:r>
              <a:rPr lang="fr-FR" altLang="fr-FR" dirty="0"/>
              <a:t>(échelles nanométriques)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195736" y="3077311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Parcours Conception et Etudes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919305" y="3554090"/>
            <a:ext cx="3449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Anne.Tanguy@insa-lyon.fr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480743" y="6375828"/>
            <a:ext cx="247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Février-Mars 2022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58" y="4138729"/>
            <a:ext cx="3337893" cy="22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57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12289" y="1833286"/>
          <a:ext cx="8605838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11" name="Equation" r:id="rId4" imgW="5651280" imgH="1511280" progId="Equation.3">
                  <p:embed/>
                </p:oleObj>
              </mc:Choice>
              <mc:Fallback>
                <p:oleObj name="Equation" r:id="rId4" imgW="5651280" imgH="151128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89" y="1833286"/>
                        <a:ext cx="8605838" cy="230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043843" y="1329193"/>
            <a:ext cx="27044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Equations du mouvement:</a:t>
            </a:r>
          </a:p>
        </p:txBody>
      </p:sp>
      <p:grpSp>
        <p:nvGrpSpPr>
          <p:cNvPr id="4" name="Groupe 10"/>
          <p:cNvGrpSpPr>
            <a:grpSpLocks/>
          </p:cNvGrpSpPr>
          <p:nvPr/>
        </p:nvGrpSpPr>
        <p:grpSpPr bwMode="auto">
          <a:xfrm>
            <a:off x="812351" y="2235995"/>
            <a:ext cx="7718840" cy="662796"/>
            <a:chOff x="704335" y="1783491"/>
            <a:chExt cx="7719310" cy="663219"/>
          </a:xfrm>
        </p:grpSpPr>
        <p:sp>
          <p:nvSpPr>
            <p:cNvPr id="5" name="ZoneTexte 6"/>
            <p:cNvSpPr txBox="1">
              <a:spLocks noChangeArrowheads="1"/>
            </p:cNvSpPr>
            <p:nvPr/>
          </p:nvSpPr>
          <p:spPr bwMode="auto">
            <a:xfrm>
              <a:off x="704335" y="1804086"/>
              <a:ext cx="1332049" cy="369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800" dirty="0" err="1">
                  <a:latin typeface="+mn-lt"/>
                </a:rPr>
                <a:t>accéleration</a:t>
              </a:r>
              <a:endParaRPr lang="fr-FR" altLang="fr-FR" sz="1800" dirty="0">
                <a:latin typeface="+mn-lt"/>
              </a:endParaRPr>
            </a:p>
          </p:txBody>
        </p:sp>
        <p:sp>
          <p:nvSpPr>
            <p:cNvPr id="6" name="ZoneTexte 7"/>
            <p:cNvSpPr txBox="1">
              <a:spLocks noChangeArrowheads="1"/>
            </p:cNvSpPr>
            <p:nvPr/>
          </p:nvSpPr>
          <p:spPr bwMode="auto">
            <a:xfrm>
              <a:off x="2870886" y="1783491"/>
              <a:ext cx="1574501" cy="369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800" dirty="0">
                  <a:latin typeface="+mn-lt"/>
                </a:rPr>
                <a:t>forces internes</a:t>
              </a:r>
            </a:p>
          </p:txBody>
        </p:sp>
        <p:sp>
          <p:nvSpPr>
            <p:cNvPr id="7" name="ZoneTexte 8"/>
            <p:cNvSpPr txBox="1">
              <a:spLocks noChangeArrowheads="1"/>
            </p:cNvSpPr>
            <p:nvPr/>
          </p:nvSpPr>
          <p:spPr bwMode="auto">
            <a:xfrm>
              <a:off x="4835611" y="1795848"/>
              <a:ext cx="1613938" cy="64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800" dirty="0">
                  <a:latin typeface="+mn-lt"/>
                </a:rPr>
                <a:t>forces externes</a:t>
              </a:r>
            </a:p>
            <a:p>
              <a:pPr eaLnBrk="1" hangingPunct="1"/>
              <a:r>
                <a:rPr lang="fr-FR" altLang="fr-FR" sz="1800" dirty="0">
                  <a:latin typeface="+mn-lt"/>
                </a:rPr>
                <a:t>(volume)</a:t>
              </a:r>
            </a:p>
          </p:txBody>
        </p:sp>
        <p:sp>
          <p:nvSpPr>
            <p:cNvPr id="8" name="ZoneTexte 9"/>
            <p:cNvSpPr txBox="1">
              <a:spLocks noChangeArrowheads="1"/>
            </p:cNvSpPr>
            <p:nvPr/>
          </p:nvSpPr>
          <p:spPr bwMode="auto">
            <a:xfrm>
              <a:off x="6809707" y="1799967"/>
              <a:ext cx="1613938" cy="64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800" dirty="0">
                  <a:latin typeface="+mn-lt"/>
                </a:rPr>
                <a:t>forces externes</a:t>
              </a:r>
            </a:p>
            <a:p>
              <a:pPr eaLnBrk="1" hangingPunct="1"/>
              <a:r>
                <a:rPr lang="fr-FR" altLang="fr-FR" sz="1800" dirty="0">
                  <a:latin typeface="+mn-lt"/>
                </a:rPr>
                <a:t>(de surface)</a:t>
              </a:r>
            </a:p>
          </p:txBody>
        </p:sp>
      </p:grpSp>
      <p:sp>
        <p:nvSpPr>
          <p:cNvPr id="9" name="ZoneTexte 11"/>
          <p:cNvSpPr txBox="1">
            <a:spLocks noChangeArrowheads="1"/>
          </p:cNvSpPr>
          <p:nvPr/>
        </p:nvSpPr>
        <p:spPr bwMode="auto">
          <a:xfrm>
            <a:off x="312289" y="2799558"/>
            <a:ext cx="60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800" dirty="0">
                <a:latin typeface="+mn-lt"/>
              </a:rPr>
              <a:t>avec</a:t>
            </a: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5068439" y="3686940"/>
            <a:ext cx="2570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800" dirty="0">
                <a:latin typeface="+mn-lt"/>
              </a:rPr>
              <a:t>, pour tout sous-système</a:t>
            </a:r>
            <a:r>
              <a:rPr lang="fr-FR" altLang="fr-FR" sz="2000" dirty="0"/>
              <a:t>.</a:t>
            </a:r>
          </a:p>
        </p:txBody>
      </p:sp>
      <p:grpSp>
        <p:nvGrpSpPr>
          <p:cNvPr id="11" name="Groupe 16"/>
          <p:cNvGrpSpPr>
            <a:grpSpLocks/>
          </p:cNvGrpSpPr>
          <p:nvPr/>
        </p:nvGrpSpPr>
        <p:grpSpPr bwMode="auto">
          <a:xfrm>
            <a:off x="1574529" y="4426030"/>
            <a:ext cx="6307480" cy="2061798"/>
            <a:chOff x="407773" y="4127157"/>
            <a:chExt cx="6306118" cy="2061772"/>
          </a:xfrm>
        </p:grpSpPr>
        <p:sp>
          <p:nvSpPr>
            <p:cNvPr id="12" name="ZoneTexte 12"/>
            <p:cNvSpPr txBox="1">
              <a:spLocks noChangeArrowheads="1"/>
            </p:cNvSpPr>
            <p:nvPr/>
          </p:nvSpPr>
          <p:spPr bwMode="auto">
            <a:xfrm>
              <a:off x="421539" y="4180703"/>
              <a:ext cx="629235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Conservation des moments (équation du mouvement)</a:t>
              </a:r>
            </a:p>
          </p:txBody>
        </p:sp>
        <p:sp>
          <p:nvSpPr>
            <p:cNvPr id="13" name="ZoneTexte 13"/>
            <p:cNvSpPr txBox="1">
              <a:spLocks noChangeArrowheads="1"/>
            </p:cNvSpPr>
            <p:nvPr/>
          </p:nvSpPr>
          <p:spPr bwMode="auto">
            <a:xfrm>
              <a:off x="466240" y="4970872"/>
              <a:ext cx="2750480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Conditions aux limites: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7773" y="4127157"/>
              <a:ext cx="6306118" cy="172435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aphicFrame>
          <p:nvGraphicFramePr>
            <p:cNvPr id="15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48901" y="4533186"/>
            <a:ext cx="5439187" cy="1655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312" name="Équation" r:id="rId6" imgW="3085920" imgH="939600" progId="Equation.3">
                    <p:embed/>
                  </p:oleObj>
                </mc:Choice>
                <mc:Fallback>
                  <p:oleObj name="Équation" r:id="rId6" imgW="3085920" imgH="93960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8901" y="4533186"/>
                          <a:ext cx="5439187" cy="165574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e 15"/>
          <p:cNvGrpSpPr/>
          <p:nvPr/>
        </p:nvGrpSpPr>
        <p:grpSpPr>
          <a:xfrm>
            <a:off x="1446399" y="6234964"/>
            <a:ext cx="6901269" cy="369332"/>
            <a:chOff x="2011170" y="6460920"/>
            <a:chExt cx="6901269" cy="369332"/>
          </a:xfrm>
        </p:grpSpPr>
        <p:sp>
          <p:nvSpPr>
            <p:cNvPr id="17" name="ZoneTexte 16"/>
            <p:cNvSpPr txBox="1"/>
            <p:nvPr/>
          </p:nvSpPr>
          <p:spPr>
            <a:xfrm>
              <a:off x="2373148" y="6460920"/>
              <a:ext cx="6539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Définition d’un champ de contraintes « </a:t>
              </a:r>
              <a:r>
                <a:rPr lang="fr-FR" b="1" i="1" dirty="0"/>
                <a:t>statiquement admissible</a:t>
              </a:r>
              <a:r>
                <a:rPr lang="fr-FR" dirty="0"/>
                <a:t> »</a:t>
              </a:r>
            </a:p>
          </p:txBody>
        </p:sp>
        <p:graphicFrame>
          <p:nvGraphicFramePr>
            <p:cNvPr id="18" name="Objet 17"/>
            <p:cNvGraphicFramePr>
              <a:graphicFrameLocks noChangeAspect="1"/>
            </p:cNvGraphicFramePr>
            <p:nvPr>
              <p:extLst/>
            </p:nvPr>
          </p:nvGraphicFramePr>
          <p:xfrm>
            <a:off x="2011170" y="6503915"/>
            <a:ext cx="365280" cy="292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313" name="Équation" r:id="rId8" imgW="190440" imgH="152280" progId="Equation.3">
                    <p:embed/>
                  </p:oleObj>
                </mc:Choice>
                <mc:Fallback>
                  <p:oleObj name="Équation" r:id="rId8" imgW="190440" imgH="152280" progId="Equation.3">
                    <p:embed/>
                    <p:pic>
                      <p:nvPicPr>
                        <p:cNvPr id="18" name="Objet 1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11170" y="6503915"/>
                          <a:ext cx="365280" cy="2922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705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6056" y="1308655"/>
            <a:ext cx="350647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Tenseur des </a:t>
            </a:r>
            <a:r>
              <a:rPr lang="fr-FR" b="1" dirty="0"/>
              <a:t>contraintes</a:t>
            </a:r>
            <a:r>
              <a:rPr lang="fr-FR" dirty="0"/>
              <a:t> de Cauchy:</a:t>
            </a:r>
          </a:p>
        </p:txBody>
      </p:sp>
      <p:grpSp>
        <p:nvGrpSpPr>
          <p:cNvPr id="3" name="Groupe 34"/>
          <p:cNvGrpSpPr>
            <a:grpSpLocks/>
          </p:cNvGrpSpPr>
          <p:nvPr/>
        </p:nvGrpSpPr>
        <p:grpSpPr bwMode="auto">
          <a:xfrm>
            <a:off x="581102" y="1407140"/>
            <a:ext cx="7923423" cy="4948222"/>
            <a:chOff x="430569" y="96253"/>
            <a:chExt cx="7923631" cy="4948030"/>
          </a:xfrm>
        </p:grpSpPr>
        <p:graphicFrame>
          <p:nvGraphicFramePr>
            <p:cNvPr id="4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925316" y="883399"/>
            <a:ext cx="3653740" cy="1980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152" name="Équation" r:id="rId4" imgW="1358640" imgH="736560" progId="Equation.3">
                    <p:embed/>
                  </p:oleObj>
                </mc:Choice>
                <mc:Fallback>
                  <p:oleObj name="Équation" r:id="rId4" imgW="1358640" imgH="736560" progId="Equation.3">
                    <p:embed/>
                    <p:pic>
                      <p:nvPicPr>
                        <p:cNvPr id="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5316" y="883399"/>
                          <a:ext cx="3653740" cy="19805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ZoneTexte 11"/>
            <p:cNvSpPr txBox="1">
              <a:spLocks noChangeArrowheads="1"/>
            </p:cNvSpPr>
            <p:nvPr/>
          </p:nvSpPr>
          <p:spPr bwMode="auto">
            <a:xfrm>
              <a:off x="4981073" y="96253"/>
              <a:ext cx="3373127" cy="1015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1600" dirty="0"/>
                <a:t>Force par unité de surface</a:t>
              </a:r>
            </a:p>
            <a:p>
              <a:pPr eaLnBrk="1" hangingPunct="1"/>
              <a:r>
                <a:rPr lang="fr-FR" altLang="fr-FR" sz="1600" dirty="0"/>
                <a:t>exercée  le long de la direction </a:t>
              </a:r>
              <a:r>
                <a:rPr lang="fr-FR" altLang="fr-FR" dirty="0">
                  <a:latin typeface="Blackadder ITC" pitchFamily="82" charset="0"/>
                </a:rPr>
                <a:t>x</a:t>
              </a:r>
              <a:r>
                <a:rPr lang="fr-FR" altLang="fr-FR" sz="1600" dirty="0"/>
                <a:t>,</a:t>
              </a:r>
            </a:p>
            <a:p>
              <a:pPr eaLnBrk="1" hangingPunct="1"/>
              <a:r>
                <a:rPr lang="fr-FR" altLang="fr-FR" sz="1600" dirty="0"/>
                <a:t>sur la face normale à la direction </a:t>
              </a:r>
              <a:r>
                <a:rPr lang="fr-FR" altLang="fr-FR" sz="2000" dirty="0">
                  <a:latin typeface="Blackadder ITC" pitchFamily="82" charset="0"/>
                </a:rPr>
                <a:t>y.</a:t>
              </a:r>
            </a:p>
          </p:txBody>
        </p:sp>
        <p:cxnSp>
          <p:nvCxnSpPr>
            <p:cNvPr id="6" name="Connecteur en arc 5"/>
            <p:cNvCxnSpPr/>
            <p:nvPr/>
          </p:nvCxnSpPr>
          <p:spPr>
            <a:xfrm rot="10800000" flipV="1">
              <a:off x="3211823" y="288334"/>
              <a:ext cx="1781221" cy="842929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24"/>
            <p:cNvSpPr txBox="1">
              <a:spLocks noChangeArrowheads="1"/>
            </p:cNvSpPr>
            <p:nvPr/>
          </p:nvSpPr>
          <p:spPr bwMode="auto">
            <a:xfrm>
              <a:off x="430569" y="3433346"/>
              <a:ext cx="3384349" cy="46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dirty="0"/>
                <a:t>Expression des forces: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4184650" y="3272255"/>
            <a:ext cx="2589129" cy="806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3153" name="Équation" r:id="rId6" imgW="774360" imgH="241200" progId="Equation.3">
                    <p:embed/>
                  </p:oleObj>
                </mc:Choice>
                <mc:Fallback>
                  <p:oleObj name="Équation" r:id="rId6" imgW="774360" imgH="241200" progId="Equation.3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4650" y="3272255"/>
                          <a:ext cx="2589129" cy="806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Connecteur droit avec flèche 8"/>
            <p:cNvCxnSpPr/>
            <p:nvPr/>
          </p:nvCxnSpPr>
          <p:spPr>
            <a:xfrm rot="16200000" flipV="1">
              <a:off x="5745557" y="4193426"/>
              <a:ext cx="541316" cy="1920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rot="10800000">
              <a:off x="6529785" y="3894994"/>
              <a:ext cx="701693" cy="4968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31"/>
            <p:cNvSpPr txBox="1">
              <a:spLocks noChangeArrowheads="1"/>
            </p:cNvSpPr>
            <p:nvPr/>
          </p:nvSpPr>
          <p:spPr bwMode="auto">
            <a:xfrm>
              <a:off x="5594684" y="4644189"/>
              <a:ext cx="1879090" cy="400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vecteur normal</a:t>
              </a:r>
            </a:p>
          </p:txBody>
        </p:sp>
        <p:sp>
          <p:nvSpPr>
            <p:cNvPr id="12" name="ZoneTexte 32"/>
            <p:cNvSpPr txBox="1">
              <a:spLocks noChangeArrowheads="1"/>
            </p:cNvSpPr>
            <p:nvPr/>
          </p:nvSpPr>
          <p:spPr bwMode="auto">
            <a:xfrm>
              <a:off x="7178841" y="4291262"/>
              <a:ext cx="10246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/>
                <a:t>surface</a:t>
              </a:r>
            </a:p>
          </p:txBody>
        </p:sp>
      </p:grpSp>
      <p:sp>
        <p:nvSpPr>
          <p:cNvPr id="13" name="ZoneTexte 33"/>
          <p:cNvSpPr txBox="1">
            <a:spLocks noChangeArrowheads="1"/>
          </p:cNvSpPr>
          <p:nvPr/>
        </p:nvSpPr>
        <p:spPr bwMode="auto">
          <a:xfrm>
            <a:off x="586056" y="5600699"/>
            <a:ext cx="48894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 dirty="0"/>
              <a:t>Unités:</a:t>
            </a:r>
            <a:r>
              <a:rPr lang="fr-FR" altLang="fr-FR" dirty="0"/>
              <a:t> Pa (1atm = 10</a:t>
            </a:r>
            <a:r>
              <a:rPr lang="fr-FR" altLang="fr-FR" baseline="30000" dirty="0"/>
              <a:t>5</a:t>
            </a:r>
            <a:r>
              <a:rPr lang="fr-FR" altLang="fr-FR" dirty="0"/>
              <a:t> Pa) </a:t>
            </a:r>
          </a:p>
          <a:p>
            <a:pPr eaLnBrk="1" hangingPunct="1"/>
            <a:endParaRPr lang="fr-FR" altLang="fr-FR" dirty="0"/>
          </a:p>
          <a:p>
            <a:pPr eaLnBrk="1" hangingPunct="1"/>
            <a:r>
              <a:rPr lang="fr-FR" altLang="fr-FR" b="1" dirty="0"/>
              <a:t>Ordre de grandeur: </a:t>
            </a:r>
            <a:r>
              <a:rPr lang="fr-FR" altLang="fr-FR" dirty="0" err="1"/>
              <a:t>MPa</a:t>
            </a:r>
            <a:r>
              <a:rPr lang="fr-FR" altLang="fr-FR" dirty="0"/>
              <a:t> =10</a:t>
            </a:r>
            <a:r>
              <a:rPr lang="fr-FR" altLang="fr-FR" baseline="30000" dirty="0"/>
              <a:t>6</a:t>
            </a:r>
            <a:r>
              <a:rPr lang="fr-FR" altLang="fr-FR" dirty="0"/>
              <a:t> Pa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6" y="2422803"/>
            <a:ext cx="3619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102255" y="1634862"/>
            <a:ext cx="249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(formulation Eulérienne)</a:t>
            </a:r>
          </a:p>
        </p:txBody>
      </p:sp>
    </p:spTree>
    <p:extLst>
      <p:ext uri="{BB962C8B-B14F-4D97-AF65-F5344CB8AC3E}">
        <p14:creationId xmlns:p14="http://schemas.microsoft.com/office/powerpoint/2010/main" val="3771028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5840019" y="1462595"/>
          <a:ext cx="15906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42" name="Équation" r:id="rId4" imgW="1002960" imgH="888840" progId="Equation.3">
                  <p:embed/>
                </p:oleObj>
              </mc:Choice>
              <mc:Fallback>
                <p:oleObj name="Équation" r:id="rId4" imgW="1002960" imgH="88884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019" y="1462595"/>
                        <a:ext cx="1590675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be 2"/>
          <p:cNvSpPr/>
          <p:nvPr/>
        </p:nvSpPr>
        <p:spPr>
          <a:xfrm>
            <a:off x="1972246" y="4134363"/>
            <a:ext cx="1023938" cy="938213"/>
          </a:xfrm>
          <a:prstGeom prst="cube">
            <a:avLst>
              <a:gd name="adj" fmla="val 26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4" name="Groupe 31"/>
          <p:cNvGrpSpPr>
            <a:grpSpLocks/>
          </p:cNvGrpSpPr>
          <p:nvPr/>
        </p:nvGrpSpPr>
        <p:grpSpPr bwMode="auto">
          <a:xfrm>
            <a:off x="1948434" y="3640651"/>
            <a:ext cx="1641475" cy="1419225"/>
            <a:chOff x="2117559" y="3284621"/>
            <a:chExt cx="1641037" cy="1419726"/>
          </a:xfrm>
        </p:grpSpPr>
        <p:grpSp>
          <p:nvGrpSpPr>
            <p:cNvPr id="5" name="Groupe 25"/>
            <p:cNvGrpSpPr>
              <a:grpSpLocks/>
            </p:cNvGrpSpPr>
            <p:nvPr/>
          </p:nvGrpSpPr>
          <p:grpSpPr bwMode="auto">
            <a:xfrm>
              <a:off x="2117559" y="3741822"/>
              <a:ext cx="1641037" cy="962525"/>
              <a:chOff x="2346158" y="3669633"/>
              <a:chExt cx="1641037" cy="962525"/>
            </a:xfrm>
          </p:grpSpPr>
          <p:sp>
            <p:nvSpPr>
              <p:cNvPr id="9" name="Parallélogramme 8"/>
              <p:cNvSpPr/>
              <p:nvPr/>
            </p:nvSpPr>
            <p:spPr>
              <a:xfrm>
                <a:off x="2346158" y="3946116"/>
                <a:ext cx="1142695" cy="686042"/>
              </a:xfrm>
              <a:prstGeom prst="parallelogram">
                <a:avLst>
                  <a:gd name="adj" fmla="val 5482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" name="Parallélogramme 9"/>
              <p:cNvSpPr/>
              <p:nvPr/>
            </p:nvSpPr>
            <p:spPr>
              <a:xfrm>
                <a:off x="2719120" y="3669793"/>
                <a:ext cx="1047470" cy="289027"/>
              </a:xfrm>
              <a:prstGeom prst="parallelogram">
                <a:avLst>
                  <a:gd name="adj" fmla="val 9642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" name="Parallélogramme 10"/>
              <p:cNvSpPr/>
              <p:nvPr/>
            </p:nvSpPr>
            <p:spPr>
              <a:xfrm rot="19258774">
                <a:off x="2919092" y="4006462"/>
                <a:ext cx="1068103" cy="323964"/>
              </a:xfrm>
              <a:prstGeom prst="parallelogram">
                <a:avLst>
                  <a:gd name="adj" fmla="val 219300"/>
                </a:avLst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6" name="Groupe 30"/>
            <p:cNvGrpSpPr>
              <a:grpSpLocks/>
            </p:cNvGrpSpPr>
            <p:nvPr/>
          </p:nvGrpSpPr>
          <p:grpSpPr bwMode="auto">
            <a:xfrm>
              <a:off x="2393710" y="3284621"/>
              <a:ext cx="420820" cy="461828"/>
              <a:chOff x="2393710" y="3284621"/>
              <a:chExt cx="420820" cy="461828"/>
            </a:xfrm>
          </p:grpSpPr>
          <p:cxnSp>
            <p:nvCxnSpPr>
              <p:cNvPr id="7" name="Connecteur droit avec flèche 6"/>
              <p:cNvCxnSpPr/>
              <p:nvPr/>
            </p:nvCxnSpPr>
            <p:spPr>
              <a:xfrm>
                <a:off x="2393710" y="3681636"/>
                <a:ext cx="409466" cy="127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28"/>
              <p:cNvSpPr txBox="1">
                <a:spLocks noChangeArrowheads="1"/>
              </p:cNvSpPr>
              <p:nvPr/>
            </p:nvSpPr>
            <p:spPr bwMode="auto">
              <a:xfrm>
                <a:off x="2442411" y="3284621"/>
                <a:ext cx="372119" cy="461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 dirty="0"/>
                  <a:t>F</a:t>
                </a:r>
              </a:p>
            </p:txBody>
          </p:sp>
        </p:grpSp>
      </p:grpSp>
      <p:graphicFrame>
        <p:nvGraphicFramePr>
          <p:cNvPr id="12" name="Object 3"/>
          <p:cNvGraphicFramePr>
            <a:graphicFrameLocks noChangeAspect="1"/>
          </p:cNvGraphicFramePr>
          <p:nvPr>
            <p:extLst/>
          </p:nvPr>
        </p:nvGraphicFramePr>
        <p:xfrm>
          <a:off x="3943921" y="3602551"/>
          <a:ext cx="1692275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43" name="Équation" r:id="rId6" imgW="1066680" imgH="965160" progId="Equation.3">
                  <p:embed/>
                </p:oleObj>
              </mc:Choice>
              <mc:Fallback>
                <p:oleObj name="Équation" r:id="rId6" imgW="1066680" imgH="965160" progId="Equation.3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921" y="3602551"/>
                        <a:ext cx="1692275" cy="153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ube 12"/>
          <p:cNvSpPr/>
          <p:nvPr/>
        </p:nvSpPr>
        <p:spPr>
          <a:xfrm>
            <a:off x="270048" y="5364384"/>
            <a:ext cx="1644650" cy="13970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Cube 13"/>
          <p:cNvSpPr/>
          <p:nvPr/>
        </p:nvSpPr>
        <p:spPr>
          <a:xfrm>
            <a:off x="522461" y="5591396"/>
            <a:ext cx="1046162" cy="9223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/>
          </p:nvPr>
        </p:nvGraphicFramePr>
        <p:xfrm>
          <a:off x="2362373" y="5426296"/>
          <a:ext cx="21748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44" name="Équation" r:id="rId8" imgW="1371600" imgH="711000" progId="Equation.3">
                  <p:embed/>
                </p:oleObj>
              </mc:Choice>
              <mc:Fallback>
                <p:oleObj name="Équation" r:id="rId8" imgW="1371600" imgH="711000" progId="Equation.3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373" y="5426296"/>
                        <a:ext cx="2174875" cy="1127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e 42"/>
          <p:cNvGrpSpPr>
            <a:grpSpLocks/>
          </p:cNvGrpSpPr>
          <p:nvPr/>
        </p:nvGrpSpPr>
        <p:grpSpPr bwMode="auto">
          <a:xfrm>
            <a:off x="2926956" y="1089532"/>
            <a:ext cx="738188" cy="2559050"/>
            <a:chOff x="2714017" y="444845"/>
            <a:chExt cx="739302" cy="2558640"/>
          </a:xfrm>
        </p:grpSpPr>
        <p:sp>
          <p:nvSpPr>
            <p:cNvPr id="17" name="Cube 16"/>
            <p:cNvSpPr/>
            <p:nvPr/>
          </p:nvSpPr>
          <p:spPr>
            <a:xfrm>
              <a:off x="2714017" y="794039"/>
              <a:ext cx="739302" cy="194596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rot="16200000" flipV="1">
              <a:off x="2914625" y="705143"/>
              <a:ext cx="336496" cy="127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rot="5400000">
              <a:off x="2940784" y="2878885"/>
              <a:ext cx="247610" cy="1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39"/>
            <p:cNvSpPr txBox="1">
              <a:spLocks noChangeArrowheads="1"/>
            </p:cNvSpPr>
            <p:nvPr/>
          </p:nvSpPr>
          <p:spPr bwMode="auto">
            <a:xfrm>
              <a:off x="3076832" y="444845"/>
              <a:ext cx="3722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/>
                <a:t>F</a:t>
              </a:r>
            </a:p>
          </p:txBody>
        </p:sp>
      </p:grpSp>
      <p:grpSp>
        <p:nvGrpSpPr>
          <p:cNvPr id="21" name="Groupe 41"/>
          <p:cNvGrpSpPr>
            <a:grpSpLocks/>
          </p:cNvGrpSpPr>
          <p:nvPr/>
        </p:nvGrpSpPr>
        <p:grpSpPr bwMode="auto">
          <a:xfrm>
            <a:off x="2738044" y="1807082"/>
            <a:ext cx="1090612" cy="1146175"/>
            <a:chOff x="1537884" y="1297459"/>
            <a:chExt cx="1089498" cy="1147401"/>
          </a:xfrm>
        </p:grpSpPr>
        <p:sp>
          <p:nvSpPr>
            <p:cNvPr id="22" name="Cube 21"/>
            <p:cNvSpPr/>
            <p:nvPr/>
          </p:nvSpPr>
          <p:spPr>
            <a:xfrm>
              <a:off x="1537884" y="1413471"/>
              <a:ext cx="1089498" cy="1031389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ZoneTexte 40"/>
            <p:cNvSpPr txBox="1">
              <a:spLocks noChangeArrowheads="1"/>
            </p:cNvSpPr>
            <p:nvPr/>
          </p:nvSpPr>
          <p:spPr bwMode="auto">
            <a:xfrm>
              <a:off x="1804086" y="1297459"/>
              <a:ext cx="3898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/>
                <a:t>S</a:t>
              </a:r>
            </a:p>
          </p:txBody>
        </p:sp>
      </p:grpSp>
      <p:grpSp>
        <p:nvGrpSpPr>
          <p:cNvPr id="24" name="Groupe 26"/>
          <p:cNvGrpSpPr>
            <a:grpSpLocks/>
          </p:cNvGrpSpPr>
          <p:nvPr/>
        </p:nvGrpSpPr>
        <p:grpSpPr bwMode="auto">
          <a:xfrm>
            <a:off x="4889412" y="5591396"/>
            <a:ext cx="4086508" cy="744537"/>
            <a:chOff x="0" y="6043760"/>
            <a:chExt cx="4086397" cy="744537"/>
          </a:xfrm>
        </p:grpSpPr>
        <p:graphicFrame>
          <p:nvGraphicFramePr>
            <p:cNvPr id="25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2667172" y="6043760"/>
            <a:ext cx="1419225" cy="744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4545" name="Équation" r:id="rId10" imgW="774360" imgH="406080" progId="Equation.3">
                    <p:embed/>
                  </p:oleObj>
                </mc:Choice>
                <mc:Fallback>
                  <p:oleObj name="Équation" r:id="rId10" imgW="774360" imgH="406080" progId="Equation.3">
                    <p:embed/>
                    <p:pic>
                      <p:nvPicPr>
                        <p:cNvPr id="2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172" y="6043760"/>
                          <a:ext cx="1419225" cy="744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ZoneTexte 25"/>
            <p:cNvSpPr txBox="1">
              <a:spLocks noChangeArrowheads="1"/>
            </p:cNvSpPr>
            <p:nvPr/>
          </p:nvSpPr>
          <p:spPr bwMode="auto">
            <a:xfrm>
              <a:off x="0" y="6215974"/>
              <a:ext cx="26500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>
                  <a:latin typeface="+mn-lt"/>
                </a:rPr>
                <a:t>Par définition, pression </a:t>
              </a: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235999" y="1303374"/>
            <a:ext cx="23757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/>
              <a:t>Contraintes de Cauchy:</a:t>
            </a:r>
          </a:p>
          <a:p>
            <a:pPr>
              <a:defRPr/>
            </a:pPr>
            <a:r>
              <a:rPr lang="fr-FR" dirty="0"/>
              <a:t>Exemples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787695" y="4953721"/>
            <a:ext cx="640303" cy="726265"/>
            <a:chOff x="787695" y="4573999"/>
            <a:chExt cx="640303" cy="726265"/>
          </a:xfrm>
        </p:grpSpPr>
        <p:cxnSp>
          <p:nvCxnSpPr>
            <p:cNvPr id="28" name="Connecteur droit avec flèche 27"/>
            <p:cNvCxnSpPr/>
            <p:nvPr/>
          </p:nvCxnSpPr>
          <p:spPr bwMode="auto">
            <a:xfrm rot="5400000">
              <a:off x="973209" y="5175645"/>
              <a:ext cx="24765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>
              <a:spLocks noChangeArrowheads="1"/>
            </p:cNvSpPr>
            <p:nvPr/>
          </p:nvSpPr>
          <p:spPr bwMode="auto">
            <a:xfrm>
              <a:off x="787695" y="4573999"/>
              <a:ext cx="6403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dirty="0"/>
                <a:t>P.S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43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3" grpId="0" animBg="1"/>
      <p:bldP spid="13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/>
          </p:nvPr>
        </p:nvGraphicFramePr>
        <p:xfrm>
          <a:off x="504825" y="1854200"/>
          <a:ext cx="4427538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59" name="Équation" r:id="rId4" imgW="3022560" imgH="723600" progId="Equation.3">
                  <p:embed/>
                </p:oleObj>
              </mc:Choice>
              <mc:Fallback>
                <p:oleObj name="Équation" r:id="rId4" imgW="3022560" imgH="723600" progId="Equation.3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1854200"/>
                        <a:ext cx="4427538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5025264" y="1629954"/>
            <a:ext cx="3999162" cy="1315031"/>
            <a:chOff x="1057943" y="1832001"/>
            <a:chExt cx="5484813" cy="1783907"/>
          </a:xfrm>
        </p:grpSpPr>
        <p:sp>
          <p:nvSpPr>
            <p:cNvPr id="4" name="Cube 3"/>
            <p:cNvSpPr/>
            <p:nvPr/>
          </p:nvSpPr>
          <p:spPr>
            <a:xfrm>
              <a:off x="1588168" y="2298356"/>
              <a:ext cx="1335088" cy="1274692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5" name="Cube 4"/>
            <p:cNvSpPr/>
            <p:nvPr/>
          </p:nvSpPr>
          <p:spPr>
            <a:xfrm rot="20732455">
              <a:off x="4342597" y="1832001"/>
              <a:ext cx="1479550" cy="1401685"/>
            </a:xfrm>
            <a:prstGeom prst="cube">
              <a:avLst>
                <a:gd name="adj" fmla="val 237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 flipV="1">
              <a:off x="2142206" y="2719021"/>
              <a:ext cx="3151187" cy="3730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" name="Object 1"/>
            <p:cNvGraphicFramePr>
              <a:graphicFrameLocks noChangeAspect="1"/>
            </p:cNvGraphicFramePr>
            <p:nvPr/>
          </p:nvGraphicFramePr>
          <p:xfrm>
            <a:off x="1057943" y="2507833"/>
            <a:ext cx="292100" cy="1108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760" name="Équation" r:id="rId6" imgW="203040" imgH="711000" progId="Equation.3">
                    <p:embed/>
                  </p:oleObj>
                </mc:Choice>
                <mc:Fallback>
                  <p:oleObj name="Équation" r:id="rId6" imgW="203040" imgH="711000" progId="Equation.3">
                    <p:embed/>
                    <p:pic>
                      <p:nvPicPr>
                        <p:cNvPr id="7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7943" y="2507833"/>
                          <a:ext cx="292100" cy="1108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2"/>
            <p:cNvGraphicFramePr>
              <a:graphicFrameLocks noChangeAspect="1"/>
            </p:cNvGraphicFramePr>
            <p:nvPr/>
          </p:nvGraphicFramePr>
          <p:xfrm>
            <a:off x="6303043" y="1953795"/>
            <a:ext cx="239713" cy="1108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761" name="Équation" r:id="rId8" imgW="164880" imgH="711000" progId="Equation.3">
                    <p:embed/>
                  </p:oleObj>
                </mc:Choice>
                <mc:Fallback>
                  <p:oleObj name="Équation" r:id="rId8" imgW="164880" imgH="711000" progId="Equation.3">
                    <p:embed/>
                    <p:pic>
                      <p:nvPicPr>
                        <p:cNvPr id="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03043" y="1953795"/>
                          <a:ext cx="239713" cy="1108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Arc 8"/>
          <p:cNvSpPr/>
          <p:nvPr/>
        </p:nvSpPr>
        <p:spPr>
          <a:xfrm>
            <a:off x="7175085" y="2445902"/>
            <a:ext cx="693342" cy="399032"/>
          </a:xfrm>
          <a:prstGeom prst="arc">
            <a:avLst>
              <a:gd name="adj1" fmla="val 16200000"/>
              <a:gd name="adj2" fmla="val 13215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/>
          </p:nvPr>
        </p:nvGraphicFramePr>
        <p:xfrm>
          <a:off x="5581650" y="2657475"/>
          <a:ext cx="1603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62" name="Équation" r:id="rId10" imgW="215640" imgH="215640" progId="Equation.3">
                  <p:embed/>
                </p:oleObj>
              </mc:Choice>
              <mc:Fallback>
                <p:oleObj name="Équation" r:id="rId10" imgW="215640" imgH="215640" progId="Equation.3">
                  <p:embed/>
                  <p:pic>
                    <p:nvPicPr>
                      <p:cNvPr id="1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650" y="2657475"/>
                        <a:ext cx="160338" cy="158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/>
          </p:nvPr>
        </p:nvGraphicFramePr>
        <p:xfrm>
          <a:off x="5284788" y="2322513"/>
          <a:ext cx="17621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63" name="Équation" r:id="rId12" imgW="241200" imgH="215640" progId="Equation.3">
                  <p:embed/>
                </p:oleObj>
              </mc:Choice>
              <mc:Fallback>
                <p:oleObj name="Équation" r:id="rId12" imgW="241200" imgH="215640" progId="Equation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4788" y="2322513"/>
                        <a:ext cx="176212" cy="158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/>
          </p:nvPr>
        </p:nvGraphicFramePr>
        <p:xfrm>
          <a:off x="7961313" y="2401888"/>
          <a:ext cx="13017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64" name="Équation" r:id="rId14" imgW="177480" imgH="215640" progId="Equation.3">
                  <p:embed/>
                </p:oleObj>
              </mc:Choice>
              <mc:Fallback>
                <p:oleObj name="Équation" r:id="rId14" imgW="177480" imgH="215640" progId="Equation.3">
                  <p:embed/>
                  <p:pic>
                    <p:nvPicPr>
                      <p:cNvPr id="1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1313" y="2401888"/>
                        <a:ext cx="130175" cy="158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1"/>
          <p:cNvGraphicFramePr>
            <a:graphicFrameLocks noChangeAspect="1"/>
          </p:cNvGraphicFramePr>
          <p:nvPr>
            <p:extLst/>
          </p:nvPr>
        </p:nvGraphicFramePr>
        <p:xfrm>
          <a:off x="7513638" y="2022475"/>
          <a:ext cx="15716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65" name="Équation" r:id="rId16" imgW="215640" imgH="215640" progId="Equation.3">
                  <p:embed/>
                </p:oleObj>
              </mc:Choice>
              <mc:Fallback>
                <p:oleObj name="Équation" r:id="rId16" imgW="215640" imgH="215640" progId="Equation.3">
                  <p:embed/>
                  <p:pic>
                    <p:nvPicPr>
                      <p:cNvPr id="1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638" y="2022475"/>
                        <a:ext cx="157162" cy="158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e 17"/>
          <p:cNvGrpSpPr/>
          <p:nvPr/>
        </p:nvGrpSpPr>
        <p:grpSpPr>
          <a:xfrm>
            <a:off x="282063" y="3465371"/>
            <a:ext cx="8931010" cy="1844675"/>
            <a:chOff x="1195698" y="3553383"/>
            <a:chExt cx="8931010" cy="1844675"/>
          </a:xfrm>
        </p:grpSpPr>
        <p:graphicFrame>
          <p:nvGraphicFramePr>
            <p:cNvPr id="14" name="Obje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497674"/>
                </p:ext>
              </p:extLst>
            </p:nvPr>
          </p:nvGraphicFramePr>
          <p:xfrm>
            <a:off x="1195698" y="3553383"/>
            <a:ext cx="8742363" cy="184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766" name="Equation" r:id="rId18" imgW="5956200" imgH="1257120" progId="Equation.DSMT4">
                    <p:embed/>
                  </p:oleObj>
                </mc:Choice>
                <mc:Fallback>
                  <p:oleObj name="Equation" r:id="rId18" imgW="5956200" imgH="1257120" progId="Equation.DSMT4">
                    <p:embed/>
                    <p:pic>
                      <p:nvPicPr>
                        <p:cNvPr id="14" name="Obje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5698" y="3553383"/>
                          <a:ext cx="8742363" cy="1844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" name="Groupe 14"/>
            <p:cNvGrpSpPr/>
            <p:nvPr/>
          </p:nvGrpSpPr>
          <p:grpSpPr>
            <a:xfrm>
              <a:off x="5762128" y="4577030"/>
              <a:ext cx="4364580" cy="379576"/>
              <a:chOff x="2925763" y="6743332"/>
              <a:chExt cx="4364580" cy="379576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3291043" y="6743332"/>
                <a:ext cx="39993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Champ « </a:t>
                </a:r>
                <a:r>
                  <a:rPr lang="fr-FR" b="1" i="1" dirty="0"/>
                  <a:t>cinématiquement admissible</a:t>
                </a:r>
                <a:r>
                  <a:rPr lang="fr-FR" dirty="0"/>
                  <a:t> »</a:t>
                </a:r>
              </a:p>
            </p:txBody>
          </p:sp>
          <p:graphicFrame>
            <p:nvGraphicFramePr>
              <p:cNvPr id="17" name="Objet 1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925763" y="6830684"/>
              <a:ext cx="365280" cy="292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5767" name="Équation" r:id="rId20" imgW="190440" imgH="152280" progId="Equation.3">
                      <p:embed/>
                    </p:oleObj>
                  </mc:Choice>
                  <mc:Fallback>
                    <p:oleObj name="Équation" r:id="rId20" imgW="190440" imgH="152280" progId="Equation.3">
                      <p:embed/>
                      <p:pic>
                        <p:nvPicPr>
                          <p:cNvPr id="17" name="Objet 16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2925763" y="6830684"/>
                            <a:ext cx="365280" cy="29222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3" name="Groupe 22"/>
          <p:cNvGrpSpPr/>
          <p:nvPr/>
        </p:nvGrpSpPr>
        <p:grpSpPr>
          <a:xfrm>
            <a:off x="467544" y="5557727"/>
            <a:ext cx="7949400" cy="1200329"/>
            <a:chOff x="1403648" y="5557727"/>
            <a:chExt cx="6984776" cy="1200329"/>
          </a:xfrm>
        </p:grpSpPr>
        <p:grpSp>
          <p:nvGrpSpPr>
            <p:cNvPr id="21" name="Groupe 20"/>
            <p:cNvGrpSpPr/>
            <p:nvPr/>
          </p:nvGrpSpPr>
          <p:grpSpPr>
            <a:xfrm>
              <a:off x="1403648" y="5557727"/>
              <a:ext cx="6696745" cy="1200329"/>
              <a:chOff x="323527" y="5733256"/>
              <a:chExt cx="6696745" cy="12003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23527" y="5733256"/>
                <a:ext cx="669674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Comportement </a:t>
                </a:r>
                <a:r>
                  <a:rPr lang="fr-FR" b="1" i="1" dirty="0">
                    <a:solidFill>
                      <a:srgbClr val="FF0000"/>
                    </a:solidFill>
                  </a:rPr>
                  <a:t>élastique</a:t>
                </a:r>
                <a:r>
                  <a:rPr lang="fr-FR" dirty="0"/>
                  <a:t>: indépendant du temps, et réversible, dépend de </a:t>
                </a:r>
              </a:p>
              <a:p>
                <a:endParaRPr lang="fr-FR" dirty="0"/>
              </a:p>
              <a:p>
                <a:r>
                  <a:rPr lang="fr-FR" dirty="0"/>
                  <a:t>Comportement</a:t>
                </a:r>
                <a:r>
                  <a:rPr lang="fr-FR" i="1" dirty="0"/>
                  <a:t> </a:t>
                </a:r>
                <a:r>
                  <a:rPr lang="fr-FR" b="1" i="1" dirty="0">
                    <a:solidFill>
                      <a:srgbClr val="FF0000"/>
                    </a:solidFill>
                  </a:rPr>
                  <a:t>visqueux</a:t>
                </a:r>
                <a:r>
                  <a:rPr lang="fr-FR" dirty="0"/>
                  <a:t>: dépend de</a:t>
                </a:r>
              </a:p>
            </p:txBody>
          </p:sp>
          <p:graphicFrame>
            <p:nvGraphicFramePr>
              <p:cNvPr id="20" name="Objet 1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563948" y="6253068"/>
              <a:ext cx="215900" cy="4556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5768" name="Équation" r:id="rId22" imgW="114120" imgH="241200" progId="Equation.3">
                      <p:embed/>
                    </p:oleObj>
                  </mc:Choice>
                  <mc:Fallback>
                    <p:oleObj name="Équation" r:id="rId22" imgW="114120" imgH="241200" progId="Equation.3">
                      <p:embed/>
                      <p:pic>
                        <p:nvPicPr>
                          <p:cNvPr id="20" name="Obje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63948" y="6253068"/>
                            <a:ext cx="215900" cy="4556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Rectangle 21"/>
            <p:cNvSpPr/>
            <p:nvPr/>
          </p:nvSpPr>
          <p:spPr>
            <a:xfrm>
              <a:off x="1403648" y="5557727"/>
              <a:ext cx="6984776" cy="10396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5213773" y="3886058"/>
            <a:ext cx="362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i="1" dirty="0"/>
              <a:t>plaques, grandes transformations…</a:t>
            </a:r>
            <a:r>
              <a:rPr lang="fr-FR" dirty="0"/>
              <a:t>)</a:t>
            </a:r>
          </a:p>
        </p:txBody>
      </p:sp>
      <p:graphicFrame>
        <p:nvGraphicFramePr>
          <p:cNvPr id="25" name="Objet 19"/>
          <p:cNvGraphicFramePr>
            <a:graphicFrameLocks noChangeAspect="1"/>
          </p:cNvGraphicFramePr>
          <p:nvPr>
            <p:extLst/>
          </p:nvPr>
        </p:nvGraphicFramePr>
        <p:xfrm>
          <a:off x="7652527" y="5521879"/>
          <a:ext cx="21590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69" name="Equation" r:id="rId24" imgW="114120" imgH="241200" progId="Equation.3">
                  <p:embed/>
                </p:oleObj>
              </mc:Choice>
              <mc:Fallback>
                <p:oleObj name="Equation" r:id="rId24" imgW="114120" imgH="241200" progId="Equation.3">
                  <p:embed/>
                  <p:pic>
                    <p:nvPicPr>
                      <p:cNvPr id="25" name="Obje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2527" y="5521879"/>
                        <a:ext cx="215900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3281823" y="1327664"/>
            <a:ext cx="26399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Tenseur des </a:t>
            </a:r>
            <a:r>
              <a:rPr lang="fr-FR" b="1" dirty="0"/>
              <a:t>déformations</a:t>
            </a:r>
          </a:p>
        </p:txBody>
      </p:sp>
    </p:spTree>
    <p:extLst>
      <p:ext uri="{BB962C8B-B14F-4D97-AF65-F5344CB8AC3E}">
        <p14:creationId xmlns:p14="http://schemas.microsoft.com/office/powerpoint/2010/main" val="72816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8297" y="1779687"/>
            <a:ext cx="8720849" cy="5078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Traction: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 err="1"/>
              <a:t>Shear</a:t>
            </a:r>
            <a:r>
              <a:rPr lang="fr-FR" dirty="0"/>
              <a:t>: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Compression isotrope: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endParaRPr lang="fr-FR" b="1" dirty="0"/>
          </a:p>
          <a:p>
            <a:pPr>
              <a:defRPr/>
            </a:pPr>
            <a:r>
              <a:rPr lang="fr-FR" b="1" dirty="0"/>
              <a:t>Unités:</a:t>
            </a:r>
            <a:r>
              <a:rPr lang="fr-FR" dirty="0"/>
              <a:t> %. </a:t>
            </a:r>
            <a:r>
              <a:rPr lang="fr-FR" b="1" dirty="0"/>
              <a:t>Ordre de grandeur:</a:t>
            </a:r>
            <a:r>
              <a:rPr lang="fr-FR" dirty="0"/>
              <a:t> dans un solide, élasticité OK si </a:t>
            </a:r>
            <a:r>
              <a:rPr lang="fr-FR" dirty="0">
                <a:latin typeface="Symbol" pitchFamily="18" charset="2"/>
              </a:rPr>
              <a:t>e</a:t>
            </a:r>
            <a:r>
              <a:rPr lang="fr-FR" dirty="0"/>
              <a:t>&lt; 0.1% (métal)</a:t>
            </a:r>
          </a:p>
          <a:p>
            <a:pPr>
              <a:defRPr/>
            </a:pPr>
            <a:r>
              <a:rPr lang="fr-FR" dirty="0"/>
              <a:t>				            		    </a:t>
            </a:r>
            <a:r>
              <a:rPr lang="fr-FR" dirty="0">
                <a:latin typeface="Symbol" pitchFamily="18" charset="2"/>
              </a:rPr>
              <a:t>e</a:t>
            </a:r>
            <a:r>
              <a:rPr lang="fr-FR" dirty="0"/>
              <a:t>&lt; 1% (polymères, amorphes)</a:t>
            </a:r>
          </a:p>
        </p:txBody>
      </p:sp>
      <p:grpSp>
        <p:nvGrpSpPr>
          <p:cNvPr id="3" name="Groupe 8"/>
          <p:cNvGrpSpPr>
            <a:grpSpLocks/>
          </p:cNvGrpSpPr>
          <p:nvPr/>
        </p:nvGrpSpPr>
        <p:grpSpPr bwMode="auto">
          <a:xfrm>
            <a:off x="2873645" y="1760474"/>
            <a:ext cx="1658937" cy="1039813"/>
            <a:chOff x="2645923" y="1508581"/>
            <a:chExt cx="1659695" cy="1040065"/>
          </a:xfrm>
        </p:grpSpPr>
        <p:sp>
          <p:nvSpPr>
            <p:cNvPr id="4" name="Cube 3"/>
            <p:cNvSpPr/>
            <p:nvPr/>
          </p:nvSpPr>
          <p:spPr>
            <a:xfrm>
              <a:off x="2645923" y="1518108"/>
              <a:ext cx="1089523" cy="1030538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 rot="5400000">
              <a:off x="3521915" y="1906346"/>
              <a:ext cx="79711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7"/>
            <p:cNvSpPr txBox="1">
              <a:spLocks noChangeArrowheads="1"/>
            </p:cNvSpPr>
            <p:nvPr/>
          </p:nvSpPr>
          <p:spPr bwMode="auto">
            <a:xfrm>
              <a:off x="3949430" y="1702341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/>
                <a:t>L</a:t>
              </a:r>
            </a:p>
          </p:txBody>
        </p:sp>
      </p:grpSp>
      <p:graphicFrame>
        <p:nvGraphicFramePr>
          <p:cNvPr id="7" name="Object 1"/>
          <p:cNvGraphicFramePr>
            <a:graphicFrameLocks noChangeAspect="1"/>
          </p:cNvGraphicFramePr>
          <p:nvPr>
            <p:extLst/>
          </p:nvPr>
        </p:nvGraphicFramePr>
        <p:xfrm>
          <a:off x="5652120" y="1358836"/>
          <a:ext cx="2214562" cy="185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431" name="Équation" r:id="rId4" imgW="1396800" imgH="1168200" progId="Equation.3">
                  <p:embed/>
                </p:oleObj>
              </mc:Choice>
              <mc:Fallback>
                <p:oleObj name="Équation" r:id="rId4" imgW="1396800" imgH="1168200" progId="Equation.3">
                  <p:embed/>
                  <p:pic>
                    <p:nvPicPr>
                      <p:cNvPr id="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358836"/>
                        <a:ext cx="2214562" cy="185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e 18"/>
          <p:cNvGrpSpPr>
            <a:grpSpLocks/>
          </p:cNvGrpSpPr>
          <p:nvPr/>
        </p:nvGrpSpPr>
        <p:grpSpPr bwMode="auto">
          <a:xfrm>
            <a:off x="2956195" y="1287399"/>
            <a:ext cx="1931987" cy="2438400"/>
            <a:chOff x="2646948" y="1031131"/>
            <a:chExt cx="1931906" cy="2438429"/>
          </a:xfrm>
        </p:grpSpPr>
        <p:grpSp>
          <p:nvGrpSpPr>
            <p:cNvPr id="9" name="Groupe 12"/>
            <p:cNvGrpSpPr>
              <a:grpSpLocks/>
            </p:cNvGrpSpPr>
            <p:nvPr/>
          </p:nvGrpSpPr>
          <p:grpSpPr bwMode="auto">
            <a:xfrm>
              <a:off x="2714017" y="1031131"/>
              <a:ext cx="1864837" cy="1964987"/>
              <a:chOff x="2791838" y="1031131"/>
              <a:chExt cx="1864837" cy="1964987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2791441" y="1040656"/>
                <a:ext cx="739744" cy="1946298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14" name="Connecteur droit avec flèche 13"/>
              <p:cNvCxnSpPr/>
              <p:nvPr/>
            </p:nvCxnSpPr>
            <p:spPr>
              <a:xfrm rot="16200000" flipH="1">
                <a:off x="2946956" y="2004281"/>
                <a:ext cx="1965348" cy="190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1"/>
              <p:cNvSpPr txBox="1">
                <a:spLocks noChangeArrowheads="1"/>
              </p:cNvSpPr>
              <p:nvPr/>
            </p:nvSpPr>
            <p:spPr bwMode="auto">
              <a:xfrm>
                <a:off x="3949430" y="1712068"/>
                <a:ext cx="70724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/>
                  <a:t>L+u</a:t>
                </a:r>
              </a:p>
            </p:txBody>
          </p:sp>
        </p:grpSp>
        <p:grpSp>
          <p:nvGrpSpPr>
            <p:cNvPr id="10" name="Groupe 17"/>
            <p:cNvGrpSpPr>
              <a:grpSpLocks/>
            </p:cNvGrpSpPr>
            <p:nvPr/>
          </p:nvGrpSpPr>
          <p:grpSpPr bwMode="auto">
            <a:xfrm>
              <a:off x="2646948" y="3007895"/>
              <a:ext cx="613610" cy="461665"/>
              <a:chOff x="2646948" y="3007895"/>
              <a:chExt cx="613610" cy="461665"/>
            </a:xfrm>
          </p:grpSpPr>
          <p:cxnSp>
            <p:nvCxnSpPr>
              <p:cNvPr id="11" name="Connecteur droit avec flèche 10"/>
              <p:cNvCxnSpPr/>
              <p:nvPr/>
            </p:nvCxnSpPr>
            <p:spPr>
              <a:xfrm>
                <a:off x="2707270" y="3104431"/>
                <a:ext cx="554014" cy="111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ZoneTexte 16"/>
              <p:cNvSpPr txBox="1">
                <a:spLocks noChangeArrowheads="1"/>
              </p:cNvSpPr>
              <p:nvPr/>
            </p:nvSpPr>
            <p:spPr bwMode="auto">
              <a:xfrm>
                <a:off x="2646948" y="3007895"/>
                <a:ext cx="61266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/>
                  <a:t>L-v</a:t>
                </a:r>
              </a:p>
            </p:txBody>
          </p:sp>
        </p:grpSp>
      </p:grpSp>
      <p:sp>
        <p:nvSpPr>
          <p:cNvPr id="16" name="Cube 15"/>
          <p:cNvSpPr/>
          <p:nvPr/>
        </p:nvSpPr>
        <p:spPr>
          <a:xfrm>
            <a:off x="1976708" y="3791714"/>
            <a:ext cx="1023938" cy="938213"/>
          </a:xfrm>
          <a:prstGeom prst="cube">
            <a:avLst>
              <a:gd name="adj" fmla="val 26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7" name="Groupe 31"/>
          <p:cNvGrpSpPr>
            <a:grpSpLocks/>
          </p:cNvGrpSpPr>
          <p:nvPr/>
        </p:nvGrpSpPr>
        <p:grpSpPr bwMode="auto">
          <a:xfrm>
            <a:off x="1976708" y="3312121"/>
            <a:ext cx="1641475" cy="1419225"/>
            <a:chOff x="2117559" y="3284621"/>
            <a:chExt cx="1641037" cy="1419726"/>
          </a:xfrm>
        </p:grpSpPr>
        <p:grpSp>
          <p:nvGrpSpPr>
            <p:cNvPr id="18" name="Groupe 25"/>
            <p:cNvGrpSpPr>
              <a:grpSpLocks/>
            </p:cNvGrpSpPr>
            <p:nvPr/>
          </p:nvGrpSpPr>
          <p:grpSpPr bwMode="auto">
            <a:xfrm>
              <a:off x="2117559" y="3741822"/>
              <a:ext cx="1641037" cy="962525"/>
              <a:chOff x="2346158" y="3669633"/>
              <a:chExt cx="1641037" cy="962525"/>
            </a:xfrm>
          </p:grpSpPr>
          <p:sp>
            <p:nvSpPr>
              <p:cNvPr id="22" name="Parallélogramme 21"/>
              <p:cNvSpPr/>
              <p:nvPr/>
            </p:nvSpPr>
            <p:spPr>
              <a:xfrm>
                <a:off x="2346158" y="3946116"/>
                <a:ext cx="1142695" cy="686042"/>
              </a:xfrm>
              <a:prstGeom prst="parallelogram">
                <a:avLst>
                  <a:gd name="adj" fmla="val 5482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3" name="Parallélogramme 22"/>
              <p:cNvSpPr/>
              <p:nvPr/>
            </p:nvSpPr>
            <p:spPr>
              <a:xfrm>
                <a:off x="2719120" y="3669793"/>
                <a:ext cx="1047470" cy="289027"/>
              </a:xfrm>
              <a:prstGeom prst="parallelogram">
                <a:avLst>
                  <a:gd name="adj" fmla="val 9642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4" name="Parallélogramme 23"/>
              <p:cNvSpPr/>
              <p:nvPr/>
            </p:nvSpPr>
            <p:spPr>
              <a:xfrm rot="19258774">
                <a:off x="2919092" y="4006462"/>
                <a:ext cx="1068103" cy="323964"/>
              </a:xfrm>
              <a:prstGeom prst="parallelogram">
                <a:avLst>
                  <a:gd name="adj" fmla="val 219300"/>
                </a:avLst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19" name="Groupe 30"/>
            <p:cNvGrpSpPr>
              <a:grpSpLocks/>
            </p:cNvGrpSpPr>
            <p:nvPr/>
          </p:nvGrpSpPr>
          <p:grpSpPr bwMode="auto">
            <a:xfrm>
              <a:off x="2394284" y="3284621"/>
              <a:ext cx="409074" cy="461665"/>
              <a:chOff x="2394284" y="3284621"/>
              <a:chExt cx="409074" cy="461665"/>
            </a:xfrm>
          </p:grpSpPr>
          <p:cxnSp>
            <p:nvCxnSpPr>
              <p:cNvPr id="20" name="Connecteur droit avec flèche 19"/>
              <p:cNvCxnSpPr/>
              <p:nvPr/>
            </p:nvCxnSpPr>
            <p:spPr>
              <a:xfrm>
                <a:off x="2393710" y="3681636"/>
                <a:ext cx="409466" cy="127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8"/>
              <p:cNvSpPr txBox="1">
                <a:spLocks noChangeArrowheads="1"/>
              </p:cNvSpPr>
              <p:nvPr/>
            </p:nvSpPr>
            <p:spPr bwMode="auto">
              <a:xfrm>
                <a:off x="2442411" y="3284621"/>
                <a:ext cx="35618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/>
                  <a:t>u</a:t>
                </a:r>
              </a:p>
            </p:txBody>
          </p:sp>
        </p:grpSp>
      </p:grpSp>
      <p:graphicFrame>
        <p:nvGraphicFramePr>
          <p:cNvPr id="25" name="Object 2"/>
          <p:cNvGraphicFramePr>
            <a:graphicFrameLocks noChangeAspect="1"/>
          </p:cNvGraphicFramePr>
          <p:nvPr>
            <p:extLst/>
          </p:nvPr>
        </p:nvGraphicFramePr>
        <p:xfrm>
          <a:off x="3718137" y="3240684"/>
          <a:ext cx="1831975" cy="149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432" name="Équation" r:id="rId6" imgW="1155600" imgH="939600" progId="Equation.3">
                  <p:embed/>
                </p:oleObj>
              </mc:Choice>
              <mc:Fallback>
                <p:oleObj name="Équation" r:id="rId6" imgW="1155600" imgH="939600" progId="Equation.3">
                  <p:embed/>
                  <p:pic>
                    <p:nvPicPr>
                      <p:cNvPr id="2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137" y="3240684"/>
                        <a:ext cx="1831975" cy="149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ube 25"/>
          <p:cNvSpPr/>
          <p:nvPr/>
        </p:nvSpPr>
        <p:spPr>
          <a:xfrm>
            <a:off x="3772872" y="4822282"/>
            <a:ext cx="1644650" cy="13970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Cube 26"/>
          <p:cNvSpPr/>
          <p:nvPr/>
        </p:nvSpPr>
        <p:spPr>
          <a:xfrm>
            <a:off x="4025285" y="5049294"/>
            <a:ext cx="1046162" cy="92233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aphicFrame>
        <p:nvGraphicFramePr>
          <p:cNvPr id="28" name="Object 3"/>
          <p:cNvGraphicFramePr>
            <a:graphicFrameLocks noChangeAspect="1"/>
          </p:cNvGraphicFramePr>
          <p:nvPr>
            <p:extLst/>
          </p:nvPr>
        </p:nvGraphicFramePr>
        <p:xfrm>
          <a:off x="6156176" y="4409313"/>
          <a:ext cx="2133600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433" name="Équation" r:id="rId8" imgW="1346040" imgH="1143000" progId="Equation.3">
                  <p:embed/>
                </p:oleObj>
              </mc:Choice>
              <mc:Fallback>
                <p:oleObj name="Équation" r:id="rId8" imgW="1346040" imgH="1143000" progId="Equation.3">
                  <p:embed/>
                  <p:pic>
                    <p:nvPicPr>
                      <p:cNvPr id="2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4409313"/>
                        <a:ext cx="2133600" cy="181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109068" y="1297720"/>
            <a:ext cx="2847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Exemple de </a:t>
            </a:r>
            <a:r>
              <a:rPr lang="fr-FR" b="1" dirty="0" err="1"/>
              <a:t>déf</a:t>
            </a:r>
            <a:r>
              <a:rPr lang="fr-FR" b="1" dirty="0"/>
              <a:t>. Linéarisées</a:t>
            </a:r>
            <a:r>
              <a:rPr lang="fr-FR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031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 animBg="1"/>
      <p:bldP spid="26" grpId="1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1593894" y="1493797"/>
            <a:ext cx="6495496" cy="2031325"/>
            <a:chOff x="1691680" y="1428819"/>
            <a:chExt cx="6495496" cy="2031325"/>
          </a:xfrm>
        </p:grpSpPr>
        <p:sp>
          <p:nvSpPr>
            <p:cNvPr id="2" name="ZoneTexte 1"/>
            <p:cNvSpPr txBox="1"/>
            <p:nvPr/>
          </p:nvSpPr>
          <p:spPr>
            <a:xfrm>
              <a:off x="1691680" y="1428819"/>
              <a:ext cx="649549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Les 3 équations du mouvement ont </a:t>
              </a:r>
              <a:r>
                <a:rPr lang="fr-FR" b="1" dirty="0"/>
                <a:t>9 inconnues   </a:t>
              </a:r>
              <a:r>
                <a:rPr lang="fr-FR" dirty="0"/>
                <a:t>(         ) </a:t>
              </a:r>
            </a:p>
            <a:p>
              <a:pPr algn="ctr"/>
              <a:endParaRPr lang="fr-FR" dirty="0"/>
            </a:p>
            <a:p>
              <a:pPr algn="ctr"/>
              <a:r>
                <a:rPr lang="fr-FR" dirty="0"/>
                <a:t>Il est donc nécessaire d’y ajouter des </a:t>
              </a:r>
              <a:r>
                <a:rPr lang="fr-FR" b="1" dirty="0"/>
                <a:t>équations de comportement</a:t>
              </a:r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graphicFrame>
          <p:nvGraphicFramePr>
            <p:cNvPr id="3" name="Objet 2"/>
            <p:cNvGraphicFramePr>
              <a:graphicFrameLocks noChangeAspect="1"/>
            </p:cNvGraphicFramePr>
            <p:nvPr>
              <p:extLst/>
            </p:nvPr>
          </p:nvGraphicFramePr>
          <p:xfrm>
            <a:off x="2123728" y="2444481"/>
            <a:ext cx="5391150" cy="712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632" name="Équation" r:id="rId4" imgW="2019240" imgH="266400" progId="Equation.3">
                    <p:embed/>
                  </p:oleObj>
                </mc:Choice>
                <mc:Fallback>
                  <p:oleObj name="Équation" r:id="rId4" imgW="2019240" imgH="266400" progId="Equation.3">
                    <p:embed/>
                    <p:pic>
                      <p:nvPicPr>
                        <p:cNvPr id="3" name="Objet 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23728" y="2444481"/>
                          <a:ext cx="5391150" cy="712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t 21"/>
            <p:cNvGraphicFramePr>
              <a:graphicFrameLocks noChangeAspect="1"/>
            </p:cNvGraphicFramePr>
            <p:nvPr>
              <p:extLst/>
            </p:nvPr>
          </p:nvGraphicFramePr>
          <p:xfrm>
            <a:off x="6973786" y="1428819"/>
            <a:ext cx="473211" cy="408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633" name="Équation" r:id="rId6" imgW="279360" imgH="241200" progId="Equation.3">
                    <p:embed/>
                  </p:oleObj>
                </mc:Choice>
                <mc:Fallback>
                  <p:oleObj name="Équation" r:id="rId6" imgW="279360" imgH="241200" progId="Equation.3">
                    <p:embed/>
                    <p:pic>
                      <p:nvPicPr>
                        <p:cNvPr id="22" name="Objet 2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973786" y="1428819"/>
                          <a:ext cx="473211" cy="4086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e 25"/>
          <p:cNvGrpSpPr/>
          <p:nvPr/>
        </p:nvGrpSpPr>
        <p:grpSpPr>
          <a:xfrm>
            <a:off x="2339752" y="4489326"/>
            <a:ext cx="4464496" cy="646331"/>
            <a:chOff x="2495240" y="3573016"/>
            <a:chExt cx="4464496" cy="646331"/>
          </a:xfrm>
        </p:grpSpPr>
        <p:sp>
          <p:nvSpPr>
            <p:cNvPr id="24" name="Rectangle 23"/>
            <p:cNvSpPr/>
            <p:nvPr/>
          </p:nvSpPr>
          <p:spPr>
            <a:xfrm>
              <a:off x="2495240" y="3573016"/>
              <a:ext cx="4464496" cy="646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/>
                <a:t>Principe de </a:t>
              </a:r>
              <a:r>
                <a:rPr lang="fr-FR" b="1" i="1" dirty="0">
                  <a:solidFill>
                    <a:srgbClr val="FF0000"/>
                  </a:solidFill>
                </a:rPr>
                <a:t>localité</a:t>
              </a:r>
              <a:r>
                <a:rPr lang="fr-FR" dirty="0"/>
                <a:t>: </a:t>
              </a:r>
            </a:p>
            <a:p>
              <a:pPr algn="ctr"/>
              <a:r>
                <a:rPr lang="fr-FR" dirty="0"/>
                <a:t>ne dépend que de l’environnement de</a:t>
              </a:r>
            </a:p>
          </p:txBody>
        </p:sp>
        <p:graphicFrame>
          <p:nvGraphicFramePr>
            <p:cNvPr id="25" name="Objet 24"/>
            <p:cNvGraphicFramePr>
              <a:graphicFrameLocks noChangeAspect="1"/>
            </p:cNvGraphicFramePr>
            <p:nvPr>
              <p:extLst/>
            </p:nvPr>
          </p:nvGraphicFramePr>
          <p:xfrm>
            <a:off x="6527688" y="3834146"/>
            <a:ext cx="279400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634" name="Équation" r:id="rId8" imgW="126720" imgH="164880" progId="Equation.3">
                    <p:embed/>
                  </p:oleObj>
                </mc:Choice>
                <mc:Fallback>
                  <p:oleObj name="Équation" r:id="rId8" imgW="126720" imgH="164880" progId="Equation.3">
                    <p:embed/>
                    <p:pic>
                      <p:nvPicPr>
                        <p:cNvPr id="25" name="Obje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7688" y="3834146"/>
                          <a:ext cx="279400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6"/>
          <p:cNvSpPr/>
          <p:nvPr/>
        </p:nvSpPr>
        <p:spPr>
          <a:xfrm>
            <a:off x="1763688" y="5569446"/>
            <a:ext cx="583264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Hypothèse </a:t>
            </a:r>
            <a:r>
              <a:rPr lang="fr-FR" b="1" dirty="0">
                <a:solidFill>
                  <a:srgbClr val="FF0000"/>
                </a:solidFill>
              </a:rPr>
              <a:t>de </a:t>
            </a:r>
            <a:r>
              <a:rPr lang="fr-FR" b="1" i="1" dirty="0">
                <a:solidFill>
                  <a:srgbClr val="FF0000"/>
                </a:solidFill>
              </a:rPr>
              <a:t>simplicité matérielle</a:t>
            </a:r>
            <a:r>
              <a:rPr lang="fr-FR" dirty="0"/>
              <a:t>: </a:t>
            </a:r>
          </a:p>
          <a:p>
            <a:pPr algn="ctr"/>
            <a:r>
              <a:rPr lang="fr-FR" dirty="0"/>
              <a:t>dépendance dans le premier gradient de la transformation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44796" y="3275162"/>
            <a:ext cx="7393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Ces 6 équations de comportement doivent respecter les symétries matériaux</a:t>
            </a:r>
          </a:p>
          <a:p>
            <a:pPr algn="ctr"/>
            <a:r>
              <a:rPr lang="fr-FR" dirty="0"/>
              <a:t>et les symétries induites par les principes de la thermodynamique. </a:t>
            </a:r>
          </a:p>
          <a:p>
            <a:pPr algn="ctr"/>
            <a:r>
              <a:rPr lang="fr-FR" dirty="0"/>
              <a:t>De plus, on peut faire des hypothèses simplificatrices:</a:t>
            </a:r>
          </a:p>
        </p:txBody>
      </p:sp>
    </p:spTree>
    <p:extLst>
      <p:ext uri="{BB962C8B-B14F-4D97-AF65-F5344CB8AC3E}">
        <p14:creationId xmlns:p14="http://schemas.microsoft.com/office/powerpoint/2010/main" val="2091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95536" y="1933605"/>
            <a:ext cx="8604363" cy="4730328"/>
            <a:chOff x="539552" y="910888"/>
            <a:chExt cx="8604363" cy="4730328"/>
          </a:xfrm>
        </p:grpSpPr>
        <p:sp>
          <p:nvSpPr>
            <p:cNvPr id="3" name="ZoneTexte 2"/>
            <p:cNvSpPr txBox="1"/>
            <p:nvPr/>
          </p:nvSpPr>
          <p:spPr>
            <a:xfrm>
              <a:off x="539552" y="910888"/>
              <a:ext cx="77341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Travail des forces internes </a:t>
              </a:r>
            </a:p>
            <a:p>
              <a:r>
                <a:rPr lang="fr-FR" i="1" dirty="0"/>
                <a:t>pour un champ de déplacement cinématiquement admissible, </a:t>
              </a:r>
            </a:p>
            <a:p>
              <a:r>
                <a:rPr lang="fr-FR" i="1" dirty="0"/>
                <a:t>ou un champ de contraintes statiquement admissible, « travail de déformation »:</a:t>
              </a:r>
            </a:p>
          </p:txBody>
        </p:sp>
        <p:graphicFrame>
          <p:nvGraphicFramePr>
            <p:cNvPr id="4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2418999"/>
                </p:ext>
              </p:extLst>
            </p:nvPr>
          </p:nvGraphicFramePr>
          <p:xfrm>
            <a:off x="1433066" y="1845896"/>
            <a:ext cx="6831013" cy="712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656" name="Equation" r:id="rId4" imgW="3644640" imgH="380880" progId="Equation.DSMT4">
                    <p:embed/>
                  </p:oleObj>
                </mc:Choice>
                <mc:Fallback>
                  <p:oleObj name="Equation" r:id="rId4" imgW="3644640" imgH="380880" progId="Equation.DSMT4">
                    <p:embed/>
                    <p:pic>
                      <p:nvPicPr>
                        <p:cNvPr id="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066" y="1845896"/>
                          <a:ext cx="6831013" cy="71278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ZoneTexte 4"/>
            <p:cNvSpPr txBox="1"/>
            <p:nvPr/>
          </p:nvSpPr>
          <p:spPr>
            <a:xfrm>
              <a:off x="635007" y="2924944"/>
              <a:ext cx="44845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Densité volumique de potentiel d’élasticité:</a:t>
              </a:r>
            </a:p>
            <a:p>
              <a:r>
                <a:rPr lang="fr-FR" i="1" dirty="0"/>
                <a:t>Pour un passage d’un état (</a:t>
              </a:r>
              <a:r>
                <a:rPr lang="fr-FR" i="1" dirty="0" err="1">
                  <a:latin typeface="Symbol" panose="05050102010706020507" pitchFamily="18" charset="2"/>
                </a:rPr>
                <a:t>s,e</a:t>
              </a:r>
              <a:r>
                <a:rPr lang="fr-FR" i="1" dirty="0"/>
                <a:t>) à (</a:t>
              </a:r>
              <a:r>
                <a:rPr lang="fr-FR" i="1" dirty="0" err="1">
                  <a:latin typeface="Symbol" panose="05050102010706020507" pitchFamily="18" charset="2"/>
                </a:rPr>
                <a:t>s+ds,e+de</a:t>
              </a:r>
              <a:r>
                <a:rPr lang="fr-FR" i="1" dirty="0"/>
                <a:t>)</a:t>
              </a:r>
            </a:p>
          </p:txBody>
        </p:sp>
        <p:graphicFrame>
          <p:nvGraphicFramePr>
            <p:cNvPr id="6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347235"/>
                </p:ext>
              </p:extLst>
            </p:nvPr>
          </p:nvGraphicFramePr>
          <p:xfrm>
            <a:off x="5326516" y="2845735"/>
            <a:ext cx="3513137" cy="159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657" name="Equation" r:id="rId6" imgW="1676160" imgH="761760" progId="Equation.DSMT4">
                    <p:embed/>
                  </p:oleObj>
                </mc:Choice>
                <mc:Fallback>
                  <p:oleObj name="Equation" r:id="rId6" imgW="1676160" imgH="761760" progId="Equation.DSMT4">
                    <p:embed/>
                    <p:pic>
                      <p:nvPicPr>
                        <p:cNvPr id="6" name="Objet 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326516" y="2845735"/>
                          <a:ext cx="3513137" cy="1593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ZoneTexte 6"/>
            <p:cNvSpPr txBox="1"/>
            <p:nvPr/>
          </p:nvSpPr>
          <p:spPr>
            <a:xfrm>
              <a:off x="651403" y="4440887"/>
              <a:ext cx="74358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Energie interne volumique:</a:t>
              </a:r>
            </a:p>
            <a:p>
              <a:endParaRPr lang="fr-FR" dirty="0"/>
            </a:p>
            <a:p>
              <a:r>
                <a:rPr lang="fr-FR" dirty="0"/>
                <a:t>En conditions </a:t>
              </a:r>
              <a:r>
                <a:rPr lang="fr-FR" i="1" dirty="0"/>
                <a:t>isothermes</a:t>
              </a:r>
              <a:r>
                <a:rPr lang="fr-FR" dirty="0"/>
                <a:t>, </a:t>
              </a:r>
              <a:r>
                <a:rPr lang="fr-FR" dirty="0">
                  <a:latin typeface="Symbol" panose="05050102010706020507" pitchFamily="18" charset="2"/>
                </a:rPr>
                <a:t>p </a:t>
              </a:r>
              <a:r>
                <a:rPr lang="fr-FR" dirty="0"/>
                <a:t>est l’énergie libre volumique (</a:t>
              </a:r>
              <a:r>
                <a:rPr lang="fr-FR" dirty="0" err="1"/>
                <a:t>df</a:t>
              </a:r>
              <a:r>
                <a:rPr lang="fr-FR" dirty="0"/>
                <a:t>=du-</a:t>
              </a:r>
              <a:r>
                <a:rPr lang="fr-FR" dirty="0" err="1"/>
                <a:t>Tds</a:t>
              </a:r>
              <a:r>
                <a:rPr lang="fr-FR" dirty="0"/>
                <a:t>-</a:t>
              </a:r>
              <a:r>
                <a:rPr lang="fr-FR" dirty="0" err="1"/>
                <a:t>sdT</a:t>
              </a:r>
              <a:r>
                <a:rPr lang="fr-FR" dirty="0"/>
                <a:t>=</a:t>
              </a:r>
              <a:r>
                <a:rPr lang="fr-FR" dirty="0" err="1"/>
                <a:t>d</a:t>
              </a:r>
              <a:r>
                <a:rPr lang="fr-FR" dirty="0" err="1">
                  <a:latin typeface="Symbol" panose="05050102010706020507" pitchFamily="18" charset="2"/>
                </a:rPr>
                <a:t>p</a:t>
              </a:r>
              <a:r>
                <a:rPr lang="fr-FR" dirty="0"/>
                <a:t>).</a:t>
              </a:r>
            </a:p>
            <a:p>
              <a:r>
                <a:rPr lang="fr-FR" dirty="0"/>
                <a:t>En régime </a:t>
              </a:r>
              <a:r>
                <a:rPr lang="fr-FR" i="1" dirty="0"/>
                <a:t>adiabatique</a:t>
              </a:r>
              <a:r>
                <a:rPr lang="fr-FR" dirty="0"/>
                <a:t>, </a:t>
              </a:r>
              <a:r>
                <a:rPr lang="fr-FR" dirty="0">
                  <a:latin typeface="Symbol" panose="05050102010706020507" pitchFamily="18" charset="2"/>
                </a:rPr>
                <a:t>p</a:t>
              </a:r>
              <a:r>
                <a:rPr lang="fr-FR" dirty="0"/>
                <a:t> est l’énergie interne volumique (du=</a:t>
              </a:r>
              <a:r>
                <a:rPr lang="fr-FR" dirty="0" err="1"/>
                <a:t>d</a:t>
              </a:r>
              <a:r>
                <a:rPr lang="fr-FR" dirty="0" err="1">
                  <a:latin typeface="Symbol" panose="05050102010706020507" pitchFamily="18" charset="2"/>
                </a:rPr>
                <a:t>p</a:t>
              </a:r>
              <a:r>
                <a:rPr lang="fr-FR" dirty="0"/>
                <a:t>).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735329" y="3634214"/>
              <a:ext cx="591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d’où</a:t>
              </a:r>
            </a:p>
          </p:txBody>
        </p:sp>
        <p:graphicFrame>
          <p:nvGraphicFramePr>
            <p:cNvPr id="9" name="Objet 8"/>
            <p:cNvGraphicFramePr>
              <a:graphicFrameLocks noChangeAspect="1"/>
            </p:cNvGraphicFramePr>
            <p:nvPr>
              <p:extLst/>
            </p:nvPr>
          </p:nvGraphicFramePr>
          <p:xfrm>
            <a:off x="3677791" y="4438283"/>
            <a:ext cx="1889125" cy="373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658" name="Équation" r:id="rId8" imgW="901440" imgH="177480" progId="Equation.3">
                    <p:embed/>
                  </p:oleObj>
                </mc:Choice>
                <mc:Fallback>
                  <p:oleObj name="Équation" r:id="rId8" imgW="901440" imgH="177480" progId="Equation.3">
                    <p:embed/>
                    <p:pic>
                      <p:nvPicPr>
                        <p:cNvPr id="9" name="Obje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7791" y="4438283"/>
                          <a:ext cx="1889125" cy="373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ZoneTexte 9"/>
            <p:cNvSpPr txBox="1"/>
            <p:nvPr/>
          </p:nvSpPr>
          <p:spPr>
            <a:xfrm>
              <a:off x="6012160" y="4462451"/>
              <a:ext cx="3131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s</a:t>
              </a:r>
              <a:r>
                <a:rPr lang="fr-FR" dirty="0"/>
                <a:t>, entropie par unité de volume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419872" y="1300486"/>
            <a:ext cx="19813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Energie</a:t>
            </a:r>
            <a:r>
              <a:rPr lang="fr-FR" dirty="0"/>
              <a:t> mécanique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8064" y="4437112"/>
            <a:ext cx="3637972" cy="1023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7020272" y="6021288"/>
            <a:ext cx="288032" cy="360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394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60245" y="1469131"/>
            <a:ext cx="71477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Exemples</a:t>
            </a:r>
            <a:r>
              <a:rPr lang="fr-FR" dirty="0"/>
              <a:t> de Lois de comportement </a:t>
            </a:r>
            <a:r>
              <a:rPr lang="fr-FR" b="1" dirty="0"/>
              <a:t>Linéaires</a:t>
            </a:r>
            <a:r>
              <a:rPr lang="fr-FR" dirty="0"/>
              <a:t> en </a:t>
            </a:r>
            <a:r>
              <a:rPr lang="fr-FR" b="1" dirty="0" err="1"/>
              <a:t>Visco-Elasticité</a:t>
            </a:r>
            <a:r>
              <a:rPr lang="fr-FR" dirty="0"/>
              <a:t> Classique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24265" y="2292621"/>
            <a:ext cx="7861608" cy="785728"/>
            <a:chOff x="324265" y="2292621"/>
            <a:chExt cx="7861608" cy="785728"/>
          </a:xfrm>
        </p:grpSpPr>
        <p:sp>
          <p:nvSpPr>
            <p:cNvPr id="3" name="ZoneTexte 2"/>
            <p:cNvSpPr txBox="1"/>
            <p:nvPr/>
          </p:nvSpPr>
          <p:spPr>
            <a:xfrm>
              <a:off x="324265" y="2463945"/>
              <a:ext cx="14003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Loi de Hooke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5415819" y="2437719"/>
                  <a:ext cx="2770054" cy="395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𝑖𝑗𝑘𝑙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𝑗𝑖𝑘𝑙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𝑖𝑗𝑙𝑘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𝑘𝑙𝑖𝑗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5819" y="2437719"/>
                  <a:ext cx="2770054" cy="39555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2228538" y="2292621"/>
                  <a:ext cx="2343462" cy="7857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fr-FR" i="1">
                                <a:latin typeface="Cambria Math"/>
                              </a:rPr>
                              <m:t>𝐸</m:t>
                            </m:r>
                          </m:sup>
                        </m:sSubSup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fr-FR" i="1">
                                <a:latin typeface="Cambria Math"/>
                              </a:rPr>
                              <m:t>0</m:t>
                            </m:r>
                          </m:sup>
                        </m:sSubSup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i="1">
                                <a:latin typeface="Cambria Math"/>
                              </a:rPr>
                              <m:t>𝑘</m:t>
                            </m:r>
                            <m:r>
                              <a:rPr lang="fr-FR" i="1">
                                <a:latin typeface="Cambria Math"/>
                              </a:rPr>
                              <m:t>,</m:t>
                            </m:r>
                            <m:r>
                              <a:rPr lang="fr-FR" i="1">
                                <a:latin typeface="Cambria Math"/>
                              </a:rPr>
                              <m:t>𝑙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𝑖𝑗𝑘𝑙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𝑘𝑙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8538" y="2292621"/>
                  <a:ext cx="2343462" cy="78572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961178" y="3051739"/>
                <a:ext cx="2763642" cy="42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sup>
                      </m:sSubSup>
                      <m:r>
                        <a:rPr lang="fr-FR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p>
                      </m:sSubSup>
                      <m:r>
                        <a:rPr lang="fr-FR" i="1">
                          <a:latin typeface="Cambria Math"/>
                        </a:rPr>
                        <m:t>+2</m:t>
                      </m:r>
                      <m:r>
                        <a:rPr lang="fr-FR" i="1">
                          <a:latin typeface="Cambria Math"/>
                        </a:rPr>
                        <m:t>𝜇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+</m:t>
                      </m:r>
                      <m:r>
                        <a:rPr lang="fr-FR" i="1">
                          <a:latin typeface="Cambria Math"/>
                        </a:rPr>
                        <m:t>𝜆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𝑡𝑟</m:t>
                      </m:r>
                      <m:acc>
                        <m:accPr>
                          <m:chr m:val="̿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/>
                            </a:rPr>
                            <m:t>𝜀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178" y="3051739"/>
                <a:ext cx="2763642" cy="422552"/>
              </a:xfrm>
              <a:prstGeom prst="rect">
                <a:avLst/>
              </a:prstGeom>
              <a:blipFill rotWithShape="1">
                <a:blip r:embed="rId6"/>
                <a:stretch>
                  <a:fillRect t="-2899" r="-13245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/>
          <p:cNvSpPr txBox="1"/>
          <p:nvPr/>
        </p:nvSpPr>
        <p:spPr>
          <a:xfrm>
            <a:off x="2228538" y="3078349"/>
            <a:ext cx="24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cas d’un milieu isotrope: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344993" y="3579376"/>
            <a:ext cx="7712592" cy="1218037"/>
            <a:chOff x="344993" y="3579376"/>
            <a:chExt cx="7712592" cy="1218037"/>
          </a:xfrm>
        </p:grpSpPr>
        <p:grpSp>
          <p:nvGrpSpPr>
            <p:cNvPr id="12" name="Groupe 11"/>
            <p:cNvGrpSpPr/>
            <p:nvPr/>
          </p:nvGrpSpPr>
          <p:grpSpPr>
            <a:xfrm>
              <a:off x="344993" y="3579376"/>
              <a:ext cx="5249831" cy="785728"/>
              <a:chOff x="358765" y="3148794"/>
              <a:chExt cx="5249831" cy="785728"/>
            </a:xfrm>
          </p:grpSpPr>
          <p:sp>
            <p:nvSpPr>
              <p:cNvPr id="8" name="ZoneTexte 7"/>
              <p:cNvSpPr txBox="1"/>
              <p:nvPr/>
            </p:nvSpPr>
            <p:spPr>
              <a:xfrm>
                <a:off x="358765" y="3356992"/>
                <a:ext cx="154747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Loi de Newton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2211961" y="3148794"/>
                    <a:ext cx="3396635" cy="78572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fr-FR" i="1">
                                  <a:latin typeface="Cambria Math"/>
                                </a:rPr>
                                <m:t>𝑉</m:t>
                              </m:r>
                            </m:sup>
                          </m:sSubSup>
                          <m:r>
                            <a:rPr lang="fr-FR" i="1">
                              <a:latin typeface="Cambria Math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𝑙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𝑖𝑗𝑘𝑙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𝑘𝑙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𝑎𝑣𝑒𝑐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 </m:t>
                              </m:r>
                              <m:acc>
                                <m:accPr>
                                  <m:chr m:val="̿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fr-FR" i="1">
                                  <a:latin typeface="Cambria Math"/>
                                </a:rPr>
                                <m:t>=</m:t>
                              </m:r>
                              <m:sPre>
                                <m:sPre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𝑆</m:t>
                                  </m:r>
                                </m:sup>
                                <m:e>
                                  <m:acc>
                                    <m:accPr>
                                      <m:chr m:val="̿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>
                                          <a:latin typeface="Cambria Math"/>
                                        </a:rPr>
                                        <m:t>𝛻</m:t>
                                      </m:r>
                                    </m:e>
                                  </m:acc>
                                </m:e>
                              </m:sPre>
                              <m:r>
                                <a:rPr lang="fr-FR" i="1">
                                  <a:latin typeface="Cambria Math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nary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1961" y="3148794"/>
                    <a:ext cx="3396635" cy="785728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5104725" y="4184681"/>
                  <a:ext cx="2952860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fr-FR" i="1">
                                <a:latin typeface="Cambria Math"/>
                              </a:rPr>
                              <m:t>𝑉</m:t>
                            </m:r>
                          </m:sup>
                        </m:sSubSup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r>
                          <a:rPr lang="fr-FR" i="1">
                            <a:latin typeface="Cambria Math"/>
                          </a:rPr>
                          <m:t>𝜂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+(</m:t>
                        </m:r>
                        <m:r>
                          <a:rPr lang="fr-FR" i="1">
                            <a:latin typeface="Cambria Math"/>
                          </a:rPr>
                          <m:t>𝜉</m:t>
                        </m:r>
                        <m:r>
                          <a:rPr lang="fr-FR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fr-FR" i="1">
                            <a:latin typeface="Cambria Math"/>
                          </a:rPr>
                          <m:t>𝜂</m:t>
                        </m:r>
                        <m:r>
                          <a:rPr lang="fr-FR" i="1">
                            <a:latin typeface="Cambria Math"/>
                          </a:rPr>
                          <m:t>)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𝑡𝑟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4725" y="4184681"/>
                  <a:ext cx="2952860" cy="6127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ZoneTexte 16"/>
            <p:cNvSpPr txBox="1"/>
            <p:nvPr/>
          </p:nvSpPr>
          <p:spPr>
            <a:xfrm>
              <a:off x="2228538" y="4340475"/>
              <a:ext cx="2477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cas d’un milieu isotrope: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800852" y="4734380"/>
            <a:ext cx="8352611" cy="1875064"/>
            <a:chOff x="800852" y="4734380"/>
            <a:chExt cx="8352611" cy="1875064"/>
          </a:xfrm>
        </p:grpSpPr>
        <p:sp>
          <p:nvSpPr>
            <p:cNvPr id="4" name="ZoneTexte 3"/>
            <p:cNvSpPr txBox="1"/>
            <p:nvPr/>
          </p:nvSpPr>
          <p:spPr>
            <a:xfrm>
              <a:off x="1748200" y="4987592"/>
              <a:ext cx="18876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Fluide de Maxwell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695254" y="5004978"/>
              <a:ext cx="22111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Solide de Kelvin-Voigt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962214" y="5530101"/>
                  <a:ext cx="141243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𝜀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𝜀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𝜀</m:t>
                                </m:r>
                              </m:e>
                            </m:acc>
                          </m:e>
                          <m:sub>
                            <m:r>
                              <a:rPr lang="fr-FR" b="0" i="1" smtClean="0">
                                <a:latin typeface="Cambria Math"/>
                              </a:rPr>
                              <m:t>𝑉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214" y="5530101"/>
                  <a:ext cx="1412438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8197" r="-129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509847" y="6139082"/>
                  <a:ext cx="2357120" cy="4554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𝜎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̿"/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0" i="1" smtClean="0">
                                    <a:latin typeface="Cambria Math"/>
                                  </a:rPr>
                                  <m:t>𝐴</m:t>
                                </m:r>
                              </m:e>
                            </m:acc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∗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9847" y="6139082"/>
                  <a:ext cx="2357120" cy="455446"/>
                </a:xfrm>
                <a:prstGeom prst="rect">
                  <a:avLst/>
                </a:prstGeom>
                <a:blipFill>
                  <a:blip r:embed="rId9"/>
                  <a:stretch>
                    <a:fillRect t="-10667" r="-137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6106648" y="5547487"/>
                  <a:ext cx="13883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𝜀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𝜀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𝜀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𝑉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6648" y="5547487"/>
                  <a:ext cx="1388393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8197" r="-1491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154952" y="6139843"/>
                  <a:ext cx="3310329" cy="4554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𝜎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𝑉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𝜎</m:t>
                                </m:r>
                              </m:e>
                            </m:acc>
                          </m:e>
                          <m:sup>
                            <m:r>
                              <a:rPr lang="fr-FR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𝐶</m:t>
                                </m:r>
                              </m:e>
                            </m:acc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: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𝜀</m:t>
                            </m:r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+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̿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𝐻</m:t>
                                </m:r>
                              </m:e>
                            </m:acc>
                          </m:e>
                        </m:acc>
                        <m:r>
                          <a:rPr lang="fr-FR" i="1">
                            <a:latin typeface="Cambria Math"/>
                          </a:rPr>
                          <m:t>:</m:t>
                        </m:r>
                        <m:acc>
                          <m:accPr>
                            <m:chr m:val="̿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4952" y="6139843"/>
                  <a:ext cx="3310329" cy="455446"/>
                </a:xfrm>
                <a:prstGeom prst="rect">
                  <a:avLst/>
                </a:prstGeom>
                <a:blipFill>
                  <a:blip r:embed="rId11"/>
                  <a:stretch>
                    <a:fillRect t="-10667" r="-1086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lèche droite 27"/>
            <p:cNvSpPr/>
            <p:nvPr/>
          </p:nvSpPr>
          <p:spPr>
            <a:xfrm rot="2446341">
              <a:off x="4817337" y="4876930"/>
              <a:ext cx="675229" cy="236980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 droite 28"/>
            <p:cNvSpPr/>
            <p:nvPr/>
          </p:nvSpPr>
          <p:spPr>
            <a:xfrm rot="19153659" flipH="1">
              <a:off x="3982338" y="4903997"/>
              <a:ext cx="675229" cy="236980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3375" y="5772064"/>
              <a:ext cx="3566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Soit (après dérivation et intégration)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09847" y="6141396"/>
              <a:ext cx="2317173" cy="4531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04725" y="6156312"/>
              <a:ext cx="3360556" cy="4531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lum bright="6000" contrast="18000"/>
            </a:blip>
            <a:srcRect/>
            <a:stretch>
              <a:fillRect/>
            </a:stretch>
          </p:blipFill>
          <p:spPr bwMode="auto">
            <a:xfrm>
              <a:off x="8028384" y="4734380"/>
              <a:ext cx="1125079" cy="133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3" cstate="print">
              <a:lum bright="6000" contrast="18000"/>
            </a:blip>
            <a:srcRect/>
            <a:stretch>
              <a:fillRect/>
            </a:stretch>
          </p:blipFill>
          <p:spPr bwMode="auto">
            <a:xfrm>
              <a:off x="800852" y="4734380"/>
              <a:ext cx="769539" cy="1036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D820407A-B531-41DF-9498-9DCF0E7ADFF8}"/>
              </a:ext>
            </a:extLst>
          </p:cNvPr>
          <p:cNvSpPr txBox="1"/>
          <p:nvPr/>
        </p:nvSpPr>
        <p:spPr>
          <a:xfrm>
            <a:off x="326028" y="2833277"/>
            <a:ext cx="171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Solide Elastique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3800667-03AA-469F-A06E-A1F4DDF87A57}"/>
              </a:ext>
            </a:extLst>
          </p:cNvPr>
          <p:cNvSpPr txBox="1"/>
          <p:nvPr/>
        </p:nvSpPr>
        <p:spPr>
          <a:xfrm>
            <a:off x="324265" y="4151768"/>
            <a:ext cx="171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Fluide Visqueux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275A0CC-5958-46D0-941F-AFC50A1A3852}"/>
              </a:ext>
            </a:extLst>
          </p:cNvPr>
          <p:cNvSpPr txBox="1"/>
          <p:nvPr/>
        </p:nvSpPr>
        <p:spPr>
          <a:xfrm>
            <a:off x="3624985" y="5375165"/>
            <a:ext cx="234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Milieu </a:t>
            </a:r>
            <a:r>
              <a:rPr lang="fr-FR" b="1" dirty="0" err="1">
                <a:solidFill>
                  <a:srgbClr val="FF0000"/>
                </a:solidFill>
              </a:rPr>
              <a:t>Visco-Elastique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1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69071" y="1441645"/>
            <a:ext cx="28743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Modèle </a:t>
            </a:r>
            <a:r>
              <a:rPr lang="fr-FR" b="1" dirty="0"/>
              <a:t>Linéaire</a:t>
            </a:r>
            <a:r>
              <a:rPr lang="fr-FR" dirty="0"/>
              <a:t> de </a:t>
            </a:r>
            <a:r>
              <a:rPr lang="fr-FR" b="1" dirty="0" err="1"/>
              <a:t>Cosserat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49" y="1179805"/>
            <a:ext cx="2575898" cy="1698997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464588" y="1271891"/>
            <a:ext cx="2223622" cy="1571794"/>
            <a:chOff x="5979794" y="1432162"/>
            <a:chExt cx="2223622" cy="157179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432162"/>
              <a:ext cx="1008112" cy="1264017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64287" y="1432163"/>
              <a:ext cx="1039129" cy="1264016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979794" y="2696179"/>
              <a:ext cx="2223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François et Eugène </a:t>
              </a:r>
              <a:r>
                <a:rPr lang="fr-FR" sz="1400" dirty="0" err="1"/>
                <a:t>Cosserat</a:t>
              </a:r>
              <a:endParaRPr lang="fr-FR" sz="1400" dirty="0"/>
            </a:p>
          </p:txBody>
        </p:sp>
      </p:grpSp>
      <p:pic>
        <p:nvPicPr>
          <p:cNvPr id="4536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32" y="3424992"/>
            <a:ext cx="5267273" cy="11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237805" y="400439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Couples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25361" y="2955408"/>
            <a:ext cx="174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Micro-courbures</a:t>
            </a:r>
          </a:p>
        </p:txBody>
      </p:sp>
      <p:pic>
        <p:nvPicPr>
          <p:cNvPr id="4536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77" y="2902513"/>
            <a:ext cx="2322423" cy="56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" y="2876937"/>
            <a:ext cx="2268980" cy="56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111" y="2922435"/>
            <a:ext cx="2762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08104" y="4004392"/>
            <a:ext cx="2624498" cy="57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364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8" y="5324306"/>
            <a:ext cx="177902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4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44" y="4617692"/>
            <a:ext cx="4100020" cy="22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5698589" y="6124018"/>
            <a:ext cx="2905859" cy="659032"/>
            <a:chOff x="5698589" y="6124018"/>
            <a:chExt cx="2905859" cy="659032"/>
          </a:xfrm>
        </p:grpSpPr>
        <p:sp>
          <p:nvSpPr>
            <p:cNvPr id="11" name="ZoneTexte 10"/>
            <p:cNvSpPr txBox="1"/>
            <p:nvPr/>
          </p:nvSpPr>
          <p:spPr>
            <a:xfrm>
              <a:off x="6500149" y="6229052"/>
              <a:ext cx="1925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Module de Flexion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98589" y="6124018"/>
              <a:ext cx="2905859" cy="579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878646" y="613890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*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146682" y="641371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08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/>
          </p:nvPr>
        </p:nvGraphicFramePr>
        <p:xfrm>
          <a:off x="2255015" y="2060848"/>
          <a:ext cx="411003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98" name="Équation" r:id="rId4" imgW="1612800" imgH="393480" progId="Equation.3">
                  <p:embed/>
                </p:oleObj>
              </mc:Choice>
              <mc:Fallback>
                <p:oleObj name="Équation" r:id="rId4" imgW="1612800" imgH="39348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015" y="2060848"/>
                        <a:ext cx="4110037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8"/>
          <p:cNvSpPr txBox="1">
            <a:spLocks noChangeArrowheads="1"/>
          </p:cNvSpPr>
          <p:nvPr/>
        </p:nvSpPr>
        <p:spPr bwMode="auto">
          <a:xfrm>
            <a:off x="722313" y="4813300"/>
            <a:ext cx="77316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dirty="0"/>
              <a:t>Alors						Loi de Hooke</a:t>
            </a:r>
          </a:p>
          <a:p>
            <a:pPr eaLnBrk="1" hangingPunct="1"/>
            <a:r>
              <a:rPr lang="fr-FR" altLang="fr-FR" dirty="0"/>
              <a:t>						</a:t>
            </a:r>
            <a:r>
              <a:rPr lang="fr-FR" altLang="fr-FR" sz="2000" i="1" dirty="0"/>
              <a:t>ut </a:t>
            </a:r>
            <a:r>
              <a:rPr lang="fr-FR" altLang="fr-FR" sz="2000" i="1" dirty="0" err="1"/>
              <a:t>tensio</a:t>
            </a:r>
            <a:r>
              <a:rPr lang="fr-FR" altLang="fr-FR" sz="2000" i="1" dirty="0"/>
              <a:t> sic vis</a:t>
            </a:r>
          </a:p>
          <a:p>
            <a:pPr eaLnBrk="1" hangingPunct="1"/>
            <a:endParaRPr lang="fr-FR" altLang="fr-FR" sz="2000" i="1" dirty="0"/>
          </a:p>
          <a:p>
            <a:pPr eaLnBrk="1" hangingPunct="1"/>
            <a:r>
              <a:rPr lang="fr-FR" altLang="fr-FR" dirty="0"/>
              <a:t>				21 Modules d’élasticité </a:t>
            </a:r>
            <a:r>
              <a:rPr lang="fr-FR" altLang="fr-FR" dirty="0" err="1"/>
              <a:t>C</a:t>
            </a:r>
            <a:r>
              <a:rPr lang="fr-FR" altLang="fr-FR" baseline="-25000" dirty="0" err="1">
                <a:latin typeface="Symbol" pitchFamily="18" charset="2"/>
              </a:rPr>
              <a:t>abgd</a:t>
            </a:r>
            <a:endParaRPr lang="fr-FR" altLang="fr-FR" baseline="-25000" dirty="0">
              <a:latin typeface="Symbol" pitchFamily="18" charset="2"/>
            </a:endParaRPr>
          </a:p>
          <a:p>
            <a:pPr eaLnBrk="1" hangingPunct="1"/>
            <a:r>
              <a:rPr lang="fr-FR" altLang="fr-FR" baseline="-25000" dirty="0">
                <a:latin typeface="Symbol" pitchFamily="18" charset="2"/>
              </a:rPr>
              <a:t>				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/>
          </p:nvPr>
        </p:nvGraphicFramePr>
        <p:xfrm>
          <a:off x="1773238" y="4529138"/>
          <a:ext cx="3527425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99" name="Équation" r:id="rId6" imgW="1473120" imgH="457200" progId="Equation.3">
                  <p:embed/>
                </p:oleObj>
              </mc:Choice>
              <mc:Fallback>
                <p:oleObj name="Équation" r:id="rId6" imgW="1473120" imgH="4572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3238" y="4529138"/>
                        <a:ext cx="3527425" cy="1093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10"/>
          <p:cNvSpPr txBox="1">
            <a:spLocks noChangeArrowheads="1"/>
          </p:cNvSpPr>
          <p:nvPr/>
        </p:nvSpPr>
        <p:spPr bwMode="auto">
          <a:xfrm>
            <a:off x="1195384" y="3212976"/>
            <a:ext cx="69429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dirty="0"/>
              <a:t>Indépendant de 	    (invariance par translation)</a:t>
            </a:r>
          </a:p>
          <a:p>
            <a:pPr eaLnBrk="1" hangingPunct="1"/>
            <a:endParaRPr lang="fr-FR" altLang="fr-FR" dirty="0"/>
          </a:p>
          <a:p>
            <a:pPr eaLnBrk="1" hangingPunct="1"/>
            <a:r>
              <a:rPr lang="fr-FR" altLang="fr-FR" dirty="0"/>
              <a:t>Indépendant de	    (invariance par rotation)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921891" y="3098180"/>
          <a:ext cx="3524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00" name="Équation" r:id="rId8" imgW="126720" imgH="215640" progId="Equation.3">
                  <p:embed/>
                </p:oleObj>
              </mc:Choice>
              <mc:Fallback>
                <p:oleObj name="Équation" r:id="rId8" imgW="12672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891" y="3098180"/>
                        <a:ext cx="352425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893316" y="3801443"/>
          <a:ext cx="4572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01" name="Équation" r:id="rId10" imgW="164880" imgH="228600" progId="Equation.3">
                  <p:embed/>
                </p:oleObj>
              </mc:Choice>
              <mc:Fallback>
                <p:oleObj name="Équation" r:id="rId10" imgW="164880" imgH="2286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3316" y="3801443"/>
                        <a:ext cx="4572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 rot="16200000" flipV="1">
            <a:off x="4069528" y="5546974"/>
            <a:ext cx="481013" cy="1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55763" y="4535488"/>
            <a:ext cx="6586537" cy="118586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475656" y="1434313"/>
            <a:ext cx="65230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cs typeface="Arial" panose="020B0604020202020204" pitchFamily="34" charset="0"/>
              </a:rPr>
              <a:t>Développement général de l’</a:t>
            </a:r>
            <a:r>
              <a:rPr lang="fr-FR" b="1" dirty="0">
                <a:cs typeface="Arial" panose="020B0604020202020204" pitchFamily="34" charset="0"/>
              </a:rPr>
              <a:t>énergie</a:t>
            </a:r>
            <a:r>
              <a:rPr lang="fr-FR" dirty="0">
                <a:cs typeface="Arial" panose="020B0604020202020204" pitchFamily="34" charset="0"/>
              </a:rPr>
              <a:t> en fonction de la déformation: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1423" y="6488668"/>
            <a:ext cx="919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RMQ: la mesure des </a:t>
            </a:r>
            <a:r>
              <a:rPr lang="fr-FR" i="1" dirty="0"/>
              <a:t>modules d’élasticité </a:t>
            </a:r>
            <a:r>
              <a:rPr lang="fr-FR" dirty="0"/>
              <a:t>dépend des conditions expérimentales (isothermes,..)  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3034709" y="5498627"/>
            <a:ext cx="481013" cy="1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655763" y="5736629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Contraintes « gelées »</a:t>
            </a:r>
          </a:p>
        </p:txBody>
      </p:sp>
    </p:spTree>
    <p:extLst>
      <p:ext uri="{BB962C8B-B14F-4D97-AF65-F5344CB8AC3E}">
        <p14:creationId xmlns:p14="http://schemas.microsoft.com/office/powerpoint/2010/main" val="28674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160910"/>
            <a:ext cx="6624736" cy="469151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9792" y="1412776"/>
            <a:ext cx="36897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Classification d’objets selon leur taille</a:t>
            </a:r>
          </a:p>
        </p:txBody>
      </p:sp>
    </p:spTree>
    <p:extLst>
      <p:ext uri="{BB962C8B-B14F-4D97-AF65-F5344CB8AC3E}">
        <p14:creationId xmlns:p14="http://schemas.microsoft.com/office/powerpoint/2010/main" val="1437014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73864" y="1265223"/>
            <a:ext cx="55547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Symétries du tenseur des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d’élasticité: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82004" y="4631494"/>
            <a:ext cx="50234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00B0F0"/>
                </a:solidFill>
              </a:rPr>
              <a:t>Exemple</a:t>
            </a:r>
            <a:r>
              <a:rPr lang="fr-FR" sz="2000" dirty="0"/>
              <a:t> d’un matériau </a:t>
            </a:r>
            <a:r>
              <a:rPr lang="fr-FR" sz="2000" i="1" dirty="0">
                <a:solidFill>
                  <a:srgbClr val="00B0F0"/>
                </a:solidFill>
              </a:rPr>
              <a:t>homogène</a:t>
            </a:r>
            <a:r>
              <a:rPr lang="fr-FR" sz="2000" dirty="0"/>
              <a:t> et </a:t>
            </a:r>
            <a:r>
              <a:rPr lang="fr-FR" sz="2000" i="1" dirty="0">
                <a:solidFill>
                  <a:srgbClr val="00B0F0"/>
                </a:solidFill>
              </a:rPr>
              <a:t>isotrope</a:t>
            </a:r>
            <a:r>
              <a:rPr lang="fr-FR" sz="2000" dirty="0"/>
              <a:t>:</a:t>
            </a:r>
          </a:p>
        </p:txBody>
      </p:sp>
      <p:grpSp>
        <p:nvGrpSpPr>
          <p:cNvPr id="4" name="Groupe 10"/>
          <p:cNvGrpSpPr>
            <a:grpSpLocks/>
          </p:cNvGrpSpPr>
          <p:nvPr/>
        </p:nvGrpSpPr>
        <p:grpSpPr bwMode="auto">
          <a:xfrm>
            <a:off x="844881" y="3387300"/>
            <a:ext cx="7319632" cy="1211733"/>
            <a:chOff x="592221" y="2318753"/>
            <a:chExt cx="7319391" cy="1211553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2139735" y="2694955"/>
            <a:ext cx="4467573" cy="835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922" name="Équation" r:id="rId4" imgW="2171520" imgH="406080" progId="Equation.3">
                    <p:embed/>
                  </p:oleObj>
                </mc:Choice>
                <mc:Fallback>
                  <p:oleObj name="Équation" r:id="rId4" imgW="2171520" imgH="406080" progId="Equation.3">
                    <p:embed/>
                    <p:pic>
                      <p:nvPicPr>
                        <p:cNvPr id="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9735" y="2694955"/>
                          <a:ext cx="4467573" cy="83535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ZoneTexte 6"/>
            <p:cNvSpPr txBox="1">
              <a:spLocks noChangeArrowheads="1"/>
            </p:cNvSpPr>
            <p:nvPr/>
          </p:nvSpPr>
          <p:spPr bwMode="auto">
            <a:xfrm>
              <a:off x="592221" y="2385245"/>
              <a:ext cx="7319391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+ symétries spécifiques du matériau:      Opérateur de symétrie</a:t>
              </a:r>
            </a:p>
          </p:txBody>
        </p:sp>
        <p:graphicFrame>
          <p:nvGraphicFramePr>
            <p:cNvPr id="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4900232" y="2318753"/>
            <a:ext cx="279400" cy="531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923" name="Équation" r:id="rId6" imgW="126720" imgH="241200" progId="Equation.3">
                    <p:embed/>
                  </p:oleObj>
                </mc:Choice>
                <mc:Fallback>
                  <p:oleObj name="Équation" r:id="rId6" imgW="126720" imgH="241200" progId="Equation.3">
                    <p:embed/>
                    <p:pic>
                      <p:nvPicPr>
                        <p:cNvPr id="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0232" y="2318753"/>
                          <a:ext cx="279400" cy="5318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4"/>
          <p:cNvGraphicFramePr>
            <a:graphicFrameLocks noChangeAspect="1"/>
          </p:cNvGraphicFramePr>
          <p:nvPr>
            <p:extLst/>
          </p:nvPr>
        </p:nvGraphicFramePr>
        <p:xfrm>
          <a:off x="1308431" y="4965809"/>
          <a:ext cx="63277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24" name="Équation" r:id="rId8" imgW="2869920" imgH="393480" progId="Equation.3">
                  <p:embed/>
                </p:oleObj>
              </mc:Choice>
              <mc:Fallback>
                <p:oleObj name="Équation" r:id="rId8" imgW="2869920" imgH="393480" progId="Equation.3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8431" y="4965809"/>
                        <a:ext cx="6327775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160349"/>
              </p:ext>
            </p:extLst>
          </p:nvPr>
        </p:nvGraphicFramePr>
        <p:xfrm>
          <a:off x="2820988" y="1757363"/>
          <a:ext cx="3168650" cy="163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25" name="Équation" r:id="rId10" imgW="1815840" imgH="939600" progId="Equation.3">
                  <p:embed/>
                </p:oleObj>
              </mc:Choice>
              <mc:Fallback>
                <p:oleObj name="Équation" r:id="rId10" imgW="1815840" imgH="939600" progId="Equation.3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1757363"/>
                        <a:ext cx="3168650" cy="163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867106" y="4618192"/>
            <a:ext cx="7518400" cy="12636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4881" y="6040447"/>
            <a:ext cx="697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/>
              <a:t>Unités des Modules d’Elasticité:</a:t>
            </a:r>
            <a:r>
              <a:rPr lang="fr-FR" sz="2000" dirty="0"/>
              <a:t> J.m</a:t>
            </a:r>
            <a:r>
              <a:rPr lang="fr-FR" sz="2000" baseline="30000" dirty="0"/>
              <a:t>-3</a:t>
            </a:r>
            <a:r>
              <a:rPr lang="fr-FR" sz="2000" dirty="0"/>
              <a:t> , ou Pa.</a:t>
            </a:r>
          </a:p>
          <a:p>
            <a:pPr>
              <a:defRPr/>
            </a:pPr>
            <a:r>
              <a:rPr lang="fr-FR" sz="2000" b="1" dirty="0"/>
              <a:t>Ordre de grandeur: </a:t>
            </a:r>
            <a:r>
              <a:rPr lang="fr-FR" sz="2000" dirty="0"/>
              <a:t>-1&lt;</a:t>
            </a:r>
            <a:r>
              <a:rPr lang="fr-FR" sz="2000" dirty="0">
                <a:latin typeface="Symbol" pitchFamily="18" charset="2"/>
              </a:rPr>
              <a:t>n </a:t>
            </a:r>
            <a:r>
              <a:rPr lang="fr-FR" sz="2000" dirty="0"/>
              <a:t>≈ 0.33&lt;0.5 et E ≈ </a:t>
            </a:r>
            <a:r>
              <a:rPr lang="fr-FR" sz="2000" dirty="0" err="1"/>
              <a:t>Gpa</a:t>
            </a:r>
            <a:r>
              <a:rPr lang="fr-FR" sz="2000" dirty="0"/>
              <a:t> ≈ </a:t>
            </a:r>
            <a:r>
              <a:rPr lang="fr-FR" sz="2000" dirty="0" err="1">
                <a:latin typeface="Symbol" pitchFamily="18" charset="2"/>
              </a:rPr>
              <a:t>s</a:t>
            </a:r>
            <a:r>
              <a:rPr lang="fr-FR" sz="2000" baseline="-25000" dirty="0" err="1"/>
              <a:t>Y</a:t>
            </a:r>
            <a:r>
              <a:rPr lang="fr-FR" sz="2000" dirty="0"/>
              <a:t>/10</a:t>
            </a:r>
            <a:r>
              <a:rPr lang="fr-FR" sz="2000" baseline="30000" dirty="0"/>
              <a:t>-3</a:t>
            </a:r>
            <a:endParaRPr lang="fr-FR" sz="2000" baseline="-25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967950" y="2794169"/>
            <a:ext cx="2204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et 1</a:t>
            </a:r>
            <a:r>
              <a:rPr lang="fr-FR" baseline="30000" dirty="0"/>
              <a:t>er</a:t>
            </a:r>
            <a:r>
              <a:rPr lang="fr-FR" dirty="0"/>
              <a:t> principe de la </a:t>
            </a:r>
          </a:p>
          <a:p>
            <a:r>
              <a:rPr lang="fr-FR" dirty="0"/>
              <a:t>     thermodynamique</a:t>
            </a:r>
          </a:p>
        </p:txBody>
      </p:sp>
    </p:spTree>
    <p:extLst>
      <p:ext uri="{BB962C8B-B14F-4D97-AF65-F5344CB8AC3E}">
        <p14:creationId xmlns:p14="http://schemas.microsoft.com/office/powerpoint/2010/main" val="1001605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571472" y="3940261"/>
            <a:ext cx="8083582" cy="2864130"/>
            <a:chOff x="571472" y="3786190"/>
            <a:chExt cx="8083582" cy="2864130"/>
          </a:xfrm>
        </p:grpSpPr>
        <p:grpSp>
          <p:nvGrpSpPr>
            <p:cNvPr id="5" name="Groupe 42"/>
            <p:cNvGrpSpPr/>
            <p:nvPr/>
          </p:nvGrpSpPr>
          <p:grpSpPr>
            <a:xfrm>
              <a:off x="571472" y="3786190"/>
              <a:ext cx="739302" cy="2558640"/>
              <a:chOff x="2714017" y="444845"/>
              <a:chExt cx="739302" cy="2558640"/>
            </a:xfrm>
          </p:grpSpPr>
          <p:sp>
            <p:nvSpPr>
              <p:cNvPr id="33" name="Cube 32"/>
              <p:cNvSpPr/>
              <p:nvPr/>
            </p:nvSpPr>
            <p:spPr>
              <a:xfrm>
                <a:off x="2714017" y="793724"/>
                <a:ext cx="739302" cy="1945532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avec flèche 33"/>
              <p:cNvCxnSpPr/>
              <p:nvPr/>
            </p:nvCxnSpPr>
            <p:spPr>
              <a:xfrm rot="16200000" flipV="1">
                <a:off x="2914946" y="705584"/>
                <a:ext cx="336524" cy="127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/>
              <p:cNvCxnSpPr/>
              <p:nvPr/>
            </p:nvCxnSpPr>
            <p:spPr>
              <a:xfrm rot="5400000">
                <a:off x="2940909" y="2879124"/>
                <a:ext cx="247134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ZoneTexte 35"/>
              <p:cNvSpPr txBox="1"/>
              <p:nvPr/>
            </p:nvSpPr>
            <p:spPr>
              <a:xfrm>
                <a:off x="3076832" y="444845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F</a:t>
                </a:r>
              </a:p>
            </p:txBody>
          </p:sp>
        </p:grpSp>
        <p:grpSp>
          <p:nvGrpSpPr>
            <p:cNvPr id="6" name="Groupe 5"/>
            <p:cNvGrpSpPr/>
            <p:nvPr/>
          </p:nvGrpSpPr>
          <p:grpSpPr>
            <a:xfrm>
              <a:off x="1357290" y="4286256"/>
              <a:ext cx="2455993" cy="2083844"/>
              <a:chOff x="4424406" y="865103"/>
              <a:chExt cx="2455993" cy="2083844"/>
            </a:xfrm>
          </p:grpSpPr>
          <p:graphicFrame>
            <p:nvGraphicFramePr>
              <p:cNvPr id="30" name="Objet 29"/>
              <p:cNvGraphicFramePr>
                <a:graphicFrameLocks noChangeAspect="1"/>
              </p:cNvGraphicFramePr>
              <p:nvPr/>
            </p:nvGraphicFramePr>
            <p:xfrm>
              <a:off x="4424406" y="865103"/>
              <a:ext cx="906463" cy="12874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3946" name="Équation" r:id="rId4" imgW="571320" imgH="812520" progId="Equation.3">
                      <p:embed/>
                    </p:oleObj>
                  </mc:Choice>
                  <mc:Fallback>
                    <p:oleObj name="Équation" r:id="rId4" imgW="571320" imgH="812520" progId="Equation.3">
                      <p:embed/>
                      <p:pic>
                        <p:nvPicPr>
                          <p:cNvPr id="30" name="Obje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24406" y="865103"/>
                            <a:ext cx="906463" cy="12874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ZoneTexte 30"/>
              <p:cNvSpPr txBox="1"/>
              <p:nvPr/>
            </p:nvSpPr>
            <p:spPr>
              <a:xfrm>
                <a:off x="4424406" y="2222425"/>
                <a:ext cx="1921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E, module d’Young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4424406" y="2579615"/>
                <a:ext cx="2455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Symbol" pitchFamily="18" charset="2"/>
                  </a:rPr>
                  <a:t>n</a:t>
                </a:r>
                <a:r>
                  <a:rPr lang="fr-FR" dirty="0"/>
                  <a:t>, coefficient de Poisson</a:t>
                </a: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1285852" y="3857628"/>
              <a:ext cx="100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Traction:</a:t>
              </a:r>
            </a:p>
          </p:txBody>
        </p:sp>
        <p:grpSp>
          <p:nvGrpSpPr>
            <p:cNvPr id="8" name="Groupe 31"/>
            <p:cNvGrpSpPr/>
            <p:nvPr/>
          </p:nvGrpSpPr>
          <p:grpSpPr>
            <a:xfrm>
              <a:off x="3714744" y="4071942"/>
              <a:ext cx="1641037" cy="1419726"/>
              <a:chOff x="2117559" y="3284621"/>
              <a:chExt cx="1641037" cy="1419726"/>
            </a:xfrm>
          </p:grpSpPr>
          <p:grpSp>
            <p:nvGrpSpPr>
              <p:cNvPr id="23" name="Groupe 25"/>
              <p:cNvGrpSpPr/>
              <p:nvPr/>
            </p:nvGrpSpPr>
            <p:grpSpPr>
              <a:xfrm>
                <a:off x="2117559" y="3741822"/>
                <a:ext cx="1641037" cy="962525"/>
                <a:chOff x="2346158" y="3669633"/>
                <a:chExt cx="1641037" cy="962525"/>
              </a:xfrm>
            </p:grpSpPr>
            <p:sp>
              <p:nvSpPr>
                <p:cNvPr id="27" name="Parallélogramme 26"/>
                <p:cNvSpPr/>
                <p:nvPr/>
              </p:nvSpPr>
              <p:spPr>
                <a:xfrm>
                  <a:off x="2346158" y="3946358"/>
                  <a:ext cx="1143000" cy="685800"/>
                </a:xfrm>
                <a:prstGeom prst="parallelogram">
                  <a:avLst>
                    <a:gd name="adj" fmla="val 5482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Parallélogramme 27"/>
                <p:cNvSpPr/>
                <p:nvPr/>
              </p:nvSpPr>
              <p:spPr>
                <a:xfrm>
                  <a:off x="2719136" y="3669633"/>
                  <a:ext cx="1046748" cy="288755"/>
                </a:xfrm>
                <a:prstGeom prst="parallelogram">
                  <a:avLst>
                    <a:gd name="adj" fmla="val 96429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Parallélogramme 28"/>
                <p:cNvSpPr/>
                <p:nvPr/>
              </p:nvSpPr>
              <p:spPr>
                <a:xfrm rot="19258774">
                  <a:off x="2919613" y="4005576"/>
                  <a:ext cx="1067582" cy="324757"/>
                </a:xfrm>
                <a:prstGeom prst="parallelogram">
                  <a:avLst>
                    <a:gd name="adj" fmla="val 219300"/>
                  </a:avLst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4" name="Groupe 30"/>
              <p:cNvGrpSpPr/>
              <p:nvPr/>
            </p:nvGrpSpPr>
            <p:grpSpPr>
              <a:xfrm>
                <a:off x="2394284" y="3284621"/>
                <a:ext cx="409074" cy="461665"/>
                <a:chOff x="2394284" y="3284621"/>
                <a:chExt cx="409074" cy="461665"/>
              </a:xfrm>
            </p:grpSpPr>
            <p:cxnSp>
              <p:nvCxnSpPr>
                <p:cNvPr id="25" name="Connecteur droit avec flèche 24"/>
                <p:cNvCxnSpPr/>
                <p:nvPr/>
              </p:nvCxnSpPr>
              <p:spPr>
                <a:xfrm>
                  <a:off x="2394284" y="3681664"/>
                  <a:ext cx="409074" cy="1203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ZoneTexte 25"/>
                <p:cNvSpPr txBox="1"/>
                <p:nvPr/>
              </p:nvSpPr>
              <p:spPr>
                <a:xfrm>
                  <a:off x="2442411" y="3284621"/>
                  <a:ext cx="3561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u</a:t>
                  </a:r>
                </a:p>
              </p:txBody>
            </p:sp>
          </p:grpSp>
        </p:grpSp>
        <p:sp>
          <p:nvSpPr>
            <p:cNvPr id="9" name="ZoneTexte 8"/>
            <p:cNvSpPr txBox="1"/>
            <p:nvPr/>
          </p:nvSpPr>
          <p:spPr>
            <a:xfrm>
              <a:off x="3786182" y="3857628"/>
              <a:ext cx="20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Cisaillement simple:</a:t>
              </a:r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3714744" y="4786322"/>
              <a:ext cx="2611099" cy="1226588"/>
              <a:chOff x="2458649" y="3303716"/>
              <a:chExt cx="2611099" cy="1226588"/>
            </a:xfrm>
          </p:grpSpPr>
          <p:graphicFrame>
            <p:nvGraphicFramePr>
              <p:cNvPr id="21" name="Object 2"/>
              <p:cNvGraphicFramePr>
                <a:graphicFrameLocks noChangeAspect="1"/>
              </p:cNvGraphicFramePr>
              <p:nvPr/>
            </p:nvGraphicFramePr>
            <p:xfrm>
              <a:off x="3828235" y="3303716"/>
              <a:ext cx="927100" cy="625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3947" name="Équation" r:id="rId6" imgW="583920" imgH="393480" progId="Equation.3">
                      <p:embed/>
                    </p:oleObj>
                  </mc:Choice>
                  <mc:Fallback>
                    <p:oleObj name="Équation" r:id="rId6" imgW="583920" imgH="393480" progId="Equation.3">
                      <p:embed/>
                      <p:pic>
                        <p:nvPicPr>
                          <p:cNvPr id="21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8235" y="3303716"/>
                            <a:ext cx="927100" cy="6254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ZoneTexte 21"/>
              <p:cNvSpPr txBox="1"/>
              <p:nvPr/>
            </p:nvSpPr>
            <p:spPr>
              <a:xfrm>
                <a:off x="2458649" y="4160972"/>
                <a:ext cx="2611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Symbol" pitchFamily="18" charset="2"/>
                  </a:rPr>
                  <a:t>m</a:t>
                </a:r>
                <a:r>
                  <a:rPr lang="fr-FR" dirty="0"/>
                  <a:t>, module de cisaillement</a:t>
                </a: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6357950" y="4071942"/>
              <a:ext cx="1915298" cy="1902941"/>
              <a:chOff x="2298357" y="4683211"/>
              <a:chExt cx="1915298" cy="1902941"/>
            </a:xfrm>
          </p:grpSpPr>
          <p:sp>
            <p:nvSpPr>
              <p:cNvPr id="15" name="Cube 14"/>
              <p:cNvSpPr/>
              <p:nvPr/>
            </p:nvSpPr>
            <p:spPr>
              <a:xfrm>
                <a:off x="2821460" y="5169243"/>
                <a:ext cx="1046205" cy="922638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rot="5400000">
                <a:off x="3070653" y="5010665"/>
                <a:ext cx="481914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avec flèche 16"/>
              <p:cNvCxnSpPr/>
              <p:nvPr/>
            </p:nvCxnSpPr>
            <p:spPr>
              <a:xfrm rot="5400000" flipH="1" flipV="1">
                <a:off x="3037703" y="6333632"/>
                <a:ext cx="501714" cy="33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 flipV="1">
                <a:off x="2298357" y="5693141"/>
                <a:ext cx="501713" cy="33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 rot="10800000" flipV="1">
                <a:off x="3743304" y="5659395"/>
                <a:ext cx="470351" cy="131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/>
              <p:cNvSpPr txBox="1"/>
              <p:nvPr/>
            </p:nvSpPr>
            <p:spPr>
              <a:xfrm>
                <a:off x="3509319" y="4683211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357950" y="3786190"/>
              <a:ext cx="2297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Compression isotrope:</a:t>
              </a:r>
            </a:p>
          </p:txBody>
        </p:sp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6215074" y="5715016"/>
            <a:ext cx="2376487" cy="663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948" name="Équation" r:id="rId8" imgW="1498320" imgH="419040" progId="Equation.3">
                    <p:embed/>
                  </p:oleObj>
                </mc:Choice>
                <mc:Fallback>
                  <p:oleObj name="Équation" r:id="rId8" imgW="1498320" imgH="419040" progId="Equation.3">
                    <p:embed/>
                    <p:pic>
                      <p:nvPicPr>
                        <p:cNvPr id="1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15074" y="5715016"/>
                          <a:ext cx="2376487" cy="663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ZoneTexte 13"/>
            <p:cNvSpPr txBox="1"/>
            <p:nvPr/>
          </p:nvSpPr>
          <p:spPr>
            <a:xfrm>
              <a:off x="6238850" y="6280988"/>
              <a:ext cx="1898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Symbol" pitchFamily="18" charset="2"/>
                </a:rPr>
                <a:t>c</a:t>
              </a:r>
              <a:r>
                <a:rPr lang="fr-FR" dirty="0"/>
                <a:t>, compressibilité.</a:t>
              </a: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341282" y="1419745"/>
            <a:ext cx="8572560" cy="2495608"/>
            <a:chOff x="341282" y="1221424"/>
            <a:chExt cx="8572560" cy="2495608"/>
          </a:xfrm>
        </p:grpSpPr>
        <p:graphicFrame>
          <p:nvGraphicFramePr>
            <p:cNvPr id="3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429915" y="1680479"/>
            <a:ext cx="7575550" cy="19827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949" name="Équation" r:id="rId10" imgW="4508280" imgH="1180800" progId="Equation.3">
                    <p:embed/>
                  </p:oleObj>
                </mc:Choice>
                <mc:Fallback>
                  <p:oleObj name="Équation" r:id="rId10" imgW="4508280" imgH="1180800" progId="Equation.3">
                    <p:embed/>
                    <p:pic>
                      <p:nvPicPr>
                        <p:cNvPr id="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915" y="1680479"/>
                          <a:ext cx="7575550" cy="19827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ZoneTexte 36"/>
            <p:cNvSpPr txBox="1"/>
            <p:nvPr/>
          </p:nvSpPr>
          <p:spPr>
            <a:xfrm>
              <a:off x="4725129" y="1680479"/>
              <a:ext cx="30751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, 2 modules d’élasticité(</a:t>
              </a:r>
              <a:r>
                <a:rPr lang="fr-FR" sz="2000" dirty="0" err="1">
                  <a:latin typeface="Symbol" pitchFamily="18" charset="2"/>
                </a:rPr>
                <a:t>l</a:t>
              </a:r>
              <a:r>
                <a:rPr lang="fr-FR" sz="2000" dirty="0" err="1"/>
                <a:t>,</a:t>
              </a:r>
              <a:r>
                <a:rPr lang="fr-FR" sz="2000" dirty="0" err="1">
                  <a:latin typeface="Symbol" pitchFamily="18" charset="2"/>
                </a:rPr>
                <a:t>m</a:t>
              </a:r>
              <a:r>
                <a:rPr lang="fr-FR" sz="2000" dirty="0"/>
                <a:t>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1282" y="1221424"/>
              <a:ext cx="8572560" cy="2495608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  <p:pic>
          <p:nvPicPr>
            <p:cNvPr id="41" name="Image 3" descr="HOOKE_Robert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27258" y="1275539"/>
              <a:ext cx="947029" cy="1192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ZoneTexte 41"/>
            <p:cNvSpPr txBox="1"/>
            <p:nvPr/>
          </p:nvSpPr>
          <p:spPr>
            <a:xfrm>
              <a:off x="2082004" y="1221424"/>
              <a:ext cx="5023491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00B0F0"/>
                  </a:solidFill>
                </a:rPr>
                <a:t>Exemple</a:t>
              </a:r>
              <a:r>
                <a:rPr lang="fr-FR" sz="2000" dirty="0"/>
                <a:t> d’un matériau </a:t>
              </a:r>
              <a:r>
                <a:rPr lang="fr-FR" sz="2000" i="1" dirty="0">
                  <a:solidFill>
                    <a:srgbClr val="00B0F0"/>
                  </a:solidFill>
                </a:rPr>
                <a:t>homogène</a:t>
              </a:r>
              <a:r>
                <a:rPr lang="fr-FR" sz="2000" dirty="0"/>
                <a:t> et </a:t>
              </a:r>
              <a:r>
                <a:rPr lang="fr-FR" sz="2000" i="1" dirty="0">
                  <a:solidFill>
                    <a:srgbClr val="00B0F0"/>
                  </a:solidFill>
                </a:rPr>
                <a:t>isotrope</a:t>
              </a:r>
              <a:r>
                <a:rPr lang="fr-FR" sz="2000" dirty="0"/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71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15831" y="1395472"/>
            <a:ext cx="500630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Exemples de matériaux </a:t>
            </a:r>
            <a:r>
              <a:rPr lang="fr-FR" sz="2000" i="1" dirty="0">
                <a:solidFill>
                  <a:srgbClr val="00B0F0"/>
                </a:solidFill>
              </a:rPr>
              <a:t>anisotropes</a:t>
            </a:r>
            <a:r>
              <a:rPr lang="fr-FR" sz="2000" b="1" dirty="0"/>
              <a:t> </a:t>
            </a:r>
            <a:r>
              <a:rPr lang="fr-FR" sz="2000" dirty="0"/>
              <a:t>(cristaux):</a:t>
            </a:r>
          </a:p>
        </p:txBody>
      </p:sp>
      <p:grpSp>
        <p:nvGrpSpPr>
          <p:cNvPr id="3" name="Groupe 8"/>
          <p:cNvGrpSpPr/>
          <p:nvPr/>
        </p:nvGrpSpPr>
        <p:grpSpPr>
          <a:xfrm>
            <a:off x="897383" y="2295915"/>
            <a:ext cx="6530832" cy="3423660"/>
            <a:chOff x="1704203" y="1405478"/>
            <a:chExt cx="6530832" cy="3423660"/>
          </a:xfrm>
        </p:grpSpPr>
        <p:pic>
          <p:nvPicPr>
            <p:cNvPr id="4" name="Image 3" descr="250px-Empilement_compact.sv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4203" y="1405478"/>
              <a:ext cx="3139646" cy="2800564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936107" y="3905808"/>
              <a:ext cx="11320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FCC</a:t>
              </a:r>
            </a:p>
            <a:p>
              <a:pPr algn="ctr"/>
              <a:r>
                <a:rPr lang="fr-FR" b="1" dirty="0"/>
                <a:t>3 </a:t>
              </a:r>
              <a:r>
                <a:rPr lang="fr-FR" b="1" dirty="0" err="1"/>
                <a:t>moduli</a:t>
              </a:r>
              <a:endParaRPr lang="fr-FR" b="1" dirty="0"/>
            </a:p>
            <a:p>
              <a:pPr algn="ctr"/>
              <a:r>
                <a:rPr lang="fr-FR" dirty="0"/>
                <a:t>C</a:t>
              </a:r>
              <a:r>
                <a:rPr lang="fr-FR" baseline="-25000" dirty="0"/>
                <a:t>11</a:t>
              </a:r>
              <a:r>
                <a:rPr lang="fr-FR" dirty="0"/>
                <a:t> C</a:t>
              </a:r>
              <a:r>
                <a:rPr lang="fr-FR" baseline="-25000" dirty="0"/>
                <a:t>12</a:t>
              </a:r>
              <a:r>
                <a:rPr lang="fr-FR" dirty="0"/>
                <a:t> C</a:t>
              </a:r>
              <a:r>
                <a:rPr lang="fr-FR" baseline="-25000" dirty="0"/>
                <a:t>44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779107" y="3895406"/>
              <a:ext cx="322716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HCP</a:t>
              </a:r>
            </a:p>
            <a:p>
              <a:r>
                <a:rPr lang="fr-FR" b="1" dirty="0"/>
                <a:t>5 </a:t>
              </a:r>
              <a:r>
                <a:rPr lang="fr-FR" b="1" dirty="0" err="1"/>
                <a:t>moduli</a:t>
              </a:r>
              <a:endParaRPr lang="fr-FR" b="1" dirty="0"/>
            </a:p>
            <a:p>
              <a:r>
                <a:rPr lang="fr-FR" dirty="0"/>
                <a:t>C</a:t>
              </a:r>
              <a:r>
                <a:rPr lang="fr-FR" baseline="-25000" dirty="0"/>
                <a:t>11</a:t>
              </a:r>
              <a:r>
                <a:rPr lang="fr-FR" dirty="0"/>
                <a:t> C</a:t>
              </a:r>
              <a:r>
                <a:rPr lang="fr-FR" baseline="-25000" dirty="0"/>
                <a:t>12</a:t>
              </a:r>
              <a:r>
                <a:rPr lang="fr-FR" dirty="0"/>
                <a:t> C</a:t>
              </a:r>
              <a:r>
                <a:rPr lang="fr-FR" baseline="-25000" dirty="0"/>
                <a:t>13</a:t>
              </a:r>
              <a:r>
                <a:rPr lang="fr-FR" dirty="0"/>
                <a:t> C</a:t>
              </a:r>
              <a:r>
                <a:rPr lang="fr-FR" baseline="-25000" dirty="0"/>
                <a:t>33</a:t>
              </a:r>
              <a:r>
                <a:rPr lang="fr-FR" dirty="0"/>
                <a:t> C</a:t>
              </a:r>
              <a:r>
                <a:rPr lang="fr-FR" baseline="-25000" dirty="0"/>
                <a:t>44</a:t>
              </a:r>
              <a:r>
                <a:rPr lang="fr-FR" dirty="0"/>
                <a:t> C</a:t>
              </a:r>
              <a:r>
                <a:rPr lang="fr-FR" baseline="-25000" dirty="0"/>
                <a:t>66</a:t>
              </a:r>
              <a:r>
                <a:rPr lang="fr-FR" dirty="0"/>
                <a:t>=(C</a:t>
              </a:r>
              <a:r>
                <a:rPr lang="fr-FR" baseline="-25000" dirty="0"/>
                <a:t>11</a:t>
              </a:r>
              <a:r>
                <a:rPr lang="fr-FR" dirty="0"/>
                <a:t>-C</a:t>
              </a:r>
              <a:r>
                <a:rPr lang="fr-FR" baseline="-25000" dirty="0"/>
                <a:t>12</a:t>
              </a:r>
              <a:r>
                <a:rPr lang="fr-FR" dirty="0"/>
                <a:t>)/2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936503" y="1834106"/>
              <a:ext cx="3298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Ex. cobalt Co: HC </a:t>
              </a:r>
              <a:r>
                <a:rPr lang="fr-FR" dirty="0">
                  <a:sym typeface="Symbol"/>
                </a:rPr>
                <a:t> </a:t>
              </a:r>
              <a:r>
                <a:rPr lang="fr-FR" dirty="0"/>
                <a:t>FCC T=450°C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4427984" y="3715026"/>
            <a:ext cx="399628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Le nombre des modules d’élasticité</a:t>
            </a:r>
          </a:p>
          <a:p>
            <a:r>
              <a:rPr lang="fr-FR" sz="2000" dirty="0"/>
              <a:t>indépendants dépend de la symétrie</a:t>
            </a:r>
          </a:p>
        </p:txBody>
      </p:sp>
    </p:spTree>
    <p:extLst>
      <p:ext uri="{BB962C8B-B14F-4D97-AF65-F5344CB8AC3E}">
        <p14:creationId xmlns:p14="http://schemas.microsoft.com/office/powerpoint/2010/main" val="184994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/>
          <p:cNvSpPr txBox="1">
            <a:spLocks noChangeArrowheads="1"/>
          </p:cNvSpPr>
          <p:nvPr/>
        </p:nvSpPr>
        <p:spPr bwMode="auto">
          <a:xfrm>
            <a:off x="4561644" y="3681338"/>
            <a:ext cx="2615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dirty="0"/>
              <a:t>Notation de Voigt: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851" y="4589240"/>
            <a:ext cx="4648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58197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rot="5400000">
            <a:off x="3805882" y="3912171"/>
            <a:ext cx="13541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427077"/>
              </p:ext>
            </p:extLst>
          </p:nvPr>
        </p:nvGraphicFramePr>
        <p:xfrm>
          <a:off x="3659039" y="3292252"/>
          <a:ext cx="6096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62" name="Équation" r:id="rId6" imgW="609480" imgH="1346040" progId="Equation.3">
                  <p:embed/>
                </p:oleObj>
              </mc:Choice>
              <mc:Fallback>
                <p:oleObj name="Équation" r:id="rId6" imgW="609480" imgH="1346040" progId="Equation.3">
                  <p:embed/>
                  <p:pic>
                    <p:nvPicPr>
                      <p:cNvPr id="112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039" y="3292252"/>
                        <a:ext cx="609600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9937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"/>
          <p:cNvGrpSpPr>
            <a:grpSpLocks/>
          </p:cNvGrpSpPr>
          <p:nvPr/>
        </p:nvGrpSpPr>
        <p:grpSpPr bwMode="auto">
          <a:xfrm>
            <a:off x="1217613" y="1799679"/>
            <a:ext cx="6905625" cy="4040188"/>
            <a:chOff x="1193329" y="0"/>
            <a:chExt cx="6905625" cy="40407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870" y="716564"/>
              <a:ext cx="6276975" cy="332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329" y="0"/>
              <a:ext cx="6905625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1428750" y="3344317"/>
            <a:ext cx="1849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fr-FR"/>
              <a:t>3 moduli</a:t>
            </a:r>
          </a:p>
          <a:p>
            <a:pPr algn="ctr" eaLnBrk="1" hangingPunct="1"/>
            <a:r>
              <a:rPr lang="fr-FR" altLang="fr-FR" sz="1600"/>
              <a:t>(3 equivalent axis)</a:t>
            </a:r>
          </a:p>
        </p:txBody>
      </p:sp>
      <p:sp>
        <p:nvSpPr>
          <p:cNvPr id="6" name="ZoneTexte 6"/>
          <p:cNvSpPr txBox="1">
            <a:spLocks noChangeArrowheads="1"/>
          </p:cNvSpPr>
          <p:nvPr/>
        </p:nvSpPr>
        <p:spPr bwMode="auto">
          <a:xfrm>
            <a:off x="1660525" y="5457279"/>
            <a:ext cx="355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dirty="0"/>
              <a:t>6 </a:t>
            </a:r>
            <a:r>
              <a:rPr lang="fr-FR" altLang="fr-FR" dirty="0" err="1"/>
              <a:t>moduli</a:t>
            </a:r>
            <a:endParaRPr lang="fr-FR" altLang="fr-FR" dirty="0"/>
          </a:p>
          <a:p>
            <a:pPr eaLnBrk="1" hangingPunct="1"/>
            <a:r>
              <a:rPr lang="fr-FR" altLang="fr-FR" sz="1600" dirty="0"/>
              <a:t>(</a:t>
            </a:r>
            <a:r>
              <a:rPr lang="fr-FR" altLang="fr-FR" sz="1600" dirty="0" err="1"/>
              <a:t>rotational</a:t>
            </a:r>
            <a:r>
              <a:rPr lang="fr-FR" altLang="fr-FR" sz="1600" dirty="0"/>
              <a:t> invariance </a:t>
            </a:r>
            <a:r>
              <a:rPr lang="fr-FR" altLang="fr-FR" sz="1600" dirty="0" err="1"/>
              <a:t>around</a:t>
            </a:r>
            <a:r>
              <a:rPr lang="fr-FR" altLang="fr-FR" sz="1600" dirty="0"/>
              <a:t> an axis)</a:t>
            </a:r>
          </a:p>
        </p:txBody>
      </p:sp>
      <p:pic>
        <p:nvPicPr>
          <p:cNvPr id="7" name="Image 7" descr="Cubic_crystal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644229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8" descr="Hexagon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309517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156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"/>
          <a:stretch/>
        </p:blipFill>
        <p:spPr bwMode="auto">
          <a:xfrm>
            <a:off x="1123900" y="2348880"/>
            <a:ext cx="704850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Rhombohedr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0" y="3397721"/>
            <a:ext cx="106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722388" y="4624859"/>
            <a:ext cx="1349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6 moduli</a:t>
            </a:r>
          </a:p>
        </p:txBody>
      </p:sp>
    </p:spTree>
    <p:extLst>
      <p:ext uri="{BB962C8B-B14F-4D97-AF65-F5344CB8AC3E}">
        <p14:creationId xmlns:p14="http://schemas.microsoft.com/office/powerpoint/2010/main" val="270188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"/>
          <a:stretch/>
        </p:blipFill>
        <p:spPr bwMode="auto">
          <a:xfrm>
            <a:off x="1470992" y="2132856"/>
            <a:ext cx="66294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Tetrago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0" y="3596729"/>
            <a:ext cx="990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758330" y="5238204"/>
            <a:ext cx="2797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6 moduli</a:t>
            </a:r>
          </a:p>
          <a:p>
            <a:pPr eaLnBrk="1" hangingPunct="1"/>
            <a:r>
              <a:rPr lang="fr-FR" altLang="fr-FR" sz="1600"/>
              <a:t>(2 equivalent symmetry axis)</a:t>
            </a:r>
          </a:p>
        </p:txBody>
      </p:sp>
    </p:spTree>
    <p:extLst>
      <p:ext uri="{BB962C8B-B14F-4D97-AF65-F5344CB8AC3E}">
        <p14:creationId xmlns:p14="http://schemas.microsoft.com/office/powerpoint/2010/main" val="3730467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6"/>
          <a:stretch/>
        </p:blipFill>
        <p:spPr bwMode="auto">
          <a:xfrm>
            <a:off x="1654249" y="1234008"/>
            <a:ext cx="6734175" cy="550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2" descr="Orthorhomb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1" y="1362596"/>
            <a:ext cx="1066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1855861" y="2318271"/>
            <a:ext cx="3071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9 moduli</a:t>
            </a:r>
          </a:p>
          <a:p>
            <a:pPr eaLnBrk="1" hangingPunct="1"/>
            <a:r>
              <a:rPr lang="fr-FR" altLang="fr-FR" sz="1600"/>
              <a:t>(2 orthogonal symmetry planes)</a:t>
            </a:r>
          </a:p>
        </p:txBody>
      </p:sp>
      <p:pic>
        <p:nvPicPr>
          <p:cNvPr id="6" name="Image 4" descr="Monoclin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6" y="2938983"/>
            <a:ext cx="1485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5"/>
          <p:cNvSpPr txBox="1">
            <a:spLocks noChangeArrowheads="1"/>
          </p:cNvSpPr>
          <p:nvPr/>
        </p:nvSpPr>
        <p:spPr bwMode="auto">
          <a:xfrm>
            <a:off x="1886024" y="4140721"/>
            <a:ext cx="2173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13 moduli</a:t>
            </a:r>
          </a:p>
          <a:p>
            <a:pPr eaLnBrk="1" hangingPunct="1"/>
            <a:r>
              <a:rPr lang="fr-FR" altLang="fr-FR" sz="1600"/>
              <a:t>(1 plane of symmetry)</a:t>
            </a:r>
          </a:p>
        </p:txBody>
      </p:sp>
      <p:pic>
        <p:nvPicPr>
          <p:cNvPr id="8" name="Image 6" descr="Triclini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1" y="5101158"/>
            <a:ext cx="10747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7"/>
          <p:cNvSpPr txBox="1">
            <a:spLocks noChangeArrowheads="1"/>
          </p:cNvSpPr>
          <p:nvPr/>
        </p:nvSpPr>
        <p:spPr bwMode="auto">
          <a:xfrm>
            <a:off x="1914599" y="6085408"/>
            <a:ext cx="1522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21 moduli</a:t>
            </a:r>
          </a:p>
        </p:txBody>
      </p:sp>
    </p:spTree>
    <p:extLst>
      <p:ext uri="{BB962C8B-B14F-4D97-AF65-F5344CB8AC3E}">
        <p14:creationId xmlns:p14="http://schemas.microsoft.com/office/powerpoint/2010/main" val="2091607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34518" y="2204864"/>
            <a:ext cx="47195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Grandeurs mécaniques </a:t>
            </a:r>
            <a:r>
              <a:rPr lang="fr-FR" dirty="0"/>
              <a:t>aux petites échelles</a:t>
            </a:r>
            <a:endParaRPr lang="fr-FR" b="1" dirty="0"/>
          </a:p>
          <a:p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1) Rappel: description classique continue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2) Théorie atomistique de Cauchy-Born (1915)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CC057-7802-4A99-9458-BFC1532B56AF}"/>
              </a:ext>
            </a:extLst>
          </p:cNvPr>
          <p:cNvSpPr/>
          <p:nvPr/>
        </p:nvSpPr>
        <p:spPr>
          <a:xfrm>
            <a:off x="2699792" y="2204864"/>
            <a:ext cx="4176464" cy="4320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3920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" y="1906309"/>
            <a:ext cx="31654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3"/>
          <p:cNvCxnSpPr/>
          <p:nvPr/>
        </p:nvCxnSpPr>
        <p:spPr>
          <a:xfrm flipV="1">
            <a:off x="1287843" y="2698472"/>
            <a:ext cx="741362" cy="184150"/>
          </a:xfrm>
          <a:prstGeom prst="line">
            <a:avLst/>
          </a:prstGeom>
          <a:ln w="5715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3"/>
          <p:cNvSpPr txBox="1">
            <a:spLocks noChangeArrowheads="1"/>
          </p:cNvSpPr>
          <p:nvPr/>
        </p:nvSpPr>
        <p:spPr bwMode="auto">
          <a:xfrm flipH="1">
            <a:off x="976693" y="2401609"/>
            <a:ext cx="274637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00000"/>
                </a:solidFill>
              </a:rPr>
              <a:t>i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 flipH="1">
            <a:off x="1895855" y="2146022"/>
            <a:ext cx="273050" cy="46196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C00000"/>
                </a:solidFill>
              </a:rPr>
              <a:t>j</a:t>
            </a:r>
          </a:p>
        </p:txBody>
      </p:sp>
      <p:sp>
        <p:nvSpPr>
          <p:cNvPr id="7" name="ZoneTexte 15"/>
          <p:cNvSpPr txBox="1">
            <a:spLocks noChangeArrowheads="1"/>
          </p:cNvSpPr>
          <p:nvPr/>
        </p:nvSpPr>
        <p:spPr bwMode="auto">
          <a:xfrm flipH="1">
            <a:off x="1602168" y="3460472"/>
            <a:ext cx="274637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B050"/>
                </a:solidFill>
              </a:rPr>
              <a:t>k</a:t>
            </a:r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 flipH="1">
            <a:off x="484568" y="3422372"/>
            <a:ext cx="234950" cy="461962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B050"/>
                </a:solidFill>
              </a:rPr>
              <a:t>j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830643" y="2911197"/>
            <a:ext cx="473075" cy="4540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rot="16200000" flipH="1">
            <a:off x="1170367" y="3074710"/>
            <a:ext cx="555625" cy="2476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30643" y="3414434"/>
            <a:ext cx="704850" cy="857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26"/>
          <p:cNvSpPr txBox="1">
            <a:spLocks noChangeArrowheads="1"/>
          </p:cNvSpPr>
          <p:nvPr/>
        </p:nvSpPr>
        <p:spPr bwMode="auto">
          <a:xfrm>
            <a:off x="3170570" y="2019439"/>
            <a:ext cx="54024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000" dirty="0"/>
              <a:t>Expression de l’énergie à plusieurs particules:</a:t>
            </a:r>
          </a:p>
          <a:p>
            <a:pPr eaLnBrk="1" hangingPunct="1"/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The Cauchy-Born Theory of </a:t>
            </a:r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</a:rPr>
              <a:t>Solids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 (1915)</a:t>
            </a:r>
            <a:endParaRPr lang="fr-F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ZoneTexte 27"/>
          <p:cNvSpPr txBox="1">
            <a:spLocks noChangeArrowheads="1"/>
          </p:cNvSpPr>
          <p:nvPr/>
        </p:nvSpPr>
        <p:spPr bwMode="auto">
          <a:xfrm>
            <a:off x="202661" y="4687609"/>
            <a:ext cx="39324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600" dirty="0"/>
              <a:t>N particules</a:t>
            </a:r>
          </a:p>
          <a:p>
            <a:pPr eaLnBrk="1" hangingPunct="1"/>
            <a:r>
              <a:rPr lang="fr-FR" altLang="fr-FR" sz="1600" dirty="0"/>
              <a:t>D dimensions</a:t>
            </a:r>
          </a:p>
          <a:p>
            <a:pPr eaLnBrk="1" hangingPunct="1"/>
            <a:endParaRPr lang="fr-FR" altLang="fr-FR" sz="1600" dirty="0"/>
          </a:p>
          <a:p>
            <a:pPr eaLnBrk="1" hangingPunct="1"/>
            <a:r>
              <a:rPr lang="fr-FR" altLang="fr-FR" sz="1600" dirty="0"/>
              <a:t>N.D paramètres</a:t>
            </a:r>
          </a:p>
          <a:p>
            <a:pPr eaLnBrk="1" hangingPunct="1"/>
            <a:r>
              <a:rPr lang="fr-FR" altLang="fr-FR" sz="1600" dirty="0"/>
              <a:t>-D(D+1)/2 translations et rotations rigides</a:t>
            </a:r>
          </a:p>
          <a:p>
            <a:pPr eaLnBrk="1" hangingPunct="1"/>
            <a:endParaRPr lang="fr-FR" altLang="fr-FR" sz="1600" dirty="0"/>
          </a:p>
          <a:p>
            <a:pPr eaLnBrk="1" hangingPunct="1"/>
            <a:r>
              <a:rPr lang="fr-FR" altLang="fr-FR" sz="1600" dirty="0"/>
              <a:t>N.D –D(D+1)/2 distances indépendantes 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rot="16200000" flipV="1">
            <a:off x="5077689" y="4199452"/>
            <a:ext cx="1433512" cy="18415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7453693" y="3653354"/>
            <a:ext cx="165099" cy="138981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33"/>
          <p:cNvSpPr txBox="1">
            <a:spLocks noChangeArrowheads="1"/>
          </p:cNvSpPr>
          <p:nvPr/>
        </p:nvSpPr>
        <p:spPr bwMode="auto">
          <a:xfrm>
            <a:off x="4116768" y="5020984"/>
            <a:ext cx="3304110" cy="16312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000" dirty="0"/>
              <a:t>Interactions 2-corps</a:t>
            </a:r>
          </a:p>
          <a:p>
            <a:pPr eaLnBrk="1" hangingPunct="1"/>
            <a:r>
              <a:rPr lang="fr-FR" altLang="fr-FR" sz="2000" dirty="0"/>
              <a:t>(Modèle de Cauchy)</a:t>
            </a:r>
          </a:p>
          <a:p>
            <a:pPr eaLnBrk="1" hangingPunct="1"/>
            <a:r>
              <a:rPr lang="fr-FR" altLang="fr-FR" sz="2000" dirty="0"/>
              <a:t>Ex. Lennard-Jones</a:t>
            </a:r>
          </a:p>
          <a:p>
            <a:pPr eaLnBrk="1" hangingPunct="1"/>
            <a:r>
              <a:rPr lang="fr-FR" altLang="fr-FR" sz="2000" dirty="0"/>
              <a:t>      Mousses</a:t>
            </a:r>
          </a:p>
          <a:p>
            <a:pPr eaLnBrk="1" hangingPunct="1"/>
            <a:r>
              <a:rPr lang="fr-FR" altLang="fr-FR" sz="2000" dirty="0"/>
              <a:t>      Modèle BKS pour Silice</a:t>
            </a:r>
          </a:p>
        </p:txBody>
      </p:sp>
      <p:sp>
        <p:nvSpPr>
          <p:cNvPr id="18" name="ZoneTexte 34"/>
          <p:cNvSpPr txBox="1">
            <a:spLocks noChangeArrowheads="1"/>
          </p:cNvSpPr>
          <p:nvPr/>
        </p:nvSpPr>
        <p:spPr bwMode="auto">
          <a:xfrm>
            <a:off x="7522783" y="5043169"/>
            <a:ext cx="1535998" cy="70788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000" dirty="0"/>
              <a:t>Int. 3-corps</a:t>
            </a:r>
          </a:p>
          <a:p>
            <a:pPr eaLnBrk="1" hangingPunct="1"/>
            <a:r>
              <a:rPr lang="fr-FR" altLang="fr-FR" sz="2000" dirty="0"/>
              <a:t>Ex. Silicium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267744" y="1338623"/>
            <a:ext cx="54850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Modélisation </a:t>
            </a:r>
            <a:r>
              <a:rPr lang="fr-FR" b="1" dirty="0">
                <a:cs typeface="Arial" panose="020B0604020202020204" pitchFamily="34" charset="0"/>
              </a:rPr>
              <a:t>microscopique</a:t>
            </a:r>
            <a:r>
              <a:rPr lang="fr-FR" dirty="0">
                <a:cs typeface="Arial" panose="020B0604020202020204" pitchFamily="34" charset="0"/>
              </a:rPr>
              <a:t> des grandeurs mécaniques: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04148"/>
              </p:ext>
            </p:extLst>
          </p:nvPr>
        </p:nvGraphicFramePr>
        <p:xfrm>
          <a:off x="3066231" y="2903258"/>
          <a:ext cx="6015038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629" name="Equation" r:id="rId5" imgW="2730240" imgH="609480" progId="Equation.3">
                  <p:embed/>
                </p:oleObj>
              </mc:Choice>
              <mc:Fallback>
                <p:oleObj name="Equation" r:id="rId5" imgW="2730240" imgH="609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6231" y="2903258"/>
                        <a:ext cx="6015038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170570" y="4256492"/>
            <a:ext cx="20506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ne dépend que des </a:t>
            </a:r>
          </a:p>
          <a:p>
            <a:r>
              <a:rPr lang="fr-FR" dirty="0"/>
              <a:t>distance relatives </a:t>
            </a:r>
            <a:r>
              <a:rPr lang="fr-FR" dirty="0" err="1"/>
              <a:t>r</a:t>
            </a:r>
            <a:r>
              <a:rPr lang="fr-FR" baseline="-25000" dirty="0" err="1"/>
              <a:t>ij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423042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844824"/>
            <a:ext cx="3600400" cy="31386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43808" y="5157192"/>
            <a:ext cx="3778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Assemblage d’une pointe de diamètre </a:t>
            </a:r>
          </a:p>
          <a:p>
            <a:r>
              <a:rPr lang="fr-FR" sz="1400" dirty="0"/>
              <a:t>nanométrique (120-150 nm) sur une pointe AFM </a:t>
            </a:r>
          </a:p>
          <a:p>
            <a:r>
              <a:rPr lang="fr-FR" sz="1400" dirty="0"/>
              <a:t>(Atomic Force Microscope)</a:t>
            </a:r>
          </a:p>
          <a:p>
            <a:r>
              <a:rPr lang="fr-FR" sz="1400" dirty="0"/>
              <a:t>Projet </a:t>
            </a:r>
            <a:r>
              <a:rPr lang="fr-FR" sz="1400" dirty="0" err="1"/>
              <a:t>NanoBits</a:t>
            </a:r>
            <a:r>
              <a:rPr lang="fr-FR" sz="1400" dirty="0"/>
              <a:t>, Oldenburg, Germany (2012)</a:t>
            </a:r>
          </a:p>
        </p:txBody>
      </p:sp>
    </p:spTree>
    <p:extLst>
      <p:ext uri="{BB962C8B-B14F-4D97-AF65-F5344CB8AC3E}">
        <p14:creationId xmlns:p14="http://schemas.microsoft.com/office/powerpoint/2010/main" val="2704074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76813"/>
            <a:ext cx="3993412" cy="29523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777525" y="2277504"/>
            <a:ext cx="1520832" cy="90014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929653" y="2808314"/>
            <a:ext cx="120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propanolol</a:t>
            </a:r>
            <a:endParaRPr lang="fr-FR" dirty="0"/>
          </a:p>
        </p:txBody>
      </p:sp>
      <p:grpSp>
        <p:nvGrpSpPr>
          <p:cNvPr id="24" name="Groupe 23"/>
          <p:cNvGrpSpPr/>
          <p:nvPr/>
        </p:nvGrpSpPr>
        <p:grpSpPr>
          <a:xfrm>
            <a:off x="626530" y="5072323"/>
            <a:ext cx="8376852" cy="1364048"/>
            <a:chOff x="626530" y="5072323"/>
            <a:chExt cx="8376852" cy="1364048"/>
          </a:xfrm>
        </p:grpSpPr>
        <p:graphicFrame>
          <p:nvGraphicFramePr>
            <p:cNvPr id="5" name="Objet 4"/>
            <p:cNvGraphicFramePr>
              <a:graphicFrameLocks noChangeAspect="1"/>
            </p:cNvGraphicFramePr>
            <p:nvPr>
              <p:extLst/>
            </p:nvPr>
          </p:nvGraphicFramePr>
          <p:xfrm>
            <a:off x="626530" y="5072323"/>
            <a:ext cx="8244916" cy="720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8088" name="Équation" r:id="rId6" imgW="5816520" imgH="507960" progId="Equation.3">
                    <p:embed/>
                  </p:oleObj>
                </mc:Choice>
                <mc:Fallback>
                  <p:oleObj name="Équation" r:id="rId6" imgW="5816520" imgH="507960" progId="Equation.3">
                    <p:embed/>
                    <p:pic>
                      <p:nvPicPr>
                        <p:cNvPr id="5" name="Objet 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6530" y="5072323"/>
                          <a:ext cx="8244916" cy="720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ZoneTexte 5"/>
            <p:cNvSpPr txBox="1"/>
            <p:nvPr/>
          </p:nvSpPr>
          <p:spPr>
            <a:xfrm>
              <a:off x="1331640" y="5783111"/>
              <a:ext cx="14359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Stretching (S)</a:t>
              </a:r>
            </a:p>
            <a:p>
              <a:r>
                <a:rPr lang="fr-FR" i="1" dirty="0"/>
                <a:t>Etirement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915816" y="5790040"/>
              <a:ext cx="12715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Bending</a:t>
              </a:r>
              <a:r>
                <a:rPr lang="fr-FR" dirty="0"/>
                <a:t> (B)</a:t>
              </a:r>
            </a:p>
            <a:p>
              <a:r>
                <a:rPr lang="fr-FR" i="1" dirty="0"/>
                <a:t>Flexion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918845" y="5780144"/>
              <a:ext cx="1166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Torsion (T)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7164288" y="5802518"/>
              <a:ext cx="633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VdW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797603" y="5802518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Coulomb…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628560" y="5816979"/>
              <a:ext cx="60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Rep</a:t>
              </a:r>
              <a:r>
                <a:rPr lang="fr-FR" dirty="0"/>
                <a:t>.</a:t>
              </a:r>
            </a:p>
          </p:txBody>
        </p:sp>
      </p:grpSp>
      <p:cxnSp>
        <p:nvCxnSpPr>
          <p:cNvPr id="12" name="Connecteur droit avec flèche 11"/>
          <p:cNvCxnSpPr/>
          <p:nvPr/>
        </p:nvCxnSpPr>
        <p:spPr>
          <a:xfrm rot="20820000">
            <a:off x="2429202" y="2434897"/>
            <a:ext cx="323080" cy="358028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506190" y="225431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4" name="Arc 13"/>
          <p:cNvSpPr/>
          <p:nvPr/>
        </p:nvSpPr>
        <p:spPr>
          <a:xfrm rot="18727516">
            <a:off x="3102677" y="2711802"/>
            <a:ext cx="411519" cy="316681"/>
          </a:xfrm>
          <a:prstGeom prst="arc">
            <a:avLst>
              <a:gd name="adj1" fmla="val 16200000"/>
              <a:gd name="adj2" fmla="val 166061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245233" y="235824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6" name="Flèche courbée vers le bas 15"/>
          <p:cNvSpPr/>
          <p:nvPr/>
        </p:nvSpPr>
        <p:spPr>
          <a:xfrm rot="14711646">
            <a:off x="2673682" y="2618451"/>
            <a:ext cx="484267" cy="224019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45856" y="294429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263737" y="3313624"/>
            <a:ext cx="327005" cy="796106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514603" y="3527011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Coulomb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4139952" y="2254316"/>
            <a:ext cx="282031" cy="473259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210062" y="2131507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VdW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27176" y="6447257"/>
            <a:ext cx="283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couplages entre les forces.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843377" y="6425794"/>
            <a:ext cx="249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= description empirique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749677" y="1318730"/>
            <a:ext cx="278826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Modèle empirique de </a:t>
            </a:r>
            <a:r>
              <a:rPr lang="fr-FR" b="1" dirty="0"/>
              <a:t>Force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292080" y="3696998"/>
            <a:ext cx="3500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Molécule = Système Mécanique</a:t>
            </a:r>
          </a:p>
        </p:txBody>
      </p:sp>
    </p:spTree>
    <p:extLst>
      <p:ext uri="{BB962C8B-B14F-4D97-AF65-F5344CB8AC3E}">
        <p14:creationId xmlns:p14="http://schemas.microsoft.com/office/powerpoint/2010/main" val="1509294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792" y="1186221"/>
            <a:ext cx="7481210" cy="1569231"/>
            <a:chOff x="469817" y="404385"/>
            <a:chExt cx="7481210" cy="1569231"/>
          </a:xfrm>
        </p:grpSpPr>
        <p:pic>
          <p:nvPicPr>
            <p:cNvPr id="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567" y="404891"/>
              <a:ext cx="2163905" cy="156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404385"/>
              <a:ext cx="2154891" cy="50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969" y="803855"/>
              <a:ext cx="1182552" cy="113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469817" y="404664"/>
              <a:ext cx="427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1"/>
                  </a:solidFill>
                </a:rPr>
                <a:t>Interactions Harmonique:             </a:t>
              </a:r>
              <a:r>
                <a:rPr lang="fr-FR" dirty="0"/>
                <a:t>Stretching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83094" y="2966401"/>
            <a:ext cx="6073803" cy="1428750"/>
            <a:chOff x="640454" y="3019205"/>
            <a:chExt cx="6073803" cy="1428750"/>
          </a:xfrm>
        </p:grpSpPr>
        <p:graphicFrame>
          <p:nvGraphicFramePr>
            <p:cNvPr id="9" name="Objet 8"/>
            <p:cNvGraphicFramePr>
              <a:graphicFrameLocks noChangeAspect="1"/>
            </p:cNvGraphicFramePr>
            <p:nvPr>
              <p:extLst/>
            </p:nvPr>
          </p:nvGraphicFramePr>
          <p:xfrm>
            <a:off x="1403648" y="3717032"/>
            <a:ext cx="2261157" cy="544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9476" name="Équation" r:id="rId7" imgW="1054080" imgH="253800" progId="Equation.3">
                    <p:embed/>
                  </p:oleObj>
                </mc:Choice>
                <mc:Fallback>
                  <p:oleObj name="Équation" r:id="rId7" imgW="1054080" imgH="253800" progId="Equation.3">
                    <p:embed/>
                    <p:pic>
                      <p:nvPicPr>
                        <p:cNvPr id="9" name="Objet 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03648" y="3717032"/>
                          <a:ext cx="2261157" cy="544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ZoneTexte 9"/>
            <p:cNvSpPr txBox="1"/>
            <p:nvPr/>
          </p:nvSpPr>
          <p:spPr>
            <a:xfrm>
              <a:off x="640454" y="3097837"/>
              <a:ext cx="4520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/>
                  </a:solidFill>
                </a:rPr>
                <a:t>Interactions fonction de l’angle de valence </a:t>
              </a:r>
              <a:r>
                <a:rPr lang="fr-FR" b="1" i="1" dirty="0">
                  <a:solidFill>
                    <a:srgbClr val="0070C0"/>
                  </a:solidFill>
                  <a:latin typeface="Symbol" panose="05050102010706020507" pitchFamily="18" charset="2"/>
                </a:rPr>
                <a:t>q </a:t>
              </a:r>
              <a:r>
                <a:rPr lang="fr-FR" b="1" dirty="0">
                  <a:solidFill>
                    <a:schemeClr val="accent1"/>
                  </a:solidFill>
                </a:rPr>
                <a:t>:     </a:t>
              </a:r>
              <a:r>
                <a:rPr lang="fr-FR" dirty="0" err="1"/>
                <a:t>Bending</a:t>
              </a:r>
              <a:endParaRPr lang="fr-FR" dirty="0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714007" y="3019205"/>
              <a:ext cx="2000250" cy="1428750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452317" y="4351076"/>
            <a:ext cx="8180007" cy="2482939"/>
            <a:chOff x="611560" y="4369479"/>
            <a:chExt cx="8180007" cy="2482939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880617"/>
              <a:ext cx="4625131" cy="19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808" y="4369479"/>
              <a:ext cx="3106759" cy="5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" name="Objet 14"/>
            <p:cNvGraphicFramePr>
              <a:graphicFrameLocks noChangeAspect="1"/>
            </p:cNvGraphicFramePr>
            <p:nvPr>
              <p:extLst/>
            </p:nvPr>
          </p:nvGraphicFramePr>
          <p:xfrm>
            <a:off x="7122131" y="5736734"/>
            <a:ext cx="933203" cy="6288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9477" name="Équation" r:id="rId12" imgW="583920" imgH="393480" progId="Equation.3">
                    <p:embed/>
                  </p:oleObj>
                </mc:Choice>
                <mc:Fallback>
                  <p:oleObj name="Équation" r:id="rId12" imgW="583920" imgH="393480" progId="Equation.3">
                    <p:embed/>
                    <p:pic>
                      <p:nvPicPr>
                        <p:cNvPr id="15" name="Objet 1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122131" y="5736734"/>
                          <a:ext cx="933203" cy="6288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t 15"/>
            <p:cNvGraphicFramePr>
              <a:graphicFrameLocks noChangeAspect="1"/>
            </p:cNvGraphicFramePr>
            <p:nvPr>
              <p:extLst/>
            </p:nvPr>
          </p:nvGraphicFramePr>
          <p:xfrm>
            <a:off x="7113484" y="5065730"/>
            <a:ext cx="811213" cy="628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9478" name="Équation" r:id="rId14" imgW="507960" imgH="393480" progId="Equation.3">
                    <p:embed/>
                  </p:oleObj>
                </mc:Choice>
                <mc:Fallback>
                  <p:oleObj name="Équation" r:id="rId14" imgW="507960" imgH="393480" progId="Equation.3">
                    <p:embed/>
                    <p:pic>
                      <p:nvPicPr>
                        <p:cNvPr id="16" name="Obje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13484" y="5065730"/>
                          <a:ext cx="811213" cy="628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ZoneTexte 16"/>
            <p:cNvSpPr txBox="1"/>
            <p:nvPr/>
          </p:nvSpPr>
          <p:spPr>
            <a:xfrm>
              <a:off x="6228184" y="5205842"/>
              <a:ext cx="877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Min for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28183" y="5866517"/>
              <a:ext cx="910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Max for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40454" y="4369479"/>
              <a:ext cx="42915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/>
                  </a:solidFill>
                </a:rPr>
                <a:t>Interactions fonction de l’angle </a:t>
              </a:r>
              <a:r>
                <a:rPr lang="fr-FR" b="1" dirty="0" err="1">
                  <a:solidFill>
                    <a:schemeClr val="accent1"/>
                  </a:solidFill>
                </a:rPr>
                <a:t>diedral</a:t>
              </a:r>
              <a:r>
                <a:rPr lang="fr-FR" b="1" dirty="0">
                  <a:solidFill>
                    <a:schemeClr val="accent1"/>
                  </a:solidFill>
                </a:rPr>
                <a:t> </a:t>
              </a:r>
              <a:r>
                <a:rPr lang="fr-FR" b="1" i="1" dirty="0">
                  <a:solidFill>
                    <a:srgbClr val="0070C0"/>
                  </a:solidFill>
                  <a:latin typeface="Symbol" panose="05050102010706020507" pitchFamily="18" charset="2"/>
                </a:rPr>
                <a:t>f </a:t>
              </a:r>
              <a:r>
                <a:rPr lang="fr-FR" b="1" dirty="0">
                  <a:solidFill>
                    <a:schemeClr val="accent1"/>
                  </a:solidFill>
                </a:rPr>
                <a:t>:     </a:t>
              </a:r>
              <a:r>
                <a:rPr lang="fr-FR" dirty="0"/>
                <a:t>Torsion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69817" y="2816806"/>
            <a:ext cx="8162507" cy="15121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74" y="2908422"/>
            <a:ext cx="1993404" cy="13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82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89578" y="1497717"/>
            <a:ext cx="337842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Exemple des Interactions ioniques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23528" y="2420888"/>
            <a:ext cx="8303388" cy="3456384"/>
            <a:chOff x="372773" y="2780928"/>
            <a:chExt cx="8303388" cy="3456384"/>
          </a:xfrm>
        </p:grpSpPr>
        <p:sp>
          <p:nvSpPr>
            <p:cNvPr id="4" name="ZoneTexte 3"/>
            <p:cNvSpPr txBox="1"/>
            <p:nvPr/>
          </p:nvSpPr>
          <p:spPr>
            <a:xfrm>
              <a:off x="372773" y="2780928"/>
              <a:ext cx="54890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Liaison Ionique</a:t>
              </a:r>
              <a:r>
                <a:rPr lang="fr-FR" dirty="0"/>
                <a:t>: charges électriques + intensité ~ 2 eV/at</a:t>
              </a:r>
            </a:p>
            <a:p>
              <a:endParaRPr lang="fr-FR" dirty="0"/>
            </a:p>
            <a:p>
              <a:r>
                <a:rPr lang="fr-FR" dirty="0"/>
                <a:t>Exemple:   </a:t>
              </a:r>
              <a:r>
                <a:rPr lang="fr-FR" dirty="0" err="1"/>
                <a:t>NaCl</a:t>
              </a:r>
              <a:endParaRPr lang="fr-FR" baseline="-25000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100" y="3356992"/>
              <a:ext cx="1107447" cy="996702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059" y="3501008"/>
              <a:ext cx="4608102" cy="2736304"/>
            </a:xfrm>
            <a:prstGeom prst="rect">
              <a:avLst/>
            </a:prstGeom>
          </p:spPr>
        </p:pic>
        <p:graphicFrame>
          <p:nvGraphicFramePr>
            <p:cNvPr id="7" name="Objet 6"/>
            <p:cNvGraphicFramePr>
              <a:graphicFrameLocks noChangeAspect="1"/>
            </p:cNvGraphicFramePr>
            <p:nvPr>
              <p:extLst/>
            </p:nvPr>
          </p:nvGraphicFramePr>
          <p:xfrm>
            <a:off x="567981" y="4581128"/>
            <a:ext cx="3170238" cy="1228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320" name="Équation" r:id="rId6" imgW="1765080" imgH="685800" progId="Equation.3">
                    <p:embed/>
                  </p:oleObj>
                </mc:Choice>
                <mc:Fallback>
                  <p:oleObj name="Équation" r:id="rId6" imgW="1765080" imgH="685800" progId="Equation.3">
                    <p:embed/>
                    <p:pic>
                      <p:nvPicPr>
                        <p:cNvPr id="7" name="Objet 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67981" y="4581128"/>
                          <a:ext cx="3170238" cy="1228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18301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03848" y="1437476"/>
            <a:ext cx="351807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Exemple des Interactions Dipolaires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7584" y="2175692"/>
            <a:ext cx="55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Liaison Hydrogène: </a:t>
            </a:r>
            <a:r>
              <a:rPr lang="fr-FR" dirty="0"/>
              <a:t>interaction dipôle-dipôle ~ 0,25 eV/at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07391"/>
            <a:ext cx="2479748" cy="1672558"/>
          </a:xfrm>
          <a:prstGeom prst="rect">
            <a:avLst/>
          </a:prstGeom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/>
          </p:nvPr>
        </p:nvGraphicFramePr>
        <p:xfrm>
          <a:off x="4250095" y="2895772"/>
          <a:ext cx="2919215" cy="747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18" name="Équation" r:id="rId5" imgW="1536480" imgH="393480" progId="Equation.3">
                  <p:embed/>
                </p:oleObj>
              </mc:Choice>
              <mc:Fallback>
                <p:oleObj name="Équation" r:id="rId5" imgW="1536480" imgH="393480" progId="Equation.3">
                  <p:embed/>
                  <p:pic>
                    <p:nvPicPr>
                      <p:cNvPr id="10" name="Obje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50095" y="2895772"/>
                        <a:ext cx="2919215" cy="747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79984" y="4767980"/>
            <a:ext cx="513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Forces de </a:t>
            </a:r>
            <a:r>
              <a:rPr lang="fr-FR" b="1" dirty="0" err="1"/>
              <a:t>Solvation</a:t>
            </a:r>
            <a:r>
              <a:rPr lang="fr-FR" b="1" dirty="0"/>
              <a:t>: </a:t>
            </a:r>
            <a:r>
              <a:rPr lang="fr-FR" dirty="0"/>
              <a:t>interaction ion-dipôle ~25 eV/at</a:t>
            </a: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/>
          </p:nvPr>
        </p:nvGraphicFramePr>
        <p:xfrm>
          <a:off x="4607372" y="5452267"/>
          <a:ext cx="2703512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19" name="Équation" r:id="rId7" imgW="1422360" imgH="431640" progId="Equation.3">
                  <p:embed/>
                </p:oleObj>
              </mc:Choice>
              <mc:Fallback>
                <p:oleObj name="Équation" r:id="rId7" imgW="1422360" imgH="431640" progId="Equation.3">
                  <p:embed/>
                  <p:pic>
                    <p:nvPicPr>
                      <p:cNvPr id="12" name="Obje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372" y="5452267"/>
                        <a:ext cx="2703512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03" y="5416052"/>
            <a:ext cx="3316224" cy="14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00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33739" y="1440359"/>
            <a:ext cx="313669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Exemple de Liaisons Covalentes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395536" y="2204864"/>
            <a:ext cx="8035261" cy="1369561"/>
            <a:chOff x="392763" y="1273008"/>
            <a:chExt cx="8035261" cy="1369561"/>
          </a:xfrm>
        </p:grpSpPr>
        <p:sp>
          <p:nvSpPr>
            <p:cNvPr id="4" name="ZoneTexte 3"/>
            <p:cNvSpPr txBox="1"/>
            <p:nvPr/>
          </p:nvSpPr>
          <p:spPr>
            <a:xfrm>
              <a:off x="392763" y="1273008"/>
              <a:ext cx="62611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Liaison Covalente</a:t>
              </a:r>
              <a:r>
                <a:rPr lang="fr-FR" dirty="0"/>
                <a:t>: </a:t>
              </a:r>
              <a:r>
                <a:rPr lang="fr-FR" dirty="0" err="1"/>
                <a:t>directionalité</a:t>
              </a:r>
              <a:r>
                <a:rPr lang="fr-FR" dirty="0"/>
                <a:t> des liaisons + intensité ~ 5 eV/at</a:t>
              </a:r>
            </a:p>
            <a:p>
              <a:endParaRPr lang="fr-FR" dirty="0"/>
            </a:p>
            <a:p>
              <a:r>
                <a:rPr lang="fr-FR" dirty="0"/>
                <a:t>Exemple:   Si</a:t>
              </a:r>
            </a:p>
          </p:txBody>
        </p:sp>
        <p:pic>
          <p:nvPicPr>
            <p:cNvPr id="5" name="Image 2" descr="628px-Silicon-unit-cell-3D-ball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4878" y="1734673"/>
              <a:ext cx="816769" cy="778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" name="Objet 5"/>
            <p:cNvGraphicFramePr>
              <a:graphicFrameLocks noChangeAspect="1"/>
            </p:cNvGraphicFramePr>
            <p:nvPr>
              <p:extLst/>
            </p:nvPr>
          </p:nvGraphicFramePr>
          <p:xfrm>
            <a:off x="3561115" y="1544217"/>
            <a:ext cx="4578350" cy="79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368" name="Équation" r:id="rId5" imgW="3454200" imgH="469800" progId="Equation.3">
                    <p:embed/>
                  </p:oleObj>
                </mc:Choice>
                <mc:Fallback>
                  <p:oleObj name="Équation" r:id="rId5" imgW="3454200" imgH="469800" progId="Equation.3">
                    <p:embed/>
                    <p:pic>
                      <p:nvPicPr>
                        <p:cNvPr id="6" name="Obje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1115" y="1544217"/>
                          <a:ext cx="4578350" cy="790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ZoneTexte 6"/>
            <p:cNvSpPr txBox="1"/>
            <p:nvPr/>
          </p:nvSpPr>
          <p:spPr>
            <a:xfrm>
              <a:off x="6210429" y="2334792"/>
              <a:ext cx="2217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« </a:t>
              </a:r>
              <a:r>
                <a:rPr lang="fr-FR" sz="1400" dirty="0" err="1"/>
                <a:t>intéractions</a:t>
              </a:r>
              <a:r>
                <a:rPr lang="fr-FR" sz="1400" dirty="0"/>
                <a:t> à trois-corps»</a:t>
              </a:r>
            </a:p>
          </p:txBody>
        </p:sp>
      </p:grpSp>
      <p:sp>
        <p:nvSpPr>
          <p:cNvPr id="8" name="ZoneTexte 31"/>
          <p:cNvSpPr txBox="1"/>
          <p:nvPr/>
        </p:nvSpPr>
        <p:spPr>
          <a:xfrm>
            <a:off x="5461727" y="3556823"/>
            <a:ext cx="2924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F.H. </a:t>
            </a:r>
            <a:r>
              <a:rPr lang="en-GB" sz="1100" dirty="0" err="1"/>
              <a:t>Stillinger</a:t>
            </a:r>
            <a:r>
              <a:rPr lang="en-GB" sz="1100" dirty="0"/>
              <a:t> et T.A. Weber, Phys. Rev. B </a:t>
            </a:r>
            <a:r>
              <a:rPr lang="en-GB" sz="1100" b="1" dirty="0"/>
              <a:t>(</a:t>
            </a:r>
            <a:r>
              <a:rPr lang="en-GB" sz="1100" dirty="0"/>
              <a:t>1985)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6" y="3518950"/>
            <a:ext cx="1457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e 13"/>
          <p:cNvGrpSpPr/>
          <p:nvPr/>
        </p:nvGrpSpPr>
        <p:grpSpPr>
          <a:xfrm>
            <a:off x="3170857" y="3920903"/>
            <a:ext cx="3752969" cy="2821595"/>
            <a:chOff x="3563888" y="4012805"/>
            <a:chExt cx="3752969" cy="2821595"/>
          </a:xfrm>
        </p:grpSpPr>
        <p:pic>
          <p:nvPicPr>
            <p:cNvPr id="10" name="Picture 1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30" t="29896"/>
            <a:stretch/>
          </p:blipFill>
          <p:spPr bwMode="auto">
            <a:xfrm>
              <a:off x="3563888" y="4012805"/>
              <a:ext cx="3752969" cy="2821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Connecteur droit 12"/>
            <p:cNvCxnSpPr/>
            <p:nvPr/>
          </p:nvCxnSpPr>
          <p:spPr>
            <a:xfrm>
              <a:off x="3563888" y="4077072"/>
              <a:ext cx="0" cy="26642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832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03609" y="1369910"/>
            <a:ext cx="668227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Exemple des Interactions de Van der Waals: modèle de Lennard-Jones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4" y="1916832"/>
            <a:ext cx="754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Intéractions</a:t>
            </a:r>
            <a:r>
              <a:rPr lang="fr-FR" b="1" dirty="0"/>
              <a:t> Van der </a:t>
            </a:r>
            <a:r>
              <a:rPr lang="fr-FR" b="1" dirty="0" err="1"/>
              <a:t>Waals</a:t>
            </a:r>
            <a:r>
              <a:rPr lang="fr-FR" dirty="0"/>
              <a:t>: </a:t>
            </a:r>
            <a:r>
              <a:rPr lang="fr-FR" dirty="0" err="1"/>
              <a:t>intéractions</a:t>
            </a:r>
            <a:r>
              <a:rPr lang="fr-FR" dirty="0"/>
              <a:t> dipolaires </a:t>
            </a:r>
            <a:r>
              <a:rPr lang="fr-FR" dirty="0" err="1"/>
              <a:t>instantannées</a:t>
            </a:r>
            <a:r>
              <a:rPr lang="fr-FR" dirty="0"/>
              <a:t> ~ 0.01 eV/at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753895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48077"/>
            <a:ext cx="3096344" cy="7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17132"/>
            <a:ext cx="1454844" cy="98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803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52850"/>
            <a:ext cx="67627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10" y="2276872"/>
            <a:ext cx="3613348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2" t="16949" b="10170"/>
          <a:stretch/>
        </p:blipFill>
        <p:spPr bwMode="auto">
          <a:xfrm>
            <a:off x="5076056" y="1340768"/>
            <a:ext cx="3525355" cy="25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15616" y="1484784"/>
            <a:ext cx="279320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Potentiel de Lennard-Jones:</a:t>
            </a:r>
          </a:p>
        </p:txBody>
      </p:sp>
    </p:spTree>
    <p:extLst>
      <p:ext uri="{BB962C8B-B14F-4D97-AF65-F5344CB8AC3E}">
        <p14:creationId xmlns:p14="http://schemas.microsoft.com/office/powerpoint/2010/main" val="1944095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2887" y="1260233"/>
            <a:ext cx="3185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u="sng" dirty="0">
                <a:latin typeface="+mn-lt"/>
              </a:rPr>
              <a:t>Théorie Classique de l’Elasticité:</a:t>
            </a:r>
            <a:endParaRPr lang="fr-FR" sz="1800" dirty="0">
              <a:latin typeface="+mn-lt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766928" y="1201166"/>
            <a:ext cx="3256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u="sng" dirty="0">
                <a:latin typeface="+mn-lt"/>
              </a:rPr>
              <a:t>Description à l’échelle atomique:</a:t>
            </a:r>
            <a:endParaRPr lang="fr-FR" sz="1800" dirty="0">
              <a:latin typeface="+mn-lt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4259527" y="1350211"/>
            <a:ext cx="0" cy="5437188"/>
          </a:xfrm>
          <a:prstGeom prst="line">
            <a:avLst/>
          </a:prstGeom>
          <a:noFill/>
          <a:ln w="38100">
            <a:solidFill>
              <a:schemeClr val="accent3">
                <a:lumMod val="6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434888"/>
              </p:ext>
            </p:extLst>
          </p:nvPr>
        </p:nvGraphicFramePr>
        <p:xfrm>
          <a:off x="7938" y="1617663"/>
          <a:ext cx="3582987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49" name="Equation" r:id="rId4" imgW="1765080" imgH="393480" progId="Equation.DSMT4">
                  <p:embed/>
                </p:oleObj>
              </mc:Choice>
              <mc:Fallback>
                <p:oleObj name="Equation" r:id="rId4" imgW="1765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8" y="1617663"/>
                        <a:ext cx="3582987" cy="798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613231"/>
              </p:ext>
            </p:extLst>
          </p:nvPr>
        </p:nvGraphicFramePr>
        <p:xfrm>
          <a:off x="1492085" y="3019598"/>
          <a:ext cx="226695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50" name="Equation" r:id="rId6" imgW="1676160" imgH="444240" progId="Equation.DSMT4">
                  <p:embed/>
                </p:oleObj>
              </mc:Choice>
              <mc:Fallback>
                <p:oleObj name="Equation" r:id="rId6" imgW="16761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085" y="3019598"/>
                        <a:ext cx="2266950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983711"/>
              </p:ext>
            </p:extLst>
          </p:nvPr>
        </p:nvGraphicFramePr>
        <p:xfrm>
          <a:off x="977986" y="4489141"/>
          <a:ext cx="279876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51" name="Équation" r:id="rId8" imgW="1968480" imgH="838080" progId="Equation.3">
                  <p:embed/>
                </p:oleObj>
              </mc:Choice>
              <mc:Fallback>
                <p:oleObj name="Équation" r:id="rId8" imgW="196848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86" y="4489141"/>
                        <a:ext cx="2798762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267913"/>
              </p:ext>
            </p:extLst>
          </p:nvPr>
        </p:nvGraphicFramePr>
        <p:xfrm>
          <a:off x="1997858" y="2181168"/>
          <a:ext cx="2220912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52" name="Equation" r:id="rId10" imgW="1511280" imgH="533160" progId="Equation.DSMT4">
                  <p:embed/>
                </p:oleObj>
              </mc:Choice>
              <mc:Fallback>
                <p:oleObj name="Equation" r:id="rId10" imgW="15112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858" y="2181168"/>
                        <a:ext cx="2220912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482120" y="3053928"/>
            <a:ext cx="2294628" cy="67286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44371" y="4459125"/>
            <a:ext cx="2217872" cy="78257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16095"/>
              </p:ext>
            </p:extLst>
          </p:nvPr>
        </p:nvGraphicFramePr>
        <p:xfrm>
          <a:off x="4245614" y="1815910"/>
          <a:ext cx="4741488" cy="656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53" name="Équation" r:id="rId12" imgW="2565360" imgH="355320" progId="Equation.3">
                  <p:embed/>
                </p:oleObj>
              </mc:Choice>
              <mc:Fallback>
                <p:oleObj name="Équation" r:id="rId12" imgW="25653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614" y="1815910"/>
                        <a:ext cx="4741488" cy="656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0128"/>
              </p:ext>
            </p:extLst>
          </p:nvPr>
        </p:nvGraphicFramePr>
        <p:xfrm>
          <a:off x="4415102" y="4508585"/>
          <a:ext cx="4614396" cy="74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54" name="Équation" r:id="rId14" imgW="2895480" imgH="469800" progId="Equation.3">
                  <p:embed/>
                </p:oleObj>
              </mc:Choice>
              <mc:Fallback>
                <p:oleObj name="Équation" r:id="rId14" imgW="2895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5102" y="4508585"/>
                        <a:ext cx="4614396" cy="7490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723897"/>
              </p:ext>
            </p:extLst>
          </p:nvPr>
        </p:nvGraphicFramePr>
        <p:xfrm>
          <a:off x="4513906" y="5511437"/>
          <a:ext cx="1344612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355" name="Équation" r:id="rId16" imgW="812520" imgH="279360" progId="Equation.3">
                  <p:embed/>
                </p:oleObj>
              </mc:Choice>
              <mc:Fallback>
                <p:oleObj name="Équation" r:id="rId16" imgW="8125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906" y="5511437"/>
                        <a:ext cx="1344612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e 16"/>
          <p:cNvGrpSpPr/>
          <p:nvPr/>
        </p:nvGrpSpPr>
        <p:grpSpPr>
          <a:xfrm>
            <a:off x="4520476" y="2191286"/>
            <a:ext cx="1984967" cy="1813778"/>
            <a:chOff x="4470340" y="3864633"/>
            <a:chExt cx="1984967" cy="1813778"/>
          </a:xfrm>
        </p:grpSpPr>
        <p:cxnSp>
          <p:nvCxnSpPr>
            <p:cNvPr id="18" name="Connecteur droit avec flèche 17"/>
            <p:cNvCxnSpPr/>
            <p:nvPr/>
          </p:nvCxnSpPr>
          <p:spPr>
            <a:xfrm rot="16200000" flipV="1">
              <a:off x="5522889" y="4052434"/>
              <a:ext cx="472590" cy="9698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4470340" y="4354972"/>
              <a:ext cx="1984967" cy="132343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Interactions à 2-corps</a:t>
              </a:r>
            </a:p>
            <a:p>
              <a:r>
                <a:rPr lang="fr-FR" sz="1600" dirty="0"/>
                <a:t>(modèle de Cauchy)</a:t>
              </a:r>
            </a:p>
            <a:p>
              <a:r>
                <a:rPr lang="fr-FR" sz="1600" dirty="0"/>
                <a:t>Ex. Lennard-Jones</a:t>
              </a:r>
            </a:p>
            <a:p>
              <a:r>
                <a:rPr lang="fr-FR" sz="1600" dirty="0"/>
                <a:t>      mousses</a:t>
              </a:r>
            </a:p>
            <a:p>
              <a:r>
                <a:rPr lang="fr-FR" sz="1600" dirty="0"/>
                <a:t>      BKS modèle Silice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7000463" y="2208539"/>
            <a:ext cx="1418722" cy="1786877"/>
            <a:chOff x="7278130" y="4037162"/>
            <a:chExt cx="1418722" cy="1786877"/>
          </a:xfrm>
        </p:grpSpPr>
        <p:cxnSp>
          <p:nvCxnSpPr>
            <p:cNvPr id="21" name="Connecteur droit avec flèche 20"/>
            <p:cNvCxnSpPr/>
            <p:nvPr/>
          </p:nvCxnSpPr>
          <p:spPr>
            <a:xfrm rot="16200000" flipV="1">
              <a:off x="6888309" y="4515811"/>
              <a:ext cx="1189746" cy="23244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7278130" y="5239264"/>
              <a:ext cx="1418722" cy="58477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inter. à 3-corps</a:t>
              </a:r>
            </a:p>
            <a:p>
              <a:r>
                <a:rPr lang="fr-FR" sz="1600" dirty="0"/>
                <a:t>Ex. Silicium</a:t>
              </a: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4313215" y="4068805"/>
            <a:ext cx="46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Equations du mouvement sur chaque particule: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71234" y="4497807"/>
            <a:ext cx="4658264" cy="7591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-156898" y="1201124"/>
            <a:ext cx="9144000" cy="176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44371" y="5257675"/>
            <a:ext cx="3032377" cy="89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Stress_tensor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69686" y="5400751"/>
            <a:ext cx="1573500" cy="1386648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556368" y="3999671"/>
            <a:ext cx="281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Equations du mouvement: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173723" y="5528836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déplacement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8782" y="2347491"/>
            <a:ext cx="228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Tenseur de </a:t>
            </a:r>
          </a:p>
          <a:p>
            <a:r>
              <a:rPr lang="fr-FR" dirty="0"/>
              <a:t>déformations linéarisé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2046" y="3056697"/>
            <a:ext cx="126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Tenseur de </a:t>
            </a:r>
          </a:p>
          <a:p>
            <a:r>
              <a:rPr lang="fr-FR" dirty="0"/>
              <a:t>contraintes</a:t>
            </a:r>
          </a:p>
        </p:txBody>
      </p:sp>
    </p:spTree>
    <p:extLst>
      <p:ext uri="{BB962C8B-B14F-4D97-AF65-F5344CB8AC3E}">
        <p14:creationId xmlns:p14="http://schemas.microsoft.com/office/powerpoint/2010/main" val="271464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93186" y="2044714"/>
            <a:ext cx="2886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cs typeface="Arial" panose="020B0604020202020204" pitchFamily="34" charset="0"/>
              </a:rPr>
              <a:t>Expression des </a:t>
            </a:r>
            <a:r>
              <a:rPr lang="fr-FR" b="1" dirty="0">
                <a:cs typeface="Arial" panose="020B0604020202020204" pitchFamily="34" charset="0"/>
              </a:rPr>
              <a:t>forces</a:t>
            </a:r>
            <a:r>
              <a:rPr lang="fr-FR" dirty="0">
                <a:cs typeface="Arial" panose="020B0604020202020204" pitchFamily="34" charset="0"/>
              </a:rPr>
              <a:t> locales</a:t>
            </a:r>
          </a:p>
        </p:txBody>
      </p:sp>
      <p:grpSp>
        <p:nvGrpSpPr>
          <p:cNvPr id="3" name="Groupe 8"/>
          <p:cNvGrpSpPr>
            <a:grpSpLocks/>
          </p:cNvGrpSpPr>
          <p:nvPr/>
        </p:nvGrpSpPr>
        <p:grpSpPr bwMode="auto">
          <a:xfrm>
            <a:off x="100895" y="2781300"/>
            <a:ext cx="8447792" cy="950913"/>
            <a:chOff x="0" y="948129"/>
            <a:chExt cx="8447975" cy="951470"/>
          </a:xfrm>
        </p:grpSpPr>
        <p:sp>
          <p:nvSpPr>
            <p:cNvPr id="4" name="ZoneTexte 5"/>
            <p:cNvSpPr txBox="1">
              <a:spLocks noChangeArrowheads="1"/>
            </p:cNvSpPr>
            <p:nvPr/>
          </p:nvSpPr>
          <p:spPr bwMode="auto">
            <a:xfrm>
              <a:off x="0" y="1223320"/>
              <a:ext cx="4200280" cy="40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Force interne exercée sur l’atome i:</a:t>
              </a:r>
            </a:p>
          </p:txBody>
        </p:sp>
        <p:graphicFrame>
          <p:nvGraphicFramePr>
            <p:cNvPr id="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5983129"/>
                </p:ext>
              </p:extLst>
            </p:nvPr>
          </p:nvGraphicFramePr>
          <p:xfrm>
            <a:off x="4088606" y="948129"/>
            <a:ext cx="4359369" cy="951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8066" name="Equation" r:id="rId4" imgW="2095200" imgH="457200" progId="Equation.3">
                    <p:embed/>
                  </p:oleObj>
                </mc:Choice>
                <mc:Fallback>
                  <p:oleObj name="Equation" r:id="rId4" imgW="20952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8606" y="948129"/>
                          <a:ext cx="4359369" cy="9514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e 13"/>
          <p:cNvGrpSpPr>
            <a:grpSpLocks/>
          </p:cNvGrpSpPr>
          <p:nvPr/>
        </p:nvGrpSpPr>
        <p:grpSpPr bwMode="auto">
          <a:xfrm>
            <a:off x="100895" y="3861048"/>
            <a:ext cx="9069094" cy="2896376"/>
            <a:chOff x="0" y="2027752"/>
            <a:chExt cx="9069619" cy="2896125"/>
          </a:xfrm>
        </p:grpSpPr>
        <p:sp>
          <p:nvSpPr>
            <p:cNvPr id="7" name="ZoneTexte 6"/>
            <p:cNvSpPr txBox="1">
              <a:spLocks noChangeArrowheads="1"/>
            </p:cNvSpPr>
            <p:nvPr/>
          </p:nvSpPr>
          <p:spPr bwMode="auto">
            <a:xfrm>
              <a:off x="0" y="2265407"/>
              <a:ext cx="3317126" cy="4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Force de l’atome j sur l’at. i:</a:t>
              </a:r>
            </a:p>
          </p:txBody>
        </p:sp>
        <p:graphicFrame>
          <p:nvGraphicFramePr>
            <p:cNvPr id="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2852531"/>
                </p:ext>
              </p:extLst>
            </p:nvPr>
          </p:nvGraphicFramePr>
          <p:xfrm>
            <a:off x="3226622" y="2027752"/>
            <a:ext cx="5705805" cy="2061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8067" name="Equation" r:id="rId6" imgW="2743200" imgH="990360" progId="Equation.3">
                    <p:embed/>
                  </p:oleObj>
                </mc:Choice>
                <mc:Fallback>
                  <p:oleObj name="Equation" r:id="rId6" imgW="2743200" imgH="990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6622" y="2027752"/>
                          <a:ext cx="5705805" cy="20619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ZoneTexte 10"/>
            <p:cNvSpPr txBox="1">
              <a:spLocks noChangeArrowheads="1"/>
            </p:cNvSpPr>
            <p:nvPr/>
          </p:nvSpPr>
          <p:spPr bwMode="auto">
            <a:xfrm>
              <a:off x="6079525" y="2273643"/>
              <a:ext cx="726523" cy="4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avec</a:t>
              </a:r>
            </a:p>
          </p:txBody>
        </p:sp>
        <p:sp>
          <p:nvSpPr>
            <p:cNvPr id="11" name="ZoneTexte 12"/>
            <p:cNvSpPr txBox="1">
              <a:spLocks noChangeArrowheads="1"/>
            </p:cNvSpPr>
            <p:nvPr/>
          </p:nvSpPr>
          <p:spPr bwMode="auto">
            <a:xfrm>
              <a:off x="6079525" y="4216053"/>
              <a:ext cx="2990094" cy="707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Tension de la liaison (</a:t>
              </a:r>
              <a:r>
                <a:rPr lang="fr-FR" altLang="fr-FR" sz="2000" dirty="0" err="1"/>
                <a:t>i,j</a:t>
              </a:r>
              <a:r>
                <a:rPr lang="fr-FR" altLang="fr-FR" sz="2000" dirty="0"/>
                <a:t>)</a:t>
              </a:r>
            </a:p>
            <a:p>
              <a:pPr eaLnBrk="1" hangingPunct="1"/>
              <a:r>
                <a:rPr lang="fr-FR" altLang="fr-FR" sz="2000" dirty="0"/>
                <a:t>dans la configuration {</a:t>
              </a:r>
              <a:r>
                <a:rPr lang="fr-FR" altLang="fr-FR" sz="2000" u="sng" dirty="0"/>
                <a:t>r</a:t>
              </a:r>
              <a:r>
                <a:rPr lang="fr-FR" altLang="fr-FR" sz="2000" dirty="0"/>
                <a:t>}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2051720" y="1371811"/>
            <a:ext cx="54850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Modélisation </a:t>
            </a:r>
            <a:r>
              <a:rPr lang="fr-FR" b="1" dirty="0">
                <a:cs typeface="Arial" panose="020B0604020202020204" pitchFamily="34" charset="0"/>
              </a:rPr>
              <a:t>microscopique</a:t>
            </a:r>
            <a:r>
              <a:rPr lang="fr-FR" dirty="0">
                <a:cs typeface="Arial" panose="020B0604020202020204" pitchFamily="34" charset="0"/>
              </a:rPr>
              <a:t> des grandeurs mécaniques:</a:t>
            </a:r>
          </a:p>
        </p:txBody>
      </p:sp>
      <p:sp>
        <p:nvSpPr>
          <p:cNvPr id="13" name="ZoneTexte 10"/>
          <p:cNvSpPr txBox="1">
            <a:spLocks noChangeArrowheads="1"/>
          </p:cNvSpPr>
          <p:nvPr/>
        </p:nvSpPr>
        <p:spPr bwMode="auto">
          <a:xfrm>
            <a:off x="6046342" y="5229200"/>
            <a:ext cx="397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000" dirty="0"/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1949032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64747" y="1400502"/>
            <a:ext cx="54657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Modélisation </a:t>
            </a:r>
            <a:r>
              <a:rPr lang="fr-FR" b="1" dirty="0">
                <a:cs typeface="Arial" panose="020B0604020202020204" pitchFamily="34" charset="0"/>
              </a:rPr>
              <a:t>microscopique</a:t>
            </a:r>
            <a:r>
              <a:rPr lang="fr-FR" dirty="0">
                <a:cs typeface="Arial" panose="020B0604020202020204" pitchFamily="34" charset="0"/>
              </a:rPr>
              <a:t> des grandeurs mécaniques: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70441" y="2128769"/>
            <a:ext cx="31925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cs typeface="Arial" panose="020B0604020202020204" pitchFamily="34" charset="0"/>
              </a:rPr>
              <a:t>Déplacements</a:t>
            </a:r>
            <a:r>
              <a:rPr lang="fr-FR" dirty="0">
                <a:cs typeface="Arial" panose="020B0604020202020204" pitchFamily="34" charset="0"/>
              </a:rPr>
              <a:t> et </a:t>
            </a:r>
            <a:r>
              <a:rPr lang="fr-FR" b="1" dirty="0">
                <a:cs typeface="Arial" panose="020B0604020202020204" pitchFamily="34" charset="0"/>
              </a:rPr>
              <a:t>déformations</a:t>
            </a:r>
            <a:r>
              <a:rPr lang="fr-FR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Ellipse 3"/>
          <p:cNvSpPr/>
          <p:nvPr/>
        </p:nvSpPr>
        <p:spPr>
          <a:xfrm>
            <a:off x="1052659" y="4652752"/>
            <a:ext cx="481914" cy="469556"/>
          </a:xfrm>
          <a:prstGeom prst="ellipse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922650" y="4669228"/>
            <a:ext cx="481914" cy="469556"/>
          </a:xfrm>
          <a:prstGeom prst="ellipse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287654" y="4887445"/>
            <a:ext cx="187801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3018029" y="5147795"/>
            <a:ext cx="252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i</a:t>
            </a:r>
          </a:p>
        </p:txBody>
      </p:sp>
      <p:sp>
        <p:nvSpPr>
          <p:cNvPr id="8" name="ZoneTexte 8"/>
          <p:cNvSpPr txBox="1">
            <a:spLocks noChangeArrowheads="1"/>
          </p:cNvSpPr>
          <p:nvPr/>
        </p:nvSpPr>
        <p:spPr bwMode="auto">
          <a:xfrm>
            <a:off x="1155891" y="5114458"/>
            <a:ext cx="25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j</a:t>
            </a:r>
          </a:p>
        </p:txBody>
      </p:sp>
      <p:grpSp>
        <p:nvGrpSpPr>
          <p:cNvPr id="9" name="Groupe 42"/>
          <p:cNvGrpSpPr>
            <a:grpSpLocks/>
          </p:cNvGrpSpPr>
          <p:nvPr/>
        </p:nvGrpSpPr>
        <p:grpSpPr bwMode="auto">
          <a:xfrm>
            <a:off x="3140266" y="3944470"/>
            <a:ext cx="862013" cy="971550"/>
            <a:chOff x="3175686" y="2887362"/>
            <a:chExt cx="860853" cy="972411"/>
          </a:xfrm>
        </p:grpSpPr>
        <p:sp>
          <p:nvSpPr>
            <p:cNvPr id="10" name="Ellipse 9"/>
            <p:cNvSpPr/>
            <p:nvPr/>
          </p:nvSpPr>
          <p:spPr>
            <a:xfrm>
              <a:off x="3554625" y="2887362"/>
              <a:ext cx="481914" cy="469556"/>
            </a:xfrm>
            <a:prstGeom prst="ellipse">
              <a:avLst/>
            </a:prstGeom>
            <a:solidFill>
              <a:srgbClr val="FFC000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rot="5400000" flipH="1" flipV="1">
              <a:off x="3114631" y="3175631"/>
              <a:ext cx="727719" cy="60560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8"/>
            <p:cNvSpPr txBox="1">
              <a:spLocks noChangeArrowheads="1"/>
            </p:cNvSpPr>
            <p:nvPr/>
          </p:nvSpPr>
          <p:spPr bwMode="auto">
            <a:xfrm>
              <a:off x="3435178" y="3398108"/>
              <a:ext cx="4010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70C0"/>
                  </a:solidFill>
                </a:rPr>
                <a:t>u</a:t>
              </a:r>
              <a:r>
                <a:rPr lang="fr-FR" altLang="fr-FR" baseline="-25000">
                  <a:solidFill>
                    <a:srgbClr val="0070C0"/>
                  </a:solidFill>
                </a:rPr>
                <a:t>i</a:t>
              </a:r>
            </a:p>
          </p:txBody>
        </p:sp>
      </p:grpSp>
      <p:grpSp>
        <p:nvGrpSpPr>
          <p:cNvPr id="13" name="Groupe 41"/>
          <p:cNvGrpSpPr>
            <a:grpSpLocks/>
          </p:cNvGrpSpPr>
          <p:nvPr/>
        </p:nvGrpSpPr>
        <p:grpSpPr bwMode="auto">
          <a:xfrm>
            <a:off x="352616" y="3223745"/>
            <a:ext cx="938213" cy="1668463"/>
            <a:chOff x="387177" y="2166551"/>
            <a:chExt cx="939114" cy="1668162"/>
          </a:xfrm>
        </p:grpSpPr>
        <p:sp>
          <p:nvSpPr>
            <p:cNvPr id="14" name="Ellipse 13"/>
            <p:cNvSpPr/>
            <p:nvPr/>
          </p:nvSpPr>
          <p:spPr>
            <a:xfrm>
              <a:off x="387177" y="2166551"/>
              <a:ext cx="481914" cy="469556"/>
            </a:xfrm>
            <a:prstGeom prst="ellipse">
              <a:avLst/>
            </a:prstGeom>
            <a:solidFill>
              <a:srgbClr val="FFC000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rot="16200000" flipV="1">
              <a:off x="234678" y="2743099"/>
              <a:ext cx="1474522" cy="70870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9"/>
            <p:cNvSpPr txBox="1">
              <a:spLocks noChangeArrowheads="1"/>
            </p:cNvSpPr>
            <p:nvPr/>
          </p:nvSpPr>
          <p:spPr bwMode="auto">
            <a:xfrm>
              <a:off x="572529" y="2907956"/>
              <a:ext cx="4010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70C0"/>
                  </a:solidFill>
                </a:rPr>
                <a:t>u</a:t>
              </a:r>
              <a:r>
                <a:rPr lang="fr-FR" altLang="fr-FR" baseline="-25000">
                  <a:solidFill>
                    <a:srgbClr val="0070C0"/>
                  </a:solidFill>
                </a:rPr>
                <a:t>j</a:t>
              </a:r>
            </a:p>
          </p:txBody>
        </p:sp>
      </p:grpSp>
      <p:cxnSp>
        <p:nvCxnSpPr>
          <p:cNvPr id="17" name="Connecteur droit avec flèche 16"/>
          <p:cNvCxnSpPr/>
          <p:nvPr/>
        </p:nvCxnSpPr>
        <p:spPr>
          <a:xfrm>
            <a:off x="2437004" y="3417420"/>
            <a:ext cx="1296987" cy="777875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95504" y="3417420"/>
            <a:ext cx="3138487" cy="777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36"/>
          <p:cNvSpPr txBox="1">
            <a:spLocks noChangeArrowheads="1"/>
          </p:cNvSpPr>
          <p:nvPr/>
        </p:nvSpPr>
        <p:spPr bwMode="auto">
          <a:xfrm>
            <a:off x="1843279" y="4912845"/>
            <a:ext cx="658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/>
              <a:t>r</a:t>
            </a:r>
            <a:r>
              <a:rPr lang="fr-FR" altLang="fr-FR" b="1" baseline="-25000"/>
              <a:t>ij</a:t>
            </a:r>
            <a:r>
              <a:rPr lang="fr-FR" altLang="fr-FR" b="1" baseline="30000"/>
              <a:t>eq</a:t>
            </a: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1871854" y="3680945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/>
              <a:t>r</a:t>
            </a:r>
            <a:r>
              <a:rPr lang="fr-FR" altLang="fr-FR" b="1" baseline="-25000"/>
              <a:t>ij</a:t>
            </a:r>
            <a:endParaRPr lang="fr-FR" altLang="fr-FR" b="1" baseline="30000"/>
          </a:p>
        </p:txBody>
      </p: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3059304" y="3396783"/>
            <a:ext cx="487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70C0"/>
                </a:solidFill>
              </a:rPr>
              <a:t>u</a:t>
            </a:r>
            <a:r>
              <a:rPr lang="fr-FR" altLang="fr-FR" b="1" baseline="-25000">
                <a:solidFill>
                  <a:srgbClr val="0070C0"/>
                </a:solidFill>
              </a:rPr>
              <a:t>ij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00266" y="3420595"/>
            <a:ext cx="1878013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447552"/>
              </p:ext>
            </p:extLst>
          </p:nvPr>
        </p:nvGraphicFramePr>
        <p:xfrm>
          <a:off x="4437253" y="3513721"/>
          <a:ext cx="4384675" cy="227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01" name="Équation" r:id="rId4" imgW="2641320" imgH="1371600" progId="Equation.3">
                  <p:embed/>
                </p:oleObj>
              </mc:Choice>
              <mc:Fallback>
                <p:oleObj name="Équation" r:id="rId4" imgW="264132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253" y="3513721"/>
                        <a:ext cx="4384675" cy="227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4354092" y="3144389"/>
            <a:ext cx="302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Développement des positions </a:t>
            </a:r>
          </a:p>
        </p:txBody>
      </p:sp>
    </p:spTree>
    <p:extLst>
      <p:ext uri="{BB962C8B-B14F-4D97-AF65-F5344CB8AC3E}">
        <p14:creationId xmlns:p14="http://schemas.microsoft.com/office/powerpoint/2010/main" val="3576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3140968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Discrétisation de la matière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Forces d’Adhésion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Rugosité à petite échelle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Effet Tunnel (mécanique quantique)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Enjeux éthiques des nanosciences et des nanotechnologies 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87624" y="1484313"/>
            <a:ext cx="6912768" cy="147002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altLang="fr-FR" dirty="0"/>
              <a:t>Conception aux petites échelles</a:t>
            </a:r>
            <a:br>
              <a:rPr lang="fr-FR" altLang="fr-FR" dirty="0"/>
            </a:br>
            <a:r>
              <a:rPr lang="fr-FR" altLang="fr-FR" dirty="0"/>
              <a:t>(échelles nanométriques)</a:t>
            </a:r>
          </a:p>
        </p:txBody>
      </p:sp>
    </p:spTree>
    <p:extLst>
      <p:ext uri="{BB962C8B-B14F-4D97-AF65-F5344CB8AC3E}">
        <p14:creationId xmlns:p14="http://schemas.microsoft.com/office/powerpoint/2010/main" val="3456064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987571" y="5212131"/>
            <a:ext cx="481914" cy="469556"/>
          </a:xfrm>
          <a:prstGeom prst="ellipse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857562" y="5228607"/>
            <a:ext cx="481914" cy="469556"/>
          </a:xfrm>
          <a:prstGeom prst="ellipse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222566" y="5446824"/>
            <a:ext cx="187801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7"/>
          <p:cNvSpPr txBox="1">
            <a:spLocks noChangeArrowheads="1"/>
          </p:cNvSpPr>
          <p:nvPr/>
        </p:nvSpPr>
        <p:spPr bwMode="auto">
          <a:xfrm>
            <a:off x="2952941" y="5707174"/>
            <a:ext cx="252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i</a:t>
            </a:r>
          </a:p>
        </p:txBody>
      </p:sp>
      <p:sp>
        <p:nvSpPr>
          <p:cNvPr id="8" name="ZoneTexte 8"/>
          <p:cNvSpPr txBox="1">
            <a:spLocks noChangeArrowheads="1"/>
          </p:cNvSpPr>
          <p:nvPr/>
        </p:nvSpPr>
        <p:spPr bwMode="auto">
          <a:xfrm>
            <a:off x="1090803" y="5673837"/>
            <a:ext cx="25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/>
              <a:t>j</a:t>
            </a:r>
          </a:p>
        </p:txBody>
      </p:sp>
      <p:grpSp>
        <p:nvGrpSpPr>
          <p:cNvPr id="9" name="Groupe 42"/>
          <p:cNvGrpSpPr>
            <a:grpSpLocks/>
          </p:cNvGrpSpPr>
          <p:nvPr/>
        </p:nvGrpSpPr>
        <p:grpSpPr bwMode="auto">
          <a:xfrm>
            <a:off x="3075178" y="4503849"/>
            <a:ext cx="862013" cy="971550"/>
            <a:chOff x="3175686" y="2887362"/>
            <a:chExt cx="860853" cy="972411"/>
          </a:xfrm>
        </p:grpSpPr>
        <p:sp>
          <p:nvSpPr>
            <p:cNvPr id="10" name="Ellipse 9"/>
            <p:cNvSpPr/>
            <p:nvPr/>
          </p:nvSpPr>
          <p:spPr>
            <a:xfrm>
              <a:off x="3554625" y="2887362"/>
              <a:ext cx="481914" cy="469556"/>
            </a:xfrm>
            <a:prstGeom prst="ellipse">
              <a:avLst/>
            </a:prstGeom>
            <a:solidFill>
              <a:srgbClr val="FFC000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rot="5400000" flipH="1" flipV="1">
              <a:off x="3114631" y="3175631"/>
              <a:ext cx="727719" cy="60560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8"/>
            <p:cNvSpPr txBox="1">
              <a:spLocks noChangeArrowheads="1"/>
            </p:cNvSpPr>
            <p:nvPr/>
          </p:nvSpPr>
          <p:spPr bwMode="auto">
            <a:xfrm>
              <a:off x="3435178" y="3398108"/>
              <a:ext cx="4010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70C0"/>
                  </a:solidFill>
                </a:rPr>
                <a:t>u</a:t>
              </a:r>
              <a:r>
                <a:rPr lang="fr-FR" altLang="fr-FR" baseline="-25000">
                  <a:solidFill>
                    <a:srgbClr val="0070C0"/>
                  </a:solidFill>
                </a:rPr>
                <a:t>i</a:t>
              </a:r>
            </a:p>
          </p:txBody>
        </p:sp>
      </p:grpSp>
      <p:grpSp>
        <p:nvGrpSpPr>
          <p:cNvPr id="13" name="Groupe 41"/>
          <p:cNvGrpSpPr>
            <a:grpSpLocks/>
          </p:cNvGrpSpPr>
          <p:nvPr/>
        </p:nvGrpSpPr>
        <p:grpSpPr bwMode="auto">
          <a:xfrm>
            <a:off x="287528" y="3783124"/>
            <a:ext cx="938213" cy="1668463"/>
            <a:chOff x="387177" y="2166551"/>
            <a:chExt cx="939114" cy="1668162"/>
          </a:xfrm>
        </p:grpSpPr>
        <p:sp>
          <p:nvSpPr>
            <p:cNvPr id="14" name="Ellipse 13"/>
            <p:cNvSpPr/>
            <p:nvPr/>
          </p:nvSpPr>
          <p:spPr>
            <a:xfrm>
              <a:off x="387177" y="2166551"/>
              <a:ext cx="481914" cy="469556"/>
            </a:xfrm>
            <a:prstGeom prst="ellipse">
              <a:avLst/>
            </a:prstGeom>
            <a:solidFill>
              <a:srgbClr val="FFC000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rot="16200000" flipV="1">
              <a:off x="234678" y="2743099"/>
              <a:ext cx="1474522" cy="70870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9"/>
            <p:cNvSpPr txBox="1">
              <a:spLocks noChangeArrowheads="1"/>
            </p:cNvSpPr>
            <p:nvPr/>
          </p:nvSpPr>
          <p:spPr bwMode="auto">
            <a:xfrm>
              <a:off x="572529" y="2907956"/>
              <a:ext cx="4010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70C0"/>
                  </a:solidFill>
                </a:rPr>
                <a:t>u</a:t>
              </a:r>
              <a:r>
                <a:rPr lang="fr-FR" altLang="fr-FR" baseline="-25000">
                  <a:solidFill>
                    <a:srgbClr val="0070C0"/>
                  </a:solidFill>
                </a:rPr>
                <a:t>j</a:t>
              </a:r>
            </a:p>
          </p:txBody>
        </p:sp>
      </p:grpSp>
      <p:cxnSp>
        <p:nvCxnSpPr>
          <p:cNvPr id="17" name="Connecteur droit avec flèche 16"/>
          <p:cNvCxnSpPr/>
          <p:nvPr/>
        </p:nvCxnSpPr>
        <p:spPr>
          <a:xfrm>
            <a:off x="2371916" y="3976799"/>
            <a:ext cx="1296987" cy="777875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30416" y="3976799"/>
            <a:ext cx="3138487" cy="777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36"/>
          <p:cNvSpPr txBox="1">
            <a:spLocks noChangeArrowheads="1"/>
          </p:cNvSpPr>
          <p:nvPr/>
        </p:nvSpPr>
        <p:spPr bwMode="auto">
          <a:xfrm>
            <a:off x="1778191" y="5472224"/>
            <a:ext cx="658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/>
              <a:t>r</a:t>
            </a:r>
            <a:r>
              <a:rPr lang="fr-FR" altLang="fr-FR" b="1" baseline="-25000"/>
              <a:t>ij</a:t>
            </a:r>
            <a:r>
              <a:rPr lang="fr-FR" altLang="fr-FR" b="1" baseline="30000"/>
              <a:t>eq</a:t>
            </a:r>
          </a:p>
        </p:txBody>
      </p:sp>
      <p:sp>
        <p:nvSpPr>
          <p:cNvPr id="21" name="ZoneTexte 20"/>
          <p:cNvSpPr txBox="1">
            <a:spLocks noChangeArrowheads="1"/>
          </p:cNvSpPr>
          <p:nvPr/>
        </p:nvSpPr>
        <p:spPr bwMode="auto">
          <a:xfrm>
            <a:off x="1806766" y="4240324"/>
            <a:ext cx="420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/>
              <a:t>r</a:t>
            </a:r>
            <a:r>
              <a:rPr lang="fr-FR" altLang="fr-FR" b="1" baseline="-25000"/>
              <a:t>ij</a:t>
            </a:r>
            <a:endParaRPr lang="fr-FR" altLang="fr-FR" b="1" baseline="30000"/>
          </a:p>
        </p:txBody>
      </p: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2994216" y="3956162"/>
            <a:ext cx="487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rgbClr val="0070C0"/>
                </a:solidFill>
              </a:rPr>
              <a:t>u</a:t>
            </a:r>
            <a:r>
              <a:rPr lang="fr-FR" altLang="fr-FR" b="1" baseline="-25000">
                <a:solidFill>
                  <a:srgbClr val="0070C0"/>
                </a:solidFill>
              </a:rPr>
              <a:t>ij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535178" y="3979974"/>
            <a:ext cx="1878013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2359216" y="3527537"/>
            <a:ext cx="1296987" cy="461962"/>
            <a:chOff x="2359216" y="3527537"/>
            <a:chExt cx="1296987" cy="461962"/>
          </a:xfrm>
        </p:grpSpPr>
        <p:cxnSp>
          <p:nvCxnSpPr>
            <p:cNvPr id="24" name="Connecteur droit 23"/>
            <p:cNvCxnSpPr/>
            <p:nvPr/>
          </p:nvCxnSpPr>
          <p:spPr>
            <a:xfrm flipV="1">
              <a:off x="2359216" y="3976799"/>
              <a:ext cx="12969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>
              <a:spLocks noChangeArrowheads="1"/>
            </p:cNvSpPr>
            <p:nvPr/>
          </p:nvSpPr>
          <p:spPr bwMode="auto">
            <a:xfrm>
              <a:off x="2749741" y="3527537"/>
              <a:ext cx="58261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dirty="0" err="1">
                  <a:solidFill>
                    <a:srgbClr val="0070C0"/>
                  </a:solidFill>
                </a:rPr>
                <a:t>u</a:t>
              </a:r>
              <a:r>
                <a:rPr lang="fr-FR" altLang="fr-FR" baseline="-25000" dirty="0" err="1">
                  <a:solidFill>
                    <a:srgbClr val="0070C0"/>
                  </a:solidFill>
                </a:rPr>
                <a:t>ij</a:t>
              </a:r>
              <a:r>
                <a:rPr lang="fr-FR" altLang="fr-FR" baseline="30000" dirty="0" err="1">
                  <a:solidFill>
                    <a:srgbClr val="0070C0"/>
                  </a:solidFill>
                </a:rPr>
                <a:t>P</a:t>
              </a:r>
              <a:endParaRPr lang="fr-FR" altLang="fr-FR" baseline="300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594291" y="3976799"/>
            <a:ext cx="571500" cy="777875"/>
            <a:chOff x="3594291" y="3976799"/>
            <a:chExt cx="571500" cy="777875"/>
          </a:xfrm>
        </p:grpSpPr>
        <p:cxnSp>
          <p:nvCxnSpPr>
            <p:cNvPr id="19" name="Connecteur droit 18"/>
            <p:cNvCxnSpPr/>
            <p:nvPr/>
          </p:nvCxnSpPr>
          <p:spPr>
            <a:xfrm rot="5400000">
              <a:off x="3254565" y="4365737"/>
              <a:ext cx="777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>
              <a:spLocks noChangeArrowheads="1"/>
            </p:cNvSpPr>
            <p:nvPr/>
          </p:nvSpPr>
          <p:spPr bwMode="auto">
            <a:xfrm>
              <a:off x="3594291" y="4062524"/>
              <a:ext cx="5715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70C0"/>
                  </a:solidFill>
                </a:rPr>
                <a:t>u</a:t>
              </a:r>
              <a:r>
                <a:rPr lang="fr-FR" altLang="fr-FR" baseline="-25000">
                  <a:solidFill>
                    <a:srgbClr val="0070C0"/>
                  </a:solidFill>
                </a:rPr>
                <a:t>ij</a:t>
              </a:r>
              <a:r>
                <a:rPr lang="fr-FR" altLang="fr-FR" baseline="30000">
                  <a:solidFill>
                    <a:srgbClr val="0070C0"/>
                  </a:solidFill>
                </a:rPr>
                <a:t>T</a:t>
              </a:r>
            </a:p>
          </p:txBody>
        </p:sp>
      </p:grpSp>
      <p:graphicFrame>
        <p:nvGraphicFramePr>
          <p:cNvPr id="29" name="Obje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482598"/>
              </p:ext>
            </p:extLst>
          </p:nvPr>
        </p:nvGraphicFramePr>
        <p:xfrm>
          <a:off x="2025650" y="2641600"/>
          <a:ext cx="57975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112" name="Équation" r:id="rId4" imgW="3492360" imgH="533160" progId="Equation.3">
                  <p:embed/>
                </p:oleObj>
              </mc:Choice>
              <mc:Fallback>
                <p:oleObj name="Équation" r:id="rId4" imgW="34923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2641600"/>
                        <a:ext cx="579755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747920"/>
              </p:ext>
            </p:extLst>
          </p:nvPr>
        </p:nvGraphicFramePr>
        <p:xfrm>
          <a:off x="4754563" y="3592513"/>
          <a:ext cx="3359150" cy="301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113" name="Équation" r:id="rId6" imgW="2095200" imgH="1854000" progId="Equation.3">
                  <p:embed/>
                </p:oleObj>
              </mc:Choice>
              <mc:Fallback>
                <p:oleObj name="Équation" r:id="rId6" imgW="209520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563" y="3592513"/>
                        <a:ext cx="3359150" cy="301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4644008" y="5778745"/>
            <a:ext cx="2952328" cy="917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614977" y="5626631"/>
            <a:ext cx="1443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Lien </a:t>
            </a:r>
          </a:p>
          <a:p>
            <a:r>
              <a:rPr lang="fr-FR" dirty="0"/>
              <a:t>déplacement</a:t>
            </a:r>
          </a:p>
          <a:p>
            <a:r>
              <a:rPr lang="fr-FR" dirty="0"/>
              <a:t>relatif /</a:t>
            </a:r>
          </a:p>
          <a:p>
            <a:r>
              <a:rPr lang="fr-FR" dirty="0"/>
              <a:t>déformations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96231EF-450A-406B-AFF3-1D1799D2F44F}"/>
              </a:ext>
            </a:extLst>
          </p:cNvPr>
          <p:cNvSpPr txBox="1"/>
          <p:nvPr/>
        </p:nvSpPr>
        <p:spPr>
          <a:xfrm>
            <a:off x="2164747" y="1400502"/>
            <a:ext cx="54657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Modélisation </a:t>
            </a:r>
            <a:r>
              <a:rPr lang="fr-FR" b="1" dirty="0">
                <a:cs typeface="Arial" panose="020B0604020202020204" pitchFamily="34" charset="0"/>
              </a:rPr>
              <a:t>microscopique</a:t>
            </a:r>
            <a:r>
              <a:rPr lang="fr-FR" dirty="0">
                <a:cs typeface="Arial" panose="020B0604020202020204" pitchFamily="34" charset="0"/>
              </a:rPr>
              <a:t> des grandeurs mécaniques: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DCBDB77-6FF3-4227-9DB0-94D977C964B9}"/>
              </a:ext>
            </a:extLst>
          </p:cNvPr>
          <p:cNvSpPr txBox="1"/>
          <p:nvPr/>
        </p:nvSpPr>
        <p:spPr>
          <a:xfrm>
            <a:off x="3270441" y="2128769"/>
            <a:ext cx="31925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cs typeface="Arial" panose="020B0604020202020204" pitchFamily="34" charset="0"/>
              </a:rPr>
              <a:t>Déplacements</a:t>
            </a:r>
            <a:r>
              <a:rPr lang="fr-FR" dirty="0">
                <a:cs typeface="Arial" panose="020B0604020202020204" pitchFamily="34" charset="0"/>
              </a:rPr>
              <a:t> et </a:t>
            </a:r>
            <a:r>
              <a:rPr lang="fr-FR" b="1" dirty="0">
                <a:cs typeface="Arial" panose="020B0604020202020204" pitchFamily="34" charset="0"/>
              </a:rPr>
              <a:t>déformations</a:t>
            </a:r>
            <a:r>
              <a:rPr lang="fr-FR" dirty="0"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468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15616" y="1340768"/>
            <a:ext cx="723307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au 1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de l’énergie: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contraintes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locales:</a:t>
            </a: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126652"/>
              </p:ext>
            </p:extLst>
          </p:nvPr>
        </p:nvGraphicFramePr>
        <p:xfrm>
          <a:off x="1130527" y="1884670"/>
          <a:ext cx="7257897" cy="4064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36" name="Equation" r:id="rId4" imgW="2412720" imgH="1346040" progId="Equation.DSMT4">
                  <p:embed/>
                </p:oleObj>
              </mc:Choice>
              <mc:Fallback>
                <p:oleObj name="Equation" r:id="rId4" imgW="2412720" imgH="1346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527" y="1884670"/>
                        <a:ext cx="7257897" cy="40646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 1"/>
          <p:cNvGrpSpPr/>
          <p:nvPr/>
        </p:nvGrpSpPr>
        <p:grpSpPr>
          <a:xfrm>
            <a:off x="827584" y="5805488"/>
            <a:ext cx="7733804" cy="1003300"/>
            <a:chOff x="827584" y="5805488"/>
            <a:chExt cx="7733804" cy="1003300"/>
          </a:xfrm>
        </p:grpSpPr>
        <p:sp>
          <p:nvSpPr>
            <p:cNvPr id="5" name="ZoneTexte 5"/>
            <p:cNvSpPr txBox="1">
              <a:spLocks noChangeArrowheads="1"/>
            </p:cNvSpPr>
            <p:nvPr/>
          </p:nvSpPr>
          <p:spPr bwMode="auto">
            <a:xfrm>
              <a:off x="827584" y="6048000"/>
              <a:ext cx="21774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A comparer avec:</a:t>
              </a:r>
            </a:p>
          </p:txBody>
        </p:sp>
        <p:graphicFrame>
          <p:nvGraphicFramePr>
            <p:cNvPr id="6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4648183"/>
                </p:ext>
              </p:extLst>
            </p:nvPr>
          </p:nvGraphicFramePr>
          <p:xfrm>
            <a:off x="2865438" y="5805488"/>
            <a:ext cx="5695950" cy="1003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137" name="Equation" r:id="rId6" imgW="2234880" imgH="393480" progId="Equation.3">
                    <p:embed/>
                  </p:oleObj>
                </mc:Choice>
                <mc:Fallback>
                  <p:oleObj name="Equation" r:id="rId6" imgW="22348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5438" y="5805488"/>
                          <a:ext cx="5695950" cy="1003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194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416996"/>
              </p:ext>
            </p:extLst>
          </p:nvPr>
        </p:nvGraphicFramePr>
        <p:xfrm>
          <a:off x="338434" y="1869465"/>
          <a:ext cx="8554046" cy="1191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74" name="Equation" r:id="rId4" imgW="2565360" imgH="355320" progId="Equation.DSMT4">
                  <p:embed/>
                </p:oleObj>
              </mc:Choice>
              <mc:Fallback>
                <p:oleObj name="Equation" r:id="rId4" imgW="25653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34" y="1869465"/>
                        <a:ext cx="8554046" cy="11914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5"/>
          <p:cNvSpPr txBox="1">
            <a:spLocks noChangeArrowheads="1"/>
          </p:cNvSpPr>
          <p:nvPr/>
        </p:nvSpPr>
        <p:spPr bwMode="auto">
          <a:xfrm>
            <a:off x="995435" y="3426247"/>
            <a:ext cx="2177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000" dirty="0"/>
              <a:t>A comparer avec: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985853"/>
              </p:ext>
            </p:extLst>
          </p:nvPr>
        </p:nvGraphicFramePr>
        <p:xfrm>
          <a:off x="3221038" y="3300413"/>
          <a:ext cx="5176837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75" name="Equation" r:id="rId6" imgW="2031840" imgH="368280" progId="Equation.3">
                  <p:embed/>
                </p:oleObj>
              </mc:Choice>
              <mc:Fallback>
                <p:oleObj name="Equation" r:id="rId6" imgW="20318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1038" y="3300413"/>
                        <a:ext cx="5176837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 13"/>
          <p:cNvGrpSpPr>
            <a:grpSpLocks/>
          </p:cNvGrpSpPr>
          <p:nvPr/>
        </p:nvGrpSpPr>
        <p:grpSpPr bwMode="auto">
          <a:xfrm>
            <a:off x="1198563" y="4303713"/>
            <a:ext cx="7024687" cy="2120900"/>
            <a:chOff x="1174699" y="3793059"/>
            <a:chExt cx="7024083" cy="2120900"/>
          </a:xfrm>
        </p:grpSpPr>
        <p:grpSp>
          <p:nvGrpSpPr>
            <p:cNvPr id="10" name="Groupe 9"/>
            <p:cNvGrpSpPr>
              <a:grpSpLocks/>
            </p:cNvGrpSpPr>
            <p:nvPr/>
          </p:nvGrpSpPr>
          <p:grpSpPr bwMode="auto">
            <a:xfrm>
              <a:off x="1570674" y="4929709"/>
              <a:ext cx="6547241" cy="984250"/>
              <a:chOff x="1591268" y="3887623"/>
              <a:chExt cx="6547241" cy="984250"/>
            </a:xfrm>
          </p:grpSpPr>
          <p:sp>
            <p:nvSpPr>
              <p:cNvPr id="12" name="ZoneTexte 10"/>
              <p:cNvSpPr txBox="1">
                <a:spLocks noChangeArrowheads="1"/>
              </p:cNvSpPr>
              <p:nvPr/>
            </p:nvSpPr>
            <p:spPr bwMode="auto">
              <a:xfrm>
                <a:off x="1591268" y="4100540"/>
                <a:ext cx="218021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altLang="fr-FR" sz="2000" dirty="0"/>
                  <a:t>Contrainte locale:</a:t>
                </a:r>
              </a:p>
            </p:txBody>
          </p:sp>
          <p:graphicFrame>
            <p:nvGraphicFramePr>
              <p:cNvPr id="13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3826203"/>
                  </p:ext>
                </p:extLst>
              </p:nvPr>
            </p:nvGraphicFramePr>
            <p:xfrm>
              <a:off x="3776420" y="3887623"/>
              <a:ext cx="4362089" cy="984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7976" name="Equation" r:id="rId8" imgW="1574640" imgH="355320" progId="Equation.DSMT4">
                      <p:embed/>
                    </p:oleObj>
                  </mc:Choice>
                  <mc:Fallback>
                    <p:oleObj name="Equation" r:id="rId8" imgW="1574640" imgH="35532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76420" y="3887623"/>
                            <a:ext cx="4362089" cy="98425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2552391"/>
                </p:ext>
              </p:extLst>
            </p:nvPr>
          </p:nvGraphicFramePr>
          <p:xfrm>
            <a:off x="1174699" y="3793059"/>
            <a:ext cx="7024083" cy="98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7977" name="Equation" r:id="rId10" imgW="3530520" imgH="495000" progId="Equation.DSMT4">
                    <p:embed/>
                  </p:oleObj>
                </mc:Choice>
                <mc:Fallback>
                  <p:oleObj name="Equation" r:id="rId10" imgW="3530520" imgH="495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4699" y="3793059"/>
                          <a:ext cx="7024083" cy="9842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Rectangle 13"/>
          <p:cNvSpPr/>
          <p:nvPr/>
        </p:nvSpPr>
        <p:spPr>
          <a:xfrm>
            <a:off x="3779912" y="5391509"/>
            <a:ext cx="3633788" cy="98901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115616" y="1340768"/>
            <a:ext cx="723307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au 1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de l’énergie: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contraintes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locales: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96806" y="6488668"/>
            <a:ext cx="198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Volume de </a:t>
            </a:r>
            <a:r>
              <a:rPr lang="fr-FR" dirty="0" err="1"/>
              <a:t>Voronoï</a:t>
            </a:r>
            <a:endParaRPr lang="en-US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5211332" y="6162511"/>
            <a:ext cx="376734" cy="4360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0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27584" y="1340768"/>
            <a:ext cx="748474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au 2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de l’énergie: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d’élasticité:</a:t>
            </a: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440480"/>
              </p:ext>
            </p:extLst>
          </p:nvPr>
        </p:nvGraphicFramePr>
        <p:xfrm>
          <a:off x="146050" y="1876425"/>
          <a:ext cx="8758238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312" name="Equation" r:id="rId4" imgW="3974760" imgH="507960" progId="Equation.DSMT4">
                  <p:embed/>
                </p:oleObj>
              </mc:Choice>
              <mc:Fallback>
                <p:oleObj name="Equation" r:id="rId4" imgW="3974760" imgH="507960" progId="Equation.DSMT4">
                  <p:embed/>
                  <p:pic>
                    <p:nvPicPr>
                      <p:cNvPr id="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" y="1876425"/>
                        <a:ext cx="8758238" cy="1120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 19"/>
          <p:cNvGrpSpPr>
            <a:grpSpLocks/>
          </p:cNvGrpSpPr>
          <p:nvPr/>
        </p:nvGrpSpPr>
        <p:grpSpPr bwMode="auto">
          <a:xfrm>
            <a:off x="-1" y="2636911"/>
            <a:ext cx="9144001" cy="3066062"/>
            <a:chOff x="-126357" y="2505631"/>
            <a:chExt cx="9242949" cy="3214603"/>
          </a:xfrm>
        </p:grpSpPr>
        <p:sp>
          <p:nvSpPr>
            <p:cNvPr id="6" name="ZoneTexte 3"/>
            <p:cNvSpPr txBox="1">
              <a:spLocks noChangeArrowheads="1"/>
            </p:cNvSpPr>
            <p:nvPr/>
          </p:nvSpPr>
          <p:spPr bwMode="auto">
            <a:xfrm>
              <a:off x="169070" y="2505631"/>
              <a:ext cx="734342" cy="419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avec</a:t>
              </a:r>
            </a:p>
          </p:txBody>
        </p:sp>
        <p:graphicFrame>
          <p:nvGraphicFramePr>
            <p:cNvPr id="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5000695"/>
                </p:ext>
              </p:extLst>
            </p:nvPr>
          </p:nvGraphicFramePr>
          <p:xfrm>
            <a:off x="-126357" y="3004479"/>
            <a:ext cx="9242949" cy="2715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0313" name="Equation" r:id="rId6" imgW="5587920" imgH="1638000" progId="Equation.DSMT4">
                    <p:embed/>
                  </p:oleObj>
                </mc:Choice>
                <mc:Fallback>
                  <p:oleObj name="Equation" r:id="rId6" imgW="5587920" imgH="1638000" progId="Equation.DSMT4">
                    <p:embed/>
                    <p:pic>
                      <p:nvPicPr>
                        <p:cNvPr id="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26357" y="3004479"/>
                          <a:ext cx="9242949" cy="271575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e 18"/>
          <p:cNvGrpSpPr>
            <a:grpSpLocks/>
          </p:cNvGrpSpPr>
          <p:nvPr/>
        </p:nvGrpSpPr>
        <p:grpSpPr bwMode="auto">
          <a:xfrm>
            <a:off x="1141413" y="5157192"/>
            <a:ext cx="5700712" cy="1639251"/>
            <a:chOff x="1705232" y="5157204"/>
            <a:chExt cx="5701272" cy="1639238"/>
          </a:xfrm>
        </p:grpSpPr>
        <p:cxnSp>
          <p:nvCxnSpPr>
            <p:cNvPr id="9" name="Connecteur droit avec flèche 8"/>
            <p:cNvCxnSpPr/>
            <p:nvPr/>
          </p:nvCxnSpPr>
          <p:spPr>
            <a:xfrm flipV="1">
              <a:off x="2632423" y="5659391"/>
              <a:ext cx="0" cy="7369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flipH="1" flipV="1">
              <a:off x="3214669" y="5459568"/>
              <a:ext cx="481185" cy="54781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H="1" flipV="1">
              <a:off x="5568246" y="5157204"/>
              <a:ext cx="942820" cy="653055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5"/>
            <p:cNvSpPr txBox="1">
              <a:spLocks noChangeArrowheads="1"/>
            </p:cNvSpPr>
            <p:nvPr/>
          </p:nvSpPr>
          <p:spPr bwMode="auto">
            <a:xfrm>
              <a:off x="1705232" y="6396335"/>
              <a:ext cx="2082826" cy="40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Raideurs locales</a:t>
              </a:r>
            </a:p>
          </p:txBody>
        </p:sp>
        <p:sp>
          <p:nvSpPr>
            <p:cNvPr id="13" name="ZoneTexte 16"/>
            <p:cNvSpPr txBox="1">
              <a:spLocks noChangeArrowheads="1"/>
            </p:cNvSpPr>
            <p:nvPr/>
          </p:nvSpPr>
          <p:spPr bwMode="auto">
            <a:xfrm>
              <a:off x="3100722" y="6015267"/>
              <a:ext cx="2796233" cy="40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élongation de la liaison</a:t>
              </a:r>
            </a:p>
          </p:txBody>
        </p:sp>
        <p:sp>
          <p:nvSpPr>
            <p:cNvPr id="14" name="ZoneTexte 17"/>
            <p:cNvSpPr txBox="1">
              <a:spLocks noChangeArrowheads="1"/>
            </p:cNvSpPr>
            <p:nvPr/>
          </p:nvSpPr>
          <p:spPr bwMode="auto">
            <a:xfrm>
              <a:off x="6367437" y="5799091"/>
              <a:ext cx="10390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/>
                <a:t>rotation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918868" y="1924924"/>
            <a:ext cx="2817813" cy="11239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9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1340768"/>
            <a:ext cx="748474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au 2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de l’énergie: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d’élasticité: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28761" y="2186318"/>
            <a:ext cx="6997428" cy="4001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Approximation de Born-Huang pour les modules d’élasticité: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043910"/>
              </p:ext>
            </p:extLst>
          </p:nvPr>
        </p:nvGraphicFramePr>
        <p:xfrm>
          <a:off x="395536" y="3789040"/>
          <a:ext cx="8540750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1157" name="Equation" r:id="rId4" imgW="4190760" imgH="990360" progId="Equation.DSMT4">
                  <p:embed/>
                </p:oleObj>
              </mc:Choice>
              <mc:Fallback>
                <p:oleObj name="Equation" r:id="rId4" imgW="4190760" imgH="9903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789040"/>
                        <a:ext cx="8540750" cy="202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1438672" y="2682104"/>
            <a:ext cx="18985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4000" b="1" dirty="0" err="1"/>
              <a:t>T</a:t>
            </a:r>
            <a:r>
              <a:rPr lang="fr-FR" altLang="fr-FR" sz="4000" b="1" baseline="-25000" dirty="0" err="1"/>
              <a:t>ij</a:t>
            </a:r>
            <a:r>
              <a:rPr lang="fr-FR" altLang="fr-FR" sz="4000" b="1" baseline="30000" dirty="0" err="1"/>
              <a:t>eq</a:t>
            </a:r>
            <a:r>
              <a:rPr lang="fr-FR" altLang="fr-FR" sz="4000" b="1" baseline="30000" dirty="0"/>
              <a:t> </a:t>
            </a:r>
            <a:r>
              <a:rPr lang="fr-FR" altLang="fr-FR" sz="4000" b="1" dirty="0"/>
              <a:t>= 0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57654" y="2846686"/>
            <a:ext cx="469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soit: absence de contraintes « gelées ».</a:t>
            </a:r>
          </a:p>
        </p:txBody>
      </p:sp>
    </p:spTree>
    <p:extLst>
      <p:ext uri="{BB962C8B-B14F-4D97-AF65-F5344CB8AC3E}">
        <p14:creationId xmlns:p14="http://schemas.microsoft.com/office/powerpoint/2010/main" val="4875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2532082" y="3911476"/>
          <a:ext cx="3590692" cy="100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39" name="Équation" r:id="rId4" imgW="1409400" imgH="393480" progId="Equation.3">
                  <p:embed/>
                </p:oleObj>
              </mc:Choice>
              <mc:Fallback>
                <p:oleObj name="Équation" r:id="rId4" imgW="1409400" imgH="393480" progId="Equation.3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82" y="3911476"/>
                        <a:ext cx="3590692" cy="1003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35496" y="5181600"/>
            <a:ext cx="9067800" cy="1258889"/>
            <a:chOff x="265699" y="5179442"/>
            <a:chExt cx="9067750" cy="1260389"/>
          </a:xfrm>
        </p:grpSpPr>
        <p:graphicFrame>
          <p:nvGraphicFramePr>
            <p:cNvPr id="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2778213"/>
                </p:ext>
              </p:extLst>
            </p:nvPr>
          </p:nvGraphicFramePr>
          <p:xfrm>
            <a:off x="265699" y="5179442"/>
            <a:ext cx="9067750" cy="100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40" name="Equation" r:id="rId6" imgW="4609800" imgH="507960" progId="Equation.DSMT4">
                    <p:embed/>
                  </p:oleObj>
                </mc:Choice>
                <mc:Fallback>
                  <p:oleObj name="Equation" r:id="rId6" imgW="4609800" imgH="507960" progId="Equation.DSMT4">
                    <p:embed/>
                    <p:pic>
                      <p:nvPicPr>
                        <p:cNvPr id="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699" y="5179442"/>
                          <a:ext cx="9067750" cy="100290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1459666" y="5179442"/>
              <a:ext cx="6336669" cy="1260389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827584" y="1340768"/>
            <a:ext cx="748474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au 2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de l’énergie: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d’élasticité: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395536" y="2204864"/>
          <a:ext cx="8410575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41" name="Équation" r:id="rId8" imgW="4127400" imgH="507960" progId="Equation.3">
                  <p:embed/>
                </p:oleObj>
              </mc:Choice>
              <mc:Fallback>
                <p:oleObj name="Équation" r:id="rId8" imgW="4127400" imgH="507960" progId="Equation.3">
                  <p:embed/>
                  <p:pic>
                    <p:nvPicPr>
                      <p:cNvPr id="7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204864"/>
                        <a:ext cx="8410575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419872" y="3573776"/>
            <a:ext cx="1996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 comparer avec:</a:t>
            </a:r>
          </a:p>
        </p:txBody>
      </p:sp>
    </p:spTree>
    <p:extLst>
      <p:ext uri="{BB962C8B-B14F-4D97-AF65-F5344CB8AC3E}">
        <p14:creationId xmlns:p14="http://schemas.microsoft.com/office/powerpoint/2010/main" val="1062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2"/>
          <p:cNvGrpSpPr>
            <a:grpSpLocks/>
          </p:cNvGrpSpPr>
          <p:nvPr/>
        </p:nvGrpSpPr>
        <p:grpSpPr bwMode="auto">
          <a:xfrm>
            <a:off x="1135063" y="1988840"/>
            <a:ext cx="7153735" cy="1260475"/>
            <a:chOff x="1142183" y="1075038"/>
            <a:chExt cx="7152665" cy="1260389"/>
          </a:xfrm>
        </p:grpSpPr>
        <p:sp>
          <p:nvSpPr>
            <p:cNvPr id="4" name="Rectangle 3"/>
            <p:cNvSpPr/>
            <p:nvPr/>
          </p:nvSpPr>
          <p:spPr>
            <a:xfrm>
              <a:off x="1142183" y="1075038"/>
              <a:ext cx="7152665" cy="1260389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aphicFrame>
          <p:nvGraphicFramePr>
            <p:cNvPr id="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4333873"/>
                </p:ext>
              </p:extLst>
            </p:nvPr>
          </p:nvGraphicFramePr>
          <p:xfrm>
            <a:off x="1142183" y="1156292"/>
            <a:ext cx="7095064" cy="1038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05" name="Equation" r:id="rId4" imgW="3479760" imgH="507960" progId="Equation.DSMT4">
                    <p:embed/>
                  </p:oleObj>
                </mc:Choice>
                <mc:Fallback>
                  <p:oleObj name="Equation" r:id="rId4" imgW="3479760" imgH="507960" progId="Equation.DSMT4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183" y="1156292"/>
                          <a:ext cx="7095064" cy="10381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ZoneTexte 10"/>
          <p:cNvSpPr txBox="1">
            <a:spLocks noChangeArrowheads="1"/>
          </p:cNvSpPr>
          <p:nvPr/>
        </p:nvSpPr>
        <p:spPr bwMode="auto">
          <a:xfrm>
            <a:off x="131342" y="3505601"/>
            <a:ext cx="901265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000" dirty="0"/>
              <a:t>Contribution termes à 2-corps (forces centrales): (i</a:t>
            </a:r>
            <a:r>
              <a:rPr lang="fr-FR" altLang="fr-FR" sz="2000" baseline="-25000" dirty="0"/>
              <a:t>1</a:t>
            </a:r>
            <a:r>
              <a:rPr lang="fr-FR" altLang="fr-FR" sz="2000" dirty="0"/>
              <a:t>i</a:t>
            </a:r>
            <a:r>
              <a:rPr lang="fr-FR" altLang="fr-FR" sz="2000" baseline="-25000" dirty="0"/>
              <a:t>2</a:t>
            </a:r>
            <a:r>
              <a:rPr lang="fr-FR" altLang="fr-FR" sz="2000" dirty="0"/>
              <a:t>)=(i</a:t>
            </a:r>
            <a:r>
              <a:rPr lang="fr-FR" altLang="fr-FR" sz="2000" baseline="-25000" dirty="0"/>
              <a:t>3</a:t>
            </a:r>
            <a:r>
              <a:rPr lang="fr-FR" altLang="fr-FR" sz="2000" dirty="0"/>
              <a:t>i</a:t>
            </a:r>
            <a:r>
              <a:rPr lang="fr-FR" altLang="fr-FR" sz="2000" baseline="-25000" dirty="0"/>
              <a:t>4</a:t>
            </a:r>
            <a:r>
              <a:rPr lang="fr-FR" altLang="fr-FR" sz="2000" dirty="0"/>
              <a:t>) </a:t>
            </a:r>
            <a:r>
              <a:rPr lang="fr-FR" altLang="fr-FR" sz="2000" dirty="0">
                <a:sym typeface="Symbol" pitchFamily="18" charset="2"/>
              </a:rPr>
              <a:t> n=1/2	       i	</a:t>
            </a:r>
          </a:p>
          <a:p>
            <a:pPr eaLnBrk="1" hangingPunct="1"/>
            <a:endParaRPr lang="fr-FR" altLang="fr-FR" sz="2000" dirty="0">
              <a:sym typeface="Symbol" pitchFamily="18" charset="2"/>
            </a:endParaRPr>
          </a:p>
          <a:p>
            <a:pPr eaLnBrk="1" hangingPunct="1"/>
            <a:endParaRPr lang="fr-FR" altLang="fr-FR" sz="2000" dirty="0">
              <a:sym typeface="Symbol" pitchFamily="18" charset="2"/>
            </a:endParaRPr>
          </a:p>
          <a:p>
            <a:pPr eaLnBrk="1" hangingPunct="1"/>
            <a:r>
              <a:rPr lang="fr-FR" altLang="fr-FR" sz="2000" dirty="0">
                <a:sym typeface="Symbol" pitchFamily="18" charset="2"/>
              </a:rPr>
              <a:t>Contribution 3-corps (flexion angulaire): i=i</a:t>
            </a:r>
            <a:r>
              <a:rPr lang="fr-FR" altLang="fr-FR" sz="2000" baseline="-25000" dirty="0">
                <a:sym typeface="Symbol" pitchFamily="18" charset="2"/>
              </a:rPr>
              <a:t>1</a:t>
            </a:r>
            <a:r>
              <a:rPr lang="fr-FR" altLang="fr-FR" sz="2000" dirty="0">
                <a:sym typeface="Symbol" pitchFamily="18" charset="2"/>
              </a:rPr>
              <a:t> and i=i</a:t>
            </a:r>
            <a:r>
              <a:rPr lang="fr-FR" altLang="fr-FR" sz="2000" baseline="-25000" dirty="0">
                <a:sym typeface="Symbol" pitchFamily="18" charset="2"/>
              </a:rPr>
              <a:t>3</a:t>
            </a:r>
            <a:r>
              <a:rPr lang="fr-FR" altLang="fr-FR" sz="2000" dirty="0">
                <a:sym typeface="Symbol" pitchFamily="18" charset="2"/>
              </a:rPr>
              <a:t> or i=i</a:t>
            </a:r>
            <a:r>
              <a:rPr lang="fr-FR" altLang="fr-FR" sz="2000" baseline="-25000" dirty="0">
                <a:sym typeface="Symbol" pitchFamily="18" charset="2"/>
              </a:rPr>
              <a:t>4</a:t>
            </a:r>
            <a:r>
              <a:rPr lang="fr-FR" altLang="fr-FR" sz="2000" dirty="0">
                <a:sym typeface="Symbol" pitchFamily="18" charset="2"/>
              </a:rPr>
              <a:t> n=2/3</a:t>
            </a:r>
          </a:p>
          <a:p>
            <a:pPr eaLnBrk="1" hangingPunct="1"/>
            <a:endParaRPr lang="fr-FR" altLang="fr-FR" sz="2000" dirty="0">
              <a:sym typeface="Symbol" pitchFamily="18" charset="2"/>
            </a:endParaRPr>
          </a:p>
          <a:p>
            <a:pPr eaLnBrk="1" hangingPunct="1"/>
            <a:r>
              <a:rPr lang="fr-FR" altLang="fr-FR" sz="2000" dirty="0">
                <a:sym typeface="Symbol" pitchFamily="18" charset="2"/>
              </a:rPr>
              <a:t>                           						i								        </a:t>
            </a:r>
          </a:p>
          <a:p>
            <a:pPr eaLnBrk="1" hangingPunct="1"/>
            <a:r>
              <a:rPr lang="fr-FR" altLang="fr-FR" sz="2000" dirty="0">
                <a:sym typeface="Symbol" pitchFamily="18" charset="2"/>
              </a:rPr>
              <a:t>Interactions 4-body (twists): (i</a:t>
            </a:r>
            <a:r>
              <a:rPr lang="fr-FR" altLang="fr-FR" sz="2000" baseline="-25000" dirty="0">
                <a:sym typeface="Symbol" pitchFamily="18" charset="2"/>
              </a:rPr>
              <a:t>1</a:t>
            </a:r>
            <a:r>
              <a:rPr lang="fr-FR" altLang="fr-FR" sz="2000" dirty="0">
                <a:sym typeface="Symbol" pitchFamily="18" charset="2"/>
              </a:rPr>
              <a:t>i</a:t>
            </a:r>
            <a:r>
              <a:rPr lang="fr-FR" altLang="fr-FR" sz="2000" baseline="-25000" dirty="0">
                <a:sym typeface="Symbol" pitchFamily="18" charset="2"/>
              </a:rPr>
              <a:t>2</a:t>
            </a:r>
            <a:r>
              <a:rPr lang="fr-FR" altLang="fr-FR" sz="2000" dirty="0">
                <a:sym typeface="Symbol" pitchFamily="18" charset="2"/>
              </a:rPr>
              <a:t>) ≠ (i</a:t>
            </a:r>
            <a:r>
              <a:rPr lang="fr-FR" altLang="fr-FR" sz="2000" baseline="-25000" dirty="0">
                <a:sym typeface="Symbol" pitchFamily="18" charset="2"/>
              </a:rPr>
              <a:t>3</a:t>
            </a:r>
            <a:r>
              <a:rPr lang="fr-FR" altLang="fr-FR" sz="2000" dirty="0">
                <a:sym typeface="Symbol" pitchFamily="18" charset="2"/>
              </a:rPr>
              <a:t>i</a:t>
            </a:r>
            <a:r>
              <a:rPr lang="fr-FR" altLang="fr-FR" sz="2000" baseline="-25000" dirty="0">
                <a:sym typeface="Symbol" pitchFamily="18" charset="2"/>
              </a:rPr>
              <a:t>4</a:t>
            </a:r>
            <a:r>
              <a:rPr lang="fr-FR" altLang="fr-FR" sz="2000" dirty="0">
                <a:sym typeface="Symbol" pitchFamily="18" charset="2"/>
              </a:rPr>
              <a:t>)  n=1/2		    i</a:t>
            </a:r>
            <a:endParaRPr lang="fr-FR" altLang="fr-FR" sz="2000" dirty="0"/>
          </a:p>
        </p:txBody>
      </p:sp>
      <p:grpSp>
        <p:nvGrpSpPr>
          <p:cNvPr id="8" name="Groupe 19"/>
          <p:cNvGrpSpPr>
            <a:grpSpLocks/>
          </p:cNvGrpSpPr>
          <p:nvPr/>
        </p:nvGrpSpPr>
        <p:grpSpPr bwMode="auto">
          <a:xfrm>
            <a:off x="7955397" y="3581397"/>
            <a:ext cx="967961" cy="255391"/>
            <a:chOff x="457200" y="3278658"/>
            <a:chExt cx="967945" cy="255374"/>
          </a:xfrm>
        </p:grpSpPr>
        <p:sp>
          <p:nvSpPr>
            <p:cNvPr id="28" name="Ellipse 27"/>
            <p:cNvSpPr/>
            <p:nvPr/>
          </p:nvSpPr>
          <p:spPr>
            <a:xfrm>
              <a:off x="457200" y="3286897"/>
              <a:ext cx="247135" cy="247135"/>
            </a:xfrm>
            <a:prstGeom prst="ellipse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178010" y="3278658"/>
              <a:ext cx="247135" cy="247135"/>
            </a:xfrm>
            <a:prstGeom prst="ellipse">
              <a:avLst/>
            </a:prstGeom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539741" y="3397362"/>
              <a:ext cx="717538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43"/>
          <p:cNvGrpSpPr>
            <a:grpSpLocks/>
          </p:cNvGrpSpPr>
          <p:nvPr/>
        </p:nvGrpSpPr>
        <p:grpSpPr bwMode="auto">
          <a:xfrm>
            <a:off x="5907876" y="5677016"/>
            <a:ext cx="1017389" cy="959771"/>
            <a:chOff x="7245178" y="5482280"/>
            <a:chExt cx="1017372" cy="959708"/>
          </a:xfrm>
        </p:grpSpPr>
        <p:grpSp>
          <p:nvGrpSpPr>
            <p:cNvPr id="19" name="Groupe 29"/>
            <p:cNvGrpSpPr>
              <a:grpSpLocks/>
            </p:cNvGrpSpPr>
            <p:nvPr/>
          </p:nvGrpSpPr>
          <p:grpSpPr bwMode="auto">
            <a:xfrm rot="-1327791">
              <a:off x="7245178" y="5482280"/>
              <a:ext cx="967945" cy="255374"/>
              <a:chOff x="457200" y="3278658"/>
              <a:chExt cx="967945" cy="255374"/>
            </a:xfrm>
          </p:grpSpPr>
          <p:sp>
            <p:nvSpPr>
              <p:cNvPr id="25" name="Ellipse 24"/>
              <p:cNvSpPr/>
              <p:nvPr/>
            </p:nvSpPr>
            <p:spPr>
              <a:xfrm>
                <a:off x="457200" y="3286897"/>
                <a:ext cx="247135" cy="247135"/>
              </a:xfrm>
              <a:prstGeom prst="ellipse">
                <a:avLst/>
              </a:prstGeom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6" name="Ellipse 25"/>
              <p:cNvSpPr/>
              <p:nvPr/>
            </p:nvSpPr>
            <p:spPr>
              <a:xfrm>
                <a:off x="1178010" y="3278658"/>
                <a:ext cx="247135" cy="247135"/>
              </a:xfrm>
              <a:prstGeom prst="ellipse">
                <a:avLst/>
              </a:prstGeom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27" name="Connecteur droit 26"/>
              <p:cNvCxnSpPr/>
              <p:nvPr/>
            </p:nvCxnSpPr>
            <p:spPr>
              <a:xfrm>
                <a:off x="539292" y="3394262"/>
                <a:ext cx="717538" cy="158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33"/>
            <p:cNvGrpSpPr>
              <a:grpSpLocks/>
            </p:cNvGrpSpPr>
            <p:nvPr/>
          </p:nvGrpSpPr>
          <p:grpSpPr bwMode="auto">
            <a:xfrm rot="1417546">
              <a:off x="7294605" y="6186614"/>
              <a:ext cx="967945" cy="255374"/>
              <a:chOff x="457200" y="3278658"/>
              <a:chExt cx="967945" cy="255374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457200" y="3286897"/>
                <a:ext cx="247135" cy="247135"/>
              </a:xfrm>
              <a:prstGeom prst="ellipse">
                <a:avLst/>
              </a:prstGeom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1178010" y="3278658"/>
                <a:ext cx="247135" cy="247135"/>
              </a:xfrm>
              <a:prstGeom prst="ellipse">
                <a:avLst/>
              </a:prstGeom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24" name="Connecteur droit 23"/>
              <p:cNvCxnSpPr/>
              <p:nvPr/>
            </p:nvCxnSpPr>
            <p:spPr>
              <a:xfrm>
                <a:off x="536617" y="3395669"/>
                <a:ext cx="719126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Connecteur droit 20"/>
            <p:cNvCxnSpPr/>
            <p:nvPr/>
          </p:nvCxnSpPr>
          <p:spPr>
            <a:xfrm rot="5400000">
              <a:off x="7370659" y="5949895"/>
              <a:ext cx="7048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42"/>
          <p:cNvGrpSpPr>
            <a:grpSpLocks/>
          </p:cNvGrpSpPr>
          <p:nvPr/>
        </p:nvGrpSpPr>
        <p:grpSpPr bwMode="auto">
          <a:xfrm>
            <a:off x="7675892" y="4879603"/>
            <a:ext cx="1015565" cy="622470"/>
            <a:chOff x="659028" y="4691447"/>
            <a:chExt cx="1015548" cy="622429"/>
          </a:xfrm>
        </p:grpSpPr>
        <p:grpSp>
          <p:nvGrpSpPr>
            <p:cNvPr id="11" name="Groupe 21"/>
            <p:cNvGrpSpPr>
              <a:grpSpLocks/>
            </p:cNvGrpSpPr>
            <p:nvPr/>
          </p:nvGrpSpPr>
          <p:grpSpPr bwMode="auto">
            <a:xfrm rot="-1970013">
              <a:off x="659028" y="4691447"/>
              <a:ext cx="967945" cy="255374"/>
              <a:chOff x="457200" y="3278658"/>
              <a:chExt cx="967945" cy="255374"/>
            </a:xfrm>
          </p:grpSpPr>
          <p:sp>
            <p:nvSpPr>
              <p:cNvPr id="16" name="Ellipse 15"/>
              <p:cNvSpPr/>
              <p:nvPr/>
            </p:nvSpPr>
            <p:spPr>
              <a:xfrm>
                <a:off x="457200" y="3286897"/>
                <a:ext cx="247135" cy="247135"/>
              </a:xfrm>
              <a:prstGeom prst="ellipse">
                <a:avLst/>
              </a:prstGeom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1178010" y="3278658"/>
                <a:ext cx="247135" cy="247135"/>
              </a:xfrm>
              <a:prstGeom prst="ellipse">
                <a:avLst/>
              </a:prstGeom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538231" y="3394924"/>
                <a:ext cx="719125" cy="158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e 25"/>
            <p:cNvGrpSpPr>
              <a:grpSpLocks/>
            </p:cNvGrpSpPr>
            <p:nvPr/>
          </p:nvGrpSpPr>
          <p:grpSpPr bwMode="auto">
            <a:xfrm rot="1418502">
              <a:off x="789431" y="5066741"/>
              <a:ext cx="885145" cy="247135"/>
              <a:chOff x="540000" y="3278658"/>
              <a:chExt cx="885145" cy="247135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1178010" y="3278658"/>
                <a:ext cx="247135" cy="247135"/>
              </a:xfrm>
              <a:prstGeom prst="ellipse">
                <a:avLst/>
              </a:prstGeom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>
                <a:off x="534298" y="3399308"/>
                <a:ext cx="719125" cy="158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Arc 12"/>
            <p:cNvSpPr/>
            <p:nvPr/>
          </p:nvSpPr>
          <p:spPr>
            <a:xfrm rot="1652207">
              <a:off x="826950" y="4856740"/>
              <a:ext cx="384169" cy="357164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827584" y="1340768"/>
            <a:ext cx="748474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au 2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de l’énergie: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d’élasticité:</a:t>
            </a:r>
          </a:p>
        </p:txBody>
      </p:sp>
    </p:spTree>
    <p:extLst>
      <p:ext uri="{BB962C8B-B14F-4D97-AF65-F5344CB8AC3E}">
        <p14:creationId xmlns:p14="http://schemas.microsoft.com/office/powerpoint/2010/main" val="3413540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/>
          <p:cNvSpPr txBox="1">
            <a:spLocks noChangeArrowheads="1"/>
          </p:cNvSpPr>
          <p:nvPr/>
        </p:nvSpPr>
        <p:spPr bwMode="auto">
          <a:xfrm>
            <a:off x="874187" y="3453780"/>
            <a:ext cx="58432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b="1" dirty="0" err="1"/>
              <a:t>C</a:t>
            </a:r>
            <a:r>
              <a:rPr lang="fr-FR" altLang="fr-FR" b="1" baseline="-25000" dirty="0" err="1">
                <a:solidFill>
                  <a:srgbClr val="C00000"/>
                </a:solidFill>
                <a:latin typeface="Symbol" pitchFamily="18" charset="2"/>
              </a:rPr>
              <a:t>ab</a:t>
            </a:r>
            <a:r>
              <a:rPr lang="fr-FR" altLang="fr-FR" b="1" baseline="-25000" dirty="0" err="1">
                <a:latin typeface="Symbol" pitchFamily="18" charset="2"/>
              </a:rPr>
              <a:t>gd</a:t>
            </a:r>
            <a:r>
              <a:rPr lang="fr-FR" altLang="fr-FR" dirty="0"/>
              <a:t>=</a:t>
            </a:r>
            <a:r>
              <a:rPr lang="fr-FR" altLang="fr-FR" b="1" dirty="0" err="1"/>
              <a:t>C</a:t>
            </a:r>
            <a:r>
              <a:rPr lang="fr-FR" altLang="fr-FR" b="1" baseline="-25000" dirty="0" err="1">
                <a:solidFill>
                  <a:srgbClr val="C00000"/>
                </a:solidFill>
                <a:latin typeface="Symbol" pitchFamily="18" charset="2"/>
              </a:rPr>
              <a:t>ba</a:t>
            </a:r>
            <a:r>
              <a:rPr lang="fr-FR" altLang="fr-FR" b="1" baseline="-25000" dirty="0" err="1">
                <a:latin typeface="Symbol" pitchFamily="18" charset="2"/>
              </a:rPr>
              <a:t>gd</a:t>
            </a:r>
            <a:r>
              <a:rPr lang="fr-FR" altLang="fr-FR" dirty="0"/>
              <a:t>    </a:t>
            </a:r>
            <a:r>
              <a:rPr lang="fr-FR" altLang="fr-FR" sz="2000" dirty="0"/>
              <a:t>et</a:t>
            </a:r>
            <a:r>
              <a:rPr lang="fr-FR" altLang="fr-FR" dirty="0"/>
              <a:t>  </a:t>
            </a:r>
            <a:r>
              <a:rPr lang="fr-FR" altLang="fr-FR" b="1" dirty="0" err="1"/>
              <a:t>C</a:t>
            </a:r>
            <a:r>
              <a:rPr lang="fr-FR" altLang="fr-FR" b="1" baseline="-25000" dirty="0" err="1">
                <a:latin typeface="Symbol" pitchFamily="18" charset="2"/>
              </a:rPr>
              <a:t>ab</a:t>
            </a:r>
            <a:r>
              <a:rPr lang="fr-FR" altLang="fr-FR" b="1" baseline="-25000" dirty="0" err="1">
                <a:solidFill>
                  <a:srgbClr val="C00000"/>
                </a:solidFill>
                <a:latin typeface="Symbol" pitchFamily="18" charset="2"/>
              </a:rPr>
              <a:t>gd</a:t>
            </a:r>
            <a:r>
              <a:rPr lang="fr-FR" altLang="fr-FR" dirty="0"/>
              <a:t>=</a:t>
            </a:r>
            <a:r>
              <a:rPr lang="fr-FR" altLang="fr-FR" b="1" dirty="0" err="1"/>
              <a:t>C</a:t>
            </a:r>
            <a:r>
              <a:rPr lang="fr-FR" altLang="fr-FR" b="1" baseline="-25000" dirty="0" err="1">
                <a:latin typeface="Symbol" pitchFamily="18" charset="2"/>
              </a:rPr>
              <a:t>ab</a:t>
            </a:r>
            <a:r>
              <a:rPr lang="fr-FR" altLang="fr-FR" b="1" baseline="-25000" dirty="0" err="1">
                <a:solidFill>
                  <a:srgbClr val="C00000"/>
                </a:solidFill>
                <a:latin typeface="Symbol" pitchFamily="18" charset="2"/>
              </a:rPr>
              <a:t>dg</a:t>
            </a:r>
            <a:r>
              <a:rPr lang="fr-FR" altLang="fr-FR" dirty="0"/>
              <a:t> </a:t>
            </a:r>
            <a:r>
              <a:rPr lang="fr-FR" altLang="fr-FR" dirty="0">
                <a:sym typeface="Symbol" pitchFamily="18" charset="2"/>
              </a:rPr>
              <a:t> </a:t>
            </a:r>
            <a:r>
              <a:rPr lang="fr-FR" altLang="fr-FR" sz="2000" dirty="0">
                <a:sym typeface="Symbol" pitchFamily="18" charset="2"/>
              </a:rPr>
              <a:t>36 modules</a:t>
            </a:r>
            <a:endParaRPr lang="fr-FR" altLang="fr-FR" sz="2000" dirty="0"/>
          </a:p>
          <a:p>
            <a:pPr eaLnBrk="1" hangingPunct="1"/>
            <a:r>
              <a:rPr lang="fr-FR" altLang="fr-FR" b="1" dirty="0" err="1"/>
              <a:t>C</a:t>
            </a:r>
            <a:r>
              <a:rPr lang="fr-FR" altLang="fr-FR" b="1" baseline="-25000" dirty="0" err="1">
                <a:solidFill>
                  <a:srgbClr val="C00000"/>
                </a:solidFill>
                <a:latin typeface="Symbol" pitchFamily="18" charset="2"/>
              </a:rPr>
              <a:t>ab</a:t>
            </a:r>
            <a:r>
              <a:rPr lang="fr-FR" altLang="fr-FR" b="1" baseline="-25000" dirty="0" err="1">
                <a:solidFill>
                  <a:srgbClr val="6666FF"/>
                </a:solidFill>
                <a:latin typeface="Symbol" pitchFamily="18" charset="2"/>
              </a:rPr>
              <a:t>gd</a:t>
            </a:r>
            <a:r>
              <a:rPr lang="fr-FR" altLang="fr-FR" dirty="0"/>
              <a:t>=</a:t>
            </a:r>
            <a:r>
              <a:rPr lang="fr-FR" altLang="fr-FR" b="1" dirty="0" err="1"/>
              <a:t>C</a:t>
            </a:r>
            <a:r>
              <a:rPr lang="fr-FR" altLang="fr-FR" b="1" baseline="-25000" dirty="0" err="1">
                <a:solidFill>
                  <a:srgbClr val="6666FF"/>
                </a:solidFill>
                <a:latin typeface="Symbol" pitchFamily="18" charset="2"/>
              </a:rPr>
              <a:t>gd</a:t>
            </a:r>
            <a:r>
              <a:rPr lang="fr-FR" altLang="fr-FR" b="1" baseline="-25000" dirty="0" err="1">
                <a:solidFill>
                  <a:srgbClr val="C00000"/>
                </a:solidFill>
                <a:latin typeface="Symbol" pitchFamily="18" charset="2"/>
              </a:rPr>
              <a:t>ab</a:t>
            </a:r>
            <a:r>
              <a:rPr lang="fr-FR" altLang="fr-FR" dirty="0"/>
              <a:t>                           </a:t>
            </a:r>
            <a:r>
              <a:rPr lang="fr-FR" altLang="fr-FR" dirty="0">
                <a:sym typeface="Symbol" pitchFamily="18" charset="2"/>
              </a:rPr>
              <a:t> </a:t>
            </a:r>
            <a:r>
              <a:rPr lang="fr-FR" altLang="fr-FR" sz="2000" b="1" dirty="0">
                <a:sym typeface="Symbol" pitchFamily="18" charset="2"/>
              </a:rPr>
              <a:t>21 modules</a:t>
            </a:r>
          </a:p>
        </p:txBody>
      </p:sp>
      <p:graphicFrame>
        <p:nvGraphicFramePr>
          <p:cNvPr id="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935409"/>
              </p:ext>
            </p:extLst>
          </p:nvPr>
        </p:nvGraphicFramePr>
        <p:xfrm>
          <a:off x="744538" y="2349500"/>
          <a:ext cx="7096125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29" name="Equation" r:id="rId4" imgW="3479760" imgH="507960" progId="Equation.DSMT4">
                  <p:embed/>
                </p:oleObj>
              </mc:Choice>
              <mc:Fallback>
                <p:oleObj name="Equation" r:id="rId4" imgW="3479760" imgH="507960" progId="Equation.DSMT4">
                  <p:embed/>
                  <p:pic>
                    <p:nvPicPr>
                      <p:cNvPr id="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8" y="2349500"/>
                        <a:ext cx="7096125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e 8"/>
          <p:cNvGrpSpPr>
            <a:grpSpLocks/>
          </p:cNvGrpSpPr>
          <p:nvPr/>
        </p:nvGrpSpPr>
        <p:grpSpPr bwMode="auto">
          <a:xfrm>
            <a:off x="158848" y="4626833"/>
            <a:ext cx="8805640" cy="1866777"/>
            <a:chOff x="148281" y="3595817"/>
            <a:chExt cx="8805566" cy="1866340"/>
          </a:xfrm>
        </p:grpSpPr>
        <p:sp>
          <p:nvSpPr>
            <p:cNvPr id="5" name="ZoneTexte 6"/>
            <p:cNvSpPr txBox="1">
              <a:spLocks noChangeArrowheads="1"/>
            </p:cNvSpPr>
            <p:nvPr/>
          </p:nvSpPr>
          <p:spPr bwMode="auto">
            <a:xfrm>
              <a:off x="148281" y="3595817"/>
              <a:ext cx="8805566" cy="40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 sz="2000" dirty="0"/>
                <a:t>Symétries supplémentaires, si </a:t>
              </a:r>
              <a:r>
                <a:rPr lang="fr-FR" altLang="fr-FR" sz="2000" b="1" dirty="0"/>
                <a:t>interactions à 2-corps </a:t>
              </a:r>
              <a:r>
                <a:rPr lang="fr-FR" altLang="fr-FR" sz="2000" dirty="0"/>
                <a:t>(Modèle de Cauchy):</a:t>
              </a:r>
            </a:p>
          </p:txBody>
        </p:sp>
        <p:sp>
          <p:nvSpPr>
            <p:cNvPr id="6" name="ZoneTexte 7"/>
            <p:cNvSpPr txBox="1">
              <a:spLocks noChangeArrowheads="1"/>
            </p:cNvSpPr>
            <p:nvPr/>
          </p:nvSpPr>
          <p:spPr bwMode="auto">
            <a:xfrm>
              <a:off x="723732" y="4015946"/>
              <a:ext cx="7441398" cy="1446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altLang="fr-FR" sz="2000" dirty="0"/>
                <a:t>Permutations de tous les indices: </a:t>
              </a:r>
              <a:r>
                <a:rPr lang="fr-FR" altLang="fr-FR" b="1" dirty="0" err="1"/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</a:rPr>
                <a:t>aa</a:t>
              </a:r>
              <a:r>
                <a:rPr lang="fr-FR" altLang="fr-FR" b="1" baseline="-25000" dirty="0" err="1">
                  <a:solidFill>
                    <a:srgbClr val="0070C0"/>
                  </a:solidFill>
                  <a:latin typeface="Symbol" pitchFamily="18" charset="2"/>
                </a:rPr>
                <a:t>bb</a:t>
              </a:r>
              <a:r>
                <a:rPr lang="fr-FR" altLang="fr-FR" dirty="0"/>
                <a:t>=</a:t>
              </a:r>
              <a:r>
                <a:rPr lang="fr-FR" altLang="fr-FR" b="1" dirty="0" err="1"/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</a:rPr>
                <a:t>a</a:t>
              </a:r>
              <a:r>
                <a:rPr lang="fr-FR" altLang="fr-FR" b="1" baseline="-25000" dirty="0" err="1">
                  <a:solidFill>
                    <a:srgbClr val="0070C0"/>
                  </a:solidFill>
                  <a:latin typeface="Symbol" pitchFamily="18" charset="2"/>
                </a:rPr>
                <a:t>b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</a:rPr>
                <a:t>a</a:t>
              </a:r>
              <a:r>
                <a:rPr lang="fr-FR" altLang="fr-FR" b="1" baseline="-25000" dirty="0" err="1">
                  <a:solidFill>
                    <a:srgbClr val="0070C0"/>
                  </a:solidFill>
                  <a:latin typeface="Symbol" pitchFamily="18" charset="2"/>
                </a:rPr>
                <a:t>b</a:t>
              </a:r>
              <a:r>
                <a:rPr lang="fr-FR" altLang="fr-FR" dirty="0"/>
                <a:t> </a:t>
              </a:r>
              <a:r>
                <a:rPr lang="fr-FR" altLang="fr-FR" sz="2000" dirty="0"/>
                <a:t>et</a:t>
              </a:r>
              <a:r>
                <a:rPr lang="fr-FR" altLang="fr-FR" dirty="0"/>
                <a:t> </a:t>
              </a:r>
              <a:r>
                <a:rPr lang="fr-FR" altLang="fr-FR" b="1" dirty="0" err="1"/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</a:rPr>
                <a:t>a</a:t>
              </a:r>
              <a:r>
                <a:rPr lang="fr-FR" altLang="fr-FR" b="1" baseline="-25000" dirty="0" err="1">
                  <a:solidFill>
                    <a:srgbClr val="6666FF"/>
                  </a:solidFill>
                  <a:latin typeface="Symbol" pitchFamily="18" charset="2"/>
                </a:rPr>
                <a:t>b</a:t>
              </a:r>
              <a:r>
                <a:rPr lang="fr-FR" altLang="fr-FR" b="1" baseline="-25000" dirty="0" err="1">
                  <a:latin typeface="Symbol" pitchFamily="18" charset="2"/>
                </a:rPr>
                <a:t>gg</a:t>
              </a:r>
              <a:r>
                <a:rPr lang="fr-FR" altLang="fr-FR" dirty="0"/>
                <a:t>=</a:t>
              </a:r>
              <a:r>
                <a:rPr lang="fr-FR" altLang="fr-FR" b="1" dirty="0" err="1"/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</a:rPr>
                <a:t>a</a:t>
              </a:r>
              <a:r>
                <a:rPr lang="fr-FR" altLang="fr-FR" b="1" baseline="-25000" dirty="0" err="1">
                  <a:latin typeface="Symbol" pitchFamily="18" charset="2"/>
                </a:rPr>
                <a:t>g</a:t>
              </a:r>
              <a:r>
                <a:rPr lang="fr-FR" altLang="fr-FR" b="1" baseline="-25000" dirty="0" err="1">
                  <a:solidFill>
                    <a:srgbClr val="6666FF"/>
                  </a:solidFill>
                  <a:latin typeface="Symbol" pitchFamily="18" charset="2"/>
                </a:rPr>
                <a:t>b</a:t>
              </a:r>
              <a:r>
                <a:rPr lang="fr-FR" altLang="fr-FR" b="1" baseline="-25000" dirty="0" err="1">
                  <a:latin typeface="Symbol" pitchFamily="18" charset="2"/>
                </a:rPr>
                <a:t>g</a:t>
              </a:r>
              <a:endParaRPr lang="fr-FR" altLang="fr-FR" b="1" baseline="-25000" dirty="0">
                <a:latin typeface="Symbol" pitchFamily="18" charset="2"/>
              </a:endParaRPr>
            </a:p>
            <a:p>
              <a:pPr algn="ctr" eaLnBrk="1" hangingPunct="1"/>
              <a:r>
                <a:rPr lang="fr-FR" altLang="fr-FR" sz="2000" dirty="0"/>
                <a:t>(</a:t>
              </a:r>
              <a:r>
                <a:rPr lang="fr-FR" altLang="fr-FR" sz="2000" dirty="0">
                  <a:solidFill>
                    <a:srgbClr val="6666FF"/>
                  </a:solidFill>
                </a:rPr>
                <a:t>Relations de Cauchy </a:t>
              </a:r>
              <a:r>
                <a:rPr lang="fr-FR" altLang="fr-FR" sz="2000" dirty="0"/>
                <a:t>pour les interactions à 2-corps)</a:t>
              </a:r>
            </a:p>
            <a:p>
              <a:pPr algn="ctr" eaLnBrk="1" hangingPunct="1"/>
              <a:endParaRPr lang="fr-FR" altLang="fr-FR" sz="2000" dirty="0"/>
            </a:p>
            <a:p>
              <a:pPr algn="ctr" eaLnBrk="1" hangingPunct="1"/>
              <a:r>
                <a:rPr lang="fr-FR" altLang="fr-FR" dirty="0">
                  <a:sym typeface="Symbol" pitchFamily="18" charset="2"/>
                </a:rPr>
                <a:t> 3 </a:t>
              </a:r>
              <a:r>
                <a:rPr lang="fr-FR" altLang="fr-FR" b="1" dirty="0" err="1">
                  <a:sym typeface="Symbol" pitchFamily="18" charset="2"/>
                </a:rPr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  <a:sym typeface="Symbol" pitchFamily="18" charset="2"/>
                </a:rPr>
                <a:t>aaaa</a:t>
              </a:r>
              <a:r>
                <a:rPr lang="fr-FR" altLang="fr-FR" dirty="0">
                  <a:sym typeface="Symbol" pitchFamily="18" charset="2"/>
                </a:rPr>
                <a:t> + 6 </a:t>
              </a:r>
              <a:r>
                <a:rPr lang="fr-FR" altLang="fr-FR" b="1" dirty="0" err="1">
                  <a:sym typeface="Symbol" pitchFamily="18" charset="2"/>
                </a:rPr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  <a:sym typeface="Symbol" pitchFamily="18" charset="2"/>
                </a:rPr>
                <a:t>aaa</a:t>
              </a:r>
              <a:r>
                <a:rPr lang="fr-FR" altLang="fr-FR" b="1" baseline="-25000" dirty="0" err="1">
                  <a:solidFill>
                    <a:srgbClr val="6666FF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fr-FR" altLang="fr-FR" dirty="0">
                  <a:sym typeface="Symbol" pitchFamily="18" charset="2"/>
                </a:rPr>
                <a:t> + 3 </a:t>
              </a:r>
              <a:r>
                <a:rPr lang="fr-FR" altLang="fr-FR" b="1" dirty="0" err="1">
                  <a:sym typeface="Symbol" pitchFamily="18" charset="2"/>
                </a:rPr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  <a:sym typeface="Symbol" pitchFamily="18" charset="2"/>
                </a:rPr>
                <a:t>aa</a:t>
              </a:r>
              <a:r>
                <a:rPr lang="fr-FR" altLang="fr-FR" b="1" baseline="-25000" dirty="0" err="1">
                  <a:solidFill>
                    <a:srgbClr val="6666FF"/>
                  </a:solidFill>
                  <a:latin typeface="Symbol" pitchFamily="18" charset="2"/>
                  <a:sym typeface="Symbol" pitchFamily="18" charset="2"/>
                </a:rPr>
                <a:t>bb</a:t>
              </a:r>
              <a:r>
                <a:rPr lang="fr-FR" altLang="fr-FR" dirty="0">
                  <a:sym typeface="Symbol" pitchFamily="18" charset="2"/>
                </a:rPr>
                <a:t> + 3 </a:t>
              </a:r>
              <a:r>
                <a:rPr lang="fr-FR" altLang="fr-FR" b="1" dirty="0" err="1">
                  <a:sym typeface="Symbol" pitchFamily="18" charset="2"/>
                </a:rPr>
                <a:t>C</a:t>
              </a:r>
              <a:r>
                <a:rPr lang="fr-FR" altLang="fr-FR" b="1" baseline="-25000" dirty="0" err="1">
                  <a:solidFill>
                    <a:srgbClr val="C00000"/>
                  </a:solidFill>
                  <a:latin typeface="Symbol" pitchFamily="18" charset="2"/>
                  <a:sym typeface="Symbol" pitchFamily="18" charset="2"/>
                </a:rPr>
                <a:t>a</a:t>
              </a:r>
              <a:r>
                <a:rPr lang="fr-FR" altLang="fr-FR" b="1" baseline="-25000" dirty="0" err="1">
                  <a:solidFill>
                    <a:srgbClr val="6666FF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fr-FR" altLang="fr-FR" b="1" baseline="-25000" dirty="0" err="1">
                  <a:latin typeface="Symbol" pitchFamily="18" charset="2"/>
                  <a:sym typeface="Symbol" pitchFamily="18" charset="2"/>
                </a:rPr>
                <a:t>gg</a:t>
              </a:r>
              <a:r>
                <a:rPr lang="fr-FR" altLang="fr-FR" dirty="0">
                  <a:sym typeface="Symbol" pitchFamily="18" charset="2"/>
                </a:rPr>
                <a:t>  </a:t>
              </a:r>
              <a:r>
                <a:rPr lang="fr-FR" altLang="fr-FR" sz="2000" b="1" dirty="0">
                  <a:sym typeface="Symbol" pitchFamily="18" charset="2"/>
                </a:rPr>
                <a:t>15 modules</a:t>
              </a:r>
              <a:endParaRPr lang="fr-FR" altLang="fr-FR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827584" y="1340768"/>
            <a:ext cx="748474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au 2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ordre de l’énergie: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d’élasticité:</a:t>
            </a:r>
          </a:p>
        </p:txBody>
      </p:sp>
      <p:sp>
        <p:nvSpPr>
          <p:cNvPr id="8" name="Rectangle 7"/>
          <p:cNvSpPr/>
          <p:nvPr/>
        </p:nvSpPr>
        <p:spPr>
          <a:xfrm>
            <a:off x="158848" y="4626833"/>
            <a:ext cx="8805640" cy="1866777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3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14" y="2561431"/>
            <a:ext cx="31813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5058062" cy="499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5672386" y="5830863"/>
            <a:ext cx="3097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Lichtenstein </a:t>
            </a:r>
            <a:r>
              <a:rPr lang="en-US" sz="1600" i="1" dirty="0"/>
              <a:t>Chem. Eur. J</a:t>
            </a:r>
            <a:r>
              <a:rPr lang="en-US" sz="1600" dirty="0"/>
              <a:t>. 2014</a:t>
            </a:r>
            <a:endParaRPr lang="ru-RU" sz="1600" dirty="0"/>
          </a:p>
        </p:txBody>
      </p:sp>
      <p:sp>
        <p:nvSpPr>
          <p:cNvPr id="5" name="ZoneTexte 1"/>
          <p:cNvSpPr txBox="1"/>
          <p:nvPr/>
        </p:nvSpPr>
        <p:spPr>
          <a:xfrm>
            <a:off x="3298906" y="1228690"/>
            <a:ext cx="372136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Structure ouverte d’un verre  SiO</a:t>
            </a:r>
            <a:r>
              <a:rPr lang="fr-FR" sz="2000" baseline="-25000" dirty="0"/>
              <a:t>2</a:t>
            </a:r>
            <a:r>
              <a:rPr lang="fr-FR" sz="2000" dirty="0"/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79002" y="622286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(AFM)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58816" y="2215151"/>
            <a:ext cx="320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Distribution de tailles d’anneaux</a:t>
            </a:r>
          </a:p>
        </p:txBody>
      </p:sp>
    </p:spTree>
    <p:extLst>
      <p:ext uri="{BB962C8B-B14F-4D97-AF65-F5344CB8AC3E}">
        <p14:creationId xmlns:p14="http://schemas.microsoft.com/office/powerpoint/2010/main" val="638737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0" y="1956384"/>
            <a:ext cx="9144000" cy="4960937"/>
            <a:chOff x="0" y="-604973"/>
            <a:chExt cx="9144000" cy="4960406"/>
          </a:xfrm>
        </p:grpSpPr>
        <p:pic>
          <p:nvPicPr>
            <p:cNvPr id="3" name="Image 6" descr="mtv_C3_N=216225_w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627" y="-589547"/>
              <a:ext cx="3494373" cy="4944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 7" descr="mtv_C2_N=216225_w1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410" y="-589548"/>
              <a:ext cx="3493915" cy="494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 8" descr="mtv_C1_N=216225_w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04973"/>
              <a:ext cx="3471046" cy="491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9"/>
            <p:cNvSpPr txBox="1">
              <a:spLocks noChangeArrowheads="1"/>
            </p:cNvSpPr>
            <p:nvPr/>
          </p:nvSpPr>
          <p:spPr bwMode="auto">
            <a:xfrm>
              <a:off x="1118937" y="3164306"/>
              <a:ext cx="14189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/>
                <a:t>C</a:t>
              </a:r>
              <a:r>
                <a:rPr lang="fr-FR" altLang="fr-FR" baseline="-25000"/>
                <a:t>1</a:t>
              </a:r>
              <a:r>
                <a:rPr lang="fr-FR" altLang="fr-FR"/>
                <a:t> ~ 2 </a:t>
              </a:r>
              <a:r>
                <a:rPr lang="fr-FR" altLang="fr-FR">
                  <a:latin typeface="Symbol" pitchFamily="18" charset="2"/>
                </a:rPr>
                <a:t>m</a:t>
              </a:r>
              <a:r>
                <a:rPr lang="fr-FR" altLang="fr-FR" baseline="-25000"/>
                <a:t>1</a:t>
              </a:r>
            </a:p>
          </p:txBody>
        </p:sp>
        <p:sp>
          <p:nvSpPr>
            <p:cNvPr id="7" name="ZoneTexte 10"/>
            <p:cNvSpPr txBox="1">
              <a:spLocks noChangeArrowheads="1"/>
            </p:cNvSpPr>
            <p:nvPr/>
          </p:nvSpPr>
          <p:spPr bwMode="auto">
            <a:xfrm>
              <a:off x="3749842" y="3209654"/>
              <a:ext cx="141897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/>
                <a:t>C</a:t>
              </a:r>
              <a:r>
                <a:rPr lang="fr-FR" altLang="fr-FR" baseline="-25000"/>
                <a:t>2</a:t>
              </a:r>
              <a:r>
                <a:rPr lang="fr-FR" altLang="fr-FR"/>
                <a:t> ~ 2 </a:t>
              </a:r>
              <a:r>
                <a:rPr lang="fr-FR" altLang="fr-FR">
                  <a:latin typeface="Symbol" pitchFamily="18" charset="2"/>
                </a:rPr>
                <a:t>m</a:t>
              </a:r>
              <a:r>
                <a:rPr lang="fr-FR" altLang="fr-FR" baseline="-25000"/>
                <a:t>2</a:t>
              </a:r>
            </a:p>
          </p:txBody>
        </p:sp>
        <p:sp>
          <p:nvSpPr>
            <p:cNvPr id="8" name="ZoneTexte 11"/>
            <p:cNvSpPr txBox="1">
              <a:spLocks noChangeArrowheads="1"/>
            </p:cNvSpPr>
            <p:nvPr/>
          </p:nvSpPr>
          <p:spPr bwMode="auto">
            <a:xfrm>
              <a:off x="6598550" y="3209655"/>
              <a:ext cx="185820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altLang="fr-FR"/>
                <a:t>C</a:t>
              </a:r>
              <a:r>
                <a:rPr lang="fr-FR" altLang="fr-FR" baseline="-25000"/>
                <a:t>3</a:t>
              </a:r>
              <a:r>
                <a:rPr lang="fr-FR" altLang="fr-FR"/>
                <a:t> ~ 2 (</a:t>
              </a:r>
              <a:r>
                <a:rPr lang="fr-FR" altLang="fr-FR">
                  <a:latin typeface="Symbol" pitchFamily="18" charset="2"/>
                </a:rPr>
                <a:t>l</a:t>
              </a:r>
              <a:r>
                <a:rPr lang="fr-FR" altLang="fr-FR"/>
                <a:t>+</a:t>
              </a:r>
              <a:r>
                <a:rPr lang="fr-FR" altLang="fr-FR">
                  <a:latin typeface="Symbol" pitchFamily="18" charset="2"/>
                </a:rPr>
                <a:t>m)</a:t>
              </a:r>
              <a:endParaRPr lang="fr-FR" altLang="fr-FR" baseline="-25000"/>
            </a:p>
          </p:txBody>
        </p:sp>
      </p:grpSp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2460546" y="6192691"/>
            <a:ext cx="4654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1800" dirty="0"/>
              <a:t>2D Lennard-Jones  N = 216 225   L = 483 </a:t>
            </a:r>
            <a:r>
              <a:rPr lang="fr-FR" altLang="fr-FR" sz="1800" dirty="0">
                <a:latin typeface="Century Gothic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520" y="2087830"/>
            <a:ext cx="66247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67024" y="2069777"/>
                <a:ext cx="8786626" cy="107119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𝛿</m:t>
                                </m:r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𝛿</m:t>
                                </m:r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𝛿</m:t>
                                </m:r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20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𝜆</m:t>
                                </m:r>
                                <m:r>
                                  <a:rPr lang="fr-FR" sz="2000" i="1">
                                    <a:latin typeface="Cambria Math"/>
                                  </a:rPr>
                                  <m:t>+2</m:t>
                                </m:r>
                                <m:r>
                                  <a:rPr lang="fr-FR" sz="20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𝜆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𝜆</m:t>
                                </m:r>
                                <m:r>
                                  <a:rPr lang="fr-FR" sz="2000" i="1">
                                    <a:latin typeface="Cambria Math"/>
                                  </a:rPr>
                                  <m:t>+2</m:t>
                                </m:r>
                                <m:r>
                                  <a:rPr lang="fr-FR" sz="20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20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sz="2000" i="1">
                                    <a:latin typeface="Cambria Math"/>
                                  </a:rPr>
                                  <m:t>𝜇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latin typeface="Cambria Math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2000" i="1">
                          <a:latin typeface="Cambria Math"/>
                        </a:rPr>
                        <m:t>             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fr-FR" sz="2000" i="1">
                          <a:latin typeface="Cambria Math"/>
                        </a:rPr>
                        <m:t>=2</m:t>
                      </m:r>
                      <m:r>
                        <a:rPr lang="fr-FR" sz="2000" i="1">
                          <a:latin typeface="Cambria Math"/>
                        </a:rPr>
                        <m:t>𝜇</m:t>
                      </m:r>
                      <m:r>
                        <a:rPr lang="fr-FR" sz="2000" i="1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fr-FR" sz="2000" i="1">
                          <a:latin typeface="Cambria Math"/>
                        </a:rPr>
                        <m:t>=2</m:t>
                      </m:r>
                      <m:r>
                        <a:rPr lang="fr-FR" sz="2000" i="1">
                          <a:latin typeface="Cambria Math"/>
                        </a:rPr>
                        <m:t>𝜇</m:t>
                      </m:r>
                      <m:r>
                        <a:rPr lang="fr-FR" sz="2000" i="1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fr-FR" sz="2000" i="1">
                          <a:latin typeface="Cambria Math"/>
                        </a:rPr>
                        <m:t>=2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/>
                            </a:rPr>
                            <m:t>𝜆</m:t>
                          </m:r>
                          <m:r>
                            <a:rPr lang="fr-FR" sz="2000" i="1">
                              <a:latin typeface="Cambria Math"/>
                            </a:rPr>
                            <m:t>+</m:t>
                          </m:r>
                          <m:r>
                            <a:rPr lang="fr-FR" sz="2000" i="1">
                              <a:latin typeface="Cambria Math"/>
                            </a:rPr>
                            <m:t>𝜇</m:t>
                          </m:r>
                        </m:e>
                      </m:d>
                      <m:r>
                        <a:rPr lang="fr-FR" sz="20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24" y="2069777"/>
                <a:ext cx="8786626" cy="10711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2554185" y="1516722"/>
            <a:ext cx="4387740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Arial" charset="0"/>
              </a:rPr>
              <a:t>Cas d’un verre de Lennard-Jones 2D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46120" y="6519446"/>
            <a:ext cx="242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M. </a:t>
            </a:r>
            <a:r>
              <a:rPr lang="fr-FR" sz="1600" dirty="0" err="1"/>
              <a:t>Tsamados</a:t>
            </a:r>
            <a:r>
              <a:rPr lang="fr-FR" sz="1600" dirty="0"/>
              <a:t> et al. (2009)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85901" y="2132856"/>
            <a:ext cx="366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valeurs propres du tenseur élastique: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911937" y="3244914"/>
            <a:ext cx="3296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Cartes de modules d’élasticité</a:t>
            </a:r>
          </a:p>
        </p:txBody>
      </p:sp>
    </p:spTree>
    <p:extLst>
      <p:ext uri="{BB962C8B-B14F-4D97-AF65-F5344CB8AC3E}">
        <p14:creationId xmlns:p14="http://schemas.microsoft.com/office/powerpoint/2010/main" val="116942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3140968"/>
            <a:ext cx="6120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dirty="0"/>
              <a:t>Discrétisation de la matière </a:t>
            </a:r>
            <a:r>
              <a:rPr lang="fr-FR" b="1" dirty="0"/>
              <a:t>2h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Forces d’Adhésion </a:t>
            </a:r>
            <a:r>
              <a:rPr lang="fr-FR" b="1" dirty="0"/>
              <a:t>2h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Rugosité à petite échelle </a:t>
            </a:r>
            <a:r>
              <a:rPr lang="fr-FR" b="1" dirty="0"/>
              <a:t>1h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/>
              <a:t>Effet Tunnel (mécanique quantique) </a:t>
            </a:r>
            <a:r>
              <a:rPr lang="fr-FR" b="1" dirty="0"/>
              <a:t>1h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2">
                  <a:lumMod val="75000"/>
                </a:schemeClr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Enjeux éthiques des nanosciences et des nanotechnologies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fr-FR" dirty="0"/>
              <a:t>Examen QCM </a:t>
            </a:r>
            <a:r>
              <a:rPr lang="fr-FR" b="1" dirty="0"/>
              <a:t>Mercredi 23 Mars 2022 </a:t>
            </a:r>
            <a:r>
              <a:rPr lang="fr-FR" dirty="0"/>
              <a:t>10h-12h 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87624" y="1484313"/>
            <a:ext cx="6912768" cy="147002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altLang="fr-FR" dirty="0"/>
              <a:t>Conception aux petites échelles</a:t>
            </a:r>
            <a:br>
              <a:rPr lang="fr-FR" altLang="fr-FR" dirty="0"/>
            </a:br>
            <a:r>
              <a:rPr lang="fr-FR" altLang="fr-FR" dirty="0"/>
              <a:t>(échelles nanométriques)</a:t>
            </a:r>
          </a:p>
        </p:txBody>
      </p:sp>
    </p:spTree>
    <p:extLst>
      <p:ext uri="{BB962C8B-B14F-4D97-AF65-F5344CB8AC3E}">
        <p14:creationId xmlns:p14="http://schemas.microsoft.com/office/powerpoint/2010/main" val="25371491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2899214" y="1294798"/>
            <a:ext cx="396134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Arial" charset="0"/>
              </a:rPr>
              <a:t>Exemple d’un verre </a:t>
            </a:r>
            <a:r>
              <a:rPr lang="fr-FR" altLang="fr-FR" sz="2000" dirty="0" err="1">
                <a:latin typeface="Arial" charset="0"/>
              </a:rPr>
              <a:t>sodo</a:t>
            </a:r>
            <a:r>
              <a:rPr lang="fr-FR" altLang="fr-FR" sz="2000" dirty="0">
                <a:latin typeface="Arial" charset="0"/>
              </a:rPr>
              <a:t>-silicate: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50989"/>
            <a:ext cx="32385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449612" y="3463877"/>
            <a:ext cx="1274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 dirty="0" err="1">
                <a:latin typeface="Arial" charset="0"/>
              </a:rPr>
              <a:t>density</a:t>
            </a:r>
            <a:r>
              <a:rPr lang="fr-FR" altLang="fr-FR" sz="1800" b="1" dirty="0">
                <a:latin typeface="Arial" charset="0"/>
              </a:rPr>
              <a:t> Si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87" y="4187777"/>
            <a:ext cx="32385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449612" y="5653039"/>
            <a:ext cx="1487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density Na+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62" y="1950989"/>
            <a:ext cx="32385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5576987" y="3463877"/>
            <a:ext cx="191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Shear modulus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62" y="4222328"/>
            <a:ext cx="32385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5697637" y="5699077"/>
            <a:ext cx="171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Bulk modulus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807617" y="6381328"/>
            <a:ext cx="4284663" cy="3698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High Na+ </a:t>
            </a:r>
            <a:r>
              <a:rPr lang="fr-FR" altLang="fr-FR" sz="1800" dirty="0" err="1">
                <a:latin typeface="Arial" charset="0"/>
              </a:rPr>
              <a:t>density</a:t>
            </a:r>
            <a:r>
              <a:rPr lang="fr-FR" altLang="fr-FR" sz="1800" dirty="0">
                <a:latin typeface="Arial" charset="0"/>
              </a:rPr>
              <a:t> ↔ </a:t>
            </a:r>
            <a:r>
              <a:rPr lang="fr-FR" altLang="fr-FR" sz="1800" dirty="0" err="1">
                <a:latin typeface="Arial" charset="0"/>
              </a:rPr>
              <a:t>Low</a:t>
            </a:r>
            <a:r>
              <a:rPr lang="fr-FR" altLang="fr-FR" sz="1800" dirty="0">
                <a:latin typeface="Arial" charset="0"/>
              </a:rPr>
              <a:t> </a:t>
            </a:r>
            <a:r>
              <a:rPr lang="fr-FR" altLang="fr-FR" sz="1800" dirty="0" err="1">
                <a:latin typeface="Arial" charset="0"/>
              </a:rPr>
              <a:t>Elastic</a:t>
            </a:r>
            <a:r>
              <a:rPr lang="fr-FR" altLang="fr-FR" sz="1800" dirty="0">
                <a:latin typeface="Arial" charset="0"/>
              </a:rPr>
              <a:t> </a:t>
            </a:r>
            <a:r>
              <a:rPr lang="fr-FR" altLang="fr-FR" sz="1800" dirty="0" err="1">
                <a:latin typeface="Arial" charset="0"/>
              </a:rPr>
              <a:t>Moduli</a:t>
            </a:r>
            <a:endParaRPr lang="fr-FR" altLang="fr-FR" sz="1800" dirty="0">
              <a:latin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69743"/>
            <a:ext cx="1979712" cy="151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-36512" y="3933056"/>
            <a:ext cx="225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Structure en</a:t>
            </a:r>
          </a:p>
          <a:p>
            <a:pPr algn="ctr"/>
            <a:r>
              <a:rPr lang="fr-FR" dirty="0"/>
              <a:t>« Canaux » de sodium</a:t>
            </a:r>
          </a:p>
        </p:txBody>
      </p:sp>
    </p:spTree>
    <p:extLst>
      <p:ext uri="{BB962C8B-B14F-4D97-AF65-F5344CB8AC3E}">
        <p14:creationId xmlns:p14="http://schemas.microsoft.com/office/powerpoint/2010/main" val="11929994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043608" y="2852936"/>
            <a:ext cx="712879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Lien entre </a:t>
            </a:r>
            <a:r>
              <a:rPr lang="fr-FR" b="1" dirty="0"/>
              <a:t>Elasticité aux petites échelles </a:t>
            </a:r>
            <a:r>
              <a:rPr lang="fr-FR" dirty="0"/>
              <a:t>et </a:t>
            </a:r>
            <a:r>
              <a:rPr lang="fr-FR" b="1" dirty="0"/>
              <a:t>Comportement Dissipatif </a:t>
            </a:r>
            <a:r>
              <a:rPr lang="fr-FR" dirty="0"/>
              <a:t>?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Précurseurs d’</a:t>
            </a:r>
            <a:r>
              <a:rPr lang="fr-FR" b="1" dirty="0"/>
              <a:t>endommagement</a:t>
            </a:r>
            <a:r>
              <a:rPr lang="fr-FR" dirty="0"/>
              <a:t>, </a:t>
            </a:r>
            <a:r>
              <a:rPr lang="fr-FR" b="1" dirty="0"/>
              <a:t>Plasticité</a:t>
            </a:r>
            <a:r>
              <a:rPr lang="fr-FR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698637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568" y="3552734"/>
            <a:ext cx="3105981" cy="3060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2734"/>
            <a:ext cx="3230042" cy="306000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549" y="3766863"/>
            <a:ext cx="2664000" cy="2719171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02159" y="3142985"/>
            <a:ext cx="2356420" cy="6109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1pPr>
            <a:lvl2pPr marL="1169988" indent="-449263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tabLst>
                <a:tab pos="1169988" algn="l"/>
              </a:tabLst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2pPr>
            <a:lvl3pPr marL="1433513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299" indent="0" algn="ctr">
              <a:buNone/>
              <a:defRPr/>
            </a:pPr>
            <a:r>
              <a:rPr lang="en-US" sz="2200" b="1" kern="0" dirty="0">
                <a:solidFill>
                  <a:schemeClr val="tx1"/>
                </a:solidFill>
                <a:latin typeface="+mj-lt"/>
              </a:rPr>
              <a:t>Initial density</a:t>
            </a: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439589" y="2776007"/>
            <a:ext cx="2356420" cy="6109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1pPr>
            <a:lvl2pPr marL="1169988" indent="-449263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tabLst>
                <a:tab pos="1169988" algn="l"/>
              </a:tabLst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2pPr>
            <a:lvl3pPr marL="1433513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299" indent="0" algn="ctr">
              <a:buNone/>
              <a:defRPr/>
            </a:pPr>
            <a:r>
              <a:rPr lang="en-US" sz="2200" b="1" kern="0" dirty="0">
                <a:solidFill>
                  <a:schemeClr val="tx1"/>
                </a:solidFill>
                <a:latin typeface="+mj-lt"/>
              </a:rPr>
              <a:t>Density at step 2. </a:t>
            </a:r>
          </a:p>
          <a:p>
            <a:pPr marL="114299" indent="0" algn="ctr">
              <a:buNone/>
              <a:defRPr/>
            </a:pPr>
            <a:r>
              <a:rPr lang="en-US" sz="2200" b="1" kern="0" dirty="0">
                <a:solidFill>
                  <a:schemeClr val="tx1"/>
                </a:solidFill>
                <a:latin typeface="+mj-lt"/>
              </a:rPr>
              <a:t>(Crack initiation)</a:t>
            </a: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6372200" y="3212976"/>
            <a:ext cx="2356420" cy="4547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1pPr>
            <a:lvl2pPr marL="1169988" indent="-449263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tabLst>
                <a:tab pos="1169988" algn="l"/>
              </a:tabLst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2pPr>
            <a:lvl3pPr marL="1433513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-112" charset="-128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299" indent="0" algn="ctr">
              <a:buNone/>
              <a:defRPr/>
            </a:pPr>
            <a:r>
              <a:rPr lang="en-US" sz="2200" b="1" kern="0" dirty="0">
                <a:solidFill>
                  <a:schemeClr val="tx1"/>
                </a:solidFill>
                <a:latin typeface="+mj-lt"/>
              </a:rPr>
              <a:t>Initial Na density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320295"/>
            <a:ext cx="2540719" cy="1892807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6861389" y="1280671"/>
            <a:ext cx="1600320" cy="1532743"/>
            <a:chOff x="6247680" y="1165671"/>
            <a:chExt cx="2212752" cy="2035524"/>
          </a:xfrm>
        </p:grpSpPr>
        <p:sp>
          <p:nvSpPr>
            <p:cNvPr id="11" name="Cube 10"/>
            <p:cNvSpPr/>
            <p:nvPr/>
          </p:nvSpPr>
          <p:spPr bwMode="auto">
            <a:xfrm>
              <a:off x="6741988" y="1668452"/>
              <a:ext cx="1224136" cy="1125170"/>
            </a:xfrm>
            <a:prstGeom prst="cube">
              <a:avLst/>
            </a:prstGeom>
            <a:solidFill>
              <a:srgbClr val="A5B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2" name="Connecteur droit avec flèche 11"/>
            <p:cNvCxnSpPr/>
            <p:nvPr/>
          </p:nvCxnSpPr>
          <p:spPr bwMode="auto">
            <a:xfrm>
              <a:off x="7848000" y="2237873"/>
              <a:ext cx="612432" cy="13672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Connecteur droit avec flèche 12"/>
            <p:cNvCxnSpPr/>
            <p:nvPr/>
          </p:nvCxnSpPr>
          <p:spPr bwMode="auto">
            <a:xfrm flipH="1">
              <a:off x="6247680" y="2251545"/>
              <a:ext cx="494308" cy="0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Connecteur droit avec flèche 13"/>
            <p:cNvCxnSpPr/>
            <p:nvPr/>
          </p:nvCxnSpPr>
          <p:spPr bwMode="auto">
            <a:xfrm flipH="1">
              <a:off x="6741988" y="2397527"/>
              <a:ext cx="399554" cy="497452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Connecteur droit avec flèche 14"/>
            <p:cNvCxnSpPr/>
            <p:nvPr/>
          </p:nvCxnSpPr>
          <p:spPr bwMode="auto">
            <a:xfrm flipH="1" flipV="1">
              <a:off x="7353678" y="1165671"/>
              <a:ext cx="378" cy="612432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cteur droit avec flèche 15"/>
            <p:cNvCxnSpPr/>
            <p:nvPr/>
          </p:nvCxnSpPr>
          <p:spPr bwMode="auto">
            <a:xfrm>
              <a:off x="7354056" y="2793622"/>
              <a:ext cx="0" cy="407573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Ellipse 16"/>
          <p:cNvSpPr/>
          <p:nvPr/>
        </p:nvSpPr>
        <p:spPr bwMode="auto">
          <a:xfrm>
            <a:off x="3870858" y="4254916"/>
            <a:ext cx="746941" cy="793896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6666666" y="4254916"/>
            <a:ext cx="746941" cy="793896"/>
          </a:xfrm>
          <a:prstGeom prst="ellipse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76896" y="6526413"/>
            <a:ext cx="206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G. Molnar et al. (2016)</a:t>
            </a:r>
          </a:p>
        </p:txBody>
      </p: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3707904" y="1459208"/>
            <a:ext cx="2343911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7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Arial" charset="0"/>
              </a:rPr>
              <a:t>(1-x)SiO</a:t>
            </a:r>
            <a:r>
              <a:rPr lang="fr-FR" altLang="fr-FR" sz="2000" baseline="-25000" dirty="0">
                <a:latin typeface="Arial" charset="0"/>
              </a:rPr>
              <a:t>2</a:t>
            </a:r>
            <a:r>
              <a:rPr lang="fr-FR" altLang="fr-FR" sz="2000" dirty="0">
                <a:latin typeface="Arial" charset="0"/>
              </a:rPr>
              <a:t> + xNa</a:t>
            </a:r>
            <a:r>
              <a:rPr lang="fr-FR" altLang="fr-FR" sz="2000" baseline="-25000" dirty="0">
                <a:latin typeface="Arial" charset="0"/>
              </a:rPr>
              <a:t>2</a:t>
            </a:r>
            <a:r>
              <a:rPr lang="fr-FR" altLang="fr-FR" sz="2000" dirty="0">
                <a:latin typeface="Arial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138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Anne.Tanguy\Documents\Mes documents_Janvier2014\Range_Bureau\ARTICLES\Preprints\GERGELY-MOLNAR-2\FIGS\Density-Tensi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779543"/>
            <a:ext cx="7489679" cy="360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80000" y="2987210"/>
            <a:ext cx="10486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5% Na</a:t>
            </a:r>
            <a:r>
              <a:rPr lang="fr-FR" baseline="-25000" dirty="0"/>
              <a:t>2</a:t>
            </a:r>
            <a:r>
              <a:rPr lang="fr-FR" dirty="0"/>
              <a:t>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81736" y="3002620"/>
            <a:ext cx="11657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30% Na</a:t>
            </a:r>
            <a:r>
              <a:rPr lang="fr-FR" baseline="-25000" dirty="0"/>
              <a:t>2</a:t>
            </a:r>
            <a:r>
              <a:rPr lang="fr-FR" dirty="0"/>
              <a:t>O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11016" y="2033338"/>
            <a:ext cx="56995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/>
              <a:t>Effet de la composition:   profil de densité à la traction max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6861389" y="1280671"/>
            <a:ext cx="1600320" cy="1532743"/>
            <a:chOff x="6247680" y="1165671"/>
            <a:chExt cx="2212752" cy="2035524"/>
          </a:xfrm>
        </p:grpSpPr>
        <p:sp>
          <p:nvSpPr>
            <p:cNvPr id="9" name="Cube 8"/>
            <p:cNvSpPr/>
            <p:nvPr/>
          </p:nvSpPr>
          <p:spPr bwMode="auto">
            <a:xfrm>
              <a:off x="6741988" y="1668452"/>
              <a:ext cx="1224136" cy="1125170"/>
            </a:xfrm>
            <a:prstGeom prst="cube">
              <a:avLst/>
            </a:prstGeom>
            <a:solidFill>
              <a:srgbClr val="A5BB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 bwMode="auto">
            <a:xfrm>
              <a:off x="7848000" y="2237873"/>
              <a:ext cx="612432" cy="13672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Connecteur droit avec flèche 11"/>
            <p:cNvCxnSpPr/>
            <p:nvPr/>
          </p:nvCxnSpPr>
          <p:spPr bwMode="auto">
            <a:xfrm flipH="1">
              <a:off x="6247680" y="2251545"/>
              <a:ext cx="494308" cy="0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Connecteur droit avec flèche 12"/>
            <p:cNvCxnSpPr/>
            <p:nvPr/>
          </p:nvCxnSpPr>
          <p:spPr bwMode="auto">
            <a:xfrm flipH="1">
              <a:off x="6741988" y="2397527"/>
              <a:ext cx="399554" cy="497452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Connecteur droit avec flèche 14"/>
            <p:cNvCxnSpPr/>
            <p:nvPr/>
          </p:nvCxnSpPr>
          <p:spPr bwMode="auto">
            <a:xfrm flipH="1" flipV="1">
              <a:off x="7353678" y="1165671"/>
              <a:ext cx="378" cy="612432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cteur droit avec flèche 15"/>
            <p:cNvCxnSpPr/>
            <p:nvPr/>
          </p:nvCxnSpPr>
          <p:spPr bwMode="auto">
            <a:xfrm>
              <a:off x="7354056" y="2793622"/>
              <a:ext cx="0" cy="407573"/>
            </a:xfrm>
            <a:prstGeom prst="straightConnector1">
              <a:avLst/>
            </a:prstGeom>
            <a:solidFill>
              <a:srgbClr val="A5BBE0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ZoneTexte 16"/>
          <p:cNvSpPr txBox="1"/>
          <p:nvPr/>
        </p:nvSpPr>
        <p:spPr>
          <a:xfrm>
            <a:off x="7076896" y="6526413"/>
            <a:ext cx="206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G. Molnar et al. (2016)</a:t>
            </a: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3707904" y="1459208"/>
            <a:ext cx="2343911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Arial" charset="0"/>
              </a:rPr>
              <a:t>(1-x)SiO</a:t>
            </a:r>
            <a:r>
              <a:rPr lang="fr-FR" altLang="fr-FR" sz="2000" baseline="-25000" dirty="0">
                <a:latin typeface="Arial" charset="0"/>
              </a:rPr>
              <a:t>2</a:t>
            </a:r>
            <a:r>
              <a:rPr lang="fr-FR" altLang="fr-FR" sz="2000" dirty="0">
                <a:latin typeface="Arial" charset="0"/>
              </a:rPr>
              <a:t> + xNa</a:t>
            </a:r>
            <a:r>
              <a:rPr lang="fr-FR" altLang="fr-FR" sz="2000" baseline="-25000" dirty="0">
                <a:latin typeface="Arial" charset="0"/>
              </a:rPr>
              <a:t>2</a:t>
            </a:r>
            <a:r>
              <a:rPr lang="fr-FR" altLang="fr-FR" sz="2000" dirty="0">
                <a:latin typeface="Arial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508738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21" y="1888093"/>
            <a:ext cx="65246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628905" y="6488668"/>
            <a:ext cx="346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Huang et al. Science (</a:t>
            </a:r>
            <a:r>
              <a:rPr lang="fr-FR" sz="1600" dirty="0" err="1"/>
              <a:t>october</a:t>
            </a:r>
            <a:r>
              <a:rPr lang="fr-FR" sz="1600" dirty="0"/>
              <a:t> 2013)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84542" y="1372706"/>
            <a:ext cx="480773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Réarrangement T1 dans un verre de silice 2D</a:t>
            </a:r>
          </a:p>
        </p:txBody>
      </p:sp>
    </p:spTree>
    <p:extLst>
      <p:ext uri="{BB962C8B-B14F-4D97-AF65-F5344CB8AC3E}">
        <p14:creationId xmlns:p14="http://schemas.microsoft.com/office/powerpoint/2010/main" val="29558115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7296" y="1292167"/>
            <a:ext cx="63023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Réarrangements plastiques locaux dans un matériau Amorphe: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18939" y="1628800"/>
            <a:ext cx="4242941" cy="5112568"/>
            <a:chOff x="2514241" y="1783669"/>
            <a:chExt cx="4242941" cy="5112568"/>
          </a:xfrm>
        </p:grpSpPr>
        <p:pic>
          <p:nvPicPr>
            <p:cNvPr id="4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50002"/>
            <a:stretch>
              <a:fillRect/>
            </a:stretch>
          </p:blipFill>
          <p:spPr bwMode="auto">
            <a:xfrm>
              <a:off x="2514241" y="1937657"/>
              <a:ext cx="4237037" cy="441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9"/>
            <p:cNvSpPr txBox="1">
              <a:spLocks noChangeArrowheads="1"/>
            </p:cNvSpPr>
            <p:nvPr/>
          </p:nvSpPr>
          <p:spPr bwMode="auto">
            <a:xfrm>
              <a:off x="2811103" y="3983944"/>
              <a:ext cx="13033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600">
                  <a:latin typeface="Arial" charset="0"/>
                </a:rPr>
                <a:t>shear stress</a:t>
              </a:r>
            </a:p>
          </p:txBody>
        </p:sp>
        <p:sp>
          <p:nvSpPr>
            <p:cNvPr id="6" name="ZoneTexte 10"/>
            <p:cNvSpPr txBox="1">
              <a:spLocks noChangeArrowheads="1"/>
            </p:cNvSpPr>
            <p:nvPr/>
          </p:nvSpPr>
          <p:spPr bwMode="auto">
            <a:xfrm>
              <a:off x="2524933" y="6311462"/>
              <a:ext cx="423224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Arial" charset="0"/>
                </a:rPr>
                <a:t>Accumulation de </a:t>
              </a:r>
              <a:r>
                <a:rPr lang="fr-FR" altLang="fr-FR" sz="1600" b="1" dirty="0">
                  <a:latin typeface="Arial" charset="0"/>
                </a:rPr>
                <a:t>réarrangements localisés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latin typeface="Arial" charset="0"/>
                </a:rPr>
                <a:t>de type Inclusion de </a:t>
              </a:r>
              <a:r>
                <a:rPr lang="fr-FR" altLang="fr-FR" sz="1600" dirty="0" err="1">
                  <a:latin typeface="Arial" charset="0"/>
                </a:rPr>
                <a:t>Eshelby</a:t>
              </a:r>
              <a:r>
                <a:rPr lang="fr-FR" altLang="fr-FR" sz="1600" dirty="0">
                  <a:latin typeface="Arial" charset="0"/>
                </a:rPr>
                <a:t> (R=2Ả)</a:t>
              </a:r>
            </a:p>
          </p:txBody>
        </p:sp>
        <p:sp>
          <p:nvSpPr>
            <p:cNvPr id="7" name="ZoneTexte 11"/>
            <p:cNvSpPr txBox="1">
              <a:spLocks noChangeArrowheads="1"/>
            </p:cNvSpPr>
            <p:nvPr/>
          </p:nvSpPr>
          <p:spPr bwMode="auto">
            <a:xfrm>
              <a:off x="5057416" y="3998232"/>
              <a:ext cx="9794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latin typeface="Arial" charset="0"/>
                </a:rPr>
                <a:t>measured</a:t>
              </a:r>
            </a:p>
          </p:txBody>
        </p:sp>
        <p:sp>
          <p:nvSpPr>
            <p:cNvPr id="8" name="ZoneTexte 17"/>
            <p:cNvSpPr txBox="1">
              <a:spLocks noChangeArrowheads="1"/>
            </p:cNvSpPr>
            <p:nvPr/>
          </p:nvSpPr>
          <p:spPr bwMode="auto">
            <a:xfrm>
              <a:off x="2785703" y="1783669"/>
              <a:ext cx="132873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latin typeface="Arial" charset="0"/>
                </a:rPr>
                <a:t>displacements</a:t>
              </a:r>
            </a:p>
          </p:txBody>
        </p:sp>
      </p:grpSp>
      <p:sp>
        <p:nvSpPr>
          <p:cNvPr id="24" name="ZoneTexte 21"/>
          <p:cNvSpPr txBox="1"/>
          <p:nvPr/>
        </p:nvSpPr>
        <p:spPr>
          <a:xfrm rot="16200000">
            <a:off x="3470733" y="2730067"/>
            <a:ext cx="19342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T. </a:t>
            </a:r>
            <a:r>
              <a:rPr lang="fr-FR" sz="1400" dirty="0" err="1"/>
              <a:t>Albaret</a:t>
            </a:r>
            <a:r>
              <a:rPr lang="fr-FR" sz="1400" dirty="0"/>
              <a:t> et al. (2016)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4617300" y="3861048"/>
            <a:ext cx="4491204" cy="2990831"/>
            <a:chOff x="4401276" y="3924345"/>
            <a:chExt cx="4491204" cy="2990831"/>
          </a:xfrm>
        </p:grpSpPr>
        <p:grpSp>
          <p:nvGrpSpPr>
            <p:cNvPr id="15" name="Groupe 14"/>
            <p:cNvGrpSpPr/>
            <p:nvPr/>
          </p:nvGrpSpPr>
          <p:grpSpPr>
            <a:xfrm>
              <a:off x="4401276" y="3924345"/>
              <a:ext cx="4095615" cy="2990831"/>
              <a:chOff x="4973689" y="3901389"/>
              <a:chExt cx="4095615" cy="2990831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8653" y="4090282"/>
                <a:ext cx="3930651" cy="280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ZoneTexte 9"/>
              <p:cNvSpPr txBox="1">
                <a:spLocks noChangeArrowheads="1"/>
              </p:cNvSpPr>
              <p:nvPr/>
            </p:nvSpPr>
            <p:spPr bwMode="auto">
              <a:xfrm>
                <a:off x="5837176" y="5324376"/>
                <a:ext cx="749300" cy="4603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Corbel" pitchFamily="34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Corbel" pitchFamily="34" charset="0"/>
                  </a:defRPr>
                </a:lvl2pPr>
                <a:lvl3pPr marL="1143000" indent="-228600">
                  <a:spcBef>
                    <a:spcPct val="20000"/>
                  </a:spcBef>
                  <a:buBlip>
                    <a:blip r:embed="rId6"/>
                  </a:buBlip>
                  <a:defRPr>
                    <a:solidFill>
                      <a:schemeClr val="tx1"/>
                    </a:solidFill>
                    <a:latin typeface="Corbel" pitchFamily="34" charset="0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4pPr>
                <a:lvl5pPr marL="20574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>
                    <a:latin typeface="Arial" charset="0"/>
                  </a:rPr>
                  <a:t>a-Si</a:t>
                </a: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 rot="19731980">
                <a:off x="7880726" y="4381072"/>
                <a:ext cx="79124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dirty="0" err="1">
                    <a:solidFill>
                      <a:srgbClr val="0070C0"/>
                    </a:solidFill>
                  </a:rPr>
                  <a:t>elastic</a:t>
                </a:r>
                <a:endParaRPr lang="fr-FR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9" name="ZoneTexte 11"/>
              <p:cNvSpPr txBox="1">
                <a:spLocks noChangeArrowheads="1"/>
              </p:cNvSpPr>
              <p:nvPr/>
            </p:nvSpPr>
            <p:spPr bwMode="auto">
              <a:xfrm rot="19731980">
                <a:off x="7951321" y="4889811"/>
                <a:ext cx="8899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Corbel" pitchFamily="34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Corbel" pitchFamily="34" charset="0"/>
                  </a:defRPr>
                </a:lvl2pPr>
                <a:lvl3pPr marL="1143000" indent="-228600">
                  <a:spcBef>
                    <a:spcPct val="20000"/>
                  </a:spcBef>
                  <a:buBlip>
                    <a:blip r:embed="rId6"/>
                  </a:buBlip>
                  <a:defRPr>
                    <a:solidFill>
                      <a:schemeClr val="tx1"/>
                    </a:solidFill>
                    <a:latin typeface="Corbel" pitchFamily="34" charset="0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4pPr>
                <a:lvl5pPr marL="20574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err="1">
                    <a:solidFill>
                      <a:srgbClr val="FF0000"/>
                    </a:solidFill>
                    <a:latin typeface="Arial" charset="0"/>
                  </a:rPr>
                  <a:t>stored</a:t>
                </a:r>
                <a:endParaRPr lang="fr-FR" altLang="fr-FR" sz="1800" b="1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0" name="ZoneTexte 12"/>
              <p:cNvSpPr txBox="1">
                <a:spLocks noChangeArrowheads="1"/>
              </p:cNvSpPr>
              <p:nvPr/>
            </p:nvSpPr>
            <p:spPr bwMode="auto">
              <a:xfrm>
                <a:off x="8296757" y="5546059"/>
                <a:ext cx="6731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Corbel" pitchFamily="34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Corbel" pitchFamily="34" charset="0"/>
                  </a:defRPr>
                </a:lvl2pPr>
                <a:lvl3pPr marL="1143000" indent="-228600">
                  <a:spcBef>
                    <a:spcPct val="20000"/>
                  </a:spcBef>
                  <a:buBlip>
                    <a:blip r:embed="rId6"/>
                  </a:buBlip>
                  <a:defRPr>
                    <a:solidFill>
                      <a:schemeClr val="tx1"/>
                    </a:solidFill>
                    <a:latin typeface="Corbel" pitchFamily="34" charset="0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4pPr>
                <a:lvl5pPr marL="20574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>
                    <a:latin typeface="Arial" charset="0"/>
                  </a:rPr>
                  <a:t>total</a:t>
                </a:r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>
              <a:xfrm>
                <a:off x="7943766" y="5069770"/>
                <a:ext cx="0" cy="81915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11"/>
              <p:cNvSpPr txBox="1">
                <a:spLocks noChangeArrowheads="1"/>
              </p:cNvSpPr>
              <p:nvPr/>
            </p:nvSpPr>
            <p:spPr bwMode="auto">
              <a:xfrm rot="19731980">
                <a:off x="7988627" y="5259877"/>
                <a:ext cx="98937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Corbel" pitchFamily="34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Corbel" pitchFamily="34" charset="0"/>
                  </a:defRPr>
                </a:lvl2pPr>
                <a:lvl3pPr marL="1143000" indent="-228600">
                  <a:spcBef>
                    <a:spcPct val="20000"/>
                  </a:spcBef>
                  <a:buBlip>
                    <a:blip r:embed="rId6"/>
                  </a:buBlip>
                  <a:defRPr>
                    <a:solidFill>
                      <a:schemeClr val="tx1"/>
                    </a:solidFill>
                    <a:latin typeface="Corbel" pitchFamily="34" charset="0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4pPr>
                <a:lvl5pPr marL="20574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400" b="1" dirty="0">
                    <a:solidFill>
                      <a:srgbClr val="FF0000"/>
                    </a:solidFill>
                    <a:latin typeface="Arial" charset="0"/>
                  </a:rPr>
                  <a:t>(</a:t>
                </a:r>
                <a:r>
                  <a:rPr lang="fr-FR" altLang="fr-FR" sz="1400" b="1" dirty="0" err="1">
                    <a:solidFill>
                      <a:srgbClr val="FF0000"/>
                    </a:solidFill>
                    <a:latin typeface="Arial" charset="0"/>
                  </a:rPr>
                  <a:t>Eshelby</a:t>
                </a:r>
                <a:r>
                  <a:rPr lang="fr-FR" altLang="fr-FR" sz="1400" b="1" dirty="0">
                    <a:solidFill>
                      <a:srgbClr val="FF0000"/>
                    </a:solidFill>
                    <a:latin typeface="Arial" charset="0"/>
                  </a:rPr>
                  <a:t>)</a:t>
                </a:r>
              </a:p>
            </p:txBody>
          </p:sp>
          <p:sp>
            <p:nvSpPr>
              <p:cNvPr id="22" name="ZoneTexte 14"/>
              <p:cNvSpPr txBox="1">
                <a:spLocks noChangeArrowheads="1"/>
              </p:cNvSpPr>
              <p:nvPr/>
            </p:nvSpPr>
            <p:spPr bwMode="auto">
              <a:xfrm>
                <a:off x="4973689" y="3901389"/>
                <a:ext cx="78899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6"/>
                  </a:buBlip>
                  <a:defRPr sz="2400">
                    <a:solidFill>
                      <a:schemeClr val="tx1"/>
                    </a:solidFill>
                    <a:latin typeface="Corbel" pitchFamily="34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6"/>
                  </a:buBlip>
                  <a:defRPr sz="2000">
                    <a:solidFill>
                      <a:schemeClr val="tx1"/>
                    </a:solidFill>
                    <a:latin typeface="Corbel" pitchFamily="34" charset="0"/>
                  </a:defRPr>
                </a:lvl2pPr>
                <a:lvl3pPr marL="1143000" indent="-228600">
                  <a:spcBef>
                    <a:spcPct val="20000"/>
                  </a:spcBef>
                  <a:buBlip>
                    <a:blip r:embed="rId6"/>
                  </a:buBlip>
                  <a:defRPr>
                    <a:solidFill>
                      <a:schemeClr val="tx1"/>
                    </a:solidFill>
                    <a:latin typeface="Corbel" pitchFamily="34" charset="0"/>
                  </a:defRPr>
                </a:lvl3pPr>
                <a:lvl4pPr marL="16002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4pPr>
                <a:lvl5pPr marL="2057400" indent="-228600">
                  <a:spcBef>
                    <a:spcPct val="20000"/>
                  </a:spcBef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Corbe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600" dirty="0" err="1">
                    <a:latin typeface="Arial" charset="0"/>
                  </a:rPr>
                  <a:t>Shear</a:t>
                </a:r>
                <a:r>
                  <a:rPr lang="fr-FR" altLang="fr-FR" sz="1600" dirty="0">
                    <a:latin typeface="Arial" charset="0"/>
                  </a:rPr>
                  <a:t>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fr-FR" sz="1600" dirty="0">
                    <a:latin typeface="Arial" charset="0"/>
                  </a:rPr>
                  <a:t>stress</a:t>
                </a:r>
              </a:p>
            </p:txBody>
          </p:sp>
        </p:grpSp>
        <p:cxnSp>
          <p:nvCxnSpPr>
            <p:cNvPr id="26" name="Connecteur droit avec flèche 25"/>
            <p:cNvCxnSpPr/>
            <p:nvPr/>
          </p:nvCxnSpPr>
          <p:spPr>
            <a:xfrm flipV="1">
              <a:off x="4788024" y="4446693"/>
              <a:ext cx="0" cy="4944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rot="5400000" flipV="1">
              <a:off x="7227934" y="6494131"/>
              <a:ext cx="0" cy="4944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14"/>
            <p:cNvSpPr txBox="1">
              <a:spLocks noChangeArrowheads="1"/>
            </p:cNvSpPr>
            <p:nvPr/>
          </p:nvSpPr>
          <p:spPr bwMode="auto">
            <a:xfrm>
              <a:off x="7444468" y="6543549"/>
              <a:ext cx="14480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6"/>
                </a:buBlip>
                <a:defRPr sz="2400">
                  <a:solidFill>
                    <a:schemeClr val="tx1"/>
                  </a:solidFill>
                  <a:latin typeface="Corbel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6"/>
                </a:buBlip>
                <a:defRPr sz="2000">
                  <a:solidFill>
                    <a:schemeClr val="tx1"/>
                  </a:solidFill>
                  <a:latin typeface="Corbel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Corbel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Corbe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600" dirty="0" err="1">
                  <a:latin typeface="Arial" charset="0"/>
                </a:rPr>
                <a:t>Shear</a:t>
              </a:r>
              <a:r>
                <a:rPr lang="fr-FR" altLang="fr-FR" sz="1600" dirty="0">
                  <a:latin typeface="Arial" charset="0"/>
                </a:rPr>
                <a:t> </a:t>
              </a:r>
              <a:r>
                <a:rPr lang="fr-FR" altLang="fr-FR" sz="1600" dirty="0" err="1">
                  <a:latin typeface="Arial" charset="0"/>
                </a:rPr>
                <a:t>strain</a:t>
              </a:r>
              <a:endParaRPr lang="fr-FR" altLang="fr-FR" sz="1600" dirty="0">
                <a:latin typeface="Arial" charset="0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5436096" y="1700808"/>
            <a:ext cx="3718609" cy="2334938"/>
            <a:chOff x="5436096" y="1700808"/>
            <a:chExt cx="3718609" cy="2334938"/>
          </a:xfrm>
        </p:grpSpPr>
        <p:grpSp>
          <p:nvGrpSpPr>
            <p:cNvPr id="9" name="Groupe 8"/>
            <p:cNvGrpSpPr/>
            <p:nvPr/>
          </p:nvGrpSpPr>
          <p:grpSpPr>
            <a:xfrm>
              <a:off x="5436096" y="1700808"/>
              <a:ext cx="2636666" cy="2324547"/>
              <a:chOff x="5505018" y="2029454"/>
              <a:chExt cx="2636666" cy="2324547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5505018" y="2193761"/>
                <a:ext cx="2636666" cy="2160240"/>
                <a:chOff x="301887" y="3911714"/>
                <a:chExt cx="2636666" cy="2160240"/>
              </a:xfrm>
            </p:grpSpPr>
            <p:pic>
              <p:nvPicPr>
                <p:cNvPr id="12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7046"/>
                <a:stretch/>
              </p:blipFill>
              <p:spPr bwMode="auto">
                <a:xfrm>
                  <a:off x="301887" y="3911714"/>
                  <a:ext cx="2636666" cy="2160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13" name="Objet 1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98061310"/>
                    </p:ext>
                  </p:extLst>
                </p:nvPr>
              </p:nvGraphicFramePr>
              <p:xfrm>
                <a:off x="924468" y="4437112"/>
                <a:ext cx="263156" cy="5263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46980" name="Équation" r:id="rId8" imgW="152280" imgH="304560" progId="Equation.3">
                        <p:embed/>
                      </p:oleObj>
                    </mc:Choice>
                    <mc:Fallback>
                      <p:oleObj name="Équation" r:id="rId8" imgW="152280" imgH="304560" progId="Equation.3">
                        <p:embed/>
                        <p:pic>
                          <p:nvPicPr>
                            <p:cNvPr id="11" name="Objet 10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4468" y="4437112"/>
                              <a:ext cx="263156" cy="52631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t 1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60051276"/>
                    </p:ext>
                  </p:extLst>
                </p:nvPr>
              </p:nvGraphicFramePr>
              <p:xfrm>
                <a:off x="1490006" y="4499225"/>
                <a:ext cx="586672" cy="4857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46981" name="Équation" r:id="rId10" imgW="368280" imgH="304560" progId="Equation.3">
                        <p:embed/>
                      </p:oleObj>
                    </mc:Choice>
                    <mc:Fallback>
                      <p:oleObj name="Équation" r:id="rId10" imgW="368280" imgH="304560" progId="Equation.3">
                        <p:embed/>
                        <p:pic>
                          <p:nvPicPr>
                            <p:cNvPr id="12" name="Obje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90006" y="4499225"/>
                              <a:ext cx="586672" cy="4857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1" name="Obje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0910506"/>
                  </p:ext>
                </p:extLst>
              </p:nvPr>
            </p:nvGraphicFramePr>
            <p:xfrm>
              <a:off x="6757524" y="2029454"/>
              <a:ext cx="482600" cy="328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6982" name="Équation" r:id="rId12" imgW="279360" imgH="190440" progId="Equation.3">
                      <p:embed/>
                    </p:oleObj>
                  </mc:Choice>
                  <mc:Fallback>
                    <p:oleObj name="Équation" r:id="rId12" imgW="279360" imgH="190440" progId="Equation.3">
                      <p:embed/>
                      <p:pic>
                        <p:nvPicPr>
                          <p:cNvPr id="18" name="Obje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57524" y="2029454"/>
                            <a:ext cx="482600" cy="3286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9" name="ZoneTexte 28"/>
            <p:cNvSpPr txBox="1"/>
            <p:nvPr/>
          </p:nvSpPr>
          <p:spPr>
            <a:xfrm>
              <a:off x="7182242" y="3666414"/>
              <a:ext cx="1972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Inclusion d’</a:t>
              </a:r>
              <a:r>
                <a:rPr lang="fr-FR" dirty="0" err="1"/>
                <a:t>Eshelby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30503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0739" y="1844824"/>
            <a:ext cx="8231741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/>
              <a:t>Take</a:t>
            </a:r>
            <a:r>
              <a:rPr lang="fr-FR" b="1" dirty="0"/>
              <a:t> Home Message Partie I: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Il est possible de calculer les contraintes et les déformations à l’échelle atomique.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On peut en déduire des lois de comportement (type Loi de Hooke).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Le nombre de paramètres pertinents dépend de la structure à l’échelle microscopique.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L’élasticité est hétérogène à petite échelle.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Ces hétérogénéités permettent d’identifier des précurseurs</a:t>
            </a:r>
          </a:p>
          <a:p>
            <a:pPr algn="ctr"/>
            <a:r>
              <a:rPr lang="fr-FR" dirty="0"/>
              <a:t> de l’endommagement et de la plasticité initiée localement.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33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5776" y="3115977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fr-FR" b="1" dirty="0"/>
              <a:t>Discrétisation de la matière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Forces d’Adhésion</a:t>
            </a:r>
          </a:p>
          <a:p>
            <a:pPr marL="400050" indent="-400050">
              <a:buAutoNum type="romanUcPeriod"/>
            </a:pPr>
            <a:endParaRPr lang="fr-FR" dirty="0"/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Rugosité à petite échelle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Effet Tunnel (mécanique quantique)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400050" indent="-400050"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Enjeux éthiques des nanosciences et des nanotechnologies 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Examen QCM Mercredi 23 Mars 2022 10h-12h 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87624" y="1484313"/>
            <a:ext cx="6912768" cy="147002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altLang="fr-FR" dirty="0"/>
              <a:t>Conception aux petites échelles</a:t>
            </a:r>
            <a:br>
              <a:rPr lang="fr-FR" altLang="fr-FR" dirty="0"/>
            </a:br>
            <a:r>
              <a:rPr lang="fr-FR" altLang="fr-FR" dirty="0"/>
              <a:t>(échelles nanométriques)</a:t>
            </a:r>
          </a:p>
        </p:txBody>
      </p:sp>
    </p:spTree>
    <p:extLst>
      <p:ext uri="{BB962C8B-B14F-4D97-AF65-F5344CB8AC3E}">
        <p14:creationId xmlns:p14="http://schemas.microsoft.com/office/powerpoint/2010/main" val="2951762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861979" y="2021563"/>
            <a:ext cx="4476750" cy="3252788"/>
            <a:chOff x="68" y="2271"/>
            <a:chExt cx="2820" cy="2049"/>
          </a:xfrm>
        </p:grpSpPr>
        <p:sp>
          <p:nvSpPr>
            <p:cNvPr id="3" name="Text Box 6"/>
            <p:cNvSpPr txBox="1">
              <a:spLocks noChangeArrowheads="1"/>
            </p:cNvSpPr>
            <p:nvPr/>
          </p:nvSpPr>
          <p:spPr bwMode="auto">
            <a:xfrm>
              <a:off x="547" y="2271"/>
              <a:ext cx="224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dirty="0"/>
                <a:t>Relation Contraintes / Déformations</a:t>
              </a:r>
              <a:endParaRPr lang="fr-FR" altLang="fr-FR" sz="1800" dirty="0"/>
            </a:p>
          </p:txBody>
        </p:sp>
        <p:pic>
          <p:nvPicPr>
            <p:cNvPr id="4" name="Picture 18" descr="stress_stra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" y="2529"/>
              <a:ext cx="2518" cy="1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19"/>
            <p:cNvSpPr>
              <a:spLocks noChangeArrowheads="1"/>
            </p:cNvSpPr>
            <p:nvPr/>
          </p:nvSpPr>
          <p:spPr bwMode="auto">
            <a:xfrm>
              <a:off x="439" y="3992"/>
              <a:ext cx="227" cy="227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8" y="2597"/>
              <a:ext cx="705" cy="1236"/>
              <a:chOff x="68" y="2597"/>
              <a:chExt cx="705" cy="1236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68" y="2597"/>
                <a:ext cx="317" cy="302"/>
                <a:chOff x="68" y="2597"/>
                <a:chExt cx="317" cy="302"/>
              </a:xfrm>
            </p:grpSpPr>
            <p:sp>
              <p:nvSpPr>
                <p:cNvPr id="11" name="Line 22"/>
                <p:cNvSpPr>
                  <a:spLocks noChangeShapeType="1"/>
                </p:cNvSpPr>
                <p:nvPr/>
              </p:nvSpPr>
              <p:spPr bwMode="auto">
                <a:xfrm>
                  <a:off x="102" y="2899"/>
                  <a:ext cx="269" cy="0"/>
                </a:xfrm>
                <a:prstGeom prst="line">
                  <a:avLst/>
                </a:prstGeom>
                <a:noFill/>
                <a:ln w="38100">
                  <a:solidFill>
                    <a:srgbClr val="99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68" y="2597"/>
                  <a:ext cx="317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altLang="fr-FR">
                      <a:solidFill>
                        <a:srgbClr val="990000"/>
                      </a:solidFill>
                      <a:latin typeface="Symbol" pitchFamily="18" charset="2"/>
                    </a:rPr>
                    <a:t>s</a:t>
                  </a:r>
                  <a:r>
                    <a:rPr lang="fr-FR" altLang="fr-FR" baseline="-25000">
                      <a:solidFill>
                        <a:srgbClr val="990000"/>
                      </a:solidFill>
                    </a:rPr>
                    <a:t>Y</a:t>
                  </a:r>
                </a:p>
              </p:txBody>
            </p: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535" y="3374"/>
                <a:ext cx="238" cy="459"/>
                <a:chOff x="3872" y="2802"/>
                <a:chExt cx="238" cy="459"/>
              </a:xfrm>
            </p:grpSpPr>
            <p:sp>
              <p:nvSpPr>
                <p:cNvPr id="9" name="Line 25"/>
                <p:cNvSpPr>
                  <a:spLocks noChangeShapeType="1"/>
                </p:cNvSpPr>
                <p:nvPr/>
              </p:nvSpPr>
              <p:spPr bwMode="auto">
                <a:xfrm>
                  <a:off x="3995" y="3047"/>
                  <a:ext cx="0" cy="214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872" y="2802"/>
                  <a:ext cx="23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altLang="fr-FR" sz="1800" b="1">
                      <a:solidFill>
                        <a:srgbClr val="009900"/>
                      </a:solidFill>
                      <a:latin typeface="Symbol" pitchFamily="18" charset="2"/>
                    </a:rPr>
                    <a:t>e</a:t>
                  </a:r>
                  <a:r>
                    <a:rPr lang="fr-FR" altLang="fr-FR" sz="1800" b="1" baseline="-25000">
                      <a:solidFill>
                        <a:srgbClr val="009900"/>
                      </a:solidFill>
                    </a:rPr>
                    <a:t>p</a:t>
                  </a:r>
                </a:p>
              </p:txBody>
            </p:sp>
          </p:grpSp>
        </p:grpSp>
      </p:grpSp>
      <p:pic>
        <p:nvPicPr>
          <p:cNvPr id="13" name="Michel_shea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22" y="1756495"/>
            <a:ext cx="3372364" cy="37013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682527" y="5662458"/>
            <a:ext cx="5897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Rôle des </a:t>
            </a:r>
            <a:r>
              <a:rPr lang="fr-FR" b="1" dirty="0"/>
              <a:t>fluctuations</a:t>
            </a:r>
            <a:r>
              <a:rPr lang="fr-FR" dirty="0"/>
              <a:t> sur la loi de comportement globale?</a:t>
            </a:r>
          </a:p>
          <a:p>
            <a:pPr marL="285750" indent="-285750">
              <a:buFontTx/>
              <a:buChar char="-"/>
            </a:pPr>
            <a:r>
              <a:rPr lang="fr-FR" dirty="0"/>
              <a:t>Quelles sont les </a:t>
            </a:r>
            <a:r>
              <a:rPr lang="fr-FR" b="1" dirty="0"/>
              <a:t>grandeurs</a:t>
            </a:r>
            <a:r>
              <a:rPr lang="fr-FR" dirty="0"/>
              <a:t> pertinentes à petite échelle?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Loi de comportement </a:t>
            </a:r>
            <a:r>
              <a:rPr lang="fr-FR" dirty="0"/>
              <a:t>à différentes échelles?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56402" y="1196752"/>
            <a:ext cx="745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Simulations Atomistiques de particules type Lennard-Jones</a:t>
            </a:r>
          </a:p>
        </p:txBody>
      </p:sp>
    </p:spTree>
    <p:extLst>
      <p:ext uri="{BB962C8B-B14F-4D97-AF65-F5344CB8AC3E}">
        <p14:creationId xmlns:p14="http://schemas.microsoft.com/office/powerpoint/2010/main" val="122154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27" y="2657524"/>
            <a:ext cx="27209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27" y="2657524"/>
            <a:ext cx="2760663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90" y="2657524"/>
            <a:ext cx="2760662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figN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27" y="2657524"/>
            <a:ext cx="27495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84538" y="1700808"/>
            <a:ext cx="5504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Exemple d’une assemblée désordonnées d’atomes:</a:t>
            </a:r>
          </a:p>
        </p:txBody>
      </p:sp>
      <p:sp>
        <p:nvSpPr>
          <p:cNvPr id="3" name="ZoneTexte 2"/>
          <p:cNvSpPr txBox="1"/>
          <p:nvPr/>
        </p:nvSpPr>
        <p:spPr>
          <a:xfrm rot="16200000">
            <a:off x="6985888" y="3861435"/>
            <a:ext cx="2217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F. </a:t>
            </a:r>
            <a:r>
              <a:rPr lang="fr-FR" sz="1600" dirty="0" err="1"/>
              <a:t>Léonforte</a:t>
            </a:r>
            <a:r>
              <a:rPr lang="fr-FR" sz="1600" dirty="0"/>
              <a:t> et al. (2004)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18777" y="6093296"/>
            <a:ext cx="595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Réponse hétérogène, irrégulière. Comportement mécanique?</a:t>
            </a:r>
          </a:p>
        </p:txBody>
      </p:sp>
    </p:spTree>
    <p:extLst>
      <p:ext uri="{BB962C8B-B14F-4D97-AF65-F5344CB8AC3E}">
        <p14:creationId xmlns:p14="http://schemas.microsoft.com/office/powerpoint/2010/main" val="6617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5858</TotalTime>
  <Words>2482</Words>
  <Application>Microsoft Office PowerPoint</Application>
  <PresentationFormat>Affichage à l'écran (4:3)</PresentationFormat>
  <Paragraphs>607</Paragraphs>
  <Slides>66</Slides>
  <Notes>65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66</vt:i4>
      </vt:variant>
    </vt:vector>
  </HeadingPairs>
  <TitlesOfParts>
    <vt:vector size="76" baseType="lpstr">
      <vt:lpstr>ＭＳ Ｐゴシック</vt:lpstr>
      <vt:lpstr>Arial</vt:lpstr>
      <vt:lpstr>Blackadder ITC</vt:lpstr>
      <vt:lpstr>Calibri</vt:lpstr>
      <vt:lpstr>Cambria Math</vt:lpstr>
      <vt:lpstr>Century Gothic</vt:lpstr>
      <vt:lpstr>Symbol</vt:lpstr>
      <vt:lpstr>Thème Office</vt:lpstr>
      <vt:lpstr>Équation</vt:lpstr>
      <vt:lpstr>Equation</vt:lpstr>
      <vt:lpstr>Présentation PowerPoint</vt:lpstr>
      <vt:lpstr>Conception aux petites échelles (échelles nanométriques)</vt:lpstr>
      <vt:lpstr>Présentation PowerPoint</vt:lpstr>
      <vt:lpstr>Présentation PowerPoint</vt:lpstr>
      <vt:lpstr>Conception aux petites échelles (échelles nanométriques)</vt:lpstr>
      <vt:lpstr>Conception aux petites échelles (échelles nanométriques)</vt:lpstr>
      <vt:lpstr>Conception aux petites échelles (échelles nanométriques)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TANGUY ANNE</dc:creator>
  <cp:lastModifiedBy>Anne Tanguy</cp:lastModifiedBy>
  <cp:revision>769</cp:revision>
  <dcterms:created xsi:type="dcterms:W3CDTF">2014-11-03T08:29:25Z</dcterms:created>
  <dcterms:modified xsi:type="dcterms:W3CDTF">2022-03-12T22:56:52Z</dcterms:modified>
</cp:coreProperties>
</file>