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_rels/presentation.xml.rels" ContentType="application/vnd.openxmlformats-package.relationships+xml"/>
  <Override PartName="/ppt/slides/slide1.xml" ContentType="application/vnd.openxmlformats-officedocument.presentationml.slide+xml"/>
  <Override PartName="/ppt/slides/slide26.xml" ContentType="application/vnd.openxmlformats-officedocument.presentationml.slide+xml"/>
  <Override PartName="/ppt/slides/slide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22.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25.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_rels/slide26.xml.rels" ContentType="application/vnd.openxmlformats-package.relationships+xml"/>
  <Override PartName="/ppt/slides/_rels/slide9.xml.rels" ContentType="application/vnd.openxmlformats-package.relationships+xml"/>
  <Override PartName="/ppt/slides/_rels/slide1.xml.rels" ContentType="application/vnd.openxmlformats-package.relationships+xml"/>
  <Override PartName="/ppt/slides/_rels/slide22.xml.rels" ContentType="application/vnd.openxmlformats-package.relationships+xml"/>
  <Override PartName="/ppt/slides/_rels/slide2.xml.rels" ContentType="application/vnd.openxmlformats-package.relationships+xml"/>
  <Override PartName="/ppt/slides/_rels/slide20.xml.rels" ContentType="application/vnd.openxmlformats-package.relationships+xml"/>
  <Override PartName="/ppt/slides/_rels/slide3.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23.xml.rels" ContentType="application/vnd.openxmlformats-package.relationships+xml"/>
  <Override PartName="/ppt/slides/_rels/slide6.xml.rels" ContentType="application/vnd.openxmlformats-package.relationships+xml"/>
  <Override PartName="/ppt/slides/_rels/slide24.xml.rels" ContentType="application/vnd.openxmlformats-package.relationships+xml"/>
  <Override PartName="/ppt/slides/_rels/slide7.xml.rels" ContentType="application/vnd.openxmlformats-package.relationships+xml"/>
  <Override PartName="/ppt/slides/_rels/slide25.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slides/_rels/slide33.xml.rels" ContentType="application/vnd.openxmlformats-package.relationships+xml"/>
  <Override PartName="/ppt/media/image1.png" ContentType="image/png"/>
  <Override PartName="/ppt/media/image9.png" ContentType="image/png"/>
  <Override PartName="/ppt/media/image2.png" ContentType="image/png"/>
  <Override PartName="/ppt/media/image3.png" ContentType="image/png"/>
  <Override PartName="/ppt/media/image4.png" ContentType="image/png"/>
  <Override PartName="/ppt/media/image5.png" ContentType="image/png"/>
  <Override PartName="/ppt/media/image6.png" ContentType="image/png"/>
  <Override PartName="/ppt/media/image7.png" ContentType="image/png"/>
  <Override PartName="/ppt/media/image8.png" ContentType="image/png"/>
  <Override PartName="/ppt/media/image10.png" ContentType="image/png"/>
  <Override PartName="/ppt/media/image11.png" ContentType="image/png"/>
  <Override PartName="/ppt/media/image12.png" ContentType="image/pn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media/image18.png" ContentType="image/png"/>
  <Override PartName="/ppt/media/image19.png" ContentType="image/png"/>
  <Override PartName="/ppt/media/image20.png" ContentType="image/png"/>
  <Override PartName="/ppt/media/image21.png" ContentType="image/png"/>
  <Override PartName="/ppt/media/image22.png" ContentType="image/png"/>
  <Override PartName="/ppt/media/image23.png" ContentType="image/png"/>
  <Override PartName="/ppt/media/image24.png" ContentType="image/png"/>
  <Override PartName="/ppt/media/image25.png" ContentType="image/png"/>
  <Override PartName="/ppt/media/image26.png" ContentType="image/png"/>
  <Override PartName="/ppt/media/image27.png" ContentType="image/png"/>
  <Override PartName="/ppt/media/image28.png" ContentType="image/png"/>
  <Override PartName="/ppt/media/image29.png" ContentType="image/png"/>
  <Override PartName="/ppt/media/image30.png" ContentType="image/png"/>
  <Override PartName="/ppt/media/image31.png" ContentType="image/png"/>
  <Override PartName="/ppt/media/image32.png" ContentType="image/png"/>
  <Override PartName="/ppt/media/image33.png" ContentType="image/png"/>
  <Override PartName="/ppt/media/image34.png" ContentType="image/png"/>
  <Override PartName="/ppt/media/image35.png" ContentType="image/png"/>
  <Override PartName="/ppt/media/image36.png" ContentType="image/png"/>
  <Override PartName="/ppt/media/image37.png" ContentType="image/png"/>
  <Override PartName="/ppt/media/image38.png" ContentType="image/png"/>
  <Override PartName="/ppt/media/image39.png" ContentType="image/png"/>
  <Override PartName="/ppt/media/image40.png" ContentType="image/png"/>
  <Override PartName="/ppt/media/image41.png" ContentType="image/pn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Lst>
  <p:sldSz cx="12192000" cy="685800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fr-FR" sz="4400" spc="-1" strike="noStrike">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rIns="0" tIns="0" bIns="0">
            <a:normAutofit/>
          </a:bodyPr>
          <a:p>
            <a:endParaRPr b="0" lang="fr-FR" sz="3200" spc="-1" strike="noStrike">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fr-FR" sz="4400" spc="-1" strike="noStrike">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rIns="0" tIns="0" bIns="0">
            <a:normAutofit/>
          </a:bodyPr>
          <a:p>
            <a:endParaRPr b="0" lang="fr-FR" sz="3200" spc="-1" strike="noStrike">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rIns="0" tIns="0" bIns="0">
            <a:normAutofit/>
          </a:bodyPr>
          <a:p>
            <a:endParaRPr b="0" lang="fr-FR" sz="3200" spc="-1" strike="noStrike">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rIns="0" tIns="0" bIns="0">
            <a:normAutofit/>
          </a:bodyPr>
          <a:p>
            <a:endParaRPr b="0" lang="fr-FR" sz="3200" spc="-1" strike="noStrike">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fr-FR" sz="4400" spc="-1" strike="noStrike">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rIns="0" tIns="0" bIns="0">
            <a:normAutofit/>
          </a:bodyPr>
          <a:p>
            <a:endParaRPr b="0" lang="fr-FR" sz="3200" spc="-1" strike="noStrike">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rIns="0" tIns="0" bIns="0">
            <a:normAutofit/>
          </a:bodyPr>
          <a:p>
            <a:endParaRPr b="0" lang="fr-FR" sz="3200" spc="-1" strike="noStrike">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rIns="0" tIns="0" bIns="0">
            <a:normAutofit/>
          </a:bodyPr>
          <a:p>
            <a:endParaRPr b="0" lang="fr-FR" sz="3200" spc="-1" strike="noStrike">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rIns="0" tIns="0" bIns="0">
            <a:normAutofit/>
          </a:bodyPr>
          <a:p>
            <a:endParaRPr b="0" lang="fr-FR" sz="3200" spc="-1" strike="noStrike">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rIns="0" tIns="0" bIns="0">
            <a:normAutofit/>
          </a:bodyPr>
          <a:p>
            <a:endParaRPr b="0" lang="fr-FR" sz="3200" spc="-1" strike="noStrike">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fr-FR" sz="4400" spc="-1" strike="noStrike">
              <a:latin typeface="Arial"/>
            </a:endParaRPr>
          </a:p>
        </p:txBody>
      </p:sp>
      <p:sp>
        <p:nvSpPr>
          <p:cNvPr id="41"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fr-FR"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fr-FR" sz="4400" spc="-1" strike="noStrike">
              <a:latin typeface="Arial"/>
            </a:endParaRPr>
          </a:p>
        </p:txBody>
      </p:sp>
      <p:sp>
        <p:nvSpPr>
          <p:cNvPr id="43" name="PlaceHolder 2"/>
          <p:cNvSpPr>
            <a:spLocks noGrp="1"/>
          </p:cNvSpPr>
          <p:nvPr>
            <p:ph type="body"/>
          </p:nvPr>
        </p:nvSpPr>
        <p:spPr>
          <a:xfrm>
            <a:off x="609480" y="1604520"/>
            <a:ext cx="10972440" cy="3977280"/>
          </a:xfrm>
          <a:prstGeom prst="rect">
            <a:avLst/>
          </a:prstGeom>
        </p:spPr>
        <p:txBody>
          <a:bodyPr lIns="0" rIns="0" tIns="0" bIns="0">
            <a:normAutofit/>
          </a:bodyPr>
          <a:p>
            <a:endParaRPr b="0" lang="fr-FR"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fr-FR" sz="4400" spc="-1" strike="noStrike">
              <a:latin typeface="Arial"/>
            </a:endParaRPr>
          </a:p>
        </p:txBody>
      </p:sp>
      <p:sp>
        <p:nvSpPr>
          <p:cNvPr id="45" name="PlaceHolder 2"/>
          <p:cNvSpPr>
            <a:spLocks noGrp="1"/>
          </p:cNvSpPr>
          <p:nvPr>
            <p:ph type="body"/>
          </p:nvPr>
        </p:nvSpPr>
        <p:spPr>
          <a:xfrm>
            <a:off x="609480" y="1604520"/>
            <a:ext cx="5354280" cy="3977280"/>
          </a:xfrm>
          <a:prstGeom prst="rect">
            <a:avLst/>
          </a:prstGeom>
        </p:spPr>
        <p:txBody>
          <a:bodyPr lIns="0" rIns="0" tIns="0" bIns="0">
            <a:normAutofit/>
          </a:bodyPr>
          <a:p>
            <a:endParaRPr b="0" lang="fr-FR" sz="3200" spc="-1" strike="noStrike">
              <a:latin typeface="Arial"/>
            </a:endParaRPr>
          </a:p>
        </p:txBody>
      </p:sp>
      <p:sp>
        <p:nvSpPr>
          <p:cNvPr id="46" name="PlaceHolder 3"/>
          <p:cNvSpPr>
            <a:spLocks noGrp="1"/>
          </p:cNvSpPr>
          <p:nvPr>
            <p:ph type="body"/>
          </p:nvPr>
        </p:nvSpPr>
        <p:spPr>
          <a:xfrm>
            <a:off x="6231960" y="1604520"/>
            <a:ext cx="5354280" cy="3977280"/>
          </a:xfrm>
          <a:prstGeom prst="rect">
            <a:avLst/>
          </a:prstGeom>
        </p:spPr>
        <p:txBody>
          <a:bodyPr lIns="0" rIns="0" tIns="0" bIns="0">
            <a:normAutofit/>
          </a:bodyPr>
          <a:p>
            <a:endParaRPr b="0" lang="fr-FR"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fr-FR"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fr-FR"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fr-FR" sz="4400" spc="-1" strike="noStrike">
              <a:latin typeface="Arial"/>
            </a:endParaRPr>
          </a:p>
        </p:txBody>
      </p:sp>
      <p:sp>
        <p:nvSpPr>
          <p:cNvPr id="50" name="PlaceHolder 2"/>
          <p:cNvSpPr>
            <a:spLocks noGrp="1"/>
          </p:cNvSpPr>
          <p:nvPr>
            <p:ph type="body"/>
          </p:nvPr>
        </p:nvSpPr>
        <p:spPr>
          <a:xfrm>
            <a:off x="609480" y="1604520"/>
            <a:ext cx="5354280" cy="1896840"/>
          </a:xfrm>
          <a:prstGeom prst="rect">
            <a:avLst/>
          </a:prstGeom>
        </p:spPr>
        <p:txBody>
          <a:bodyPr lIns="0" rIns="0" tIns="0" bIns="0">
            <a:normAutofit/>
          </a:bodyPr>
          <a:p>
            <a:endParaRPr b="0" lang="fr-FR" sz="3200" spc="-1" strike="noStrike">
              <a:latin typeface="Arial"/>
            </a:endParaRPr>
          </a:p>
        </p:txBody>
      </p:sp>
      <p:sp>
        <p:nvSpPr>
          <p:cNvPr id="51" name="PlaceHolder 3"/>
          <p:cNvSpPr>
            <a:spLocks noGrp="1"/>
          </p:cNvSpPr>
          <p:nvPr>
            <p:ph type="body"/>
          </p:nvPr>
        </p:nvSpPr>
        <p:spPr>
          <a:xfrm>
            <a:off x="6231960" y="1604520"/>
            <a:ext cx="5354280" cy="3977280"/>
          </a:xfrm>
          <a:prstGeom prst="rect">
            <a:avLst/>
          </a:prstGeom>
        </p:spPr>
        <p:txBody>
          <a:bodyPr lIns="0" rIns="0" tIns="0" bIns="0">
            <a:normAutofit/>
          </a:bodyPr>
          <a:p>
            <a:endParaRPr b="0" lang="fr-FR" sz="3200" spc="-1" strike="noStrike">
              <a:latin typeface="Arial"/>
            </a:endParaRPr>
          </a:p>
        </p:txBody>
      </p:sp>
      <p:sp>
        <p:nvSpPr>
          <p:cNvPr id="52" name="PlaceHolder 4"/>
          <p:cNvSpPr>
            <a:spLocks noGrp="1"/>
          </p:cNvSpPr>
          <p:nvPr>
            <p:ph type="body"/>
          </p:nvPr>
        </p:nvSpPr>
        <p:spPr>
          <a:xfrm>
            <a:off x="609480" y="3682080"/>
            <a:ext cx="535428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fr-FR" sz="4400" spc="-1" strike="noStrike">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fr-FR"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fr-FR" sz="4400" spc="-1" strike="noStrike">
              <a:latin typeface="Arial"/>
            </a:endParaRPr>
          </a:p>
        </p:txBody>
      </p:sp>
      <p:sp>
        <p:nvSpPr>
          <p:cNvPr id="54" name="PlaceHolder 2"/>
          <p:cNvSpPr>
            <a:spLocks noGrp="1"/>
          </p:cNvSpPr>
          <p:nvPr>
            <p:ph type="body"/>
          </p:nvPr>
        </p:nvSpPr>
        <p:spPr>
          <a:xfrm>
            <a:off x="609480" y="1604520"/>
            <a:ext cx="5354280" cy="3977280"/>
          </a:xfrm>
          <a:prstGeom prst="rect">
            <a:avLst/>
          </a:prstGeom>
        </p:spPr>
        <p:txBody>
          <a:bodyPr lIns="0" rIns="0" tIns="0" bIns="0">
            <a:normAutofit/>
          </a:bodyPr>
          <a:p>
            <a:endParaRPr b="0" lang="fr-FR" sz="3200" spc="-1" strike="noStrike">
              <a:latin typeface="Arial"/>
            </a:endParaRPr>
          </a:p>
        </p:txBody>
      </p:sp>
      <p:sp>
        <p:nvSpPr>
          <p:cNvPr id="55" name="PlaceHolder 3"/>
          <p:cNvSpPr>
            <a:spLocks noGrp="1"/>
          </p:cNvSpPr>
          <p:nvPr>
            <p:ph type="body"/>
          </p:nvPr>
        </p:nvSpPr>
        <p:spPr>
          <a:xfrm>
            <a:off x="6231960" y="1604520"/>
            <a:ext cx="5354280" cy="1896840"/>
          </a:xfrm>
          <a:prstGeom prst="rect">
            <a:avLst/>
          </a:prstGeom>
        </p:spPr>
        <p:txBody>
          <a:bodyPr lIns="0" rIns="0" tIns="0" bIns="0">
            <a:normAutofit/>
          </a:bodyPr>
          <a:p>
            <a:endParaRPr b="0" lang="fr-FR" sz="3200" spc="-1" strike="noStrike">
              <a:latin typeface="Arial"/>
            </a:endParaRPr>
          </a:p>
        </p:txBody>
      </p:sp>
      <p:sp>
        <p:nvSpPr>
          <p:cNvPr id="56" name="PlaceHolder 4"/>
          <p:cNvSpPr>
            <a:spLocks noGrp="1"/>
          </p:cNvSpPr>
          <p:nvPr>
            <p:ph type="body"/>
          </p:nvPr>
        </p:nvSpPr>
        <p:spPr>
          <a:xfrm>
            <a:off x="6231960" y="3682080"/>
            <a:ext cx="535428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fr-FR" sz="4400" spc="-1" strike="noStrike">
              <a:latin typeface="Arial"/>
            </a:endParaRPr>
          </a:p>
        </p:txBody>
      </p:sp>
      <p:sp>
        <p:nvSpPr>
          <p:cNvPr id="58" name="PlaceHolder 2"/>
          <p:cNvSpPr>
            <a:spLocks noGrp="1"/>
          </p:cNvSpPr>
          <p:nvPr>
            <p:ph type="body"/>
          </p:nvPr>
        </p:nvSpPr>
        <p:spPr>
          <a:xfrm>
            <a:off x="609480" y="1604520"/>
            <a:ext cx="5354280" cy="1896840"/>
          </a:xfrm>
          <a:prstGeom prst="rect">
            <a:avLst/>
          </a:prstGeom>
        </p:spPr>
        <p:txBody>
          <a:bodyPr lIns="0" rIns="0" tIns="0" bIns="0">
            <a:normAutofit/>
          </a:bodyPr>
          <a:p>
            <a:endParaRPr b="0" lang="fr-FR" sz="3200" spc="-1" strike="noStrike">
              <a:latin typeface="Arial"/>
            </a:endParaRPr>
          </a:p>
        </p:txBody>
      </p:sp>
      <p:sp>
        <p:nvSpPr>
          <p:cNvPr id="59" name="PlaceHolder 3"/>
          <p:cNvSpPr>
            <a:spLocks noGrp="1"/>
          </p:cNvSpPr>
          <p:nvPr>
            <p:ph type="body"/>
          </p:nvPr>
        </p:nvSpPr>
        <p:spPr>
          <a:xfrm>
            <a:off x="6231960" y="1604520"/>
            <a:ext cx="5354280" cy="1896840"/>
          </a:xfrm>
          <a:prstGeom prst="rect">
            <a:avLst/>
          </a:prstGeom>
        </p:spPr>
        <p:txBody>
          <a:bodyPr lIns="0" rIns="0" tIns="0" bIns="0">
            <a:normAutofit/>
          </a:bodyPr>
          <a:p>
            <a:endParaRPr b="0" lang="fr-FR" sz="3200" spc="-1" strike="noStrike">
              <a:latin typeface="Arial"/>
            </a:endParaRPr>
          </a:p>
        </p:txBody>
      </p:sp>
      <p:sp>
        <p:nvSpPr>
          <p:cNvPr id="60" name="PlaceHolder 4"/>
          <p:cNvSpPr>
            <a:spLocks noGrp="1"/>
          </p:cNvSpPr>
          <p:nvPr>
            <p:ph type="body"/>
          </p:nvPr>
        </p:nvSpPr>
        <p:spPr>
          <a:xfrm>
            <a:off x="609480" y="3682080"/>
            <a:ext cx="1097244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fr-FR" sz="4400" spc="-1" strike="noStrike">
              <a:latin typeface="Arial"/>
            </a:endParaRPr>
          </a:p>
        </p:txBody>
      </p:sp>
      <p:sp>
        <p:nvSpPr>
          <p:cNvPr id="62" name="PlaceHolder 2"/>
          <p:cNvSpPr>
            <a:spLocks noGrp="1"/>
          </p:cNvSpPr>
          <p:nvPr>
            <p:ph type="body"/>
          </p:nvPr>
        </p:nvSpPr>
        <p:spPr>
          <a:xfrm>
            <a:off x="609480" y="1604520"/>
            <a:ext cx="10972440" cy="1896840"/>
          </a:xfrm>
          <a:prstGeom prst="rect">
            <a:avLst/>
          </a:prstGeom>
        </p:spPr>
        <p:txBody>
          <a:bodyPr lIns="0" rIns="0" tIns="0" bIns="0">
            <a:normAutofit/>
          </a:bodyPr>
          <a:p>
            <a:endParaRPr b="0" lang="fr-FR" sz="3200" spc="-1" strike="noStrike">
              <a:latin typeface="Arial"/>
            </a:endParaRPr>
          </a:p>
        </p:txBody>
      </p:sp>
      <p:sp>
        <p:nvSpPr>
          <p:cNvPr id="63" name="PlaceHolder 3"/>
          <p:cNvSpPr>
            <a:spLocks noGrp="1"/>
          </p:cNvSpPr>
          <p:nvPr>
            <p:ph type="body"/>
          </p:nvPr>
        </p:nvSpPr>
        <p:spPr>
          <a:xfrm>
            <a:off x="609480" y="3682080"/>
            <a:ext cx="1097244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fr-FR" sz="4400" spc="-1" strike="noStrike">
              <a:latin typeface="Arial"/>
            </a:endParaRPr>
          </a:p>
        </p:txBody>
      </p:sp>
      <p:sp>
        <p:nvSpPr>
          <p:cNvPr id="65" name="PlaceHolder 2"/>
          <p:cNvSpPr>
            <a:spLocks noGrp="1"/>
          </p:cNvSpPr>
          <p:nvPr>
            <p:ph type="body"/>
          </p:nvPr>
        </p:nvSpPr>
        <p:spPr>
          <a:xfrm>
            <a:off x="609480" y="1604520"/>
            <a:ext cx="5354280" cy="1896840"/>
          </a:xfrm>
          <a:prstGeom prst="rect">
            <a:avLst/>
          </a:prstGeom>
        </p:spPr>
        <p:txBody>
          <a:bodyPr lIns="0" rIns="0" tIns="0" bIns="0">
            <a:normAutofit/>
          </a:bodyPr>
          <a:p>
            <a:endParaRPr b="0" lang="fr-FR" sz="3200" spc="-1" strike="noStrike">
              <a:latin typeface="Arial"/>
            </a:endParaRPr>
          </a:p>
        </p:txBody>
      </p:sp>
      <p:sp>
        <p:nvSpPr>
          <p:cNvPr id="66" name="PlaceHolder 3"/>
          <p:cNvSpPr>
            <a:spLocks noGrp="1"/>
          </p:cNvSpPr>
          <p:nvPr>
            <p:ph type="body"/>
          </p:nvPr>
        </p:nvSpPr>
        <p:spPr>
          <a:xfrm>
            <a:off x="6231960" y="1604520"/>
            <a:ext cx="5354280" cy="1896840"/>
          </a:xfrm>
          <a:prstGeom prst="rect">
            <a:avLst/>
          </a:prstGeom>
        </p:spPr>
        <p:txBody>
          <a:bodyPr lIns="0" rIns="0" tIns="0" bIns="0">
            <a:normAutofit/>
          </a:bodyPr>
          <a:p>
            <a:endParaRPr b="0" lang="fr-FR" sz="3200" spc="-1" strike="noStrike">
              <a:latin typeface="Arial"/>
            </a:endParaRPr>
          </a:p>
        </p:txBody>
      </p:sp>
      <p:sp>
        <p:nvSpPr>
          <p:cNvPr id="67" name="PlaceHolder 4"/>
          <p:cNvSpPr>
            <a:spLocks noGrp="1"/>
          </p:cNvSpPr>
          <p:nvPr>
            <p:ph type="body"/>
          </p:nvPr>
        </p:nvSpPr>
        <p:spPr>
          <a:xfrm>
            <a:off x="609480" y="3682080"/>
            <a:ext cx="5354280" cy="1896840"/>
          </a:xfrm>
          <a:prstGeom prst="rect">
            <a:avLst/>
          </a:prstGeom>
        </p:spPr>
        <p:txBody>
          <a:bodyPr lIns="0" rIns="0" tIns="0" bIns="0">
            <a:normAutofit/>
          </a:bodyPr>
          <a:p>
            <a:endParaRPr b="0" lang="fr-FR" sz="3200" spc="-1" strike="noStrike">
              <a:latin typeface="Arial"/>
            </a:endParaRPr>
          </a:p>
        </p:txBody>
      </p:sp>
      <p:sp>
        <p:nvSpPr>
          <p:cNvPr id="68" name="PlaceHolder 5"/>
          <p:cNvSpPr>
            <a:spLocks noGrp="1"/>
          </p:cNvSpPr>
          <p:nvPr>
            <p:ph type="body"/>
          </p:nvPr>
        </p:nvSpPr>
        <p:spPr>
          <a:xfrm>
            <a:off x="6231960" y="3682080"/>
            <a:ext cx="535428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fr-FR" sz="4400" spc="-1" strike="noStrike">
              <a:latin typeface="Arial"/>
            </a:endParaRPr>
          </a:p>
        </p:txBody>
      </p:sp>
      <p:sp>
        <p:nvSpPr>
          <p:cNvPr id="70" name="PlaceHolder 2"/>
          <p:cNvSpPr>
            <a:spLocks noGrp="1"/>
          </p:cNvSpPr>
          <p:nvPr>
            <p:ph type="body"/>
          </p:nvPr>
        </p:nvSpPr>
        <p:spPr>
          <a:xfrm>
            <a:off x="609480" y="1604520"/>
            <a:ext cx="3533040" cy="1896840"/>
          </a:xfrm>
          <a:prstGeom prst="rect">
            <a:avLst/>
          </a:prstGeom>
        </p:spPr>
        <p:txBody>
          <a:bodyPr lIns="0" rIns="0" tIns="0" bIns="0">
            <a:normAutofit/>
          </a:bodyPr>
          <a:p>
            <a:endParaRPr b="0" lang="fr-FR" sz="3200" spc="-1" strike="noStrike">
              <a:latin typeface="Arial"/>
            </a:endParaRPr>
          </a:p>
        </p:txBody>
      </p:sp>
      <p:sp>
        <p:nvSpPr>
          <p:cNvPr id="71" name="PlaceHolder 3"/>
          <p:cNvSpPr>
            <a:spLocks noGrp="1"/>
          </p:cNvSpPr>
          <p:nvPr>
            <p:ph type="body"/>
          </p:nvPr>
        </p:nvSpPr>
        <p:spPr>
          <a:xfrm>
            <a:off x="4319640" y="1604520"/>
            <a:ext cx="3533040" cy="1896840"/>
          </a:xfrm>
          <a:prstGeom prst="rect">
            <a:avLst/>
          </a:prstGeom>
        </p:spPr>
        <p:txBody>
          <a:bodyPr lIns="0" rIns="0" tIns="0" bIns="0">
            <a:normAutofit/>
          </a:bodyPr>
          <a:p>
            <a:endParaRPr b="0" lang="fr-FR" sz="3200" spc="-1" strike="noStrike">
              <a:latin typeface="Arial"/>
            </a:endParaRPr>
          </a:p>
        </p:txBody>
      </p:sp>
      <p:sp>
        <p:nvSpPr>
          <p:cNvPr id="72" name="PlaceHolder 4"/>
          <p:cNvSpPr>
            <a:spLocks noGrp="1"/>
          </p:cNvSpPr>
          <p:nvPr>
            <p:ph type="body"/>
          </p:nvPr>
        </p:nvSpPr>
        <p:spPr>
          <a:xfrm>
            <a:off x="8029800" y="1604520"/>
            <a:ext cx="3533040" cy="1896840"/>
          </a:xfrm>
          <a:prstGeom prst="rect">
            <a:avLst/>
          </a:prstGeom>
        </p:spPr>
        <p:txBody>
          <a:bodyPr lIns="0" rIns="0" tIns="0" bIns="0">
            <a:normAutofit/>
          </a:bodyPr>
          <a:p>
            <a:endParaRPr b="0" lang="fr-FR" sz="3200" spc="-1" strike="noStrike">
              <a:latin typeface="Arial"/>
            </a:endParaRPr>
          </a:p>
        </p:txBody>
      </p:sp>
      <p:sp>
        <p:nvSpPr>
          <p:cNvPr id="73" name="PlaceHolder 5"/>
          <p:cNvSpPr>
            <a:spLocks noGrp="1"/>
          </p:cNvSpPr>
          <p:nvPr>
            <p:ph type="body"/>
          </p:nvPr>
        </p:nvSpPr>
        <p:spPr>
          <a:xfrm>
            <a:off x="609480" y="3682080"/>
            <a:ext cx="3533040" cy="1896840"/>
          </a:xfrm>
          <a:prstGeom prst="rect">
            <a:avLst/>
          </a:prstGeom>
        </p:spPr>
        <p:txBody>
          <a:bodyPr lIns="0" rIns="0" tIns="0" bIns="0">
            <a:normAutofit/>
          </a:bodyPr>
          <a:p>
            <a:endParaRPr b="0" lang="fr-FR" sz="3200" spc="-1" strike="noStrike">
              <a:latin typeface="Arial"/>
            </a:endParaRPr>
          </a:p>
        </p:txBody>
      </p:sp>
      <p:sp>
        <p:nvSpPr>
          <p:cNvPr id="74" name="PlaceHolder 6"/>
          <p:cNvSpPr>
            <a:spLocks noGrp="1"/>
          </p:cNvSpPr>
          <p:nvPr>
            <p:ph type="body"/>
          </p:nvPr>
        </p:nvSpPr>
        <p:spPr>
          <a:xfrm>
            <a:off x="4319640" y="3682080"/>
            <a:ext cx="3533040" cy="1896840"/>
          </a:xfrm>
          <a:prstGeom prst="rect">
            <a:avLst/>
          </a:prstGeom>
        </p:spPr>
        <p:txBody>
          <a:bodyPr lIns="0" rIns="0" tIns="0" bIns="0">
            <a:normAutofit/>
          </a:bodyPr>
          <a:p>
            <a:endParaRPr b="0" lang="fr-FR" sz="3200" spc="-1" strike="noStrike">
              <a:latin typeface="Arial"/>
            </a:endParaRPr>
          </a:p>
        </p:txBody>
      </p:sp>
      <p:sp>
        <p:nvSpPr>
          <p:cNvPr id="75" name="PlaceHolder 7"/>
          <p:cNvSpPr>
            <a:spLocks noGrp="1"/>
          </p:cNvSpPr>
          <p:nvPr>
            <p:ph type="body"/>
          </p:nvPr>
        </p:nvSpPr>
        <p:spPr>
          <a:xfrm>
            <a:off x="8029800" y="3682080"/>
            <a:ext cx="353304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fr-FR"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rIns="0" tIns="0" bIns="0">
            <a:normAutofit/>
          </a:bodyPr>
          <a:p>
            <a:endParaRPr b="0" lang="fr-FR"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fr-FR" sz="4400" spc="-1" strike="noStrike">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rIns="0" tIns="0" bIns="0">
            <a:normAutofit/>
          </a:bodyPr>
          <a:p>
            <a:endParaRPr b="0" lang="fr-FR" sz="3200" spc="-1" strike="noStrike">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rIns="0" tIns="0" bIns="0">
            <a:normAutofit/>
          </a:bodyPr>
          <a:p>
            <a:endParaRPr b="0" lang="fr-FR"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fr-FR"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fr-FR"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fr-FR" sz="4400" spc="-1" strike="noStrike">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rIns="0" tIns="0" bIns="0">
            <a:normAutofit/>
          </a:bodyPr>
          <a:p>
            <a:endParaRPr b="0" lang="fr-FR" sz="3200" spc="-1" strike="noStrike">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rIns="0" tIns="0" bIns="0">
            <a:normAutofit/>
          </a:bodyPr>
          <a:p>
            <a:endParaRPr b="0" lang="fr-FR" sz="3200" spc="-1" strike="noStrike">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fr-FR" sz="4400" spc="-1" strike="noStrike">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rIns="0" tIns="0" bIns="0">
            <a:normAutofit/>
          </a:bodyPr>
          <a:p>
            <a:endParaRPr b="0" lang="fr-FR" sz="3200" spc="-1" strike="noStrike">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rIns="0" tIns="0" bIns="0">
            <a:normAutofit/>
          </a:bodyPr>
          <a:p>
            <a:endParaRPr b="0" lang="fr-FR" sz="3200" spc="-1" strike="noStrike">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rIns="0" tIns="0" bIns="0">
            <a:normAutofit/>
          </a:bodyPr>
          <a:p>
            <a:endParaRPr b="0" lang="fr-FR"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fr-FR" sz="4400" spc="-1" strike="noStrike">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rIns="0" tIns="0" bIns="0">
            <a:normAutofit/>
          </a:bodyPr>
          <a:p>
            <a:endParaRPr b="0" lang="fr-FR" sz="3200" spc="-1" strike="noStrike">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rIns="0" tIns="0" bIns="0">
            <a:normAutofit/>
          </a:bodyPr>
          <a:p>
            <a:endParaRPr b="0" lang="fr-FR" sz="3200" spc="-1" strike="noStrike">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rIns="0" tIns="0" bIns="0">
            <a:normAutofit/>
          </a:bodyPr>
          <a:p>
            <a:endParaRPr b="0" lang="fr-FR"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r>
              <a:rPr b="0" lang="fr-FR" sz="4400" spc="-1" strike="noStrike">
                <a:latin typeface="Arial"/>
              </a:rPr>
              <a:t>Cliquez pour éditer le format du texte-titre</a:t>
            </a:r>
            <a:endParaRPr b="0" lang="fr-FR" sz="4400" spc="-1" strike="noStrike">
              <a:latin typeface="Arial"/>
            </a:endParaRPr>
          </a:p>
        </p:txBody>
      </p:sp>
      <p:sp>
        <p:nvSpPr>
          <p:cNvPr id="1" name="PlaceHolder 2"/>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fr-FR" sz="3200" spc="-1" strike="noStrike">
                <a:latin typeface="Arial"/>
              </a:rPr>
              <a:t>Cliquez pour éditer le format du plan de texte</a:t>
            </a:r>
            <a:endParaRPr b="0" lang="fr-FR" sz="3200" spc="-1" strike="noStrike">
              <a:latin typeface="Arial"/>
            </a:endParaRPr>
          </a:p>
          <a:p>
            <a:pPr lvl="1" marL="864000" indent="-324000">
              <a:spcBef>
                <a:spcPts val="1134"/>
              </a:spcBef>
              <a:buClr>
                <a:srgbClr val="000000"/>
              </a:buClr>
              <a:buSzPct val="75000"/>
              <a:buFont typeface="Symbol" charset="2"/>
              <a:buChar char=""/>
            </a:pPr>
            <a:r>
              <a:rPr b="0" lang="fr-FR" sz="2800" spc="-1" strike="noStrike">
                <a:latin typeface="Arial"/>
              </a:rPr>
              <a:t>Second niveau de plan</a:t>
            </a:r>
            <a:endParaRPr b="0" lang="fr-FR" sz="2800" spc="-1" strike="noStrike">
              <a:latin typeface="Arial"/>
            </a:endParaRPr>
          </a:p>
          <a:p>
            <a:pPr lvl="2" marL="1296000" indent="-288000">
              <a:spcBef>
                <a:spcPts val="850"/>
              </a:spcBef>
              <a:buClr>
                <a:srgbClr val="000000"/>
              </a:buClr>
              <a:buSzPct val="45000"/>
              <a:buFont typeface="Wingdings" charset="2"/>
              <a:buChar char=""/>
            </a:pPr>
            <a:r>
              <a:rPr b="0" lang="fr-FR" sz="2400" spc="-1" strike="noStrike">
                <a:latin typeface="Arial"/>
              </a:rPr>
              <a:t>Troisième niveau de plan</a:t>
            </a:r>
            <a:endParaRPr b="0" lang="fr-FR" sz="2400" spc="-1" strike="noStrike">
              <a:latin typeface="Arial"/>
            </a:endParaRPr>
          </a:p>
          <a:p>
            <a:pPr lvl="3" marL="1728000" indent="-216000">
              <a:spcBef>
                <a:spcPts val="567"/>
              </a:spcBef>
              <a:buClr>
                <a:srgbClr val="000000"/>
              </a:buClr>
              <a:buSzPct val="75000"/>
              <a:buFont typeface="Symbol" charset="2"/>
              <a:buChar char=""/>
            </a:pPr>
            <a:r>
              <a:rPr b="0" lang="fr-FR" sz="2000" spc="-1" strike="noStrike">
                <a:latin typeface="Arial"/>
              </a:rPr>
              <a:t>Quatrième niveau de plan</a:t>
            </a:r>
            <a:endParaRPr b="0" lang="fr-FR" sz="2000" spc="-1" strike="noStrike">
              <a:latin typeface="Arial"/>
            </a:endParaRPr>
          </a:p>
          <a:p>
            <a:pPr lvl="4" marL="2160000" indent="-216000">
              <a:spcBef>
                <a:spcPts val="283"/>
              </a:spcBef>
              <a:buClr>
                <a:srgbClr val="000000"/>
              </a:buClr>
              <a:buSzPct val="45000"/>
              <a:buFont typeface="Wingdings" charset="2"/>
              <a:buChar char=""/>
            </a:pPr>
            <a:r>
              <a:rPr b="0" lang="fr-FR" sz="2000" spc="-1" strike="noStrike">
                <a:latin typeface="Arial"/>
              </a:rPr>
              <a:t>Cinquième niveau de plan</a:t>
            </a:r>
            <a:endParaRPr b="0" lang="fr-FR" sz="2000" spc="-1" strike="noStrike">
              <a:latin typeface="Arial"/>
            </a:endParaRPr>
          </a:p>
          <a:p>
            <a:pPr lvl="5" marL="2592000" indent="-216000">
              <a:spcBef>
                <a:spcPts val="283"/>
              </a:spcBef>
              <a:buClr>
                <a:srgbClr val="000000"/>
              </a:buClr>
              <a:buSzPct val="45000"/>
              <a:buFont typeface="Wingdings" charset="2"/>
              <a:buChar char=""/>
            </a:pPr>
            <a:r>
              <a:rPr b="0" lang="fr-FR" sz="2000" spc="-1" strike="noStrike">
                <a:latin typeface="Arial"/>
              </a:rPr>
              <a:t>Sixième niveau de plan</a:t>
            </a:r>
            <a:endParaRPr b="0" lang="fr-FR" sz="2000" spc="-1" strike="noStrike">
              <a:latin typeface="Arial"/>
            </a:endParaRPr>
          </a:p>
          <a:p>
            <a:pPr lvl="6" marL="3024000" indent="-216000">
              <a:spcBef>
                <a:spcPts val="283"/>
              </a:spcBef>
              <a:buClr>
                <a:srgbClr val="000000"/>
              </a:buClr>
              <a:buSzPct val="45000"/>
              <a:buFont typeface="Wingdings" charset="2"/>
              <a:buChar char=""/>
            </a:pPr>
            <a:r>
              <a:rPr b="0" lang="fr-FR" sz="2000" spc="-1" strike="noStrike">
                <a:latin typeface="Arial"/>
              </a:rPr>
              <a:t>Septième niveau de plan</a:t>
            </a:r>
            <a:endParaRPr b="0" lang="fr-F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r>
              <a:rPr b="0" lang="fr-FR" sz="4400" spc="-1" strike="noStrike">
                <a:latin typeface="Arial"/>
              </a:rPr>
              <a:t>Cliquez pour éditer le format du texte-titre</a:t>
            </a:r>
            <a:endParaRPr b="0" lang="fr-FR" sz="4400" spc="-1" strike="noStrike">
              <a:latin typeface="Arial"/>
            </a:endParaRPr>
          </a:p>
        </p:txBody>
      </p:sp>
      <p:sp>
        <p:nvSpPr>
          <p:cNvPr id="39" name="PlaceHolder 2"/>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fr-FR" sz="3200" spc="-1" strike="noStrike">
                <a:latin typeface="Arial"/>
              </a:rPr>
              <a:t>Cliquez pour éditer le format du plan de texte</a:t>
            </a:r>
            <a:endParaRPr b="0" lang="fr-FR" sz="3200" spc="-1" strike="noStrike">
              <a:latin typeface="Arial"/>
            </a:endParaRPr>
          </a:p>
          <a:p>
            <a:pPr lvl="1" marL="864000" indent="-324000">
              <a:spcBef>
                <a:spcPts val="1134"/>
              </a:spcBef>
              <a:buClr>
                <a:srgbClr val="000000"/>
              </a:buClr>
              <a:buSzPct val="75000"/>
              <a:buFont typeface="Symbol" charset="2"/>
              <a:buChar char=""/>
            </a:pPr>
            <a:r>
              <a:rPr b="0" lang="fr-FR" sz="2800" spc="-1" strike="noStrike">
                <a:latin typeface="Arial"/>
              </a:rPr>
              <a:t>Second niveau de plan</a:t>
            </a:r>
            <a:endParaRPr b="0" lang="fr-FR" sz="2800" spc="-1" strike="noStrike">
              <a:latin typeface="Arial"/>
            </a:endParaRPr>
          </a:p>
          <a:p>
            <a:pPr lvl="2" marL="1296000" indent="-288000">
              <a:spcBef>
                <a:spcPts val="850"/>
              </a:spcBef>
              <a:buClr>
                <a:srgbClr val="000000"/>
              </a:buClr>
              <a:buSzPct val="45000"/>
              <a:buFont typeface="Wingdings" charset="2"/>
              <a:buChar char=""/>
            </a:pPr>
            <a:r>
              <a:rPr b="0" lang="fr-FR" sz="2400" spc="-1" strike="noStrike">
                <a:latin typeface="Arial"/>
              </a:rPr>
              <a:t>Troisième niveau de plan</a:t>
            </a:r>
            <a:endParaRPr b="0" lang="fr-FR" sz="2400" spc="-1" strike="noStrike">
              <a:latin typeface="Arial"/>
            </a:endParaRPr>
          </a:p>
          <a:p>
            <a:pPr lvl="3" marL="1728000" indent="-216000">
              <a:spcBef>
                <a:spcPts val="567"/>
              </a:spcBef>
              <a:buClr>
                <a:srgbClr val="000000"/>
              </a:buClr>
              <a:buSzPct val="75000"/>
              <a:buFont typeface="Symbol" charset="2"/>
              <a:buChar char=""/>
            </a:pPr>
            <a:r>
              <a:rPr b="0" lang="fr-FR" sz="2000" spc="-1" strike="noStrike">
                <a:latin typeface="Arial"/>
              </a:rPr>
              <a:t>Quatrième niveau de plan</a:t>
            </a:r>
            <a:endParaRPr b="0" lang="fr-FR" sz="2000" spc="-1" strike="noStrike">
              <a:latin typeface="Arial"/>
            </a:endParaRPr>
          </a:p>
          <a:p>
            <a:pPr lvl="4" marL="2160000" indent="-216000">
              <a:spcBef>
                <a:spcPts val="283"/>
              </a:spcBef>
              <a:buClr>
                <a:srgbClr val="000000"/>
              </a:buClr>
              <a:buSzPct val="45000"/>
              <a:buFont typeface="Wingdings" charset="2"/>
              <a:buChar char=""/>
            </a:pPr>
            <a:r>
              <a:rPr b="0" lang="fr-FR" sz="2000" spc="-1" strike="noStrike">
                <a:latin typeface="Arial"/>
              </a:rPr>
              <a:t>Cinquième niveau de plan</a:t>
            </a:r>
            <a:endParaRPr b="0" lang="fr-FR" sz="2000" spc="-1" strike="noStrike">
              <a:latin typeface="Arial"/>
            </a:endParaRPr>
          </a:p>
          <a:p>
            <a:pPr lvl="5" marL="2592000" indent="-216000">
              <a:spcBef>
                <a:spcPts val="283"/>
              </a:spcBef>
              <a:buClr>
                <a:srgbClr val="000000"/>
              </a:buClr>
              <a:buSzPct val="45000"/>
              <a:buFont typeface="Wingdings" charset="2"/>
              <a:buChar char=""/>
            </a:pPr>
            <a:r>
              <a:rPr b="0" lang="fr-FR" sz="2000" spc="-1" strike="noStrike">
                <a:latin typeface="Arial"/>
              </a:rPr>
              <a:t>Sixième niveau de plan</a:t>
            </a:r>
            <a:endParaRPr b="0" lang="fr-FR" sz="2000" spc="-1" strike="noStrike">
              <a:latin typeface="Arial"/>
            </a:endParaRPr>
          </a:p>
          <a:p>
            <a:pPr lvl="6" marL="3024000" indent="-216000">
              <a:spcBef>
                <a:spcPts val="283"/>
              </a:spcBef>
              <a:buClr>
                <a:srgbClr val="000000"/>
              </a:buClr>
              <a:buSzPct val="45000"/>
              <a:buFont typeface="Wingdings" charset="2"/>
              <a:buChar char=""/>
            </a:pPr>
            <a:r>
              <a:rPr b="0" lang="fr-FR" sz="2000" spc="-1" strike="noStrike">
                <a:latin typeface="Arial"/>
              </a:rPr>
              <a:t>Septième niveau de plan</a:t>
            </a:r>
            <a:endParaRPr b="0" lang="fr-F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xml"/>
</Relationships>
</file>

<file path=ppt/slides/_rels/slide11.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1.xml"/>
</Relationships>
</file>

<file path=ppt/slides/_rels/slide12.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 Id="rId3" Type="http://schemas.openxmlformats.org/officeDocument/2006/relationships/slideLayout" Target="../slideLayouts/slideLayout1.xml"/>
</Relationships>
</file>

<file path=ppt/slides/_rels/slide13.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png"/><Relationship Id="rId3" Type="http://schemas.openxmlformats.org/officeDocument/2006/relationships/slideLayout" Target="../slideLayouts/slideLayout1.xml"/>
</Relationships>
</file>

<file path=ppt/slides/_rels/slide14.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slideLayout" Target="../slideLayouts/slideLayout1.xml"/>
</Relationships>
</file>

<file path=ppt/slides/_rels/slide15.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1.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7.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slideLayout" Target="../slideLayouts/slideLayout1.xml"/>
</Relationships>
</file>

<file path=ppt/slides/_rels/slide18.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png"/><Relationship Id="rId3" Type="http://schemas.openxmlformats.org/officeDocument/2006/relationships/slideLayout" Target="../slideLayouts/slideLayout1.xml"/>
</Relationships>
</file>

<file path=ppt/slides/_rels/slide19.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xml"/>
</Relationships>
</file>

<file path=ppt/slides/_rels/slide20.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slideLayout" Target="../slideLayouts/slideLayout1.xml"/>
</Relationships>
</file>

<file path=ppt/slides/_rels/slide21.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1.xml"/>
</Relationships>
</file>

<file path=ppt/slides/_rels/slide22.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1.xml"/>
</Relationships>
</file>

<file path=ppt/slides/_rels/slide23.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slideLayout" Target="../slideLayouts/slideLayout1.xml"/>
</Relationships>
</file>

<file path=ppt/slides/_rels/slide24.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1.xml"/>
</Relationships>
</file>

<file path=ppt/slides/_rels/slide25.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image" Target="../media/image33.png"/><Relationship Id="rId3" Type="http://schemas.openxmlformats.org/officeDocument/2006/relationships/slideLayout" Target="../slideLayouts/slideLayout1.xml"/>
</Relationships>
</file>

<file path=ppt/slides/_rels/slide26.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slideLayout" Target="../slideLayouts/slideLayout1.xml"/>
</Relationships>
</file>

<file path=ppt/slides/_rels/slide27.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image" Target="../media/image36.png"/><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slideLayout" Target="../slideLayouts/slideLayout1.xml"/>
</Relationships>
</file>

<file path=ppt/slides/_rels/slide28.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slideLayout" Target="../slideLayouts/slideLayout1.xml"/>
</Relationships>
</file>

<file path=ppt/slides/_rels/slide29.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1.xml"/>
</Relationships>
</file>

<file path=ppt/slides/_rels/slide30.xml.rels><?xml version="1.0" encoding="UTF-8"?>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1.xml"/>
</Relationships>
</file>

<file path=ppt/slides/_rels/slide31.xml.rels><?xml version="1.0" encoding="UTF-8"?>
<Relationships xmlns="http://schemas.openxmlformats.org/package/2006/relationships"><Relationship Id="rId1" Type="http://schemas.openxmlformats.org/officeDocument/2006/relationships/hyperlink" Target="mailto:profsrelaismam@gmail.com" TargetMode="External"/><Relationship Id="rId2" Type="http://schemas.openxmlformats.org/officeDocument/2006/relationships/slideLayout" Target="../slideLayouts/slideLayout13.xml"/>
</Relationships>
</file>

<file path=ppt/slides/_rels/slide32.xml.rels><?xml version="1.0" encoding="UTF-8"?>
<Relationships xmlns="http://schemas.openxmlformats.org/package/2006/relationships"><Relationship Id="rId1" Type="http://schemas.openxmlformats.org/officeDocument/2006/relationships/hyperlink" Target="https://www.thingiverse.com/education" TargetMode="External"/><Relationship Id="rId2" Type="http://schemas.openxmlformats.org/officeDocument/2006/relationships/hyperlink" Target="https://www.fondation-lamap.org/" TargetMode="External"/><Relationship Id="rId3" Type="http://schemas.openxmlformats.org/officeDocument/2006/relationships/slideLayout" Target="../slideLayouts/slideLayout13.xml"/>
</Relationships>
</file>

<file path=ppt/slides/_rels/slide33.xml.rels><?xml version="1.0" encoding="UTF-8"?>
<Relationships xmlns="http://schemas.openxmlformats.org/package/2006/relationships"><Relationship Id="rId1" Type="http://schemas.openxmlformats.org/officeDocument/2006/relationships/hyperlink" Target="https://www.lamyne.org/" TargetMode="External"/><Relationship Id="rId2" Type="http://schemas.openxmlformats.org/officeDocument/2006/relationships/hyperlink" Target="https://www.celda.fr/" TargetMode="External"/><Relationship Id="rId3" Type="http://schemas.openxmlformats.org/officeDocument/2006/relationships/hyperlink" Target="https://www.robot-maker.com/" TargetMode="External"/><Relationship Id="rId4"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xml"/>
</Relationships>
</file>

<file path=ppt/slides/_rels/slide6.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xml"/>
</Relationships>
</file>

<file path=ppt/slides/_rels/slide7.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png"/><Relationship Id="rId3" Type="http://schemas.openxmlformats.org/officeDocument/2006/relationships/slideLayout" Target="../slideLayouts/slideLayout1.xml"/>
</Relationships>
</file>

<file path=ppt/slides/_rels/slide9.xml.rels><?xml version="1.0" encoding="UTF-8"?>
<Relationships xmlns="http://schemas.openxmlformats.org/package/2006/relationships"><Relationship Id="rId1" Type="http://schemas.openxmlformats.org/officeDocument/2006/relationships/hyperlink" Target="https://www.youtube.com/watch?v=xB5uC2ouJk4" TargetMode="External"/><Relationship Id="rId2" Type="http://schemas.openxmlformats.org/officeDocument/2006/relationships/image" Target="../media/image10.png"/><Relationship Id="rId3" Type="http://schemas.openxmlformats.org/officeDocument/2006/relationships/slideLayout" Target="../slideLayouts/slideLayout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 name="CustomShape 1"/>
          <p:cNvSpPr/>
          <p:nvPr/>
        </p:nvSpPr>
        <p:spPr>
          <a:xfrm>
            <a:off x="766080" y="610920"/>
            <a:ext cx="8794440" cy="17355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fr-FR" sz="1800" spc="-1" strike="noStrike">
                <a:solidFill>
                  <a:srgbClr val="000000"/>
                </a:solidFill>
                <a:latin typeface="Calibri"/>
                <a:ea typeface="DejaVu Sans"/>
              </a:rPr>
              <a:t>Problématique : L’idée est de faire faire des </a:t>
            </a:r>
            <a:r>
              <a:rPr b="1" lang="fr-FR" sz="1800" spc="-1" strike="noStrike">
                <a:solidFill>
                  <a:srgbClr val="000000"/>
                </a:solidFill>
                <a:latin typeface="Calibri"/>
                <a:ea typeface="DejaVu Sans"/>
              </a:rPr>
              <a:t>maquettes</a:t>
            </a:r>
            <a:r>
              <a:rPr b="0" lang="fr-FR" sz="1800" spc="-1" strike="noStrike">
                <a:solidFill>
                  <a:srgbClr val="000000"/>
                </a:solidFill>
                <a:latin typeface="Calibri"/>
                <a:ea typeface="DejaVu Sans"/>
              </a:rPr>
              <a:t> d’</a:t>
            </a:r>
            <a:r>
              <a:rPr b="1" lang="fr-FR" sz="1800" spc="-1" strike="noStrike">
                <a:solidFill>
                  <a:srgbClr val="000000"/>
                </a:solidFill>
                <a:latin typeface="Calibri"/>
                <a:ea typeface="DejaVu Sans"/>
              </a:rPr>
              <a:t>objets techniques </a:t>
            </a:r>
            <a:r>
              <a:rPr b="0" lang="fr-FR" sz="1800" spc="-1" strike="noStrike">
                <a:solidFill>
                  <a:srgbClr val="000000"/>
                </a:solidFill>
                <a:latin typeface="Calibri"/>
                <a:ea typeface="DejaVu Sans"/>
              </a:rPr>
              <a:t>de la vie courante (ou de la vie moins courante). Et que les élèves ingénieurs </a:t>
            </a:r>
            <a:r>
              <a:rPr b="1" lang="fr-FR" sz="1800" spc="-1" strike="noStrike">
                <a:solidFill>
                  <a:srgbClr val="000000"/>
                </a:solidFill>
                <a:latin typeface="Calibri"/>
                <a:ea typeface="DejaVu Sans"/>
              </a:rPr>
              <a:t>expliquent</a:t>
            </a:r>
            <a:r>
              <a:rPr b="0" lang="fr-FR" sz="1800" spc="-1" strike="noStrike">
                <a:solidFill>
                  <a:srgbClr val="000000"/>
                </a:solidFill>
                <a:latin typeface="Calibri"/>
                <a:ea typeface="DejaVu Sans"/>
              </a:rPr>
              <a:t> le </a:t>
            </a:r>
            <a:r>
              <a:rPr b="1" lang="fr-FR" sz="1800" spc="-1" strike="noStrike">
                <a:solidFill>
                  <a:srgbClr val="000000"/>
                </a:solidFill>
                <a:latin typeface="Calibri"/>
                <a:ea typeface="DejaVu Sans"/>
              </a:rPr>
              <a:t>fonctionnement</a:t>
            </a:r>
            <a:r>
              <a:rPr b="0" lang="fr-FR" sz="1800" spc="-1" strike="noStrike">
                <a:solidFill>
                  <a:srgbClr val="000000"/>
                </a:solidFill>
                <a:latin typeface="Calibri"/>
                <a:ea typeface="DejaVu Sans"/>
              </a:rPr>
              <a:t> de la maquette aux lycéens (</a:t>
            </a:r>
            <a:r>
              <a:rPr b="1" lang="fr-FR" sz="1800" spc="-1" strike="noStrike">
                <a:solidFill>
                  <a:srgbClr val="000000"/>
                </a:solidFill>
                <a:latin typeface="Calibri"/>
                <a:ea typeface="DejaVu Sans"/>
              </a:rPr>
              <a:t>comment ça marche</a:t>
            </a:r>
            <a:r>
              <a:rPr b="0" lang="fr-FR" sz="1800" spc="-1" strike="noStrike">
                <a:solidFill>
                  <a:srgbClr val="000000"/>
                </a:solidFill>
                <a:latin typeface="Calibri"/>
                <a:ea typeface="DejaVu Sans"/>
              </a:rPr>
              <a:t>), qui expliquent une autre maquette aux collégiens, qui expliquent aux écoliers, qui expliquent aux retraités (de l’industrie ou autre), qui eux-mêmes expliquent  aux élèves ingénieurs …</a:t>
            </a:r>
            <a:endParaRPr b="0" lang="fr-FR" sz="1800" spc="-1" strike="noStrike">
              <a:latin typeface="Arial"/>
            </a:endParaRPr>
          </a:p>
          <a:p>
            <a:pPr>
              <a:lnSpc>
                <a:spcPct val="100000"/>
              </a:lnSpc>
            </a:pPr>
            <a:r>
              <a:rPr b="0" lang="fr-FR" sz="1800" spc="-1" strike="noStrike">
                <a:solidFill>
                  <a:srgbClr val="000000"/>
                </a:solidFill>
                <a:latin typeface="Calibri"/>
                <a:ea typeface="DejaVu Sans"/>
              </a:rPr>
              <a:t>On peut faire aussi des powerpoint expliquant le fonctionnement des objets</a:t>
            </a:r>
            <a:endParaRPr b="0" lang="fr-FR" sz="1800" spc="-1" strike="noStrike">
              <a:latin typeface="Arial"/>
            </a:endParaRPr>
          </a:p>
        </p:txBody>
      </p:sp>
      <p:pic>
        <p:nvPicPr>
          <p:cNvPr id="77" name="Image 2" descr=""/>
          <p:cNvPicPr/>
          <p:nvPr/>
        </p:nvPicPr>
        <p:blipFill>
          <a:blip r:embed="rId1"/>
          <a:srcRect l="10281" t="17995" r="64344" b="16532"/>
          <a:stretch/>
        </p:blipFill>
        <p:spPr>
          <a:xfrm>
            <a:off x="1828800" y="2628000"/>
            <a:ext cx="4922640" cy="3798720"/>
          </a:xfrm>
          <a:prstGeom prst="rect">
            <a:avLst/>
          </a:prstGeom>
          <a:ln>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3" name="CustomShape 1"/>
          <p:cNvSpPr/>
          <p:nvPr/>
        </p:nvSpPr>
        <p:spPr>
          <a:xfrm>
            <a:off x="864000" y="360000"/>
            <a:ext cx="6402960" cy="34308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fr-FR" sz="1800" spc="-1" strike="noStrike">
                <a:solidFill>
                  <a:srgbClr val="000000"/>
                </a:solidFill>
                <a:latin typeface="Arial"/>
                <a:ea typeface="DejaVu Sans"/>
              </a:rPr>
              <a:t>https://eduscol.education.fr/technocol/nouveaux_programmes</a:t>
            </a:r>
            <a:endParaRPr b="0" lang="fr-FR" sz="1800" spc="-1" strike="noStrike">
              <a:latin typeface="Arial"/>
            </a:endParaRPr>
          </a:p>
        </p:txBody>
      </p:sp>
      <p:pic>
        <p:nvPicPr>
          <p:cNvPr id="104" name="Image 68" descr=""/>
          <p:cNvPicPr/>
          <p:nvPr/>
        </p:nvPicPr>
        <p:blipFill>
          <a:blip r:embed="rId1"/>
          <a:stretch/>
        </p:blipFill>
        <p:spPr>
          <a:xfrm>
            <a:off x="1811160" y="864000"/>
            <a:ext cx="5889600" cy="4934520"/>
          </a:xfrm>
          <a:prstGeom prst="rect">
            <a:avLst/>
          </a:prstGeom>
          <a:ln>
            <a:noFill/>
          </a:ln>
        </p:spPr>
      </p:pic>
      <p:sp>
        <p:nvSpPr>
          <p:cNvPr id="105" name="CustomShape 2"/>
          <p:cNvSpPr/>
          <p:nvPr/>
        </p:nvSpPr>
        <p:spPr>
          <a:xfrm>
            <a:off x="792000" y="6120000"/>
            <a:ext cx="10255680" cy="59904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fr-FR" sz="1800" spc="-1" strike="noStrike">
                <a:solidFill>
                  <a:srgbClr val="000000"/>
                </a:solidFill>
                <a:latin typeface="Arial"/>
                <a:ea typeface="DejaVu Sans"/>
              </a:rPr>
              <a:t>Cycle 3 CM1-CM2-6è Cycle 4 5è – 4è – 3è Construction d’une démarche globale incluant toutes les disciplines</a:t>
            </a:r>
            <a:endParaRPr b="0" lang="fr-FR" sz="1800" spc="-1" strike="noStrike">
              <a:latin typeface="Arial"/>
            </a:endParaRPr>
          </a:p>
        </p:txBody>
      </p:sp>
      <p:sp>
        <p:nvSpPr>
          <p:cNvPr id="106" name="CustomShape 3"/>
          <p:cNvSpPr/>
          <p:nvPr/>
        </p:nvSpPr>
        <p:spPr>
          <a:xfrm>
            <a:off x="7943400" y="2808000"/>
            <a:ext cx="3861360" cy="59904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fr-FR" sz="1800" spc="-1" strike="noStrike">
                <a:solidFill>
                  <a:srgbClr val="000000"/>
                </a:solidFill>
                <a:latin typeface="Arial"/>
                <a:ea typeface="DejaVu Sans"/>
              </a:rPr>
              <a:t>Je ne trouve pas les ressources numériques en techno collège</a:t>
            </a: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7" name="Image 71" descr=""/>
          <p:cNvPicPr/>
          <p:nvPr/>
        </p:nvPicPr>
        <p:blipFill>
          <a:blip r:embed="rId1"/>
          <a:stretch/>
        </p:blipFill>
        <p:spPr>
          <a:xfrm>
            <a:off x="953640" y="720000"/>
            <a:ext cx="9699120" cy="3524760"/>
          </a:xfrm>
          <a:prstGeom prst="rect">
            <a:avLst/>
          </a:prstGeom>
          <a:ln>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8" name="Image 72" descr=""/>
          <p:cNvPicPr/>
          <p:nvPr/>
        </p:nvPicPr>
        <p:blipFill>
          <a:blip r:embed="rId1"/>
          <a:srcRect l="0" t="12234" r="69113" b="63358"/>
          <a:stretch/>
        </p:blipFill>
        <p:spPr>
          <a:xfrm>
            <a:off x="1026360" y="216000"/>
            <a:ext cx="3002400" cy="860400"/>
          </a:xfrm>
          <a:prstGeom prst="rect">
            <a:avLst/>
          </a:prstGeom>
          <a:ln>
            <a:noFill/>
          </a:ln>
        </p:spPr>
      </p:pic>
      <p:pic>
        <p:nvPicPr>
          <p:cNvPr id="109" name="Image 73" descr=""/>
          <p:cNvPicPr/>
          <p:nvPr/>
        </p:nvPicPr>
        <p:blipFill>
          <a:blip r:embed="rId2"/>
          <a:stretch/>
        </p:blipFill>
        <p:spPr>
          <a:xfrm>
            <a:off x="862200" y="1080000"/>
            <a:ext cx="4102560" cy="5036760"/>
          </a:xfrm>
          <a:prstGeom prst="rect">
            <a:avLst/>
          </a:prstGeom>
          <a:ln>
            <a:noFill/>
          </a:ln>
        </p:spPr>
      </p:pic>
      <p:sp>
        <p:nvSpPr>
          <p:cNvPr id="110" name="CustomShape 1"/>
          <p:cNvSpPr/>
          <p:nvPr/>
        </p:nvSpPr>
        <p:spPr>
          <a:xfrm>
            <a:off x="5363640" y="2029680"/>
            <a:ext cx="6513120" cy="59904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fr-FR" sz="1800" spc="-1" strike="noStrike">
                <a:solidFill>
                  <a:srgbClr val="000000"/>
                </a:solidFill>
                <a:latin typeface="Arial"/>
                <a:ea typeface="DejaVu Sans"/>
              </a:rPr>
              <a:t>Déjà fait un peu tout ça. Je commence à chercher des documents pour affiner les mots clés</a:t>
            </a:r>
            <a:endParaRPr b="0" lang="fr-FR" sz="1800" spc="-1" strike="noStrike">
              <a:latin typeface="Arial"/>
            </a:endParaRPr>
          </a:p>
        </p:txBody>
      </p:sp>
      <p:sp>
        <p:nvSpPr>
          <p:cNvPr id="111" name="Line 2"/>
          <p:cNvSpPr/>
          <p:nvPr/>
        </p:nvSpPr>
        <p:spPr>
          <a:xfrm flipH="1">
            <a:off x="3672000" y="2631960"/>
            <a:ext cx="4104000" cy="3056040"/>
          </a:xfrm>
          <a:prstGeom prst="line">
            <a:avLst/>
          </a:prstGeom>
          <a:ln>
            <a:solidFill>
              <a:srgbClr val="3465a4"/>
            </a:solidFill>
            <a:tailEnd len="med" type="triangle" w="med"/>
          </a:ln>
        </p:spPr>
        <p:style>
          <a:lnRef idx="0"/>
          <a:fillRef idx="0"/>
          <a:effectRef idx="0"/>
          <a:fontRef idx="minor"/>
        </p:style>
      </p:sp>
      <p:sp>
        <p:nvSpPr>
          <p:cNvPr id="112" name="Line 3"/>
          <p:cNvSpPr/>
          <p:nvPr/>
        </p:nvSpPr>
        <p:spPr>
          <a:xfrm flipH="1" flipV="1">
            <a:off x="4680000" y="2016000"/>
            <a:ext cx="683640" cy="144000"/>
          </a:xfrm>
          <a:prstGeom prst="line">
            <a:avLst/>
          </a:prstGeom>
          <a:ln>
            <a:solidFill>
              <a:srgbClr val="3465a4"/>
            </a:solidFill>
            <a:tailEnd len="med" type="triangle" w="med"/>
          </a:ln>
        </p:spPr>
        <p:style>
          <a:lnRef idx="0"/>
          <a:fillRef idx="0"/>
          <a:effectRef idx="0"/>
          <a:fontRef idx="minor"/>
        </p:style>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3" name="Image 77" descr=""/>
          <p:cNvPicPr/>
          <p:nvPr/>
        </p:nvPicPr>
        <p:blipFill>
          <a:blip r:embed="rId1"/>
          <a:stretch/>
        </p:blipFill>
        <p:spPr>
          <a:xfrm>
            <a:off x="1152000" y="1296000"/>
            <a:ext cx="9092520" cy="5573520"/>
          </a:xfrm>
          <a:prstGeom prst="rect">
            <a:avLst/>
          </a:prstGeom>
          <a:ln>
            <a:noFill/>
          </a:ln>
        </p:spPr>
      </p:pic>
      <p:pic>
        <p:nvPicPr>
          <p:cNvPr id="114" name="Image 78" descr=""/>
          <p:cNvPicPr/>
          <p:nvPr/>
        </p:nvPicPr>
        <p:blipFill>
          <a:blip r:embed="rId2"/>
          <a:srcRect l="0" t="38850" r="22297" b="34782"/>
          <a:stretch/>
        </p:blipFill>
        <p:spPr>
          <a:xfrm>
            <a:off x="18360" y="72360"/>
            <a:ext cx="7538400" cy="932400"/>
          </a:xfrm>
          <a:prstGeom prst="rect">
            <a:avLst/>
          </a:prstGeom>
          <a:ln>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5" name="Image 79" descr=""/>
          <p:cNvPicPr/>
          <p:nvPr/>
        </p:nvPicPr>
        <p:blipFill>
          <a:blip r:embed="rId1"/>
          <a:srcRect l="0" t="63338" r="0" b="10"/>
          <a:stretch/>
        </p:blipFill>
        <p:spPr>
          <a:xfrm>
            <a:off x="1080000" y="360360"/>
            <a:ext cx="9699120" cy="1292400"/>
          </a:xfrm>
          <a:prstGeom prst="rect">
            <a:avLst/>
          </a:prstGeom>
          <a:ln>
            <a:noFill/>
          </a:ln>
        </p:spPr>
      </p:pic>
      <p:pic>
        <p:nvPicPr>
          <p:cNvPr id="116" name="Image 80" descr=""/>
          <p:cNvPicPr/>
          <p:nvPr/>
        </p:nvPicPr>
        <p:blipFill>
          <a:blip r:embed="rId2"/>
          <a:stretch/>
        </p:blipFill>
        <p:spPr>
          <a:xfrm>
            <a:off x="504000" y="2334600"/>
            <a:ext cx="3405960" cy="3422160"/>
          </a:xfrm>
          <a:prstGeom prst="rect">
            <a:avLst/>
          </a:prstGeom>
          <a:ln>
            <a:noFill/>
          </a:ln>
        </p:spPr>
      </p:pic>
      <p:sp>
        <p:nvSpPr>
          <p:cNvPr id="117" name="CustomShape 1"/>
          <p:cNvSpPr/>
          <p:nvPr/>
        </p:nvSpPr>
        <p:spPr>
          <a:xfrm>
            <a:off x="3168000" y="2520000"/>
            <a:ext cx="8852760" cy="136692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fr-FR" sz="1800" spc="-1" strike="noStrike">
                <a:solidFill>
                  <a:srgbClr val="000000"/>
                </a:solidFill>
                <a:latin typeface="Arial"/>
                <a:ea typeface="DejaVu Sans"/>
              </a:rPr>
              <a:t>1- Manuels généralistes, encyclopédie scientifique, vidéo de vulgarisation =&gt; concepts clés</a:t>
            </a:r>
            <a:endParaRPr b="0" lang="fr-FR" sz="1800" spc="-1" strike="noStrike">
              <a:latin typeface="Arial"/>
            </a:endParaRPr>
          </a:p>
          <a:p>
            <a:pPr>
              <a:lnSpc>
                <a:spcPct val="100000"/>
              </a:lnSpc>
            </a:pPr>
            <a:r>
              <a:rPr b="0" lang="fr-FR" sz="1800" spc="-1" strike="noStrike">
                <a:solidFill>
                  <a:srgbClr val="000000"/>
                </a:solidFill>
                <a:latin typeface="Arial"/>
                <a:ea typeface="DejaVu Sans"/>
              </a:rPr>
              <a:t>2- Thèses =&gt; ref biblios =&gt; mots clés</a:t>
            </a:r>
            <a:endParaRPr b="0" lang="fr-FR" sz="1800" spc="-1" strike="noStrike">
              <a:latin typeface="Arial"/>
            </a:endParaRPr>
          </a:p>
          <a:p>
            <a:pPr>
              <a:lnSpc>
                <a:spcPct val="100000"/>
              </a:lnSpc>
            </a:pPr>
            <a:r>
              <a:rPr b="0" lang="fr-FR" sz="1800" spc="-1" strike="noStrike">
                <a:solidFill>
                  <a:srgbClr val="000000"/>
                </a:solidFill>
                <a:latin typeface="Arial"/>
                <a:ea typeface="DejaVu Sans"/>
              </a:rPr>
              <a:t>3- Articles scientifiques. Interroger les bases de données. Echanger avec enseignants  et bibliothécaires. Exploiter introduction, refs biblios, mots clés</a:t>
            </a: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8" name="Image 82" descr=""/>
          <p:cNvPicPr/>
          <p:nvPr/>
        </p:nvPicPr>
        <p:blipFill>
          <a:blip r:embed="rId1"/>
          <a:stretch/>
        </p:blipFill>
        <p:spPr>
          <a:xfrm>
            <a:off x="1756800" y="72000"/>
            <a:ext cx="6591960" cy="5727960"/>
          </a:xfrm>
          <a:prstGeom prst="rect">
            <a:avLst/>
          </a:prstGeom>
          <a:ln>
            <a:noFill/>
          </a:ln>
        </p:spPr>
      </p:pic>
      <p:sp>
        <p:nvSpPr>
          <p:cNvPr id="119" name="CustomShape 1"/>
          <p:cNvSpPr/>
          <p:nvPr/>
        </p:nvSpPr>
        <p:spPr>
          <a:xfrm>
            <a:off x="648000" y="6120000"/>
            <a:ext cx="5607360" cy="34308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fr-FR" sz="1800" spc="-1" strike="noStrike">
                <a:solidFill>
                  <a:srgbClr val="000000"/>
                </a:solidFill>
                <a:latin typeface="Arial"/>
                <a:ea typeface="DejaVu Sans"/>
              </a:rPr>
              <a:t>BMC Go étudiant « objet technique » Surtout les SHS</a:t>
            </a: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0" name="CustomShape 1"/>
          <p:cNvSpPr/>
          <p:nvPr/>
        </p:nvSpPr>
        <p:spPr>
          <a:xfrm>
            <a:off x="3256560" y="178560"/>
            <a:ext cx="3261240" cy="36396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fr-FR" sz="1800" spc="-1" strike="noStrike">
                <a:solidFill>
                  <a:srgbClr val="000000"/>
                </a:solidFill>
                <a:latin typeface="Calibri"/>
                <a:ea typeface="DejaVu Sans"/>
              </a:rPr>
              <a:t>Biblio projet comment ça marche</a:t>
            </a:r>
            <a:endParaRPr b="0" lang="fr-FR" sz="1800" spc="-1" strike="noStrike">
              <a:latin typeface="Arial"/>
            </a:endParaRPr>
          </a:p>
        </p:txBody>
      </p:sp>
      <p:sp>
        <p:nvSpPr>
          <p:cNvPr id="121" name="CustomShape 2"/>
          <p:cNvSpPr/>
          <p:nvPr/>
        </p:nvSpPr>
        <p:spPr>
          <a:xfrm>
            <a:off x="1145160" y="753840"/>
            <a:ext cx="9535680" cy="14612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fr-FR" sz="1800" spc="-1" strike="noStrike">
                <a:solidFill>
                  <a:srgbClr val="000000"/>
                </a:solidFill>
                <a:latin typeface="Calibri"/>
                <a:ea typeface="DejaVu Sans"/>
              </a:rPr>
              <a:t>L’idée est de faire faire des maquettes d’objets techniques de la vie courante (ou de la vie moins courante). Et que les élèves ingénieurs expliquent une maquette aux lycéens, qui expliquent une autre maquette aux collégiens, qui expliquent aux écoliers, qui expliquent aux retraités (de l’industrie ou autre), qui eux-mêmes expliquent  aux élèves ingénieurs …</a:t>
            </a:r>
            <a:endParaRPr b="0" lang="fr-FR" sz="1800" spc="-1" strike="noStrike">
              <a:latin typeface="Arial"/>
            </a:endParaRPr>
          </a:p>
          <a:p>
            <a:pPr>
              <a:lnSpc>
                <a:spcPct val="100000"/>
              </a:lnSpc>
            </a:pPr>
            <a:r>
              <a:rPr b="0" lang="fr-FR" sz="1800" spc="-1" strike="noStrike">
                <a:solidFill>
                  <a:srgbClr val="000000"/>
                </a:solidFill>
                <a:latin typeface="Calibri"/>
                <a:ea typeface="DejaVu Sans"/>
              </a:rPr>
              <a:t>On peut faire aussi des powerpoint expliquant le fonctionnement des objets</a:t>
            </a: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2" name="Image 86" descr=""/>
          <p:cNvPicPr/>
          <p:nvPr/>
        </p:nvPicPr>
        <p:blipFill>
          <a:blip r:embed="rId1"/>
          <a:stretch/>
        </p:blipFill>
        <p:spPr>
          <a:xfrm>
            <a:off x="792000" y="376920"/>
            <a:ext cx="10330920" cy="1491840"/>
          </a:xfrm>
          <a:prstGeom prst="rect">
            <a:avLst/>
          </a:prstGeom>
          <a:ln>
            <a:noFill/>
          </a:ln>
        </p:spPr>
      </p:pic>
      <p:sp>
        <p:nvSpPr>
          <p:cNvPr id="123" name="CustomShape 1"/>
          <p:cNvSpPr/>
          <p:nvPr/>
        </p:nvSpPr>
        <p:spPr>
          <a:xfrm>
            <a:off x="1008000" y="6048000"/>
            <a:ext cx="4883400" cy="34308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fr-FR" sz="1800" spc="-1" strike="noStrike">
                <a:solidFill>
                  <a:srgbClr val="000000"/>
                </a:solidFill>
                <a:latin typeface="Arial"/>
                <a:ea typeface="DejaVu Sans"/>
              </a:rPr>
              <a:t>Synonymes, traduction, carte mentale, tableau</a:t>
            </a:r>
            <a:endParaRPr b="0" lang="fr-FR" sz="1800" spc="-1" strike="noStrike">
              <a:latin typeface="Arial"/>
            </a:endParaRPr>
          </a:p>
        </p:txBody>
      </p:sp>
      <p:pic>
        <p:nvPicPr>
          <p:cNvPr id="124" name="Image 88" descr=""/>
          <p:cNvPicPr/>
          <p:nvPr/>
        </p:nvPicPr>
        <p:blipFill>
          <a:blip r:embed="rId2"/>
          <a:stretch/>
        </p:blipFill>
        <p:spPr>
          <a:xfrm>
            <a:off x="2793240" y="2016000"/>
            <a:ext cx="5566320" cy="3740760"/>
          </a:xfrm>
          <a:prstGeom prst="rect">
            <a:avLst/>
          </a:prstGeom>
          <a:ln>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5" name="CustomShape 1"/>
          <p:cNvSpPr/>
          <p:nvPr/>
        </p:nvSpPr>
        <p:spPr>
          <a:xfrm>
            <a:off x="1233000" y="733320"/>
            <a:ext cx="8987760" cy="34344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fr-FR" sz="1800" spc="-1" strike="noStrike">
                <a:solidFill>
                  <a:srgbClr val="000000"/>
                </a:solidFill>
                <a:latin typeface="Arial"/>
                <a:ea typeface="DejaVu Sans"/>
              </a:rPr>
              <a:t>https://dumas.ccsd.cnrs.fr/dumas-02289921/file/1833-17elebec_Lebec_Enguerrand.pdf</a:t>
            </a:r>
            <a:endParaRPr b="0" lang="fr-FR" sz="1800" spc="-1" strike="noStrike">
              <a:latin typeface="Arial"/>
            </a:endParaRPr>
          </a:p>
        </p:txBody>
      </p:sp>
      <p:pic>
        <p:nvPicPr>
          <p:cNvPr id="126" name="Image 90" descr=""/>
          <p:cNvPicPr/>
          <p:nvPr/>
        </p:nvPicPr>
        <p:blipFill>
          <a:blip r:embed="rId1"/>
          <a:stretch/>
        </p:blipFill>
        <p:spPr>
          <a:xfrm>
            <a:off x="1728000" y="1070640"/>
            <a:ext cx="7235280" cy="1806120"/>
          </a:xfrm>
          <a:prstGeom prst="rect">
            <a:avLst/>
          </a:prstGeom>
          <a:ln>
            <a:noFill/>
          </a:ln>
        </p:spPr>
      </p:pic>
      <p:pic>
        <p:nvPicPr>
          <p:cNvPr id="127" name="Image 91" descr=""/>
          <p:cNvPicPr/>
          <p:nvPr/>
        </p:nvPicPr>
        <p:blipFill>
          <a:blip r:embed="rId2"/>
          <a:stretch/>
        </p:blipFill>
        <p:spPr>
          <a:xfrm>
            <a:off x="1701000" y="2243880"/>
            <a:ext cx="7511760" cy="4520880"/>
          </a:xfrm>
          <a:prstGeom prst="rect">
            <a:avLst/>
          </a:prstGeom>
          <a:ln>
            <a:noFill/>
          </a:ln>
        </p:spPr>
      </p:pic>
      <p:sp>
        <p:nvSpPr>
          <p:cNvPr id="128" name="CustomShape 2"/>
          <p:cNvSpPr/>
          <p:nvPr/>
        </p:nvSpPr>
        <p:spPr>
          <a:xfrm>
            <a:off x="8856000" y="4176000"/>
            <a:ext cx="733680" cy="34308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fr-FR" sz="1800" spc="-1" strike="noStrike">
                <a:solidFill>
                  <a:srgbClr val="000000"/>
                </a:solidFill>
                <a:latin typeface="Arial"/>
                <a:ea typeface="DejaVu Sans"/>
              </a:rPr>
              <a:t>Biblio</a:t>
            </a:r>
            <a:endParaRPr b="0" lang="fr-FR" sz="1800" spc="-1" strike="noStrike">
              <a:latin typeface="Arial"/>
            </a:endParaRPr>
          </a:p>
        </p:txBody>
      </p:sp>
      <p:sp>
        <p:nvSpPr>
          <p:cNvPr id="129" name="CustomShape 3"/>
          <p:cNvSpPr/>
          <p:nvPr/>
        </p:nvSpPr>
        <p:spPr>
          <a:xfrm>
            <a:off x="2088000" y="216000"/>
            <a:ext cx="4604760" cy="34308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fr-FR" sz="1800" spc="-1" strike="noStrike">
                <a:solidFill>
                  <a:srgbClr val="000000"/>
                </a:solidFill>
                <a:latin typeface="Arial"/>
                <a:ea typeface="DejaVu Sans"/>
              </a:rPr>
              <a:t>Thèse trouvée sur BMC Go (école primaire)</a:t>
            </a: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0" name="Image 94" descr=""/>
          <p:cNvPicPr/>
          <p:nvPr/>
        </p:nvPicPr>
        <p:blipFill>
          <a:blip r:embed="rId1"/>
          <a:stretch/>
        </p:blipFill>
        <p:spPr>
          <a:xfrm>
            <a:off x="1359000" y="468000"/>
            <a:ext cx="9437760" cy="5360760"/>
          </a:xfrm>
          <a:prstGeom prst="rect">
            <a:avLst/>
          </a:prstGeom>
          <a:ln>
            <a:noFill/>
          </a:ln>
        </p:spPr>
      </p:pic>
      <p:sp>
        <p:nvSpPr>
          <p:cNvPr id="131" name="CustomShape 1"/>
          <p:cNvSpPr/>
          <p:nvPr/>
        </p:nvSpPr>
        <p:spPr>
          <a:xfrm>
            <a:off x="1296000" y="6192000"/>
            <a:ext cx="5235480" cy="34308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fr-FR" sz="1800" spc="-1" strike="noStrike">
                <a:solidFill>
                  <a:srgbClr val="000000"/>
                </a:solidFill>
                <a:latin typeface="Arial"/>
                <a:ea typeface="DejaVu Sans"/>
              </a:rPr>
              <a:t>Pareil, pas pertinent. Pareil pour culture technique</a:t>
            </a: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8" name="Image 1" descr=""/>
          <p:cNvPicPr/>
          <p:nvPr/>
        </p:nvPicPr>
        <p:blipFill>
          <a:blip r:embed="rId1"/>
          <a:srcRect l="8720" t="12552" r="25512" b="9242"/>
          <a:stretch/>
        </p:blipFill>
        <p:spPr>
          <a:xfrm>
            <a:off x="897840" y="502560"/>
            <a:ext cx="9453600" cy="6084360"/>
          </a:xfrm>
          <a:prstGeom prst="rect">
            <a:avLst/>
          </a:prstGeom>
          <a:ln>
            <a:noFill/>
          </a:ln>
        </p:spPr>
      </p:pic>
      <p:sp>
        <p:nvSpPr>
          <p:cNvPr id="79" name="CustomShape 1"/>
          <p:cNvSpPr/>
          <p:nvPr/>
        </p:nvSpPr>
        <p:spPr>
          <a:xfrm>
            <a:off x="1829520" y="288360"/>
            <a:ext cx="1717200" cy="36396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fr-FR" sz="1800" spc="-1" strike="noStrike">
                <a:solidFill>
                  <a:srgbClr val="000000"/>
                </a:solidFill>
                <a:latin typeface="Calibri"/>
                <a:ea typeface="DejaVu Sans"/>
              </a:rPr>
              <a:t>CARTE MENTALE</a:t>
            </a: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2" name="Image 96" descr=""/>
          <p:cNvPicPr/>
          <p:nvPr/>
        </p:nvPicPr>
        <p:blipFill>
          <a:blip r:embed="rId1"/>
          <a:srcRect l="0" t="0" r="0" b="25036"/>
          <a:stretch/>
        </p:blipFill>
        <p:spPr>
          <a:xfrm>
            <a:off x="1951560" y="2520"/>
            <a:ext cx="6325200" cy="1289880"/>
          </a:xfrm>
          <a:prstGeom prst="rect">
            <a:avLst/>
          </a:prstGeom>
          <a:ln>
            <a:noFill/>
          </a:ln>
        </p:spPr>
      </p:pic>
      <p:pic>
        <p:nvPicPr>
          <p:cNvPr id="133" name="Image 97" descr=""/>
          <p:cNvPicPr/>
          <p:nvPr/>
        </p:nvPicPr>
        <p:blipFill>
          <a:blip r:embed="rId2"/>
          <a:stretch/>
        </p:blipFill>
        <p:spPr>
          <a:xfrm>
            <a:off x="1296000" y="1296000"/>
            <a:ext cx="8276760" cy="2509200"/>
          </a:xfrm>
          <a:prstGeom prst="rect">
            <a:avLst/>
          </a:prstGeom>
          <a:ln>
            <a:noFill/>
          </a:ln>
        </p:spPr>
      </p:pic>
      <p:pic>
        <p:nvPicPr>
          <p:cNvPr id="134" name="Image 98" descr=""/>
          <p:cNvPicPr/>
          <p:nvPr/>
        </p:nvPicPr>
        <p:blipFill>
          <a:blip r:embed="rId3"/>
          <a:stretch/>
        </p:blipFill>
        <p:spPr>
          <a:xfrm>
            <a:off x="2232000" y="3744000"/>
            <a:ext cx="5666400" cy="2855520"/>
          </a:xfrm>
          <a:prstGeom prst="rect">
            <a:avLst/>
          </a:prstGeom>
          <a:ln>
            <a:noFill/>
          </a:ln>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5" name="Image 99" descr=""/>
          <p:cNvPicPr/>
          <p:nvPr/>
        </p:nvPicPr>
        <p:blipFill>
          <a:blip r:embed="rId1"/>
          <a:stretch/>
        </p:blipFill>
        <p:spPr>
          <a:xfrm>
            <a:off x="1872000" y="138240"/>
            <a:ext cx="7854840" cy="5834520"/>
          </a:xfrm>
          <a:prstGeom prst="rect">
            <a:avLst/>
          </a:prstGeom>
          <a:ln>
            <a:noFill/>
          </a:ln>
        </p:spPr>
      </p:pic>
      <p:sp>
        <p:nvSpPr>
          <p:cNvPr id="136" name="CustomShape 1"/>
          <p:cNvSpPr/>
          <p:nvPr/>
        </p:nvSpPr>
        <p:spPr>
          <a:xfrm>
            <a:off x="1152000" y="6192000"/>
            <a:ext cx="7561440" cy="34308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fr-FR" sz="1800" spc="-1" strike="noStrike">
                <a:solidFill>
                  <a:srgbClr val="000000"/>
                </a:solidFill>
                <a:latin typeface="Arial"/>
                <a:ea typeface="DejaVu Sans"/>
              </a:rPr>
              <a:t>Ca peut  être bien, mais la mer et d’autres choses, ça ne m’intéresse pas</a:t>
            </a:r>
            <a:endParaRPr b="0" lang="fr-FR" sz="1800" spc="-1" strike="noStrike">
              <a:latin typeface="Arial"/>
            </a:endParaRPr>
          </a:p>
        </p:txBody>
      </p:sp>
      <p:sp>
        <p:nvSpPr>
          <p:cNvPr id="137" name="Line 2"/>
          <p:cNvSpPr/>
          <p:nvPr/>
        </p:nvSpPr>
        <p:spPr>
          <a:xfrm flipV="1">
            <a:off x="1800000" y="2088000"/>
            <a:ext cx="4032000" cy="4104000"/>
          </a:xfrm>
          <a:prstGeom prst="line">
            <a:avLst/>
          </a:prstGeom>
          <a:ln>
            <a:solidFill>
              <a:srgbClr val="3465a4"/>
            </a:solidFill>
            <a:tailEnd len="med" type="triangle" w="med"/>
          </a:ln>
        </p:spPr>
        <p:style>
          <a:lnRef idx="0"/>
          <a:fillRef idx="0"/>
          <a:effectRef idx="0"/>
          <a:fontRef idx="minor"/>
        </p:style>
      </p:sp>
      <p:sp>
        <p:nvSpPr>
          <p:cNvPr id="138" name="Line 3"/>
          <p:cNvSpPr/>
          <p:nvPr/>
        </p:nvSpPr>
        <p:spPr>
          <a:xfrm flipV="1">
            <a:off x="5472000" y="5616000"/>
            <a:ext cx="1656000" cy="648000"/>
          </a:xfrm>
          <a:prstGeom prst="line">
            <a:avLst/>
          </a:prstGeom>
          <a:ln>
            <a:solidFill>
              <a:srgbClr val="3465a4"/>
            </a:solidFill>
            <a:tailEnd len="med" type="triangle" w="med"/>
          </a:ln>
        </p:spPr>
        <p:style>
          <a:lnRef idx="0"/>
          <a:fillRef idx="0"/>
          <a:effectRef idx="0"/>
          <a:fontRef idx="minor"/>
        </p:style>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9" name="Image 103" descr=""/>
          <p:cNvPicPr/>
          <p:nvPr/>
        </p:nvPicPr>
        <p:blipFill>
          <a:blip r:embed="rId1"/>
          <a:stretch/>
        </p:blipFill>
        <p:spPr>
          <a:xfrm>
            <a:off x="630000" y="144000"/>
            <a:ext cx="9440280" cy="5612760"/>
          </a:xfrm>
          <a:prstGeom prst="rect">
            <a:avLst/>
          </a:prstGeom>
          <a:ln>
            <a:noFill/>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0" name="Image 104" descr=""/>
          <p:cNvPicPr/>
          <p:nvPr/>
        </p:nvPicPr>
        <p:blipFill>
          <a:blip r:embed="rId1"/>
          <a:stretch/>
        </p:blipFill>
        <p:spPr>
          <a:xfrm>
            <a:off x="2448000" y="360000"/>
            <a:ext cx="6271920" cy="5347800"/>
          </a:xfrm>
          <a:prstGeom prst="rect">
            <a:avLst/>
          </a:prstGeom>
          <a:ln>
            <a:noFill/>
          </a:ln>
        </p:spPr>
      </p:pic>
      <p:sp>
        <p:nvSpPr>
          <p:cNvPr id="141" name="CustomShape 1"/>
          <p:cNvSpPr/>
          <p:nvPr/>
        </p:nvSpPr>
        <p:spPr>
          <a:xfrm>
            <a:off x="1440000" y="6192000"/>
            <a:ext cx="3086640" cy="34308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fr-FR" sz="1800" spc="-1" strike="noStrike">
                <a:solidFill>
                  <a:srgbClr val="000000"/>
                </a:solidFill>
                <a:latin typeface="Arial"/>
                <a:ea typeface="DejaVu Sans"/>
              </a:rPr>
              <a:t>Trop vague, trop de résultats</a:t>
            </a: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2" name="Image 106" descr=""/>
          <p:cNvPicPr/>
          <p:nvPr/>
        </p:nvPicPr>
        <p:blipFill>
          <a:blip r:embed="rId1"/>
          <a:stretch/>
        </p:blipFill>
        <p:spPr>
          <a:xfrm>
            <a:off x="864000" y="205200"/>
            <a:ext cx="9572760" cy="5551560"/>
          </a:xfrm>
          <a:prstGeom prst="rect">
            <a:avLst/>
          </a:prstGeom>
          <a:ln>
            <a:noFill/>
          </a:ln>
        </p:spPr>
      </p:pic>
      <p:sp>
        <p:nvSpPr>
          <p:cNvPr id="143" name="CustomShape 1"/>
          <p:cNvSpPr/>
          <p:nvPr/>
        </p:nvSpPr>
        <p:spPr>
          <a:xfrm>
            <a:off x="2160000" y="6120000"/>
            <a:ext cx="1925640" cy="34308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fr-FR" sz="1800" spc="-1" strike="noStrike">
                <a:solidFill>
                  <a:srgbClr val="000000"/>
                </a:solidFill>
                <a:latin typeface="Arial"/>
                <a:ea typeface="DejaVu Sans"/>
              </a:rPr>
              <a:t>Ca ne donne rien</a:t>
            </a: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4" name="Image 108" descr=""/>
          <p:cNvPicPr/>
          <p:nvPr/>
        </p:nvPicPr>
        <p:blipFill>
          <a:blip r:embed="rId1"/>
          <a:srcRect l="0" t="0" r="0" b="42197"/>
          <a:stretch/>
        </p:blipFill>
        <p:spPr>
          <a:xfrm>
            <a:off x="1728720" y="425520"/>
            <a:ext cx="8735400" cy="3962880"/>
          </a:xfrm>
          <a:prstGeom prst="rect">
            <a:avLst/>
          </a:prstGeom>
          <a:ln>
            <a:noFill/>
          </a:ln>
        </p:spPr>
      </p:pic>
      <p:sp>
        <p:nvSpPr>
          <p:cNvPr id="145" name="CustomShape 1"/>
          <p:cNvSpPr/>
          <p:nvPr/>
        </p:nvSpPr>
        <p:spPr>
          <a:xfrm>
            <a:off x="1008000" y="4391640"/>
            <a:ext cx="4828320" cy="64512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fr-FR" sz="1800" spc="-1" strike="noStrike">
                <a:solidFill>
                  <a:srgbClr val="000000"/>
                </a:solidFill>
                <a:latin typeface="Arial"/>
                <a:ea typeface="DejaVu Sans"/>
              </a:rPr>
              <a:t>Pourquoi pas mais beaucoup de déchets</a:t>
            </a:r>
            <a:endParaRPr b="0" lang="fr-FR" sz="1800" spc="-1" strike="noStrike">
              <a:latin typeface="Arial"/>
            </a:endParaRPr>
          </a:p>
        </p:txBody>
      </p:sp>
      <p:pic>
        <p:nvPicPr>
          <p:cNvPr id="146" name="Image 110" descr=""/>
          <p:cNvPicPr/>
          <p:nvPr/>
        </p:nvPicPr>
        <p:blipFill>
          <a:blip r:embed="rId2"/>
          <a:srcRect l="0" t="0" r="0" b="29449"/>
          <a:stretch/>
        </p:blipFill>
        <p:spPr>
          <a:xfrm>
            <a:off x="72000" y="4968000"/>
            <a:ext cx="12188520" cy="1508400"/>
          </a:xfrm>
          <a:prstGeom prst="rect">
            <a:avLst/>
          </a:prstGeom>
          <a:ln>
            <a:noFill/>
          </a:ln>
        </p:spPr>
      </p:pic>
      <p:sp>
        <p:nvSpPr>
          <p:cNvPr id="147" name="CustomShape 2"/>
          <p:cNvSpPr/>
          <p:nvPr/>
        </p:nvSpPr>
        <p:spPr>
          <a:xfrm>
            <a:off x="5328000" y="6336000"/>
            <a:ext cx="1497240" cy="34308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fr-FR" sz="1800" spc="-1" strike="noStrike">
                <a:solidFill>
                  <a:srgbClr val="000000"/>
                </a:solidFill>
                <a:latin typeface="Arial"/>
                <a:ea typeface="DejaVu Sans"/>
              </a:rPr>
              <a:t>Intéressant ?</a:t>
            </a: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8" name="Image 112" descr=""/>
          <p:cNvPicPr/>
          <p:nvPr/>
        </p:nvPicPr>
        <p:blipFill>
          <a:blip r:embed="rId1"/>
          <a:stretch/>
        </p:blipFill>
        <p:spPr>
          <a:xfrm>
            <a:off x="1021680" y="72000"/>
            <a:ext cx="8839080" cy="5648760"/>
          </a:xfrm>
          <a:prstGeom prst="rect">
            <a:avLst/>
          </a:prstGeom>
          <a:ln>
            <a:noFill/>
          </a:ln>
        </p:spPr>
      </p:pic>
      <p:sp>
        <p:nvSpPr>
          <p:cNvPr id="149" name="CustomShape 1"/>
          <p:cNvSpPr/>
          <p:nvPr/>
        </p:nvSpPr>
        <p:spPr>
          <a:xfrm>
            <a:off x="720000" y="5832000"/>
            <a:ext cx="5708160" cy="34308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fr-FR" sz="1800" spc="-1" strike="noStrike">
                <a:solidFill>
                  <a:srgbClr val="000000"/>
                </a:solidFill>
                <a:latin typeface="Arial"/>
                <a:ea typeface="DejaVu Sans"/>
              </a:rPr>
              <a:t>Google scholar : surtout de la SHS aussi mais pas que</a:t>
            </a:r>
            <a:endParaRPr b="0" lang="fr-FR" sz="1800" spc="-1" strike="noStrike">
              <a:latin typeface="Arial"/>
            </a:endParaRPr>
          </a:p>
        </p:txBody>
      </p:sp>
      <p:sp>
        <p:nvSpPr>
          <p:cNvPr id="150" name="Line 2"/>
          <p:cNvSpPr/>
          <p:nvPr/>
        </p:nvSpPr>
        <p:spPr>
          <a:xfrm flipH="1" flipV="1">
            <a:off x="5256000" y="4968000"/>
            <a:ext cx="864000" cy="936000"/>
          </a:xfrm>
          <a:prstGeom prst="line">
            <a:avLst/>
          </a:prstGeom>
          <a:ln>
            <a:solidFill>
              <a:srgbClr val="3465a4"/>
            </a:solidFill>
            <a:tailEnd len="med" type="triangle" w="med"/>
          </a:ln>
        </p:spPr>
        <p:style>
          <a:lnRef idx="0"/>
          <a:fillRef idx="0"/>
          <a:effectRef idx="0"/>
          <a:fontRef idx="minor"/>
        </p:style>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1" name="Image 115" descr=""/>
          <p:cNvPicPr/>
          <p:nvPr/>
        </p:nvPicPr>
        <p:blipFill>
          <a:blip r:embed="rId1"/>
          <a:stretch/>
        </p:blipFill>
        <p:spPr>
          <a:xfrm>
            <a:off x="1573200" y="72000"/>
            <a:ext cx="7711560" cy="1853640"/>
          </a:xfrm>
          <a:prstGeom prst="rect">
            <a:avLst/>
          </a:prstGeom>
          <a:ln>
            <a:noFill/>
          </a:ln>
        </p:spPr>
      </p:pic>
      <p:pic>
        <p:nvPicPr>
          <p:cNvPr id="152" name="Image 116" descr=""/>
          <p:cNvPicPr/>
          <p:nvPr/>
        </p:nvPicPr>
        <p:blipFill>
          <a:blip r:embed="rId2"/>
          <a:stretch/>
        </p:blipFill>
        <p:spPr>
          <a:xfrm>
            <a:off x="288000" y="1800000"/>
            <a:ext cx="3139560" cy="3891960"/>
          </a:xfrm>
          <a:prstGeom prst="rect">
            <a:avLst/>
          </a:prstGeom>
          <a:ln>
            <a:noFill/>
          </a:ln>
        </p:spPr>
      </p:pic>
      <p:pic>
        <p:nvPicPr>
          <p:cNvPr id="153" name="Image 117" descr=""/>
          <p:cNvPicPr/>
          <p:nvPr/>
        </p:nvPicPr>
        <p:blipFill>
          <a:blip r:embed="rId3"/>
          <a:stretch/>
        </p:blipFill>
        <p:spPr>
          <a:xfrm>
            <a:off x="3878640" y="1396440"/>
            <a:ext cx="4470120" cy="5384520"/>
          </a:xfrm>
          <a:prstGeom prst="rect">
            <a:avLst/>
          </a:prstGeom>
          <a:ln>
            <a:noFill/>
          </a:ln>
        </p:spPr>
      </p:pic>
      <p:pic>
        <p:nvPicPr>
          <p:cNvPr id="154" name="Image 118" descr=""/>
          <p:cNvPicPr/>
          <p:nvPr/>
        </p:nvPicPr>
        <p:blipFill>
          <a:blip r:embed="rId4"/>
          <a:stretch/>
        </p:blipFill>
        <p:spPr>
          <a:xfrm>
            <a:off x="8568000" y="312480"/>
            <a:ext cx="3366360" cy="5012280"/>
          </a:xfrm>
          <a:prstGeom prst="rect">
            <a:avLst/>
          </a:prstGeom>
          <a:ln>
            <a:noFill/>
          </a:ln>
        </p:spPr>
      </p:pic>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5" name="Image 119" descr=""/>
          <p:cNvPicPr/>
          <p:nvPr/>
        </p:nvPicPr>
        <p:blipFill>
          <a:blip r:embed="rId1"/>
          <a:stretch/>
        </p:blipFill>
        <p:spPr>
          <a:xfrm>
            <a:off x="869040" y="37080"/>
            <a:ext cx="9135720" cy="5431680"/>
          </a:xfrm>
          <a:prstGeom prst="rect">
            <a:avLst/>
          </a:prstGeom>
          <a:ln>
            <a:noFill/>
          </a:ln>
        </p:spPr>
      </p:pic>
      <p:sp>
        <p:nvSpPr>
          <p:cNvPr id="156" name="CustomShape 1"/>
          <p:cNvSpPr/>
          <p:nvPr/>
        </p:nvSpPr>
        <p:spPr>
          <a:xfrm>
            <a:off x="1080000" y="5760000"/>
            <a:ext cx="2498400" cy="34308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fr-FR" sz="1800" spc="-1" strike="noStrike">
                <a:solidFill>
                  <a:srgbClr val="000000"/>
                </a:solidFill>
                <a:latin typeface="Arial"/>
                <a:ea typeface="DejaVu Sans"/>
              </a:rPr>
              <a:t>Pareil surtout de la shs</a:t>
            </a: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7" name="Image 121" descr=""/>
          <p:cNvPicPr/>
          <p:nvPr/>
        </p:nvPicPr>
        <p:blipFill>
          <a:blip r:embed="rId1"/>
          <a:stretch/>
        </p:blipFill>
        <p:spPr>
          <a:xfrm>
            <a:off x="1597680" y="258120"/>
            <a:ext cx="8362080" cy="6290640"/>
          </a:xfrm>
          <a:prstGeom prst="rect">
            <a:avLst/>
          </a:prstGeom>
          <a:ln>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0" name="Image 1" descr=""/>
          <p:cNvPicPr/>
          <p:nvPr/>
        </p:nvPicPr>
        <p:blipFill>
          <a:blip r:embed="rId1"/>
          <a:srcRect l="60487" t="16420" r="14410" b="5463"/>
          <a:stretch/>
        </p:blipFill>
        <p:spPr>
          <a:xfrm>
            <a:off x="486000" y="313200"/>
            <a:ext cx="5823000" cy="5416920"/>
          </a:xfrm>
          <a:prstGeom prst="rect">
            <a:avLst/>
          </a:prstGeom>
          <a:ln>
            <a:noFill/>
          </a:ln>
        </p:spPr>
      </p:pic>
      <p:sp>
        <p:nvSpPr>
          <p:cNvPr id="81" name="CustomShape 1"/>
          <p:cNvSpPr/>
          <p:nvPr/>
        </p:nvSpPr>
        <p:spPr>
          <a:xfrm>
            <a:off x="6458400" y="609480"/>
            <a:ext cx="4971960" cy="22842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fr-FR" sz="1800" spc="-1" strike="noStrike">
                <a:solidFill>
                  <a:srgbClr val="000000"/>
                </a:solidFill>
                <a:latin typeface="Calibri"/>
                <a:ea typeface="DejaVu Sans"/>
              </a:rPr>
              <a:t>Quoi : </a:t>
            </a:r>
            <a:endParaRPr b="0" lang="fr-FR" sz="1800" spc="-1" strike="noStrike">
              <a:latin typeface="Arial"/>
            </a:endParaRPr>
          </a:p>
          <a:p>
            <a:pPr>
              <a:lnSpc>
                <a:spcPct val="100000"/>
              </a:lnSpc>
            </a:pPr>
            <a:r>
              <a:rPr b="0" lang="fr-FR" sz="1800" spc="-1" strike="noStrike">
                <a:solidFill>
                  <a:srgbClr val="000000"/>
                </a:solidFill>
                <a:latin typeface="Calibri"/>
                <a:ea typeface="DejaVu Sans"/>
              </a:rPr>
              <a:t>Quels sont les aspects qui m'intéressent ? Le fonctionnement technique m’intéresse, les aspects scientifiques m’intéressent moins</a:t>
            </a:r>
            <a:endParaRPr b="0" lang="fr-FR" sz="1800" spc="-1" strike="noStrike">
              <a:latin typeface="Arial"/>
            </a:endParaRPr>
          </a:p>
          <a:p>
            <a:pPr>
              <a:lnSpc>
                <a:spcPct val="100000"/>
              </a:lnSpc>
            </a:pPr>
            <a:r>
              <a:rPr b="0" lang="fr-FR" sz="1800" spc="-1" strike="noStrike">
                <a:solidFill>
                  <a:srgbClr val="000000"/>
                </a:solidFill>
                <a:latin typeface="Calibri"/>
                <a:ea typeface="DejaVu Sans"/>
              </a:rPr>
              <a:t>Aspect historique : les vieux objets, par exemple, horloge,  astrolabe (instruments arabes), ceux issus de l’antiquité grecque et arabe,  en plus des objets actuels</a:t>
            </a:r>
            <a:endParaRPr b="0" lang="fr-FR" sz="1800" spc="-1" strike="noStrike">
              <a:latin typeface="Arial"/>
            </a:endParaRPr>
          </a:p>
        </p:txBody>
      </p:sp>
      <p:sp>
        <p:nvSpPr>
          <p:cNvPr id="82" name="CustomShape 2"/>
          <p:cNvSpPr/>
          <p:nvPr/>
        </p:nvSpPr>
        <p:spPr>
          <a:xfrm>
            <a:off x="6241320" y="3023280"/>
            <a:ext cx="5591880" cy="14612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fr-FR" sz="1800" spc="-1" strike="noStrike">
                <a:solidFill>
                  <a:srgbClr val="000000"/>
                </a:solidFill>
                <a:latin typeface="Calibri"/>
                <a:ea typeface="DejaVu Sans"/>
              </a:rPr>
              <a:t>Qui : pour les jeunes d’abord, mais aussi pour le grand public (pourquoi pas un petit musée physique et un site internet). Fait par les jeunes et par les vieux</a:t>
            </a:r>
            <a:endParaRPr b="0" lang="fr-FR" sz="1800" spc="-1" strike="noStrike">
              <a:latin typeface="Arial"/>
            </a:endParaRPr>
          </a:p>
          <a:p>
            <a:pPr>
              <a:lnSpc>
                <a:spcPct val="100000"/>
              </a:lnSpc>
            </a:pPr>
            <a:r>
              <a:rPr b="0" lang="fr-FR" sz="1800" spc="-1" strike="noStrike">
                <a:solidFill>
                  <a:srgbClr val="000000"/>
                </a:solidFill>
                <a:latin typeface="Calibri"/>
                <a:ea typeface="DejaVu Sans"/>
              </a:rPr>
              <a:t>Qui a déjà travaillé sur le sujet? Les fablab, les lego, jouets jouet club, le musée des arts et métiers </a:t>
            </a:r>
            <a:endParaRPr b="0" lang="fr-FR" sz="1800" spc="-1" strike="noStrike">
              <a:latin typeface="Arial"/>
            </a:endParaRPr>
          </a:p>
        </p:txBody>
      </p:sp>
      <p:sp>
        <p:nvSpPr>
          <p:cNvPr id="83" name="CustomShape 3"/>
          <p:cNvSpPr/>
          <p:nvPr/>
        </p:nvSpPr>
        <p:spPr>
          <a:xfrm>
            <a:off x="6269760" y="4563000"/>
            <a:ext cx="5180040" cy="36396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fr-FR" sz="1800" spc="-1" strike="noStrike">
                <a:solidFill>
                  <a:srgbClr val="000000"/>
                </a:solidFill>
                <a:latin typeface="Calibri"/>
                <a:ea typeface="DejaVu Sans"/>
              </a:rPr>
              <a:t>Quand : les objets de toute l’histoire sont intéressants</a:t>
            </a:r>
            <a:endParaRPr b="0" lang="fr-FR" sz="1800" spc="-1" strike="noStrike">
              <a:latin typeface="Arial"/>
            </a:endParaRPr>
          </a:p>
        </p:txBody>
      </p:sp>
      <p:sp>
        <p:nvSpPr>
          <p:cNvPr id="84" name="CustomShape 4"/>
          <p:cNvSpPr/>
          <p:nvPr/>
        </p:nvSpPr>
        <p:spPr>
          <a:xfrm>
            <a:off x="6312600" y="5226480"/>
            <a:ext cx="5164200" cy="11869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fr-FR" sz="1800" spc="-1" strike="noStrike">
                <a:solidFill>
                  <a:srgbClr val="000000"/>
                </a:solidFill>
                <a:latin typeface="Calibri"/>
                <a:ea typeface="DejaVu Sans"/>
              </a:rPr>
              <a:t>Où : Quel est le contexte géographique? Peut-on limiter à une région particulière? Pays ? Diffusion dans la vallée d’Oyonnax. Les objets de tous les pays sont intéressants</a:t>
            </a: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8" name="Image 122" descr=""/>
          <p:cNvPicPr/>
          <p:nvPr/>
        </p:nvPicPr>
        <p:blipFill>
          <a:blip r:embed="rId1"/>
          <a:stretch/>
        </p:blipFill>
        <p:spPr>
          <a:xfrm>
            <a:off x="2808000" y="504000"/>
            <a:ext cx="5663880" cy="4825440"/>
          </a:xfrm>
          <a:prstGeom prst="rect">
            <a:avLst/>
          </a:prstGeom>
          <a:ln>
            <a:noFill/>
          </a:ln>
        </p:spPr>
      </p:pic>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9" name="CustomShape 1"/>
          <p:cNvSpPr/>
          <p:nvPr/>
        </p:nvSpPr>
        <p:spPr>
          <a:xfrm>
            <a:off x="730440" y="360000"/>
            <a:ext cx="8799840" cy="31071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fr-FR" sz="1800" spc="-1" strike="noStrike">
                <a:solidFill>
                  <a:srgbClr val="000000"/>
                </a:solidFill>
                <a:latin typeface="Calibri"/>
                <a:ea typeface="DejaVu Sans"/>
              </a:rPr>
              <a:t>Concept 1 : objets techniques (technological items), systèmes techniques  (technical system, action system) , culture technique (technical culture), technologie  (technology)       </a:t>
            </a:r>
            <a:endParaRPr b="0" lang="fr-FR" sz="1800" spc="-1" strike="noStrike">
              <a:latin typeface="Arial"/>
            </a:endParaRPr>
          </a:p>
          <a:p>
            <a:pPr>
              <a:lnSpc>
                <a:spcPct val="100000"/>
              </a:lnSpc>
            </a:pPr>
            <a:r>
              <a:rPr b="0" lang="fr-FR" sz="1800" spc="-1" strike="noStrike">
                <a:solidFill>
                  <a:srgbClr val="000000"/>
                </a:solidFill>
                <a:latin typeface="Calibri"/>
                <a:ea typeface="DejaVu Sans"/>
              </a:rPr>
              <a:t>Concept 2 : Fonctionnement (operation,  working), comment ça marche (how do things work)</a:t>
            </a:r>
            <a:endParaRPr b="0" lang="fr-FR" sz="1800" spc="-1" strike="noStrike">
              <a:latin typeface="Arial"/>
            </a:endParaRPr>
          </a:p>
          <a:p>
            <a:pPr>
              <a:lnSpc>
                <a:spcPct val="100000"/>
              </a:lnSpc>
            </a:pPr>
            <a:r>
              <a:rPr b="0" lang="fr-FR" sz="1800" spc="-1" strike="noStrike">
                <a:solidFill>
                  <a:srgbClr val="000000"/>
                </a:solidFill>
                <a:latin typeface="Calibri"/>
                <a:ea typeface="DejaVu Sans"/>
              </a:rPr>
              <a:t>Concept 3 : Expliquer (elaborate, explain?), tutoriel (tutorial) </a:t>
            </a:r>
            <a:endParaRPr b="0" lang="fr-FR" sz="1800" spc="-1" strike="noStrike">
              <a:latin typeface="Arial"/>
            </a:endParaRPr>
          </a:p>
          <a:p>
            <a:pPr>
              <a:lnSpc>
                <a:spcPct val="100000"/>
              </a:lnSpc>
            </a:pPr>
            <a:r>
              <a:rPr b="0" lang="fr-FR" sz="1800" spc="-1" strike="noStrike">
                <a:solidFill>
                  <a:srgbClr val="000000"/>
                </a:solidFill>
                <a:latin typeface="Calibri"/>
                <a:ea typeface="DejaVu Sans"/>
              </a:rPr>
              <a:t>Concept 4 ; Fablab (Fablab), makers, fabrication (manufacturing), maquette (model), impression 3D (3D printing), découpe laser (laser cutting), usinage (machining), lego éducation </a:t>
            </a:r>
            <a:endParaRPr b="0" lang="fr-FR" sz="1800" spc="-1" strike="noStrike">
              <a:latin typeface="Arial"/>
            </a:endParaRPr>
          </a:p>
          <a:p>
            <a:pPr>
              <a:lnSpc>
                <a:spcPct val="100000"/>
              </a:lnSpc>
            </a:pPr>
            <a:r>
              <a:rPr b="0" lang="fr-FR" sz="1800" spc="-1" strike="noStrike">
                <a:solidFill>
                  <a:srgbClr val="000000"/>
                </a:solidFill>
                <a:latin typeface="Calibri"/>
                <a:ea typeface="DejaVu Sans"/>
              </a:rPr>
              <a:t>Concept 5 : Arduino, robotique</a:t>
            </a:r>
            <a:endParaRPr b="0" lang="fr-FR" sz="1800" spc="-1" strike="noStrike">
              <a:latin typeface="Arial"/>
            </a:endParaRPr>
          </a:p>
          <a:p>
            <a:pPr>
              <a:lnSpc>
                <a:spcPct val="100000"/>
              </a:lnSpc>
            </a:pPr>
            <a:r>
              <a:rPr b="0" lang="fr-FR" sz="1800" spc="-1" strike="noStrike">
                <a:solidFill>
                  <a:srgbClr val="000000"/>
                </a:solidFill>
                <a:latin typeface="Calibri"/>
                <a:ea typeface="DejaVu Sans"/>
              </a:rPr>
              <a:t>Concept 6 : C’est pas sorcier, grapcard, thingiverse (ça n’est pas un concept), musée arts et métiers</a:t>
            </a:r>
            <a:endParaRPr b="0" lang="fr-FR" sz="1800" spc="-1" strike="noStrike">
              <a:latin typeface="Arial"/>
            </a:endParaRPr>
          </a:p>
        </p:txBody>
      </p:sp>
      <p:sp>
        <p:nvSpPr>
          <p:cNvPr id="160" name="CustomShape 2"/>
          <p:cNvSpPr/>
          <p:nvPr/>
        </p:nvSpPr>
        <p:spPr>
          <a:xfrm>
            <a:off x="649800" y="3729960"/>
            <a:ext cx="9826560" cy="310716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fr-FR" sz="1800" spc="-1" strike="noStrike">
                <a:solidFill>
                  <a:srgbClr val="000000"/>
                </a:solidFill>
                <a:latin typeface="Arial"/>
                <a:ea typeface="DejaVu Sans"/>
              </a:rPr>
              <a:t>Comment ça marche; dans google mais pas n’importe quoi</a:t>
            </a:r>
            <a:endParaRPr b="0" lang="fr-FR" sz="1800" spc="-1" strike="noStrike">
              <a:latin typeface="Arial"/>
            </a:endParaRPr>
          </a:p>
          <a:p>
            <a:pPr>
              <a:lnSpc>
                <a:spcPct val="100000"/>
              </a:lnSpc>
            </a:pPr>
            <a:r>
              <a:rPr b="0" lang="fr-FR" sz="1800" spc="-1" strike="noStrike">
                <a:solidFill>
                  <a:srgbClr val="000000"/>
                </a:solidFill>
                <a:latin typeface="Arial"/>
                <a:ea typeface="DejaVu Sans"/>
              </a:rPr>
              <a:t>Google « objet technique » fonctionnement</a:t>
            </a:r>
            <a:endParaRPr b="0" lang="fr-FR" sz="1800" spc="-1" strike="noStrike">
              <a:latin typeface="Arial"/>
            </a:endParaRPr>
          </a:p>
          <a:p>
            <a:pPr>
              <a:lnSpc>
                <a:spcPct val="100000"/>
              </a:lnSpc>
            </a:pPr>
            <a:r>
              <a:rPr b="0" lang="fr-FR" sz="1800" spc="-1" strike="noStrike">
                <a:solidFill>
                  <a:srgbClr val="000000"/>
                </a:solidFill>
                <a:latin typeface="Arial"/>
                <a:ea typeface="DejaVu Sans"/>
              </a:rPr>
              <a:t>Livres sur les fablabs, arduino à docinsa, robopolis</a:t>
            </a:r>
            <a:endParaRPr b="0" lang="fr-FR" sz="1800" spc="-1" strike="noStrike">
              <a:latin typeface="Arial"/>
            </a:endParaRPr>
          </a:p>
          <a:p>
            <a:pPr>
              <a:lnSpc>
                <a:spcPct val="100000"/>
              </a:lnSpc>
            </a:pPr>
            <a:r>
              <a:rPr b="0" lang="fr-FR" sz="1800" spc="-1" strike="noStrike">
                <a:solidFill>
                  <a:srgbClr val="000000"/>
                </a:solidFill>
                <a:latin typeface="Arial"/>
                <a:ea typeface="DejaVu Sans"/>
              </a:rPr>
              <a:t>Projets arduino amusants, automates sur google et youtube</a:t>
            </a:r>
            <a:endParaRPr b="0" lang="fr-FR" sz="1800" spc="-1" strike="noStrike">
              <a:latin typeface="Arial"/>
            </a:endParaRPr>
          </a:p>
          <a:p>
            <a:pPr>
              <a:lnSpc>
                <a:spcPct val="100000"/>
              </a:lnSpc>
            </a:pPr>
            <a:r>
              <a:rPr b="0" lang="fr-FR" sz="1800" spc="-1" strike="noStrike">
                <a:solidFill>
                  <a:srgbClr val="000000"/>
                </a:solidFill>
                <a:latin typeface="Arial"/>
                <a:ea typeface="DejaVu Sans"/>
              </a:rPr>
              <a:t>Tutoriels fablabs, arduino, lego education, jouet club, meccano</a:t>
            </a:r>
            <a:endParaRPr b="0" lang="fr-FR" sz="1800" spc="-1" strike="noStrike">
              <a:latin typeface="Arial"/>
            </a:endParaRPr>
          </a:p>
          <a:p>
            <a:pPr>
              <a:lnSpc>
                <a:spcPct val="100000"/>
              </a:lnSpc>
            </a:pPr>
            <a:r>
              <a:rPr b="0" lang="fr-FR" sz="1800" spc="-1" strike="noStrike">
                <a:solidFill>
                  <a:srgbClr val="000000"/>
                </a:solidFill>
                <a:latin typeface="Arial"/>
                <a:ea typeface="DejaVu Sans"/>
              </a:rPr>
              <a:t>Sites institutionnels fablab, arduino, grapcard, thingiverse, la main à la pâte</a:t>
            </a:r>
            <a:endParaRPr b="0" lang="fr-FR" sz="1800" spc="-1" strike="noStrike">
              <a:latin typeface="Arial"/>
            </a:endParaRPr>
          </a:p>
          <a:p>
            <a:pPr>
              <a:lnSpc>
                <a:spcPct val="100000"/>
              </a:lnSpc>
            </a:pPr>
            <a:r>
              <a:rPr b="0" lang="fr-FR" sz="1800" spc="-1" strike="noStrike">
                <a:solidFill>
                  <a:srgbClr val="000000"/>
                </a:solidFill>
                <a:latin typeface="Arial"/>
                <a:ea typeface="DejaVu Sans"/>
              </a:rPr>
              <a:t>Contacter doc </a:t>
            </a:r>
            <a:r>
              <a:rPr b="0" lang="fr-FR" sz="1800" spc="-1" strike="noStrike">
                <a:solidFill>
                  <a:srgbClr val="000000"/>
                </a:solidFill>
                <a:latin typeface="Calibri"/>
                <a:ea typeface="DejaVu Sans"/>
              </a:rPr>
              <a:t>musée arts et métiers</a:t>
            </a:r>
            <a:r>
              <a:rPr b="0" lang="fr-FR" sz="1800" spc="-1" strike="noStrike">
                <a:solidFill>
                  <a:srgbClr val="000000"/>
                </a:solidFill>
                <a:latin typeface="Arial"/>
                <a:ea typeface="DejaVu Sans"/>
              </a:rPr>
              <a:t>, histoire des techniques (horloge astronomique, astrolabe ..)</a:t>
            </a:r>
            <a:endParaRPr b="0" lang="fr-FR" sz="1800" spc="-1" strike="noStrike">
              <a:latin typeface="Arial"/>
            </a:endParaRPr>
          </a:p>
          <a:p>
            <a:pPr>
              <a:lnSpc>
                <a:spcPct val="100000"/>
              </a:lnSpc>
            </a:pPr>
            <a:r>
              <a:rPr b="0" lang="fr-FR" sz="1800" spc="-1" strike="noStrike">
                <a:solidFill>
                  <a:srgbClr val="000000"/>
                </a:solidFill>
                <a:latin typeface="Arial"/>
                <a:ea typeface="DejaVu Sans"/>
              </a:rPr>
              <a:t>Vidéos serge picard dailymotion, </a:t>
            </a:r>
            <a:r>
              <a:rPr b="0" lang="fr-FR" sz="1800" spc="-1" strike="noStrike" u="sng">
                <a:solidFill>
                  <a:srgbClr val="0563c1"/>
                </a:solidFill>
                <a:uFillTx/>
                <a:latin typeface="Arial"/>
                <a:ea typeface="DejaVu Sans"/>
                <a:hlinkClick r:id="rId1"/>
              </a:rPr>
              <a:t>profsrelaismam@gmail.com</a:t>
            </a:r>
            <a:endParaRPr b="0" lang="fr-FR" sz="1800" spc="-1" strike="noStrike">
              <a:latin typeface="Arial"/>
            </a:endParaRPr>
          </a:p>
          <a:p>
            <a:pPr>
              <a:lnSpc>
                <a:spcPct val="100000"/>
              </a:lnSpc>
            </a:pPr>
            <a:r>
              <a:rPr b="0" lang="fr-FR" sz="1800" spc="-1" strike="noStrike">
                <a:solidFill>
                  <a:srgbClr val="000000"/>
                </a:solidFill>
                <a:latin typeface="Arial"/>
                <a:ea typeface="DejaVu Sans"/>
              </a:rPr>
              <a:t>Dossiers de l’enseignant https://www.arts-et-metiers.net/musee/dossiers-de-lenseignant</a:t>
            </a:r>
            <a:endParaRPr b="0" lang="fr-FR" sz="1800" spc="-1" strike="noStrike">
              <a:latin typeface="Arial"/>
            </a:endParaRPr>
          </a:p>
          <a:p>
            <a:pPr>
              <a:lnSpc>
                <a:spcPct val="100000"/>
              </a:lnSpc>
            </a:pPr>
            <a:r>
              <a:rPr b="0" lang="fr-FR" sz="1800" spc="-1" strike="noStrike">
                <a:solidFill>
                  <a:srgbClr val="000000"/>
                </a:solidFill>
                <a:latin typeface="Arial"/>
                <a:ea typeface="DejaVu Sans"/>
              </a:rPr>
              <a:t>Trouver les ressources en techno collège</a:t>
            </a:r>
            <a:endParaRPr b="0" lang="fr-FR" sz="1800" spc="-1" strike="noStrike">
              <a:latin typeface="Arial"/>
            </a:endParaRPr>
          </a:p>
          <a:p>
            <a:pPr>
              <a:lnSpc>
                <a:spcPct val="100000"/>
              </a:lnSpc>
            </a:pPr>
            <a:r>
              <a:rPr b="0" lang="fr-FR" sz="1800" spc="-1" strike="noStrike">
                <a:solidFill>
                  <a:srgbClr val="000000"/>
                </a:solidFill>
                <a:latin typeface="Arial"/>
                <a:ea typeface="DejaVu Sans"/>
              </a:rPr>
              <a:t>Google maquette machine à vapeur</a:t>
            </a: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1" name="CustomShape 1"/>
          <p:cNvSpPr/>
          <p:nvPr/>
        </p:nvSpPr>
        <p:spPr>
          <a:xfrm>
            <a:off x="486360" y="694440"/>
            <a:ext cx="11164680" cy="111168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fr-FR" sz="1800" spc="-1" strike="noStrike">
                <a:solidFill>
                  <a:srgbClr val="000000"/>
                </a:solidFill>
                <a:latin typeface="Arial"/>
                <a:ea typeface="DejaVu Sans"/>
              </a:rPr>
              <a:t>https://www.google.com/search?q=les+meilleurs+projets+arduino&amp;rlz=1C1CHBD_frFR746FR746&amp;sxsrf=ALeKk01QhtE96OkgoWwSKhUEXPzPbFCjQw:1588250125124&amp;source=lnms&amp;tbm=vid&amp;sa=X&amp;ved=2ahUKEwiv05bklJDpAhUnxYUKHXuNC-kQ_AUoA3oECAwQBQ&amp;biw=1920&amp;bih=937</a:t>
            </a:r>
            <a:endParaRPr b="0" lang="fr-FR" sz="1800" spc="-1" strike="noStrike">
              <a:latin typeface="Arial"/>
            </a:endParaRPr>
          </a:p>
        </p:txBody>
      </p:sp>
      <p:sp>
        <p:nvSpPr>
          <p:cNvPr id="162" name="CustomShape 2"/>
          <p:cNvSpPr/>
          <p:nvPr/>
        </p:nvSpPr>
        <p:spPr>
          <a:xfrm>
            <a:off x="360000" y="288000"/>
            <a:ext cx="3219840" cy="34344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fr-FR" sz="1800" spc="-1" strike="noStrike">
                <a:solidFill>
                  <a:srgbClr val="000000"/>
                </a:solidFill>
                <a:latin typeface="Arial"/>
                <a:ea typeface="DejaVu Sans"/>
              </a:rPr>
              <a:t>Les meilleurs projets arduino :</a:t>
            </a:r>
            <a:endParaRPr b="0" lang="fr-FR" sz="1800" spc="-1" strike="noStrike">
              <a:latin typeface="Arial"/>
            </a:endParaRPr>
          </a:p>
        </p:txBody>
      </p:sp>
      <p:sp>
        <p:nvSpPr>
          <p:cNvPr id="163" name="CustomShape 3"/>
          <p:cNvSpPr/>
          <p:nvPr/>
        </p:nvSpPr>
        <p:spPr>
          <a:xfrm>
            <a:off x="158760" y="2485440"/>
            <a:ext cx="11718360" cy="111168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fr-FR" sz="1800" spc="-1" strike="noStrike">
                <a:solidFill>
                  <a:srgbClr val="000000"/>
                </a:solidFill>
                <a:latin typeface="Arial"/>
                <a:ea typeface="DejaVu Sans"/>
              </a:rPr>
              <a:t>https://eduscol.education.fr/sti/ressources?field_auteur_tid=&amp;field_domaine_tid=&amp;field_formation_concernee_tid=&amp;field_type_pedagogique_tid=&amp;field_centre_interet_tid=&amp;field_competence_tid=&amp;field_savoir_tid=&amp;field_activites_professionnelles_tid=&amp;field_type_technique_tid=All&amp;field_format_logiciel_tid=&amp;field_fonction_technique_tid=&amp;&amp;page=1</a:t>
            </a:r>
            <a:endParaRPr b="0" lang="fr-FR" sz="1800" spc="-1" strike="noStrike">
              <a:latin typeface="Arial"/>
            </a:endParaRPr>
          </a:p>
        </p:txBody>
      </p:sp>
      <p:sp>
        <p:nvSpPr>
          <p:cNvPr id="164" name="CustomShape 4"/>
          <p:cNvSpPr/>
          <p:nvPr/>
        </p:nvSpPr>
        <p:spPr>
          <a:xfrm>
            <a:off x="208800" y="2088000"/>
            <a:ext cx="3411720" cy="34344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fr-FR" sz="1800" spc="-1" strike="noStrike">
                <a:solidFill>
                  <a:srgbClr val="000000"/>
                </a:solidFill>
                <a:latin typeface="Arial"/>
                <a:ea typeface="DejaVu Sans"/>
              </a:rPr>
              <a:t>Eduschol STI 10000 ressources</a:t>
            </a:r>
            <a:endParaRPr b="0" lang="fr-FR" sz="1800" spc="-1" strike="noStrike">
              <a:latin typeface="Arial"/>
            </a:endParaRPr>
          </a:p>
        </p:txBody>
      </p:sp>
      <p:sp>
        <p:nvSpPr>
          <p:cNvPr id="165" name="CustomShape 5"/>
          <p:cNvSpPr/>
          <p:nvPr/>
        </p:nvSpPr>
        <p:spPr>
          <a:xfrm>
            <a:off x="144000" y="3757320"/>
            <a:ext cx="3250080" cy="34380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fr-FR" sz="1800" spc="-1" strike="noStrike">
                <a:solidFill>
                  <a:srgbClr val="000000"/>
                </a:solidFill>
                <a:latin typeface="Arial"/>
                <a:ea typeface="DejaVu Sans"/>
              </a:rPr>
              <a:t>https://www.1001maquettes.fr/</a:t>
            </a:r>
            <a:endParaRPr b="0" lang="fr-FR" sz="1800" spc="-1" strike="noStrike">
              <a:latin typeface="Arial"/>
            </a:endParaRPr>
          </a:p>
        </p:txBody>
      </p:sp>
      <p:sp>
        <p:nvSpPr>
          <p:cNvPr id="166" name="CustomShape 6"/>
          <p:cNvSpPr/>
          <p:nvPr/>
        </p:nvSpPr>
        <p:spPr>
          <a:xfrm>
            <a:off x="360000" y="4392000"/>
            <a:ext cx="3262320" cy="34380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fr-FR" sz="1800" spc="-1" strike="noStrike">
                <a:solidFill>
                  <a:srgbClr val="000000"/>
                </a:solidFill>
                <a:latin typeface="Arial"/>
                <a:ea typeface="DejaVu Sans"/>
              </a:rPr>
              <a:t>https://education.lego.com/fr-fr</a:t>
            </a:r>
            <a:endParaRPr b="0" lang="fr-FR" sz="1800" spc="-1" strike="noStrike">
              <a:latin typeface="Arial"/>
            </a:endParaRPr>
          </a:p>
        </p:txBody>
      </p:sp>
      <p:sp>
        <p:nvSpPr>
          <p:cNvPr id="167" name="CustomShape 7"/>
          <p:cNvSpPr/>
          <p:nvPr/>
        </p:nvSpPr>
        <p:spPr>
          <a:xfrm>
            <a:off x="288000" y="4981320"/>
            <a:ext cx="6334560" cy="34380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fr-FR" sz="1800" spc="-1" strike="noStrike" u="sng">
                <a:solidFill>
                  <a:srgbClr val="0563c1"/>
                </a:solidFill>
                <a:uFillTx/>
                <a:latin typeface="Arial"/>
                <a:ea typeface="DejaVu Sans"/>
                <a:hlinkClick r:id="rId1"/>
              </a:rPr>
              <a:t>https://www.thingiverse.com/education</a:t>
            </a:r>
            <a:r>
              <a:rPr b="0" lang="fr-FR" sz="1800" spc="-1" strike="noStrike">
                <a:solidFill>
                  <a:srgbClr val="000000"/>
                </a:solidFill>
                <a:latin typeface="Arial"/>
                <a:ea typeface="DejaVu Sans"/>
              </a:rPr>
              <a:t> Drônes notamment</a:t>
            </a:r>
            <a:endParaRPr b="0" lang="fr-FR" sz="1800" spc="-1" strike="noStrike">
              <a:latin typeface="Arial"/>
            </a:endParaRPr>
          </a:p>
        </p:txBody>
      </p:sp>
      <p:sp>
        <p:nvSpPr>
          <p:cNvPr id="168" name="CustomShape 8"/>
          <p:cNvSpPr/>
          <p:nvPr/>
        </p:nvSpPr>
        <p:spPr>
          <a:xfrm>
            <a:off x="167400" y="5485320"/>
            <a:ext cx="3501720" cy="34380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fr-FR" sz="1800" spc="-1" strike="noStrike" u="sng">
                <a:solidFill>
                  <a:srgbClr val="0563c1"/>
                </a:solidFill>
                <a:uFillTx/>
                <a:latin typeface="Arial"/>
                <a:ea typeface="DejaVu Sans"/>
                <a:hlinkClick r:id="rId2"/>
              </a:rPr>
              <a:t>https://www.fondation-lamap.org/</a:t>
            </a:r>
            <a:endParaRPr b="0" lang="fr-FR" sz="1800" spc="-1" strike="noStrike">
              <a:latin typeface="Arial"/>
            </a:endParaRPr>
          </a:p>
          <a:p>
            <a:pPr>
              <a:lnSpc>
                <a:spcPct val="100000"/>
              </a:lnSpc>
            </a:pPr>
            <a:endParaRPr b="0" lang="fr-FR" sz="1800" spc="-1" strike="noStrike">
              <a:latin typeface="Arial"/>
            </a:endParaRPr>
          </a:p>
          <a:p>
            <a:pPr>
              <a:lnSpc>
                <a:spcPct val="100000"/>
              </a:lnSpc>
            </a:pPr>
            <a:r>
              <a:rPr b="0" lang="fr-FR" sz="1800" spc="-1" strike="noStrike">
                <a:solidFill>
                  <a:srgbClr val="000000"/>
                </a:solidFill>
                <a:latin typeface="Arial"/>
                <a:ea typeface="DejaVu Sans"/>
              </a:rPr>
              <a:t>Sites de fablabs (dont celui de Grenoble)</a:t>
            </a: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9" name="CustomShape 1"/>
          <p:cNvSpPr/>
          <p:nvPr/>
        </p:nvSpPr>
        <p:spPr>
          <a:xfrm>
            <a:off x="1080000" y="216000"/>
            <a:ext cx="9476640" cy="34452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fr-FR" sz="1800" spc="-1" strike="noStrike">
                <a:solidFill>
                  <a:srgbClr val="000000"/>
                </a:solidFill>
                <a:latin typeface="Arial"/>
                <a:ea typeface="DejaVu Sans"/>
              </a:rPr>
              <a:t> </a:t>
            </a:r>
            <a:r>
              <a:rPr b="0" lang="fr-FR" sz="1800" spc="-1" strike="noStrike">
                <a:solidFill>
                  <a:srgbClr val="000000"/>
                </a:solidFill>
                <a:latin typeface="Arial"/>
                <a:ea typeface="DejaVu Sans"/>
              </a:rPr>
              <a:t>http://www.vacances-scientifiques.com/-France-Provence-Pyrenees-Bretagne-Vosges-.html</a:t>
            </a:r>
            <a:endParaRPr b="0" lang="fr-FR" sz="1800" spc="-1" strike="noStrike">
              <a:latin typeface="Arial"/>
            </a:endParaRPr>
          </a:p>
        </p:txBody>
      </p:sp>
      <p:sp>
        <p:nvSpPr>
          <p:cNvPr id="170" name="CustomShape 2"/>
          <p:cNvSpPr/>
          <p:nvPr/>
        </p:nvSpPr>
        <p:spPr>
          <a:xfrm>
            <a:off x="1224000" y="733320"/>
            <a:ext cx="7414200" cy="34452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fr-FR" sz="1800" spc="-1" strike="noStrike" u="sng">
                <a:solidFill>
                  <a:srgbClr val="0563c1"/>
                </a:solidFill>
                <a:uFillTx/>
                <a:latin typeface="Arial"/>
                <a:ea typeface="DejaVu Sans"/>
                <a:hlinkClick r:id="rId1"/>
              </a:rPr>
              <a:t>https://www.lamyne.org/</a:t>
            </a:r>
            <a:endParaRPr b="0" lang="fr-FR" sz="1800" spc="-1" strike="noStrike">
              <a:latin typeface="Arial"/>
            </a:endParaRPr>
          </a:p>
          <a:p>
            <a:pPr>
              <a:lnSpc>
                <a:spcPct val="100000"/>
              </a:lnSpc>
            </a:pPr>
            <a:r>
              <a:rPr b="0" lang="fr-FR" sz="1800" spc="-1" strike="noStrike" u="sng">
                <a:solidFill>
                  <a:srgbClr val="0563c1"/>
                </a:solidFill>
                <a:uFillTx/>
                <a:latin typeface="Arial"/>
                <a:ea typeface="DejaVu Sans"/>
                <a:hlinkClick r:id="rId2"/>
              </a:rPr>
              <a:t>https://www.celda.fr</a:t>
            </a:r>
            <a:r>
              <a:rPr b="0" lang="fr-FR" sz="1800" spc="-1" strike="noStrike">
                <a:solidFill>
                  <a:srgbClr val="000000"/>
                </a:solidFill>
                <a:latin typeface="Arial"/>
                <a:ea typeface="DejaVu Sans"/>
              </a:rPr>
              <a:t> (catalogue de produits pédagogiques)</a:t>
            </a:r>
            <a:endParaRPr b="0" lang="fr-FR" sz="1800" spc="-1" strike="noStrike">
              <a:latin typeface="Arial"/>
            </a:endParaRPr>
          </a:p>
          <a:p>
            <a:pPr>
              <a:lnSpc>
                <a:spcPct val="100000"/>
              </a:lnSpc>
            </a:pPr>
            <a:r>
              <a:rPr b="0" lang="fr-FR" sz="1800" spc="-1" strike="noStrike" u="sng">
                <a:solidFill>
                  <a:srgbClr val="0563c1"/>
                </a:solidFill>
                <a:uFillTx/>
                <a:latin typeface="Arial"/>
                <a:ea typeface="DejaVu Sans"/>
                <a:hlinkClick r:id="rId3"/>
              </a:rPr>
              <a:t>https://www.robot-maker.com</a:t>
            </a:r>
            <a:endParaRPr b="0" lang="fr-FR" sz="1800" spc="-1" strike="noStrike">
              <a:latin typeface="Arial"/>
            </a:endParaRPr>
          </a:p>
          <a:p>
            <a:pPr>
              <a:lnSpc>
                <a:spcPct val="100000"/>
              </a:lnSpc>
            </a:pPr>
            <a:r>
              <a:rPr b="0" lang="fr-FR" sz="1800" spc="-1" strike="noStrike">
                <a:solidFill>
                  <a:srgbClr val="000000"/>
                </a:solidFill>
                <a:latin typeface="Arial"/>
                <a:ea typeface="Microsoft YaHei"/>
              </a:rPr>
              <a:t>La cité des sciences </a:t>
            </a:r>
            <a:r>
              <a:rPr b="0" lang="fr-FR" sz="1800" spc="-1" strike="noStrike">
                <a:solidFill>
                  <a:srgbClr val="000000"/>
                </a:solidFill>
                <a:latin typeface="Arial"/>
                <a:ea typeface="DejaVu Sans"/>
              </a:rPr>
              <a:t>http://www.cite-sciences.fr</a:t>
            </a:r>
            <a:endParaRPr b="0" lang="fr-FR" sz="1800" spc="-1" strike="noStrike">
              <a:latin typeface="Arial"/>
            </a:endParaRPr>
          </a:p>
          <a:p>
            <a:pPr>
              <a:lnSpc>
                <a:spcPct val="100000"/>
              </a:lnSpc>
            </a:pPr>
            <a:r>
              <a:rPr b="0" lang="fr-FR" sz="1800" spc="-1" strike="noStrike">
                <a:solidFill>
                  <a:srgbClr val="000000"/>
                </a:solidFill>
                <a:latin typeface="Arial"/>
                <a:ea typeface="DejaVu Sans"/>
              </a:rPr>
              <a:t>Palais de la découverte</a:t>
            </a:r>
            <a:endParaRPr b="0" lang="fr-FR" sz="1800" spc="-1" strike="noStrike">
              <a:latin typeface="Arial"/>
            </a:endParaRPr>
          </a:p>
          <a:p>
            <a:pPr>
              <a:lnSpc>
                <a:spcPct val="100000"/>
              </a:lnSpc>
            </a:pPr>
            <a:r>
              <a:rPr b="0" lang="fr-FR" sz="1800" spc="-1" strike="noStrike">
                <a:solidFill>
                  <a:srgbClr val="000000"/>
                </a:solidFill>
                <a:latin typeface="Arial"/>
                <a:ea typeface="DejaVu Sans"/>
              </a:rPr>
              <a:t>Instructables</a:t>
            </a:r>
            <a:endParaRPr b="0" lang="fr-FR" sz="1800" spc="-1" strike="noStrike">
              <a:latin typeface="Arial"/>
            </a:endParaRPr>
          </a:p>
          <a:p>
            <a:pPr>
              <a:lnSpc>
                <a:spcPct val="100000"/>
              </a:lnSpc>
            </a:pPr>
            <a:r>
              <a:rPr b="0" lang="fr-FR" sz="1800" spc="-1" strike="noStrike">
                <a:solidFill>
                  <a:srgbClr val="000000"/>
                </a:solidFill>
                <a:latin typeface="Arial"/>
                <a:ea typeface="DejaVu Sans"/>
              </a:rPr>
              <a:t>Google musée des automates</a:t>
            </a:r>
            <a:endParaRPr b="0" lang="fr-FR" sz="1800" spc="-1" strike="noStrike">
              <a:latin typeface="Arial"/>
            </a:endParaRPr>
          </a:p>
          <a:p>
            <a:pPr>
              <a:lnSpc>
                <a:spcPct val="100000"/>
              </a:lnSpc>
            </a:pPr>
            <a:r>
              <a:rPr b="0" lang="fr-FR" sz="1800" spc="-1" strike="noStrike">
                <a:solidFill>
                  <a:srgbClr val="000000"/>
                </a:solidFill>
                <a:latin typeface="Arial"/>
                <a:ea typeface="DejaVu Sans"/>
              </a:rPr>
              <a:t>Machines à mouvement perpétuel</a:t>
            </a: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5" name="Image 1" descr=""/>
          <p:cNvPicPr/>
          <p:nvPr/>
        </p:nvPicPr>
        <p:blipFill>
          <a:blip r:embed="rId1"/>
          <a:srcRect l="60487" t="16420" r="14410" b="5463"/>
          <a:stretch/>
        </p:blipFill>
        <p:spPr>
          <a:xfrm>
            <a:off x="486000" y="313200"/>
            <a:ext cx="5823000" cy="5416920"/>
          </a:xfrm>
          <a:prstGeom prst="rect">
            <a:avLst/>
          </a:prstGeom>
          <a:ln>
            <a:noFill/>
          </a:ln>
        </p:spPr>
      </p:pic>
      <p:sp>
        <p:nvSpPr>
          <p:cNvPr id="86" name="CustomShape 1"/>
          <p:cNvSpPr/>
          <p:nvPr/>
        </p:nvSpPr>
        <p:spPr>
          <a:xfrm>
            <a:off x="6312600" y="427680"/>
            <a:ext cx="5419800" cy="9126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fr-FR" sz="1800" spc="-1" strike="noStrike">
                <a:solidFill>
                  <a:srgbClr val="000000"/>
                </a:solidFill>
                <a:latin typeface="Calibri"/>
                <a:ea typeface="DejaVu Sans"/>
              </a:rPr>
              <a:t>Combien : maquettes à coûts bas, trois niveaux possibles : lego, fablab (avec cartes aduino possibles), maquettes avec pièce usinées (donc plus chères ??) </a:t>
            </a:r>
            <a:endParaRPr b="0" lang="fr-FR" sz="1800" spc="-1" strike="noStrike">
              <a:latin typeface="Arial"/>
            </a:endParaRPr>
          </a:p>
        </p:txBody>
      </p:sp>
      <p:sp>
        <p:nvSpPr>
          <p:cNvPr id="87" name="CustomShape 2"/>
          <p:cNvSpPr/>
          <p:nvPr/>
        </p:nvSpPr>
        <p:spPr>
          <a:xfrm>
            <a:off x="6241320" y="1728000"/>
            <a:ext cx="4736160" cy="17355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fr-FR" sz="1800" spc="-1" strike="noStrike">
                <a:solidFill>
                  <a:srgbClr val="000000"/>
                </a:solidFill>
                <a:latin typeface="Calibri"/>
                <a:ea typeface="DejaVu Sans"/>
              </a:rPr>
              <a:t>Pourquoi ? : La culture technique est nécessaire pour devenir innovant. Pour surmonter l’appréhension des gens (et la mienne) vis-à-vis des machines. Pour orienter plus de jeunes vers les filières techniques (les sections sts ont parfois du mal à trouver des jeunes)</a:t>
            </a:r>
            <a:endParaRPr b="0" lang="fr-FR" sz="1800" spc="-1" strike="noStrike">
              <a:latin typeface="Arial"/>
            </a:endParaRPr>
          </a:p>
        </p:txBody>
      </p:sp>
      <p:sp>
        <p:nvSpPr>
          <p:cNvPr id="88" name="CustomShape 3"/>
          <p:cNvSpPr/>
          <p:nvPr/>
        </p:nvSpPr>
        <p:spPr>
          <a:xfrm>
            <a:off x="6241320" y="3708000"/>
            <a:ext cx="4836960" cy="14612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fr-FR" sz="1800" spc="-1" strike="noStrike">
                <a:solidFill>
                  <a:srgbClr val="000000"/>
                </a:solidFill>
                <a:latin typeface="Calibri"/>
                <a:ea typeface="DejaVu Sans"/>
              </a:rPr>
              <a:t>Comment ?</a:t>
            </a:r>
            <a:endParaRPr b="0" lang="fr-FR" sz="1800" spc="-1" strike="noStrike">
              <a:latin typeface="Arial"/>
            </a:endParaRPr>
          </a:p>
          <a:p>
            <a:pPr>
              <a:lnSpc>
                <a:spcPct val="100000"/>
              </a:lnSpc>
            </a:pPr>
            <a:r>
              <a:rPr b="0" lang="fr-FR" sz="1800" spc="-1" strike="noStrike">
                <a:solidFill>
                  <a:srgbClr val="000000"/>
                </a:solidFill>
                <a:latin typeface="Calibri"/>
                <a:ea typeface="DejaVu Sans"/>
              </a:rPr>
              <a:t>Avec l’aide des collègues INSA, du lycée, du collège, des professeurs des écoles, des retraités, des entreprises, de la mairie d’Oyonnax, de la communauté de communes</a:t>
            </a:r>
            <a:endParaRPr b="0" lang="fr-FR" sz="1800" spc="-1" strike="noStrike">
              <a:latin typeface="Arial"/>
            </a:endParaRPr>
          </a:p>
        </p:txBody>
      </p:sp>
      <p:sp>
        <p:nvSpPr>
          <p:cNvPr id="89" name="CustomShape 4"/>
          <p:cNvSpPr/>
          <p:nvPr/>
        </p:nvSpPr>
        <p:spPr>
          <a:xfrm>
            <a:off x="234360" y="5549040"/>
            <a:ext cx="11157120" cy="36396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fr-FR" sz="1800" spc="-1" strike="noStrike">
                <a:solidFill>
                  <a:srgbClr val="000000"/>
                </a:solidFill>
                <a:latin typeface="Calibri"/>
                <a:ea typeface="DejaVu Sans"/>
              </a:rPr>
              <a:t>Quelles sont les questions sur lesquelles vous avez déjà des idées? J’ai déjà fait des powerpoint et quelques maquettes</a:t>
            </a:r>
            <a:endParaRPr b="0" lang="fr-FR" sz="1800" spc="-1" strike="noStrike">
              <a:latin typeface="Arial"/>
            </a:endParaRPr>
          </a:p>
        </p:txBody>
      </p:sp>
      <p:sp>
        <p:nvSpPr>
          <p:cNvPr id="90" name="CustomShape 5"/>
          <p:cNvSpPr/>
          <p:nvPr/>
        </p:nvSpPr>
        <p:spPr>
          <a:xfrm>
            <a:off x="216720" y="6007680"/>
            <a:ext cx="9080280" cy="6382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fr-FR" sz="1800" spc="-1" strike="noStrike">
                <a:solidFill>
                  <a:srgbClr val="000000"/>
                </a:solidFill>
                <a:latin typeface="Arial"/>
                <a:ea typeface="DejaVu Sans"/>
              </a:rPr>
              <a:t>Quelles sont les questions auxquelles vous aimeriez répondre? Je ne trouve pas les bons mots clés, je ne sais pas si les collègues seraient intéressés </a:t>
            </a: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1" name="Image 1" descr=""/>
          <p:cNvPicPr/>
          <p:nvPr/>
        </p:nvPicPr>
        <p:blipFill>
          <a:blip r:embed="rId1"/>
          <a:srcRect l="10281" t="17995" r="64344" b="16532"/>
          <a:stretch/>
        </p:blipFill>
        <p:spPr>
          <a:xfrm>
            <a:off x="502560" y="304920"/>
            <a:ext cx="4922640" cy="3798720"/>
          </a:xfrm>
          <a:prstGeom prst="rect">
            <a:avLst/>
          </a:prstGeom>
          <a:ln>
            <a:noFill/>
          </a:ln>
        </p:spPr>
      </p:pic>
      <p:sp>
        <p:nvSpPr>
          <p:cNvPr id="92" name="CustomShape 1"/>
          <p:cNvSpPr/>
          <p:nvPr/>
        </p:nvSpPr>
        <p:spPr>
          <a:xfrm>
            <a:off x="593280" y="4107240"/>
            <a:ext cx="10137240" cy="22842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fr-FR" sz="1800" spc="-1" strike="noStrike">
                <a:solidFill>
                  <a:srgbClr val="000000"/>
                </a:solidFill>
                <a:latin typeface="Calibri"/>
                <a:ea typeface="DejaVu Sans"/>
              </a:rPr>
              <a:t>Concept 1 : objets techniques (technological items), systèmes techniques  (technical system, action system) , culture technique (technical culture), technologie  (technology)       </a:t>
            </a:r>
            <a:endParaRPr b="0" lang="fr-FR" sz="1800" spc="-1" strike="noStrike">
              <a:latin typeface="Arial"/>
            </a:endParaRPr>
          </a:p>
          <a:p>
            <a:pPr>
              <a:lnSpc>
                <a:spcPct val="100000"/>
              </a:lnSpc>
            </a:pPr>
            <a:r>
              <a:rPr b="0" lang="fr-FR" sz="1800" spc="-1" strike="noStrike">
                <a:solidFill>
                  <a:srgbClr val="000000"/>
                </a:solidFill>
                <a:latin typeface="Calibri"/>
                <a:ea typeface="DejaVu Sans"/>
              </a:rPr>
              <a:t>Concept 2 : Fonctionnement (operation,  working), comment ça marche (how do things work)</a:t>
            </a:r>
            <a:endParaRPr b="0" lang="fr-FR" sz="1800" spc="-1" strike="noStrike">
              <a:latin typeface="Arial"/>
            </a:endParaRPr>
          </a:p>
          <a:p>
            <a:pPr>
              <a:lnSpc>
                <a:spcPct val="100000"/>
              </a:lnSpc>
            </a:pPr>
            <a:r>
              <a:rPr b="0" lang="fr-FR" sz="1800" spc="-1" strike="noStrike">
                <a:solidFill>
                  <a:srgbClr val="000000"/>
                </a:solidFill>
                <a:latin typeface="Calibri"/>
                <a:ea typeface="DejaVu Sans"/>
              </a:rPr>
              <a:t>Concept 3 : Expliquer (elaborate, explain?), tutoriel (tutorial) </a:t>
            </a:r>
            <a:endParaRPr b="0" lang="fr-FR" sz="1800" spc="-1" strike="noStrike">
              <a:latin typeface="Arial"/>
            </a:endParaRPr>
          </a:p>
          <a:p>
            <a:pPr>
              <a:lnSpc>
                <a:spcPct val="100000"/>
              </a:lnSpc>
            </a:pPr>
            <a:r>
              <a:rPr b="0" lang="fr-FR" sz="1800" spc="-1" strike="noStrike">
                <a:solidFill>
                  <a:srgbClr val="000000"/>
                </a:solidFill>
                <a:latin typeface="Calibri"/>
                <a:ea typeface="DejaVu Sans"/>
              </a:rPr>
              <a:t>Concept 4 ; Fablab (Fablab), makers, fabrication (manufacturing), maquette (model), impression 3D (3D printing), découpe laser (laser cutting), usinage (machining), lego éducation </a:t>
            </a:r>
            <a:endParaRPr b="0" lang="fr-FR" sz="1800" spc="-1" strike="noStrike">
              <a:latin typeface="Arial"/>
            </a:endParaRPr>
          </a:p>
          <a:p>
            <a:pPr>
              <a:lnSpc>
                <a:spcPct val="100000"/>
              </a:lnSpc>
            </a:pPr>
            <a:r>
              <a:rPr b="0" lang="fr-FR" sz="1800" spc="-1" strike="noStrike">
                <a:solidFill>
                  <a:srgbClr val="000000"/>
                </a:solidFill>
                <a:latin typeface="Calibri"/>
                <a:ea typeface="DejaVu Sans"/>
              </a:rPr>
              <a:t>Concept 5 : Arduino, robotique</a:t>
            </a:r>
            <a:endParaRPr b="0" lang="fr-FR" sz="1800" spc="-1" strike="noStrike">
              <a:latin typeface="Arial"/>
            </a:endParaRPr>
          </a:p>
          <a:p>
            <a:pPr>
              <a:lnSpc>
                <a:spcPct val="100000"/>
              </a:lnSpc>
            </a:pPr>
            <a:r>
              <a:rPr b="0" lang="fr-FR" sz="1800" spc="-1" strike="noStrike">
                <a:solidFill>
                  <a:srgbClr val="000000"/>
                </a:solidFill>
                <a:latin typeface="Calibri"/>
                <a:ea typeface="DejaVu Sans"/>
              </a:rPr>
              <a:t>Concept 6 : C’est pas sorcier, grapcard, thingiverse (ça n’est pas un concept), musée arts et métiers</a:t>
            </a: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3" name="Image 1" descr=""/>
          <p:cNvPicPr/>
          <p:nvPr/>
        </p:nvPicPr>
        <p:blipFill>
          <a:blip r:embed="rId1"/>
          <a:srcRect l="3853" t="18670" r="64276" b="58460"/>
          <a:stretch/>
        </p:blipFill>
        <p:spPr>
          <a:xfrm>
            <a:off x="560160" y="716760"/>
            <a:ext cx="9546480" cy="2055960"/>
          </a:xfrm>
          <a:prstGeom prst="rect">
            <a:avLst/>
          </a:prstGeom>
          <a:ln>
            <a:noFill/>
          </a:ln>
        </p:spPr>
      </p:pic>
      <p:sp>
        <p:nvSpPr>
          <p:cNvPr id="94" name="CustomShape 1"/>
          <p:cNvSpPr/>
          <p:nvPr/>
        </p:nvSpPr>
        <p:spPr>
          <a:xfrm>
            <a:off x="370800" y="3146760"/>
            <a:ext cx="10161720" cy="6382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fr-FR" sz="1800" spc="-1" strike="noStrike">
                <a:solidFill>
                  <a:srgbClr val="000000"/>
                </a:solidFill>
                <a:latin typeface="Calibri"/>
                <a:ea typeface="DejaVu Sans"/>
              </a:rPr>
              <a:t>QQQCOP déjà fait. Chercher dans les encylopédies pour voir ? Dans l’encycopédie universalis, ça ne donne pas grand-chose ..</a:t>
            </a: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5" name="Image 2" descr=""/>
          <p:cNvPicPr/>
          <p:nvPr/>
        </p:nvPicPr>
        <p:blipFill>
          <a:blip r:embed="rId1"/>
          <a:srcRect l="0" t="0" r="63938" b="0"/>
          <a:stretch/>
        </p:blipFill>
        <p:spPr>
          <a:xfrm>
            <a:off x="856800" y="240840"/>
            <a:ext cx="6817320" cy="5657040"/>
          </a:xfrm>
          <a:prstGeom prst="rect">
            <a:avLst/>
          </a:prstGeom>
          <a:ln>
            <a:noFill/>
          </a:ln>
        </p:spPr>
      </p:pic>
      <p:sp>
        <p:nvSpPr>
          <p:cNvPr id="96" name="CustomShape 1"/>
          <p:cNvSpPr/>
          <p:nvPr/>
        </p:nvSpPr>
        <p:spPr>
          <a:xfrm>
            <a:off x="1453320" y="6211440"/>
            <a:ext cx="7507080" cy="36396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fr-FR" sz="1800" spc="-1" strike="noStrike">
                <a:solidFill>
                  <a:srgbClr val="000000"/>
                </a:solidFill>
                <a:latin typeface="Calibri"/>
                <a:ea typeface="DejaVu Sans"/>
              </a:rPr>
              <a:t>« objet technique » fonctionnement, les pdf dans recherche avancée de google</a:t>
            </a: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7" name="Image 1" descr=""/>
          <p:cNvPicPr/>
          <p:nvPr/>
        </p:nvPicPr>
        <p:blipFill>
          <a:blip r:embed="rId1"/>
          <a:srcRect l="0" t="0" r="68472" b="0"/>
          <a:stretch/>
        </p:blipFill>
        <p:spPr>
          <a:xfrm>
            <a:off x="395280" y="446760"/>
            <a:ext cx="5299560" cy="5027760"/>
          </a:xfrm>
          <a:prstGeom prst="rect">
            <a:avLst/>
          </a:prstGeom>
          <a:ln>
            <a:noFill/>
          </a:ln>
        </p:spPr>
      </p:pic>
      <p:pic>
        <p:nvPicPr>
          <p:cNvPr id="98" name="Image 2" descr=""/>
          <p:cNvPicPr/>
          <p:nvPr/>
        </p:nvPicPr>
        <p:blipFill>
          <a:blip r:embed="rId2"/>
          <a:srcRect l="2905" t="15969" r="52942" b="-9235"/>
          <a:stretch/>
        </p:blipFill>
        <p:spPr>
          <a:xfrm>
            <a:off x="5896440" y="1063800"/>
            <a:ext cx="6205320" cy="3925800"/>
          </a:xfrm>
          <a:prstGeom prst="rect">
            <a:avLst/>
          </a:prstGeom>
          <a:ln>
            <a:noFill/>
          </a:ln>
        </p:spPr>
      </p:pic>
      <p:sp>
        <p:nvSpPr>
          <p:cNvPr id="99" name="CustomShape 1"/>
          <p:cNvSpPr/>
          <p:nvPr/>
        </p:nvSpPr>
        <p:spPr>
          <a:xfrm>
            <a:off x="2397600" y="5848920"/>
            <a:ext cx="6882120" cy="6382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fr-FR" sz="1800" spc="-1" strike="noStrike">
                <a:solidFill>
                  <a:srgbClr val="000000"/>
                </a:solidFill>
                <a:latin typeface="Calibri"/>
                <a:ea typeface="DejaVu Sans"/>
              </a:rPr>
              <a:t>OK, Des vélos, documents de collège, technologies, solutions techniques</a:t>
            </a:r>
            <a:endParaRPr b="0" lang="fr-FR" sz="1800" spc="-1" strike="noStrike">
              <a:latin typeface="Arial"/>
            </a:endParaRPr>
          </a:p>
          <a:p>
            <a:pPr>
              <a:lnSpc>
                <a:spcPct val="100000"/>
              </a:lnSpc>
            </a:pPr>
            <a:r>
              <a:rPr b="0" lang="fr-FR" sz="1800" spc="-1" strike="noStrike">
                <a:solidFill>
                  <a:srgbClr val="000000"/>
                </a:solidFill>
                <a:latin typeface="Calibri"/>
                <a:ea typeface="DejaVu Sans"/>
              </a:rPr>
              <a:t>Site techno collège eduschol</a:t>
            </a: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0" name="CustomShape 1"/>
          <p:cNvSpPr/>
          <p:nvPr/>
        </p:nvSpPr>
        <p:spPr>
          <a:xfrm>
            <a:off x="1008000" y="432000"/>
            <a:ext cx="5298120" cy="34308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fr-FR" sz="1800" spc="-1" strike="noStrike" u="sng">
                <a:solidFill>
                  <a:srgbClr val="0563c1"/>
                </a:solidFill>
                <a:uFillTx/>
                <a:latin typeface="Arial"/>
                <a:ea typeface="DejaVu Sans"/>
                <a:hlinkClick r:id="rId1"/>
              </a:rPr>
              <a:t>https://www.youtube.com/watch?v=xB5uC2ouJk4</a:t>
            </a:r>
            <a:r>
              <a:rPr b="0" lang="fr-FR" sz="1800" spc="-1" strike="noStrike">
                <a:solidFill>
                  <a:srgbClr val="000000"/>
                </a:solidFill>
                <a:latin typeface="Arial"/>
                <a:ea typeface="DejaVu Sans"/>
              </a:rPr>
              <a:t>  </a:t>
            </a:r>
            <a:endParaRPr b="0" lang="fr-FR" sz="1800" spc="-1" strike="noStrike">
              <a:latin typeface="Arial"/>
            </a:endParaRPr>
          </a:p>
        </p:txBody>
      </p:sp>
      <p:sp>
        <p:nvSpPr>
          <p:cNvPr id="101" name="CustomShape 2"/>
          <p:cNvSpPr/>
          <p:nvPr/>
        </p:nvSpPr>
        <p:spPr>
          <a:xfrm>
            <a:off x="1080000" y="1008000"/>
            <a:ext cx="5481000" cy="34308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fr-FR" sz="1800" spc="-1" strike="noStrike">
                <a:solidFill>
                  <a:srgbClr val="000000"/>
                </a:solidFill>
                <a:latin typeface="Arial"/>
                <a:ea typeface="DejaVu Sans"/>
              </a:rPr>
              <a:t>Tuto voiture ballon - Fabriquer une voiture à réaction</a:t>
            </a:r>
            <a:endParaRPr b="0" lang="fr-FR" sz="1800" spc="-1" strike="noStrike">
              <a:latin typeface="Arial"/>
            </a:endParaRPr>
          </a:p>
        </p:txBody>
      </p:sp>
      <p:pic>
        <p:nvPicPr>
          <p:cNvPr id="102" name="Image 66" descr=""/>
          <p:cNvPicPr/>
          <p:nvPr/>
        </p:nvPicPr>
        <p:blipFill>
          <a:blip r:embed="rId2"/>
          <a:stretch/>
        </p:blipFill>
        <p:spPr>
          <a:xfrm>
            <a:off x="3412080" y="1728000"/>
            <a:ext cx="4720680" cy="4254120"/>
          </a:xfrm>
          <a:prstGeom prst="rect">
            <a:avLst/>
          </a:prstGeom>
          <a:ln>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607</TotalTime>
  <Application>LibreOffice/6.3.3.2$Windows_X86_64 LibreOffice_project/a64200df03143b798afd1ec74a12ab50359878ed</Application>
  <Words>770</Words>
  <Paragraphs>68</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2019-12-11T13:10:20Z</dcterms:created>
  <dc:creator>Herve Tollenaere</dc:creator>
  <dc:description/>
  <dc:language>fr-FR</dc:language>
  <cp:lastModifiedBy/>
  <dcterms:modified xsi:type="dcterms:W3CDTF">2021-01-18T09:09:12Z</dcterms:modified>
  <cp:revision>49</cp:revision>
  <dc:subject/>
  <dc:title>Présentation PowerPoint</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0</vt:i4>
  </property>
  <property fmtid="{D5CDD505-2E9C-101B-9397-08002B2CF9AE}" pid="8" name="PresentationFormat">
    <vt:lpwstr>Grand écran</vt:lpwstr>
  </property>
  <property fmtid="{D5CDD505-2E9C-101B-9397-08002B2CF9AE}" pid="9" name="ScaleCrop">
    <vt:bool>0</vt:bool>
  </property>
  <property fmtid="{D5CDD505-2E9C-101B-9397-08002B2CF9AE}" pid="10" name="ShareDoc">
    <vt:bool>0</vt:bool>
  </property>
  <property fmtid="{D5CDD505-2E9C-101B-9397-08002B2CF9AE}" pid="11" name="Slides">
    <vt:i4>31</vt:i4>
  </property>
</Properties>
</file>