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notesMasterIdLst>
    <p:notesMasterId r:id="rId6"/>
  </p:notesMasterIdLst>
  <p:sldIdLst>
    <p:sldId id="445" r:id="rId2"/>
    <p:sldId id="446" r:id="rId3"/>
    <p:sldId id="449" r:id="rId4"/>
    <p:sldId id="450" r:id="rId5"/>
  </p:sldIdLst>
  <p:sldSz cx="6858000" cy="5143500"/>
  <p:notesSz cx="6858000" cy="9144000"/>
  <p:defaultTextStyle>
    <a:defPPr>
      <a:defRPr lang="fr-FR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358" y="6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261C0-AE02-439B-A37A-DE0B28676A4F}" type="datetimeFigureOut">
              <a:rPr lang="fr-FR" smtClean="0"/>
              <a:t>30/09/2023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9D782-AD79-4F28-8E85-530DD08B3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70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23" y="4604094"/>
            <a:ext cx="180118" cy="427721"/>
          </a:xfrm>
          <a:prstGeom prst="rect">
            <a:avLst/>
          </a:prstGeom>
        </p:spPr>
      </p:pic>
      <p:pic>
        <p:nvPicPr>
          <p:cNvPr id="2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-800" y="4853465"/>
            <a:ext cx="921049" cy="296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 descr="Logo_INSALyon-quadri copi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1" y="331806"/>
            <a:ext cx="1182918" cy="343932"/>
          </a:xfrm>
          <a:prstGeom prst="rect">
            <a:avLst/>
          </a:prstGeom>
        </p:spPr>
      </p:pic>
      <p:sp>
        <p:nvSpPr>
          <p:cNvPr id="15" name="Pentagone 10"/>
          <p:cNvSpPr/>
          <p:nvPr userDrawn="1"/>
        </p:nvSpPr>
        <p:spPr>
          <a:xfrm rot="16200000">
            <a:off x="3250011" y="-296294"/>
            <a:ext cx="3318945" cy="3914457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2992A2">
                  <a:alpha val="37000"/>
                </a:srgbClr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Triangle isocèle 33"/>
          <p:cNvSpPr/>
          <p:nvPr userDrawn="1"/>
        </p:nvSpPr>
        <p:spPr>
          <a:xfrm rot="5400000">
            <a:off x="-285962" y="1110152"/>
            <a:ext cx="2771790" cy="2199864"/>
          </a:xfrm>
          <a:prstGeom prst="triangle">
            <a:avLst/>
          </a:prstGeom>
          <a:gradFill flip="none" rotWithShape="1">
            <a:gsLst>
              <a:gs pos="0">
                <a:srgbClr val="2992A2">
                  <a:alpha val="59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Losange 11"/>
          <p:cNvSpPr/>
          <p:nvPr userDrawn="1"/>
        </p:nvSpPr>
        <p:spPr>
          <a:xfrm>
            <a:off x="4637016" y="-3615"/>
            <a:ext cx="2229696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47000"/>
                </a:schemeClr>
              </a:gs>
              <a:gs pos="99000">
                <a:srgbClr val="2992A2">
                  <a:alpha val="61000"/>
                </a:srgbClr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Triangle isocèle 38"/>
          <p:cNvSpPr/>
          <p:nvPr userDrawn="1"/>
        </p:nvSpPr>
        <p:spPr>
          <a:xfrm rot="16200000">
            <a:off x="5007446" y="617547"/>
            <a:ext cx="2063438" cy="1637672"/>
          </a:xfrm>
          <a:prstGeom prst="triangle">
            <a:avLst/>
          </a:prstGeom>
          <a:gradFill flip="none" rotWithShape="1">
            <a:gsLst>
              <a:gs pos="0">
                <a:srgbClr val="2992A2"/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9" name="Triangle isocèle 33"/>
          <p:cNvSpPr/>
          <p:nvPr userDrawn="1"/>
        </p:nvSpPr>
        <p:spPr>
          <a:xfrm rot="5400000">
            <a:off x="-254681" y="2052212"/>
            <a:ext cx="2468592" cy="1959227"/>
          </a:xfrm>
          <a:prstGeom prst="triangle">
            <a:avLst/>
          </a:prstGeom>
          <a:gradFill flip="none" rotWithShape="1">
            <a:gsLst>
              <a:gs pos="0">
                <a:srgbClr val="2992A2">
                  <a:alpha val="69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209255975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10"/>
          <p:cNvSpPr/>
          <p:nvPr userDrawn="1"/>
        </p:nvSpPr>
        <p:spPr>
          <a:xfrm rot="16200000" flipH="1" flipV="1">
            <a:off x="119377" y="4750200"/>
            <a:ext cx="273923" cy="51267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5" y="58411"/>
            <a:ext cx="758193" cy="227106"/>
          </a:xfrm>
          <a:prstGeom prst="rect">
            <a:avLst/>
          </a:prstGeom>
        </p:spPr>
      </p:pic>
      <p:sp>
        <p:nvSpPr>
          <p:cNvPr id="13" name="Pentagone 10"/>
          <p:cNvSpPr/>
          <p:nvPr userDrawn="1"/>
        </p:nvSpPr>
        <p:spPr>
          <a:xfrm rot="5400000" flipH="1" flipV="1">
            <a:off x="6232594" y="-189830"/>
            <a:ext cx="435581" cy="815237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208998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Pentagone 10"/>
          <p:cNvSpPr/>
          <p:nvPr userDrawn="1"/>
        </p:nvSpPr>
        <p:spPr>
          <a:xfrm rot="5400000" flipH="1" flipV="1">
            <a:off x="6464702" y="-119377"/>
            <a:ext cx="273923" cy="51267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208998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816724686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99154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3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4623881" y="4981175"/>
            <a:ext cx="222582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fr-FR" sz="600" b="1" i="1" u="none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Arial" panose="020B0604020202020204" pitchFamily="34" charset="0"/>
              </a:rPr>
              <a:t>ECO-C, GM 2023 - J. Mahfoud</a:t>
            </a:r>
            <a:r>
              <a:rPr lang="fr-FR" sz="600" b="1" i="1" u="none" baseline="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fld id="{70D6FC66-EAD4-4CC4-8896-DF0D6FB1C113}" type="slidenum">
              <a:rPr lang="fr-FR" sz="600" b="1" i="1" u="none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ts val="0"/>
                </a:spcBef>
              </a:pPr>
              <a:t>‹N°›</a:t>
            </a:fld>
            <a:endParaRPr lang="fr-FR" sz="600" b="1" i="1" u="none" dirty="0">
              <a:solidFill>
                <a:srgbClr val="0000FF"/>
              </a:solidFill>
              <a:uFill>
                <a:solidFill>
                  <a:srgbClr val="FF0000"/>
                </a:solidFill>
              </a:u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6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</p:sldLayoutIdLst>
  <p:transition spd="med">
    <p:wipe dir="d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563166" y="935833"/>
            <a:ext cx="5730478" cy="75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2700" b="1" i="1" u="sng" dirty="0">
                <a:solidFill>
                  <a:srgbClr val="33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ECO-CONCEPTION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fr-FR" sz="1050" b="1" i="1" dirty="0">
                <a:solidFill>
                  <a:srgbClr val="33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 GM, Filière MS</a:t>
            </a:r>
            <a:endParaRPr lang="fr-FR" sz="1200" b="1" i="1" dirty="0">
              <a:solidFill>
                <a:srgbClr val="3333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 r="18800"/>
          <a:stretch/>
        </p:blipFill>
        <p:spPr>
          <a:xfrm>
            <a:off x="5697855" y="64169"/>
            <a:ext cx="1160145" cy="1353455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t="17556" r="19484" b="36784"/>
          <a:stretch/>
        </p:blipFill>
        <p:spPr>
          <a:xfrm>
            <a:off x="3017616" y="348283"/>
            <a:ext cx="809625" cy="3714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4C67D4-CC1B-491F-BFA0-BA77D03B272F}"/>
              </a:ext>
            </a:extLst>
          </p:cNvPr>
          <p:cNvSpPr/>
          <p:nvPr/>
        </p:nvSpPr>
        <p:spPr>
          <a:xfrm>
            <a:off x="1480145" y="4255476"/>
            <a:ext cx="42699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43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33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Renato </a:t>
            </a:r>
            <a:r>
              <a:rPr lang="fr-FR" sz="1200" b="1" i="1" dirty="0" err="1">
                <a:solidFill>
                  <a:srgbClr val="33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Pavanello</a:t>
            </a:r>
            <a:r>
              <a:rPr lang="fr-FR" sz="1200" b="1" i="1" dirty="0">
                <a:solidFill>
                  <a:srgbClr val="33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1200" b="1" i="1" dirty="0">
                <a:solidFill>
                  <a:srgbClr val="33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pava@fem.unicamp.br</a:t>
            </a:r>
            <a:endParaRPr lang="fr-FR" sz="1200" b="1" i="1" dirty="0">
              <a:solidFill>
                <a:srgbClr val="3333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5143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33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Jarir Mahfoud		Jarir.mahfoud@insa-lyon.fr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F7F4383-00B8-47E1-B8DD-B0D4887DB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04" y="2363969"/>
            <a:ext cx="5456192" cy="97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792" tIns="25897" rIns="51792" bIns="2589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51435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fr-FR" b="1" dirty="0">
                <a:solidFill>
                  <a:srgbClr val="3333CC"/>
                </a:solidFill>
                <a:latin typeface="Calibri" panose="020F0502020204030204" pitchFamily="34" charset="0"/>
              </a:rPr>
              <a:t>Optimisation d’une structure en treillis en considérant l’impact environnemental</a:t>
            </a:r>
          </a:p>
        </p:txBody>
      </p:sp>
    </p:spTree>
    <p:extLst>
      <p:ext uri="{BB962C8B-B14F-4D97-AF65-F5344CB8AC3E}">
        <p14:creationId xmlns:p14="http://schemas.microsoft.com/office/powerpoint/2010/main" val="1618350004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5671130-D801-4E74-A39E-07137D7E2323}"/>
              </a:ext>
            </a:extLst>
          </p:cNvPr>
          <p:cNvSpPr txBox="1">
            <a:spLocks/>
          </p:cNvSpPr>
          <p:nvPr/>
        </p:nvSpPr>
        <p:spPr>
          <a:xfrm>
            <a:off x="174187" y="575473"/>
            <a:ext cx="5940046" cy="1473521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buFontTx/>
              <a:buNone/>
            </a:pPr>
            <a:r>
              <a:rPr 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OBJECTIFS:</a:t>
            </a:r>
          </a:p>
          <a:p>
            <a:pPr marL="0" indent="0" algn="ctr" defTabSz="914400">
              <a:buFontTx/>
              <a:buNone/>
            </a:pPr>
            <a:r>
              <a:rPr lang="fr-FR" sz="1700" b="1" dirty="0">
                <a:latin typeface="Calibri" panose="020F0502020204030204" pitchFamily="34" charset="0"/>
                <a:cs typeface="Calibri" panose="020F0502020204030204" pitchFamily="34" charset="0"/>
              </a:rPr>
              <a:t>Intégrer les concepts d'éco-conception dans le processus classique de la conception des structures basée sur les simulations numériques.</a:t>
            </a:r>
          </a:p>
          <a:p>
            <a:pPr marL="0" indent="0" algn="just" defTabSz="914400">
              <a:buFontTx/>
              <a:buNone/>
            </a:pPr>
            <a:endParaRPr lang="fr-FR" sz="18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9D39E0-4E73-4862-968C-77702CB71CCE}"/>
              </a:ext>
            </a:extLst>
          </p:cNvPr>
          <p:cNvSpPr/>
          <p:nvPr/>
        </p:nvSpPr>
        <p:spPr>
          <a:xfrm>
            <a:off x="743766" y="0"/>
            <a:ext cx="5370467" cy="38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fr-FR" sz="16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Optimisation de structure et impact environnemental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EC5CA8-3D6A-4EF6-858B-2DE4CC4FE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7" r="4256"/>
          <a:stretch/>
        </p:blipFill>
        <p:spPr>
          <a:xfrm>
            <a:off x="4419591" y="1595271"/>
            <a:ext cx="2396837" cy="3180575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613E44D-E02C-4AE5-911D-C4EF38FD39D1}"/>
              </a:ext>
            </a:extLst>
          </p:cNvPr>
          <p:cNvSpPr txBox="1">
            <a:spLocks/>
          </p:cNvSpPr>
          <p:nvPr/>
        </p:nvSpPr>
        <p:spPr>
          <a:xfrm>
            <a:off x="41572" y="2048994"/>
            <a:ext cx="4378019" cy="30167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buFontTx/>
              <a:buNone/>
            </a:pPr>
            <a:r>
              <a:rPr 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CONTEXTE  :</a:t>
            </a:r>
          </a:p>
          <a:p>
            <a:pPr marL="0" indent="0" algn="just" defTabSz="914400">
              <a:buFontTx/>
              <a:buNone/>
            </a:pPr>
            <a:endParaRPr lang="fr-FR" sz="18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Des approches pour évaluer l’impact environnemental et les coûts doivent être intégrées dans les procédures de conception, d’optimisation et d’analyse des structures mécaniques.</a:t>
            </a:r>
          </a:p>
          <a:p>
            <a:pPr algn="just" defTabSz="914400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Dans ce cours, nous explorons les possibilités de combiner les règles d'Eco-conception avec Méthodes d'optimisation topologique appliquées à la conception de structures mécaniques.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2861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078A35-787B-4342-8D7A-8BB80F5FC8E6}"/>
              </a:ext>
            </a:extLst>
          </p:cNvPr>
          <p:cNvSpPr/>
          <p:nvPr/>
        </p:nvSpPr>
        <p:spPr>
          <a:xfrm>
            <a:off x="743766" y="0"/>
            <a:ext cx="5370467" cy="38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fr-FR" sz="16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Optimisation de structure et impact environnemental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4CDCFE-8030-4603-8C79-79E3A2F570F1}"/>
              </a:ext>
            </a:extLst>
          </p:cNvPr>
          <p:cNvSpPr/>
          <p:nvPr/>
        </p:nvSpPr>
        <p:spPr>
          <a:xfrm>
            <a:off x="58882" y="2723760"/>
            <a:ext cx="674023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b="1" u="sng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Etape1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Formulation de l'équation d'équilibre statique d'un treillis 2D en utilisant la méthode des éléments finis.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variables d'état pour chaque élément peuvent être calculées : volume, déplacements, forces, contraintes.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Implémentation et test d'un treillis simple (un seul matériau) à l'aide d'un script Matlab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50557B-1DBF-40E5-A974-BAC1B1490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15" y="376104"/>
            <a:ext cx="3582370" cy="219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79928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0D71E69-CD95-4BD9-AB0C-ADF8C722A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889" y="627723"/>
            <a:ext cx="2230206" cy="2094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B91E41-CD95-4612-A13C-FBC5344226B1}"/>
              </a:ext>
            </a:extLst>
          </p:cNvPr>
          <p:cNvSpPr/>
          <p:nvPr/>
        </p:nvSpPr>
        <p:spPr>
          <a:xfrm>
            <a:off x="69273" y="2734223"/>
            <a:ext cx="6712525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b="1" u="sng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Etape2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Implémentation d'un cas typique de treillis 2D et évaluation locale/globale des indicateur énergies de déformation/conformité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Intégrer "le bilan" carbone de la structure et évaluer </a:t>
            </a:r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les contraintes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pour chaque barre.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Comparez les résultats d'un treillis en acier avec un treillis bois/acier et des treillis en bois.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12CF87-6E7C-4438-9C7E-0C3B2F7B8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37"/>
          <a:stretch/>
        </p:blipFill>
        <p:spPr>
          <a:xfrm>
            <a:off x="206844" y="627723"/>
            <a:ext cx="3728366" cy="19063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F038D7-A04B-4A9E-B689-2F6F404D189F}"/>
              </a:ext>
            </a:extLst>
          </p:cNvPr>
          <p:cNvSpPr/>
          <p:nvPr/>
        </p:nvSpPr>
        <p:spPr>
          <a:xfrm>
            <a:off x="743766" y="0"/>
            <a:ext cx="5370467" cy="38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fr-FR" sz="16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Optimisation de structure et impact environnemental</a:t>
            </a:r>
          </a:p>
        </p:txBody>
      </p:sp>
    </p:spTree>
    <p:extLst>
      <p:ext uri="{BB962C8B-B14F-4D97-AF65-F5344CB8AC3E}">
        <p14:creationId xmlns:p14="http://schemas.microsoft.com/office/powerpoint/2010/main" val="3649375277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2_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i="1" u="none" strike="noStrike" cap="none" normalizeH="0" baseline="0" dirty="0" smtClean="0">
            <a:ln>
              <a:noFill/>
            </a:ln>
            <a:solidFill>
              <a:srgbClr val="3333CC"/>
            </a:solidFill>
            <a:effectLst/>
            <a:latin typeface="Calibri" panose="020F0502020204030204" pitchFamily="34" charset="0"/>
            <a:cs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B0AB4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416</TotalTime>
  <Words>238</Words>
  <Application>Microsoft Office PowerPoint</Application>
  <PresentationFormat>Personnalisé</PresentationFormat>
  <Paragraphs>22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2_Modèle par défaut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Jarir Mahfoud</dc:creator>
  <cp:lastModifiedBy>Jarir Mahfoud</cp:lastModifiedBy>
  <cp:revision>15</cp:revision>
  <dcterms:created xsi:type="dcterms:W3CDTF">2023-09-29T14:41:49Z</dcterms:created>
  <dcterms:modified xsi:type="dcterms:W3CDTF">2023-09-30T15:27:19Z</dcterms:modified>
</cp:coreProperties>
</file>