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01"/>
  </p:notesMasterIdLst>
  <p:handoutMasterIdLst>
    <p:handoutMasterId r:id="rId102"/>
  </p:handoutMasterIdLst>
  <p:sldIdLst>
    <p:sldId id="444" r:id="rId2"/>
    <p:sldId id="445" r:id="rId3"/>
    <p:sldId id="446" r:id="rId4"/>
    <p:sldId id="447" r:id="rId5"/>
    <p:sldId id="453" r:id="rId6"/>
    <p:sldId id="475" r:id="rId7"/>
    <p:sldId id="592" r:id="rId8"/>
    <p:sldId id="470" r:id="rId9"/>
    <p:sldId id="469" r:id="rId10"/>
    <p:sldId id="468" r:id="rId11"/>
    <p:sldId id="593" r:id="rId12"/>
    <p:sldId id="595" r:id="rId13"/>
    <p:sldId id="597" r:id="rId14"/>
    <p:sldId id="480" r:id="rId15"/>
    <p:sldId id="481" r:id="rId16"/>
    <p:sldId id="578" r:id="rId17"/>
    <p:sldId id="579" r:id="rId18"/>
    <p:sldId id="581" r:id="rId19"/>
    <p:sldId id="582" r:id="rId20"/>
    <p:sldId id="583" r:id="rId21"/>
    <p:sldId id="584" r:id="rId22"/>
    <p:sldId id="585" r:id="rId23"/>
    <p:sldId id="586" r:id="rId24"/>
    <p:sldId id="587" r:id="rId25"/>
    <p:sldId id="588" r:id="rId26"/>
    <p:sldId id="589" r:id="rId27"/>
    <p:sldId id="590" r:id="rId28"/>
    <p:sldId id="387" r:id="rId29"/>
    <p:sldId id="259" r:id="rId30"/>
    <p:sldId id="406" r:id="rId31"/>
    <p:sldId id="405" r:id="rId32"/>
    <p:sldId id="407" r:id="rId33"/>
    <p:sldId id="418" r:id="rId34"/>
    <p:sldId id="421" r:id="rId35"/>
    <p:sldId id="409" r:id="rId36"/>
    <p:sldId id="410" r:id="rId37"/>
    <p:sldId id="411" r:id="rId38"/>
    <p:sldId id="413"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0" r:id="rId55"/>
    <p:sldId id="561" r:id="rId56"/>
    <p:sldId id="562" r:id="rId57"/>
    <p:sldId id="563" r:id="rId58"/>
    <p:sldId id="564" r:id="rId59"/>
    <p:sldId id="565" r:id="rId60"/>
    <p:sldId id="566" r:id="rId61"/>
    <p:sldId id="567" r:id="rId62"/>
    <p:sldId id="568" r:id="rId63"/>
    <p:sldId id="569" r:id="rId64"/>
    <p:sldId id="570" r:id="rId65"/>
    <p:sldId id="571" r:id="rId66"/>
    <p:sldId id="572" r:id="rId67"/>
    <p:sldId id="573" r:id="rId68"/>
    <p:sldId id="574" r:id="rId69"/>
    <p:sldId id="428" r:id="rId70"/>
    <p:sldId id="269" r:id="rId71"/>
    <p:sldId id="290" r:id="rId72"/>
    <p:sldId id="596" r:id="rId73"/>
    <p:sldId id="476" r:id="rId74"/>
    <p:sldId id="518" r:id="rId75"/>
    <p:sldId id="519" r:id="rId76"/>
    <p:sldId id="523" r:id="rId77"/>
    <p:sldId id="524" r:id="rId78"/>
    <p:sldId id="525" r:id="rId79"/>
    <p:sldId id="526" r:id="rId80"/>
    <p:sldId id="527" r:id="rId81"/>
    <p:sldId id="528" r:id="rId82"/>
    <p:sldId id="529" r:id="rId83"/>
    <p:sldId id="530" r:id="rId84"/>
    <p:sldId id="531"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94" r:id="rId99"/>
    <p:sldId id="334" r:id="rId100"/>
  </p:sldIdLst>
  <p:sldSz cx="9144000" cy="6858000" type="screen4x3"/>
  <p:notesSz cx="6797675" cy="9926638"/>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00FF"/>
    <a:srgbClr val="0000CC"/>
    <a:srgbClr val="33CCFF"/>
    <a:srgbClr val="000099"/>
    <a:srgbClr val="009900"/>
    <a:srgbClr val="FF3300"/>
    <a:srgbClr val="3333FF"/>
    <a:srgbClr val="B1AC4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302" autoAdjust="0"/>
  </p:normalViewPr>
  <p:slideViewPr>
    <p:cSldViewPr snapToGrid="0">
      <p:cViewPr varScale="1">
        <p:scale>
          <a:sx n="83" d="100"/>
          <a:sy n="83" d="100"/>
        </p:scale>
        <p:origin x="1406" y="72"/>
      </p:cViewPr>
      <p:guideLst>
        <p:guide orient="horz" pos="686"/>
        <p:guide pos="2880"/>
      </p:guideLst>
    </p:cSldViewPr>
  </p:slideViewPr>
  <p:outlineViewPr>
    <p:cViewPr>
      <p:scale>
        <a:sx n="33" d="100"/>
        <a:sy n="33" d="100"/>
      </p:scale>
      <p:origin x="0" y="-5058"/>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fr-FR"/>
          </a:p>
        </p:txBody>
      </p:sp>
      <p:sp>
        <p:nvSpPr>
          <p:cNvPr id="75779"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fr-FR"/>
          </a:p>
        </p:txBody>
      </p:sp>
      <p:sp>
        <p:nvSpPr>
          <p:cNvPr id="75780"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fr-FR"/>
          </a:p>
        </p:txBody>
      </p:sp>
      <p:sp>
        <p:nvSpPr>
          <p:cNvPr id="75781" name="Rectangle 5"/>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019F470-9936-4ADC-BDE7-264A0A3CD7FD}" type="slidenum">
              <a:rPr lang="fr-FR"/>
              <a:pPr>
                <a:defRPr/>
              </a:pPr>
              <a:t>‹N°›</a:t>
            </a:fld>
            <a:endParaRPr lang="fr-FR"/>
          </a:p>
        </p:txBody>
      </p:sp>
    </p:spTree>
    <p:extLst>
      <p:ext uri="{BB962C8B-B14F-4D97-AF65-F5344CB8AC3E}">
        <p14:creationId xmlns:p14="http://schemas.microsoft.com/office/powerpoint/2010/main" val="238525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fr-FR"/>
          </a:p>
        </p:txBody>
      </p:sp>
      <p:sp>
        <p:nvSpPr>
          <p:cNvPr id="66563"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fr-FR"/>
          </a:p>
        </p:txBody>
      </p:sp>
      <p:sp>
        <p:nvSpPr>
          <p:cNvPr id="205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5"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6566"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fr-FR"/>
          </a:p>
        </p:txBody>
      </p:sp>
      <p:sp>
        <p:nvSpPr>
          <p:cNvPr id="66567"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027DEF6-A071-44EE-A7A0-2B5896704162}" type="slidenum">
              <a:rPr lang="fr-FR"/>
              <a:pPr>
                <a:defRPr/>
              </a:pPr>
              <a:t>‹N°›</a:t>
            </a:fld>
            <a:endParaRPr lang="fr-FR"/>
          </a:p>
        </p:txBody>
      </p:sp>
    </p:spTree>
    <p:extLst>
      <p:ext uri="{BB962C8B-B14F-4D97-AF65-F5344CB8AC3E}">
        <p14:creationId xmlns:p14="http://schemas.microsoft.com/office/powerpoint/2010/main" val="2641308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9401B3A-B348-473B-9A27-5827491DAC01}" type="slidenum">
              <a:rPr lang="fr-FR" smtClean="0"/>
              <a:t>9</a:t>
            </a:fld>
            <a:endParaRPr lang="fr-FR"/>
          </a:p>
        </p:txBody>
      </p:sp>
    </p:spTree>
    <p:extLst>
      <p:ext uri="{BB962C8B-B14F-4D97-AF65-F5344CB8AC3E}">
        <p14:creationId xmlns:p14="http://schemas.microsoft.com/office/powerpoint/2010/main" val="267124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22</a:t>
            </a:fld>
            <a:endParaRPr lang="fr-FR"/>
          </a:p>
        </p:txBody>
      </p:sp>
    </p:spTree>
    <p:extLst>
      <p:ext uri="{BB962C8B-B14F-4D97-AF65-F5344CB8AC3E}">
        <p14:creationId xmlns:p14="http://schemas.microsoft.com/office/powerpoint/2010/main" val="3013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72E02FB-08A0-4810-9566-C8AA1B79512A}" type="slidenum">
              <a:rPr lang="fr-FR" sz="1200"/>
              <a:pPr/>
              <a:t>28</a:t>
            </a:fld>
            <a:endParaRPr lang="fr-FR" sz="1200"/>
          </a:p>
        </p:txBody>
      </p:sp>
      <p:sp>
        <p:nvSpPr>
          <p:cNvPr id="58371" name="Rectangle 2"/>
          <p:cNvSpPr>
            <a:spLocks noGrp="1" noRot="1" noChangeAspect="1" noChangeArrowheads="1" noTextEdit="1"/>
          </p:cNvSpPr>
          <p:nvPr>
            <p:ph type="sldImg"/>
          </p:nvPr>
        </p:nvSpPr>
        <p:spPr>
          <a:xfrm>
            <a:off x="917575" y="744538"/>
            <a:ext cx="4962525" cy="3722687"/>
          </a:xfrm>
          <a:ln/>
        </p:spPr>
      </p:sp>
      <p:sp>
        <p:nvSpPr>
          <p:cNvPr id="58372" name="Rectangle 3"/>
          <p:cNvSpPr>
            <a:spLocks noGrp="1" noChangeArrowheads="1"/>
          </p:cNvSpPr>
          <p:nvPr>
            <p:ph type="body" idx="1"/>
          </p:nvPr>
        </p:nvSpPr>
        <p:spPr>
          <a:noFill/>
        </p:spPr>
        <p:txBody>
          <a:bodyPr/>
          <a:lstStyle/>
          <a:p>
            <a:pPr eaLnBrk="1" hangingPunct="1"/>
            <a:r>
              <a:rPr lang="fr-FR" baseline="0" dirty="0"/>
              <a:t>L'environnement est le soucis des pays industrialisés??!! Peut être mais il est difficile de stopper les nuages de pluies acides (par exemple) sur les frontières de l'endroit de l'origine!! Qui paye?? Le voisin a déjà consommé bien plus que moi, je ne vois pas pourquoi je dois faire le même effort??</a:t>
            </a:r>
            <a:endParaRPr lang="fr-FR" dirty="0"/>
          </a:p>
          <a:p>
            <a:pPr eaLnBrk="1" hangingPunct="1"/>
            <a:endParaRPr lang="fr-FR" dirty="0"/>
          </a:p>
        </p:txBody>
      </p:sp>
    </p:spTree>
    <p:extLst>
      <p:ext uri="{BB962C8B-B14F-4D97-AF65-F5344CB8AC3E}">
        <p14:creationId xmlns:p14="http://schemas.microsoft.com/office/powerpoint/2010/main" val="287435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EB35FA-4E3E-4B4B-8F2D-C065250BFD1F}" type="slidenum">
              <a:rPr lang="fr-FR" sz="1200"/>
              <a:pPr/>
              <a:t>29</a:t>
            </a:fld>
            <a:endParaRPr lang="fr-FR" sz="1200"/>
          </a:p>
        </p:txBody>
      </p:sp>
      <p:sp>
        <p:nvSpPr>
          <p:cNvPr id="60419" name="Rectangle 2"/>
          <p:cNvSpPr>
            <a:spLocks noGrp="1" noRot="1" noChangeAspect="1" noChangeArrowheads="1" noTextEdit="1"/>
          </p:cNvSpPr>
          <p:nvPr>
            <p:ph type="sldImg"/>
          </p:nvPr>
        </p:nvSpPr>
        <p:spPr>
          <a:xfrm>
            <a:off x="917575" y="744538"/>
            <a:ext cx="4962525" cy="3722687"/>
          </a:xfrm>
          <a:ln/>
        </p:spPr>
      </p:sp>
      <p:sp>
        <p:nvSpPr>
          <p:cNvPr id="6042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13604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E2466D-5B45-4B20-ACED-4B8F2E42FD52}" type="slidenum">
              <a:rPr lang="fr-FR" sz="1200"/>
              <a:pPr/>
              <a:t>30</a:t>
            </a:fld>
            <a:endParaRPr lang="fr-FR" sz="1200"/>
          </a:p>
        </p:txBody>
      </p:sp>
      <p:sp>
        <p:nvSpPr>
          <p:cNvPr id="68611" name="Rectangle 2"/>
          <p:cNvSpPr>
            <a:spLocks noGrp="1" noRot="1" noChangeAspect="1" noChangeArrowheads="1" noTextEdit="1"/>
          </p:cNvSpPr>
          <p:nvPr>
            <p:ph type="sldImg"/>
          </p:nvPr>
        </p:nvSpPr>
        <p:spPr>
          <a:xfrm>
            <a:off x="917575" y="744538"/>
            <a:ext cx="4962525" cy="3722687"/>
          </a:xfrm>
          <a:ln/>
        </p:spPr>
      </p:sp>
      <p:sp>
        <p:nvSpPr>
          <p:cNvPr id="68612" name="Rectangle 3"/>
          <p:cNvSpPr>
            <a:spLocks noGrp="1" noChangeArrowheads="1"/>
          </p:cNvSpPr>
          <p:nvPr>
            <p:ph type="body" idx="1"/>
          </p:nvPr>
        </p:nvSpPr>
        <p:spPr>
          <a:noFill/>
        </p:spPr>
        <p:txBody>
          <a:bodyPr/>
          <a:lstStyle/>
          <a:p>
            <a:pPr eaLnBrk="1" hangingPunct="1"/>
            <a:r>
              <a:rPr lang="fr-FR" dirty="0">
                <a:latin typeface="Arial Unicode MS" panose="020B0604020202020204" pitchFamily="34" charset="-128"/>
              </a:rPr>
              <a:t>'traditionnellement (en ACV notamment), on distingue:' les impacts globaux, les impacts régionaux (acidification, gestion des déchets), les impacts locaux (rajoute : pollution de l'air (ex: ozone) et de l'eau )</a:t>
            </a:r>
            <a:r>
              <a:rPr lang="fr-FR" dirty="0"/>
              <a:t> </a:t>
            </a:r>
          </a:p>
        </p:txBody>
      </p:sp>
    </p:spTree>
    <p:extLst>
      <p:ext uri="{BB962C8B-B14F-4D97-AF65-F5344CB8AC3E}">
        <p14:creationId xmlns:p14="http://schemas.microsoft.com/office/powerpoint/2010/main" val="184962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DC1986-BB12-4322-B38C-EAAA58F8A537}" type="slidenum">
              <a:rPr lang="fr-FR" sz="1200"/>
              <a:pPr/>
              <a:t>31</a:t>
            </a:fld>
            <a:endParaRPr lang="fr-FR" sz="1200"/>
          </a:p>
        </p:txBody>
      </p:sp>
      <p:sp>
        <p:nvSpPr>
          <p:cNvPr id="66563" name="Rectangle 2"/>
          <p:cNvSpPr>
            <a:spLocks noGrp="1" noRot="1" noChangeAspect="1" noChangeArrowheads="1" noTextEdit="1"/>
          </p:cNvSpPr>
          <p:nvPr>
            <p:ph type="sldImg"/>
          </p:nvPr>
        </p:nvSpPr>
        <p:spPr>
          <a:xfrm>
            <a:off x="917575" y="744538"/>
            <a:ext cx="4962525" cy="3722687"/>
          </a:xfrm>
          <a:ln/>
        </p:spPr>
      </p:sp>
      <p:sp>
        <p:nvSpPr>
          <p:cNvPr id="66564" name="Rectangle 3"/>
          <p:cNvSpPr>
            <a:spLocks noGrp="1" noChangeArrowheads="1"/>
          </p:cNvSpPr>
          <p:nvPr>
            <p:ph type="body" idx="1"/>
          </p:nvPr>
        </p:nvSpPr>
        <p:spPr>
          <a:noFill/>
        </p:spPr>
        <p:txBody>
          <a:bodyPr/>
          <a:lstStyle/>
          <a:p>
            <a:pPr eaLnBrk="1" hangingPunct="1"/>
            <a:r>
              <a:rPr lang="fr-FR" dirty="0"/>
              <a:t>Détermination des flux de matière et d'énergie entrants (intrants) et sortants (extrants) pour l'ensemble des étapes du cycle de vie</a:t>
            </a:r>
          </a:p>
          <a:p>
            <a:r>
              <a:rPr lang="fr-FR" b="1" dirty="0"/>
              <a:t>Evaluation des flux de matière</a:t>
            </a:r>
          </a:p>
          <a:p>
            <a:r>
              <a:rPr lang="fr-FR" dirty="0"/>
              <a:t>les intrants </a:t>
            </a:r>
          </a:p>
          <a:p>
            <a:r>
              <a:rPr lang="fr-FR" dirty="0"/>
              <a:t>les quantités (en kg) de matières utilisées au cours du cycle</a:t>
            </a:r>
          </a:p>
          <a:p>
            <a:pPr lvl="1"/>
            <a:r>
              <a:rPr lang="fr-FR" dirty="0"/>
              <a:t>matières premières</a:t>
            </a:r>
          </a:p>
          <a:p>
            <a:pPr lvl="1"/>
            <a:r>
              <a:rPr lang="fr-FR" dirty="0"/>
              <a:t>produits chimiques</a:t>
            </a:r>
          </a:p>
          <a:p>
            <a:pPr lvl="1"/>
            <a:r>
              <a:rPr lang="fr-FR" dirty="0"/>
              <a:t>eau</a:t>
            </a:r>
          </a:p>
          <a:p>
            <a:r>
              <a:rPr lang="fr-FR" dirty="0"/>
              <a:t>les extrants </a:t>
            </a:r>
          </a:p>
          <a:p>
            <a:r>
              <a:rPr lang="fr-FR" dirty="0"/>
              <a:t>les quantités (en kg) de matières générées au cours du cycle</a:t>
            </a:r>
          </a:p>
          <a:p>
            <a:pPr lvl="1"/>
            <a:r>
              <a:rPr lang="fr-FR" dirty="0"/>
              <a:t>produit</a:t>
            </a:r>
          </a:p>
          <a:p>
            <a:pPr lvl="1"/>
            <a:r>
              <a:rPr lang="fr-FR" dirty="0"/>
              <a:t>coproduits</a:t>
            </a:r>
          </a:p>
          <a:p>
            <a:pPr lvl="1"/>
            <a:r>
              <a:rPr lang="fr-FR" dirty="0"/>
              <a:t>déchets solides, substances émises dans l'air et l'eau</a:t>
            </a:r>
          </a:p>
          <a:p>
            <a:r>
              <a:rPr lang="fr-FR" b="1" dirty="0"/>
              <a:t>Emission de substances polluantes</a:t>
            </a:r>
          </a:p>
          <a:p>
            <a:r>
              <a:rPr lang="fr-FR" dirty="0"/>
              <a:t>Substances polluantes pour l'air </a:t>
            </a:r>
          </a:p>
          <a:p>
            <a:pPr lvl="1"/>
            <a:r>
              <a:rPr lang="fr-FR" dirty="0"/>
              <a:t>CO2, CH4, hydrocarbures</a:t>
            </a:r>
          </a:p>
          <a:p>
            <a:pPr lvl="1"/>
            <a:r>
              <a:rPr lang="fr-FR" dirty="0"/>
              <a:t>composés organiques volatils (COV)</a:t>
            </a:r>
          </a:p>
          <a:p>
            <a:pPr lvl="1"/>
            <a:r>
              <a:rPr lang="fr-FR" dirty="0"/>
              <a:t>N2O, </a:t>
            </a:r>
            <a:r>
              <a:rPr lang="fr-FR" dirty="0" err="1"/>
              <a:t>NOx</a:t>
            </a:r>
            <a:r>
              <a:rPr lang="fr-FR" dirty="0"/>
              <a:t>, NH3</a:t>
            </a:r>
          </a:p>
          <a:p>
            <a:pPr lvl="1"/>
            <a:r>
              <a:rPr lang="fr-FR" dirty="0" err="1"/>
              <a:t>SOx</a:t>
            </a:r>
            <a:endParaRPr lang="fr-FR" dirty="0"/>
          </a:p>
          <a:p>
            <a:pPr lvl="1"/>
            <a:r>
              <a:rPr lang="fr-FR" dirty="0" err="1"/>
              <a:t>HCl</a:t>
            </a:r>
            <a:endParaRPr lang="fr-FR" dirty="0"/>
          </a:p>
          <a:p>
            <a:pPr lvl="1"/>
            <a:r>
              <a:rPr lang="fr-FR" dirty="0"/>
              <a:t>composés halogénés</a:t>
            </a:r>
          </a:p>
          <a:p>
            <a:r>
              <a:rPr lang="fr-FR" dirty="0"/>
              <a:t>Substances polluantes pour l'eau </a:t>
            </a:r>
          </a:p>
          <a:p>
            <a:pPr lvl="1"/>
            <a:r>
              <a:rPr lang="fr-FR" dirty="0"/>
              <a:t>ammoniaque, nitrates</a:t>
            </a:r>
          </a:p>
          <a:p>
            <a:pPr lvl="1"/>
            <a:r>
              <a:rPr lang="fr-FR" dirty="0"/>
              <a:t>phosphates</a:t>
            </a:r>
          </a:p>
          <a:p>
            <a:pPr lvl="1"/>
            <a:r>
              <a:rPr lang="fr-FR" dirty="0"/>
              <a:t>métaux lourds</a:t>
            </a:r>
          </a:p>
          <a:p>
            <a:pPr lvl="1"/>
            <a:r>
              <a:rPr lang="fr-FR" dirty="0"/>
              <a:t>hydrocarbures</a:t>
            </a:r>
          </a:p>
          <a:p>
            <a:r>
              <a:rPr lang="fr-FR" b="1" dirty="0"/>
              <a:t>Evaluation des consommations d'énergie</a:t>
            </a:r>
          </a:p>
          <a:p>
            <a:r>
              <a:rPr lang="fr-FR" dirty="0"/>
              <a:t>Les quantités d'énergie consommées au cours des différentes étapes du cycle de vie, sous forme de :</a:t>
            </a:r>
          </a:p>
          <a:p>
            <a:r>
              <a:rPr lang="fr-FR" dirty="0"/>
              <a:t>carburant liquide : gazole, essence, en litres</a:t>
            </a:r>
          </a:p>
          <a:p>
            <a:r>
              <a:rPr lang="fr-FR" dirty="0"/>
              <a:t>charbon, en kg</a:t>
            </a:r>
          </a:p>
          <a:p>
            <a:r>
              <a:rPr lang="fr-FR" dirty="0"/>
              <a:t>gaz naturel, en m3</a:t>
            </a:r>
          </a:p>
          <a:p>
            <a:r>
              <a:rPr lang="fr-FR" dirty="0"/>
              <a:t>électricité, en kWh</a:t>
            </a:r>
          </a:p>
          <a:p>
            <a:r>
              <a:rPr lang="fr-FR" dirty="0"/>
              <a:t>biomasse, en kg</a:t>
            </a:r>
          </a:p>
          <a:p>
            <a:pPr eaLnBrk="1" hangingPunct="1"/>
            <a:endParaRPr lang="fr-FR" dirty="0"/>
          </a:p>
        </p:txBody>
      </p:sp>
    </p:spTree>
    <p:extLst>
      <p:ext uri="{BB962C8B-B14F-4D97-AF65-F5344CB8AC3E}">
        <p14:creationId xmlns:p14="http://schemas.microsoft.com/office/powerpoint/2010/main" val="110902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B7CD3E-42FC-4CF8-97DA-BDA98F77A7C6}" type="slidenum">
              <a:rPr lang="fr-FR" sz="1200"/>
              <a:pPr/>
              <a:t>32</a:t>
            </a:fld>
            <a:endParaRPr lang="fr-FR" sz="1200"/>
          </a:p>
        </p:txBody>
      </p:sp>
      <p:sp>
        <p:nvSpPr>
          <p:cNvPr id="70659" name="Rectangle 2"/>
          <p:cNvSpPr>
            <a:spLocks noGrp="1" noRot="1" noChangeAspect="1" noChangeArrowheads="1" noTextEdit="1"/>
          </p:cNvSpPr>
          <p:nvPr>
            <p:ph type="sldImg"/>
          </p:nvPr>
        </p:nvSpPr>
        <p:spPr>
          <a:xfrm>
            <a:off x="917575" y="744538"/>
            <a:ext cx="4962525" cy="3722687"/>
          </a:xfrm>
          <a:ln/>
        </p:spPr>
      </p:sp>
      <p:sp>
        <p:nvSpPr>
          <p:cNvPr id="7066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86439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E8F382-AABA-4173-8A77-1AD45ED6DC85}" type="slidenum">
              <a:rPr lang="fr-FR" sz="1200"/>
              <a:pPr/>
              <a:t>33</a:t>
            </a:fld>
            <a:endParaRPr lang="fr-FR" sz="1200"/>
          </a:p>
        </p:txBody>
      </p:sp>
      <p:sp>
        <p:nvSpPr>
          <p:cNvPr id="64515" name="Rectangle 2"/>
          <p:cNvSpPr>
            <a:spLocks noGrp="1" noRot="1" noChangeAspect="1" noChangeArrowheads="1" noTextEdit="1"/>
          </p:cNvSpPr>
          <p:nvPr>
            <p:ph type="sldImg"/>
          </p:nvPr>
        </p:nvSpPr>
        <p:spPr>
          <a:xfrm>
            <a:off x="917575" y="744538"/>
            <a:ext cx="4962525" cy="3722687"/>
          </a:xfrm>
          <a:ln/>
        </p:spPr>
      </p:sp>
      <p:sp>
        <p:nvSpPr>
          <p:cNvPr id="645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659930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2A6ACF7-8B5D-44C7-B964-045425FB6AA4}" type="slidenum">
              <a:rPr lang="fr-FR" sz="1200"/>
              <a:pPr/>
              <a:t>34</a:t>
            </a:fld>
            <a:endParaRPr lang="fr-FR" sz="1200"/>
          </a:p>
        </p:txBody>
      </p:sp>
      <p:sp>
        <p:nvSpPr>
          <p:cNvPr id="99331" name="Rectangle 2"/>
          <p:cNvSpPr>
            <a:spLocks noGrp="1" noRot="1" noChangeAspect="1" noChangeArrowheads="1" noTextEdit="1"/>
          </p:cNvSpPr>
          <p:nvPr>
            <p:ph type="sldImg"/>
          </p:nvPr>
        </p:nvSpPr>
        <p:spPr>
          <a:xfrm>
            <a:off x="917575" y="744538"/>
            <a:ext cx="4962525" cy="3722687"/>
          </a:xfrm>
          <a:ln/>
        </p:spPr>
      </p:sp>
      <p:sp>
        <p:nvSpPr>
          <p:cNvPr id="9933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323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70D807-B703-42A8-A104-102B5508535B}" type="slidenum">
              <a:rPr lang="fr-FR" sz="1200"/>
              <a:pPr/>
              <a:t>35</a:t>
            </a:fld>
            <a:endParaRPr lang="fr-FR" sz="1200"/>
          </a:p>
        </p:txBody>
      </p:sp>
      <p:sp>
        <p:nvSpPr>
          <p:cNvPr id="74755" name="Rectangle 2"/>
          <p:cNvSpPr>
            <a:spLocks noGrp="1" noRot="1" noChangeAspect="1" noChangeArrowheads="1" noTextEdit="1"/>
          </p:cNvSpPr>
          <p:nvPr>
            <p:ph type="sldImg"/>
          </p:nvPr>
        </p:nvSpPr>
        <p:spPr>
          <a:xfrm>
            <a:off x="917575" y="744538"/>
            <a:ext cx="4962525" cy="3722687"/>
          </a:xfrm>
          <a:ln/>
        </p:spPr>
      </p:sp>
      <p:sp>
        <p:nvSpPr>
          <p:cNvPr id="7475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75156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1DB906-F797-42DB-8E36-032E0DFF96FF}" type="slidenum">
              <a:rPr lang="fr-FR" sz="1200"/>
              <a:pPr/>
              <a:t>36</a:t>
            </a:fld>
            <a:endParaRPr lang="fr-FR" sz="1200"/>
          </a:p>
        </p:txBody>
      </p:sp>
      <p:sp>
        <p:nvSpPr>
          <p:cNvPr id="76803" name="Rectangle 2"/>
          <p:cNvSpPr>
            <a:spLocks noGrp="1" noRot="1" noChangeAspect="1" noChangeArrowheads="1" noTextEdit="1"/>
          </p:cNvSpPr>
          <p:nvPr>
            <p:ph type="sldImg"/>
          </p:nvPr>
        </p:nvSpPr>
        <p:spPr>
          <a:xfrm>
            <a:off x="917575" y="744538"/>
            <a:ext cx="4962525" cy="3722687"/>
          </a:xfrm>
          <a:ln/>
        </p:spPr>
      </p:sp>
      <p:sp>
        <p:nvSpPr>
          <p:cNvPr id="76804" name="Rectangle 3"/>
          <p:cNvSpPr>
            <a:spLocks noGrp="1" noChangeArrowheads="1"/>
          </p:cNvSpPr>
          <p:nvPr>
            <p:ph type="body" idx="1"/>
          </p:nvPr>
        </p:nvSpPr>
        <p:spPr>
          <a:noFill/>
        </p:spPr>
        <p:txBody>
          <a:bodyPr/>
          <a:lstStyle/>
          <a:p>
            <a:pPr eaLnBrk="1" hangingPunct="1"/>
            <a:r>
              <a:rPr lang="fr-FR" dirty="0"/>
              <a:t>La loi est un acte législatif, voté par le Parlement et promulgué par le Président de la République.</a:t>
            </a:r>
          </a:p>
          <a:p>
            <a:pPr eaLnBrk="1" hangingPunct="1"/>
            <a:r>
              <a:rPr lang="fr-FR" dirty="0"/>
              <a:t>Le décret et l'arrêté sont des actes réglementaires pris par le gouvernement, ce sont des actes d'application des lois.</a:t>
            </a:r>
          </a:p>
          <a:p>
            <a:pPr eaLnBrk="1" hangingPunct="1"/>
            <a:r>
              <a:rPr lang="fr-FR" dirty="0"/>
              <a:t>Le décret est signé par le président de la république (ou le premier ministre), un arrêté est signé par un ministre.</a:t>
            </a:r>
          </a:p>
          <a:p>
            <a:pPr eaLnBrk="1" hangingPunct="1"/>
            <a:endParaRPr lang="fr-FR" dirty="0"/>
          </a:p>
          <a:p>
            <a:pPr eaLnBrk="1" hangingPunct="1"/>
            <a:r>
              <a:rPr lang="fr-FR" dirty="0"/>
              <a:t>Les principaux objectifs du SME sont de :</a:t>
            </a:r>
            <a:br>
              <a:rPr lang="fr-FR" dirty="0"/>
            </a:br>
            <a:r>
              <a:rPr lang="fr-FR" dirty="0"/>
              <a:t>- Respecter la réglementation avec un dépassement des objectifs initiaux.</a:t>
            </a:r>
            <a:br>
              <a:rPr lang="fr-FR" dirty="0"/>
            </a:br>
            <a:r>
              <a:rPr lang="fr-FR" dirty="0"/>
              <a:t>- Maîtriser les risques pour le site.</a:t>
            </a:r>
            <a:br>
              <a:rPr lang="fr-FR" dirty="0"/>
            </a:br>
            <a:r>
              <a:rPr lang="fr-FR" dirty="0"/>
              <a:t>- Maîtriser les coûts déchets par des économies d'énergie et de matière première.</a:t>
            </a:r>
            <a:br>
              <a:rPr lang="fr-FR" dirty="0"/>
            </a:br>
            <a:r>
              <a:rPr lang="fr-FR" dirty="0"/>
              <a:t>- Améliorer la performance du système de gestion avec l'introduction d'un nouvel angle critique.</a:t>
            </a:r>
            <a:br>
              <a:rPr lang="fr-FR" dirty="0"/>
            </a:br>
            <a:r>
              <a:rPr lang="fr-FR" dirty="0"/>
              <a:t>- Se différencier par rapport à la concurrence.</a:t>
            </a:r>
            <a:br>
              <a:rPr lang="fr-FR" dirty="0"/>
            </a:br>
            <a:r>
              <a:rPr lang="fr-FR" dirty="0"/>
              <a:t>- Valoriser l'image de l'entreprise.</a:t>
            </a:r>
            <a:br>
              <a:rPr lang="fr-FR" dirty="0"/>
            </a:br>
            <a:r>
              <a:rPr lang="fr-FR" dirty="0"/>
              <a:t>- Communiquer de manière transparente vis-à-vis du personnel, des riverains, des clients, des assureurs, etc. </a:t>
            </a:r>
          </a:p>
        </p:txBody>
      </p:sp>
    </p:spTree>
    <p:extLst>
      <p:ext uri="{BB962C8B-B14F-4D97-AF65-F5344CB8AC3E}">
        <p14:creationId xmlns:p14="http://schemas.microsoft.com/office/powerpoint/2010/main" val="394025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9401B3A-B348-473B-9A27-5827491DAC01}" type="slidenum">
              <a:rPr lang="fr-FR" smtClean="0"/>
              <a:t>10</a:t>
            </a:fld>
            <a:endParaRPr lang="fr-FR"/>
          </a:p>
        </p:txBody>
      </p:sp>
    </p:spTree>
    <p:extLst>
      <p:ext uri="{BB962C8B-B14F-4D97-AF65-F5344CB8AC3E}">
        <p14:creationId xmlns:p14="http://schemas.microsoft.com/office/powerpoint/2010/main" val="392873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60C074-731F-4284-ACE8-C3579508A185}" type="slidenum">
              <a:rPr lang="fr-FR" sz="1200"/>
              <a:pPr/>
              <a:t>37</a:t>
            </a:fld>
            <a:endParaRPr lang="fr-FR" sz="1200"/>
          </a:p>
        </p:txBody>
      </p:sp>
      <p:sp>
        <p:nvSpPr>
          <p:cNvPr id="78851" name="Rectangle 2"/>
          <p:cNvSpPr>
            <a:spLocks noGrp="1" noRot="1" noChangeAspect="1" noChangeArrowheads="1" noTextEdit="1"/>
          </p:cNvSpPr>
          <p:nvPr>
            <p:ph type="sldImg"/>
          </p:nvPr>
        </p:nvSpPr>
        <p:spPr>
          <a:xfrm>
            <a:off x="917575" y="744538"/>
            <a:ext cx="4962525" cy="3722687"/>
          </a:xfrm>
          <a:ln/>
        </p:spPr>
      </p:sp>
      <p:sp>
        <p:nvSpPr>
          <p:cNvPr id="78852" name="Rectangle 3"/>
          <p:cNvSpPr>
            <a:spLocks noGrp="1" noChangeArrowheads="1"/>
          </p:cNvSpPr>
          <p:nvPr>
            <p:ph type="body" idx="1"/>
          </p:nvPr>
        </p:nvSpPr>
        <p:spPr>
          <a:noFill/>
        </p:spPr>
        <p:txBody>
          <a:bodyPr/>
          <a:lstStyle/>
          <a:p>
            <a:r>
              <a:rPr lang="fr-FR" dirty="0"/>
              <a:t>La mise en place de cette norme internationale, concernant la gestion de l’environnement au sein d’une entreprise, doit permettre d’éviter la prolifération des normes nationales. Basé sur un référentiel commun adaptable à tous les types d’entreprises (notion de langage commun), quelque soit la taille, l’activité, la nationalité, le niveau de performance environnemental, le SME ainsi mis en place est reconnu au niveau international et crédible par son système de certification réalisé par un organisme indépendant, extérieur. Enfin, ce SME garantit la validité des résultats environnementaux communiqués par l’entreprise à l’extérieur.</a:t>
            </a:r>
          </a:p>
          <a:p>
            <a:r>
              <a:rPr lang="fr-FR" dirty="0"/>
              <a:t>L’examen du texte de la norme met en évidence l’existence de lignes directrices qui doivent guider l’entreprise dans l’élaboration de son SME : la norme impose la mise en place d’un certain nombre de structures de base (procédures, revue de direction, politique environnementale, </a:t>
            </a:r>
            <a:r>
              <a:rPr lang="fr-FR" dirty="0" err="1"/>
              <a:t>etc</a:t>
            </a:r>
            <a:r>
              <a:rPr lang="fr-FR" dirty="0"/>
              <a:t>) mais elle reste un guide puisque l’entreprise est libre d’ajouter des structures supplémentaires (nouvelle procédure en fonction de son secteur d’activité) et d’utiliser un style de rédaction propre, personnel.</a:t>
            </a:r>
          </a:p>
          <a:p>
            <a:r>
              <a:rPr lang="fr-FR" dirty="0"/>
              <a:t>Remarque : il existe en plus de la norme ISO 14001 d’autres normes environnementales liées à la mise en place d’un SME :</a:t>
            </a:r>
          </a:p>
          <a:p>
            <a:r>
              <a:rPr lang="fr-FR" dirty="0"/>
              <a:t>- ISO 14004 : SME-Lignes directrices générales concernant les principes, les systèmes et les techniques de mise en </a:t>
            </a:r>
            <a:r>
              <a:rPr lang="fr-FR" dirty="0" err="1"/>
              <a:t>oeuvre</a:t>
            </a:r>
            <a:r>
              <a:rPr lang="fr-FR" dirty="0"/>
              <a:t> ; </a:t>
            </a:r>
          </a:p>
          <a:p>
            <a:r>
              <a:rPr lang="fr-FR" dirty="0"/>
              <a:t>- ISO 14010 : Lignes directrices pour l’audit environnemental-Principes généraux ;</a:t>
            </a:r>
          </a:p>
          <a:p>
            <a:r>
              <a:rPr lang="fr-FR" dirty="0"/>
              <a:t>- ISO 14011 : Lignes directrices pour l’audit environnemental-Procédures d’audit-Audit des SME ; </a:t>
            </a:r>
          </a:p>
          <a:p>
            <a:r>
              <a:rPr lang="fr-FR" dirty="0"/>
              <a:t>- ISO 14012 : Lignes directrices pour l’audit environnemental-Critères de qualification pour les auditeurs environnementaux.</a:t>
            </a:r>
          </a:p>
          <a:p>
            <a:pPr eaLnBrk="1" hangingPunct="1"/>
            <a:endParaRPr lang="fr-FR" dirty="0"/>
          </a:p>
        </p:txBody>
      </p:sp>
    </p:spTree>
    <p:extLst>
      <p:ext uri="{BB962C8B-B14F-4D97-AF65-F5344CB8AC3E}">
        <p14:creationId xmlns:p14="http://schemas.microsoft.com/office/powerpoint/2010/main" val="126948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9E209D-1D9A-4673-A0F3-6C3C702F21E9}" type="slidenum">
              <a:rPr lang="fr-FR" sz="1200"/>
              <a:pPr/>
              <a:t>38</a:t>
            </a:fld>
            <a:endParaRPr lang="fr-FR" sz="1200"/>
          </a:p>
        </p:txBody>
      </p:sp>
      <p:sp>
        <p:nvSpPr>
          <p:cNvPr id="84995" name="Rectangle 2"/>
          <p:cNvSpPr>
            <a:spLocks noGrp="1" noRot="1" noChangeAspect="1" noChangeArrowheads="1" noTextEdit="1"/>
          </p:cNvSpPr>
          <p:nvPr>
            <p:ph type="sldImg"/>
          </p:nvPr>
        </p:nvSpPr>
        <p:spPr>
          <a:xfrm>
            <a:off x="917575" y="744538"/>
            <a:ext cx="4962525" cy="3722687"/>
          </a:xfrm>
          <a:ln/>
        </p:spPr>
      </p:sp>
      <p:sp>
        <p:nvSpPr>
          <p:cNvPr id="8499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817372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715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5922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784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46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85832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3578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16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91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90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3332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475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53932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1178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0216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537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064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0230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93881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975" y="744538"/>
            <a:ext cx="6878638" cy="516096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9693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7027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9501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94184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3694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8750" y="642938"/>
            <a:ext cx="6480175" cy="4860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3559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8750" y="642938"/>
            <a:ext cx="6480175" cy="4860925"/>
          </a:xfr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8122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62255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22659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43493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5827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6943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252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D027DEF6-A071-44EE-A7A0-2B5896704162}" type="slidenum">
              <a:rPr lang="fr-FR" smtClean="0"/>
              <a:pPr>
                <a:defRPr/>
              </a:pPr>
              <a:t>16</a:t>
            </a:fld>
            <a:endParaRPr lang="fr-FR"/>
          </a:p>
        </p:txBody>
      </p:sp>
    </p:spTree>
    <p:extLst>
      <p:ext uri="{BB962C8B-B14F-4D97-AF65-F5344CB8AC3E}">
        <p14:creationId xmlns:p14="http://schemas.microsoft.com/office/powerpoint/2010/main" val="1779597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311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9E209D-1D9A-4673-A0F3-6C3C702F21E9}" type="slidenum">
              <a:rPr lang="fr-FR" sz="1200"/>
              <a:pPr/>
              <a:t>69</a:t>
            </a:fld>
            <a:endParaRPr lang="fr-FR" sz="1200"/>
          </a:p>
        </p:txBody>
      </p:sp>
      <p:sp>
        <p:nvSpPr>
          <p:cNvPr id="84995" name="Rectangle 2"/>
          <p:cNvSpPr>
            <a:spLocks noGrp="1" noRot="1" noChangeAspect="1" noChangeArrowheads="1" noTextEdit="1"/>
          </p:cNvSpPr>
          <p:nvPr>
            <p:ph type="sldImg"/>
          </p:nvPr>
        </p:nvSpPr>
        <p:spPr>
          <a:xfrm>
            <a:off x="917575" y="744538"/>
            <a:ext cx="4962525" cy="3722687"/>
          </a:xfrm>
          <a:ln/>
        </p:spPr>
      </p:sp>
      <p:sp>
        <p:nvSpPr>
          <p:cNvPr id="8499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197452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637176-F534-48F5-9B0F-1813832439CF}" type="slidenum">
              <a:rPr lang="fr-FR" sz="1200"/>
              <a:pPr/>
              <a:t>70</a:t>
            </a:fld>
            <a:endParaRPr lang="fr-FR" sz="1200"/>
          </a:p>
        </p:txBody>
      </p:sp>
      <p:sp>
        <p:nvSpPr>
          <p:cNvPr id="119811" name="Rectangle 2"/>
          <p:cNvSpPr>
            <a:spLocks noGrp="1" noRot="1" noChangeAspect="1" noChangeArrowheads="1" noTextEdit="1"/>
          </p:cNvSpPr>
          <p:nvPr>
            <p:ph type="sldImg"/>
          </p:nvPr>
        </p:nvSpPr>
        <p:spPr>
          <a:xfrm>
            <a:off x="917575" y="744538"/>
            <a:ext cx="4962525" cy="3722687"/>
          </a:xfrm>
          <a:ln/>
        </p:spPr>
      </p:sp>
      <p:sp>
        <p:nvSpPr>
          <p:cNvPr id="11981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709988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44182C-6DD1-4F6D-B94D-7270E6A34173}" type="slidenum">
              <a:rPr lang="fr-FR" sz="1200"/>
              <a:pPr/>
              <a:t>71</a:t>
            </a:fld>
            <a:endParaRPr lang="fr-FR" sz="1200"/>
          </a:p>
        </p:txBody>
      </p:sp>
      <p:sp>
        <p:nvSpPr>
          <p:cNvPr id="115715" name="Rectangle 2"/>
          <p:cNvSpPr>
            <a:spLocks noGrp="1" noRot="1" noChangeAspect="1" noChangeArrowheads="1" noTextEdit="1"/>
          </p:cNvSpPr>
          <p:nvPr>
            <p:ph type="sldImg"/>
          </p:nvPr>
        </p:nvSpPr>
        <p:spPr>
          <a:xfrm>
            <a:off x="917575" y="744538"/>
            <a:ext cx="4962525" cy="3722687"/>
          </a:xfrm>
          <a:ln/>
        </p:spPr>
      </p:sp>
      <p:sp>
        <p:nvSpPr>
          <p:cNvPr id="1157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967541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935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C79D43-560D-4A12-B039-050803E3E2A6}" type="slidenum">
              <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467" name="Rectangle 2"/>
          <p:cNvSpPr>
            <a:spLocks noGrp="1" noRot="1" noChangeAspect="1" noChangeArrowheads="1" noTextEdit="1"/>
          </p:cNvSpPr>
          <p:nvPr>
            <p:ph type="sldImg"/>
          </p:nvPr>
        </p:nvSpPr>
        <p:spPr>
          <a:xfrm>
            <a:off x="917575" y="744538"/>
            <a:ext cx="4962525" cy="3722687"/>
          </a:xfrm>
          <a:ln/>
        </p:spPr>
      </p:sp>
      <p:sp>
        <p:nvSpPr>
          <p:cNvPr id="6246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81960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1202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4262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73922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050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17</a:t>
            </a:fld>
            <a:endParaRPr lang="fr-FR"/>
          </a:p>
        </p:txBody>
      </p:sp>
    </p:spTree>
    <p:extLst>
      <p:ext uri="{BB962C8B-B14F-4D97-AF65-F5344CB8AC3E}">
        <p14:creationId xmlns:p14="http://schemas.microsoft.com/office/powerpoint/2010/main" val="667674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BE6C36-2256-4E64-A984-8C8CAB5431F5}" type="slidenum">
              <a:rPr lang="fr-FR" sz="1200"/>
              <a:pPr/>
              <a:t>99</a:t>
            </a:fld>
            <a:endParaRPr lang="fr-FR" sz="1200"/>
          </a:p>
        </p:txBody>
      </p:sp>
      <p:sp>
        <p:nvSpPr>
          <p:cNvPr id="154627" name="Rectangle 2"/>
          <p:cNvSpPr>
            <a:spLocks noGrp="1" noRot="1" noChangeAspect="1" noChangeArrowheads="1" noTextEdit="1"/>
          </p:cNvSpPr>
          <p:nvPr>
            <p:ph type="sldImg"/>
          </p:nvPr>
        </p:nvSpPr>
        <p:spPr>
          <a:xfrm>
            <a:off x="917575" y="744538"/>
            <a:ext cx="4962525" cy="3722687"/>
          </a:xfrm>
          <a:ln/>
        </p:spPr>
      </p:sp>
      <p:sp>
        <p:nvSpPr>
          <p:cNvPr id="15462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8097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0DCDFD-1660-4353-9333-EE6D6AA3CDAF}" type="slidenum">
              <a:rPr lang="fr-FR" sz="1200"/>
              <a:pPr/>
              <a:t>18</a:t>
            </a:fld>
            <a:endParaRPr lang="fr-FR" sz="1200"/>
          </a:p>
        </p:txBody>
      </p:sp>
      <p:sp>
        <p:nvSpPr>
          <p:cNvPr id="109571" name="Rectangle 2"/>
          <p:cNvSpPr>
            <a:spLocks noGrp="1" noRot="1" noChangeAspect="1" noChangeArrowheads="1" noTextEdit="1"/>
          </p:cNvSpPr>
          <p:nvPr>
            <p:ph type="sldImg"/>
          </p:nvPr>
        </p:nvSpPr>
        <p:spPr>
          <a:xfrm>
            <a:off x="917575" y="744538"/>
            <a:ext cx="4962525" cy="3722687"/>
          </a:xfrm>
          <a:ln/>
        </p:spPr>
      </p:sp>
      <p:sp>
        <p:nvSpPr>
          <p:cNvPr id="10957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265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20</a:t>
            </a:fld>
            <a:endParaRPr lang="fr-FR"/>
          </a:p>
        </p:txBody>
      </p:sp>
    </p:spTree>
    <p:extLst>
      <p:ext uri="{BB962C8B-B14F-4D97-AF65-F5344CB8AC3E}">
        <p14:creationId xmlns:p14="http://schemas.microsoft.com/office/powerpoint/2010/main" val="350621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21</a:t>
            </a:fld>
            <a:endParaRPr lang="fr-FR"/>
          </a:p>
        </p:txBody>
      </p:sp>
    </p:spTree>
    <p:extLst>
      <p:ext uri="{BB962C8B-B14F-4D97-AF65-F5344CB8AC3E}">
        <p14:creationId xmlns:p14="http://schemas.microsoft.com/office/powerpoint/2010/main" val="2613573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v0">
    <p:spTree>
      <p:nvGrpSpPr>
        <p:cNvPr id="1" name=""/>
        <p:cNvGrpSpPr/>
        <p:nvPr/>
      </p:nvGrpSpPr>
      <p:grpSpPr>
        <a:xfrm>
          <a:off x="0" y="0"/>
          <a:ext cx="0" cy="0"/>
          <a:chOff x="0" y="0"/>
          <a:chExt cx="0" cy="0"/>
        </a:xfrm>
      </p:grpSpPr>
      <p:pic>
        <p:nvPicPr>
          <p:cNvPr id="27" name="Imag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6563" y="6138791"/>
            <a:ext cx="240157" cy="570295"/>
          </a:xfrm>
          <a:prstGeom prst="rect">
            <a:avLst/>
          </a:prstGeom>
        </p:spPr>
      </p:pic>
      <p:pic>
        <p:nvPicPr>
          <p:cNvPr id="28" name="Picture 4" descr="S:\serv_com\01_CHARTE-INSA-Rennes\2014\08_Modèles-PPT\Triangle-bas.eps"/>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42646"/>
          <a:stretch/>
        </p:blipFill>
        <p:spPr bwMode="auto">
          <a:xfrm>
            <a:off x="-1067" y="6471287"/>
            <a:ext cx="1228065" cy="395420"/>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Image 30" descr="Logo_INSALyon-quadri copi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1" y="442408"/>
            <a:ext cx="1577224" cy="458576"/>
          </a:xfrm>
          <a:prstGeom prst="rect">
            <a:avLst/>
          </a:prstGeom>
        </p:spPr>
      </p:pic>
      <p:sp>
        <p:nvSpPr>
          <p:cNvPr id="15" name="Pentagone 10"/>
          <p:cNvSpPr/>
          <p:nvPr userDrawn="1"/>
        </p:nvSpPr>
        <p:spPr>
          <a:xfrm rot="16200000">
            <a:off x="4333348" y="-395058"/>
            <a:ext cx="4425260" cy="5219276"/>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a:gsLst>
              <a:gs pos="0">
                <a:srgbClr val="2992A2">
                  <a:alpha val="37000"/>
                </a:srgbClr>
              </a:gs>
              <a:gs pos="100000">
                <a:schemeClr val="bg1">
                  <a:alpha val="12000"/>
                </a:schemeClr>
              </a:gs>
            </a:gsLst>
            <a:lin ang="162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6" name="Triangle isocèle 33"/>
          <p:cNvSpPr/>
          <p:nvPr userDrawn="1"/>
        </p:nvSpPr>
        <p:spPr>
          <a:xfrm rot="5400000">
            <a:off x="-381283" y="1480203"/>
            <a:ext cx="3695720" cy="2933152"/>
          </a:xfrm>
          <a:prstGeom prst="triangle">
            <a:avLst/>
          </a:prstGeom>
          <a:gradFill flip="none" rotWithShape="1">
            <a:gsLst>
              <a:gs pos="0">
                <a:srgbClr val="2992A2">
                  <a:alpha val="59000"/>
                </a:srgbClr>
              </a:gs>
              <a:gs pos="100000">
                <a:srgbClr val="FFFFFF">
                  <a:alpha val="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7" name="Losange 11"/>
          <p:cNvSpPr/>
          <p:nvPr userDrawn="1"/>
        </p:nvSpPr>
        <p:spPr>
          <a:xfrm>
            <a:off x="6182688" y="-4820"/>
            <a:ext cx="2972928" cy="2582507"/>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a:gsLst>
              <a:gs pos="0">
                <a:schemeClr val="bg1">
                  <a:alpha val="47000"/>
                </a:schemeClr>
              </a:gs>
              <a:gs pos="99000">
                <a:srgbClr val="2992A2">
                  <a:alpha val="61000"/>
                </a:srgbClr>
              </a:gs>
            </a:gsLst>
            <a:lin ang="108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8" name="Triangle isocèle 38"/>
          <p:cNvSpPr/>
          <p:nvPr userDrawn="1"/>
        </p:nvSpPr>
        <p:spPr>
          <a:xfrm rot="16200000">
            <a:off x="6676594" y="823396"/>
            <a:ext cx="2751251" cy="2183562"/>
          </a:xfrm>
          <a:prstGeom prst="triangle">
            <a:avLst/>
          </a:prstGeom>
          <a:gradFill flip="none" rotWithShape="1">
            <a:gsLst>
              <a:gs pos="0">
                <a:srgbClr val="2992A2"/>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Triangle isocèle 33"/>
          <p:cNvSpPr/>
          <p:nvPr userDrawn="1"/>
        </p:nvSpPr>
        <p:spPr>
          <a:xfrm rot="5400000">
            <a:off x="-339575" y="2736282"/>
            <a:ext cx="3291456" cy="2612303"/>
          </a:xfrm>
          <a:prstGeom prst="triangle">
            <a:avLst/>
          </a:prstGeom>
          <a:gradFill flip="none" rotWithShape="1">
            <a:gsLst>
              <a:gs pos="0">
                <a:srgbClr val="2992A2">
                  <a:alpha val="69000"/>
                </a:srgbClr>
              </a:gs>
              <a:gs pos="100000">
                <a:srgbClr val="FFFFFF">
                  <a:alpha val="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648222459"/>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
    <p:spTree>
      <p:nvGrpSpPr>
        <p:cNvPr id="1" name=""/>
        <p:cNvGrpSpPr/>
        <p:nvPr/>
      </p:nvGrpSpPr>
      <p:grpSpPr>
        <a:xfrm>
          <a:off x="0" y="0"/>
          <a:ext cx="0" cy="0"/>
          <a:chOff x="0" y="0"/>
          <a:chExt cx="0" cy="0"/>
        </a:xfrm>
      </p:grpSpPr>
      <p:sp>
        <p:nvSpPr>
          <p:cNvPr id="7" name="Pentagone 10"/>
          <p:cNvSpPr/>
          <p:nvPr userDrawn="1"/>
        </p:nvSpPr>
        <p:spPr>
          <a:xfrm rot="16200000" flipH="1" flipV="1">
            <a:off x="159169" y="6333600"/>
            <a:ext cx="365231"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10" name="Image 9"/>
          <p:cNvPicPr>
            <a:picLocks noChangeAspect="1"/>
          </p:cNvPicPr>
          <p:nvPr userDrawn="1"/>
        </p:nvPicPr>
        <p:blipFill>
          <a:blip r:embed="rId2"/>
          <a:stretch>
            <a:fillRect/>
          </a:stretch>
        </p:blipFill>
        <p:spPr>
          <a:xfrm>
            <a:off x="7726" y="77881"/>
            <a:ext cx="1010924" cy="302808"/>
          </a:xfrm>
          <a:prstGeom prst="rect">
            <a:avLst/>
          </a:prstGeom>
        </p:spPr>
      </p:pic>
      <p:sp>
        <p:nvSpPr>
          <p:cNvPr id="13" name="Pentagone 10"/>
          <p:cNvSpPr/>
          <p:nvPr userDrawn="1"/>
        </p:nvSpPr>
        <p:spPr>
          <a:xfrm rot="5400000" flipH="1" flipV="1">
            <a:off x="8310124" y="-253106"/>
            <a:ext cx="580775"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208998"/>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4" name="Pentagone 10"/>
          <p:cNvSpPr/>
          <p:nvPr userDrawn="1"/>
        </p:nvSpPr>
        <p:spPr>
          <a:xfrm rot="5400000" flipH="1" flipV="1">
            <a:off x="8619602" y="-159169"/>
            <a:ext cx="365231"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208998"/>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452352003"/>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66774"/>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79C95-15A6-4670-9C50-7B1AAA4A0646}"/>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C988A81-F2D7-486F-9FEC-F261E7E3B5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8F59D3-D31B-4920-AED7-6B6B645E010D}"/>
              </a:ext>
            </a:extLst>
          </p:cNvPr>
          <p:cNvSpPr>
            <a:spLocks noGrp="1"/>
          </p:cNvSpPr>
          <p:nvPr>
            <p:ph type="dt" sz="half" idx="10"/>
          </p:nvPr>
        </p:nvSpPr>
        <p:spPr/>
        <p:txBody>
          <a:bodyPr/>
          <a:lstStyle/>
          <a:p>
            <a:fld id="{23151743-ECC8-46ED-9162-8ABBC96DC56A}" type="datetimeFigureOut">
              <a:rPr lang="fr-FR" smtClean="0"/>
              <a:t>03/10/2023</a:t>
            </a:fld>
            <a:endParaRPr lang="fr-FR"/>
          </a:p>
        </p:txBody>
      </p:sp>
      <p:sp>
        <p:nvSpPr>
          <p:cNvPr id="5" name="Espace réservé du pied de page 4">
            <a:extLst>
              <a:ext uri="{FF2B5EF4-FFF2-40B4-BE49-F238E27FC236}">
                <a16:creationId xmlns:a16="http://schemas.microsoft.com/office/drawing/2014/main" id="{623FCA89-652C-4871-B6C5-D97C7924DBA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3C6C96A-B490-4ACD-894A-0DCC16632A11}"/>
              </a:ext>
            </a:extLst>
          </p:cNvPr>
          <p:cNvSpPr>
            <a:spLocks noGrp="1"/>
          </p:cNvSpPr>
          <p:nvPr>
            <p:ph type="sldNum" sz="quarter" idx="12"/>
          </p:nvPr>
        </p:nvSpPr>
        <p:spPr/>
        <p:txBody>
          <a:bodyPr/>
          <a:lstStyle/>
          <a:p>
            <a:fld id="{BCCDA817-A5CD-417D-ABD1-A855CFCD2DA8}" type="slidenum">
              <a:rPr lang="fr-FR" smtClean="0"/>
              <a:t>‹N°›</a:t>
            </a:fld>
            <a:endParaRPr lang="fr-FR"/>
          </a:p>
        </p:txBody>
      </p:sp>
    </p:spTree>
    <p:extLst>
      <p:ext uri="{BB962C8B-B14F-4D97-AF65-F5344CB8AC3E}">
        <p14:creationId xmlns:p14="http://schemas.microsoft.com/office/powerpoint/2010/main" val="3756723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83000">
              <a:schemeClr val="bg1"/>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6427304" y="6641567"/>
            <a:ext cx="27056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ts val="0"/>
              </a:spcBef>
            </a:pPr>
            <a:r>
              <a:rPr lang="fr-FR" sz="800" b="1" i="1" u="none" dirty="0">
                <a:solidFill>
                  <a:srgbClr val="0000FF"/>
                </a:solidFill>
                <a:uFill>
                  <a:solidFill>
                    <a:srgbClr val="FF0000"/>
                  </a:solidFill>
                </a:uFill>
                <a:latin typeface="Calibri" panose="020F0502020204030204" pitchFamily="34" charset="0"/>
                <a:cs typeface="Arial" panose="020B0604020202020204" pitchFamily="34" charset="0"/>
              </a:rPr>
              <a:t>ECO-C, GM 2023 - J. Mahfoud</a:t>
            </a:r>
            <a:r>
              <a:rPr lang="fr-FR" sz="800" b="1" i="1" u="none" baseline="0" dirty="0">
                <a:solidFill>
                  <a:srgbClr val="0000FF"/>
                </a:solidFill>
                <a:uFill>
                  <a:solidFill>
                    <a:srgbClr val="FF0000"/>
                  </a:solidFill>
                </a:uFill>
                <a:latin typeface="Calibri" panose="020F0502020204030204" pitchFamily="34" charset="0"/>
                <a:cs typeface="Arial" panose="020B0604020202020204" pitchFamily="34" charset="0"/>
              </a:rPr>
              <a:t>	</a:t>
            </a:r>
            <a:fld id="{70D6FC66-EAD4-4CC4-8896-DF0D6FB1C113}" type="slidenum">
              <a:rPr lang="fr-FR" sz="800" b="1" i="1" u="none" smtClean="0">
                <a:solidFill>
                  <a:srgbClr val="0000FF"/>
                </a:solidFill>
                <a:uFill>
                  <a:solidFill>
                    <a:srgbClr val="FF0000"/>
                  </a:solidFill>
                </a:uFill>
                <a:latin typeface="Calibri" panose="020F0502020204030204" pitchFamily="34" charset="0"/>
                <a:cs typeface="Arial" panose="020B0604020202020204" pitchFamily="34" charset="0"/>
              </a:rPr>
              <a:pPr algn="r" eaLnBrk="1" hangingPunct="1">
                <a:spcBef>
                  <a:spcPts val="0"/>
                </a:spcBef>
              </a:pPr>
              <a:t>‹N°›</a:t>
            </a:fld>
            <a:endParaRPr lang="fr-FR" sz="800" b="1" i="1" u="none" dirty="0">
              <a:solidFill>
                <a:srgbClr val="0000FF"/>
              </a:solidFill>
              <a:uFill>
                <a:solidFill>
                  <a:srgbClr val="FF0000"/>
                </a:solidFill>
              </a:u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397908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ransition spd="med">
    <p:wipe dir="d"/>
  </p:transition>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kn3SiuNWn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90.xml"/><Relationship Id="rId4" Type="http://schemas.openxmlformats.org/officeDocument/2006/relationships/slide" Target="slide89.xml"/></Relationships>
</file>

<file path=ppt/slides/_rels/slide5.xml.rels><?xml version="1.0" encoding="UTF-8" standalone="yes"?>
<Relationships xmlns="http://schemas.openxmlformats.org/package/2006/relationships"><Relationship Id="rId3" Type="http://schemas.openxmlformats.org/officeDocument/2006/relationships/hyperlink" Target="file:///C:\Users\jmahfoudh\Documents\JARIR\ENSEIGN\GM\Eco-C\Crs\Map_CO2.pptx#-1,1,Pr&#233;sentation PowerPoin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arbonmap.or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ecologie.gouv.fr/duree-vie-des-produits" TargetMode="External"/><Relationship Id="rId3" Type="http://schemas.openxmlformats.org/officeDocument/2006/relationships/hyperlink" Target="https://www.ecologie.gouv.fr/productivite-des-ressources" TargetMode="External"/><Relationship Id="rId7" Type="http://schemas.openxmlformats.org/officeDocument/2006/relationships/hyperlink" Target="https://www.ecologie.gouv.fr/politiques/consommation-et-production-responsables"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ecologie.gouv.fr/leconomie-fonctionnalite" TargetMode="External"/><Relationship Id="rId11" Type="http://schemas.openxmlformats.org/officeDocument/2006/relationships/hyperlink" Target="https://www.ecologie.gouv.fr/politiques/filieres-recyclage" TargetMode="External"/><Relationship Id="rId5" Type="http://schemas.openxmlformats.org/officeDocument/2006/relationships/hyperlink" Target="https://www.ecologie.gouv.fr/lecologie-industrielle-et-territoriale" TargetMode="External"/><Relationship Id="rId10" Type="http://schemas.openxmlformats.org/officeDocument/2006/relationships/hyperlink" Target="https://www.ecologie.gouv.fr/politiques/gestion-des-dechets" TargetMode="External"/><Relationship Id="rId4" Type="http://schemas.openxmlformats.org/officeDocument/2006/relationships/hyperlink" Target="https://www.ecologie.gouv.fr/leco-conception-des-produits" TargetMode="External"/><Relationship Id="rId9" Type="http://schemas.openxmlformats.org/officeDocument/2006/relationships/hyperlink" Target="https://www.ecologie.gouv.fr/politiques/prevention-des-dechets"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fr.wikipedia.org/wiki/Polychlorure_de_vinyl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kn3SiuNWn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9.emf"/><Relationship Id="rId5" Type="http://schemas.openxmlformats.org/officeDocument/2006/relationships/package" Target="../embeddings/Microsoft_Excel_Worksheet.xlsx"/><Relationship Id="rId4" Type="http://schemas.openxmlformats.org/officeDocument/2006/relationships/slide" Target="slide5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60.wmf"/><Relationship Id="rId4" Type="http://schemas.openxmlformats.org/officeDocument/2006/relationships/oleObject" Target="../embeddings/oleObject2.bin"/></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3" Type="http://schemas.openxmlformats.org/officeDocument/2006/relationships/image" Target="../media/image67.jpeg"/><Relationship Id="rId18" Type="http://schemas.openxmlformats.org/officeDocument/2006/relationships/hyperlink" Target="http://www.un.org/sustainabledevelopment/biodiversity/" TargetMode="External"/><Relationship Id="rId26" Type="http://schemas.openxmlformats.org/officeDocument/2006/relationships/hyperlink" Target="http://www.un.org/sustainabledevelopment/gender-equality/" TargetMode="External"/><Relationship Id="rId3" Type="http://schemas.openxmlformats.org/officeDocument/2006/relationships/image" Target="../media/image62.jpeg"/><Relationship Id="rId21" Type="http://schemas.openxmlformats.org/officeDocument/2006/relationships/image" Target="../media/image71.jpeg"/><Relationship Id="rId34" Type="http://schemas.openxmlformats.org/officeDocument/2006/relationships/hyperlink" Target="http://www.un.org/sustainabledevelopment/sustainable-consumption-production/" TargetMode="External"/><Relationship Id="rId7" Type="http://schemas.openxmlformats.org/officeDocument/2006/relationships/image" Target="../media/image64.jpeg"/><Relationship Id="rId12" Type="http://schemas.openxmlformats.org/officeDocument/2006/relationships/hyperlink" Target="http://www.un.org/sustainabledevelopment/oceans/" TargetMode="External"/><Relationship Id="rId17" Type="http://schemas.openxmlformats.org/officeDocument/2006/relationships/image" Target="../media/image69.jpeg"/><Relationship Id="rId25" Type="http://schemas.openxmlformats.org/officeDocument/2006/relationships/image" Target="../media/image73.jpeg"/><Relationship Id="rId33" Type="http://schemas.openxmlformats.org/officeDocument/2006/relationships/image" Target="../media/image77.jpeg"/><Relationship Id="rId2" Type="http://schemas.openxmlformats.org/officeDocument/2006/relationships/hyperlink" Target="http://www.un.org/sustainabledevelopment/poverty/" TargetMode="External"/><Relationship Id="rId16" Type="http://schemas.openxmlformats.org/officeDocument/2006/relationships/hyperlink" Target="http://www.un.org/sustainabledevelopment/infrastructure-industrialization/" TargetMode="External"/><Relationship Id="rId20" Type="http://schemas.openxmlformats.org/officeDocument/2006/relationships/hyperlink" Target="http://www.un.org/sustainabledevelopment/education/" TargetMode="External"/><Relationship Id="rId29"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www.un.org/sustainabledevelopment/climate-change-2/" TargetMode="External"/><Relationship Id="rId11" Type="http://schemas.openxmlformats.org/officeDocument/2006/relationships/image" Target="../media/image66.jpeg"/><Relationship Id="rId24" Type="http://schemas.openxmlformats.org/officeDocument/2006/relationships/hyperlink" Target="http://www.un.org/sustainabledevelopment/peace-justice/" TargetMode="External"/><Relationship Id="rId32" Type="http://schemas.openxmlformats.org/officeDocument/2006/relationships/hyperlink" Target="http://www.un.org/sustainabledevelopment/water-and-sanitation/" TargetMode="External"/><Relationship Id="rId5" Type="http://schemas.openxmlformats.org/officeDocument/2006/relationships/image" Target="../media/image63.jpeg"/><Relationship Id="rId15" Type="http://schemas.openxmlformats.org/officeDocument/2006/relationships/image" Target="../media/image68.jpeg"/><Relationship Id="rId23" Type="http://schemas.openxmlformats.org/officeDocument/2006/relationships/image" Target="../media/image72.jpeg"/><Relationship Id="rId28" Type="http://schemas.openxmlformats.org/officeDocument/2006/relationships/hyperlink" Target="http://www.un.org/sustainabledevelopment/cities/" TargetMode="External"/><Relationship Id="rId36" Type="http://schemas.openxmlformats.org/officeDocument/2006/relationships/image" Target="../media/image79.jpeg"/><Relationship Id="rId10" Type="http://schemas.openxmlformats.org/officeDocument/2006/relationships/hyperlink" Target="http://www.un.org/sustainabledevelopment/economic-growth/" TargetMode="External"/><Relationship Id="rId19" Type="http://schemas.openxmlformats.org/officeDocument/2006/relationships/image" Target="../media/image70.jpeg"/><Relationship Id="rId31" Type="http://schemas.openxmlformats.org/officeDocument/2006/relationships/image" Target="../media/image76.jpeg"/><Relationship Id="rId4" Type="http://schemas.openxmlformats.org/officeDocument/2006/relationships/hyperlink" Target="http://www.un.org/sustainabledevelopment/energy/" TargetMode="External"/><Relationship Id="rId9" Type="http://schemas.openxmlformats.org/officeDocument/2006/relationships/image" Target="../media/image65.jpeg"/><Relationship Id="rId14" Type="http://schemas.openxmlformats.org/officeDocument/2006/relationships/hyperlink" Target="http://www.un.org/sustainabledevelopment/health/" TargetMode="External"/><Relationship Id="rId22" Type="http://schemas.openxmlformats.org/officeDocument/2006/relationships/hyperlink" Target="http://www.un.org/sustainabledevelopment/inequality/" TargetMode="External"/><Relationship Id="rId27" Type="http://schemas.openxmlformats.org/officeDocument/2006/relationships/image" Target="../media/image74.jpeg"/><Relationship Id="rId30" Type="http://schemas.openxmlformats.org/officeDocument/2006/relationships/hyperlink" Target="http://www.un.org/sustainabledevelopment/globalpartnerships/" TargetMode="External"/><Relationship Id="rId35" Type="http://schemas.openxmlformats.org/officeDocument/2006/relationships/image" Target="../media/image78.jpeg"/><Relationship Id="rId8" Type="http://schemas.openxmlformats.org/officeDocument/2006/relationships/hyperlink" Target="http://www.un.org/sustainabledevelopment/hunger/"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3048002"/>
            <a:ext cx="8229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30000"/>
              </a:lnSpc>
              <a:spcBef>
                <a:spcPct val="50000"/>
              </a:spcBef>
            </a:pPr>
            <a:r>
              <a:rPr lang="fr-FR" sz="3600" b="1" dirty="0">
                <a:solidFill>
                  <a:schemeClr val="accent2"/>
                </a:solidFill>
                <a:latin typeface="Calibri" panose="020F0502020204030204" pitchFamily="34" charset="0"/>
              </a:rPr>
              <a:t>INTRODUCTION AUX NOTIONS DE DEVELOPPEMENT DURABLE &amp; ECO-CONCEPTION</a:t>
            </a:r>
          </a:p>
        </p:txBody>
      </p:sp>
      <p:sp>
        <p:nvSpPr>
          <p:cNvPr id="3" name="Rectangle 19"/>
          <p:cNvSpPr>
            <a:spLocks noChangeArrowheads="1"/>
          </p:cNvSpPr>
          <p:nvPr/>
        </p:nvSpPr>
        <p:spPr bwMode="auto">
          <a:xfrm>
            <a:off x="750888" y="1247777"/>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endParaRPr lang="fr-FR" sz="1600" b="1" i="1" dirty="0">
              <a:solidFill>
                <a:schemeClr val="accent2"/>
              </a:solidFill>
              <a:latin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5270" r="18800"/>
          <a:stretch/>
        </p:blipFill>
        <p:spPr>
          <a:xfrm>
            <a:off x="7597140" y="85558"/>
            <a:ext cx="1546860" cy="1804607"/>
          </a:xfrm>
          <a:prstGeom prst="rect">
            <a:avLst/>
          </a:prstGeom>
        </p:spPr>
      </p:pic>
      <p:pic>
        <p:nvPicPr>
          <p:cNvPr id="7" name="Image 6"/>
          <p:cNvPicPr/>
          <p:nvPr/>
        </p:nvPicPr>
        <p:blipFill rotWithShape="1">
          <a:blip r:embed="rId3" cstate="print">
            <a:extLst>
              <a:ext uri="{28A0092B-C50C-407E-A947-70E740481C1C}">
                <a14:useLocalDpi xmlns:a14="http://schemas.microsoft.com/office/drawing/2010/main" val="0"/>
              </a:ext>
            </a:extLst>
          </a:blip>
          <a:srcRect l="9537" t="17556" r="19484" b="36784"/>
          <a:stretch/>
        </p:blipFill>
        <p:spPr>
          <a:xfrm>
            <a:off x="4023488" y="464377"/>
            <a:ext cx="1079500" cy="495300"/>
          </a:xfrm>
          <a:prstGeom prst="rect">
            <a:avLst/>
          </a:prstGeom>
        </p:spPr>
      </p:pic>
      <p:sp>
        <p:nvSpPr>
          <p:cNvPr id="6" name="Rectangle 5"/>
          <p:cNvSpPr/>
          <p:nvPr/>
        </p:nvSpPr>
        <p:spPr>
          <a:xfrm>
            <a:off x="3460958" y="5709804"/>
            <a:ext cx="2222083" cy="630942"/>
          </a:xfrm>
          <a:prstGeom prst="rect">
            <a:avLst/>
          </a:prstGeom>
        </p:spPr>
        <p:txBody>
          <a:bodyPr wrap="none">
            <a:spAutoFit/>
          </a:bodyPr>
          <a:lstStyle/>
          <a:p>
            <a:pPr algn="ctr">
              <a:spcBef>
                <a:spcPct val="50000"/>
              </a:spcBef>
            </a:pPr>
            <a:r>
              <a:rPr lang="fr-FR" sz="1400" b="1" i="1" dirty="0">
                <a:solidFill>
                  <a:schemeClr val="accent2"/>
                </a:solidFill>
                <a:latin typeface="Calibri" panose="020F0502020204030204" pitchFamily="34" charset="0"/>
                <a:cs typeface="Times New Roman" panose="02020603050405020304" pitchFamily="18" charset="0"/>
              </a:rPr>
              <a:t>Jarir Mahfoud</a:t>
            </a:r>
          </a:p>
          <a:p>
            <a:pPr algn="ctr">
              <a:spcBef>
                <a:spcPct val="50000"/>
              </a:spcBef>
            </a:pPr>
            <a:r>
              <a:rPr lang="fr-FR" sz="1400" b="1" i="1" dirty="0">
                <a:solidFill>
                  <a:schemeClr val="accent2"/>
                </a:solidFill>
                <a:latin typeface="Calibri" panose="020F0502020204030204" pitchFamily="34" charset="0"/>
                <a:cs typeface="Times New Roman" panose="02020603050405020304" pitchFamily="18" charset="0"/>
              </a:rPr>
              <a:t>Jarir.mahfoud@insa-lyon.fr</a:t>
            </a:r>
          </a:p>
        </p:txBody>
      </p:sp>
    </p:spTree>
    <p:extLst>
      <p:ext uri="{BB962C8B-B14F-4D97-AF65-F5344CB8AC3E}">
        <p14:creationId xmlns:p14="http://schemas.microsoft.com/office/powerpoint/2010/main" val="1048592140"/>
      </p:ext>
    </p:extLst>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62827" y="576848"/>
            <a:ext cx="3174267" cy="273473"/>
          </a:xfrm>
          <a:prstGeom prst="rect">
            <a:avLst/>
          </a:prstGeom>
        </p:spPr>
        <p:txBody>
          <a:bodyPr wrap="none">
            <a:spAutoFit/>
          </a:bodyPr>
          <a:lstStyle/>
          <a:p>
            <a:pPr>
              <a:lnSpc>
                <a:spcPct val="107000"/>
              </a:lnSpc>
              <a:spcAft>
                <a:spcPts val="800"/>
              </a:spcAft>
            </a:pPr>
            <a:r>
              <a:rPr lang="en-US" sz="1100" u="sng" dirty="0">
                <a:solidFill>
                  <a:srgbClr val="000099"/>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https://www.youtube.com/watch?v=Ukn3SiuNWnU</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p:cNvPicPr>
            <a:picLocks noChangeAspect="1"/>
          </p:cNvPicPr>
          <p:nvPr/>
        </p:nvPicPr>
        <p:blipFill rotWithShape="1">
          <a:blip r:embed="rId4"/>
          <a:srcRect t="9716"/>
          <a:stretch/>
        </p:blipFill>
        <p:spPr>
          <a:xfrm>
            <a:off x="124657" y="850321"/>
            <a:ext cx="4345311" cy="2700000"/>
          </a:xfrm>
          <a:prstGeom prst="rect">
            <a:avLst/>
          </a:prstGeom>
        </p:spPr>
      </p:pic>
      <p:sp>
        <p:nvSpPr>
          <p:cNvPr id="12" name="Rectangle 11"/>
          <p:cNvSpPr/>
          <p:nvPr/>
        </p:nvSpPr>
        <p:spPr>
          <a:xfrm>
            <a:off x="78099" y="436116"/>
            <a:ext cx="3538854" cy="461665"/>
          </a:xfrm>
          <a:prstGeom prst="rect">
            <a:avLst/>
          </a:prstGeom>
        </p:spPr>
        <p:txBody>
          <a:bodyPr wrap="none">
            <a:spAutoFit/>
          </a:bodyPr>
          <a:lstStyle/>
          <a:p>
            <a:pPr lvl="0" algn="just"/>
            <a:r>
              <a:rPr lang="en-US" b="1" dirty="0">
                <a:solidFill>
                  <a:srgbClr val="000099"/>
                </a:solidFill>
                <a:latin typeface="Calibri" panose="020F0502020204030204" pitchFamily="34" charset="0"/>
                <a:cs typeface="Calibri" panose="020F0502020204030204" pitchFamily="34" charset="0"/>
              </a:rPr>
              <a:t>Sustainable Development</a:t>
            </a:r>
            <a:r>
              <a:rPr lang="en-US" dirty="0">
                <a:solidFill>
                  <a:srgbClr val="000000"/>
                </a:solidFill>
                <a:latin typeface="Calibri" panose="020F0502020204030204" pitchFamily="34" charset="0"/>
                <a:cs typeface="Calibri" panose="020F0502020204030204" pitchFamily="34" charset="0"/>
              </a:rPr>
              <a:t>:</a:t>
            </a:r>
          </a:p>
        </p:txBody>
      </p:sp>
      <p:graphicFrame>
        <p:nvGraphicFramePr>
          <p:cNvPr id="10" name="Group 22"/>
          <p:cNvGraphicFramePr>
            <a:graphicFrameLocks noGrp="1"/>
          </p:cNvGraphicFramePr>
          <p:nvPr>
            <p:extLst>
              <p:ext uri="{D42A27DB-BD31-4B8C-83A1-F6EECF244321}">
                <p14:modId xmlns:p14="http://schemas.microsoft.com/office/powerpoint/2010/main" val="46935253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1" name="Image 10"/>
          <p:cNvPicPr>
            <a:picLocks noChangeAspect="1"/>
          </p:cNvPicPr>
          <p:nvPr/>
        </p:nvPicPr>
        <p:blipFill rotWithShape="1">
          <a:blip r:embed="rId5"/>
          <a:srcRect l="18483" t="7795" r="19847"/>
          <a:stretch/>
        </p:blipFill>
        <p:spPr>
          <a:xfrm>
            <a:off x="346916" y="3683910"/>
            <a:ext cx="3900791" cy="2578819"/>
          </a:xfrm>
          <a:prstGeom prst="rect">
            <a:avLst/>
          </a:prstGeom>
        </p:spPr>
      </p:pic>
      <p:pic>
        <p:nvPicPr>
          <p:cNvPr id="7" name="Image 6"/>
          <p:cNvPicPr>
            <a:picLocks noChangeAspect="1"/>
          </p:cNvPicPr>
          <p:nvPr/>
        </p:nvPicPr>
        <p:blipFill rotWithShape="1">
          <a:blip r:embed="rId6"/>
          <a:srcRect l="6537" t="26122" r="70199" b="30949"/>
          <a:stretch/>
        </p:blipFill>
        <p:spPr>
          <a:xfrm>
            <a:off x="4679947" y="858818"/>
            <a:ext cx="4345321" cy="2700000"/>
          </a:xfrm>
          <a:prstGeom prst="rect">
            <a:avLst/>
          </a:prstGeom>
        </p:spPr>
      </p:pic>
      <p:sp>
        <p:nvSpPr>
          <p:cNvPr id="13" name="ZoneTexte 12"/>
          <p:cNvSpPr txBox="1"/>
          <p:nvPr/>
        </p:nvSpPr>
        <p:spPr>
          <a:xfrm>
            <a:off x="4802970" y="4022020"/>
            <a:ext cx="4099274" cy="1754326"/>
          </a:xfrm>
          <a:prstGeom prst="rect">
            <a:avLst/>
          </a:prstGeom>
          <a:solidFill>
            <a:schemeClr val="accent5">
              <a:lumMod val="40000"/>
              <a:lumOff val="60000"/>
            </a:schemeClr>
          </a:solidFill>
        </p:spPr>
        <p:txBody>
          <a:bodyPr wrap="square" rtlCol="0">
            <a:spAutoFit/>
          </a:bodyPr>
          <a:lstStyle/>
          <a:p>
            <a:pPr algn="ctr"/>
            <a:r>
              <a:rPr lang="fr-FR" sz="1800" i="1" dirty="0">
                <a:solidFill>
                  <a:srgbClr val="000099"/>
                </a:solidFill>
                <a:latin typeface="Calibri" panose="020F0502020204030204" pitchFamily="34" charset="0"/>
                <a:cs typeface="Calibri" panose="020F0502020204030204" pitchFamily="34" charset="0"/>
              </a:rPr>
              <a:t>Il y a un véritable besoin de nouvelles façons de produire, de consommer et d’imaginer notre avenir.</a:t>
            </a:r>
          </a:p>
          <a:p>
            <a:pPr algn="ctr"/>
            <a:endParaRPr lang="fr-FR" sz="1800" i="1" dirty="0">
              <a:solidFill>
                <a:srgbClr val="000099"/>
              </a:solidFill>
              <a:latin typeface="Calibri" panose="020F0502020204030204" pitchFamily="34" charset="0"/>
              <a:cs typeface="Calibri" panose="020F0502020204030204" pitchFamily="34" charset="0"/>
            </a:endParaRPr>
          </a:p>
          <a:p>
            <a:pPr algn="ctr"/>
            <a:r>
              <a:rPr lang="fr-FR" sz="1800" i="1" dirty="0">
                <a:solidFill>
                  <a:srgbClr val="000099"/>
                </a:solidFill>
                <a:latin typeface="Calibri" panose="020F0502020204030204" pitchFamily="34" charset="0"/>
                <a:cs typeface="Calibri" panose="020F0502020204030204" pitchFamily="34" charset="0"/>
              </a:rPr>
              <a:t>Tous les acteurs doivent être concernés et se joindre aux actions</a:t>
            </a:r>
            <a:endParaRPr lang="en-US" sz="1800" i="1" dirty="0">
              <a:solidFill>
                <a:srgbClr val="000099"/>
              </a:solidFill>
              <a:latin typeface="Calibri" panose="020F0502020204030204" pitchFamily="34" charset="0"/>
              <a:cs typeface="Calibri" panose="020F0502020204030204" pitchFamily="34" charset="0"/>
            </a:endParaRPr>
          </a:p>
        </p:txBody>
      </p:sp>
      <p:sp>
        <p:nvSpPr>
          <p:cNvPr id="2" name="ZoneTexte 1"/>
          <p:cNvSpPr txBox="1"/>
          <p:nvPr/>
        </p:nvSpPr>
        <p:spPr>
          <a:xfrm>
            <a:off x="124657" y="6257818"/>
            <a:ext cx="4447343" cy="276999"/>
          </a:xfrm>
          <a:prstGeom prst="rect">
            <a:avLst/>
          </a:prstGeom>
          <a:noFill/>
        </p:spPr>
        <p:txBody>
          <a:bodyPr wrap="square" rtlCol="0">
            <a:spAutoFit/>
          </a:bodyPr>
          <a:lstStyle/>
          <a:p>
            <a:pPr algn="ctr"/>
            <a:r>
              <a:rPr lang="fr-FR" sz="1200" b="1" i="1" dirty="0">
                <a:latin typeface="Calibri" panose="020F0502020204030204" pitchFamily="34" charset="0"/>
              </a:rPr>
              <a:t>Proportion d'individus déclarant avoir une idée de ce qu'est el DD</a:t>
            </a:r>
            <a:endParaRPr lang="en-US" sz="1200" b="1" i="1" dirty="0">
              <a:latin typeface="Calibri" panose="020F0502020204030204" pitchFamily="34" charset="0"/>
            </a:endParaRPr>
          </a:p>
        </p:txBody>
      </p:sp>
    </p:spTree>
    <p:extLst>
      <p:ext uri="{BB962C8B-B14F-4D97-AF65-F5344CB8AC3E}">
        <p14:creationId xmlns:p14="http://schemas.microsoft.com/office/powerpoint/2010/main" val="368021088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2">
            <a:extLst>
              <a:ext uri="{FF2B5EF4-FFF2-40B4-BE49-F238E27FC236}">
                <a16:creationId xmlns:a16="http://schemas.microsoft.com/office/drawing/2014/main" id="{49BF9C5A-1D0E-4E98-9D5F-1EBEDAF5BA75}"/>
              </a:ext>
            </a:extLst>
          </p:cNvPr>
          <p:cNvGraphicFramePr>
            <a:graphicFrameLocks noGrp="1"/>
          </p:cNvGraphicFramePr>
          <p:nvPr>
            <p:extLst>
              <p:ext uri="{D42A27DB-BD31-4B8C-83A1-F6EECF244321}">
                <p14:modId xmlns:p14="http://schemas.microsoft.com/office/powerpoint/2010/main" val="246579496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80226" name="Picture 2" descr="Développement durable Logo">
            <a:extLst>
              <a:ext uri="{FF2B5EF4-FFF2-40B4-BE49-F238E27FC236}">
                <a16:creationId xmlns:a16="http://schemas.microsoft.com/office/drawing/2014/main" id="{186F7BDD-D0FC-4537-85AD-A2BE966BA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30" y="369331"/>
            <a:ext cx="4693227" cy="5534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F61DDF-A9A4-4360-83D4-93448279A723}"/>
              </a:ext>
            </a:extLst>
          </p:cNvPr>
          <p:cNvSpPr/>
          <p:nvPr/>
        </p:nvSpPr>
        <p:spPr>
          <a:xfrm>
            <a:off x="73890" y="1089025"/>
            <a:ext cx="8996219" cy="1231106"/>
          </a:xfrm>
          <a:prstGeom prst="rect">
            <a:avLst/>
          </a:prstGeom>
        </p:spPr>
        <p:txBody>
          <a:bodyPr wrap="square">
            <a:spAutoFit/>
          </a:bodyPr>
          <a:lstStyle/>
          <a:p>
            <a:pPr algn="just"/>
            <a:r>
              <a:rPr lang="fr-FR" sz="2000" b="1" dirty="0">
                <a:solidFill>
                  <a:srgbClr val="0000CC"/>
                </a:solidFill>
                <a:latin typeface="Calibri" panose="020F0502020204030204" pitchFamily="34" charset="0"/>
                <a:cs typeface="Calibri" panose="020F0502020204030204" pitchFamily="34" charset="0"/>
              </a:rPr>
              <a:t>17 objectifs pour transformer notre monde</a:t>
            </a:r>
          </a:p>
          <a:p>
            <a:pPr algn="ctr"/>
            <a:r>
              <a:rPr lang="fr-FR" sz="1800" dirty="0">
                <a:solidFill>
                  <a:srgbClr val="4D4D4D"/>
                </a:solidFill>
                <a:latin typeface="Calibri" panose="020F0502020204030204" pitchFamily="34" charset="0"/>
                <a:cs typeface="Calibri" panose="020F0502020204030204" pitchFamily="34" charset="0"/>
              </a:rPr>
              <a:t>Les objectifs de développement durable sont un appel à l’action de tous les pays – pauvres, riches et à revenu intermédiaire – afin de promouvoir la prospérité tout </a:t>
            </a:r>
            <a:r>
              <a:rPr lang="fr-FR" sz="1800" dirty="0">
                <a:solidFill>
                  <a:srgbClr val="0000CC"/>
                </a:solidFill>
                <a:latin typeface="Calibri" panose="020F0502020204030204" pitchFamily="34" charset="0"/>
                <a:cs typeface="Calibri" panose="020F0502020204030204" pitchFamily="34" charset="0"/>
              </a:rPr>
              <a:t>en protégeant la planète</a:t>
            </a:r>
            <a:r>
              <a:rPr lang="fr-FR" sz="1800" dirty="0">
                <a:solidFill>
                  <a:srgbClr val="4D4D4D"/>
                </a:solidFill>
                <a:latin typeface="Calibri" panose="020F0502020204030204" pitchFamily="34" charset="0"/>
                <a:cs typeface="Calibri" panose="020F0502020204030204" pitchFamily="34" charset="0"/>
              </a:rPr>
              <a:t> </a:t>
            </a:r>
            <a:r>
              <a:rPr lang="fr-FR" sz="1200" dirty="0">
                <a:solidFill>
                  <a:srgbClr val="0000CC"/>
                </a:solidFill>
                <a:latin typeface="Calibri" panose="020F0502020204030204" pitchFamily="34" charset="0"/>
                <a:cs typeface="Calibri" panose="020F0502020204030204" pitchFamily="34" charset="0"/>
              </a:rPr>
              <a:t>(Environnement protection)</a:t>
            </a:r>
            <a:endParaRPr lang="fr-FR" sz="1200" b="0" i="0" dirty="0">
              <a:solidFill>
                <a:srgbClr val="0000CC"/>
              </a:solidFill>
              <a:effectLst/>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90F6BE71-64DE-429D-A35A-F37F609C8DC5}"/>
              </a:ext>
            </a:extLst>
          </p:cNvPr>
          <p:cNvPicPr>
            <a:picLocks noChangeAspect="1"/>
          </p:cNvPicPr>
          <p:nvPr/>
        </p:nvPicPr>
        <p:blipFill>
          <a:blip r:embed="rId3"/>
          <a:stretch>
            <a:fillRect/>
          </a:stretch>
        </p:blipFill>
        <p:spPr>
          <a:xfrm>
            <a:off x="2022715" y="2486379"/>
            <a:ext cx="5098569" cy="4137891"/>
          </a:xfrm>
          <a:prstGeom prst="rect">
            <a:avLst/>
          </a:prstGeom>
        </p:spPr>
      </p:pic>
    </p:spTree>
    <p:extLst>
      <p:ext uri="{BB962C8B-B14F-4D97-AF65-F5344CB8AC3E}">
        <p14:creationId xmlns:p14="http://schemas.microsoft.com/office/powerpoint/2010/main" val="3303550120"/>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B663E-7505-44F4-84C2-FABB1FA73B91}"/>
              </a:ext>
            </a:extLst>
          </p:cNvPr>
          <p:cNvSpPr/>
          <p:nvPr/>
        </p:nvSpPr>
        <p:spPr>
          <a:xfrm>
            <a:off x="1593529" y="303747"/>
            <a:ext cx="6363929" cy="276999"/>
          </a:xfrm>
          <a:prstGeom prst="rect">
            <a:avLst/>
          </a:prstGeom>
        </p:spPr>
        <p:txBody>
          <a:bodyPr wrap="square">
            <a:spAutoFit/>
          </a:bodyPr>
          <a:lstStyle/>
          <a:p>
            <a:pPr algn="ctr"/>
            <a:r>
              <a:rPr lang="fr-FR" sz="1200" dirty="0">
                <a:solidFill>
                  <a:srgbClr val="FF0000"/>
                </a:solidFill>
                <a:latin typeface="Calibri" panose="020F0502020204030204" pitchFamily="34" charset="0"/>
                <a:cs typeface="Calibri" panose="020F0502020204030204" pitchFamily="34" charset="0"/>
              </a:rPr>
              <a:t>https://www.un.org/sustainabledevelopment/fr/objectifs-de-developpement-durable/</a:t>
            </a:r>
          </a:p>
        </p:txBody>
      </p:sp>
      <p:graphicFrame>
        <p:nvGraphicFramePr>
          <p:cNvPr id="4" name="Group 22">
            <a:extLst>
              <a:ext uri="{FF2B5EF4-FFF2-40B4-BE49-F238E27FC236}">
                <a16:creationId xmlns:a16="http://schemas.microsoft.com/office/drawing/2014/main" id="{99136E8A-CC99-46E3-B3EF-F94FE6F2A2C6}"/>
              </a:ext>
            </a:extLst>
          </p:cNvPr>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8" name="Image 7">
            <a:extLst>
              <a:ext uri="{FF2B5EF4-FFF2-40B4-BE49-F238E27FC236}">
                <a16:creationId xmlns:a16="http://schemas.microsoft.com/office/drawing/2014/main" id="{4AD6E769-51F9-462D-BC15-8187079021E4}"/>
              </a:ext>
            </a:extLst>
          </p:cNvPr>
          <p:cNvPicPr>
            <a:picLocks noChangeAspect="1"/>
          </p:cNvPicPr>
          <p:nvPr/>
        </p:nvPicPr>
        <p:blipFill>
          <a:blip r:embed="rId2"/>
          <a:stretch>
            <a:fillRect/>
          </a:stretch>
        </p:blipFill>
        <p:spPr>
          <a:xfrm>
            <a:off x="7370618" y="4443022"/>
            <a:ext cx="1727199" cy="2191706"/>
          </a:xfrm>
          <a:prstGeom prst="rect">
            <a:avLst/>
          </a:prstGeom>
        </p:spPr>
      </p:pic>
      <p:pic>
        <p:nvPicPr>
          <p:cNvPr id="2" name="Image 1">
            <a:extLst>
              <a:ext uri="{FF2B5EF4-FFF2-40B4-BE49-F238E27FC236}">
                <a16:creationId xmlns:a16="http://schemas.microsoft.com/office/drawing/2014/main" id="{E36560DC-FA01-46C5-B5D4-2DB79E53C24C}"/>
              </a:ext>
            </a:extLst>
          </p:cNvPr>
          <p:cNvPicPr>
            <a:picLocks noChangeAspect="1"/>
          </p:cNvPicPr>
          <p:nvPr/>
        </p:nvPicPr>
        <p:blipFill>
          <a:blip r:embed="rId3"/>
          <a:stretch>
            <a:fillRect/>
          </a:stretch>
        </p:blipFill>
        <p:spPr>
          <a:xfrm>
            <a:off x="1424969" y="580777"/>
            <a:ext cx="6384709" cy="5003290"/>
          </a:xfrm>
          <a:prstGeom prst="rect">
            <a:avLst/>
          </a:prstGeom>
        </p:spPr>
      </p:pic>
      <p:sp>
        <p:nvSpPr>
          <p:cNvPr id="9" name="ZoneTexte 8">
            <a:extLst>
              <a:ext uri="{FF2B5EF4-FFF2-40B4-BE49-F238E27FC236}">
                <a16:creationId xmlns:a16="http://schemas.microsoft.com/office/drawing/2014/main" id="{E2A42001-0E0A-4540-BCC3-ABD2E8B3D6D7}"/>
              </a:ext>
            </a:extLst>
          </p:cNvPr>
          <p:cNvSpPr txBox="1"/>
          <p:nvPr/>
        </p:nvSpPr>
        <p:spPr>
          <a:xfrm>
            <a:off x="2031632" y="6030548"/>
            <a:ext cx="5107784" cy="769441"/>
          </a:xfrm>
          <a:prstGeom prst="rect">
            <a:avLst/>
          </a:prstGeom>
          <a:noFill/>
        </p:spPr>
        <p:txBody>
          <a:bodyPr wrap="square" rtlCol="0">
            <a:spAutoFit/>
          </a:bodyPr>
          <a:lstStyle/>
          <a:p>
            <a:pPr algn="ctr"/>
            <a:r>
              <a:rPr lang="en-US" sz="1100" i="1" dirty="0">
                <a:latin typeface="Calibri" panose="020F0502020204030204" pitchFamily="34" charset="0"/>
                <a:cs typeface="Calibri" panose="020F0502020204030204" pitchFamily="34" charset="0"/>
              </a:rPr>
              <a:t>We are faced not with two separate crises, one environmental and the other social, but rather with one complex crisis which is both social and environmental. Strategies for a solution demand an integrated approach to combating poverty, restoring dignity to the excluded and at the same time protecting nature. </a:t>
            </a:r>
          </a:p>
        </p:txBody>
      </p:sp>
    </p:spTree>
    <p:extLst>
      <p:ext uri="{BB962C8B-B14F-4D97-AF65-F5344CB8AC3E}">
        <p14:creationId xmlns:p14="http://schemas.microsoft.com/office/powerpoint/2010/main" val="1122491468"/>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2D34FA-E989-4FDD-B7AB-E86954FC1A06}"/>
              </a:ext>
            </a:extLst>
          </p:cNvPr>
          <p:cNvSpPr/>
          <p:nvPr/>
        </p:nvSpPr>
        <p:spPr>
          <a:xfrm>
            <a:off x="1492370" y="6456720"/>
            <a:ext cx="6159260" cy="338554"/>
          </a:xfrm>
          <a:prstGeom prst="rect">
            <a:avLst/>
          </a:prstGeom>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https://datatopics.worldbank.org/sdgatlas/</a:t>
            </a:r>
          </a:p>
        </p:txBody>
      </p:sp>
      <p:graphicFrame>
        <p:nvGraphicFramePr>
          <p:cNvPr id="3" name="Group 22">
            <a:extLst>
              <a:ext uri="{FF2B5EF4-FFF2-40B4-BE49-F238E27FC236}">
                <a16:creationId xmlns:a16="http://schemas.microsoft.com/office/drawing/2014/main" id="{230DF06B-B250-4123-BFAA-140EFE156064}"/>
              </a:ext>
            </a:extLst>
          </p:cNvPr>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 name="Image 3">
            <a:extLst>
              <a:ext uri="{FF2B5EF4-FFF2-40B4-BE49-F238E27FC236}">
                <a16:creationId xmlns:a16="http://schemas.microsoft.com/office/drawing/2014/main" id="{AB0503EB-070B-4D97-9A77-44824DD892CA}"/>
              </a:ext>
            </a:extLst>
          </p:cNvPr>
          <p:cNvPicPr>
            <a:picLocks noChangeAspect="1"/>
          </p:cNvPicPr>
          <p:nvPr/>
        </p:nvPicPr>
        <p:blipFill>
          <a:blip r:embed="rId2"/>
          <a:stretch>
            <a:fillRect/>
          </a:stretch>
        </p:blipFill>
        <p:spPr>
          <a:xfrm>
            <a:off x="552821" y="555868"/>
            <a:ext cx="8038357" cy="5671233"/>
          </a:xfrm>
          <a:prstGeom prst="rect">
            <a:avLst/>
          </a:prstGeom>
        </p:spPr>
      </p:pic>
    </p:spTree>
    <p:extLst>
      <p:ext uri="{BB962C8B-B14F-4D97-AF65-F5344CB8AC3E}">
        <p14:creationId xmlns:p14="http://schemas.microsoft.com/office/powerpoint/2010/main" val="3121995602"/>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3588901" y="2781334"/>
            <a:ext cx="2523721" cy="3080041"/>
            <a:chOff x="4472578" y="1894399"/>
            <a:chExt cx="2568326" cy="2587557"/>
          </a:xfrm>
        </p:grpSpPr>
        <p:sp>
          <p:nvSpPr>
            <p:cNvPr id="7" name="Parenthèse ouvrante 6"/>
            <p:cNvSpPr/>
            <p:nvPr/>
          </p:nvSpPr>
          <p:spPr bwMode="auto">
            <a:xfrm>
              <a:off x="4535829" y="1894399"/>
              <a:ext cx="390525" cy="2587557"/>
            </a:xfrm>
            <a:prstGeom prst="leftBracket">
              <a:avLst>
                <a:gd name="adj" fmla="val 87454"/>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ZoneTexte 10"/>
            <p:cNvSpPr txBox="1"/>
            <p:nvPr/>
          </p:nvSpPr>
          <p:spPr>
            <a:xfrm>
              <a:off x="4522582" y="2292503"/>
              <a:ext cx="2505075"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Economie d'énergie</a:t>
              </a:r>
            </a:p>
          </p:txBody>
        </p:sp>
        <p:sp>
          <p:nvSpPr>
            <p:cNvPr id="12" name="ZoneTexte 11"/>
            <p:cNvSpPr txBox="1"/>
            <p:nvPr/>
          </p:nvSpPr>
          <p:spPr>
            <a:xfrm>
              <a:off x="4472578" y="274811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Economie des ressources naturelles</a:t>
              </a:r>
            </a:p>
          </p:txBody>
        </p:sp>
        <p:sp>
          <p:nvSpPr>
            <p:cNvPr id="13" name="ZoneTexte 12"/>
            <p:cNvSpPr txBox="1"/>
            <p:nvPr/>
          </p:nvSpPr>
          <p:spPr>
            <a:xfrm>
              <a:off x="4535829" y="3523549"/>
              <a:ext cx="2505075" cy="33613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Gestion des déchets</a:t>
              </a:r>
            </a:p>
          </p:txBody>
        </p:sp>
      </p:grpSp>
      <p:grpSp>
        <p:nvGrpSpPr>
          <p:cNvPr id="20" name="Groupe 19"/>
          <p:cNvGrpSpPr/>
          <p:nvPr/>
        </p:nvGrpSpPr>
        <p:grpSpPr>
          <a:xfrm>
            <a:off x="1375188" y="3255208"/>
            <a:ext cx="1984560" cy="2264983"/>
            <a:chOff x="1991163" y="2216974"/>
            <a:chExt cx="2371800" cy="2264983"/>
          </a:xfrm>
        </p:grpSpPr>
        <p:sp>
          <p:nvSpPr>
            <p:cNvPr id="4" name="ZoneTexte 3"/>
            <p:cNvSpPr txBox="1"/>
            <p:nvPr/>
          </p:nvSpPr>
          <p:spPr>
            <a:xfrm>
              <a:off x="2140646" y="2424039"/>
              <a:ext cx="18668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Personnelle</a:t>
              </a:r>
            </a:p>
          </p:txBody>
        </p:sp>
        <p:sp>
          <p:nvSpPr>
            <p:cNvPr id="9" name="ZoneTexte 8"/>
            <p:cNvSpPr txBox="1"/>
            <p:nvPr/>
          </p:nvSpPr>
          <p:spPr>
            <a:xfrm>
              <a:off x="2185752" y="2985771"/>
              <a:ext cx="16894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Société</a:t>
              </a:r>
            </a:p>
          </p:txBody>
        </p:sp>
        <p:sp>
          <p:nvSpPr>
            <p:cNvPr id="10" name="ZoneTexte 9"/>
            <p:cNvSpPr txBox="1"/>
            <p:nvPr/>
          </p:nvSpPr>
          <p:spPr>
            <a:xfrm>
              <a:off x="1991163" y="3861767"/>
              <a:ext cx="18668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Etat</a:t>
              </a:r>
            </a:p>
          </p:txBody>
        </p:sp>
        <p:sp>
          <p:nvSpPr>
            <p:cNvPr id="18" name="Parenthèse ouvrante 17"/>
            <p:cNvSpPr/>
            <p:nvPr/>
          </p:nvSpPr>
          <p:spPr bwMode="auto">
            <a:xfrm>
              <a:off x="2244077" y="2216974"/>
              <a:ext cx="390525" cy="2264983"/>
            </a:xfrm>
            <a:prstGeom prst="leftBracket">
              <a:avLst>
                <a:gd name="adj" fmla="val 87454"/>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ZoneTexte 24"/>
            <p:cNvSpPr txBox="1"/>
            <p:nvPr/>
          </p:nvSpPr>
          <p:spPr>
            <a:xfrm>
              <a:off x="2163736" y="3444955"/>
              <a:ext cx="219922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Professionnelle</a:t>
              </a:r>
            </a:p>
          </p:txBody>
        </p:sp>
      </p:grpSp>
      <p:grpSp>
        <p:nvGrpSpPr>
          <p:cNvPr id="22" name="Groupe 21"/>
          <p:cNvGrpSpPr/>
          <p:nvPr/>
        </p:nvGrpSpPr>
        <p:grpSpPr>
          <a:xfrm>
            <a:off x="6379367" y="1956079"/>
            <a:ext cx="2619375" cy="4511819"/>
            <a:chOff x="6660354" y="1859547"/>
            <a:chExt cx="2619375" cy="3797232"/>
          </a:xfrm>
        </p:grpSpPr>
        <p:sp>
          <p:nvSpPr>
            <p:cNvPr id="14" name="ZoneTexte 13"/>
            <p:cNvSpPr txBox="1"/>
            <p:nvPr/>
          </p:nvSpPr>
          <p:spPr>
            <a:xfrm>
              <a:off x="6736551" y="385635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la conception</a:t>
              </a:r>
            </a:p>
          </p:txBody>
        </p:sp>
        <p:sp>
          <p:nvSpPr>
            <p:cNvPr id="15" name="ZoneTexte 14"/>
            <p:cNvSpPr txBox="1"/>
            <p:nvPr/>
          </p:nvSpPr>
          <p:spPr>
            <a:xfrm>
              <a:off x="6660354" y="2151190"/>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l'utilisation</a:t>
              </a:r>
            </a:p>
          </p:txBody>
        </p:sp>
        <p:sp>
          <p:nvSpPr>
            <p:cNvPr id="16" name="ZoneTexte 15"/>
            <p:cNvSpPr txBox="1"/>
            <p:nvPr/>
          </p:nvSpPr>
          <p:spPr>
            <a:xfrm>
              <a:off x="6736551" y="3004902"/>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des performances</a:t>
              </a:r>
            </a:p>
          </p:txBody>
        </p:sp>
        <p:sp>
          <p:nvSpPr>
            <p:cNvPr id="17" name="ZoneTexte 16"/>
            <p:cNvSpPr txBox="1"/>
            <p:nvPr/>
          </p:nvSpPr>
          <p:spPr>
            <a:xfrm>
              <a:off x="6774654" y="467723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la consommation</a:t>
              </a:r>
            </a:p>
          </p:txBody>
        </p:sp>
        <p:sp>
          <p:nvSpPr>
            <p:cNvPr id="19" name="Parenthèse ouvrante 18"/>
            <p:cNvSpPr/>
            <p:nvPr/>
          </p:nvSpPr>
          <p:spPr bwMode="auto">
            <a:xfrm>
              <a:off x="6858000" y="1859547"/>
              <a:ext cx="390525" cy="3797232"/>
            </a:xfrm>
            <a:prstGeom prst="leftBracket">
              <a:avLst>
                <a:gd name="adj" fmla="val 87454"/>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3" name="Rectangle 22"/>
          <p:cNvSpPr/>
          <p:nvPr/>
        </p:nvSpPr>
        <p:spPr>
          <a:xfrm>
            <a:off x="45244" y="3870754"/>
            <a:ext cx="1201457"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Avoir une action</a:t>
            </a:r>
          </a:p>
        </p:txBody>
      </p:sp>
      <p:cxnSp>
        <p:nvCxnSpPr>
          <p:cNvPr id="26" name="Connecteur droit avec flèche 25"/>
          <p:cNvCxnSpPr>
            <a:stCxn id="23" idx="3"/>
            <a:endCxn id="9" idx="1"/>
          </p:cNvCxnSpPr>
          <p:nvPr/>
        </p:nvCxnSpPr>
        <p:spPr bwMode="auto">
          <a:xfrm flipV="1">
            <a:off x="1246701" y="4224060"/>
            <a:ext cx="291306" cy="637"/>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Connecteur droit avec flèche 26"/>
          <p:cNvCxnSpPr>
            <a:stCxn id="9" idx="3"/>
            <a:endCxn id="12" idx="1"/>
          </p:cNvCxnSpPr>
          <p:nvPr/>
        </p:nvCxnSpPr>
        <p:spPr bwMode="auto">
          <a:xfrm flipV="1">
            <a:off x="2951601" y="4218839"/>
            <a:ext cx="637300" cy="5221"/>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a:stCxn id="12" idx="3"/>
            <a:endCxn id="19" idx="1"/>
          </p:cNvCxnSpPr>
          <p:nvPr/>
        </p:nvCxnSpPr>
        <p:spPr bwMode="auto">
          <a:xfrm flipV="1">
            <a:off x="6050471" y="4211989"/>
            <a:ext cx="526542" cy="6850"/>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llipse 1"/>
          <p:cNvSpPr/>
          <p:nvPr/>
        </p:nvSpPr>
        <p:spPr bwMode="auto">
          <a:xfrm>
            <a:off x="2558376" y="616240"/>
            <a:ext cx="2025496" cy="993041"/>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b="1" i="1" u="none" strike="noStrike" cap="none" normalizeH="0" baseline="0" dirty="0">
                <a:ln>
                  <a:noFill/>
                </a:ln>
                <a:solidFill>
                  <a:srgbClr val="3333CC"/>
                </a:solidFill>
                <a:effectLst/>
                <a:latin typeface="Calibri" panose="020F0502020204030204" pitchFamily="34" charset="0"/>
                <a:cs typeface="Calibri" panose="020F0502020204030204" pitchFamily="34" charset="0"/>
              </a:rPr>
              <a:t>Constater</a:t>
            </a:r>
            <a:endParaRPr kumimoji="0" lang="en-US" b="1" i="1" u="none" strike="noStrike" cap="none" normalizeH="0" baseline="0" dirty="0">
              <a:ln>
                <a:noFill/>
              </a:ln>
              <a:solidFill>
                <a:srgbClr val="3333CC"/>
              </a:solidFill>
              <a:effectLst/>
              <a:latin typeface="Calibri" panose="020F0502020204030204" pitchFamily="34" charset="0"/>
              <a:cs typeface="Calibri" panose="020F0502020204030204" pitchFamily="34" charset="0"/>
            </a:endParaRPr>
          </a:p>
        </p:txBody>
      </p:sp>
      <p:sp>
        <p:nvSpPr>
          <p:cNvPr id="28" name="Ellipse 27"/>
          <p:cNvSpPr/>
          <p:nvPr/>
        </p:nvSpPr>
        <p:spPr bwMode="auto">
          <a:xfrm>
            <a:off x="4288246" y="616240"/>
            <a:ext cx="2025496" cy="993041"/>
          </a:xfrm>
          <a:prstGeom prst="ellipse">
            <a:avLst/>
          </a:prstGeom>
          <a:noFill/>
          <a:ln w="38100" cap="flat" cmpd="sng" algn="ctr">
            <a:solidFill>
              <a:srgbClr val="33C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b="1" i="1" u="none" strike="noStrike" cap="none" normalizeH="0" baseline="0" dirty="0">
                <a:ln>
                  <a:noFill/>
                </a:ln>
                <a:solidFill>
                  <a:srgbClr val="33CCFF"/>
                </a:solidFill>
                <a:effectLst/>
                <a:latin typeface="Calibri" panose="020F0502020204030204" pitchFamily="34" charset="0"/>
                <a:cs typeface="Calibri" panose="020F0502020204030204" pitchFamily="34" charset="0"/>
              </a:rPr>
              <a:t>Agir</a:t>
            </a:r>
            <a:endParaRPr kumimoji="0" lang="en-US" b="1" i="1" u="none" strike="noStrike" cap="none" normalizeH="0" baseline="0" dirty="0">
              <a:ln>
                <a:noFill/>
              </a:ln>
              <a:solidFill>
                <a:srgbClr val="33CCFF"/>
              </a:solidFill>
              <a:effectLst/>
              <a:latin typeface="Calibri" panose="020F0502020204030204" pitchFamily="34" charset="0"/>
              <a:cs typeface="Calibri" panose="020F0502020204030204" pitchFamily="34" charset="0"/>
            </a:endParaRPr>
          </a:p>
        </p:txBody>
      </p:sp>
      <p:graphicFrame>
        <p:nvGraphicFramePr>
          <p:cNvPr id="29" name="Group 22"/>
          <p:cNvGraphicFramePr>
            <a:graphicFrameLocks noGrp="1"/>
          </p:cNvGraphicFramePr>
          <p:nvPr>
            <p:extLst>
              <p:ext uri="{D42A27DB-BD31-4B8C-83A1-F6EECF244321}">
                <p14:modId xmlns:p14="http://schemas.microsoft.com/office/powerpoint/2010/main" val="296992104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6419840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Text Box 4"/>
          <p:cNvSpPr txBox="1">
            <a:spLocks noChangeArrowheads="1"/>
          </p:cNvSpPr>
          <p:nvPr/>
        </p:nvSpPr>
        <p:spPr bwMode="auto">
          <a:xfrm>
            <a:off x="77788" y="2857500"/>
            <a:ext cx="1655762"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Avoir une action</a:t>
            </a:r>
          </a:p>
        </p:txBody>
      </p:sp>
      <p:grpSp>
        <p:nvGrpSpPr>
          <p:cNvPr id="6148" name="Group 45"/>
          <p:cNvGrpSpPr>
            <a:grpSpLocks/>
          </p:cNvGrpSpPr>
          <p:nvPr/>
        </p:nvGrpSpPr>
        <p:grpSpPr bwMode="auto">
          <a:xfrm>
            <a:off x="6929438" y="2628900"/>
            <a:ext cx="2054225" cy="1016000"/>
            <a:chOff x="4352" y="1906"/>
            <a:chExt cx="1294" cy="640"/>
          </a:xfrm>
        </p:grpSpPr>
        <p:sp>
          <p:nvSpPr>
            <p:cNvPr id="6185" name="Rectangle 9"/>
            <p:cNvSpPr>
              <a:spLocks noChangeArrowheads="1"/>
            </p:cNvSpPr>
            <p:nvPr/>
          </p:nvSpPr>
          <p:spPr bwMode="auto">
            <a:xfrm>
              <a:off x="4352" y="1906"/>
              <a:ext cx="12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Combien ça coûte?</a:t>
              </a:r>
            </a:p>
          </p:txBody>
        </p:sp>
        <p:sp>
          <p:nvSpPr>
            <p:cNvPr id="6186" name="Rectangle 10"/>
            <p:cNvSpPr>
              <a:spLocks noChangeArrowheads="1"/>
            </p:cNvSpPr>
            <p:nvPr/>
          </p:nvSpPr>
          <p:spPr bwMode="auto">
            <a:xfrm>
              <a:off x="4647" y="2334"/>
              <a:ext cx="7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FF3300"/>
                  </a:solidFill>
                  <a:effectLst/>
                  <a:uLnTx/>
                  <a:uFillTx/>
                  <a:latin typeface="Arial" panose="020B0604020202020204" pitchFamily="34" charset="0"/>
                  <a:ea typeface="+mn-ea"/>
                  <a:cs typeface="+mn-cs"/>
                </a:rPr>
                <a:t>Qui paye?</a:t>
              </a:r>
            </a:p>
          </p:txBody>
        </p:sp>
      </p:grpSp>
      <p:grpSp>
        <p:nvGrpSpPr>
          <p:cNvPr id="6149" name="Group 46"/>
          <p:cNvGrpSpPr>
            <a:grpSpLocks/>
          </p:cNvGrpSpPr>
          <p:nvPr/>
        </p:nvGrpSpPr>
        <p:grpSpPr bwMode="auto">
          <a:xfrm>
            <a:off x="1733550" y="981075"/>
            <a:ext cx="2751138" cy="5462588"/>
            <a:chOff x="1092" y="618"/>
            <a:chExt cx="1733" cy="3441"/>
          </a:xfrm>
        </p:grpSpPr>
        <p:sp>
          <p:nvSpPr>
            <p:cNvPr id="6175" name="Rectangle 7"/>
            <p:cNvSpPr>
              <a:spLocks noChangeArrowheads="1"/>
            </p:cNvSpPr>
            <p:nvPr/>
          </p:nvSpPr>
          <p:spPr bwMode="auto">
            <a:xfrm>
              <a:off x="1539" y="618"/>
              <a:ext cx="7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Qui le fait?</a:t>
              </a:r>
            </a:p>
          </p:txBody>
        </p:sp>
        <p:sp>
          <p:nvSpPr>
            <p:cNvPr id="6176" name="Rectangle 8"/>
            <p:cNvSpPr>
              <a:spLocks noChangeArrowheads="1"/>
            </p:cNvSpPr>
            <p:nvPr/>
          </p:nvSpPr>
          <p:spPr bwMode="auto">
            <a:xfrm>
              <a:off x="1551" y="1441"/>
              <a:ext cx="7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Comment?</a:t>
              </a:r>
            </a:p>
          </p:txBody>
        </p:sp>
        <p:sp>
          <p:nvSpPr>
            <p:cNvPr id="6177" name="Rectangle 11"/>
            <p:cNvSpPr>
              <a:spLocks noChangeArrowheads="1"/>
            </p:cNvSpPr>
            <p:nvPr/>
          </p:nvSpPr>
          <p:spPr bwMode="auto">
            <a:xfrm>
              <a:off x="1628" y="2143"/>
              <a:ext cx="763"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Quel est 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parcours?</a:t>
              </a:r>
            </a:p>
          </p:txBody>
        </p:sp>
        <p:sp>
          <p:nvSpPr>
            <p:cNvPr id="6178" name="Rectangle 16"/>
            <p:cNvSpPr>
              <a:spLocks noChangeArrowheads="1"/>
            </p:cNvSpPr>
            <p:nvPr/>
          </p:nvSpPr>
          <p:spPr bwMode="auto">
            <a:xfrm>
              <a:off x="1557" y="2931"/>
              <a:ext cx="12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Quelle motivation?</a:t>
              </a:r>
            </a:p>
          </p:txBody>
        </p:sp>
        <p:cxnSp>
          <p:nvCxnSpPr>
            <p:cNvPr id="6179" name="AutoShape 18"/>
            <p:cNvCxnSpPr>
              <a:cxnSpLocks noChangeShapeType="1"/>
              <a:stCxn id="6147" idx="3"/>
              <a:endCxn id="6175" idx="1"/>
            </p:cNvCxnSpPr>
            <p:nvPr/>
          </p:nvCxnSpPr>
          <p:spPr bwMode="auto">
            <a:xfrm flipV="1">
              <a:off x="1092" y="724"/>
              <a:ext cx="447" cy="1300"/>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0" name="AutoShape 19"/>
            <p:cNvCxnSpPr>
              <a:cxnSpLocks noChangeShapeType="1"/>
              <a:stCxn id="6147" idx="3"/>
              <a:endCxn id="6176" idx="1"/>
            </p:cNvCxnSpPr>
            <p:nvPr/>
          </p:nvCxnSpPr>
          <p:spPr bwMode="auto">
            <a:xfrm flipV="1">
              <a:off x="1092" y="1547"/>
              <a:ext cx="459" cy="477"/>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1" name="AutoShape 20"/>
            <p:cNvCxnSpPr>
              <a:cxnSpLocks noChangeShapeType="1"/>
              <a:stCxn id="6147" idx="3"/>
              <a:endCxn id="6177" idx="1"/>
            </p:cNvCxnSpPr>
            <p:nvPr/>
          </p:nvCxnSpPr>
          <p:spPr bwMode="auto">
            <a:xfrm>
              <a:off x="1092" y="2024"/>
              <a:ext cx="536" cy="341"/>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2" name="AutoShape 21"/>
            <p:cNvCxnSpPr>
              <a:cxnSpLocks noChangeShapeType="1"/>
              <a:stCxn id="6147" idx="3"/>
              <a:endCxn id="6178" idx="1"/>
            </p:cNvCxnSpPr>
            <p:nvPr/>
          </p:nvCxnSpPr>
          <p:spPr bwMode="auto">
            <a:xfrm>
              <a:off x="1092" y="2024"/>
              <a:ext cx="465" cy="1013"/>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83" name="Rectangle 25"/>
            <p:cNvSpPr>
              <a:spLocks noChangeArrowheads="1"/>
            </p:cNvSpPr>
            <p:nvPr/>
          </p:nvSpPr>
          <p:spPr bwMode="auto">
            <a:xfrm>
              <a:off x="1657" y="3616"/>
              <a:ext cx="1068"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Est-ce vraiment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rentable?</a:t>
              </a:r>
            </a:p>
          </p:txBody>
        </p:sp>
        <p:cxnSp>
          <p:nvCxnSpPr>
            <p:cNvPr id="6184" name="AutoShape 26"/>
            <p:cNvCxnSpPr>
              <a:cxnSpLocks noChangeShapeType="1"/>
              <a:stCxn id="6147" idx="3"/>
              <a:endCxn id="6183" idx="1"/>
            </p:cNvCxnSpPr>
            <p:nvPr/>
          </p:nvCxnSpPr>
          <p:spPr bwMode="auto">
            <a:xfrm>
              <a:off x="1092" y="2024"/>
              <a:ext cx="565" cy="1814"/>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0" name="Group 47"/>
          <p:cNvGrpSpPr>
            <a:grpSpLocks/>
          </p:cNvGrpSpPr>
          <p:nvPr/>
        </p:nvGrpSpPr>
        <p:grpSpPr bwMode="auto">
          <a:xfrm>
            <a:off x="3678238" y="784225"/>
            <a:ext cx="3019425" cy="5654675"/>
            <a:chOff x="2317" y="494"/>
            <a:chExt cx="1902" cy="3562"/>
          </a:xfrm>
        </p:grpSpPr>
        <p:cxnSp>
          <p:nvCxnSpPr>
            <p:cNvPr id="6165" name="AutoShape 5"/>
            <p:cNvCxnSpPr>
              <a:cxnSpLocks noChangeShapeType="1"/>
              <a:stCxn id="6176" idx="3"/>
              <a:endCxn id="6168" idx="1"/>
            </p:cNvCxnSpPr>
            <p:nvPr/>
          </p:nvCxnSpPr>
          <p:spPr bwMode="auto">
            <a:xfrm>
              <a:off x="2333" y="1547"/>
              <a:ext cx="548"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6" name="AutoShape 23"/>
            <p:cNvCxnSpPr>
              <a:cxnSpLocks noChangeShapeType="1"/>
              <a:stCxn id="6177" idx="3"/>
              <a:endCxn id="6169" idx="1"/>
            </p:cNvCxnSpPr>
            <p:nvPr/>
          </p:nvCxnSpPr>
          <p:spPr bwMode="auto">
            <a:xfrm flipV="1">
              <a:off x="2391" y="2362"/>
              <a:ext cx="499"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67" name="Rectangle 13"/>
            <p:cNvSpPr>
              <a:spLocks noChangeArrowheads="1"/>
            </p:cNvSpPr>
            <p:nvPr/>
          </p:nvSpPr>
          <p:spPr bwMode="auto">
            <a:xfrm>
              <a:off x="2959" y="494"/>
              <a:ext cx="740"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Structure,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Formation</a:t>
              </a:r>
            </a:p>
          </p:txBody>
        </p:sp>
        <p:sp>
          <p:nvSpPr>
            <p:cNvPr id="6168" name="Rectangle 14"/>
            <p:cNvSpPr>
              <a:spLocks noChangeArrowheads="1"/>
            </p:cNvSpPr>
            <p:nvPr/>
          </p:nvSpPr>
          <p:spPr bwMode="auto">
            <a:xfrm>
              <a:off x="2881" y="1213"/>
              <a:ext cx="1338"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Quelle technologie?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 effet?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Quelle bénéfice?</a:t>
              </a:r>
            </a:p>
          </p:txBody>
        </p:sp>
        <p:sp>
          <p:nvSpPr>
            <p:cNvPr id="6169" name="Rectangle 15"/>
            <p:cNvSpPr>
              <a:spLocks noChangeArrowheads="1"/>
            </p:cNvSpPr>
            <p:nvPr/>
          </p:nvSpPr>
          <p:spPr bwMode="auto">
            <a:xfrm>
              <a:off x="2890" y="2140"/>
              <a:ext cx="1295"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Tri sélectif?</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Centre de collecte?</a:t>
              </a:r>
            </a:p>
          </p:txBody>
        </p:sp>
        <p:sp>
          <p:nvSpPr>
            <p:cNvPr id="6170" name="Rectangle 17"/>
            <p:cNvSpPr>
              <a:spLocks noChangeArrowheads="1"/>
            </p:cNvSpPr>
            <p:nvPr/>
          </p:nvSpPr>
          <p:spPr bwMode="auto">
            <a:xfrm>
              <a:off x="3096" y="2817"/>
              <a:ext cx="77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Volontaire,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Lois</a:t>
              </a:r>
            </a:p>
          </p:txBody>
        </p:sp>
        <p:cxnSp>
          <p:nvCxnSpPr>
            <p:cNvPr id="6171" name="AutoShape 22"/>
            <p:cNvCxnSpPr>
              <a:cxnSpLocks noChangeShapeType="1"/>
              <a:stCxn id="6175" idx="3"/>
              <a:endCxn id="6167" idx="1"/>
            </p:cNvCxnSpPr>
            <p:nvPr/>
          </p:nvCxnSpPr>
          <p:spPr bwMode="auto">
            <a:xfrm flipV="1">
              <a:off x="2317" y="716"/>
              <a:ext cx="642" cy="8"/>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2" name="AutoShape 24"/>
            <p:cNvCxnSpPr>
              <a:cxnSpLocks noChangeShapeType="1"/>
              <a:stCxn id="6178" idx="3"/>
              <a:endCxn id="6170" idx="1"/>
            </p:cNvCxnSpPr>
            <p:nvPr/>
          </p:nvCxnSpPr>
          <p:spPr bwMode="auto">
            <a:xfrm>
              <a:off x="2825" y="3037"/>
              <a:ext cx="271" cy="2"/>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73" name="Rectangle 27"/>
            <p:cNvSpPr>
              <a:spLocks noChangeArrowheads="1"/>
            </p:cNvSpPr>
            <p:nvPr/>
          </p:nvSpPr>
          <p:spPr bwMode="auto">
            <a:xfrm>
              <a:off x="3169" y="3613"/>
              <a:ext cx="77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Comment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quantifier?</a:t>
              </a:r>
            </a:p>
          </p:txBody>
        </p:sp>
        <p:cxnSp>
          <p:nvCxnSpPr>
            <p:cNvPr id="6174" name="AutoShape 28"/>
            <p:cNvCxnSpPr>
              <a:cxnSpLocks noChangeShapeType="1"/>
              <a:stCxn id="6183" idx="3"/>
              <a:endCxn id="6173" idx="1"/>
            </p:cNvCxnSpPr>
            <p:nvPr/>
          </p:nvCxnSpPr>
          <p:spPr bwMode="auto">
            <a:xfrm flipV="1">
              <a:off x="2725" y="3835"/>
              <a:ext cx="444"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29" name="Group 22"/>
          <p:cNvGraphicFramePr>
            <a:graphicFrameLocks noGrp="1"/>
          </p:cNvGraphicFramePr>
          <p:nvPr>
            <p:extLst>
              <p:ext uri="{D42A27DB-BD31-4B8C-83A1-F6EECF244321}">
                <p14:modId xmlns:p14="http://schemas.microsoft.com/office/powerpoint/2010/main" val="296992104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22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31"/>
          <p:cNvSpPr txBox="1">
            <a:spLocks noChangeArrowheads="1"/>
          </p:cNvSpPr>
          <p:nvPr/>
        </p:nvSpPr>
        <p:spPr bwMode="auto">
          <a:xfrm>
            <a:off x="-887277" y="626855"/>
            <a:ext cx="5129212"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PLANNING </a:t>
            </a:r>
            <a:r>
              <a:rPr lang="fr-FR" sz="1600" b="1" i="1" dirty="0">
                <a:solidFill>
                  <a:schemeClr val="accent2"/>
                </a:solidFill>
                <a:latin typeface="Calibri" panose="020F0502020204030204" pitchFamily="34" charset="0"/>
              </a:rPr>
              <a:t>(prévisionnel)</a:t>
            </a:r>
          </a:p>
        </p:txBody>
      </p:sp>
      <p:sp>
        <p:nvSpPr>
          <p:cNvPr id="9"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graphicFrame>
        <p:nvGraphicFramePr>
          <p:cNvPr id="4" name="Tableau 3"/>
          <p:cNvGraphicFramePr>
            <a:graphicFrameLocks noGrp="1"/>
          </p:cNvGraphicFramePr>
          <p:nvPr>
            <p:extLst>
              <p:ext uri="{D42A27DB-BD31-4B8C-83A1-F6EECF244321}">
                <p14:modId xmlns:p14="http://schemas.microsoft.com/office/powerpoint/2010/main" val="1389322561"/>
              </p:ext>
            </p:extLst>
          </p:nvPr>
        </p:nvGraphicFramePr>
        <p:xfrm>
          <a:off x="277238" y="1045223"/>
          <a:ext cx="8589523" cy="5705849"/>
        </p:xfrm>
        <a:graphic>
          <a:graphicData uri="http://schemas.openxmlformats.org/drawingml/2006/table">
            <a:tbl>
              <a:tblPr/>
              <a:tblGrid>
                <a:gridCol w="814662">
                  <a:extLst>
                    <a:ext uri="{9D8B030D-6E8A-4147-A177-3AD203B41FA5}">
                      <a16:colId xmlns:a16="http://schemas.microsoft.com/office/drawing/2014/main" val="966742593"/>
                    </a:ext>
                  </a:extLst>
                </a:gridCol>
                <a:gridCol w="963436">
                  <a:extLst>
                    <a:ext uri="{9D8B030D-6E8A-4147-A177-3AD203B41FA5}">
                      <a16:colId xmlns:a16="http://schemas.microsoft.com/office/drawing/2014/main" val="435640055"/>
                    </a:ext>
                  </a:extLst>
                </a:gridCol>
                <a:gridCol w="3510282">
                  <a:extLst>
                    <a:ext uri="{9D8B030D-6E8A-4147-A177-3AD203B41FA5}">
                      <a16:colId xmlns:a16="http://schemas.microsoft.com/office/drawing/2014/main" val="937169982"/>
                    </a:ext>
                  </a:extLst>
                </a:gridCol>
                <a:gridCol w="3301143">
                  <a:extLst>
                    <a:ext uri="{9D8B030D-6E8A-4147-A177-3AD203B41FA5}">
                      <a16:colId xmlns:a16="http://schemas.microsoft.com/office/drawing/2014/main" val="1711439302"/>
                    </a:ext>
                  </a:extLst>
                </a:gridCol>
              </a:tblGrid>
              <a:tr h="522441">
                <a:tc>
                  <a:txBody>
                    <a:bodyPr/>
                    <a:lstStyle/>
                    <a:p>
                      <a:pPr algn="ctr" rtl="0" fontAlgn="ctr"/>
                      <a:r>
                        <a:rPr lang="en-US" sz="1600" b="1" i="0" u="none" strike="noStrike" dirty="0">
                          <a:solidFill>
                            <a:srgbClr val="0000FF"/>
                          </a:solidFill>
                          <a:effectLst/>
                          <a:latin typeface="Arial" panose="020B0604020202020204" pitchFamily="34" charset="0"/>
                        </a:rPr>
                        <a:t>Date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err="1">
                          <a:solidFill>
                            <a:srgbClr val="0000FF"/>
                          </a:solidFill>
                          <a:effectLst/>
                          <a:latin typeface="Arial" panose="020B0604020202020204" pitchFamily="34" charset="0"/>
                        </a:rPr>
                        <a:t>Horaire</a:t>
                      </a:r>
                      <a:endParaRPr lang="en-US" sz="1600" b="1"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600" b="1" i="0" u="none" strike="noStrike" noProof="0" dirty="0">
                          <a:solidFill>
                            <a:srgbClr val="0000FF"/>
                          </a:solidFill>
                          <a:effectLst/>
                          <a:latin typeface="Arial" panose="020B0604020202020204" pitchFamily="34" charset="0"/>
                        </a:rPr>
                        <a:t>Intervenant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600" b="1" i="0" u="none" strike="noStrike">
                          <a:solidFill>
                            <a:srgbClr val="0000FF"/>
                          </a:solidFill>
                          <a:effectLst/>
                          <a:latin typeface="Arial" panose="020B0604020202020204" pitchFamily="34" charset="0"/>
                        </a:rPr>
                        <a:t>Thème</a:t>
                      </a:r>
                      <a:endParaRPr lang="fr-FR" sz="1600" b="1"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107889"/>
                  </a:ext>
                </a:extLst>
              </a:tr>
              <a:tr h="396815">
                <a:tc>
                  <a:txBody>
                    <a:bodyPr/>
                    <a:lstStyle/>
                    <a:p>
                      <a:pPr algn="ctr" rtl="0" fontAlgn="ctr"/>
                      <a:r>
                        <a:rPr lang="en-US" sz="1400" b="0" i="0" u="none" strike="noStrike" dirty="0">
                          <a:solidFill>
                            <a:srgbClr val="000000"/>
                          </a:solidFill>
                          <a:effectLst/>
                          <a:latin typeface="Arial" panose="020B0604020202020204" pitchFamily="34" charset="0"/>
                        </a:rPr>
                        <a:t>2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Introduction + 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046359"/>
                  </a:ext>
                </a:extLst>
              </a:tr>
              <a:tr h="664234">
                <a:tc>
                  <a:txBody>
                    <a:bodyPr/>
                    <a:lstStyle/>
                    <a:p>
                      <a:pPr algn="ctr" rtl="0" fontAlgn="ctr"/>
                      <a:r>
                        <a:rPr lang="en-US" sz="1400" b="0" i="0" u="none" strike="noStrike" dirty="0">
                          <a:solidFill>
                            <a:srgbClr val="000000"/>
                          </a:solidFill>
                          <a:effectLst/>
                          <a:latin typeface="Arial" panose="020B0604020202020204" pitchFamily="34" charset="0"/>
                        </a:rPr>
                        <a:t>3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850493"/>
                  </a:ext>
                </a:extLst>
              </a:tr>
              <a:tr h="603849">
                <a:tc>
                  <a:txBody>
                    <a:bodyPr/>
                    <a:lstStyle/>
                    <a:p>
                      <a:pPr algn="ctr" rtl="0" fontAlgn="ctr"/>
                      <a:r>
                        <a:rPr lang="en-US" sz="1400" b="0" i="0" u="none" strike="noStrike" dirty="0">
                          <a:solidFill>
                            <a:srgbClr val="000000"/>
                          </a:solidFill>
                          <a:effectLst/>
                          <a:latin typeface="Arial" panose="020B0604020202020204" pitchFamily="34" charset="0"/>
                        </a:rPr>
                        <a:t>6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10h-12h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070116"/>
                  </a:ext>
                </a:extLst>
              </a:tr>
              <a:tr h="473094">
                <a:tc>
                  <a:txBody>
                    <a:bodyPr/>
                    <a:lstStyle/>
                    <a:p>
                      <a:pPr algn="ctr" rtl="0" fontAlgn="ctr"/>
                      <a:r>
                        <a:rPr lang="en-US" sz="1400" b="0" i="0" u="none" strike="noStrike" dirty="0">
                          <a:solidFill>
                            <a:srgbClr val="00B0F0"/>
                          </a:solidFill>
                          <a:effectLst/>
                          <a:latin typeface="Arial" panose="020B0604020202020204" pitchFamily="34" charset="0"/>
                        </a:rPr>
                        <a:t>10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B0F0"/>
                          </a:solidFill>
                          <a:effectLst/>
                          <a:latin typeface="Arial" panose="020B0604020202020204" pitchFamily="34" charset="0"/>
                        </a:rPr>
                        <a:t>14h-16h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B0F0"/>
                          </a:solidFill>
                          <a:effectLst/>
                          <a:latin typeface="Arial" panose="020B0604020202020204" pitchFamily="34" charset="0"/>
                        </a:rPr>
                        <a:t>Yves Babian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B0F0"/>
                          </a:solidFill>
                          <a:effectLst/>
                          <a:latin typeface="Arial" panose="020B0604020202020204" pitchFamily="34" charset="0"/>
                        </a:rPr>
                        <a:t>Expérience et perspective de l’</a:t>
                      </a:r>
                      <a:r>
                        <a:rPr lang="fr-FR" sz="1400" b="0" i="0" u="none" strike="noStrike" dirty="0" err="1">
                          <a:solidFill>
                            <a:srgbClr val="00B0F0"/>
                          </a:solidFill>
                          <a:effectLst/>
                          <a:latin typeface="Arial" panose="020B0604020202020204" pitchFamily="34" charset="0"/>
                        </a:rPr>
                        <a:t>acv</a:t>
                      </a:r>
                      <a:r>
                        <a:rPr lang="fr-FR" sz="1400" b="0" i="0" u="none" strike="noStrike" dirty="0">
                          <a:solidFill>
                            <a:srgbClr val="00B0F0"/>
                          </a:solidFill>
                          <a:effectLst/>
                          <a:latin typeface="Arial" panose="020B0604020202020204" pitchFamily="34" charset="0"/>
                        </a:rPr>
                        <a:t> au sein du groupe Renault</a:t>
                      </a:r>
                      <a:endParaRPr lang="en-US" sz="1400" b="0" i="0" u="none" strike="noStrike" dirty="0">
                        <a:solidFill>
                          <a:srgbClr val="00B0F0"/>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934147"/>
                  </a:ext>
                </a:extLst>
              </a:tr>
              <a:tr h="363669">
                <a:tc>
                  <a:txBody>
                    <a:bodyPr/>
                    <a:lstStyle/>
                    <a:p>
                      <a:pPr algn="ctr" rtl="0" fontAlgn="ctr"/>
                      <a:r>
                        <a:rPr lang="en-US" sz="1400" b="0" i="0" u="none" strike="noStrike" dirty="0">
                          <a:solidFill>
                            <a:srgbClr val="000000"/>
                          </a:solidFill>
                          <a:effectLst/>
                          <a:latin typeface="Arial" panose="020B0604020202020204" pitchFamily="34" charset="0"/>
                        </a:rPr>
                        <a:t>17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FF"/>
                          </a:solidFill>
                          <a:effectLst/>
                          <a:latin typeface="Arial" panose="020B0604020202020204" pitchFamily="34" charset="0"/>
                        </a:rPr>
                        <a:t>Conduite de projets</a:t>
                      </a:r>
                      <a:endParaRPr lang="fr-FR"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137080"/>
                  </a:ext>
                </a:extLst>
              </a:tr>
              <a:tr h="362309">
                <a:tc>
                  <a:txBody>
                    <a:bodyPr/>
                    <a:lstStyle/>
                    <a:p>
                      <a:pPr algn="ctr" rtl="0" fontAlgn="ctr"/>
                      <a:r>
                        <a:rPr lang="en-US" sz="1400" b="0" i="0" u="none" strike="noStrike" dirty="0">
                          <a:solidFill>
                            <a:srgbClr val="000000"/>
                          </a:solidFill>
                          <a:effectLst/>
                          <a:latin typeface="Arial" panose="020B0604020202020204" pitchFamily="34" charset="0"/>
                        </a:rPr>
                        <a:t>23-Oct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noProof="0" dirty="0">
                          <a:solidFill>
                            <a:srgbClr val="0000FF"/>
                          </a:solidFill>
                          <a:effectLst/>
                          <a:latin typeface="Arial" panose="020B0604020202020204" pitchFamily="34" charset="0"/>
                          <a:ea typeface="+mn-ea"/>
                          <a:cs typeface="+mn-cs"/>
                        </a:rPr>
                        <a:t>Jarir MAHFOUD, </a:t>
                      </a:r>
                      <a:r>
                        <a:rPr lang="en-US" sz="1400" b="0" i="0" u="none" strike="noStrike" kern="1200" noProof="0" dirty="0" err="1">
                          <a:solidFill>
                            <a:srgbClr val="0000FF"/>
                          </a:solidFill>
                          <a:effectLst/>
                          <a:latin typeface="Arial" panose="020B0604020202020204" pitchFamily="34" charset="0"/>
                          <a:ea typeface="+mn-ea"/>
                          <a:cs typeface="+mn-cs"/>
                        </a:rPr>
                        <a:t>INSA</a:t>
                      </a:r>
                      <a:endParaRPr lang="en-US" sz="1400" b="0" i="0" u="none" strike="noStrike" kern="1200" noProof="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dirty="0">
                          <a:solidFill>
                            <a:srgbClr val="0000FF"/>
                          </a:solidFill>
                          <a:effectLst/>
                          <a:latin typeface="Arial" panose="020B0604020202020204" pitchFamily="34" charset="0"/>
                        </a:rPr>
                        <a:t>Introduction outil d’</a:t>
                      </a:r>
                      <a:r>
                        <a:rPr lang="fr-FR" sz="1400" b="0" i="0" u="none" strike="noStrike" dirty="0" err="1">
                          <a:solidFill>
                            <a:srgbClr val="0000FF"/>
                          </a:solidFill>
                          <a:effectLst/>
                          <a:latin typeface="Arial" panose="020B0604020202020204" pitchFamily="34" charset="0"/>
                        </a:rPr>
                        <a:t>ACV</a:t>
                      </a:r>
                      <a:r>
                        <a:rPr lang="fr-FR" sz="1400" b="0" i="0" u="none" strike="noStrike" dirty="0">
                          <a:solidFill>
                            <a:srgbClr val="0000FF"/>
                          </a:solidFill>
                          <a:effectLst/>
                          <a:latin typeface="Arial" panose="020B0604020202020204" pitchFamily="34" charset="0"/>
                        </a:rPr>
                        <a:t>( </a:t>
                      </a:r>
                      <a:r>
                        <a:rPr lang="fr-FR" sz="1400" b="0" i="0" u="none" strike="noStrike" dirty="0" err="1">
                          <a:solidFill>
                            <a:srgbClr val="0000FF"/>
                          </a:solidFill>
                          <a:effectLst/>
                          <a:latin typeface="Arial" panose="020B0604020202020204" pitchFamily="34" charset="0"/>
                        </a:rPr>
                        <a:t>GaBI</a:t>
                      </a:r>
                      <a:r>
                        <a:rPr lang="fr-FR" sz="1400" b="0" i="0" u="none" strike="noStrike" dirty="0">
                          <a:solidFill>
                            <a:srgbClr val="0000FF"/>
                          </a:solidFill>
                          <a:effectLst/>
                          <a:latin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825397"/>
                  </a:ext>
                </a:extLst>
              </a:tr>
              <a:tr h="439947">
                <a:tc>
                  <a:txBody>
                    <a:bodyPr/>
                    <a:lstStyle/>
                    <a:p>
                      <a:pPr algn="ctr" rtl="0" fontAlgn="ctr"/>
                      <a:r>
                        <a:rPr lang="en-US" sz="1400" b="0" i="0" u="none" strike="noStrike" dirty="0">
                          <a:solidFill>
                            <a:srgbClr val="000000"/>
                          </a:solidFill>
                          <a:effectLst/>
                          <a:latin typeface="Arial" panose="020B0604020202020204" pitchFamily="34" charset="0"/>
                        </a:rPr>
                        <a:t>24-Oct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err="1">
                          <a:solidFill>
                            <a:srgbClr val="0099CC"/>
                          </a:solidFill>
                          <a:effectLst/>
                          <a:latin typeface="Arial" panose="020B0604020202020204" pitchFamily="34" charset="0"/>
                        </a:rPr>
                        <a:t>Frédéric</a:t>
                      </a:r>
                      <a:r>
                        <a:rPr lang="en-US" sz="1400" b="0" i="0" u="none" strike="noStrike" dirty="0">
                          <a:solidFill>
                            <a:srgbClr val="0099CC"/>
                          </a:solidFill>
                          <a:effectLst/>
                          <a:latin typeface="Arial" panose="020B0604020202020204" pitchFamily="34" charset="0"/>
                        </a:rPr>
                        <a:t> CADET, </a:t>
                      </a:r>
                      <a:r>
                        <a:rPr lang="en-US" sz="1400" b="0" i="0" u="none" strike="noStrike" dirty="0" err="1">
                          <a:solidFill>
                            <a:srgbClr val="0099CC"/>
                          </a:solidFill>
                          <a:effectLst/>
                          <a:latin typeface="Arial" panose="020B0604020202020204" pitchFamily="34" charset="0"/>
                        </a:rPr>
                        <a:t>Ecodesign</a:t>
                      </a:r>
                      <a:endParaRPr lang="en-US" sz="1400" b="0" i="0" u="none" strike="noStrike" dirty="0">
                        <a:solidFill>
                          <a:srgbClr val="0099CC"/>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99CC"/>
                          </a:solidFill>
                          <a:effectLst/>
                          <a:latin typeface="Arial" panose="020B0604020202020204" pitchFamily="34" charset="0"/>
                        </a:rPr>
                        <a:t>Design &amp; Eco-conception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358788"/>
                  </a:ext>
                </a:extLst>
              </a:tr>
              <a:tr h="379563">
                <a:tc>
                  <a:txBody>
                    <a:bodyPr/>
                    <a:lstStyle/>
                    <a:p>
                      <a:pPr algn="ctr" rtl="0" fontAlgn="ctr"/>
                      <a:r>
                        <a:rPr lang="en-US" sz="1400" b="0" i="0" u="none" strike="noStrike" dirty="0">
                          <a:solidFill>
                            <a:srgbClr val="000000"/>
                          </a:solidFill>
                          <a:effectLst/>
                          <a:latin typeface="Arial" panose="020B0604020202020204" pitchFamily="34" charset="0"/>
                        </a:rPr>
                        <a:t>27-Oct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400" b="0" i="0" u="none" strike="noStrike" dirty="0">
                          <a:solidFill>
                            <a:srgbClr val="000000"/>
                          </a:solidFill>
                          <a:effectLst/>
                          <a:latin typeface="Arial" panose="020B0604020202020204" pitchFamily="34" charset="0"/>
                        </a:rPr>
                        <a:t>8h-10h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fr-FR" sz="1400" b="0" i="0" u="none" strike="noStrike" dirty="0">
                          <a:solidFill>
                            <a:srgbClr val="0000FF"/>
                          </a:solidFill>
                          <a:effectLst/>
                          <a:latin typeface="Arial" panose="020B0604020202020204" pitchFamily="34" charset="0"/>
                        </a:rPr>
                        <a:t>Conduite de projets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27870397"/>
                  </a:ext>
                </a:extLst>
              </a:tr>
              <a:tr h="362309">
                <a:tc>
                  <a:txBody>
                    <a:bodyPr/>
                    <a:lstStyle/>
                    <a:p>
                      <a:pPr algn="ctr" rtl="0" fontAlgn="ctr"/>
                      <a:r>
                        <a:rPr lang="en-US" sz="1400" b="0" i="0" u="none" strike="noStrike" dirty="0">
                          <a:solidFill>
                            <a:srgbClr val="000000"/>
                          </a:solidFill>
                          <a:effectLst/>
                          <a:latin typeface="Arial" panose="020B0604020202020204" pitchFamily="34" charset="0"/>
                        </a:rPr>
                        <a:t>6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14h-16h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noProof="0" dirty="0">
                          <a:solidFill>
                            <a:srgbClr val="0000FF"/>
                          </a:solidFill>
                          <a:effectLst/>
                          <a:latin typeface="Arial" panose="020B0604020202020204" pitchFamily="34" charset="0"/>
                          <a:ea typeface="+mn-ea"/>
                          <a:cs typeface="+mn-cs"/>
                        </a:rPr>
                        <a:t>Jarir MAHFOUD, </a:t>
                      </a:r>
                      <a:r>
                        <a:rPr lang="en-US" sz="1400" b="0" i="0" u="none" strike="noStrike" kern="1200" noProof="0" dirty="0" err="1">
                          <a:solidFill>
                            <a:srgbClr val="0000FF"/>
                          </a:solidFill>
                          <a:effectLst/>
                          <a:latin typeface="Arial" panose="020B0604020202020204" pitchFamily="34" charset="0"/>
                          <a:ea typeface="+mn-ea"/>
                          <a:cs typeface="+mn-cs"/>
                        </a:rPr>
                        <a:t>INSA</a:t>
                      </a:r>
                      <a:endParaRPr lang="en-US" sz="1400" b="0" i="0" u="none" strike="noStrike" kern="1200" noProof="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dirty="0">
                          <a:solidFill>
                            <a:srgbClr val="0000FF"/>
                          </a:solidFill>
                          <a:effectLst/>
                          <a:latin typeface="Arial" panose="020B0604020202020204" pitchFamily="34" charset="0"/>
                        </a:rPr>
                        <a:t>Introduction outil d’</a:t>
                      </a:r>
                      <a:r>
                        <a:rPr lang="fr-FR" sz="1400" b="0" i="0" u="none" strike="noStrike" dirty="0" err="1">
                          <a:solidFill>
                            <a:srgbClr val="0000FF"/>
                          </a:solidFill>
                          <a:effectLst/>
                          <a:latin typeface="Arial" panose="020B0604020202020204" pitchFamily="34" charset="0"/>
                        </a:rPr>
                        <a:t>ACV</a:t>
                      </a:r>
                      <a:r>
                        <a:rPr lang="fr-FR" sz="1400" b="0" i="0" u="none" strike="noStrike" dirty="0">
                          <a:solidFill>
                            <a:srgbClr val="0000FF"/>
                          </a:solidFill>
                          <a:effectLst/>
                          <a:latin typeface="Arial" panose="020B0604020202020204" pitchFamily="34" charset="0"/>
                        </a:rPr>
                        <a:t>( </a:t>
                      </a:r>
                      <a:r>
                        <a:rPr lang="fr-FR" sz="1400" b="0" i="0" u="none" strike="noStrike" dirty="0" err="1">
                          <a:solidFill>
                            <a:srgbClr val="0000FF"/>
                          </a:solidFill>
                          <a:effectLst/>
                          <a:latin typeface="Arial" panose="020B0604020202020204" pitchFamily="34" charset="0"/>
                        </a:rPr>
                        <a:t>GaBI</a:t>
                      </a:r>
                      <a:r>
                        <a:rPr lang="fr-FR" sz="1400" b="0" i="0" u="none" strike="noStrike" dirty="0">
                          <a:solidFill>
                            <a:srgbClr val="0000FF"/>
                          </a:solidFill>
                          <a:effectLst/>
                          <a:latin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786815"/>
                  </a:ext>
                </a:extLst>
              </a:tr>
              <a:tr h="370936">
                <a:tc>
                  <a:txBody>
                    <a:bodyPr/>
                    <a:lstStyle/>
                    <a:p>
                      <a:pPr algn="ctr" rtl="0" fontAlgn="ctr"/>
                      <a:r>
                        <a:rPr lang="en-US" sz="1400" b="0" i="0" u="none" strike="noStrike" dirty="0">
                          <a:solidFill>
                            <a:srgbClr val="000000"/>
                          </a:solidFill>
                          <a:effectLst/>
                          <a:latin typeface="Arial" panose="020B0604020202020204" pitchFamily="34" charset="0"/>
                        </a:rPr>
                        <a:t>7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99CC"/>
                          </a:solidFill>
                          <a:effectLst/>
                          <a:latin typeface="Arial" panose="020B0604020202020204" pitchFamily="34" charset="0"/>
                        </a:rPr>
                        <a:t>Olivier </a:t>
                      </a:r>
                      <a:r>
                        <a:rPr lang="en-US" sz="1400" b="0" i="0" u="none" strike="noStrike" dirty="0" err="1">
                          <a:solidFill>
                            <a:srgbClr val="0099CC"/>
                          </a:solidFill>
                          <a:effectLst/>
                          <a:latin typeface="Arial" panose="020B0604020202020204" pitchFamily="34" charset="0"/>
                        </a:rPr>
                        <a:t>BRETTE</a:t>
                      </a:r>
                      <a:r>
                        <a:rPr lang="en-US" sz="1400" b="0" i="0" u="none" strike="noStrike" dirty="0">
                          <a:solidFill>
                            <a:srgbClr val="0099CC"/>
                          </a:solidFill>
                          <a:effectLst/>
                          <a:latin typeface="Arial" panose="020B0604020202020204" pitchFamily="34" charset="0"/>
                        </a:rPr>
                        <a:t>, </a:t>
                      </a:r>
                      <a:r>
                        <a:rPr lang="en-US" sz="1400" b="0" i="0" u="none" strike="noStrike" dirty="0" err="1">
                          <a:solidFill>
                            <a:srgbClr val="0099CC"/>
                          </a:solidFill>
                          <a:effectLst/>
                          <a:latin typeface="Arial" panose="020B0604020202020204" pitchFamily="34" charset="0"/>
                        </a:rPr>
                        <a:t>INSA</a:t>
                      </a:r>
                      <a:endParaRPr lang="en-US" sz="1400" b="0" i="0" u="none" strike="noStrike" dirty="0">
                        <a:solidFill>
                          <a:srgbClr val="0099CC"/>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99CC"/>
                          </a:solidFill>
                          <a:effectLst/>
                          <a:latin typeface="Arial" panose="020B0604020202020204" pitchFamily="34" charset="0"/>
                        </a:rPr>
                        <a:t>Aspects Technique et </a:t>
                      </a:r>
                      <a:r>
                        <a:rPr lang="fr-FR" sz="1400" b="0" i="0" u="none" strike="noStrike" noProof="0" dirty="0">
                          <a:solidFill>
                            <a:srgbClr val="0099CC"/>
                          </a:solidFill>
                          <a:effectLst/>
                          <a:latin typeface="Arial" panose="020B0604020202020204" pitchFamily="34" charset="0"/>
                        </a:rPr>
                        <a:t>économique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283784"/>
                  </a:ext>
                </a:extLst>
              </a:tr>
              <a:tr h="397938">
                <a:tc>
                  <a:txBody>
                    <a:bodyPr/>
                    <a:lstStyle/>
                    <a:p>
                      <a:pPr algn="ctr" rtl="0" fontAlgn="ctr"/>
                      <a:r>
                        <a:rPr lang="en-US" sz="1400" b="0" i="0" u="none" strike="noStrike" dirty="0">
                          <a:solidFill>
                            <a:srgbClr val="000000"/>
                          </a:solidFill>
                          <a:effectLst/>
                          <a:latin typeface="Arial" panose="020B0604020202020204" pitchFamily="34" charset="0"/>
                        </a:rPr>
                        <a:t>8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dirty="0">
                          <a:solidFill>
                            <a:srgbClr val="000000"/>
                          </a:solidFill>
                          <a:effectLst/>
                          <a:latin typeface="Arial" panose="020B0604020202020204" pitchFamily="34" charset="0"/>
                        </a:rPr>
                        <a:t>8h-10h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fr-FR" sz="1400" b="0" i="0" u="none" strike="noStrike" dirty="0">
                          <a:solidFill>
                            <a:srgbClr val="0000FF"/>
                          </a:solidFill>
                          <a:effectLst/>
                          <a:latin typeface="Arial" panose="020B0604020202020204" pitchFamily="34" charset="0"/>
                        </a:rPr>
                        <a:t>Conduite de projets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92372015"/>
                  </a:ext>
                </a:extLst>
              </a:tr>
              <a:tr h="368745">
                <a:tc>
                  <a:txBody>
                    <a:bodyPr/>
                    <a:lstStyle/>
                    <a:p>
                      <a:pPr algn="ctr" rtl="0" fontAlgn="ctr"/>
                      <a:r>
                        <a:rPr lang="en-US" sz="1400" b="0" i="0" u="none" strike="noStrike" dirty="0">
                          <a:solidFill>
                            <a:srgbClr val="000000"/>
                          </a:solidFill>
                          <a:effectLst/>
                          <a:latin typeface="Arial" panose="020B0604020202020204" pitchFamily="34" charset="0"/>
                        </a:rPr>
                        <a:t>14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10h-12h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en-US" sz="1400" b="0" i="0" u="none" strike="noStrike" dirty="0">
                          <a:solidFill>
                            <a:srgbClr val="0000FF"/>
                          </a:solidFill>
                          <a:effectLst/>
                          <a:latin typeface="Arial" panose="020B0604020202020204" pitchFamily="34" charset="0"/>
                        </a:rPr>
                        <a:t>"Examen"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447397375"/>
                  </a:ext>
                </a:extLst>
              </a:tr>
            </a:tbl>
          </a:graphicData>
        </a:graphic>
      </p:graphicFrame>
    </p:spTree>
    <p:extLst>
      <p:ext uri="{BB962C8B-B14F-4D97-AF65-F5344CB8AC3E}">
        <p14:creationId xmlns:p14="http://schemas.microsoft.com/office/powerpoint/2010/main" val="4113890338"/>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4"/>
          <p:cNvSpPr txBox="1">
            <a:spLocks noChangeArrowheads="1"/>
          </p:cNvSpPr>
          <p:nvPr/>
        </p:nvSpPr>
        <p:spPr bwMode="auto">
          <a:xfrm>
            <a:off x="305481" y="560355"/>
            <a:ext cx="8467725" cy="83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r>
              <a:rPr lang="fr-FR" sz="1600" dirty="0">
                <a:latin typeface="Calibri" panose="020F0502020204030204" pitchFamily="34" charset="0"/>
              </a:rPr>
              <a:t>Des projets ou programmes de recherches impliquant des entreprises et des équipes de recherche universitaires ont déjà permis de comprendre les enjeux industriels de l’</a:t>
            </a:r>
            <a:r>
              <a:rPr lang="fr-FR" sz="1600" dirty="0" err="1">
                <a:latin typeface="Calibri" panose="020F0502020204030204" pitchFamily="34" charset="0"/>
              </a:rPr>
              <a:t>Eco-conception</a:t>
            </a:r>
            <a:r>
              <a:rPr lang="fr-FR" sz="1600" dirty="0">
                <a:latin typeface="Calibri" panose="020F0502020204030204" pitchFamily="34" charset="0"/>
              </a:rPr>
              <a:t> et d’élaborer un certains nombre d’outils. On peut citer par exemple :</a:t>
            </a:r>
          </a:p>
        </p:txBody>
      </p:sp>
      <p:sp>
        <p:nvSpPr>
          <p:cNvPr id="11269" name="Rectangle 17"/>
          <p:cNvSpPr>
            <a:spLocks noChangeArrowheads="1"/>
          </p:cNvSpPr>
          <p:nvPr/>
        </p:nvSpPr>
        <p:spPr bwMode="auto">
          <a:xfrm>
            <a:off x="88900" y="1428490"/>
            <a:ext cx="8969375" cy="2978139"/>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spcBef>
                <a:spcPct val="0"/>
              </a:spcBef>
            </a:pPr>
            <a:r>
              <a:rPr lang="fr-FR" sz="2400" dirty="0">
                <a:latin typeface="Calibri" panose="020F0502020204030204" pitchFamily="34" charset="0"/>
              </a:rPr>
              <a:t>Green TV (1996-99)</a:t>
            </a:r>
          </a:p>
          <a:p>
            <a:pPr eaLnBrk="1" hangingPunct="1">
              <a:spcBef>
                <a:spcPct val="0"/>
              </a:spcBef>
            </a:pPr>
            <a:r>
              <a:rPr lang="fr-FR" dirty="0" err="1">
                <a:latin typeface="Calibri" panose="020F0502020204030204" pitchFamily="34" charset="0"/>
              </a:rPr>
              <a:t>Grunding</a:t>
            </a:r>
            <a:r>
              <a:rPr lang="fr-FR" dirty="0">
                <a:latin typeface="Calibri" panose="020F0502020204030204" pitchFamily="34" charset="0"/>
              </a:rPr>
              <a:t>, Philips, Nokia, </a:t>
            </a:r>
            <a:r>
              <a:rPr lang="fr-FR" dirty="0" err="1">
                <a:latin typeface="Calibri" panose="020F0502020204030204" pitchFamily="34" charset="0"/>
              </a:rPr>
              <a:t>Deutshe</a:t>
            </a:r>
            <a:r>
              <a:rPr lang="fr-FR" dirty="0">
                <a:latin typeface="Calibri" panose="020F0502020204030204" pitchFamily="34" charset="0"/>
              </a:rPr>
              <a:t> Thomson-Brandt,…</a:t>
            </a:r>
          </a:p>
          <a:p>
            <a:pPr eaLnBrk="1" hangingPunct="1">
              <a:spcBef>
                <a:spcPct val="0"/>
              </a:spcBef>
            </a:pPr>
            <a:r>
              <a:rPr lang="fr-FR" dirty="0">
                <a:latin typeface="Calibri" panose="020F0502020204030204" pitchFamily="34" charset="0"/>
              </a:rPr>
              <a:t>Développement des technologies innovantes et respectueuses de l’environnement pour fabriquer des appareils électroniques complexes.</a:t>
            </a:r>
          </a:p>
          <a:p>
            <a:pPr lvl="0" algn="l"/>
            <a:r>
              <a:rPr lang="fr-FR" sz="1400" u="sng" dirty="0">
                <a:solidFill>
                  <a:srgbClr val="FF9900"/>
                </a:solidFill>
                <a:latin typeface="Calibri" panose="020F0502020204030204" pitchFamily="34" charset="0"/>
              </a:rPr>
              <a:t>Résultats</a:t>
            </a:r>
          </a:p>
          <a:p>
            <a:pPr lvl="0" algn="l"/>
            <a:r>
              <a:rPr lang="fr-FR" sz="1400" dirty="0">
                <a:solidFill>
                  <a:srgbClr val="3333CC"/>
                </a:solidFill>
                <a:latin typeface="Calibri" panose="020F0502020204030204" pitchFamily="34" charset="0"/>
              </a:rPr>
              <a:t>	</a:t>
            </a:r>
            <a:r>
              <a:rPr lang="fr-FR" sz="1400" dirty="0">
                <a:solidFill>
                  <a:srgbClr val="009900"/>
                </a:solidFill>
                <a:latin typeface="Calibri" panose="020F0502020204030204" pitchFamily="34" charset="0"/>
              </a:rPr>
              <a:t>Ressources:	</a:t>
            </a:r>
            <a:r>
              <a:rPr lang="fr-FR" sz="1400" dirty="0">
                <a:solidFill>
                  <a:srgbClr val="FF9900"/>
                </a:solidFill>
                <a:latin typeface="Calibri" panose="020F0502020204030204" pitchFamily="34" charset="0"/>
              </a:rPr>
              <a:t>- </a:t>
            </a:r>
            <a:r>
              <a:rPr lang="fr-FR" sz="1400" dirty="0">
                <a:solidFill>
                  <a:srgbClr val="009900"/>
                </a:solidFill>
                <a:latin typeface="Calibri" panose="020F0502020204030204" pitchFamily="34" charset="0"/>
              </a:rPr>
              <a:t>80 % de plastiques vierges</a:t>
            </a:r>
          </a:p>
          <a:p>
            <a:pPr lvl="0" algn="l"/>
            <a:r>
              <a:rPr lang="fr-FR" sz="1400" dirty="0">
                <a:solidFill>
                  <a:srgbClr val="009900"/>
                </a:solidFill>
                <a:latin typeface="Calibri" panose="020F0502020204030204" pitchFamily="34" charset="0"/>
              </a:rPr>
              <a:t>	Énergie:	</a:t>
            </a:r>
            <a:r>
              <a:rPr lang="fr-FR" sz="1400" dirty="0">
                <a:solidFill>
                  <a:srgbClr val="FF9900"/>
                </a:solidFill>
                <a:latin typeface="Calibri" panose="020F0502020204030204" pitchFamily="34" charset="0"/>
              </a:rPr>
              <a:t>- </a:t>
            </a:r>
            <a:r>
              <a:rPr lang="fr-FR" sz="1400" dirty="0">
                <a:solidFill>
                  <a:srgbClr val="009900"/>
                </a:solidFill>
                <a:latin typeface="Calibri" panose="020F0502020204030204" pitchFamily="34" charset="0"/>
              </a:rPr>
              <a:t>35 % sur le CV;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37 % sur l’utilisation</a:t>
            </a:r>
          </a:p>
          <a:p>
            <a:pPr lvl="0" algn="l"/>
            <a:r>
              <a:rPr lang="fr-FR" sz="1400" dirty="0">
                <a:solidFill>
                  <a:srgbClr val="009900"/>
                </a:solidFill>
                <a:latin typeface="Calibri" panose="020F0502020204030204" pitchFamily="34" charset="0"/>
              </a:rPr>
              <a:t>	Déchets: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37 % sur CV;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99 % de déchets dangereux</a:t>
            </a:r>
          </a:p>
          <a:p>
            <a:pPr lvl="0" algn="l"/>
            <a:r>
              <a:rPr lang="fr-FR" sz="1400" dirty="0">
                <a:solidFill>
                  <a:srgbClr val="009900"/>
                </a:solidFill>
                <a:latin typeface="Calibri" panose="020F0502020204030204" pitchFamily="34" charset="0"/>
              </a:rPr>
              <a:t>	</a:t>
            </a:r>
            <a:r>
              <a:rPr lang="fr-FR" sz="1400" dirty="0" err="1">
                <a:solidFill>
                  <a:srgbClr val="009900"/>
                </a:solidFill>
                <a:latin typeface="Calibri" panose="020F0502020204030204" pitchFamily="34" charset="0"/>
              </a:rPr>
              <a:t>démontabilité</a:t>
            </a:r>
            <a:r>
              <a:rPr lang="fr-FR" sz="1400" dirty="0">
                <a:solidFill>
                  <a:srgbClr val="009900"/>
                </a:solidFill>
                <a:latin typeface="Calibri" panose="020F0502020204030204" pitchFamily="34" charset="0"/>
              </a:rPr>
              <a:t> facilitée (par utilisation de </a:t>
            </a:r>
            <a:r>
              <a:rPr lang="fr-FR" sz="1400" dirty="0" err="1">
                <a:solidFill>
                  <a:srgbClr val="009900"/>
                </a:solidFill>
                <a:latin typeface="Calibri" panose="020F0502020204030204" pitchFamily="34" charset="0"/>
              </a:rPr>
              <a:t>clipsage</a:t>
            </a:r>
            <a:r>
              <a:rPr lang="fr-FR" sz="1400" dirty="0">
                <a:solidFill>
                  <a:srgbClr val="009900"/>
                </a:solidFill>
                <a:latin typeface="Calibri" panose="020F0502020204030204" pitchFamily="34" charset="0"/>
              </a:rPr>
              <a:t>)</a:t>
            </a:r>
          </a:p>
        </p:txBody>
      </p:sp>
      <p:sp>
        <p:nvSpPr>
          <p:cNvPr id="7" name="Rectangle 28"/>
          <p:cNvSpPr>
            <a:spLocks noChangeArrowheads="1"/>
          </p:cNvSpPr>
          <p:nvPr/>
        </p:nvSpPr>
        <p:spPr bwMode="auto">
          <a:xfrm>
            <a:off x="68263" y="4529138"/>
            <a:ext cx="8969375" cy="17621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spcBef>
                <a:spcPct val="0"/>
              </a:spcBef>
            </a:pPr>
            <a:r>
              <a:rPr lang="fr-FR" sz="2400">
                <a:latin typeface="Calibri" panose="020F0502020204030204" pitchFamily="34" charset="0"/>
              </a:rPr>
              <a:t>EIME (depuis 1997)</a:t>
            </a:r>
          </a:p>
          <a:p>
            <a:pPr eaLnBrk="1" hangingPunct="1">
              <a:spcBef>
                <a:spcPct val="0"/>
              </a:spcBef>
            </a:pPr>
            <a:r>
              <a:rPr lang="fr-FR">
                <a:latin typeface="Calibri" panose="020F0502020204030204" pitchFamily="34" charset="0"/>
              </a:rPr>
              <a:t>Alcatel, Schneider Electric, Thomson, Alstom, IBM (soutien de l'ADEME)</a:t>
            </a:r>
          </a:p>
          <a:p>
            <a:pPr eaLnBrk="1" hangingPunct="1">
              <a:spcBef>
                <a:spcPct val="0"/>
              </a:spcBef>
            </a:pPr>
            <a:endParaRPr lang="fr-FR" sz="1000">
              <a:latin typeface="Calibri" panose="020F0502020204030204" pitchFamily="34" charset="0"/>
            </a:endParaRPr>
          </a:p>
          <a:p>
            <a:pPr eaLnBrk="1" hangingPunct="1">
              <a:spcBef>
                <a:spcPct val="0"/>
              </a:spcBef>
            </a:pPr>
            <a:r>
              <a:rPr lang="fr-FR">
                <a:latin typeface="Calibri" panose="020F0502020204030204" pitchFamily="34" charset="0"/>
              </a:rPr>
              <a:t>Développement d'une méthodologie d’Eco-conception, d'un logiciel (EIME) et d'une base de donnees propre aux produits electriques et electroniques</a:t>
            </a:r>
          </a:p>
        </p:txBody>
      </p:sp>
      <p:graphicFrame>
        <p:nvGraphicFramePr>
          <p:cNvPr id="6" name="Group 22"/>
          <p:cNvGraphicFramePr>
            <a:graphicFrameLocks noGrp="1"/>
          </p:cNvGraphicFramePr>
          <p:nvPr>
            <p:extLst>
              <p:ext uri="{D42A27DB-BD31-4B8C-83A1-F6EECF244321}">
                <p14:modId xmlns:p14="http://schemas.microsoft.com/office/powerpoint/2010/main" val="101102681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 name="Picture 4" descr="Green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098" y="2726953"/>
            <a:ext cx="1614791" cy="158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3306450180"/>
      </p:ext>
    </p:extLst>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63538" y="1458146"/>
            <a:ext cx="5427662" cy="168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15000"/>
              </a:spcBef>
            </a:pPr>
            <a:r>
              <a:rPr lang="fr-FR" b="1">
                <a:solidFill>
                  <a:srgbClr val="FF9900"/>
                </a:solidFill>
                <a:latin typeface="Calibri" panose="020F0502020204030204" pitchFamily="34" charset="0"/>
              </a:rPr>
              <a:t>Changement radical </a:t>
            </a:r>
          </a:p>
          <a:p>
            <a:pPr algn="ctr">
              <a:spcBef>
                <a:spcPct val="15000"/>
              </a:spcBef>
            </a:pPr>
            <a:r>
              <a:rPr lang="fr-FR" b="1">
                <a:solidFill>
                  <a:srgbClr val="FF9900"/>
                </a:solidFill>
                <a:latin typeface="Calibri" panose="020F0502020204030204" pitchFamily="34" charset="0"/>
              </a:rPr>
              <a:t>(et non re-conception) </a:t>
            </a:r>
          </a:p>
          <a:p>
            <a:pPr algn="ctr">
              <a:spcBef>
                <a:spcPct val="15000"/>
              </a:spcBef>
            </a:pPr>
            <a:r>
              <a:rPr lang="fr-FR" b="1">
                <a:solidFill>
                  <a:srgbClr val="009900"/>
                </a:solidFill>
                <a:latin typeface="Calibri" panose="020F0502020204030204" pitchFamily="34" charset="0"/>
              </a:rPr>
              <a:t>Xerox commercialise un service et non un produit</a:t>
            </a:r>
            <a:r>
              <a:rPr lang="fr-FR" b="1">
                <a:solidFill>
                  <a:schemeClr val="accent1"/>
                </a:solidFill>
                <a:latin typeface="Calibri" panose="020F0502020204030204" pitchFamily="34" charset="0"/>
              </a:rPr>
              <a:t>	</a:t>
            </a:r>
          </a:p>
        </p:txBody>
      </p:sp>
      <p:pic>
        <p:nvPicPr>
          <p:cNvPr id="4710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989833"/>
            <a:ext cx="2543175"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Rectangle 4"/>
          <p:cNvSpPr>
            <a:spLocks noChangeArrowheads="1"/>
          </p:cNvSpPr>
          <p:nvPr/>
        </p:nvSpPr>
        <p:spPr bwMode="auto">
          <a:xfrm>
            <a:off x="528638" y="3271408"/>
            <a:ext cx="8094662"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rgbClr val="FF9900"/>
                </a:solidFill>
                <a:latin typeface="Calibri" panose="020F0502020204030204" pitchFamily="34" charset="0"/>
              </a:rPr>
              <a:t>D’où:</a:t>
            </a:r>
            <a:r>
              <a:rPr lang="fr-FR" b="1" dirty="0">
                <a:latin typeface="Calibri" panose="020F0502020204030204" pitchFamily="34" charset="0"/>
              </a:rPr>
              <a:t> 	</a:t>
            </a:r>
            <a:r>
              <a:rPr lang="fr-FR" b="1" dirty="0">
                <a:solidFill>
                  <a:srgbClr val="009900"/>
                </a:solidFill>
                <a:latin typeface="Calibri" panose="020F0502020204030204" pitchFamily="34" charset="0"/>
              </a:rPr>
              <a:t>contrôle total du cycle de vie du produit, permettant 	la réutilisation de pièces, la mise à niveau,,,,</a:t>
            </a:r>
          </a:p>
        </p:txBody>
      </p:sp>
      <p:sp>
        <p:nvSpPr>
          <p:cNvPr id="47109" name="Rectangle 5"/>
          <p:cNvSpPr>
            <a:spLocks noChangeArrowheads="1"/>
          </p:cNvSpPr>
          <p:nvPr/>
        </p:nvSpPr>
        <p:spPr bwMode="auto">
          <a:xfrm>
            <a:off x="330200" y="813621"/>
            <a:ext cx="241284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b="1" i="1">
                <a:solidFill>
                  <a:schemeClr val="accent2"/>
                </a:solidFill>
                <a:latin typeface="Calibri" panose="020F0502020204030204" pitchFamily="34" charset="0"/>
              </a:rPr>
              <a:t>la politique Xerox</a:t>
            </a:r>
          </a:p>
        </p:txBody>
      </p:sp>
      <p:graphicFrame>
        <p:nvGraphicFramePr>
          <p:cNvPr id="12" name="Object 3"/>
          <p:cNvGraphicFramePr>
            <a:graphicFrameLocks/>
          </p:cNvGraphicFramePr>
          <p:nvPr>
            <p:extLst/>
          </p:nvPr>
        </p:nvGraphicFramePr>
        <p:xfrm>
          <a:off x="5366312" y="5077983"/>
          <a:ext cx="2070100" cy="1219200"/>
        </p:xfrm>
        <a:graphic>
          <a:graphicData uri="http://schemas.openxmlformats.org/presentationml/2006/ole">
            <mc:AlternateContent xmlns:mc="http://schemas.openxmlformats.org/markup-compatibility/2006">
              <mc:Choice xmlns:v="urn:schemas-microsoft-com:vml" Requires="v">
                <p:oleObj spid="_x0000_s179252" name="Document" r:id="rId5" imgW="2070100" imgH="1219200" progId="Word.Document.8">
                  <p:embed/>
                </p:oleObj>
              </mc:Choice>
              <mc:Fallback>
                <p:oleObj name="Document" r:id="rId5" imgW="2070100" imgH="1219200" progId="Word.Document.8">
                  <p:embed/>
                  <p:pic>
                    <p:nvPicPr>
                      <p:cNvPr id="12"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312" y="5077983"/>
                        <a:ext cx="20701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graphicFrame>
        <p:nvGraphicFramePr>
          <p:cNvPr id="11" name="Group 22"/>
          <p:cNvGraphicFramePr>
            <a:graphicFrameLocks noGrp="1"/>
          </p:cNvGraphicFramePr>
          <p:nvPr>
            <p:extLst>
              <p:ext uri="{D42A27DB-BD31-4B8C-83A1-F6EECF244321}">
                <p14:modId xmlns:p14="http://schemas.microsoft.com/office/powerpoint/2010/main" val="189345551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08677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0-#ppt_w/2"/>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 presetClass="entr" presetSubtype="10" fill="hold" nodeType="after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blinds(horizontal)">
                                      <p:cBhvr>
                                        <p:cTn id="12" dur="500"/>
                                        <p:tgtEl>
                                          <p:spTgt spid="47107"/>
                                        </p:tgtEl>
                                      </p:cBhvr>
                                    </p:animEffect>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7106"/>
                                        </p:tgtEl>
                                        <p:attrNameLst>
                                          <p:attrName>style.visibility</p:attrName>
                                        </p:attrNameLst>
                                      </p:cBhvr>
                                      <p:to>
                                        <p:strVal val="visible"/>
                                      </p:to>
                                    </p:set>
                                    <p:anim calcmode="lin" valueType="num">
                                      <p:cBhvr additive="base">
                                        <p:cTn id="16" dur="500" fill="hold"/>
                                        <p:tgtEl>
                                          <p:spTgt spid="47106"/>
                                        </p:tgtEl>
                                        <p:attrNameLst>
                                          <p:attrName>ppt_x</p:attrName>
                                        </p:attrNameLst>
                                      </p:cBhvr>
                                      <p:tavLst>
                                        <p:tav tm="0">
                                          <p:val>
                                            <p:strVal val="0-#ppt_w/2"/>
                                          </p:val>
                                        </p:tav>
                                        <p:tav tm="100000">
                                          <p:val>
                                            <p:strVal val="#ppt_x"/>
                                          </p:val>
                                        </p:tav>
                                      </p:tavLst>
                                    </p:anim>
                                    <p:anim calcmode="lin" valueType="num">
                                      <p:cBhvr additive="base">
                                        <p:cTn id="17" dur="500" fill="hold"/>
                                        <p:tgtEl>
                                          <p:spTgt spid="4710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2000"/>
                                  </p:stCondLst>
                                  <p:childTnLst>
                                    <p:set>
                                      <p:cBhvr>
                                        <p:cTn id="20" dur="1" fill="hold">
                                          <p:stCondLst>
                                            <p:cond delay="0"/>
                                          </p:stCondLst>
                                        </p:cTn>
                                        <p:tgtEl>
                                          <p:spTgt spid="47108"/>
                                        </p:tgtEl>
                                        <p:attrNameLst>
                                          <p:attrName>style.visibility</p:attrName>
                                        </p:attrNameLst>
                                      </p:cBhvr>
                                      <p:to>
                                        <p:strVal val="visible"/>
                                      </p:to>
                                    </p:set>
                                    <p:anim calcmode="lin" valueType="num">
                                      <p:cBhvr additive="base">
                                        <p:cTn id="21" dur="500" fill="hold"/>
                                        <p:tgtEl>
                                          <p:spTgt spid="47108"/>
                                        </p:tgtEl>
                                        <p:attrNameLst>
                                          <p:attrName>ppt_x</p:attrName>
                                        </p:attrNameLst>
                                      </p:cBhvr>
                                      <p:tavLst>
                                        <p:tav tm="0">
                                          <p:val>
                                            <p:strVal val="#ppt_x"/>
                                          </p:val>
                                        </p:tav>
                                        <p:tav tm="100000">
                                          <p:val>
                                            <p:strVal val="#ppt_x"/>
                                          </p:val>
                                        </p:tav>
                                      </p:tavLst>
                                    </p:anim>
                                    <p:anim calcmode="lin" valueType="num">
                                      <p:cBhvr additive="base">
                                        <p:cTn id="22" dur="500" fill="hold"/>
                                        <p:tgtEl>
                                          <p:spTgt spid="47108"/>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15"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P spid="47108" grpId="0" autoUpdateAnimBg="0"/>
      <p:bldP spid="4710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206" y="477035"/>
            <a:ext cx="8834763" cy="892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HORIZON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bénéficie d'un financement de près de 80 milliards d'euros sur 7 ans (de 2014 à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'Secure, Clean and Efficient Energy'</a:t>
            </a:r>
          </a:p>
        </p:txBody>
      </p:sp>
      <p:graphicFrame>
        <p:nvGraphicFramePr>
          <p:cNvPr id="6" name="Group 22"/>
          <p:cNvGraphicFramePr>
            <a:graphicFrameLocks noGrp="1"/>
          </p:cNvGraphicFramePr>
          <p:nvPr>
            <p:extLst>
              <p:ext uri="{D42A27DB-BD31-4B8C-83A1-F6EECF244321}">
                <p14:modId xmlns:p14="http://schemas.microsoft.com/office/powerpoint/2010/main" val="325001978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
        <p:nvSpPr>
          <p:cNvPr id="3" name="Rectangle 2"/>
          <p:cNvSpPr/>
          <p:nvPr/>
        </p:nvSpPr>
        <p:spPr>
          <a:xfrm>
            <a:off x="154618" y="1656444"/>
            <a:ext cx="8834763" cy="861774"/>
          </a:xfrm>
          <a:prstGeom prst="rect">
            <a:avLst/>
          </a:prstGeom>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HORIZON Europe</a:t>
            </a:r>
            <a:endParaRPr lang="en-US" dirty="0">
              <a:solidFill>
                <a:srgbClr val="0000CC"/>
              </a:solidFill>
              <a:latin typeface="Calibri" panose="020F0502020204030204" pitchFamily="34" charset="0"/>
              <a:cs typeface="Calibri" panose="020F0502020204030204" pitchFamily="34" charset="0"/>
            </a:endParaRPr>
          </a:p>
          <a:p>
            <a:pPr algn="ctr"/>
            <a:r>
              <a:rPr lang="fr-FR" sz="1400" b="1" i="1" dirty="0">
                <a:solidFill>
                  <a:srgbClr val="FF0000"/>
                </a:solidFill>
                <a:latin typeface="Calibri" panose="020F0502020204030204" pitchFamily="34" charset="0"/>
                <a:cs typeface="Calibri" panose="020F0502020204030204" pitchFamily="34" charset="0"/>
              </a:rPr>
              <a:t>bénéficie d'un financement de près de 95,5 milliards d'euros sur 7 ans 	(2021-2027)</a:t>
            </a:r>
          </a:p>
          <a:p>
            <a:pPr algn="ctr"/>
            <a:r>
              <a:rPr lang="fr-FR" sz="1100" i="1" dirty="0">
                <a:solidFill>
                  <a:srgbClr val="0000CC"/>
                </a:solidFill>
                <a:latin typeface="Calibri" panose="020F0502020204030204" pitchFamily="34" charset="0"/>
                <a:cs typeface="Calibri" panose="020F0502020204030204" pitchFamily="34" charset="0"/>
              </a:rPr>
              <a:t>https://www.horizon-europe.gouv.fr/</a:t>
            </a:r>
          </a:p>
        </p:txBody>
      </p:sp>
      <p:pic>
        <p:nvPicPr>
          <p:cNvPr id="8" name="Image 7"/>
          <p:cNvPicPr>
            <a:picLocks noChangeAspect="1"/>
          </p:cNvPicPr>
          <p:nvPr/>
        </p:nvPicPr>
        <p:blipFill rotWithShape="1">
          <a:blip r:embed="rId2"/>
          <a:srcRect l="1396" t="2209" r="1941" b="3577"/>
          <a:stretch/>
        </p:blipFill>
        <p:spPr>
          <a:xfrm>
            <a:off x="2007419" y="3752134"/>
            <a:ext cx="5489066" cy="2898843"/>
          </a:xfrm>
          <a:prstGeom prst="rect">
            <a:avLst/>
          </a:prstGeom>
        </p:spPr>
      </p:pic>
      <p:sp>
        <p:nvSpPr>
          <p:cNvPr id="27" name="Rectangle 26"/>
          <p:cNvSpPr/>
          <p:nvPr/>
        </p:nvSpPr>
        <p:spPr>
          <a:xfrm>
            <a:off x="-1" y="2411538"/>
            <a:ext cx="8989382" cy="1323439"/>
          </a:xfrm>
          <a:prstGeom prst="rect">
            <a:avLst/>
          </a:prstGeom>
        </p:spPr>
        <p:txBody>
          <a:bodyPr wrap="square">
            <a:spAutoFit/>
          </a:bodyPr>
          <a:lstStyle/>
          <a:p>
            <a:pPr algn="ctr"/>
            <a:r>
              <a:rPr lang="en-US" b="1" u="sng" dirty="0">
                <a:solidFill>
                  <a:srgbClr val="0000CC"/>
                </a:solidFill>
                <a:latin typeface="Calibri" panose="020F0502020204030204" pitchFamily="34" charset="0"/>
                <a:cs typeface="Calibri" panose="020F0502020204030204" pitchFamily="34" charset="0"/>
              </a:rPr>
              <a:t>La vision</a:t>
            </a:r>
            <a:endParaRPr lang="en-US" u="sng" dirty="0">
              <a:solidFill>
                <a:srgbClr val="0000CC"/>
              </a:solidFill>
              <a:latin typeface="Calibri" panose="020F0502020204030204" pitchFamily="34" charset="0"/>
              <a:cs typeface="Calibri" panose="020F0502020204030204" pitchFamily="34" charset="0"/>
            </a:endParaRPr>
          </a:p>
          <a:p>
            <a:pPr algn="ctr"/>
            <a:r>
              <a:rPr lang="fr-FR" sz="1400" dirty="0">
                <a:latin typeface="Calibri" panose="020F0502020204030204" pitchFamily="34" charset="0"/>
                <a:cs typeface="Calibri" panose="020F0502020204030204" pitchFamily="34" charset="0"/>
              </a:rPr>
              <a:t>Un avenir durable, équitable et </a:t>
            </a:r>
            <a:r>
              <a:rPr lang="fr-FR" sz="1400" b="1" dirty="0">
                <a:latin typeface="Calibri" panose="020F0502020204030204" pitchFamily="34" charset="0"/>
                <a:cs typeface="Calibri" panose="020F0502020204030204" pitchFamily="34" charset="0"/>
              </a:rPr>
              <a:t>prospère </a:t>
            </a:r>
            <a:r>
              <a:rPr lang="fr-FR" sz="1400" dirty="0">
                <a:latin typeface="Calibri" panose="020F0502020204030204" pitchFamily="34" charset="0"/>
                <a:cs typeface="Calibri" panose="020F0502020204030204" pitchFamily="34" charset="0"/>
              </a:rPr>
              <a:t>pour nos </a:t>
            </a:r>
            <a:r>
              <a:rPr lang="fr-FR" sz="1400" b="1" dirty="0">
                <a:latin typeface="Calibri" panose="020F0502020204030204" pitchFamily="34" charset="0"/>
                <a:cs typeface="Calibri" panose="020F0502020204030204" pitchFamily="34" charset="0"/>
              </a:rPr>
              <a:t>citoyens </a:t>
            </a:r>
            <a:r>
              <a:rPr lang="fr-FR" sz="1400" dirty="0">
                <a:latin typeface="Calibri" panose="020F0502020204030204" pitchFamily="34" charset="0"/>
                <a:cs typeface="Calibri" panose="020F0502020204030204" pitchFamily="34" charset="0"/>
              </a:rPr>
              <a:t>et notre </a:t>
            </a:r>
            <a:r>
              <a:rPr lang="fr-FR" sz="1400" b="1" dirty="0">
                <a:latin typeface="Calibri" panose="020F0502020204030204" pitchFamily="34" charset="0"/>
                <a:cs typeface="Calibri" panose="020F0502020204030204" pitchFamily="34" charset="0"/>
              </a:rPr>
              <a:t>planète</a:t>
            </a:r>
            <a:r>
              <a:rPr lang="fr-FR" sz="1400" dirty="0">
                <a:latin typeface="Calibri" panose="020F0502020204030204" pitchFamily="34" charset="0"/>
                <a:cs typeface="Calibri" panose="020F0502020204030204" pitchFamily="34" charset="0"/>
              </a:rPr>
              <a:t>, fondé sur les valeurs européennes.</a:t>
            </a: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Lutter contre </a:t>
            </a:r>
            <a:r>
              <a:rPr lang="fr-FR" sz="1400" b="1" dirty="0">
                <a:latin typeface="Calibri" panose="020F0502020204030204" pitchFamily="34" charset="0"/>
                <a:cs typeface="Calibri" panose="020F0502020204030204" pitchFamily="34" charset="0"/>
              </a:rPr>
              <a:t>le changement climatique </a:t>
            </a:r>
            <a:r>
              <a:rPr lang="fr-FR" sz="1400" dirty="0">
                <a:latin typeface="Calibri" panose="020F0502020204030204" pitchFamily="34" charset="0"/>
                <a:cs typeface="Calibri" panose="020F0502020204030204" pitchFamily="34" charset="0"/>
              </a:rPr>
              <a:t>(35% objectif budgétaire)</a:t>
            </a:r>
            <a:endParaRPr lang="en-US" sz="14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Aider à réaliser </a:t>
            </a:r>
            <a:r>
              <a:rPr lang="fr-FR" sz="1400" b="1" dirty="0">
                <a:latin typeface="Calibri" panose="020F0502020204030204" pitchFamily="34" charset="0"/>
                <a:cs typeface="Calibri" panose="020F0502020204030204" pitchFamily="34" charset="0"/>
              </a:rPr>
              <a:t>les objectifs de développement durable </a:t>
            </a:r>
            <a:endParaRPr lang="en-US" sz="14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Renforcer </a:t>
            </a:r>
            <a:r>
              <a:rPr lang="fr-FR" sz="1400" b="1" dirty="0">
                <a:latin typeface="Calibri" panose="020F0502020204030204" pitchFamily="34" charset="0"/>
                <a:cs typeface="Calibri" panose="020F0502020204030204" pitchFamily="34" charset="0"/>
              </a:rPr>
              <a:t>la compétitivité et la croissance </a:t>
            </a:r>
            <a:r>
              <a:rPr lang="fr-FR" sz="1400" dirty="0">
                <a:latin typeface="Calibri" panose="020F0502020204030204" pitchFamily="34" charset="0"/>
                <a:cs typeface="Calibri" panose="020F0502020204030204" pitchFamily="34" charset="0"/>
              </a:rPr>
              <a:t>de l’Union</a:t>
            </a:r>
          </a:p>
        </p:txBody>
      </p:sp>
      <p:cxnSp>
        <p:nvCxnSpPr>
          <p:cNvPr id="29" name="Connecteur droit 28"/>
          <p:cNvCxnSpPr/>
          <p:nvPr/>
        </p:nvCxnSpPr>
        <p:spPr bwMode="auto">
          <a:xfrm>
            <a:off x="124399" y="1507790"/>
            <a:ext cx="8894166" cy="9727"/>
          </a:xfrm>
          <a:prstGeom prst="line">
            <a:avLst/>
          </a:prstGeom>
          <a:noFill/>
          <a:ln w="3810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30614753"/>
      </p:ext>
    </p:extLst>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5900" y="2141538"/>
            <a:ext cx="8694738" cy="34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Questionnement sur le rôle de l'ingénieur GM à la fin de la formation,</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Etre au courant des pratiques dans l'industrie mécanique et dans l'industrie en générale,</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Avoir une idée sur les outils utilisés ou disponibles,</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Etre conscient des limites des outils et approches actuels (ce qui peut être considéré comme valable aujourd'hui, peut ne pas l'être dans 5 ans),</a:t>
            </a:r>
          </a:p>
          <a:p>
            <a:pPr algn="just" eaLnBrk="1" hangingPunct="1">
              <a:spcBef>
                <a:spcPct val="25000"/>
              </a:spcBef>
              <a:buClr>
                <a:srgbClr val="B0AB40"/>
              </a:buClr>
              <a:buFont typeface="Wingdings" panose="05000000000000000000" pitchFamily="2" charset="2"/>
              <a:buChar char="Ø"/>
            </a:pPr>
            <a:endParaRPr lang="fr-FR" sz="2000" b="1" i="1" dirty="0">
              <a:solidFill>
                <a:srgbClr val="0000FF"/>
              </a:solidFill>
              <a:latin typeface="Calibri" panose="020F0502020204030204" pitchFamily="34" charset="0"/>
            </a:endParaRPr>
          </a:p>
        </p:txBody>
      </p:sp>
      <p:sp>
        <p:nvSpPr>
          <p:cNvPr id="3"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4" name="Text Box 4"/>
          <p:cNvSpPr txBox="1">
            <a:spLocks noChangeArrowheads="1"/>
          </p:cNvSpPr>
          <p:nvPr/>
        </p:nvSpPr>
        <p:spPr bwMode="auto">
          <a:xfrm>
            <a:off x="2001838" y="1168400"/>
            <a:ext cx="5129212"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OBJECTIFS DU COURS</a:t>
            </a:r>
          </a:p>
        </p:txBody>
      </p:sp>
    </p:spTree>
    <p:extLst>
      <p:ext uri="{BB962C8B-B14F-4D97-AF65-F5344CB8AC3E}">
        <p14:creationId xmlns:p14="http://schemas.microsoft.com/office/powerpoint/2010/main" val="1970954680"/>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1" name="Group 53"/>
          <p:cNvGrpSpPr>
            <a:grpSpLocks/>
          </p:cNvGrpSpPr>
          <p:nvPr/>
        </p:nvGrpSpPr>
        <p:grpSpPr bwMode="auto">
          <a:xfrm>
            <a:off x="2771775" y="3126462"/>
            <a:ext cx="2994025" cy="2052637"/>
            <a:chOff x="5737" y="4837"/>
            <a:chExt cx="5040" cy="5040"/>
          </a:xfrm>
        </p:grpSpPr>
        <p:sp>
          <p:nvSpPr>
            <p:cNvPr id="73782" name="AutoShape 54"/>
            <p:cNvSpPr>
              <a:spLocks noChangeArrowheads="1"/>
            </p:cNvSpPr>
            <p:nvPr/>
          </p:nvSpPr>
          <p:spPr bwMode="auto">
            <a:xfrm>
              <a:off x="5737" y="4837"/>
              <a:ext cx="5040" cy="5040"/>
            </a:xfrm>
            <a:custGeom>
              <a:avLst/>
              <a:gdLst>
                <a:gd name="T0" fmla="*/ 209 w 21600"/>
                <a:gd name="T1" fmla="*/ 254 h 21600"/>
                <a:gd name="T2" fmla="*/ 100 w 21600"/>
                <a:gd name="T3" fmla="*/ 23 h 21600"/>
                <a:gd name="T4" fmla="*/ 192 w 21600"/>
                <a:gd name="T5" fmla="*/ 226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5318" y="18982"/>
                    <a:pt x="18982" y="15318"/>
                    <a:pt x="18982" y="10800"/>
                  </a:cubicBezTo>
                  <a:cubicBezTo>
                    <a:pt x="18982" y="6281"/>
                    <a:pt x="15318" y="2618"/>
                    <a:pt x="10800" y="2618"/>
                  </a:cubicBezTo>
                  <a:cubicBezTo>
                    <a:pt x="9938" y="2617"/>
                    <a:pt x="9082" y="2754"/>
                    <a:pt x="8263" y="3021"/>
                  </a:cubicBezTo>
                  <a:lnTo>
                    <a:pt x="7451" y="532"/>
                  </a:lnTo>
                  <a:cubicBezTo>
                    <a:pt x="8532" y="179"/>
                    <a:pt x="9662" y="-1"/>
                    <a:pt x="10800" y="0"/>
                  </a:cubicBezTo>
                  <a:cubicBezTo>
                    <a:pt x="16764" y="0"/>
                    <a:pt x="21600" y="4835"/>
                    <a:pt x="21600" y="10800"/>
                  </a:cubicBezTo>
                  <a:cubicBezTo>
                    <a:pt x="21600" y="16764"/>
                    <a:pt x="16764" y="21600"/>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FFFF00"/>
                  </a:solidFill>
                </a14:hiddenFill>
              </a:ext>
            </a:extLst>
          </p:spPr>
          <p:txBody>
            <a:bodyPr/>
            <a:lstStyle/>
            <a:p>
              <a:endParaRPr lang="fr-FR"/>
            </a:p>
          </p:txBody>
        </p:sp>
        <p:sp>
          <p:nvSpPr>
            <p:cNvPr id="73783" name="AutoShape 55"/>
            <p:cNvSpPr>
              <a:spLocks noChangeArrowheads="1"/>
            </p:cNvSpPr>
            <p:nvPr/>
          </p:nvSpPr>
          <p:spPr bwMode="auto">
            <a:xfrm>
              <a:off x="5737" y="4837"/>
              <a:ext cx="5040" cy="5040"/>
            </a:xfrm>
            <a:custGeom>
              <a:avLst/>
              <a:gdLst>
                <a:gd name="T0" fmla="*/ 124 w 21600"/>
                <a:gd name="T1" fmla="*/ 274 h 21600"/>
                <a:gd name="T2" fmla="*/ 237 w 21600"/>
                <a:gd name="T3" fmla="*/ 69 h 21600"/>
                <a:gd name="T4" fmla="*/ 127 w 21600"/>
                <a:gd name="T5" fmla="*/ 241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5318" y="18982"/>
                    <a:pt x="18982" y="15318"/>
                    <a:pt x="18982" y="10800"/>
                  </a:cubicBezTo>
                  <a:cubicBezTo>
                    <a:pt x="18982" y="9156"/>
                    <a:pt x="18486" y="7550"/>
                    <a:pt x="17560" y="6191"/>
                  </a:cubicBezTo>
                  <a:lnTo>
                    <a:pt x="19724" y="4717"/>
                  </a:lnTo>
                  <a:cubicBezTo>
                    <a:pt x="20946" y="6510"/>
                    <a:pt x="21600" y="8630"/>
                    <a:pt x="21600" y="10800"/>
                  </a:cubicBezTo>
                  <a:cubicBezTo>
                    <a:pt x="21600" y="16764"/>
                    <a:pt x="16764" y="21600"/>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FF9900"/>
                  </a:solidFill>
                </a14:hiddenFill>
              </a:ext>
            </a:extLst>
          </p:spPr>
          <p:txBody>
            <a:bodyPr/>
            <a:lstStyle/>
            <a:p>
              <a:endParaRPr lang="fr-FR"/>
            </a:p>
          </p:txBody>
        </p:sp>
        <p:sp>
          <p:nvSpPr>
            <p:cNvPr id="73784" name="AutoShape 56"/>
            <p:cNvSpPr>
              <a:spLocks noChangeArrowheads="1"/>
            </p:cNvSpPr>
            <p:nvPr/>
          </p:nvSpPr>
          <p:spPr bwMode="auto">
            <a:xfrm>
              <a:off x="5737" y="4837"/>
              <a:ext cx="5040" cy="5040"/>
            </a:xfrm>
            <a:custGeom>
              <a:avLst/>
              <a:gdLst>
                <a:gd name="T0" fmla="*/ 44 w 21600"/>
                <a:gd name="T1" fmla="*/ 238 h 21600"/>
                <a:gd name="T2" fmla="*/ 228 w 21600"/>
                <a:gd name="T3" fmla="*/ 216 h 21600"/>
                <a:gd name="T4" fmla="*/ 66 w 21600"/>
                <a:gd name="T5" fmla="*/ 213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3167" y="18982"/>
                    <a:pt x="15419" y="17956"/>
                    <a:pt x="16973" y="16169"/>
                  </a:cubicBezTo>
                  <a:lnTo>
                    <a:pt x="18948" y="17887"/>
                  </a:lnTo>
                  <a:cubicBezTo>
                    <a:pt x="16897" y="20245"/>
                    <a:pt x="13925" y="21599"/>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CC99FF"/>
                  </a:solidFill>
                </a14:hiddenFill>
              </a:ext>
            </a:extLst>
          </p:spPr>
          <p:txBody>
            <a:bodyPr/>
            <a:lstStyle/>
            <a:p>
              <a:endParaRPr lang="fr-FR"/>
            </a:p>
          </p:txBody>
        </p:sp>
        <p:sp>
          <p:nvSpPr>
            <p:cNvPr id="73785" name="AutoShape 57"/>
            <p:cNvSpPr>
              <a:spLocks noChangeArrowheads="1"/>
            </p:cNvSpPr>
            <p:nvPr/>
          </p:nvSpPr>
          <p:spPr bwMode="auto">
            <a:xfrm>
              <a:off x="5737" y="4837"/>
              <a:ext cx="5040" cy="5040"/>
            </a:xfrm>
            <a:custGeom>
              <a:avLst/>
              <a:gdLst>
                <a:gd name="T0" fmla="*/ 2 w 21600"/>
                <a:gd name="T1" fmla="*/ 162 h 21600"/>
                <a:gd name="T2" fmla="*/ 88 w 21600"/>
                <a:gd name="T3" fmla="*/ 248 h 21600"/>
                <a:gd name="T4" fmla="*/ 35 w 21600"/>
                <a:gd name="T5" fmla="*/ 156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7" y="14041"/>
                    <a:pt x="4531" y="16976"/>
                    <a:pt x="7496" y="18285"/>
                  </a:cubicBezTo>
                  <a:lnTo>
                    <a:pt x="6439" y="20680"/>
                  </a:lnTo>
                  <a:cubicBezTo>
                    <a:pt x="2525" y="18953"/>
                    <a:pt x="0" y="15078"/>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99CCFF"/>
                  </a:solidFill>
                </a14:hiddenFill>
              </a:ext>
            </a:extLst>
          </p:spPr>
          <p:txBody>
            <a:bodyPr/>
            <a:lstStyle/>
            <a:p>
              <a:endParaRPr lang="fr-FR"/>
            </a:p>
          </p:txBody>
        </p:sp>
        <p:sp>
          <p:nvSpPr>
            <p:cNvPr id="73786" name="AutoShape 58"/>
            <p:cNvSpPr>
              <a:spLocks noChangeArrowheads="1"/>
            </p:cNvSpPr>
            <p:nvPr/>
          </p:nvSpPr>
          <p:spPr bwMode="auto">
            <a:xfrm>
              <a:off x="5737" y="4837"/>
              <a:ext cx="5040" cy="5040"/>
            </a:xfrm>
            <a:custGeom>
              <a:avLst/>
              <a:gdLst>
                <a:gd name="T0" fmla="*/ 9 w 21600"/>
                <a:gd name="T1" fmla="*/ 88 h 21600"/>
                <a:gd name="T2" fmla="*/ 17 w 21600"/>
                <a:gd name="T3" fmla="*/ 144 h 21600"/>
                <a:gd name="T4" fmla="*/ 40 w 21600"/>
                <a:gd name="T5" fmla="*/ 100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7" y="10940"/>
                    <a:pt x="2621" y="11080"/>
                    <a:pt x="2628" y="11220"/>
                  </a:cubicBezTo>
                  <a:lnTo>
                    <a:pt x="14" y="11355"/>
                  </a:lnTo>
                  <a:cubicBezTo>
                    <a:pt x="4" y="11170"/>
                    <a:pt x="0" y="10985"/>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99CC00"/>
                  </a:solidFill>
                </a14:hiddenFill>
              </a:ext>
            </a:extLst>
          </p:spPr>
          <p:txBody>
            <a:bodyPr/>
            <a:lstStyle/>
            <a:p>
              <a:endParaRPr lang="fr-FR"/>
            </a:p>
          </p:txBody>
        </p:sp>
      </p:grpSp>
      <p:sp>
        <p:nvSpPr>
          <p:cNvPr id="73732" name="Text Box 38"/>
          <p:cNvSpPr txBox="1">
            <a:spLocks noChangeArrowheads="1"/>
          </p:cNvSpPr>
          <p:nvPr/>
        </p:nvSpPr>
        <p:spPr bwMode="auto">
          <a:xfrm>
            <a:off x="4976813" y="2308899"/>
            <a:ext cx="2301875" cy="6413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Extraction de matières premières</a:t>
            </a:r>
          </a:p>
        </p:txBody>
      </p:sp>
      <p:grpSp>
        <p:nvGrpSpPr>
          <p:cNvPr id="73733" name="Group 60"/>
          <p:cNvGrpSpPr>
            <a:grpSpLocks/>
          </p:cNvGrpSpPr>
          <p:nvPr/>
        </p:nvGrpSpPr>
        <p:grpSpPr bwMode="auto">
          <a:xfrm rot="5400000">
            <a:off x="4215606" y="2266831"/>
            <a:ext cx="1077913" cy="355600"/>
            <a:chOff x="288" y="2400"/>
            <a:chExt cx="528" cy="432"/>
          </a:xfrm>
        </p:grpSpPr>
        <p:sp>
          <p:nvSpPr>
            <p:cNvPr id="73779" name="Arc 61"/>
            <p:cNvSpPr>
              <a:spLocks/>
            </p:cNvSpPr>
            <p:nvPr/>
          </p:nvSpPr>
          <p:spPr bwMode="auto">
            <a:xfrm rot="10751903" flipH="1">
              <a:off x="432" y="2402"/>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80" name="Arc 62"/>
            <p:cNvSpPr>
              <a:spLocks/>
            </p:cNvSpPr>
            <p:nvPr/>
          </p:nvSpPr>
          <p:spPr bwMode="auto">
            <a:xfrm rot="10751903" flipH="1">
              <a:off x="576" y="2400"/>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81" name="Arc 63"/>
            <p:cNvSpPr>
              <a:spLocks/>
            </p:cNvSpPr>
            <p:nvPr/>
          </p:nvSpPr>
          <p:spPr bwMode="auto">
            <a:xfrm rot="10751903" flipH="1">
              <a:off x="288" y="2400"/>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sp>
        <p:nvSpPr>
          <p:cNvPr id="73734" name="Rectangle 65"/>
          <p:cNvSpPr>
            <a:spLocks noChangeArrowheads="1"/>
          </p:cNvSpPr>
          <p:nvPr/>
        </p:nvSpPr>
        <p:spPr bwMode="auto">
          <a:xfrm>
            <a:off x="3311525" y="1588174"/>
            <a:ext cx="2520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4399" tIns="42200" rIns="84399" bIns="42200">
            <a:spAutoFit/>
          </a:bodyPr>
          <a:lstStyle>
            <a:lvl1pPr algn="ctr" defTabSz="703263">
              <a:spcBef>
                <a:spcPct val="50000"/>
              </a:spcBef>
              <a:defRPr sz="2000" b="1">
                <a:solidFill>
                  <a:schemeClr val="accent2"/>
                </a:solidFill>
                <a:latin typeface="Times New Roman" panose="02020603050405020304" pitchFamily="18" charset="0"/>
              </a:defRPr>
            </a:lvl1pPr>
            <a:lvl2pPr marL="742950" indent="-285750" algn="ctr" defTabSz="703263">
              <a:spcBef>
                <a:spcPct val="50000"/>
              </a:spcBef>
              <a:defRPr sz="2000" b="1">
                <a:solidFill>
                  <a:schemeClr val="accent2"/>
                </a:solidFill>
                <a:latin typeface="Times New Roman" panose="02020603050405020304" pitchFamily="18" charset="0"/>
              </a:defRPr>
            </a:lvl2pPr>
            <a:lvl3pPr marL="1143000" indent="-228600" algn="ctr" defTabSz="703263">
              <a:spcBef>
                <a:spcPct val="50000"/>
              </a:spcBef>
              <a:defRPr sz="2000" b="1">
                <a:solidFill>
                  <a:schemeClr val="accent2"/>
                </a:solidFill>
                <a:latin typeface="Times New Roman" panose="02020603050405020304" pitchFamily="18" charset="0"/>
              </a:defRPr>
            </a:lvl3pPr>
            <a:lvl4pPr marL="1600200" indent="-228600" algn="ctr" defTabSz="703263">
              <a:spcBef>
                <a:spcPct val="50000"/>
              </a:spcBef>
              <a:defRPr sz="2000" b="1">
                <a:solidFill>
                  <a:schemeClr val="accent2"/>
                </a:solidFill>
                <a:latin typeface="Times New Roman" panose="02020603050405020304" pitchFamily="18" charset="0"/>
              </a:defRPr>
            </a:lvl4pPr>
            <a:lvl5pPr marL="2057400" indent="-228600" algn="ctr" defTabSz="703263">
              <a:spcBef>
                <a:spcPct val="50000"/>
              </a:spcBef>
              <a:defRPr sz="2000" b="1">
                <a:solidFill>
                  <a:schemeClr val="accent2"/>
                </a:solidFill>
                <a:latin typeface="Times New Roman" panose="02020603050405020304" pitchFamily="18" charset="0"/>
              </a:defRPr>
            </a:lvl5pPr>
            <a:lvl6pPr marL="25146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700" i="1">
                <a:solidFill>
                  <a:schemeClr val="accent1"/>
                </a:solidFill>
                <a:latin typeface="Arial" panose="020B0604020202020204" pitchFamily="34" charset="0"/>
              </a:rPr>
              <a:t>Ressources Naturelles </a:t>
            </a:r>
          </a:p>
        </p:txBody>
      </p:sp>
      <p:grpSp>
        <p:nvGrpSpPr>
          <p:cNvPr id="73735" name="Group 14"/>
          <p:cNvGrpSpPr>
            <a:grpSpLocks/>
          </p:cNvGrpSpPr>
          <p:nvPr/>
        </p:nvGrpSpPr>
        <p:grpSpPr bwMode="auto">
          <a:xfrm>
            <a:off x="2894013" y="5502949"/>
            <a:ext cx="777875" cy="750888"/>
            <a:chOff x="1583" y="3544"/>
            <a:chExt cx="490" cy="473"/>
          </a:xfrm>
        </p:grpSpPr>
        <p:sp>
          <p:nvSpPr>
            <p:cNvPr id="73776" name="Arc 87"/>
            <p:cNvSpPr>
              <a:spLocks/>
            </p:cNvSpPr>
            <p:nvPr/>
          </p:nvSpPr>
          <p:spPr bwMode="auto">
            <a:xfrm rot="5740553" flipH="1">
              <a:off x="1708" y="3603"/>
              <a:ext cx="273" cy="389"/>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77" name="Arc 88"/>
            <p:cNvSpPr>
              <a:spLocks/>
            </p:cNvSpPr>
            <p:nvPr/>
          </p:nvSpPr>
          <p:spPr bwMode="auto">
            <a:xfrm rot="5694836" flipH="1">
              <a:off x="1641" y="3686"/>
              <a:ext cx="273" cy="39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78" name="Arc 89"/>
            <p:cNvSpPr>
              <a:spLocks/>
            </p:cNvSpPr>
            <p:nvPr/>
          </p:nvSpPr>
          <p:spPr bwMode="auto">
            <a:xfrm rot="5408684" flipH="1">
              <a:off x="1741" y="3486"/>
              <a:ext cx="273" cy="390"/>
            </a:xfrm>
            <a:custGeom>
              <a:avLst/>
              <a:gdLst>
                <a:gd name="T0" fmla="*/ 0 w 21600"/>
                <a:gd name="T1" fmla="*/ 0 h 21481"/>
                <a:gd name="T2" fmla="*/ 0 w 21600"/>
                <a:gd name="T3" fmla="*/ 0 h 21481"/>
                <a:gd name="T4" fmla="*/ 0 w 21600"/>
                <a:gd name="T5" fmla="*/ 0 h 21481"/>
                <a:gd name="T6" fmla="*/ 0 60000 65536"/>
                <a:gd name="T7" fmla="*/ 0 60000 65536"/>
                <a:gd name="T8" fmla="*/ 0 60000 65536"/>
                <a:gd name="T9" fmla="*/ 0 w 21600"/>
                <a:gd name="T10" fmla="*/ 0 h 21481"/>
                <a:gd name="T11" fmla="*/ 21600 w 21600"/>
                <a:gd name="T12" fmla="*/ 21481 h 21481"/>
              </a:gdLst>
              <a:ahLst/>
              <a:cxnLst>
                <a:cxn ang="T6">
                  <a:pos x="T0" y="T1"/>
                </a:cxn>
                <a:cxn ang="T7">
                  <a:pos x="T2" y="T3"/>
                </a:cxn>
                <a:cxn ang="T8">
                  <a:pos x="T4" y="T5"/>
                </a:cxn>
              </a:cxnLst>
              <a:rect l="T9" t="T10" r="T11" b="T12"/>
              <a:pathLst>
                <a:path w="21600" h="21481" fill="none" extrusionOk="0">
                  <a:moveTo>
                    <a:pt x="2273" y="0"/>
                  </a:moveTo>
                  <a:cubicBezTo>
                    <a:pt x="13261" y="1163"/>
                    <a:pt x="21600" y="10430"/>
                    <a:pt x="21600" y="21480"/>
                  </a:cubicBezTo>
                  <a:cubicBezTo>
                    <a:pt x="21600" y="21480"/>
                    <a:pt x="21599" y="21480"/>
                    <a:pt x="21599" y="21480"/>
                  </a:cubicBezTo>
                </a:path>
                <a:path w="21600" h="21481" stroke="0" extrusionOk="0">
                  <a:moveTo>
                    <a:pt x="2273" y="0"/>
                  </a:moveTo>
                  <a:cubicBezTo>
                    <a:pt x="13261" y="1163"/>
                    <a:pt x="21600" y="10430"/>
                    <a:pt x="21600" y="21480"/>
                  </a:cubicBezTo>
                  <a:cubicBezTo>
                    <a:pt x="21600" y="21480"/>
                    <a:pt x="21599" y="21480"/>
                    <a:pt x="21599"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grpSp>
        <p:nvGrpSpPr>
          <p:cNvPr id="73736" name="Group 18"/>
          <p:cNvGrpSpPr>
            <a:grpSpLocks/>
          </p:cNvGrpSpPr>
          <p:nvPr/>
        </p:nvGrpSpPr>
        <p:grpSpPr bwMode="auto">
          <a:xfrm>
            <a:off x="476250" y="5007649"/>
            <a:ext cx="973138" cy="1004888"/>
            <a:chOff x="385" y="3256"/>
            <a:chExt cx="613" cy="633"/>
          </a:xfrm>
        </p:grpSpPr>
        <p:sp>
          <p:nvSpPr>
            <p:cNvPr id="73773" name="Arc 93"/>
            <p:cNvSpPr>
              <a:spLocks/>
            </p:cNvSpPr>
            <p:nvPr/>
          </p:nvSpPr>
          <p:spPr bwMode="auto">
            <a:xfrm rot="4575650" flipV="1">
              <a:off x="537" y="3139"/>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74" name="Arc 94"/>
            <p:cNvSpPr>
              <a:spLocks/>
            </p:cNvSpPr>
            <p:nvPr/>
          </p:nvSpPr>
          <p:spPr bwMode="auto">
            <a:xfrm rot="4575650" flipV="1">
              <a:off x="514" y="3273"/>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75" name="Arc 95"/>
            <p:cNvSpPr>
              <a:spLocks/>
            </p:cNvSpPr>
            <p:nvPr/>
          </p:nvSpPr>
          <p:spPr bwMode="auto">
            <a:xfrm rot="4575650" flipV="1">
              <a:off x="502" y="3428"/>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grpSp>
        <p:nvGrpSpPr>
          <p:cNvPr id="73737" name="Group 22"/>
          <p:cNvGrpSpPr>
            <a:grpSpLocks/>
          </p:cNvGrpSpPr>
          <p:nvPr/>
        </p:nvGrpSpPr>
        <p:grpSpPr bwMode="auto">
          <a:xfrm>
            <a:off x="1376363" y="3224887"/>
            <a:ext cx="1173162" cy="342900"/>
            <a:chOff x="867" y="2114"/>
            <a:chExt cx="739" cy="216"/>
          </a:xfrm>
        </p:grpSpPr>
        <p:sp>
          <p:nvSpPr>
            <p:cNvPr id="73770" name="Arc 101"/>
            <p:cNvSpPr>
              <a:spLocks/>
            </p:cNvSpPr>
            <p:nvPr/>
          </p:nvSpPr>
          <p:spPr bwMode="auto">
            <a:xfrm flipV="1">
              <a:off x="1084" y="2114"/>
              <a:ext cx="304"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sp>
          <p:nvSpPr>
            <p:cNvPr id="73771" name="Arc 102"/>
            <p:cNvSpPr>
              <a:spLocks/>
            </p:cNvSpPr>
            <p:nvPr/>
          </p:nvSpPr>
          <p:spPr bwMode="auto">
            <a:xfrm flipV="1">
              <a:off x="867" y="2114"/>
              <a:ext cx="304"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sp>
          <p:nvSpPr>
            <p:cNvPr id="73772" name="Arc 103"/>
            <p:cNvSpPr>
              <a:spLocks/>
            </p:cNvSpPr>
            <p:nvPr/>
          </p:nvSpPr>
          <p:spPr bwMode="auto">
            <a:xfrm flipV="1">
              <a:off x="1302" y="2114"/>
              <a:ext cx="304" cy="216"/>
            </a:xfrm>
            <a:custGeom>
              <a:avLst/>
              <a:gdLst>
                <a:gd name="T0" fmla="*/ 0 w 21600"/>
                <a:gd name="T1" fmla="*/ 0 h 22419"/>
                <a:gd name="T2" fmla="*/ 0 w 21600"/>
                <a:gd name="T3" fmla="*/ 0 h 22419"/>
                <a:gd name="T4" fmla="*/ 0 w 21600"/>
                <a:gd name="T5" fmla="*/ 0 h 22419"/>
                <a:gd name="T6" fmla="*/ 0 60000 65536"/>
                <a:gd name="T7" fmla="*/ 0 60000 65536"/>
                <a:gd name="T8" fmla="*/ 0 60000 65536"/>
                <a:gd name="T9" fmla="*/ 0 w 21600"/>
                <a:gd name="T10" fmla="*/ 0 h 22419"/>
                <a:gd name="T11" fmla="*/ 21600 w 21600"/>
                <a:gd name="T12" fmla="*/ 22419 h 22419"/>
              </a:gdLst>
              <a:ahLst/>
              <a:cxnLst>
                <a:cxn ang="T6">
                  <a:pos x="T0" y="T1"/>
                </a:cxn>
                <a:cxn ang="T7">
                  <a:pos x="T2" y="T3"/>
                </a:cxn>
                <a:cxn ang="T8">
                  <a:pos x="T4" y="T5"/>
                </a:cxn>
              </a:cxnLst>
              <a:rect l="T9" t="T10" r="T11" b="T12"/>
              <a:pathLst>
                <a:path w="21600" h="22419" fill="none" extrusionOk="0">
                  <a:moveTo>
                    <a:pt x="-1" y="0"/>
                  </a:moveTo>
                  <a:cubicBezTo>
                    <a:pt x="11929" y="0"/>
                    <a:pt x="21600" y="9670"/>
                    <a:pt x="21600" y="21600"/>
                  </a:cubicBezTo>
                  <a:cubicBezTo>
                    <a:pt x="21600" y="21873"/>
                    <a:pt x="21594" y="22146"/>
                    <a:pt x="21584" y="22419"/>
                  </a:cubicBezTo>
                </a:path>
                <a:path w="21600" h="22419" stroke="0" extrusionOk="0">
                  <a:moveTo>
                    <a:pt x="-1" y="0"/>
                  </a:moveTo>
                  <a:cubicBezTo>
                    <a:pt x="11929" y="0"/>
                    <a:pt x="21600" y="9670"/>
                    <a:pt x="21600" y="21600"/>
                  </a:cubicBezTo>
                  <a:cubicBezTo>
                    <a:pt x="21600" y="21873"/>
                    <a:pt x="21594" y="22146"/>
                    <a:pt x="21584" y="22419"/>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grpSp>
      <p:grpSp>
        <p:nvGrpSpPr>
          <p:cNvPr id="73738" name="Group 26"/>
          <p:cNvGrpSpPr>
            <a:grpSpLocks/>
          </p:cNvGrpSpPr>
          <p:nvPr/>
        </p:nvGrpSpPr>
        <p:grpSpPr bwMode="auto">
          <a:xfrm>
            <a:off x="403225" y="2923262"/>
            <a:ext cx="973138" cy="1004887"/>
            <a:chOff x="385" y="1805"/>
            <a:chExt cx="613" cy="633"/>
          </a:xfrm>
        </p:grpSpPr>
        <p:sp>
          <p:nvSpPr>
            <p:cNvPr id="73767" name="Arc 107"/>
            <p:cNvSpPr>
              <a:spLocks/>
            </p:cNvSpPr>
            <p:nvPr/>
          </p:nvSpPr>
          <p:spPr bwMode="auto">
            <a:xfrm rot="4575650" flipV="1">
              <a:off x="537" y="1688"/>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68" name="Arc 108"/>
            <p:cNvSpPr>
              <a:spLocks/>
            </p:cNvSpPr>
            <p:nvPr/>
          </p:nvSpPr>
          <p:spPr bwMode="auto">
            <a:xfrm rot="4575650" flipV="1">
              <a:off x="514" y="1822"/>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69" name="Arc 109"/>
            <p:cNvSpPr>
              <a:spLocks/>
            </p:cNvSpPr>
            <p:nvPr/>
          </p:nvSpPr>
          <p:spPr bwMode="auto">
            <a:xfrm rot="4575650" flipV="1">
              <a:off x="502" y="1977"/>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grpSp>
        <p:nvGrpSpPr>
          <p:cNvPr id="73739" name="Group 30"/>
          <p:cNvGrpSpPr>
            <a:grpSpLocks/>
          </p:cNvGrpSpPr>
          <p:nvPr/>
        </p:nvGrpSpPr>
        <p:grpSpPr bwMode="auto">
          <a:xfrm>
            <a:off x="341313" y="3972599"/>
            <a:ext cx="944562" cy="720725"/>
            <a:chOff x="221" y="2616"/>
            <a:chExt cx="450" cy="292"/>
          </a:xfrm>
        </p:grpSpPr>
        <p:sp>
          <p:nvSpPr>
            <p:cNvPr id="73764" name="Arc 115"/>
            <p:cNvSpPr>
              <a:spLocks/>
            </p:cNvSpPr>
            <p:nvPr/>
          </p:nvSpPr>
          <p:spPr bwMode="auto">
            <a:xfrm rot="406743">
              <a:off x="402" y="2622"/>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3765" name="Arc 116"/>
            <p:cNvSpPr>
              <a:spLocks/>
            </p:cNvSpPr>
            <p:nvPr/>
          </p:nvSpPr>
          <p:spPr bwMode="auto">
            <a:xfrm rot="406743">
              <a:off x="309" y="2616"/>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3766" name="Arc 117"/>
            <p:cNvSpPr>
              <a:spLocks/>
            </p:cNvSpPr>
            <p:nvPr/>
          </p:nvSpPr>
          <p:spPr bwMode="auto">
            <a:xfrm rot="406743">
              <a:off x="221" y="2616"/>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73740" name="Group 34"/>
          <p:cNvGrpSpPr>
            <a:grpSpLocks/>
          </p:cNvGrpSpPr>
          <p:nvPr/>
        </p:nvGrpSpPr>
        <p:grpSpPr bwMode="auto">
          <a:xfrm flipH="1">
            <a:off x="7046913" y="3451899"/>
            <a:ext cx="973137" cy="1004888"/>
            <a:chOff x="4847" y="2288"/>
            <a:chExt cx="613" cy="633"/>
          </a:xfrm>
        </p:grpSpPr>
        <p:sp>
          <p:nvSpPr>
            <p:cNvPr id="73761"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2"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3"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1" name="Text Box 125"/>
          <p:cNvSpPr txBox="1">
            <a:spLocks noChangeArrowheads="1"/>
          </p:cNvSpPr>
          <p:nvPr/>
        </p:nvSpPr>
        <p:spPr bwMode="auto">
          <a:xfrm>
            <a:off x="7902575" y="3253462"/>
            <a:ext cx="1092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Pollution</a:t>
            </a:r>
          </a:p>
        </p:txBody>
      </p:sp>
      <p:sp>
        <p:nvSpPr>
          <p:cNvPr id="73742" name="Text Box 38"/>
          <p:cNvSpPr txBox="1">
            <a:spLocks noChangeArrowheads="1"/>
          </p:cNvSpPr>
          <p:nvPr/>
        </p:nvSpPr>
        <p:spPr bwMode="auto">
          <a:xfrm>
            <a:off x="5876925" y="3810674"/>
            <a:ext cx="1530350" cy="64135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Design &amp; production</a:t>
            </a:r>
          </a:p>
        </p:txBody>
      </p:sp>
      <p:sp>
        <p:nvSpPr>
          <p:cNvPr id="73743" name="Text Box 38"/>
          <p:cNvSpPr txBox="1">
            <a:spLocks noChangeArrowheads="1"/>
          </p:cNvSpPr>
          <p:nvPr/>
        </p:nvSpPr>
        <p:spPr bwMode="auto">
          <a:xfrm>
            <a:off x="5021263" y="5206087"/>
            <a:ext cx="1762125" cy="641350"/>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Packaging &amp; distribution</a:t>
            </a:r>
          </a:p>
        </p:txBody>
      </p:sp>
      <p:grpSp>
        <p:nvGrpSpPr>
          <p:cNvPr id="73744" name="Group 41"/>
          <p:cNvGrpSpPr>
            <a:grpSpLocks/>
          </p:cNvGrpSpPr>
          <p:nvPr/>
        </p:nvGrpSpPr>
        <p:grpSpPr bwMode="auto">
          <a:xfrm flipH="1">
            <a:off x="6507163" y="4875887"/>
            <a:ext cx="973137" cy="1004887"/>
            <a:chOff x="4847" y="2288"/>
            <a:chExt cx="613" cy="633"/>
          </a:xfrm>
        </p:grpSpPr>
        <p:sp>
          <p:nvSpPr>
            <p:cNvPr id="73758"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9"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0"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5" name="Text Box 125"/>
          <p:cNvSpPr txBox="1">
            <a:spLocks noChangeArrowheads="1"/>
          </p:cNvSpPr>
          <p:nvPr/>
        </p:nvSpPr>
        <p:spPr bwMode="auto">
          <a:xfrm>
            <a:off x="7632700" y="5053687"/>
            <a:ext cx="1092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Pollution</a:t>
            </a:r>
          </a:p>
        </p:txBody>
      </p:sp>
      <p:grpSp>
        <p:nvGrpSpPr>
          <p:cNvPr id="73746" name="Group 46"/>
          <p:cNvGrpSpPr>
            <a:grpSpLocks/>
          </p:cNvGrpSpPr>
          <p:nvPr/>
        </p:nvGrpSpPr>
        <p:grpSpPr bwMode="auto">
          <a:xfrm flipH="1" flipV="1">
            <a:off x="7019925" y="2383512"/>
            <a:ext cx="973138" cy="1004887"/>
            <a:chOff x="4847" y="2288"/>
            <a:chExt cx="613" cy="633"/>
          </a:xfrm>
        </p:grpSpPr>
        <p:sp>
          <p:nvSpPr>
            <p:cNvPr id="73755"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6"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7"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7" name="Text Box 125"/>
          <p:cNvSpPr txBox="1">
            <a:spLocks noChangeArrowheads="1"/>
          </p:cNvSpPr>
          <p:nvPr/>
        </p:nvSpPr>
        <p:spPr bwMode="auto">
          <a:xfrm>
            <a:off x="0" y="4737774"/>
            <a:ext cx="1092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rgbClr val="FF3300"/>
                </a:solidFill>
                <a:latin typeface="Arial" panose="020B0604020202020204" pitchFamily="34" charset="0"/>
              </a:rPr>
              <a:t>Pollution</a:t>
            </a:r>
          </a:p>
        </p:txBody>
      </p:sp>
      <p:sp>
        <p:nvSpPr>
          <p:cNvPr id="73748" name="Text Box 125"/>
          <p:cNvSpPr txBox="1">
            <a:spLocks noChangeArrowheads="1"/>
          </p:cNvSpPr>
          <p:nvPr/>
        </p:nvSpPr>
        <p:spPr bwMode="auto">
          <a:xfrm>
            <a:off x="115888" y="2683549"/>
            <a:ext cx="10096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Déchets</a:t>
            </a:r>
          </a:p>
        </p:txBody>
      </p:sp>
      <p:sp>
        <p:nvSpPr>
          <p:cNvPr id="73749" name="Text Box 38"/>
          <p:cNvSpPr txBox="1">
            <a:spLocks noChangeArrowheads="1"/>
          </p:cNvSpPr>
          <p:nvPr/>
        </p:nvSpPr>
        <p:spPr bwMode="auto">
          <a:xfrm>
            <a:off x="1150938" y="5368012"/>
            <a:ext cx="1755775" cy="64135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rgbClr val="0000CC"/>
                </a:solidFill>
                <a:latin typeface="Arial" panose="020B0604020202020204" pitchFamily="34" charset="0"/>
              </a:rPr>
              <a:t>Utilisation &amp; maintenance</a:t>
            </a:r>
          </a:p>
        </p:txBody>
      </p:sp>
      <p:sp>
        <p:nvSpPr>
          <p:cNvPr id="73750" name="Text Box 38"/>
          <p:cNvSpPr txBox="1">
            <a:spLocks noChangeArrowheads="1"/>
          </p:cNvSpPr>
          <p:nvPr/>
        </p:nvSpPr>
        <p:spPr bwMode="auto">
          <a:xfrm>
            <a:off x="1106488" y="3567787"/>
            <a:ext cx="1439862" cy="366712"/>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Fin de vie</a:t>
            </a:r>
          </a:p>
        </p:txBody>
      </p:sp>
      <p:sp>
        <p:nvSpPr>
          <p:cNvPr id="73751" name="Text Box 125"/>
          <p:cNvSpPr txBox="1">
            <a:spLocks noChangeArrowheads="1"/>
          </p:cNvSpPr>
          <p:nvPr/>
        </p:nvSpPr>
        <p:spPr bwMode="auto">
          <a:xfrm>
            <a:off x="1557338" y="2818487"/>
            <a:ext cx="12398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Recyclage</a:t>
            </a:r>
          </a:p>
        </p:txBody>
      </p:sp>
      <p:sp>
        <p:nvSpPr>
          <p:cNvPr id="73752" name="Rectangle 65"/>
          <p:cNvSpPr>
            <a:spLocks noChangeArrowheads="1"/>
          </p:cNvSpPr>
          <p:nvPr/>
        </p:nvSpPr>
        <p:spPr bwMode="auto">
          <a:xfrm>
            <a:off x="3446463" y="6103024"/>
            <a:ext cx="2520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4399" tIns="42200" rIns="84399" bIns="42200">
            <a:spAutoFit/>
          </a:bodyPr>
          <a:lstStyle>
            <a:lvl1pPr algn="ctr" defTabSz="703263">
              <a:spcBef>
                <a:spcPct val="50000"/>
              </a:spcBef>
              <a:defRPr sz="2000" b="1">
                <a:solidFill>
                  <a:schemeClr val="accent2"/>
                </a:solidFill>
                <a:latin typeface="Times New Roman" panose="02020603050405020304" pitchFamily="18" charset="0"/>
              </a:defRPr>
            </a:lvl1pPr>
            <a:lvl2pPr marL="742950" indent="-285750" algn="ctr" defTabSz="703263">
              <a:spcBef>
                <a:spcPct val="50000"/>
              </a:spcBef>
              <a:defRPr sz="2000" b="1">
                <a:solidFill>
                  <a:schemeClr val="accent2"/>
                </a:solidFill>
                <a:latin typeface="Times New Roman" panose="02020603050405020304" pitchFamily="18" charset="0"/>
              </a:defRPr>
            </a:lvl2pPr>
            <a:lvl3pPr marL="1143000" indent="-228600" algn="ctr" defTabSz="703263">
              <a:spcBef>
                <a:spcPct val="50000"/>
              </a:spcBef>
              <a:defRPr sz="2000" b="1">
                <a:solidFill>
                  <a:schemeClr val="accent2"/>
                </a:solidFill>
                <a:latin typeface="Times New Roman" panose="02020603050405020304" pitchFamily="18" charset="0"/>
              </a:defRPr>
            </a:lvl3pPr>
            <a:lvl4pPr marL="1600200" indent="-228600" algn="ctr" defTabSz="703263">
              <a:spcBef>
                <a:spcPct val="50000"/>
              </a:spcBef>
              <a:defRPr sz="2000" b="1">
                <a:solidFill>
                  <a:schemeClr val="accent2"/>
                </a:solidFill>
                <a:latin typeface="Times New Roman" panose="02020603050405020304" pitchFamily="18" charset="0"/>
              </a:defRPr>
            </a:lvl4pPr>
            <a:lvl5pPr marL="2057400" indent="-228600" algn="ctr" defTabSz="703263">
              <a:spcBef>
                <a:spcPct val="50000"/>
              </a:spcBef>
              <a:defRPr sz="2000" b="1">
                <a:solidFill>
                  <a:schemeClr val="accent2"/>
                </a:solidFill>
                <a:latin typeface="Times New Roman" panose="02020603050405020304" pitchFamily="18" charset="0"/>
              </a:defRPr>
            </a:lvl5pPr>
            <a:lvl6pPr marL="25146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700" i="1">
                <a:solidFill>
                  <a:srgbClr val="FF3300"/>
                </a:solidFill>
                <a:latin typeface="Arial" panose="020B0604020202020204" pitchFamily="34" charset="0"/>
              </a:rPr>
              <a:t>Ressources Naturelles </a:t>
            </a:r>
          </a:p>
        </p:txBody>
      </p:sp>
      <p:sp>
        <p:nvSpPr>
          <p:cNvPr id="73753" name="Text Box 68"/>
          <p:cNvSpPr txBox="1">
            <a:spLocks noChangeArrowheads="1"/>
          </p:cNvSpPr>
          <p:nvPr/>
        </p:nvSpPr>
        <p:spPr bwMode="auto">
          <a:xfrm>
            <a:off x="55563" y="598884"/>
            <a:ext cx="9037637"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200" dirty="0">
                <a:solidFill>
                  <a:srgbClr val="3399FF"/>
                </a:solidFill>
                <a:latin typeface="Arial" panose="020B0604020202020204" pitchFamily="34" charset="0"/>
              </a:rPr>
              <a:t>Master Yann </a:t>
            </a:r>
            <a:r>
              <a:rPr lang="fr-FR" sz="1200" dirty="0" err="1">
                <a:solidFill>
                  <a:srgbClr val="3399FF"/>
                </a:solidFill>
                <a:latin typeface="Arial" panose="020B0604020202020204" pitchFamily="34" charset="0"/>
              </a:rPr>
              <a:t>Skladanek</a:t>
            </a:r>
            <a:r>
              <a:rPr lang="fr-FR" sz="1200" dirty="0">
                <a:solidFill>
                  <a:srgbClr val="3399FF"/>
                </a:solidFill>
                <a:latin typeface="Arial" panose="020B0604020202020204" pitchFamily="34" charset="0"/>
              </a:rPr>
              <a:t> (2008)</a:t>
            </a:r>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sp>
        <p:nvSpPr>
          <p:cNvPr id="73754" name="Rectangle 69"/>
          <p:cNvSpPr>
            <a:spLocks noChangeArrowheads="1"/>
          </p:cNvSpPr>
          <p:nvPr/>
        </p:nvSpPr>
        <p:spPr bwMode="auto">
          <a:xfrm>
            <a:off x="26988" y="1183362"/>
            <a:ext cx="8634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a:latin typeface="Arial" panose="020B0604020202020204" pitchFamily="34" charset="0"/>
              </a:rPr>
              <a:t>Intégration de la composante environnement dans la démarche du CA</a:t>
            </a:r>
          </a:p>
        </p:txBody>
      </p:sp>
      <p:graphicFrame>
        <p:nvGraphicFramePr>
          <p:cNvPr id="5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633155247"/>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2" descr="ro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693566"/>
            <a:ext cx="4321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Photo banc avec piez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664382"/>
            <a:ext cx="4321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101"/>
          <p:cNvSpPr txBox="1">
            <a:spLocks noChangeArrowheads="1"/>
          </p:cNvSpPr>
          <p:nvPr/>
        </p:nvSpPr>
        <p:spPr bwMode="auto">
          <a:xfrm>
            <a:off x="430213" y="3974195"/>
            <a:ext cx="828198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r>
              <a:rPr lang="fr-FR" sz="1800" i="1">
                <a:latin typeface="Arial" panose="020B0604020202020204" pitchFamily="34" charset="0"/>
                <a:cs typeface="Arial" panose="020B0604020202020204" pitchFamily="34" charset="0"/>
              </a:rPr>
              <a:t>L'UF est le niveau de déplacement résiduel dû à:</a:t>
            </a:r>
          </a:p>
          <a:p>
            <a:pPr algn="just" eaLnBrk="1" hangingPunct="1"/>
            <a:r>
              <a:rPr lang="fr-FR" sz="1800" i="1">
                <a:solidFill>
                  <a:srgbClr val="0066FF"/>
                </a:solidFill>
                <a:latin typeface="Arial" panose="020B0604020202020204" pitchFamily="34" charset="0"/>
                <a:cs typeface="Arial" panose="020B0604020202020204" pitchFamily="34" charset="0"/>
              </a:rPr>
              <a:t>1.	un choc appliqué sur le disque D1 à l'arrêt,</a:t>
            </a:r>
          </a:p>
          <a:p>
            <a:pPr algn="just" eaLnBrk="1" hangingPunct="1"/>
            <a:r>
              <a:rPr lang="fr-FR" sz="1800" i="1">
                <a:solidFill>
                  <a:srgbClr val="0066FF"/>
                </a:solidFill>
                <a:latin typeface="Arial" panose="020B0604020202020204" pitchFamily="34" charset="0"/>
                <a:cs typeface="Arial" panose="020B0604020202020204" pitchFamily="34" charset="0"/>
              </a:rPr>
              <a:t>2.	l'accélération de 0 à 10000 tr/min (252 tr/min/sec).</a:t>
            </a:r>
          </a:p>
        </p:txBody>
      </p:sp>
      <p:sp>
        <p:nvSpPr>
          <p:cNvPr id="74758" name="Rectangle 5"/>
          <p:cNvSpPr>
            <a:spLocks noChangeArrowheads="1"/>
          </p:cNvSpPr>
          <p:nvPr/>
        </p:nvSpPr>
        <p:spPr bwMode="auto">
          <a:xfrm>
            <a:off x="26988" y="1183370"/>
            <a:ext cx="764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dirty="0">
                <a:latin typeface="Arial" panose="020B0604020202020204" pitchFamily="34" charset="0"/>
              </a:rPr>
              <a:t>Consommation énergétique de deux technologies de contrôle</a:t>
            </a:r>
            <a:endParaRPr lang="fr-FR" i="1" dirty="0">
              <a:latin typeface="Arial" panose="020B0604020202020204" pitchFamily="34" charset="0"/>
            </a:endParaRPr>
          </a:p>
        </p:txBody>
      </p:sp>
      <p:sp>
        <p:nvSpPr>
          <p:cNvPr id="74759" name="Text Box 6"/>
          <p:cNvSpPr txBox="1">
            <a:spLocks noChangeArrowheads="1"/>
          </p:cNvSpPr>
          <p:nvPr/>
        </p:nvSpPr>
        <p:spPr bwMode="auto">
          <a:xfrm>
            <a:off x="3833813" y="3143932"/>
            <a:ext cx="63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600" dirty="0">
                <a:solidFill>
                  <a:schemeClr val="bg1"/>
                </a:solidFill>
                <a:latin typeface="Arial" panose="020B0604020202020204" pitchFamily="34" charset="0"/>
              </a:rPr>
              <a:t>APE</a:t>
            </a:r>
          </a:p>
        </p:txBody>
      </p:sp>
      <p:sp>
        <p:nvSpPr>
          <p:cNvPr id="74760" name="Text Box 7"/>
          <p:cNvSpPr txBox="1">
            <a:spLocks noChangeArrowheads="1"/>
          </p:cNvSpPr>
          <p:nvPr/>
        </p:nvSpPr>
        <p:spPr bwMode="auto">
          <a:xfrm>
            <a:off x="8243888" y="3143932"/>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600">
                <a:solidFill>
                  <a:schemeClr val="bg1"/>
                </a:solidFill>
                <a:latin typeface="Arial" panose="020B0604020202020204" pitchFamily="34" charset="0"/>
              </a:rPr>
              <a:t>AEM</a:t>
            </a:r>
          </a:p>
        </p:txBody>
      </p:sp>
      <p:sp>
        <p:nvSpPr>
          <p:cNvPr id="74761" name="Text Box 20"/>
          <p:cNvSpPr txBox="1">
            <a:spLocks noChangeArrowheads="1"/>
          </p:cNvSpPr>
          <p:nvPr/>
        </p:nvSpPr>
        <p:spPr bwMode="auto">
          <a:xfrm>
            <a:off x="55563" y="519795"/>
            <a:ext cx="90376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sp>
        <p:nvSpPr>
          <p:cNvPr id="74762" name="Rectangle 21"/>
          <p:cNvSpPr>
            <a:spLocks noChangeArrowheads="1"/>
          </p:cNvSpPr>
          <p:nvPr/>
        </p:nvSpPr>
        <p:spPr bwMode="auto">
          <a:xfrm>
            <a:off x="125413" y="5688013"/>
            <a:ext cx="8866187" cy="787400"/>
          </a:xfrm>
          <a:prstGeom prst="rect">
            <a:avLst/>
          </a:prstGeom>
          <a:noFill/>
          <a:ln w="57150" cmpd="thickThin">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spcBef>
                <a:spcPct val="0"/>
              </a:spcBef>
            </a:pPr>
            <a:r>
              <a:rPr lang="fr-FR" sz="1400" u="sng">
                <a:solidFill>
                  <a:schemeClr val="hlink"/>
                </a:solidFill>
                <a:latin typeface="Arial" panose="020B0604020202020204" pitchFamily="34" charset="0"/>
              </a:rPr>
              <a:t>Partenaire:</a:t>
            </a:r>
            <a:endParaRPr lang="fr-FR" sz="1400">
              <a:solidFill>
                <a:schemeClr val="hlink"/>
              </a:solidFill>
              <a:latin typeface="Arial" panose="020B0604020202020204" pitchFamily="34" charset="0"/>
            </a:endParaRPr>
          </a:p>
          <a:p>
            <a:pPr algn="r" eaLnBrk="1" hangingPunct="1">
              <a:spcBef>
                <a:spcPct val="0"/>
              </a:spcBef>
            </a:pPr>
            <a:r>
              <a:rPr lang="fr-FR" sz="1400" i="1">
                <a:solidFill>
                  <a:schemeClr val="hlink"/>
                </a:solidFill>
                <a:latin typeface="Arial" panose="020B0604020202020204" pitchFamily="34" charset="0"/>
              </a:rPr>
              <a:t>Laboratoire MAPIE</a:t>
            </a:r>
          </a:p>
          <a:p>
            <a:pPr algn="r" eaLnBrk="1" hangingPunct="1">
              <a:spcBef>
                <a:spcPct val="0"/>
              </a:spcBef>
            </a:pPr>
            <a:r>
              <a:rPr lang="fr-FR" sz="1400" i="1">
                <a:solidFill>
                  <a:schemeClr val="hlink"/>
                </a:solidFill>
                <a:latin typeface="Arial" panose="020B0604020202020204" pitchFamily="34" charset="0"/>
              </a:rPr>
              <a:t>Arts et Métiers Paris-Tech Chambéry</a:t>
            </a:r>
          </a:p>
        </p:txBody>
      </p:sp>
      <p:graphicFrame>
        <p:nvGraphicFramePr>
          <p:cNvPr id="11"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71281150"/>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2"/>
          <p:cNvPicPr>
            <a:picLocks noChangeArrowheads="1"/>
          </p:cNvPicPr>
          <p:nvPr/>
        </p:nvPicPr>
        <p:blipFill>
          <a:blip r:embed="rId3">
            <a:extLst>
              <a:ext uri="{28A0092B-C50C-407E-A947-70E740481C1C}">
                <a14:useLocalDpi xmlns:a14="http://schemas.microsoft.com/office/drawing/2010/main" val="0"/>
              </a:ext>
            </a:extLst>
          </a:blip>
          <a:srcRect l="3149" t="5577" r="4134"/>
          <a:stretch>
            <a:fillRect/>
          </a:stretch>
        </p:blipFill>
        <p:spPr bwMode="auto">
          <a:xfrm>
            <a:off x="5140325" y="984250"/>
            <a:ext cx="4003675"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3"/>
          <p:cNvPicPr>
            <a:picLocks noChangeArrowheads="1"/>
          </p:cNvPicPr>
          <p:nvPr/>
        </p:nvPicPr>
        <p:blipFill>
          <a:blip r:embed="rId4">
            <a:extLst>
              <a:ext uri="{28A0092B-C50C-407E-A947-70E740481C1C}">
                <a14:useLocalDpi xmlns:a14="http://schemas.microsoft.com/office/drawing/2010/main" val="0"/>
              </a:ext>
            </a:extLst>
          </a:blip>
          <a:srcRect l="3592" t="2821" r="3052"/>
          <a:stretch>
            <a:fillRect/>
          </a:stretch>
        </p:blipFill>
        <p:spPr bwMode="auto">
          <a:xfrm>
            <a:off x="0" y="3608388"/>
            <a:ext cx="4030663"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Text Box 109"/>
          <p:cNvSpPr txBox="1">
            <a:spLocks noChangeArrowheads="1"/>
          </p:cNvSpPr>
          <p:nvPr/>
        </p:nvSpPr>
        <p:spPr bwMode="auto">
          <a:xfrm>
            <a:off x="701675" y="2168525"/>
            <a:ext cx="179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r>
              <a:rPr lang="en-US" sz="1600" i="1">
                <a:latin typeface="Arial" panose="020B0604020202020204" pitchFamily="34" charset="0"/>
              </a:rPr>
              <a:t>0-10000 tr/min</a:t>
            </a:r>
          </a:p>
        </p:txBody>
      </p:sp>
      <p:pic>
        <p:nvPicPr>
          <p:cNvPr id="75782" name="Picture 24" descr="Visu_EF_P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8" y="998538"/>
            <a:ext cx="36004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9"/>
          <p:cNvPicPr>
            <a:picLocks noChangeArrowheads="1"/>
          </p:cNvPicPr>
          <p:nvPr/>
        </p:nvPicPr>
        <p:blipFill>
          <a:blip r:embed="rId6">
            <a:extLst>
              <a:ext uri="{28A0092B-C50C-407E-A947-70E740481C1C}">
                <a14:useLocalDpi xmlns:a14="http://schemas.microsoft.com/office/drawing/2010/main" val="0"/>
              </a:ext>
            </a:extLst>
          </a:blip>
          <a:srcRect l="2022" r="6250"/>
          <a:stretch>
            <a:fillRect/>
          </a:stretch>
        </p:blipFill>
        <p:spPr bwMode="auto">
          <a:xfrm>
            <a:off x="5102225" y="3563938"/>
            <a:ext cx="3960813"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5" name="Text Box 20"/>
          <p:cNvSpPr txBox="1">
            <a:spLocks noChangeArrowheads="1"/>
          </p:cNvSpPr>
          <p:nvPr/>
        </p:nvSpPr>
        <p:spPr bwMode="auto">
          <a:xfrm>
            <a:off x="55563" y="333375"/>
            <a:ext cx="9037637"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graphicFrame>
        <p:nvGraphicFramePr>
          <p:cNvPr id="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493680754"/>
      </p:ext>
    </p:extLst>
  </p:cSld>
  <p:clrMapOvr>
    <a:masterClrMapping/>
  </p:clrMapOvr>
  <p:transition spd="med">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65696" y="1456153"/>
            <a:ext cx="454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dirty="0">
                <a:latin typeface="Arial" panose="020B0604020202020204" pitchFamily="34" charset="0"/>
              </a:rPr>
              <a:t>Consommation énergétique de différents algorithme de contrôle</a:t>
            </a:r>
            <a:endParaRPr lang="fr-FR" i="1" dirty="0">
              <a:latin typeface="Arial" panose="020B0604020202020204" pitchFamily="34" charset="0"/>
            </a:endParaRPr>
          </a:p>
        </p:txBody>
      </p:sp>
      <p:sp>
        <p:nvSpPr>
          <p:cNvPr id="4" name="Text Box 20"/>
          <p:cNvSpPr txBox="1">
            <a:spLocks noChangeArrowheads="1"/>
          </p:cNvSpPr>
          <p:nvPr/>
        </p:nvSpPr>
        <p:spPr bwMode="auto">
          <a:xfrm>
            <a:off x="55563" y="587696"/>
            <a:ext cx="9037637"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200" dirty="0">
                <a:solidFill>
                  <a:srgbClr val="33CCFF"/>
                </a:solidFill>
                <a:latin typeface="Arial" panose="020B0604020202020204" pitchFamily="34" charset="0"/>
              </a:rPr>
              <a:t>Michael Soler Beatty (2014)</a:t>
            </a:r>
          </a:p>
          <a:p>
            <a:pPr algn="r" eaLnBrk="1" hangingPunct="1">
              <a:lnSpc>
                <a:spcPct val="30000"/>
              </a:lnSpc>
            </a:pPr>
            <a:r>
              <a:rPr lang="fr-FR" sz="2400" dirty="0">
                <a:latin typeface="Arial" panose="020B0604020202020204" pitchFamily="34" charset="0"/>
              </a:rPr>
              <a:t> Contrôle Actif &amp; consommation énergétique</a:t>
            </a:r>
          </a:p>
        </p:txBody>
      </p:sp>
      <p:pic>
        <p:nvPicPr>
          <p:cNvPr id="65" name="Image 64"/>
          <p:cNvPicPr>
            <a:picLocks noChangeAspect="1"/>
          </p:cNvPicPr>
          <p:nvPr/>
        </p:nvPicPr>
        <p:blipFill>
          <a:blip r:embed="rId2"/>
          <a:stretch>
            <a:fillRect/>
          </a:stretch>
        </p:blipFill>
        <p:spPr>
          <a:xfrm>
            <a:off x="5243503" y="1160160"/>
            <a:ext cx="3724979" cy="2152075"/>
          </a:xfrm>
          <a:prstGeom prst="rect">
            <a:avLst/>
          </a:prstGeom>
        </p:spPr>
      </p:pic>
      <p:pic>
        <p:nvPicPr>
          <p:cNvPr id="66" name="Image 65"/>
          <p:cNvPicPr>
            <a:picLocks noChangeAspect="1"/>
          </p:cNvPicPr>
          <p:nvPr/>
        </p:nvPicPr>
        <p:blipFill>
          <a:blip r:embed="rId3"/>
          <a:stretch>
            <a:fillRect/>
          </a:stretch>
        </p:blipFill>
        <p:spPr>
          <a:xfrm>
            <a:off x="26988" y="3259197"/>
            <a:ext cx="7455927" cy="3308502"/>
          </a:xfrm>
          <a:prstGeom prst="rect">
            <a:avLst/>
          </a:prstGeom>
        </p:spPr>
      </p:pic>
      <p:graphicFrame>
        <p:nvGraphicFramePr>
          <p:cNvPr id="7"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644300079"/>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567" y="1089752"/>
            <a:ext cx="9001000" cy="1000274"/>
          </a:xfrm>
          <a:prstGeom prst="rect">
            <a:avLst/>
          </a:prstGeom>
        </p:spPr>
        <p:txBody>
          <a:bodyPr wrap="square">
            <a:spAutoFit/>
          </a:bodyPr>
          <a:lstStyle/>
          <a:p>
            <a:pPr algn="just" eaLnBrk="1" hangingPunct="1">
              <a:spcAft>
                <a:spcPts val="600"/>
              </a:spcAft>
            </a:pPr>
            <a:r>
              <a:rPr lang="en-US" sz="1800" b="0" dirty="0">
                <a:solidFill>
                  <a:srgbClr val="0000FF"/>
                </a:solidFill>
                <a:latin typeface="Arial" panose="020B0604020202020204" pitchFamily="34" charset="0"/>
              </a:rPr>
              <a:t>Two types of perturbations are considered:</a:t>
            </a:r>
          </a:p>
          <a:p>
            <a:pPr marL="180975" indent="-180975" algn="just" eaLnBrk="1" hangingPunct="1">
              <a:spcAft>
                <a:spcPts val="600"/>
              </a:spcAft>
            </a:pPr>
            <a:r>
              <a:rPr lang="en-US" sz="1800" b="0" dirty="0">
                <a:solidFill>
                  <a:srgbClr val="0000FF"/>
                </a:solidFill>
                <a:latin typeface="Arial" panose="020B0604020202020204" pitchFamily="34" charset="0"/>
              </a:rPr>
              <a:t>1-unbalance response due to the initial </a:t>
            </a:r>
            <a:r>
              <a:rPr lang="en-US" sz="1800" b="0">
                <a:solidFill>
                  <a:srgbClr val="0000FF"/>
                </a:solidFill>
                <a:latin typeface="Arial" panose="020B0604020202020204" pitchFamily="34" charset="0"/>
              </a:rPr>
              <a:t>unbalance during </a:t>
            </a:r>
            <a:r>
              <a:rPr lang="en-US" sz="1800" b="0" dirty="0">
                <a:solidFill>
                  <a:srgbClr val="0000FF"/>
                </a:solidFill>
                <a:latin typeface="Arial" panose="020B0604020202020204" pitchFamily="34" charset="0"/>
              </a:rPr>
              <a:t>run-up from 0 to 3500 rpm with constant acceleration in 40 seconds;</a:t>
            </a:r>
          </a:p>
        </p:txBody>
      </p:sp>
      <p:sp>
        <p:nvSpPr>
          <p:cNvPr id="4" name="Rectangle 22"/>
          <p:cNvSpPr txBox="1">
            <a:spLocks noChangeArrowheads="1"/>
          </p:cNvSpPr>
          <p:nvPr/>
        </p:nvSpPr>
        <p:spPr bwMode="auto">
          <a:xfrm>
            <a:off x="188476" y="683335"/>
            <a:ext cx="3816425" cy="3603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kern="1200">
                <a:solidFill>
                  <a:srgbClr val="042D78"/>
                </a:solidFill>
                <a:latin typeface="+mj-lt"/>
                <a:ea typeface="+mj-ea"/>
                <a:cs typeface="+mj-cs"/>
              </a:defRPr>
            </a:lvl1pPr>
            <a:lvl2pPr algn="l" rtl="0" fontAlgn="base">
              <a:spcBef>
                <a:spcPct val="0"/>
              </a:spcBef>
              <a:spcAft>
                <a:spcPct val="0"/>
              </a:spcAft>
              <a:defRPr sz="2400">
                <a:solidFill>
                  <a:srgbClr val="042D78"/>
                </a:solidFill>
                <a:latin typeface="Corbel" panose="020B0503020204020204" pitchFamily="34" charset="0"/>
              </a:defRPr>
            </a:lvl2pPr>
            <a:lvl3pPr algn="l" rtl="0" fontAlgn="base">
              <a:spcBef>
                <a:spcPct val="0"/>
              </a:spcBef>
              <a:spcAft>
                <a:spcPct val="0"/>
              </a:spcAft>
              <a:defRPr sz="2400">
                <a:solidFill>
                  <a:srgbClr val="042D78"/>
                </a:solidFill>
                <a:latin typeface="Corbel" panose="020B0503020204020204" pitchFamily="34" charset="0"/>
              </a:defRPr>
            </a:lvl3pPr>
            <a:lvl4pPr algn="l" rtl="0" fontAlgn="base">
              <a:spcBef>
                <a:spcPct val="0"/>
              </a:spcBef>
              <a:spcAft>
                <a:spcPct val="0"/>
              </a:spcAft>
              <a:defRPr sz="2400">
                <a:solidFill>
                  <a:srgbClr val="042D78"/>
                </a:solidFill>
                <a:latin typeface="Corbel" panose="020B0503020204020204" pitchFamily="34" charset="0"/>
              </a:defRPr>
            </a:lvl4pPr>
            <a:lvl5pPr algn="l" rtl="0" fontAlgn="base">
              <a:spcBef>
                <a:spcPct val="0"/>
              </a:spcBef>
              <a:spcAft>
                <a:spcPct val="0"/>
              </a:spcAft>
              <a:defRPr sz="2400">
                <a:solidFill>
                  <a:srgbClr val="042D78"/>
                </a:solidFill>
                <a:latin typeface="Corbel" panose="020B0503020204020204" pitchFamily="34" charset="0"/>
              </a:defRPr>
            </a:lvl5pPr>
            <a:lvl6pPr marL="457200" algn="l" rtl="0" fontAlgn="base">
              <a:spcBef>
                <a:spcPct val="0"/>
              </a:spcBef>
              <a:spcAft>
                <a:spcPct val="0"/>
              </a:spcAft>
              <a:defRPr sz="2400">
                <a:solidFill>
                  <a:srgbClr val="042D78"/>
                </a:solidFill>
                <a:latin typeface="Corbel" panose="020B0503020204020204" pitchFamily="34" charset="0"/>
              </a:defRPr>
            </a:lvl6pPr>
            <a:lvl7pPr marL="914400" algn="l" rtl="0" fontAlgn="base">
              <a:spcBef>
                <a:spcPct val="0"/>
              </a:spcBef>
              <a:spcAft>
                <a:spcPct val="0"/>
              </a:spcAft>
              <a:defRPr sz="2400">
                <a:solidFill>
                  <a:srgbClr val="042D78"/>
                </a:solidFill>
                <a:latin typeface="Corbel" panose="020B0503020204020204" pitchFamily="34" charset="0"/>
              </a:defRPr>
            </a:lvl7pPr>
            <a:lvl8pPr marL="1371600" algn="l" rtl="0" fontAlgn="base">
              <a:spcBef>
                <a:spcPct val="0"/>
              </a:spcBef>
              <a:spcAft>
                <a:spcPct val="0"/>
              </a:spcAft>
              <a:defRPr sz="2400">
                <a:solidFill>
                  <a:srgbClr val="042D78"/>
                </a:solidFill>
                <a:latin typeface="Corbel" panose="020B0503020204020204" pitchFamily="34" charset="0"/>
              </a:defRPr>
            </a:lvl8pPr>
            <a:lvl9pPr marL="1828800" algn="l" rtl="0" fontAlgn="base">
              <a:spcBef>
                <a:spcPct val="0"/>
              </a:spcBef>
              <a:spcAft>
                <a:spcPct val="0"/>
              </a:spcAft>
              <a:defRPr sz="2400">
                <a:solidFill>
                  <a:srgbClr val="042D78"/>
                </a:solidFill>
                <a:latin typeface="Corbel" panose="020B0503020204020204" pitchFamily="34" charset="0"/>
              </a:defRPr>
            </a:lvl9pPr>
          </a:lstStyle>
          <a:p>
            <a:pPr eaLnBrk="1" hangingPunct="1">
              <a:defRPr/>
            </a:pPr>
            <a:r>
              <a:rPr lang="en-GB" altLang="fr-FR" dirty="0">
                <a:solidFill>
                  <a:srgbClr val="042878"/>
                </a:solidFill>
                <a:latin typeface="Arial" panose="020B0604020202020204" pitchFamily="34" charset="0"/>
                <a:cs typeface="Arial" panose="020B0604020202020204" pitchFamily="34" charset="0"/>
              </a:rPr>
              <a:t>Experimental results</a:t>
            </a:r>
          </a:p>
        </p:txBody>
      </p:sp>
      <p:pic>
        <p:nvPicPr>
          <p:cNvPr id="5" name="Image 4"/>
          <p:cNvPicPr>
            <a:picLocks noChangeAspect="1"/>
          </p:cNvPicPr>
          <p:nvPr/>
        </p:nvPicPr>
        <p:blipFill>
          <a:blip r:embed="rId2"/>
          <a:stretch>
            <a:fillRect/>
          </a:stretch>
        </p:blipFill>
        <p:spPr>
          <a:xfrm>
            <a:off x="4580965" y="3106336"/>
            <a:ext cx="4316004" cy="3240000"/>
          </a:xfrm>
          <a:prstGeom prst="rect">
            <a:avLst/>
          </a:prstGeom>
        </p:spPr>
      </p:pic>
      <p:sp>
        <p:nvSpPr>
          <p:cNvPr id="6" name="ZoneTexte 5"/>
          <p:cNvSpPr txBox="1"/>
          <p:nvPr/>
        </p:nvSpPr>
        <p:spPr>
          <a:xfrm>
            <a:off x="5982883" y="3106336"/>
            <a:ext cx="1512168" cy="261610"/>
          </a:xfrm>
          <a:prstGeom prst="rect">
            <a:avLst/>
          </a:prstGeom>
          <a:noFill/>
        </p:spPr>
        <p:txBody>
          <a:bodyPr wrap="square" rtlCol="0">
            <a:spAutoFit/>
          </a:bodyPr>
          <a:lstStyle/>
          <a:p>
            <a:pPr algn="ctr" eaLnBrk="1" hangingPunct="1"/>
            <a:r>
              <a:rPr lang="en-US" sz="1100" b="0" i="1" dirty="0">
                <a:solidFill>
                  <a:srgbClr val="0000FF"/>
                </a:solidFill>
                <a:latin typeface="Arial" panose="020B0604020202020204" pitchFamily="34" charset="0"/>
              </a:rPr>
              <a:t>Plane #2, Z direction</a:t>
            </a:r>
          </a:p>
        </p:txBody>
      </p:sp>
      <p:pic>
        <p:nvPicPr>
          <p:cNvPr id="8" name="Image 7"/>
          <p:cNvPicPr>
            <a:picLocks noChangeAspect="1"/>
          </p:cNvPicPr>
          <p:nvPr/>
        </p:nvPicPr>
        <p:blipFill>
          <a:blip r:embed="rId3"/>
          <a:stretch>
            <a:fillRect/>
          </a:stretch>
        </p:blipFill>
        <p:spPr>
          <a:xfrm>
            <a:off x="260485" y="3249992"/>
            <a:ext cx="3968840" cy="2706859"/>
          </a:xfrm>
          <a:prstGeom prst="rect">
            <a:avLst/>
          </a:prstGeom>
        </p:spPr>
      </p:pic>
      <p:graphicFrame>
        <p:nvGraphicFramePr>
          <p:cNvPr id="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556559863"/>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602" y="1482337"/>
            <a:ext cx="4230366" cy="1477328"/>
          </a:xfrm>
          <a:prstGeom prst="rect">
            <a:avLst/>
          </a:prstGeom>
        </p:spPr>
        <p:txBody>
          <a:bodyPr wrap="square">
            <a:spAutoFit/>
          </a:bodyPr>
          <a:lstStyle/>
          <a:p>
            <a:pPr marL="180975" indent="-180975" algn="just" eaLnBrk="1" hangingPunct="1">
              <a:spcAft>
                <a:spcPts val="600"/>
              </a:spcAft>
            </a:pPr>
            <a:r>
              <a:rPr lang="en-US" sz="1800" b="0" dirty="0">
                <a:solidFill>
                  <a:srgbClr val="0000FF"/>
                </a:solidFill>
                <a:latin typeface="Arial" panose="020B0604020202020204" pitchFamily="34" charset="0"/>
              </a:rPr>
              <a:t>2-impulse response when the rotor was at a constant speed of 2200rpm.	    Step excitation of 3A during 3.4ms (100 N) applied simultaneously on both X and Z.</a:t>
            </a:r>
          </a:p>
        </p:txBody>
      </p:sp>
      <p:sp>
        <p:nvSpPr>
          <p:cNvPr id="4" name="Rectangle 22"/>
          <p:cNvSpPr txBox="1">
            <a:spLocks noChangeArrowheads="1"/>
          </p:cNvSpPr>
          <p:nvPr/>
        </p:nvSpPr>
        <p:spPr bwMode="auto">
          <a:xfrm>
            <a:off x="179511" y="656444"/>
            <a:ext cx="3816425" cy="3603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kern="1200">
                <a:solidFill>
                  <a:srgbClr val="042D78"/>
                </a:solidFill>
                <a:latin typeface="+mj-lt"/>
                <a:ea typeface="+mj-ea"/>
                <a:cs typeface="+mj-cs"/>
              </a:defRPr>
            </a:lvl1pPr>
            <a:lvl2pPr algn="l" rtl="0" fontAlgn="base">
              <a:spcBef>
                <a:spcPct val="0"/>
              </a:spcBef>
              <a:spcAft>
                <a:spcPct val="0"/>
              </a:spcAft>
              <a:defRPr sz="2400">
                <a:solidFill>
                  <a:srgbClr val="042D78"/>
                </a:solidFill>
                <a:latin typeface="Corbel" panose="020B0503020204020204" pitchFamily="34" charset="0"/>
              </a:defRPr>
            </a:lvl2pPr>
            <a:lvl3pPr algn="l" rtl="0" fontAlgn="base">
              <a:spcBef>
                <a:spcPct val="0"/>
              </a:spcBef>
              <a:spcAft>
                <a:spcPct val="0"/>
              </a:spcAft>
              <a:defRPr sz="2400">
                <a:solidFill>
                  <a:srgbClr val="042D78"/>
                </a:solidFill>
                <a:latin typeface="Corbel" panose="020B0503020204020204" pitchFamily="34" charset="0"/>
              </a:defRPr>
            </a:lvl3pPr>
            <a:lvl4pPr algn="l" rtl="0" fontAlgn="base">
              <a:spcBef>
                <a:spcPct val="0"/>
              </a:spcBef>
              <a:spcAft>
                <a:spcPct val="0"/>
              </a:spcAft>
              <a:defRPr sz="2400">
                <a:solidFill>
                  <a:srgbClr val="042D78"/>
                </a:solidFill>
                <a:latin typeface="Corbel" panose="020B0503020204020204" pitchFamily="34" charset="0"/>
              </a:defRPr>
            </a:lvl4pPr>
            <a:lvl5pPr algn="l" rtl="0" fontAlgn="base">
              <a:spcBef>
                <a:spcPct val="0"/>
              </a:spcBef>
              <a:spcAft>
                <a:spcPct val="0"/>
              </a:spcAft>
              <a:defRPr sz="2400">
                <a:solidFill>
                  <a:srgbClr val="042D78"/>
                </a:solidFill>
                <a:latin typeface="Corbel" panose="020B0503020204020204" pitchFamily="34" charset="0"/>
              </a:defRPr>
            </a:lvl5pPr>
            <a:lvl6pPr marL="457200" algn="l" rtl="0" fontAlgn="base">
              <a:spcBef>
                <a:spcPct val="0"/>
              </a:spcBef>
              <a:spcAft>
                <a:spcPct val="0"/>
              </a:spcAft>
              <a:defRPr sz="2400">
                <a:solidFill>
                  <a:srgbClr val="042D78"/>
                </a:solidFill>
                <a:latin typeface="Corbel" panose="020B0503020204020204" pitchFamily="34" charset="0"/>
              </a:defRPr>
            </a:lvl6pPr>
            <a:lvl7pPr marL="914400" algn="l" rtl="0" fontAlgn="base">
              <a:spcBef>
                <a:spcPct val="0"/>
              </a:spcBef>
              <a:spcAft>
                <a:spcPct val="0"/>
              </a:spcAft>
              <a:defRPr sz="2400">
                <a:solidFill>
                  <a:srgbClr val="042D78"/>
                </a:solidFill>
                <a:latin typeface="Corbel" panose="020B0503020204020204" pitchFamily="34" charset="0"/>
              </a:defRPr>
            </a:lvl7pPr>
            <a:lvl8pPr marL="1371600" algn="l" rtl="0" fontAlgn="base">
              <a:spcBef>
                <a:spcPct val="0"/>
              </a:spcBef>
              <a:spcAft>
                <a:spcPct val="0"/>
              </a:spcAft>
              <a:defRPr sz="2400">
                <a:solidFill>
                  <a:srgbClr val="042D78"/>
                </a:solidFill>
                <a:latin typeface="Corbel" panose="020B0503020204020204" pitchFamily="34" charset="0"/>
              </a:defRPr>
            </a:lvl8pPr>
            <a:lvl9pPr marL="1828800" algn="l" rtl="0" fontAlgn="base">
              <a:spcBef>
                <a:spcPct val="0"/>
              </a:spcBef>
              <a:spcAft>
                <a:spcPct val="0"/>
              </a:spcAft>
              <a:defRPr sz="2400">
                <a:solidFill>
                  <a:srgbClr val="042D78"/>
                </a:solidFill>
                <a:latin typeface="Corbel" panose="020B0503020204020204" pitchFamily="34" charset="0"/>
              </a:defRPr>
            </a:lvl9pPr>
          </a:lstStyle>
          <a:p>
            <a:pPr eaLnBrk="1" hangingPunct="1">
              <a:defRPr/>
            </a:pPr>
            <a:r>
              <a:rPr lang="en-GB" altLang="fr-FR" dirty="0">
                <a:solidFill>
                  <a:srgbClr val="042878"/>
                </a:solidFill>
                <a:latin typeface="Arial" panose="020B0604020202020204" pitchFamily="34" charset="0"/>
                <a:cs typeface="Arial" panose="020B0604020202020204" pitchFamily="34" charset="0"/>
              </a:rPr>
              <a:t>Experimental results</a:t>
            </a:r>
          </a:p>
        </p:txBody>
      </p:sp>
      <p:pic>
        <p:nvPicPr>
          <p:cNvPr id="5" name="Image 4"/>
          <p:cNvPicPr>
            <a:picLocks noChangeAspect="1"/>
          </p:cNvPicPr>
          <p:nvPr/>
        </p:nvPicPr>
        <p:blipFill>
          <a:blip r:embed="rId2"/>
          <a:stretch>
            <a:fillRect/>
          </a:stretch>
        </p:blipFill>
        <p:spPr>
          <a:xfrm>
            <a:off x="4759086" y="3323477"/>
            <a:ext cx="3960000" cy="2972750"/>
          </a:xfrm>
          <a:prstGeom prst="rect">
            <a:avLst/>
          </a:prstGeom>
        </p:spPr>
      </p:pic>
      <p:pic>
        <p:nvPicPr>
          <p:cNvPr id="6" name="Image 5"/>
          <p:cNvPicPr>
            <a:picLocks noChangeAspect="1"/>
          </p:cNvPicPr>
          <p:nvPr/>
        </p:nvPicPr>
        <p:blipFill>
          <a:blip r:embed="rId3"/>
          <a:stretch>
            <a:fillRect/>
          </a:stretch>
        </p:blipFill>
        <p:spPr>
          <a:xfrm>
            <a:off x="315128" y="3607331"/>
            <a:ext cx="3968840" cy="2706859"/>
          </a:xfrm>
          <a:prstGeom prst="rect">
            <a:avLst/>
          </a:prstGeom>
        </p:spPr>
      </p:pic>
      <p:pic>
        <p:nvPicPr>
          <p:cNvPr id="7" name="Image 6"/>
          <p:cNvPicPr>
            <a:picLocks noChangeAspect="1"/>
          </p:cNvPicPr>
          <p:nvPr/>
        </p:nvPicPr>
        <p:blipFill>
          <a:blip r:embed="rId4"/>
          <a:stretch>
            <a:fillRect/>
          </a:stretch>
        </p:blipFill>
        <p:spPr>
          <a:xfrm>
            <a:off x="4733984" y="562979"/>
            <a:ext cx="3960000" cy="2967532"/>
          </a:xfrm>
          <a:prstGeom prst="rect">
            <a:avLst/>
          </a:prstGeom>
        </p:spPr>
      </p:pic>
      <p:graphicFrame>
        <p:nvGraphicFramePr>
          <p:cNvPr id="8"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1620997560"/>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9561" y="998592"/>
            <a:ext cx="7904877" cy="5499485"/>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
        <p:nvSpPr>
          <p:cNvPr id="3" name="Rectangle 2"/>
          <p:cNvSpPr/>
          <p:nvPr/>
        </p:nvSpPr>
        <p:spPr>
          <a:xfrm>
            <a:off x="82323" y="589127"/>
            <a:ext cx="1667444" cy="276999"/>
          </a:xfrm>
          <a:prstGeom prst="rect">
            <a:avLst/>
          </a:prstGeom>
        </p:spPr>
        <p:txBody>
          <a:bodyPr wrap="none">
            <a:spAutoFit/>
          </a:bodyPr>
          <a:lstStyle/>
          <a:p>
            <a:pPr lvl="0" eaLnBrk="1" hangingPunct="1">
              <a:spcBef>
                <a:spcPct val="50000"/>
              </a:spcBef>
            </a:pPr>
            <a:r>
              <a:rPr lang="fr-FR" sz="1200" b="1" dirty="0">
                <a:solidFill>
                  <a:srgbClr val="33CCFF"/>
                </a:solidFill>
                <a:latin typeface="Arial" panose="020B0604020202020204" pitchFamily="34" charset="0"/>
              </a:rPr>
              <a:t>Noé Brasseur (2017)</a:t>
            </a:r>
          </a:p>
        </p:txBody>
      </p:sp>
    </p:spTree>
    <p:extLst>
      <p:ext uri="{BB962C8B-B14F-4D97-AF65-F5344CB8AC3E}">
        <p14:creationId xmlns:p14="http://schemas.microsoft.com/office/powerpoint/2010/main" val="1698112776"/>
      </p:ext>
    </p:extLst>
  </p:cSld>
  <p:clrMapOvr>
    <a:masterClrMapping/>
  </p:clrMapOvr>
  <p:transitio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19761" y="0"/>
            <a:ext cx="4849090" cy="6858000"/>
          </a:xfrm>
          <a:prstGeom prst="rect">
            <a:avLst/>
          </a:prstGeom>
        </p:spPr>
      </p:pic>
      <p:sp>
        <p:nvSpPr>
          <p:cNvPr id="3" name="Bouton d’action : avant ou précédent 2">
            <a:hlinkClick r:id="rId3" action="ppaction://hlinksldjump" highlightClick="1"/>
            <a:extLst>
              <a:ext uri="{FF2B5EF4-FFF2-40B4-BE49-F238E27FC236}">
                <a16:creationId xmlns:a16="http://schemas.microsoft.com/office/drawing/2014/main" id="{3D5C15DF-02E2-4DA2-B679-93516D0D6662}"/>
              </a:ext>
            </a:extLst>
          </p:cNvPr>
          <p:cNvSpPr/>
          <p:nvPr/>
        </p:nvSpPr>
        <p:spPr bwMode="auto">
          <a:xfrm>
            <a:off x="7749309" y="5929745"/>
            <a:ext cx="600364" cy="350982"/>
          </a:xfrm>
          <a:prstGeom prst="actionButtonForwardNext">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i="1" u="none" strike="noStrike" cap="none" normalizeH="0" baseline="0" dirty="0">
              <a:ln>
                <a:noFill/>
              </a:ln>
              <a:solidFill>
                <a:srgbClr val="3333CC"/>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543061"/>
      </p:ext>
    </p:extLst>
  </p:cSld>
  <p:clrMapOvr>
    <a:masterClrMapping/>
  </p:clrMapOvr>
  <p:transition spd="med">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2"/>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cSld>
  <p:clrMapOvr>
    <a:masterClrMapping/>
  </p:clrMapOvr>
  <p:transition spd="med">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25988" y="546176"/>
            <a:ext cx="8916035"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000" b="1" u="sng" dirty="0">
                <a:solidFill>
                  <a:schemeClr val="accent2"/>
                </a:solidFill>
                <a:latin typeface="Arial" panose="020B0604020202020204" pitchFamily="34" charset="0"/>
                <a:cs typeface="Arial" panose="020B0604020202020204" pitchFamily="34" charset="0"/>
              </a:rPr>
              <a:t>ENVIRONNEMENT:</a:t>
            </a:r>
            <a:r>
              <a:rPr lang="fr-FR" sz="2000" b="1"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milieu naturel dans lequel nous vivons, comprenant l’air, l’eau, la terre, la flore, la faune et les sources non renouvelable, telles que les combustibles fossiles et minéraux,</a:t>
            </a:r>
          </a:p>
        </p:txBody>
      </p:sp>
      <p:sp>
        <p:nvSpPr>
          <p:cNvPr id="5157" name="Rectangle 37"/>
          <p:cNvSpPr>
            <a:spLocks noChangeArrowheads="1"/>
          </p:cNvSpPr>
          <p:nvPr/>
        </p:nvSpPr>
        <p:spPr bwMode="auto">
          <a:xfrm>
            <a:off x="87133" y="1901096"/>
            <a:ext cx="8916035" cy="13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80000"/>
              </a:lnSpc>
              <a:spcBef>
                <a:spcPct val="50000"/>
              </a:spcBef>
            </a:pPr>
            <a:r>
              <a:rPr lang="fr-FR" sz="2000" b="1" u="sng" dirty="0">
                <a:solidFill>
                  <a:schemeClr val="accent2"/>
                </a:solidFill>
                <a:latin typeface="Arial" panose="020B0604020202020204" pitchFamily="34" charset="0"/>
                <a:cs typeface="Arial" panose="020B0604020202020204" pitchFamily="34" charset="0"/>
              </a:rPr>
              <a:t>DÉCHET </a:t>
            </a:r>
            <a:r>
              <a:rPr lang="fr-FR" sz="2000" b="1" dirty="0">
                <a:solidFill>
                  <a:schemeClr val="accent2"/>
                </a:solidFill>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tout résidu d'un processus de production, de transformation ou d'utilisation, toute substance, matériau, produit ou plus généralement tout bien meuble ou abandonné ou que son détenteur destine à l'abandon </a:t>
            </a:r>
          </a:p>
          <a:p>
            <a:pPr algn="ctr" eaLnBrk="1" hangingPunct="1">
              <a:lnSpc>
                <a:spcPct val="80000"/>
              </a:lnSpc>
              <a:spcBef>
                <a:spcPct val="50000"/>
              </a:spcBef>
            </a:pPr>
            <a:r>
              <a:rPr lang="fr-FR" sz="1400" b="1" i="1" dirty="0">
                <a:solidFill>
                  <a:srgbClr val="0000FF"/>
                </a:solidFill>
                <a:latin typeface="Arial" panose="020B0604020202020204" pitchFamily="34" charset="0"/>
                <a:cs typeface="Arial" panose="020B0604020202020204" pitchFamily="34" charset="0"/>
              </a:rPr>
              <a:t>(</a:t>
            </a:r>
            <a:r>
              <a:rPr lang="fr-FR" sz="1400" b="1" i="1" dirty="0" err="1">
                <a:solidFill>
                  <a:srgbClr val="0000FF"/>
                </a:solidFill>
                <a:latin typeface="Arial" panose="020B0604020202020204" pitchFamily="34" charset="0"/>
                <a:cs typeface="Arial" panose="020B0604020202020204" pitchFamily="34" charset="0"/>
              </a:rPr>
              <a:t>Cf</a:t>
            </a:r>
            <a:r>
              <a:rPr lang="fr-FR" sz="1400" b="1" i="1" dirty="0">
                <a:solidFill>
                  <a:srgbClr val="0000FF"/>
                </a:solidFill>
                <a:latin typeface="Arial" panose="020B0604020202020204" pitchFamily="34" charset="0"/>
                <a:cs typeface="Arial" panose="020B0604020202020204" pitchFamily="34" charset="0"/>
              </a:rPr>
              <a:t>, loi n° 75-633 du 15 juillet 1975 modifiée),</a:t>
            </a:r>
          </a:p>
        </p:txBody>
      </p:sp>
      <p:sp>
        <p:nvSpPr>
          <p:cNvPr id="8" name="Rectangle 3"/>
          <p:cNvSpPr>
            <a:spLocks noChangeArrowheads="1"/>
          </p:cNvSpPr>
          <p:nvPr/>
        </p:nvSpPr>
        <p:spPr bwMode="auto">
          <a:xfrm>
            <a:off x="119743" y="4717224"/>
            <a:ext cx="8916034" cy="193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000" b="1" u="sng" dirty="0" err="1">
                <a:solidFill>
                  <a:schemeClr val="accent2"/>
                </a:solidFill>
                <a:latin typeface="Arial" panose="020B0604020202020204" pitchFamily="34" charset="0"/>
                <a:cs typeface="Arial" panose="020B0604020202020204" pitchFamily="34" charset="0"/>
              </a:rPr>
              <a:t>ECO-CONCEPTION</a:t>
            </a:r>
            <a:r>
              <a:rPr lang="fr-FR" sz="2000" b="1" u="sng" dirty="0">
                <a:solidFill>
                  <a:schemeClr val="accent2"/>
                </a:solidFill>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p>
          <a:p>
            <a:pPr algn="ctr">
              <a:lnSpc>
                <a:spcPct val="90000"/>
              </a:lnSpc>
              <a:spcBef>
                <a:spcPct val="50000"/>
              </a:spcBef>
            </a:pPr>
            <a:r>
              <a:rPr lang="fr-FR" sz="2000" b="1" dirty="0">
                <a:solidFill>
                  <a:srgbClr val="0000FF"/>
                </a:solidFill>
                <a:latin typeface="Arial" panose="020B0604020202020204" pitchFamily="34" charset="0"/>
                <a:cs typeface="Arial" panose="020B0604020202020204" pitchFamily="34" charset="0"/>
              </a:rPr>
              <a:t>d'un produit (ou d'un processus), consiste d'un premier temps à évaluer l'impact de ce produit sur les points (que l'on considère actuellement) importants tout au long du cycle de produit, ensuite à essayer de proposer de solutions alternatives permettant d'assurer toujours le service requis tout en diminuant les impacts,</a:t>
            </a:r>
          </a:p>
        </p:txBody>
      </p:sp>
      <p:sp>
        <p:nvSpPr>
          <p:cNvPr id="11" name="Rectangle 3"/>
          <p:cNvSpPr>
            <a:spLocks noChangeArrowheads="1"/>
          </p:cNvSpPr>
          <p:nvPr/>
        </p:nvSpPr>
        <p:spPr bwMode="auto">
          <a:xfrm>
            <a:off x="87134" y="3500057"/>
            <a:ext cx="8916034"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000" b="1" u="sng" dirty="0">
                <a:solidFill>
                  <a:schemeClr val="accent2"/>
                </a:solidFill>
                <a:latin typeface="Arial" panose="020B0604020202020204" pitchFamily="34" charset="0"/>
                <a:cs typeface="Arial" panose="020B0604020202020204" pitchFamily="34" charset="0"/>
              </a:rPr>
              <a:t>POLLUTION:</a:t>
            </a:r>
            <a:r>
              <a:rPr lang="fr-FR" sz="2000"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il y a pollution lorsqu’un élément se trouve au mauvais endroit au mauvais moment,</a:t>
            </a:r>
          </a:p>
        </p:txBody>
      </p:sp>
      <p:graphicFrame>
        <p:nvGraphicFramePr>
          <p:cNvPr id="9" name="Group 22"/>
          <p:cNvGraphicFramePr>
            <a:graphicFrameLocks noGrp="1"/>
          </p:cNvGraphicFramePr>
          <p:nvPr>
            <p:extLst>
              <p:ext uri="{D42A27DB-BD31-4B8C-83A1-F6EECF244321}">
                <p14:modId xmlns:p14="http://schemas.microsoft.com/office/powerpoint/2010/main" val="419334221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
                                        </p:tgtEl>
                                        <p:attrNameLst>
                                          <p:attrName>style.visibility</p:attrName>
                                        </p:attrNameLst>
                                      </p:cBhvr>
                                      <p:to>
                                        <p:strVal val="visible"/>
                                      </p:to>
                                    </p:set>
                                    <p:animEffect transition="in" filter="wipe(left)">
                                      <p:cBhvr>
                                        <p:cTn id="12" dur="500"/>
                                        <p:tgtEl>
                                          <p:spTgt spid="515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57" grpId="0" autoUpdateAnimBg="0"/>
      <p:bldP spid="8" grpId="0" autoUpdateAnimBg="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2"/>
                </a:solidFill>
              </a:rPr>
              <a:t>Introduction</a:t>
            </a:r>
          </a:p>
          <a:p>
            <a:pPr algn="ctr">
              <a:spcBef>
                <a:spcPct val="50000"/>
              </a:spcBef>
            </a:pPr>
            <a:r>
              <a:rPr lang="fr-FR" b="1" dirty="0">
                <a:solidFill>
                  <a:schemeClr val="accent2"/>
                </a:solidFill>
              </a:rPr>
              <a:t>Définitions</a:t>
            </a:r>
          </a:p>
          <a:p>
            <a:pPr algn="ctr">
              <a:spcBef>
                <a:spcPct val="50000"/>
              </a:spcBef>
            </a:pPr>
            <a:r>
              <a:rPr lang="fr-FR" b="1" dirty="0">
                <a:solidFill>
                  <a:schemeClr val="accent2"/>
                </a:solidFill>
              </a:rPr>
              <a:t>Normalisation</a:t>
            </a:r>
          </a:p>
          <a:p>
            <a:pPr algn="ctr">
              <a:spcBef>
                <a:spcPct val="50000"/>
              </a:spcBef>
            </a:pPr>
            <a:r>
              <a:rPr lang="fr-FR" b="1" dirty="0" err="1">
                <a:solidFill>
                  <a:schemeClr val="accent2"/>
                </a:solidFill>
              </a:rPr>
              <a:t>Eco-conception</a:t>
            </a:r>
            <a:endParaRPr lang="fr-FR" b="1" dirty="0">
              <a:solidFill>
                <a:schemeClr val="accent2"/>
              </a:solidFill>
            </a:endParaRPr>
          </a:p>
          <a:p>
            <a:pPr algn="ctr">
              <a:spcBef>
                <a:spcPct val="50000"/>
              </a:spcBef>
            </a:pPr>
            <a:r>
              <a:rPr lang="fr-FR" b="1" dirty="0">
                <a:solidFill>
                  <a:schemeClr val="accent2"/>
                </a:solidFill>
              </a:rPr>
              <a:t>Conclusion</a:t>
            </a:r>
          </a:p>
        </p:txBody>
      </p:sp>
      <p:sp>
        <p:nvSpPr>
          <p:cNvPr id="5" name="Rectangle 23"/>
          <p:cNvSpPr>
            <a:spLocks noChangeArrowheads="1"/>
          </p:cNvSpPr>
          <p:nvPr/>
        </p:nvSpPr>
        <p:spPr bwMode="auto">
          <a:xfrm>
            <a:off x="2355828" y="6265591"/>
            <a:ext cx="4432345"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1400" i="1" dirty="0">
                <a:latin typeface="Calibri" panose="020F0502020204030204" pitchFamily="34" charset="0"/>
              </a:rPr>
              <a:t>http://ec.europa.eu/eurostat/publications/all-publications</a:t>
            </a:r>
          </a:p>
          <a:p>
            <a:pPr algn="ctr" eaLnBrk="1" hangingPunct="1"/>
            <a:r>
              <a:rPr lang="en-US" sz="1400" i="1" dirty="0">
                <a:latin typeface="Calibri" panose="020F0502020204030204" pitchFamily="34" charset="0"/>
              </a:rPr>
              <a:t>http://www.ademe.fr/</a:t>
            </a:r>
          </a:p>
        </p:txBody>
      </p:sp>
      <p:sp>
        <p:nvSpPr>
          <p:cNvPr id="6"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3300074989"/>
      </p:ext>
    </p:extLst>
  </p:cSld>
  <p:clrMapOvr>
    <a:masterClrMapping/>
  </p:clrMapOvr>
  <p:transition spd="med">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79830" y="1681063"/>
            <a:ext cx="8923338" cy="29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200" b="1" u="sng" dirty="0">
                <a:solidFill>
                  <a:schemeClr val="accent2"/>
                </a:solidFill>
                <a:latin typeface="Calibri" panose="020F0502020204030204" pitchFamily="34" charset="0"/>
              </a:rPr>
              <a:t>IMPACTS GLOBAUX</a:t>
            </a:r>
          </a:p>
          <a:p>
            <a:pPr algn="just">
              <a:spcBef>
                <a:spcPct val="50000"/>
              </a:spcBef>
            </a:pPr>
            <a:r>
              <a:rPr lang="fr-FR" sz="2200" b="1" dirty="0">
                <a:solidFill>
                  <a:srgbClr val="0000FF"/>
                </a:solidFill>
                <a:latin typeface="Calibri" panose="020F0502020204030204" pitchFamily="34" charset="0"/>
              </a:rPr>
              <a:t>les plus connus et donc pour lesquels les accords sont les plus faciles à mettre en œuvre :</a:t>
            </a:r>
          </a:p>
          <a:p>
            <a:pPr lvl="2" algn="just">
              <a:lnSpc>
                <a:spcPct val="0"/>
              </a:lnSpc>
              <a:spcBef>
                <a:spcPct val="20000"/>
              </a:spcBef>
            </a:pPr>
            <a:endParaRPr lang="fr-FR" sz="2200" b="1" dirty="0">
              <a:solidFill>
                <a:srgbClr val="0000FF"/>
              </a:solidFill>
              <a:latin typeface="Calibri" panose="020F0502020204030204" pitchFamily="34" charset="0"/>
            </a:endParaRPr>
          </a:p>
          <a:p>
            <a:pPr lvl="2" algn="just">
              <a:spcBef>
                <a:spcPct val="20000"/>
              </a:spcBef>
            </a:pPr>
            <a:r>
              <a:rPr lang="fr-FR" sz="2200" b="1" dirty="0">
                <a:solidFill>
                  <a:srgbClr val="0000FF"/>
                </a:solidFill>
                <a:latin typeface="Calibri" panose="020F0502020204030204" pitchFamily="34" charset="0"/>
              </a:rPr>
              <a:t>effet de serre (Kyoto, 97)</a:t>
            </a:r>
          </a:p>
          <a:p>
            <a:pPr lvl="2" algn="just">
              <a:spcBef>
                <a:spcPct val="20000"/>
              </a:spcBef>
            </a:pPr>
            <a:r>
              <a:rPr lang="fr-FR" sz="2200" b="1" dirty="0">
                <a:solidFill>
                  <a:srgbClr val="0000FF"/>
                </a:solidFill>
                <a:latin typeface="Calibri" panose="020F0502020204030204" pitchFamily="34" charset="0"/>
              </a:rPr>
              <a:t>destruction de la couche d’ozone (Montréal, 89)</a:t>
            </a:r>
          </a:p>
          <a:p>
            <a:pPr lvl="2" algn="just">
              <a:spcBef>
                <a:spcPct val="20000"/>
              </a:spcBef>
            </a:pPr>
            <a:r>
              <a:rPr lang="fr-FR" sz="2200" b="1" dirty="0">
                <a:solidFill>
                  <a:srgbClr val="0000FF"/>
                </a:solidFill>
                <a:latin typeface="Calibri" panose="020F0502020204030204" pitchFamily="34" charset="0"/>
              </a:rPr>
              <a:t>épuisement des ressources renouvelables et non-renouvelables (pétrole, gaz, eau,...)</a:t>
            </a:r>
          </a:p>
        </p:txBody>
      </p:sp>
      <p:sp>
        <p:nvSpPr>
          <p:cNvPr id="67588" name="Rectangle 4"/>
          <p:cNvSpPr>
            <a:spLocks noChangeArrowheads="1"/>
          </p:cNvSpPr>
          <p:nvPr/>
        </p:nvSpPr>
        <p:spPr bwMode="auto">
          <a:xfrm>
            <a:off x="88900" y="4713796"/>
            <a:ext cx="8940800" cy="124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200" b="1" u="sng" dirty="0">
                <a:solidFill>
                  <a:schemeClr val="accent2"/>
                </a:solidFill>
                <a:latin typeface="Calibri" panose="020F0502020204030204" pitchFamily="34" charset="0"/>
              </a:rPr>
              <a:t>IMPACTS REGIONAUX</a:t>
            </a:r>
            <a:r>
              <a:rPr lang="fr-FR" sz="2200" b="1" dirty="0">
                <a:solidFill>
                  <a:srgbClr val="00CCCC"/>
                </a:solidFill>
                <a:latin typeface="Calibri" panose="020F0502020204030204" pitchFamily="34" charset="0"/>
              </a:rPr>
              <a:t>			</a:t>
            </a:r>
            <a:r>
              <a:rPr lang="fr-FR" sz="2200" b="1" dirty="0">
                <a:solidFill>
                  <a:srgbClr val="0000FF"/>
                </a:solidFill>
                <a:latin typeface="Calibri" panose="020F0502020204030204" pitchFamily="34" charset="0"/>
              </a:rPr>
              <a:t>acidification  (pluies acides)</a:t>
            </a:r>
          </a:p>
          <a:p>
            <a:pPr lvl="2">
              <a:spcBef>
                <a:spcPct val="20000"/>
              </a:spcBef>
            </a:pPr>
            <a:r>
              <a:rPr lang="fr-FR" sz="2200" b="1" dirty="0">
                <a:solidFill>
                  <a:srgbClr val="0000FF"/>
                </a:solidFill>
                <a:latin typeface="Calibri" panose="020F0502020204030204" pitchFamily="34" charset="0"/>
              </a:rPr>
              <a:t>				nuisances (bruit, odeur,...)</a:t>
            </a:r>
          </a:p>
          <a:p>
            <a:pPr lvl="2">
              <a:spcBef>
                <a:spcPct val="20000"/>
              </a:spcBef>
            </a:pPr>
            <a:r>
              <a:rPr lang="fr-FR" sz="2200" b="1" dirty="0">
                <a:solidFill>
                  <a:srgbClr val="0000FF"/>
                </a:solidFill>
                <a:latin typeface="Calibri" panose="020F0502020204030204" pitchFamily="34" charset="0"/>
              </a:rPr>
              <a:t>				gestion des déchets</a:t>
            </a:r>
          </a:p>
        </p:txBody>
      </p:sp>
      <p:sp>
        <p:nvSpPr>
          <p:cNvPr id="67605" name="Rectangle 36"/>
          <p:cNvSpPr>
            <a:spLocks noChangeArrowheads="1"/>
          </p:cNvSpPr>
          <p:nvPr/>
        </p:nvSpPr>
        <p:spPr bwMode="auto">
          <a:xfrm>
            <a:off x="88900" y="6020487"/>
            <a:ext cx="8966200"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200" b="1" u="sng" dirty="0">
                <a:solidFill>
                  <a:schemeClr val="accent2"/>
                </a:solidFill>
                <a:latin typeface="Calibri" panose="020F0502020204030204" pitchFamily="34" charset="0"/>
              </a:rPr>
              <a:t>IMPACTS LOCAUX</a:t>
            </a:r>
            <a:r>
              <a:rPr lang="fr-FR" sz="2200" b="1" dirty="0">
                <a:solidFill>
                  <a:srgbClr val="FFCC00"/>
                </a:solidFill>
                <a:latin typeface="Calibri" panose="020F0502020204030204" pitchFamily="34" charset="0"/>
              </a:rPr>
              <a:t>	</a:t>
            </a:r>
            <a:r>
              <a:rPr lang="fr-FR" sz="2200" b="1" dirty="0">
                <a:solidFill>
                  <a:srgbClr val="00CCCC"/>
                </a:solidFill>
                <a:latin typeface="Calibri" panose="020F0502020204030204" pitchFamily="34" charset="0"/>
              </a:rPr>
              <a:t>		</a:t>
            </a:r>
            <a:r>
              <a:rPr lang="fr-FR" sz="2200" b="1" dirty="0">
                <a:solidFill>
                  <a:srgbClr val="0000FF"/>
                </a:solidFill>
                <a:latin typeface="Calibri" panose="020F0502020204030204" pitchFamily="34" charset="0"/>
              </a:rPr>
              <a:t>pollution de l’air, de l’eau</a:t>
            </a:r>
          </a:p>
        </p:txBody>
      </p:sp>
      <p:sp>
        <p:nvSpPr>
          <p:cNvPr id="9" name="Text Box 3"/>
          <p:cNvSpPr txBox="1">
            <a:spLocks noChangeArrowheads="1"/>
          </p:cNvSpPr>
          <p:nvPr/>
        </p:nvSpPr>
        <p:spPr bwMode="auto">
          <a:xfrm>
            <a:off x="112258" y="498705"/>
            <a:ext cx="8942842" cy="101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2000" b="1" u="sng" dirty="0">
                <a:solidFill>
                  <a:schemeClr val="accent2"/>
                </a:solidFill>
                <a:latin typeface="Calibri" panose="020F0502020204030204" pitchFamily="34" charset="0"/>
                <a:cs typeface="Arial" panose="020B0604020202020204" pitchFamily="34" charset="0"/>
              </a:rPr>
              <a:t>LES IMPACTS:</a:t>
            </a:r>
            <a:r>
              <a:rPr lang="fr-FR" sz="2000" b="1" dirty="0">
                <a:solidFill>
                  <a:schemeClr val="accent2"/>
                </a:solidFill>
                <a:latin typeface="Calibri" panose="020F0502020204030204" pitchFamily="34" charset="0"/>
                <a:cs typeface="Arial" panose="020B0604020202020204" pitchFamily="34" charset="0"/>
              </a:rPr>
              <a:t>		</a:t>
            </a:r>
            <a:r>
              <a:rPr lang="fr-FR" sz="2000" b="1" dirty="0">
                <a:solidFill>
                  <a:srgbClr val="0000FF"/>
                </a:solidFill>
                <a:latin typeface="Calibri" panose="020F0502020204030204" pitchFamily="34" charset="0"/>
                <a:cs typeface="Arial" panose="020B0604020202020204" pitchFamily="34" charset="0"/>
              </a:rPr>
              <a:t>Les changements d’état de l’environnement sous l’action des flux prélevés et rejetés, (La modification des ressources, la création de pollution),</a:t>
            </a:r>
          </a:p>
        </p:txBody>
      </p:sp>
      <p:graphicFrame>
        <p:nvGraphicFramePr>
          <p:cNvPr id="10" name="Group 22"/>
          <p:cNvGraphicFramePr>
            <a:graphicFrameLocks noGrp="1"/>
          </p:cNvGraphicFramePr>
          <p:nvPr>
            <p:extLst>
              <p:ext uri="{D42A27DB-BD31-4B8C-83A1-F6EECF244321}">
                <p14:modId xmlns:p14="http://schemas.microsoft.com/office/powerpoint/2010/main" val="118789287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679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758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8" grpId="0"/>
      <p:bldP spid="6760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9437" y="487102"/>
            <a:ext cx="4381045" cy="332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2000" b="1" u="sng" dirty="0">
                <a:solidFill>
                  <a:schemeClr val="accent2"/>
                </a:solidFill>
                <a:latin typeface="Arial" panose="020B0604020202020204" pitchFamily="34" charset="0"/>
                <a:cs typeface="Arial" panose="020B0604020202020204" pitchFamily="34" charset="0"/>
              </a:rPr>
              <a:t>LES FLUX:</a:t>
            </a:r>
            <a:endParaRPr lang="fr-FR" sz="2000" b="1" dirty="0">
              <a:solidFill>
                <a:schemeClr val="accent2"/>
              </a:solidFill>
              <a:latin typeface="Arial" panose="020B0604020202020204" pitchFamily="34" charset="0"/>
              <a:cs typeface="Arial" panose="020B0604020202020204" pitchFamily="34" charset="0"/>
            </a:endParaRPr>
          </a:p>
          <a:p>
            <a:pPr algn="just" eaLnBrk="1" hangingPunct="1">
              <a:spcBef>
                <a:spcPct val="50000"/>
              </a:spcBef>
            </a:pPr>
            <a:r>
              <a:rPr lang="fr-FR" sz="2000" b="1"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Les échanges entre les milieux naturels et le système considéré, d’une part, et entre les acteurs au sein de ce système, d’autre part, On distingue les flux élémentaires (directement épuisés ou rejetés dans les milieux naturels) et les flux non élémentaires (entre acteurs),</a:t>
            </a:r>
          </a:p>
        </p:txBody>
      </p:sp>
      <p:sp>
        <p:nvSpPr>
          <p:cNvPr id="32772" name="Text Box 4"/>
          <p:cNvSpPr txBox="1">
            <a:spLocks noChangeArrowheads="1"/>
          </p:cNvSpPr>
          <p:nvPr/>
        </p:nvSpPr>
        <p:spPr bwMode="auto">
          <a:xfrm>
            <a:off x="164845" y="5368648"/>
            <a:ext cx="8812212" cy="894733"/>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1400" b="1" i="1" dirty="0">
                <a:solidFill>
                  <a:srgbClr val="0000FF"/>
                </a:solidFill>
                <a:latin typeface="Arial" panose="020B0604020202020204" pitchFamily="34" charset="0"/>
                <a:cs typeface="Arial" panose="020B0604020202020204" pitchFamily="34" charset="0"/>
              </a:rPr>
              <a:t>Donc pour comparer 2 processus ou deux produits on étudie leurs différents impacts concernant les critères d’énergie, de consommation de ressources naturelles non renouvelable et de rejets. </a:t>
            </a:r>
          </a:p>
          <a:p>
            <a:pPr algn="ctr" eaLnBrk="1" hangingPunct="1">
              <a:spcBef>
                <a:spcPct val="50000"/>
              </a:spcBef>
            </a:pPr>
            <a:r>
              <a:rPr lang="fr-FR" sz="1600" b="1" dirty="0">
                <a:solidFill>
                  <a:srgbClr val="0000FF"/>
                </a:solidFill>
                <a:latin typeface="Arial" panose="020B0604020202020204" pitchFamily="34" charset="0"/>
                <a:cs typeface="Arial" panose="020B0604020202020204" pitchFamily="34" charset="0"/>
              </a:rPr>
              <a:t>MAÎTRISER LES FLUX POUR REDUIRE LES IMPACTS</a:t>
            </a:r>
          </a:p>
        </p:txBody>
      </p:sp>
      <p:pic>
        <p:nvPicPr>
          <p:cNvPr id="8" name="Image 7"/>
          <p:cNvPicPr>
            <a:picLocks noChangeAspect="1"/>
          </p:cNvPicPr>
          <p:nvPr/>
        </p:nvPicPr>
        <p:blipFill>
          <a:blip r:embed="rId3"/>
          <a:stretch>
            <a:fillRect/>
          </a:stretch>
        </p:blipFill>
        <p:spPr>
          <a:xfrm>
            <a:off x="4388606" y="659673"/>
            <a:ext cx="4735660" cy="3349215"/>
          </a:xfrm>
          <a:prstGeom prst="rect">
            <a:avLst/>
          </a:prstGeom>
        </p:spPr>
      </p:pic>
      <p:graphicFrame>
        <p:nvGraphicFramePr>
          <p:cNvPr id="7" name="Group 22"/>
          <p:cNvGraphicFramePr>
            <a:graphicFrameLocks noGrp="1"/>
          </p:cNvGraphicFramePr>
          <p:nvPr>
            <p:extLst>
              <p:ext uri="{D42A27DB-BD31-4B8C-83A1-F6EECF244321}">
                <p14:modId xmlns:p14="http://schemas.microsoft.com/office/powerpoint/2010/main" val="5282765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1622417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outVertical)">
                                      <p:cBhvr>
                                        <p:cTn id="7" dur="500"/>
                                        <p:tgtEl>
                                          <p:spTgt spid="3277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barn(outVertical)">
                                      <p:cBhvr>
                                        <p:cTn id="15"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17231" y="451419"/>
            <a:ext cx="8921261" cy="599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b="1" u="sng" dirty="0">
                <a:solidFill>
                  <a:schemeClr val="accent2"/>
                </a:solidFill>
                <a:latin typeface="Calibri" panose="020F0502020204030204" pitchFamily="34" charset="0"/>
                <a:cs typeface="Times New Roman" panose="02020603050405020304" pitchFamily="18" charset="0"/>
              </a:rPr>
              <a:t>Unité fonctionnelle:</a:t>
            </a:r>
            <a:endParaRPr lang="fr-FR" b="1" dirty="0">
              <a:solidFill>
                <a:schemeClr val="accent2"/>
              </a:solidFill>
              <a:latin typeface="Calibri" panose="020F0502020204030204" pitchFamily="34" charset="0"/>
              <a:cs typeface="Times New Roman" panose="02020603050405020304" pitchFamily="18" charset="0"/>
            </a:endParaRPr>
          </a:p>
          <a:p>
            <a:pPr algn="just">
              <a:spcBef>
                <a:spcPct val="50000"/>
              </a:spcBef>
            </a:pPr>
            <a:r>
              <a:rPr lang="fr-FR" dirty="0">
                <a:solidFill>
                  <a:schemeClr val="accent2"/>
                </a:solidFill>
                <a:latin typeface="Calibri" panose="020F0502020204030204" pitchFamily="34" charset="0"/>
                <a:cs typeface="Times New Roman" panose="02020603050405020304" pitchFamily="18" charset="0"/>
              </a:rPr>
              <a:t>Base de comparaison entre deux produits qui ont la même fonction</a:t>
            </a:r>
          </a:p>
          <a:p>
            <a:pPr algn="just">
              <a:spcBef>
                <a:spcPct val="50000"/>
              </a:spcBef>
            </a:pPr>
            <a:r>
              <a:rPr lang="fr-FR" sz="2000" i="1" dirty="0">
                <a:solidFill>
                  <a:srgbClr val="3333CC"/>
                </a:solidFill>
                <a:latin typeface="Calibri" panose="020F0502020204030204" pitchFamily="34" charset="0"/>
              </a:rPr>
              <a:t>Exemple: Quantité de lessive nécessaire pour laver 3 kg de linge dans des conditions déterminées</a:t>
            </a:r>
          </a:p>
          <a:p>
            <a:pPr algn="just">
              <a:spcBef>
                <a:spcPct val="50000"/>
              </a:spcBef>
            </a:pPr>
            <a:endParaRPr lang="fr-FR" sz="2000" b="1" i="1" u="sng" dirty="0">
              <a:solidFill>
                <a:schemeClr val="accent2"/>
              </a:solidFill>
              <a:latin typeface="Calibri" panose="020F0502020204030204" pitchFamily="34" charset="0"/>
              <a:cs typeface="Times New Roman" panose="02020603050405020304" pitchFamily="18" charset="0"/>
            </a:endParaRPr>
          </a:p>
          <a:p>
            <a:pPr algn="just">
              <a:spcBef>
                <a:spcPct val="50000"/>
              </a:spcBef>
            </a:pPr>
            <a:r>
              <a:rPr lang="fr-FR" b="1" u="sng" dirty="0">
                <a:solidFill>
                  <a:schemeClr val="accent2"/>
                </a:solidFill>
                <a:latin typeface="Calibri" panose="020F0502020204030204" pitchFamily="34" charset="0"/>
                <a:cs typeface="Times New Roman" panose="02020603050405020304" pitchFamily="18" charset="0"/>
              </a:rPr>
              <a:t>RECYCLAGE/VALORISATION:</a:t>
            </a:r>
            <a:r>
              <a:rPr lang="fr-FR" dirty="0">
                <a:latin typeface="Calibri" panose="020F0502020204030204" pitchFamily="34" charset="0"/>
                <a:cs typeface="Times New Roman" panose="02020603050405020304" pitchFamily="18" charset="0"/>
              </a:rPr>
              <a:t> </a:t>
            </a:r>
          </a:p>
          <a:p>
            <a:pPr algn="just" eaLnBrk="1" hangingPunct="1">
              <a:lnSpc>
                <a:spcPct val="90000"/>
              </a:lnSpc>
              <a:spcBef>
                <a:spcPct val="50000"/>
              </a:spcBef>
            </a:pPr>
            <a:r>
              <a:rPr lang="fr-FR" dirty="0">
                <a:solidFill>
                  <a:srgbClr val="0000FF"/>
                </a:solidFill>
                <a:latin typeface="Calibri" panose="020F0502020204030204" pitchFamily="34" charset="0"/>
                <a:cs typeface="Times New Roman" panose="02020603050405020304" pitchFamily="18" charset="0"/>
              </a:rPr>
              <a:t>Réintroduction d'un déchet dans le cycle de production dont il est issu, en remplacement total ou partiel d'une matière première vierge (verre, papier,...)</a:t>
            </a:r>
          </a:p>
          <a:p>
            <a:pPr algn="just" eaLnBrk="1" hangingPunct="1">
              <a:lnSpc>
                <a:spcPct val="90000"/>
              </a:lnSpc>
              <a:spcBef>
                <a:spcPct val="50000"/>
              </a:spcBef>
            </a:pPr>
            <a:endParaRPr lang="fr-FR" sz="1100" b="1" dirty="0">
              <a:solidFill>
                <a:srgbClr val="0000FF"/>
              </a:solidFill>
              <a:latin typeface="Calibri" panose="020F0502020204030204" pitchFamily="34" charset="0"/>
              <a:cs typeface="Times New Roman" panose="02020603050405020304" pitchFamily="18" charset="0"/>
            </a:endParaRPr>
          </a:p>
          <a:p>
            <a:pPr algn="just">
              <a:spcBef>
                <a:spcPct val="50000"/>
              </a:spcBef>
            </a:pPr>
            <a:r>
              <a:rPr lang="fr-FR" dirty="0">
                <a:solidFill>
                  <a:srgbClr val="00CC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Matériaux	:</a:t>
            </a:r>
            <a:r>
              <a:rPr lang="fr-FR" dirty="0">
                <a:solidFill>
                  <a:srgbClr val="00CC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réutilisation de l’objet tel quel,</a:t>
            </a:r>
          </a:p>
          <a:p>
            <a:pPr algn="just">
              <a:lnSpc>
                <a:spcPct val="80000"/>
              </a:lnSpc>
              <a:spcBef>
                <a:spcPct val="50000"/>
              </a:spcBef>
            </a:pPr>
            <a:r>
              <a:rPr lang="fr-FR" dirty="0">
                <a:solidFill>
                  <a:srgbClr val="0099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Matière	:</a:t>
            </a:r>
            <a:r>
              <a:rPr lang="fr-FR" dirty="0">
                <a:solidFill>
                  <a:srgbClr val="0099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réutilisation des propriétés physiques et 			   	chimiques (recyclage),</a:t>
            </a:r>
          </a:p>
          <a:p>
            <a:pPr algn="just">
              <a:lnSpc>
                <a:spcPct val="70000"/>
              </a:lnSpc>
              <a:spcBef>
                <a:spcPct val="50000"/>
              </a:spcBef>
            </a:pPr>
            <a:r>
              <a:rPr lang="fr-FR" dirty="0">
                <a:solidFill>
                  <a:srgbClr val="0099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Énergétique	:</a:t>
            </a:r>
            <a:r>
              <a:rPr lang="fr-FR" dirty="0">
                <a:solidFill>
                  <a:srgbClr val="0099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incinération avec récupération d’énergie,</a:t>
            </a:r>
          </a:p>
        </p:txBody>
      </p:sp>
      <p:graphicFrame>
        <p:nvGraphicFramePr>
          <p:cNvPr id="5" name="Group 22"/>
          <p:cNvGraphicFramePr>
            <a:graphicFrameLocks noGrp="1"/>
          </p:cNvGraphicFramePr>
          <p:nvPr>
            <p:extLst>
              <p:ext uri="{D42A27DB-BD31-4B8C-83A1-F6EECF244321}">
                <p14:modId xmlns:p14="http://schemas.microsoft.com/office/powerpoint/2010/main" val="389894868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226147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left)">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7" name="Rectangle 18"/>
          <p:cNvSpPr>
            <a:spLocks noChangeArrowheads="1"/>
          </p:cNvSpPr>
          <p:nvPr/>
        </p:nvSpPr>
        <p:spPr bwMode="auto">
          <a:xfrm>
            <a:off x="101600" y="900117"/>
            <a:ext cx="89138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fr-FR" b="1" u="sng" dirty="0">
                <a:solidFill>
                  <a:schemeClr val="accent2"/>
                </a:solidFill>
                <a:latin typeface="Calibri" panose="020F0502020204030204" pitchFamily="34" charset="0"/>
              </a:rPr>
              <a:t>CONCEPTION </a:t>
            </a:r>
            <a:r>
              <a:rPr lang="fr-FR" b="1" dirty="0">
                <a:latin typeface="Calibri" panose="020F0502020204030204" pitchFamily="34" charset="0"/>
              </a:rPr>
              <a:t> </a:t>
            </a:r>
          </a:p>
          <a:p>
            <a:pPr algn="just" eaLnBrk="1" hangingPunct="1"/>
            <a:endParaRPr lang="fr-FR" b="1" dirty="0">
              <a:latin typeface="Calibri" panose="020F0502020204030204" pitchFamily="34" charset="0"/>
            </a:endParaRPr>
          </a:p>
          <a:p>
            <a:pPr algn="just" eaLnBrk="1" hangingPunct="1"/>
            <a:r>
              <a:rPr lang="fr-FR" b="1" dirty="0">
                <a:solidFill>
                  <a:srgbClr val="0000FF"/>
                </a:solidFill>
                <a:latin typeface="Calibri" panose="020F0502020204030204" pitchFamily="34" charset="0"/>
              </a:rPr>
              <a:t>Activité créatrice qui consiste à élaborer un projet, ou une partie des éléments le constituant, en partant des besoins exprimés, des moyens existants et des possibilités technologiques dans le but de créer un produit ou un service, </a:t>
            </a:r>
          </a:p>
        </p:txBody>
      </p:sp>
      <p:sp>
        <p:nvSpPr>
          <p:cNvPr id="63508" name="Rectangle 19"/>
          <p:cNvSpPr>
            <a:spLocks noChangeArrowheads="1"/>
          </p:cNvSpPr>
          <p:nvPr/>
        </p:nvSpPr>
        <p:spPr bwMode="auto">
          <a:xfrm>
            <a:off x="63500" y="3738567"/>
            <a:ext cx="9017000" cy="212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b="1" u="sng" dirty="0" err="1">
                <a:solidFill>
                  <a:schemeClr val="accent2"/>
                </a:solidFill>
                <a:latin typeface="Calibri" panose="020F0502020204030204" pitchFamily="34" charset="0"/>
              </a:rPr>
              <a:t>ECO-Conception</a:t>
            </a:r>
            <a:endParaRPr lang="fr-FR" b="1" u="sng" dirty="0">
              <a:solidFill>
                <a:schemeClr val="accent2"/>
              </a:solidFill>
              <a:latin typeface="Calibri" panose="020F0502020204030204" pitchFamily="34" charset="0"/>
            </a:endParaRPr>
          </a:p>
          <a:p>
            <a:pPr algn="ctr" eaLnBrk="1" hangingPunct="1">
              <a:spcBef>
                <a:spcPct val="50000"/>
              </a:spcBef>
            </a:pPr>
            <a:r>
              <a:rPr lang="fr-FR" b="1" dirty="0">
                <a:solidFill>
                  <a:srgbClr val="0000FF"/>
                </a:solidFill>
                <a:latin typeface="Calibri" panose="020F0502020204030204" pitchFamily="34" charset="0"/>
              </a:rPr>
              <a:t>Prise en compte de l’environnement dès la conception des produits</a:t>
            </a:r>
          </a:p>
          <a:p>
            <a:pPr algn="ctr" eaLnBrk="1" hangingPunct="1">
              <a:spcBef>
                <a:spcPct val="50000"/>
              </a:spcBef>
            </a:pPr>
            <a:r>
              <a:rPr lang="fr-FR" b="1" dirty="0">
                <a:solidFill>
                  <a:srgbClr val="0000FF"/>
                </a:solidFill>
                <a:latin typeface="Calibri" panose="020F0502020204030204" pitchFamily="34" charset="0"/>
              </a:rPr>
              <a:t>Conception de produits plus respectueux de l’environnement,</a:t>
            </a:r>
          </a:p>
          <a:p>
            <a:pPr algn="ctr" eaLnBrk="1" hangingPunct="1">
              <a:spcBef>
                <a:spcPct val="50000"/>
              </a:spcBef>
            </a:pPr>
            <a:r>
              <a:rPr lang="fr-FR" b="1" dirty="0" err="1">
                <a:solidFill>
                  <a:srgbClr val="0000FF"/>
                </a:solidFill>
                <a:latin typeface="Calibri" panose="020F0502020204030204" pitchFamily="34" charset="0"/>
              </a:rPr>
              <a:t>Ecodesign</a:t>
            </a:r>
            <a:r>
              <a:rPr lang="fr-FR" b="1" dirty="0">
                <a:solidFill>
                  <a:srgbClr val="0000FF"/>
                </a:solidFill>
                <a:latin typeface="Calibri" panose="020F0502020204030204" pitchFamily="34" charset="0"/>
              </a:rPr>
              <a:t>; D</a:t>
            </a:r>
            <a:r>
              <a:rPr lang="fr-FR" sz="2200" b="1" dirty="0">
                <a:solidFill>
                  <a:srgbClr val="0000FF"/>
                </a:solidFill>
                <a:latin typeface="Calibri" panose="020F0502020204030204" pitchFamily="34" charset="0"/>
              </a:rPr>
              <a:t>esign</a:t>
            </a:r>
            <a:r>
              <a:rPr lang="fr-FR" b="1" dirty="0">
                <a:solidFill>
                  <a:srgbClr val="0000FF"/>
                </a:solidFill>
                <a:latin typeface="Calibri" panose="020F0502020204030204" pitchFamily="34" charset="0"/>
              </a:rPr>
              <a:t> f</a:t>
            </a:r>
            <a:r>
              <a:rPr lang="fr-FR" sz="2200" b="1" dirty="0">
                <a:solidFill>
                  <a:srgbClr val="0000FF"/>
                </a:solidFill>
                <a:latin typeface="Calibri" panose="020F0502020204030204" pitchFamily="34" charset="0"/>
              </a:rPr>
              <a:t>or</a:t>
            </a:r>
            <a:r>
              <a:rPr lang="fr-FR" b="1" dirty="0">
                <a:solidFill>
                  <a:srgbClr val="0000FF"/>
                </a:solidFill>
                <a:latin typeface="Calibri" panose="020F0502020204030204" pitchFamily="34" charset="0"/>
              </a:rPr>
              <a:t> </a:t>
            </a:r>
            <a:r>
              <a:rPr lang="fr-FR" b="1" dirty="0" err="1">
                <a:solidFill>
                  <a:srgbClr val="0000FF"/>
                </a:solidFill>
                <a:latin typeface="Calibri" panose="020F0502020204030204" pitchFamily="34" charset="0"/>
              </a:rPr>
              <a:t>Environment</a:t>
            </a:r>
            <a:r>
              <a:rPr lang="fr-FR" b="1" dirty="0">
                <a:solidFill>
                  <a:srgbClr val="0000FF"/>
                </a:solidFill>
                <a:latin typeface="Calibri" panose="020F0502020204030204" pitchFamily="34" charset="0"/>
              </a:rPr>
              <a:t> (</a:t>
            </a:r>
            <a:r>
              <a:rPr lang="fr-FR" b="1" dirty="0" err="1">
                <a:solidFill>
                  <a:srgbClr val="0000FF"/>
                </a:solidFill>
                <a:latin typeface="Calibri" panose="020F0502020204030204" pitchFamily="34" charset="0"/>
              </a:rPr>
              <a:t>DfE</a:t>
            </a:r>
            <a:r>
              <a:rPr lang="fr-FR" b="1" dirty="0">
                <a:solidFill>
                  <a:srgbClr val="0000FF"/>
                </a:solidFill>
                <a:latin typeface="Calibri" panose="020F0502020204030204" pitchFamily="34" charset="0"/>
              </a:rPr>
              <a:t>); Life Cycle Design (LCD),</a:t>
            </a:r>
          </a:p>
        </p:txBody>
      </p:sp>
      <p:graphicFrame>
        <p:nvGraphicFramePr>
          <p:cNvPr id="5" name="Group 22"/>
          <p:cNvGraphicFramePr>
            <a:graphicFrameLocks noGrp="1"/>
          </p:cNvGraphicFramePr>
          <p:nvPr>
            <p:extLst>
              <p:ext uri="{D42A27DB-BD31-4B8C-83A1-F6EECF244321}">
                <p14:modId xmlns:p14="http://schemas.microsoft.com/office/powerpoint/2010/main" val="1046600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6039171"/>
      </p:ext>
    </p:extLst>
  </p:cSld>
  <p:clrMapOvr>
    <a:masterClrMapping/>
  </p:clrMapOvr>
  <p:transition spd="med">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ChangeArrowheads="1"/>
          </p:cNvSpPr>
          <p:nvPr/>
        </p:nvSpPr>
        <p:spPr bwMode="auto">
          <a:xfrm>
            <a:off x="128262" y="5256417"/>
            <a:ext cx="8913471" cy="12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A une étape ou l’autre de son cycle de vie, tout produit génère des impacts sur l’environnement, Le but de l’Eco-conception est de réduire ces impacts tout en conservant sa qualité d’usage,</a:t>
            </a:r>
            <a:endParaRPr lang="fr-FR" dirty="0">
              <a:solidFill>
                <a:schemeClr val="accent2"/>
              </a:solidFill>
              <a:latin typeface="Calibri" panose="020F0502020204030204" pitchFamily="34" charset="0"/>
            </a:endParaRPr>
          </a:p>
        </p:txBody>
      </p:sp>
      <p:sp>
        <p:nvSpPr>
          <p:cNvPr id="18457" name="Rectangle 25"/>
          <p:cNvSpPr>
            <a:spLocks noChangeArrowheads="1"/>
          </p:cNvSpPr>
          <p:nvPr/>
        </p:nvSpPr>
        <p:spPr bwMode="auto">
          <a:xfrm>
            <a:off x="178366" y="601535"/>
            <a:ext cx="8787268" cy="287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54000" rIns="5400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lvl="0" indent="0" algn="just"/>
            <a:r>
              <a:rPr lang="fr-FR" sz="2000" b="1" dirty="0">
                <a:solidFill>
                  <a:srgbClr val="000099"/>
                </a:solidFill>
                <a:latin typeface="Calibri" panose="020F0502020204030204" pitchFamily="34" charset="0"/>
              </a:rPr>
              <a:t>Définition simple de l’</a:t>
            </a:r>
            <a:r>
              <a:rPr lang="fr-FR" sz="2000" b="1" dirty="0" err="1">
                <a:solidFill>
                  <a:srgbClr val="000099"/>
                </a:solidFill>
                <a:latin typeface="Calibri" panose="020F0502020204030204" pitchFamily="34" charset="0"/>
              </a:rPr>
              <a:t>ACV</a:t>
            </a:r>
            <a:endParaRPr lang="fr-FR" sz="2000" b="1" dirty="0">
              <a:solidFill>
                <a:srgbClr val="000099"/>
              </a:solidFill>
              <a:latin typeface="Calibri" panose="020F0502020204030204" pitchFamily="34" charset="0"/>
            </a:endParaRPr>
          </a:p>
          <a:p>
            <a:pPr marL="0" lvl="0" indent="0" algn="just"/>
            <a:endParaRPr lang="fr-FR" sz="2000" dirty="0">
              <a:solidFill>
                <a:srgbClr val="000000"/>
              </a:solidFill>
              <a:latin typeface="Calibri" panose="020F0502020204030204" pitchFamily="34" charset="0"/>
            </a:endParaRPr>
          </a:p>
          <a:p>
            <a:pPr marL="0" lvl="0" indent="0" algn="just"/>
            <a:r>
              <a:rPr lang="fr-FR" sz="2000" b="1" dirty="0">
                <a:solidFill>
                  <a:srgbClr val="000000"/>
                </a:solidFill>
                <a:latin typeface="Calibri" panose="020F0502020204030204" pitchFamily="34" charset="0"/>
              </a:rPr>
              <a:t>L’Analyse de Cycle de Vie </a:t>
            </a:r>
            <a:r>
              <a:rPr lang="fr-FR" sz="2000" dirty="0">
                <a:solidFill>
                  <a:srgbClr val="000000"/>
                </a:solidFill>
                <a:latin typeface="Calibri" panose="020F0502020204030204" pitchFamily="34" charset="0"/>
              </a:rPr>
              <a:t>est une méthode d’évaluation des impacts environnementaux d’un service ou d’un produit au fil de son existence, de la conception jusqu’à la gestion de sa fin de vie. Elle permet de recenser et de quantifier les flux d’énergie et de matière mis en œuvre et d’en tirer des conclusions en fonction des objectifs qui ont motivé l’étude. Elle constitue de ce fait un outil privilégié dans le cadre d’une démarche d’</a:t>
            </a:r>
            <a:r>
              <a:rPr lang="fr-FR" sz="2000" dirty="0" err="1">
                <a:solidFill>
                  <a:srgbClr val="000000"/>
                </a:solidFill>
                <a:latin typeface="Calibri" panose="020F0502020204030204" pitchFamily="34" charset="0"/>
              </a:rPr>
              <a:t>éco-conception</a:t>
            </a:r>
            <a:r>
              <a:rPr lang="fr-FR" sz="2000" dirty="0">
                <a:solidFill>
                  <a:srgbClr val="000000"/>
                </a:solidFill>
                <a:latin typeface="Calibri" panose="020F0502020204030204" pitchFamily="34" charset="0"/>
              </a:rPr>
              <a:t>.</a:t>
            </a:r>
          </a:p>
          <a:p>
            <a:pPr marL="0" lvl="0" indent="0" algn="just"/>
            <a:endParaRPr lang="fr-FR" sz="2000" dirty="0">
              <a:solidFill>
                <a:srgbClr val="000000"/>
              </a:solidFill>
              <a:latin typeface="Calibri" panose="020F0502020204030204" pitchFamily="34" charset="0"/>
            </a:endParaRPr>
          </a:p>
          <a:p>
            <a:pPr marL="0" lvl="0" indent="0" algn="just"/>
            <a:r>
              <a:rPr lang="fr-FR" sz="1800" i="1" dirty="0">
                <a:solidFill>
                  <a:srgbClr val="000000"/>
                </a:solidFill>
                <a:latin typeface="Calibri" panose="020F0502020204030204" pitchFamily="34" charset="0"/>
              </a:rPr>
              <a:t>Les principes, les exigences et les modalités de l’</a:t>
            </a:r>
            <a:r>
              <a:rPr lang="fr-FR" sz="1800" i="1" dirty="0" err="1">
                <a:solidFill>
                  <a:srgbClr val="000000"/>
                </a:solidFill>
                <a:latin typeface="Calibri" panose="020F0502020204030204" pitchFamily="34" charset="0"/>
              </a:rPr>
              <a:t>ACV</a:t>
            </a:r>
            <a:r>
              <a:rPr lang="fr-FR" sz="1800" i="1" dirty="0">
                <a:solidFill>
                  <a:srgbClr val="000000"/>
                </a:solidFill>
                <a:latin typeface="Calibri" panose="020F0502020204030204" pitchFamily="34" charset="0"/>
              </a:rPr>
              <a:t> sont définis par les normes internationales ISO 14040 et ISO 14044.</a:t>
            </a:r>
            <a:endParaRPr lang="en-US" sz="1800" i="1" dirty="0">
              <a:solidFill>
                <a:srgbClr val="000000"/>
              </a:solidFill>
              <a:latin typeface="Calibri" panose="020F0502020204030204" pitchFamily="34" charset="0"/>
            </a:endParaRPr>
          </a:p>
        </p:txBody>
      </p:sp>
      <p:graphicFrame>
        <p:nvGraphicFramePr>
          <p:cNvPr id="6" name="Group 22"/>
          <p:cNvGraphicFramePr>
            <a:graphicFrameLocks noGrp="1"/>
          </p:cNvGraphicFramePr>
          <p:nvPr>
            <p:extLst>
              <p:ext uri="{D42A27DB-BD31-4B8C-83A1-F6EECF244321}">
                <p14:modId xmlns:p14="http://schemas.microsoft.com/office/powerpoint/2010/main" val="1046600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92612266"/>
      </p:ext>
    </p:extLst>
  </p:cSld>
  <p:clrMapOvr>
    <a:masterClrMapping/>
  </p:clrMapOvr>
  <p:transition spd="med">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2"/>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568486704"/>
      </p:ext>
    </p:extLst>
  </p:cSld>
  <p:clrMapOvr>
    <a:masterClrMapping/>
  </p:clrMapOvr>
  <p:transitio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207494" y="839713"/>
            <a:ext cx="8770604" cy="134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chemeClr val="accent2"/>
                </a:solidFill>
                <a:latin typeface="Calibri" panose="020F0502020204030204" pitchFamily="34" charset="0"/>
              </a:rPr>
              <a:t>A- Lois sur les déchets:</a:t>
            </a:r>
          </a:p>
          <a:p>
            <a:pPr algn="ctr">
              <a:lnSpc>
                <a:spcPct val="80000"/>
              </a:lnSpc>
              <a:spcBef>
                <a:spcPct val="50000"/>
              </a:spcBef>
            </a:pPr>
            <a:r>
              <a:rPr lang="fr-FR" b="1" dirty="0">
                <a:solidFill>
                  <a:srgbClr val="0099CC"/>
                </a:solidFill>
                <a:latin typeface="Calibri" panose="020F0502020204030204" pitchFamily="34" charset="0"/>
              </a:rPr>
              <a:t>2015 :95% en masse d’une automobile devra être valorisée</a:t>
            </a:r>
          </a:p>
          <a:p>
            <a:pPr algn="ctr">
              <a:lnSpc>
                <a:spcPct val="50000"/>
              </a:lnSpc>
              <a:spcBef>
                <a:spcPct val="50000"/>
              </a:spcBef>
            </a:pPr>
            <a:r>
              <a:rPr lang="fr-FR" b="1" dirty="0">
                <a:solidFill>
                  <a:srgbClr val="0099CC"/>
                </a:solidFill>
                <a:latin typeface="Calibri" panose="020F0502020204030204" pitchFamily="34" charset="0"/>
              </a:rPr>
              <a:t>gain de recyclage 10%  &gt; gain énergie d’incinération</a:t>
            </a:r>
          </a:p>
        </p:txBody>
      </p:sp>
      <p:sp>
        <p:nvSpPr>
          <p:cNvPr id="75780" name="Rectangle 4"/>
          <p:cNvSpPr>
            <a:spLocks noChangeArrowheads="1"/>
          </p:cNvSpPr>
          <p:nvPr/>
        </p:nvSpPr>
        <p:spPr bwMode="auto">
          <a:xfrm>
            <a:off x="236258" y="2506588"/>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B- Lois sur l’air</a:t>
            </a:r>
          </a:p>
        </p:txBody>
      </p:sp>
      <p:sp>
        <p:nvSpPr>
          <p:cNvPr id="75781" name="Rectangle 5"/>
          <p:cNvSpPr>
            <a:spLocks noChangeArrowheads="1"/>
          </p:cNvSpPr>
          <p:nvPr/>
        </p:nvSpPr>
        <p:spPr bwMode="auto">
          <a:xfrm>
            <a:off x="231495" y="3200325"/>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C- Lois sur l’eau</a:t>
            </a:r>
          </a:p>
        </p:txBody>
      </p:sp>
      <p:sp>
        <p:nvSpPr>
          <p:cNvPr id="75782" name="Rectangle 6"/>
          <p:cNvSpPr>
            <a:spLocks noChangeArrowheads="1"/>
          </p:cNvSpPr>
          <p:nvPr/>
        </p:nvSpPr>
        <p:spPr bwMode="auto">
          <a:xfrm>
            <a:off x="261658" y="3914700"/>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D- Décrets sur les sols pollués, le réchauffement global</a:t>
            </a:r>
          </a:p>
        </p:txBody>
      </p:sp>
      <p:sp>
        <p:nvSpPr>
          <p:cNvPr id="75783" name="Rectangle 7"/>
          <p:cNvSpPr>
            <a:spLocks noChangeArrowheads="1"/>
          </p:cNvSpPr>
          <p:nvPr/>
        </p:nvSpPr>
        <p:spPr bwMode="auto">
          <a:xfrm>
            <a:off x="236258" y="4633838"/>
            <a:ext cx="8667228" cy="18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chemeClr val="accent2"/>
                </a:solidFill>
                <a:latin typeface="Calibri" panose="020F0502020204030204" pitchFamily="34" charset="0"/>
              </a:rPr>
              <a:t>E- Normes ISO 14000:</a:t>
            </a:r>
          </a:p>
          <a:p>
            <a:pPr>
              <a:lnSpc>
                <a:spcPct val="80000"/>
              </a:lnSpc>
              <a:spcBef>
                <a:spcPct val="50000"/>
              </a:spcBef>
            </a:pPr>
            <a:r>
              <a:rPr lang="fr-FR" b="1" dirty="0">
                <a:solidFill>
                  <a:srgbClr val="0099CC"/>
                </a:solidFill>
                <a:latin typeface="Calibri" panose="020F0502020204030204" pitchFamily="34" charset="0"/>
              </a:rPr>
              <a:t>Mise en place d’un Système Management Environnemental (SME)							ISO 14001</a:t>
            </a:r>
          </a:p>
          <a:p>
            <a:pPr>
              <a:lnSpc>
                <a:spcPct val="0"/>
              </a:lnSpc>
              <a:spcBef>
                <a:spcPct val="50000"/>
              </a:spcBef>
            </a:pPr>
            <a:endParaRPr lang="fr-FR" b="1" dirty="0">
              <a:solidFill>
                <a:srgbClr val="0099CC"/>
              </a:solidFill>
              <a:latin typeface="Calibri" panose="020F0502020204030204" pitchFamily="34" charset="0"/>
            </a:endParaRPr>
          </a:p>
          <a:p>
            <a:pPr>
              <a:lnSpc>
                <a:spcPct val="50000"/>
              </a:lnSpc>
              <a:spcBef>
                <a:spcPct val="50000"/>
              </a:spcBef>
            </a:pPr>
            <a:r>
              <a:rPr lang="fr-FR" b="1" dirty="0">
                <a:solidFill>
                  <a:srgbClr val="0099CC"/>
                </a:solidFill>
                <a:latin typeface="Calibri" panose="020F0502020204030204" pitchFamily="34" charset="0"/>
              </a:rPr>
              <a:t>Analyse de Cycle de Vie (ACV)			ISO 14040</a:t>
            </a:r>
          </a:p>
        </p:txBody>
      </p:sp>
      <p:graphicFrame>
        <p:nvGraphicFramePr>
          <p:cNvPr id="9" name="Group 22"/>
          <p:cNvGraphicFramePr>
            <a:graphicFrameLocks noGrp="1"/>
          </p:cNvGraphicFramePr>
          <p:nvPr>
            <p:extLst>
              <p:ext uri="{D42A27DB-BD31-4B8C-83A1-F6EECF244321}">
                <p14:modId xmlns:p14="http://schemas.microsoft.com/office/powerpoint/2010/main" val="266280307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3559774"/>
      </p:ext>
    </p:extLst>
  </p:cSld>
  <p:clrMapOvr>
    <a:masterClrMapping/>
  </p:clrMapOvr>
  <p:transition spd="med">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08" name="Group 124"/>
          <p:cNvGraphicFramePr>
            <a:graphicFrameLocks noGrp="1"/>
          </p:cNvGraphicFramePr>
          <p:nvPr>
            <p:extLst>
              <p:ext uri="{D42A27DB-BD31-4B8C-83A1-F6EECF244321}">
                <p14:modId xmlns:p14="http://schemas.microsoft.com/office/powerpoint/2010/main" val="3271128008"/>
              </p:ext>
            </p:extLst>
          </p:nvPr>
        </p:nvGraphicFramePr>
        <p:xfrm>
          <a:off x="228600" y="1330246"/>
          <a:ext cx="8686800" cy="4938713"/>
        </p:xfrm>
        <a:graphic>
          <a:graphicData uri="http://schemas.openxmlformats.org/drawingml/2006/table">
            <a:tbl>
              <a:tblPr/>
              <a:tblGrid>
                <a:gridCol w="2514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8584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chemeClr val="accent2"/>
                        </a:solidFill>
                        <a:effectLst/>
                        <a:latin typeface="Calibri" panose="020F0502020204030204" pitchFamily="34" charset="0"/>
                      </a:endParaRPr>
                    </a:p>
                  </a:txBody>
                  <a:tcPr marT="45723" marB="45723" anchor="ctr" horzOverflow="overflow">
                    <a:lnL cap="flat">
                      <a:noFill/>
                    </a:lnL>
                    <a:lnR w="38100" cap="flat" cmpd="sng" algn="ctr">
                      <a:solidFill>
                        <a:srgbClr val="B0AB40"/>
                      </a:solidFill>
                      <a:prstDash val="solid"/>
                      <a:round/>
                      <a:headEnd type="none" w="med" len="med"/>
                      <a:tailEnd type="none" w="med" len="med"/>
                    </a:lnR>
                    <a:lnT cap="flat">
                      <a:noFill/>
                    </a:lnT>
                    <a:lnB w="3810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Calibri" panose="020F0502020204030204" pitchFamily="34" charset="0"/>
                        </a:rPr>
                        <a:t>ORGANISME</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PRODUIT</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90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Mise en œuvre d’une politique environnementale</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SME: Lignes directrices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ISO 14004, 14061</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0099CC"/>
                          </a:solidFill>
                          <a:effectLst/>
                          <a:latin typeface="Calibri" panose="020F0502020204030204" pitchFamily="34" charset="0"/>
                        </a:rPr>
                        <a:t>Prise en compte de l’environnement en conception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14062 - FDX 30310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Démonstration</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SME : Spécifications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14001</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Etiquetage environnemental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14020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8254">
                <a:tc row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Outils d’évaluation</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Audit environnemental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14010</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Analyse de Cycle de Vie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0099CC"/>
                        </a:solidFill>
                        <a:effectLst/>
                        <a:latin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14040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941">
                <a:tc vMerge="1">
                  <a:txBody>
                    <a:bodyPr/>
                    <a:lstStyle/>
                    <a:p>
                      <a:endParaRPr lang="fr-FR"/>
                    </a:p>
                  </a:txBody>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rgbClr val="0099CC"/>
                          </a:solidFill>
                          <a:effectLst/>
                          <a:latin typeface="Calibri" panose="020F0502020204030204" pitchFamily="34" charset="0"/>
                        </a:rPr>
                        <a:t>Evaluation des performances environnementales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14030</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4"/>
                  </a:ext>
                </a:extLst>
              </a:tr>
              <a:tr h="62551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Terminologie</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Termes et définitions ISO 14050</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5"/>
                  </a:ext>
                </a:extLst>
              </a:tr>
            </a:tbl>
          </a:graphicData>
        </a:graphic>
      </p:graphicFrame>
      <p:sp>
        <p:nvSpPr>
          <p:cNvPr id="16476" name="Text Box 92"/>
          <p:cNvSpPr txBox="1">
            <a:spLocks noChangeArrowheads="1"/>
          </p:cNvSpPr>
          <p:nvPr/>
        </p:nvSpPr>
        <p:spPr bwMode="auto">
          <a:xfrm>
            <a:off x="4689475" y="6221538"/>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i="1" dirty="0">
                <a:solidFill>
                  <a:schemeClr val="accent2"/>
                </a:solidFill>
                <a:effectLst>
                  <a:outerShdw blurRad="38100" dist="38100" dir="2700000" algn="tl">
                    <a:srgbClr val="C0C0C0"/>
                  </a:outerShdw>
                </a:effectLst>
              </a:rPr>
              <a:t>S</a:t>
            </a:r>
            <a:r>
              <a:rPr lang="fr-FR" sz="1800" b="1" i="1" dirty="0">
                <a:solidFill>
                  <a:srgbClr val="0099CC"/>
                </a:solidFill>
                <a:effectLst>
                  <a:outerShdw blurRad="38100" dist="38100" dir="2700000" algn="tl">
                    <a:srgbClr val="C0C0C0"/>
                  </a:outerShdw>
                </a:effectLst>
                <a:latin typeface="Monotype Corsiva" panose="03010101010201010101" pitchFamily="66" charset="0"/>
              </a:rPr>
              <a:t>ystème</a:t>
            </a:r>
            <a:r>
              <a:rPr lang="fr-FR" b="1" i="1" dirty="0">
                <a:solidFill>
                  <a:srgbClr val="0099CC"/>
                </a:solidFill>
                <a:effectLst>
                  <a:outerShdw blurRad="38100" dist="38100" dir="2700000" algn="tl">
                    <a:srgbClr val="C0C0C0"/>
                  </a:outerShdw>
                </a:effectLst>
                <a:latin typeface="Monotype Corsiva" panose="03010101010201010101" pitchFamily="66" charset="0"/>
              </a:rPr>
              <a:t> </a:t>
            </a:r>
            <a:r>
              <a:rPr lang="fr-FR" sz="1800" b="1" i="1" dirty="0">
                <a:solidFill>
                  <a:srgbClr val="0099CC"/>
                </a:solidFill>
                <a:effectLst>
                  <a:outerShdw blurRad="38100" dist="38100" dir="2700000" algn="tl">
                    <a:srgbClr val="C0C0C0"/>
                  </a:outerShdw>
                </a:effectLst>
                <a:latin typeface="Monotype Corsiva" panose="03010101010201010101" pitchFamily="66" charset="0"/>
              </a:rPr>
              <a:t>de</a:t>
            </a:r>
            <a:r>
              <a:rPr lang="fr-FR" b="1" i="1" dirty="0">
                <a:solidFill>
                  <a:schemeClr val="accent2"/>
                </a:solidFill>
                <a:effectLst>
                  <a:outerShdw blurRad="38100" dist="38100" dir="2700000" algn="tl">
                    <a:srgbClr val="C0C0C0"/>
                  </a:outerShdw>
                </a:effectLst>
                <a:latin typeface="Monotype Corsiva" panose="03010101010201010101" pitchFamily="66" charset="0"/>
              </a:rPr>
              <a:t> </a:t>
            </a:r>
            <a:r>
              <a:rPr lang="fr-FR" b="1" i="1" dirty="0">
                <a:solidFill>
                  <a:schemeClr val="accent2"/>
                </a:solidFill>
                <a:effectLst>
                  <a:outerShdw blurRad="38100" dist="38100" dir="2700000" algn="tl">
                    <a:srgbClr val="C0C0C0"/>
                  </a:outerShdw>
                </a:effectLst>
              </a:rPr>
              <a:t>M</a:t>
            </a:r>
            <a:r>
              <a:rPr lang="fr-FR" sz="1800" b="1" i="1" dirty="0">
                <a:solidFill>
                  <a:srgbClr val="0099CC"/>
                </a:solidFill>
                <a:effectLst>
                  <a:outerShdw blurRad="38100" dist="38100" dir="2700000" algn="tl">
                    <a:srgbClr val="C0C0C0"/>
                  </a:outerShdw>
                </a:effectLst>
                <a:latin typeface="Monotype Corsiva" panose="03010101010201010101" pitchFamily="66" charset="0"/>
              </a:rPr>
              <a:t>anagement</a:t>
            </a:r>
            <a:r>
              <a:rPr lang="fr-FR" b="1" i="1" dirty="0">
                <a:solidFill>
                  <a:srgbClr val="0099CC"/>
                </a:solidFill>
                <a:effectLst>
                  <a:outerShdw blurRad="38100" dist="38100" dir="2700000" algn="tl">
                    <a:srgbClr val="C0C0C0"/>
                  </a:outerShdw>
                </a:effectLst>
                <a:latin typeface="Monotype Corsiva" panose="03010101010201010101" pitchFamily="66" charset="0"/>
              </a:rPr>
              <a:t> </a:t>
            </a:r>
            <a:r>
              <a:rPr lang="fr-FR" b="1" i="1" dirty="0" err="1">
                <a:solidFill>
                  <a:schemeClr val="accent2"/>
                </a:solidFill>
                <a:effectLst>
                  <a:outerShdw blurRad="38100" dist="38100" dir="2700000" algn="tl">
                    <a:srgbClr val="C0C0C0"/>
                  </a:outerShdw>
                </a:effectLst>
              </a:rPr>
              <a:t>E</a:t>
            </a:r>
            <a:r>
              <a:rPr lang="fr-FR" sz="1800" b="1" i="1" dirty="0" err="1">
                <a:solidFill>
                  <a:srgbClr val="0099CC"/>
                </a:solidFill>
                <a:effectLst>
                  <a:outerShdw blurRad="38100" dist="38100" dir="2700000" algn="tl">
                    <a:srgbClr val="C0C0C0"/>
                  </a:outerShdw>
                </a:effectLst>
                <a:latin typeface="Monotype Corsiva" panose="03010101010201010101" pitchFamily="66" charset="0"/>
              </a:rPr>
              <a:t>nvironnementalc</a:t>
            </a:r>
            <a:endParaRPr lang="fr-FR" sz="1800" b="1" i="1" dirty="0">
              <a:solidFill>
                <a:srgbClr val="0099CC"/>
              </a:solidFill>
              <a:effectLst>
                <a:outerShdw blurRad="38100" dist="38100" dir="2700000" algn="tl">
                  <a:srgbClr val="C0C0C0"/>
                </a:outerShdw>
              </a:effectLst>
              <a:latin typeface="Monotype Corsiva" panose="03010101010201010101" pitchFamily="66" charset="0"/>
            </a:endParaRPr>
          </a:p>
        </p:txBody>
      </p:sp>
      <p:sp>
        <p:nvSpPr>
          <p:cNvPr id="77855" name="Text Box 125"/>
          <p:cNvSpPr txBox="1">
            <a:spLocks noChangeArrowheads="1"/>
          </p:cNvSpPr>
          <p:nvPr/>
        </p:nvSpPr>
        <p:spPr bwMode="auto">
          <a:xfrm>
            <a:off x="1460500" y="566738"/>
            <a:ext cx="622776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Etat de la normalisation internationale</a:t>
            </a:r>
          </a:p>
        </p:txBody>
      </p:sp>
      <p:graphicFrame>
        <p:nvGraphicFramePr>
          <p:cNvPr id="7" name="Group 22"/>
          <p:cNvGraphicFramePr>
            <a:graphicFrameLocks noGrp="1"/>
          </p:cNvGraphicFramePr>
          <p:nvPr>
            <p:extLst>
              <p:ext uri="{D42A27DB-BD31-4B8C-83A1-F6EECF244321}">
                <p14:modId xmlns:p14="http://schemas.microsoft.com/office/powerpoint/2010/main" val="372291972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5472995"/>
      </p:ext>
    </p:extLst>
  </p:cSld>
  <p:clrMapOvr>
    <a:masterClrMapping/>
  </p:clrMapOvr>
  <p:transition spd="med">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2"/>
                </a:solidFill>
                <a:latin typeface="Calibri" panose="020F0502020204030204" pitchFamily="34" charset="0"/>
              </a:rPr>
              <a:t>Eco-conception</a:t>
            </a:r>
            <a:endParaRPr lang="fr-FR" b="1" dirty="0">
              <a:solidFill>
                <a:schemeClr val="accent2"/>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673506008"/>
      </p:ext>
    </p:extLst>
  </p:cSld>
  <p:clrMapOvr>
    <a:masterClrMapping/>
  </p:clrMapOvr>
  <p:transition spd="med">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65" name="Group 76"/>
          <p:cNvGrpSpPr>
            <a:grpSpLocks/>
          </p:cNvGrpSpPr>
          <p:nvPr/>
        </p:nvGrpSpPr>
        <p:grpSpPr bwMode="auto">
          <a:xfrm>
            <a:off x="166688" y="539750"/>
            <a:ext cx="8607425" cy="5888038"/>
            <a:chOff x="105" y="340"/>
            <a:chExt cx="5422" cy="3709"/>
          </a:xfrm>
        </p:grpSpPr>
        <p:sp>
          <p:nvSpPr>
            <p:cNvPr id="27666"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7667"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7668"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69"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7670"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71"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7672"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73"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674"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675"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7676"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2" name="Bouton d’action : Suivant 1">
            <a:hlinkClick r:id="rId3" action="ppaction://hlinksldjump" highlightClick="1"/>
          </p:cNvPr>
          <p:cNvSpPr/>
          <p:nvPr/>
        </p:nvSpPr>
        <p:spPr bwMode="auto">
          <a:xfrm>
            <a:off x="8075614" y="5887233"/>
            <a:ext cx="698500" cy="438411"/>
          </a:xfrm>
          <a:prstGeom prst="actionButtonForwardNext">
            <a:avLst/>
          </a:prstGeom>
          <a:noFill/>
          <a:ln w="38100" cap="flat" cmpd="sng" algn="ctr">
            <a:solidFill>
              <a:srgbClr val="0099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365695963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758210"/>
      </p:ext>
    </p:extLst>
  </p:cSld>
  <p:clrMapOvr>
    <a:masterClrMapping/>
  </p:clrMapOvr>
  <p:transition spd="med">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terre-pet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358" y="596900"/>
            <a:ext cx="3667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p:cNvSpPr txBox="1">
            <a:spLocks noChangeArrowheads="1"/>
          </p:cNvSpPr>
          <p:nvPr/>
        </p:nvSpPr>
        <p:spPr bwMode="auto">
          <a:xfrm>
            <a:off x="112150" y="4189283"/>
            <a:ext cx="4391025"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1800" b="1" dirty="0">
                <a:solidFill>
                  <a:srgbClr val="0000FF"/>
                </a:solidFill>
                <a:latin typeface="Arial" panose="020B0604020202020204" pitchFamily="34" charset="0"/>
              </a:rPr>
              <a:t>Population en augmentation, </a:t>
            </a:r>
          </a:p>
          <a:p>
            <a:pPr eaLnBrk="1" hangingPunct="1">
              <a:spcBef>
                <a:spcPct val="50000"/>
              </a:spcBef>
            </a:pPr>
            <a:r>
              <a:rPr lang="fr-FR" sz="1800" b="1" dirty="0">
                <a:solidFill>
                  <a:srgbClr val="0000FF"/>
                </a:solidFill>
                <a:latin typeface="Arial" panose="020B0604020202020204" pitchFamily="34" charset="0"/>
              </a:rPr>
              <a:t>Mode de consommation généralisé,</a:t>
            </a:r>
          </a:p>
          <a:p>
            <a:pPr eaLnBrk="1" hangingPunct="1">
              <a:spcBef>
                <a:spcPct val="50000"/>
              </a:spcBef>
            </a:pPr>
            <a:r>
              <a:rPr lang="fr-FR" sz="1800" b="1" dirty="0">
                <a:solidFill>
                  <a:srgbClr val="0000FF"/>
                </a:solidFill>
                <a:latin typeface="Arial" panose="020B0604020202020204" pitchFamily="34" charset="0"/>
              </a:rPr>
              <a:t>Système économique "identique",</a:t>
            </a:r>
          </a:p>
          <a:p>
            <a:pPr eaLnBrk="1" hangingPunct="1">
              <a:spcBef>
                <a:spcPct val="50000"/>
              </a:spcBef>
            </a:pPr>
            <a:r>
              <a:rPr lang="fr-FR" sz="1800" b="1" dirty="0">
                <a:solidFill>
                  <a:srgbClr val="3333FF"/>
                </a:solidFill>
                <a:latin typeface="Arial" panose="020B0604020202020204" pitchFamily="34" charset="0"/>
              </a:rPr>
              <a:t>Société + industrialisée "</a:t>
            </a:r>
            <a:r>
              <a:rPr lang="fr-FR" sz="1800" b="1" dirty="0">
                <a:solidFill>
                  <a:srgbClr val="0070C0"/>
                </a:solidFill>
                <a:latin typeface="Arial" panose="020B0604020202020204" pitchFamily="34" charset="0"/>
              </a:rPr>
              <a:t>numérique</a:t>
            </a:r>
            <a:r>
              <a:rPr lang="fr-FR" sz="1800" b="1" dirty="0">
                <a:solidFill>
                  <a:srgbClr val="3333FF"/>
                </a:solidFill>
                <a:latin typeface="Arial" panose="020B0604020202020204" pitchFamily="34" charset="0"/>
              </a:rPr>
              <a:t>"</a:t>
            </a:r>
            <a:r>
              <a:rPr lang="fr-FR" sz="1800" b="1" dirty="0">
                <a:solidFill>
                  <a:srgbClr val="0000FF"/>
                </a:solidFill>
                <a:latin typeface="Arial" panose="020B0604020202020204" pitchFamily="34" charset="0"/>
              </a:rPr>
              <a:t>,</a:t>
            </a:r>
          </a:p>
          <a:p>
            <a:pPr eaLnBrk="1" hangingPunct="1">
              <a:spcBef>
                <a:spcPct val="50000"/>
              </a:spcBef>
            </a:pPr>
            <a:r>
              <a:rPr lang="fr-FR" sz="1800" b="1" dirty="0">
                <a:solidFill>
                  <a:srgbClr val="0000FF"/>
                </a:solidFill>
                <a:latin typeface="Arial" panose="020B0604020202020204" pitchFamily="34" charset="0"/>
              </a:rPr>
              <a:t>"Maîtriser son environnement",</a:t>
            </a:r>
          </a:p>
          <a:p>
            <a:pPr eaLnBrk="1" hangingPunct="1">
              <a:spcBef>
                <a:spcPct val="50000"/>
              </a:spcBef>
            </a:pPr>
            <a:r>
              <a:rPr lang="fr-FR" sz="1800" b="1" dirty="0">
                <a:solidFill>
                  <a:srgbClr val="0000FF"/>
                </a:solidFill>
                <a:latin typeface="Arial" panose="020B0604020202020204" pitchFamily="34" charset="0"/>
              </a:rPr>
              <a:t>"Durée de vie"</a:t>
            </a:r>
          </a:p>
        </p:txBody>
      </p:sp>
      <p:sp>
        <p:nvSpPr>
          <p:cNvPr id="4" name="Text Box 28"/>
          <p:cNvSpPr txBox="1">
            <a:spLocks noChangeArrowheads="1"/>
          </p:cNvSpPr>
          <p:nvPr/>
        </p:nvSpPr>
        <p:spPr bwMode="auto">
          <a:xfrm>
            <a:off x="112149" y="1282571"/>
            <a:ext cx="43910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1800" b="1" dirty="0">
                <a:solidFill>
                  <a:srgbClr val="0099CC"/>
                </a:solidFill>
                <a:latin typeface="Arial" panose="020B0604020202020204" pitchFamily="34" charset="0"/>
              </a:rPr>
              <a:t>Espace ouvert,</a:t>
            </a:r>
          </a:p>
          <a:p>
            <a:pPr eaLnBrk="1" hangingPunct="1">
              <a:spcBef>
                <a:spcPct val="50000"/>
              </a:spcBef>
            </a:pPr>
            <a:r>
              <a:rPr lang="fr-FR" sz="1800" b="1" dirty="0">
                <a:solidFill>
                  <a:srgbClr val="0099CC"/>
                </a:solidFill>
                <a:latin typeface="Arial" panose="020B0604020202020204" pitchFamily="34" charset="0"/>
              </a:rPr>
              <a:t>Sources naturelles limitées,</a:t>
            </a:r>
          </a:p>
          <a:p>
            <a:pPr eaLnBrk="1" hangingPunct="1">
              <a:spcBef>
                <a:spcPct val="50000"/>
              </a:spcBef>
            </a:pPr>
            <a:r>
              <a:rPr lang="fr-FR" sz="1800" b="1" dirty="0">
                <a:solidFill>
                  <a:srgbClr val="0099CC"/>
                </a:solidFill>
                <a:latin typeface="Arial" panose="020B0604020202020204" pitchFamily="34" charset="0"/>
              </a:rPr>
              <a:t>Cycle de renouvellement spécifique,</a:t>
            </a:r>
          </a:p>
        </p:txBody>
      </p:sp>
      <p:sp>
        <p:nvSpPr>
          <p:cNvPr id="5" name="Text Box 29"/>
          <p:cNvSpPr txBox="1">
            <a:spLocks noChangeArrowheads="1"/>
          </p:cNvSpPr>
          <p:nvPr/>
        </p:nvSpPr>
        <p:spPr bwMode="auto">
          <a:xfrm>
            <a:off x="4670324" y="4842288"/>
            <a:ext cx="4391025"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pPr>
            <a:r>
              <a:rPr lang="fr-FR" sz="1800" i="1" dirty="0">
                <a:solidFill>
                  <a:srgbClr val="0000FF"/>
                </a:solidFill>
                <a:latin typeface="Arial" panose="020B0604020202020204" pitchFamily="34" charset="0"/>
              </a:rPr>
              <a:t>Occupation de l’espace, </a:t>
            </a:r>
          </a:p>
          <a:p>
            <a:pPr algn="r" eaLnBrk="1" hangingPunct="1">
              <a:spcBef>
                <a:spcPct val="50000"/>
              </a:spcBef>
            </a:pPr>
            <a:r>
              <a:rPr lang="fr-FR" sz="1800" i="1" dirty="0">
                <a:solidFill>
                  <a:srgbClr val="0000FF"/>
                </a:solidFill>
                <a:latin typeface="Arial" panose="020B0604020202020204" pitchFamily="34" charset="0"/>
              </a:rPr>
              <a:t>Consommations et besoins,</a:t>
            </a:r>
          </a:p>
          <a:p>
            <a:pPr algn="r" eaLnBrk="1" hangingPunct="1">
              <a:spcBef>
                <a:spcPct val="50000"/>
              </a:spcBef>
            </a:pPr>
            <a:r>
              <a:rPr lang="fr-FR" sz="1800" i="1" dirty="0">
                <a:solidFill>
                  <a:srgbClr val="0000FF"/>
                </a:solidFill>
                <a:latin typeface="Arial" panose="020B0604020202020204" pitchFamily="34" charset="0"/>
              </a:rPr>
              <a:t>"Croissance",</a:t>
            </a:r>
          </a:p>
          <a:p>
            <a:pPr algn="r" eaLnBrk="1" hangingPunct="1">
              <a:spcBef>
                <a:spcPct val="50000"/>
              </a:spcBef>
            </a:pPr>
            <a:r>
              <a:rPr lang="fr-FR" sz="1800" i="1" dirty="0">
                <a:solidFill>
                  <a:srgbClr val="3333FF"/>
                </a:solidFill>
                <a:latin typeface="Arial" panose="020B0604020202020204" pitchFamily="34" charset="0"/>
              </a:rPr>
              <a:t>Énergies</a:t>
            </a:r>
            <a:r>
              <a:rPr lang="fr-FR" sz="1800" i="1" dirty="0">
                <a:solidFill>
                  <a:srgbClr val="0000FF"/>
                </a:solidFill>
                <a:latin typeface="Arial" panose="020B0604020202020204" pitchFamily="34" charset="0"/>
              </a:rPr>
              <a:t>,</a:t>
            </a:r>
          </a:p>
        </p:txBody>
      </p:sp>
      <p:graphicFrame>
        <p:nvGraphicFramePr>
          <p:cNvPr id="6" name="Group 22"/>
          <p:cNvGraphicFramePr>
            <a:graphicFrameLocks noGrp="1"/>
          </p:cNvGraphicFramePr>
          <p:nvPr>
            <p:extLst>
              <p:ext uri="{D42A27DB-BD31-4B8C-83A1-F6EECF244321}">
                <p14:modId xmlns:p14="http://schemas.microsoft.com/office/powerpoint/2010/main" val="229376280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79951676"/>
      </p:ext>
    </p:extLst>
  </p:cSld>
  <p:clrMapOvr>
    <a:masterClrMapping/>
  </p:clrMapOvr>
  <p:transition spd="med">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76"/>
          <p:cNvGrpSpPr>
            <a:grpSpLocks/>
          </p:cNvGrpSpPr>
          <p:nvPr/>
        </p:nvGrpSpPr>
        <p:grpSpPr bwMode="auto">
          <a:xfrm>
            <a:off x="166688" y="539750"/>
            <a:ext cx="8607425" cy="5888038"/>
            <a:chOff x="105" y="340"/>
            <a:chExt cx="5422" cy="3709"/>
          </a:xfrm>
        </p:grpSpPr>
        <p:sp>
          <p:nvSpPr>
            <p:cNvPr id="19"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0"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1"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2"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3"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4"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5"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6"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9"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sp>
          <p:nvSpPr>
            <p:cNvPr id="28"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grpSp>
      <p:sp>
        <p:nvSpPr>
          <p:cNvPr id="28690" name="AutoShape 32"/>
          <p:cNvSpPr>
            <a:spLocks noChangeArrowheads="1"/>
          </p:cNvSpPr>
          <p:nvPr/>
        </p:nvSpPr>
        <p:spPr bwMode="auto">
          <a:xfrm>
            <a:off x="1631950" y="2571750"/>
            <a:ext cx="7008813" cy="3325813"/>
          </a:xfrm>
          <a:prstGeom prst="wedgeRectCallout">
            <a:avLst>
              <a:gd name="adj1" fmla="val -43815"/>
              <a:gd name="adj2" fmla="val -84796"/>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Politique environnementale de l’entreprise</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Analyse des besoins, marché</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à atteindre</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Sensibilisation des services et des fournisseurs</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Désignation de l’équipe avec un expert Eco-C</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5918415"/>
      </p:ext>
    </p:extLst>
  </p:cSld>
  <p:clrMapOvr>
    <a:masterClrMapping/>
  </p:clrMapOvr>
  <p:transitio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6"/>
          <p:cNvGrpSpPr>
            <a:grpSpLocks/>
          </p:cNvGrpSpPr>
          <p:nvPr/>
        </p:nvGrpSpPr>
        <p:grpSpPr bwMode="auto">
          <a:xfrm>
            <a:off x="166688" y="539750"/>
            <a:ext cx="8607425" cy="5888038"/>
            <a:chOff x="105" y="340"/>
            <a:chExt cx="5422" cy="3709"/>
          </a:xfrm>
        </p:grpSpPr>
        <p:sp>
          <p:nvSpPr>
            <p:cNvPr id="20"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1"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2"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4"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6"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8"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9"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30"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131102" name="AutoShape 30"/>
          <p:cNvSpPr>
            <a:spLocks noChangeArrowheads="1"/>
          </p:cNvSpPr>
          <p:nvPr/>
        </p:nvSpPr>
        <p:spPr bwMode="auto">
          <a:xfrm>
            <a:off x="4349750" y="623888"/>
            <a:ext cx="4622800" cy="5816600"/>
          </a:xfrm>
          <a:prstGeom prst="wedgeRectCallout">
            <a:avLst>
              <a:gd name="adj1" fmla="val -64148"/>
              <a:gd name="adj2" fmla="val -16593"/>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Etudes prenant en compte  l’environnement:</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Produits actuels: impacts, critères,…</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Marché</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Technico-économique</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Réglementation et normalisation</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spécifiques de développement</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Niveau d’Eco-C choisi et cibles (limites du système considéré)</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Exigences environnementales</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Analyse fonctionnelle</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31103" name="AutoShape 31"/>
          <p:cNvSpPr>
            <a:spLocks noChangeArrowheads="1"/>
          </p:cNvSpPr>
          <p:nvPr/>
        </p:nvSpPr>
        <p:spPr bwMode="auto">
          <a:xfrm>
            <a:off x="198438" y="3379788"/>
            <a:ext cx="3803650" cy="2516187"/>
          </a:xfrm>
          <a:prstGeom prst="wedgeEllipseCallout">
            <a:avLst>
              <a:gd name="adj1" fmla="val -750"/>
              <a:gd name="adj2" fmla="val -7081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Cahier des Charges fonctionnel</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966812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31102"/>
                                        </p:tgtEl>
                                        <p:attrNameLst>
                                          <p:attrName>style.visibility</p:attrName>
                                        </p:attrNameLst>
                                      </p:cBhvr>
                                      <p:to>
                                        <p:strVal val="visible"/>
                                      </p:to>
                                    </p:set>
                                    <p:animEffect transition="in" filter="box(in)">
                                      <p:cBhvr>
                                        <p:cTn id="7" dur="500"/>
                                        <p:tgtEl>
                                          <p:spTgt spid="131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131103"/>
                                        </p:tgtEl>
                                        <p:attrNameLst>
                                          <p:attrName>style.visibility</p:attrName>
                                        </p:attrNameLst>
                                      </p:cBhvr>
                                      <p:to>
                                        <p:strVal val="visible"/>
                                      </p:to>
                                    </p:set>
                                    <p:anim calcmode="lin" valueType="num">
                                      <p:cBhvr>
                                        <p:cTn id="12" dur="500" fill="hold"/>
                                        <p:tgtEl>
                                          <p:spTgt spid="131103"/>
                                        </p:tgtEl>
                                        <p:attrNameLst>
                                          <p:attrName>ppt_x</p:attrName>
                                        </p:attrNameLst>
                                      </p:cBhvr>
                                      <p:tavLst>
                                        <p:tav tm="0">
                                          <p:val>
                                            <p:strVal val="#ppt_x"/>
                                          </p:val>
                                        </p:tav>
                                        <p:tav tm="100000">
                                          <p:val>
                                            <p:strVal val="#ppt_x"/>
                                          </p:val>
                                        </p:tav>
                                      </p:tavLst>
                                    </p:anim>
                                    <p:anim calcmode="lin" valueType="num">
                                      <p:cBhvr>
                                        <p:cTn id="13" dur="500" fill="hold"/>
                                        <p:tgtEl>
                                          <p:spTgt spid="131103"/>
                                        </p:tgtEl>
                                        <p:attrNameLst>
                                          <p:attrName>ppt_y</p:attrName>
                                        </p:attrNameLst>
                                      </p:cBhvr>
                                      <p:tavLst>
                                        <p:tav tm="0">
                                          <p:val>
                                            <p:strVal val="#ppt_y-#ppt_h/2"/>
                                          </p:val>
                                        </p:tav>
                                        <p:tav tm="100000">
                                          <p:val>
                                            <p:strVal val="#ppt_y"/>
                                          </p:val>
                                        </p:tav>
                                      </p:tavLst>
                                    </p:anim>
                                    <p:anim calcmode="lin" valueType="num">
                                      <p:cBhvr>
                                        <p:cTn id="14" dur="500" fill="hold"/>
                                        <p:tgtEl>
                                          <p:spTgt spid="131103"/>
                                        </p:tgtEl>
                                        <p:attrNameLst>
                                          <p:attrName>ppt_w</p:attrName>
                                        </p:attrNameLst>
                                      </p:cBhvr>
                                      <p:tavLst>
                                        <p:tav tm="0">
                                          <p:val>
                                            <p:strVal val="#ppt_w"/>
                                          </p:val>
                                        </p:tav>
                                        <p:tav tm="100000">
                                          <p:val>
                                            <p:strVal val="#ppt_w"/>
                                          </p:val>
                                        </p:tav>
                                      </p:tavLst>
                                    </p:anim>
                                    <p:anim calcmode="lin" valueType="num">
                                      <p:cBhvr>
                                        <p:cTn id="15" dur="500" fill="hold"/>
                                        <p:tgtEl>
                                          <p:spTgt spid="1311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02" grpId="0" animBg="1" autoUpdateAnimBg="0"/>
      <p:bldP spid="131103"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76"/>
          <p:cNvGrpSpPr>
            <a:grpSpLocks/>
          </p:cNvGrpSpPr>
          <p:nvPr/>
        </p:nvGrpSpPr>
        <p:grpSpPr bwMode="auto">
          <a:xfrm>
            <a:off x="166688" y="539750"/>
            <a:ext cx="8607425" cy="5888038"/>
            <a:chOff x="105" y="340"/>
            <a:chExt cx="5422" cy="3709"/>
          </a:xfrm>
        </p:grpSpPr>
        <p:sp>
          <p:nvSpPr>
            <p:cNvPr id="19"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0"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1"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2"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3"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4"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5"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6"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8"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9"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0738" name="AutoShape 28"/>
          <p:cNvSpPr>
            <a:spLocks noChangeArrowheads="1"/>
          </p:cNvSpPr>
          <p:nvPr/>
        </p:nvSpPr>
        <p:spPr bwMode="auto">
          <a:xfrm>
            <a:off x="868363" y="650875"/>
            <a:ext cx="7558087" cy="1854200"/>
          </a:xfrm>
          <a:prstGeom prst="wedgeRectCallout">
            <a:avLst>
              <a:gd name="adj1" fmla="val 12426"/>
              <a:gd name="adj2" fmla="val 9126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Recherches des solutions (Brainstorming)</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(succincte)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20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Le but est de dégager quelques solutions</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60837017"/>
      </p:ext>
    </p:extLst>
  </p:cSld>
  <p:clrMapOvr>
    <a:masterClrMapping/>
  </p:clrMapOvr>
  <p:transition spd="med">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1762" name="AutoShape 28"/>
          <p:cNvSpPr>
            <a:spLocks noChangeArrowheads="1"/>
          </p:cNvSpPr>
          <p:nvPr/>
        </p:nvSpPr>
        <p:spPr bwMode="auto">
          <a:xfrm>
            <a:off x="868363" y="650875"/>
            <a:ext cx="7558087" cy="1854200"/>
          </a:xfrm>
          <a:prstGeom prst="wedgeRectCallout">
            <a:avLst>
              <a:gd name="adj1" fmla="val -27204"/>
              <a:gd name="adj2" fmla="val 110616"/>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Approfondissement des solutions préchoisies</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élaborée </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43286343"/>
      </p:ext>
    </p:extLst>
  </p:cSld>
  <p:clrMapOvr>
    <a:masterClrMapping/>
  </p:clrMapOvr>
  <p:transition spd="med">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2786" name="AutoShape 28"/>
          <p:cNvSpPr>
            <a:spLocks noChangeArrowheads="1"/>
          </p:cNvSpPr>
          <p:nvPr/>
        </p:nvSpPr>
        <p:spPr bwMode="auto">
          <a:xfrm>
            <a:off x="868363" y="650875"/>
            <a:ext cx="7558087" cy="1854200"/>
          </a:xfrm>
          <a:prstGeom prst="wedgeRectCallout">
            <a:avLst>
              <a:gd name="adj1" fmla="val 24907"/>
              <a:gd name="adj2" fmla="val 154880"/>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Choix de solutions définitifs, caractéristiques environnementales du produit déterminées</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complète pour validation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atteints?)</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5170326"/>
      </p:ext>
    </p:extLst>
  </p:cSld>
  <p:clrMapOvr>
    <a:masterClrMapping/>
  </p:clrMapOvr>
  <p:transition spd="med">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3810" name="AutoShape 28"/>
          <p:cNvSpPr>
            <a:spLocks noChangeArrowheads="1"/>
          </p:cNvSpPr>
          <p:nvPr/>
        </p:nvSpPr>
        <p:spPr bwMode="auto">
          <a:xfrm>
            <a:off x="868363" y="650875"/>
            <a:ext cx="7558087" cy="3059113"/>
          </a:xfrm>
          <a:prstGeom prst="wedgeRectCallout">
            <a:avLst>
              <a:gd name="adj1" fmla="val -35088"/>
              <a:gd name="adj2" fmla="val 83264"/>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Optimisation de la réduction des impacts en production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Optimisation du logistique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Vérification environnementale finale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Arguments commerciaux « verts »</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Support de communication environnementale</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0310598"/>
      </p:ext>
    </p:extLst>
  </p:cSld>
  <p:clrMapOvr>
    <a:masterClrMapping/>
  </p:clrMapOvr>
  <p:transition spd="med">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4834" name="AutoShape 28"/>
          <p:cNvSpPr>
            <a:spLocks noChangeArrowheads="1"/>
          </p:cNvSpPr>
          <p:nvPr/>
        </p:nvSpPr>
        <p:spPr bwMode="auto">
          <a:xfrm>
            <a:off x="868363" y="650875"/>
            <a:ext cx="7558087" cy="1854200"/>
          </a:xfrm>
          <a:prstGeom prst="wedgeRectCallout">
            <a:avLst>
              <a:gd name="adj1" fmla="val 20509"/>
              <a:gd name="adj2" fmla="val 21994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Feed-back nécessaire pour améliorer la conception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(Commerciaux, Marketing, Qualité, SAV, Acteurs Fin de Vie)</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31808999"/>
      </p:ext>
    </p:extLst>
  </p:cSld>
  <p:clrMapOvr>
    <a:masterClrMapping/>
  </p:clrMapOvr>
  <p:transition spd="med">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1" i="1" u="sng" strike="noStrike" kern="1200" cap="none" spc="0" normalizeH="0" baseline="0" noProof="0" dirty="0">
                <a:ln>
                  <a:noFill/>
                </a:ln>
                <a:solidFill>
                  <a:srgbClr val="3333CC"/>
                </a:solidFill>
                <a:effectLst/>
                <a:uLnTx/>
                <a:uFillTx/>
                <a:latin typeface="Calibri" panose="020F0502020204030204" pitchFamily="34" charset="0"/>
                <a:ea typeface="+mn-ea"/>
                <a:cs typeface="Times New Roman" panose="02020603050405020304" pitchFamily="18" charset="0"/>
              </a:rPr>
              <a:t>ECO-CONCEPTION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400" b="1" i="1" u="none" strike="noStrike" kern="1200" cap="none" spc="0" normalizeH="0" baseline="0" noProof="0" dirty="0">
                <a:ln>
                  <a:noFill/>
                </a:ln>
                <a:solidFill>
                  <a:srgbClr val="3333CC"/>
                </a:solidFill>
                <a:effectLst/>
                <a:uLnTx/>
                <a:uFillTx/>
                <a:latin typeface="Calibri" panose="020F0502020204030204" pitchFamily="34" charset="0"/>
                <a:ea typeface="+mn-ea"/>
                <a:cs typeface="Times New Roman" panose="02020603050405020304" pitchFamily="18" charset="0"/>
              </a:rPr>
              <a:t>5 GM, Filière MS</a:t>
            </a:r>
          </a:p>
        </p:txBody>
      </p:sp>
      <p:sp>
        <p:nvSpPr>
          <p:cNvPr id="5"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2"/>
                </a:solidFill>
                <a:latin typeface="Calibri" panose="020F0502020204030204" pitchFamily="34" charset="0"/>
              </a:rPr>
              <a:t>Eco-conception</a:t>
            </a:r>
            <a:r>
              <a:rPr lang="fr-FR" b="1" dirty="0">
                <a:solidFill>
                  <a:schemeClr val="accent2"/>
                </a:solidFill>
                <a:latin typeface="Calibri" panose="020F0502020204030204" pitchFamily="34" charset="0"/>
              </a:rPr>
              <a:t>	</a:t>
            </a:r>
            <a:r>
              <a:rPr lang="fr-FR" sz="1600" b="1" dirty="0">
                <a:solidFill>
                  <a:srgbClr val="3333CC"/>
                </a:solidFill>
                <a:latin typeface="Calibri" panose="020F0502020204030204" pitchFamily="34" charset="0"/>
              </a:rPr>
              <a:t>Méthodes et outils</a:t>
            </a: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Tree>
    <p:extLst>
      <p:ext uri="{BB962C8B-B14F-4D97-AF65-F5344CB8AC3E}">
        <p14:creationId xmlns:p14="http://schemas.microsoft.com/office/powerpoint/2010/main" val="3361064399"/>
      </p:ext>
    </p:extLst>
  </p:cSld>
  <p:clrMapOvr>
    <a:masterClrMapping/>
  </p:clrMapOvr>
  <p:transition spd="med">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6"/>
          <p:cNvSpPr>
            <a:spLocks noChangeAspect="1" noChangeArrowheads="1"/>
          </p:cNvSpPr>
          <p:nvPr/>
        </p:nvSpPr>
        <p:spPr bwMode="auto">
          <a:xfrm>
            <a:off x="212725" y="2557463"/>
            <a:ext cx="1449388" cy="23558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a:t>
            </a:r>
          </a:p>
        </p:txBody>
      </p:sp>
      <p:sp>
        <p:nvSpPr>
          <p:cNvPr id="36882" name="Rectangle 17"/>
          <p:cNvSpPr>
            <a:spLocks noChangeAspect="1" noChangeArrowheads="1"/>
          </p:cNvSpPr>
          <p:nvPr/>
        </p:nvSpPr>
        <p:spPr bwMode="auto">
          <a:xfrm>
            <a:off x="2093913" y="1204913"/>
            <a:ext cx="3644900" cy="16478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d'évaluation de l'impact  environnemental du produit</a:t>
            </a:r>
          </a:p>
        </p:txBody>
      </p:sp>
      <p:sp>
        <p:nvSpPr>
          <p:cNvPr id="36883" name="Rectangle 18"/>
          <p:cNvSpPr>
            <a:spLocks noChangeAspect="1" noChangeArrowheads="1"/>
          </p:cNvSpPr>
          <p:nvPr/>
        </p:nvSpPr>
        <p:spPr bwMode="auto">
          <a:xfrm>
            <a:off x="6470650" y="619125"/>
            <a:ext cx="2333625" cy="11747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à dominante quantitative </a:t>
            </a:r>
          </a:p>
        </p:txBody>
      </p:sp>
      <p:sp>
        <p:nvSpPr>
          <p:cNvPr id="36884" name="Rectangle 20"/>
          <p:cNvSpPr>
            <a:spLocks noChangeAspect="1" noChangeArrowheads="1"/>
          </p:cNvSpPr>
          <p:nvPr/>
        </p:nvSpPr>
        <p:spPr bwMode="auto">
          <a:xfrm>
            <a:off x="2114550" y="4435475"/>
            <a:ext cx="3644900" cy="16478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d'amélioration de la conception environnementale du produit</a:t>
            </a:r>
          </a:p>
        </p:txBody>
      </p:sp>
      <p:sp>
        <p:nvSpPr>
          <p:cNvPr id="36885" name="Rectangle 21"/>
          <p:cNvSpPr>
            <a:spLocks noChangeAspect="1" noChangeArrowheads="1"/>
          </p:cNvSpPr>
          <p:nvPr/>
        </p:nvSpPr>
        <p:spPr bwMode="auto">
          <a:xfrm>
            <a:off x="6475413" y="2243138"/>
            <a:ext cx="2333625" cy="11747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à dominante qualitative</a:t>
            </a:r>
          </a:p>
        </p:txBody>
      </p:sp>
      <p:cxnSp>
        <p:nvCxnSpPr>
          <p:cNvPr id="36886" name="AutoShape 22"/>
          <p:cNvCxnSpPr>
            <a:cxnSpLocks noChangeShapeType="1"/>
            <a:stCxn id="36881" idx="3"/>
            <a:endCxn id="36884" idx="0"/>
          </p:cNvCxnSpPr>
          <p:nvPr/>
        </p:nvCxnSpPr>
        <p:spPr bwMode="auto">
          <a:xfrm>
            <a:off x="1681163" y="3735388"/>
            <a:ext cx="2255837" cy="681037"/>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7" name="AutoShape 23"/>
          <p:cNvCxnSpPr>
            <a:cxnSpLocks noChangeShapeType="1"/>
            <a:stCxn id="36881" idx="3"/>
            <a:endCxn id="36882" idx="2"/>
          </p:cNvCxnSpPr>
          <p:nvPr/>
        </p:nvCxnSpPr>
        <p:spPr bwMode="auto">
          <a:xfrm flipV="1">
            <a:off x="1681163" y="2871788"/>
            <a:ext cx="2235200" cy="863600"/>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8" name="AutoShape 24"/>
          <p:cNvCxnSpPr>
            <a:cxnSpLocks noChangeShapeType="1"/>
            <a:stCxn id="36882" idx="3"/>
            <a:endCxn id="36883" idx="1"/>
          </p:cNvCxnSpPr>
          <p:nvPr/>
        </p:nvCxnSpPr>
        <p:spPr bwMode="auto">
          <a:xfrm flipV="1">
            <a:off x="5757863" y="1206500"/>
            <a:ext cx="693737" cy="822325"/>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9" name="AutoShape 25"/>
          <p:cNvCxnSpPr>
            <a:cxnSpLocks noChangeShapeType="1"/>
            <a:stCxn id="36882" idx="3"/>
            <a:endCxn id="36885" idx="1"/>
          </p:cNvCxnSpPr>
          <p:nvPr/>
        </p:nvCxnSpPr>
        <p:spPr bwMode="auto">
          <a:xfrm>
            <a:off x="5757863" y="2028825"/>
            <a:ext cx="698500" cy="801688"/>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13" name="Bouton d’action : Suivant 1">
            <a:hlinkClick r:id="rId3" action="ppaction://hlinksldjump" highlightClick="1"/>
            <a:extLst>
              <a:ext uri="{FF2B5EF4-FFF2-40B4-BE49-F238E27FC236}">
                <a16:creationId xmlns:a16="http://schemas.microsoft.com/office/drawing/2014/main" id="{0394912B-F992-4EA2-9CEB-D11AB694CC14}"/>
              </a:ext>
            </a:extLst>
          </p:cNvPr>
          <p:cNvSpPr/>
          <p:nvPr/>
        </p:nvSpPr>
        <p:spPr bwMode="auto">
          <a:xfrm>
            <a:off x="8075614" y="5887233"/>
            <a:ext cx="698500" cy="438411"/>
          </a:xfrm>
          <a:prstGeom prst="actionButtonForwardNext">
            <a:avLst/>
          </a:prstGeom>
          <a:noFill/>
          <a:ln w="38100" cap="flat" cmpd="sng" algn="ctr">
            <a:solidFill>
              <a:srgbClr val="0099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3031340"/>
      </p:ext>
    </p:extLst>
  </p:cSld>
  <p:clrMapOvr>
    <a:masterClrMapping/>
  </p:clrMapOvr>
  <p:transition spd="med">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384175" y="657871"/>
            <a:ext cx="8364538" cy="414337"/>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Outils d’</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évaluation</a:t>
            </a: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à dominante </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quantitative</a:t>
            </a:r>
          </a:p>
        </p:txBody>
      </p:sp>
      <p:sp>
        <p:nvSpPr>
          <p:cNvPr id="37892" name="Rectangle 4"/>
          <p:cNvSpPr>
            <a:spLocks noChangeArrowheads="1"/>
          </p:cNvSpPr>
          <p:nvPr/>
        </p:nvSpPr>
        <p:spPr bwMode="auto">
          <a:xfrm>
            <a:off x="387350" y="1126183"/>
            <a:ext cx="4148138" cy="423863"/>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Type d’outil</a:t>
            </a:r>
          </a:p>
        </p:txBody>
      </p:sp>
      <p:sp>
        <p:nvSpPr>
          <p:cNvPr id="37893" name="Rectangle 5"/>
          <p:cNvSpPr>
            <a:spLocks noChangeArrowheads="1"/>
          </p:cNvSpPr>
          <p:nvPr/>
        </p:nvSpPr>
        <p:spPr bwMode="auto">
          <a:xfrm>
            <a:off x="4551363" y="1132533"/>
            <a:ext cx="4210050" cy="423863"/>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Caractéristiques principales</a:t>
            </a:r>
          </a:p>
        </p:txBody>
      </p:sp>
      <p:sp>
        <p:nvSpPr>
          <p:cNvPr id="100358" name="Rectangle 6"/>
          <p:cNvSpPr>
            <a:spLocks noChangeArrowheads="1"/>
          </p:cNvSpPr>
          <p:nvPr/>
        </p:nvSpPr>
        <p:spPr bwMode="auto">
          <a:xfrm>
            <a:off x="4572307" y="1605436"/>
            <a:ext cx="4183518" cy="806761"/>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écologique du produit / à de multiples critères: couche d’ozone, effet de serre, …</a:t>
            </a:r>
          </a:p>
        </p:txBody>
      </p:sp>
      <p:grpSp>
        <p:nvGrpSpPr>
          <p:cNvPr id="100393" name="Group 41"/>
          <p:cNvGrpSpPr>
            <a:grpSpLocks/>
          </p:cNvGrpSpPr>
          <p:nvPr/>
        </p:nvGrpSpPr>
        <p:grpSpPr bwMode="auto">
          <a:xfrm>
            <a:off x="377825" y="1604259"/>
            <a:ext cx="4193358" cy="827087"/>
            <a:chOff x="240" y="919"/>
            <a:chExt cx="2625" cy="521"/>
          </a:xfrm>
        </p:grpSpPr>
        <p:sp>
          <p:nvSpPr>
            <p:cNvPr id="37929" name="Rectangle 7"/>
            <p:cNvSpPr>
              <a:spLocks noChangeArrowheads="1"/>
            </p:cNvSpPr>
            <p:nvPr/>
          </p:nvSpPr>
          <p:spPr bwMode="auto">
            <a:xfrm>
              <a:off x="240" y="919"/>
              <a:ext cx="2625" cy="521"/>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 Cycle de Vie</a:t>
              </a:r>
            </a:p>
          </p:txBody>
        </p:sp>
        <p:sp>
          <p:nvSpPr>
            <p:cNvPr id="37930" name="AutoShape 15">
              <a:hlinkClick r:id="rId3" action="ppaction://hlinksldjump" highlightClick="1"/>
            </p:cNvPr>
            <p:cNvSpPr>
              <a:spLocks noChangeArrowheads="1"/>
            </p:cNvSpPr>
            <p:nvPr/>
          </p:nvSpPr>
          <p:spPr bwMode="auto">
            <a:xfrm>
              <a:off x="2503" y="1189"/>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grpSp>
        <p:nvGrpSpPr>
          <p:cNvPr id="100385" name="Group 33"/>
          <p:cNvGrpSpPr>
            <a:grpSpLocks/>
          </p:cNvGrpSpPr>
          <p:nvPr/>
        </p:nvGrpSpPr>
        <p:grpSpPr bwMode="auto">
          <a:xfrm>
            <a:off x="366712" y="2461095"/>
            <a:ext cx="8390709" cy="2216150"/>
            <a:chOff x="251" y="1527"/>
            <a:chExt cx="5258" cy="1396"/>
          </a:xfrm>
        </p:grpSpPr>
        <p:sp>
          <p:nvSpPr>
            <p:cNvPr id="37921" name="Rectangle 8"/>
            <p:cNvSpPr>
              <a:spLocks noChangeArrowheads="1"/>
            </p:cNvSpPr>
            <p:nvPr/>
          </p:nvSpPr>
          <p:spPr bwMode="auto">
            <a:xfrm rot="-5400000">
              <a:off x="-248" y="2026"/>
              <a:ext cx="1396" cy="397"/>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 Cycle de Vie simplifiée</a:t>
              </a:r>
            </a:p>
          </p:txBody>
        </p:sp>
        <p:sp>
          <p:nvSpPr>
            <p:cNvPr id="37922" name="Rectangle 9"/>
            <p:cNvSpPr>
              <a:spLocks noChangeArrowheads="1"/>
            </p:cNvSpPr>
            <p:nvPr/>
          </p:nvSpPr>
          <p:spPr bwMode="auto">
            <a:xfrm>
              <a:off x="645" y="1531"/>
              <a:ext cx="2207" cy="392"/>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Inventaire seul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1" u="none" strike="noStrike" kern="1200" cap="none" spc="0" normalizeH="0" baseline="0" noProof="0">
                  <a:ln>
                    <a:noFill/>
                  </a:ln>
                  <a:solidFill>
                    <a:srgbClr val="3333CC"/>
                  </a:solidFill>
                  <a:effectLst/>
                  <a:uLnTx/>
                  <a:uFillTx/>
                  <a:latin typeface="Calibri" panose="020F0502020204030204" pitchFamily="34" charset="0"/>
                  <a:ea typeface="+mn-ea"/>
                  <a:cs typeface="+mn-cs"/>
                </a:rPr>
                <a:t>Ecobilan</a:t>
              </a:r>
            </a:p>
          </p:txBody>
        </p:sp>
        <p:sp>
          <p:nvSpPr>
            <p:cNvPr id="37923" name="Rectangle 10"/>
            <p:cNvSpPr>
              <a:spLocks noChangeArrowheads="1"/>
            </p:cNvSpPr>
            <p:nvPr/>
          </p:nvSpPr>
          <p:spPr bwMode="auto">
            <a:xfrm>
              <a:off x="2852" y="1527"/>
              <a:ext cx="2652" cy="392"/>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Inventaires des consommations et des nuisances du produit</a:t>
              </a:r>
            </a:p>
          </p:txBody>
        </p:sp>
        <p:sp>
          <p:nvSpPr>
            <p:cNvPr id="37924" name="Rectangle 11"/>
            <p:cNvSpPr>
              <a:spLocks noChangeArrowheads="1"/>
            </p:cNvSpPr>
            <p:nvPr/>
          </p:nvSpPr>
          <p:spPr bwMode="auto">
            <a:xfrm>
              <a:off x="2856" y="1923"/>
              <a:ext cx="2652" cy="385"/>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écologique du produit / à un critères, ex :effet de serre</a:t>
              </a:r>
            </a:p>
          </p:txBody>
        </p:sp>
        <p:sp>
          <p:nvSpPr>
            <p:cNvPr id="37925" name="Rectangle 12"/>
            <p:cNvSpPr>
              <a:spLocks noChangeArrowheads="1"/>
            </p:cNvSpPr>
            <p:nvPr/>
          </p:nvSpPr>
          <p:spPr bwMode="auto">
            <a:xfrm>
              <a:off x="649" y="1923"/>
              <a:ext cx="2207" cy="386"/>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Monocritère</a:t>
              </a:r>
            </a:p>
          </p:txBody>
        </p:sp>
        <p:sp>
          <p:nvSpPr>
            <p:cNvPr id="37926" name="Rectangle 13"/>
            <p:cNvSpPr>
              <a:spLocks noChangeArrowheads="1"/>
            </p:cNvSpPr>
            <p:nvPr/>
          </p:nvSpPr>
          <p:spPr bwMode="auto">
            <a:xfrm>
              <a:off x="649" y="2305"/>
              <a:ext cx="2207" cy="617"/>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focalisée sur certains points</a:t>
              </a:r>
            </a:p>
          </p:txBody>
        </p:sp>
        <p:sp>
          <p:nvSpPr>
            <p:cNvPr id="37927" name="Rectangle 14"/>
            <p:cNvSpPr>
              <a:spLocks noChangeArrowheads="1"/>
            </p:cNvSpPr>
            <p:nvPr/>
          </p:nvSpPr>
          <p:spPr bwMode="auto">
            <a:xfrm>
              <a:off x="2857" y="2305"/>
              <a:ext cx="2652" cy="616"/>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succincte pour identifier les points défavorables du produit et l’étude de ces points.</a:t>
              </a:r>
              <a:endParaRPr kumimoji="0" lang="fr-FR" sz="1600" b="1" i="1"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sp>
          <p:nvSpPr>
            <p:cNvPr id="37928" name="AutoShape 16">
              <a:hlinkClick r:id="rId4" action="ppaction://hlinksldjump" highlightClick="1"/>
            </p:cNvPr>
            <p:cNvSpPr>
              <a:spLocks noChangeArrowheads="1"/>
            </p:cNvSpPr>
            <p:nvPr/>
          </p:nvSpPr>
          <p:spPr bwMode="auto">
            <a:xfrm>
              <a:off x="5177" y="2692"/>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grpSp>
        <p:nvGrpSpPr>
          <p:cNvPr id="100405" name="Group 53"/>
          <p:cNvGrpSpPr>
            <a:grpSpLocks/>
          </p:cNvGrpSpPr>
          <p:nvPr/>
        </p:nvGrpSpPr>
        <p:grpSpPr bwMode="auto">
          <a:xfrm>
            <a:off x="366712" y="4721286"/>
            <a:ext cx="8389121" cy="652462"/>
            <a:chOff x="256" y="2839"/>
            <a:chExt cx="5252" cy="411"/>
          </a:xfrm>
        </p:grpSpPr>
        <p:sp>
          <p:nvSpPr>
            <p:cNvPr id="37918" name="Rectangle 34"/>
            <p:cNvSpPr>
              <a:spLocks noChangeArrowheads="1"/>
            </p:cNvSpPr>
            <p:nvPr/>
          </p:nvSpPr>
          <p:spPr bwMode="auto">
            <a:xfrm>
              <a:off x="2871" y="2842"/>
              <a:ext cx="2637" cy="40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Manipulation d’indicateurs chiffrés représentant des résults d’ACV</a:t>
              </a:r>
            </a:p>
          </p:txBody>
        </p:sp>
        <p:sp>
          <p:nvSpPr>
            <p:cNvPr id="37919" name="Rectangle 35"/>
            <p:cNvSpPr>
              <a:spLocks noChangeArrowheads="1"/>
            </p:cNvSpPr>
            <p:nvPr/>
          </p:nvSpPr>
          <p:spPr bwMode="auto">
            <a:xfrm>
              <a:off x="256" y="2839"/>
              <a:ext cx="2625" cy="408"/>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Méthode des Eco-indicateurs</a:t>
              </a:r>
            </a:p>
          </p:txBody>
        </p:sp>
        <p:sp>
          <p:nvSpPr>
            <p:cNvPr id="37920" name="AutoShape 36">
              <a:hlinkClick r:id="rId5" action="ppaction://hlinksldjump" highlightClick="1"/>
            </p:cNvPr>
            <p:cNvSpPr>
              <a:spLocks noChangeArrowheads="1"/>
            </p:cNvSpPr>
            <p:nvPr/>
          </p:nvSpPr>
          <p:spPr bwMode="auto">
            <a:xfrm>
              <a:off x="2574" y="3007"/>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sp>
        <p:nvSpPr>
          <p:cNvPr id="100391" name="Rectangle 39"/>
          <p:cNvSpPr>
            <a:spLocks noChangeArrowheads="1"/>
          </p:cNvSpPr>
          <p:nvPr/>
        </p:nvSpPr>
        <p:spPr bwMode="auto">
          <a:xfrm>
            <a:off x="4571183" y="6123549"/>
            <a:ext cx="4186238" cy="647700"/>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des coûts directs et indirects engendrés par un produit</a:t>
            </a:r>
          </a:p>
        </p:txBody>
      </p:sp>
      <p:sp>
        <p:nvSpPr>
          <p:cNvPr id="100392" name="Rectangle 40"/>
          <p:cNvSpPr>
            <a:spLocks noChangeArrowheads="1"/>
          </p:cNvSpPr>
          <p:nvPr/>
        </p:nvSpPr>
        <p:spPr bwMode="auto">
          <a:xfrm>
            <a:off x="387350" y="6127070"/>
            <a:ext cx="4167188" cy="647700"/>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des coûts du cycle de vie</a:t>
            </a:r>
          </a:p>
        </p:txBody>
      </p:sp>
      <p:grpSp>
        <p:nvGrpSpPr>
          <p:cNvPr id="100407" name="Group 55"/>
          <p:cNvGrpSpPr>
            <a:grpSpLocks/>
          </p:cNvGrpSpPr>
          <p:nvPr/>
        </p:nvGrpSpPr>
        <p:grpSpPr bwMode="auto">
          <a:xfrm>
            <a:off x="377825" y="5422346"/>
            <a:ext cx="8353425" cy="658813"/>
            <a:chOff x="256" y="3246"/>
            <a:chExt cx="5262" cy="415"/>
          </a:xfrm>
        </p:grpSpPr>
        <p:sp>
          <p:nvSpPr>
            <p:cNvPr id="37915" name="Rectangle 37"/>
            <p:cNvSpPr>
              <a:spLocks noChangeArrowheads="1"/>
            </p:cNvSpPr>
            <p:nvPr/>
          </p:nvSpPr>
          <p:spPr bwMode="auto">
            <a:xfrm>
              <a:off x="2881" y="3248"/>
              <a:ext cx="2637" cy="40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de la consommation d’environnement d’un produit</a:t>
              </a:r>
            </a:p>
          </p:txBody>
        </p:sp>
        <p:sp>
          <p:nvSpPr>
            <p:cNvPr id="37916" name="Rectangle 38"/>
            <p:cNvSpPr>
              <a:spLocks noChangeArrowheads="1"/>
            </p:cNvSpPr>
            <p:nvPr/>
          </p:nvSpPr>
          <p:spPr bwMode="auto">
            <a:xfrm>
              <a:off x="256" y="3246"/>
              <a:ext cx="2625" cy="415"/>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MIPS (Material Input Per Unit of Service)</a:t>
              </a:r>
            </a:p>
          </p:txBody>
        </p:sp>
      </p:grpSp>
      <p:graphicFrame>
        <p:nvGraphicFramePr>
          <p:cNvPr id="2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8232965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0358"/>
                                        </p:tgtEl>
                                        <p:attrNameLst>
                                          <p:attrName>style.visibility</p:attrName>
                                        </p:attrNameLst>
                                      </p:cBhvr>
                                      <p:to>
                                        <p:strVal val="visible"/>
                                      </p:to>
                                    </p:set>
                                    <p:anim calcmode="lin" valueType="num">
                                      <p:cBhvr>
                                        <p:cTn id="7" dur="500" fill="hold"/>
                                        <p:tgtEl>
                                          <p:spTgt spid="100358"/>
                                        </p:tgtEl>
                                        <p:attrNameLst>
                                          <p:attrName>ppt_x</p:attrName>
                                        </p:attrNameLst>
                                      </p:cBhvr>
                                      <p:tavLst>
                                        <p:tav tm="0">
                                          <p:val>
                                            <p:strVal val="#ppt_x-#ppt_w/2"/>
                                          </p:val>
                                        </p:tav>
                                        <p:tav tm="100000">
                                          <p:val>
                                            <p:strVal val="#ppt_x"/>
                                          </p:val>
                                        </p:tav>
                                      </p:tavLst>
                                    </p:anim>
                                    <p:anim calcmode="lin" valueType="num">
                                      <p:cBhvr>
                                        <p:cTn id="8" dur="500" fill="hold"/>
                                        <p:tgtEl>
                                          <p:spTgt spid="100358"/>
                                        </p:tgtEl>
                                        <p:attrNameLst>
                                          <p:attrName>ppt_y</p:attrName>
                                        </p:attrNameLst>
                                      </p:cBhvr>
                                      <p:tavLst>
                                        <p:tav tm="0">
                                          <p:val>
                                            <p:strVal val="#ppt_y"/>
                                          </p:val>
                                        </p:tav>
                                        <p:tav tm="100000">
                                          <p:val>
                                            <p:strVal val="#ppt_y"/>
                                          </p:val>
                                        </p:tav>
                                      </p:tavLst>
                                    </p:anim>
                                    <p:anim calcmode="lin" valueType="num">
                                      <p:cBhvr>
                                        <p:cTn id="9" dur="500" fill="hold"/>
                                        <p:tgtEl>
                                          <p:spTgt spid="100358"/>
                                        </p:tgtEl>
                                        <p:attrNameLst>
                                          <p:attrName>ppt_w</p:attrName>
                                        </p:attrNameLst>
                                      </p:cBhvr>
                                      <p:tavLst>
                                        <p:tav tm="0">
                                          <p:val>
                                            <p:fltVal val="0"/>
                                          </p:val>
                                        </p:tav>
                                        <p:tav tm="100000">
                                          <p:val>
                                            <p:strVal val="#ppt_w"/>
                                          </p:val>
                                        </p:tav>
                                      </p:tavLst>
                                    </p:anim>
                                    <p:anim calcmode="lin" valueType="num">
                                      <p:cBhvr>
                                        <p:cTn id="10" dur="500" fill="hold"/>
                                        <p:tgtEl>
                                          <p:spTgt spid="10035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00385"/>
                                        </p:tgtEl>
                                        <p:attrNameLst>
                                          <p:attrName>style.visibility</p:attrName>
                                        </p:attrNameLst>
                                      </p:cBhvr>
                                      <p:to>
                                        <p:strVal val="visible"/>
                                      </p:to>
                                    </p:set>
                                    <p:anim calcmode="lin" valueType="num">
                                      <p:cBhvr>
                                        <p:cTn id="15" dur="500" fill="hold"/>
                                        <p:tgtEl>
                                          <p:spTgt spid="100385"/>
                                        </p:tgtEl>
                                        <p:attrNameLst>
                                          <p:attrName>ppt_x</p:attrName>
                                        </p:attrNameLst>
                                      </p:cBhvr>
                                      <p:tavLst>
                                        <p:tav tm="0">
                                          <p:val>
                                            <p:strVal val="#ppt_x-#ppt_w/2"/>
                                          </p:val>
                                        </p:tav>
                                        <p:tav tm="100000">
                                          <p:val>
                                            <p:strVal val="#ppt_x"/>
                                          </p:val>
                                        </p:tav>
                                      </p:tavLst>
                                    </p:anim>
                                    <p:anim calcmode="lin" valueType="num">
                                      <p:cBhvr>
                                        <p:cTn id="16" dur="500" fill="hold"/>
                                        <p:tgtEl>
                                          <p:spTgt spid="100385"/>
                                        </p:tgtEl>
                                        <p:attrNameLst>
                                          <p:attrName>ppt_y</p:attrName>
                                        </p:attrNameLst>
                                      </p:cBhvr>
                                      <p:tavLst>
                                        <p:tav tm="0">
                                          <p:val>
                                            <p:strVal val="#ppt_y"/>
                                          </p:val>
                                        </p:tav>
                                        <p:tav tm="100000">
                                          <p:val>
                                            <p:strVal val="#ppt_y"/>
                                          </p:val>
                                        </p:tav>
                                      </p:tavLst>
                                    </p:anim>
                                    <p:anim calcmode="lin" valueType="num">
                                      <p:cBhvr>
                                        <p:cTn id="17" dur="500" fill="hold"/>
                                        <p:tgtEl>
                                          <p:spTgt spid="100385"/>
                                        </p:tgtEl>
                                        <p:attrNameLst>
                                          <p:attrName>ppt_w</p:attrName>
                                        </p:attrNameLst>
                                      </p:cBhvr>
                                      <p:tavLst>
                                        <p:tav tm="0">
                                          <p:val>
                                            <p:fltVal val="0"/>
                                          </p:val>
                                        </p:tav>
                                        <p:tav tm="100000">
                                          <p:val>
                                            <p:strVal val="#ppt_w"/>
                                          </p:val>
                                        </p:tav>
                                      </p:tavLst>
                                    </p:anim>
                                    <p:anim calcmode="lin" valueType="num">
                                      <p:cBhvr>
                                        <p:cTn id="18" dur="500" fill="hold"/>
                                        <p:tgtEl>
                                          <p:spTgt spid="10038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00405"/>
                                        </p:tgtEl>
                                        <p:attrNameLst>
                                          <p:attrName>style.visibility</p:attrName>
                                        </p:attrNameLst>
                                      </p:cBhvr>
                                      <p:to>
                                        <p:strVal val="visible"/>
                                      </p:to>
                                    </p:set>
                                    <p:animEffect transition="in" filter="checkerboard(across)">
                                      <p:cBhvr>
                                        <p:cTn id="23" dur="500"/>
                                        <p:tgtEl>
                                          <p:spTgt spid="10040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100407"/>
                                        </p:tgtEl>
                                        <p:attrNameLst>
                                          <p:attrName>style.visibility</p:attrName>
                                        </p:attrNameLst>
                                      </p:cBhvr>
                                      <p:to>
                                        <p:strVal val="visible"/>
                                      </p:to>
                                    </p:set>
                                    <p:animEffect transition="in" filter="checkerboard(across)">
                                      <p:cBhvr>
                                        <p:cTn id="28" dur="500"/>
                                        <p:tgtEl>
                                          <p:spTgt spid="10040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00392"/>
                                        </p:tgtEl>
                                        <p:attrNameLst>
                                          <p:attrName>style.visibility</p:attrName>
                                        </p:attrNameLst>
                                      </p:cBhvr>
                                      <p:to>
                                        <p:strVal val="visible"/>
                                      </p:to>
                                    </p:set>
                                    <p:anim calcmode="lin" valueType="num">
                                      <p:cBhvr>
                                        <p:cTn id="33" dur="500" fill="hold"/>
                                        <p:tgtEl>
                                          <p:spTgt spid="100392"/>
                                        </p:tgtEl>
                                        <p:attrNameLst>
                                          <p:attrName>ppt_x</p:attrName>
                                        </p:attrNameLst>
                                      </p:cBhvr>
                                      <p:tavLst>
                                        <p:tav tm="0">
                                          <p:val>
                                            <p:strVal val="#ppt_x-#ppt_w/2"/>
                                          </p:val>
                                        </p:tav>
                                        <p:tav tm="100000">
                                          <p:val>
                                            <p:strVal val="#ppt_x"/>
                                          </p:val>
                                        </p:tav>
                                      </p:tavLst>
                                    </p:anim>
                                    <p:anim calcmode="lin" valueType="num">
                                      <p:cBhvr>
                                        <p:cTn id="34" dur="500" fill="hold"/>
                                        <p:tgtEl>
                                          <p:spTgt spid="100392"/>
                                        </p:tgtEl>
                                        <p:attrNameLst>
                                          <p:attrName>ppt_y</p:attrName>
                                        </p:attrNameLst>
                                      </p:cBhvr>
                                      <p:tavLst>
                                        <p:tav tm="0">
                                          <p:val>
                                            <p:strVal val="#ppt_y"/>
                                          </p:val>
                                        </p:tav>
                                        <p:tav tm="100000">
                                          <p:val>
                                            <p:strVal val="#ppt_y"/>
                                          </p:val>
                                        </p:tav>
                                      </p:tavLst>
                                    </p:anim>
                                    <p:anim calcmode="lin" valueType="num">
                                      <p:cBhvr>
                                        <p:cTn id="35" dur="500" fill="hold"/>
                                        <p:tgtEl>
                                          <p:spTgt spid="100392"/>
                                        </p:tgtEl>
                                        <p:attrNameLst>
                                          <p:attrName>ppt_w</p:attrName>
                                        </p:attrNameLst>
                                      </p:cBhvr>
                                      <p:tavLst>
                                        <p:tav tm="0">
                                          <p:val>
                                            <p:fltVal val="0"/>
                                          </p:val>
                                        </p:tav>
                                        <p:tav tm="100000">
                                          <p:val>
                                            <p:strVal val="#ppt_w"/>
                                          </p:val>
                                        </p:tav>
                                      </p:tavLst>
                                    </p:anim>
                                    <p:anim calcmode="lin" valueType="num">
                                      <p:cBhvr>
                                        <p:cTn id="36" dur="500" fill="hold"/>
                                        <p:tgtEl>
                                          <p:spTgt spid="10039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100391"/>
                                        </p:tgtEl>
                                        <p:attrNameLst>
                                          <p:attrName>style.visibility</p:attrName>
                                        </p:attrNameLst>
                                      </p:cBhvr>
                                      <p:to>
                                        <p:strVal val="visible"/>
                                      </p:to>
                                    </p:set>
                                    <p:anim calcmode="lin" valueType="num">
                                      <p:cBhvr>
                                        <p:cTn id="40" dur="500" fill="hold"/>
                                        <p:tgtEl>
                                          <p:spTgt spid="100391"/>
                                        </p:tgtEl>
                                        <p:attrNameLst>
                                          <p:attrName>ppt_x</p:attrName>
                                        </p:attrNameLst>
                                      </p:cBhvr>
                                      <p:tavLst>
                                        <p:tav tm="0">
                                          <p:val>
                                            <p:strVal val="#ppt_x-#ppt_w/2"/>
                                          </p:val>
                                        </p:tav>
                                        <p:tav tm="100000">
                                          <p:val>
                                            <p:strVal val="#ppt_x"/>
                                          </p:val>
                                        </p:tav>
                                      </p:tavLst>
                                    </p:anim>
                                    <p:anim calcmode="lin" valueType="num">
                                      <p:cBhvr>
                                        <p:cTn id="41" dur="500" fill="hold"/>
                                        <p:tgtEl>
                                          <p:spTgt spid="100391"/>
                                        </p:tgtEl>
                                        <p:attrNameLst>
                                          <p:attrName>ppt_y</p:attrName>
                                        </p:attrNameLst>
                                      </p:cBhvr>
                                      <p:tavLst>
                                        <p:tav tm="0">
                                          <p:val>
                                            <p:strVal val="#ppt_y"/>
                                          </p:val>
                                        </p:tav>
                                        <p:tav tm="100000">
                                          <p:val>
                                            <p:strVal val="#ppt_y"/>
                                          </p:val>
                                        </p:tav>
                                      </p:tavLst>
                                    </p:anim>
                                    <p:anim calcmode="lin" valueType="num">
                                      <p:cBhvr>
                                        <p:cTn id="42" dur="500" fill="hold"/>
                                        <p:tgtEl>
                                          <p:spTgt spid="100391"/>
                                        </p:tgtEl>
                                        <p:attrNameLst>
                                          <p:attrName>ppt_w</p:attrName>
                                        </p:attrNameLst>
                                      </p:cBhvr>
                                      <p:tavLst>
                                        <p:tav tm="0">
                                          <p:val>
                                            <p:fltVal val="0"/>
                                          </p:val>
                                        </p:tav>
                                        <p:tav tm="100000">
                                          <p:val>
                                            <p:strVal val="#ppt_w"/>
                                          </p:val>
                                        </p:tav>
                                      </p:tavLst>
                                    </p:anim>
                                    <p:anim calcmode="lin" valueType="num">
                                      <p:cBhvr>
                                        <p:cTn id="43" dur="500" fill="hold"/>
                                        <p:tgtEl>
                                          <p:spTgt spid="1003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autoUpdateAnimBg="0"/>
      <p:bldP spid="100391" grpId="0" animBg="1" autoUpdateAnimBg="0"/>
      <p:bldP spid="10039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6667" t="13931" r="14583" b="14103"/>
          <a:stretch/>
        </p:blipFill>
        <p:spPr>
          <a:xfrm>
            <a:off x="89023" y="2580040"/>
            <a:ext cx="5230229" cy="3603807"/>
          </a:xfrm>
          <a:prstGeom prst="rect">
            <a:avLst/>
          </a:prstGeom>
        </p:spPr>
      </p:pic>
      <p:sp>
        <p:nvSpPr>
          <p:cNvPr id="3" name="Bouton d'action : Document 2">
            <a:hlinkClick r:id="rId3" action="ppaction://hlinkpres?slideindex=1&amp;slidetitle=Présentation PowerPoint" highlightClick="1"/>
          </p:cNvPr>
          <p:cNvSpPr/>
          <p:nvPr/>
        </p:nvSpPr>
        <p:spPr bwMode="auto">
          <a:xfrm>
            <a:off x="3923414" y="6480715"/>
            <a:ext cx="1297172" cy="287079"/>
          </a:xfrm>
          <a:prstGeom prst="actionButtonDocument">
            <a:avLst/>
          </a:prstGeom>
          <a:noFill/>
          <a:ln w="38100" cap="flat" cmpd="sng" algn="ctr">
            <a:solidFill>
              <a:srgbClr val="B0AB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anose="02020603050405020304" pitchFamily="18" charset="0"/>
            </a:endParaRPr>
          </a:p>
        </p:txBody>
      </p:sp>
      <p:graphicFrame>
        <p:nvGraphicFramePr>
          <p:cNvPr id="4" name="Group 22"/>
          <p:cNvGraphicFramePr>
            <a:graphicFrameLocks noGrp="1"/>
          </p:cNvGraphicFramePr>
          <p:nvPr>
            <p:extLst>
              <p:ext uri="{D42A27DB-BD31-4B8C-83A1-F6EECF244321}">
                <p14:modId xmlns:p14="http://schemas.microsoft.com/office/powerpoint/2010/main" val="254589034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Rectangle 1027"/>
          <p:cNvSpPr txBox="1">
            <a:spLocks noChangeArrowheads="1"/>
          </p:cNvSpPr>
          <p:nvPr/>
        </p:nvSpPr>
        <p:spPr>
          <a:xfrm>
            <a:off x="5468499" y="4340671"/>
            <a:ext cx="3549787" cy="2327983"/>
          </a:xfrm>
          <a:prstGeom prst="rect">
            <a:avLst/>
          </a:prstGeom>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fr-FR" altLang="en-US" sz="1200" dirty="0">
                <a:solidFill>
                  <a:srgbClr val="FF0000"/>
                </a:solidFill>
                <a:latin typeface="Calibri" panose="020F0502020204030204" pitchFamily="34" charset="0"/>
              </a:rPr>
              <a:t>Le CO</a:t>
            </a:r>
            <a:r>
              <a:rPr lang="fr-FR" altLang="en-US" sz="1200" baseline="-25000" dirty="0">
                <a:solidFill>
                  <a:srgbClr val="FF0000"/>
                </a:solidFill>
                <a:latin typeface="Calibri" panose="020F0502020204030204" pitchFamily="34" charset="0"/>
              </a:rPr>
              <a:t>2 </a:t>
            </a:r>
            <a:r>
              <a:rPr lang="fr-FR" altLang="en-US" sz="1200" dirty="0">
                <a:solidFill>
                  <a:srgbClr val="FF0000"/>
                </a:solidFill>
                <a:latin typeface="Calibri" panose="020F0502020204030204" pitchFamily="34" charset="0"/>
              </a:rPr>
              <a:t>est la référence.</a:t>
            </a:r>
          </a:p>
          <a:p>
            <a:pPr algn="just">
              <a:lnSpc>
                <a:spcPct val="90000"/>
              </a:lnSpc>
            </a:pPr>
            <a:endParaRPr lang="fr-FR" altLang="en-US" sz="1200" dirty="0">
              <a:solidFill>
                <a:srgbClr val="FF0000"/>
              </a:solidFill>
              <a:latin typeface="Calibri" panose="020F0502020204030204" pitchFamily="34" charset="0"/>
            </a:endParaRPr>
          </a:p>
          <a:p>
            <a:pPr algn="just">
              <a:lnSpc>
                <a:spcPct val="90000"/>
              </a:lnSpc>
            </a:pPr>
            <a:r>
              <a:rPr lang="fr-FR" altLang="en-US" sz="1200" b="1" dirty="0">
                <a:solidFill>
                  <a:schemeClr val="accent2"/>
                </a:solidFill>
                <a:latin typeface="Calibri" panose="020F0502020204030204" pitchFamily="34" charset="0"/>
              </a:rPr>
              <a:t>1 kg de méthane</a:t>
            </a:r>
            <a:r>
              <a:rPr lang="fr-FR" altLang="en-US" sz="1200" dirty="0">
                <a:latin typeface="Calibri" panose="020F0502020204030204" pitchFamily="34" charset="0"/>
              </a:rPr>
              <a:t>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solidFill>
                  <a:schemeClr val="accent2"/>
                </a:solidFill>
                <a:latin typeface="Calibri" panose="020F0502020204030204" pitchFamily="34" charset="0"/>
              </a:rPr>
              <a:t>23 kg de CO</a:t>
            </a:r>
            <a:r>
              <a:rPr lang="fr-FR" altLang="en-US" sz="1200" b="1" baseline="-25000" dirty="0">
                <a:solidFill>
                  <a:schemeClr val="accent2"/>
                </a:solidFill>
                <a:latin typeface="Calibri" panose="020F0502020204030204" pitchFamily="34" charset="0"/>
              </a:rPr>
              <a:t>2</a:t>
            </a:r>
            <a:r>
              <a:rPr lang="fr-FR" altLang="en-US" sz="1200" b="1" dirty="0">
                <a:solidFill>
                  <a:schemeClr val="accent2"/>
                </a:solidFill>
                <a:latin typeface="Calibri" panose="020F0502020204030204" pitchFamily="34" charset="0"/>
              </a:rPr>
              <a:t>.</a:t>
            </a:r>
            <a:endParaRPr lang="fr-FR" altLang="en-US" sz="1200" dirty="0">
              <a:latin typeface="Calibri" panose="020F0502020204030204" pitchFamily="34" charset="0"/>
            </a:endParaRPr>
          </a:p>
          <a:p>
            <a:pPr algn="just">
              <a:lnSpc>
                <a:spcPct val="90000"/>
              </a:lnSpc>
            </a:pPr>
            <a:endParaRPr lang="fr-FR" altLang="en-US" sz="1200" dirty="0">
              <a:latin typeface="Calibri" panose="020F0502020204030204" pitchFamily="34" charset="0"/>
            </a:endParaRPr>
          </a:p>
          <a:p>
            <a:pPr algn="just">
              <a:lnSpc>
                <a:spcPct val="90000"/>
              </a:lnSpc>
            </a:pPr>
            <a:r>
              <a:rPr lang="fr-FR" altLang="en-US" sz="1200" b="1" dirty="0">
                <a:solidFill>
                  <a:srgbClr val="008000"/>
                </a:solidFill>
                <a:latin typeface="Calibri" panose="020F0502020204030204" pitchFamily="34" charset="0"/>
              </a:rPr>
              <a:t>1 kg de protoxyde d’azote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solidFill>
                  <a:srgbClr val="008000"/>
                </a:solidFill>
                <a:latin typeface="Calibri" panose="020F0502020204030204" pitchFamily="34" charset="0"/>
              </a:rPr>
              <a:t>300 kg de CO</a:t>
            </a:r>
            <a:r>
              <a:rPr lang="fr-FR" altLang="en-US" sz="1200" b="1" baseline="-25000" dirty="0">
                <a:solidFill>
                  <a:srgbClr val="008000"/>
                </a:solidFill>
                <a:latin typeface="Calibri" panose="020F0502020204030204" pitchFamily="34" charset="0"/>
              </a:rPr>
              <a:t>2</a:t>
            </a:r>
            <a:r>
              <a:rPr lang="fr-FR" altLang="en-US" sz="1200" b="1" dirty="0">
                <a:solidFill>
                  <a:srgbClr val="008000"/>
                </a:solidFill>
                <a:latin typeface="Calibri" panose="020F0502020204030204" pitchFamily="34" charset="0"/>
              </a:rPr>
              <a:t>.</a:t>
            </a:r>
          </a:p>
          <a:p>
            <a:pPr algn="just">
              <a:lnSpc>
                <a:spcPct val="90000"/>
              </a:lnSpc>
            </a:pPr>
            <a:endParaRPr lang="fr-FR" altLang="en-US" sz="1200" b="1" dirty="0">
              <a:solidFill>
                <a:srgbClr val="008000"/>
              </a:solidFill>
              <a:latin typeface="Calibri" panose="020F0502020204030204" pitchFamily="34" charset="0"/>
            </a:endParaRPr>
          </a:p>
          <a:p>
            <a:pPr algn="just">
              <a:lnSpc>
                <a:spcPct val="90000"/>
              </a:lnSpc>
            </a:pPr>
            <a:r>
              <a:rPr lang="fr-FR" altLang="en-US" sz="1200" b="1" dirty="0">
                <a:latin typeface="Calibri" panose="020F0502020204030204" pitchFamily="34" charset="0"/>
              </a:rPr>
              <a:t>1 kg de fluide de climatisation automobile (R134a)</a:t>
            </a:r>
            <a:r>
              <a:rPr lang="fr-FR" altLang="en-US" sz="1200" dirty="0">
                <a:latin typeface="Calibri" panose="020F0502020204030204" pitchFamily="34" charset="0"/>
              </a:rPr>
              <a:t>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latin typeface="Calibri" panose="020F0502020204030204" pitchFamily="34" charset="0"/>
              </a:rPr>
              <a:t>1300 kg de CO</a:t>
            </a:r>
            <a:r>
              <a:rPr lang="fr-FR" altLang="en-US" sz="1200" b="1" baseline="-25000" dirty="0">
                <a:latin typeface="Calibri" panose="020F0502020204030204" pitchFamily="34" charset="0"/>
              </a:rPr>
              <a:t>2</a:t>
            </a:r>
            <a:r>
              <a:rPr lang="fr-FR" altLang="en-US" sz="1200" b="1" dirty="0">
                <a:latin typeface="Calibri" panose="020F0502020204030204" pitchFamily="34" charset="0"/>
              </a:rPr>
              <a:t>.</a:t>
            </a:r>
          </a:p>
        </p:txBody>
      </p:sp>
      <p:graphicFrame>
        <p:nvGraphicFramePr>
          <p:cNvPr id="6" name="Group 1027"/>
          <p:cNvGraphicFramePr>
            <a:graphicFrameLocks noGrp="1"/>
          </p:cNvGraphicFramePr>
          <p:nvPr>
            <p:extLst>
              <p:ext uri="{D42A27DB-BD31-4B8C-83A1-F6EECF244321}">
                <p14:modId xmlns:p14="http://schemas.microsoft.com/office/powerpoint/2010/main" val="3538709228"/>
              </p:ext>
            </p:extLst>
          </p:nvPr>
        </p:nvGraphicFramePr>
        <p:xfrm>
          <a:off x="5456904" y="709892"/>
          <a:ext cx="3480619" cy="3566160"/>
        </p:xfrm>
        <a:graphic>
          <a:graphicData uri="http://schemas.openxmlformats.org/drawingml/2006/table">
            <a:tbl>
              <a:tblPr/>
              <a:tblGrid>
                <a:gridCol w="1070048">
                  <a:extLst>
                    <a:ext uri="{9D8B030D-6E8A-4147-A177-3AD203B41FA5}">
                      <a16:colId xmlns:a16="http://schemas.microsoft.com/office/drawing/2014/main" val="20000"/>
                    </a:ext>
                  </a:extLst>
                </a:gridCol>
                <a:gridCol w="2410571">
                  <a:extLst>
                    <a:ext uri="{9D8B030D-6E8A-4147-A177-3AD203B41FA5}">
                      <a16:colId xmlns:a16="http://schemas.microsoft.com/office/drawing/2014/main" val="20001"/>
                    </a:ext>
                  </a:extLst>
                </a:gridCol>
              </a:tblGrid>
              <a:tr h="489828">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chemeClr val="tx1"/>
                          </a:solidFill>
                          <a:effectLst/>
                          <a:latin typeface="Calibri" panose="020F0502020204030204" pitchFamily="34" charset="0"/>
                        </a:rPr>
                        <a:t>Gaz</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rgbClr val="008000"/>
                          </a:solidFill>
                          <a:effectLst/>
                          <a:latin typeface="Calibri" panose="020F0502020204030204" pitchFamily="34" charset="0"/>
                        </a:rPr>
                        <a:t>Origine naturelle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rgbClr val="FF0000"/>
                          </a:solidFill>
                          <a:effectLst/>
                          <a:latin typeface="Calibri" panose="020F0502020204030204" pitchFamily="34" charset="0"/>
                        </a:rPr>
                        <a:t>Contribution humaine</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Vapeur d’eau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H</a:t>
                      </a:r>
                      <a:r>
                        <a:rPr kumimoji="0" lang="fr-FR" altLang="en-US" sz="1200" b="1" i="0" u="none" strike="noStrike" cap="none" normalizeH="0" baseline="-25000">
                          <a:ln>
                            <a:noFill/>
                          </a:ln>
                          <a:solidFill>
                            <a:schemeClr val="tx1"/>
                          </a:solidFill>
                          <a:effectLst/>
                          <a:latin typeface="Calibri" panose="020F0502020204030204" pitchFamily="34" charset="0"/>
                        </a:rPr>
                        <a:t>2</a:t>
                      </a:r>
                      <a:r>
                        <a:rPr kumimoji="0" lang="fr-FR" altLang="en-US" sz="1200" b="1" i="0" u="none" strike="noStrike" cap="none" normalizeH="0" baseline="0">
                          <a:ln>
                            <a:noFill/>
                          </a:ln>
                          <a:solidFill>
                            <a:schemeClr val="tx1"/>
                          </a:solidFill>
                          <a:effectLst/>
                          <a:latin typeface="Calibri" panose="020F0502020204030204" pitchFamily="34" charset="0"/>
                        </a:rPr>
                        <a:t>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Évaporation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Émissions négligeables mais réponse amplificatrice (GIEC 2007)</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7863">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Gaz carbonique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CO</a:t>
                      </a:r>
                      <a:r>
                        <a:rPr kumimoji="0" lang="fr-FR" altLang="en-US" sz="1200" b="1" i="0" u="none" strike="noStrike" cap="none" normalizeH="0" baseline="-25000">
                          <a:ln>
                            <a:noFill/>
                          </a:ln>
                          <a:solidFill>
                            <a:schemeClr val="tx1"/>
                          </a:solidFill>
                          <a:effectLst/>
                          <a:latin typeface="Calibri" panose="020F0502020204030204" pitchFamily="34" charset="0"/>
                        </a:rPr>
                        <a:t>2</a:t>
                      </a:r>
                      <a:endParaRPr kumimoji="0" lang="fr-FR" altLang="en-US" sz="1200" b="1" i="0" u="none" strike="noStrike" cap="none" normalizeH="0" baseline="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Échanges entre océans, terres et atmosphères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Pétrole, charbon et gaz naturel. Déforestation</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Méthane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CH</a:t>
                      </a:r>
                      <a:r>
                        <a:rPr kumimoji="0" lang="fr-FR" altLang="en-US" sz="1200" b="1" i="0" u="none" strike="noStrike" cap="none" normalizeH="0" baseline="-25000">
                          <a:ln>
                            <a:noFill/>
                          </a:ln>
                          <a:solidFill>
                            <a:schemeClr val="tx1"/>
                          </a:solidFill>
                          <a:effectLst/>
                          <a:latin typeface="Calibri" panose="020F0502020204030204" pitchFamily="34" charset="0"/>
                        </a:rPr>
                        <a:t>4</a:t>
                      </a:r>
                      <a:endParaRPr kumimoji="0" lang="fr-FR" altLang="en-US" sz="1200" b="1" i="0" u="none" strike="noStrike" cap="none" normalizeH="0" baseline="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Fermentation des débris végétaux (marais, lagunes)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Grisou, élevages des ruminants, rizières</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Protoxyde d’azote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N</a:t>
                      </a:r>
                      <a:r>
                        <a:rPr kumimoji="0" lang="fr-FR" altLang="en-US" sz="1200" b="1" i="0" u="none" strike="noStrike" cap="none" normalizeH="0" baseline="-25000">
                          <a:ln>
                            <a:noFill/>
                          </a:ln>
                          <a:solidFill>
                            <a:schemeClr val="tx1"/>
                          </a:solidFill>
                          <a:effectLst/>
                          <a:latin typeface="Calibri" panose="020F0502020204030204" pitchFamily="34" charset="0"/>
                        </a:rPr>
                        <a:t>2</a:t>
                      </a:r>
                      <a:r>
                        <a:rPr kumimoji="0" lang="fr-FR" altLang="en-US" sz="1200" b="1" i="0" u="none" strike="noStrike" cap="none" normalizeH="0" baseline="0">
                          <a:ln>
                            <a:noFill/>
                          </a:ln>
                          <a:solidFill>
                            <a:schemeClr val="tx1"/>
                          </a:solidFill>
                          <a:effectLst/>
                          <a:latin typeface="Calibri" panose="020F0502020204030204" pitchFamily="34" charset="0"/>
                        </a:rPr>
                        <a:t>O</a:t>
                      </a:r>
                      <a:endParaRPr kumimoji="0" lang="fr-FR" altLang="en-US" sz="1200" b="1" i="0" u="none" strike="noStrike" cap="none" normalizeH="0" baseline="-2500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dirty="0">
                          <a:ln>
                            <a:noFill/>
                          </a:ln>
                          <a:solidFill>
                            <a:srgbClr val="008000"/>
                          </a:solidFill>
                          <a:effectLst/>
                          <a:latin typeface="Calibri" panose="020F0502020204030204" pitchFamily="34" charset="0"/>
                        </a:rPr>
                        <a:t>Action microbienne des sols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dirty="0">
                          <a:ln>
                            <a:noFill/>
                          </a:ln>
                          <a:solidFill>
                            <a:srgbClr val="FF0000"/>
                          </a:solidFill>
                          <a:effectLst/>
                          <a:latin typeface="Calibri" panose="020F0502020204030204" pitchFamily="34" charset="0"/>
                        </a:rPr>
                        <a:t>Engrais azotés de l’agriculture</a:t>
                      </a:r>
                      <a:endParaRPr kumimoji="0" lang="fr-FR" altLang="en-US" sz="1200" b="0" i="0" u="none" strike="noStrike" cap="none" normalizeH="0" baseline="0" dirty="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Rectangle 6"/>
          <p:cNvSpPr/>
          <p:nvPr/>
        </p:nvSpPr>
        <p:spPr>
          <a:xfrm>
            <a:off x="0" y="534216"/>
            <a:ext cx="6879771" cy="461665"/>
          </a:xfrm>
          <a:prstGeom prst="rect">
            <a:avLst/>
          </a:prstGeom>
        </p:spPr>
        <p:txBody>
          <a:bodyPr wrap="square">
            <a:spAutoFit/>
          </a:bodyPr>
          <a:lstStyle/>
          <a:p>
            <a:r>
              <a:rPr lang="fr-FR" dirty="0" err="1">
                <a:solidFill>
                  <a:srgbClr val="000099"/>
                </a:solidFill>
                <a:latin typeface="Calibri" panose="020F0502020204030204" pitchFamily="34" charset="0"/>
              </a:rPr>
              <a:t>Gas</a:t>
            </a:r>
            <a:r>
              <a:rPr lang="fr-FR" dirty="0">
                <a:solidFill>
                  <a:srgbClr val="000099"/>
                </a:solidFill>
                <a:latin typeface="Calibri" panose="020F0502020204030204" pitchFamily="34" charset="0"/>
              </a:rPr>
              <a:t> à effet de serre (GES)</a:t>
            </a:r>
          </a:p>
        </p:txBody>
      </p:sp>
      <p:sp>
        <p:nvSpPr>
          <p:cNvPr id="8" name="Rectangle 7">
            <a:hlinkClick r:id="rId4"/>
          </p:cNvPr>
          <p:cNvSpPr/>
          <p:nvPr/>
        </p:nvSpPr>
        <p:spPr>
          <a:xfrm>
            <a:off x="1121230" y="6183847"/>
            <a:ext cx="2088585" cy="276999"/>
          </a:xfrm>
          <a:prstGeom prst="rect">
            <a:avLst/>
          </a:prstGeom>
        </p:spPr>
        <p:txBody>
          <a:bodyPr wrap="none">
            <a:spAutoFit/>
          </a:bodyPr>
          <a:lstStyle/>
          <a:p>
            <a:r>
              <a:rPr lang="fr-FR" sz="1200" i="1" dirty="0">
                <a:latin typeface="Arial" panose="020B0604020202020204" pitchFamily="34" charset="0"/>
                <a:cs typeface="Arial" panose="020B0604020202020204" pitchFamily="34" charset="0"/>
              </a:rPr>
              <a:t>https://www.carbonmap.org/</a:t>
            </a:r>
          </a:p>
        </p:txBody>
      </p:sp>
    </p:spTree>
    <p:extLst>
      <p:ext uri="{BB962C8B-B14F-4D97-AF65-F5344CB8AC3E}">
        <p14:creationId xmlns:p14="http://schemas.microsoft.com/office/powerpoint/2010/main" val="14063826"/>
      </p:ext>
    </p:extLst>
  </p:cSld>
  <p:clrMapOvr>
    <a:masterClrMapping/>
  </p:clrMapOvr>
  <p:transition spd="med">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Group 2"/>
          <p:cNvGraphicFramePr>
            <a:graphicFrameLocks noGrp="1"/>
          </p:cNvGraphicFramePr>
          <p:nvPr>
            <p:extLst>
              <p:ext uri="{D42A27DB-BD31-4B8C-83A1-F6EECF244321}">
                <p14:modId xmlns:p14="http://schemas.microsoft.com/office/powerpoint/2010/main" val="1233388838"/>
              </p:ext>
            </p:extLst>
          </p:nvPr>
        </p:nvGraphicFramePr>
        <p:xfrm>
          <a:off x="211138" y="1016848"/>
          <a:ext cx="8745537" cy="5527677"/>
        </p:xfrm>
        <a:graphic>
          <a:graphicData uri="http://schemas.openxmlformats.org/drawingml/2006/table">
            <a:tbl>
              <a:tblPr/>
              <a:tblGrid>
                <a:gridCol w="200025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611687">
                  <a:extLst>
                    <a:ext uri="{9D8B030D-6E8A-4147-A177-3AD203B41FA5}">
                      <a16:colId xmlns:a16="http://schemas.microsoft.com/office/drawing/2014/main" val="20002"/>
                    </a:ext>
                  </a:extLst>
                </a:gridCol>
              </a:tblGrid>
              <a:tr h="365802">
                <a:tc gridSpan="3">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1" u="none" strike="noStrike" cap="none" normalizeH="0" baseline="0" dirty="0">
                          <a:ln>
                            <a:noFill/>
                          </a:ln>
                          <a:solidFill>
                            <a:schemeClr val="accent2"/>
                          </a:solidFill>
                          <a:effectLst/>
                          <a:latin typeface="Times New Roman" panose="02020603050405020304" pitchFamily="18" charset="0"/>
                        </a:rPr>
                        <a:t>Approche Cycle de Vie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0644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Times New Roman" panose="02020603050405020304" pitchFamily="18" charset="0"/>
                        </a:rPr>
                        <a:t>Type d’outil</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1">
                              <a:lumMod val="20000"/>
                              <a:lumOff val="80000"/>
                            </a:schemeClr>
                          </a:solidFill>
                          <a:effectLst/>
                          <a:latin typeface="Times New Roman" panose="02020603050405020304" pitchFamily="18" charset="0"/>
                        </a:rPr>
                        <a:t>Références</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Times New Roman" panose="02020603050405020304" pitchFamily="18" charset="0"/>
                        </a:rPr>
                        <a:t>Caractéristiques principales</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66923">
                <a:tc row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Approche matricielle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Grille d’évaluation, ADEME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Grille, à remplir de manière simplifiée, sur les principaux impacts du produits: ‘</a:t>
                      </a:r>
                      <a:r>
                        <a:rPr kumimoji="0" lang="fr-FR" sz="1600" b="1" i="1" u="none" strike="noStrike" cap="none" normalizeH="0" baseline="0">
                          <a:ln>
                            <a:noFill/>
                          </a:ln>
                          <a:solidFill>
                            <a:srgbClr val="0099CC"/>
                          </a:solidFill>
                          <a:effectLst/>
                          <a:latin typeface="Times New Roman" panose="02020603050405020304" pitchFamily="18" charset="0"/>
                        </a:rPr>
                        <a:t>X’</a:t>
                      </a:r>
                      <a:r>
                        <a:rPr kumimoji="0" lang="fr-FR" sz="1600" b="1" i="1" u="none" strike="noStrike" cap="none" normalizeH="0" baseline="0">
                          <a:ln>
                            <a:noFill/>
                          </a:ln>
                          <a:solidFill>
                            <a:schemeClr val="accent2"/>
                          </a:solidFill>
                          <a:effectLst/>
                          <a:latin typeface="Times New Roman" panose="02020603050405020304" pitchFamily="18" charset="0"/>
                        </a:rPr>
                        <a:t>  aspect à prendre en compte, ‘</a:t>
                      </a:r>
                      <a:r>
                        <a:rPr kumimoji="0" lang="fr-FR" sz="1600" b="1" i="1" u="none" strike="noStrike" cap="none" normalizeH="0" baseline="0">
                          <a:ln>
                            <a:noFill/>
                          </a:ln>
                          <a:solidFill>
                            <a:srgbClr val="0099CC"/>
                          </a:solidFill>
                          <a:effectLst/>
                          <a:latin typeface="Times New Roman" panose="02020603050405020304" pitchFamily="18" charset="0"/>
                        </a:rPr>
                        <a:t>-’</a:t>
                      </a:r>
                      <a:r>
                        <a:rPr kumimoji="0" lang="fr-FR" sz="1600" b="1" i="1" u="none" strike="noStrike" cap="none" normalizeH="0" baseline="0">
                          <a:ln>
                            <a:noFill/>
                          </a:ln>
                          <a:solidFill>
                            <a:srgbClr val="0000FF"/>
                          </a:solidFill>
                          <a:effectLst/>
                          <a:latin typeface="Times New Roman" panose="02020603050405020304" pitchFamily="18" charset="0"/>
                        </a:rPr>
                        <a:t> </a:t>
                      </a:r>
                      <a:r>
                        <a:rPr kumimoji="0" lang="fr-FR" sz="1600" b="1" i="1" u="none" strike="noStrike" cap="none" normalizeH="0" baseline="0">
                          <a:ln>
                            <a:noFill/>
                          </a:ln>
                          <a:solidFill>
                            <a:schemeClr val="accent2"/>
                          </a:solidFill>
                          <a:effectLst/>
                          <a:latin typeface="Times New Roman" panose="02020603050405020304" pitchFamily="18" charset="0"/>
                        </a:rPr>
                        <a:t>  aspect négligéable / nul, ‘</a:t>
                      </a:r>
                      <a:r>
                        <a:rPr kumimoji="0" lang="fr-FR" sz="1600" b="1" i="1" u="none" strike="noStrike" cap="none" normalizeH="0" baseline="0">
                          <a:ln>
                            <a:noFill/>
                          </a:ln>
                          <a:solidFill>
                            <a:srgbClr val="0099CC"/>
                          </a:solidFill>
                          <a:effectLst/>
                          <a:latin typeface="Times New Roman" panose="02020603050405020304" pitchFamily="18" charset="0"/>
                        </a:rPr>
                        <a:t>?’</a:t>
                      </a:r>
                      <a:r>
                        <a:rPr kumimoji="0" lang="fr-FR" sz="1600" b="1" i="1" u="none" strike="noStrike" cap="none" normalizeH="0" baseline="0">
                          <a:ln>
                            <a:noFill/>
                          </a:ln>
                          <a:solidFill>
                            <a:schemeClr val="accent2"/>
                          </a:solidFill>
                          <a:effectLst/>
                          <a:latin typeface="Times New Roman" panose="02020603050405020304" pitchFamily="18" charset="0"/>
                        </a:rPr>
                        <a:t>  Pas d’élément de réponse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0791">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Product Improvement Matrix, AT&amp;T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Noter l’impact (0 – 4 </a:t>
                      </a:r>
                      <a:r>
                        <a:rPr kumimoji="0" lang="fr-FR" sz="1600" b="1" i="1" u="none" strike="noStrike" cap="none" normalizeH="0" baseline="0">
                          <a:ln>
                            <a:noFill/>
                          </a:ln>
                          <a:solidFill>
                            <a:schemeClr val="accent2"/>
                          </a:solidFill>
                          <a:effectLst/>
                          <a:latin typeface="Times New Roman" panose="02020603050405020304" pitchFamily="18" charset="0"/>
                        </a:rPr>
                        <a:t>mini</a:t>
                      </a:r>
                      <a:r>
                        <a:rPr kumimoji="0" lang="fr-FR" sz="1600" b="1" i="0" u="none" strike="noStrike" cap="none" normalizeH="0" baseline="0">
                          <a:ln>
                            <a:noFill/>
                          </a:ln>
                          <a:solidFill>
                            <a:schemeClr val="accent2"/>
                          </a:solidFill>
                          <a:effectLst/>
                          <a:latin typeface="Times New Roman" panose="02020603050405020304" pitchFamily="18" charset="0"/>
                        </a:rPr>
                        <a:t>)de 5 phases de CdV: </a:t>
                      </a:r>
                      <a:r>
                        <a:rPr kumimoji="0" lang="fr-FR" sz="1600" b="1" i="1" u="none" strike="noStrike" cap="none" normalizeH="0" baseline="0">
                          <a:ln>
                            <a:noFill/>
                          </a:ln>
                          <a:solidFill>
                            <a:schemeClr val="accent2"/>
                          </a:solidFill>
                          <a:effectLst/>
                          <a:latin typeface="Times New Roman" panose="02020603050405020304" pitchFamily="18" charset="0"/>
                        </a:rPr>
                        <a:t>Extraction, Fabrication, Embalage &amp; Transport, Utilisation, Fin de vie</a:t>
                      </a:r>
                      <a:r>
                        <a:rPr kumimoji="0" lang="fr-FR" sz="1600" b="1" i="0" u="none" strike="noStrike" cap="none" normalizeH="0" baseline="0">
                          <a:ln>
                            <a:noFill/>
                          </a:ln>
                          <a:solidFill>
                            <a:schemeClr val="accent2"/>
                          </a:solidFill>
                          <a:effectLst/>
                          <a:latin typeface="Times New Roman" panose="02020603050405020304" pitchFamily="18" charset="0"/>
                        </a:rPr>
                        <a:t> et pour 5 critères: </a:t>
                      </a:r>
                      <a:r>
                        <a:rPr kumimoji="0" lang="fr-FR" sz="1600" b="1" i="1" u="none" strike="noStrike" cap="none" normalizeH="0" baseline="0">
                          <a:ln>
                            <a:noFill/>
                          </a:ln>
                          <a:solidFill>
                            <a:schemeClr val="accent2"/>
                          </a:solidFill>
                          <a:effectLst/>
                          <a:latin typeface="Times New Roman" panose="02020603050405020304" pitchFamily="18" charset="0"/>
                        </a:rPr>
                        <a:t>Choix du matériaux, Consommation d’énergie, Déchets Solides, Liquides &amp; Gazeux</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55">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Product Life Cycle Matrix, Motorola</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5 phases de CdV et 4 Critères: </a:t>
                      </a:r>
                      <a:r>
                        <a:rPr kumimoji="0" lang="fr-FR" sz="1600" b="1" i="1" u="none" strike="noStrike" cap="none" normalizeH="0" baseline="0">
                          <a:ln>
                            <a:noFill/>
                          </a:ln>
                          <a:solidFill>
                            <a:schemeClr val="accent2"/>
                          </a:solidFill>
                          <a:effectLst/>
                          <a:latin typeface="Times New Roman" panose="02020603050405020304" pitchFamily="18" charset="0"/>
                        </a:rPr>
                        <a:t>Consommation des ressources naturelle, d’Energie, Santé de l’Homme et de la Nature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54">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err="1">
                          <a:ln>
                            <a:noFill/>
                          </a:ln>
                          <a:solidFill>
                            <a:schemeClr val="accent2"/>
                          </a:solidFill>
                          <a:effectLst/>
                          <a:latin typeface="Times New Roman" panose="02020603050405020304" pitchFamily="18" charset="0"/>
                        </a:rPr>
                        <a:t>M</a:t>
                      </a:r>
                      <a:r>
                        <a:rPr kumimoji="0" lang="fr-FR" sz="800" b="1" i="0" u="none" strike="noStrike" cap="none" normalizeH="0" baseline="0" dirty="0" err="1">
                          <a:ln>
                            <a:noFill/>
                          </a:ln>
                          <a:solidFill>
                            <a:schemeClr val="accent2"/>
                          </a:solidFill>
                          <a:effectLst/>
                          <a:latin typeface="Times New Roman" panose="02020603050405020304" pitchFamily="18" charset="0"/>
                        </a:rPr>
                        <a:t>atériaux</a:t>
                      </a:r>
                      <a:r>
                        <a:rPr kumimoji="0" lang="fr-FR" sz="1800" b="1" i="0" u="none" strike="noStrike" cap="none" normalizeH="0" baseline="0" dirty="0" err="1">
                          <a:ln>
                            <a:noFill/>
                          </a:ln>
                          <a:solidFill>
                            <a:schemeClr val="accent2"/>
                          </a:solidFill>
                          <a:effectLst/>
                          <a:latin typeface="Times New Roman" panose="02020603050405020304" pitchFamily="18" charset="0"/>
                        </a:rPr>
                        <a:t>E</a:t>
                      </a:r>
                      <a:r>
                        <a:rPr kumimoji="0" lang="fr-FR" sz="800" b="1" i="0" u="none" strike="noStrike" cap="none" normalizeH="0" baseline="0" dirty="0" err="1">
                          <a:ln>
                            <a:noFill/>
                          </a:ln>
                          <a:solidFill>
                            <a:schemeClr val="accent2"/>
                          </a:solidFill>
                          <a:effectLst/>
                          <a:latin typeface="Times New Roman" panose="02020603050405020304" pitchFamily="18" charset="0"/>
                        </a:rPr>
                        <a:t>nergie</a:t>
                      </a:r>
                      <a:r>
                        <a:rPr kumimoji="0" lang="fr-FR" sz="1800" b="1" i="0" u="none" strike="noStrike" cap="none" normalizeH="0" baseline="0" dirty="0" err="1">
                          <a:ln>
                            <a:noFill/>
                          </a:ln>
                          <a:solidFill>
                            <a:schemeClr val="accent2"/>
                          </a:solidFill>
                          <a:effectLst/>
                          <a:latin typeface="Times New Roman" panose="02020603050405020304" pitchFamily="18" charset="0"/>
                        </a:rPr>
                        <a:t>T</a:t>
                      </a:r>
                      <a:r>
                        <a:rPr kumimoji="0" lang="fr-FR" sz="800" b="1" i="0" u="none" strike="noStrike" cap="none" normalizeH="0" baseline="0" dirty="0" err="1">
                          <a:ln>
                            <a:noFill/>
                          </a:ln>
                          <a:solidFill>
                            <a:schemeClr val="accent2"/>
                          </a:solidFill>
                          <a:effectLst/>
                          <a:latin typeface="Times New Roman" panose="02020603050405020304" pitchFamily="18" charset="0"/>
                        </a:rPr>
                        <a:t>oxicité</a:t>
                      </a:r>
                      <a:r>
                        <a:rPr kumimoji="0" lang="fr-FR" sz="1800" b="1" i="0" u="none" strike="noStrike" cap="none" normalizeH="0" baseline="0" dirty="0">
                          <a:ln>
                            <a:noFill/>
                          </a:ln>
                          <a:solidFill>
                            <a:schemeClr val="accent2"/>
                          </a:solidFill>
                          <a:effectLst/>
                          <a:latin typeface="Times New Roman" panose="02020603050405020304" pitchFamily="18" charset="0"/>
                        </a:rPr>
                        <a:t> Matrix, (</a:t>
                      </a:r>
                      <a:r>
                        <a:rPr kumimoji="0" lang="fr-FR" sz="1800" b="1" i="0" u="none" strike="noStrike" cap="none" normalizeH="0" baseline="0" dirty="0" err="1">
                          <a:ln>
                            <a:noFill/>
                          </a:ln>
                          <a:solidFill>
                            <a:schemeClr val="accent2"/>
                          </a:solidFill>
                          <a:effectLst/>
                          <a:latin typeface="Times New Roman" panose="02020603050405020304" pitchFamily="18" charset="0"/>
                        </a:rPr>
                        <a:t>Pays-bas</a:t>
                      </a: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3 critères: </a:t>
                      </a:r>
                      <a:r>
                        <a:rPr kumimoji="0" lang="fr-FR" sz="1600" b="1" i="1" u="none" strike="noStrike" cap="none" normalizeH="0" baseline="0">
                          <a:ln>
                            <a:noFill/>
                          </a:ln>
                          <a:solidFill>
                            <a:schemeClr val="accent2"/>
                          </a:solidFill>
                          <a:effectLst/>
                          <a:latin typeface="Times New Roman" panose="02020603050405020304" pitchFamily="18" charset="0"/>
                        </a:rPr>
                        <a:t>Consommation de matière, d’Energie et Emission de substances toxiques</a:t>
                      </a:r>
                      <a:r>
                        <a:rPr kumimoji="0" lang="fr-FR" sz="1600" b="1" i="0" u="none" strike="noStrike" cap="none" normalizeH="0" baseline="0">
                          <a:ln>
                            <a:noFill/>
                          </a:ln>
                          <a:solidFill>
                            <a:schemeClr val="accent2"/>
                          </a:solidFill>
                          <a:effectLst/>
                          <a:latin typeface="Times New Roman" panose="02020603050405020304" pitchFamily="18" charset="0"/>
                        </a:rPr>
                        <a: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505">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Evaluation basée sur la réglementation</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EDF</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Times New Roman" panose="02020603050405020304" pitchFamily="18" charset="0"/>
                        </a:rPr>
                        <a:t>Attribution de notes sur les substances émises, selon qu’elles soient interdites, limitées ou autorisées par la réglementation</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8960" name="Rectangle 53"/>
          <p:cNvSpPr>
            <a:spLocks noChangeArrowheads="1"/>
          </p:cNvSpPr>
          <p:nvPr/>
        </p:nvSpPr>
        <p:spPr bwMode="auto">
          <a:xfrm>
            <a:off x="212725" y="654898"/>
            <a:ext cx="8750300" cy="296862"/>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Outils d’</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évaluation</a:t>
            </a: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à dominante </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qualitative</a:t>
            </a:r>
          </a:p>
        </p:txBody>
      </p:sp>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659456524"/>
      </p:ext>
    </p:extLst>
  </p:cSld>
  <p:clrMapOvr>
    <a:masterClrMapping/>
  </p:clrMapOvr>
  <p:transition spd="med">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52" name="Group 16"/>
          <p:cNvGraphicFramePr>
            <a:graphicFrameLocks noGrp="1"/>
          </p:cNvGraphicFramePr>
          <p:nvPr>
            <p:extLst/>
          </p:nvPr>
        </p:nvGraphicFramePr>
        <p:xfrm>
          <a:off x="198438" y="692150"/>
          <a:ext cx="8745537" cy="5726156"/>
        </p:xfrm>
        <a:graphic>
          <a:graphicData uri="http://schemas.openxmlformats.org/drawingml/2006/table">
            <a:tbl>
              <a:tblPr/>
              <a:tblGrid>
                <a:gridCol w="187007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741862">
                  <a:extLst>
                    <a:ext uri="{9D8B030D-6E8A-4147-A177-3AD203B41FA5}">
                      <a16:colId xmlns:a16="http://schemas.microsoft.com/office/drawing/2014/main" val="20002"/>
                    </a:ext>
                  </a:extLst>
                </a:gridCol>
              </a:tblGrid>
              <a:tr h="365756">
                <a:tc gridSpan="3">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1" u="none" strike="noStrike" cap="none" normalizeH="0" baseline="0" dirty="0">
                          <a:ln>
                            <a:noFill/>
                          </a:ln>
                          <a:solidFill>
                            <a:schemeClr val="accent2"/>
                          </a:solidFill>
                          <a:effectLst/>
                          <a:latin typeface="Calibri" panose="020F0502020204030204" pitchFamily="34" charset="0"/>
                        </a:rPr>
                        <a:t>Approche ‘Spécifique’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98459">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Type d’outil</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1">
                              <a:lumMod val="20000"/>
                              <a:lumOff val="80000"/>
                            </a:schemeClr>
                          </a:solidFill>
                          <a:effectLst/>
                          <a:latin typeface="Calibri" panose="020F0502020204030204" pitchFamily="34" charset="0"/>
                        </a:rPr>
                        <a:t>Références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Caractéristiques principales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4007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Indice écologique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Méthode J.P. </a:t>
                      </a:r>
                      <a:r>
                        <a:rPr kumimoji="0" lang="fr-FR" sz="1800" b="1" i="0" u="none" strike="noStrike" cap="none" normalizeH="0" baseline="0" dirty="0" err="1">
                          <a:ln>
                            <a:noFill/>
                          </a:ln>
                          <a:solidFill>
                            <a:schemeClr val="accent2"/>
                          </a:solidFill>
                          <a:effectLst/>
                          <a:latin typeface="Calibri" panose="020F0502020204030204" pitchFamily="34" charset="0"/>
                        </a:rPr>
                        <a:t>Ventère</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chemeClr val="accent2"/>
                          </a:solidFill>
                          <a:effectLst/>
                          <a:latin typeface="Calibri" panose="020F0502020204030204" pitchFamily="34" charset="0"/>
                        </a:rPr>
                        <a:t>France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Calcul d’un indice par rapport à des critères sélectionnés, avec attribution de pénalités.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7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Eco-</a:t>
                      </a:r>
                      <a:r>
                        <a:rPr kumimoji="0" lang="fr-FR" sz="1800" b="1" i="0" u="none" strike="noStrike" cap="none" normalizeH="0" baseline="0" dirty="0" err="1">
                          <a:ln>
                            <a:noFill/>
                          </a:ln>
                          <a:solidFill>
                            <a:schemeClr val="accent2"/>
                          </a:solidFill>
                          <a:effectLst/>
                          <a:latin typeface="Calibri" panose="020F0502020204030204" pitchFamily="34" charset="0"/>
                        </a:rPr>
                        <a:t>compass</a:t>
                      </a:r>
                      <a:endParaRPr kumimoji="0" lang="fr-FR" sz="1800" b="1" i="0" u="none" strike="noStrike" cap="none" normalizeH="0" baseline="0" dirty="0">
                        <a:ln>
                          <a:noFill/>
                        </a:ln>
                        <a:solidFill>
                          <a:schemeClr val="accent2"/>
                        </a:solidFill>
                        <a:effectLst/>
                        <a:latin typeface="Calibri" panose="020F0502020204030204" pitchFamily="34" charset="0"/>
                      </a:endParaRP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DOW</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Evaluation des options de conception / à un cas de réf. Sur 6 critères: </a:t>
                      </a:r>
                      <a:r>
                        <a:rPr kumimoji="0" lang="fr-FR" sz="1600" b="1" i="1" u="none" strike="noStrike" cap="none" normalizeH="0" baseline="0">
                          <a:ln>
                            <a:noFill/>
                          </a:ln>
                          <a:solidFill>
                            <a:schemeClr val="accent2"/>
                          </a:solidFill>
                          <a:effectLst/>
                          <a:latin typeface="Calibri" panose="020F0502020204030204" pitchFamily="34" charset="0"/>
                        </a:rPr>
                        <a:t>Conservation des ressources, Risques potentiels, </a:t>
                      </a:r>
                      <a:r>
                        <a:rPr kumimoji="0" lang="fr-FR" sz="1600" b="1" i="1" u="none" strike="noStrike" cap="none" normalizeH="0" baseline="0">
                          <a:ln>
                            <a:noFill/>
                          </a:ln>
                          <a:solidFill>
                            <a:srgbClr val="0099CC"/>
                          </a:solidFill>
                          <a:effectLst/>
                          <a:latin typeface="Calibri" panose="020F0502020204030204" pitchFamily="34" charset="0"/>
                        </a:rPr>
                        <a:t>Intensité</a:t>
                      </a:r>
                      <a:r>
                        <a:rPr kumimoji="0" lang="fr-FR" sz="1600" b="1" i="1" u="none" strike="noStrike" cap="none" normalizeH="0" baseline="0">
                          <a:ln>
                            <a:noFill/>
                          </a:ln>
                          <a:solidFill>
                            <a:schemeClr val="accent2"/>
                          </a:solidFill>
                          <a:effectLst/>
                          <a:latin typeface="Calibri" panose="020F0502020204030204" pitchFamily="34" charset="0"/>
                        </a:rPr>
                        <a:t> en Matériaux, en Energie, Revalorisation et extention des services</a:t>
                      </a:r>
                      <a:r>
                        <a:rPr kumimoji="0" lang="fr-FR" sz="1600" b="1" i="0" u="none" strike="noStrike" cap="none" normalizeH="0" baseline="0">
                          <a:ln>
                            <a:noFill/>
                          </a:ln>
                          <a:solidFill>
                            <a:schemeClr val="accent2"/>
                          </a:solidFill>
                          <a:effectLst/>
                          <a:latin typeface="Calibri" panose="020F0502020204030204" pitchFamily="34" charset="0"/>
                        </a:rPr>
                        <a: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03230">
                <a:tc row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Check-list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Philips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sng" strike="noStrike" cap="none" normalizeH="0" baseline="0">
                          <a:ln>
                            <a:noFill/>
                          </a:ln>
                          <a:solidFill>
                            <a:schemeClr val="accent2"/>
                          </a:solidFill>
                          <a:effectLst/>
                          <a:latin typeface="Calibri" panose="020F0502020204030204" pitchFamily="34" charset="0"/>
                        </a:rPr>
                        <a:t>Eco-Estimator</a:t>
                      </a:r>
                      <a:r>
                        <a:rPr kumimoji="0" lang="fr-FR" sz="1600" b="1" i="0" u="none" strike="noStrike" cap="none" normalizeH="0" baseline="0">
                          <a:ln>
                            <a:noFill/>
                          </a:ln>
                          <a:solidFill>
                            <a:schemeClr val="accent2"/>
                          </a:solidFill>
                          <a:effectLst/>
                          <a:latin typeface="Calibri" panose="020F0502020204030204" pitchFamily="34" charset="0"/>
                        </a:rPr>
                        <a:t> </a:t>
                      </a:r>
                      <a:r>
                        <a:rPr kumimoji="0" lang="fr-FR" sz="1600" b="1" i="1" u="none" strike="noStrike" cap="none" normalizeH="0" baseline="0">
                          <a:ln>
                            <a:noFill/>
                          </a:ln>
                          <a:solidFill>
                            <a:schemeClr val="accent2"/>
                          </a:solidFill>
                          <a:effectLst/>
                          <a:latin typeface="Calibri" panose="020F0502020204030204" pitchFamily="34" charset="0"/>
                        </a:rPr>
                        <a:t>Evaluation d’un produit existant (liste de questions précises: Vie du produit, Energie &amp; matériaux, Recyclabilité, Déchets dangereux)</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sng" strike="noStrike" cap="none" normalizeH="0" baseline="0">
                          <a:ln>
                            <a:noFill/>
                          </a:ln>
                          <a:solidFill>
                            <a:schemeClr val="accent2"/>
                          </a:solidFill>
                          <a:effectLst/>
                          <a:latin typeface="Calibri" panose="020F0502020204030204" pitchFamily="34" charset="0"/>
                        </a:rPr>
                        <a:t>Fast Five</a:t>
                      </a:r>
                      <a:r>
                        <a:rPr kumimoji="0" lang="fr-FR" sz="1600" b="1" i="1" u="none" strike="noStrike" cap="none" normalizeH="0" baseline="0">
                          <a:ln>
                            <a:noFill/>
                          </a:ln>
                          <a:solidFill>
                            <a:schemeClr val="accent2"/>
                          </a:solidFill>
                          <a:effectLst/>
                          <a:latin typeface="Calibri" panose="020F0502020204030204" pitchFamily="34" charset="0"/>
                        </a:rPr>
                        <a:t> Evaluationd’un produit en cours de conception (5 questions: Energie, Recyclabilité, Matériaux dangereux, Durabilité et Service rendu).</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8361">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D</a:t>
                      </a:r>
                      <a:r>
                        <a:rPr kumimoji="0" lang="fr-FR" sz="1600" b="1" i="0" u="none" strike="noStrike" cap="none" normalizeH="0" baseline="0" dirty="0">
                          <a:ln>
                            <a:noFill/>
                          </a:ln>
                          <a:solidFill>
                            <a:schemeClr val="accent2"/>
                          </a:solidFill>
                          <a:effectLst/>
                          <a:latin typeface="Calibri" panose="020F0502020204030204" pitchFamily="34" charset="0"/>
                        </a:rPr>
                        <a:t>esign</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a:ln>
                            <a:noFill/>
                          </a:ln>
                          <a:solidFill>
                            <a:schemeClr val="accent2"/>
                          </a:solidFill>
                          <a:effectLst/>
                          <a:latin typeface="Calibri" panose="020F0502020204030204" pitchFamily="34" charset="0"/>
                        </a:rPr>
                        <a:t>for</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800" b="1" i="0" u="none" strike="noStrike" cap="none" normalizeH="0" baseline="0" dirty="0" err="1">
                          <a:ln>
                            <a:noFill/>
                          </a:ln>
                          <a:solidFill>
                            <a:schemeClr val="accent2"/>
                          </a:solidFill>
                          <a:effectLst/>
                          <a:latin typeface="Calibri" panose="020F0502020204030204" pitchFamily="34" charset="0"/>
                        </a:rPr>
                        <a:t>R</a:t>
                      </a:r>
                      <a:r>
                        <a:rPr kumimoji="0" lang="fr-FR" sz="1600" b="1" i="0" u="none" strike="noStrike" cap="none" normalizeH="0" baseline="0" dirty="0" err="1">
                          <a:ln>
                            <a:noFill/>
                          </a:ln>
                          <a:solidFill>
                            <a:schemeClr val="accent2"/>
                          </a:solidFill>
                          <a:effectLst/>
                          <a:latin typeface="Calibri" panose="020F0502020204030204" pitchFamily="34" charset="0"/>
                        </a:rPr>
                        <a:t>ecycling</a:t>
                      </a:r>
                      <a:endParaRPr kumimoji="0" lang="fr-FR" sz="1600" b="1" i="0" u="none" strike="noStrike" cap="none" normalizeH="0" baseline="0" dirty="0">
                        <a:ln>
                          <a:noFill/>
                        </a:ln>
                        <a:solidFill>
                          <a:schemeClr val="accent2"/>
                        </a:solidFill>
                        <a:effectLst/>
                        <a:latin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1" u="none" strike="noStrike" cap="none" normalizeH="0" baseline="0" dirty="0">
                          <a:ln>
                            <a:noFill/>
                          </a:ln>
                          <a:solidFill>
                            <a:schemeClr val="accent2"/>
                          </a:solidFill>
                          <a:effectLst/>
                          <a:latin typeface="Calibri" panose="020F0502020204030204" pitchFamily="34" charset="0"/>
                        </a:rPr>
                        <a:t>Allemagne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Liste de questions classées par thèmes avec 3 réponses: </a:t>
                      </a:r>
                      <a:r>
                        <a:rPr kumimoji="0" lang="fr-FR" sz="1600" b="1" i="1" u="none" strike="noStrike" cap="none" normalizeH="0" baseline="0">
                          <a:ln>
                            <a:noFill/>
                          </a:ln>
                          <a:solidFill>
                            <a:schemeClr val="accent2"/>
                          </a:solidFill>
                          <a:effectLst/>
                          <a:latin typeface="Calibri" panose="020F0502020204030204" pitchFamily="34" charset="0"/>
                        </a:rPr>
                        <a:t>Idéal, Acceptable &amp; Besoin d’agir</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3">
                <a:tc row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Calibri" panose="020F0502020204030204" pitchFamily="34" charset="0"/>
                        </a:rPr>
                        <a:t>Liste des Matériaux</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800" b="1" i="0" u="none" strike="noStrike" cap="none" normalizeH="0" baseline="0">
                        <a:ln>
                          <a:noFill/>
                        </a:ln>
                        <a:solidFill>
                          <a:schemeClr val="accent2"/>
                        </a:solidFill>
                        <a:effectLst/>
                        <a:latin typeface="Calibri" panose="020F0502020204030204" pitchFamily="34" charset="0"/>
                      </a:endParaRP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EACEM- EUROBIT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Calibri" panose="020F0502020204030204" pitchFamily="34" charset="0"/>
                        </a:rPr>
                        <a:t>Liste de substances chimiques visées par la </a:t>
                      </a:r>
                      <a:r>
                        <a:rPr kumimoji="0" lang="fr-FR" sz="1600" b="1" i="0" u="none" strike="noStrike" cap="none" normalizeH="0" baseline="0" dirty="0" err="1">
                          <a:ln>
                            <a:noFill/>
                          </a:ln>
                          <a:solidFill>
                            <a:schemeClr val="accent2"/>
                          </a:solidFill>
                          <a:effectLst/>
                          <a:latin typeface="Calibri" panose="020F0502020204030204" pitchFamily="34" charset="0"/>
                        </a:rPr>
                        <a:t>Rég</a:t>
                      </a:r>
                      <a:r>
                        <a:rPr kumimoji="0" lang="fr-FR" sz="1600" b="1" i="0" u="none" strike="noStrike" cap="none" normalizeH="0" baseline="0" dirty="0">
                          <a:ln>
                            <a:noFill/>
                          </a:ln>
                          <a:solidFill>
                            <a:schemeClr val="accent2"/>
                          </a:solidFill>
                          <a:effectLst/>
                          <a:latin typeface="Calibri" panose="020F0502020204030204" pitchFamily="34" charset="0"/>
                        </a:rPr>
                        <a:t>. EU.</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14">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Calibri" panose="020F0502020204030204" pitchFamily="34" charset="0"/>
                        </a:rPr>
                        <a:t>VOLVO</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1" u="sng" strike="noStrike" cap="none" normalizeH="0" baseline="0" dirty="0">
                          <a:ln>
                            <a:noFill/>
                          </a:ln>
                          <a:solidFill>
                            <a:schemeClr val="accent2"/>
                          </a:solidFill>
                          <a:effectLst/>
                          <a:latin typeface="Calibri" panose="020F0502020204030204" pitchFamily="34" charset="0"/>
                        </a:rPr>
                        <a:t>Noire</a:t>
                      </a:r>
                      <a:r>
                        <a:rPr kumimoji="0" lang="fr-FR" sz="1600" b="1" i="1" u="none" strike="noStrike" cap="none" normalizeH="0" baseline="0" dirty="0">
                          <a:ln>
                            <a:noFill/>
                          </a:ln>
                          <a:solidFill>
                            <a:schemeClr val="accent2"/>
                          </a:solidFill>
                          <a:effectLst/>
                          <a:latin typeface="Calibri" panose="020F0502020204030204" pitchFamily="34" charset="0"/>
                        </a:rPr>
                        <a:t>: à </a:t>
                      </a:r>
                      <a:r>
                        <a:rPr kumimoji="0" lang="fr-FR" sz="1600" b="1" i="1" u="none" strike="noStrike" cap="none" normalizeH="0" baseline="0" dirty="0" err="1">
                          <a:ln>
                            <a:noFill/>
                          </a:ln>
                          <a:solidFill>
                            <a:schemeClr val="accent2"/>
                          </a:solidFill>
                          <a:effectLst/>
                          <a:latin typeface="Calibri" panose="020F0502020204030204" pitchFamily="34" charset="0"/>
                        </a:rPr>
                        <a:t>banir</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sng" strike="noStrike" cap="none" normalizeH="0" baseline="0" dirty="0">
                          <a:ln>
                            <a:noFill/>
                          </a:ln>
                          <a:solidFill>
                            <a:schemeClr val="accent2"/>
                          </a:solidFill>
                          <a:effectLst/>
                          <a:latin typeface="Calibri" panose="020F0502020204030204" pitchFamily="34" charset="0"/>
                        </a:rPr>
                        <a:t>Grise</a:t>
                      </a:r>
                      <a:r>
                        <a:rPr kumimoji="0" lang="fr-FR" sz="1600" b="1" i="1" u="none" strike="noStrike" cap="none" normalizeH="0" baseline="0" dirty="0">
                          <a:ln>
                            <a:noFill/>
                          </a:ln>
                          <a:solidFill>
                            <a:schemeClr val="accent2"/>
                          </a:solidFill>
                          <a:effectLst/>
                          <a:latin typeface="Calibri" panose="020F0502020204030204" pitchFamily="34" charset="0"/>
                        </a:rPr>
                        <a:t>: à limiter, </a:t>
                      </a:r>
                      <a:r>
                        <a:rPr kumimoji="0" lang="fr-FR" sz="1600" b="1" i="1" u="sng" strike="noStrike" cap="none" normalizeH="0" baseline="0" dirty="0">
                          <a:ln>
                            <a:noFill/>
                          </a:ln>
                          <a:solidFill>
                            <a:schemeClr val="accent2"/>
                          </a:solidFill>
                          <a:effectLst/>
                          <a:latin typeface="Calibri" panose="020F0502020204030204" pitchFamily="34" charset="0"/>
                        </a:rPr>
                        <a:t>Blanche</a:t>
                      </a:r>
                      <a:r>
                        <a:rPr kumimoji="0" lang="fr-FR" sz="1600" b="1" i="1" u="none" strike="noStrike" cap="none" normalizeH="0" baseline="0" dirty="0">
                          <a:ln>
                            <a:noFill/>
                          </a:ln>
                          <a:solidFill>
                            <a:schemeClr val="accent2"/>
                          </a:solidFill>
                          <a:effectLst/>
                          <a:latin typeface="Calibri" panose="020F0502020204030204" pitchFamily="34" charset="0"/>
                        </a:rPr>
                        <a:t>: de substitution.</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197954092"/>
      </p:ext>
    </p:extLst>
  </p:cSld>
  <p:clrMapOvr>
    <a:masterClrMapping/>
  </p:clrMapOvr>
  <p:transition spd="med">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1644650" y="542556"/>
            <a:ext cx="585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Result interpretations of Philips’s fast five checklist</a:t>
            </a:r>
            <a:endPar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193610" name="Group 74"/>
          <p:cNvGraphicFramePr>
            <a:graphicFrameLocks noGrp="1"/>
          </p:cNvGraphicFramePr>
          <p:nvPr>
            <p:extLst>
              <p:ext uri="{D42A27DB-BD31-4B8C-83A1-F6EECF244321}">
                <p14:modId xmlns:p14="http://schemas.microsoft.com/office/powerpoint/2010/main" val="3190014918"/>
              </p:ext>
            </p:extLst>
          </p:nvPr>
        </p:nvGraphicFramePr>
        <p:xfrm>
          <a:off x="6586538" y="1102943"/>
          <a:ext cx="2449512" cy="4130675"/>
        </p:xfrm>
        <a:graphic>
          <a:graphicData uri="http://schemas.openxmlformats.org/drawingml/2006/table">
            <a:tbl>
              <a:tblPr/>
              <a:tblGrid>
                <a:gridCol w="1160462">
                  <a:extLst>
                    <a:ext uri="{9D8B030D-6E8A-4147-A177-3AD203B41FA5}">
                      <a16:colId xmlns:a16="http://schemas.microsoft.com/office/drawing/2014/main" val="20000"/>
                    </a:ext>
                  </a:extLst>
                </a:gridCol>
                <a:gridCol w="1289050">
                  <a:extLst>
                    <a:ext uri="{9D8B030D-6E8A-4147-A177-3AD203B41FA5}">
                      <a16:colId xmlns:a16="http://schemas.microsoft.com/office/drawing/2014/main" val="20001"/>
                    </a:ext>
                  </a:extLst>
                </a:gridCol>
              </a:tblGrid>
              <a:tr h="64235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No. of times answering “Yes”</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Result interpretation</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b"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0"/>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0</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Where is your ‘green’ feeling?</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1</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Upgrade the reference.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527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2</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Pleases reconsider the reference concept.</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527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3</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Interesting alternative, but where still to improve.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4</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Probably a viable choice.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5</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An excellent alternative.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93567" name="Group 31"/>
          <p:cNvGraphicFramePr>
            <a:graphicFrameLocks noGrp="1"/>
          </p:cNvGraphicFramePr>
          <p:nvPr>
            <p:extLst>
              <p:ext uri="{D42A27DB-BD31-4B8C-83A1-F6EECF244321}">
                <p14:modId xmlns:p14="http://schemas.microsoft.com/office/powerpoint/2010/main" val="1726162638"/>
              </p:ext>
            </p:extLst>
          </p:nvPr>
        </p:nvGraphicFramePr>
        <p:xfrm>
          <a:off x="76200" y="894981"/>
          <a:ext cx="6370638" cy="5597524"/>
        </p:xfrm>
        <a:graphic>
          <a:graphicData uri="http://schemas.openxmlformats.org/drawingml/2006/table">
            <a:tbl>
              <a:tblPr/>
              <a:tblGrid>
                <a:gridCol w="1216025">
                  <a:extLst>
                    <a:ext uri="{9D8B030D-6E8A-4147-A177-3AD203B41FA5}">
                      <a16:colId xmlns:a16="http://schemas.microsoft.com/office/drawing/2014/main" val="20000"/>
                    </a:ext>
                  </a:extLst>
                </a:gridCol>
                <a:gridCol w="4135438">
                  <a:extLst>
                    <a:ext uri="{9D8B030D-6E8A-4147-A177-3AD203B41FA5}">
                      <a16:colId xmlns:a16="http://schemas.microsoft.com/office/drawing/2014/main" val="20001"/>
                    </a:ext>
                  </a:extLst>
                </a:gridCol>
                <a:gridCol w="492125">
                  <a:extLst>
                    <a:ext uri="{9D8B030D-6E8A-4147-A177-3AD203B41FA5}">
                      <a16:colId xmlns:a16="http://schemas.microsoft.com/office/drawing/2014/main" val="20002"/>
                    </a:ext>
                  </a:extLst>
                </a:gridCol>
                <a:gridCol w="527050">
                  <a:extLst>
                    <a:ext uri="{9D8B030D-6E8A-4147-A177-3AD203B41FA5}">
                      <a16:colId xmlns:a16="http://schemas.microsoft.com/office/drawing/2014/main" val="20003"/>
                    </a:ext>
                  </a:extLst>
                </a:gridCol>
              </a:tblGrid>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Product/Project:</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Person in charge:</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Date:</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276492">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Category</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Question</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Yes</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No</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3"/>
                  </a:ext>
                </a:extLst>
              </a:tr>
              <a:tr h="64226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Energy</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proposed design require less energy than the reference product?</a:t>
                      </a:r>
                      <a:br>
                        <a:rPr kumimoji="0" lang="fr-FR" sz="1200" b="0" i="0" u="none" strike="noStrike" cap="none" normalizeH="0" baseline="0">
                          <a:ln>
                            <a:noFill/>
                          </a:ln>
                          <a:solidFill>
                            <a:schemeClr val="tx1"/>
                          </a:solidFill>
                          <a:effectLst/>
                          <a:latin typeface="Arial" panose="020B0604020202020204" pitchFamily="34" charset="0"/>
                        </a:rPr>
                      </a:br>
                      <a:r>
                        <a:rPr kumimoji="0" lang="fr-FR" sz="1200" b="0" i="0" u="none" strike="noStrike" cap="none" normalizeH="0" baseline="0">
                          <a:ln>
                            <a:noFill/>
                          </a:ln>
                          <a:solidFill>
                            <a:schemeClr val="tx1"/>
                          </a:solidFill>
                          <a:effectLst/>
                          <a:latin typeface="Arial" panose="020B0604020202020204" pitchFamily="34" charset="0"/>
                        </a:rPr>
                        <a:t>(consider manufacturing, transportation, product use)</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Recyclability</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Is the proposed product more recyclable than the reference product?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Separation of large components/ assemblies into mono-material subassemblies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Amount of actually recyclable materials in the product</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Hazardous waste content</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product design contain and/or produce less chemical waste than the reference product design?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Any restricted materials such as halogenated flame retardants, cadmium pigments, or ozone depleting chemicals (ODSC)</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Durability, reparability and preciousness</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proposed design have better durability, reparability or affection level than the reference product?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New design last longer and easier to upgrade?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Will the precious quality of new product make the user/owner keep the product longer?</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25156">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Alternative ways to provide service</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rPr>
                        <a:t>Are </a:t>
                      </a:r>
                      <a:r>
                        <a:rPr kumimoji="0" lang="fr-FR" sz="1200" b="0" i="0" u="none" strike="noStrike" cap="none" normalizeH="0" baseline="0" dirty="0" err="1">
                          <a:ln>
                            <a:noFill/>
                          </a:ln>
                          <a:solidFill>
                            <a:schemeClr val="tx1"/>
                          </a:solidFill>
                          <a:effectLst/>
                          <a:latin typeface="Arial" panose="020B0604020202020204" pitchFamily="34" charset="0"/>
                        </a:rPr>
                        <a:t>there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ways</a:t>
                      </a:r>
                      <a:r>
                        <a:rPr kumimoji="0" lang="fr-FR" sz="1200" b="0" i="0" u="none" strike="noStrike" cap="none" normalizeH="0" baseline="0" dirty="0">
                          <a:ln>
                            <a:noFill/>
                          </a:ln>
                          <a:solidFill>
                            <a:schemeClr val="tx1"/>
                          </a:solidFill>
                          <a:effectLst/>
                          <a:latin typeface="Arial" panose="020B0604020202020204" pitchFamily="34" charset="0"/>
                        </a:rPr>
                        <a:t> to </a:t>
                      </a:r>
                      <a:r>
                        <a:rPr kumimoji="0" lang="fr-FR" sz="1200" b="0" i="0" u="none" strike="noStrike" cap="none" normalizeH="0" baseline="0" dirty="0" err="1">
                          <a:ln>
                            <a:noFill/>
                          </a:ln>
                          <a:solidFill>
                            <a:schemeClr val="tx1"/>
                          </a:solidFill>
                          <a:effectLst/>
                          <a:latin typeface="Arial" panose="020B0604020202020204" pitchFamily="34" charset="0"/>
                        </a:rPr>
                        <a:t>provide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that</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produces</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lower</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ecological</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load</a:t>
                      </a:r>
                      <a:r>
                        <a:rPr kumimoji="0" 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rPr>
                        <a:t>- Techniques </a:t>
                      </a:r>
                      <a:r>
                        <a:rPr kumimoji="0" lang="fr-FR" sz="1200" b="0" i="0" u="none" strike="noStrike" cap="none" normalizeH="0" baseline="0" dirty="0" err="1">
                          <a:ln>
                            <a:noFill/>
                          </a:ln>
                          <a:solidFill>
                            <a:schemeClr val="tx1"/>
                          </a:solidFill>
                          <a:effectLst/>
                          <a:latin typeface="Arial" panose="020B0604020202020204" pitchFamily="34" charset="0"/>
                        </a:rPr>
                        <a:t>that</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require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lower</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energy</a:t>
                      </a:r>
                      <a:r>
                        <a:rPr kumimoji="0" lang="fr-FR" sz="1200" b="0" i="0" u="none" strike="noStrike" cap="none" normalizeH="0" baseline="0" dirty="0">
                          <a:ln>
                            <a:noFill/>
                          </a:ln>
                          <a:solidFill>
                            <a:schemeClr val="tx1"/>
                          </a:solidFill>
                          <a:effectLst/>
                          <a:latin typeface="Arial" panose="020B0604020202020204" pitchFamily="34" charset="0"/>
                        </a:rPr>
                        <a:t>/</a:t>
                      </a:r>
                      <a:r>
                        <a:rPr kumimoji="0" lang="fr-FR" sz="1200" b="0" i="0" u="none" strike="noStrike" cap="none" normalizeH="0" baseline="0" dirty="0" err="1">
                          <a:ln>
                            <a:noFill/>
                          </a:ln>
                          <a:solidFill>
                            <a:schemeClr val="tx1"/>
                          </a:solidFill>
                          <a:effectLst/>
                          <a:latin typeface="Arial" panose="020B0604020202020204" pitchFamily="34" charset="0"/>
                        </a:rPr>
                        <a:t>material</a:t>
                      </a:r>
                      <a:r>
                        <a:rPr kumimoji="0" lang="fr-FR" sz="1200" b="0" i="0" u="none" strike="noStrike" cap="none" normalizeH="0" baseline="0" dirty="0">
                          <a:ln>
                            <a:noFill/>
                          </a:ln>
                          <a:solidFill>
                            <a:schemeClr val="tx1"/>
                          </a:solidFill>
                          <a:effectLst/>
                          <a:latin typeface="Arial" panose="020B0604020202020204" pitchFamily="34" charset="0"/>
                        </a:rPr>
                        <a:t> but </a:t>
                      </a:r>
                      <a:r>
                        <a:rPr kumimoji="0" lang="fr-FR" sz="1200" b="0" i="0" u="none" strike="noStrike" cap="none" normalizeH="0" baseline="0" dirty="0" err="1">
                          <a:ln>
                            <a:noFill/>
                          </a:ln>
                          <a:solidFill>
                            <a:schemeClr val="tx1"/>
                          </a:solidFill>
                          <a:effectLst/>
                          <a:latin typeface="Arial" panose="020B0604020202020204" pitchFamily="34" charset="0"/>
                        </a:rPr>
                        <a:t>provide</a:t>
                      </a:r>
                      <a:r>
                        <a:rPr kumimoji="0" lang="fr-FR" sz="1200" b="0" i="0" u="none" strike="noStrike" cap="none" normalizeH="0" baseline="0" dirty="0">
                          <a:ln>
                            <a:noFill/>
                          </a:ln>
                          <a:solidFill>
                            <a:schemeClr val="tx1"/>
                          </a:solidFill>
                          <a:effectLst/>
                          <a:latin typeface="Arial" panose="020B0604020202020204" pitchFamily="34" charset="0"/>
                        </a:rPr>
                        <a:t> the </a:t>
                      </a:r>
                      <a:r>
                        <a:rPr kumimoji="0" lang="fr-FR" sz="1200" b="0" i="0" u="none" strike="noStrike" cap="none" normalizeH="0" baseline="0" dirty="0" err="1">
                          <a:ln>
                            <a:noFill/>
                          </a:ln>
                          <a:solidFill>
                            <a:schemeClr val="tx1"/>
                          </a:solidFill>
                          <a:effectLst/>
                          <a:latin typeface="Arial" panose="020B0604020202020204" pitchFamily="34" charset="0"/>
                        </a:rPr>
                        <a:t>same</a:t>
                      </a:r>
                      <a:r>
                        <a:rPr kumimoji="0" lang="fr-FR" sz="1200" b="0" i="0" u="none" strike="noStrike" cap="none" normalizeH="0" baseline="0" dirty="0">
                          <a:ln>
                            <a:noFill/>
                          </a:ln>
                          <a:solidFill>
                            <a:schemeClr val="tx1"/>
                          </a:solidFill>
                          <a:effectLst/>
                          <a:latin typeface="Arial" panose="020B0604020202020204" pitchFamily="34" charset="0"/>
                        </a:rPr>
                        <a:t> service or </a:t>
                      </a:r>
                      <a:r>
                        <a:rPr kumimoji="0" lang="fr-FR" sz="1200" b="0" i="0" u="none" strike="noStrike" cap="none" normalizeH="0" baseline="0" dirty="0" err="1">
                          <a:ln>
                            <a:noFill/>
                          </a:ln>
                          <a:solidFill>
                            <a:schemeClr val="tx1"/>
                          </a:solidFill>
                          <a:effectLst/>
                          <a:latin typeface="Arial" panose="020B0604020202020204" pitchFamily="34" charset="0"/>
                        </a:rPr>
                        <a:t>quality</a:t>
                      </a:r>
                      <a:r>
                        <a:rPr kumimoji="0" lang="fr-FR" sz="1200" b="0" i="0" u="none" strike="noStrike" cap="none" normalizeH="0" baseline="0" dirty="0">
                          <a:ln>
                            <a:noFill/>
                          </a:ln>
                          <a:solidFill>
                            <a:schemeClr val="tx1"/>
                          </a:solidFill>
                          <a:effectLst/>
                          <a:latin typeface="Arial" panose="020B0604020202020204" pitchFamily="34" charset="0"/>
                        </a:rPr>
                        <a:t>. </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tx1"/>
                          </a:solidFill>
                          <a:effectLst/>
                          <a:latin typeface="Arial" panose="020B0604020202020204" pitchFamily="34" charset="0"/>
                        </a:rPr>
                        <a:t> </a:t>
                      </a:r>
                      <a:endParaRPr kumimoji="0" lang="fr-FR" sz="1200" b="0" i="0" u="none" strike="noStrike" cap="none" normalizeH="0" baseline="0" dirty="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921895399"/>
      </p:ext>
    </p:extLst>
  </p:cSld>
  <p:clrMapOvr>
    <a:masterClrMapping/>
  </p:clrMapOvr>
  <p:transition spd="med">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785813"/>
            <a:ext cx="59817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3"/>
          <p:cNvSpPr>
            <a:spLocks noChangeArrowheads="1"/>
          </p:cNvSpPr>
          <p:nvPr/>
        </p:nvSpPr>
        <p:spPr bwMode="auto">
          <a:xfrm>
            <a:off x="5629275" y="5913438"/>
            <a:ext cx="33464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a:ln>
                  <a:noFill/>
                </a:ln>
                <a:solidFill>
                  <a:srgbClr val="3333CC"/>
                </a:solidFill>
                <a:effectLst/>
                <a:uLnTx/>
                <a:uFillTx/>
                <a:latin typeface="Arial" panose="020B0604020202020204" pitchFamily="34" charset="0"/>
                <a:ea typeface="+mn-ea"/>
                <a:cs typeface="+mn-cs"/>
              </a:rPr>
              <a:t>Sources : German Standards organisation VDI</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000" b="0" i="1" u="none" strike="noStrike" kern="1200" cap="none" spc="0" normalizeH="0" baseline="0" noProof="0">
                <a:ln>
                  <a:noFill/>
                </a:ln>
                <a:solidFill>
                  <a:srgbClr val="3333CC"/>
                </a:solidFill>
                <a:effectLst/>
                <a:uLnTx/>
                <a:uFillTx/>
                <a:latin typeface="Arial" panose="020B0604020202020204" pitchFamily="34" charset="0"/>
                <a:ea typeface="+mn-ea"/>
                <a:cs typeface="+mn-cs"/>
              </a:rPr>
              <a:t>VDI     Association des Ingénieurs Allemands</a:t>
            </a:r>
          </a:p>
        </p:txBody>
      </p:sp>
      <p:sp>
        <p:nvSpPr>
          <p:cNvPr id="41989" name="Rectangle 1"/>
          <p:cNvSpPr>
            <a:spLocks noChangeArrowheads="1"/>
          </p:cNvSpPr>
          <p:nvPr/>
        </p:nvSpPr>
        <p:spPr bwMode="auto">
          <a:xfrm>
            <a:off x="20638" y="5489575"/>
            <a:ext cx="54054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 norme Allemande VDI 2243, publiée en Octobre 1993, est considérée comme une des première référence dans le domaine de la conception pour faciliter le démantèlement et le recyclage DfD.</a:t>
            </a:r>
          </a:p>
        </p:txBody>
      </p:sp>
      <p:graphicFrame>
        <p:nvGraphicFramePr>
          <p:cNvPr id="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2925636059"/>
      </p:ext>
    </p:extLst>
  </p:cSld>
  <p:clrMapOvr>
    <a:masterClrMapping/>
  </p:clrMapOvr>
  <p:transition spd="med">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904771" y="690578"/>
            <a:ext cx="7525706" cy="5760000"/>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148212616"/>
      </p:ext>
    </p:extLst>
  </p:cSld>
  <p:clrMapOvr>
    <a:masterClrMapping/>
  </p:clrMapOvr>
  <p:transition spd="med">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95141" y="645857"/>
            <a:ext cx="5756893" cy="5774199"/>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61250701"/>
      </p:ext>
    </p:extLst>
  </p:cSld>
  <p:clrMapOvr>
    <a:masterClrMapping/>
  </p:clrMapOvr>
  <p:transition spd="med">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87312" y="1835596"/>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Les recherches concernent la conception de produit afin de faciliter le démantèlement et le recyclage en fin de vie. D'autres aspects sont aussi examines comme minimiser le temps nécessaire pour le démantèlement et la séparation des parties réutilisables ou à recycler. Le domaine principal des travaux a été consacré à la mise en place des guides pour les concepteurs pour faciliter et améliorer le démantèlement et le recyclage e produits.</a:t>
            </a:r>
          </a:p>
        </p:txBody>
      </p:sp>
      <p:sp>
        <p:nvSpPr>
          <p:cNvPr id="44036" name="Rectangle 3"/>
          <p:cNvSpPr>
            <a:spLocks noChangeArrowheads="1"/>
          </p:cNvSpPr>
          <p:nvPr/>
        </p:nvSpPr>
        <p:spPr bwMode="auto">
          <a:xfrm>
            <a:off x="157163" y="1106358"/>
            <a:ext cx="886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Le guide développé par </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Manchester </a:t>
            </a:r>
            <a:r>
              <a:rPr kumimoji="0" lang="fr-FR" sz="1600" b="0" i="1"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Metropolitan</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t>
            </a:r>
            <a:r>
              <a:rPr kumimoji="0" lang="fr-FR" sz="1600" b="0" i="1"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University</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est organisé selon trois secteurs</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Matériaux,  assemblages et serrages et finalement structure de produit.</a:t>
            </a: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Il y a 25 préconisations. </a:t>
            </a:r>
            <a:endPar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
        <p:nvSpPr>
          <p:cNvPr id="44051" name="Rectangle 5"/>
          <p:cNvSpPr>
            <a:spLocks noChangeArrowheads="1"/>
          </p:cNvSpPr>
          <p:nvPr/>
        </p:nvSpPr>
        <p:spPr bwMode="auto">
          <a:xfrm>
            <a:off x="984250" y="6529388"/>
            <a:ext cx="3460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a:ln>
                  <a:noFill/>
                </a:ln>
                <a:solidFill>
                  <a:srgbClr val="3333CC"/>
                </a:solidFill>
                <a:effectLst/>
                <a:uLnTx/>
                <a:uFillTx/>
                <a:latin typeface="Arial" panose="020B0604020202020204" pitchFamily="34" charset="0"/>
                <a:ea typeface="+mn-ea"/>
                <a:cs typeface="+mn-cs"/>
              </a:rPr>
              <a:t>http://teclim.ufba.br/jsf/ecodesign/dsgn0204.PDF</a:t>
            </a:r>
          </a:p>
        </p:txBody>
      </p:sp>
      <p:sp>
        <p:nvSpPr>
          <p:cNvPr id="44052"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1399134971"/>
              </p:ext>
            </p:extLst>
          </p:nvPr>
        </p:nvGraphicFramePr>
        <p:xfrm>
          <a:off x="454025" y="2843083"/>
          <a:ext cx="8220076" cy="3664008"/>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271">
                <a:tc>
                  <a:txBody>
                    <a:bodyPr/>
                    <a:lstStyle/>
                    <a:p>
                      <a:r>
                        <a:rPr lang="en-US" sz="1600" dirty="0">
                          <a:solidFill>
                            <a:srgbClr val="0000FF"/>
                          </a:solidFill>
                          <a:latin typeface="Arial" panose="020B0604020202020204" pitchFamily="34" charset="0"/>
                          <a:cs typeface="Arial" panose="020B0604020202020204" pitchFamily="34" charset="0"/>
                        </a:rPr>
                        <a:t>A. Materials </a:t>
                      </a:r>
                      <a:endParaRPr lang="fr-FR" sz="1600" dirty="0">
                        <a:solidFill>
                          <a:srgbClr val="0000FF"/>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580">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different</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types of </a:t>
                      </a:r>
                      <a:r>
                        <a:rPr lang="fr-FR" sz="1200" b="0" dirty="0" err="1">
                          <a:solidFill>
                            <a:srgbClr val="0070C0"/>
                          </a:solidFill>
                          <a:latin typeface="Arial" panose="020B0604020202020204" pitchFamily="34" charset="0"/>
                          <a:cs typeface="Arial" panose="020B0604020202020204" pitchFamily="34" charset="0"/>
                        </a:rPr>
                        <a:t>material</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dirty="0" err="1">
                          <a:solidFill>
                            <a:srgbClr val="0070C0"/>
                          </a:solidFill>
                          <a:latin typeface="Arial" panose="020B0604020202020204" pitchFamily="34" charset="0"/>
                          <a:cs typeface="Arial" panose="020B0604020202020204" pitchFamily="34" charset="0"/>
                        </a:rPr>
                        <a:t>Simplify</a:t>
                      </a:r>
                      <a:r>
                        <a:rPr lang="fr-FR" sz="1200" b="0" dirty="0">
                          <a:solidFill>
                            <a:srgbClr val="0070C0"/>
                          </a:solidFill>
                          <a:latin typeface="Arial" panose="020B0604020202020204" pitchFamily="34" charset="0"/>
                          <a:cs typeface="Arial" panose="020B0604020202020204" pitchFamily="34" charset="0"/>
                        </a:rPr>
                        <a:t> the </a:t>
                      </a:r>
                      <a:r>
                        <a:rPr lang="fr-FR" sz="1200" b="0" dirty="0" err="1">
                          <a:solidFill>
                            <a:srgbClr val="0070C0"/>
                          </a:solidFill>
                          <a:latin typeface="Arial" panose="020B0604020202020204" pitchFamily="34" charset="0"/>
                          <a:cs typeface="Arial" panose="020B0604020202020204" pitchFamily="34" charset="0"/>
                        </a:rPr>
                        <a:t>recycling</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process</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188">
                <a:tc>
                  <a:txBody>
                    <a:bodyPr/>
                    <a:lstStyle/>
                    <a:p>
                      <a:pPr marL="180975" indent="-180975" algn="just"/>
                      <a:r>
                        <a:rPr lang="fr-FR" sz="1200" b="0" dirty="0">
                          <a:solidFill>
                            <a:srgbClr val="0070C0"/>
                          </a:solidFill>
                          <a:latin typeface="Arial" panose="020B0604020202020204" pitchFamily="34" charset="0"/>
                          <a:cs typeface="Arial" panose="020B0604020202020204" pitchFamily="34" charset="0"/>
                        </a:rPr>
                        <a:t>2. </a:t>
                      </a:r>
                      <a:r>
                        <a:rPr lang="fr-FR" sz="1200" b="0" dirty="0" err="1">
                          <a:solidFill>
                            <a:srgbClr val="0070C0"/>
                          </a:solidFill>
                          <a:latin typeface="Arial" panose="020B0604020202020204" pitchFamily="34" charset="0"/>
                          <a:cs typeface="Arial" panose="020B0604020202020204" pitchFamily="34" charset="0"/>
                        </a:rPr>
                        <a:t>Make</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subassemblies</a:t>
                      </a:r>
                      <a:r>
                        <a:rPr lang="fr-FR" sz="1200" b="0" dirty="0">
                          <a:solidFill>
                            <a:srgbClr val="0070C0"/>
                          </a:solidFill>
                          <a:latin typeface="Arial" panose="020B0604020202020204" pitchFamily="34" charset="0"/>
                          <a:cs typeface="Arial" panose="020B0604020202020204" pitchFamily="34" charset="0"/>
                        </a:rPr>
                        <a:t> and</a:t>
                      </a:r>
                      <a:r>
                        <a:rPr lang="fr-FR"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inseparably connected parts from the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same or a compatible material.</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Reduce the need for disassembly and</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sorting</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18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3. Mark all plastic and similar parts</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for </a:t>
                      </a:r>
                      <a:r>
                        <a:rPr lang="fr-FR" sz="1200" b="0" dirty="0" err="1">
                          <a:solidFill>
                            <a:srgbClr val="0070C0"/>
                          </a:solidFill>
                          <a:latin typeface="Arial" panose="020B0604020202020204" pitchFamily="34" charset="0"/>
                          <a:cs typeface="Arial" panose="020B0604020202020204" pitchFamily="34" charset="0"/>
                        </a:rPr>
                        <a:t>ease</a:t>
                      </a:r>
                      <a:r>
                        <a:rPr lang="fr-FR" sz="1200" b="0" dirty="0">
                          <a:solidFill>
                            <a:srgbClr val="0070C0"/>
                          </a:solidFill>
                          <a:latin typeface="Arial" panose="020B0604020202020204" pitchFamily="34" charset="0"/>
                          <a:cs typeface="Arial" panose="020B0604020202020204" pitchFamily="34" charset="0"/>
                        </a:rPr>
                        <a:t> of identification.</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Many materials' value is increased by</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accurate</a:t>
                      </a:r>
                      <a:r>
                        <a:rPr lang="fr-FR" sz="1200" b="0" dirty="0">
                          <a:solidFill>
                            <a:srgbClr val="0070C0"/>
                          </a:solidFill>
                          <a:latin typeface="Arial" panose="020B0604020202020204" pitchFamily="34" charset="0"/>
                          <a:cs typeface="Arial" panose="020B0604020202020204" pitchFamily="34" charset="0"/>
                        </a:rPr>
                        <a:t> identification and </a:t>
                      </a:r>
                      <a:r>
                        <a:rPr lang="fr-FR" sz="1200" b="0" dirty="0" err="1">
                          <a:solidFill>
                            <a:srgbClr val="0070C0"/>
                          </a:solidFill>
                          <a:latin typeface="Arial" panose="020B0604020202020204" pitchFamily="34" charset="0"/>
                          <a:cs typeface="Arial" panose="020B0604020202020204" pitchFamily="34" charset="0"/>
                        </a:rPr>
                        <a:t>sorting</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188">
                <a:tc>
                  <a:txBody>
                    <a:bodyPr/>
                    <a:lstStyle/>
                    <a:p>
                      <a:pPr algn="just"/>
                      <a:r>
                        <a:rPr lang="en-US" sz="1200" b="0" dirty="0">
                          <a:solidFill>
                            <a:srgbClr val="0070C0"/>
                          </a:solidFill>
                          <a:latin typeface="Arial" panose="020B0604020202020204" pitchFamily="34" charset="0"/>
                          <a:cs typeface="Arial" panose="020B0604020202020204" pitchFamily="34" charset="0"/>
                        </a:rPr>
                        <a:t>4. Use materials which can be</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recycled</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waste; Increase the end-</a:t>
                      </a:r>
                      <a:r>
                        <a:rPr lang="en-US" sz="1200" b="0" dirty="0" err="1">
                          <a:solidFill>
                            <a:srgbClr val="0070C0"/>
                          </a:solidFill>
                          <a:latin typeface="Arial" panose="020B0604020202020204" pitchFamily="34" charset="0"/>
                          <a:cs typeface="Arial" panose="020B0604020202020204" pitchFamily="34" charset="0"/>
                        </a:rPr>
                        <a:t>oflife</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value of the </a:t>
                      </a:r>
                      <a:r>
                        <a:rPr lang="fr-FR" sz="1200" b="0" dirty="0" err="1">
                          <a:solidFill>
                            <a:srgbClr val="0070C0"/>
                          </a:solidFill>
                          <a:latin typeface="Arial" panose="020B0604020202020204" pitchFamily="34" charset="0"/>
                          <a:cs typeface="Arial" panose="020B0604020202020204" pitchFamily="34" charset="0"/>
                        </a:rPr>
                        <a:t>product</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7580">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5. Use recycled materials. </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Stimulate the market for </a:t>
                      </a:r>
                      <a:r>
                        <a:rPr lang="en-US" sz="1200" b="0" dirty="0" err="1">
                          <a:solidFill>
                            <a:srgbClr val="0070C0"/>
                          </a:solidFill>
                          <a:latin typeface="Arial" panose="020B0604020202020204" pitchFamily="34" charset="0"/>
                          <a:cs typeface="Arial" panose="020B0604020202020204" pitchFamily="34" charset="0"/>
                        </a:rPr>
                        <a:t>recyclates</a:t>
                      </a:r>
                      <a:r>
                        <a:rPr lang="en-US"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18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6. Ensure compatibility of ink where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printing is required on plastic parts.</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200" b="0" dirty="0" err="1">
                          <a:solidFill>
                            <a:srgbClr val="0070C0"/>
                          </a:solidFill>
                          <a:latin typeface="Arial" panose="020B0604020202020204" pitchFamily="34" charset="0"/>
                          <a:cs typeface="Arial" panose="020B0604020202020204" pitchFamily="34" charset="0"/>
                        </a:rPr>
                        <a:t>Maintain</a:t>
                      </a:r>
                      <a:r>
                        <a:rPr lang="fr-FR" sz="1200" b="0" dirty="0">
                          <a:solidFill>
                            <a:srgbClr val="0070C0"/>
                          </a:solidFill>
                          <a:latin typeface="Arial" panose="020B0604020202020204" pitchFamily="34" charset="0"/>
                          <a:cs typeface="Arial" panose="020B0604020202020204" pitchFamily="34" charset="0"/>
                        </a:rPr>
                        <a:t> maximum value of</a:t>
                      </a:r>
                      <a:r>
                        <a:rPr lang="fr-FR"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recovered</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material</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47580">
                <a:tc>
                  <a:txBody>
                    <a:bodyPr/>
                    <a:lstStyle/>
                    <a:p>
                      <a:pPr marL="180975" indent="-180975" algn="just" defTabSz="914400" rtl="0" eaLnBrk="1" latinLnBrk="0" hangingPunct="1"/>
                      <a:r>
                        <a:rPr lang="fr-FR" sz="1200" b="0" kern="1200" dirty="0">
                          <a:solidFill>
                            <a:srgbClr val="0070C0"/>
                          </a:solidFill>
                          <a:latin typeface="Arial" panose="020B0604020202020204" pitchFamily="34" charset="0"/>
                          <a:ea typeface="+mn-ea"/>
                          <a:cs typeface="Arial" panose="020B0604020202020204" pitchFamily="34" charset="0"/>
                        </a:rPr>
                        <a:t>7. </a:t>
                      </a:r>
                      <a:r>
                        <a:rPr lang="fr-FR" sz="1200" b="0" kern="1200" dirty="0" err="1">
                          <a:solidFill>
                            <a:srgbClr val="0070C0"/>
                          </a:solidFill>
                          <a:latin typeface="Arial" panose="020B0604020202020204" pitchFamily="34" charset="0"/>
                          <a:ea typeface="+mn-ea"/>
                          <a:cs typeface="Arial" panose="020B0604020202020204" pitchFamily="34" charset="0"/>
                        </a:rPr>
                        <a:t>Eliminate</a:t>
                      </a:r>
                      <a:r>
                        <a:rPr lang="fr-FR" sz="1200" b="0" kern="1200" dirty="0">
                          <a:solidFill>
                            <a:srgbClr val="0070C0"/>
                          </a:solidFill>
                          <a:latin typeface="Arial" panose="020B0604020202020204" pitchFamily="34" charset="0"/>
                          <a:ea typeface="+mn-ea"/>
                          <a:cs typeface="Arial" panose="020B0604020202020204" pitchFamily="34" charset="0"/>
                        </a:rPr>
                        <a:t> incompatible labels on</a:t>
                      </a:r>
                      <a:r>
                        <a:rPr lang="fr-FR"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a:solidFill>
                            <a:srgbClr val="0070C0"/>
                          </a:solidFill>
                          <a:latin typeface="Arial" panose="020B0604020202020204" pitchFamily="34" charset="0"/>
                          <a:ea typeface="+mn-ea"/>
                          <a:cs typeface="Arial" panose="020B0604020202020204" pitchFamily="34" charset="0"/>
                        </a:rPr>
                        <a:t>plastic parts.</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Avoid costly label removal or sorting</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operations</a:t>
                      </a:r>
                      <a:r>
                        <a:rPr lang="fr-FR" sz="1200" b="0" kern="1200" dirty="0">
                          <a:solidFill>
                            <a:srgbClr val="0070C0"/>
                          </a:solidFill>
                          <a:latin typeface="Arial" panose="020B0604020202020204" pitchFamily="34" charset="0"/>
                          <a:ea typeface="+mn-ea"/>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188">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8. Hazardous parts should be clearly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marked</a:t>
                      </a:r>
                      <a:r>
                        <a:rPr lang="fr-FR" sz="1200" b="0" kern="1200" dirty="0">
                          <a:solidFill>
                            <a:srgbClr val="0070C0"/>
                          </a:solidFill>
                          <a:latin typeface="Arial" panose="020B0604020202020204" pitchFamily="34" charset="0"/>
                          <a:ea typeface="+mn-ea"/>
                          <a:cs typeface="Arial" panose="020B0604020202020204" pitchFamily="34" charset="0"/>
                        </a:rPr>
                        <a:t> and </a:t>
                      </a:r>
                      <a:r>
                        <a:rPr lang="fr-FR" sz="1200" b="0" kern="1200" dirty="0" err="1">
                          <a:solidFill>
                            <a:srgbClr val="0070C0"/>
                          </a:solidFill>
                          <a:latin typeface="Arial" panose="020B0604020202020204" pitchFamily="34" charset="0"/>
                          <a:ea typeface="+mn-ea"/>
                          <a:cs typeface="Arial" panose="020B0604020202020204" pitchFamily="34" charset="0"/>
                        </a:rPr>
                        <a:t>easily</a:t>
                      </a:r>
                      <a:r>
                        <a:rPr lang="fr-FR" sz="1200" b="0" kern="120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removed</a:t>
                      </a:r>
                      <a:r>
                        <a:rPr lang="fr-FR" sz="1200" b="0" kern="1200" dirty="0">
                          <a:solidFill>
                            <a:srgbClr val="0070C0"/>
                          </a:solidFill>
                          <a:latin typeface="Arial" panose="020B0604020202020204" pitchFamily="34" charset="0"/>
                          <a:ea typeface="+mn-ea"/>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Rapidly eliminate parts of negative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a:solidFill>
                            <a:srgbClr val="0070C0"/>
                          </a:solidFill>
                          <a:latin typeface="Arial" panose="020B0604020202020204" pitchFamily="34" charset="0"/>
                          <a:ea typeface="+mn-ea"/>
                          <a:cs typeface="Arial" panose="020B0604020202020204" pitchFamily="34" charset="0"/>
                        </a:rPr>
                        <a:t>value.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081512523"/>
      </p:ext>
    </p:extLst>
  </p:cSld>
  <p:clrMapOvr>
    <a:masterClrMapping/>
  </p:clrMapOvr>
  <p:transition spd="med">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473075" y="1212850"/>
          <a:ext cx="8220076" cy="4451392"/>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275">
                <a:tc>
                  <a:txBody>
                    <a:bodyPr/>
                    <a:lstStyle/>
                    <a:p>
                      <a:r>
                        <a:rPr lang="en-US" sz="1600" dirty="0">
                          <a:solidFill>
                            <a:srgbClr val="0000FF"/>
                          </a:solidFill>
                          <a:latin typeface="Arial" panose="020B0604020202020204" pitchFamily="34" charset="0"/>
                          <a:cs typeface="Arial" panose="020B0604020202020204" pitchFamily="34" charset="0"/>
                        </a:rPr>
                        <a:t>B. Fasteners &amp; Connections</a:t>
                      </a:r>
                      <a:endParaRPr lang="fr-FR" sz="1600" dirty="0">
                        <a:solidFill>
                          <a:srgbClr val="0000FF"/>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16">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9.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fasteners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Most disassembly time is fastener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removal.</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10.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fastener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removal tools needed.</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Tool changing costs time</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70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11. Fasteners should be easy to</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remove.</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Save time in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705">
                <a:tc>
                  <a:txBody>
                    <a:bodyPr/>
                    <a:lstStyle/>
                    <a:p>
                      <a:pPr algn="just"/>
                      <a:r>
                        <a:rPr lang="en-US" sz="1200" b="0" dirty="0">
                          <a:solidFill>
                            <a:srgbClr val="0070C0"/>
                          </a:solidFill>
                          <a:latin typeface="Arial" panose="020B0604020202020204" pitchFamily="34" charset="0"/>
                          <a:cs typeface="Arial" panose="020B0604020202020204" pitchFamily="34" charset="0"/>
                        </a:rPr>
                        <a:t>12. Fastening points should be easy to</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access.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Awkward movements slow down</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manual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13. Snap-fits should be obviously</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located and able to be disassembled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using standard tools.</a:t>
                      </a:r>
                      <a:endParaRPr lang="fr-FR" sz="120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Special tools may not be identified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available.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14. Try to use fasteners of material</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compatible with the parts connected.</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Enables disassembly operations to be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avoided.</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15. If two parts cannot be compatible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make them easy to separate.</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16. Eliminate adhesives unless</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compatible with both parts joined.</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Many adhesives cause contamination</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of materials.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17. </a:t>
                      </a:r>
                      <a:r>
                        <a:rPr lang="en-US" sz="1200" b="0" kern="1200" dirty="0" err="1">
                          <a:solidFill>
                            <a:srgbClr val="0070C0"/>
                          </a:solidFill>
                          <a:latin typeface="Arial" panose="020B0604020202020204" pitchFamily="34" charset="0"/>
                          <a:ea typeface="+mn-ea"/>
                          <a:cs typeface="Arial" panose="020B0604020202020204" pitchFamily="34" charset="0"/>
                        </a:rPr>
                        <a:t>Minimise</a:t>
                      </a:r>
                      <a:r>
                        <a:rPr lang="en-US" sz="1200" b="0" kern="1200" dirty="0">
                          <a:solidFill>
                            <a:srgbClr val="0070C0"/>
                          </a:solidFill>
                          <a:latin typeface="Arial" panose="020B0604020202020204" pitchFamily="34" charset="0"/>
                          <a:ea typeface="+mn-ea"/>
                          <a:cs typeface="Arial" panose="020B0604020202020204" pitchFamily="34" charset="0"/>
                        </a:rPr>
                        <a:t> the number and length</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of interconnecting wires or cables</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used.</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Flexible elements slow to remove;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copper contaminates steel, etc.</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18. Connections can be designed to</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break as an alternative to removing</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fasteners.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Fracture is a fast disassembly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operation.</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8"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1989108"/>
      </p:ext>
    </p:extLst>
  </p:cSld>
  <p:clrMapOvr>
    <a:masterClrMapping/>
  </p:clrMapOvr>
  <p:transition spd="med">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463550" y="1222375"/>
          <a:ext cx="8220076" cy="3103564"/>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367">
                <a:tc>
                  <a:txBody>
                    <a:bodyPr/>
                    <a:lstStyle/>
                    <a:p>
                      <a:r>
                        <a:rPr lang="en-US" sz="1600" dirty="0">
                          <a:solidFill>
                            <a:srgbClr val="0000FF"/>
                          </a:solidFill>
                          <a:latin typeface="Arial" panose="020B0604020202020204" pitchFamily="34" charset="0"/>
                          <a:cs typeface="Arial" panose="020B0604020202020204" pitchFamily="34" charset="0"/>
                        </a:rPr>
                        <a:t>C. Product Structure</a:t>
                      </a:r>
                      <a:endParaRPr lang="fr-FR" sz="1600" dirty="0">
                        <a:solidFill>
                          <a:srgbClr val="0000FF"/>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297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19. Minimize the number of parts.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Reduce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20. Make designs as modular as</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possible, with separation of functions.</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Allows options of service, upgrade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recycle.</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21. Locate unrecyclable parts in one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area which can be quickly removed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and discarded.</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Speeds disassembly - see no.8.</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22. Locate parts with the highest value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in easily accessible places.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Enables partial disassembly for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optimum return.</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297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23. Design parts for stability during</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disassembly.</a:t>
                      </a:r>
                      <a:endParaRPr lang="fr-FR" sz="120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Manual disassembly is faster with a</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firm working base.</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24. Avoid </a:t>
                      </a:r>
                      <a:r>
                        <a:rPr lang="en-US" sz="1200" b="0" dirty="0" err="1">
                          <a:solidFill>
                            <a:srgbClr val="0070C0"/>
                          </a:solidFill>
                          <a:latin typeface="Arial" panose="020B0604020202020204" pitchFamily="34" charset="0"/>
                          <a:cs typeface="Arial" panose="020B0604020202020204" pitchFamily="34" charset="0"/>
                        </a:rPr>
                        <a:t>moulded</a:t>
                      </a:r>
                      <a:r>
                        <a:rPr lang="en-US" sz="1200" b="0" dirty="0">
                          <a:solidFill>
                            <a:srgbClr val="0070C0"/>
                          </a:solidFill>
                          <a:latin typeface="Arial" panose="020B0604020202020204" pitchFamily="34" charset="0"/>
                          <a:cs typeface="Arial" panose="020B0604020202020204" pitchFamily="34" charset="0"/>
                        </a:rPr>
                        <a:t>-in metal inserts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reinforcements in plastic parts.</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Creates the need for shredding and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separation.</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2975">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25. Access and break points should be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made obvious.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Logical structure speeds disassembly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and training.</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8"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167966"/>
      </p:ext>
    </p:extLst>
  </p:cSld>
  <p:clrMapOvr>
    <a:masterClrMapping/>
  </p:clrMapOvr>
  <p:transition spd="med">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457" name="Group 97"/>
          <p:cNvGraphicFramePr>
            <a:graphicFrameLocks noGrp="1"/>
          </p:cNvGraphicFramePr>
          <p:nvPr>
            <p:extLst>
              <p:ext uri="{D42A27DB-BD31-4B8C-83A1-F6EECF244321}">
                <p14:modId xmlns:p14="http://schemas.microsoft.com/office/powerpoint/2010/main" val="1226765642"/>
              </p:ext>
            </p:extLst>
          </p:nvPr>
        </p:nvGraphicFramePr>
        <p:xfrm>
          <a:off x="200025" y="5701358"/>
          <a:ext cx="8745538" cy="627063"/>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62706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Logiciel</a:t>
                      </a:r>
                    </a:p>
                  </a:txBody>
                  <a:tcPr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Calibri" panose="020F0502020204030204" pitchFamily="34" charset="0"/>
                        </a:rPr>
                        <a:t>Gabi IV, </a:t>
                      </a:r>
                      <a:r>
                        <a:rPr kumimoji="0" lang="fr-FR" sz="1600" b="1" i="0" u="none" strike="noStrike" cap="none" normalizeH="0" baseline="0" dirty="0" err="1">
                          <a:ln>
                            <a:noFill/>
                          </a:ln>
                          <a:solidFill>
                            <a:schemeClr val="accent2"/>
                          </a:solidFill>
                          <a:effectLst/>
                          <a:latin typeface="Calibri" panose="020F0502020204030204" pitchFamily="34" charset="0"/>
                        </a:rPr>
                        <a:t>Ecodesign</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Tool</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EIME</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AMETIDE</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ReStar</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ELDA</a:t>
                      </a:r>
                      <a:r>
                        <a:rPr kumimoji="0" lang="fr-FR" sz="1600" b="1" i="0" u="none" strike="noStrike" cap="none" normalizeH="0" baseline="0" dirty="0">
                          <a:ln>
                            <a:noFill/>
                          </a:ln>
                          <a:solidFill>
                            <a:schemeClr val="accent2"/>
                          </a:solidFill>
                          <a:effectLst/>
                          <a:latin typeface="Calibri" panose="020F0502020204030204" pitchFamily="34" charset="0"/>
                        </a:rPr>
                        <a:t>, …</a:t>
                      </a:r>
                    </a:p>
                  </a:txBody>
                  <a:tcPr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3458" name="Group 98"/>
          <p:cNvGraphicFramePr>
            <a:graphicFrameLocks noGrp="1"/>
          </p:cNvGraphicFramePr>
          <p:nvPr>
            <p:extLst>
              <p:ext uri="{D42A27DB-BD31-4B8C-83A1-F6EECF244321}">
                <p14:modId xmlns:p14="http://schemas.microsoft.com/office/powerpoint/2010/main" val="958266793"/>
              </p:ext>
            </p:extLst>
          </p:nvPr>
        </p:nvGraphicFramePr>
        <p:xfrm>
          <a:off x="198438" y="672158"/>
          <a:ext cx="8745537" cy="1714961"/>
        </p:xfrm>
        <a:graphic>
          <a:graphicData uri="http://schemas.openxmlformats.org/drawingml/2006/table">
            <a:tbl>
              <a:tblPr/>
              <a:tblGrid>
                <a:gridCol w="1870075">
                  <a:extLst>
                    <a:ext uri="{9D8B030D-6E8A-4147-A177-3AD203B41FA5}">
                      <a16:colId xmlns:a16="http://schemas.microsoft.com/office/drawing/2014/main" val="20000"/>
                    </a:ext>
                  </a:extLst>
                </a:gridCol>
                <a:gridCol w="6875462">
                  <a:extLst>
                    <a:ext uri="{9D8B030D-6E8A-4147-A177-3AD203B41FA5}">
                      <a16:colId xmlns:a16="http://schemas.microsoft.com/office/drawing/2014/main" val="20001"/>
                    </a:ext>
                  </a:extLst>
                </a:gridCol>
              </a:tblGrid>
              <a:tr h="396079">
                <a:tc grid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Calibri" panose="020F0502020204030204" pitchFamily="34" charset="0"/>
                        </a:rPr>
                        <a:t>Outils d’</a:t>
                      </a:r>
                      <a:r>
                        <a:rPr kumimoji="0" lang="fr-FR" sz="2000" b="1" i="0" u="sng" strike="noStrike" cap="none" normalizeH="0" baseline="0" dirty="0">
                          <a:ln>
                            <a:noFill/>
                          </a:ln>
                          <a:solidFill>
                            <a:schemeClr val="accent2"/>
                          </a:solidFill>
                          <a:effectLst/>
                          <a:latin typeface="Calibri" panose="020F0502020204030204" pitchFamily="34" charset="0"/>
                        </a:rPr>
                        <a:t>amélioration</a:t>
                      </a:r>
                      <a:r>
                        <a:rPr kumimoji="0" lang="fr-FR" sz="2000" b="1" i="0" u="none" strike="noStrike" cap="none" normalizeH="0" baseline="0" dirty="0">
                          <a:ln>
                            <a:noFill/>
                          </a:ln>
                          <a:solidFill>
                            <a:schemeClr val="accent2"/>
                          </a:solidFill>
                          <a:effectLst/>
                          <a:latin typeface="Calibri" panose="020F0502020204030204" pitchFamily="34" charset="0"/>
                        </a:rPr>
                        <a:t> de la conception environnementale de produits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39830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Type d’outil</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Caractéristiques principales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92012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Norme</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Les définitions des principes généraux pour intégrer l’environnement,</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Principes et règles à suivre,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Préconisations.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43476" name="Group 116"/>
          <p:cNvGraphicFramePr>
            <a:graphicFrameLocks noGrp="1"/>
          </p:cNvGraphicFramePr>
          <p:nvPr>
            <p:extLst>
              <p:ext uri="{D42A27DB-BD31-4B8C-83A1-F6EECF244321}">
                <p14:modId xmlns:p14="http://schemas.microsoft.com/office/powerpoint/2010/main" val="926392987"/>
              </p:ext>
            </p:extLst>
          </p:nvPr>
        </p:nvGraphicFramePr>
        <p:xfrm>
          <a:off x="200025" y="2389833"/>
          <a:ext cx="8745538" cy="1505666"/>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150495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Liste</a:t>
                      </a:r>
                    </a:p>
                  </a:txBody>
                  <a:tcPr marT="45697" marB="45697"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Recommandations selon les axes stratégiques choisis,</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Association de matériaux possibles ou non en vue du recyclage,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err="1">
                          <a:ln>
                            <a:noFill/>
                          </a:ln>
                          <a:solidFill>
                            <a:schemeClr val="accent2"/>
                          </a:solidFill>
                          <a:effectLst/>
                          <a:latin typeface="Calibri" panose="020F0502020204030204" pitchFamily="34" charset="0"/>
                        </a:rPr>
                        <a:t>Check-liste</a:t>
                      </a:r>
                      <a:r>
                        <a:rPr kumimoji="0" lang="fr-FR" sz="1600" b="1" i="0" u="none" strike="noStrike" cap="none" normalizeH="0" baseline="0" dirty="0">
                          <a:ln>
                            <a:noFill/>
                          </a:ln>
                          <a:solidFill>
                            <a:schemeClr val="accent2"/>
                          </a:solidFill>
                          <a:effectLst/>
                          <a:latin typeface="Calibri" panose="020F0502020204030204" pitchFamily="34" charset="0"/>
                        </a:rPr>
                        <a:t> permettant d’imaginer des voies d’amélioration,</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Matériaux,</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Critères écologiques à respecter pour l’obtention de l’Ecolabel.</a:t>
                      </a:r>
                    </a:p>
                  </a:txBody>
                  <a:tcPr marT="45697" marB="45697"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3484" name="Group 124"/>
          <p:cNvGraphicFramePr>
            <a:graphicFrameLocks noGrp="1"/>
          </p:cNvGraphicFramePr>
          <p:nvPr>
            <p:extLst>
              <p:ext uri="{D42A27DB-BD31-4B8C-83A1-F6EECF244321}">
                <p14:modId xmlns:p14="http://schemas.microsoft.com/office/powerpoint/2010/main" val="3342120819"/>
              </p:ext>
            </p:extLst>
          </p:nvPr>
        </p:nvGraphicFramePr>
        <p:xfrm>
          <a:off x="200025" y="3893196"/>
          <a:ext cx="8745538" cy="1798637"/>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179863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Guide</a:t>
                      </a:r>
                    </a:p>
                  </a:txBody>
                  <a:tcPr marT="45728" marB="45728"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pour informer, éduquer,</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Instruction de conception (matériaux, assemblage, …),</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Guide </a:t>
                      </a:r>
                      <a:r>
                        <a:rPr kumimoji="0" lang="fr-FR" sz="1600" b="1" i="0" u="none" strike="noStrike" cap="none" normalizeH="0" baseline="0" dirty="0" err="1">
                          <a:ln>
                            <a:noFill/>
                          </a:ln>
                          <a:solidFill>
                            <a:schemeClr val="accent2"/>
                          </a:solidFill>
                          <a:effectLst/>
                          <a:latin typeface="Calibri" panose="020F0502020204030204" pitchFamily="34" charset="0"/>
                        </a:rPr>
                        <a:t>GCV</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chemeClr val="accent2"/>
                          </a:solidFill>
                          <a:effectLst/>
                          <a:latin typeface="Calibri" panose="020F0502020204030204" pitchFamily="34" charset="0"/>
                        </a:rPr>
                        <a:t>G</a:t>
                      </a:r>
                      <a:r>
                        <a:rPr kumimoji="0" lang="fr-FR" sz="1600" b="1" i="1" u="none" strike="noStrike" cap="none" normalizeH="0" baseline="0" dirty="0">
                          <a:ln>
                            <a:noFill/>
                          </a:ln>
                          <a:solidFill>
                            <a:srgbClr val="33CCFF"/>
                          </a:solidFill>
                          <a:effectLst/>
                          <a:latin typeface="Calibri" panose="020F0502020204030204" pitchFamily="34" charset="0"/>
                        </a:rPr>
                        <a:t>uide</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rgbClr val="33CCFF"/>
                          </a:solidFill>
                          <a:effectLst/>
                          <a:latin typeface="Calibri" panose="020F0502020204030204" pitchFamily="34" charset="0"/>
                        </a:rPr>
                        <a:t>de</a:t>
                      </a:r>
                      <a:r>
                        <a:rPr kumimoji="0" lang="fr-FR" sz="1600" b="1" i="1" u="none" strike="noStrike" cap="none" normalizeH="0" baseline="0" dirty="0">
                          <a:ln>
                            <a:noFill/>
                          </a:ln>
                          <a:solidFill>
                            <a:schemeClr val="accent2"/>
                          </a:solidFill>
                          <a:effectLst/>
                          <a:latin typeface="Calibri" panose="020F0502020204030204" pitchFamily="34" charset="0"/>
                        </a:rPr>
                        <a:t> C</a:t>
                      </a:r>
                      <a:r>
                        <a:rPr kumimoji="0" lang="fr-FR" sz="1600" b="1" i="1" u="none" strike="noStrike" cap="none" normalizeH="0" baseline="0" dirty="0">
                          <a:ln>
                            <a:noFill/>
                          </a:ln>
                          <a:solidFill>
                            <a:srgbClr val="33CCFF"/>
                          </a:solidFill>
                          <a:effectLst/>
                          <a:latin typeface="Calibri" panose="020F0502020204030204" pitchFamily="34" charset="0"/>
                        </a:rPr>
                        <a:t>ycle</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rgbClr val="33CCFF"/>
                          </a:solidFill>
                          <a:effectLst/>
                          <a:latin typeface="Calibri" panose="020F0502020204030204" pitchFamily="34" charset="0"/>
                        </a:rPr>
                        <a:t>de</a:t>
                      </a:r>
                      <a:r>
                        <a:rPr kumimoji="0" lang="fr-FR" sz="1600" b="1" i="1" u="none" strike="noStrike" cap="none" normalizeH="0" baseline="0" dirty="0">
                          <a:ln>
                            <a:noFill/>
                          </a:ln>
                          <a:solidFill>
                            <a:schemeClr val="accent2"/>
                          </a:solidFill>
                          <a:effectLst/>
                          <a:latin typeface="Calibri" panose="020F0502020204030204" pitchFamily="34" charset="0"/>
                        </a:rPr>
                        <a:t> V</a:t>
                      </a:r>
                      <a:r>
                        <a:rPr kumimoji="0" lang="fr-FR" sz="1600" b="1" i="1" u="none" strike="noStrike" cap="none" normalizeH="0" baseline="0" dirty="0">
                          <a:ln>
                            <a:noFill/>
                          </a:ln>
                          <a:solidFill>
                            <a:srgbClr val="33CCFF"/>
                          </a:solidFill>
                          <a:effectLst/>
                          <a:latin typeface="Calibri" panose="020F0502020204030204" pitchFamily="34" charset="0"/>
                        </a:rPr>
                        <a:t>ie</a:t>
                      </a:r>
                      <a:r>
                        <a:rPr kumimoji="0" lang="fr-FR" sz="1600" b="1" i="0" u="none" strike="noStrike" cap="none" normalizeH="0" baseline="0" dirty="0">
                          <a:ln>
                            <a:noFill/>
                          </a:ln>
                          <a:solidFill>
                            <a:schemeClr val="accent2"/>
                          </a:solidFill>
                          <a:effectLst/>
                          <a:latin typeface="Calibri" panose="020F0502020204030204" pitchFamily="34" charset="0"/>
                        </a:rPr>
                        <a:t>),</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Guide de conception en vue de valorisation du produit en fin de vie,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représentants la politique environnementale d’un groupe,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de principes de base, les caractéristiques d’un </a:t>
                      </a:r>
                      <a:r>
                        <a:rPr kumimoji="0" lang="fr-FR" sz="1600" b="1" i="0" u="none" strike="noStrike" cap="none" normalizeH="0" baseline="0" dirty="0" err="1">
                          <a:ln>
                            <a:noFill/>
                          </a:ln>
                          <a:solidFill>
                            <a:schemeClr val="accent2"/>
                          </a:solidFill>
                          <a:effectLst/>
                          <a:latin typeface="Calibri" panose="020F0502020204030204" pitchFamily="34" charset="0"/>
                        </a:rPr>
                        <a:t>Eco-produit</a:t>
                      </a:r>
                      <a:r>
                        <a:rPr kumimoji="0" lang="fr-FR" sz="1600" b="1" i="0" u="none" strike="noStrike" cap="none" normalizeH="0" baseline="0" dirty="0">
                          <a:ln>
                            <a:noFill/>
                          </a:ln>
                          <a:solidFill>
                            <a:schemeClr val="accent2"/>
                          </a:solidFill>
                          <a:effectLst/>
                          <a:latin typeface="Calibri" panose="020F0502020204030204" pitchFamily="34" charset="0"/>
                        </a:rPr>
                        <a:t>.</a:t>
                      </a:r>
                    </a:p>
                  </a:txBody>
                  <a:tcPr marT="45728" marB="45728"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2162576748"/>
      </p:ext>
    </p:extLst>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42" y="4178782"/>
            <a:ext cx="8979270" cy="2308324"/>
          </a:xfrm>
          <a:prstGeom prst="rect">
            <a:avLst/>
          </a:prstGeom>
        </p:spPr>
        <p:txBody>
          <a:bodyPr wrap="square">
            <a:spAutoFit/>
          </a:bodyPr>
          <a:lstStyle/>
          <a:p>
            <a:pPr algn="just"/>
            <a:r>
              <a:rPr lang="fr-FR" sz="1800" dirty="0">
                <a:solidFill>
                  <a:srgbClr val="000099"/>
                </a:solidFill>
                <a:latin typeface="Calibri" panose="020F0502020204030204" pitchFamily="34" charset="0"/>
                <a:ea typeface="Calibri" panose="020F0502020204030204" pitchFamily="34" charset="0"/>
                <a:cs typeface="Times New Roman" panose="02020603050405020304" pitchFamily="18" charset="0"/>
              </a:rPr>
              <a:t>Elle est basée sur 6 éléments principaux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L’utilisation modérée et la plus efficace possible des ressources non renouvelables,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Une exploitation des ressources renouvelables respectueuse de leurs conditions de renouvellement,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L’écoconception et la production propre,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Une consommation respectueuse de l’environnement,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La valorisation des déchets en tant que ressources,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Le traitement des déchets sans nuisance. </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901" y="426284"/>
            <a:ext cx="2961003"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L’Economie Circulaire </a:t>
            </a:r>
            <a:endParaRPr lang="fr-FR"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76241" y="836226"/>
            <a:ext cx="8959604" cy="1080296"/>
          </a:xfrm>
          <a:prstGeom prst="rect">
            <a:avLst/>
          </a:prstGeom>
        </p:spPr>
        <p:txBody>
          <a:bodyPr wrap="square">
            <a:spAutoFit/>
          </a:bodyPr>
          <a:lstStyle/>
          <a:p>
            <a:pPr algn="just">
              <a:lnSpc>
                <a:spcPct val="107000"/>
              </a:lnSpc>
              <a:spcAft>
                <a:spcPts val="800"/>
              </a:spcAft>
            </a:pP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peut se définir comme un système économique d’échange et de production qui, à tous les stades du cycle de vie des produits, vise à augmenter l’efficacité de l’utilisation des ressources et à en diminuer l’impact sur l’environnement. </a:t>
            </a:r>
          </a:p>
        </p:txBody>
      </p:sp>
      <p:sp>
        <p:nvSpPr>
          <p:cNvPr id="5" name="Rectangle 4"/>
          <p:cNvSpPr/>
          <p:nvPr/>
        </p:nvSpPr>
        <p:spPr>
          <a:xfrm>
            <a:off x="142610" y="2294906"/>
            <a:ext cx="8893237" cy="1323439"/>
          </a:xfrm>
          <a:prstGeom prst="rect">
            <a:avLst/>
          </a:prstGeom>
        </p:spPr>
        <p:txBody>
          <a:bodyPr wrap="square">
            <a:spAutoFit/>
          </a:bodyPr>
          <a:lstStyle/>
          <a:p>
            <a:pPr algn="just"/>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L’économie circulaire doit chercher globalement à diminuer drastiquement le gaspillage des ressources afin de découpler la consommation des ressources de la croissance du PIB tout en assurant la réduction des impacts environnementaux. </a:t>
            </a:r>
          </a:p>
          <a:p>
            <a:pPr algn="ctr"/>
            <a:r>
              <a:rPr lang="fr-FR" sz="2000" b="1" i="1" dirty="0">
                <a:solidFill>
                  <a:srgbClr val="000099"/>
                </a:solidFill>
                <a:latin typeface="Calibri" panose="020F0502020204030204" pitchFamily="34" charset="0"/>
                <a:ea typeface="Calibri" panose="020F0502020204030204" pitchFamily="34" charset="0"/>
                <a:cs typeface="Times New Roman" panose="02020603050405020304" pitchFamily="18" charset="0"/>
              </a:rPr>
              <a:t>Il s’agit de faire plus et mieux avec moins</a:t>
            </a:r>
            <a:endParaRPr lang="en-US" sz="20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Group 22"/>
          <p:cNvGraphicFramePr>
            <a:graphicFrameLocks noGrp="1"/>
          </p:cNvGraphicFramePr>
          <p:nvPr>
            <p:extLst>
              <p:ext uri="{D42A27DB-BD31-4B8C-83A1-F6EECF244321}">
                <p14:modId xmlns:p14="http://schemas.microsoft.com/office/powerpoint/2010/main" val="27283767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191392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1" name="Rectangle 16"/>
          <p:cNvSpPr>
            <a:spLocks noChangeArrowheads="1"/>
          </p:cNvSpPr>
          <p:nvPr/>
        </p:nvSpPr>
        <p:spPr bwMode="auto">
          <a:xfrm>
            <a:off x="1066800" y="558264"/>
            <a:ext cx="701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87313" algn="ctr">
              <a:spcBef>
                <a:spcPct val="50000"/>
              </a:spcBef>
              <a:tabLst>
                <a:tab pos="952500" algn="l"/>
              </a:tabLst>
              <a:defRPr sz="2000" b="1">
                <a:solidFill>
                  <a:schemeClr val="accent2"/>
                </a:solidFill>
                <a:latin typeface="Times New Roman" panose="02020603050405020304" pitchFamily="18" charset="0"/>
              </a:defRPr>
            </a:lvl1pPr>
            <a:lvl2pPr marL="955675" indent="-484188" algn="ctr">
              <a:spcBef>
                <a:spcPct val="50000"/>
              </a:spcBef>
              <a:tabLst>
                <a:tab pos="952500" algn="l"/>
              </a:tabLst>
              <a:defRPr sz="2000" b="1">
                <a:solidFill>
                  <a:schemeClr val="accent2"/>
                </a:solidFill>
                <a:latin typeface="Times New Roman" panose="02020603050405020304" pitchFamily="18" charset="0"/>
              </a:defRPr>
            </a:lvl2pPr>
            <a:lvl3pPr marL="1374775" indent="-228600" algn="ctr">
              <a:spcBef>
                <a:spcPct val="50000"/>
              </a:spcBef>
              <a:tabLst>
                <a:tab pos="952500" algn="l"/>
              </a:tabLst>
              <a:defRPr sz="2000" b="1">
                <a:solidFill>
                  <a:schemeClr val="accent2"/>
                </a:solidFill>
                <a:latin typeface="Times New Roman" panose="02020603050405020304" pitchFamily="18" charset="0"/>
              </a:defRPr>
            </a:lvl3pPr>
            <a:lvl4pPr marL="1793875" indent="-228600" algn="ctr">
              <a:spcBef>
                <a:spcPct val="50000"/>
              </a:spcBef>
              <a:tabLst>
                <a:tab pos="952500" algn="l"/>
              </a:tabLst>
              <a:defRPr sz="2000" b="1">
                <a:solidFill>
                  <a:schemeClr val="accent2"/>
                </a:solidFill>
                <a:latin typeface="Times New Roman" panose="02020603050405020304" pitchFamily="18" charset="0"/>
              </a:defRPr>
            </a:lvl4pPr>
            <a:lvl5pPr marL="2212975" indent="-228600" algn="ctr">
              <a:spcBef>
                <a:spcPct val="50000"/>
              </a:spcBef>
              <a:tabLst>
                <a:tab pos="952500" algn="l"/>
              </a:tabLst>
              <a:defRPr sz="2000" b="1">
                <a:solidFill>
                  <a:schemeClr val="accent2"/>
                </a:solidFill>
                <a:latin typeface="Times New Roman" panose="02020603050405020304" pitchFamily="18" charset="0"/>
              </a:defRPr>
            </a:lvl5pPr>
            <a:lvl6pPr marL="26701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6pPr>
            <a:lvl7pPr marL="31273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7pPr>
            <a:lvl8pPr marL="35845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8pPr>
            <a:lvl9pPr marL="40417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9pPr>
          </a:lstStyle>
          <a:p>
            <a:pPr marL="87313" marR="0" lvl="0" indent="0" algn="ctr" defTabSz="914400" rtl="0" eaLnBrk="1" fontAlgn="base" latinLnBrk="0" hangingPunct="1">
              <a:lnSpc>
                <a:spcPct val="100000"/>
              </a:lnSpc>
              <a:spcBef>
                <a:spcPct val="20000"/>
              </a:spcBef>
              <a:spcAft>
                <a:spcPct val="0"/>
              </a:spcAft>
              <a:buClrTx/>
              <a:buSzTx/>
              <a:buFontTx/>
              <a:buNone/>
              <a:tabLst>
                <a:tab pos="952500" algn="l"/>
              </a:tabLst>
              <a:defRPr/>
            </a:pPr>
            <a:r>
              <a:rPr kumimoji="0" lang="fr-FR" sz="2800" b="1"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Classification des principaux outils  </a:t>
            </a:r>
          </a:p>
        </p:txBody>
      </p:sp>
      <p:grpSp>
        <p:nvGrpSpPr>
          <p:cNvPr id="47122" name="Group 82"/>
          <p:cNvGrpSpPr>
            <a:grpSpLocks/>
          </p:cNvGrpSpPr>
          <p:nvPr/>
        </p:nvGrpSpPr>
        <p:grpSpPr bwMode="auto">
          <a:xfrm>
            <a:off x="304800" y="1206500"/>
            <a:ext cx="8458200" cy="5273675"/>
            <a:chOff x="192" y="760"/>
            <a:chExt cx="5328" cy="3322"/>
          </a:xfrm>
        </p:grpSpPr>
        <p:sp>
          <p:nvSpPr>
            <p:cNvPr id="47151" name="Text Box 18"/>
            <p:cNvSpPr txBox="1">
              <a:spLocks noChangeArrowheads="1"/>
            </p:cNvSpPr>
            <p:nvPr/>
          </p:nvSpPr>
          <p:spPr bwMode="auto">
            <a:xfrm>
              <a:off x="2304" y="3832"/>
              <a:ext cx="1200"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Evaluation</a:t>
              </a:r>
              <a:endParaRPr kumimoji="0" lang="fr-FR" sz="24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endParaRPr>
            </a:p>
          </p:txBody>
        </p:sp>
        <p:sp>
          <p:nvSpPr>
            <p:cNvPr id="47152" name="Text Box 19"/>
            <p:cNvSpPr txBox="1">
              <a:spLocks noChangeArrowheads="1"/>
            </p:cNvSpPr>
            <p:nvPr/>
          </p:nvSpPr>
          <p:spPr bwMode="auto">
            <a:xfrm rot="5400000" flipV="1">
              <a:off x="-379" y="2051"/>
              <a:ext cx="139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Amélioration</a:t>
              </a:r>
            </a:p>
          </p:txBody>
        </p:sp>
        <p:sp>
          <p:nvSpPr>
            <p:cNvPr id="47153" name="Line 21"/>
            <p:cNvSpPr>
              <a:spLocks noChangeShapeType="1"/>
            </p:cNvSpPr>
            <p:nvPr/>
          </p:nvSpPr>
          <p:spPr bwMode="auto">
            <a:xfrm flipV="1">
              <a:off x="864" y="760"/>
              <a:ext cx="0" cy="2784"/>
            </a:xfrm>
            <a:prstGeom prst="line">
              <a:avLst/>
            </a:prstGeom>
            <a:noFill/>
            <a:ln w="38100">
              <a:solidFill>
                <a:srgbClr val="B0AB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4" name="Line 22"/>
            <p:cNvSpPr>
              <a:spLocks noChangeShapeType="1"/>
            </p:cNvSpPr>
            <p:nvPr/>
          </p:nvSpPr>
          <p:spPr bwMode="auto">
            <a:xfrm>
              <a:off x="864" y="3544"/>
              <a:ext cx="4656" cy="0"/>
            </a:xfrm>
            <a:prstGeom prst="line">
              <a:avLst/>
            </a:prstGeom>
            <a:noFill/>
            <a:ln w="38100">
              <a:solidFill>
                <a:srgbClr val="B0AB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5" name="Oval 23"/>
            <p:cNvSpPr>
              <a:spLocks noChangeArrowheads="1"/>
            </p:cNvSpPr>
            <p:nvPr/>
          </p:nvSpPr>
          <p:spPr bwMode="auto">
            <a:xfrm>
              <a:off x="1584" y="3496"/>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nvGrpSpPr>
            <p:cNvPr id="47156" name="Group 24"/>
            <p:cNvGrpSpPr>
              <a:grpSpLocks/>
            </p:cNvGrpSpPr>
            <p:nvPr/>
          </p:nvGrpSpPr>
          <p:grpSpPr bwMode="auto">
            <a:xfrm>
              <a:off x="2304" y="3496"/>
              <a:ext cx="864" cy="96"/>
              <a:chOff x="912" y="3120"/>
              <a:chExt cx="864" cy="96"/>
            </a:xfrm>
          </p:grpSpPr>
          <p:sp>
            <p:nvSpPr>
              <p:cNvPr id="47180" name="Oval 25"/>
              <p:cNvSpPr>
                <a:spLocks noChangeArrowheads="1"/>
              </p:cNvSpPr>
              <p:nvPr/>
            </p:nvSpPr>
            <p:spPr bwMode="auto">
              <a:xfrm>
                <a:off x="912"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81" name="Oval 26"/>
              <p:cNvSpPr>
                <a:spLocks noChangeArrowheads="1"/>
              </p:cNvSpPr>
              <p:nvPr/>
            </p:nvSpPr>
            <p:spPr bwMode="auto">
              <a:xfrm>
                <a:off x="1680"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7" name="Group 27"/>
            <p:cNvGrpSpPr>
              <a:grpSpLocks/>
            </p:cNvGrpSpPr>
            <p:nvPr/>
          </p:nvGrpSpPr>
          <p:grpSpPr bwMode="auto">
            <a:xfrm>
              <a:off x="3840" y="3496"/>
              <a:ext cx="864" cy="96"/>
              <a:chOff x="912" y="3120"/>
              <a:chExt cx="864" cy="96"/>
            </a:xfrm>
          </p:grpSpPr>
          <p:sp>
            <p:nvSpPr>
              <p:cNvPr id="47178" name="Oval 28"/>
              <p:cNvSpPr>
                <a:spLocks noChangeArrowheads="1"/>
              </p:cNvSpPr>
              <p:nvPr/>
            </p:nvSpPr>
            <p:spPr bwMode="auto">
              <a:xfrm>
                <a:off x="912"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9" name="Oval 29"/>
              <p:cNvSpPr>
                <a:spLocks noChangeArrowheads="1"/>
              </p:cNvSpPr>
              <p:nvPr/>
            </p:nvSpPr>
            <p:spPr bwMode="auto">
              <a:xfrm>
                <a:off x="1680"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8" name="Group 30"/>
            <p:cNvGrpSpPr>
              <a:grpSpLocks/>
            </p:cNvGrpSpPr>
            <p:nvPr/>
          </p:nvGrpSpPr>
          <p:grpSpPr bwMode="auto">
            <a:xfrm>
              <a:off x="816" y="3016"/>
              <a:ext cx="96" cy="576"/>
              <a:chOff x="960" y="2784"/>
              <a:chExt cx="96" cy="576"/>
            </a:xfrm>
          </p:grpSpPr>
          <p:sp>
            <p:nvSpPr>
              <p:cNvPr id="47176" name="Oval 31"/>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7" name="Oval 32"/>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9" name="Group 33"/>
            <p:cNvGrpSpPr>
              <a:grpSpLocks/>
            </p:cNvGrpSpPr>
            <p:nvPr/>
          </p:nvGrpSpPr>
          <p:grpSpPr bwMode="auto">
            <a:xfrm>
              <a:off x="816" y="2056"/>
              <a:ext cx="96" cy="576"/>
              <a:chOff x="960" y="2784"/>
              <a:chExt cx="96" cy="576"/>
            </a:xfrm>
          </p:grpSpPr>
          <p:sp>
            <p:nvSpPr>
              <p:cNvPr id="47174" name="Oval 34"/>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5" name="Oval 35"/>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60" name="Group 36"/>
            <p:cNvGrpSpPr>
              <a:grpSpLocks/>
            </p:cNvGrpSpPr>
            <p:nvPr/>
          </p:nvGrpSpPr>
          <p:grpSpPr bwMode="auto">
            <a:xfrm>
              <a:off x="816" y="1096"/>
              <a:ext cx="96" cy="576"/>
              <a:chOff x="960" y="2784"/>
              <a:chExt cx="96" cy="576"/>
            </a:xfrm>
          </p:grpSpPr>
          <p:sp>
            <p:nvSpPr>
              <p:cNvPr id="47172" name="Oval 37"/>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3" name="Oval 38"/>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sp>
          <p:nvSpPr>
            <p:cNvPr id="47161" name="Text Box 39"/>
            <p:cNvSpPr txBox="1">
              <a:spLocks noChangeArrowheads="1"/>
            </p:cNvSpPr>
            <p:nvPr/>
          </p:nvSpPr>
          <p:spPr bwMode="auto">
            <a:xfrm>
              <a:off x="550" y="3656"/>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0</a:t>
              </a:r>
            </a:p>
          </p:txBody>
        </p:sp>
        <p:sp>
          <p:nvSpPr>
            <p:cNvPr id="47162" name="Text Box 40"/>
            <p:cNvSpPr txBox="1">
              <a:spLocks noChangeArrowheads="1"/>
            </p:cNvSpPr>
            <p:nvPr/>
          </p:nvSpPr>
          <p:spPr bwMode="auto">
            <a:xfrm>
              <a:off x="532" y="105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5</a:t>
              </a:r>
            </a:p>
          </p:txBody>
        </p:sp>
        <p:sp>
          <p:nvSpPr>
            <p:cNvPr id="47163" name="Text Box 41"/>
            <p:cNvSpPr txBox="1">
              <a:spLocks noChangeArrowheads="1"/>
            </p:cNvSpPr>
            <p:nvPr/>
          </p:nvSpPr>
          <p:spPr bwMode="auto">
            <a:xfrm>
              <a:off x="532" y="153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4</a:t>
              </a:r>
            </a:p>
          </p:txBody>
        </p:sp>
        <p:sp>
          <p:nvSpPr>
            <p:cNvPr id="47164" name="Text Box 42"/>
            <p:cNvSpPr txBox="1">
              <a:spLocks noChangeArrowheads="1"/>
            </p:cNvSpPr>
            <p:nvPr/>
          </p:nvSpPr>
          <p:spPr bwMode="auto">
            <a:xfrm>
              <a:off x="532" y="201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3</a:t>
              </a:r>
            </a:p>
          </p:txBody>
        </p:sp>
        <p:sp>
          <p:nvSpPr>
            <p:cNvPr id="47165" name="Text Box 43"/>
            <p:cNvSpPr txBox="1">
              <a:spLocks noChangeArrowheads="1"/>
            </p:cNvSpPr>
            <p:nvPr/>
          </p:nvSpPr>
          <p:spPr bwMode="auto">
            <a:xfrm>
              <a:off x="532" y="24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2</a:t>
              </a:r>
            </a:p>
          </p:txBody>
        </p:sp>
        <p:sp>
          <p:nvSpPr>
            <p:cNvPr id="47166" name="Text Box 44"/>
            <p:cNvSpPr txBox="1">
              <a:spLocks noChangeArrowheads="1"/>
            </p:cNvSpPr>
            <p:nvPr/>
          </p:nvSpPr>
          <p:spPr bwMode="auto">
            <a:xfrm>
              <a:off x="532" y="297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1</a:t>
              </a:r>
            </a:p>
          </p:txBody>
        </p:sp>
        <p:sp>
          <p:nvSpPr>
            <p:cNvPr id="47167" name="Text Box 45"/>
            <p:cNvSpPr txBox="1">
              <a:spLocks noChangeArrowheads="1"/>
            </p:cNvSpPr>
            <p:nvPr/>
          </p:nvSpPr>
          <p:spPr bwMode="auto">
            <a:xfrm>
              <a:off x="4564"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5</a:t>
              </a:r>
            </a:p>
          </p:txBody>
        </p:sp>
        <p:sp>
          <p:nvSpPr>
            <p:cNvPr id="47168" name="Text Box 46"/>
            <p:cNvSpPr txBox="1">
              <a:spLocks noChangeArrowheads="1"/>
            </p:cNvSpPr>
            <p:nvPr/>
          </p:nvSpPr>
          <p:spPr bwMode="auto">
            <a:xfrm>
              <a:off x="1540"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1</a:t>
              </a:r>
            </a:p>
          </p:txBody>
        </p:sp>
        <p:sp>
          <p:nvSpPr>
            <p:cNvPr id="47169" name="Text Box 47"/>
            <p:cNvSpPr txBox="1">
              <a:spLocks noChangeArrowheads="1"/>
            </p:cNvSpPr>
            <p:nvPr/>
          </p:nvSpPr>
          <p:spPr bwMode="auto">
            <a:xfrm>
              <a:off x="2260"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2</a:t>
              </a:r>
            </a:p>
          </p:txBody>
        </p:sp>
        <p:sp>
          <p:nvSpPr>
            <p:cNvPr id="47170" name="Text Box 48"/>
            <p:cNvSpPr txBox="1">
              <a:spLocks noChangeArrowheads="1"/>
            </p:cNvSpPr>
            <p:nvPr/>
          </p:nvSpPr>
          <p:spPr bwMode="auto">
            <a:xfrm>
              <a:off x="3028"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3</a:t>
              </a:r>
            </a:p>
          </p:txBody>
        </p:sp>
        <p:sp>
          <p:nvSpPr>
            <p:cNvPr id="47171" name="Text Box 49"/>
            <p:cNvSpPr txBox="1">
              <a:spLocks noChangeArrowheads="1"/>
            </p:cNvSpPr>
            <p:nvPr/>
          </p:nvSpPr>
          <p:spPr bwMode="auto">
            <a:xfrm>
              <a:off x="3796"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4</a:t>
              </a:r>
            </a:p>
          </p:txBody>
        </p:sp>
      </p:grpSp>
      <p:sp>
        <p:nvSpPr>
          <p:cNvPr id="47123" name="Oval 51"/>
          <p:cNvSpPr>
            <a:spLocks noChangeArrowheads="1"/>
          </p:cNvSpPr>
          <p:nvPr/>
        </p:nvSpPr>
        <p:spPr bwMode="auto">
          <a:xfrm>
            <a:off x="1420813" y="1739900"/>
            <a:ext cx="1109662" cy="685800"/>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Guidelines</a:t>
            </a:r>
          </a:p>
        </p:txBody>
      </p:sp>
      <p:grpSp>
        <p:nvGrpSpPr>
          <p:cNvPr id="47124" name="Group 84"/>
          <p:cNvGrpSpPr>
            <a:grpSpLocks/>
          </p:cNvGrpSpPr>
          <p:nvPr/>
        </p:nvGrpSpPr>
        <p:grpSpPr bwMode="auto">
          <a:xfrm>
            <a:off x="4267200" y="1511300"/>
            <a:ext cx="2209800" cy="762000"/>
            <a:chOff x="2688" y="952"/>
            <a:chExt cx="1392" cy="480"/>
          </a:xfrm>
        </p:grpSpPr>
        <p:sp>
          <p:nvSpPr>
            <p:cNvPr id="47149" name="Oval 54"/>
            <p:cNvSpPr>
              <a:spLocks noChangeArrowheads="1"/>
            </p:cNvSpPr>
            <p:nvPr/>
          </p:nvSpPr>
          <p:spPr bwMode="auto">
            <a:xfrm>
              <a:off x="2688" y="952"/>
              <a:ext cx="1392" cy="480"/>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0" name="Text Box 55"/>
            <p:cNvSpPr txBox="1">
              <a:spLocks noChangeArrowheads="1"/>
            </p:cNvSpPr>
            <p:nvPr/>
          </p:nvSpPr>
          <p:spPr bwMode="auto">
            <a:xfrm>
              <a:off x="2825" y="1001"/>
              <a:ext cx="114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Logiciels DfE, DfD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Autres outils DfD</a:t>
              </a:r>
            </a:p>
          </p:txBody>
        </p:sp>
      </p:grpSp>
      <p:grpSp>
        <p:nvGrpSpPr>
          <p:cNvPr id="47125" name="Group 83"/>
          <p:cNvGrpSpPr>
            <a:grpSpLocks/>
          </p:cNvGrpSpPr>
          <p:nvPr/>
        </p:nvGrpSpPr>
        <p:grpSpPr bwMode="auto">
          <a:xfrm>
            <a:off x="2590800" y="1663700"/>
            <a:ext cx="1524000" cy="1219200"/>
            <a:chOff x="1632" y="1048"/>
            <a:chExt cx="960" cy="768"/>
          </a:xfrm>
        </p:grpSpPr>
        <p:sp>
          <p:nvSpPr>
            <p:cNvPr id="47147" name="Oval 57"/>
            <p:cNvSpPr>
              <a:spLocks noChangeArrowheads="1"/>
            </p:cNvSpPr>
            <p:nvPr/>
          </p:nvSpPr>
          <p:spPr bwMode="auto">
            <a:xfrm>
              <a:off x="1632" y="1048"/>
              <a:ext cx="960" cy="768"/>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8" name="Text Box 58"/>
            <p:cNvSpPr txBox="1">
              <a:spLocks noChangeArrowheads="1"/>
            </p:cNvSpPr>
            <p:nvPr/>
          </p:nvSpPr>
          <p:spPr bwMode="auto">
            <a:xfrm>
              <a:off x="1848" y="1241"/>
              <a:ext cx="5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Normes</a:t>
              </a:r>
            </a:p>
          </p:txBody>
        </p:sp>
      </p:grpSp>
      <p:grpSp>
        <p:nvGrpSpPr>
          <p:cNvPr id="47126" name="Group 89"/>
          <p:cNvGrpSpPr>
            <a:grpSpLocks/>
          </p:cNvGrpSpPr>
          <p:nvPr/>
        </p:nvGrpSpPr>
        <p:grpSpPr bwMode="auto">
          <a:xfrm>
            <a:off x="7010400" y="4711700"/>
            <a:ext cx="762000" cy="533400"/>
            <a:chOff x="4416" y="2968"/>
            <a:chExt cx="480" cy="336"/>
          </a:xfrm>
        </p:grpSpPr>
        <p:sp>
          <p:nvSpPr>
            <p:cNvPr id="47145" name="Oval 60"/>
            <p:cNvSpPr>
              <a:spLocks noChangeArrowheads="1"/>
            </p:cNvSpPr>
            <p:nvPr/>
          </p:nvSpPr>
          <p:spPr bwMode="auto">
            <a:xfrm>
              <a:off x="4416" y="2968"/>
              <a:ext cx="480" cy="336"/>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6" name="Text Box 61"/>
            <p:cNvSpPr txBox="1">
              <a:spLocks noChangeArrowheads="1"/>
            </p:cNvSpPr>
            <p:nvPr/>
          </p:nvSpPr>
          <p:spPr bwMode="auto">
            <a:xfrm>
              <a:off x="4461" y="3017"/>
              <a:ext cx="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a:t>
              </a:r>
            </a:p>
          </p:txBody>
        </p:sp>
      </p:grpSp>
      <p:grpSp>
        <p:nvGrpSpPr>
          <p:cNvPr id="47127" name="Group 90"/>
          <p:cNvGrpSpPr>
            <a:grpSpLocks/>
          </p:cNvGrpSpPr>
          <p:nvPr/>
        </p:nvGrpSpPr>
        <p:grpSpPr bwMode="auto">
          <a:xfrm>
            <a:off x="5715000" y="4559300"/>
            <a:ext cx="1143000" cy="762000"/>
            <a:chOff x="3600" y="2872"/>
            <a:chExt cx="720" cy="480"/>
          </a:xfrm>
        </p:grpSpPr>
        <p:sp>
          <p:nvSpPr>
            <p:cNvPr id="47143" name="Oval 63"/>
            <p:cNvSpPr>
              <a:spLocks noChangeArrowheads="1"/>
            </p:cNvSpPr>
            <p:nvPr/>
          </p:nvSpPr>
          <p:spPr bwMode="auto">
            <a:xfrm>
              <a:off x="3600" y="2872"/>
              <a:ext cx="720" cy="480"/>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4" name="Text Box 64"/>
            <p:cNvSpPr txBox="1">
              <a:spLocks noChangeArrowheads="1"/>
            </p:cNvSpPr>
            <p:nvPr/>
          </p:nvSpPr>
          <p:spPr bwMode="auto">
            <a:xfrm>
              <a:off x="3645" y="2911"/>
              <a:ext cx="64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simplifiée</a:t>
              </a:r>
            </a:p>
          </p:txBody>
        </p:sp>
      </p:grpSp>
      <p:grpSp>
        <p:nvGrpSpPr>
          <p:cNvPr id="47128" name="Group 91"/>
          <p:cNvGrpSpPr>
            <a:grpSpLocks/>
          </p:cNvGrpSpPr>
          <p:nvPr/>
        </p:nvGrpSpPr>
        <p:grpSpPr bwMode="auto">
          <a:xfrm>
            <a:off x="4267200" y="4559300"/>
            <a:ext cx="1371600" cy="762000"/>
            <a:chOff x="2688" y="2872"/>
            <a:chExt cx="864" cy="480"/>
          </a:xfrm>
        </p:grpSpPr>
        <p:sp>
          <p:nvSpPr>
            <p:cNvPr id="47141" name="Oval 66"/>
            <p:cNvSpPr>
              <a:spLocks noChangeArrowheads="1"/>
            </p:cNvSpPr>
            <p:nvPr/>
          </p:nvSpPr>
          <p:spPr bwMode="auto">
            <a:xfrm>
              <a:off x="2688" y="2872"/>
              <a:ext cx="864" cy="480"/>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2" name="Text Box 67"/>
            <p:cNvSpPr txBox="1">
              <a:spLocks noChangeArrowheads="1"/>
            </p:cNvSpPr>
            <p:nvPr/>
          </p:nvSpPr>
          <p:spPr bwMode="auto">
            <a:xfrm>
              <a:off x="2756" y="2936"/>
              <a:ext cx="74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Evaluation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sur Regl.</a:t>
              </a:r>
            </a:p>
          </p:txBody>
        </p:sp>
      </p:grpSp>
      <p:grpSp>
        <p:nvGrpSpPr>
          <p:cNvPr id="47129" name="Group 88"/>
          <p:cNvGrpSpPr>
            <a:grpSpLocks/>
          </p:cNvGrpSpPr>
          <p:nvPr/>
        </p:nvGrpSpPr>
        <p:grpSpPr bwMode="auto">
          <a:xfrm>
            <a:off x="5715000" y="3492500"/>
            <a:ext cx="1219200" cy="990600"/>
            <a:chOff x="3600" y="2200"/>
            <a:chExt cx="768" cy="624"/>
          </a:xfrm>
        </p:grpSpPr>
        <p:sp>
          <p:nvSpPr>
            <p:cNvPr id="47139" name="Oval 69"/>
            <p:cNvSpPr>
              <a:spLocks noChangeArrowheads="1"/>
            </p:cNvSpPr>
            <p:nvPr/>
          </p:nvSpPr>
          <p:spPr bwMode="auto">
            <a:xfrm>
              <a:off x="3600" y="2200"/>
              <a:ext cx="768" cy="624"/>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0" name="Text Box 70"/>
            <p:cNvSpPr txBox="1">
              <a:spLocks noChangeArrowheads="1"/>
            </p:cNvSpPr>
            <p:nvPr/>
          </p:nvSpPr>
          <p:spPr bwMode="auto">
            <a:xfrm>
              <a:off x="3678" y="2249"/>
              <a:ext cx="64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Analyse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des coûts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Eco-ind.</a:t>
              </a:r>
            </a:p>
          </p:txBody>
        </p:sp>
      </p:grpSp>
      <p:grpSp>
        <p:nvGrpSpPr>
          <p:cNvPr id="47130" name="Group 87"/>
          <p:cNvGrpSpPr>
            <a:grpSpLocks/>
          </p:cNvGrpSpPr>
          <p:nvPr/>
        </p:nvGrpSpPr>
        <p:grpSpPr bwMode="auto">
          <a:xfrm>
            <a:off x="4267200" y="3492500"/>
            <a:ext cx="1371600" cy="990600"/>
            <a:chOff x="2688" y="2200"/>
            <a:chExt cx="864" cy="624"/>
          </a:xfrm>
        </p:grpSpPr>
        <p:sp>
          <p:nvSpPr>
            <p:cNvPr id="47137" name="Oval 72"/>
            <p:cNvSpPr>
              <a:spLocks noChangeArrowheads="1"/>
            </p:cNvSpPr>
            <p:nvPr/>
          </p:nvSpPr>
          <p:spPr bwMode="auto">
            <a:xfrm>
              <a:off x="2688" y="2200"/>
              <a:ext cx="864" cy="624"/>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8" name="Text Box 73"/>
            <p:cNvSpPr txBox="1">
              <a:spLocks noChangeArrowheads="1"/>
            </p:cNvSpPr>
            <p:nvPr/>
          </p:nvSpPr>
          <p:spPr bwMode="auto">
            <a:xfrm>
              <a:off x="2779" y="2216"/>
              <a:ext cx="69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Indice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écologique</a:t>
              </a:r>
            </a:p>
          </p:txBody>
        </p:sp>
      </p:grpSp>
      <p:grpSp>
        <p:nvGrpSpPr>
          <p:cNvPr id="47131" name="Group 86"/>
          <p:cNvGrpSpPr>
            <a:grpSpLocks/>
          </p:cNvGrpSpPr>
          <p:nvPr/>
        </p:nvGrpSpPr>
        <p:grpSpPr bwMode="auto">
          <a:xfrm>
            <a:off x="3429000" y="2882900"/>
            <a:ext cx="2133600" cy="533400"/>
            <a:chOff x="2160" y="1816"/>
            <a:chExt cx="1344" cy="336"/>
          </a:xfrm>
        </p:grpSpPr>
        <p:sp>
          <p:nvSpPr>
            <p:cNvPr id="47135" name="Oval 75"/>
            <p:cNvSpPr>
              <a:spLocks noChangeArrowheads="1"/>
            </p:cNvSpPr>
            <p:nvPr/>
          </p:nvSpPr>
          <p:spPr bwMode="auto">
            <a:xfrm>
              <a:off x="2160" y="1816"/>
              <a:ext cx="1344" cy="336"/>
            </a:xfrm>
            <a:prstGeom prst="ellipse">
              <a:avLst/>
            </a:prstGeom>
            <a:gradFill rotWithShape="0">
              <a:gsLst>
                <a:gs pos="0">
                  <a:srgbClr val="FFFFCC"/>
                </a:gs>
                <a:gs pos="100000">
                  <a:srgbClr val="FFCC99"/>
                </a:gs>
              </a:gsLst>
              <a:lin ang="2700000" scaled="1"/>
            </a:gra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6" name="Text Box 76"/>
            <p:cNvSpPr txBox="1">
              <a:spLocks noChangeArrowheads="1"/>
            </p:cNvSpPr>
            <p:nvPr/>
          </p:nvSpPr>
          <p:spPr bwMode="auto">
            <a:xfrm>
              <a:off x="2490" y="1880"/>
              <a:ext cx="7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Check</a:t>
              </a:r>
              <a:r>
                <a:rPr kumimoji="0" lang="fr-FR" sz="16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t>
              </a: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lists</a:t>
              </a:r>
            </a:p>
          </p:txBody>
        </p:sp>
      </p:grpSp>
      <p:grpSp>
        <p:nvGrpSpPr>
          <p:cNvPr id="47132" name="Group 85"/>
          <p:cNvGrpSpPr>
            <a:grpSpLocks/>
          </p:cNvGrpSpPr>
          <p:nvPr/>
        </p:nvGrpSpPr>
        <p:grpSpPr bwMode="auto">
          <a:xfrm>
            <a:off x="1981200" y="2959100"/>
            <a:ext cx="1371600" cy="762000"/>
            <a:chOff x="1248" y="1864"/>
            <a:chExt cx="864" cy="480"/>
          </a:xfrm>
        </p:grpSpPr>
        <p:sp>
          <p:nvSpPr>
            <p:cNvPr id="47133" name="Oval 78"/>
            <p:cNvSpPr>
              <a:spLocks noChangeArrowheads="1"/>
            </p:cNvSpPr>
            <p:nvPr/>
          </p:nvSpPr>
          <p:spPr bwMode="auto">
            <a:xfrm>
              <a:off x="1248" y="1864"/>
              <a:ext cx="864" cy="480"/>
            </a:xfrm>
            <a:prstGeom prst="ellipse">
              <a:avLst/>
            </a:prstGeom>
            <a:gradFill rotWithShape="0">
              <a:gsLst>
                <a:gs pos="0">
                  <a:srgbClr val="FFFFCC"/>
                </a:gs>
                <a:gs pos="100000">
                  <a:srgbClr val="FFCC99"/>
                </a:gs>
              </a:gsLst>
              <a:lin ang="2700000" scaled="1"/>
            </a:gra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4" name="Text Box 79"/>
            <p:cNvSpPr txBox="1">
              <a:spLocks noChangeArrowheads="1"/>
            </p:cNvSpPr>
            <p:nvPr/>
          </p:nvSpPr>
          <p:spPr bwMode="auto">
            <a:xfrm>
              <a:off x="1328" y="1913"/>
              <a:ext cx="72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Listes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Substances</a:t>
              </a:r>
            </a:p>
          </p:txBody>
        </p:sp>
      </p:grpSp>
      <p:graphicFrame>
        <p:nvGraphicFramePr>
          <p:cNvPr id="6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4283544945"/>
      </p:ext>
    </p:extLst>
  </p:cSld>
  <p:clrMapOvr>
    <a:masterClrMapping/>
  </p:clrMapOvr>
  <p:transition spd="med">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8" name="Text Box 20"/>
          <p:cNvSpPr txBox="1">
            <a:spLocks noChangeArrowheads="1"/>
          </p:cNvSpPr>
          <p:nvPr/>
        </p:nvSpPr>
        <p:spPr bwMode="auto">
          <a:xfrm>
            <a:off x="101600" y="917575"/>
            <a:ext cx="89614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20000"/>
              </a:lnSpc>
              <a:spcBef>
                <a:spcPct val="0"/>
              </a:spcBef>
              <a:spcAft>
                <a:spcPct val="0"/>
              </a:spcAft>
              <a:buClr>
                <a:srgbClr val="000000"/>
              </a:buClr>
              <a:buSzTx/>
              <a:buFont typeface="Wingdings" panose="05000000000000000000" pitchFamily="2" charset="2"/>
              <a:buNone/>
              <a:tabLst/>
              <a:defRPr/>
            </a:pPr>
            <a:r>
              <a:rPr kumimoji="0" lang="fr-FR" sz="25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Questions à se poser lors du choix de l’outil à une étape du processus d’Eco-C</a:t>
            </a:r>
          </a:p>
        </p:txBody>
      </p:sp>
      <p:sp>
        <p:nvSpPr>
          <p:cNvPr id="4814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
        <p:nvSpPr>
          <p:cNvPr id="145430" name="Oval 22"/>
          <p:cNvSpPr>
            <a:spLocks noChangeArrowheads="1"/>
          </p:cNvSpPr>
          <p:nvPr/>
        </p:nvSpPr>
        <p:spPr bwMode="auto">
          <a:xfrm>
            <a:off x="557213" y="1524000"/>
            <a:ext cx="2133600" cy="2054225"/>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Qui utilisera l'outil ? Pourquoi ?</a:t>
            </a:r>
          </a:p>
        </p:txBody>
      </p:sp>
      <p:sp>
        <p:nvSpPr>
          <p:cNvPr id="145431" name="Oval 23"/>
          <p:cNvSpPr>
            <a:spLocks noChangeArrowheads="1"/>
          </p:cNvSpPr>
          <p:nvPr/>
        </p:nvSpPr>
        <p:spPr bwMode="auto">
          <a:xfrm>
            <a:off x="2778125" y="2436813"/>
            <a:ext cx="3709988" cy="1973262"/>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De quelles informations aura-t-il besoin ? En dispose-t-il à cette étape ?</a:t>
            </a:r>
          </a:p>
        </p:txBody>
      </p:sp>
      <p:sp>
        <p:nvSpPr>
          <p:cNvPr id="145432" name="Oval 24"/>
          <p:cNvSpPr>
            <a:spLocks noChangeArrowheads="1"/>
          </p:cNvSpPr>
          <p:nvPr/>
        </p:nvSpPr>
        <p:spPr bwMode="auto">
          <a:xfrm>
            <a:off x="6343650" y="3402013"/>
            <a:ext cx="2636838" cy="1746250"/>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Dispose-t-il des compétences nécessaires ?</a:t>
            </a:r>
          </a:p>
        </p:txBody>
      </p:sp>
      <p:sp>
        <p:nvSpPr>
          <p:cNvPr id="145433" name="Oval 25"/>
          <p:cNvSpPr>
            <a:spLocks noChangeArrowheads="1"/>
          </p:cNvSpPr>
          <p:nvPr/>
        </p:nvSpPr>
        <p:spPr bwMode="auto">
          <a:xfrm>
            <a:off x="903288" y="4162425"/>
            <a:ext cx="2874962" cy="1733550"/>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Type de résultat attendu ? Sous quelle forme ?</a:t>
            </a:r>
          </a:p>
        </p:txBody>
      </p:sp>
      <p:sp>
        <p:nvSpPr>
          <p:cNvPr id="145435" name="Oval 27"/>
          <p:cNvSpPr>
            <a:spLocks noChangeArrowheads="1"/>
          </p:cNvSpPr>
          <p:nvPr/>
        </p:nvSpPr>
        <p:spPr bwMode="auto">
          <a:xfrm>
            <a:off x="4102100" y="4776788"/>
            <a:ext cx="3008313" cy="1617662"/>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Résultats exploitables par l’utilisateur ?</a:t>
            </a:r>
          </a:p>
        </p:txBody>
      </p:sp>
      <p:sp>
        <p:nvSpPr>
          <p:cNvPr id="11" name="Bouton d’action : Suivant 10">
            <a:hlinkClick r:id="rId3" action="ppaction://hlinksldjump" highlightClick="1"/>
          </p:cNvPr>
          <p:cNvSpPr/>
          <p:nvPr/>
        </p:nvSpPr>
        <p:spPr bwMode="auto">
          <a:xfrm>
            <a:off x="8075614" y="5887233"/>
            <a:ext cx="698500" cy="438411"/>
          </a:xfrm>
          <a:prstGeom prst="actionButtonForwardNext">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3"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94338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45428"/>
                                        </p:tgtEl>
                                        <p:attrNameLst>
                                          <p:attrName>style.visibility</p:attrName>
                                        </p:attrNameLst>
                                      </p:cBhvr>
                                      <p:to>
                                        <p:strVal val="visible"/>
                                      </p:to>
                                    </p:set>
                                    <p:anim calcmode="lin" valueType="num">
                                      <p:cBhvr>
                                        <p:cTn id="7" dur="500" fill="hold"/>
                                        <p:tgtEl>
                                          <p:spTgt spid="145428"/>
                                        </p:tgtEl>
                                        <p:attrNameLst>
                                          <p:attrName>ppt_w</p:attrName>
                                        </p:attrNameLst>
                                      </p:cBhvr>
                                      <p:tavLst>
                                        <p:tav tm="0">
                                          <p:val>
                                            <p:fltVal val="0"/>
                                          </p:val>
                                        </p:tav>
                                        <p:tav tm="100000">
                                          <p:val>
                                            <p:strVal val="#ppt_w"/>
                                          </p:val>
                                        </p:tav>
                                      </p:tavLst>
                                    </p:anim>
                                    <p:anim calcmode="lin" valueType="num">
                                      <p:cBhvr>
                                        <p:cTn id="8" dur="500" fill="hold"/>
                                        <p:tgtEl>
                                          <p:spTgt spid="145428"/>
                                        </p:tgtEl>
                                        <p:attrNameLst>
                                          <p:attrName>ppt_h</p:attrName>
                                        </p:attrNameLst>
                                      </p:cBhvr>
                                      <p:tavLst>
                                        <p:tav tm="0">
                                          <p:val>
                                            <p:strVal val="#ppt_h"/>
                                          </p:val>
                                        </p:tav>
                                        <p:tav tm="100000">
                                          <p:val>
                                            <p:strVal val="#ppt_h"/>
                                          </p:val>
                                        </p:tav>
                                      </p:tavLst>
                                    </p:anim>
                                  </p:childTnLst>
                                </p:cTn>
                              </p:par>
                            </p:childTnLst>
                          </p:cTn>
                        </p:par>
                        <p:par>
                          <p:cTn id="9" fill="hold" nodeType="withGroup">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45430"/>
                                        </p:tgtEl>
                                        <p:attrNameLst>
                                          <p:attrName>style.visibility</p:attrName>
                                        </p:attrNameLst>
                                      </p:cBhvr>
                                      <p:to>
                                        <p:strVal val="visible"/>
                                      </p:to>
                                    </p:set>
                                    <p:animEffect transition="in" filter="box(in)">
                                      <p:cBhvr>
                                        <p:cTn id="12" dur="500"/>
                                        <p:tgtEl>
                                          <p:spTgt spid="145430"/>
                                        </p:tgtEl>
                                      </p:cBhvr>
                                    </p:animEffect>
                                  </p:childTnLst>
                                </p:cTn>
                              </p:par>
                            </p:childTnLst>
                          </p:cTn>
                        </p:par>
                        <p:par>
                          <p:cTn id="13" fill="hold" nodeType="afterGroup">
                            <p:stCondLst>
                              <p:cond delay="1000"/>
                            </p:stCondLst>
                            <p:childTnLst>
                              <p:par>
                                <p:cTn id="14" presetID="4" presetClass="entr" presetSubtype="16" fill="hold" grpId="0" nodeType="afterEffect">
                                  <p:stCondLst>
                                    <p:cond delay="2000"/>
                                  </p:stCondLst>
                                  <p:childTnLst>
                                    <p:set>
                                      <p:cBhvr>
                                        <p:cTn id="15" dur="1" fill="hold">
                                          <p:stCondLst>
                                            <p:cond delay="0"/>
                                          </p:stCondLst>
                                        </p:cTn>
                                        <p:tgtEl>
                                          <p:spTgt spid="145431"/>
                                        </p:tgtEl>
                                        <p:attrNameLst>
                                          <p:attrName>style.visibility</p:attrName>
                                        </p:attrNameLst>
                                      </p:cBhvr>
                                      <p:to>
                                        <p:strVal val="visible"/>
                                      </p:to>
                                    </p:set>
                                    <p:animEffect transition="in" filter="box(in)">
                                      <p:cBhvr>
                                        <p:cTn id="16" dur="500"/>
                                        <p:tgtEl>
                                          <p:spTgt spid="145431"/>
                                        </p:tgtEl>
                                      </p:cBhvr>
                                    </p:animEffect>
                                  </p:childTnLst>
                                </p:cTn>
                              </p:par>
                            </p:childTnLst>
                          </p:cTn>
                        </p:par>
                        <p:par>
                          <p:cTn id="17" fill="hold" nodeType="afterGroup">
                            <p:stCondLst>
                              <p:cond delay="3500"/>
                            </p:stCondLst>
                            <p:childTnLst>
                              <p:par>
                                <p:cTn id="18" presetID="4" presetClass="entr" presetSubtype="16" fill="hold" grpId="0" nodeType="afterEffect">
                                  <p:stCondLst>
                                    <p:cond delay="2000"/>
                                  </p:stCondLst>
                                  <p:childTnLst>
                                    <p:set>
                                      <p:cBhvr>
                                        <p:cTn id="19" dur="1" fill="hold">
                                          <p:stCondLst>
                                            <p:cond delay="0"/>
                                          </p:stCondLst>
                                        </p:cTn>
                                        <p:tgtEl>
                                          <p:spTgt spid="145432"/>
                                        </p:tgtEl>
                                        <p:attrNameLst>
                                          <p:attrName>style.visibility</p:attrName>
                                        </p:attrNameLst>
                                      </p:cBhvr>
                                      <p:to>
                                        <p:strVal val="visible"/>
                                      </p:to>
                                    </p:set>
                                    <p:animEffect transition="in" filter="box(in)">
                                      <p:cBhvr>
                                        <p:cTn id="20" dur="500"/>
                                        <p:tgtEl>
                                          <p:spTgt spid="145432"/>
                                        </p:tgtEl>
                                      </p:cBhvr>
                                    </p:animEffect>
                                  </p:childTnLst>
                                </p:cTn>
                              </p:par>
                            </p:childTnLst>
                          </p:cTn>
                        </p:par>
                        <p:par>
                          <p:cTn id="21" fill="hold" nodeType="afterGroup">
                            <p:stCondLst>
                              <p:cond delay="6000"/>
                            </p:stCondLst>
                            <p:childTnLst>
                              <p:par>
                                <p:cTn id="22" presetID="4" presetClass="entr" presetSubtype="16" fill="hold" grpId="0" nodeType="afterEffect">
                                  <p:stCondLst>
                                    <p:cond delay="2000"/>
                                  </p:stCondLst>
                                  <p:childTnLst>
                                    <p:set>
                                      <p:cBhvr>
                                        <p:cTn id="23" dur="1" fill="hold">
                                          <p:stCondLst>
                                            <p:cond delay="0"/>
                                          </p:stCondLst>
                                        </p:cTn>
                                        <p:tgtEl>
                                          <p:spTgt spid="145433"/>
                                        </p:tgtEl>
                                        <p:attrNameLst>
                                          <p:attrName>style.visibility</p:attrName>
                                        </p:attrNameLst>
                                      </p:cBhvr>
                                      <p:to>
                                        <p:strVal val="visible"/>
                                      </p:to>
                                    </p:set>
                                    <p:animEffect transition="in" filter="box(in)">
                                      <p:cBhvr>
                                        <p:cTn id="24" dur="500"/>
                                        <p:tgtEl>
                                          <p:spTgt spid="145433"/>
                                        </p:tgtEl>
                                      </p:cBhvr>
                                    </p:animEffect>
                                  </p:childTnLst>
                                </p:cTn>
                              </p:par>
                            </p:childTnLst>
                          </p:cTn>
                        </p:par>
                        <p:par>
                          <p:cTn id="25" fill="hold" nodeType="afterGroup">
                            <p:stCondLst>
                              <p:cond delay="8500"/>
                            </p:stCondLst>
                            <p:childTnLst>
                              <p:par>
                                <p:cTn id="26" presetID="4" presetClass="entr" presetSubtype="16" fill="hold" grpId="0" nodeType="afterEffect">
                                  <p:stCondLst>
                                    <p:cond delay="2000"/>
                                  </p:stCondLst>
                                  <p:childTnLst>
                                    <p:set>
                                      <p:cBhvr>
                                        <p:cTn id="27" dur="1" fill="hold">
                                          <p:stCondLst>
                                            <p:cond delay="0"/>
                                          </p:stCondLst>
                                        </p:cTn>
                                        <p:tgtEl>
                                          <p:spTgt spid="145435"/>
                                        </p:tgtEl>
                                        <p:attrNameLst>
                                          <p:attrName>style.visibility</p:attrName>
                                        </p:attrNameLst>
                                      </p:cBhvr>
                                      <p:to>
                                        <p:strVal val="visible"/>
                                      </p:to>
                                    </p:set>
                                    <p:animEffect transition="in" filter="box(in)">
                                      <p:cBhvr>
                                        <p:cTn id="28" dur="500"/>
                                        <p:tgtEl>
                                          <p:spTgt spid="145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8" grpId="0" autoUpdateAnimBg="0"/>
      <p:bldP spid="145430" grpId="0" animBg="1" autoUpdateAnimBg="0"/>
      <p:bldP spid="145431" grpId="0" animBg="1" autoUpdateAnimBg="0"/>
      <p:bldP spid="145432" grpId="0" animBg="1" autoUpdateAnimBg="0"/>
      <p:bldP spid="145433" grpId="0" animBg="1" autoUpdateAnimBg="0"/>
      <p:bldP spid="14543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70" name="Group 17"/>
          <p:cNvGrpSpPr>
            <a:grpSpLocks/>
          </p:cNvGrpSpPr>
          <p:nvPr/>
        </p:nvGrpSpPr>
        <p:grpSpPr bwMode="auto">
          <a:xfrm>
            <a:off x="166688" y="539750"/>
            <a:ext cx="8607425" cy="5888038"/>
            <a:chOff x="105" y="340"/>
            <a:chExt cx="5422" cy="3709"/>
          </a:xfrm>
        </p:grpSpPr>
        <p:sp>
          <p:nvSpPr>
            <p:cNvPr id="49172"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9173"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49174"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5"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49176"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7"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49178"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9"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49180"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49181"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49182"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146461" name="AutoShape 29"/>
          <p:cNvSpPr>
            <a:spLocks noChangeArrowheads="1"/>
          </p:cNvSpPr>
          <p:nvPr/>
        </p:nvSpPr>
        <p:spPr bwMode="auto">
          <a:xfrm>
            <a:off x="4895850" y="1044575"/>
            <a:ext cx="4056063" cy="1778000"/>
          </a:xfrm>
          <a:prstGeom prst="wedgeRectCallout">
            <a:avLst>
              <a:gd name="adj1" fmla="val -88866"/>
              <a:gd name="adj2" fmla="val -25625"/>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de sensibilisation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 générale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 interne</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9254044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6461"/>
                                        </p:tgtEl>
                                        <p:attrNameLst>
                                          <p:attrName>style.visibility</p:attrName>
                                        </p:attrNameLst>
                                      </p:cBhvr>
                                      <p:to>
                                        <p:strVal val="visible"/>
                                      </p:to>
                                    </p:set>
                                    <p:animEffect transition="in" filter="box(out)">
                                      <p:cBhvr>
                                        <p:cTn id="7" dur="500"/>
                                        <p:tgtEl>
                                          <p:spTgt spid="146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61"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94" name="Group 17"/>
          <p:cNvGrpSpPr>
            <a:grpSpLocks/>
          </p:cNvGrpSpPr>
          <p:nvPr/>
        </p:nvGrpSpPr>
        <p:grpSpPr bwMode="auto">
          <a:xfrm>
            <a:off x="166688" y="539750"/>
            <a:ext cx="8607425" cy="5888038"/>
            <a:chOff x="105" y="340"/>
            <a:chExt cx="5422" cy="3709"/>
          </a:xfrm>
        </p:grpSpPr>
        <p:sp>
          <p:nvSpPr>
            <p:cNvPr id="50197"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0198"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0199"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0"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0201"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2"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0203"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4"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0205"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0206"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0207"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0195" name="AutoShape 29"/>
          <p:cNvSpPr>
            <a:spLocks noChangeArrowheads="1"/>
          </p:cNvSpPr>
          <p:nvPr/>
        </p:nvSpPr>
        <p:spPr bwMode="auto">
          <a:xfrm>
            <a:off x="4895850" y="1044575"/>
            <a:ext cx="4056063" cy="1778000"/>
          </a:xfrm>
          <a:prstGeom prst="wedgeRectCallout">
            <a:avLst>
              <a:gd name="adj1" fmla="val -108120"/>
              <a:gd name="adj2" fmla="val -269"/>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Stratégiques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ACV simplifiée …</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 liste de substances, </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logiciel DfD, DfR</a:t>
            </a:r>
          </a:p>
        </p:txBody>
      </p:sp>
      <p:sp>
        <p:nvSpPr>
          <p:cNvPr id="50196" name="Text Box 30"/>
          <p:cNvSpPr txBox="1">
            <a:spLocks noChangeArrowheads="1"/>
          </p:cNvSpPr>
          <p:nvPr/>
        </p:nvSpPr>
        <p:spPr bwMode="auto">
          <a:xfrm>
            <a:off x="581025" y="6478588"/>
            <a:ext cx="801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ACV possible que sur un produit d'une generation precedente!! Car produit actuel pas encore connu</a:t>
            </a:r>
          </a:p>
        </p:txBody>
      </p:sp>
      <p:graphicFrame>
        <p:nvGraphicFramePr>
          <p:cNvPr id="1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309976490"/>
      </p:ext>
    </p:extLst>
  </p:cSld>
  <p:clrMapOvr>
    <a:masterClrMapping/>
  </p:clrMapOvr>
  <p:transition spd="med">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8" name="Group 17"/>
          <p:cNvGrpSpPr>
            <a:grpSpLocks/>
          </p:cNvGrpSpPr>
          <p:nvPr/>
        </p:nvGrpSpPr>
        <p:grpSpPr bwMode="auto">
          <a:xfrm>
            <a:off x="166688" y="539750"/>
            <a:ext cx="8607425" cy="5888038"/>
            <a:chOff x="105" y="340"/>
            <a:chExt cx="5422" cy="3709"/>
          </a:xfrm>
        </p:grpSpPr>
        <p:sp>
          <p:nvSpPr>
            <p:cNvPr id="51220"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1221"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1222"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3"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1224"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5"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1226"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7"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1228"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1229"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1230"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1219" name="AutoShape 29"/>
          <p:cNvSpPr>
            <a:spLocks noChangeArrowheads="1"/>
          </p:cNvSpPr>
          <p:nvPr/>
        </p:nvSpPr>
        <p:spPr bwMode="auto">
          <a:xfrm>
            <a:off x="4895850" y="1044575"/>
            <a:ext cx="4056063" cy="1778000"/>
          </a:xfrm>
          <a:prstGeom prst="wedgeRectCallout">
            <a:avLst>
              <a:gd name="adj1" fmla="val -25148"/>
              <a:gd name="adj2" fmla="val 63037"/>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Guidelines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 de substances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Check-</a:t>
            </a: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699971300"/>
      </p:ext>
    </p:extLst>
  </p:cSld>
  <p:clrMapOvr>
    <a:masterClrMapping/>
  </p:clrMapOvr>
  <p:transition spd="med">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42" name="Group 17"/>
          <p:cNvGrpSpPr>
            <a:grpSpLocks/>
          </p:cNvGrpSpPr>
          <p:nvPr/>
        </p:nvGrpSpPr>
        <p:grpSpPr bwMode="auto">
          <a:xfrm>
            <a:off x="166688" y="539750"/>
            <a:ext cx="8607425" cy="5888038"/>
            <a:chOff x="105" y="340"/>
            <a:chExt cx="5422" cy="3709"/>
          </a:xfrm>
        </p:grpSpPr>
        <p:sp>
          <p:nvSpPr>
            <p:cNvPr id="52244"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2245"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2246"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47"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2248"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49"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2250"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51"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2252"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2253"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2254"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2243" name="AutoShape 29"/>
          <p:cNvSpPr>
            <a:spLocks noChangeArrowheads="1"/>
          </p:cNvSpPr>
          <p:nvPr/>
        </p:nvSpPr>
        <p:spPr bwMode="auto">
          <a:xfrm>
            <a:off x="4895850" y="1044575"/>
            <a:ext cx="4056063" cy="1778000"/>
          </a:xfrm>
          <a:prstGeom prst="wedgeRectCallout">
            <a:avLst>
              <a:gd name="adj1" fmla="val -95713"/>
              <a:gd name="adj2" fmla="val 86875"/>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 , Guidelines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 de substances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Check</a:t>
            </a: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-list ; Matrice</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 DfD, DfR, ...</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1147942686"/>
      </p:ext>
    </p:extLst>
  </p:cSld>
  <p:clrMapOvr>
    <a:masterClrMapping/>
  </p:clrMapOvr>
  <p:transition spd="med">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66" name="Group 17"/>
          <p:cNvGrpSpPr>
            <a:grpSpLocks/>
          </p:cNvGrpSpPr>
          <p:nvPr/>
        </p:nvGrpSpPr>
        <p:grpSpPr bwMode="auto">
          <a:xfrm>
            <a:off x="166688" y="539750"/>
            <a:ext cx="8607425" cy="5888038"/>
            <a:chOff x="105" y="340"/>
            <a:chExt cx="5422" cy="3709"/>
          </a:xfrm>
        </p:grpSpPr>
        <p:sp>
          <p:nvSpPr>
            <p:cNvPr id="53268"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3269"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3270"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1"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3272"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3"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3274"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5"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3276"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3277"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3278"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3267" name="AutoShape 29"/>
          <p:cNvSpPr>
            <a:spLocks noChangeArrowheads="1"/>
          </p:cNvSpPr>
          <p:nvPr/>
        </p:nvSpPr>
        <p:spPr bwMode="auto">
          <a:xfrm>
            <a:off x="4895850" y="1044575"/>
            <a:ext cx="4056063" cy="1778000"/>
          </a:xfrm>
          <a:prstGeom prst="wedgeRectCallout">
            <a:avLst>
              <a:gd name="adj1" fmla="val -22171"/>
              <a:gd name="adj2" fmla="val 136069"/>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simplifiée, ACV</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 DfD, DfR, ...</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99038953"/>
      </p:ext>
    </p:extLst>
  </p:cSld>
  <p:clrMapOvr>
    <a:masterClrMapping/>
  </p:clrMapOvr>
  <p:transition spd="med">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90" name="Group 17"/>
          <p:cNvGrpSpPr>
            <a:grpSpLocks/>
          </p:cNvGrpSpPr>
          <p:nvPr/>
        </p:nvGrpSpPr>
        <p:grpSpPr bwMode="auto">
          <a:xfrm>
            <a:off x="166688" y="539750"/>
            <a:ext cx="8607425" cy="5888038"/>
            <a:chOff x="105" y="340"/>
            <a:chExt cx="5422" cy="3709"/>
          </a:xfrm>
        </p:grpSpPr>
        <p:sp>
          <p:nvSpPr>
            <p:cNvPr id="54292"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4293"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4294"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5"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4296"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7"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4298"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9"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4300"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4301"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4302"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4291" name="AutoShape 29"/>
          <p:cNvSpPr>
            <a:spLocks noChangeArrowheads="1"/>
          </p:cNvSpPr>
          <p:nvPr/>
        </p:nvSpPr>
        <p:spPr bwMode="auto">
          <a:xfrm>
            <a:off x="4895850" y="1044575"/>
            <a:ext cx="4056063" cy="1778000"/>
          </a:xfrm>
          <a:prstGeom prst="wedgeRectCallout">
            <a:avLst>
              <a:gd name="adj1" fmla="val -92153"/>
              <a:gd name="adj2" fmla="val 156963"/>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de communication</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754998714"/>
      </p:ext>
    </p:extLst>
  </p:cSld>
  <p:clrMapOvr>
    <a:masterClrMapping/>
  </p:clrMapOvr>
  <p:transition spd="med">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14" name="Group 17"/>
          <p:cNvGrpSpPr>
            <a:grpSpLocks/>
          </p:cNvGrpSpPr>
          <p:nvPr/>
        </p:nvGrpSpPr>
        <p:grpSpPr bwMode="auto">
          <a:xfrm>
            <a:off x="166688" y="539750"/>
            <a:ext cx="8607425" cy="5888038"/>
            <a:chOff x="105" y="340"/>
            <a:chExt cx="5422" cy="3709"/>
          </a:xfrm>
        </p:grpSpPr>
        <p:sp>
          <p:nvSpPr>
            <p:cNvPr id="55316"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5317"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5318"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19"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5320"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21"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5322"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23"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5324"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5325"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5326"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5315" name="AutoShape 29"/>
          <p:cNvSpPr>
            <a:spLocks noChangeArrowheads="1"/>
          </p:cNvSpPr>
          <p:nvPr/>
        </p:nvSpPr>
        <p:spPr bwMode="auto">
          <a:xfrm>
            <a:off x="4895850" y="1044575"/>
            <a:ext cx="4056063" cy="1778000"/>
          </a:xfrm>
          <a:prstGeom prst="wedgeRectCallout">
            <a:avLst>
              <a:gd name="adj1" fmla="val -21194"/>
              <a:gd name="adj2" fmla="val 201606"/>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ACV simplifiée</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411652772"/>
      </p:ext>
    </p:extLst>
  </p:cSld>
  <p:clrMapOvr>
    <a:masterClrMapping/>
  </p:clrMapOvr>
  <p:transition spd="med">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2"/>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905870402"/>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901" y="426284"/>
            <a:ext cx="2961003"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L’Economie Circulaire </a:t>
            </a:r>
            <a:endParaRPr lang="fr-FR"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76241" y="836226"/>
            <a:ext cx="5206959" cy="1857368"/>
          </a:xfrm>
          <a:prstGeom prst="rect">
            <a:avLst/>
          </a:prstGeom>
        </p:spPr>
        <p:txBody>
          <a:bodyPr wrap="square">
            <a:spAutoFit/>
          </a:bodyPr>
          <a:lstStyle/>
          <a:p>
            <a:pPr algn="just">
              <a:lnSpc>
                <a:spcPct val="107000"/>
              </a:lnSpc>
              <a:spcAft>
                <a:spcPts val="800"/>
              </a:spcAft>
            </a:pPr>
            <a:r>
              <a:rPr lang="fr-FR" sz="18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L’économie circulaire consiste à produire des biens et des services de manière durable en limitant la consommation et le gaspillage des ressources et la production des déchets. Il s’agit de passer d’une société du tout jetable à un modèle économique plus circulaire.</a:t>
            </a:r>
          </a:p>
        </p:txBody>
      </p:sp>
      <p:graphicFrame>
        <p:nvGraphicFramePr>
          <p:cNvPr id="6" name="Group 22"/>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7" name="Image 6">
            <a:extLst>
              <a:ext uri="{FF2B5EF4-FFF2-40B4-BE49-F238E27FC236}">
                <a16:creationId xmlns:a16="http://schemas.microsoft.com/office/drawing/2014/main" id="{A4E49526-5750-4C02-9DB9-8A06D4AEB9F4}"/>
              </a:ext>
            </a:extLst>
          </p:cNvPr>
          <p:cNvPicPr>
            <a:picLocks noChangeAspect="1"/>
          </p:cNvPicPr>
          <p:nvPr/>
        </p:nvPicPr>
        <p:blipFill>
          <a:blip r:embed="rId2"/>
          <a:stretch>
            <a:fillRect/>
          </a:stretch>
        </p:blipFill>
        <p:spPr>
          <a:xfrm>
            <a:off x="5514110" y="234379"/>
            <a:ext cx="3440316" cy="6370956"/>
          </a:xfrm>
          <a:prstGeom prst="rect">
            <a:avLst/>
          </a:prstGeom>
        </p:spPr>
      </p:pic>
      <p:sp>
        <p:nvSpPr>
          <p:cNvPr id="8" name="Rectangle 7">
            <a:extLst>
              <a:ext uri="{FF2B5EF4-FFF2-40B4-BE49-F238E27FC236}">
                <a16:creationId xmlns:a16="http://schemas.microsoft.com/office/drawing/2014/main" id="{0DE56BAA-D97B-41E7-9997-6CB183DE7D5A}"/>
              </a:ext>
            </a:extLst>
          </p:cNvPr>
          <p:cNvSpPr/>
          <p:nvPr/>
        </p:nvSpPr>
        <p:spPr>
          <a:xfrm>
            <a:off x="76241" y="2617754"/>
            <a:ext cx="5613360" cy="4093428"/>
          </a:xfrm>
          <a:prstGeom prst="rect">
            <a:avLst/>
          </a:prstGeom>
        </p:spPr>
        <p:txBody>
          <a:bodyPr wrap="square">
            <a:spAutoFit/>
          </a:bodyPr>
          <a:lstStyle/>
          <a:p>
            <a:pPr algn="just"/>
            <a:r>
              <a:rPr lang="fr-FR" sz="1300" b="1" u="sng" dirty="0">
                <a:solidFill>
                  <a:srgbClr val="FF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L'approvisionnement durable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prendre en compte les impacts environnementaux et sociaux des ressources utilisées, en particulier ceux associés à leur extraction et à leur exploitation.</a:t>
            </a:r>
          </a:p>
          <a:p>
            <a:pPr algn="just"/>
            <a:r>
              <a:rPr lang="fr-FR" sz="1300" b="1" u="sng"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L'écoconception</a:t>
            </a:r>
            <a:r>
              <a:rPr lang="fr-FR" sz="1300" u="sng"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fr-FR" sz="1300" dirty="0">
                <a:solidFill>
                  <a:srgbClr val="FF0000"/>
                </a:solidFill>
                <a:latin typeface="Calibri" panose="020F0502020204030204" pitchFamily="34" charset="0"/>
                <a:cs typeface="Calibri" panose="020F0502020204030204" pitchFamily="34" charset="0"/>
              </a:rPr>
              <a:t>:</a:t>
            </a:r>
            <a:r>
              <a:rPr lang="fr-FR" sz="1300" dirty="0">
                <a:latin typeface="Calibri" panose="020F0502020204030204" pitchFamily="34" charset="0"/>
                <a:cs typeface="Calibri" panose="020F0502020204030204" pitchFamily="34" charset="0"/>
              </a:rPr>
              <a:t> prendre en compte des impacts environnementaux sur l’ensemble du cycle de vie d’un produit et les intégrer dès sa conception.</a:t>
            </a:r>
          </a:p>
          <a:p>
            <a:pPr algn="just"/>
            <a:r>
              <a:rPr lang="fr-FR" sz="1300" b="1" u="sng"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L’écologie industrielle et territoriale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mettre en synergie et mutualiser entre plusieurs acteurs économiques les flux de matières, d’énergie, d’eau, les infrastructures, les biens ou encore les services afin d’optimiser l’utilisation des ressources sur un territoire.</a:t>
            </a:r>
          </a:p>
          <a:p>
            <a:pPr algn="just"/>
            <a:r>
              <a:rPr lang="fr-FR" sz="1300" b="1" u="sng"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L’économie de la fonctionnalité</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privilégier l’usage à la possession, vendre un service plutôt qu’un bien.</a:t>
            </a:r>
          </a:p>
          <a:p>
            <a:pPr algn="just"/>
            <a:r>
              <a:rPr lang="fr-FR" sz="1300" b="1" u="sng" dirty="0">
                <a:solidFill>
                  <a:srgbClr val="FF0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La consommation responsable</a:t>
            </a:r>
            <a:r>
              <a:rPr lang="fr-FR" sz="1300" b="1"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prendre en compte les impacts environnementaux et sociaux à toutes les étapes du cycle de vie du produit dans les choix d’achat, que l’acheteur soit public ou privé.</a:t>
            </a:r>
          </a:p>
          <a:p>
            <a:pPr algn="just"/>
            <a:r>
              <a:rPr lang="fr-FR" sz="1300" b="1" u="sng"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L’allongement de la durée d’usage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des produits par le recours à la réparation, à la vente ou à l’achat d’occasion, par le don, dans le cadre du réemploi et de la réutilisation.</a:t>
            </a:r>
          </a:p>
          <a:p>
            <a:pPr algn="just"/>
            <a:r>
              <a:rPr lang="fr-FR" sz="1300" b="1" dirty="0">
                <a:solidFill>
                  <a:srgbClr val="FF0000"/>
                </a:solidFill>
                <a:latin typeface="Calibri" panose="020F0502020204030204" pitchFamily="34" charset="0"/>
                <a:cs typeface="Calibri" panose="020F0502020204030204" pitchFamily="34" charset="0"/>
              </a:rPr>
              <a:t>L’amélioration de </a:t>
            </a:r>
            <a:r>
              <a:rPr lang="fr-FR" sz="1300" b="1" u="sng" dirty="0">
                <a:solidFill>
                  <a:srgbClr val="FF0000"/>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la prévention</a:t>
            </a:r>
            <a:r>
              <a:rPr lang="fr-FR" sz="1300" b="1" dirty="0">
                <a:solidFill>
                  <a:srgbClr val="FF0000"/>
                </a:solidFill>
                <a:latin typeface="Calibri" panose="020F0502020204030204" pitchFamily="34" charset="0"/>
                <a:cs typeface="Calibri" panose="020F0502020204030204" pitchFamily="34" charset="0"/>
              </a:rPr>
              <a:t>, de </a:t>
            </a:r>
            <a:r>
              <a:rPr lang="fr-FR" sz="1300" b="1" u="sng" dirty="0">
                <a:solidFill>
                  <a:srgbClr val="FF0000"/>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la gestion</a:t>
            </a:r>
            <a:r>
              <a:rPr lang="fr-FR" sz="1300" b="1" dirty="0">
                <a:solidFill>
                  <a:srgbClr val="FF0000"/>
                </a:solidFill>
                <a:latin typeface="Calibri" panose="020F0502020204030204" pitchFamily="34" charset="0"/>
                <a:cs typeface="Calibri" panose="020F0502020204030204" pitchFamily="34" charset="0"/>
              </a:rPr>
              <a:t> et </a:t>
            </a:r>
            <a:r>
              <a:rPr lang="fr-FR" sz="1300" b="1" u="sng" dirty="0">
                <a:solidFill>
                  <a:srgbClr val="FF0000"/>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du recyclage des déchets</a:t>
            </a:r>
            <a:r>
              <a:rPr lang="fr-FR" sz="1300" dirty="0">
                <a:latin typeface="Calibri" panose="020F0502020204030204" pitchFamily="34" charset="0"/>
                <a:cs typeface="Calibri" panose="020F0502020204030204" pitchFamily="34" charset="0"/>
              </a:rPr>
              <a:t>, y compris en réinjectant et réutilisant les matières issues des déchets dans le cycle économique.</a:t>
            </a:r>
          </a:p>
        </p:txBody>
      </p:sp>
    </p:spTree>
    <p:extLst>
      <p:ext uri="{BB962C8B-B14F-4D97-AF65-F5344CB8AC3E}">
        <p14:creationId xmlns:p14="http://schemas.microsoft.com/office/powerpoint/2010/main" val="211440116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8750" y="1209675"/>
            <a:ext cx="8729663" cy="561975"/>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 respect de l’environnement devient une obligation législative</a:t>
            </a:r>
          </a:p>
        </p:txBody>
      </p:sp>
      <p:sp>
        <p:nvSpPr>
          <p:cNvPr id="15363" name="Rectangle 3"/>
          <p:cNvSpPr>
            <a:spLocks noChangeArrowheads="1"/>
          </p:cNvSpPr>
          <p:nvPr/>
        </p:nvSpPr>
        <p:spPr bwMode="auto">
          <a:xfrm>
            <a:off x="169863" y="2178050"/>
            <a:ext cx="8716962" cy="1157288"/>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 respect de l’environnement n’est pas uniquement </a:t>
            </a:r>
          </a:p>
          <a:p>
            <a:pPr algn="ctr"/>
            <a:r>
              <a:rPr lang="fr-FR" b="1">
                <a:solidFill>
                  <a:schemeClr val="accent2"/>
                </a:solidFill>
                <a:latin typeface="Calibri" panose="020F0502020204030204" pitchFamily="34" charset="0"/>
              </a:rPr>
              <a:t>une pression législative et commerciale, </a:t>
            </a:r>
          </a:p>
          <a:p>
            <a:pPr algn="ctr"/>
            <a:r>
              <a:rPr lang="fr-FR" b="1">
                <a:solidFill>
                  <a:schemeClr val="accent2"/>
                </a:solidFill>
                <a:latin typeface="Calibri" panose="020F0502020204030204" pitchFamily="34" charset="0"/>
              </a:rPr>
              <a:t>c’est un investissement pour les générations futures</a:t>
            </a:r>
          </a:p>
        </p:txBody>
      </p:sp>
      <p:sp>
        <p:nvSpPr>
          <p:cNvPr id="15364" name="Rectangle 4"/>
          <p:cNvSpPr>
            <a:spLocks noChangeArrowheads="1"/>
          </p:cNvSpPr>
          <p:nvPr/>
        </p:nvSpPr>
        <p:spPr bwMode="auto">
          <a:xfrm>
            <a:off x="184150" y="3792538"/>
            <a:ext cx="8729663" cy="561975"/>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a:solidFill>
                  <a:schemeClr val="accent2"/>
                </a:solidFill>
                <a:latin typeface="Calibri" panose="020F0502020204030204" pitchFamily="34" charset="0"/>
              </a:rPr>
              <a:t>Un ingénieur a sa part de responsabilité envers l’environnement</a:t>
            </a:r>
          </a:p>
        </p:txBody>
      </p:sp>
      <p:sp>
        <p:nvSpPr>
          <p:cNvPr id="15365" name="Rectangle 5"/>
          <p:cNvSpPr>
            <a:spLocks noChangeArrowheads="1"/>
          </p:cNvSpPr>
          <p:nvPr/>
        </p:nvSpPr>
        <p:spPr bwMode="auto">
          <a:xfrm>
            <a:off x="185738" y="4865688"/>
            <a:ext cx="8755062" cy="1157287"/>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L’Eco-conception et le développement durable nécessitent</a:t>
            </a:r>
          </a:p>
          <a:p>
            <a:pPr algn="ctr"/>
            <a:r>
              <a:rPr lang="fr-FR" b="1">
                <a:solidFill>
                  <a:schemeClr val="accent2"/>
                </a:solidFill>
                <a:latin typeface="Calibri" panose="020F0502020204030204" pitchFamily="34" charset="0"/>
              </a:rPr>
              <a:t> une modification sensible des schémas actuels de développement, de production, de construction et de comportement</a:t>
            </a:r>
          </a:p>
        </p:txBody>
      </p:sp>
      <p:graphicFrame>
        <p:nvGraphicFramePr>
          <p:cNvPr id="8" name="Group 22"/>
          <p:cNvGraphicFramePr>
            <a:graphicFrameLocks noGrp="1"/>
          </p:cNvGraphicFramePr>
          <p:nvPr>
            <p:extLst>
              <p:ext uri="{D42A27DB-BD31-4B8C-83A1-F6EECF244321}">
                <p14:modId xmlns:p14="http://schemas.microsoft.com/office/powerpoint/2010/main" val="44953344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left)">
                                      <p:cBhvr>
                                        <p:cTn id="7" dur="500"/>
                                        <p:tgtEl>
                                          <p:spTgt spid="1536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wipe(left)">
                                      <p:cBhvr>
                                        <p:cTn id="11" dur="500"/>
                                        <p:tgtEl>
                                          <p:spTgt spid="1536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wipe(left)">
                                      <p:cBhvr>
                                        <p:cTn id="15" dur="500"/>
                                        <p:tgtEl>
                                          <p:spTgt spid="15364"/>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wipe(left)">
                                      <p:cBhvr>
                                        <p:cTn id="19"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autoUpdateAnimBg="0"/>
      <p:bldP spid="15363" grpId="0" animBg="1" autoUpdateAnimBg="0"/>
      <p:bldP spid="15364" grpId="0" animBg="1" autoUpdateAnimBg="0"/>
      <p:bldP spid="15365"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7647" y="6355235"/>
            <a:ext cx="6315075"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i="1" dirty="0">
                <a:latin typeface="Calibri" panose="020F0502020204030204" pitchFamily="34" charset="0"/>
                <a:cs typeface="Calibri" panose="020F0502020204030204" pitchFamily="34" charset="0"/>
              </a:rPr>
              <a:t>https://www.youtube.com/watch?v=3HHx0fDecUU</a:t>
            </a:r>
          </a:p>
        </p:txBody>
      </p:sp>
      <p:sp>
        <p:nvSpPr>
          <p:cNvPr id="15" name="ZoneTexte 3"/>
          <p:cNvSpPr txBox="1"/>
          <p:nvPr/>
        </p:nvSpPr>
        <p:spPr>
          <a:xfrm>
            <a:off x="29496" y="434524"/>
            <a:ext cx="9075174" cy="29392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Différents outils « d’aide » à l’</a:t>
            </a:r>
            <a:r>
              <a:rPr lang="fr-FR" sz="2000" dirty="0" err="1">
                <a:solidFill>
                  <a:srgbClr val="000099"/>
                </a:solidFill>
                <a:latin typeface="Calibri" panose="020F0502020204030204" pitchFamily="34" charset="0"/>
                <a:cs typeface="Calibri" panose="020F0502020204030204" pitchFamily="34" charset="0"/>
              </a:rPr>
              <a:t>Eco-Conception</a:t>
            </a:r>
            <a:r>
              <a:rPr lang="fr-FR" sz="2000" dirty="0">
                <a:solidFill>
                  <a:srgbClr val="000099"/>
                </a:solidFill>
                <a:latin typeface="Calibri" panose="020F0502020204030204" pitchFamily="34" charset="0"/>
                <a:cs typeface="Calibri" panose="020F0502020204030204" pitchFamily="34" charset="0"/>
              </a:rPr>
              <a:t>,</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Différentes démarches pour Eco-produire et agir,</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Il y a forcement une action possible,</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Domaine en évolution continue,</a:t>
            </a:r>
            <a:endParaRPr lang="en-US" sz="2000" dirty="0">
              <a:solidFill>
                <a:srgbClr val="000099"/>
              </a:solidFill>
              <a:latin typeface="Calibri" panose="020F0502020204030204" pitchFamily="34" charset="0"/>
              <a:cs typeface="Calibri" panose="020F0502020204030204" pitchFamily="34" charset="0"/>
            </a:endParaRPr>
          </a:p>
          <a:p>
            <a:pPr marL="180000" indent="-285750" algn="ctr">
              <a:spcBef>
                <a:spcPts val="600"/>
              </a:spcBef>
              <a:spcAft>
                <a:spcPts val="0"/>
              </a:spcAft>
              <a:buClr>
                <a:srgbClr val="00B0F0"/>
              </a:buClr>
              <a:buFont typeface="Wingdings" panose="05000000000000000000" pitchFamily="2" charset="2"/>
              <a:buChar char="ü"/>
            </a:pPr>
            <a:r>
              <a:rPr lang="fr-FR" sz="2000" b="1" dirty="0">
                <a:solidFill>
                  <a:srgbClr val="000099"/>
                </a:solidFill>
                <a:latin typeface="Calibri" panose="020F0502020204030204" pitchFamily="34" charset="0"/>
                <a:cs typeface="Calibri" panose="020F0502020204030204" pitchFamily="34" charset="0"/>
              </a:rPr>
              <a:t>Les actions doivent se faire par le dialogue et le consentement entre les différentes parties prenantes,</a:t>
            </a:r>
          </a:p>
          <a:p>
            <a:pPr marL="180000" indent="-285750" algn="ctr">
              <a:spcBef>
                <a:spcPts val="600"/>
              </a:spcBef>
              <a:spcAft>
                <a:spcPts val="0"/>
              </a:spcAft>
              <a:buClr>
                <a:srgbClr val="00B0F0"/>
              </a:buClr>
              <a:buFont typeface="Wingdings" panose="05000000000000000000" pitchFamily="2" charset="2"/>
              <a:buChar char="ü"/>
            </a:pPr>
            <a:r>
              <a:rPr lang="fr-FR" sz="2000" b="1" dirty="0">
                <a:solidFill>
                  <a:srgbClr val="000099"/>
                </a:solidFill>
                <a:latin typeface="Calibri" panose="020F0502020204030204" pitchFamily="34" charset="0"/>
                <a:cs typeface="Calibri" panose="020F0502020204030204" pitchFamily="34" charset="0"/>
              </a:rPr>
              <a:t>Compromis acceptables pour l'environnement, l'économie, la société et la politique</a:t>
            </a:r>
            <a:endParaRPr lang="en-US" sz="2000" b="1" dirty="0">
              <a:solidFill>
                <a:srgbClr val="000099"/>
              </a:solidFill>
              <a:latin typeface="Calibri" panose="020F0502020204030204" pitchFamily="34" charset="0"/>
              <a:cs typeface="Calibri" panose="020F0502020204030204" pitchFamily="34" charset="0"/>
            </a:endParaRPr>
          </a:p>
        </p:txBody>
      </p:sp>
      <p:pic>
        <p:nvPicPr>
          <p:cNvPr id="16" name="Image 15"/>
          <p:cNvPicPr/>
          <p:nvPr/>
        </p:nvPicPr>
        <p:blipFill rotWithShape="1">
          <a:blip r:embed="rId3"/>
          <a:srcRect l="21561" t="13874" r="21429" b="23104"/>
          <a:stretch/>
        </p:blipFill>
        <p:spPr bwMode="auto">
          <a:xfrm>
            <a:off x="2344039" y="3414332"/>
            <a:ext cx="4482292" cy="2967644"/>
          </a:xfrm>
          <a:prstGeom prst="rect">
            <a:avLst/>
          </a:prstGeom>
          <a:ln>
            <a:noFill/>
          </a:ln>
          <a:extLst>
            <a:ext uri="{53640926-AAD7-44D8-BBD7-CCE9431645EC}">
              <a14:shadowObscured xmlns:a14="http://schemas.microsoft.com/office/drawing/2010/main"/>
            </a:ext>
          </a:extLst>
        </p:spPr>
      </p:pic>
      <p:graphicFrame>
        <p:nvGraphicFramePr>
          <p:cNvPr id="17" name="Group 22"/>
          <p:cNvGraphicFramePr>
            <a:graphicFrameLocks noGrp="1"/>
          </p:cNvGraphicFramePr>
          <p:nvPr>
            <p:extLst>
              <p:ext uri="{D42A27DB-BD31-4B8C-83A1-F6EECF244321}">
                <p14:modId xmlns:p14="http://schemas.microsoft.com/office/powerpoint/2010/main" val="81734999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3" name="Text Box 531"/>
          <p:cNvSpPr txBox="1">
            <a:spLocks noChangeArrowheads="1"/>
          </p:cNvSpPr>
          <p:nvPr/>
        </p:nvSpPr>
        <p:spPr bwMode="auto">
          <a:xfrm>
            <a:off x="105783" y="626855"/>
            <a:ext cx="369930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2800" b="1" dirty="0">
                <a:solidFill>
                  <a:schemeClr val="accent2"/>
                </a:solidFill>
                <a:latin typeface="Calibri" panose="020F0502020204030204" pitchFamily="34" charset="0"/>
              </a:rPr>
              <a:t>Déroulement</a:t>
            </a:r>
            <a:endParaRPr lang="fr-FR" sz="2800" b="1" i="1" dirty="0">
              <a:solidFill>
                <a:schemeClr val="accent2"/>
              </a:solidFill>
              <a:latin typeface="Calibri" panose="020F0502020204030204" pitchFamily="34" charset="0"/>
            </a:endParaRPr>
          </a:p>
        </p:txBody>
      </p:sp>
      <p:sp>
        <p:nvSpPr>
          <p:cNvPr id="4" name="ZoneTexte 3"/>
          <p:cNvSpPr txBox="1"/>
          <p:nvPr/>
        </p:nvSpPr>
        <p:spPr>
          <a:xfrm>
            <a:off x="333502" y="1357155"/>
            <a:ext cx="8475407" cy="3970318"/>
          </a:xfrm>
          <a:prstGeom prst="rect">
            <a:avLst/>
          </a:prstGeom>
          <a:noFill/>
        </p:spPr>
        <p:txBody>
          <a:bodyPr wrap="square" rtlCol="0">
            <a:spAutoFit/>
          </a:bodyPr>
          <a:lstStyle/>
          <a:p>
            <a:pPr algn="ctr"/>
            <a:r>
              <a:rPr lang="fr-FR" sz="2800" b="1" dirty="0">
                <a:solidFill>
                  <a:srgbClr val="000099"/>
                </a:solidFill>
                <a:latin typeface="Calibri" panose="020F0502020204030204" pitchFamily="34" charset="0"/>
              </a:rPr>
              <a:t>"Examen"</a:t>
            </a:r>
          </a:p>
          <a:p>
            <a:pPr marL="342900" indent="-342900">
              <a:buFontTx/>
              <a:buChar char="-"/>
            </a:pPr>
            <a:r>
              <a:rPr lang="fr-FR" sz="2000" dirty="0">
                <a:solidFill>
                  <a:srgbClr val="000099"/>
                </a:solidFill>
                <a:latin typeface="Calibri" panose="020F0502020204030204" pitchFamily="34" charset="0"/>
              </a:rPr>
              <a:t>Selon le nombre, projets par binôme ou trinôme,</a:t>
            </a:r>
          </a:p>
          <a:p>
            <a:pPr marL="342900" indent="-342900">
              <a:buFontTx/>
              <a:buChar char="-"/>
            </a:pPr>
            <a:r>
              <a:rPr lang="fr-FR" sz="2000" dirty="0">
                <a:solidFill>
                  <a:srgbClr val="000099"/>
                </a:solidFill>
                <a:latin typeface="Calibri" panose="020F0502020204030204" pitchFamily="34" charset="0"/>
              </a:rPr>
              <a:t>Travail personnel, ensuite présentation de 10'+5' échange et discussions</a:t>
            </a:r>
          </a:p>
          <a:p>
            <a:pPr marL="342900" indent="-342900">
              <a:buFontTx/>
              <a:buChar char="-"/>
            </a:pPr>
            <a:endParaRPr lang="fr-FR" sz="2000" dirty="0">
              <a:solidFill>
                <a:srgbClr val="000099"/>
              </a:solidFill>
              <a:latin typeface="Calibri" panose="020F0502020204030204" pitchFamily="34" charset="0"/>
            </a:endParaRPr>
          </a:p>
          <a:p>
            <a:pPr algn="ctr"/>
            <a:r>
              <a:rPr lang="fr-FR" sz="2800" b="1" dirty="0">
                <a:solidFill>
                  <a:srgbClr val="000099"/>
                </a:solidFill>
                <a:latin typeface="Calibri" panose="020F0502020204030204" pitchFamily="34" charset="0"/>
              </a:rPr>
              <a:t>Créativité + présentation	</a:t>
            </a:r>
          </a:p>
          <a:p>
            <a:pPr marL="342900" lvl="0" indent="-342900">
              <a:buFontTx/>
              <a:buChar char="-"/>
            </a:pPr>
            <a:r>
              <a:rPr lang="fr-FR" sz="2000" dirty="0">
                <a:solidFill>
                  <a:srgbClr val="000099"/>
                </a:solidFill>
                <a:latin typeface="Calibri" panose="020F0502020204030204" pitchFamily="34" charset="0"/>
              </a:rPr>
              <a:t>Selon le nombre, projets par binôme ou trinôme,</a:t>
            </a:r>
          </a:p>
          <a:p>
            <a:pPr marL="342900" lvl="0" indent="-342900">
              <a:buFontTx/>
              <a:buChar char="-"/>
            </a:pPr>
            <a:r>
              <a:rPr lang="fr-FR" sz="2000" dirty="0">
                <a:solidFill>
                  <a:srgbClr val="000099"/>
                </a:solidFill>
                <a:latin typeface="Calibri" panose="020F0502020204030204" pitchFamily="34" charset="0"/>
              </a:rPr>
              <a:t>Travail personnel, ensuite présentation de 5'+5' échange et discussions</a:t>
            </a:r>
          </a:p>
          <a:p>
            <a:pPr algn="ctr"/>
            <a:endParaRPr lang="fr-FR" sz="2800" dirty="0">
              <a:solidFill>
                <a:srgbClr val="000099"/>
              </a:solidFill>
              <a:latin typeface="Calibri" panose="020F0502020204030204" pitchFamily="34" charset="0"/>
            </a:endParaRPr>
          </a:p>
          <a:p>
            <a:pPr algn="ctr"/>
            <a:r>
              <a:rPr lang="fr-FR" sz="2800" b="1" dirty="0">
                <a:solidFill>
                  <a:srgbClr val="000099"/>
                </a:solidFill>
                <a:latin typeface="Calibri" panose="020F0502020204030204" pitchFamily="34" charset="0"/>
              </a:rPr>
              <a:t>TP Gabi + présentation</a:t>
            </a:r>
          </a:p>
          <a:p>
            <a:pPr marL="342900" lvl="0" indent="-342900">
              <a:buFontTx/>
              <a:buChar char="-"/>
            </a:pPr>
            <a:r>
              <a:rPr lang="fr-FR" sz="2000" dirty="0">
                <a:solidFill>
                  <a:srgbClr val="000099"/>
                </a:solidFill>
                <a:latin typeface="Calibri" panose="020F0502020204030204" pitchFamily="34" charset="0"/>
              </a:rPr>
              <a:t>Selon le nombre, projets par binôme ou trinôme,</a:t>
            </a:r>
          </a:p>
          <a:p>
            <a:pPr marL="342900" lvl="0" indent="-342900">
              <a:buFontTx/>
              <a:buChar char="-"/>
            </a:pPr>
            <a:r>
              <a:rPr lang="fr-FR" sz="2000" dirty="0">
                <a:solidFill>
                  <a:srgbClr val="000099"/>
                </a:solidFill>
                <a:latin typeface="Calibri" panose="020F0502020204030204" pitchFamily="34" charset="0"/>
              </a:rPr>
              <a:t>Travail personnel, ensuite présentation de ~10'+5' échange et discussions</a:t>
            </a:r>
          </a:p>
        </p:txBody>
      </p:sp>
    </p:spTree>
    <p:extLst>
      <p:ext uri="{BB962C8B-B14F-4D97-AF65-F5344CB8AC3E}">
        <p14:creationId xmlns:p14="http://schemas.microsoft.com/office/powerpoint/2010/main" val="830123376"/>
      </p:ext>
    </p:extLst>
  </p:cSld>
  <p:clrMapOvr>
    <a:masterClrMapping/>
  </p:clrMapOvr>
  <p:transition spd="med">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3" name="Text Box 531"/>
          <p:cNvSpPr txBox="1">
            <a:spLocks noChangeArrowheads="1"/>
          </p:cNvSpPr>
          <p:nvPr/>
        </p:nvSpPr>
        <p:spPr bwMode="auto">
          <a:xfrm>
            <a:off x="105783" y="626855"/>
            <a:ext cx="369930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b="1" dirty="0">
                <a:solidFill>
                  <a:schemeClr val="accent2"/>
                </a:solidFill>
                <a:latin typeface="Calibri" panose="020F0502020204030204" pitchFamily="34" charset="0"/>
              </a:rPr>
              <a:t>Déroulement</a:t>
            </a:r>
            <a:endParaRPr lang="fr-FR" sz="1600" b="1" i="1" dirty="0">
              <a:solidFill>
                <a:schemeClr val="accent2"/>
              </a:solidFill>
              <a:latin typeface="Calibri" panose="020F0502020204030204" pitchFamily="34" charset="0"/>
            </a:endParaRPr>
          </a:p>
        </p:txBody>
      </p:sp>
      <p:sp>
        <p:nvSpPr>
          <p:cNvPr id="4" name="ZoneTexte 3"/>
          <p:cNvSpPr txBox="1"/>
          <p:nvPr/>
        </p:nvSpPr>
        <p:spPr>
          <a:xfrm>
            <a:off x="333502" y="1772791"/>
            <a:ext cx="8475407" cy="1323439"/>
          </a:xfrm>
          <a:prstGeom prst="rect">
            <a:avLst/>
          </a:prstGeom>
          <a:noFill/>
        </p:spPr>
        <p:txBody>
          <a:bodyPr wrap="square" rtlCol="0">
            <a:spAutoFit/>
          </a:bodyPr>
          <a:lstStyle/>
          <a:p>
            <a:r>
              <a:rPr lang="fr-FR" sz="2000" dirty="0">
                <a:solidFill>
                  <a:srgbClr val="0000CC"/>
                </a:solidFill>
                <a:latin typeface="Calibri" panose="020F0502020204030204" pitchFamily="34" charset="0"/>
              </a:rPr>
              <a:t>"Examen"			45% de la note</a:t>
            </a:r>
          </a:p>
          <a:p>
            <a:r>
              <a:rPr lang="fr-FR" sz="2000" dirty="0">
                <a:solidFill>
                  <a:srgbClr val="0000CC"/>
                </a:solidFill>
                <a:latin typeface="Calibri" panose="020F0502020204030204" pitchFamily="34" charset="0"/>
              </a:rPr>
              <a:t>Créativité </a:t>
            </a:r>
            <a:r>
              <a:rPr lang="fr-FR" sz="2000" dirty="0">
                <a:solidFill>
                  <a:srgbClr val="000099"/>
                </a:solidFill>
                <a:latin typeface="Calibri" panose="020F0502020204030204" pitchFamily="34" charset="0"/>
              </a:rPr>
              <a:t>+ présentation		25% de la note</a:t>
            </a:r>
            <a:endParaRPr lang="fr-FR" sz="2000" dirty="0">
              <a:solidFill>
                <a:srgbClr val="0000CC"/>
              </a:solidFill>
              <a:latin typeface="Calibri" panose="020F0502020204030204" pitchFamily="34" charset="0"/>
            </a:endParaRPr>
          </a:p>
          <a:p>
            <a:r>
              <a:rPr lang="fr-FR" sz="2000" dirty="0">
                <a:solidFill>
                  <a:srgbClr val="000099"/>
                </a:solidFill>
                <a:latin typeface="Calibri" panose="020F0502020204030204" pitchFamily="34" charset="0"/>
              </a:rPr>
              <a:t>TP Gabi + présentation		25% de la note</a:t>
            </a:r>
          </a:p>
          <a:p>
            <a:r>
              <a:rPr lang="fr-FR" sz="2000" dirty="0">
                <a:solidFill>
                  <a:srgbClr val="000099"/>
                </a:solidFill>
                <a:latin typeface="Calibri" panose="020F0502020204030204" pitchFamily="34" charset="0"/>
              </a:rPr>
              <a:t>Présence			05% de la Note</a:t>
            </a:r>
            <a:endParaRPr lang="en-US" sz="2000" dirty="0">
              <a:solidFill>
                <a:srgbClr val="000099"/>
              </a:solidFill>
              <a:latin typeface="Calibri" panose="020F0502020204030204" pitchFamily="34" charset="0"/>
            </a:endParaRPr>
          </a:p>
        </p:txBody>
      </p:sp>
    </p:spTree>
    <p:extLst>
      <p:ext uri="{BB962C8B-B14F-4D97-AF65-F5344CB8AC3E}">
        <p14:creationId xmlns:p14="http://schemas.microsoft.com/office/powerpoint/2010/main" val="1499954860"/>
      </p:ext>
    </p:extLst>
  </p:cSld>
  <p:clrMapOvr>
    <a:masterClrMapping/>
  </p:clrMapOvr>
  <p:transition spd="med">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1270" y="1480455"/>
            <a:ext cx="8241460" cy="31700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CC"/>
                </a:solidFill>
                <a:effectLst/>
                <a:uLnTx/>
                <a:uFillTx/>
                <a:latin typeface="Arial" panose="020B0604020202020204" pitchFamily="34" charset="0"/>
                <a:ea typeface="+mn-ea"/>
                <a:cs typeface="+mn-cs"/>
              </a:rPr>
              <a:t>Life Cycle Analysis: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GaBi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http://www.gabi-software.com/</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kumimoji="0" lang="en-US" sz="20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Sima</a:t>
            </a: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Pro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http://www.pre.nl/simapro/default.htm</a:t>
            </a:r>
          </a:p>
          <a:p>
            <a:pPr marL="174625" lvl="0" indent="-174625">
              <a:lnSpc>
                <a:spcPct val="150000"/>
              </a:lnSpc>
              <a:buFont typeface="Arial" panose="020B0604020202020204" pitchFamily="34" charset="0"/>
              <a:buChar char="•"/>
              <a:defRPr/>
            </a:pPr>
            <a:r>
              <a:rPr lang="fr-FR" sz="2000" u="sng" dirty="0" err="1">
                <a:solidFill>
                  <a:srgbClr val="000000"/>
                </a:solidFill>
                <a:latin typeface="Arial" panose="020B0604020202020204" pitchFamily="34" charset="0"/>
              </a:rPr>
              <a:t>EIME</a:t>
            </a:r>
            <a:r>
              <a:rPr lang="fr-FR" sz="2000" dirty="0">
                <a:solidFill>
                  <a:srgbClr val="000000"/>
                </a:solidFill>
                <a:latin typeface="SymbolMT"/>
              </a:rPr>
              <a:t>                  </a:t>
            </a:r>
            <a:r>
              <a:rPr lang="fr-FR" sz="2000" dirty="0">
                <a:solidFill>
                  <a:srgbClr val="0000FF"/>
                </a:solidFill>
                <a:latin typeface="Arial" panose="020B0604020202020204" pitchFamily="34" charset="0"/>
              </a:rPr>
              <a:t>https://codde.fr/nos-logiciels/presentation-eime</a:t>
            </a:r>
            <a:endParaRPr lang="en-US" sz="2000" dirty="0">
              <a:solidFill>
                <a:srgbClr val="0000FF"/>
              </a:solidFill>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lang="fr-FR" sz="2000" b="1" dirty="0">
                <a:solidFill>
                  <a:srgbClr val="000000"/>
                </a:solidFill>
                <a:latin typeface="Arial" panose="020B0604020202020204" pitchFamily="34" charset="0"/>
              </a:rPr>
              <a:t>Base-impact</a:t>
            </a:r>
            <a:r>
              <a:rPr lang="fr-FR" sz="2000" dirty="0">
                <a:solidFill>
                  <a:srgbClr val="000000"/>
                </a:solidFill>
                <a:latin typeface="Arial" panose="020B0604020202020204" pitchFamily="34" charset="0"/>
              </a:rPr>
              <a:t>  </a:t>
            </a:r>
            <a:r>
              <a:rPr lang="fr-FR" sz="2000" dirty="0">
                <a:solidFill>
                  <a:srgbClr val="0000CC"/>
                </a:solidFill>
                <a:latin typeface="Arial" panose="020B0604020202020204" pitchFamily="34" charset="0"/>
              </a:rPr>
              <a:t>http://www.base-impacts.ademe.fr/</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dirty="0">
              <a:solidFill>
                <a:srgbClr val="000000"/>
              </a:solidFill>
              <a:latin typeface="Arial" panose="020B0604020202020204" pitchFamily="34" charset="0"/>
            </a:endParaRPr>
          </a:p>
        </p:txBody>
      </p:sp>
      <p:sp>
        <p:nvSpPr>
          <p:cNvPr id="4" name="AutoShape 17">
            <a:hlinkClick r:id="" action="ppaction://hlinkshowjump?jump=lastslide" highlightClick="1"/>
          </p:cNvPr>
          <p:cNvSpPr>
            <a:spLocks noChangeArrowheads="1"/>
          </p:cNvSpPr>
          <p:nvPr/>
        </p:nvSpPr>
        <p:spPr bwMode="auto">
          <a:xfrm>
            <a:off x="8385175" y="6032500"/>
            <a:ext cx="584200" cy="344488"/>
          </a:xfrm>
          <a:prstGeom prst="actionButtonEnd">
            <a:avLst/>
          </a:prstGeom>
          <a:solidFill>
            <a:schemeClr val="hlink"/>
          </a:solidFill>
          <a:ln w="12700">
            <a:solidFill>
              <a:srgbClr val="B0AB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6"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0917227"/>
      </p:ext>
    </p:extLst>
  </p:cSld>
  <p:clrMapOvr>
    <a:masterClrMapping/>
  </p:clrMapOvr>
  <p:transition spd="med">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pied de page 1"/>
          <p:cNvSpPr>
            <a:spLocks noGrp="1"/>
          </p:cNvSpPr>
          <p:nvPr>
            <p:ph type="ftr" sz="quarter" idx="4294967295"/>
          </p:nvPr>
        </p:nvSpPr>
        <p:spPr>
          <a:xfrm>
            <a:off x="0"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sp>
        <p:nvSpPr>
          <p:cNvPr id="63505" name="Text Box 18"/>
          <p:cNvSpPr txBox="1">
            <a:spLocks noChangeArrowheads="1"/>
          </p:cNvSpPr>
          <p:nvPr/>
        </p:nvSpPr>
        <p:spPr bwMode="auto">
          <a:xfrm>
            <a:off x="2247900" y="2557463"/>
            <a:ext cx="45847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72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ANNEXES</a:t>
            </a:r>
          </a:p>
        </p:txBody>
      </p:sp>
      <p:graphicFrame>
        <p:nvGraphicFramePr>
          <p:cNvPr id="5" name="Group 22"/>
          <p:cNvGraphicFramePr>
            <a:graphicFrameLocks noGrp="1"/>
          </p:cNvGraphicFramePr>
          <p:nvPr>
            <p:extLst>
              <p:ext uri="{D42A27DB-BD31-4B8C-83A1-F6EECF244321}">
                <p14:modId xmlns:p14="http://schemas.microsoft.com/office/powerpoint/2010/main" val="222816184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7721070"/>
      </p:ext>
    </p:extLst>
  </p:cSld>
  <p:clrMapOvr>
    <a:masterClrMapping/>
  </p:clrMapOvr>
  <p:transition spd="med">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9" name="Rectangle 19"/>
          <p:cNvSpPr>
            <a:spLocks noChangeArrowheads="1"/>
          </p:cNvSpPr>
          <p:nvPr/>
        </p:nvSpPr>
        <p:spPr bwMode="auto">
          <a:xfrm>
            <a:off x="88083" y="1190686"/>
            <a:ext cx="8966200" cy="446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Une méthode d’évaluation des impacts environnementaux d’un service ou d’un produit au fil de son existence, de la conception jusqu’à la gestion de sa fin de vie. Elle permet de recenser et de quantifier les flux d’énergie et de matière mis en œuvre et d’en tirer des conclusions en fonction des objectifs qui ont motivé l’étude. Elle constitue de ce fait un outil privilégié dans le cadre d’une démarche d’</a:t>
            </a:r>
            <a:r>
              <a:rPr kumimoji="0" 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éco-conception</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Les principes, les exigences et les modalités de l’ACV sont définis par les normes internationales ISO 14040 et ISO 14044.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L'ACV permet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 mettre en évidence les composés et les étapes du cycle de vie d'un produit, procédé ou service, responsables d’impacts sur l'environnement (eau, air, sol, énergie),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d'évaluer l'incidence de divers scénarii de conception sur ces impacts potentiels, </a:t>
            </a:r>
          </a:p>
        </p:txBody>
      </p:sp>
      <p:sp>
        <p:nvSpPr>
          <p:cNvPr id="2" name="Rectangle 1"/>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5" name="Group 22"/>
          <p:cNvGraphicFramePr>
            <a:graphicFrameLocks noGrp="1"/>
          </p:cNvGraphicFramePr>
          <p:nvPr>
            <p:extLst>
              <p:ext uri="{D42A27DB-BD31-4B8C-83A1-F6EECF244321}">
                <p14:modId xmlns:p14="http://schemas.microsoft.com/office/powerpoint/2010/main" val="268912277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56916795"/>
      </p:ext>
    </p:extLst>
  </p:cSld>
  <p:clrMapOvr>
    <a:masterClrMapping/>
  </p:clrMapOvr>
  <p:transition spd="med">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descr="http://www.meche-rebelle.fr/imagesdusite/AC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071" y="1594675"/>
            <a:ext cx="4377284" cy="34943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46355" y="1616986"/>
            <a:ext cx="2295544" cy="2421651"/>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Depuis 1997, les pratiques se sont progressivement harmonisées et les résultats sont ainsi devenus plus robustes et fiables tandis que leur communication se faisait de manière plus formalisée que celle des premiers écobilans</a:t>
            </a:r>
          </a:p>
        </p:txBody>
      </p:sp>
      <p:sp>
        <p:nvSpPr>
          <p:cNvPr id="11" name="Rectangle 10"/>
          <p:cNvSpPr/>
          <p:nvPr/>
        </p:nvSpPr>
        <p:spPr bwMode="auto">
          <a:xfrm>
            <a:off x="2686222" y="5305963"/>
            <a:ext cx="3713736" cy="1161899"/>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0" fontAlgn="base" latinLnBrk="0" hangingPunct="0">
              <a:lnSpc>
                <a:spcPct val="110000"/>
              </a:lnSpc>
              <a:spcBef>
                <a:spcPct val="5000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le développement de la normalisation internationale (famille des normes ISO 14040) a fixé des bases méthodologiques et déontologiques et retenu le terme «Analyse de cycle de vie »</a:t>
            </a:r>
          </a:p>
        </p:txBody>
      </p:sp>
      <p:sp>
        <p:nvSpPr>
          <p:cNvPr id="12" name="Rectangle 11"/>
          <p:cNvSpPr/>
          <p:nvPr/>
        </p:nvSpPr>
        <p:spPr bwMode="auto">
          <a:xfrm>
            <a:off x="68804" y="815509"/>
            <a:ext cx="2300267" cy="3474720"/>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0" fontAlgn="base" latinLnBrk="0" hangingPunct="0">
              <a:lnSpc>
                <a:spcPct val="110000"/>
              </a:lnSpc>
              <a:spcBef>
                <a:spcPct val="5000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Début années 90, la nécessité de mettre en œuvre des approches multi critères (</a:t>
            </a:r>
            <a:r>
              <a:rPr kumimoji="0" lang="fr-FR" sz="1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consommation de matières et d’énergies, émissions dans l’air et dans l’eau, déchets</a:t>
            </a: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prenant en compte l’ensemble des étapes du cycle de vie des produits, de leur fabrication à leur élimination finale en passant par leur phase d’utilisation : Ecobilans.</a:t>
            </a:r>
          </a:p>
        </p:txBody>
      </p:sp>
      <p:sp>
        <p:nvSpPr>
          <p:cNvPr id="10" name="Rectangle 9"/>
          <p:cNvSpPr/>
          <p:nvPr/>
        </p:nvSpPr>
        <p:spPr>
          <a:xfrm>
            <a:off x="1671673" y="6580864"/>
            <a:ext cx="6566796" cy="24622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1" i="1" u="none" strike="noStrike" kern="1200" cap="none" spc="0" normalizeH="0" baseline="0" noProof="0" dirty="0">
                <a:ln>
                  <a:noFill/>
                </a:ln>
                <a:solidFill>
                  <a:srgbClr val="808080"/>
                </a:solidFill>
                <a:effectLst/>
                <a:uLnTx/>
                <a:uFillTx/>
                <a:latin typeface="Arial" panose="020B0604020202020204" pitchFamily="34" charset="0"/>
                <a:ea typeface="+mn-ea"/>
                <a:cs typeface="+mn-cs"/>
              </a:rPr>
              <a:t>Source	ADEME, NOTE DE SYNTHESE EXTERNE, mai 2005</a:t>
            </a:r>
            <a:endParaRPr kumimoji="0" lang="fr-FR" sz="1000" b="0" i="1" u="none" strike="noStrike" kern="1200" cap="none" spc="0" normalizeH="0" baseline="0" noProof="0" dirty="0">
              <a:ln>
                <a:noFill/>
              </a:ln>
              <a:solidFill>
                <a:srgbClr val="808080"/>
              </a:solidFill>
              <a:effectLst/>
              <a:uLnTx/>
              <a:uFillTx/>
              <a:latin typeface="Times New Roman" panose="02020603050405020304" pitchFamily="18" charset="0"/>
              <a:ea typeface="+mn-ea"/>
              <a:cs typeface="+mn-cs"/>
            </a:endParaRP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4"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48380008"/>
      </p:ext>
    </p:extLst>
  </p:cSld>
  <p:clrMapOvr>
    <a:masterClrMapping/>
  </p:clrMapOvr>
  <p:transition spd="med">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243" r="1737"/>
          <a:stretch/>
        </p:blipFill>
        <p:spPr>
          <a:xfrm>
            <a:off x="4561953" y="807387"/>
            <a:ext cx="4543135" cy="3015588"/>
          </a:xfrm>
          <a:prstGeom prst="rect">
            <a:avLst/>
          </a:prstGeom>
        </p:spPr>
      </p:pic>
      <p:sp>
        <p:nvSpPr>
          <p:cNvPr id="4" name="Rectangle 3"/>
          <p:cNvSpPr/>
          <p:nvPr/>
        </p:nvSpPr>
        <p:spPr>
          <a:xfrm>
            <a:off x="-38594" y="2262844"/>
            <a:ext cx="4610593" cy="4154984"/>
          </a:xfrm>
          <a:prstGeom prst="rect">
            <a:avLst/>
          </a:prstGeom>
        </p:spPr>
        <p:txBody>
          <a:bodyPr wrap="square">
            <a:spAutoFit/>
          </a:bodyPr>
          <a:lstStyle/>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Définition des objectifs et du périmètre d’étude : les critères prennent en compte les éléments de référence en cas d’étude comparative, ainsi que la nature des commanditaires ou destinataires (fabricant, administration, association de consommateurs…).</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Inventaire des flux : cette étape essentielle consiste à inventorier et quantifier l’intégralité des flux entrants (utilisation de matières premières, consommation d’énergie…) et des flux sortants (émission de pollutions, production de déchets et/ou de matières recyclées…), pour chacune des phases de cycle de vie du produit.</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Estimation des impacts environnementaux : cette évaluation, souvent étayée via des modèles référents, est réalisée pour chacun des flux entrants et sortants inventoriés.</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Analyse des résultats et interprétation : les résultats de l’ACV sont mis en regard des objectifs initiaux de l’étude. Cette confrontation peut déboucher sur une liste argumentée de recommandations, tant dans la perspective d’une révision de la conception du produit que pour l’optimisation de son utilisation en termes d’impacts environnementaux.</a:t>
            </a:r>
          </a:p>
        </p:txBody>
      </p:sp>
      <p:sp>
        <p:nvSpPr>
          <p:cNvPr id="6" name="Rectangle 5"/>
          <p:cNvSpPr/>
          <p:nvPr/>
        </p:nvSpPr>
        <p:spPr>
          <a:xfrm>
            <a:off x="5013817" y="5217499"/>
            <a:ext cx="373668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Dans le cas de résultats amenant à comparer des produits ou procédés, ce rapport doit nécessairement comprendre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une revue critique, c’est-à-dire l’examen de l’étude par un expert indépendant de sa réalisation.</a:t>
            </a:r>
            <a:endParaRPr kumimoji="0" lang="fr-FR"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7" name="Rectangle 6"/>
          <p:cNvSpPr/>
          <p:nvPr/>
        </p:nvSpPr>
        <p:spPr>
          <a:xfrm>
            <a:off x="87404" y="451203"/>
            <a:ext cx="4484595" cy="1811641"/>
          </a:xfrm>
          <a:prstGeom prst="rect">
            <a:avLst/>
          </a:prstGeom>
        </p:spPr>
        <p:txBody>
          <a:bodyPr wrap="square" lIns="0" tIns="36000" rIns="72000" bIns="36000">
            <a:spAutoFit/>
          </a:bodyPr>
          <a:lstStyle/>
          <a:p>
            <a:pPr marL="36000" marR="0" lvl="0" indent="0" algn="just" defTabSz="892175" rtl="0" eaLnBrk="0" fontAlgn="base" latinLnBrk="0" hangingPunct="0">
              <a:lnSpc>
                <a:spcPct val="100000"/>
              </a:lnSpc>
              <a:spcBef>
                <a:spcPct val="0"/>
              </a:spcBef>
              <a:spcAft>
                <a:spcPts val="600"/>
              </a:spcAft>
              <a:buClrTx/>
              <a:buSzTx/>
              <a:buFontTx/>
              <a:buNone/>
              <a:tabLst/>
              <a:defRPr/>
            </a:pPr>
            <a:r>
              <a:rPr kumimoji="0" lang="fr-FR" sz="18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Méthodologie de l’ACV</a:t>
            </a:r>
          </a:p>
          <a:p>
            <a:pPr marL="182562" marR="0" lvl="0" indent="0" algn="just" defTabSz="892175" rtl="0" eaLnBrk="0" fontAlgn="base" latinLnBrk="0" hangingPunct="0">
              <a:lnSpc>
                <a:spcPct val="100000"/>
              </a:lnSpc>
              <a:spcBef>
                <a:spcPct val="0"/>
              </a:spcBef>
              <a:spcAft>
                <a:spcPts val="60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Basée sur une démarche transversale qui prend en compte le plus grand nombre possible de paramètres environnementaux (sol, air, eau…), l’Analyse de Cycle de Vie se décompose en 4 étapes :</a:t>
            </a:r>
          </a:p>
        </p:txBody>
      </p:sp>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Rectangle 3"/>
          <p:cNvSpPr txBox="1">
            <a:spLocks noChangeArrowheads="1"/>
          </p:cNvSpPr>
          <p:nvPr/>
        </p:nvSpPr>
        <p:spPr bwMode="auto">
          <a:xfrm>
            <a:off x="4955684" y="4257646"/>
            <a:ext cx="3999563" cy="95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Objectif et champ d</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tude (ISO 14040)</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Calcul et analyse de l</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inventaire (ISO 14041)</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valuation d</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impacts (ISO 14042)</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Interpr</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tation des r</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sultats (ISO 14043)</a:t>
            </a:r>
            <a:r>
              <a:rPr kumimoji="0" lang="fr-FR" altLang="fr-F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p>
        </p:txBody>
      </p:sp>
      <p:pic>
        <p:nvPicPr>
          <p:cNvPr id="12" name="Image 11"/>
          <p:cNvPicPr>
            <a:picLocks noChangeAspect="1"/>
          </p:cNvPicPr>
          <p:nvPr/>
        </p:nvPicPr>
        <p:blipFill rotWithShape="1">
          <a:blip r:embed="rId3"/>
          <a:srcRect l="4925" t="1980" r="3893" b="1041"/>
          <a:stretch/>
        </p:blipFill>
        <p:spPr>
          <a:xfrm>
            <a:off x="7093308" y="617173"/>
            <a:ext cx="2017267" cy="1240810"/>
          </a:xfrm>
          <a:prstGeom prst="rect">
            <a:avLst/>
          </a:prstGeom>
        </p:spPr>
      </p:pic>
    </p:spTree>
    <p:extLst>
      <p:ext uri="{BB962C8B-B14F-4D97-AF65-F5344CB8AC3E}">
        <p14:creationId xmlns:p14="http://schemas.microsoft.com/office/powerpoint/2010/main" val="2423775482"/>
      </p:ext>
    </p:extLst>
  </p:cSld>
  <p:clrMapOvr>
    <a:masterClrMapping/>
  </p:clrMapOvr>
  <p:transition spd="med">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8713" y="1181294"/>
            <a:ext cx="6858000"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L’ACV permet de quantifier les impacts d’un «produit » (qu’il s’agisse d’un bien, d’un service voire d’un procédé), depuis l’extraction des matières premières qui le composent jusqu’à son élimination en fin de vie, en passant par les phases de distribution et d’utilisation, soit « du berceau à la tombe ».</a:t>
            </a:r>
            <a:endParaRPr kumimoji="0" lang="fr-FR" sz="14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970" y="2401173"/>
            <a:ext cx="7197725"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9"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84739593"/>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312" y="875554"/>
            <a:ext cx="8790039" cy="2554545"/>
          </a:xfrm>
          <a:prstGeom prst="rect">
            <a:avLst/>
          </a:prstGeom>
        </p:spPr>
        <p:txBody>
          <a:bodyPr wrap="square">
            <a:spAutoFit/>
          </a:bodyPr>
          <a:lstStyle/>
          <a:p>
            <a:pPr algn="just"/>
            <a:r>
              <a:rPr lang="fr-FR" sz="2000" i="1" u="sng" dirty="0">
                <a:solidFill>
                  <a:srgbClr val="000099"/>
                </a:solidFill>
                <a:latin typeface="Calibri" panose="020F0502020204030204" pitchFamily="34" charset="0"/>
                <a:ea typeface="Calibri" panose="020F0502020204030204" pitchFamily="34" charset="0"/>
                <a:cs typeface="Times New Roman" panose="02020603050405020304" pitchFamily="18" charset="0"/>
              </a:rPr>
              <a:t>Etymologie:</a:t>
            </a:r>
            <a:r>
              <a:rPr lang="fr-FR" sz="2000" i="1" dirty="0">
                <a:solidFill>
                  <a:srgbClr val="000099"/>
                </a:solidFill>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du latin in, dans et </a:t>
            </a:r>
            <a:r>
              <a:rPr lang="fr-FR" sz="2000" dirty="0" err="1">
                <a:solidFill>
                  <a:srgbClr val="000099"/>
                </a:solidFill>
                <a:latin typeface="Calibri" panose="020F0502020204030204" pitchFamily="34" charset="0"/>
                <a:ea typeface="Calibri" panose="020F0502020204030204" pitchFamily="34" charset="0"/>
                <a:cs typeface="Times New Roman" panose="02020603050405020304" pitchFamily="18" charset="0"/>
              </a:rPr>
              <a:t>novare</a:t>
            </a: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 rendre nouveau, renouveler, refaire, restaurer, transformer, changer, innover.</a:t>
            </a:r>
          </a:p>
          <a:p>
            <a:pPr algn="just"/>
            <a:endPar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L'innovation est l'action d'innover, c'est-à-dire d'introduire quelque chose de nouveau en terme d'usage, de coutume, de croyance, de système scientifique...</a:t>
            </a:r>
          </a:p>
          <a:p>
            <a:pPr algn="just"/>
            <a:endPar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20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Processus d'influence qui conduit au changement social et dont l'effet consiste à rejeter les normes sociales existantes et à en proposer de nouvelles.</a:t>
            </a:r>
          </a:p>
        </p:txBody>
      </p:sp>
      <p:pic>
        <p:nvPicPr>
          <p:cNvPr id="6" name="Image 5"/>
          <p:cNvPicPr>
            <a:picLocks noChangeAspect="1"/>
          </p:cNvPicPr>
          <p:nvPr/>
        </p:nvPicPr>
        <p:blipFill>
          <a:blip r:embed="rId2"/>
          <a:stretch>
            <a:fillRect/>
          </a:stretch>
        </p:blipFill>
        <p:spPr>
          <a:xfrm>
            <a:off x="5948512" y="3439525"/>
            <a:ext cx="3067663" cy="3127599"/>
          </a:xfrm>
          <a:prstGeom prst="rect">
            <a:avLst/>
          </a:prstGeom>
        </p:spPr>
      </p:pic>
      <p:sp>
        <p:nvSpPr>
          <p:cNvPr id="7" name="Rectangle 6"/>
          <p:cNvSpPr/>
          <p:nvPr/>
        </p:nvSpPr>
        <p:spPr>
          <a:xfrm>
            <a:off x="1765333" y="6581001"/>
            <a:ext cx="4572000" cy="276999"/>
          </a:xfrm>
          <a:prstGeom prst="rect">
            <a:avLst/>
          </a:prstGeom>
        </p:spPr>
        <p:txBody>
          <a:bodyPr>
            <a:spAutoFit/>
          </a:bodyPr>
          <a:lstStyle/>
          <a:p>
            <a:pPr algn="ctr"/>
            <a:r>
              <a:rPr lang="en-US" sz="1200" i="1" dirty="0">
                <a:latin typeface="Arial" panose="020B0604020202020204" pitchFamily="34" charset="0"/>
                <a:cs typeface="Arial" panose="020B0604020202020204" pitchFamily="34" charset="0"/>
              </a:rPr>
              <a:t>https://www.facebook.com/watch/?v=396135537638157</a:t>
            </a:r>
          </a:p>
        </p:txBody>
      </p:sp>
      <p:sp>
        <p:nvSpPr>
          <p:cNvPr id="8" name="Rectangle 7"/>
          <p:cNvSpPr/>
          <p:nvPr/>
        </p:nvSpPr>
        <p:spPr>
          <a:xfrm>
            <a:off x="81897" y="426284"/>
            <a:ext cx="1564595"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Innovation</a:t>
            </a:r>
            <a:endParaRPr lang="fr-FR" dirty="0">
              <a:solidFill>
                <a:srgbClr val="000000"/>
              </a:solidFill>
              <a:latin typeface="Calibri" panose="020F0502020204030204" pitchFamily="34" charset="0"/>
              <a:cs typeface="Calibri" panose="020F0502020204030204" pitchFamily="34" charset="0"/>
            </a:endParaRPr>
          </a:p>
        </p:txBody>
      </p:sp>
      <p:sp>
        <p:nvSpPr>
          <p:cNvPr id="10" name="Rectangle 9"/>
          <p:cNvSpPr/>
          <p:nvPr/>
        </p:nvSpPr>
        <p:spPr>
          <a:xfrm>
            <a:off x="245886" y="3702610"/>
            <a:ext cx="4293458" cy="1169551"/>
          </a:xfrm>
          <a:prstGeom prst="rect">
            <a:avLst/>
          </a:prstGeom>
        </p:spPr>
        <p:txBody>
          <a:bodyPr wrap="square">
            <a:spAutoFit/>
          </a:bodyPr>
          <a:lstStyle/>
          <a:p>
            <a:pPr algn="just"/>
            <a:r>
              <a:rPr lang="fr-FR" sz="1400" dirty="0">
                <a:solidFill>
                  <a:srgbClr val="000099"/>
                </a:solidFill>
                <a:latin typeface="Calibri" panose="020F0502020204030204" pitchFamily="34" charset="0"/>
                <a:ea typeface="Calibri" panose="020F0502020204030204" pitchFamily="34" charset="0"/>
                <a:cs typeface="Times New Roman" panose="02020603050405020304" pitchFamily="18" charset="0"/>
              </a:rPr>
              <a:t>Plus récemment, des scientifiques américains, dont le Docteur David Edwards, ont mis au point des emballages protecteurs, biodégradables, ayant le pouvoir de se dissoudre dans l’eau. Ces emballages baptisés «</a:t>
            </a:r>
            <a:r>
              <a:rPr lang="fr-FR" sz="1400" dirty="0" err="1">
                <a:solidFill>
                  <a:srgbClr val="000099"/>
                </a:solidFill>
                <a:latin typeface="Calibri" panose="020F0502020204030204" pitchFamily="34" charset="0"/>
                <a:ea typeface="Calibri" panose="020F0502020204030204" pitchFamily="34" charset="0"/>
                <a:cs typeface="Times New Roman" panose="02020603050405020304" pitchFamily="18" charset="0"/>
              </a:rPr>
              <a:t>Wikicells</a:t>
            </a:r>
            <a:r>
              <a:rPr lang="fr-FR" sz="1400" dirty="0">
                <a:solidFill>
                  <a:srgbClr val="000099"/>
                </a:solidFill>
                <a:latin typeface="Calibri" panose="020F0502020204030204" pitchFamily="34" charset="0"/>
                <a:ea typeface="Calibri" panose="020F0502020204030204" pitchFamily="34" charset="0"/>
                <a:cs typeface="Times New Roman" panose="02020603050405020304" pitchFamily="18" charset="0"/>
              </a:rPr>
              <a:t>», imitent les propriétés naturelles des fruits.</a:t>
            </a:r>
          </a:p>
        </p:txBody>
      </p:sp>
      <p:graphicFrame>
        <p:nvGraphicFramePr>
          <p:cNvPr id="11" name="Group 22"/>
          <p:cNvGraphicFramePr>
            <a:graphicFrameLocks noGrp="1"/>
          </p:cNvGraphicFramePr>
          <p:nvPr>
            <p:extLst>
              <p:ext uri="{D42A27DB-BD31-4B8C-83A1-F6EECF244321}">
                <p14:modId xmlns:p14="http://schemas.microsoft.com/office/powerpoint/2010/main" val="27283767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D950CA48-86A8-495F-9FA8-D0DF4EDE0207}"/>
              </a:ext>
            </a:extLst>
          </p:cNvPr>
          <p:cNvSpPr/>
          <p:nvPr/>
        </p:nvSpPr>
        <p:spPr>
          <a:xfrm>
            <a:off x="245886" y="5152719"/>
            <a:ext cx="4293458" cy="1015663"/>
          </a:xfrm>
          <a:prstGeom prst="rect">
            <a:avLst/>
          </a:prstGeom>
        </p:spPr>
        <p:txBody>
          <a:bodyPr wrap="square">
            <a:spAutoFit/>
          </a:bodyPr>
          <a:lstStyle/>
          <a:p>
            <a:pPr algn="just"/>
            <a:r>
              <a:rPr lang="fr-FR"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Il y a 60 ans seulement, les français allaient faire le marché avec leurs contenants ! Un usage populaire auquel il était insensé de déroger : Filets pour les fruits et légumes, boîtes à </a:t>
            </a:r>
            <a:r>
              <a:rPr lang="fr-FR" sz="1200" i="1" dirty="0" err="1">
                <a:solidFill>
                  <a:srgbClr val="0000FF"/>
                </a:solidFill>
                <a:latin typeface="Calibri" panose="020F0502020204030204" pitchFamily="34" charset="0"/>
                <a:ea typeface="Calibri" panose="020F0502020204030204" pitchFamily="34" charset="0"/>
                <a:cs typeface="Times New Roman" panose="02020603050405020304" pitchFamily="18" charset="0"/>
              </a:rPr>
              <a:t>oeufs</a:t>
            </a:r>
            <a:r>
              <a:rPr lang="fr-FR"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 bocaux, bouteilles pour le lait ou le vin… Tant de récipients utiles et indispensables pour s’approvisionner.</a:t>
            </a:r>
          </a:p>
        </p:txBody>
      </p:sp>
    </p:spTree>
    <p:extLst>
      <p:ext uri="{BB962C8B-B14F-4D97-AF65-F5344CB8AC3E}">
        <p14:creationId xmlns:p14="http://schemas.microsoft.com/office/powerpoint/2010/main" val="332823092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238" y="832261"/>
            <a:ext cx="8681421"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COMPARER CE QUI EST COMPARABLE</a:t>
            </a:r>
          </a:p>
        </p:txBody>
      </p:sp>
      <p:sp>
        <p:nvSpPr>
          <p:cNvPr id="5" name="AutoShape 22"/>
          <p:cNvSpPr>
            <a:spLocks noChangeArrowheads="1"/>
          </p:cNvSpPr>
          <p:nvPr/>
        </p:nvSpPr>
        <p:spPr bwMode="auto">
          <a:xfrm>
            <a:off x="278022" y="1637606"/>
            <a:ext cx="3656013" cy="1722692"/>
          </a:xfrm>
          <a:prstGeom prst="roundRect">
            <a:avLst>
              <a:gd name="adj" fmla="val 1666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Unité fonctionnelle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Base de comparaison entre deux produits qui ont la même fonction</a:t>
            </a:r>
          </a:p>
        </p:txBody>
      </p:sp>
      <p:sp>
        <p:nvSpPr>
          <p:cNvPr id="3" name="Rectangle 2"/>
          <p:cNvSpPr/>
          <p:nvPr/>
        </p:nvSpPr>
        <p:spPr>
          <a:xfrm>
            <a:off x="167505" y="4070008"/>
            <a:ext cx="8807356" cy="132343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Au litre, la peinture A est 30 % moins polluante que la peinture B</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Mais</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lors de l’application, A nécessite 2 couches là où une suffit pour B</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Attention</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une comparaison litre à litre conduirait à préconiser l’usage de la peinture A </a:t>
            </a:r>
          </a:p>
        </p:txBody>
      </p:sp>
      <p:sp>
        <p:nvSpPr>
          <p:cNvPr id="10" name="AutoShape 22"/>
          <p:cNvSpPr>
            <a:spLocks noChangeArrowheads="1"/>
          </p:cNvSpPr>
          <p:nvPr/>
        </p:nvSpPr>
        <p:spPr bwMode="auto">
          <a:xfrm>
            <a:off x="5136776" y="1637606"/>
            <a:ext cx="3454424" cy="1722692"/>
          </a:xfrm>
          <a:prstGeom prst="roundRect">
            <a:avLst>
              <a:gd name="adj" fmla="val 1666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Quantité de peinture nécessaire pour un mur de 10 m</a:t>
            </a:r>
            <a:r>
              <a:rPr kumimoji="0" lang="fr-FR" sz="2000" b="1" i="0" u="none" strike="noStrike" kern="1200" cap="none" spc="0" normalizeH="0" baseline="30000" noProof="0" dirty="0">
                <a:ln>
                  <a:noFill/>
                </a:ln>
                <a:solidFill>
                  <a:srgbClr val="3333CC"/>
                </a:solidFill>
                <a:effectLst/>
                <a:uLnTx/>
                <a:uFillTx/>
                <a:latin typeface="Times New Roman" panose="02020603050405020304" pitchFamily="18" charset="0"/>
                <a:ea typeface="+mn-ea"/>
                <a:cs typeface="+mn-cs"/>
              </a:rPr>
              <a:t>2</a:t>
            </a:r>
          </a:p>
        </p:txBody>
      </p:sp>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9"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24050791"/>
      </p:ext>
    </p:extLst>
  </p:cSld>
  <p:clrMapOvr>
    <a:masterClrMapping/>
  </p:clrMapOvr>
  <p:transition spd="med">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 y="1312093"/>
            <a:ext cx="8799754" cy="132343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En pratique, les </a:t>
            </a: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flux</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de matières et d’énergies entrants et sortants à chaque étape du cycle de vie sont recensés (inventaire du cycle de vie : ICV) puis on procède à une évaluation des </a:t>
            </a: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impacts environnementaux </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à partir de ces données grâce à des coefficients préétablis permettant de calculer la contribution de chaque flux aux divers impacts environnementaux étudiés</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4" name="Rectangle 3"/>
          <p:cNvSpPr/>
          <p:nvPr/>
        </p:nvSpPr>
        <p:spPr>
          <a:xfrm>
            <a:off x="182879" y="3578342"/>
            <a:ext cx="8799755" cy="58477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impacts : l’effet de serre, l’acidification, l’épuisement des ressources naturelles, l’eutrophisation,  la quantité d’énergie, la quantité de déchets,….</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5" name="Rectangle 4"/>
          <p:cNvSpPr/>
          <p:nvPr/>
        </p:nvSpPr>
        <p:spPr>
          <a:xfrm>
            <a:off x="242045" y="4934982"/>
            <a:ext cx="8681421" cy="83099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résultats d’une ACV sont ainsi exprimés par impact potentiel du type "X kg de d’équivalents CO2 pour l’effet de serre", "Y kg d’équivalents H+ pour l’acidification", « Z MJ d’énergies non renouvelables », «W kg de déchets banals », ….</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2" name="Rectangle 1"/>
          <p:cNvSpPr/>
          <p:nvPr/>
        </p:nvSpPr>
        <p:spPr>
          <a:xfrm>
            <a:off x="123826" y="6071533"/>
            <a:ext cx="8877858" cy="46166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0" i="1" u="none" strike="noStrike" kern="1200" cap="none" spc="0" normalizeH="0" baseline="0" noProof="0">
                <a:ln>
                  <a:noFill/>
                </a:ln>
                <a:solidFill>
                  <a:srgbClr val="0099CC"/>
                </a:solidFill>
                <a:effectLst/>
                <a:uLnTx/>
                <a:uFillTx/>
                <a:latin typeface="Calibri" panose="020F0502020204030204" pitchFamily="34" charset="0"/>
                <a:ea typeface="+mn-ea"/>
                <a:cs typeface="Calibri" panose="020F0502020204030204" pitchFamily="34" charset="0"/>
              </a:rPr>
              <a:t>L'Eutrophisation </a:t>
            </a:r>
            <a:r>
              <a:rPr kumimoji="0" lang="fr-FR" sz="1200" b="0" i="1"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correspond à un phénomène de dégradation d'un environnement aquatique. Celle-ci est généralement provoquée par une augmentation des substances nutritives présentes, telles que l'azote apporté par les cultures agricoles et la pollution automobile. </a:t>
            </a: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0525291"/>
      </p:ext>
    </p:extLst>
  </p:cSld>
  <p:clrMapOvr>
    <a:masterClrMapping/>
  </p:clrMapOvr>
  <p:transition spd="med">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4770" y="1676752"/>
            <a:ext cx="409086"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PS</a:t>
            </a:r>
          </a:p>
        </p:txBody>
      </p:sp>
      <p:sp>
        <p:nvSpPr>
          <p:cNvPr id="9" name="Rectangle 8"/>
          <p:cNvSpPr/>
          <p:nvPr/>
        </p:nvSpPr>
        <p:spPr>
          <a:xfrm>
            <a:off x="1014571" y="1672997"/>
            <a:ext cx="421910"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PP</a:t>
            </a:r>
          </a:p>
        </p:txBody>
      </p:sp>
      <p:sp>
        <p:nvSpPr>
          <p:cNvPr id="10" name="Rectangle 9"/>
          <p:cNvSpPr/>
          <p:nvPr/>
        </p:nvSpPr>
        <p:spPr>
          <a:xfrm>
            <a:off x="1629812" y="1672537"/>
            <a:ext cx="648639"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Steel</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2420731" y="1672537"/>
            <a:ext cx="1210588"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Aluminium</a:t>
            </a:r>
          </a:p>
        </p:txBody>
      </p:sp>
      <p:sp>
        <p:nvSpPr>
          <p:cNvPr id="12" name="Rectangle 11"/>
          <p:cNvSpPr/>
          <p:nvPr/>
        </p:nvSpPr>
        <p:spPr>
          <a:xfrm>
            <a:off x="4801480" y="1672537"/>
            <a:ext cx="673582" cy="369332"/>
          </a:xfrm>
          <a:prstGeom prst="rect">
            <a:avLst/>
          </a:prstGeom>
          <a:ln w="28575">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Glass</a:t>
            </a:r>
          </a:p>
        </p:txBody>
      </p:sp>
      <p:sp>
        <p:nvSpPr>
          <p:cNvPr id="13" name="Rectangle 12"/>
          <p:cNvSpPr/>
          <p:nvPr/>
        </p:nvSpPr>
        <p:spPr>
          <a:xfrm>
            <a:off x="3758398" y="1672537"/>
            <a:ext cx="869149"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Copper</a:t>
            </a:r>
          </a:p>
        </p:txBody>
      </p:sp>
      <p:sp>
        <p:nvSpPr>
          <p:cNvPr id="14" name="Rectangle 13"/>
          <p:cNvSpPr/>
          <p:nvPr/>
        </p:nvSpPr>
        <p:spPr>
          <a:xfrm>
            <a:off x="6879424" y="1672537"/>
            <a:ext cx="726353" cy="369332"/>
          </a:xfrm>
          <a:prstGeom prst="rect">
            <a:avLst/>
          </a:prstGeom>
          <a:ln w="28575">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Paper</a:t>
            </a:r>
          </a:p>
        </p:txBody>
      </p:sp>
      <p:sp>
        <p:nvSpPr>
          <p:cNvPr id="15" name="Rectangle 14"/>
          <p:cNvSpPr/>
          <p:nvPr/>
        </p:nvSpPr>
        <p:spPr>
          <a:xfrm>
            <a:off x="5658533" y="1683406"/>
            <a:ext cx="554960"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PVC</a:t>
            </a:r>
          </a:p>
        </p:txBody>
      </p:sp>
      <p:sp>
        <p:nvSpPr>
          <p:cNvPr id="16" name="Rectangle 15"/>
          <p:cNvSpPr/>
          <p:nvPr/>
        </p:nvSpPr>
        <p:spPr>
          <a:xfrm>
            <a:off x="6675644" y="3100936"/>
            <a:ext cx="1163976" cy="369332"/>
          </a:xfrm>
          <a:prstGeom prst="rect">
            <a:avLst/>
          </a:prstGeom>
          <a:ln w="28575">
            <a:solidFill>
              <a:sysClr val="windowText" lastClr="0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Packaging</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942992" y="3092266"/>
            <a:ext cx="946093"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Housing</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2106332" y="3100936"/>
            <a:ext cx="1386020"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Filterholder</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647262" y="3100936"/>
            <a:ext cx="783548"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Carafe</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740630" y="3111805"/>
            <a:ext cx="731290"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Base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5696650" y="3110706"/>
            <a:ext cx="761747"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Cable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Connecteur droit avec flèche 21"/>
          <p:cNvCxnSpPr>
            <a:stCxn id="10" idx="2"/>
            <a:endCxn id="18" idx="0"/>
          </p:cNvCxnSpPr>
          <p:nvPr/>
        </p:nvCxnSpPr>
        <p:spPr>
          <a:xfrm>
            <a:off x="1954132" y="2041869"/>
            <a:ext cx="845210" cy="1059067"/>
          </a:xfrm>
          <a:prstGeom prst="straightConnector1">
            <a:avLst/>
          </a:prstGeom>
          <a:noFill/>
          <a:ln w="28575" cap="flat" cmpd="sng" algn="ctr">
            <a:solidFill>
              <a:srgbClr val="0070C0"/>
            </a:solidFill>
            <a:prstDash val="solid"/>
            <a:miter lim="800000"/>
            <a:tailEnd type="triangle"/>
          </a:ln>
          <a:effectLst/>
        </p:spPr>
      </p:cxnSp>
      <p:cxnSp>
        <p:nvCxnSpPr>
          <p:cNvPr id="23" name="Connecteur droit avec flèche 22"/>
          <p:cNvCxnSpPr>
            <a:stCxn id="10" idx="2"/>
            <a:endCxn id="19" idx="0"/>
          </p:cNvCxnSpPr>
          <p:nvPr/>
        </p:nvCxnSpPr>
        <p:spPr>
          <a:xfrm>
            <a:off x="1954132" y="2041869"/>
            <a:ext cx="2084904" cy="1059067"/>
          </a:xfrm>
          <a:prstGeom prst="straightConnector1">
            <a:avLst/>
          </a:prstGeom>
          <a:noFill/>
          <a:ln w="28575" cap="flat" cmpd="sng" algn="ctr">
            <a:solidFill>
              <a:srgbClr val="0070C0"/>
            </a:solidFill>
            <a:prstDash val="solid"/>
            <a:miter lim="800000"/>
            <a:tailEnd type="triangle"/>
          </a:ln>
          <a:effectLst/>
        </p:spPr>
      </p:cxnSp>
      <p:cxnSp>
        <p:nvCxnSpPr>
          <p:cNvPr id="24" name="Connecteur droit avec flèche 23"/>
          <p:cNvCxnSpPr>
            <a:stCxn id="9" idx="2"/>
            <a:endCxn id="18" idx="0"/>
          </p:cNvCxnSpPr>
          <p:nvPr/>
        </p:nvCxnSpPr>
        <p:spPr>
          <a:xfrm>
            <a:off x="1225526" y="2042329"/>
            <a:ext cx="1573816" cy="1058607"/>
          </a:xfrm>
          <a:prstGeom prst="straightConnector1">
            <a:avLst/>
          </a:prstGeom>
          <a:noFill/>
          <a:ln w="28575" cap="flat" cmpd="sng" algn="ctr">
            <a:solidFill>
              <a:srgbClr val="0070C0"/>
            </a:solidFill>
            <a:prstDash val="solid"/>
            <a:miter lim="800000"/>
            <a:tailEnd type="triangle"/>
          </a:ln>
          <a:effectLst/>
        </p:spPr>
      </p:cxnSp>
      <p:cxnSp>
        <p:nvCxnSpPr>
          <p:cNvPr id="25" name="Connecteur droit avec flèche 24"/>
          <p:cNvCxnSpPr>
            <a:stCxn id="9" idx="2"/>
            <a:endCxn id="17" idx="0"/>
          </p:cNvCxnSpPr>
          <p:nvPr/>
        </p:nvCxnSpPr>
        <p:spPr>
          <a:xfrm>
            <a:off x="1225526" y="2042329"/>
            <a:ext cx="190513" cy="1049937"/>
          </a:xfrm>
          <a:prstGeom prst="straightConnector1">
            <a:avLst/>
          </a:prstGeom>
          <a:noFill/>
          <a:ln w="28575" cap="flat" cmpd="sng" algn="ctr">
            <a:solidFill>
              <a:srgbClr val="0070C0"/>
            </a:solidFill>
            <a:prstDash val="solid"/>
            <a:miter lim="800000"/>
            <a:tailEnd type="triangle"/>
          </a:ln>
          <a:effectLst/>
        </p:spPr>
      </p:cxnSp>
      <p:cxnSp>
        <p:nvCxnSpPr>
          <p:cNvPr id="26" name="Connecteur droit avec flèche 25"/>
          <p:cNvCxnSpPr>
            <a:stCxn id="9" idx="2"/>
            <a:endCxn id="19" idx="0"/>
          </p:cNvCxnSpPr>
          <p:nvPr/>
        </p:nvCxnSpPr>
        <p:spPr>
          <a:xfrm>
            <a:off x="1225526" y="2042329"/>
            <a:ext cx="2813510" cy="1058607"/>
          </a:xfrm>
          <a:prstGeom prst="straightConnector1">
            <a:avLst/>
          </a:prstGeom>
          <a:noFill/>
          <a:ln w="28575" cap="flat" cmpd="sng" algn="ctr">
            <a:solidFill>
              <a:srgbClr val="0070C0"/>
            </a:solidFill>
            <a:prstDash val="solid"/>
            <a:miter lim="800000"/>
            <a:tailEnd type="triangle"/>
          </a:ln>
          <a:effectLst/>
        </p:spPr>
      </p:cxnSp>
      <p:cxnSp>
        <p:nvCxnSpPr>
          <p:cNvPr id="27" name="Connecteur droit avec flèche 26"/>
          <p:cNvCxnSpPr>
            <a:stCxn id="9" idx="2"/>
            <a:endCxn id="20" idx="0"/>
          </p:cNvCxnSpPr>
          <p:nvPr/>
        </p:nvCxnSpPr>
        <p:spPr>
          <a:xfrm>
            <a:off x="1225526" y="2042329"/>
            <a:ext cx="3880749" cy="1069476"/>
          </a:xfrm>
          <a:prstGeom prst="straightConnector1">
            <a:avLst/>
          </a:prstGeom>
          <a:noFill/>
          <a:ln w="28575" cap="flat" cmpd="sng" algn="ctr">
            <a:solidFill>
              <a:srgbClr val="0070C0"/>
            </a:solidFill>
            <a:prstDash val="solid"/>
            <a:miter lim="800000"/>
            <a:tailEnd type="triangle"/>
          </a:ln>
          <a:effectLst/>
        </p:spPr>
      </p:cxnSp>
      <p:cxnSp>
        <p:nvCxnSpPr>
          <p:cNvPr id="28" name="Connecteur droit avec flèche 27"/>
          <p:cNvCxnSpPr>
            <a:stCxn id="11" idx="2"/>
            <a:endCxn id="20" idx="0"/>
          </p:cNvCxnSpPr>
          <p:nvPr/>
        </p:nvCxnSpPr>
        <p:spPr>
          <a:xfrm>
            <a:off x="3026025" y="2041869"/>
            <a:ext cx="2080250" cy="1069936"/>
          </a:xfrm>
          <a:prstGeom prst="straightConnector1">
            <a:avLst/>
          </a:prstGeom>
          <a:noFill/>
          <a:ln w="28575" cap="flat" cmpd="sng" algn="ctr">
            <a:solidFill>
              <a:srgbClr val="0070C0"/>
            </a:solidFill>
            <a:prstDash val="solid"/>
            <a:miter lim="800000"/>
            <a:tailEnd type="triangle"/>
          </a:ln>
          <a:effectLst/>
        </p:spPr>
      </p:cxnSp>
      <p:cxnSp>
        <p:nvCxnSpPr>
          <p:cNvPr id="29" name="Connecteur droit avec flèche 28"/>
          <p:cNvCxnSpPr>
            <a:stCxn id="13" idx="2"/>
            <a:endCxn id="20" idx="0"/>
          </p:cNvCxnSpPr>
          <p:nvPr/>
        </p:nvCxnSpPr>
        <p:spPr>
          <a:xfrm>
            <a:off x="4192973" y="2041869"/>
            <a:ext cx="913302" cy="1069936"/>
          </a:xfrm>
          <a:prstGeom prst="straightConnector1">
            <a:avLst/>
          </a:prstGeom>
          <a:noFill/>
          <a:ln w="28575" cap="flat" cmpd="sng" algn="ctr">
            <a:solidFill>
              <a:srgbClr val="0070C0"/>
            </a:solidFill>
            <a:prstDash val="solid"/>
            <a:miter lim="800000"/>
            <a:tailEnd type="triangle"/>
          </a:ln>
          <a:effectLst/>
        </p:spPr>
      </p:cxnSp>
      <p:cxnSp>
        <p:nvCxnSpPr>
          <p:cNvPr id="30" name="Connecteur droit avec flèche 29"/>
          <p:cNvCxnSpPr>
            <a:stCxn id="13" idx="2"/>
            <a:endCxn id="21" idx="0"/>
          </p:cNvCxnSpPr>
          <p:nvPr/>
        </p:nvCxnSpPr>
        <p:spPr>
          <a:xfrm>
            <a:off x="4192973" y="2041869"/>
            <a:ext cx="1884551" cy="1068837"/>
          </a:xfrm>
          <a:prstGeom prst="straightConnector1">
            <a:avLst/>
          </a:prstGeom>
          <a:noFill/>
          <a:ln w="28575" cap="flat" cmpd="sng" algn="ctr">
            <a:solidFill>
              <a:srgbClr val="0070C0"/>
            </a:solidFill>
            <a:prstDash val="solid"/>
            <a:miter lim="800000"/>
            <a:tailEnd type="triangle"/>
          </a:ln>
          <a:effectLst/>
        </p:spPr>
      </p:cxnSp>
      <p:cxnSp>
        <p:nvCxnSpPr>
          <p:cNvPr id="31" name="Connecteur droit avec flèche 30"/>
          <p:cNvCxnSpPr>
            <a:stCxn id="12" idx="2"/>
            <a:endCxn id="19" idx="0"/>
          </p:cNvCxnSpPr>
          <p:nvPr/>
        </p:nvCxnSpPr>
        <p:spPr>
          <a:xfrm flipH="1">
            <a:off x="4039036" y="2041869"/>
            <a:ext cx="1099235" cy="1059067"/>
          </a:xfrm>
          <a:prstGeom prst="straightConnector1">
            <a:avLst/>
          </a:prstGeom>
          <a:noFill/>
          <a:ln w="28575" cap="flat" cmpd="sng" algn="ctr">
            <a:solidFill>
              <a:srgbClr val="0070C0"/>
            </a:solidFill>
            <a:prstDash val="solid"/>
            <a:miter lim="800000"/>
            <a:tailEnd type="triangle"/>
          </a:ln>
          <a:effectLst/>
        </p:spPr>
      </p:cxnSp>
      <p:cxnSp>
        <p:nvCxnSpPr>
          <p:cNvPr id="32" name="Connecteur droit avec flèche 31"/>
          <p:cNvCxnSpPr>
            <a:stCxn id="15" idx="2"/>
            <a:endCxn id="21" idx="0"/>
          </p:cNvCxnSpPr>
          <p:nvPr/>
        </p:nvCxnSpPr>
        <p:spPr>
          <a:xfrm>
            <a:off x="5936013" y="2052738"/>
            <a:ext cx="141511" cy="1057968"/>
          </a:xfrm>
          <a:prstGeom prst="straightConnector1">
            <a:avLst/>
          </a:prstGeom>
          <a:noFill/>
          <a:ln w="28575" cap="flat" cmpd="sng" algn="ctr">
            <a:solidFill>
              <a:srgbClr val="0070C0"/>
            </a:solidFill>
            <a:prstDash val="solid"/>
            <a:miter lim="800000"/>
            <a:tailEnd type="triangle"/>
          </a:ln>
          <a:effectLst/>
        </p:spPr>
      </p:cxnSp>
      <p:cxnSp>
        <p:nvCxnSpPr>
          <p:cNvPr id="33" name="Connecteur droit avec flèche 32"/>
          <p:cNvCxnSpPr>
            <a:stCxn id="8" idx="2"/>
            <a:endCxn id="16" idx="0"/>
          </p:cNvCxnSpPr>
          <p:nvPr/>
        </p:nvCxnSpPr>
        <p:spPr>
          <a:xfrm>
            <a:off x="6549313" y="2046084"/>
            <a:ext cx="708319" cy="1054852"/>
          </a:xfrm>
          <a:prstGeom prst="straightConnector1">
            <a:avLst/>
          </a:prstGeom>
          <a:noFill/>
          <a:ln w="28575" cap="flat" cmpd="sng" algn="ctr">
            <a:solidFill>
              <a:srgbClr val="0070C0"/>
            </a:solidFill>
            <a:prstDash val="solid"/>
            <a:miter lim="800000"/>
            <a:tailEnd type="triangle"/>
          </a:ln>
          <a:effectLst/>
        </p:spPr>
      </p:cxnSp>
      <p:cxnSp>
        <p:nvCxnSpPr>
          <p:cNvPr id="34" name="Connecteur droit avec flèche 33"/>
          <p:cNvCxnSpPr>
            <a:stCxn id="14" idx="2"/>
            <a:endCxn id="16" idx="0"/>
          </p:cNvCxnSpPr>
          <p:nvPr/>
        </p:nvCxnSpPr>
        <p:spPr>
          <a:xfrm>
            <a:off x="7242601" y="2041869"/>
            <a:ext cx="15031" cy="1059067"/>
          </a:xfrm>
          <a:prstGeom prst="straightConnector1">
            <a:avLst/>
          </a:prstGeom>
          <a:noFill/>
          <a:ln w="28575" cap="flat" cmpd="sng" algn="ctr">
            <a:solidFill>
              <a:srgbClr val="0070C0"/>
            </a:solidFill>
            <a:prstDash val="solid"/>
            <a:miter lim="800000"/>
            <a:tailEnd type="triangle"/>
          </a:ln>
          <a:effectLst/>
        </p:spPr>
      </p:cxnSp>
      <p:sp>
        <p:nvSpPr>
          <p:cNvPr id="35" name="Rectangle 34"/>
          <p:cNvSpPr/>
          <p:nvPr/>
        </p:nvSpPr>
        <p:spPr>
          <a:xfrm>
            <a:off x="2951447" y="1277918"/>
            <a:ext cx="33522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Times-Bold"/>
                <a:ea typeface="+mn-ea"/>
                <a:cs typeface="+mn-cs"/>
              </a:rPr>
              <a:t>Arbre de processus simplifié</a:t>
            </a:r>
            <a:endParaRPr kumimoji="0" lang="fr-FR" sz="1800" b="0"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36" name="Rectangle 35"/>
          <p:cNvSpPr/>
          <p:nvPr/>
        </p:nvSpPr>
        <p:spPr>
          <a:xfrm>
            <a:off x="3912911" y="6113115"/>
            <a:ext cx="1318177" cy="369332"/>
          </a:xfrm>
          <a:prstGeom prst="rect">
            <a:avLst/>
          </a:prstGeom>
          <a:ln w="28575">
            <a:solidFill>
              <a:sysClr val="windowText" lastClr="0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End of Life</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p:cNvSpPr/>
          <p:nvPr/>
        </p:nvSpPr>
        <p:spPr>
          <a:xfrm>
            <a:off x="3184288" y="3968692"/>
            <a:ext cx="2809423"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black"/>
                </a:solidFill>
                <a:effectLst/>
                <a:uLnTx/>
                <a:uFillTx/>
                <a:latin typeface="Helvetica" panose="020B0604020202020204" pitchFamily="34" charset="0"/>
                <a:ea typeface="+mn-ea"/>
                <a:cs typeface="+mn-cs"/>
              </a:rPr>
              <a:t>Assembly</a:t>
            </a: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 coffee machine</a:t>
            </a:r>
          </a:p>
        </p:txBody>
      </p:sp>
      <p:sp>
        <p:nvSpPr>
          <p:cNvPr id="38" name="Rectangle 37"/>
          <p:cNvSpPr/>
          <p:nvPr/>
        </p:nvSpPr>
        <p:spPr>
          <a:xfrm>
            <a:off x="3893138" y="4711080"/>
            <a:ext cx="1338828"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Distribution</a:t>
            </a:r>
          </a:p>
        </p:txBody>
      </p:sp>
      <p:sp>
        <p:nvSpPr>
          <p:cNvPr id="39" name="Rectangle 38"/>
          <p:cNvSpPr/>
          <p:nvPr/>
        </p:nvSpPr>
        <p:spPr>
          <a:xfrm>
            <a:off x="4126189" y="5401166"/>
            <a:ext cx="851515"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Usage</a:t>
            </a:r>
          </a:p>
        </p:txBody>
      </p:sp>
      <p:sp>
        <p:nvSpPr>
          <p:cNvPr id="40" name="Flèche vers le bas 39"/>
          <p:cNvSpPr/>
          <p:nvPr/>
        </p:nvSpPr>
        <p:spPr>
          <a:xfrm>
            <a:off x="4410354" y="3666524"/>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Flèche vers le bas 40"/>
          <p:cNvSpPr/>
          <p:nvPr/>
        </p:nvSpPr>
        <p:spPr>
          <a:xfrm>
            <a:off x="4419801" y="4420820"/>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lèche vers le bas 41"/>
          <p:cNvSpPr/>
          <p:nvPr/>
        </p:nvSpPr>
        <p:spPr>
          <a:xfrm>
            <a:off x="4399405" y="5127516"/>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lèche vers le bas 42"/>
          <p:cNvSpPr/>
          <p:nvPr/>
        </p:nvSpPr>
        <p:spPr>
          <a:xfrm>
            <a:off x="4419801" y="5819739"/>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4" name="Tableau 43"/>
          <p:cNvGraphicFramePr>
            <a:graphicFrameLocks noGrp="1"/>
          </p:cNvGraphicFramePr>
          <p:nvPr>
            <p:extLst/>
          </p:nvPr>
        </p:nvGraphicFramePr>
        <p:xfrm>
          <a:off x="50557" y="3630575"/>
          <a:ext cx="2906652" cy="2758440"/>
        </p:xfrm>
        <a:graphic>
          <a:graphicData uri="http://schemas.openxmlformats.org/drawingml/2006/table">
            <a:tbl>
              <a:tblPr/>
              <a:tblGrid>
                <a:gridCol w="449580">
                  <a:extLst>
                    <a:ext uri="{9D8B030D-6E8A-4147-A177-3AD203B41FA5}">
                      <a16:colId xmlns:a16="http://schemas.microsoft.com/office/drawing/2014/main" val="20000"/>
                    </a:ext>
                  </a:extLst>
                </a:gridCol>
                <a:gridCol w="1134110">
                  <a:extLst>
                    <a:ext uri="{9D8B030D-6E8A-4147-A177-3AD203B41FA5}">
                      <a16:colId xmlns:a16="http://schemas.microsoft.com/office/drawing/2014/main" val="20001"/>
                    </a:ext>
                  </a:extLst>
                </a:gridCol>
                <a:gridCol w="1322962">
                  <a:extLst>
                    <a:ext uri="{9D8B030D-6E8A-4147-A177-3AD203B41FA5}">
                      <a16:colId xmlns:a16="http://schemas.microsoft.com/office/drawing/2014/main" val="20002"/>
                    </a:ext>
                  </a:extLst>
                </a:gridCol>
              </a:tblGrid>
              <a:tr h="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1000" b="1" dirty="0">
                          <a:effectLst/>
                        </a:rPr>
                        <a:t>Liste des codes des </a:t>
                      </a:r>
                      <a:r>
                        <a:rPr lang="fr-FR" sz="1000" b="1" dirty="0">
                          <a:solidFill>
                            <a:schemeClr val="tx1"/>
                          </a:solidFill>
                          <a:effectLst/>
                        </a:rPr>
                        <a:t>polymères</a:t>
                      </a:r>
                      <a:endParaRPr lang="fr-FR" sz="1000" dirty="0">
                        <a:solidFill>
                          <a:schemeClr val="tx1"/>
                        </a:solidFill>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BDDB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Code</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Nom français</a:t>
                      </a:r>
                      <a:r>
                        <a:rPr lang="fr-FR" sz="900" dirty="0">
                          <a:effectLst/>
                        </a:rPr>
                        <a:t>, </a:t>
                      </a:r>
                      <a:r>
                        <a:rPr lang="fr-FR" sz="900" b="1" dirty="0">
                          <a:effectLst/>
                        </a:rPr>
                        <a:t>Noms commerciaux</a:t>
                      </a:r>
                      <a:br>
                        <a:rPr lang="fr-FR" sz="900" dirty="0">
                          <a:effectLst/>
                        </a:rPr>
                      </a:br>
                      <a:r>
                        <a:rPr lang="fr-FR" sz="900" b="1" i="1" dirty="0">
                          <a:effectLst/>
                        </a:rPr>
                        <a:t>(Nom anglais)</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Catégorie</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PET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Poly(téréphtalate d'éthylène), Tergal</a:t>
                      </a:r>
                      <a:br>
                        <a:rPr lang="fr-FR" sz="900" dirty="0">
                          <a:solidFill>
                            <a:schemeClr val="tx1"/>
                          </a:solidFill>
                        </a:rPr>
                      </a:br>
                      <a:r>
                        <a:rPr lang="fr-FR" sz="900" i="1" dirty="0">
                          <a:solidFill>
                            <a:schemeClr val="tx1"/>
                          </a:solidFill>
                        </a:rPr>
                        <a:t>(</a:t>
                      </a:r>
                      <a:r>
                        <a:rPr lang="fr-FR" sz="900" i="1" dirty="0" err="1">
                          <a:solidFill>
                            <a:schemeClr val="tx1"/>
                          </a:solidFill>
                        </a:rPr>
                        <a:t>Polyethylene</a:t>
                      </a:r>
                      <a:r>
                        <a:rPr lang="fr-FR" sz="900" i="1" dirty="0">
                          <a:solidFill>
                            <a:schemeClr val="tx1"/>
                          </a:solidFill>
                        </a:rPr>
                        <a:t> </a:t>
                      </a:r>
                      <a:r>
                        <a:rPr lang="fr-FR" sz="900" i="1" dirty="0" err="1">
                          <a:solidFill>
                            <a:schemeClr val="tx1"/>
                          </a:solidFill>
                        </a:rPr>
                        <a:t>terephthalate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PP</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Polypropylène (polyoléfine)</a:t>
                      </a:r>
                      <a:br>
                        <a:rPr lang="fr-FR" sz="900" dirty="0">
                          <a:solidFill>
                            <a:schemeClr val="tx1"/>
                          </a:solidFill>
                        </a:rPr>
                      </a:br>
                      <a:r>
                        <a:rPr lang="fr-FR" sz="900" i="1" dirty="0">
                          <a:solidFill>
                            <a:schemeClr val="tx1"/>
                          </a:solidFill>
                        </a:rPr>
                        <a:t>(</a:t>
                      </a:r>
                      <a:r>
                        <a:rPr lang="fr-FR" sz="900" i="1" dirty="0" err="1">
                          <a:solidFill>
                            <a:schemeClr val="tx1"/>
                          </a:solidFill>
                        </a:rPr>
                        <a:t>Polypropylene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Polystyrène</a:t>
                      </a:r>
                      <a:br>
                        <a:rPr lang="fr-FR" sz="900" dirty="0">
                          <a:solidFill>
                            <a:schemeClr val="tx1"/>
                          </a:solidFill>
                        </a:rPr>
                      </a:br>
                      <a:r>
                        <a:rPr lang="fr-FR" sz="900" i="1" dirty="0">
                          <a:solidFill>
                            <a:schemeClr val="tx1"/>
                          </a:solidFill>
                        </a:rPr>
                        <a:t>(</a:t>
                      </a:r>
                      <a:r>
                        <a:rPr lang="fr-FR" sz="900" i="1" dirty="0" err="1">
                          <a:solidFill>
                            <a:schemeClr val="tx1"/>
                          </a:solidFill>
                        </a:rPr>
                        <a:t>Polystyrene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PVC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hlinkClick r:id="rId2" tooltip="Polychlorure de vinyle"/>
                        </a:rPr>
                        <a:t>P</a:t>
                      </a:r>
                      <a:r>
                        <a:rPr lang="fr-FR" sz="900" dirty="0">
                          <a:solidFill>
                            <a:schemeClr val="tx1"/>
                          </a:solidFill>
                        </a:rPr>
                        <a:t>oly(chlorure de vinyle</a:t>
                      </a:r>
                      <a:r>
                        <a:rPr lang="fr-FR" sz="900" dirty="0">
                          <a:solidFill>
                            <a:schemeClr val="tx1"/>
                          </a:solidFill>
                          <a:hlinkClick r:id="rId2" tooltip="Polychlorure de vinyle"/>
                        </a:rPr>
                        <a:t>)</a:t>
                      </a:r>
                      <a:br>
                        <a:rPr lang="fr-FR" sz="900" dirty="0">
                          <a:solidFill>
                            <a:schemeClr val="tx1"/>
                          </a:solidFill>
                        </a:rPr>
                      </a:br>
                      <a:r>
                        <a:rPr lang="fr-FR" sz="900" i="1" dirty="0">
                          <a:solidFill>
                            <a:schemeClr val="tx1"/>
                          </a:solidFill>
                        </a:rPr>
                        <a:t>(Poly(</a:t>
                      </a:r>
                      <a:r>
                        <a:rPr lang="fr-FR" sz="900" i="1" dirty="0" err="1">
                          <a:solidFill>
                            <a:schemeClr val="tx1"/>
                          </a:solidFill>
                        </a:rPr>
                        <a:t>vinyl</a:t>
                      </a:r>
                      <a:r>
                        <a:rPr lang="fr-FR" sz="900" i="1" dirty="0">
                          <a:solidFill>
                            <a:schemeClr val="tx1"/>
                          </a:solidFill>
                        </a:rPr>
                        <a:t> </a:t>
                      </a:r>
                      <a:r>
                        <a:rPr lang="fr-FR" sz="900" i="1" dirty="0" err="1">
                          <a:solidFill>
                            <a:schemeClr val="tx1"/>
                          </a:solidFill>
                        </a:rPr>
                        <a:t>chloride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5" name="Rectangle 44"/>
          <p:cNvSpPr/>
          <p:nvPr/>
        </p:nvSpPr>
        <p:spPr>
          <a:xfrm>
            <a:off x="2286000" y="592848"/>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Master Recherche Emmanuel GUIBERT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L'ACV d'une Cafetière</a:t>
            </a:r>
          </a:p>
        </p:txBody>
      </p:sp>
      <p:sp>
        <p:nvSpPr>
          <p:cNvPr id="46" name="Rectangle 4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48"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0672989"/>
      </p:ext>
    </p:extLst>
  </p:cSld>
  <p:clrMapOvr>
    <a:masterClrMapping/>
  </p:clrMapOvr>
  <p:transition spd="med">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5089"/>
            <a:ext cx="8959174"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Helvetica-Bold"/>
                <a:ea typeface="+mn-ea"/>
                <a:cs typeface="+mn-cs"/>
              </a:rPr>
              <a:t>Frontières de l’étude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Temporelle : pendant les 5 dernières années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Géographique : fabrication en Chine et en Europe, Assemblage et Utilisation en Europe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Technologie : la plus courante, technologie moyenne ou récente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Représentativité : moyenne ou données mixtes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2"/>
          <a:stretch>
            <a:fillRect/>
          </a:stretch>
        </p:blipFill>
        <p:spPr>
          <a:xfrm>
            <a:off x="5707932" y="2206187"/>
            <a:ext cx="3367974" cy="2676890"/>
          </a:xfrm>
          <a:prstGeom prst="rect">
            <a:avLst/>
          </a:prstGeom>
        </p:spPr>
      </p:pic>
      <p:sp>
        <p:nvSpPr>
          <p:cNvPr id="8" name="Rectangle 7"/>
          <p:cNvSpPr/>
          <p:nvPr/>
        </p:nvSpPr>
        <p:spPr>
          <a:xfrm>
            <a:off x="244755" y="2851752"/>
            <a:ext cx="5387562"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1 : </a:t>
            </a:r>
            <a:r>
              <a:rPr kumimoji="0" lang="fr-F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conception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nous faisons l’hypothèse qu’il n’y a pas d’impact environnemental car dans la réalité il est négligeable par rapport aux autres phases du cycle de vie. Sachant qu’une des grandes règles des analyses de cycle de vie, </a:t>
            </a:r>
            <a:r>
              <a:rPr kumimoji="0" lang="fr-FR"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l’homme n’est pas pris en compte</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Il n’est donc pas directement nécessaire de le modéliser. La phase de conception est celle qui engage les impacts que la cafetière pourra générer ultérieurement. Pour en réduire l’impact, il est important de faire donc de l’</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éco-conception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9" name="Image 8"/>
          <p:cNvPicPr>
            <a:picLocks noChangeAspect="1"/>
          </p:cNvPicPr>
          <p:nvPr/>
        </p:nvPicPr>
        <p:blipFill>
          <a:blip r:embed="rId3"/>
          <a:stretch>
            <a:fillRect/>
          </a:stretch>
        </p:blipFill>
        <p:spPr>
          <a:xfrm>
            <a:off x="4518649" y="5328913"/>
            <a:ext cx="4557257" cy="1094280"/>
          </a:xfrm>
          <a:prstGeom prst="rect">
            <a:avLst/>
          </a:prstGeom>
        </p:spPr>
      </p:pic>
      <p:sp>
        <p:nvSpPr>
          <p:cNvPr id="10" name="Rectangle 9"/>
          <p:cNvSpPr/>
          <p:nvPr/>
        </p:nvSpPr>
        <p:spPr>
          <a:xfrm>
            <a:off x="244755" y="5603678"/>
            <a:ext cx="4572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2 : </a:t>
            </a:r>
            <a:r>
              <a:rPr kumimoji="0" lang="fr-F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fabrication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nous avons représentée par trois sous-phases</a:t>
            </a:r>
          </a:p>
        </p:txBody>
      </p:sp>
      <p:sp>
        <p:nvSpPr>
          <p:cNvPr id="11" name="Rectangle 10"/>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3"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3818723"/>
      </p:ext>
    </p:extLst>
  </p:cSld>
  <p:clrMapOvr>
    <a:masterClrMapping/>
  </p:clrMapOvr>
  <p:transition spd="med">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931705" y="827903"/>
            <a:ext cx="6044917" cy="5498085"/>
          </a:xfrm>
          <a:prstGeom prst="rect">
            <a:avLst/>
          </a:prstGeom>
        </p:spPr>
      </p:pic>
      <p:sp>
        <p:nvSpPr>
          <p:cNvPr id="4" name="Rectangle 3"/>
          <p:cNvSpPr/>
          <p:nvPr/>
        </p:nvSpPr>
        <p:spPr>
          <a:xfrm>
            <a:off x="97309" y="3717381"/>
            <a:ext cx="264536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nous avons modélisé la cafetière interaction avec les éléments extérieurs de la façon ci-après </a:t>
            </a:r>
          </a:p>
        </p:txBody>
      </p:sp>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99267349"/>
      </p:ext>
    </p:extLst>
  </p:cSld>
  <p:clrMapOvr>
    <a:masterClrMapping/>
  </p:clrMapOvr>
  <p:transition spd="med">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7889" y="1514203"/>
            <a:ext cx="8475636" cy="4367613"/>
          </a:xfrm>
          <a:prstGeom prst="rect">
            <a:avLst/>
          </a:prstGeom>
        </p:spPr>
      </p:pic>
      <p:sp>
        <p:nvSpPr>
          <p:cNvPr id="4" name="Rectangle 3"/>
          <p:cNvSpPr/>
          <p:nvPr/>
        </p:nvSpPr>
        <p:spPr>
          <a:xfrm>
            <a:off x="1828276" y="858179"/>
            <a:ext cx="56613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Helvetica-Bold"/>
                <a:ea typeface="+mn-ea"/>
                <a:cs typeface="+mn-cs"/>
              </a:rPr>
              <a:t>Une partie du modèle de la phase de fabrication en flux</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92717425"/>
      </p:ext>
    </p:extLst>
  </p:cSld>
  <p:clrMapOvr>
    <a:masterClrMapping/>
  </p:clrMapOvr>
  <p:transition spd="med">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335" y="1049245"/>
            <a:ext cx="8734096" cy="51090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4 : 	</a:t>
            </a:r>
            <a:r>
              <a:rPr kumimoji="0" lang="fr-FR"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d'utilisation il faut définir 							des modes d'utilisations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Ci-suivant 3 scénarios que nous proposons de modéliser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A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personne, 3 tasses de café léger de bonne qualité dont 1 bue tout de suite, 1 réchauffée et 1 jetée. La cafetière est utilisée 1 fois par jour et nettoyée 2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B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 personnes, 6 tasses de café noir de mauvaise qualité dont 4 bues tout de suite et 2 réchauffées. La cafetière est utilisée 3 fois par semaine et nettoyé 1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C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 personnes, 10 tasses de café normal de bonne qualité dont 5 bues tout de suite, 3 réchauffées et deux jetées. La cafetière est utilisée 2 fois par jour et nettoyé 4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5</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nous n’avons pas à ce jour d’information pertinente sur les scénarios de fin de vie. Nous avons donc choisi de modéliser la phase de fin de vie en fonction des statistiques présentent sur internet sur le recyclage du plastique.</a:t>
            </a:r>
          </a:p>
        </p:txBody>
      </p:sp>
      <p:pic>
        <p:nvPicPr>
          <p:cNvPr id="2" name="Image 1"/>
          <p:cNvPicPr>
            <a:picLocks noChangeAspect="1"/>
          </p:cNvPicPr>
          <p:nvPr/>
        </p:nvPicPr>
        <p:blipFill>
          <a:blip r:embed="rId2"/>
          <a:stretch>
            <a:fillRect/>
          </a:stretch>
        </p:blipFill>
        <p:spPr>
          <a:xfrm>
            <a:off x="6389273" y="663388"/>
            <a:ext cx="2414068" cy="1916412"/>
          </a:xfrm>
          <a:prstGeom prst="rect">
            <a:avLst/>
          </a:prstGeom>
        </p:spPr>
      </p:pic>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486111"/>
      </p:ext>
    </p:extLst>
  </p:cSld>
  <p:clrMapOvr>
    <a:masterClrMapping/>
  </p:clrMapOvr>
  <p:transition spd="med">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067" y="1063745"/>
            <a:ext cx="8692178" cy="738664"/>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L’objectif de l’ACV est de présenter une vision globale des impacts générés par les produits, déclinée selon différentes simulations (Scenarios), fournissant ainsi des éléments d’aide à la décision (choix de conception et d’amélioration de produits, choix de procédés,…) </a:t>
            </a:r>
          </a:p>
        </p:txBody>
      </p:sp>
      <p:pic>
        <p:nvPicPr>
          <p:cNvPr id="7" name="Image 6"/>
          <p:cNvPicPr>
            <a:picLocks noChangeAspect="1"/>
          </p:cNvPicPr>
          <p:nvPr/>
        </p:nvPicPr>
        <p:blipFill>
          <a:blip r:embed="rId2"/>
          <a:stretch>
            <a:fillRect/>
          </a:stretch>
        </p:blipFill>
        <p:spPr>
          <a:xfrm>
            <a:off x="2540644" y="1910842"/>
            <a:ext cx="4163551" cy="3111500"/>
          </a:xfrm>
          <a:prstGeom prst="rect">
            <a:avLst/>
          </a:prstGeom>
        </p:spPr>
      </p:pic>
      <p:sp>
        <p:nvSpPr>
          <p:cNvPr id="8" name="Rectangle 7"/>
          <p:cNvSpPr/>
          <p:nvPr/>
        </p:nvSpPr>
        <p:spPr>
          <a:xfrm>
            <a:off x="172123" y="5218904"/>
            <a:ext cx="8692178"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La finesse de l’outil peut de temps en temps paraître handicapante en terme de conclusions opérationnelles : il décrit les systèmes étudiés, permettant d’identifier leurs points forts et leurs faiblesses, sans pour autant autoriser une hiérarchisation absolue des produits, filières ou procédés (outil d’aide à la décision et non outil de décision).</a:t>
            </a:r>
            <a:endParaRPr kumimoji="0" lang="fr-FR" sz="1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1" name="Rectangle 10"/>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2"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8636971"/>
      </p:ext>
    </p:extLst>
  </p:cSld>
  <p:clrMapOvr>
    <a:masterClrMapping/>
  </p:clrMapOvr>
  <p:transition spd="med">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7824" y="939899"/>
            <a:ext cx="7639778" cy="273921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Où trouve-t-on les données d’inventaire de base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données d’inventaires sont constituées de flux de matières (ressources minérales fer, bauxite, eau…) et d’énergies (pétrole, gaz, charbon…) entrant dans le système étudié et des flux sortants correspondants (déchets, émissions gazeuses ou liquides,…).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Il existe des bases de données d’inventaires de cycle de vie, plus particulièrement disponibles en ce qui concerne les matières premières courantes, l’énergie, les transports. </a:t>
            </a:r>
          </a:p>
        </p:txBody>
      </p:sp>
      <p:sp>
        <p:nvSpPr>
          <p:cNvPr id="4" name="Rectangle 3"/>
          <p:cNvSpPr/>
          <p:nvPr/>
        </p:nvSpPr>
        <p:spPr>
          <a:xfrm>
            <a:off x="737824" y="3876958"/>
            <a:ext cx="7639778" cy="2585323"/>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Coût et durée d’une ACV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coûts et durées de réalisation sont très variables d’une ACV à l’autre. Ils dépendent de l’ambition de l’objectif, de l’étendue du champ à étudier ainsi que de l’existence et de l’accessibilité de données d’inventaires.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En matière de délais, si les études les plus simples peuvent être réalisées en quelques semaines, dès lors que le sujet est un peu plus complexe et qu’il nécessite le recueil de données et/ou la négociation d’un certain nombre d’hypothèses avec des représentants professionnels, les délais sont forcément de plusieurs mois et peuvent facilement dépasser l’année.</a:t>
            </a:r>
          </a:p>
        </p:txBody>
      </p:sp>
      <p:sp>
        <p:nvSpPr>
          <p:cNvPr id="7" name="AutoShape 5">
            <a:hlinkClick r:id="rId2" action="ppaction://hlinksldjump" highlightClick="1"/>
          </p:cNvPr>
          <p:cNvSpPr>
            <a:spLocks noChangeArrowheads="1"/>
          </p:cNvSpPr>
          <p:nvPr/>
        </p:nvSpPr>
        <p:spPr bwMode="auto">
          <a:xfrm>
            <a:off x="8480425" y="6145213"/>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2971549"/>
      </p:ext>
    </p:extLst>
  </p:cSld>
  <p:clrMapOvr>
    <a:masterClrMapping/>
  </p:clrMapOvr>
  <p:transition spd="med">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
            <a:hlinkClick r:id="" action="ppaction://hlinkshowjump?jump=lastslideviewed" highlightClick="1"/>
          </p:cNvPr>
          <p:cNvSpPr>
            <a:spLocks noChangeArrowheads="1"/>
          </p:cNvSpPr>
          <p:nvPr/>
        </p:nvSpPr>
        <p:spPr bwMode="auto">
          <a:xfrm>
            <a:off x="8480425" y="6145213"/>
            <a:ext cx="488950" cy="304800"/>
          </a:xfrm>
          <a:prstGeom prst="actionButtonReturn">
            <a:avLst/>
          </a:prstGeom>
          <a:solidFill>
            <a:srgbClr val="CCECFF"/>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02403" name="Group 3"/>
          <p:cNvGraphicFramePr>
            <a:graphicFrameLocks noGrp="1"/>
          </p:cNvGraphicFramePr>
          <p:nvPr>
            <p:extLst/>
          </p:nvPr>
        </p:nvGraphicFramePr>
        <p:xfrm>
          <a:off x="106363" y="1255719"/>
          <a:ext cx="8958262" cy="3244851"/>
        </p:xfrm>
        <a:graphic>
          <a:graphicData uri="http://schemas.openxmlformats.org/drawingml/2006/table">
            <a:tbl>
              <a:tblPr/>
              <a:tblGrid>
                <a:gridCol w="2305050">
                  <a:extLst>
                    <a:ext uri="{9D8B030D-6E8A-4147-A177-3AD203B41FA5}">
                      <a16:colId xmlns:a16="http://schemas.microsoft.com/office/drawing/2014/main" val="20000"/>
                    </a:ext>
                  </a:extLst>
                </a:gridCol>
                <a:gridCol w="1273175">
                  <a:extLst>
                    <a:ext uri="{9D8B030D-6E8A-4147-A177-3AD203B41FA5}">
                      <a16:colId xmlns:a16="http://schemas.microsoft.com/office/drawing/2014/main" val="20001"/>
                    </a:ext>
                  </a:extLst>
                </a:gridCol>
                <a:gridCol w="1323975">
                  <a:extLst>
                    <a:ext uri="{9D8B030D-6E8A-4147-A177-3AD203B41FA5}">
                      <a16:colId xmlns:a16="http://schemas.microsoft.com/office/drawing/2014/main" val="20002"/>
                    </a:ext>
                  </a:extLst>
                </a:gridCol>
                <a:gridCol w="1419225">
                  <a:extLst>
                    <a:ext uri="{9D8B030D-6E8A-4147-A177-3AD203B41FA5}">
                      <a16:colId xmlns:a16="http://schemas.microsoft.com/office/drawing/2014/main" val="20003"/>
                    </a:ext>
                  </a:extLst>
                </a:gridCol>
                <a:gridCol w="1231900">
                  <a:extLst>
                    <a:ext uri="{9D8B030D-6E8A-4147-A177-3AD203B41FA5}">
                      <a16:colId xmlns:a16="http://schemas.microsoft.com/office/drawing/2014/main" val="20004"/>
                    </a:ext>
                  </a:extLst>
                </a:gridCol>
                <a:gridCol w="1404937">
                  <a:extLst>
                    <a:ext uri="{9D8B030D-6E8A-4147-A177-3AD203B41FA5}">
                      <a16:colId xmlns:a16="http://schemas.microsoft.com/office/drawing/2014/main" val="20005"/>
                    </a:ext>
                  </a:extLst>
                </a:gridCol>
              </a:tblGrid>
              <a:tr h="9286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accent2"/>
                        </a:solidFill>
                        <a:effectLst/>
                        <a:latin typeface="Times New Roman" panose="02020603050405020304" pitchFamily="18" charset="0"/>
                      </a:endParaRPr>
                    </a:p>
                  </a:txBody>
                  <a:tcPr horzOverflow="overflow">
                    <a:lnL cap="flat">
                      <a:noFill/>
                    </a:lnL>
                    <a:lnR w="12700" cap="flat" cmpd="sng" algn="ctr">
                      <a:solidFill>
                        <a:schemeClr val="accent1"/>
                      </a:solidFill>
                      <a:prstDash val="solid"/>
                      <a:round/>
                      <a:headEnd type="none" w="med" len="med"/>
                      <a:tailEnd type="none" w="med" len="med"/>
                    </a:lnR>
                    <a:lnT cap="fla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Extraction matières premières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Production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Distribution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Utilisation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Traitement de fin de vie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531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Times New Roman" panose="02020603050405020304" pitchFamily="18" charset="0"/>
                        </a:rPr>
                        <a:t>Pollutions et déchets: quantité, toxicité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accent2"/>
                          </a:solidFill>
                          <a:effectLst/>
                          <a:latin typeface="Times New Roman" panose="02020603050405020304" pitchFamily="18" charset="0"/>
                        </a:rPr>
                        <a:t>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Epuisement des ressources naturelles: quantité, renouvelable ou non, rare ou non,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405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Bruits, odeurs, atteinte à l’esthétique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9673" name="Rectangle 42"/>
          <p:cNvSpPr>
            <a:spLocks noChangeArrowheads="1"/>
          </p:cNvSpPr>
          <p:nvPr/>
        </p:nvSpPr>
        <p:spPr bwMode="auto">
          <a:xfrm>
            <a:off x="1388780" y="4649794"/>
            <a:ext cx="6335713" cy="197485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a:t>
            </a:r>
            <a:r>
              <a:rPr kumimoji="0" lang="fr-FR" sz="1800" b="1" i="0"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Appréciation par rapport à l’environnement</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sym typeface="Symbol" panose="05050102010706020507" pitchFamily="18" charset="2"/>
              </a:rPr>
              <a:t>	défavorable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très 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absence de données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0	sans objet</a:t>
            </a:r>
          </a:p>
        </p:txBody>
      </p:sp>
      <p:sp>
        <p:nvSpPr>
          <p:cNvPr id="69674" name="Rectangle 43"/>
          <p:cNvSpPr>
            <a:spLocks noChangeArrowheads="1"/>
          </p:cNvSpPr>
          <p:nvPr/>
        </p:nvSpPr>
        <p:spPr bwMode="auto">
          <a:xfrm>
            <a:off x="88900" y="496888"/>
            <a:ext cx="8970963" cy="60960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Grille d’Evaluation Simplifiée et Quantitative du Cycle de Vie de l’AFNOR </a:t>
            </a:r>
            <a:r>
              <a:rPr kumimoji="0" lang="fr-FR" sz="1400" b="0" i="1"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FD X 30-310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1"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Exemple sur un produit fictif</a:t>
            </a:r>
          </a:p>
        </p:txBody>
      </p:sp>
      <p:graphicFrame>
        <p:nvGraphicFramePr>
          <p:cNvPr id="8"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7088617"/>
      </p:ext>
    </p:extLst>
  </p:cSld>
  <p:clrMapOvr>
    <a:masterClrMapping/>
  </p:clrMapOvr>
  <p:transitio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84866" y="6514859"/>
            <a:ext cx="3174267" cy="273473"/>
          </a:xfrm>
          <a:prstGeom prst="rect">
            <a:avLst/>
          </a:prstGeom>
        </p:spPr>
        <p:txBody>
          <a:bodyPr wrap="none">
            <a:spAutoFit/>
          </a:bodyPr>
          <a:lstStyle/>
          <a:p>
            <a:pPr>
              <a:lnSpc>
                <a:spcPct val="107000"/>
              </a:lnSpc>
              <a:spcAft>
                <a:spcPts val="800"/>
              </a:spcAft>
            </a:pPr>
            <a:r>
              <a:rPr lang="en-US" sz="1100" u="sng" dirty="0">
                <a:solidFill>
                  <a:srgbClr val="000099"/>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https://www.youtube.com/watch?v=Ukn3SiuNWnU</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8100" y="436116"/>
            <a:ext cx="3538854" cy="461665"/>
          </a:xfrm>
          <a:prstGeom prst="rect">
            <a:avLst/>
          </a:prstGeom>
        </p:spPr>
        <p:txBody>
          <a:bodyPr wrap="none">
            <a:spAutoFit/>
          </a:bodyPr>
          <a:lstStyle/>
          <a:p>
            <a:pPr lvl="0" algn="just"/>
            <a:r>
              <a:rPr lang="en-US" b="1" dirty="0">
                <a:solidFill>
                  <a:schemeClr val="accent5">
                    <a:lumMod val="40000"/>
                    <a:lumOff val="60000"/>
                  </a:schemeClr>
                </a:solidFill>
                <a:latin typeface="Calibri" panose="020F0502020204030204" pitchFamily="34" charset="0"/>
                <a:cs typeface="Calibri" panose="020F0502020204030204" pitchFamily="34" charset="0"/>
              </a:rPr>
              <a:t>Sustainable</a:t>
            </a:r>
            <a:r>
              <a:rPr lang="en-US" b="1" dirty="0">
                <a:solidFill>
                  <a:srgbClr val="000099"/>
                </a:solidFill>
                <a:latin typeface="Calibri" panose="020F0502020204030204" pitchFamily="34" charset="0"/>
                <a:cs typeface="Calibri" panose="020F0502020204030204" pitchFamily="34" charset="0"/>
              </a:rPr>
              <a:t> Development</a:t>
            </a:r>
            <a:r>
              <a:rPr lang="en-US" dirty="0">
                <a:solidFill>
                  <a:srgbClr val="000000"/>
                </a:solidFill>
                <a:latin typeface="Calibri" panose="020F0502020204030204" pitchFamily="34" charset="0"/>
                <a:cs typeface="Calibri" panose="020F0502020204030204" pitchFamily="34" charset="0"/>
              </a:rPr>
              <a:t>:</a:t>
            </a:r>
          </a:p>
        </p:txBody>
      </p:sp>
      <p:pic>
        <p:nvPicPr>
          <p:cNvPr id="10" name="Image 9"/>
          <p:cNvPicPr/>
          <p:nvPr/>
        </p:nvPicPr>
        <p:blipFill rotWithShape="1">
          <a:blip r:embed="rId4"/>
          <a:srcRect l="6614" t="15521" r="8862" b="6879"/>
          <a:stretch/>
        </p:blipFill>
        <p:spPr bwMode="auto">
          <a:xfrm>
            <a:off x="98321" y="906336"/>
            <a:ext cx="5276112" cy="264126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5551992" y="1057262"/>
            <a:ext cx="3489649" cy="2566152"/>
          </a:xfrm>
          <a:prstGeom prst="rect">
            <a:avLst/>
          </a:prstGeom>
        </p:spPr>
        <p:txBody>
          <a:bodyPr wrap="square">
            <a:spAutoFit/>
          </a:bodyPr>
          <a:lstStyle/>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The result from a team of scientists from MIT using computer simulation to model the earth as a dynamic system (The limits to growth, 1972). The simulations showed real potential for global collapse if we continue to conduct business as usual.</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We are using resources faster than the rate in which they are regenerated </a:t>
            </a:r>
          </a:p>
        </p:txBody>
      </p:sp>
      <p:sp>
        <p:nvSpPr>
          <p:cNvPr id="13" name="Rectangle 12"/>
          <p:cNvSpPr/>
          <p:nvPr/>
        </p:nvSpPr>
        <p:spPr>
          <a:xfrm>
            <a:off x="177281" y="3900302"/>
            <a:ext cx="8789437" cy="1929503"/>
          </a:xfrm>
          <a:prstGeom prst="rect">
            <a:avLst/>
          </a:prstGeom>
        </p:spPr>
        <p:txBody>
          <a:bodyPr wrap="square">
            <a:spAutoFit/>
          </a:bodyPr>
          <a:lstStyle/>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The term Development means: increasing sufficiency of human “well-being” for all.</a:t>
            </a:r>
          </a:p>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This term refers to comfort happiness and health, can means different to different people this one of inherent challenges for sustainable development.</a:t>
            </a:r>
          </a:p>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Multiple perspectives are required, which engage stakeholders in the process of design and consumption given equal-voice to all</a:t>
            </a:r>
          </a:p>
        </p:txBody>
      </p:sp>
      <p:graphicFrame>
        <p:nvGraphicFramePr>
          <p:cNvPr id="15" name="Group 22"/>
          <p:cNvGraphicFramePr>
            <a:graphicFrameLocks noGrp="1"/>
          </p:cNvGraphicFramePr>
          <p:nvPr>
            <p:extLst>
              <p:ext uri="{D42A27DB-BD31-4B8C-83A1-F6EECF244321}">
                <p14:modId xmlns:p14="http://schemas.microsoft.com/office/powerpoint/2010/main" val="46935253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Rectangle 1"/>
          <p:cNvSpPr/>
          <p:nvPr/>
        </p:nvSpPr>
        <p:spPr>
          <a:xfrm>
            <a:off x="49159" y="6111015"/>
            <a:ext cx="9041641" cy="430887"/>
          </a:xfrm>
          <a:prstGeom prst="rect">
            <a:avLst/>
          </a:prstGeom>
        </p:spPr>
        <p:txBody>
          <a:bodyPr wrap="square">
            <a:spAutoFit/>
          </a:bodyPr>
          <a:lstStyle/>
          <a:p>
            <a:pPr algn="just"/>
            <a:r>
              <a:rPr lang="fr-FR" sz="1100" dirty="0">
                <a:latin typeface="Calibri" panose="020F0502020204030204" pitchFamily="34" charset="0"/>
                <a:cs typeface="Calibri" panose="020F0502020204030204" pitchFamily="34" charset="0"/>
              </a:rPr>
              <a:t>Le Club de Rome est un groupe de réflexion réunissant des scientifiques, des économistes, des fonctionnaires nationaux et internationaux, ainsi que des industriels de 52 pays, préoccupés des problèmes complexes auxquels doivent faire face toutes les sociétés, tant industrialisées qu'en développement. </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3832091"/>
      </p:ext>
    </p:extLst>
  </p:cSld>
  <p:clrMapOvr>
    <a:masterClrMapping/>
  </p:clrMapOvr>
  <p:transition spd="med">
    <p:wipe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82550" y="1140379"/>
            <a:ext cx="2159000"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Critères d’impact</a:t>
            </a:r>
          </a:p>
        </p:txBody>
      </p:sp>
      <p:sp>
        <p:nvSpPr>
          <p:cNvPr id="5" name="Rectangle 18"/>
          <p:cNvSpPr>
            <a:spLocks noChangeArrowheads="1"/>
          </p:cNvSpPr>
          <p:nvPr/>
        </p:nvSpPr>
        <p:spPr bwMode="auto">
          <a:xfrm>
            <a:off x="2560638"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Dommages</a:t>
            </a:r>
          </a:p>
        </p:txBody>
      </p:sp>
      <p:sp>
        <p:nvSpPr>
          <p:cNvPr id="6" name="Rectangle 19"/>
          <p:cNvSpPr>
            <a:spLocks noChangeArrowheads="1"/>
          </p:cNvSpPr>
          <p:nvPr/>
        </p:nvSpPr>
        <p:spPr bwMode="auto">
          <a:xfrm>
            <a:off x="4824413"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Evaluation</a:t>
            </a:r>
          </a:p>
        </p:txBody>
      </p:sp>
      <p:sp>
        <p:nvSpPr>
          <p:cNvPr id="7" name="Rectangle 20"/>
          <p:cNvSpPr>
            <a:spLocks noChangeArrowheads="1"/>
          </p:cNvSpPr>
          <p:nvPr/>
        </p:nvSpPr>
        <p:spPr bwMode="auto">
          <a:xfrm>
            <a:off x="7075488"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Résultats</a:t>
            </a:r>
          </a:p>
        </p:txBody>
      </p:sp>
      <p:sp>
        <p:nvSpPr>
          <p:cNvPr id="8" name="Text Box 22"/>
          <p:cNvSpPr txBox="1">
            <a:spLocks noChangeArrowheads="1"/>
          </p:cNvSpPr>
          <p:nvPr/>
        </p:nvSpPr>
        <p:spPr bwMode="auto">
          <a:xfrm>
            <a:off x="1252538" y="6521304"/>
            <a:ext cx="6626225" cy="3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Marc GOEDKOOP, ‘The Eco-</a:t>
            </a:r>
            <a:r>
              <a:rPr kumimoji="0" lang="fr-FR" altLang="en-US" sz="1400" b="0" i="0" u="none" strike="noStrike" kern="1200" cap="none" spc="0" normalizeH="0" baseline="0" noProof="0" dirty="0" err="1">
                <a:ln>
                  <a:noFill/>
                </a:ln>
                <a:solidFill>
                  <a:srgbClr val="3333CC"/>
                </a:solidFill>
                <a:effectLst/>
                <a:uLnTx/>
                <a:uFillTx/>
                <a:latin typeface="Monotype Corsiva" panose="03010101010201010101" pitchFamily="66" charset="0"/>
                <a:ea typeface="+mn-ea"/>
                <a:cs typeface="+mn-cs"/>
              </a:rPr>
              <a:t>indicator</a:t>
            </a:r>
            <a:r>
              <a:rPr kumimoji="0" lang="fr-FR" altLang="en-US" sz="1400" b="0"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 95: Manuel for Designer’</a:t>
            </a:r>
          </a:p>
        </p:txBody>
      </p:sp>
      <p:grpSp>
        <p:nvGrpSpPr>
          <p:cNvPr id="9" name="Group 51"/>
          <p:cNvGrpSpPr>
            <a:grpSpLocks/>
          </p:cNvGrpSpPr>
          <p:nvPr/>
        </p:nvGrpSpPr>
        <p:grpSpPr bwMode="auto">
          <a:xfrm>
            <a:off x="80963" y="1595284"/>
            <a:ext cx="2159000" cy="4922838"/>
            <a:chOff x="51" y="842"/>
            <a:chExt cx="1360" cy="3101"/>
          </a:xfrm>
        </p:grpSpPr>
        <p:sp>
          <p:nvSpPr>
            <p:cNvPr id="10" name="Rectangle 23"/>
            <p:cNvSpPr>
              <a:spLocks noChangeArrowheads="1"/>
            </p:cNvSpPr>
            <p:nvPr/>
          </p:nvSpPr>
          <p:spPr bwMode="auto">
            <a:xfrm>
              <a:off x="51" y="842"/>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Dégradation de la couche d’Ozon</a:t>
              </a:r>
            </a:p>
          </p:txBody>
        </p:sp>
        <p:sp>
          <p:nvSpPr>
            <p:cNvPr id="11" name="Rectangle 24"/>
            <p:cNvSpPr>
              <a:spLocks noChangeArrowheads="1"/>
            </p:cNvSpPr>
            <p:nvPr/>
          </p:nvSpPr>
          <p:spPr bwMode="auto">
            <a:xfrm>
              <a:off x="51" y="1270"/>
              <a:ext cx="1360" cy="227"/>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Métaux lourds</a:t>
              </a:r>
            </a:p>
          </p:txBody>
        </p:sp>
        <p:sp>
          <p:nvSpPr>
            <p:cNvPr id="12" name="Rectangle 25"/>
            <p:cNvSpPr>
              <a:spLocks noChangeArrowheads="1"/>
            </p:cNvSpPr>
            <p:nvPr/>
          </p:nvSpPr>
          <p:spPr bwMode="auto">
            <a:xfrm>
              <a:off x="51" y="1537"/>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Substances cancérigènes</a:t>
              </a:r>
            </a:p>
          </p:txBody>
        </p:sp>
        <p:sp>
          <p:nvSpPr>
            <p:cNvPr id="13" name="Rectangle 26"/>
            <p:cNvSpPr>
              <a:spLocks noChangeArrowheads="1"/>
            </p:cNvSpPr>
            <p:nvPr/>
          </p:nvSpPr>
          <p:spPr bwMode="auto">
            <a:xfrm>
              <a:off x="51" y="1977"/>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SMOG d’été (COV)</a:t>
              </a:r>
            </a:p>
          </p:txBody>
        </p:sp>
        <p:sp>
          <p:nvSpPr>
            <p:cNvPr id="14" name="Rectangle 27"/>
            <p:cNvSpPr>
              <a:spLocks noChangeArrowheads="1"/>
            </p:cNvSpPr>
            <p:nvPr/>
          </p:nvSpPr>
          <p:spPr bwMode="auto">
            <a:xfrm>
              <a:off x="51" y="2413"/>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SMOG d’hiver (poussières)</a:t>
              </a:r>
            </a:p>
          </p:txBody>
        </p:sp>
        <p:sp>
          <p:nvSpPr>
            <p:cNvPr id="15" name="Rectangle 28"/>
            <p:cNvSpPr>
              <a:spLocks noChangeArrowheads="1"/>
            </p:cNvSpPr>
            <p:nvPr/>
          </p:nvSpPr>
          <p:spPr bwMode="auto">
            <a:xfrm>
              <a:off x="51" y="2858"/>
              <a:ext cx="1360" cy="227"/>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Pesticides</a:t>
              </a:r>
            </a:p>
          </p:txBody>
        </p:sp>
        <p:sp>
          <p:nvSpPr>
            <p:cNvPr id="16" name="Rectangle 30"/>
            <p:cNvSpPr>
              <a:spLocks noChangeArrowheads="1"/>
            </p:cNvSpPr>
            <p:nvPr/>
          </p:nvSpPr>
          <p:spPr bwMode="auto">
            <a:xfrm>
              <a:off x="51" y="3131"/>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Acidification atmosphérique</a:t>
              </a:r>
            </a:p>
          </p:txBody>
        </p:sp>
        <p:sp>
          <p:nvSpPr>
            <p:cNvPr id="17" name="Rectangle 31"/>
            <p:cNvSpPr>
              <a:spLocks noChangeArrowheads="1"/>
            </p:cNvSpPr>
            <p:nvPr/>
          </p:nvSpPr>
          <p:spPr bwMode="auto">
            <a:xfrm>
              <a:off x="51" y="3558"/>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Eutrophisation de l’eau</a:t>
              </a:r>
            </a:p>
          </p:txBody>
        </p:sp>
      </p:grpSp>
      <p:grpSp>
        <p:nvGrpSpPr>
          <p:cNvPr id="18" name="Group 52"/>
          <p:cNvGrpSpPr>
            <a:grpSpLocks/>
          </p:cNvGrpSpPr>
          <p:nvPr/>
        </p:nvGrpSpPr>
        <p:grpSpPr bwMode="auto">
          <a:xfrm>
            <a:off x="2579688" y="2095346"/>
            <a:ext cx="1979612" cy="3786187"/>
            <a:chOff x="1625" y="1157"/>
            <a:chExt cx="1247" cy="2385"/>
          </a:xfrm>
        </p:grpSpPr>
        <p:sp>
          <p:nvSpPr>
            <p:cNvPr id="19" name="Rectangle 32"/>
            <p:cNvSpPr>
              <a:spLocks noChangeArrowheads="1"/>
            </p:cNvSpPr>
            <p:nvPr/>
          </p:nvSpPr>
          <p:spPr bwMode="auto">
            <a:xfrm>
              <a:off x="1625" y="1157"/>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Accidents mortels</a:t>
              </a:r>
            </a:p>
          </p:txBody>
        </p:sp>
        <p:sp>
          <p:nvSpPr>
            <p:cNvPr id="20" name="Rectangle 33"/>
            <p:cNvSpPr>
              <a:spLocks noChangeArrowheads="1"/>
            </p:cNvSpPr>
            <p:nvPr/>
          </p:nvSpPr>
          <p:spPr bwMode="auto">
            <a:xfrm>
              <a:off x="1625" y="2158"/>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Dégradation de la santé</a:t>
              </a:r>
            </a:p>
          </p:txBody>
        </p:sp>
        <p:sp>
          <p:nvSpPr>
            <p:cNvPr id="21" name="Rectangle 34"/>
            <p:cNvSpPr>
              <a:spLocks noChangeArrowheads="1"/>
            </p:cNvSpPr>
            <p:nvPr/>
          </p:nvSpPr>
          <p:spPr bwMode="auto">
            <a:xfrm>
              <a:off x="1625" y="3089"/>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Dégradation de l’écosystème</a:t>
              </a:r>
            </a:p>
          </p:txBody>
        </p:sp>
      </p:grpSp>
      <p:sp>
        <p:nvSpPr>
          <p:cNvPr id="22" name="Rectangle 35"/>
          <p:cNvSpPr>
            <a:spLocks noChangeArrowheads="1"/>
          </p:cNvSpPr>
          <p:nvPr/>
        </p:nvSpPr>
        <p:spPr bwMode="auto">
          <a:xfrm>
            <a:off x="4819650" y="3501871"/>
            <a:ext cx="1979613" cy="1079500"/>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Evaluation subjective des dommages</a:t>
            </a:r>
          </a:p>
        </p:txBody>
      </p:sp>
      <p:sp>
        <p:nvSpPr>
          <p:cNvPr id="23" name="Rectangle 36"/>
          <p:cNvSpPr>
            <a:spLocks noChangeArrowheads="1"/>
          </p:cNvSpPr>
          <p:nvPr/>
        </p:nvSpPr>
        <p:spPr bwMode="auto">
          <a:xfrm>
            <a:off x="7086600" y="3684144"/>
            <a:ext cx="1979613" cy="719138"/>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Valeur de l’Eco-indicateur</a:t>
            </a:r>
          </a:p>
        </p:txBody>
      </p:sp>
      <p:cxnSp>
        <p:nvCxnSpPr>
          <p:cNvPr id="24" name="AutoShape 44"/>
          <p:cNvCxnSpPr>
            <a:cxnSpLocks noChangeShapeType="1"/>
            <a:stCxn id="22" idx="3"/>
            <a:endCxn id="23" idx="1"/>
          </p:cNvCxnSpPr>
          <p:nvPr/>
        </p:nvCxnSpPr>
        <p:spPr bwMode="auto">
          <a:xfrm>
            <a:off x="6799263" y="4041621"/>
            <a:ext cx="287337" cy="2092"/>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oup 50"/>
          <p:cNvGrpSpPr>
            <a:grpSpLocks/>
          </p:cNvGrpSpPr>
          <p:nvPr/>
        </p:nvGrpSpPr>
        <p:grpSpPr bwMode="auto">
          <a:xfrm>
            <a:off x="2239963" y="1892291"/>
            <a:ext cx="339725" cy="4311651"/>
            <a:chOff x="1411" y="1064"/>
            <a:chExt cx="214" cy="2716"/>
          </a:xfrm>
        </p:grpSpPr>
        <p:cxnSp>
          <p:nvCxnSpPr>
            <p:cNvPr id="26" name="AutoShape 37"/>
            <p:cNvCxnSpPr>
              <a:cxnSpLocks noChangeShapeType="1"/>
              <a:stCxn id="10" idx="3"/>
              <a:endCxn id="19" idx="1"/>
            </p:cNvCxnSpPr>
            <p:nvPr/>
          </p:nvCxnSpPr>
          <p:spPr bwMode="auto">
            <a:xfrm>
              <a:off x="1411" y="1064"/>
              <a:ext cx="214" cy="349"/>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8"/>
            <p:cNvCxnSpPr>
              <a:cxnSpLocks noChangeShapeType="1"/>
              <a:stCxn id="11" idx="3"/>
              <a:endCxn id="19" idx="1"/>
            </p:cNvCxnSpPr>
            <p:nvPr/>
          </p:nvCxnSpPr>
          <p:spPr bwMode="auto">
            <a:xfrm flipV="1">
              <a:off x="1411" y="1413"/>
              <a:ext cx="214" cy="0"/>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9"/>
            <p:cNvCxnSpPr>
              <a:cxnSpLocks noChangeShapeType="1"/>
              <a:stCxn id="12" idx="3"/>
              <a:endCxn id="19" idx="1"/>
            </p:cNvCxnSpPr>
            <p:nvPr/>
          </p:nvCxnSpPr>
          <p:spPr bwMode="auto">
            <a:xfrm flipV="1">
              <a:off x="1411" y="1413"/>
              <a:ext cx="214" cy="346"/>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1"/>
            <p:cNvCxnSpPr>
              <a:cxnSpLocks noChangeShapeType="1"/>
              <a:stCxn id="13" idx="3"/>
              <a:endCxn id="20" idx="1"/>
            </p:cNvCxnSpPr>
            <p:nvPr/>
          </p:nvCxnSpPr>
          <p:spPr bwMode="auto">
            <a:xfrm>
              <a:off x="1411" y="2199"/>
              <a:ext cx="214" cy="215"/>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2"/>
            <p:cNvCxnSpPr>
              <a:cxnSpLocks noChangeShapeType="1"/>
              <a:stCxn id="14" idx="3"/>
              <a:endCxn id="20" idx="1"/>
            </p:cNvCxnSpPr>
            <p:nvPr/>
          </p:nvCxnSpPr>
          <p:spPr bwMode="auto">
            <a:xfrm flipV="1">
              <a:off x="1411" y="2414"/>
              <a:ext cx="214" cy="221"/>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5"/>
            <p:cNvCxnSpPr>
              <a:cxnSpLocks noChangeShapeType="1"/>
              <a:stCxn id="15" idx="3"/>
              <a:endCxn id="21" idx="1"/>
            </p:cNvCxnSpPr>
            <p:nvPr/>
          </p:nvCxnSpPr>
          <p:spPr bwMode="auto">
            <a:xfrm>
              <a:off x="1411" y="3001"/>
              <a:ext cx="214" cy="344"/>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6"/>
            <p:cNvCxnSpPr>
              <a:cxnSpLocks noChangeShapeType="1"/>
              <a:stCxn id="16" idx="3"/>
              <a:endCxn id="21" idx="1"/>
            </p:cNvCxnSpPr>
            <p:nvPr/>
          </p:nvCxnSpPr>
          <p:spPr bwMode="auto">
            <a:xfrm flipV="1">
              <a:off x="1411" y="3345"/>
              <a:ext cx="214" cy="8"/>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7"/>
            <p:cNvCxnSpPr>
              <a:cxnSpLocks noChangeShapeType="1"/>
              <a:stCxn id="17" idx="3"/>
              <a:endCxn id="21" idx="1"/>
            </p:cNvCxnSpPr>
            <p:nvPr/>
          </p:nvCxnSpPr>
          <p:spPr bwMode="auto">
            <a:xfrm flipV="1">
              <a:off x="1411" y="3345"/>
              <a:ext cx="214" cy="435"/>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oup 53"/>
          <p:cNvGrpSpPr>
            <a:grpSpLocks/>
          </p:cNvGrpSpPr>
          <p:nvPr/>
        </p:nvGrpSpPr>
        <p:grpSpPr bwMode="auto">
          <a:xfrm>
            <a:off x="4559300" y="2454267"/>
            <a:ext cx="1250950" cy="3068638"/>
            <a:chOff x="2872" y="1418"/>
            <a:chExt cx="788" cy="1933"/>
          </a:xfrm>
        </p:grpSpPr>
        <p:cxnSp>
          <p:nvCxnSpPr>
            <p:cNvPr id="35" name="AutoShape 40"/>
            <p:cNvCxnSpPr>
              <a:cxnSpLocks noChangeShapeType="1"/>
              <a:stCxn id="19" idx="3"/>
              <a:endCxn id="22" idx="0"/>
            </p:cNvCxnSpPr>
            <p:nvPr/>
          </p:nvCxnSpPr>
          <p:spPr bwMode="auto">
            <a:xfrm>
              <a:off x="2872" y="1418"/>
              <a:ext cx="788" cy="659"/>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3"/>
            <p:cNvCxnSpPr>
              <a:cxnSpLocks noChangeShapeType="1"/>
              <a:stCxn id="20" idx="3"/>
              <a:endCxn id="22" idx="1"/>
            </p:cNvCxnSpPr>
            <p:nvPr/>
          </p:nvCxnSpPr>
          <p:spPr bwMode="auto">
            <a:xfrm flipV="1">
              <a:off x="2872" y="2418"/>
              <a:ext cx="164" cy="1"/>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8"/>
            <p:cNvCxnSpPr>
              <a:cxnSpLocks noChangeShapeType="1"/>
              <a:stCxn id="21" idx="3"/>
              <a:endCxn id="22" idx="2"/>
            </p:cNvCxnSpPr>
            <p:nvPr/>
          </p:nvCxnSpPr>
          <p:spPr bwMode="auto">
            <a:xfrm flipV="1">
              <a:off x="2872" y="2758"/>
              <a:ext cx="788" cy="593"/>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39"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0" name="Rectangle 39"/>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125440228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ppt_w/2"/>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ppt_w/2"/>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ppt_x</p:attrName>
                                        </p:attrNameLst>
                                      </p:cBhvr>
                                      <p:tavLst>
                                        <p:tav tm="0">
                                          <p:val>
                                            <p:strVal val="#ppt_x-#ppt_w/2"/>
                                          </p:val>
                                        </p:tav>
                                        <p:tav tm="100000">
                                          <p:val>
                                            <p:strVal val="#ppt_x"/>
                                          </p:val>
                                        </p:tav>
                                      </p:tavLst>
                                    </p:anim>
                                    <p:anim calcmode="lin" valueType="num">
                                      <p:cBhvr>
                                        <p:cTn id="31" dur="500" fill="hold"/>
                                        <p:tgtEl>
                                          <p:spTgt spid="34"/>
                                        </p:tgtEl>
                                        <p:attrNameLst>
                                          <p:attrName>ppt_y</p:attrName>
                                        </p:attrNameLst>
                                      </p:cBhvr>
                                      <p:tavLst>
                                        <p:tav tm="0">
                                          <p:val>
                                            <p:strVal val="#ppt_y"/>
                                          </p:val>
                                        </p:tav>
                                        <p:tav tm="100000">
                                          <p:val>
                                            <p:strVal val="#ppt_y"/>
                                          </p:val>
                                        </p:tav>
                                      </p:tavLst>
                                    </p:anim>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17" presetClass="entr" presetSubtype="8"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ppt_x</p:attrName>
                                        </p:attrNameLst>
                                      </p:cBhvr>
                                      <p:tavLst>
                                        <p:tav tm="0">
                                          <p:val>
                                            <p:strVal val="#ppt_x-#ppt_w/2"/>
                                          </p:val>
                                        </p:tav>
                                        <p:tav tm="100000">
                                          <p:val>
                                            <p:strVal val="#ppt_x"/>
                                          </p:val>
                                        </p:tav>
                                      </p:tavLst>
                                    </p:anim>
                                    <p:anim calcmode="lin" valueType="num">
                                      <p:cBhvr>
                                        <p:cTn id="38" dur="500" fill="hold"/>
                                        <p:tgtEl>
                                          <p:spTgt spid="22"/>
                                        </p:tgtEl>
                                        <p:attrNameLst>
                                          <p:attrName>ppt_y</p:attrName>
                                        </p:attrNameLst>
                                      </p:cBhvr>
                                      <p:tavLst>
                                        <p:tav tm="0">
                                          <p:val>
                                            <p:strVal val="#ppt_y"/>
                                          </p:val>
                                        </p:tav>
                                        <p:tav tm="100000">
                                          <p:val>
                                            <p:strVal val="#ppt_y"/>
                                          </p:val>
                                        </p:tav>
                                      </p:tavLst>
                                    </p:anim>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ppt_w/2"/>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17"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ppt_x</p:attrName>
                                        </p:attrNameLst>
                                      </p:cBhvr>
                                      <p:tavLst>
                                        <p:tav tm="0">
                                          <p:val>
                                            <p:strVal val="#ppt_x-#ppt_w/2"/>
                                          </p:val>
                                        </p:tav>
                                        <p:tav tm="100000">
                                          <p:val>
                                            <p:strVal val="#ppt_x"/>
                                          </p:val>
                                        </p:tav>
                                      </p:tavLst>
                                    </p:anim>
                                    <p:anim calcmode="lin" valueType="num">
                                      <p:cBhvr>
                                        <p:cTn id="53" dur="500" fill="hold"/>
                                        <p:tgtEl>
                                          <p:spTgt spid="23"/>
                                        </p:tgtEl>
                                        <p:attrNameLst>
                                          <p:attrName>ppt_y</p:attrName>
                                        </p:attrNameLst>
                                      </p:cBhvr>
                                      <p:tavLst>
                                        <p:tav tm="0">
                                          <p:val>
                                            <p:strVal val="#ppt_y"/>
                                          </p:val>
                                        </p:tav>
                                        <p:tav tm="100000">
                                          <p:val>
                                            <p:strVal val="#ppt_y"/>
                                          </p:val>
                                        </p:tav>
                                      </p:tavLst>
                                    </p:anim>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9399" y="1005633"/>
            <a:ext cx="7585201" cy="2205134"/>
          </a:xfrm>
          <a:prstGeom prst="rect">
            <a:avLst/>
          </a:prstGeom>
        </p:spPr>
      </p:pic>
      <p:pic>
        <p:nvPicPr>
          <p:cNvPr id="3" name="Image 2"/>
          <p:cNvPicPr>
            <a:picLocks noChangeAspect="1"/>
          </p:cNvPicPr>
          <p:nvPr/>
        </p:nvPicPr>
        <p:blipFill>
          <a:blip r:embed="rId3"/>
          <a:stretch>
            <a:fillRect/>
          </a:stretch>
        </p:blipFill>
        <p:spPr>
          <a:xfrm>
            <a:off x="779399" y="2490331"/>
            <a:ext cx="7585201" cy="4300334"/>
          </a:xfrm>
          <a:prstGeom prst="rect">
            <a:avLst/>
          </a:prstGeom>
        </p:spPr>
      </p:pic>
      <p:graphicFrame>
        <p:nvGraphicFramePr>
          <p:cNvPr id="4"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78439013"/>
      </p:ext>
    </p:extLst>
  </p:cSld>
  <p:clrMapOvr>
    <a:masterClrMapping/>
  </p:clrMapOvr>
  <p:transition spd="med">
    <p:wipe di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9294" y="87253"/>
            <a:ext cx="7216449" cy="3856675"/>
          </a:xfrm>
          <a:prstGeom prst="rect">
            <a:avLst/>
          </a:prstGeom>
        </p:spPr>
      </p:pic>
      <p:pic>
        <p:nvPicPr>
          <p:cNvPr id="3" name="Image 2"/>
          <p:cNvPicPr>
            <a:picLocks noChangeAspect="1"/>
          </p:cNvPicPr>
          <p:nvPr/>
        </p:nvPicPr>
        <p:blipFill>
          <a:blip r:embed="rId3"/>
          <a:stretch>
            <a:fillRect/>
          </a:stretch>
        </p:blipFill>
        <p:spPr>
          <a:xfrm>
            <a:off x="1089294" y="3904898"/>
            <a:ext cx="7216449" cy="2953102"/>
          </a:xfrm>
          <a:prstGeom prst="rect">
            <a:avLst/>
          </a:prstGeom>
        </p:spPr>
      </p:pic>
    </p:spTree>
    <p:extLst>
      <p:ext uri="{BB962C8B-B14F-4D97-AF65-F5344CB8AC3E}">
        <p14:creationId xmlns:p14="http://schemas.microsoft.com/office/powerpoint/2010/main" val="278257878"/>
      </p:ext>
    </p:extLst>
  </p:cSld>
  <p:clrMapOvr>
    <a:masterClrMapping/>
  </p:clrMapOvr>
  <p:transition spd="med">
    <p:wipe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85" y="1024753"/>
            <a:ext cx="8788996"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1. Déterminer l'objectif de l'étude.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2. Définir le cycle de vie &amp; l'unité fonctionnelle.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3. Quantifier les matériaux et les processus.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4. Calculer les impacts.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5. Interprétez les résultats.</a:t>
            </a:r>
          </a:p>
        </p:txBody>
      </p:sp>
      <p:pic>
        <p:nvPicPr>
          <p:cNvPr id="7" name="Image 6"/>
          <p:cNvPicPr>
            <a:picLocks noChangeAspect="1"/>
          </p:cNvPicPr>
          <p:nvPr/>
        </p:nvPicPr>
        <p:blipFill rotWithShape="1">
          <a:blip r:embed="rId2"/>
          <a:srcRect l="2010" r="1700" b="1996"/>
          <a:stretch/>
        </p:blipFill>
        <p:spPr>
          <a:xfrm>
            <a:off x="1459345" y="2919213"/>
            <a:ext cx="6225309" cy="3518535"/>
          </a:xfrm>
          <a:prstGeom prst="rect">
            <a:avLst/>
          </a:prstGeom>
        </p:spPr>
      </p:pic>
      <p:graphicFrame>
        <p:nvGraphicFramePr>
          <p:cNvPr id="8"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191869829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44" y="918170"/>
            <a:ext cx="9053848" cy="215443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L’objectif est de faire un bilan environnemental  comparatif de deux façons de chauffer de l’eau pour un usage culinaire (boisson chaude)  à raison d’un litre  d’eau bouillante par jour pendant une période de dix ans. On propose d’utiliser les produits suivants: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	Une bouilloire électrique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	Une casserole avec une cuisinière à gaz</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Dans cette micro étude on considérera l’ensemble des  phases de vie des dispositifs et on prendra les hypothèses suivantes :</a:t>
            </a:r>
          </a:p>
        </p:txBody>
      </p:sp>
      <p:graphicFrame>
        <p:nvGraphicFramePr>
          <p:cNvPr id="3" name="Tableau 2"/>
          <p:cNvGraphicFramePr>
            <a:graphicFrameLocks noGrp="1"/>
          </p:cNvGraphicFramePr>
          <p:nvPr>
            <p:extLst/>
          </p:nvPr>
        </p:nvGraphicFramePr>
        <p:xfrm>
          <a:off x="154642" y="3527618"/>
          <a:ext cx="8841440" cy="2808791"/>
        </p:xfrm>
        <a:graphic>
          <a:graphicData uri="http://schemas.openxmlformats.org/drawingml/2006/table">
            <a:tbl>
              <a:tblPr firstRow="1" firstCol="1" lastRow="1" lastCol="1" bandRow="1" bandCol="1"/>
              <a:tblGrid>
                <a:gridCol w="4193132">
                  <a:extLst>
                    <a:ext uri="{9D8B030D-6E8A-4147-A177-3AD203B41FA5}">
                      <a16:colId xmlns:a16="http://schemas.microsoft.com/office/drawing/2014/main" val="20000"/>
                    </a:ext>
                  </a:extLst>
                </a:gridCol>
                <a:gridCol w="4648308">
                  <a:extLst>
                    <a:ext uri="{9D8B030D-6E8A-4147-A177-3AD203B41FA5}">
                      <a16:colId xmlns:a16="http://schemas.microsoft.com/office/drawing/2014/main" val="20001"/>
                    </a:ext>
                  </a:extLst>
                </a:gridCol>
              </a:tblGrid>
              <a:tr h="0">
                <a:tc>
                  <a:txBody>
                    <a:bodyPr/>
                    <a:lstStyle/>
                    <a:p>
                      <a:pPr algn="just">
                        <a:spcAft>
                          <a:spcPts val="0"/>
                        </a:spcAft>
                      </a:pPr>
                      <a:r>
                        <a:rPr lang="fr-FR" sz="1600" b="1" dirty="0">
                          <a:effectLst/>
                          <a:latin typeface="Arial" panose="020B0604020202020204" pitchFamily="34" charset="0"/>
                          <a:ea typeface="Times New Roman" panose="02020603050405020304" pitchFamily="18" charset="0"/>
                          <a:cs typeface="Arial" panose="020B0604020202020204" pitchFamily="34" charset="0"/>
                        </a:rPr>
                        <a:t>Bouilloire électrique</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b="1" dirty="0">
                          <a:effectLst/>
                          <a:latin typeface="Arial" panose="020B0604020202020204" pitchFamily="34" charset="0"/>
                          <a:ea typeface="Times New Roman" panose="02020603050405020304" pitchFamily="18" charset="0"/>
                          <a:cs typeface="Arial" panose="020B0604020202020204" pitchFamily="34" charset="0"/>
                        </a:rPr>
                        <a:t>Bouilloire avec chauffage au gaz</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Durée de vie 5 ans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Durée de vie 10 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électrique</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nécessaire pour chauffer 1 l d’eau :0,08 MJ </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Rendement énergétique : 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Chauffage gaz naturel</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nécessaire pour chauffer 1 l d’eau :0,08 MJ </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Rendement énergétique 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Poids environnemental (Fabrication + Recyclage) = 0, 03 mpt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Poids environnemental (Fabrication + recyclage) = 0,01 mpt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8071">
                <a:tc>
                  <a:txBody>
                    <a:bodyPr/>
                    <a:lstStyle/>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Poids environnemental  d’un  MJ électrique France  : 79 µPt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Poids environnemental d’un   MJ gaz : 63 µPt</a:t>
                      </a:r>
                    </a:p>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 (avec prise en compte des ressources et des émissions)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6"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Rectangle 6"/>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
        <p:nvSpPr>
          <p:cNvPr id="8" name="AutoShape 16">
            <a:hlinkClick r:id="rId2" action="ppaction://hlinksldjump" highlightClick="1"/>
          </p:cNvPr>
          <p:cNvSpPr>
            <a:spLocks noChangeArrowheads="1"/>
          </p:cNvSpPr>
          <p:nvPr/>
        </p:nvSpPr>
        <p:spPr bwMode="auto">
          <a:xfrm>
            <a:off x="8507132" y="6402388"/>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2886670"/>
      </p:ext>
    </p:extLst>
  </p:cSld>
  <p:clrMapOvr>
    <a:masterClrMapping/>
  </p:clrMapOvr>
  <p:transition spd="med">
    <p:wipe di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6">
            <a:hlinkClick r:id="rId4" action="ppaction://hlinksldjump" highlightClick="1"/>
          </p:cNvPr>
          <p:cNvSpPr>
            <a:spLocks noChangeArrowheads="1"/>
          </p:cNvSpPr>
          <p:nvPr/>
        </p:nvSpPr>
        <p:spPr bwMode="auto">
          <a:xfrm>
            <a:off x="8480425" y="6145213"/>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6" name="Objet 5"/>
          <p:cNvGraphicFramePr>
            <a:graphicFrameLocks noChangeAspect="1"/>
          </p:cNvGraphicFramePr>
          <p:nvPr>
            <p:extLst/>
          </p:nvPr>
        </p:nvGraphicFramePr>
        <p:xfrm>
          <a:off x="423481" y="915899"/>
          <a:ext cx="8270049" cy="2373401"/>
        </p:xfrm>
        <a:graphic>
          <a:graphicData uri="http://schemas.openxmlformats.org/presentationml/2006/ole">
            <mc:AlternateContent xmlns:mc="http://schemas.openxmlformats.org/markup-compatibility/2006">
              <mc:Choice xmlns:v="urn:schemas-microsoft-com:vml" Requires="v">
                <p:oleObj spid="_x0000_s175159" name="Feuille de calcul" r:id="rId5" imgW="5343500" imgH="1533600" progId="Excel.Sheet.12">
                  <p:embed/>
                </p:oleObj>
              </mc:Choice>
              <mc:Fallback>
                <p:oleObj name="Feuille de calcul" r:id="rId5" imgW="5343500" imgH="1533600" progId="Excel.Sheet.12">
                  <p:embed/>
                  <p:pic>
                    <p:nvPicPr>
                      <p:cNvPr id="6" name="Objet 5"/>
                      <p:cNvPicPr/>
                      <p:nvPr/>
                    </p:nvPicPr>
                    <p:blipFill>
                      <a:blip r:embed="rId6"/>
                      <a:stretch>
                        <a:fillRect/>
                      </a:stretch>
                    </p:blipFill>
                    <p:spPr>
                      <a:xfrm>
                        <a:off x="423481" y="915899"/>
                        <a:ext cx="8270049" cy="2373401"/>
                      </a:xfrm>
                      <a:prstGeom prst="rect">
                        <a:avLst/>
                      </a:prstGeom>
                    </p:spPr>
                  </p:pic>
                </p:oleObj>
              </mc:Fallback>
            </mc:AlternateContent>
          </a:graphicData>
        </a:graphic>
      </p:graphicFrame>
      <p:graphicFrame>
        <p:nvGraphicFramePr>
          <p:cNvPr id="7"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1985050"/>
      </p:ext>
    </p:extLst>
  </p:cSld>
  <p:clrMapOvr>
    <a:masterClrMapping/>
  </p:clrMapOvr>
  <p:transition spd="med">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pied de page 1"/>
          <p:cNvSpPr>
            <a:spLocks noGrp="1"/>
          </p:cNvSpPr>
          <p:nvPr>
            <p:ph type="ftr" sz="quarter" idx="4294967295"/>
          </p:nvPr>
        </p:nvSpPr>
        <p:spPr>
          <a:xfrm>
            <a:off x="29631"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grpSp>
        <p:nvGrpSpPr>
          <p:cNvPr id="76803" name="Group 4"/>
          <p:cNvGrpSpPr>
            <a:grpSpLocks/>
          </p:cNvGrpSpPr>
          <p:nvPr/>
        </p:nvGrpSpPr>
        <p:grpSpPr bwMode="auto">
          <a:xfrm>
            <a:off x="2057400" y="381000"/>
            <a:ext cx="5791200" cy="3619500"/>
            <a:chOff x="1296" y="240"/>
            <a:chExt cx="3648" cy="2280"/>
          </a:xfrm>
        </p:grpSpPr>
        <p:sp>
          <p:nvSpPr>
            <p:cNvPr id="176133" name="Rectangle 5"/>
            <p:cNvSpPr>
              <a:spLocks noChangeArrowheads="1"/>
            </p:cNvSpPr>
            <p:nvPr/>
          </p:nvSpPr>
          <p:spPr bwMode="auto">
            <a:xfrm>
              <a:off x="1296" y="240"/>
              <a:ext cx="364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lvl1pPr>
                <a:spcBef>
                  <a:spcPct val="0"/>
                </a:spcBef>
                <a:defRPr sz="4400">
                  <a:solidFill>
                    <a:schemeClr val="tx2"/>
                  </a:solidFill>
                  <a:latin typeface="Times New Roman" panose="02020603050405020304" pitchFamily="18" charset="0"/>
                </a:defRPr>
              </a:lvl1pPr>
              <a:lvl2pPr>
                <a:spcBef>
                  <a:spcPct val="0"/>
                </a:spcBef>
                <a:defRPr sz="4400">
                  <a:solidFill>
                    <a:schemeClr val="tx2"/>
                  </a:solidFill>
                  <a:latin typeface="Times New Roman" panose="02020603050405020304" pitchFamily="18" charset="0"/>
                </a:defRPr>
              </a:lvl2pPr>
              <a:lvl3pPr>
                <a:spcBef>
                  <a:spcPct val="0"/>
                </a:spcBef>
                <a:defRPr sz="4400">
                  <a:solidFill>
                    <a:schemeClr val="tx2"/>
                  </a:solidFill>
                  <a:latin typeface="Times New Roman" panose="02020603050405020304" pitchFamily="18" charset="0"/>
                </a:defRPr>
              </a:lvl3pPr>
              <a:lvl4pPr>
                <a:spcBef>
                  <a:spcPct val="0"/>
                </a:spcBef>
                <a:defRPr sz="4400">
                  <a:solidFill>
                    <a:schemeClr val="tx2"/>
                  </a:solidFill>
                  <a:latin typeface="Times New Roman" panose="02020603050405020304" pitchFamily="18" charset="0"/>
                </a:defRPr>
              </a:lvl4pPr>
              <a:lvl5pP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Les axes de progrès ...</a:t>
              </a:r>
            </a:p>
          </p:txBody>
        </p:sp>
        <p:graphicFrame>
          <p:nvGraphicFramePr>
            <p:cNvPr id="76821" name="Object 6"/>
            <p:cNvGraphicFramePr>
              <a:graphicFrameLocks noChangeAspect="1"/>
            </p:cNvGraphicFramePr>
            <p:nvPr/>
          </p:nvGraphicFramePr>
          <p:xfrm>
            <a:off x="2256" y="1728"/>
            <a:ext cx="912" cy="792"/>
          </p:xfrm>
          <a:graphic>
            <a:graphicData uri="http://schemas.openxmlformats.org/presentationml/2006/ole">
              <mc:AlternateContent xmlns:mc="http://schemas.openxmlformats.org/markup-compatibility/2006">
                <mc:Choice xmlns:v="urn:schemas-microsoft-com:vml" Requires="v">
                  <p:oleObj spid="_x0000_s176183" name="Clip" r:id="rId4" imgW="1805940" imgH="1569110" progId="MS_ClipArt_Gallery.2">
                    <p:embed/>
                  </p:oleObj>
                </mc:Choice>
                <mc:Fallback>
                  <p:oleObj name="Clip" r:id="rId4" imgW="1805940" imgH="1569110" progId="MS_ClipArt_Gallery.2">
                    <p:embed/>
                    <p:pic>
                      <p:nvPicPr>
                        <p:cNvPr id="7682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1728"/>
                          <a:ext cx="912" cy="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6804" name="Text Box 7"/>
          <p:cNvSpPr txBox="1">
            <a:spLocks noChangeArrowheads="1"/>
          </p:cNvSpPr>
          <p:nvPr/>
        </p:nvSpPr>
        <p:spPr bwMode="auto">
          <a:xfrm>
            <a:off x="4953000" y="4038600"/>
            <a:ext cx="4191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Peu de consensus dans les méthodes d'évaluation  environnementale</a:t>
            </a:r>
          </a:p>
          <a:p>
            <a:pPr marL="101600" marR="0" lvl="0" indent="-101600" algn="l" defTabSz="914400" rtl="0" eaLnBrk="0" fontAlgn="base" latinLnBrk="0" hangingPunct="0">
              <a:lnSpc>
                <a:spcPct val="12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Peu de normes </a:t>
            </a:r>
          </a:p>
          <a:p>
            <a:pPr marL="101600" marR="0" lvl="0" indent="-10160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(FD X 30-310, lignes directrices)</a:t>
            </a:r>
          </a:p>
        </p:txBody>
      </p:sp>
      <p:sp>
        <p:nvSpPr>
          <p:cNvPr id="76805" name="Text Box 8"/>
          <p:cNvSpPr txBox="1">
            <a:spLocks noChangeArrowheads="1"/>
          </p:cNvSpPr>
          <p:nvPr/>
        </p:nvSpPr>
        <p:spPr bwMode="auto">
          <a:xfrm>
            <a:off x="4953000" y="1905000"/>
            <a:ext cx="44196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3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Insuffisance des connaissances</a:t>
            </a:r>
          </a:p>
          <a:p>
            <a:pPr marL="0" marR="0" lvl="0" indent="0" algn="l" defTabSz="914400" rtl="0" eaLnBrk="0" fontAlgn="base" latinLnBrk="0" hangingPunct="0">
              <a:lnSpc>
                <a:spcPct val="13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Manque de savoir-faire</a:t>
            </a:r>
          </a:p>
        </p:txBody>
      </p:sp>
      <p:sp>
        <p:nvSpPr>
          <p:cNvPr id="76806" name="Text Box 9"/>
          <p:cNvSpPr txBox="1">
            <a:spLocks noChangeArrowheads="1"/>
          </p:cNvSpPr>
          <p:nvPr/>
        </p:nvSpPr>
        <p:spPr bwMode="auto">
          <a:xfrm>
            <a:off x="0" y="4648200"/>
            <a:ext cx="36576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Nombreuses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Acteurs concernés ?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Echelle de temps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Evolution des technologies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Economie des filières fin de vie ?</a:t>
            </a:r>
            <a:endPar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76807" name="Text Box 10"/>
          <p:cNvSpPr txBox="1">
            <a:spLocks noChangeArrowheads="1"/>
          </p:cNvSpPr>
          <p:nvPr/>
        </p:nvSpPr>
        <p:spPr bwMode="auto">
          <a:xfrm>
            <a:off x="0" y="1981200"/>
            <a:ext cx="3733800" cy="1949450"/>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01600" indent="-101600"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Incompréhension de certains enjeux</a:t>
            </a:r>
            <a:endParaRPr kumimoji="0" lang="fr-FR" sz="2000" b="1" i="0" u="none" strike="noStrike" kern="1200" cap="none" spc="0" normalizeH="0" baseline="0" noProof="0">
              <a:ln>
                <a:noFill/>
              </a:ln>
              <a:solidFill>
                <a:srgbClr val="3333CC"/>
              </a:solidFill>
              <a:effectLst/>
              <a:uLnTx/>
              <a:uFillTx/>
              <a:latin typeface="Arial" panose="020B0604020202020204" pitchFamily="34" charset="0"/>
              <a:ea typeface="+mn-ea"/>
              <a:cs typeface="+mn-cs"/>
            </a:endParaRPr>
          </a:p>
          <a:p>
            <a:pPr marL="101600" marR="0" lvl="0" indent="-10160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(réglementation, opportunités concurrentielles, baisse des coûts)</a:t>
            </a:r>
          </a:p>
          <a:p>
            <a:pPr marL="101600" marR="0" lvl="0" indent="-101600" algn="l" defTabSz="914400" rtl="0" eaLnBrk="0" fontAlgn="base" latinLnBrk="0" hangingPunct="0">
              <a:lnSpc>
                <a:spcPct val="100000"/>
              </a:lnSpc>
              <a:spcBef>
                <a:spcPct val="0"/>
              </a:spcBef>
              <a:spcAft>
                <a:spcPct val="0"/>
              </a:spcAft>
              <a:buClrTx/>
              <a:buSzTx/>
              <a:buFontTx/>
              <a:buChar char="•"/>
              <a:tabLst/>
              <a:defRPr/>
            </a:pPr>
            <a:endPar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Eco-conception opposée à la logique commerciale ?</a:t>
            </a:r>
            <a:endPar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6808" name="Group 11"/>
          <p:cNvGrpSpPr>
            <a:grpSpLocks/>
          </p:cNvGrpSpPr>
          <p:nvPr/>
        </p:nvGrpSpPr>
        <p:grpSpPr bwMode="auto">
          <a:xfrm>
            <a:off x="228600" y="1371600"/>
            <a:ext cx="3657600" cy="533400"/>
            <a:chOff x="144" y="864"/>
            <a:chExt cx="2304" cy="336"/>
          </a:xfrm>
        </p:grpSpPr>
        <p:sp>
          <p:nvSpPr>
            <p:cNvPr id="76818" name="Text Box 12"/>
            <p:cNvSpPr txBox="1">
              <a:spLocks noChangeArrowheads="1"/>
            </p:cNvSpPr>
            <p:nvPr/>
          </p:nvSpPr>
          <p:spPr bwMode="auto">
            <a:xfrm>
              <a:off x="720" y="864"/>
              <a:ext cx="1076"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Stratégie</a:t>
              </a:r>
            </a:p>
          </p:txBody>
        </p:sp>
        <p:sp>
          <p:nvSpPr>
            <p:cNvPr id="76819" name="Line 13"/>
            <p:cNvSpPr>
              <a:spLocks noChangeShapeType="1"/>
            </p:cNvSpPr>
            <p:nvPr/>
          </p:nvSpPr>
          <p:spPr bwMode="auto">
            <a:xfrm>
              <a:off x="144" y="1200"/>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09" name="Group 14"/>
          <p:cNvGrpSpPr>
            <a:grpSpLocks/>
          </p:cNvGrpSpPr>
          <p:nvPr/>
        </p:nvGrpSpPr>
        <p:grpSpPr bwMode="auto">
          <a:xfrm>
            <a:off x="5029200" y="1371600"/>
            <a:ext cx="3657600" cy="533400"/>
            <a:chOff x="3168" y="960"/>
            <a:chExt cx="2304" cy="336"/>
          </a:xfrm>
        </p:grpSpPr>
        <p:sp>
          <p:nvSpPr>
            <p:cNvPr id="76816" name="Text Box 15"/>
            <p:cNvSpPr txBox="1">
              <a:spLocks noChangeArrowheads="1"/>
            </p:cNvSpPr>
            <p:nvPr/>
          </p:nvSpPr>
          <p:spPr bwMode="auto">
            <a:xfrm>
              <a:off x="3504" y="960"/>
              <a:ext cx="1763"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Connaissances</a:t>
              </a:r>
            </a:p>
          </p:txBody>
        </p:sp>
        <p:sp>
          <p:nvSpPr>
            <p:cNvPr id="76817" name="Line 16"/>
            <p:cNvSpPr>
              <a:spLocks noChangeShapeType="1"/>
            </p:cNvSpPr>
            <p:nvPr/>
          </p:nvSpPr>
          <p:spPr bwMode="auto">
            <a:xfrm>
              <a:off x="3168" y="1296"/>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10" name="Group 17"/>
          <p:cNvGrpSpPr>
            <a:grpSpLocks/>
          </p:cNvGrpSpPr>
          <p:nvPr/>
        </p:nvGrpSpPr>
        <p:grpSpPr bwMode="auto">
          <a:xfrm>
            <a:off x="5105400" y="3352800"/>
            <a:ext cx="3657600" cy="533400"/>
            <a:chOff x="3216" y="2112"/>
            <a:chExt cx="2304" cy="336"/>
          </a:xfrm>
        </p:grpSpPr>
        <p:sp>
          <p:nvSpPr>
            <p:cNvPr id="76814" name="Text Box 18"/>
            <p:cNvSpPr txBox="1">
              <a:spLocks noChangeArrowheads="1"/>
            </p:cNvSpPr>
            <p:nvPr/>
          </p:nvSpPr>
          <p:spPr bwMode="auto">
            <a:xfrm>
              <a:off x="3984" y="2112"/>
              <a:ext cx="751"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Outils</a:t>
              </a:r>
            </a:p>
          </p:txBody>
        </p:sp>
        <p:sp>
          <p:nvSpPr>
            <p:cNvPr id="76815" name="Line 19"/>
            <p:cNvSpPr>
              <a:spLocks noChangeShapeType="1"/>
            </p:cNvSpPr>
            <p:nvPr/>
          </p:nvSpPr>
          <p:spPr bwMode="auto">
            <a:xfrm>
              <a:off x="3216" y="2448"/>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11" name="Group 20"/>
          <p:cNvGrpSpPr>
            <a:grpSpLocks/>
          </p:cNvGrpSpPr>
          <p:nvPr/>
        </p:nvGrpSpPr>
        <p:grpSpPr bwMode="auto">
          <a:xfrm>
            <a:off x="228600" y="4038600"/>
            <a:ext cx="3657600" cy="533400"/>
            <a:chOff x="3216" y="2112"/>
            <a:chExt cx="2304" cy="336"/>
          </a:xfrm>
        </p:grpSpPr>
        <p:sp>
          <p:nvSpPr>
            <p:cNvPr id="76812" name="Text Box 21"/>
            <p:cNvSpPr txBox="1">
              <a:spLocks noChangeArrowheads="1"/>
            </p:cNvSpPr>
            <p:nvPr/>
          </p:nvSpPr>
          <p:spPr bwMode="auto">
            <a:xfrm>
              <a:off x="3670" y="2112"/>
              <a:ext cx="1388"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Incertitudes</a:t>
              </a:r>
            </a:p>
          </p:txBody>
        </p:sp>
        <p:sp>
          <p:nvSpPr>
            <p:cNvPr id="76813" name="Line 22"/>
            <p:cNvSpPr>
              <a:spLocks noChangeShapeType="1"/>
            </p:cNvSpPr>
            <p:nvPr/>
          </p:nvSpPr>
          <p:spPr bwMode="auto">
            <a:xfrm>
              <a:off x="3216" y="2448"/>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056483578"/>
      </p:ext>
    </p:extLst>
  </p:cSld>
  <p:clrMapOvr>
    <a:masterClrMapping/>
  </p:clrMapOvr>
  <p:transition spd="med">
    <p:wipe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pied de page 1"/>
          <p:cNvSpPr>
            <a:spLocks noGrp="1"/>
          </p:cNvSpPr>
          <p:nvPr>
            <p:ph type="ftr" sz="quarter" idx="4294967295"/>
          </p:nvPr>
        </p:nvSpPr>
        <p:spPr>
          <a:xfrm>
            <a:off x="29631"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354" y="336550"/>
            <a:ext cx="7077075"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Rectangle 3"/>
          <p:cNvSpPr>
            <a:spLocks noChangeArrowheads="1"/>
          </p:cNvSpPr>
          <p:nvPr/>
        </p:nvSpPr>
        <p:spPr bwMode="auto">
          <a:xfrm>
            <a:off x="0" y="2617788"/>
            <a:ext cx="1901825" cy="347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1 = Good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2 =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Average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3 = Poor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This table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not prescriptive and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should</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only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be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used</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as a rough guide. Certain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product</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requirements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e.g</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use 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extremely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hot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temperatures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will</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take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priority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over certain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elements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within</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the table,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although</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when</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designing</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for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disassembly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it</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important to know the options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available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p>
        </p:txBody>
      </p:sp>
      <p:sp>
        <p:nvSpPr>
          <p:cNvPr id="77829" name="Rectangle 4"/>
          <p:cNvSpPr>
            <a:spLocks noChangeArrowheads="1"/>
          </p:cNvSpPr>
          <p:nvPr/>
        </p:nvSpPr>
        <p:spPr bwMode="auto">
          <a:xfrm>
            <a:off x="0" y="0"/>
            <a:ext cx="3178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000" b="0" i="1" u="none" strike="noStrike" kern="1200" cap="none" spc="0" normalizeH="0" baseline="0" noProof="0">
                <a:ln>
                  <a:noFill/>
                </a:ln>
                <a:solidFill>
                  <a:srgbClr val="3333CC"/>
                </a:solidFill>
                <a:effectLst/>
                <a:uLnTx/>
                <a:uFillTx/>
                <a:latin typeface="Arial" panose="020B0604020202020204" pitchFamily="34" charset="0"/>
                <a:ea typeface="+mn-ea"/>
                <a:cs typeface="+mn-cs"/>
              </a:rPr>
              <a:t>Source: Philips Centre for Manufacturing Technology</a:t>
            </a:r>
            <a:r>
              <a:rPr kumimoji="0" lang="fr-FR" sz="1000" b="1" i="0" u="none" strike="noStrike" kern="1200" cap="none" spc="0" normalizeH="0" baseline="0" noProof="0">
                <a:ln>
                  <a:noFill/>
                </a:ln>
                <a:solidFill>
                  <a:srgbClr val="3333CC"/>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318944116"/>
      </p:ext>
    </p:extLst>
  </p:cSld>
  <p:clrMapOvr>
    <a:masterClrMapping/>
  </p:clrMapOvr>
  <p:transition spd="med">
    <p:wipe di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Poverty">
            <a:hlinkClick r:id="rId2"/>
            <a:extLst>
              <a:ext uri="{FF2B5EF4-FFF2-40B4-BE49-F238E27FC236}">
                <a16:creationId xmlns:a16="http://schemas.microsoft.com/office/drawing/2014/main" id="{1CE55FA4-1614-47CE-A407-7CDDA8CAE8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685"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ffordable and clean energy">
            <a:hlinkClick r:id="rId4"/>
            <a:extLst>
              <a:ext uri="{FF2B5EF4-FFF2-40B4-BE49-F238E27FC236}">
                <a16:creationId xmlns:a16="http://schemas.microsoft.com/office/drawing/2014/main" id="{33704FCE-08A8-4D14-BB18-8FD2EA1902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794" y="277783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imate Action">
            <a:hlinkClick r:id="rId6"/>
            <a:extLst>
              <a:ext uri="{FF2B5EF4-FFF2-40B4-BE49-F238E27FC236}">
                <a16:creationId xmlns:a16="http://schemas.microsoft.com/office/drawing/2014/main" id="{1288395E-904B-42E4-8597-75F49D80D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376"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Zero Hunger">
            <a:hlinkClick r:id="rId8"/>
            <a:extLst>
              <a:ext uri="{FF2B5EF4-FFF2-40B4-BE49-F238E27FC236}">
                <a16:creationId xmlns:a16="http://schemas.microsoft.com/office/drawing/2014/main" id="{6D83FA8E-A4FE-40A4-9D61-696874D6EA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4794"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cent work and economic growth">
            <a:hlinkClick r:id="rId10"/>
            <a:extLst>
              <a:ext uri="{FF2B5EF4-FFF2-40B4-BE49-F238E27FC236}">
                <a16:creationId xmlns:a16="http://schemas.microsoft.com/office/drawing/2014/main" id="{F41B8473-2E04-4C4E-985D-0ED259954D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8585" y="2771061"/>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Life below water">
            <a:hlinkClick r:id="rId12"/>
            <a:extLst>
              <a:ext uri="{FF2B5EF4-FFF2-40B4-BE49-F238E27FC236}">
                <a16:creationId xmlns:a16="http://schemas.microsoft.com/office/drawing/2014/main" id="{F432D9EA-FBFF-4B37-8BD8-49709525B9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1962" y="3460124"/>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ood Health and Well-Being">
            <a:hlinkClick r:id="rId14"/>
            <a:extLst>
              <a:ext uri="{FF2B5EF4-FFF2-40B4-BE49-F238E27FC236}">
                <a16:creationId xmlns:a16="http://schemas.microsoft.com/office/drawing/2014/main" id="{AE67256E-8CDC-49C3-83E5-D1BA1F13385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7727"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Industry, innovation and infrastructure">
            <a:hlinkClick r:id="rId16"/>
            <a:extLst>
              <a:ext uri="{FF2B5EF4-FFF2-40B4-BE49-F238E27FC236}">
                <a16:creationId xmlns:a16="http://schemas.microsoft.com/office/drawing/2014/main" id="{F6D5DFCE-99C1-4955-9D86-648AC1B47D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53818" y="2777599"/>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Life on land">
            <a:hlinkClick r:id="rId18"/>
            <a:extLst>
              <a:ext uri="{FF2B5EF4-FFF2-40B4-BE49-F238E27FC236}">
                <a16:creationId xmlns:a16="http://schemas.microsoft.com/office/drawing/2014/main" id="{5FFA807A-DEBE-44E4-9AD5-A58DECE41DD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64962" y="3460124"/>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Quality education">
            <a:hlinkClick r:id="rId20"/>
            <a:extLst>
              <a:ext uri="{FF2B5EF4-FFF2-40B4-BE49-F238E27FC236}">
                <a16:creationId xmlns:a16="http://schemas.microsoft.com/office/drawing/2014/main" id="{C5B7B244-4D3D-4616-8FD6-4A11730B524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40660"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educed inequalities">
            <a:hlinkClick r:id="rId22"/>
            <a:extLst>
              <a:ext uri="{FF2B5EF4-FFF2-40B4-BE49-F238E27FC236}">
                <a16:creationId xmlns:a16="http://schemas.microsoft.com/office/drawing/2014/main" id="{A113D5CD-A92B-4F32-A4D2-28325124648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737999" y="2766700"/>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Peace, justice and strong institutions">
            <a:hlinkClick r:id="rId24"/>
            <a:extLst>
              <a:ext uri="{FF2B5EF4-FFF2-40B4-BE49-F238E27FC236}">
                <a16:creationId xmlns:a16="http://schemas.microsoft.com/office/drawing/2014/main" id="{B23FB17E-B6FD-499B-96DD-F0A97BB1244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760751" y="4137405"/>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Gender Equality">
            <a:hlinkClick r:id="rId26"/>
            <a:extLst>
              <a:ext uri="{FF2B5EF4-FFF2-40B4-BE49-F238E27FC236}">
                <a16:creationId xmlns:a16="http://schemas.microsoft.com/office/drawing/2014/main" id="{D7F83BCC-10F5-46D7-BF2C-4B845DEADC2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737999"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Sustainable cities and communities">
            <a:hlinkClick r:id="rId28"/>
            <a:extLst>
              <a:ext uri="{FF2B5EF4-FFF2-40B4-BE49-F238E27FC236}">
                <a16:creationId xmlns:a16="http://schemas.microsoft.com/office/drawing/2014/main" id="{64A66D1A-456D-4EF7-ADFF-9519057B85A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32378"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Partnerships for the goals">
            <a:hlinkClick r:id="rId30"/>
            <a:extLst>
              <a:ext uri="{FF2B5EF4-FFF2-40B4-BE49-F238E27FC236}">
                <a16:creationId xmlns:a16="http://schemas.microsoft.com/office/drawing/2014/main" id="{0A26161D-C8F7-4C97-8BD8-6BEA6A80B4A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27351" y="4137405"/>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Clean water and sanitation">
            <a:hlinkClick r:id="rId32"/>
            <a:extLst>
              <a:ext uri="{FF2B5EF4-FFF2-40B4-BE49-F238E27FC236}">
                <a16:creationId xmlns:a16="http://schemas.microsoft.com/office/drawing/2014/main" id="{FD0DEDDD-D8DD-4A87-9C90-8C8EEC72FCF2}"/>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023685" y="2771061"/>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sponsible consumption and production">
            <a:hlinkClick r:id="rId34"/>
            <a:extLst>
              <a:ext uri="{FF2B5EF4-FFF2-40B4-BE49-F238E27FC236}">
                <a16:creationId xmlns:a16="http://schemas.microsoft.com/office/drawing/2014/main" id="{F93CEE39-5AC7-4E8B-975F-A070FF4B9B81}"/>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715377"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ustainable development goals">
            <a:extLst>
              <a:ext uri="{FF2B5EF4-FFF2-40B4-BE49-F238E27FC236}">
                <a16:creationId xmlns:a16="http://schemas.microsoft.com/office/drawing/2014/main" id="{537BBA31-5E58-4345-9139-5295BF529BEE}"/>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126749" y="4137405"/>
            <a:ext cx="611250" cy="5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39180"/>
      </p:ext>
    </p:extLst>
  </p:cSld>
  <p:clrMapOvr>
    <a:masterClrMapping/>
  </p:clrMapOvr>
  <p:transition spd="med">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9" name="Text Box 19"/>
          <p:cNvSpPr txBox="1">
            <a:spLocks noChangeArrowheads="1"/>
          </p:cNvSpPr>
          <p:nvPr/>
        </p:nvSpPr>
        <p:spPr bwMode="auto">
          <a:xfrm>
            <a:off x="3729831" y="5652424"/>
            <a:ext cx="1684337" cy="823913"/>
          </a:xfrm>
          <a:prstGeom prst="rect">
            <a:avLst/>
          </a:prstGeom>
          <a:solidFill>
            <a:schemeClr val="accent2"/>
          </a:solidFill>
          <a:ln>
            <a:noFill/>
          </a:ln>
          <a:effectLst/>
          <a:extLs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4800">
                <a:solidFill>
                  <a:srgbClr val="B0AB40"/>
                </a:solidFill>
                <a:latin typeface="Monotype Corsiva" panose="03010101010201010101" pitchFamily="66" charset="0"/>
              </a:rPr>
              <a:t>Merci</a:t>
            </a:r>
          </a:p>
        </p:txBody>
      </p:sp>
      <p:sp>
        <p:nvSpPr>
          <p:cNvPr id="6" name="Rectangle 19"/>
          <p:cNvSpPr>
            <a:spLocks noChangeArrowheads="1"/>
          </p:cNvSpPr>
          <p:nvPr/>
        </p:nvSpPr>
        <p:spPr bwMode="auto">
          <a:xfrm>
            <a:off x="751680" y="2969573"/>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endParaRPr lang="fr-FR" sz="1600" b="1" i="1" dirty="0">
              <a:solidFill>
                <a:schemeClr val="accent2"/>
              </a:solidFill>
              <a:latin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5270" r="18800"/>
          <a:stretch/>
        </p:blipFill>
        <p:spPr>
          <a:xfrm>
            <a:off x="7597140" y="85558"/>
            <a:ext cx="1546860" cy="1804607"/>
          </a:xfrm>
          <a:prstGeom prst="rect">
            <a:avLst/>
          </a:prstGeom>
        </p:spPr>
      </p:pic>
      <p:pic>
        <p:nvPicPr>
          <p:cNvPr id="7" name="Image 6"/>
          <p:cNvPicPr/>
          <p:nvPr/>
        </p:nvPicPr>
        <p:blipFill rotWithShape="1">
          <a:blip r:embed="rId4" cstate="print">
            <a:extLst>
              <a:ext uri="{28A0092B-C50C-407E-A947-70E740481C1C}">
                <a14:useLocalDpi xmlns:a14="http://schemas.microsoft.com/office/drawing/2010/main" val="0"/>
              </a:ext>
            </a:extLst>
          </a:blip>
          <a:srcRect l="9537" t="17556" r="19484" b="36784"/>
          <a:stretch/>
        </p:blipFill>
        <p:spPr>
          <a:xfrm>
            <a:off x="4023488" y="464377"/>
            <a:ext cx="1079500" cy="495300"/>
          </a:xfrm>
          <a:prstGeom prst="rect">
            <a:avLst/>
          </a:prstGeom>
        </p:spPr>
      </p:pic>
    </p:spTree>
  </p:cSld>
  <p:clrMapOvr>
    <a:masterClrMapping/>
  </p:clrMapOvr>
  <p:transition spd="med">
    <p:wipe dir="d"/>
  </p:transition>
</p:sld>
</file>

<file path=ppt/theme/theme1.xml><?xml version="1.0" encoding="utf-8"?>
<a:theme xmlns:a="http://schemas.openxmlformats.org/drawingml/2006/main" name="1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i="1" u="none" strike="noStrike" cap="none" normalizeH="0" baseline="0" dirty="0" smtClean="0">
            <a:ln>
              <a:noFill/>
            </a:ln>
            <a:solidFill>
              <a:srgbClr val="3333CC"/>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noFill/>
        <a:ln w="38100" cap="flat" cmpd="sng" algn="ctr">
          <a:solidFill>
            <a:srgbClr val="B0AB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anose="02020603050405020304" pitchFamily="18" charset="0"/>
          </a:defRPr>
        </a:defPPr>
      </a:lstStyle>
    </a:lnDef>
    <a:txDef>
      <a:spPr>
        <a:noFill/>
      </a:spPr>
      <a:bodyPr wrap="square" rtlCol="0">
        <a:spAutoFit/>
      </a:bodyPr>
      <a:lstStyle>
        <a:defPPr>
          <a:defRPr sz="1600" dirty="0" smtClean="0">
            <a:latin typeface="Calibri" panose="020F0502020204030204" pitchFamily="34" charset="0"/>
            <a:cs typeface="Calibri" panose="020F0502020204030204" pitchFamily="34" charset="0"/>
          </a:defRPr>
        </a:defPPr>
      </a:lstStyle>
    </a:tx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39963</TotalTime>
  <Words>9054</Words>
  <Application>Microsoft Office PowerPoint</Application>
  <PresentationFormat>Affichage à l'écran (4:3)</PresentationFormat>
  <Paragraphs>1648</Paragraphs>
  <Slides>99</Slides>
  <Notes>60</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3</vt:i4>
      </vt:variant>
      <vt:variant>
        <vt:lpstr>Titres des diapositives</vt:lpstr>
      </vt:variant>
      <vt:variant>
        <vt:i4>99</vt:i4>
      </vt:variant>
    </vt:vector>
  </HeadingPairs>
  <TitlesOfParts>
    <vt:vector size="115" baseType="lpstr">
      <vt:lpstr>Arial</vt:lpstr>
      <vt:lpstr>Arial Unicode MS</vt:lpstr>
      <vt:lpstr>Calibri</vt:lpstr>
      <vt:lpstr>Century Gothic</vt:lpstr>
      <vt:lpstr>Helvetica</vt:lpstr>
      <vt:lpstr>Helvetica-Bold</vt:lpstr>
      <vt:lpstr>Monotype Corsiva</vt:lpstr>
      <vt:lpstr>Symbol</vt:lpstr>
      <vt:lpstr>SymbolMT</vt:lpstr>
      <vt:lpstr>Times New Roman</vt:lpstr>
      <vt:lpstr>Times-Bold</vt:lpstr>
      <vt:lpstr>Wingdings</vt:lpstr>
      <vt:lpstr>1_Modèle par défaut</vt:lpstr>
      <vt:lpstr>Document</vt:lpstr>
      <vt:lpstr>Feuille de calcul</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jarir</dc:creator>
  <cp:lastModifiedBy>Jarir Mahfoud</cp:lastModifiedBy>
  <cp:revision>483</cp:revision>
  <dcterms:created xsi:type="dcterms:W3CDTF">2003-03-20T17:27:19Z</dcterms:created>
  <dcterms:modified xsi:type="dcterms:W3CDTF">2023-10-03T08:41:42Z</dcterms:modified>
</cp:coreProperties>
</file>