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7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58" r:id="rId4"/>
    <p:sldId id="259" r:id="rId5"/>
    <p:sldId id="287" r:id="rId6"/>
    <p:sldId id="286" r:id="rId7"/>
    <p:sldId id="288" r:id="rId8"/>
    <p:sldId id="261" r:id="rId9"/>
    <p:sldId id="266" r:id="rId10"/>
    <p:sldId id="294" r:id="rId11"/>
    <p:sldId id="262" r:id="rId12"/>
    <p:sldId id="281" r:id="rId13"/>
    <p:sldId id="271" r:id="rId14"/>
    <p:sldId id="273" r:id="rId15"/>
    <p:sldId id="295" r:id="rId16"/>
    <p:sldId id="274" r:id="rId17"/>
    <p:sldId id="275" r:id="rId18"/>
    <p:sldId id="276" r:id="rId19"/>
    <p:sldId id="296" r:id="rId20"/>
    <p:sldId id="277" r:id="rId21"/>
    <p:sldId id="297" r:id="rId22"/>
    <p:sldId id="298" r:id="rId23"/>
    <p:sldId id="279" r:id="rId24"/>
    <p:sldId id="280" r:id="rId25"/>
    <p:sldId id="267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00"/>
    <a:srgbClr val="99FF00"/>
    <a:srgbClr val="66FF00"/>
    <a:srgbClr val="00FF66"/>
    <a:srgbClr val="66FF66"/>
    <a:srgbClr val="66FF99"/>
    <a:srgbClr val="00CC33"/>
    <a:srgbClr val="00FF00"/>
    <a:srgbClr val="99CCFF"/>
    <a:srgbClr val="FF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848" autoAdjust="0"/>
  </p:normalViewPr>
  <p:slideViewPr>
    <p:cSldViewPr snapToGrid="0" snapToObjects="1">
      <p:cViewPr varScale="1">
        <p:scale>
          <a:sx n="95" d="100"/>
          <a:sy n="95" d="100"/>
        </p:scale>
        <p:origin x="198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43456-451B-7E4D-A9E1-FE1E035D0D56}" type="datetimeFigureOut">
              <a:rPr lang="en-US" smtClean="0"/>
              <a:t>3/23/2016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85420-898D-064E-B5C2-C030897CD17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094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DCA04-E51C-5C44-ACB0-E47009E3E082}" type="datetimeFigureOut">
              <a:rPr lang="en-US" smtClean="0"/>
              <a:t>3/23/2016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683FC-8BB7-4D44-A470-21B64FECA2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654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Depuis</a:t>
            </a:r>
            <a:r>
              <a:rPr lang="en-US" dirty="0" smtClean="0"/>
              <a:t> les </a:t>
            </a:r>
            <a:r>
              <a:rPr lang="en-US" dirty="0" err="1" smtClean="0"/>
              <a:t>années</a:t>
            </a:r>
            <a:r>
              <a:rPr lang="en-US" dirty="0" smtClean="0"/>
              <a:t> 1990, 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émissions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plupart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polluants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atmosphériques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diminué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l’ensemble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secteur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Dans</a:t>
            </a:r>
            <a:r>
              <a:rPr lang="en-US" baseline="0" dirty="0" smtClean="0"/>
              <a:t> les transports, et plus </a:t>
            </a:r>
            <a:r>
              <a:rPr lang="en-US" baseline="0" dirty="0" err="1" smtClean="0"/>
              <a:t>particulièrement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le transport </a:t>
            </a:r>
            <a:r>
              <a:rPr lang="en-US" baseline="0" dirty="0" err="1" smtClean="0"/>
              <a:t>routier</a:t>
            </a:r>
            <a:r>
              <a:rPr lang="en-US" baseline="0" dirty="0" smtClean="0"/>
              <a:t>, les </a:t>
            </a:r>
            <a:r>
              <a:rPr lang="en-US" baseline="0" dirty="0" err="1" smtClean="0"/>
              <a:t>normes</a:t>
            </a:r>
            <a:r>
              <a:rPr lang="en-US" baseline="0" dirty="0" smtClean="0"/>
              <a:t> Euro et les </a:t>
            </a:r>
            <a:r>
              <a:rPr lang="en-US" baseline="0" dirty="0" err="1" smtClean="0"/>
              <a:t>progrès</a:t>
            </a:r>
            <a:r>
              <a:rPr lang="en-US" baseline="0" dirty="0" smtClean="0"/>
              <a:t> techniques </a:t>
            </a:r>
            <a:r>
              <a:rPr lang="en-US" baseline="0" dirty="0" err="1" smtClean="0"/>
              <a:t>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permis</a:t>
            </a:r>
            <a:r>
              <a:rPr lang="en-US" baseline="0" dirty="0" smtClean="0"/>
              <a:t> un diminution </a:t>
            </a:r>
            <a:r>
              <a:rPr lang="en-US" baseline="0" dirty="0" err="1" smtClean="0"/>
              <a:t>régulière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émissions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Les </a:t>
            </a:r>
            <a:r>
              <a:rPr lang="en-US" baseline="0" dirty="0" err="1" smtClean="0"/>
              <a:t>émissions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cuivre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sont</a:t>
            </a:r>
            <a:r>
              <a:rPr lang="en-US" baseline="0" dirty="0" smtClean="0"/>
              <a:t> dues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73 % au transport </a:t>
            </a:r>
            <a:r>
              <a:rPr lang="en-US" baseline="0" dirty="0" err="1" smtClean="0"/>
              <a:t>routier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usure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plaquettes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frein</a:t>
            </a:r>
            <a:r>
              <a:rPr lang="en-US" baseline="0" dirty="0" smtClean="0"/>
              <a:t> et </a:t>
            </a:r>
            <a:r>
              <a:rPr lang="en-US" baseline="0" dirty="0" err="1" smtClean="0"/>
              <a:t>consommation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d’huile</a:t>
            </a:r>
            <a:r>
              <a:rPr lang="en-US" baseline="0" dirty="0" smtClean="0"/>
              <a:t>); </a:t>
            </a:r>
            <a:r>
              <a:rPr lang="en-US" baseline="0" dirty="0" err="1" smtClean="0"/>
              <a:t>l’usure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caténaires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le transport </a:t>
            </a:r>
            <a:r>
              <a:rPr lang="en-US" baseline="0" dirty="0" err="1" smtClean="0"/>
              <a:t>ferroviaire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responsable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reste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émissions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683FC-8BB7-4D44-A470-21B64FECA2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40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47 W par </a:t>
            </a:r>
            <a:r>
              <a:rPr lang="en-US" dirty="0" err="1" smtClean="0"/>
              <a:t>kilomètre</a:t>
            </a:r>
            <a:r>
              <a:rPr lang="en-US" baseline="0" dirty="0" smtClean="0"/>
              <a:t> et par </a:t>
            </a:r>
            <a:r>
              <a:rPr lang="en-US" baseline="0" dirty="0" err="1" smtClean="0"/>
              <a:t>personne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transportée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soit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l’équivalent</a:t>
            </a:r>
            <a:r>
              <a:rPr lang="en-US" baseline="0" dirty="0" smtClean="0"/>
              <a:t> de 1,6 L </a:t>
            </a:r>
            <a:r>
              <a:rPr lang="en-US" baseline="0" dirty="0" err="1" smtClean="0"/>
              <a:t>d’essence</a:t>
            </a:r>
            <a:r>
              <a:rPr lang="en-US" baseline="0" dirty="0" smtClean="0"/>
              <a:t> aux 100 km.</a:t>
            </a:r>
          </a:p>
          <a:p>
            <a:r>
              <a:rPr lang="en-US" baseline="0" dirty="0" smtClean="0"/>
              <a:t>Un </a:t>
            </a:r>
            <a:r>
              <a:rPr lang="en-US" baseline="0" dirty="0" err="1" smtClean="0"/>
              <a:t>chiffre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5 </a:t>
            </a:r>
            <a:r>
              <a:rPr lang="en-US" baseline="0" dirty="0" err="1" smtClean="0"/>
              <a:t>fois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moins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élevé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voiture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l’avion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683FC-8BB7-4D44-A470-21B64FECA2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77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quatre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tailles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bateaux, de 137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236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mètres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long.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C230, le plus grand, pour les liaisons “longue distance”. Il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peut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embarquer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176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230 containers,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soit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6300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tonnes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marchandises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C140, pour les courts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trajets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dessert des ports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moindre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capacité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BGV C160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service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depuis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an et demi entre Boulogne et Drammen (en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Norvège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Il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mesure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160 m de long et 51 m de large, et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atteint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32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noeuds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(60 km/h)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pleine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charge. Le temps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traversée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réduit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50 %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: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faut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peine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21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heures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pour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relier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deux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ports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distants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1228 km.</a:t>
            </a:r>
          </a:p>
          <a:p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Trois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types de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motorisation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peuvent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être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adaptés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aux BGV. Le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modèle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diesel a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consommation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remarquablement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faible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(180 g de diesel/kWh pour le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modèle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C160), avec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puissance de 43,2 MW (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mégawatts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modèle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hybride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“diesel-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électrique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particulièrement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adapté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au transport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frigorifique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très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gourmand en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énergie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Enfin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la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motorisation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“dual fuel”,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fonctionnant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au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gaz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plus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écologique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puisqu’elle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émet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moins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gaz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serre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Cette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dernière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version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n’est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pas encore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disponible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683FC-8BB7-4D44-A470-21B64FECA2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79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L’aeroscraft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: le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dirigeable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futur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l’hélium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L’hélium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gaz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inoffensif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ininflammable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Aeros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ancienne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firme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soviétique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transférée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aux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Etats-Unis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1992,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prévoit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brillant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avenir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dirigeables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: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consommation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carburant de 50 %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inférieure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aux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avions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pour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capacité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équivalente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maintenance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nécessaire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grande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autonomie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(24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heures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4450 km</a:t>
            </a:r>
            <a:r>
              <a:rPr lang="en-US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ailleurs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non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seulement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n’est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bruyant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contrairement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aux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avions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peut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transporter des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passagers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Contrairement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leurs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ancêtres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les nouveaux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aérostats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extrêmement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stables, et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résistent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mieux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aux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intempéries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Enfin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le pilotage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vitesse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poussée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altitude…)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entièrement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assisté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ordinateur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Enfinn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grâce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deux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moteurs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essence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associés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deux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batteries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électriques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dirigeable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atteint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280 km/h.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Cependant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encore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quelques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failles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: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portance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relativement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faible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dirigeable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peut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qu’à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2438 m de hauteur maximum, et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s’élever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610 m par minute.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683FC-8BB7-4D44-A470-21B64FECA2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68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Depuis</a:t>
            </a:r>
            <a:r>
              <a:rPr lang="en-US" dirty="0" smtClean="0"/>
              <a:t> le début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années</a:t>
            </a:r>
            <a:r>
              <a:rPr lang="en-US" baseline="0" dirty="0" smtClean="0"/>
              <a:t> 2000, le transport en </a:t>
            </a:r>
            <a:r>
              <a:rPr lang="en-US" baseline="0" dirty="0" err="1" smtClean="0"/>
              <a:t>voiture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particulière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stabilise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Le transport par bus et car, qui </a:t>
            </a:r>
            <a:r>
              <a:rPr lang="en-US" baseline="0" dirty="0" err="1" smtClean="0"/>
              <a:t>était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resté</a:t>
            </a:r>
            <a:r>
              <a:rPr lang="en-US" baseline="0" dirty="0" smtClean="0"/>
              <a:t> stable </a:t>
            </a:r>
            <a:r>
              <a:rPr lang="en-US" baseline="0" dirty="0" err="1" smtClean="0"/>
              <a:t>depuis</a:t>
            </a:r>
            <a:r>
              <a:rPr lang="en-US" baseline="0" dirty="0" smtClean="0"/>
              <a:t> 1990, </a:t>
            </a:r>
            <a:r>
              <a:rPr lang="en-US" baseline="0" dirty="0" err="1" smtClean="0"/>
              <a:t>progresse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Le transport </a:t>
            </a:r>
            <a:r>
              <a:rPr lang="en-US" baseline="0" dirty="0" err="1" smtClean="0"/>
              <a:t>ferré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poursuit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croissance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commencée</a:t>
            </a:r>
            <a:r>
              <a:rPr lang="en-US" baseline="0" dirty="0" smtClean="0"/>
              <a:t> en 1995, </a:t>
            </a:r>
            <a:r>
              <a:rPr lang="en-US" baseline="0" dirty="0" err="1" smtClean="0"/>
              <a:t>porté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sur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longues</a:t>
            </a:r>
            <a:r>
              <a:rPr lang="en-US" baseline="0" dirty="0" smtClean="0"/>
              <a:t> distances par </a:t>
            </a:r>
            <a:r>
              <a:rPr lang="en-US" baseline="0" dirty="0" err="1" smtClean="0"/>
              <a:t>l’ouverture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diverses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lignes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grande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vitesse</a:t>
            </a:r>
            <a:r>
              <a:rPr lang="en-US" baseline="0" dirty="0" smtClean="0"/>
              <a:t> et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les transports </a:t>
            </a:r>
            <a:r>
              <a:rPr lang="en-US" baseline="0" dirty="0" err="1" smtClean="0"/>
              <a:t>urbain</a:t>
            </a:r>
            <a:r>
              <a:rPr lang="en-US" baseline="0" dirty="0" smtClean="0"/>
              <a:t> spar le </a:t>
            </a:r>
            <a:r>
              <a:rPr lang="en-US" baseline="0" dirty="0" err="1" smtClean="0"/>
              <a:t>développpement</a:t>
            </a:r>
            <a:r>
              <a:rPr lang="en-US" baseline="0" dirty="0" smtClean="0"/>
              <a:t> des tramways et </a:t>
            </a:r>
            <a:r>
              <a:rPr lang="en-US" baseline="0" dirty="0" err="1" smtClean="0"/>
              <a:t>métros</a:t>
            </a:r>
            <a:r>
              <a:rPr lang="en-US" baseline="0" dirty="0" smtClean="0"/>
              <a:t>;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tend </a:t>
            </a:r>
            <a:r>
              <a:rPr lang="en-US" baseline="0" dirty="0" err="1" smtClean="0"/>
              <a:t>cependant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stabiliser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diminuer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depuis</a:t>
            </a:r>
            <a:r>
              <a:rPr lang="en-US" baseline="0" dirty="0" smtClean="0"/>
              <a:t> 2011.</a:t>
            </a:r>
          </a:p>
          <a:p>
            <a:r>
              <a:rPr lang="en-US" baseline="0" dirty="0" smtClean="0"/>
              <a:t>Le transport </a:t>
            </a:r>
            <a:r>
              <a:rPr lang="en-US" baseline="0" dirty="0" err="1" smtClean="0"/>
              <a:t>aérien</a:t>
            </a:r>
            <a:r>
              <a:rPr lang="en-US" baseline="0" dirty="0" smtClean="0"/>
              <a:t>, après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forte </a:t>
            </a:r>
            <a:r>
              <a:rPr lang="en-US" baseline="0" dirty="0" err="1" smtClean="0"/>
              <a:t>croissance</a:t>
            </a:r>
            <a:r>
              <a:rPr lang="en-US" baseline="0" dirty="0" smtClean="0"/>
              <a:t> entre 1990 et 2000, a </a:t>
            </a:r>
            <a:r>
              <a:rPr lang="en-US" baseline="0" dirty="0" err="1" smtClean="0"/>
              <a:t>connu</a:t>
            </a:r>
            <a:r>
              <a:rPr lang="en-US" baseline="0" dirty="0" smtClean="0"/>
              <a:t> un </a:t>
            </a:r>
            <a:r>
              <a:rPr lang="en-US" baseline="0" dirty="0" err="1" smtClean="0"/>
              <a:t>repli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jusqu’en</a:t>
            </a:r>
            <a:r>
              <a:rPr lang="en-US" baseline="0" dirty="0" smtClean="0"/>
              <a:t> 2005 du fait de la concurrence des trains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grande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vitesse</a:t>
            </a:r>
            <a:r>
              <a:rPr lang="en-US" baseline="0" dirty="0" smtClean="0"/>
              <a:t>. Il se </a:t>
            </a:r>
            <a:r>
              <a:rPr lang="en-US" baseline="0" dirty="0" err="1" smtClean="0"/>
              <a:t>redynamise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depuis</a:t>
            </a:r>
            <a:r>
              <a:rPr lang="en-US" baseline="0" dirty="0" smtClean="0"/>
              <a:t>, avec le </a:t>
            </a:r>
            <a:r>
              <a:rPr lang="en-US" baseline="0" dirty="0" err="1" smtClean="0"/>
              <a:t>développement</a:t>
            </a:r>
            <a:r>
              <a:rPr lang="en-US" baseline="0" dirty="0" smtClean="0"/>
              <a:t> des liaisons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bas prix.</a:t>
            </a:r>
            <a:endParaRPr lang="en-US" dirty="0" smtClean="0"/>
          </a:p>
          <a:p>
            <a:r>
              <a:rPr lang="en-US" dirty="0" smtClean="0"/>
              <a:t>Transport </a:t>
            </a:r>
            <a:r>
              <a:rPr lang="en-US" dirty="0" err="1" smtClean="0"/>
              <a:t>ferré</a:t>
            </a:r>
            <a:r>
              <a:rPr lang="en-US" dirty="0" smtClean="0"/>
              <a:t>:</a:t>
            </a:r>
            <a:r>
              <a:rPr lang="en-US" baseline="0" dirty="0" smtClean="0"/>
              <a:t> trains, </a:t>
            </a:r>
            <a:r>
              <a:rPr lang="en-US" baseline="0" dirty="0" err="1" smtClean="0"/>
              <a:t>métros</a:t>
            </a:r>
            <a:r>
              <a:rPr lang="en-US" baseline="0" dirty="0" smtClean="0"/>
              <a:t>, RER</a:t>
            </a:r>
          </a:p>
          <a:p>
            <a:r>
              <a:rPr lang="en-US" baseline="0" dirty="0" smtClean="0"/>
              <a:t>Transport </a:t>
            </a:r>
            <a:r>
              <a:rPr lang="en-US" baseline="0" dirty="0" err="1" smtClean="0"/>
              <a:t>aérien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vols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intérieurs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métropole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uniquement</a:t>
            </a:r>
            <a:r>
              <a:rPr lang="en-US" baseline="0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683FC-8BB7-4D44-A470-21B64FECA2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73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Efficacité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environnementale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émissions</a:t>
            </a:r>
            <a:r>
              <a:rPr lang="en-US" baseline="0" dirty="0" smtClean="0"/>
              <a:t> de CO2 dues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la production </a:t>
            </a:r>
            <a:r>
              <a:rPr lang="en-US" baseline="0" dirty="0" err="1" smtClean="0"/>
              <a:t>d’électricité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l’extraction</a:t>
            </a:r>
            <a:r>
              <a:rPr lang="en-US" baseline="0" dirty="0" smtClean="0"/>
              <a:t>, le </a:t>
            </a:r>
            <a:r>
              <a:rPr lang="en-US" baseline="0" dirty="0" err="1" smtClean="0"/>
              <a:t>raffinage</a:t>
            </a:r>
            <a:r>
              <a:rPr lang="en-US" baseline="0" dirty="0" smtClean="0"/>
              <a:t> et le transport des </a:t>
            </a:r>
            <a:r>
              <a:rPr lang="en-US" baseline="0" dirty="0" err="1" smtClean="0"/>
              <a:t>carburants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683FC-8BB7-4D44-A470-21B64FECA2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67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 lithium </a:t>
            </a:r>
            <a:r>
              <a:rPr lang="en-US" dirty="0" err="1" smtClean="0"/>
              <a:t>nécessite</a:t>
            </a:r>
            <a:r>
              <a:rPr lang="en-US" baseline="0" dirty="0" smtClean="0"/>
              <a:t> un important volume </a:t>
            </a:r>
            <a:r>
              <a:rPr lang="en-US" baseline="0" dirty="0" err="1" smtClean="0"/>
              <a:t>d’eau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son extraction.</a:t>
            </a:r>
          </a:p>
          <a:p>
            <a:r>
              <a:rPr lang="en-US" baseline="0" dirty="0" smtClean="0"/>
              <a:t>La production </a:t>
            </a:r>
            <a:r>
              <a:rPr lang="en-US" baseline="0" dirty="0" err="1" smtClean="0"/>
              <a:t>d’électricité</a:t>
            </a:r>
            <a:r>
              <a:rPr lang="en-US" baseline="0" dirty="0" smtClean="0"/>
              <a:t> pour </a:t>
            </a:r>
            <a:r>
              <a:rPr lang="en-US" baseline="0" dirty="0" err="1" smtClean="0"/>
              <a:t>satisfaire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l’alimentation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véhicule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l’encontre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l’argument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selon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lequel</a:t>
            </a:r>
            <a:r>
              <a:rPr lang="en-US" baseline="0" dirty="0" smtClean="0"/>
              <a:t> le VE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propre</a:t>
            </a:r>
            <a:r>
              <a:rPr lang="en-US" baseline="0" dirty="0" smtClean="0"/>
              <a:t> et </a:t>
            </a:r>
            <a:r>
              <a:rPr lang="en-US" baseline="0" dirty="0" err="1" smtClean="0"/>
              <a:t>contribue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lutte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contre</a:t>
            </a:r>
            <a:r>
              <a:rPr lang="en-US" baseline="0" dirty="0" smtClean="0"/>
              <a:t> la pollution </a:t>
            </a:r>
            <a:r>
              <a:rPr lang="en-US" baseline="0" dirty="0" err="1" smtClean="0"/>
              <a:t>atmosphérique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Un </a:t>
            </a:r>
            <a:r>
              <a:rPr lang="en-US" baseline="0" dirty="0" err="1" smtClean="0"/>
              <a:t>parc</a:t>
            </a:r>
            <a:r>
              <a:rPr lang="en-US" baseline="0" dirty="0" smtClean="0"/>
              <a:t> de 2 millions de VE (</a:t>
            </a:r>
            <a:r>
              <a:rPr lang="en-US" baseline="0" dirty="0" err="1" smtClean="0"/>
              <a:t>objectif</a:t>
            </a:r>
            <a:r>
              <a:rPr lang="en-US" baseline="0" dirty="0" smtClean="0"/>
              <a:t> pour 2020) =&gt; </a:t>
            </a:r>
            <a:r>
              <a:rPr lang="en-US" baseline="0" dirty="0" err="1" smtClean="0"/>
              <a:t>consommation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supplémentaire</a:t>
            </a:r>
            <a:r>
              <a:rPr lang="en-US" baseline="0" dirty="0" smtClean="0"/>
              <a:t> de 4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6 </a:t>
            </a:r>
            <a:r>
              <a:rPr lang="en-US" baseline="0" dirty="0" err="1" smtClean="0"/>
              <a:t>TWh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soit</a:t>
            </a:r>
            <a:r>
              <a:rPr lang="en-US" baseline="0" dirty="0" smtClean="0"/>
              <a:t> la production </a:t>
            </a:r>
            <a:r>
              <a:rPr lang="en-US" baseline="0" dirty="0" err="1" smtClean="0"/>
              <a:t>annuelle</a:t>
            </a:r>
            <a:r>
              <a:rPr lang="en-US" baseline="0" dirty="0" smtClean="0"/>
              <a:t> d’un </a:t>
            </a:r>
            <a:r>
              <a:rPr lang="en-US" baseline="0" dirty="0" err="1" smtClean="0"/>
              <a:t>réacteur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nucléaire</a:t>
            </a:r>
            <a:r>
              <a:rPr lang="en-US" baseline="0" dirty="0" smtClean="0"/>
              <a:t> de 900 MW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l’ensemble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parc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photovoltaïque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installé</a:t>
            </a:r>
            <a:r>
              <a:rPr lang="en-US" baseline="0" dirty="0" smtClean="0"/>
              <a:t> en 2013!!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Tranfert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d’impact</a:t>
            </a:r>
            <a:r>
              <a:rPr lang="en-US" baseline="0" dirty="0" smtClean="0"/>
              <a:t> =&gt; la </a:t>
            </a:r>
            <a:r>
              <a:rPr lang="en-US" baseline="0" dirty="0" err="1" smtClean="0"/>
              <a:t>réglementation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européenne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l’horizon</a:t>
            </a:r>
            <a:r>
              <a:rPr lang="en-US" baseline="0" dirty="0" smtClean="0"/>
              <a:t> 2020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véhicules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n’émettent</a:t>
            </a:r>
            <a:r>
              <a:rPr lang="en-US" baseline="0" dirty="0" smtClean="0"/>
              <a:t> pas plus de 95 gCO2/km =&gt; </a:t>
            </a:r>
            <a:r>
              <a:rPr lang="en-US" baseline="0" dirty="0" err="1" smtClean="0"/>
              <a:t>véhicule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électrique</a:t>
            </a:r>
            <a:r>
              <a:rPr lang="en-US" baseline="0" dirty="0" smtClean="0"/>
              <a:t> qui </a:t>
            </a:r>
            <a:r>
              <a:rPr lang="en-US" baseline="0" dirty="0" err="1" smtClean="0"/>
              <a:t>n’emettent</a:t>
            </a:r>
            <a:r>
              <a:rPr lang="en-US" baseline="0" dirty="0" smtClean="0"/>
              <a:t> pas de </a:t>
            </a:r>
            <a:r>
              <a:rPr lang="en-US" baseline="0" dirty="0" err="1" smtClean="0"/>
              <a:t>gaz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effet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serre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centrale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nucléaire</a:t>
            </a:r>
            <a:r>
              <a:rPr lang="en-US" baseline="0" dirty="0" smtClean="0"/>
              <a:t> qui </a:t>
            </a:r>
            <a:r>
              <a:rPr lang="en-US" baseline="0" dirty="0" err="1" smtClean="0"/>
              <a:t>émet</a:t>
            </a:r>
            <a:r>
              <a:rPr lang="en-US" baseline="0" dirty="0" smtClean="0"/>
              <a:t> plus!!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683FC-8BB7-4D44-A470-21B64FECA2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27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L’Allemagne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la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Corée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Sud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l’Italie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mènent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recherches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pour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mettre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au point un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revêtement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qui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permette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aux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voitures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bus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électriques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se recharger grâce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système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d’induction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c’est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Suède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qu’une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première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expérimentation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vu le jour : un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tronçon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500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mètres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ville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Göteborg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teste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cette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technologie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bus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électriques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détail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bobine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placée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sous le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véhicule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des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bobines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insérées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chaussée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produisent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courant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électrique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qui recharge la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batterie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la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voiture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La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compagnie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suédoise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Volvo assure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recharge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complète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 induction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prendrait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2 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heures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demie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683FC-8BB7-4D44-A470-21B64FECA2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27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Transport public </a:t>
            </a:r>
            <a:r>
              <a:rPr lang="en-US" sz="1200" dirty="0" err="1" smtClean="0"/>
              <a:t>urbain</a:t>
            </a:r>
            <a:r>
              <a:rPr lang="en-US" sz="1200" dirty="0" smtClean="0"/>
              <a:t> </a:t>
            </a:r>
            <a:r>
              <a:rPr lang="en-US" sz="1200" dirty="0" err="1" smtClean="0"/>
              <a:t>reposant</a:t>
            </a:r>
            <a:r>
              <a:rPr lang="en-US" sz="1200" dirty="0" smtClean="0"/>
              <a:t> </a:t>
            </a:r>
            <a:r>
              <a:rPr lang="en-US" sz="1200" dirty="0" err="1" smtClean="0"/>
              <a:t>sur</a:t>
            </a:r>
            <a:r>
              <a:rPr lang="en-US" sz="1200" dirty="0" smtClean="0"/>
              <a:t> un </a:t>
            </a:r>
            <a:r>
              <a:rPr lang="en-US" sz="1200" dirty="0" err="1" smtClean="0"/>
              <a:t>réseau</a:t>
            </a:r>
            <a:r>
              <a:rPr lang="en-US" sz="1200" dirty="0" smtClean="0"/>
              <a:t> de </a:t>
            </a:r>
            <a:r>
              <a:rPr lang="en-US" sz="1200" dirty="0" err="1" smtClean="0"/>
              <a:t>capusules</a:t>
            </a:r>
            <a:r>
              <a:rPr lang="en-US" sz="1200" dirty="0" smtClean="0"/>
              <a:t> </a:t>
            </a:r>
            <a:r>
              <a:rPr lang="en-US" sz="1200" dirty="0" err="1" smtClean="0"/>
              <a:t>suspendues</a:t>
            </a:r>
            <a:r>
              <a:rPr lang="en-US" sz="1200" dirty="0" smtClean="0"/>
              <a:t> </a:t>
            </a:r>
            <a:r>
              <a:rPr lang="en-US" sz="1200" dirty="0" err="1" smtClean="0"/>
              <a:t>à</a:t>
            </a:r>
            <a:r>
              <a:rPr lang="en-US" sz="1200" dirty="0" smtClean="0"/>
              <a:t> un </a:t>
            </a:r>
            <a:r>
              <a:rPr lang="en-US" sz="1200" dirty="0" err="1" smtClean="0"/>
              <a:t>réseau</a:t>
            </a:r>
            <a:r>
              <a:rPr lang="en-US" sz="1200" dirty="0" smtClean="0"/>
              <a:t> monorail.</a:t>
            </a:r>
            <a:endParaRPr lang="en-US" dirty="0" smtClean="0"/>
          </a:p>
          <a:p>
            <a:r>
              <a:rPr lang="en-US" dirty="0" smtClean="0"/>
              <a:t>Capsule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aménagée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automobile </a:t>
            </a:r>
            <a:r>
              <a:rPr lang="en-US" dirty="0" smtClean="0"/>
              <a:t>sans les </a:t>
            </a:r>
            <a:r>
              <a:rPr lang="en-US" dirty="0" err="1" smtClean="0"/>
              <a:t>organes</a:t>
            </a:r>
            <a:r>
              <a:rPr lang="en-US" dirty="0" smtClean="0"/>
              <a:t> de </a:t>
            </a:r>
            <a:r>
              <a:rPr lang="en-US" dirty="0" err="1" smtClean="0"/>
              <a:t>contrôle</a:t>
            </a:r>
            <a:r>
              <a:rPr lang="en-US" dirty="0" smtClean="0"/>
              <a:t> de direction </a:t>
            </a:r>
            <a:r>
              <a:rPr lang="en-US" dirty="0" err="1" smtClean="0"/>
              <a:t>ni</a:t>
            </a:r>
            <a:r>
              <a:rPr lang="en-US" dirty="0" smtClean="0"/>
              <a:t> de </a:t>
            </a:r>
            <a:r>
              <a:rPr lang="en-US" dirty="0" err="1" smtClean="0"/>
              <a:t>vitesse</a:t>
            </a:r>
            <a:r>
              <a:rPr lang="en-US" dirty="0" smtClean="0"/>
              <a:t> </a:t>
            </a:r>
            <a:r>
              <a:rPr lang="en-US" dirty="0" err="1" smtClean="0"/>
              <a:t>puisque</a:t>
            </a:r>
            <a:r>
              <a:rPr lang="en-US" dirty="0" smtClean="0"/>
              <a:t> tout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automatisé</a:t>
            </a:r>
            <a:r>
              <a:rPr lang="en-US" dirty="0" smtClean="0"/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capsules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survolent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trafic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routier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 rues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encombrées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L’idée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désengorger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routes et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permettre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aux voyageurs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d’effectuer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leurs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déplacements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demande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en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trajets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directs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jusqu’à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destination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choisie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même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l’intérieur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d’un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bâtiment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permettrait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gain de temps et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économie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d’énergie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80%.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Economiquement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la construction du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réseau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serait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nettement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moins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chère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qu'un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lourd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réseau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tramway (20 millions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d'euros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au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kilomètre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environ)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même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qu'un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trajet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bus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haut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niveau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service (10 M€/km) :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estimé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par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concepteurs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7 M€/km.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Breveté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1990 par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l’ingénieur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Douglas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Malewicki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Skytran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été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développé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 la NASA et se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présente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capsule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propulsée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lévitation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magnaétique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Les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utilisateurs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pourront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manière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d’Autolib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’, commander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leur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capsule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l’avance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indiquant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destination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laquelle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souhaient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rendre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Sauf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qu’à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différence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cette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dernière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pourrait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décongestionner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fortement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trafic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grandes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agglométations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Le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n’est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ecore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opérationnel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pourrait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bientôt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être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lancé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Israël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683FC-8BB7-4D44-A470-21B64FECA2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52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Énergie</a:t>
            </a:r>
            <a:r>
              <a:rPr lang="en-US" dirty="0" smtClean="0"/>
              <a:t> </a:t>
            </a:r>
            <a:r>
              <a:rPr lang="en-US" dirty="0" err="1" smtClean="0"/>
              <a:t>suffisante</a:t>
            </a:r>
            <a:r>
              <a:rPr lang="en-US" dirty="0" smtClean="0"/>
              <a:t> pour </a:t>
            </a:r>
            <a:r>
              <a:rPr lang="en-US" dirty="0" err="1" smtClean="0"/>
              <a:t>alimenter</a:t>
            </a:r>
            <a:r>
              <a:rPr lang="en-US" dirty="0" smtClean="0"/>
              <a:t> un ménage </a:t>
            </a:r>
            <a:r>
              <a:rPr lang="en-US" dirty="0" err="1" smtClean="0"/>
              <a:t>d’une</a:t>
            </a:r>
            <a:r>
              <a:rPr lang="en-US" dirty="0" smtClean="0"/>
              <a:t> </a:t>
            </a:r>
            <a:r>
              <a:rPr lang="en-US" dirty="0" err="1" smtClean="0"/>
              <a:t>personne</a:t>
            </a:r>
            <a:r>
              <a:rPr lang="en-US" dirty="0" smtClean="0"/>
              <a:t> pendant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année</a:t>
            </a:r>
            <a:r>
              <a:rPr lang="en-US" dirty="0" smtClean="0"/>
              <a:t> </a:t>
            </a:r>
            <a:r>
              <a:rPr lang="en-US" dirty="0" err="1" smtClean="0"/>
              <a:t>entière</a:t>
            </a:r>
            <a:r>
              <a:rPr lang="en-US" dirty="0" smtClean="0"/>
              <a:t>!!</a:t>
            </a:r>
          </a:p>
          <a:p>
            <a:endParaRPr lang="en-US" dirty="0" smtClean="0"/>
          </a:p>
          <a:p>
            <a:r>
              <a:rPr lang="en-US" dirty="0" err="1" smtClean="0"/>
              <a:t>Autoroutes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cyclables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</a:t>
            </a:r>
            <a:r>
              <a:rPr lang="en-US" dirty="0" err="1" smtClean="0"/>
              <a:t>réées</a:t>
            </a:r>
            <a:r>
              <a:rPr lang="en-US" dirty="0" smtClean="0"/>
              <a:t> pour encourager</a:t>
            </a:r>
            <a:r>
              <a:rPr lang="en-US" baseline="0" dirty="0" smtClean="0"/>
              <a:t> les gens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prendre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vélo</a:t>
            </a:r>
            <a:r>
              <a:rPr lang="en-US" baseline="0" dirty="0" smtClean="0"/>
              <a:t> au lieu de la </a:t>
            </a:r>
            <a:r>
              <a:rPr lang="en-US" baseline="0" dirty="0" err="1" smtClean="0"/>
              <a:t>voiture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Améliore</a:t>
            </a:r>
            <a:r>
              <a:rPr lang="en-US" baseline="0" dirty="0" smtClean="0"/>
              <a:t> la santé, </a:t>
            </a:r>
            <a:r>
              <a:rPr lang="en-US" baseline="0" dirty="0" err="1" smtClean="0"/>
              <a:t>l’environnement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urbain</a:t>
            </a:r>
            <a:r>
              <a:rPr lang="en-US" baseline="0" dirty="0" smtClean="0"/>
              <a:t> et </a:t>
            </a:r>
            <a:r>
              <a:rPr lang="en-US" baseline="0" dirty="0" err="1" smtClean="0"/>
              <a:t>réduit</a:t>
            </a:r>
            <a:r>
              <a:rPr lang="en-US" baseline="0" dirty="0" smtClean="0"/>
              <a:t> la congestion des </a:t>
            </a:r>
            <a:r>
              <a:rPr lang="en-US" baseline="0" dirty="0" err="1" smtClean="0"/>
              <a:t>voitures</a:t>
            </a:r>
            <a:r>
              <a:rPr lang="en-US" baseline="0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Rénovation et harmonisation des </a:t>
            </a:r>
            <a:r>
              <a:rPr lang="fr-FR" dirty="0" err="1" smtClean="0"/>
              <a:t>infracstructures</a:t>
            </a:r>
            <a:r>
              <a:rPr lang="fr-FR" dirty="0" smtClean="0"/>
              <a:t> déjà existantes et création de nouvelles autoroutes.</a:t>
            </a:r>
            <a:endParaRPr lang="en-US" baseline="0" dirty="0" smtClean="0"/>
          </a:p>
          <a:p>
            <a:r>
              <a:rPr lang="en-US" baseline="0" dirty="0" err="1" smtClean="0"/>
              <a:t>Très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peu</a:t>
            </a:r>
            <a:r>
              <a:rPr lang="en-US" baseline="0" dirty="0" smtClean="0"/>
              <a:t> de stops, </a:t>
            </a:r>
            <a:r>
              <a:rPr lang="en-US" baseline="0" dirty="0" err="1" smtClean="0"/>
              <a:t>feux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tricolores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ajustés</a:t>
            </a:r>
            <a:r>
              <a:rPr lang="en-US" baseline="0" dirty="0" smtClean="0"/>
              <a:t> aux </a:t>
            </a:r>
            <a:r>
              <a:rPr lang="en-US" baseline="0" dirty="0" err="1" smtClean="0"/>
              <a:t>cyclistes</a:t>
            </a:r>
            <a:r>
              <a:rPr lang="en-US" baseline="0" dirty="0" smtClean="0"/>
              <a:t> et non aux </a:t>
            </a:r>
            <a:r>
              <a:rPr lang="en-US" baseline="0" dirty="0" err="1" smtClean="0"/>
              <a:t>voitures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l’heure</a:t>
            </a:r>
            <a:r>
              <a:rPr lang="en-US" baseline="0" dirty="0" smtClean="0"/>
              <a:t> de pointe, les </a:t>
            </a:r>
            <a:r>
              <a:rPr lang="en-US" baseline="0" dirty="0" err="1" smtClean="0"/>
              <a:t>cyclistes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peuvent</a:t>
            </a:r>
            <a:r>
              <a:rPr lang="en-US" baseline="0" dirty="0" smtClean="0"/>
              <a:t> traverser la </a:t>
            </a:r>
            <a:r>
              <a:rPr lang="en-US" baseline="0" dirty="0" err="1" smtClean="0"/>
              <a:t>ville</a:t>
            </a:r>
            <a:r>
              <a:rPr lang="en-US" baseline="0" dirty="0" smtClean="0"/>
              <a:t> sans poser le pied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terre</a:t>
            </a:r>
            <a:r>
              <a:rPr lang="en-US" baseline="0" dirty="0" smtClean="0"/>
              <a:t> avec des </a:t>
            </a:r>
            <a:r>
              <a:rPr lang="en-US" baseline="0" dirty="0" err="1" smtClean="0"/>
              <a:t>feux</a:t>
            </a:r>
            <a:r>
              <a:rPr lang="en-US" baseline="0" dirty="0" smtClean="0"/>
              <a:t> qui </a:t>
            </a:r>
            <a:r>
              <a:rPr lang="en-US" baseline="0" dirty="0" err="1" smtClean="0"/>
              <a:t>deviennent</a:t>
            </a:r>
            <a:r>
              <a:rPr lang="en-US" baseline="0" dirty="0" smtClean="0"/>
              <a:t> vert.</a:t>
            </a:r>
          </a:p>
          <a:p>
            <a:r>
              <a:rPr lang="en-US" baseline="0" dirty="0" err="1" smtClean="0"/>
              <a:t>Eclairage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sur</a:t>
            </a:r>
            <a:r>
              <a:rPr lang="en-US" baseline="0" dirty="0" smtClean="0"/>
              <a:t> tout le </a:t>
            </a:r>
            <a:r>
              <a:rPr lang="en-US" baseline="0" dirty="0" err="1" smtClean="0"/>
              <a:t>parcours</a:t>
            </a:r>
            <a:r>
              <a:rPr lang="en-US" baseline="0" dirty="0" smtClean="0"/>
              <a:t>, rails </a:t>
            </a:r>
            <a:r>
              <a:rPr lang="en-US" baseline="0" dirty="0" err="1" smtClean="0"/>
              <a:t>d’appui</a:t>
            </a:r>
            <a:r>
              <a:rPr lang="en-US" baseline="0" dirty="0" smtClean="0"/>
              <a:t> pour </a:t>
            </a:r>
            <a:r>
              <a:rPr lang="en-US" baseline="0" dirty="0" err="1" smtClean="0"/>
              <a:t>repartir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facilement</a:t>
            </a:r>
            <a:r>
              <a:rPr lang="en-US" baseline="0" dirty="0" smtClean="0"/>
              <a:t> au </a:t>
            </a:r>
            <a:r>
              <a:rPr lang="en-US" baseline="0" dirty="0" err="1" smtClean="0"/>
              <a:t>feu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Bénéfique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l’individu</a:t>
            </a:r>
            <a:r>
              <a:rPr lang="en-US" baseline="0" dirty="0" smtClean="0"/>
              <a:t> et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société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Moins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polluant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moins</a:t>
            </a:r>
            <a:r>
              <a:rPr lang="en-US" baseline="0" dirty="0" smtClean="0"/>
              <a:t> de bruit, pas de </a:t>
            </a:r>
            <a:r>
              <a:rPr lang="en-US" baseline="0" dirty="0" err="1" smtClean="0"/>
              <a:t>pertes</a:t>
            </a:r>
            <a:r>
              <a:rPr lang="en-US" baseline="0" dirty="0" smtClean="0"/>
              <a:t> de temps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trafic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contribue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vie et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atmosphère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urbaines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meilleures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683FC-8BB7-4D44-A470-21B64FECA2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00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683FC-8BB7-4D44-A470-21B64FECA2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84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Précédemment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c’était</a:t>
            </a:r>
            <a:r>
              <a:rPr lang="en-US" baseline="0" dirty="0" smtClean="0"/>
              <a:t> des transports </a:t>
            </a:r>
            <a:r>
              <a:rPr lang="en-US" baseline="0" dirty="0" err="1" smtClean="0"/>
              <a:t>adaptés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l’échelle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ville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683FC-8BB7-4D44-A470-21B64FECA2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72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5621E-C64B-974C-A26F-11E064C16EAF}" type="datetime1">
              <a:rPr lang="fr-FR" smtClean="0"/>
              <a:t>23/03/2016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31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561D-5B97-9745-9A59-7378335B0B2E}" type="datetime1">
              <a:rPr lang="fr-FR" smtClean="0"/>
              <a:t>23/03/2016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56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4132B-5063-1A46-B9C9-95498D92F102}" type="datetime1">
              <a:rPr lang="fr-FR" smtClean="0"/>
              <a:t>23/03/2016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44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703F2-183D-264E-803E-B84BFC086602}" type="datetime1">
              <a:rPr lang="fr-FR" smtClean="0"/>
              <a:t>23/03/2016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19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38E8-3910-FB4A-B9D4-BB9C911F3F6E}" type="datetime1">
              <a:rPr lang="fr-FR" smtClean="0"/>
              <a:t>23/03/2016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76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3C664-6314-FB4F-A446-97C734754D43}" type="datetime1">
              <a:rPr lang="fr-FR" smtClean="0"/>
              <a:t>23/03/2016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84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EDED-DD93-CB45-B2BB-FAA24A0DD51D}" type="datetime1">
              <a:rPr lang="fr-FR" smtClean="0"/>
              <a:t>23/03/2016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34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A6CF7-2E81-E942-A164-4A1639E32D0D}" type="datetime1">
              <a:rPr lang="fr-FR" smtClean="0"/>
              <a:t>23/03/2016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38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D723-1F89-914B-9CF3-C535591EAEA3}" type="datetime1">
              <a:rPr lang="fr-FR" smtClean="0"/>
              <a:t>23/03/2016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98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7506-F066-E84B-8196-556F76BC9468}" type="datetime1">
              <a:rPr lang="fr-FR" smtClean="0"/>
              <a:t>23/03/2016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2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2871D-CC90-F240-B617-330E37C1EDE6}" type="datetime1">
              <a:rPr lang="fr-FR" smtClean="0"/>
              <a:t>23/03/2016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70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B3776-20A1-F541-916B-9FB4CEB07825}" type="datetime1">
              <a:rPr lang="fr-FR" smtClean="0"/>
              <a:t>23/03/2016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A7284-4691-2A4C-9425-1A62D83BDF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5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2.jpeg"/><Relationship Id="rId3" Type="http://schemas.openxmlformats.org/officeDocument/2006/relationships/image" Target="../media/image13.png"/><Relationship Id="rId21" Type="http://schemas.openxmlformats.org/officeDocument/2006/relationships/image" Target="../media/image39.png"/><Relationship Id="rId7" Type="http://schemas.openxmlformats.org/officeDocument/2006/relationships/image" Target="../media/image23.png"/><Relationship Id="rId12" Type="http://schemas.openxmlformats.org/officeDocument/2006/relationships/image" Target="../media/image21.png"/><Relationship Id="rId17" Type="http://schemas.openxmlformats.org/officeDocument/2006/relationships/image" Target="../media/image36.jpeg"/><Relationship Id="rId25" Type="http://schemas.microsoft.com/office/2007/relationships/hdphoto" Target="../media/hdphoto3.wdp"/><Relationship Id="rId33" Type="http://schemas.openxmlformats.org/officeDocument/2006/relationships/image" Target="../media/image45.png"/><Relationship Id="rId2" Type="http://schemas.openxmlformats.org/officeDocument/2006/relationships/image" Target="../media/image31.png"/><Relationship Id="rId16" Type="http://schemas.openxmlformats.org/officeDocument/2006/relationships/image" Target="../media/image35.jpeg"/><Relationship Id="rId20" Type="http://schemas.microsoft.com/office/2007/relationships/hdphoto" Target="../media/hdphoto1.wdp"/><Relationship Id="rId29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24" Type="http://schemas.openxmlformats.org/officeDocument/2006/relationships/image" Target="../media/image41.jpeg"/><Relationship Id="rId32" Type="http://schemas.openxmlformats.org/officeDocument/2006/relationships/image" Target="../media/image44.png"/><Relationship Id="rId5" Type="http://schemas.openxmlformats.org/officeDocument/2006/relationships/image" Target="../media/image24.png"/><Relationship Id="rId15" Type="http://schemas.openxmlformats.org/officeDocument/2006/relationships/image" Target="../media/image34.jpeg"/><Relationship Id="rId23" Type="http://schemas.openxmlformats.org/officeDocument/2006/relationships/image" Target="../media/image40.png"/><Relationship Id="rId28" Type="http://schemas.microsoft.com/office/2007/relationships/hdphoto" Target="../media/hdphoto5.wdp"/><Relationship Id="rId10" Type="http://schemas.openxmlformats.org/officeDocument/2006/relationships/image" Target="../media/image3.png"/><Relationship Id="rId19" Type="http://schemas.openxmlformats.org/officeDocument/2006/relationships/image" Target="../media/image38.png"/><Relationship Id="rId31" Type="http://schemas.openxmlformats.org/officeDocument/2006/relationships/image" Target="../media/image43.png"/><Relationship Id="rId4" Type="http://schemas.openxmlformats.org/officeDocument/2006/relationships/image" Target="../media/image26.png"/><Relationship Id="rId9" Type="http://schemas.openxmlformats.org/officeDocument/2006/relationships/image" Target="../media/image1.png"/><Relationship Id="rId14" Type="http://schemas.openxmlformats.org/officeDocument/2006/relationships/image" Target="../media/image33.jpg"/><Relationship Id="rId22" Type="http://schemas.microsoft.com/office/2007/relationships/hdphoto" Target="../media/hdphoto2.wdp"/><Relationship Id="rId27" Type="http://schemas.microsoft.com/office/2007/relationships/hdphoto" Target="../media/hdphoto4.wdp"/><Relationship Id="rId30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voiture-electrique.durable.com/a-vraiment-ecologique" TargetMode="External"/><Relationship Id="rId13" Type="http://schemas.openxmlformats.org/officeDocument/2006/relationships/hyperlink" Target="http://carfree.free.fr/index.php/2012/09/24/les-autoroutes-cyclables-de-copenhague/" TargetMode="External"/><Relationship Id="rId3" Type="http://schemas.openxmlformats.org/officeDocument/2006/relationships/hyperlink" Target="http://www.ademe.fr/sites/default/files/assets/documents/Chiffresclestransports.pdf" TargetMode="External"/><Relationship Id="rId7" Type="http://schemas.openxmlformats.org/officeDocument/2006/relationships/hyperlink" Target="http://www.actu-environnement.com/ae/news/france-5-voiture-electrique-ecolo-22869.php4" TargetMode="External"/><Relationship Id="rId12" Type="http://schemas.openxmlformats.org/officeDocument/2006/relationships/hyperlink" Target="http://www.lumieresdelaville.net/2015/06/09/aux-pays-bas-les-pistes-cyclables-solaires-produisent-plus-delectricite-que-prevu/" TargetMode="External"/><Relationship Id="rId17" Type="http://schemas.openxmlformats.org/officeDocument/2006/relationships/hyperlink" Target="http://www.smtu.nc/tramway-ou-bus-a-haut-niveau-de-service/capacites-et-couts-238.html" TargetMode="External"/><Relationship Id="rId2" Type="http://schemas.openxmlformats.org/officeDocument/2006/relationships/hyperlink" Target="http://www.developpement-durable.gouv.fr/IMG/pdf/Chiffres_cles_du_transport_2015.pdf" TargetMode="External"/><Relationship Id="rId16" Type="http://schemas.openxmlformats.org/officeDocument/2006/relationships/hyperlink" Target="http://corporate.brittany-ferries.com/flotte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veloppement-durable.gouv.fr/8-energies-renouvelables.html" TargetMode="External"/><Relationship Id="rId11" Type="http://schemas.openxmlformats.org/officeDocument/2006/relationships/hyperlink" Target="http://www.consoglobe.com/10-modes-de-transport-propres-pour-se-deplacer-en-ville-cg/3" TargetMode="External"/><Relationship Id="rId5" Type="http://schemas.openxmlformats.org/officeDocument/2006/relationships/hyperlink" Target="http://www.statistiques.developpement-durable.gouv.fr/publications/p/2369/1072/chiffres-cles-climat-france-monde-edition-2016.html" TargetMode="External"/><Relationship Id="rId15" Type="http://schemas.openxmlformats.org/officeDocument/2006/relationships/hyperlink" Target="http://www.cykelsuperstier.dk/concept" TargetMode="External"/><Relationship Id="rId10" Type="http://schemas.openxmlformats.org/officeDocument/2006/relationships/hyperlink" Target="http://www.lefigaro.fr/conjoncture/2014/11/21/20002-20141121ARTFIG00064-ces-moyens-de-transport-qui-pourraient-revolutionner-notre-futur.php" TargetMode="External"/><Relationship Id="rId4" Type="http://schemas.openxmlformats.org/officeDocument/2006/relationships/hyperlink" Target="http://www.statistiques.developpement-durable.gouv.fr/fileadmin/documents/Produits_editoriaux/Publications/Reperes/2015/reperes-chiffres-cles-climat-ed-2016.pdf" TargetMode="External"/><Relationship Id="rId9" Type="http://schemas.openxmlformats.org/officeDocument/2006/relationships/hyperlink" Target="http://www.20minutes.fr/planete/1709123-20151014-innovations-route-futur-carbure-ecologie" TargetMode="External"/><Relationship Id="rId14" Type="http://schemas.openxmlformats.org/officeDocument/2006/relationships/hyperlink" Target="http://www.cykelsuperstier.dk/project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utura-sciences.com/magazines/espace/infos/actu/d/aeronautique-dossiers-transports-futur-plus-rapides-plus-ecologiques-41077/" TargetMode="External"/><Relationship Id="rId13" Type="http://schemas.openxmlformats.org/officeDocument/2006/relationships/hyperlink" Target="http://www.linternaute.com/science/technologie/dossiers/06/0605-transports-futur/10.shtml" TargetMode="External"/><Relationship Id="rId18" Type="http://schemas.openxmlformats.org/officeDocument/2006/relationships/hyperlink" Target="http://www.atelier.net/trends/articles/masdar-city-vitrine-concept-de-ville-intelligente_431802" TargetMode="External"/><Relationship Id="rId3" Type="http://schemas.openxmlformats.org/officeDocument/2006/relationships/hyperlink" Target="http://www.rue89strasbourg.com/index.php/2014/02/18/politique/tuncer-saglamer-veut-faire-voler-les-strasbourgeois-dans-des-capsules-de-la-nasa/" TargetMode="External"/><Relationship Id="rId7" Type="http://schemas.openxmlformats.org/officeDocument/2006/relationships/hyperlink" Target="http://www.latribune.fr/entreprises-finance/services/transport-logistique/20141119trib3b6a5b009/le-train-qui-ne-s-arrete-jamais-la-nouvelle-folie-chinoise.html" TargetMode="External"/><Relationship Id="rId12" Type="http://schemas.openxmlformats.org/officeDocument/2006/relationships/hyperlink" Target="http://www.consoglobe.com/decouvrez-transports-futur-3871-cg/3" TargetMode="External"/><Relationship Id="rId17" Type="http://schemas.openxmlformats.org/officeDocument/2006/relationships/hyperlink" Target="http://www.smartgrids-cre.fr/index.php?p=smartcities-masdar" TargetMode="External"/><Relationship Id="rId2" Type="http://schemas.openxmlformats.org/officeDocument/2006/relationships/hyperlink" Target="http://www.batiactu.com/edito/skytran-des-capsules-volantes-au-coeur-de-la-ville-37524.php" TargetMode="External"/><Relationship Id="rId16" Type="http://schemas.openxmlformats.org/officeDocument/2006/relationships/hyperlink" Target="http://www.coreemagazine.com/reportages/songdo-ville-du-futur-pari-ecologiqu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nsoglobe.com/decouvrez-transports-futur-3871-cg" TargetMode="External"/><Relationship Id="rId11" Type="http://schemas.openxmlformats.org/officeDocument/2006/relationships/hyperlink" Target="http://www.consoglobe.com/decouvrez-transports-futur-3871-cg/4" TargetMode="External"/><Relationship Id="rId5" Type="http://schemas.openxmlformats.org/officeDocument/2006/relationships/hyperlink" Target="http://technologie-innovation.fr/straddling-bus-transport-public-du-future" TargetMode="External"/><Relationship Id="rId15" Type="http://schemas.openxmlformats.org/officeDocument/2006/relationships/hyperlink" Target="http://www.bgvdesign.com/passagers.htm" TargetMode="External"/><Relationship Id="rId10" Type="http://schemas.openxmlformats.org/officeDocument/2006/relationships/hyperlink" Target="http://pascuccimedia.com/post/7964509134/la%C3%A9roscraft-ml-866" TargetMode="External"/><Relationship Id="rId4" Type="http://schemas.openxmlformats.org/officeDocument/2006/relationships/hyperlink" Target="http://www.parismatch.com/Actu/Environnement/Le-moyen-de-transport-qui-va-revolutionner-nos-villes-572353" TargetMode="External"/><Relationship Id="rId9" Type="http://schemas.openxmlformats.org/officeDocument/2006/relationships/hyperlink" Target="http://www.linternaute.com/science/technologie/dossiers/06/0605-transports-futur/13.shtml" TargetMode="External"/><Relationship Id="rId14" Type="http://schemas.openxmlformats.org/officeDocument/2006/relationships/hyperlink" Target="http://www.bgvdesign.com/concept.ht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086" y="4220121"/>
            <a:ext cx="4410806" cy="1843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53589"/>
            <a:ext cx="9144000" cy="1470616"/>
          </a:xfrm>
        </p:spPr>
        <p:txBody>
          <a:bodyPr>
            <a:normAutofit/>
          </a:bodyPr>
          <a:lstStyle/>
          <a:p>
            <a:r>
              <a:rPr lang="en-US" sz="5400" dirty="0" err="1" smtClean="0">
                <a:latin typeface="Bank Gothic"/>
                <a:cs typeface="Bank Gothic"/>
              </a:rPr>
              <a:t>Véhicules</a:t>
            </a:r>
            <a:r>
              <a:rPr lang="en-US" sz="5400" dirty="0" smtClean="0">
                <a:latin typeface="Bank Gothic"/>
                <a:cs typeface="Bank Gothic"/>
              </a:rPr>
              <a:t> du </a:t>
            </a:r>
            <a:r>
              <a:rPr lang="en-US" sz="5400" dirty="0" err="1" smtClean="0">
                <a:latin typeface="Bank Gothic"/>
                <a:cs typeface="Bank Gothic"/>
              </a:rPr>
              <a:t>futur</a:t>
            </a:r>
            <a:endParaRPr lang="en-US" sz="5400" dirty="0">
              <a:latin typeface="Bank Gothic"/>
              <a:cs typeface="Bank Gothi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5449" y="6243169"/>
            <a:ext cx="7468923" cy="559063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Solène FICHEUX – Vincent MEDIANERO – </a:t>
            </a:r>
            <a:r>
              <a:rPr lang="en-US" sz="2400" dirty="0" err="1" smtClean="0"/>
              <a:t>Maxence</a:t>
            </a:r>
            <a:r>
              <a:rPr lang="en-US" sz="2400" dirty="0" smtClean="0"/>
              <a:t> DELORME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50"/>
            <a:ext cx="3375218" cy="7934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820855"/>
            <a:ext cx="9143999" cy="1318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+mn-lt"/>
                <a:cs typeface="Apple Casual"/>
              </a:rPr>
              <a:t>ECO CONCEPTION</a:t>
            </a:r>
          </a:p>
          <a:p>
            <a:endParaRPr lang="en-US" dirty="0">
              <a:latin typeface="+mn-lt"/>
              <a:cs typeface="Apple Casual"/>
            </a:endParaRPr>
          </a:p>
          <a:p>
            <a:r>
              <a:rPr lang="en-US" sz="2400" dirty="0" smtClean="0">
                <a:latin typeface="+mn-lt"/>
                <a:cs typeface="Apple Casual"/>
              </a:rPr>
              <a:t>23 mars 2016</a:t>
            </a:r>
            <a:endParaRPr lang="en-US" sz="2400" dirty="0">
              <a:latin typeface="+mn-lt"/>
              <a:cs typeface="Apple Casu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29" y="4064964"/>
            <a:ext cx="3183546" cy="208203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0" y="6049579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00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395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ank Gothic"/>
                <a:cs typeface="Bank Gothic"/>
              </a:rPr>
              <a:t>La </a:t>
            </a:r>
            <a:r>
              <a:rPr lang="en-US" sz="3600" dirty="0" err="1" smtClean="0">
                <a:latin typeface="Bank Gothic"/>
                <a:cs typeface="Bank Gothic"/>
              </a:rPr>
              <a:t>voiture</a:t>
            </a:r>
            <a:r>
              <a:rPr lang="en-US" sz="3600" dirty="0" smtClean="0">
                <a:latin typeface="Bank Gothic"/>
                <a:cs typeface="Bank Gothic"/>
              </a:rPr>
              <a:t> </a:t>
            </a:r>
            <a:r>
              <a:rPr lang="en-US" sz="3600" dirty="0" err="1" smtClean="0">
                <a:latin typeface="Bank Gothic"/>
                <a:cs typeface="Bank Gothic"/>
              </a:rPr>
              <a:t>électrique</a:t>
            </a:r>
            <a:r>
              <a:rPr lang="en-US" sz="3600" dirty="0" smtClean="0">
                <a:latin typeface="Bank Gothic"/>
                <a:cs typeface="Bank Gothic"/>
              </a:rPr>
              <a:t> (VE)</a:t>
            </a:r>
            <a:endParaRPr lang="en-US" sz="3600" dirty="0">
              <a:latin typeface="Bank Gothic"/>
              <a:cs typeface="Bank Gothic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718147"/>
            <a:ext cx="8229600" cy="481115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Production de </a:t>
            </a:r>
            <a:r>
              <a:rPr lang="en-US" sz="2400" dirty="0" err="1" smtClean="0"/>
              <a:t>l’électricité</a:t>
            </a:r>
            <a:r>
              <a:rPr lang="en-US" sz="2400" dirty="0" smtClean="0"/>
              <a:t> avec les </a:t>
            </a:r>
            <a:r>
              <a:rPr lang="en-US" sz="2400" dirty="0" err="1" smtClean="0"/>
              <a:t>énergies</a:t>
            </a:r>
            <a:r>
              <a:rPr lang="en-US" sz="2400" dirty="0" smtClean="0"/>
              <a:t> </a:t>
            </a:r>
            <a:r>
              <a:rPr lang="en-US" sz="2400" dirty="0" err="1" smtClean="0"/>
              <a:t>renouvelables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err="1" smtClean="0"/>
              <a:t>Rechargement</a:t>
            </a:r>
            <a:r>
              <a:rPr lang="en-US" sz="2400" dirty="0" smtClean="0"/>
              <a:t> de la </a:t>
            </a:r>
            <a:r>
              <a:rPr lang="en-US" sz="2400" dirty="0" err="1" smtClean="0"/>
              <a:t>voiture</a:t>
            </a:r>
            <a:r>
              <a:rPr lang="en-US" sz="2400" dirty="0" smtClean="0"/>
              <a:t> </a:t>
            </a:r>
            <a:r>
              <a:rPr lang="en-US" sz="2400" dirty="0" err="1" smtClean="0"/>
              <a:t>électrique</a:t>
            </a:r>
            <a:r>
              <a:rPr lang="en-US" sz="2400" dirty="0"/>
              <a:t> </a:t>
            </a:r>
            <a:r>
              <a:rPr lang="en-US" sz="2400" dirty="0" smtClean="0"/>
              <a:t>sans borne</a:t>
            </a:r>
          </a:p>
          <a:p>
            <a:pPr lvl="1">
              <a:buFont typeface="Arial"/>
              <a:buChar char="•"/>
            </a:pPr>
            <a:r>
              <a:rPr lang="en-US" sz="2000" dirty="0" err="1" smtClean="0">
                <a:solidFill>
                  <a:srgbClr val="7F7F7F"/>
                </a:solidFill>
              </a:rPr>
              <a:t>Revêtement</a:t>
            </a:r>
            <a:r>
              <a:rPr lang="en-US" sz="2000" dirty="0" smtClean="0">
                <a:solidFill>
                  <a:srgbClr val="7F7F7F"/>
                </a:solidFill>
              </a:rPr>
              <a:t> de la route avec </a:t>
            </a:r>
            <a:r>
              <a:rPr lang="en-US" sz="2000" dirty="0" err="1" smtClean="0">
                <a:solidFill>
                  <a:srgbClr val="7F7F7F"/>
                </a:solidFill>
              </a:rPr>
              <a:t>système</a:t>
            </a:r>
            <a:r>
              <a:rPr lang="en-US" sz="2000" dirty="0" smtClean="0">
                <a:solidFill>
                  <a:srgbClr val="7F7F7F"/>
                </a:solidFill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</a:rPr>
              <a:t>d’induction</a:t>
            </a:r>
            <a:endParaRPr lang="en-US" sz="2000" dirty="0" smtClean="0">
              <a:solidFill>
                <a:srgbClr val="7F7F7F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000" dirty="0" err="1" smtClean="0">
                <a:solidFill>
                  <a:srgbClr val="7F7F7F"/>
                </a:solidFill>
              </a:rPr>
              <a:t>Bobine</a:t>
            </a:r>
            <a:r>
              <a:rPr lang="en-US" sz="2000" dirty="0">
                <a:solidFill>
                  <a:srgbClr val="7F7F7F"/>
                </a:solidFill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</a:rPr>
              <a:t>placée</a:t>
            </a:r>
            <a:r>
              <a:rPr lang="en-US" sz="2000" dirty="0" smtClean="0">
                <a:solidFill>
                  <a:srgbClr val="7F7F7F"/>
                </a:solidFill>
              </a:rPr>
              <a:t> sous la </a:t>
            </a:r>
            <a:r>
              <a:rPr lang="en-US" sz="2000" dirty="0" err="1" smtClean="0">
                <a:solidFill>
                  <a:srgbClr val="7F7F7F"/>
                </a:solidFill>
              </a:rPr>
              <a:t>voiture</a:t>
            </a:r>
            <a:r>
              <a:rPr lang="en-US" sz="2000" dirty="0" smtClean="0">
                <a:solidFill>
                  <a:srgbClr val="7F7F7F"/>
                </a:solidFill>
              </a:rPr>
              <a:t> et </a:t>
            </a:r>
            <a:r>
              <a:rPr lang="en-US" sz="2000" dirty="0" err="1" smtClean="0">
                <a:solidFill>
                  <a:srgbClr val="7F7F7F"/>
                </a:solidFill>
              </a:rPr>
              <a:t>bobines</a:t>
            </a:r>
            <a:r>
              <a:rPr lang="en-US" sz="2000" dirty="0" smtClean="0">
                <a:solidFill>
                  <a:srgbClr val="7F7F7F"/>
                </a:solidFill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</a:rPr>
              <a:t>insérées</a:t>
            </a:r>
            <a:r>
              <a:rPr lang="en-US" sz="2000" dirty="0" smtClean="0">
                <a:solidFill>
                  <a:srgbClr val="7F7F7F"/>
                </a:solidFill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</a:rPr>
              <a:t>dans</a:t>
            </a:r>
            <a:r>
              <a:rPr lang="en-US" sz="2000" dirty="0" smtClean="0">
                <a:solidFill>
                  <a:srgbClr val="7F7F7F"/>
                </a:solidFill>
              </a:rPr>
              <a:t> la </a:t>
            </a:r>
            <a:r>
              <a:rPr lang="en-US" sz="2000" dirty="0" err="1" smtClean="0">
                <a:solidFill>
                  <a:srgbClr val="7F7F7F"/>
                </a:solidFill>
              </a:rPr>
              <a:t>chaussée</a:t>
            </a:r>
            <a:endParaRPr lang="en-US" sz="2000" dirty="0" smtClean="0">
              <a:solidFill>
                <a:srgbClr val="7F7F7F"/>
              </a:solidFill>
            </a:endParaRPr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10</a:t>
            </a:fld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57200" y="724270"/>
            <a:ext cx="8229600" cy="706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Bank Gothic"/>
                <a:cs typeface="Bank Gothic"/>
              </a:rPr>
              <a:t>Perspectives </a:t>
            </a:r>
            <a:r>
              <a:rPr lang="en-US" sz="2400" dirty="0" err="1" smtClean="0">
                <a:latin typeface="Bank Gothic"/>
                <a:cs typeface="Bank Gothic"/>
              </a:rPr>
              <a:t>d’évolution</a:t>
            </a:r>
            <a:endParaRPr lang="en-US" sz="2400" dirty="0">
              <a:latin typeface="Bank Gothic"/>
              <a:cs typeface="Bank Gothic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50407" y="4047748"/>
            <a:ext cx="3873212" cy="2219157"/>
            <a:chOff x="5426406" y="2180483"/>
            <a:chExt cx="3045022" cy="171920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94328" y="2180483"/>
              <a:ext cx="2777100" cy="1160579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426406" y="3415884"/>
              <a:ext cx="2901934" cy="483807"/>
              <a:chOff x="5426406" y="3415884"/>
              <a:chExt cx="2901934" cy="483807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5426406" y="3415884"/>
                <a:ext cx="290193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5519100" y="3507057"/>
                <a:ext cx="2684039" cy="392634"/>
                <a:chOff x="5554872" y="3507057"/>
                <a:chExt cx="2684039" cy="392634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64773" r="5822"/>
                <a:stretch/>
              </p:blipFill>
              <p:spPr>
                <a:xfrm>
                  <a:off x="7855477" y="3507057"/>
                  <a:ext cx="383434" cy="392634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64773" r="5822"/>
                <a:stretch/>
              </p:blipFill>
              <p:spPr>
                <a:xfrm>
                  <a:off x="7472042" y="3507057"/>
                  <a:ext cx="383434" cy="392634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64773" r="5822"/>
                <a:stretch/>
              </p:blipFill>
              <p:spPr>
                <a:xfrm>
                  <a:off x="7088608" y="3507057"/>
                  <a:ext cx="383434" cy="392634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64773" r="5822"/>
                <a:stretch/>
              </p:blipFill>
              <p:spPr>
                <a:xfrm>
                  <a:off x="6705174" y="3507057"/>
                  <a:ext cx="383434" cy="392634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64773" r="5822"/>
                <a:stretch/>
              </p:blipFill>
              <p:spPr>
                <a:xfrm>
                  <a:off x="6321740" y="3507057"/>
                  <a:ext cx="383434" cy="392634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64773" r="5822"/>
                <a:stretch/>
              </p:blipFill>
              <p:spPr>
                <a:xfrm>
                  <a:off x="5938306" y="3507057"/>
                  <a:ext cx="383434" cy="392634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64773" r="5822"/>
                <a:stretch/>
              </p:blipFill>
              <p:spPr>
                <a:xfrm>
                  <a:off x="5554872" y="3507057"/>
                  <a:ext cx="383434" cy="39263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/>
            <a:srcRect l="64773" r="5822"/>
            <a:stretch/>
          </p:blipFill>
          <p:spPr>
            <a:xfrm>
              <a:off x="6660518" y="3037869"/>
              <a:ext cx="242806" cy="248632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064977" y="4722088"/>
            <a:ext cx="3306865" cy="811326"/>
            <a:chOff x="5064977" y="4722088"/>
            <a:chExt cx="3306865" cy="811326"/>
          </a:xfrm>
        </p:grpSpPr>
        <p:grpSp>
          <p:nvGrpSpPr>
            <p:cNvPr id="37" name="Group 36"/>
            <p:cNvGrpSpPr/>
            <p:nvPr/>
          </p:nvGrpSpPr>
          <p:grpSpPr>
            <a:xfrm>
              <a:off x="5064977" y="4775513"/>
              <a:ext cx="3306865" cy="757901"/>
              <a:chOff x="4921893" y="4775513"/>
              <a:chExt cx="3306865" cy="757901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4921893" y="4775513"/>
                <a:ext cx="3306865" cy="757901"/>
                <a:chOff x="864563" y="5504885"/>
                <a:chExt cx="5695807" cy="1245502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54175" t="55006" b="12200"/>
                <a:stretch/>
              </p:blipFill>
              <p:spPr>
                <a:xfrm>
                  <a:off x="864563" y="5659189"/>
                  <a:ext cx="2036936" cy="1091198"/>
                </a:xfrm>
                <a:prstGeom prst="rect">
                  <a:avLst/>
                </a:prstGeom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49531" b="62717"/>
                <a:stretch/>
              </p:blipFill>
              <p:spPr>
                <a:xfrm>
                  <a:off x="4317007" y="5504885"/>
                  <a:ext cx="2243363" cy="1240543"/>
                </a:xfrm>
                <a:prstGeom prst="rect">
                  <a:avLst/>
                </a:prstGeom>
              </p:spPr>
            </p:pic>
          </p:grpSp>
          <p:cxnSp>
            <p:nvCxnSpPr>
              <p:cNvPr id="36" name="Straight Arrow Connector 35"/>
              <p:cNvCxnSpPr/>
              <p:nvPr/>
            </p:nvCxnSpPr>
            <p:spPr>
              <a:xfrm>
                <a:off x="6132146" y="5154464"/>
                <a:ext cx="82947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6151267" y="4722088"/>
              <a:ext cx="9892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2h30</a:t>
              </a:r>
              <a:endParaRPr lang="en-US" b="1" dirty="0"/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0" y="68195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0" y="41955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6960" y="0"/>
            <a:ext cx="0" cy="685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9099306" y="0"/>
            <a:ext cx="0" cy="68999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62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564107"/>
            <a:ext cx="8290336" cy="5121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 err="1" smtClean="0"/>
              <a:t>Réseau</a:t>
            </a:r>
            <a:r>
              <a:rPr lang="en-US" sz="2400" dirty="0" smtClean="0"/>
              <a:t> de capsules </a:t>
            </a:r>
            <a:r>
              <a:rPr lang="en-US" sz="2400" dirty="0" err="1" smtClean="0"/>
              <a:t>suspendues</a:t>
            </a:r>
            <a:r>
              <a:rPr lang="en-US" sz="2400" dirty="0" smtClean="0"/>
              <a:t> </a:t>
            </a:r>
            <a:r>
              <a:rPr lang="en-US" sz="2400" dirty="0" err="1" smtClean="0"/>
              <a:t>à</a:t>
            </a:r>
            <a:r>
              <a:rPr lang="en-US" sz="2400" dirty="0" smtClean="0"/>
              <a:t> un </a:t>
            </a:r>
            <a:r>
              <a:rPr lang="en-US" sz="2400" dirty="0" err="1" smtClean="0"/>
              <a:t>réseau</a:t>
            </a:r>
            <a:r>
              <a:rPr lang="en-US" sz="2400" dirty="0" smtClean="0"/>
              <a:t> monorail</a:t>
            </a:r>
          </a:p>
          <a:p>
            <a:pPr algn="just"/>
            <a:r>
              <a:rPr lang="en-US" sz="2400" dirty="0" smtClean="0"/>
              <a:t>Capsules </a:t>
            </a:r>
            <a:r>
              <a:rPr lang="en-US" sz="2400" dirty="0" err="1" smtClean="0"/>
              <a:t>indépendantes</a:t>
            </a:r>
            <a:r>
              <a:rPr lang="en-US" sz="2400" dirty="0" smtClean="0"/>
              <a:t> </a:t>
            </a:r>
            <a:r>
              <a:rPr lang="en-US" sz="2400" dirty="0" err="1" smtClean="0"/>
              <a:t>pouvant</a:t>
            </a:r>
            <a:r>
              <a:rPr lang="en-US" sz="2400" dirty="0" smtClean="0"/>
              <a:t> </a:t>
            </a:r>
            <a:r>
              <a:rPr lang="en-US" sz="2400" dirty="0" err="1" smtClean="0"/>
              <a:t>embarquer</a:t>
            </a:r>
            <a:r>
              <a:rPr lang="en-US" sz="2400" dirty="0" smtClean="0"/>
              <a:t> 2 </a:t>
            </a:r>
            <a:r>
              <a:rPr lang="en-US" sz="2400" dirty="0" err="1" smtClean="0"/>
              <a:t>à</a:t>
            </a:r>
            <a:r>
              <a:rPr lang="en-US" sz="2400" dirty="0" smtClean="0"/>
              <a:t> 4 </a:t>
            </a:r>
            <a:r>
              <a:rPr lang="en-US" sz="2400" dirty="0" err="1" smtClean="0"/>
              <a:t>personnes</a:t>
            </a:r>
            <a:endParaRPr lang="en-US" sz="2400" dirty="0" smtClean="0"/>
          </a:p>
          <a:p>
            <a:pPr lvl="1" algn="just">
              <a:buFont typeface="Arial"/>
              <a:buChar char="•"/>
            </a:pPr>
            <a:r>
              <a:rPr lang="en-US" sz="1800" dirty="0" err="1" smtClean="0">
                <a:solidFill>
                  <a:srgbClr val="7F7F7F"/>
                </a:solidFill>
              </a:rPr>
              <a:t>Aménagées</a:t>
            </a:r>
            <a:r>
              <a:rPr lang="en-US" sz="1800" dirty="0" smtClean="0">
                <a:solidFill>
                  <a:srgbClr val="7F7F7F"/>
                </a:solidFill>
              </a:rPr>
              <a:t> </a:t>
            </a:r>
            <a:r>
              <a:rPr lang="en-US" sz="1800" dirty="0" err="1" smtClean="0">
                <a:solidFill>
                  <a:srgbClr val="7F7F7F"/>
                </a:solidFill>
              </a:rPr>
              <a:t>comme</a:t>
            </a:r>
            <a:r>
              <a:rPr lang="en-US" sz="1800" dirty="0" smtClean="0">
                <a:solidFill>
                  <a:srgbClr val="7F7F7F"/>
                </a:solidFill>
              </a:rPr>
              <a:t> </a:t>
            </a:r>
            <a:r>
              <a:rPr lang="en-US" sz="1800" dirty="0" err="1" smtClean="0">
                <a:solidFill>
                  <a:srgbClr val="7F7F7F"/>
                </a:solidFill>
              </a:rPr>
              <a:t>une</a:t>
            </a:r>
            <a:r>
              <a:rPr lang="en-US" sz="1800" dirty="0" smtClean="0">
                <a:solidFill>
                  <a:srgbClr val="7F7F7F"/>
                </a:solidFill>
              </a:rPr>
              <a:t> automobile</a:t>
            </a:r>
          </a:p>
          <a:p>
            <a:pPr lvl="1" algn="just">
              <a:buFont typeface="Arial"/>
              <a:buChar char="•"/>
            </a:pPr>
            <a:r>
              <a:rPr lang="en-US" sz="1800" dirty="0" smtClean="0">
                <a:solidFill>
                  <a:srgbClr val="7F7F7F"/>
                </a:solidFill>
              </a:rPr>
              <a:t>Temps de </a:t>
            </a:r>
            <a:r>
              <a:rPr lang="en-US" sz="1800" dirty="0" err="1" smtClean="0">
                <a:solidFill>
                  <a:srgbClr val="7F7F7F"/>
                </a:solidFill>
              </a:rPr>
              <a:t>trajet</a:t>
            </a:r>
            <a:r>
              <a:rPr lang="en-US" sz="1800" dirty="0" smtClean="0">
                <a:solidFill>
                  <a:srgbClr val="7F7F7F"/>
                </a:solidFill>
              </a:rPr>
              <a:t> pour </a:t>
            </a:r>
            <a:r>
              <a:rPr lang="en-US" sz="1800" dirty="0" err="1" smtClean="0">
                <a:solidFill>
                  <a:srgbClr val="7F7F7F"/>
                </a:solidFill>
              </a:rPr>
              <a:t>tavailler</a:t>
            </a:r>
            <a:r>
              <a:rPr lang="en-US" sz="1800" dirty="0" smtClean="0">
                <a:solidFill>
                  <a:srgbClr val="7F7F7F"/>
                </a:solidFill>
              </a:rPr>
              <a:t> en </a:t>
            </a:r>
            <a:r>
              <a:rPr lang="en-US" sz="1800" dirty="0" err="1" smtClean="0">
                <a:solidFill>
                  <a:srgbClr val="7F7F7F"/>
                </a:solidFill>
              </a:rPr>
              <a:t>toute</a:t>
            </a:r>
            <a:r>
              <a:rPr lang="en-US" sz="1800" dirty="0" smtClean="0">
                <a:solidFill>
                  <a:srgbClr val="7F7F7F"/>
                </a:solidFill>
              </a:rPr>
              <a:t> </a:t>
            </a:r>
            <a:r>
              <a:rPr lang="en-US" sz="1800" dirty="0" err="1" smtClean="0">
                <a:solidFill>
                  <a:srgbClr val="7F7F7F"/>
                </a:solidFill>
              </a:rPr>
              <a:t>sécurité</a:t>
            </a:r>
            <a:endParaRPr lang="en-US" sz="1800" dirty="0" smtClean="0">
              <a:solidFill>
                <a:srgbClr val="7F7F7F"/>
              </a:solidFill>
            </a:endParaRPr>
          </a:p>
          <a:p>
            <a:pPr algn="just"/>
            <a:r>
              <a:rPr lang="en-US" sz="2400" dirty="0" smtClean="0"/>
              <a:t> Capsules </a:t>
            </a:r>
            <a:r>
              <a:rPr lang="en-US" sz="2400" dirty="0" err="1" smtClean="0"/>
              <a:t>propulsées</a:t>
            </a:r>
            <a:r>
              <a:rPr lang="en-US" sz="2400" dirty="0" smtClean="0"/>
              <a:t> par </a:t>
            </a:r>
            <a:r>
              <a:rPr lang="en-US" sz="2400" dirty="0" err="1" smtClean="0"/>
              <a:t>électromagnétisme</a:t>
            </a:r>
            <a:endParaRPr lang="en-US" sz="2400" dirty="0" smtClean="0"/>
          </a:p>
          <a:p>
            <a:pPr lvl="1" algn="just">
              <a:buFont typeface="Arial"/>
              <a:buChar char="•"/>
            </a:pPr>
            <a:r>
              <a:rPr lang="en-US" sz="1800" dirty="0" err="1" smtClean="0">
                <a:solidFill>
                  <a:srgbClr val="7F7F7F"/>
                </a:solidFill>
              </a:rPr>
              <a:t>Silencieux</a:t>
            </a:r>
            <a:r>
              <a:rPr lang="en-US" sz="1800" dirty="0">
                <a:solidFill>
                  <a:srgbClr val="7F7F7F"/>
                </a:solidFill>
              </a:rPr>
              <a:t> </a:t>
            </a:r>
            <a:r>
              <a:rPr lang="en-US" sz="1800" dirty="0" smtClean="0">
                <a:solidFill>
                  <a:srgbClr val="7F7F7F"/>
                </a:solidFill>
              </a:rPr>
              <a:t>et</a:t>
            </a:r>
            <a:r>
              <a:rPr lang="en-US" sz="1800" dirty="0">
                <a:solidFill>
                  <a:srgbClr val="7F7F7F"/>
                </a:solidFill>
              </a:rPr>
              <a:t> </a:t>
            </a:r>
            <a:r>
              <a:rPr lang="en-US" sz="1800" dirty="0" err="1" smtClean="0">
                <a:solidFill>
                  <a:srgbClr val="7F7F7F"/>
                </a:solidFill>
              </a:rPr>
              <a:t>peu</a:t>
            </a:r>
            <a:r>
              <a:rPr lang="en-US" sz="1800" dirty="0" smtClean="0">
                <a:solidFill>
                  <a:srgbClr val="7F7F7F"/>
                </a:solidFill>
              </a:rPr>
              <a:t> </a:t>
            </a:r>
            <a:r>
              <a:rPr lang="en-US" sz="1800" dirty="0" err="1" smtClean="0">
                <a:solidFill>
                  <a:srgbClr val="7F7F7F"/>
                </a:solidFill>
              </a:rPr>
              <a:t>d’émissions</a:t>
            </a:r>
            <a:endParaRPr lang="en-US" sz="1800" dirty="0" smtClean="0">
              <a:solidFill>
                <a:srgbClr val="7F7F7F"/>
              </a:solidFill>
            </a:endParaRPr>
          </a:p>
          <a:p>
            <a:pPr lvl="1" algn="just">
              <a:buFont typeface="Arial"/>
              <a:buChar char="•"/>
            </a:pPr>
            <a:r>
              <a:rPr lang="en-US" sz="1800" dirty="0" err="1" smtClean="0">
                <a:solidFill>
                  <a:srgbClr val="7F7F7F"/>
                </a:solidFill>
              </a:rPr>
              <a:t>Consommation</a:t>
            </a:r>
            <a:r>
              <a:rPr lang="en-US" sz="1800" dirty="0" smtClean="0">
                <a:solidFill>
                  <a:srgbClr val="7F7F7F"/>
                </a:solidFill>
              </a:rPr>
              <a:t> </a:t>
            </a:r>
            <a:r>
              <a:rPr lang="en-US" sz="1800" dirty="0" err="1" smtClean="0">
                <a:solidFill>
                  <a:srgbClr val="7F7F7F"/>
                </a:solidFill>
              </a:rPr>
              <a:t>énergétique</a:t>
            </a:r>
            <a:r>
              <a:rPr lang="en-US" sz="1800" dirty="0" smtClean="0">
                <a:solidFill>
                  <a:srgbClr val="7F7F7F"/>
                </a:solidFill>
              </a:rPr>
              <a:t> </a:t>
            </a:r>
            <a:r>
              <a:rPr lang="en-US" sz="1800" dirty="0" err="1" smtClean="0">
                <a:solidFill>
                  <a:srgbClr val="7F7F7F"/>
                </a:solidFill>
              </a:rPr>
              <a:t>faible</a:t>
            </a:r>
            <a:endParaRPr lang="en-US" sz="1800" dirty="0" smtClean="0">
              <a:solidFill>
                <a:srgbClr val="7F7F7F"/>
              </a:solidFill>
            </a:endParaRPr>
          </a:p>
          <a:p>
            <a:r>
              <a:rPr lang="en-US" sz="2400" dirty="0" smtClean="0"/>
              <a:t>Gain de temps</a:t>
            </a:r>
          </a:p>
          <a:p>
            <a:pPr lvl="1">
              <a:buFont typeface="Arial"/>
              <a:buChar char="•"/>
            </a:pPr>
            <a:r>
              <a:rPr lang="en-US" sz="1800" dirty="0" err="1" smtClean="0">
                <a:solidFill>
                  <a:srgbClr val="7F7F7F"/>
                </a:solidFill>
              </a:rPr>
              <a:t>Système</a:t>
            </a:r>
            <a:r>
              <a:rPr lang="en-US" sz="1800" dirty="0" smtClean="0">
                <a:solidFill>
                  <a:srgbClr val="7F7F7F"/>
                </a:solidFill>
              </a:rPr>
              <a:t> de propulsion </a:t>
            </a:r>
            <a:r>
              <a:rPr lang="en-US" sz="1800" dirty="0" err="1" smtClean="0">
                <a:solidFill>
                  <a:srgbClr val="7F7F7F"/>
                </a:solidFill>
              </a:rPr>
              <a:t>pouvant</a:t>
            </a:r>
            <a:r>
              <a:rPr lang="en-US" sz="1800" dirty="0" smtClean="0">
                <a:solidFill>
                  <a:srgbClr val="7F7F7F"/>
                </a:solidFill>
              </a:rPr>
              <a:t> </a:t>
            </a:r>
            <a:r>
              <a:rPr lang="en-US" sz="1800" dirty="0" err="1" smtClean="0">
                <a:solidFill>
                  <a:srgbClr val="7F7F7F"/>
                </a:solidFill>
              </a:rPr>
              <a:t>atteindre</a:t>
            </a:r>
            <a:r>
              <a:rPr lang="en-US" sz="1800" dirty="0" smtClean="0">
                <a:solidFill>
                  <a:srgbClr val="7F7F7F"/>
                </a:solidFill>
              </a:rPr>
              <a:t> 250 km/h</a:t>
            </a:r>
          </a:p>
          <a:p>
            <a:pPr lvl="1">
              <a:buFont typeface="Arial"/>
              <a:buChar char="•"/>
            </a:pPr>
            <a:r>
              <a:rPr lang="en-US" sz="1800" dirty="0" err="1" smtClean="0">
                <a:solidFill>
                  <a:srgbClr val="7F7F7F"/>
                </a:solidFill>
              </a:rPr>
              <a:t>Trajet</a:t>
            </a:r>
            <a:r>
              <a:rPr lang="en-US" sz="1800" dirty="0" smtClean="0">
                <a:solidFill>
                  <a:srgbClr val="7F7F7F"/>
                </a:solidFill>
              </a:rPr>
              <a:t> direct (pas de stop aux </a:t>
            </a:r>
            <a:r>
              <a:rPr lang="en-US" sz="1800" dirty="0" err="1" smtClean="0">
                <a:solidFill>
                  <a:srgbClr val="7F7F7F"/>
                </a:solidFill>
              </a:rPr>
              <a:t>autres</a:t>
            </a:r>
            <a:r>
              <a:rPr lang="en-US" sz="1800" dirty="0" smtClean="0">
                <a:solidFill>
                  <a:srgbClr val="7F7F7F"/>
                </a:solidFill>
              </a:rPr>
              <a:t> stations) et </a:t>
            </a:r>
            <a:r>
              <a:rPr lang="en-US" sz="1800" dirty="0" err="1" smtClean="0">
                <a:solidFill>
                  <a:srgbClr val="7F7F7F"/>
                </a:solidFill>
              </a:rPr>
              <a:t>survol</a:t>
            </a:r>
            <a:r>
              <a:rPr lang="en-US" sz="1800" dirty="0" smtClean="0">
                <a:solidFill>
                  <a:srgbClr val="7F7F7F"/>
                </a:solidFill>
              </a:rPr>
              <a:t> du </a:t>
            </a:r>
            <a:r>
              <a:rPr lang="en-US" sz="1800" dirty="0" err="1" smtClean="0">
                <a:solidFill>
                  <a:srgbClr val="7F7F7F"/>
                </a:solidFill>
              </a:rPr>
              <a:t>trafic</a:t>
            </a:r>
            <a:r>
              <a:rPr lang="en-US" sz="1800" dirty="0" smtClean="0">
                <a:solidFill>
                  <a:srgbClr val="7F7F7F"/>
                </a:solidFill>
              </a:rPr>
              <a:t> </a:t>
            </a:r>
            <a:r>
              <a:rPr lang="en-US" sz="1800" dirty="0" err="1" smtClean="0">
                <a:solidFill>
                  <a:srgbClr val="7F7F7F"/>
                </a:solidFill>
              </a:rPr>
              <a:t>routier</a:t>
            </a:r>
            <a:endParaRPr lang="en-US" sz="2400" dirty="0" smtClean="0">
              <a:solidFill>
                <a:srgbClr val="7F7F7F"/>
              </a:solidFill>
            </a:endParaRPr>
          </a:p>
          <a:p>
            <a:r>
              <a:rPr lang="en-US" sz="2400" dirty="0" err="1" smtClean="0"/>
              <a:t>Réseau</a:t>
            </a:r>
            <a:r>
              <a:rPr lang="en-US" sz="2400" dirty="0" smtClean="0"/>
              <a:t> </a:t>
            </a:r>
            <a:r>
              <a:rPr lang="en-US" sz="2400" dirty="0" err="1" smtClean="0"/>
              <a:t>sécurisé</a:t>
            </a:r>
            <a:r>
              <a:rPr lang="en-US" sz="2400" dirty="0" smtClean="0"/>
              <a:t> avec identification </a:t>
            </a:r>
            <a:r>
              <a:rPr lang="en-US" sz="2400" dirty="0" err="1" smtClean="0"/>
              <a:t>obligatoire</a:t>
            </a:r>
            <a:endParaRPr lang="en-US" sz="2400" dirty="0" smtClean="0"/>
          </a:p>
          <a:p>
            <a:r>
              <a:rPr lang="en-US" sz="2400" dirty="0" err="1" smtClean="0"/>
              <a:t>Coût</a:t>
            </a:r>
            <a:r>
              <a:rPr lang="en-US" sz="2400" dirty="0" smtClean="0"/>
              <a:t> de construction </a:t>
            </a:r>
            <a:r>
              <a:rPr lang="en-US" sz="2400" dirty="0" err="1" smtClean="0"/>
              <a:t>faible</a:t>
            </a:r>
            <a:r>
              <a:rPr lang="en-US" sz="2400" dirty="0" smtClean="0"/>
              <a:t> par rapport aux </a:t>
            </a:r>
            <a:r>
              <a:rPr lang="en-US" sz="2400" dirty="0" err="1" smtClean="0"/>
              <a:t>autres</a:t>
            </a:r>
            <a:r>
              <a:rPr lang="en-US" sz="2400" dirty="0" smtClean="0"/>
              <a:t> </a:t>
            </a:r>
            <a:r>
              <a:rPr lang="en-US" sz="2400" dirty="0" err="1" smtClean="0"/>
              <a:t>réseaux</a:t>
            </a:r>
            <a:endParaRPr lang="en-US" sz="2400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395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latin typeface="Bank Gothic"/>
                <a:cs typeface="Bank Gothic"/>
              </a:rPr>
              <a:t>SkyTran</a:t>
            </a:r>
            <a:endParaRPr lang="en-US" sz="3600" dirty="0">
              <a:latin typeface="Bank Gothic"/>
              <a:cs typeface="Bank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11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724270"/>
            <a:ext cx="8229600" cy="706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Bank Gothic"/>
                <a:cs typeface="Bank Gothic"/>
              </a:rPr>
              <a:t>Le tramway de la NASA</a:t>
            </a:r>
            <a:endParaRPr lang="en-US" sz="2400" dirty="0">
              <a:latin typeface="Bank Gothic"/>
              <a:cs typeface="Bank Gothic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137" t="21378" r="4851" b="19316"/>
          <a:stretch/>
        </p:blipFill>
        <p:spPr>
          <a:xfrm>
            <a:off x="7567169" y="81690"/>
            <a:ext cx="1481985" cy="72427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57200" y="4273428"/>
            <a:ext cx="8229600" cy="1076421"/>
          </a:xfrm>
          <a:prstGeom prst="roundRect">
            <a:avLst/>
          </a:prstGeom>
          <a:solidFill>
            <a:srgbClr val="FF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000" b="1" dirty="0" err="1" smtClean="0"/>
              <a:t>Économie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d’énergie</a:t>
            </a:r>
            <a:r>
              <a:rPr lang="en-US" sz="2000" b="1" dirty="0" smtClean="0"/>
              <a:t> de 80 %</a:t>
            </a:r>
          </a:p>
          <a:p>
            <a:pPr algn="ctr"/>
            <a:r>
              <a:rPr lang="en-US" dirty="0" err="1" smtClean="0"/>
              <a:t>Profil</a:t>
            </a:r>
            <a:r>
              <a:rPr lang="en-US" dirty="0" smtClean="0"/>
              <a:t> </a:t>
            </a:r>
            <a:r>
              <a:rPr lang="en-US" dirty="0" err="1" smtClean="0"/>
              <a:t>aérodynamique</a:t>
            </a:r>
            <a:r>
              <a:rPr lang="en-US" dirty="0" smtClean="0"/>
              <a:t> </a:t>
            </a:r>
            <a:r>
              <a:rPr lang="en-US" dirty="0" err="1" smtClean="0"/>
              <a:t>réduisant</a:t>
            </a:r>
            <a:r>
              <a:rPr lang="en-US" dirty="0" smtClean="0"/>
              <a:t> </a:t>
            </a:r>
            <a:r>
              <a:rPr lang="en-US" dirty="0" err="1" smtClean="0"/>
              <a:t>l’énergie</a:t>
            </a:r>
            <a:r>
              <a:rPr lang="en-US" dirty="0" smtClean="0"/>
              <a:t> </a:t>
            </a:r>
            <a:r>
              <a:rPr lang="en-US" dirty="0" err="1" smtClean="0"/>
              <a:t>nécessaire</a:t>
            </a:r>
            <a:r>
              <a:rPr lang="en-US" baseline="0" dirty="0" smtClean="0"/>
              <a:t> pour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mise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mouvement</a:t>
            </a:r>
            <a:endParaRPr lang="en-US" dirty="0" smtClean="0"/>
          </a:p>
          <a:p>
            <a:pPr algn="ctr"/>
            <a:r>
              <a:rPr lang="en-US" dirty="0" err="1" smtClean="0"/>
              <a:t>Consommation</a:t>
            </a:r>
            <a:r>
              <a:rPr lang="en-US" dirty="0" smtClean="0"/>
              <a:t> </a:t>
            </a:r>
            <a:r>
              <a:rPr lang="en-US" dirty="0" err="1" smtClean="0"/>
              <a:t>d’énergie</a:t>
            </a:r>
            <a:r>
              <a:rPr lang="en-US" dirty="0" smtClean="0"/>
              <a:t> pour </a:t>
            </a:r>
            <a:r>
              <a:rPr lang="en-US" dirty="0" err="1" smtClean="0"/>
              <a:t>propulser</a:t>
            </a:r>
            <a:r>
              <a:rPr lang="en-US" dirty="0" smtClean="0"/>
              <a:t> la capsule </a:t>
            </a:r>
            <a:r>
              <a:rPr lang="en-US" dirty="0" smtClean="0">
                <a:sym typeface="Wingdings"/>
              </a:rPr>
              <a:t> </a:t>
            </a:r>
            <a:r>
              <a:rPr lang="en-US" dirty="0" err="1" smtClean="0"/>
              <a:t>celle</a:t>
            </a:r>
            <a:r>
              <a:rPr lang="en-US" dirty="0" smtClean="0"/>
              <a:t> de 2 </a:t>
            </a:r>
            <a:r>
              <a:rPr lang="en-US" dirty="0" err="1" smtClean="0"/>
              <a:t>sèche-cheveux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353" y="2512634"/>
            <a:ext cx="2179183" cy="1634387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57200" y="6218723"/>
            <a:ext cx="8229600" cy="502751"/>
          </a:xfrm>
          <a:prstGeom prst="roundRect">
            <a:avLst/>
          </a:prstGeom>
          <a:solidFill>
            <a:srgbClr val="FF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000" b="1" dirty="0" err="1" smtClean="0"/>
              <a:t>SkyTran</a:t>
            </a:r>
            <a:r>
              <a:rPr lang="en-US" sz="2000" b="1" dirty="0" smtClean="0"/>
              <a:t> (7 M€/km) &lt; Bus (10 M€/km) &lt; Tramway (20 M€/km)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37960" y="6201969"/>
            <a:ext cx="8280000" cy="538750"/>
          </a:xfrm>
          <a:prstGeom prst="roundRect">
            <a:avLst/>
          </a:prstGeom>
          <a:solidFill>
            <a:srgbClr val="99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ISRAËL (Tel Aviv) / FRANCE (</a:t>
            </a:r>
            <a:r>
              <a:rPr lang="en-US" sz="2000" b="1" dirty="0" err="1" smtClean="0">
                <a:solidFill>
                  <a:schemeClr val="tx1"/>
                </a:solidFill>
              </a:rPr>
              <a:t>Aéroports</a:t>
            </a:r>
            <a:r>
              <a:rPr lang="en-US" sz="2000" b="1" dirty="0" smtClean="0">
                <a:solidFill>
                  <a:schemeClr val="tx1"/>
                </a:solidFill>
              </a:rPr>
              <a:t> de Paris – Toulouse – Strasbourg)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57200" y="5424874"/>
            <a:ext cx="8229600" cy="502751"/>
          </a:xfrm>
          <a:prstGeom prst="roundRect">
            <a:avLst/>
          </a:prstGeom>
          <a:solidFill>
            <a:srgbClr val="FF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b="1" dirty="0" err="1" smtClean="0"/>
              <a:t>Économie</a:t>
            </a:r>
            <a:r>
              <a:rPr lang="en-US" b="1" dirty="0" smtClean="0"/>
              <a:t> de 250 h/an </a:t>
            </a:r>
            <a:r>
              <a:rPr lang="en-US" dirty="0" smtClean="0">
                <a:sym typeface="Wingdings"/>
              </a:rPr>
              <a:t>(</a:t>
            </a:r>
            <a:r>
              <a:rPr lang="en-US" dirty="0" err="1" smtClean="0">
                <a:sym typeface="Wingdings"/>
              </a:rPr>
              <a:t>soit</a:t>
            </a:r>
            <a:r>
              <a:rPr lang="en-US" b="1" dirty="0" smtClean="0"/>
              <a:t> 10 </a:t>
            </a:r>
            <a:r>
              <a:rPr lang="en-US" b="1" dirty="0" err="1" smtClean="0"/>
              <a:t>jours</a:t>
            </a:r>
            <a:r>
              <a:rPr lang="en-US" dirty="0" smtClean="0"/>
              <a:t>) </a:t>
            </a:r>
            <a:r>
              <a:rPr lang="en-US" dirty="0" err="1" smtClean="0"/>
              <a:t>à</a:t>
            </a:r>
            <a:r>
              <a:rPr lang="en-US" dirty="0" smtClean="0"/>
              <a:t> ne pas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coincé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les </a:t>
            </a:r>
            <a:r>
              <a:rPr lang="en-US" dirty="0" err="1" smtClean="0"/>
              <a:t>embouteillages</a:t>
            </a:r>
            <a:endParaRPr lang="en-US" dirty="0" smtClean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68195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41955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960" y="0"/>
            <a:ext cx="0" cy="685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099306" y="0"/>
            <a:ext cx="0" cy="68999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41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4" grpId="1" animBg="1"/>
      <p:bldP spid="15" grpId="1" animBg="1"/>
      <p:bldP spid="15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395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ank Gothic"/>
                <a:cs typeface="Bank Gothic"/>
              </a:rPr>
              <a:t>Le </a:t>
            </a:r>
            <a:r>
              <a:rPr lang="en-US" sz="3600" dirty="0" err="1" smtClean="0">
                <a:latin typeface="Bank Gothic"/>
                <a:cs typeface="Bank Gothic"/>
              </a:rPr>
              <a:t>vélo</a:t>
            </a:r>
            <a:endParaRPr lang="en-US" sz="3600" dirty="0">
              <a:latin typeface="Bank Gothic"/>
              <a:cs typeface="Bank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 smtClean="0"/>
              <a:t>Transport le plus </a:t>
            </a:r>
            <a:r>
              <a:rPr lang="en-US" sz="2400" dirty="0" err="1" smtClean="0"/>
              <a:t>rapide</a:t>
            </a:r>
            <a:r>
              <a:rPr lang="en-US" sz="2400" dirty="0" smtClean="0"/>
              <a:t> pour des </a:t>
            </a:r>
            <a:r>
              <a:rPr lang="en-US" sz="2400" dirty="0" err="1" smtClean="0"/>
              <a:t>trajets</a:t>
            </a:r>
            <a:r>
              <a:rPr lang="en-US" sz="2400" dirty="0" smtClean="0"/>
              <a:t> </a:t>
            </a:r>
            <a:r>
              <a:rPr lang="en-US" sz="2400" dirty="0" err="1" smtClean="0"/>
              <a:t>inférieurs</a:t>
            </a:r>
            <a:r>
              <a:rPr lang="en-US" sz="2400" dirty="0" smtClean="0"/>
              <a:t> </a:t>
            </a:r>
            <a:r>
              <a:rPr lang="en-US" sz="2400" dirty="0" err="1" smtClean="0"/>
              <a:t>à</a:t>
            </a:r>
            <a:r>
              <a:rPr lang="en-US" sz="2400" dirty="0" smtClean="0"/>
              <a:t> 5 km</a:t>
            </a:r>
          </a:p>
          <a:p>
            <a:r>
              <a:rPr lang="en-US" sz="2400" dirty="0" smtClean="0"/>
              <a:t>Transport le </a:t>
            </a:r>
            <a:r>
              <a:rPr lang="en-US" sz="2400" dirty="0" err="1" smtClean="0"/>
              <a:t>moins</a:t>
            </a:r>
            <a:r>
              <a:rPr lang="en-US" sz="2400" dirty="0" smtClean="0"/>
              <a:t> </a:t>
            </a:r>
            <a:r>
              <a:rPr lang="en-US" sz="2400" dirty="0" err="1" smtClean="0"/>
              <a:t>polluant</a:t>
            </a:r>
            <a:r>
              <a:rPr lang="en-US" sz="2400" dirty="0" smtClean="0"/>
              <a:t> et le plus </a:t>
            </a:r>
            <a:r>
              <a:rPr lang="en-US" sz="2400" dirty="0" err="1" smtClean="0"/>
              <a:t>silencieux</a:t>
            </a:r>
            <a:endParaRPr lang="en-US" sz="2400" dirty="0" smtClean="0"/>
          </a:p>
          <a:p>
            <a:r>
              <a:rPr lang="en-US" sz="2400" dirty="0" smtClean="0"/>
              <a:t>Et en plus </a:t>
            </a:r>
            <a:r>
              <a:rPr lang="en-US" sz="2400" dirty="0" err="1" smtClean="0"/>
              <a:t>c’est</a:t>
            </a:r>
            <a:r>
              <a:rPr lang="en-US" sz="2400" dirty="0" smtClean="0"/>
              <a:t> bon pour la santé !</a:t>
            </a:r>
          </a:p>
          <a:p>
            <a:r>
              <a:rPr lang="en-US" sz="2400" dirty="0" err="1" smtClean="0"/>
              <a:t>Nombreux</a:t>
            </a:r>
            <a:r>
              <a:rPr lang="en-US" sz="2400" dirty="0" smtClean="0"/>
              <a:t> </a:t>
            </a:r>
            <a:r>
              <a:rPr lang="en-US" sz="2400" dirty="0" err="1" smtClean="0"/>
              <a:t>projets</a:t>
            </a:r>
            <a:r>
              <a:rPr lang="en-US" sz="2400" dirty="0" smtClean="0"/>
              <a:t> pour les </a:t>
            </a:r>
            <a:r>
              <a:rPr lang="en-US" sz="2400" dirty="0" err="1" smtClean="0"/>
              <a:t>cyclistes</a:t>
            </a:r>
            <a:endParaRPr lang="en-US" sz="2400" dirty="0" smtClean="0"/>
          </a:p>
          <a:p>
            <a:pPr lvl="1" algn="just">
              <a:buFont typeface="Arial"/>
              <a:buChar char="•"/>
            </a:pPr>
            <a:r>
              <a:rPr lang="en-US" sz="2000" dirty="0" err="1" smtClean="0">
                <a:solidFill>
                  <a:srgbClr val="7F7F7F"/>
                </a:solidFill>
              </a:rPr>
              <a:t>Vélos</a:t>
            </a:r>
            <a:r>
              <a:rPr lang="en-US" sz="2000" dirty="0" smtClean="0">
                <a:solidFill>
                  <a:srgbClr val="7F7F7F"/>
                </a:solidFill>
              </a:rPr>
              <a:t> en </a:t>
            </a:r>
            <a:r>
              <a:rPr lang="en-US" sz="2000" dirty="0" err="1" smtClean="0">
                <a:solidFill>
                  <a:srgbClr val="7F7F7F"/>
                </a:solidFill>
              </a:rPr>
              <a:t>Libre</a:t>
            </a:r>
            <a:r>
              <a:rPr lang="en-US" sz="2000" dirty="0" smtClean="0">
                <a:solidFill>
                  <a:srgbClr val="7F7F7F"/>
                </a:solidFill>
              </a:rPr>
              <a:t> Service (VLS)</a:t>
            </a:r>
          </a:p>
          <a:p>
            <a:pPr lvl="1" algn="just">
              <a:buFont typeface="Arial"/>
              <a:buChar char="•"/>
            </a:pPr>
            <a:r>
              <a:rPr lang="en-US" sz="2000" dirty="0" err="1" smtClean="0">
                <a:solidFill>
                  <a:srgbClr val="7F7F7F"/>
                </a:solidFill>
              </a:rPr>
              <a:t>Panneaux</a:t>
            </a:r>
            <a:r>
              <a:rPr lang="en-US" sz="2000" dirty="0" smtClean="0">
                <a:solidFill>
                  <a:srgbClr val="7F7F7F"/>
                </a:solidFill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</a:rPr>
              <a:t>solaires</a:t>
            </a:r>
            <a:r>
              <a:rPr lang="en-US" sz="2000" dirty="0" smtClean="0">
                <a:solidFill>
                  <a:srgbClr val="7F7F7F"/>
                </a:solidFill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</a:rPr>
              <a:t>sur</a:t>
            </a:r>
            <a:r>
              <a:rPr lang="en-US" sz="2000" dirty="0" smtClean="0">
                <a:solidFill>
                  <a:srgbClr val="7F7F7F"/>
                </a:solidFill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</a:rPr>
              <a:t>piste</a:t>
            </a:r>
            <a:r>
              <a:rPr lang="en-US" sz="2000" dirty="0" smtClean="0">
                <a:solidFill>
                  <a:srgbClr val="7F7F7F"/>
                </a:solidFill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</a:rPr>
              <a:t>cyclable</a:t>
            </a:r>
            <a:endParaRPr lang="en-US" sz="2000" dirty="0" smtClean="0">
              <a:solidFill>
                <a:srgbClr val="7F7F7F"/>
              </a:solidFill>
            </a:endParaRPr>
          </a:p>
          <a:p>
            <a:pPr lvl="1" algn="just">
              <a:buFont typeface="Arial"/>
              <a:buChar char="•"/>
            </a:pPr>
            <a:r>
              <a:rPr lang="en-US" sz="2000" dirty="0" err="1" smtClean="0">
                <a:solidFill>
                  <a:srgbClr val="7F7F7F"/>
                </a:solidFill>
              </a:rPr>
              <a:t>Autoroutes</a:t>
            </a:r>
            <a:r>
              <a:rPr lang="en-US" sz="2000" dirty="0" smtClean="0">
                <a:solidFill>
                  <a:srgbClr val="7F7F7F"/>
                </a:solidFill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</a:rPr>
              <a:t>cyclables</a:t>
            </a:r>
            <a:endParaRPr lang="en-US" sz="2000" dirty="0" smtClean="0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754" y="2616392"/>
            <a:ext cx="3095818" cy="206387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332973" y="3436162"/>
            <a:ext cx="3519714" cy="1378858"/>
          </a:xfrm>
          <a:prstGeom prst="roundRect">
            <a:avLst/>
          </a:prstGeom>
          <a:solidFill>
            <a:srgbClr val="FF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Les </a:t>
            </a:r>
            <a:r>
              <a:rPr lang="en-US" sz="2000" b="1" dirty="0" err="1" smtClean="0"/>
              <a:t>chiffres</a:t>
            </a:r>
            <a:r>
              <a:rPr lang="en-US" sz="2000" b="1" dirty="0" smtClean="0"/>
              <a:t> en France en 2013</a:t>
            </a:r>
          </a:p>
          <a:p>
            <a:pPr algn="ctr"/>
            <a:r>
              <a:rPr lang="en-US" dirty="0" smtClean="0"/>
              <a:t>Plus de 35 </a:t>
            </a:r>
            <a:r>
              <a:rPr lang="en-US" dirty="0" err="1" smtClean="0"/>
              <a:t>villes</a:t>
            </a:r>
            <a:r>
              <a:rPr lang="en-US" dirty="0" smtClean="0"/>
              <a:t> </a:t>
            </a:r>
            <a:r>
              <a:rPr lang="en-US" dirty="0" err="1" smtClean="0"/>
              <a:t>concernées</a:t>
            </a:r>
            <a:endParaRPr lang="en-US" dirty="0" smtClean="0"/>
          </a:p>
          <a:p>
            <a:pPr algn="ctr"/>
            <a:r>
              <a:rPr lang="en-US" dirty="0" smtClean="0"/>
              <a:t>3940 stations</a:t>
            </a:r>
          </a:p>
          <a:p>
            <a:pPr algn="ctr"/>
            <a:r>
              <a:rPr lang="en-US" dirty="0" smtClean="0"/>
              <a:t>43000 VLS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5422403" y="4747304"/>
            <a:ext cx="3519714" cy="1609045"/>
          </a:xfrm>
          <a:prstGeom prst="roundRect">
            <a:avLst/>
          </a:prstGeom>
          <a:solidFill>
            <a:srgbClr val="FF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Fin 2014</a:t>
            </a:r>
          </a:p>
          <a:p>
            <a:pPr algn="ctr"/>
            <a:r>
              <a:rPr lang="en-US" dirty="0" err="1" smtClean="0"/>
              <a:t>Création</a:t>
            </a:r>
            <a:r>
              <a:rPr lang="en-US" dirty="0" smtClean="0"/>
              <a:t> de la 1</a:t>
            </a:r>
            <a:r>
              <a:rPr lang="fr-FR" baseline="30000" dirty="0"/>
              <a:t>ère</a:t>
            </a:r>
            <a:r>
              <a:rPr lang="fr-FR" dirty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piste</a:t>
            </a:r>
            <a:r>
              <a:rPr lang="en-US" dirty="0" smtClean="0"/>
              <a:t> </a:t>
            </a:r>
            <a:r>
              <a:rPr lang="en-US" dirty="0" err="1" smtClean="0"/>
              <a:t>cyclable</a:t>
            </a:r>
            <a:r>
              <a:rPr lang="en-US" dirty="0" smtClean="0"/>
              <a:t> </a:t>
            </a:r>
            <a:r>
              <a:rPr lang="en-US" dirty="0" err="1" smtClean="0"/>
              <a:t>solaire</a:t>
            </a:r>
            <a:r>
              <a:rPr lang="en-US" dirty="0" smtClean="0"/>
              <a:t> au monde en </a:t>
            </a:r>
            <a:r>
              <a:rPr lang="en-US" dirty="0" err="1" smtClean="0"/>
              <a:t>Hollande</a:t>
            </a:r>
            <a:endParaRPr lang="en-US" dirty="0" smtClean="0"/>
          </a:p>
          <a:p>
            <a:pPr algn="ctr"/>
            <a:r>
              <a:rPr lang="en-US" dirty="0" smtClean="0"/>
              <a:t>3000 kWh </a:t>
            </a:r>
            <a:r>
              <a:rPr lang="en-US" dirty="0" err="1" smtClean="0"/>
              <a:t>générés</a:t>
            </a:r>
            <a:r>
              <a:rPr lang="en-US" dirty="0" smtClean="0"/>
              <a:t> en 6 </a:t>
            </a:r>
            <a:r>
              <a:rPr lang="en-US" dirty="0" err="1" smtClean="0"/>
              <a:t>mois</a:t>
            </a:r>
            <a:r>
              <a:rPr lang="en-US" dirty="0" smtClean="0"/>
              <a:t> </a:t>
            </a:r>
          </a:p>
          <a:p>
            <a:pPr algn="ctr"/>
            <a:r>
              <a:rPr lang="en-US" dirty="0" err="1" smtClean="0"/>
              <a:t>sur</a:t>
            </a:r>
            <a:r>
              <a:rPr lang="en-US" dirty="0" smtClean="0"/>
              <a:t> 70 m de </a:t>
            </a:r>
            <a:r>
              <a:rPr lang="en-US" dirty="0" err="1" smtClean="0"/>
              <a:t>piste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543273" y="4623161"/>
            <a:ext cx="8071983" cy="1684433"/>
          </a:xfrm>
          <a:prstGeom prst="roundRect">
            <a:avLst/>
          </a:prstGeom>
          <a:solidFill>
            <a:srgbClr val="FF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Depuis</a:t>
            </a:r>
            <a:r>
              <a:rPr lang="en-US" sz="2000" b="1" dirty="0" smtClean="0"/>
              <a:t> 2009 </a:t>
            </a:r>
            <a:r>
              <a:rPr lang="en-US" sz="2000" b="1" dirty="0" err="1" smtClean="0"/>
              <a:t>à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Copenhague</a:t>
            </a:r>
            <a:endParaRPr lang="en-US" sz="2000" b="1" dirty="0" smtClean="0"/>
          </a:p>
          <a:p>
            <a:pPr algn="ctr"/>
            <a:r>
              <a:rPr lang="fr-FR" dirty="0" smtClean="0"/>
              <a:t>Autoroutes aménagées sur 5 à 20 km voire 30 km</a:t>
            </a:r>
          </a:p>
          <a:p>
            <a:pPr algn="ctr"/>
            <a:r>
              <a:rPr lang="fr-FR" dirty="0" smtClean="0"/>
              <a:t>Projet d’une trentaine d’autoroutes pour un total de 500 km</a:t>
            </a:r>
          </a:p>
          <a:p>
            <a:pPr algn="ctr"/>
            <a:r>
              <a:rPr lang="fr-FR" dirty="0" smtClean="0"/>
              <a:t>Relient les lieux de travail, d’études et de transports publics aux lieux d’habitation</a:t>
            </a:r>
          </a:p>
          <a:p>
            <a:pPr algn="ctr"/>
            <a:r>
              <a:rPr lang="fr-FR" dirty="0" smtClean="0"/>
              <a:t>Offrent rapidité, confort et sécurité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8195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41955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960" y="0"/>
            <a:ext cx="0" cy="685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099306" y="0"/>
            <a:ext cx="0" cy="68999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31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2" animBg="1"/>
      <p:bldP spid="10" grpId="3" animBg="1"/>
      <p:bldP spid="12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14357" y="467924"/>
            <a:ext cx="7887409" cy="866157"/>
          </a:xfrm>
          <a:prstGeom prst="roundRect">
            <a:avLst/>
          </a:prstGeom>
          <a:solidFill>
            <a:srgbClr val="66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7000"/>
            <a:ext cx="8229600" cy="866157"/>
          </a:xfrm>
        </p:spPr>
        <p:txBody>
          <a:bodyPr tIns="0" bIns="187200">
            <a:normAutofit/>
          </a:bodyPr>
          <a:lstStyle/>
          <a:p>
            <a:r>
              <a:rPr lang="en-US" dirty="0" smtClean="0">
                <a:latin typeface="Bank Gothic"/>
                <a:cs typeface="Bank Gothic"/>
              </a:rPr>
              <a:t>Transports </a:t>
            </a:r>
            <a:r>
              <a:rPr lang="en-US" dirty="0" err="1">
                <a:latin typeface="Bank Gothic"/>
                <a:cs typeface="Bank Gothic"/>
              </a:rPr>
              <a:t>c</a:t>
            </a:r>
            <a:r>
              <a:rPr lang="en-US" dirty="0" err="1" smtClean="0">
                <a:latin typeface="Bank Gothic"/>
                <a:cs typeface="Bank Gothic"/>
              </a:rPr>
              <a:t>ollectifs</a:t>
            </a:r>
            <a:endParaRPr lang="en-US" dirty="0">
              <a:latin typeface="Bank Gothic"/>
              <a:cs typeface="Bank Gothic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58" y="4543640"/>
            <a:ext cx="3673424" cy="1820105"/>
          </a:xfrm>
          <a:prstGeom prst="rect">
            <a:avLst/>
          </a:prstGeom>
        </p:spPr>
      </p:pic>
      <p:pic>
        <p:nvPicPr>
          <p:cNvPr id="20" name="Picture 19" descr="Capture d’écran 2016-03-17 à 17.35.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"/>
          <a:stretch/>
        </p:blipFill>
        <p:spPr>
          <a:xfrm>
            <a:off x="3767980" y="4300698"/>
            <a:ext cx="5086269" cy="20630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10550" r="5964" b="17175"/>
          <a:stretch/>
        </p:blipFill>
        <p:spPr>
          <a:xfrm>
            <a:off x="4217144" y="1742373"/>
            <a:ext cx="4868242" cy="246952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68195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41955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6960" y="0"/>
            <a:ext cx="0" cy="685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099306" y="0"/>
            <a:ext cx="0" cy="68999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198" y="1759086"/>
            <a:ext cx="4248263" cy="23896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476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384"/>
            <a:ext cx="8229600" cy="4082458"/>
          </a:xfrm>
        </p:spPr>
        <p:txBody>
          <a:bodyPr>
            <a:normAutofit/>
          </a:bodyPr>
          <a:lstStyle/>
          <a:p>
            <a:r>
              <a:rPr lang="fr-FR" sz="2800" dirty="0" smtClean="0"/>
              <a:t>Bus – Métro – Tramway</a:t>
            </a:r>
          </a:p>
          <a:p>
            <a:pPr lvl="1">
              <a:buFont typeface="Arial"/>
              <a:buChar char="•"/>
            </a:pPr>
            <a:r>
              <a:rPr lang="fr-FR" sz="2400" dirty="0" smtClean="0">
                <a:solidFill>
                  <a:srgbClr val="7F7F7F"/>
                </a:solidFill>
              </a:rPr>
              <a:t>Solutions écologiques et récentes</a:t>
            </a:r>
          </a:p>
          <a:p>
            <a:pPr lvl="1">
              <a:buFont typeface="Arial"/>
              <a:buChar char="•"/>
            </a:pPr>
            <a:r>
              <a:rPr lang="fr-FR" sz="2400" dirty="0" smtClean="0">
                <a:solidFill>
                  <a:srgbClr val="7F7F7F"/>
                </a:solidFill>
              </a:rPr>
              <a:t>Des difficultés au départ et un accueil mitigé</a:t>
            </a:r>
          </a:p>
          <a:p>
            <a:pPr lvl="1">
              <a:buFont typeface="Arial"/>
              <a:buChar char="•"/>
            </a:pPr>
            <a:r>
              <a:rPr lang="fr-FR" sz="2400" dirty="0" smtClean="0">
                <a:solidFill>
                  <a:srgbClr val="7F7F7F"/>
                </a:solidFill>
              </a:rPr>
              <a:t>Un succès repris dans de nombreuses villes</a:t>
            </a:r>
          </a:p>
          <a:p>
            <a:pPr lvl="1">
              <a:buFont typeface="Arial"/>
              <a:buChar char="•"/>
            </a:pPr>
            <a:endParaRPr lang="fr-FR" sz="2400" dirty="0" smtClean="0"/>
          </a:p>
          <a:p>
            <a:pPr algn="just"/>
            <a:r>
              <a:rPr lang="fr-FR" sz="2800" dirty="0" smtClean="0"/>
              <a:t>Dépendance à l’organisation du réseau</a:t>
            </a:r>
          </a:p>
          <a:p>
            <a:pPr algn="just"/>
            <a:endParaRPr lang="fr-FR" sz="2800" dirty="0" smtClean="0"/>
          </a:p>
          <a:p>
            <a:pPr algn="just"/>
            <a:r>
              <a:rPr lang="fr-FR" sz="2800" dirty="0" smtClean="0"/>
              <a:t>Inconfort en période de pointe</a:t>
            </a:r>
          </a:p>
          <a:p>
            <a:pPr algn="just"/>
            <a:endParaRPr lang="fr-FR" sz="2400" dirty="0" smtClean="0"/>
          </a:p>
          <a:p>
            <a:endParaRPr lang="fr-FR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395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Bank Gothic"/>
                <a:cs typeface="Bank Gothic"/>
              </a:rPr>
              <a:t>Les transports </a:t>
            </a:r>
            <a:r>
              <a:rPr lang="en-US" sz="3600" dirty="0" err="1" smtClean="0">
                <a:latin typeface="Bank Gothic"/>
                <a:cs typeface="Bank Gothic"/>
              </a:rPr>
              <a:t>urbains</a:t>
            </a:r>
            <a:r>
              <a:rPr lang="en-US" sz="3600" dirty="0" smtClean="0">
                <a:latin typeface="Bank Gothic"/>
                <a:cs typeface="Bank Gothic"/>
              </a:rPr>
              <a:t> </a:t>
            </a:r>
            <a:r>
              <a:rPr lang="en-US" sz="3600" dirty="0" err="1" smtClean="0">
                <a:latin typeface="Bank Gothic"/>
                <a:cs typeface="Bank Gothic"/>
              </a:rPr>
              <a:t>actuels</a:t>
            </a:r>
            <a:endParaRPr lang="en-US" sz="3600" dirty="0">
              <a:latin typeface="Bank Gothic"/>
              <a:cs typeface="Bank Gothic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724270"/>
            <a:ext cx="8229600" cy="706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latin typeface="Bank Gothic"/>
                <a:cs typeface="Bank Gothic"/>
              </a:rPr>
              <a:t>Limites</a:t>
            </a:r>
            <a:endParaRPr lang="en-US" sz="2400" dirty="0">
              <a:latin typeface="Bank Gothic"/>
              <a:cs typeface="Bank Gothic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8195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41955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6960" y="0"/>
            <a:ext cx="0" cy="685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099306" y="0"/>
            <a:ext cx="0" cy="68999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91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7278"/>
            <a:ext cx="8229600" cy="4525963"/>
          </a:xfrm>
        </p:spPr>
        <p:txBody>
          <a:bodyPr>
            <a:normAutofit/>
          </a:bodyPr>
          <a:lstStyle/>
          <a:p>
            <a:r>
              <a:rPr lang="fr-FR" sz="2400" dirty="0" smtClean="0"/>
              <a:t>Amélioration des réseaux (plus grande couverture)</a:t>
            </a:r>
          </a:p>
          <a:p>
            <a:r>
              <a:rPr lang="fr-FR" sz="2400" dirty="0" smtClean="0"/>
              <a:t>Augmentation de la capacité d’accueil des transports</a:t>
            </a:r>
            <a:endParaRPr lang="fr-FR" sz="2400" dirty="0"/>
          </a:p>
          <a:p>
            <a:r>
              <a:rPr lang="en-US" sz="2400" dirty="0" smtClean="0"/>
              <a:t>Production de </a:t>
            </a:r>
            <a:r>
              <a:rPr lang="en-US" sz="2400" dirty="0" err="1" smtClean="0"/>
              <a:t>l’électricité</a:t>
            </a:r>
            <a:r>
              <a:rPr lang="en-US" sz="2400" dirty="0" smtClean="0"/>
              <a:t> avec les </a:t>
            </a:r>
            <a:r>
              <a:rPr lang="en-US" sz="2400" dirty="0" err="1" smtClean="0"/>
              <a:t>énergies</a:t>
            </a:r>
            <a:r>
              <a:rPr lang="en-US" sz="2400" dirty="0" smtClean="0"/>
              <a:t> </a:t>
            </a:r>
            <a:r>
              <a:rPr lang="en-US" sz="2400" dirty="0" err="1" smtClean="0"/>
              <a:t>renouvelables</a:t>
            </a:r>
            <a:endParaRPr lang="en-US" sz="2400" dirty="0" smtClean="0"/>
          </a:p>
          <a:p>
            <a:r>
              <a:rPr lang="en-US" sz="2400" dirty="0" err="1" smtClean="0"/>
              <a:t>Rechargement</a:t>
            </a:r>
            <a:r>
              <a:rPr lang="en-US" sz="2400" dirty="0" smtClean="0"/>
              <a:t> du bus </a:t>
            </a:r>
            <a:r>
              <a:rPr lang="en-US" sz="2400" dirty="0" err="1" smtClean="0"/>
              <a:t>électrique</a:t>
            </a:r>
            <a:r>
              <a:rPr lang="en-US" sz="2400" dirty="0" smtClean="0"/>
              <a:t> sans borne</a:t>
            </a:r>
          </a:p>
          <a:p>
            <a:pPr lvl="1">
              <a:buFont typeface="Arial"/>
              <a:buChar char="•"/>
            </a:pPr>
            <a:r>
              <a:rPr lang="en-US" sz="2000" dirty="0" err="1" smtClean="0">
                <a:solidFill>
                  <a:srgbClr val="7F7F7F"/>
                </a:solidFill>
              </a:rPr>
              <a:t>Revêtement</a:t>
            </a:r>
            <a:r>
              <a:rPr lang="en-US" sz="2000" dirty="0" smtClean="0">
                <a:solidFill>
                  <a:srgbClr val="7F7F7F"/>
                </a:solidFill>
              </a:rPr>
              <a:t> de la route avec </a:t>
            </a:r>
            <a:r>
              <a:rPr lang="en-US" sz="2000" dirty="0" err="1" smtClean="0">
                <a:solidFill>
                  <a:srgbClr val="7F7F7F"/>
                </a:solidFill>
              </a:rPr>
              <a:t>système</a:t>
            </a:r>
            <a:r>
              <a:rPr lang="en-US" sz="2000" dirty="0" smtClean="0">
                <a:solidFill>
                  <a:srgbClr val="7F7F7F"/>
                </a:solidFill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</a:rPr>
              <a:t>d’induction</a:t>
            </a:r>
            <a:endParaRPr lang="en-US" sz="2000" dirty="0" smtClean="0">
              <a:solidFill>
                <a:srgbClr val="7F7F7F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000" dirty="0" err="1" smtClean="0">
                <a:solidFill>
                  <a:srgbClr val="7F7F7F"/>
                </a:solidFill>
              </a:rPr>
              <a:t>Bobine</a:t>
            </a:r>
            <a:r>
              <a:rPr lang="en-US" sz="2000" dirty="0" smtClean="0">
                <a:solidFill>
                  <a:srgbClr val="7F7F7F"/>
                </a:solidFill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</a:rPr>
              <a:t>placée</a:t>
            </a:r>
            <a:r>
              <a:rPr lang="en-US" sz="2000" dirty="0" smtClean="0">
                <a:solidFill>
                  <a:srgbClr val="7F7F7F"/>
                </a:solidFill>
              </a:rPr>
              <a:t> sous le bus et </a:t>
            </a:r>
            <a:r>
              <a:rPr lang="en-US" sz="2000" dirty="0" err="1" smtClean="0">
                <a:solidFill>
                  <a:srgbClr val="7F7F7F"/>
                </a:solidFill>
              </a:rPr>
              <a:t>bobines</a:t>
            </a:r>
            <a:r>
              <a:rPr lang="en-US" sz="2000" dirty="0" smtClean="0">
                <a:solidFill>
                  <a:srgbClr val="7F7F7F"/>
                </a:solidFill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</a:rPr>
              <a:t>insérées</a:t>
            </a:r>
            <a:r>
              <a:rPr lang="en-US" sz="2000" dirty="0" smtClean="0">
                <a:solidFill>
                  <a:srgbClr val="7F7F7F"/>
                </a:solidFill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</a:rPr>
              <a:t>dans</a:t>
            </a:r>
            <a:r>
              <a:rPr lang="en-US" sz="2000" dirty="0" smtClean="0">
                <a:solidFill>
                  <a:srgbClr val="7F7F7F"/>
                </a:solidFill>
              </a:rPr>
              <a:t> la </a:t>
            </a:r>
            <a:r>
              <a:rPr lang="en-US" sz="2000" dirty="0" err="1" smtClean="0">
                <a:solidFill>
                  <a:srgbClr val="7F7F7F"/>
                </a:solidFill>
              </a:rPr>
              <a:t>chaussée</a:t>
            </a:r>
            <a:endParaRPr lang="en-US" sz="2000" dirty="0" smtClean="0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395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Bank Gothic"/>
                <a:cs typeface="Bank Gothic"/>
              </a:rPr>
              <a:t>Les transports </a:t>
            </a:r>
            <a:r>
              <a:rPr lang="en-US" sz="3600" dirty="0" err="1" smtClean="0">
                <a:latin typeface="Bank Gothic"/>
                <a:cs typeface="Bank Gothic"/>
              </a:rPr>
              <a:t>urbains</a:t>
            </a:r>
            <a:r>
              <a:rPr lang="en-US" sz="3600" dirty="0" smtClean="0">
                <a:latin typeface="Bank Gothic"/>
                <a:cs typeface="Bank Gothic"/>
              </a:rPr>
              <a:t> </a:t>
            </a:r>
            <a:r>
              <a:rPr lang="en-US" sz="3600" dirty="0" err="1" smtClean="0">
                <a:latin typeface="Bank Gothic"/>
                <a:cs typeface="Bank Gothic"/>
              </a:rPr>
              <a:t>actuels</a:t>
            </a:r>
            <a:endParaRPr lang="en-US" sz="3600" dirty="0">
              <a:latin typeface="Bank Gothic"/>
              <a:cs typeface="Bank Gothic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724270"/>
            <a:ext cx="8229600" cy="706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Bank Gothic"/>
                <a:cs typeface="Bank Gothic"/>
              </a:rPr>
              <a:t>Perspectives </a:t>
            </a:r>
            <a:r>
              <a:rPr lang="en-US" sz="2400" dirty="0" err="1" smtClean="0">
                <a:latin typeface="Bank Gothic"/>
                <a:cs typeface="Bank Gothic"/>
              </a:rPr>
              <a:t>d’évolution</a:t>
            </a:r>
            <a:endParaRPr lang="en-US" sz="2400" dirty="0">
              <a:latin typeface="Bank Gothic"/>
              <a:cs typeface="Bank Gothic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82366" y="4618930"/>
            <a:ext cx="3493835" cy="1715674"/>
            <a:chOff x="650408" y="4264769"/>
            <a:chExt cx="3691207" cy="200214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2999" y="4264769"/>
              <a:ext cx="2991064" cy="1482009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650408" y="4966596"/>
              <a:ext cx="3691207" cy="1300316"/>
              <a:chOff x="5426406" y="2892321"/>
              <a:chExt cx="2901934" cy="100737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426406" y="3415884"/>
                <a:ext cx="2901934" cy="483807"/>
                <a:chOff x="5426406" y="3415884"/>
                <a:chExt cx="2901934" cy="483807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5426406" y="3415884"/>
                  <a:ext cx="290193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" name="Group 13"/>
                <p:cNvGrpSpPr/>
                <p:nvPr/>
              </p:nvGrpSpPr>
              <p:grpSpPr>
                <a:xfrm>
                  <a:off x="5519100" y="3507057"/>
                  <a:ext cx="2684039" cy="392634"/>
                  <a:chOff x="5554872" y="3507057"/>
                  <a:chExt cx="2684039" cy="392634"/>
                </a:xfrm>
              </p:grpSpPr>
              <p:pic>
                <p:nvPicPr>
                  <p:cNvPr id="15" name="Picture 14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64773" r="5822"/>
                  <a:stretch/>
                </p:blipFill>
                <p:spPr>
                  <a:xfrm>
                    <a:off x="7855477" y="3507057"/>
                    <a:ext cx="383434" cy="392634"/>
                  </a:xfrm>
                  <a:prstGeom prst="rect">
                    <a:avLst/>
                  </a:prstGeom>
                </p:spPr>
              </p:pic>
              <p:pic>
                <p:nvPicPr>
                  <p:cNvPr id="16" name="Picture 15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64773" r="5822"/>
                  <a:stretch/>
                </p:blipFill>
                <p:spPr>
                  <a:xfrm>
                    <a:off x="7472042" y="3507057"/>
                    <a:ext cx="383434" cy="392634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16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64773" r="5822"/>
                  <a:stretch/>
                </p:blipFill>
                <p:spPr>
                  <a:xfrm>
                    <a:off x="7088608" y="3507057"/>
                    <a:ext cx="383434" cy="392634"/>
                  </a:xfrm>
                  <a:prstGeom prst="rect">
                    <a:avLst/>
                  </a:prstGeom>
                </p:spPr>
              </p:pic>
              <p:pic>
                <p:nvPicPr>
                  <p:cNvPr id="18" name="Picture 17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64773" r="5822"/>
                  <a:stretch/>
                </p:blipFill>
                <p:spPr>
                  <a:xfrm>
                    <a:off x="6705174" y="3507057"/>
                    <a:ext cx="383434" cy="392634"/>
                  </a:xfrm>
                  <a:prstGeom prst="rect">
                    <a:avLst/>
                  </a:prstGeom>
                </p:spPr>
              </p:pic>
              <p:pic>
                <p:nvPicPr>
                  <p:cNvPr id="19" name="Picture 18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64773" r="5822"/>
                  <a:stretch/>
                </p:blipFill>
                <p:spPr>
                  <a:xfrm>
                    <a:off x="6321740" y="3507057"/>
                    <a:ext cx="383434" cy="392634"/>
                  </a:xfrm>
                  <a:prstGeom prst="rect">
                    <a:avLst/>
                  </a:prstGeom>
                </p:spPr>
              </p:pic>
              <p:pic>
                <p:nvPicPr>
                  <p:cNvPr id="20" name="Picture 19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64773" r="5822"/>
                  <a:stretch/>
                </p:blipFill>
                <p:spPr>
                  <a:xfrm>
                    <a:off x="5938306" y="3507057"/>
                    <a:ext cx="383434" cy="392634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64773" r="5822"/>
                  <a:stretch/>
                </p:blipFill>
                <p:spPr>
                  <a:xfrm>
                    <a:off x="5554872" y="3507057"/>
                    <a:ext cx="383434" cy="39263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/>
              <a:srcRect l="64773" r="5822"/>
              <a:stretch/>
            </p:blipFill>
            <p:spPr>
              <a:xfrm>
                <a:off x="6358077" y="2892321"/>
                <a:ext cx="242806" cy="248632"/>
              </a:xfrm>
              <a:prstGeom prst="rect">
                <a:avLst/>
              </a:prstGeom>
            </p:spPr>
          </p:pic>
        </p:grpSp>
      </p:grpSp>
      <p:cxnSp>
        <p:nvCxnSpPr>
          <p:cNvPr id="30" name="Straight Connector 29"/>
          <p:cNvCxnSpPr/>
          <p:nvPr/>
        </p:nvCxnSpPr>
        <p:spPr>
          <a:xfrm>
            <a:off x="0" y="68195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0" y="41955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6960" y="0"/>
            <a:ext cx="0" cy="685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099306" y="0"/>
            <a:ext cx="0" cy="68999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37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5416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fr-FR" dirty="0" smtClean="0"/>
              <a:t>Transport public silencieux et écologique</a:t>
            </a:r>
          </a:p>
          <a:p>
            <a:pPr lvl="1">
              <a:buFont typeface="Arial"/>
              <a:buChar char="•"/>
            </a:pPr>
            <a:r>
              <a:rPr lang="fr-FR" sz="2400" dirty="0" smtClean="0">
                <a:solidFill>
                  <a:srgbClr val="7F7F7F"/>
                </a:solidFill>
              </a:rPr>
              <a:t>Électrique</a:t>
            </a:r>
          </a:p>
          <a:p>
            <a:pPr lvl="1">
              <a:buFont typeface="Arial"/>
              <a:buChar char="•"/>
            </a:pPr>
            <a:r>
              <a:rPr lang="fr-FR" sz="2400" dirty="0" smtClean="0">
                <a:solidFill>
                  <a:srgbClr val="7F7F7F"/>
                </a:solidFill>
              </a:rPr>
              <a:t>Rechargé par des panneaux solaires</a:t>
            </a:r>
            <a:endParaRPr lang="fr-FR" sz="2400" dirty="0">
              <a:solidFill>
                <a:srgbClr val="7F7F7F"/>
              </a:solidFill>
            </a:endParaRPr>
          </a:p>
          <a:p>
            <a:r>
              <a:rPr lang="fr-FR" dirty="0" smtClean="0"/>
              <a:t>Réduction du trafic et des embouteillages</a:t>
            </a:r>
          </a:p>
          <a:p>
            <a:pPr lvl="1">
              <a:buFont typeface="Arial"/>
              <a:buChar char="•"/>
            </a:pPr>
            <a:r>
              <a:rPr lang="fr-FR" sz="2400" dirty="0" smtClean="0">
                <a:solidFill>
                  <a:srgbClr val="7F7F7F"/>
                </a:solidFill>
              </a:rPr>
              <a:t>Bus qui enjambe les voies destinées aux voitures</a:t>
            </a:r>
          </a:p>
          <a:p>
            <a:pPr lvl="1">
              <a:buFont typeface="Arial"/>
              <a:buChar char="•"/>
            </a:pPr>
            <a:r>
              <a:rPr lang="fr-FR" sz="2400" dirty="0" smtClean="0">
                <a:solidFill>
                  <a:srgbClr val="7F7F7F"/>
                </a:solidFill>
              </a:rPr>
              <a:t>Voitures pouvant circulant sous le bus</a:t>
            </a:r>
            <a:endParaRPr lang="fr-FR" dirty="0">
              <a:solidFill>
                <a:srgbClr val="7F7F7F"/>
              </a:solidFill>
            </a:endParaRPr>
          </a:p>
          <a:p>
            <a:r>
              <a:rPr lang="fr-FR" dirty="0" smtClean="0"/>
              <a:t>Adapté pour les grandes agglomérations</a:t>
            </a:r>
          </a:p>
          <a:p>
            <a:pPr lvl="1">
              <a:buFont typeface="Arial"/>
              <a:buChar char="•"/>
            </a:pPr>
            <a:r>
              <a:rPr lang="fr-FR" sz="2400" dirty="0" smtClean="0">
                <a:solidFill>
                  <a:srgbClr val="7F7F7F"/>
                </a:solidFill>
              </a:rPr>
              <a:t>Capacité de 1200 à 1400 passagers</a:t>
            </a:r>
          </a:p>
          <a:p>
            <a:pPr lvl="1">
              <a:buFont typeface="Arial"/>
              <a:buChar char="•"/>
            </a:pPr>
            <a:r>
              <a:rPr lang="fr-FR" sz="2400" dirty="0" smtClean="0">
                <a:solidFill>
                  <a:srgbClr val="7F7F7F"/>
                </a:solidFill>
              </a:rPr>
              <a:t>Grandes stations (sur le côté de la route ou surplombant la route)</a:t>
            </a:r>
            <a:endParaRPr lang="fr-FR" sz="2400" dirty="0">
              <a:solidFill>
                <a:srgbClr val="7F7F7F"/>
              </a:solidFill>
            </a:endParaRPr>
          </a:p>
          <a:p>
            <a:r>
              <a:rPr lang="fr-FR" dirty="0"/>
              <a:t>F</a:t>
            </a:r>
            <a:r>
              <a:rPr lang="fr-FR" dirty="0" smtClean="0"/>
              <a:t>abrication </a:t>
            </a:r>
          </a:p>
          <a:p>
            <a:pPr lvl="1">
              <a:buFont typeface="Arial"/>
              <a:buChar char="•"/>
            </a:pPr>
            <a:r>
              <a:rPr lang="fr-FR" sz="2400" dirty="0" smtClean="0">
                <a:solidFill>
                  <a:srgbClr val="7F7F7F"/>
                </a:solidFill>
              </a:rPr>
              <a:t>Rapidité</a:t>
            </a:r>
          </a:p>
          <a:p>
            <a:pPr lvl="1">
              <a:buFont typeface="Arial"/>
              <a:buChar char="•"/>
            </a:pPr>
            <a:r>
              <a:rPr lang="fr-FR" sz="2400" dirty="0" smtClean="0">
                <a:solidFill>
                  <a:srgbClr val="7F7F7F"/>
                </a:solidFill>
              </a:rPr>
              <a:t>Coût </a:t>
            </a:r>
            <a:endParaRPr lang="fr-FR" sz="2400" dirty="0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395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Bank Gothic"/>
                <a:cs typeface="Bank Gothic"/>
              </a:rPr>
              <a:t>Straddling bus</a:t>
            </a:r>
            <a:endParaRPr lang="en-US" sz="3600" dirty="0">
              <a:latin typeface="Bank Gothic"/>
              <a:cs typeface="Bank Gothic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724270"/>
            <a:ext cx="9144000" cy="706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Bank Gothic"/>
                <a:cs typeface="Bank Gothic"/>
              </a:rPr>
              <a:t>Le bus tramway </a:t>
            </a:r>
            <a:r>
              <a:rPr lang="en-US" sz="2400" dirty="0" err="1" smtClean="0">
                <a:latin typeface="Bank Gothic"/>
                <a:cs typeface="Bank Gothic"/>
              </a:rPr>
              <a:t>chinois</a:t>
            </a:r>
            <a:r>
              <a:rPr lang="en-US" sz="2400" dirty="0">
                <a:latin typeface="Bank Gothic"/>
                <a:cs typeface="Bank Gothic"/>
              </a:rPr>
              <a:t> </a:t>
            </a:r>
            <a:r>
              <a:rPr lang="en-US" sz="2400" dirty="0" err="1" smtClean="0">
                <a:latin typeface="Bank Gothic"/>
                <a:cs typeface="Bank Gothic"/>
              </a:rPr>
              <a:t>enjambeur</a:t>
            </a:r>
            <a:r>
              <a:rPr lang="en-US" sz="2400" dirty="0" smtClean="0">
                <a:latin typeface="Bank Gothic"/>
                <a:cs typeface="Bank Gothic"/>
              </a:rPr>
              <a:t> de routes</a:t>
            </a:r>
            <a:endParaRPr lang="en-US" sz="2400" dirty="0">
              <a:latin typeface="Bank Gothic"/>
              <a:cs typeface="Bank Gothic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367" y="75620"/>
            <a:ext cx="1326673" cy="74293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209709" y="5474204"/>
            <a:ext cx="3751504" cy="733097"/>
          </a:xfrm>
          <a:prstGeom prst="roundRect">
            <a:avLst/>
          </a:prstGeom>
          <a:solidFill>
            <a:srgbClr val="FF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000" b="1" dirty="0" err="1" smtClean="0"/>
              <a:t>Durée</a:t>
            </a:r>
            <a:r>
              <a:rPr lang="en-US" sz="2000" b="1" dirty="0" smtClean="0"/>
              <a:t> de construction </a:t>
            </a:r>
          </a:p>
          <a:p>
            <a:pPr algn="ctr"/>
            <a:r>
              <a:rPr lang="en-US" sz="2000" dirty="0" smtClean="0"/>
              <a:t>Straddling bus = ⅓ </a:t>
            </a:r>
            <a:r>
              <a:rPr lang="en-US" sz="2000" dirty="0" err="1" smtClean="0"/>
              <a:t>Métro</a:t>
            </a:r>
            <a:endParaRPr lang="en-US" sz="2000" dirty="0" smtClean="0"/>
          </a:p>
        </p:txBody>
      </p:sp>
      <p:sp>
        <p:nvSpPr>
          <p:cNvPr id="10" name="Rounded Rectangle 9"/>
          <p:cNvSpPr/>
          <p:nvPr/>
        </p:nvSpPr>
        <p:spPr>
          <a:xfrm>
            <a:off x="2106398" y="6269268"/>
            <a:ext cx="5945836" cy="431332"/>
          </a:xfrm>
          <a:prstGeom prst="roundRect">
            <a:avLst/>
          </a:prstGeom>
          <a:solidFill>
            <a:srgbClr val="FF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000" b="1" dirty="0" smtClean="0"/>
              <a:t>Straddling Bus (1,4 M€/km) &lt; </a:t>
            </a:r>
            <a:r>
              <a:rPr lang="en-US" sz="2000" b="1" dirty="0" err="1" smtClean="0"/>
              <a:t>Métro</a:t>
            </a:r>
            <a:r>
              <a:rPr lang="en-US" sz="2000" b="1" dirty="0" smtClean="0"/>
              <a:t> (14 M€/km)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8195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41955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6960" y="0"/>
            <a:ext cx="0" cy="685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099306" y="0"/>
            <a:ext cx="0" cy="68999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35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6152"/>
            <a:ext cx="8229600" cy="512127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FR" sz="2800" dirty="0" smtClean="0"/>
              <a:t>Le TGV reste le moyen de transport à privilégier pour se déplacer à l’échelle nationale</a:t>
            </a:r>
          </a:p>
          <a:p>
            <a:pPr lvl="1" algn="just">
              <a:buFont typeface="Arial"/>
              <a:buChar char="•"/>
            </a:pPr>
            <a:r>
              <a:rPr lang="fr-FR" sz="2200" dirty="0" smtClean="0">
                <a:solidFill>
                  <a:srgbClr val="7F7F7F"/>
                </a:solidFill>
              </a:rPr>
              <a:t>Rapidité des déplacements</a:t>
            </a:r>
          </a:p>
          <a:p>
            <a:pPr lvl="1" algn="just">
              <a:buFont typeface="Arial"/>
              <a:buChar char="•"/>
            </a:pPr>
            <a:r>
              <a:rPr lang="fr-FR" sz="2200" dirty="0" smtClean="0">
                <a:solidFill>
                  <a:srgbClr val="7F7F7F"/>
                </a:solidFill>
              </a:rPr>
              <a:t>Empreintes énergétique et environnementale</a:t>
            </a:r>
          </a:p>
          <a:p>
            <a:pPr algn="just"/>
            <a:endParaRPr lang="fr-FR" dirty="0" smtClean="0"/>
          </a:p>
          <a:p>
            <a:pPr algn="just"/>
            <a:endParaRPr lang="fr-FR" dirty="0" smtClean="0"/>
          </a:p>
          <a:p>
            <a:pPr algn="just"/>
            <a:endParaRPr lang="fr-FR" dirty="0"/>
          </a:p>
          <a:p>
            <a:pPr marL="0" indent="0" algn="just">
              <a:buNone/>
            </a:pP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  <a:p>
            <a:r>
              <a:rPr lang="fr-FR" sz="2800" dirty="0" smtClean="0"/>
              <a:t>Des progrès envisageables sur les longues distances</a:t>
            </a:r>
          </a:p>
          <a:p>
            <a:pPr lvl="1">
              <a:buFont typeface="Arial"/>
              <a:buChar char="•"/>
            </a:pPr>
            <a:r>
              <a:rPr lang="fr-FR" sz="2200" dirty="0" smtClean="0">
                <a:solidFill>
                  <a:srgbClr val="7F7F7F"/>
                </a:solidFill>
              </a:rPr>
              <a:t>Dans le domaine ferroviaire</a:t>
            </a:r>
          </a:p>
          <a:p>
            <a:pPr lvl="1">
              <a:buFont typeface="Arial"/>
              <a:buChar char="•"/>
            </a:pPr>
            <a:r>
              <a:rPr lang="fr-FR" sz="2200" dirty="0" smtClean="0">
                <a:solidFill>
                  <a:srgbClr val="7F7F7F"/>
                </a:solidFill>
              </a:rPr>
              <a:t>Dans les airs et sur les mers</a:t>
            </a:r>
            <a:endParaRPr lang="fr-FR" sz="2200" dirty="0">
              <a:solidFill>
                <a:srgbClr val="7F7F7F"/>
              </a:solidFill>
            </a:endParaRP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395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latin typeface="Bank Gothic"/>
                <a:cs typeface="Bank Gothic"/>
              </a:rPr>
              <a:t>Déplacements</a:t>
            </a:r>
            <a:r>
              <a:rPr lang="en-US" sz="3600" dirty="0" smtClean="0">
                <a:latin typeface="Bank Gothic"/>
                <a:cs typeface="Bank Gothic"/>
              </a:rPr>
              <a:t> </a:t>
            </a:r>
            <a:r>
              <a:rPr lang="en-US" sz="3600" dirty="0" err="1" smtClean="0">
                <a:latin typeface="Bank Gothic"/>
                <a:cs typeface="Bank Gothic"/>
              </a:rPr>
              <a:t>nationaux</a:t>
            </a:r>
            <a:endParaRPr lang="en-US" sz="3600" dirty="0">
              <a:latin typeface="Bank Gothic"/>
              <a:cs typeface="Bank Gothic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65107" y="2829092"/>
            <a:ext cx="7037059" cy="2179635"/>
            <a:chOff x="656178" y="2265813"/>
            <a:chExt cx="6510290" cy="2079252"/>
          </a:xfrm>
        </p:grpSpPr>
        <p:sp>
          <p:nvSpPr>
            <p:cNvPr id="9" name="TextBox 8"/>
            <p:cNvSpPr txBox="1"/>
            <p:nvPr/>
          </p:nvSpPr>
          <p:spPr>
            <a:xfrm>
              <a:off x="1729069" y="4123328"/>
              <a:ext cx="101947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err="1" smtClean="0"/>
                <a:t>gep</a:t>
              </a:r>
              <a:r>
                <a:rPr lang="en-US" sz="800" b="1" dirty="0" smtClean="0"/>
                <a:t>/</a:t>
              </a:r>
              <a:r>
                <a:rPr lang="en-US" sz="800" b="1" dirty="0" err="1" smtClean="0"/>
                <a:t>pass.km</a:t>
              </a:r>
              <a:endParaRPr lang="en-US" sz="800" b="1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56178" y="2265813"/>
              <a:ext cx="6510290" cy="1965237"/>
              <a:chOff x="178857" y="1926604"/>
              <a:chExt cx="6510290" cy="1965237"/>
            </a:xfrm>
          </p:grpSpPr>
          <p:pic>
            <p:nvPicPr>
              <p:cNvPr id="13" name="Picture 12" descr="Capture d’écran 2016-03-19 à 17.23.33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58" t="19262" r="29724" b="20785"/>
              <a:stretch/>
            </p:blipFill>
            <p:spPr>
              <a:xfrm>
                <a:off x="178857" y="2048360"/>
                <a:ext cx="3180402" cy="1759940"/>
              </a:xfrm>
              <a:prstGeom prst="rect">
                <a:avLst/>
              </a:prstGeom>
            </p:spPr>
          </p:pic>
          <p:pic>
            <p:nvPicPr>
              <p:cNvPr id="14" name="Picture 13" descr="Capture d’écran 2016-03-19 à 17.23.13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98" t="18521" r="32481" b="18008"/>
              <a:stretch/>
            </p:blipFill>
            <p:spPr>
              <a:xfrm>
                <a:off x="3359260" y="1926604"/>
                <a:ext cx="3329887" cy="1965237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5115274" y="4129621"/>
              <a:ext cx="10194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err="1" smtClean="0"/>
                <a:t>gCO</a:t>
              </a:r>
              <a:r>
                <a:rPr lang="en-US" sz="800" b="1" dirty="0" smtClean="0"/>
                <a:t>₂/</a:t>
              </a:r>
              <a:r>
                <a:rPr lang="en-US" sz="800" b="1" dirty="0" err="1" smtClean="0"/>
                <a:t>pass.km</a:t>
              </a:r>
              <a:endParaRPr lang="en-US" sz="800" b="1" dirty="0"/>
            </a:p>
          </p:txBody>
        </p:sp>
      </p:grpSp>
      <p:pic>
        <p:nvPicPr>
          <p:cNvPr id="23" name="Picture 22" descr="Capture d’écran 2016-03-19 à 17.23.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4" t="35321" r="2639" b="41280"/>
          <a:stretch/>
        </p:blipFill>
        <p:spPr>
          <a:xfrm>
            <a:off x="6689103" y="2956726"/>
            <a:ext cx="1872498" cy="91533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8195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41955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6960" y="0"/>
            <a:ext cx="0" cy="685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099306" y="0"/>
            <a:ext cx="0" cy="68999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98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572" y="1869463"/>
            <a:ext cx="8686801" cy="4525963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Le </a:t>
            </a:r>
            <a:r>
              <a:rPr lang="fr-FR" sz="2400" dirty="0" err="1"/>
              <a:t>M</a:t>
            </a:r>
            <a:r>
              <a:rPr lang="fr-FR" sz="2400" dirty="0" err="1" smtClean="0"/>
              <a:t>aglev</a:t>
            </a:r>
            <a:r>
              <a:rPr lang="fr-FR" sz="2400" dirty="0" smtClean="0"/>
              <a:t> japonais, TGV à supraconduction</a:t>
            </a:r>
          </a:p>
          <a:p>
            <a:pPr lvl="1">
              <a:buFont typeface="Arial"/>
              <a:buChar char="•"/>
            </a:pPr>
            <a:r>
              <a:rPr lang="fr-FR" sz="2000" dirty="0" smtClean="0">
                <a:solidFill>
                  <a:srgbClr val="7F7F7F"/>
                </a:solidFill>
              </a:rPr>
              <a:t>Rapide (603 km/h, record du TGV français battu)</a:t>
            </a:r>
          </a:p>
          <a:p>
            <a:pPr lvl="1">
              <a:buFont typeface="Arial"/>
              <a:buChar char="•"/>
            </a:pPr>
            <a:r>
              <a:rPr lang="fr-FR" sz="2000" dirty="0" smtClean="0">
                <a:solidFill>
                  <a:srgbClr val="7F7F7F"/>
                </a:solidFill>
              </a:rPr>
              <a:t>Consommation énergétique réduite</a:t>
            </a:r>
          </a:p>
          <a:p>
            <a:pPr marL="0" indent="0">
              <a:buNone/>
            </a:pPr>
            <a:endParaRPr lang="fr-FR" sz="2400" dirty="0" smtClean="0"/>
          </a:p>
          <a:p>
            <a:r>
              <a:rPr lang="fr-FR" sz="2400" dirty="0" smtClean="0"/>
              <a:t>Le </a:t>
            </a:r>
            <a:r>
              <a:rPr lang="fr-FR" sz="2400" dirty="0" err="1" smtClean="0"/>
              <a:t>Transrapid</a:t>
            </a:r>
            <a:r>
              <a:rPr lang="fr-FR" sz="2400" dirty="0" smtClean="0"/>
              <a:t>, train à sustentation magnétique </a:t>
            </a:r>
          </a:p>
          <a:p>
            <a:pPr lvl="1">
              <a:buFont typeface="Arial"/>
              <a:buChar char="•"/>
            </a:pPr>
            <a:r>
              <a:rPr lang="fr-FR" sz="2000" dirty="0" smtClean="0">
                <a:solidFill>
                  <a:srgbClr val="7F7F7F"/>
                </a:solidFill>
              </a:rPr>
              <a:t>Automatisé (piloté à distance)</a:t>
            </a:r>
          </a:p>
          <a:p>
            <a:pPr lvl="1">
              <a:buFont typeface="Arial"/>
              <a:buChar char="•"/>
            </a:pPr>
            <a:r>
              <a:rPr lang="fr-FR" sz="2000" dirty="0" smtClean="0">
                <a:solidFill>
                  <a:srgbClr val="7F7F7F"/>
                </a:solidFill>
              </a:rPr>
              <a:t>Consommation énergétique réduite</a:t>
            </a:r>
          </a:p>
          <a:p>
            <a:pPr lvl="1">
              <a:buFont typeface="Arial"/>
              <a:buChar char="•"/>
            </a:pPr>
            <a:r>
              <a:rPr lang="fr-FR" sz="2000" dirty="0" smtClean="0">
                <a:solidFill>
                  <a:srgbClr val="7F7F7F"/>
                </a:solidFill>
              </a:rPr>
              <a:t>Adapté au transport de passagers comme au fret</a:t>
            </a:r>
          </a:p>
          <a:p>
            <a:pPr lvl="1">
              <a:buFont typeface="Arial"/>
              <a:buChar char="•"/>
            </a:pPr>
            <a:r>
              <a:rPr lang="fr-FR" sz="2000" dirty="0" smtClean="0">
                <a:solidFill>
                  <a:srgbClr val="7F7F7F"/>
                </a:solidFill>
              </a:rPr>
              <a:t>Rapide (500 km/h contre 300 km/h pour un TGV)</a:t>
            </a:r>
          </a:p>
          <a:p>
            <a:pPr lvl="1">
              <a:buFont typeface="Arial"/>
              <a:buChar char="•"/>
            </a:pPr>
            <a:r>
              <a:rPr lang="fr-FR" sz="2000" dirty="0" smtClean="0">
                <a:solidFill>
                  <a:srgbClr val="7F7F7F"/>
                </a:solidFill>
              </a:rPr>
              <a:t>Générateurs intégrés au support magnétique pour recharger les batteries</a:t>
            </a:r>
          </a:p>
          <a:p>
            <a:pPr lvl="1">
              <a:buFont typeface="Arial"/>
              <a:buChar char="•"/>
            </a:pPr>
            <a:endParaRPr lang="fr-FR" sz="2200" dirty="0" smtClean="0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18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395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Bank Gothic"/>
                <a:cs typeface="Bank Gothic"/>
              </a:rPr>
              <a:t>Les </a:t>
            </a:r>
            <a:r>
              <a:rPr lang="en-US" sz="3600" dirty="0" err="1" smtClean="0">
                <a:latin typeface="Bank Gothic"/>
                <a:cs typeface="Bank Gothic"/>
              </a:rPr>
              <a:t>améliorations</a:t>
            </a:r>
            <a:r>
              <a:rPr lang="en-US" sz="3600" dirty="0" smtClean="0">
                <a:latin typeface="Bank Gothic"/>
                <a:cs typeface="Bank Gothic"/>
              </a:rPr>
              <a:t> </a:t>
            </a:r>
            <a:r>
              <a:rPr lang="en-US" sz="3600" dirty="0" err="1" smtClean="0">
                <a:latin typeface="Bank Gothic"/>
                <a:cs typeface="Bank Gothic"/>
              </a:rPr>
              <a:t>ferroviaires</a:t>
            </a:r>
            <a:endParaRPr lang="en-US" sz="3600" dirty="0">
              <a:latin typeface="Bank Gothic"/>
              <a:cs typeface="Bank Gothic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/>
          <a:srcRect l="527" r="527"/>
          <a:stretch>
            <a:fillRect/>
          </a:stretch>
        </p:blipFill>
        <p:spPr>
          <a:xfrm>
            <a:off x="6553200" y="1866163"/>
            <a:ext cx="2130204" cy="117153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724270"/>
            <a:ext cx="8229600" cy="706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Bank Gothic"/>
                <a:cs typeface="Bank Gothic"/>
              </a:rPr>
              <a:t>Les trains </a:t>
            </a:r>
            <a:r>
              <a:rPr lang="en-US" sz="2400" dirty="0" err="1" smtClean="0">
                <a:latin typeface="Bank Gothic"/>
                <a:cs typeface="Bank Gothic"/>
              </a:rPr>
              <a:t>à</a:t>
            </a:r>
            <a:r>
              <a:rPr lang="en-US" sz="2400" dirty="0" smtClean="0">
                <a:latin typeface="Bank Gothic"/>
                <a:cs typeface="Bank Gothic"/>
              </a:rPr>
              <a:t> </a:t>
            </a:r>
            <a:r>
              <a:rPr lang="en-US" sz="2400" dirty="0" err="1" smtClean="0">
                <a:latin typeface="Bank Gothic"/>
                <a:cs typeface="Bank Gothic"/>
              </a:rPr>
              <a:t>lévitation</a:t>
            </a:r>
            <a:r>
              <a:rPr lang="en-US" sz="2400" dirty="0" smtClean="0">
                <a:latin typeface="Bank Gothic"/>
                <a:cs typeface="Bank Gothic"/>
              </a:rPr>
              <a:t> </a:t>
            </a:r>
            <a:r>
              <a:rPr lang="en-US" sz="2400" dirty="0" err="1" smtClean="0">
                <a:latin typeface="Bank Gothic"/>
                <a:cs typeface="Bank Gothic"/>
              </a:rPr>
              <a:t>magnétique</a:t>
            </a:r>
            <a:endParaRPr lang="en-US" sz="2400" dirty="0">
              <a:latin typeface="Bank Gothic"/>
              <a:cs typeface="Bank Gothic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325" y="4041004"/>
            <a:ext cx="1799219" cy="12018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-463149" y="-1206689"/>
            <a:ext cx="4060025" cy="385347"/>
          </a:xfrm>
          <a:prstGeom prst="roundRect">
            <a:avLst/>
          </a:prstGeom>
          <a:solidFill>
            <a:srgbClr val="FF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000" b="1" dirty="0" err="1" smtClean="0"/>
              <a:t>Inconvénient</a:t>
            </a:r>
            <a:r>
              <a:rPr lang="en-US" sz="2000" dirty="0" smtClean="0"/>
              <a:t> =&gt; Son </a:t>
            </a:r>
            <a:r>
              <a:rPr lang="en-US" sz="2000" dirty="0" err="1" smtClean="0"/>
              <a:t>coût</a:t>
            </a:r>
            <a:endParaRPr lang="en-US" sz="2000" dirty="0" smtClean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8195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41955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6960" y="0"/>
            <a:ext cx="0" cy="685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099306" y="0"/>
            <a:ext cx="0" cy="68999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2557594" y="6105062"/>
            <a:ext cx="4060025" cy="385347"/>
          </a:xfrm>
          <a:prstGeom prst="roundRect">
            <a:avLst/>
          </a:prstGeom>
          <a:solidFill>
            <a:srgbClr val="FF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000" b="1" dirty="0" err="1" smtClean="0"/>
              <a:t>Inconvénient</a:t>
            </a:r>
            <a:r>
              <a:rPr lang="en-US" sz="2000" dirty="0" smtClean="0"/>
              <a:t> =&gt; Le </a:t>
            </a:r>
            <a:r>
              <a:rPr lang="en-US" sz="2000" dirty="0" err="1" smtClean="0"/>
              <a:t>coût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67709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600" dirty="0" smtClean="0"/>
              <a:t>Train qui ne s’arrête pas en gare</a:t>
            </a:r>
          </a:p>
          <a:p>
            <a:pPr lvl="1">
              <a:buFont typeface="Arial"/>
              <a:buChar char="•"/>
            </a:pPr>
            <a:r>
              <a:rPr lang="fr-FR" sz="2000" dirty="0" smtClean="0">
                <a:solidFill>
                  <a:srgbClr val="7F7F7F"/>
                </a:solidFill>
              </a:rPr>
              <a:t>Quai en hauteur avec compartiment pour embarquer les passagers</a:t>
            </a:r>
          </a:p>
          <a:p>
            <a:pPr lvl="1">
              <a:buFont typeface="Arial"/>
              <a:buChar char="•"/>
            </a:pPr>
            <a:r>
              <a:rPr lang="fr-FR" sz="2000" dirty="0" smtClean="0">
                <a:solidFill>
                  <a:srgbClr val="7F7F7F"/>
                </a:solidFill>
              </a:rPr>
              <a:t>Compartiment qui s’accroche sur le dessus du train quand il passe</a:t>
            </a:r>
          </a:p>
          <a:p>
            <a:r>
              <a:rPr lang="fr-FR" sz="2600" dirty="0" smtClean="0"/>
              <a:t>Une « prise en vol » économe en temps et en énergie</a:t>
            </a:r>
          </a:p>
          <a:p>
            <a:pPr lvl="1">
              <a:buFont typeface="Arial"/>
              <a:buChar char="•"/>
            </a:pPr>
            <a:r>
              <a:rPr lang="fr-FR" sz="2000" dirty="0" smtClean="0">
                <a:solidFill>
                  <a:srgbClr val="7F7F7F"/>
                </a:solidFill>
              </a:rPr>
              <a:t>Réduction du temps de trajet des passagers </a:t>
            </a:r>
          </a:p>
          <a:p>
            <a:pPr lvl="1">
              <a:buFont typeface="Arial"/>
              <a:buChar char="•"/>
            </a:pPr>
            <a:r>
              <a:rPr lang="fr-FR" sz="2000" dirty="0" smtClean="0">
                <a:solidFill>
                  <a:srgbClr val="7F7F7F"/>
                </a:solidFill>
              </a:rPr>
              <a:t>Réduction des pertes d’énergie (accélération &amp; freinage)</a:t>
            </a:r>
            <a:endParaRPr lang="fr-FR" sz="2400" dirty="0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19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395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Bank Gothic"/>
                <a:cs typeface="Bank Gothic"/>
              </a:rPr>
              <a:t>Les </a:t>
            </a:r>
            <a:r>
              <a:rPr lang="en-US" sz="3600" dirty="0" err="1" smtClean="0">
                <a:latin typeface="Bank Gothic"/>
                <a:cs typeface="Bank Gothic"/>
              </a:rPr>
              <a:t>améliorations</a:t>
            </a:r>
            <a:r>
              <a:rPr lang="en-US" sz="3600" dirty="0" smtClean="0">
                <a:latin typeface="Bank Gothic"/>
                <a:cs typeface="Bank Gothic"/>
              </a:rPr>
              <a:t> </a:t>
            </a:r>
            <a:r>
              <a:rPr lang="en-US" sz="3600" dirty="0" err="1" smtClean="0">
                <a:latin typeface="Bank Gothic"/>
                <a:cs typeface="Bank Gothic"/>
              </a:rPr>
              <a:t>ferroviaires</a:t>
            </a:r>
            <a:endParaRPr lang="en-US" sz="3600" dirty="0">
              <a:latin typeface="Bank Gothic"/>
              <a:cs typeface="Bank Gothic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724270"/>
            <a:ext cx="8229600" cy="706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Bank Gothic"/>
                <a:cs typeface="Bank Gothic"/>
              </a:rPr>
              <a:t>Le train qui ne </a:t>
            </a:r>
            <a:r>
              <a:rPr lang="en-US" sz="2400" dirty="0" err="1" smtClean="0">
                <a:latin typeface="Bank Gothic"/>
                <a:cs typeface="Bank Gothic"/>
              </a:rPr>
              <a:t>s’arrête</a:t>
            </a:r>
            <a:r>
              <a:rPr lang="en-US" sz="2400" dirty="0" smtClean="0">
                <a:latin typeface="Bank Gothic"/>
                <a:cs typeface="Bank Gothic"/>
              </a:rPr>
              <a:t> </a:t>
            </a:r>
            <a:r>
              <a:rPr lang="en-US" sz="2400" dirty="0" err="1" smtClean="0">
                <a:latin typeface="Bank Gothic"/>
                <a:cs typeface="Bank Gothic"/>
              </a:rPr>
              <a:t>jamais</a:t>
            </a:r>
            <a:endParaRPr lang="en-US" sz="2400" dirty="0">
              <a:latin typeface="Bank Gothic"/>
              <a:cs typeface="Bank Gothic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195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41955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6960" y="0"/>
            <a:ext cx="0" cy="685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099306" y="0"/>
            <a:ext cx="0" cy="68999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18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58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Bank Gothic"/>
                <a:cs typeface="Bank Gothic"/>
              </a:rPr>
              <a:t>Plan</a:t>
            </a:r>
            <a:endParaRPr lang="en-US" dirty="0">
              <a:latin typeface="Bank Gothic"/>
              <a:cs typeface="Bank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34078"/>
            <a:ext cx="8548951" cy="5257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Introduction</a:t>
            </a:r>
          </a:p>
          <a:p>
            <a:endParaRPr lang="en-US" sz="1400" dirty="0" smtClean="0"/>
          </a:p>
          <a:p>
            <a:r>
              <a:rPr lang="en-US" sz="2800" dirty="0" err="1" smtClean="0"/>
              <a:t>Contexte</a:t>
            </a:r>
            <a:endParaRPr lang="en-US" sz="2800" dirty="0" smtClean="0"/>
          </a:p>
          <a:p>
            <a:endParaRPr lang="en-US" sz="1400" dirty="0"/>
          </a:p>
          <a:p>
            <a:r>
              <a:rPr lang="en-US" sz="2800" dirty="0" smtClean="0"/>
              <a:t>Transports </a:t>
            </a:r>
            <a:r>
              <a:rPr lang="en-US" sz="2800" dirty="0" err="1" smtClean="0"/>
              <a:t>individuels</a:t>
            </a:r>
            <a:r>
              <a:rPr lang="en-US" sz="2800" dirty="0" smtClean="0"/>
              <a:t> &amp; Transports </a:t>
            </a:r>
            <a:r>
              <a:rPr lang="en-US" sz="2800" dirty="0" err="1" smtClean="0"/>
              <a:t>collectifs</a:t>
            </a:r>
            <a:endParaRPr lang="en-US" sz="2800" dirty="0" smtClean="0"/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7F7F7F"/>
                </a:solidFill>
              </a:rPr>
              <a:t>Solutions </a:t>
            </a:r>
            <a:r>
              <a:rPr lang="en-US" sz="2400" dirty="0" err="1" smtClean="0">
                <a:solidFill>
                  <a:srgbClr val="7F7F7F"/>
                </a:solidFill>
              </a:rPr>
              <a:t>actuelles</a:t>
            </a:r>
            <a:r>
              <a:rPr lang="en-US" sz="2400" dirty="0" smtClean="0">
                <a:solidFill>
                  <a:srgbClr val="7F7F7F"/>
                </a:solidFill>
              </a:rPr>
              <a:t>, </a:t>
            </a:r>
            <a:r>
              <a:rPr lang="en-US" sz="2400" dirty="0" err="1" smtClean="0">
                <a:solidFill>
                  <a:srgbClr val="7F7F7F"/>
                </a:solidFill>
              </a:rPr>
              <a:t>limites</a:t>
            </a:r>
            <a:r>
              <a:rPr lang="en-US" sz="2400" dirty="0" smtClean="0">
                <a:solidFill>
                  <a:srgbClr val="7F7F7F"/>
                </a:solidFill>
              </a:rPr>
              <a:t> et perspectives </a:t>
            </a:r>
            <a:r>
              <a:rPr lang="en-US" sz="2400" dirty="0" err="1" smtClean="0">
                <a:solidFill>
                  <a:srgbClr val="7F7F7F"/>
                </a:solidFill>
              </a:rPr>
              <a:t>d’évolution</a:t>
            </a:r>
            <a:endParaRPr lang="en-US" sz="2400" dirty="0" smtClean="0">
              <a:solidFill>
                <a:srgbClr val="7F7F7F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7F7F7F"/>
                </a:solidFill>
              </a:rPr>
              <a:t>Solutions de </a:t>
            </a:r>
            <a:r>
              <a:rPr lang="en-US" sz="2400" dirty="0" err="1" smtClean="0">
                <a:solidFill>
                  <a:srgbClr val="7F7F7F"/>
                </a:solidFill>
              </a:rPr>
              <a:t>demain</a:t>
            </a:r>
            <a:r>
              <a:rPr lang="en-US" sz="2400" dirty="0" smtClean="0">
                <a:solidFill>
                  <a:srgbClr val="7F7F7F"/>
                </a:solidFill>
              </a:rPr>
              <a:t>, alternatives plus </a:t>
            </a:r>
            <a:r>
              <a:rPr lang="en-US" sz="2400" dirty="0" err="1" smtClean="0">
                <a:solidFill>
                  <a:srgbClr val="7F7F7F"/>
                </a:solidFill>
              </a:rPr>
              <a:t>écologiques</a:t>
            </a:r>
            <a:endParaRPr lang="en-US" sz="2400" dirty="0" smtClean="0">
              <a:solidFill>
                <a:srgbClr val="7F7F7F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7F7F7F"/>
                </a:solidFill>
              </a:rPr>
              <a:t>Des transports </a:t>
            </a:r>
            <a:r>
              <a:rPr lang="en-US" sz="2400" dirty="0" err="1" smtClean="0">
                <a:solidFill>
                  <a:srgbClr val="7F7F7F"/>
                </a:solidFill>
              </a:rPr>
              <a:t>adaptés</a:t>
            </a:r>
            <a:r>
              <a:rPr lang="en-US" sz="2400" dirty="0" smtClean="0">
                <a:solidFill>
                  <a:srgbClr val="7F7F7F"/>
                </a:solidFill>
              </a:rPr>
              <a:t> </a:t>
            </a:r>
            <a:r>
              <a:rPr lang="en-US" sz="2400" dirty="0" err="1" smtClean="0">
                <a:solidFill>
                  <a:srgbClr val="7F7F7F"/>
                </a:solidFill>
              </a:rPr>
              <a:t>à</a:t>
            </a:r>
            <a:r>
              <a:rPr lang="en-US" sz="2400" dirty="0" smtClean="0">
                <a:solidFill>
                  <a:srgbClr val="7F7F7F"/>
                </a:solidFill>
              </a:rPr>
              <a:t> des distances </a:t>
            </a:r>
            <a:r>
              <a:rPr lang="en-US" sz="2400" dirty="0" err="1" smtClean="0">
                <a:solidFill>
                  <a:srgbClr val="7F7F7F"/>
                </a:solidFill>
              </a:rPr>
              <a:t>bien</a:t>
            </a:r>
            <a:r>
              <a:rPr lang="en-US" sz="2400" dirty="0" smtClean="0">
                <a:solidFill>
                  <a:srgbClr val="7F7F7F"/>
                </a:solidFill>
              </a:rPr>
              <a:t> précises</a:t>
            </a:r>
          </a:p>
          <a:p>
            <a:pPr lvl="1"/>
            <a:endParaRPr lang="en-US" sz="1400" dirty="0"/>
          </a:p>
          <a:p>
            <a:r>
              <a:rPr lang="en-US" sz="2800" dirty="0" smtClean="0"/>
              <a:t>Conclusion &amp; </a:t>
            </a:r>
            <a:r>
              <a:rPr lang="en-US" sz="2800" dirty="0" err="1" smtClean="0"/>
              <a:t>Ouverture</a:t>
            </a:r>
            <a:endParaRPr lang="en-US" sz="2800" dirty="0" smtClean="0"/>
          </a:p>
          <a:p>
            <a:endParaRPr lang="en-US" sz="1400" dirty="0"/>
          </a:p>
          <a:p>
            <a:r>
              <a:rPr lang="en-US" sz="2800" dirty="0" err="1"/>
              <a:t>Références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2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8195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41955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960" y="0"/>
            <a:ext cx="0" cy="685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099306" y="0"/>
            <a:ext cx="0" cy="68999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06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1563390"/>
            <a:ext cx="8229600" cy="5121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600" dirty="0" smtClean="0"/>
              <a:t>BGV déjà en service pour le transport de fret</a:t>
            </a:r>
          </a:p>
          <a:p>
            <a:pPr lvl="1">
              <a:buFont typeface="Arial"/>
              <a:buChar char="•"/>
            </a:pPr>
            <a:r>
              <a:rPr lang="fr-FR" sz="2200" dirty="0" smtClean="0">
                <a:solidFill>
                  <a:srgbClr val="7F7F7F"/>
                </a:solidFill>
              </a:rPr>
              <a:t>Vitesse max de 32 nœuds (soit 60 km/h)</a:t>
            </a:r>
          </a:p>
          <a:p>
            <a:pPr lvl="1">
              <a:buFont typeface="Arial"/>
              <a:buChar char="•"/>
            </a:pPr>
            <a:r>
              <a:rPr lang="fr-FR" sz="2200" dirty="0" smtClean="0">
                <a:solidFill>
                  <a:srgbClr val="7F7F7F"/>
                </a:solidFill>
              </a:rPr>
              <a:t>50 remorques de 21 tonnes</a:t>
            </a:r>
          </a:p>
          <a:p>
            <a:pPr lvl="1">
              <a:buFont typeface="Arial"/>
              <a:buChar char="•"/>
            </a:pPr>
            <a:r>
              <a:rPr lang="fr-FR" sz="2200" dirty="0" smtClean="0">
                <a:solidFill>
                  <a:srgbClr val="7F7F7F"/>
                </a:solidFill>
              </a:rPr>
              <a:t>Temps traversée </a:t>
            </a:r>
            <a:r>
              <a:rPr lang="fr-FR" sz="2200" dirty="0">
                <a:solidFill>
                  <a:srgbClr val="7F7F7F"/>
                </a:solidFill>
              </a:rPr>
              <a:t>Boulogne-Drammen (1228 km</a:t>
            </a:r>
            <a:r>
              <a:rPr lang="fr-FR" sz="2200" dirty="0" smtClean="0">
                <a:solidFill>
                  <a:srgbClr val="7F7F7F"/>
                </a:solidFill>
              </a:rPr>
              <a:t>) réduit de 50 %</a:t>
            </a:r>
          </a:p>
          <a:p>
            <a:pPr lvl="1">
              <a:buFont typeface="Arial"/>
              <a:buChar char="•"/>
            </a:pPr>
            <a:r>
              <a:rPr lang="fr-FR" sz="2200" dirty="0" smtClean="0">
                <a:solidFill>
                  <a:srgbClr val="7F7F7F"/>
                </a:solidFill>
              </a:rPr>
              <a:t>Motorisation diesel, diesel-électrique ou à gaz </a:t>
            </a:r>
            <a:endParaRPr lang="fr-FR" sz="2200" dirty="0">
              <a:solidFill>
                <a:srgbClr val="7F7F7F"/>
              </a:solidFill>
            </a:endParaRPr>
          </a:p>
          <a:p>
            <a:r>
              <a:rPr lang="fr-FR" sz="2600" dirty="0" smtClean="0"/>
              <a:t>BGV pour le transport de passagers en projet</a:t>
            </a:r>
          </a:p>
          <a:p>
            <a:pPr lvl="1">
              <a:buFont typeface="Arial"/>
              <a:buChar char="•"/>
            </a:pPr>
            <a:r>
              <a:rPr lang="fr-FR" sz="2200" dirty="0" smtClean="0">
                <a:solidFill>
                  <a:srgbClr val="7F7F7F"/>
                </a:solidFill>
              </a:rPr>
              <a:t>BGV pour de courtes distances</a:t>
            </a:r>
          </a:p>
          <a:p>
            <a:pPr lvl="2"/>
            <a:r>
              <a:rPr lang="fr-FR" sz="1800" dirty="0" smtClean="0">
                <a:solidFill>
                  <a:schemeClr val="bg1">
                    <a:lumMod val="50000"/>
                  </a:schemeClr>
                </a:solidFill>
              </a:rPr>
              <a:t>1000 passagers et plus de 200 voitures</a:t>
            </a:r>
          </a:p>
          <a:p>
            <a:pPr lvl="2"/>
            <a:r>
              <a:rPr lang="fr-FR" sz="1800" dirty="0" smtClean="0">
                <a:solidFill>
                  <a:schemeClr val="bg1">
                    <a:lumMod val="50000"/>
                  </a:schemeClr>
                </a:solidFill>
              </a:rPr>
              <a:t>Vitesse de croisière 50 nœuds (93 km/h)</a:t>
            </a:r>
          </a:p>
          <a:p>
            <a:pPr lvl="2"/>
            <a:r>
              <a:rPr lang="fr-FR" sz="1800" dirty="0" smtClean="0">
                <a:solidFill>
                  <a:schemeClr val="bg1">
                    <a:lumMod val="50000"/>
                  </a:schemeClr>
                </a:solidFill>
              </a:rPr>
              <a:t>Coût d’exploitation comparable au train</a:t>
            </a:r>
            <a:endParaRPr lang="fr-FR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Arial"/>
              <a:buChar char="•"/>
            </a:pPr>
            <a:r>
              <a:rPr lang="fr-FR" sz="2200" dirty="0" smtClean="0">
                <a:solidFill>
                  <a:srgbClr val="7F7F7F"/>
                </a:solidFill>
              </a:rPr>
              <a:t>BGV transatlantique</a:t>
            </a:r>
          </a:p>
          <a:p>
            <a:pPr lvl="2"/>
            <a:r>
              <a:rPr lang="fr-FR" sz="1800" dirty="0" smtClean="0">
                <a:solidFill>
                  <a:srgbClr val="7F7F7F"/>
                </a:solidFill>
              </a:rPr>
              <a:t>Vraie alternative au tout aérien</a:t>
            </a:r>
          </a:p>
          <a:p>
            <a:pPr lvl="2"/>
            <a:r>
              <a:rPr lang="fr-FR" sz="1800" dirty="0" smtClean="0">
                <a:solidFill>
                  <a:srgbClr val="7F7F7F"/>
                </a:solidFill>
              </a:rPr>
              <a:t>Rendement énergétique maximal avec propulsion mixte turbine-moteur diesel </a:t>
            </a:r>
          </a:p>
          <a:p>
            <a:pPr lvl="2"/>
            <a:r>
              <a:rPr lang="fr-FR" sz="1800" dirty="0" smtClean="0">
                <a:solidFill>
                  <a:srgbClr val="7F7F7F"/>
                </a:solidFill>
              </a:rPr>
              <a:t>Vitesse de croisière de 36 nœuds (67 km/h) et traversée en 48h</a:t>
            </a:r>
          </a:p>
          <a:p>
            <a:pPr lvl="2"/>
            <a:endParaRPr lang="fr-FR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20</a:t>
            </a:fld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2395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Bank Gothic"/>
                <a:cs typeface="Bank Gothic"/>
              </a:rPr>
              <a:t>Sur les </a:t>
            </a:r>
            <a:r>
              <a:rPr lang="en-US" sz="3600" dirty="0" err="1" smtClean="0">
                <a:latin typeface="Bank Gothic"/>
                <a:cs typeface="Bank Gothic"/>
              </a:rPr>
              <a:t>mers</a:t>
            </a:r>
            <a:endParaRPr lang="en-US" sz="3600" dirty="0">
              <a:latin typeface="Bank Gothic"/>
              <a:cs typeface="Bank Gothic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724270"/>
            <a:ext cx="8229600" cy="706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Bank Gothic"/>
                <a:cs typeface="Bank Gothic"/>
              </a:rPr>
              <a:t>Le TGV des </a:t>
            </a:r>
            <a:r>
              <a:rPr lang="en-US" sz="2400" dirty="0" err="1" smtClean="0">
                <a:latin typeface="Bank Gothic"/>
                <a:cs typeface="Bank Gothic"/>
              </a:rPr>
              <a:t>mers</a:t>
            </a:r>
            <a:r>
              <a:rPr lang="en-US" sz="2400" dirty="0" smtClean="0">
                <a:latin typeface="Bank Gothic"/>
                <a:cs typeface="Bank Gothic"/>
              </a:rPr>
              <a:t> (BGV)</a:t>
            </a:r>
            <a:endParaRPr lang="en-US" sz="2400" dirty="0">
              <a:latin typeface="Bank Gothic"/>
              <a:cs typeface="Bank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189" y="4101210"/>
            <a:ext cx="2481570" cy="880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6672"/>
          <a:stretch/>
        </p:blipFill>
        <p:spPr>
          <a:xfrm>
            <a:off x="5928189" y="5048167"/>
            <a:ext cx="2481570" cy="8472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5342" y="1600200"/>
            <a:ext cx="1809996" cy="10746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1834" y="72619"/>
            <a:ext cx="2286668" cy="1264813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395992" y="3496861"/>
            <a:ext cx="6373114" cy="604349"/>
          </a:xfrm>
          <a:prstGeom prst="roundRect">
            <a:avLst/>
          </a:prstGeom>
          <a:solidFill>
            <a:srgbClr val="FF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000" b="1" dirty="0" err="1" smtClean="0"/>
              <a:t>Modèle</a:t>
            </a:r>
            <a:r>
              <a:rPr lang="en-US" sz="2000" b="1" dirty="0" smtClean="0"/>
              <a:t> diesel</a:t>
            </a:r>
          </a:p>
          <a:p>
            <a:pPr algn="ctr"/>
            <a:r>
              <a:rPr lang="en-US" dirty="0" err="1" smtClean="0"/>
              <a:t>Consommation</a:t>
            </a:r>
            <a:r>
              <a:rPr lang="en-US" dirty="0" smtClean="0"/>
              <a:t> </a:t>
            </a:r>
            <a:r>
              <a:rPr lang="en-US" dirty="0" err="1" smtClean="0"/>
              <a:t>moitié</a:t>
            </a:r>
            <a:r>
              <a:rPr lang="en-US" dirty="0" smtClean="0"/>
              <a:t> </a:t>
            </a:r>
            <a:r>
              <a:rPr lang="en-US" dirty="0" err="1" smtClean="0"/>
              <a:t>moins</a:t>
            </a:r>
            <a:r>
              <a:rPr lang="en-US" dirty="0" smtClean="0"/>
              <a:t> </a:t>
            </a:r>
            <a:r>
              <a:rPr lang="en-US" dirty="0" err="1" smtClean="0"/>
              <a:t>qu’une</a:t>
            </a:r>
            <a:r>
              <a:rPr lang="en-US" dirty="0" smtClean="0"/>
              <a:t> petite </a:t>
            </a:r>
            <a:r>
              <a:rPr lang="en-US" dirty="0" err="1" smtClean="0"/>
              <a:t>voiture</a:t>
            </a:r>
            <a:endParaRPr lang="en-US" dirty="0" smtClean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68195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41955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6960" y="0"/>
            <a:ext cx="0" cy="685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099306" y="0"/>
            <a:ext cx="0" cy="68999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73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8688"/>
            <a:ext cx="8229600" cy="5121275"/>
          </a:xfrm>
        </p:spPr>
        <p:txBody>
          <a:bodyPr>
            <a:normAutofit/>
          </a:bodyPr>
          <a:lstStyle/>
          <a:p>
            <a:r>
              <a:rPr lang="fr-FR" sz="2600" dirty="0"/>
              <a:t>D</a:t>
            </a:r>
            <a:r>
              <a:rPr lang="fr-FR" sz="2600" dirty="0" smtClean="0"/>
              <a:t>irigeable à l’hélium</a:t>
            </a:r>
          </a:p>
          <a:p>
            <a:pPr lvl="1">
              <a:buFont typeface="Arial"/>
              <a:buChar char="•"/>
            </a:pPr>
            <a:r>
              <a:rPr lang="fr-FR" sz="2000" dirty="0" smtClean="0">
                <a:solidFill>
                  <a:srgbClr val="7F7F7F"/>
                </a:solidFill>
              </a:rPr>
              <a:t>Hélium, un gaz inoffensif et ininflammable</a:t>
            </a:r>
          </a:p>
          <a:p>
            <a:pPr lvl="1">
              <a:buFont typeface="Arial"/>
              <a:buChar char="•"/>
            </a:pPr>
            <a:r>
              <a:rPr lang="fr-FR" sz="2000" dirty="0">
                <a:solidFill>
                  <a:srgbClr val="7F7F7F"/>
                </a:solidFill>
              </a:rPr>
              <a:t>Stabilité et résistance aux intempéries </a:t>
            </a:r>
            <a:r>
              <a:rPr lang="fr-FR" sz="2000" dirty="0" smtClean="0">
                <a:solidFill>
                  <a:srgbClr val="7F7F7F"/>
                </a:solidFill>
              </a:rPr>
              <a:t>améliorées</a:t>
            </a:r>
          </a:p>
          <a:p>
            <a:pPr lvl="1">
              <a:buFont typeface="Arial"/>
              <a:buChar char="•"/>
            </a:pPr>
            <a:r>
              <a:rPr lang="fr-FR" sz="2000" dirty="0">
                <a:solidFill>
                  <a:srgbClr val="7F7F7F"/>
                </a:solidFill>
              </a:rPr>
              <a:t>Véritable paquebot des airs avec le luxe qui s’y </a:t>
            </a:r>
            <a:r>
              <a:rPr lang="fr-FR" sz="2000" dirty="0" smtClean="0">
                <a:solidFill>
                  <a:srgbClr val="7F7F7F"/>
                </a:solidFill>
              </a:rPr>
              <a:t>apparente</a:t>
            </a:r>
          </a:p>
          <a:p>
            <a:pPr lvl="1">
              <a:buFont typeface="Arial"/>
              <a:buChar char="•"/>
            </a:pPr>
            <a:r>
              <a:rPr lang="fr-FR" sz="2000" dirty="0">
                <a:solidFill>
                  <a:srgbClr val="7F7F7F"/>
                </a:solidFill>
              </a:rPr>
              <a:t>Vol à 2500 m d’altitude à plus de 280 km/h (traversée des USA en 18h</a:t>
            </a:r>
            <a:r>
              <a:rPr lang="fr-FR" sz="2000" dirty="0" smtClean="0">
                <a:solidFill>
                  <a:srgbClr val="7F7F7F"/>
                </a:solidFill>
              </a:rPr>
              <a:t>)</a:t>
            </a:r>
            <a:endParaRPr lang="fr-FR" sz="2000" dirty="0">
              <a:solidFill>
                <a:srgbClr val="7F7F7F"/>
              </a:solidFill>
            </a:endParaRPr>
          </a:p>
          <a:p>
            <a:r>
              <a:rPr lang="fr-FR" sz="2600" dirty="0" smtClean="0"/>
              <a:t>Comparaison avec l’avion</a:t>
            </a:r>
          </a:p>
          <a:p>
            <a:pPr lvl="1">
              <a:buFont typeface="Arial"/>
              <a:buChar char="•"/>
            </a:pPr>
            <a:r>
              <a:rPr lang="fr-FR" sz="2000" dirty="0" smtClean="0">
                <a:solidFill>
                  <a:srgbClr val="7F7F7F"/>
                </a:solidFill>
              </a:rPr>
              <a:t>Consommation de carburant 50 % inférieure </a:t>
            </a:r>
          </a:p>
          <a:p>
            <a:pPr lvl="1">
              <a:buFont typeface="Arial"/>
              <a:buChar char="•"/>
            </a:pPr>
            <a:r>
              <a:rPr lang="fr-FR" sz="2000" dirty="0" smtClean="0">
                <a:solidFill>
                  <a:srgbClr val="7F7F7F"/>
                </a:solidFill>
              </a:rPr>
              <a:t>Silencieux</a:t>
            </a:r>
            <a:endParaRPr lang="fr-FR" sz="2000" dirty="0">
              <a:solidFill>
                <a:srgbClr val="7F7F7F"/>
              </a:solidFill>
            </a:endParaRPr>
          </a:p>
          <a:p>
            <a:pPr lvl="1">
              <a:buFont typeface="Arial"/>
              <a:buChar char="•"/>
            </a:pPr>
            <a:r>
              <a:rPr lang="fr-FR" sz="2000" dirty="0" smtClean="0">
                <a:solidFill>
                  <a:srgbClr val="7F7F7F"/>
                </a:solidFill>
              </a:rPr>
              <a:t>Capacité équivalente en nombre de passagers</a:t>
            </a:r>
          </a:p>
          <a:p>
            <a:pPr lvl="1">
              <a:buFont typeface="Arial"/>
              <a:buChar char="•"/>
            </a:pPr>
            <a:r>
              <a:rPr lang="fr-FR" sz="2000" dirty="0" smtClean="0">
                <a:solidFill>
                  <a:srgbClr val="7F7F7F"/>
                </a:solidFill>
              </a:rPr>
              <a:t>Grande autonomie (24h de vol ou 4500 km)</a:t>
            </a:r>
          </a:p>
          <a:p>
            <a:pPr lvl="1">
              <a:buFont typeface="Arial"/>
              <a:buChar char="•"/>
            </a:pPr>
            <a:r>
              <a:rPr lang="fr-FR" sz="2000" dirty="0" smtClean="0">
                <a:solidFill>
                  <a:srgbClr val="7F7F7F"/>
                </a:solidFill>
              </a:rPr>
              <a:t>Peu de maintenance nécessaire</a:t>
            </a:r>
            <a:endParaRPr lang="fr-FR" sz="2000" dirty="0">
              <a:solidFill>
                <a:srgbClr val="7F7F7F"/>
              </a:solidFill>
            </a:endParaRPr>
          </a:p>
          <a:p>
            <a:pPr lvl="1">
              <a:buFont typeface="Arial"/>
              <a:buChar char="•"/>
            </a:pPr>
            <a:r>
              <a:rPr lang="fr-FR" sz="2000" dirty="0" smtClean="0">
                <a:solidFill>
                  <a:srgbClr val="7F7F7F"/>
                </a:solidFill>
              </a:rPr>
              <a:t>Consommation énergétique réduite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424" y="1412361"/>
            <a:ext cx="1893376" cy="143139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2395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latin typeface="Bank Gothic"/>
                <a:cs typeface="Bank Gothic"/>
              </a:rPr>
              <a:t>Dans</a:t>
            </a:r>
            <a:r>
              <a:rPr lang="en-US" sz="3600" dirty="0" smtClean="0">
                <a:latin typeface="Bank Gothic"/>
                <a:cs typeface="Bank Gothic"/>
              </a:rPr>
              <a:t> les airs</a:t>
            </a:r>
            <a:endParaRPr lang="en-US" sz="3600" dirty="0">
              <a:latin typeface="Bank Gothic"/>
              <a:cs typeface="Bank Gothic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724270"/>
            <a:ext cx="8229600" cy="706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latin typeface="Bank Gothic"/>
                <a:cs typeface="Bank Gothic"/>
              </a:rPr>
              <a:t>L’Aéroscraft</a:t>
            </a:r>
            <a:r>
              <a:rPr lang="en-US" sz="2400" dirty="0" smtClean="0">
                <a:latin typeface="Bank Gothic"/>
                <a:cs typeface="Bank Gothic"/>
              </a:rPr>
              <a:t>, </a:t>
            </a:r>
            <a:r>
              <a:rPr lang="en-US" sz="2400" dirty="0" err="1" smtClean="0">
                <a:latin typeface="Bank Gothic"/>
                <a:cs typeface="Bank Gothic"/>
              </a:rPr>
              <a:t>une</a:t>
            </a:r>
            <a:r>
              <a:rPr lang="en-US" sz="2400" dirty="0" smtClean="0">
                <a:latin typeface="Bank Gothic"/>
                <a:cs typeface="Bank Gothic"/>
              </a:rPr>
              <a:t> alternative </a:t>
            </a:r>
            <a:r>
              <a:rPr lang="en-US" sz="2400" dirty="0" err="1" smtClean="0">
                <a:latin typeface="Bank Gothic"/>
                <a:cs typeface="Bank Gothic"/>
              </a:rPr>
              <a:t>à</a:t>
            </a:r>
            <a:r>
              <a:rPr lang="en-US" sz="2400" dirty="0" smtClean="0">
                <a:latin typeface="Bank Gothic"/>
                <a:cs typeface="Bank Gothic"/>
              </a:rPr>
              <a:t> </a:t>
            </a:r>
            <a:r>
              <a:rPr lang="en-US" sz="2400" dirty="0" err="1" smtClean="0">
                <a:latin typeface="Bank Gothic"/>
                <a:cs typeface="Bank Gothic"/>
              </a:rPr>
              <a:t>l’avion</a:t>
            </a:r>
            <a:endParaRPr lang="en-US" sz="2400" dirty="0">
              <a:latin typeface="Bank Gothic"/>
              <a:cs typeface="Bank Gothic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94909" y="5561452"/>
            <a:ext cx="3833652" cy="1189067"/>
          </a:xfrm>
          <a:prstGeom prst="roundRect">
            <a:avLst/>
          </a:prstGeom>
          <a:solidFill>
            <a:srgbClr val="FF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FR" dirty="0"/>
              <a:t>Propulseurs </a:t>
            </a:r>
            <a:r>
              <a:rPr lang="fr-FR" dirty="0" smtClean="0"/>
              <a:t>entièrement électriques </a:t>
            </a:r>
          </a:p>
          <a:p>
            <a:pPr algn="ctr"/>
            <a:r>
              <a:rPr lang="fr-FR" dirty="0" smtClean="0"/>
              <a:t>Actionnées par </a:t>
            </a:r>
            <a:r>
              <a:rPr lang="fr-FR" dirty="0"/>
              <a:t>une source </a:t>
            </a:r>
            <a:endParaRPr lang="fr-FR" dirty="0" smtClean="0"/>
          </a:p>
          <a:p>
            <a:pPr algn="ctr"/>
            <a:r>
              <a:rPr lang="fr-FR" dirty="0" smtClean="0"/>
              <a:t>d’énergie </a:t>
            </a:r>
            <a:r>
              <a:rPr lang="fr-FR" dirty="0"/>
              <a:t>renouvelable </a:t>
            </a:r>
            <a:endParaRPr lang="fr-FR" dirty="0" smtClean="0"/>
          </a:p>
          <a:p>
            <a:pPr algn="ctr"/>
            <a:r>
              <a:rPr lang="fr-FR" dirty="0" smtClean="0"/>
              <a:t>(</a:t>
            </a:r>
            <a:r>
              <a:rPr lang="fr-FR" dirty="0"/>
              <a:t>cellules de carburant d’hydrogène)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8195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41955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6960" y="0"/>
            <a:ext cx="0" cy="685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099306" y="0"/>
            <a:ext cx="0" cy="68999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32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2395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ank Gothic"/>
                <a:cs typeface="Bank Gothic"/>
              </a:rPr>
              <a:t>Conclusion</a:t>
            </a:r>
            <a:endParaRPr lang="en-US" sz="3600" dirty="0">
              <a:latin typeface="Bank Gothic"/>
              <a:cs typeface="Bank Gothic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22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68195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41955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6960" y="0"/>
            <a:ext cx="0" cy="685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099306" y="0"/>
            <a:ext cx="0" cy="68999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itle 1"/>
          <p:cNvSpPr txBox="1">
            <a:spLocks/>
          </p:cNvSpPr>
          <p:nvPr/>
        </p:nvSpPr>
        <p:spPr>
          <a:xfrm>
            <a:off x="457200" y="724270"/>
            <a:ext cx="8229600" cy="706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latin typeface="Bank Gothic"/>
                <a:cs typeface="Bank Gothic"/>
              </a:rPr>
              <a:t>Fa</a:t>
            </a:r>
            <a:r>
              <a:rPr lang="en-US" sz="2400" dirty="0" err="1">
                <a:latin typeface="Bank Gothic"/>
                <a:cs typeface="Bank Gothic"/>
              </a:rPr>
              <a:t>i</a:t>
            </a:r>
            <a:r>
              <a:rPr lang="en-US" sz="2400" dirty="0" err="1" smtClean="0">
                <a:latin typeface="Bank Gothic"/>
                <a:cs typeface="Bank Gothic"/>
              </a:rPr>
              <a:t>tes</a:t>
            </a:r>
            <a:r>
              <a:rPr lang="en-US" sz="2400" dirty="0" smtClean="0">
                <a:latin typeface="Bank Gothic"/>
                <a:cs typeface="Bank Gothic"/>
              </a:rPr>
              <a:t> </a:t>
            </a:r>
            <a:r>
              <a:rPr lang="en-US" sz="2400" dirty="0" err="1" smtClean="0">
                <a:latin typeface="Bank Gothic"/>
                <a:cs typeface="Bank Gothic"/>
              </a:rPr>
              <a:t>votre</a:t>
            </a:r>
            <a:r>
              <a:rPr lang="en-US" sz="2400" dirty="0" smtClean="0">
                <a:latin typeface="Bank Gothic"/>
                <a:cs typeface="Bank Gothic"/>
              </a:rPr>
              <a:t> </a:t>
            </a:r>
            <a:r>
              <a:rPr lang="en-US" sz="2400" dirty="0" err="1" smtClean="0">
                <a:latin typeface="Bank Gothic"/>
                <a:cs typeface="Bank Gothic"/>
              </a:rPr>
              <a:t>choix</a:t>
            </a:r>
            <a:r>
              <a:rPr lang="en-US" sz="2400" dirty="0" smtClean="0">
                <a:latin typeface="Bank Gothic"/>
                <a:cs typeface="Bank Gothic"/>
              </a:rPr>
              <a:t> !!!</a:t>
            </a:r>
            <a:endParaRPr lang="en-US" sz="2400" dirty="0">
              <a:latin typeface="Bank Gothic"/>
              <a:cs typeface="Bank Gothic"/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 rotWithShape="1">
          <a:blip r:embed="rId2"/>
          <a:srcRect l="7365" t="7012" r="2368" b="23367"/>
          <a:stretch/>
        </p:blipFill>
        <p:spPr>
          <a:xfrm>
            <a:off x="392557" y="1424406"/>
            <a:ext cx="791999" cy="359997"/>
          </a:xfrm>
          <a:prstGeom prst="rect">
            <a:avLst/>
          </a:prstGeom>
        </p:spPr>
      </p:pic>
      <p:pic>
        <p:nvPicPr>
          <p:cNvPr id="23" name="Picture 22"/>
          <p:cNvPicPr>
            <a:picLocks/>
          </p:cNvPicPr>
          <p:nvPr/>
        </p:nvPicPr>
        <p:blipFill rotWithShape="1">
          <a:blip r:embed="rId3"/>
          <a:srcRect l="4137" t="21378" r="4851" b="19316"/>
          <a:stretch/>
        </p:blipFill>
        <p:spPr>
          <a:xfrm>
            <a:off x="392558" y="3010227"/>
            <a:ext cx="792000" cy="359999"/>
          </a:xfrm>
          <a:prstGeom prst="rect">
            <a:avLst/>
          </a:prstGeom>
        </p:spPr>
      </p:pic>
      <p:pic>
        <p:nvPicPr>
          <p:cNvPr id="24" name="Picture 2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74285" y="4234763"/>
            <a:ext cx="791999" cy="360000"/>
          </a:xfrm>
          <a:prstGeom prst="rect">
            <a:avLst/>
          </a:prstGeom>
        </p:spPr>
      </p:pic>
      <p:pic>
        <p:nvPicPr>
          <p:cNvPr id="25" name="Content Placeholder 3"/>
          <p:cNvPicPr>
            <a:picLocks/>
          </p:cNvPicPr>
          <p:nvPr/>
        </p:nvPicPr>
        <p:blipFill rotWithShape="1">
          <a:blip r:embed="rId5"/>
          <a:srcRect l="10584" t="25860" r="8603" b="-1"/>
          <a:stretch/>
        </p:blipFill>
        <p:spPr>
          <a:xfrm>
            <a:off x="392556" y="1821229"/>
            <a:ext cx="792000" cy="359341"/>
          </a:xfrm>
          <a:prstGeom prst="rect">
            <a:avLst/>
          </a:prstGeom>
        </p:spPr>
      </p:pic>
      <p:pic>
        <p:nvPicPr>
          <p:cNvPr id="26" name="Picture 2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94537" y="5434926"/>
            <a:ext cx="792000" cy="360000"/>
          </a:xfrm>
          <a:prstGeom prst="rect">
            <a:avLst/>
          </a:prstGeom>
        </p:spPr>
      </p:pic>
      <p:pic>
        <p:nvPicPr>
          <p:cNvPr id="27" name="Picture 26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74285" y="4653399"/>
            <a:ext cx="792000" cy="359997"/>
          </a:xfrm>
          <a:prstGeom prst="rect">
            <a:avLst/>
          </a:prstGeom>
        </p:spPr>
      </p:pic>
      <p:pic>
        <p:nvPicPr>
          <p:cNvPr id="28" name="Picture 27"/>
          <p:cNvPicPr>
            <a:picLocks/>
          </p:cNvPicPr>
          <p:nvPr/>
        </p:nvPicPr>
        <p:blipFill rotWithShape="1">
          <a:blip r:embed="rId8"/>
          <a:srcRect l="9023" t="19985" b="18264"/>
          <a:stretch/>
        </p:blipFill>
        <p:spPr>
          <a:xfrm>
            <a:off x="392557" y="2596111"/>
            <a:ext cx="792000" cy="359997"/>
          </a:xfrm>
          <a:prstGeom prst="rect">
            <a:avLst/>
          </a:prstGeom>
        </p:spPr>
      </p:pic>
      <p:pic>
        <p:nvPicPr>
          <p:cNvPr id="29" name="Picture 28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392558" y="3815960"/>
            <a:ext cx="791999" cy="361072"/>
          </a:xfrm>
          <a:prstGeom prst="rect">
            <a:avLst/>
          </a:prstGeom>
        </p:spPr>
      </p:pic>
      <p:pic>
        <p:nvPicPr>
          <p:cNvPr id="30" name="Picture 29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355892" y="6282366"/>
            <a:ext cx="792000" cy="359997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 rotWithShape="1">
          <a:blip r:embed="rId11"/>
          <a:srcRect l="11163" t="22334" b="16225"/>
          <a:stretch/>
        </p:blipFill>
        <p:spPr>
          <a:xfrm>
            <a:off x="386169" y="2225323"/>
            <a:ext cx="792000" cy="336123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 rotWithShape="1">
          <a:blip r:embed="rId12"/>
          <a:srcRect l="14878" t="10550" r="9305" b="17175"/>
          <a:stretch/>
        </p:blipFill>
        <p:spPr>
          <a:xfrm>
            <a:off x="355892" y="5041975"/>
            <a:ext cx="792000" cy="359997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13"/>
          <a:srcRect l="5000" t="14941" r="5000" b="23357"/>
          <a:stretch/>
        </p:blipFill>
        <p:spPr>
          <a:xfrm>
            <a:off x="392556" y="3398615"/>
            <a:ext cx="792000" cy="360000"/>
          </a:xfrm>
          <a:prstGeom prst="rect">
            <a:avLst/>
          </a:prstGeom>
        </p:spPr>
      </p:pic>
      <p:pic>
        <p:nvPicPr>
          <p:cNvPr id="33" name="Picture 32" descr="12507_galleryticker_full.jpg"/>
          <p:cNvPicPr>
            <a:picLocks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1" b="30724"/>
          <a:stretch/>
        </p:blipFill>
        <p:spPr>
          <a:xfrm>
            <a:off x="355893" y="5864875"/>
            <a:ext cx="792000" cy="360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298386" y="1529674"/>
            <a:ext cx="3600000" cy="1720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98386" y="1909431"/>
            <a:ext cx="2232000" cy="18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298386" y="2302299"/>
            <a:ext cx="1440000" cy="1720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298386" y="2684754"/>
            <a:ext cx="1260000" cy="1720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298387" y="3091420"/>
            <a:ext cx="1152000" cy="1720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297273" y="3903659"/>
            <a:ext cx="612000" cy="1720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303250" y="4310552"/>
            <a:ext cx="432000" cy="1720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298386" y="4715894"/>
            <a:ext cx="288000" cy="1720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298388" y="5121639"/>
            <a:ext cx="252000" cy="1720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298387" y="5511902"/>
            <a:ext cx="252000" cy="18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298387" y="5925715"/>
            <a:ext cx="180000" cy="1720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298387" y="6354332"/>
            <a:ext cx="144000" cy="1720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298387" y="3483838"/>
            <a:ext cx="612000" cy="1720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4898386" y="1406700"/>
            <a:ext cx="120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800</a:t>
            </a: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</a:rPr>
              <a:t>KM/H</a:t>
            </a:r>
            <a:endParaRPr 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49626" y="1791994"/>
            <a:ext cx="120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500</a:t>
            </a: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</a:rPr>
              <a:t>KM/H</a:t>
            </a:r>
            <a:endParaRPr 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769206" y="2178909"/>
            <a:ext cx="120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320</a:t>
            </a: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</a:rPr>
              <a:t>KM/H</a:t>
            </a:r>
            <a:endParaRPr 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586198" y="2559902"/>
            <a:ext cx="120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280</a:t>
            </a: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</a:rPr>
              <a:t>KM/H</a:t>
            </a:r>
            <a:endParaRPr 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483911" y="2956108"/>
            <a:ext cx="120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250</a:t>
            </a: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</a:rPr>
              <a:t>KM/H</a:t>
            </a:r>
            <a:endParaRPr 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929627" y="3349709"/>
            <a:ext cx="120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130</a:t>
            </a: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</a:rPr>
              <a:t>KM/H</a:t>
            </a:r>
            <a:endParaRPr 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929627" y="3785774"/>
            <a:ext cx="120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130</a:t>
            </a: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</a:rPr>
              <a:t>KM/H</a:t>
            </a:r>
            <a:endParaRPr 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757401" y="4177031"/>
            <a:ext cx="120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9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0</a:t>
            </a: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</a:rPr>
              <a:t>KM/H</a:t>
            </a:r>
            <a:endParaRPr 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461627" y="6226763"/>
            <a:ext cx="120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25</a:t>
            </a: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</a:rPr>
              <a:t>KM/H</a:t>
            </a:r>
            <a:endParaRPr 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500107" y="5796697"/>
            <a:ext cx="120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40</a:t>
            </a: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</a:rPr>
              <a:t>KM/H</a:t>
            </a:r>
            <a:endParaRPr 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572611" y="5406350"/>
            <a:ext cx="120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5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0</a:t>
            </a: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</a:rPr>
              <a:t>KM/H</a:t>
            </a:r>
            <a:endParaRPr 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572611" y="4994152"/>
            <a:ext cx="120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50</a:t>
            </a: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</a:rPr>
              <a:t>KM/H</a:t>
            </a:r>
            <a:endParaRPr 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606521" y="4617477"/>
            <a:ext cx="120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60</a:t>
            </a: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</a:rPr>
              <a:t>KM/H</a:t>
            </a:r>
            <a:endParaRPr 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177711" y="1406700"/>
            <a:ext cx="360000" cy="52086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3" t="62163" r="21969" b="20319"/>
          <a:stretch/>
        </p:blipFill>
        <p:spPr>
          <a:xfrm>
            <a:off x="7177711" y="1448616"/>
            <a:ext cx="360000" cy="355325"/>
          </a:xfrm>
          <a:prstGeom prst="rect">
            <a:avLst/>
          </a:prstGeom>
        </p:spPr>
      </p:pic>
      <p:pic>
        <p:nvPicPr>
          <p:cNvPr id="7" name="Image 2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3" t="62163" r="3779" b="20319"/>
          <a:stretch/>
        </p:blipFill>
        <p:spPr>
          <a:xfrm>
            <a:off x="7177711" y="1825539"/>
            <a:ext cx="360000" cy="355325"/>
          </a:xfrm>
          <a:prstGeom prst="rect">
            <a:avLst/>
          </a:prstGeom>
        </p:spPr>
      </p:pic>
      <p:pic>
        <p:nvPicPr>
          <p:cNvPr id="8" name="Image 2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" t="62439" r="78191" b="20043"/>
          <a:stretch/>
        </p:blipFill>
        <p:spPr>
          <a:xfrm>
            <a:off x="7177711" y="3015005"/>
            <a:ext cx="360000" cy="355325"/>
          </a:xfrm>
          <a:prstGeom prst="rect">
            <a:avLst/>
          </a:prstGeom>
        </p:spPr>
      </p:pic>
      <p:pic>
        <p:nvPicPr>
          <p:cNvPr id="64" name="Image 2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3" t="62163" r="3779" b="20319"/>
          <a:stretch/>
        </p:blipFill>
        <p:spPr>
          <a:xfrm>
            <a:off x="7177711" y="2219646"/>
            <a:ext cx="360000" cy="355325"/>
          </a:xfrm>
          <a:prstGeom prst="rect">
            <a:avLst/>
          </a:prstGeom>
        </p:spPr>
      </p:pic>
      <p:pic>
        <p:nvPicPr>
          <p:cNvPr id="65" name="Image 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3" t="62163" r="21969" b="20319"/>
          <a:stretch/>
        </p:blipFill>
        <p:spPr>
          <a:xfrm>
            <a:off x="7177711" y="2620321"/>
            <a:ext cx="360000" cy="355325"/>
          </a:xfrm>
          <a:prstGeom prst="rect">
            <a:avLst/>
          </a:prstGeom>
        </p:spPr>
      </p:pic>
      <p:pic>
        <p:nvPicPr>
          <p:cNvPr id="66" name="Image 2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" t="62439" r="78191" b="20043"/>
          <a:stretch/>
        </p:blipFill>
        <p:spPr>
          <a:xfrm>
            <a:off x="7177711" y="3402535"/>
            <a:ext cx="360000" cy="355325"/>
          </a:xfrm>
          <a:prstGeom prst="rect">
            <a:avLst/>
          </a:prstGeom>
        </p:spPr>
      </p:pic>
      <p:pic>
        <p:nvPicPr>
          <p:cNvPr id="67" name="Image 2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" t="62439" r="78191" b="20043"/>
          <a:stretch/>
        </p:blipFill>
        <p:spPr>
          <a:xfrm>
            <a:off x="7177711" y="3814820"/>
            <a:ext cx="360000" cy="355325"/>
          </a:xfrm>
          <a:prstGeom prst="rect">
            <a:avLst/>
          </a:prstGeom>
        </p:spPr>
      </p:pic>
      <p:pic>
        <p:nvPicPr>
          <p:cNvPr id="68" name="Image 2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3" t="62163" r="3779" b="20319"/>
          <a:stretch/>
        </p:blipFill>
        <p:spPr>
          <a:xfrm>
            <a:off x="7177711" y="4210282"/>
            <a:ext cx="360000" cy="355325"/>
          </a:xfrm>
          <a:prstGeom prst="rect">
            <a:avLst/>
          </a:prstGeom>
        </p:spPr>
      </p:pic>
      <p:pic>
        <p:nvPicPr>
          <p:cNvPr id="69" name="Image 2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" t="62439" r="78191" b="20043"/>
          <a:stretch/>
        </p:blipFill>
        <p:spPr>
          <a:xfrm>
            <a:off x="7177711" y="4650728"/>
            <a:ext cx="360000" cy="355325"/>
          </a:xfrm>
          <a:prstGeom prst="rect">
            <a:avLst/>
          </a:prstGeom>
        </p:spPr>
      </p:pic>
      <p:pic>
        <p:nvPicPr>
          <p:cNvPr id="70" name="Image 2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" t="62439" r="78191" b="20043"/>
          <a:stretch/>
        </p:blipFill>
        <p:spPr>
          <a:xfrm>
            <a:off x="7177711" y="5065891"/>
            <a:ext cx="360000" cy="355325"/>
          </a:xfrm>
          <a:prstGeom prst="rect">
            <a:avLst/>
          </a:prstGeom>
        </p:spPr>
      </p:pic>
      <p:pic>
        <p:nvPicPr>
          <p:cNvPr id="71" name="Image 2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" t="62439" r="78191" b="20043"/>
          <a:stretch/>
        </p:blipFill>
        <p:spPr>
          <a:xfrm>
            <a:off x="7177711" y="5458845"/>
            <a:ext cx="360000" cy="355325"/>
          </a:xfrm>
          <a:prstGeom prst="rect">
            <a:avLst/>
          </a:prstGeom>
        </p:spPr>
      </p:pic>
      <p:pic>
        <p:nvPicPr>
          <p:cNvPr id="72" name="Image 2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3" t="62163" r="3779" b="20319"/>
          <a:stretch/>
        </p:blipFill>
        <p:spPr>
          <a:xfrm>
            <a:off x="7177711" y="5858047"/>
            <a:ext cx="360000" cy="355325"/>
          </a:xfrm>
          <a:prstGeom prst="rect">
            <a:avLst/>
          </a:prstGeom>
        </p:spPr>
      </p:pic>
      <p:pic>
        <p:nvPicPr>
          <p:cNvPr id="73" name="Image 2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" t="62439" r="78191" b="20043"/>
          <a:stretch/>
        </p:blipFill>
        <p:spPr>
          <a:xfrm>
            <a:off x="7177711" y="6216134"/>
            <a:ext cx="360000" cy="35532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52524" y="1842608"/>
            <a:ext cx="363471" cy="36347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2524" y="1449630"/>
            <a:ext cx="363471" cy="36347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2524" y="3402535"/>
            <a:ext cx="363471" cy="363471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48334" y="6223167"/>
            <a:ext cx="353676" cy="35367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2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8702" y="1438318"/>
            <a:ext cx="353676" cy="35367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8702" y="1821229"/>
            <a:ext cx="353676" cy="353676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52524" y="2229581"/>
            <a:ext cx="363471" cy="363471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52524" y="2610777"/>
            <a:ext cx="363471" cy="363471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52524" y="3000904"/>
            <a:ext cx="363471" cy="363471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49437" y="4231292"/>
            <a:ext cx="363471" cy="36347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9437" y="3806674"/>
            <a:ext cx="363471" cy="363471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52524" y="6213372"/>
            <a:ext cx="363471" cy="363471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2524" y="5825531"/>
            <a:ext cx="363471" cy="36347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50388" y="4636721"/>
            <a:ext cx="363471" cy="363471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2524" y="5421216"/>
            <a:ext cx="363471" cy="363471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49437" y="5032640"/>
            <a:ext cx="363471" cy="363471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48334" y="4617477"/>
            <a:ext cx="353676" cy="353676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58702" y="3000904"/>
            <a:ext cx="353676" cy="353676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48334" y="5031553"/>
            <a:ext cx="353676" cy="353676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2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6751" y="2593052"/>
            <a:ext cx="353676" cy="353676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2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6751" y="2239858"/>
            <a:ext cx="353676" cy="353676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2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2313" y="4238994"/>
            <a:ext cx="353676" cy="353676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2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4264" y="5825531"/>
            <a:ext cx="353676" cy="353676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61493" y="3404184"/>
            <a:ext cx="353676" cy="353676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48334" y="3788045"/>
            <a:ext cx="353676" cy="353676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34264" y="5422006"/>
            <a:ext cx="353676" cy="353676"/>
          </a:xfrm>
          <a:prstGeom prst="rect">
            <a:avLst/>
          </a:prstGeom>
        </p:spPr>
      </p:pic>
      <p:grpSp>
        <p:nvGrpSpPr>
          <p:cNvPr id="157" name="Group 156"/>
          <p:cNvGrpSpPr/>
          <p:nvPr/>
        </p:nvGrpSpPr>
        <p:grpSpPr>
          <a:xfrm>
            <a:off x="7795140" y="5806029"/>
            <a:ext cx="900000" cy="360000"/>
            <a:chOff x="7795140" y="5806029"/>
            <a:chExt cx="900000" cy="360000"/>
          </a:xfrm>
        </p:grpSpPr>
        <p:pic>
          <p:nvPicPr>
            <p:cNvPr id="111" name="Picture 110"/>
            <p:cNvPicPr>
              <a:picLocks/>
            </p:cNvPicPr>
            <p:nvPr/>
          </p:nvPicPr>
          <p:blipFill rotWithShape="1">
            <a:blip r:embed="rId31"/>
            <a:srcRect b="73105"/>
            <a:stretch/>
          </p:blipFill>
          <p:spPr>
            <a:xfrm>
              <a:off x="7795140" y="5806029"/>
              <a:ext cx="900000" cy="360000"/>
            </a:xfrm>
            <a:prstGeom prst="rect">
              <a:avLst/>
            </a:prstGeom>
          </p:spPr>
        </p:pic>
        <p:sp>
          <p:nvSpPr>
            <p:cNvPr id="112" name="TextBox 111"/>
            <p:cNvSpPr txBox="1"/>
            <p:nvPr/>
          </p:nvSpPr>
          <p:spPr>
            <a:xfrm>
              <a:off x="7820147" y="5824796"/>
              <a:ext cx="8641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FFFF"/>
                  </a:solidFill>
                </a:rPr>
                <a:t>2000</a:t>
              </a:r>
              <a:endParaRPr lang="en-US" sz="105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699537" y="1820909"/>
            <a:ext cx="529122" cy="360320"/>
            <a:chOff x="7699537" y="1820909"/>
            <a:chExt cx="529122" cy="360320"/>
          </a:xfrm>
        </p:grpSpPr>
        <p:pic>
          <p:nvPicPr>
            <p:cNvPr id="108" name="Picture 107"/>
            <p:cNvPicPr>
              <a:picLocks/>
            </p:cNvPicPr>
            <p:nvPr/>
          </p:nvPicPr>
          <p:blipFill rotWithShape="1">
            <a:blip r:embed="rId32"/>
            <a:srcRect t="28019"/>
            <a:stretch/>
          </p:blipFill>
          <p:spPr>
            <a:xfrm>
              <a:off x="7795142" y="1821229"/>
              <a:ext cx="395997" cy="360000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7699537" y="1820909"/>
              <a:ext cx="5291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FFFF"/>
                  </a:solidFill>
                </a:rPr>
                <a:t>100</a:t>
              </a:r>
              <a:endParaRPr lang="en-US" sz="105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681718" y="2229581"/>
            <a:ext cx="772251" cy="360000"/>
            <a:chOff x="7681718" y="2229581"/>
            <a:chExt cx="772251" cy="360000"/>
          </a:xfrm>
        </p:grpSpPr>
        <p:pic>
          <p:nvPicPr>
            <p:cNvPr id="109" name="Picture 108"/>
            <p:cNvPicPr>
              <a:picLocks/>
            </p:cNvPicPr>
            <p:nvPr/>
          </p:nvPicPr>
          <p:blipFill rotWithShape="1">
            <a:blip r:embed="rId32"/>
            <a:srcRect t="28019"/>
            <a:stretch/>
          </p:blipFill>
          <p:spPr>
            <a:xfrm>
              <a:off x="7795141" y="2229581"/>
              <a:ext cx="575999" cy="360000"/>
            </a:xfrm>
            <a:prstGeom prst="rect">
              <a:avLst/>
            </a:prstGeom>
          </p:spPr>
        </p:pic>
        <p:sp>
          <p:nvSpPr>
            <p:cNvPr id="114" name="TextBox 113"/>
            <p:cNvSpPr txBox="1"/>
            <p:nvPr/>
          </p:nvSpPr>
          <p:spPr>
            <a:xfrm>
              <a:off x="7681718" y="2238961"/>
              <a:ext cx="7722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FFFF"/>
                  </a:solidFill>
                </a:rPr>
                <a:t>4</a:t>
              </a:r>
              <a:r>
                <a:rPr lang="en-US" sz="1400" b="1" dirty="0" smtClean="0">
                  <a:solidFill>
                    <a:srgbClr val="FFFFFF"/>
                  </a:solidFill>
                </a:rPr>
                <a:t>00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33"/>
          <a:srcRect r="88793" b="51155"/>
          <a:stretch/>
        </p:blipFill>
        <p:spPr>
          <a:xfrm>
            <a:off x="7806993" y="6189002"/>
            <a:ext cx="144734" cy="363083"/>
          </a:xfrm>
          <a:prstGeom prst="rect">
            <a:avLst/>
          </a:prstGeom>
        </p:spPr>
      </p:pic>
      <p:grpSp>
        <p:nvGrpSpPr>
          <p:cNvPr id="127" name="Group 126"/>
          <p:cNvGrpSpPr/>
          <p:nvPr/>
        </p:nvGrpSpPr>
        <p:grpSpPr>
          <a:xfrm>
            <a:off x="7795140" y="3810689"/>
            <a:ext cx="716548" cy="372509"/>
            <a:chOff x="7739916" y="3791151"/>
            <a:chExt cx="716548" cy="372509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33"/>
            <a:srcRect r="88793" b="51155"/>
            <a:stretch/>
          </p:blipFill>
          <p:spPr>
            <a:xfrm>
              <a:off x="8030879" y="3796562"/>
              <a:ext cx="144734" cy="363083"/>
            </a:xfrm>
            <a:prstGeom prst="rect">
              <a:avLst/>
            </a:prstGeom>
          </p:spPr>
        </p:pic>
        <p:grpSp>
          <p:nvGrpSpPr>
            <p:cNvPr id="126" name="Group 125"/>
            <p:cNvGrpSpPr/>
            <p:nvPr/>
          </p:nvGrpSpPr>
          <p:grpSpPr>
            <a:xfrm>
              <a:off x="7739916" y="3791151"/>
              <a:ext cx="716548" cy="372509"/>
              <a:chOff x="7739916" y="3791151"/>
              <a:chExt cx="716548" cy="372509"/>
            </a:xfrm>
          </p:grpSpPr>
          <p:pic>
            <p:nvPicPr>
              <p:cNvPr id="116" name="Picture 115"/>
              <p:cNvPicPr>
                <a:picLocks noChangeAspect="1"/>
              </p:cNvPicPr>
              <p:nvPr/>
            </p:nvPicPr>
            <p:blipFill rotWithShape="1">
              <a:blip r:embed="rId33"/>
              <a:srcRect r="88793" b="51155"/>
              <a:stretch/>
            </p:blipFill>
            <p:spPr>
              <a:xfrm>
                <a:off x="7739916" y="3796562"/>
                <a:ext cx="144734" cy="363083"/>
              </a:xfrm>
              <a:prstGeom prst="rect">
                <a:avLst/>
              </a:prstGeom>
            </p:spPr>
          </p:pic>
          <p:pic>
            <p:nvPicPr>
              <p:cNvPr id="117" name="Picture 116"/>
              <p:cNvPicPr>
                <a:picLocks noChangeAspect="1"/>
              </p:cNvPicPr>
              <p:nvPr/>
            </p:nvPicPr>
            <p:blipFill rotWithShape="1">
              <a:blip r:embed="rId33"/>
              <a:srcRect r="88793" b="51155"/>
              <a:stretch/>
            </p:blipFill>
            <p:spPr>
              <a:xfrm>
                <a:off x="7893839" y="3796562"/>
                <a:ext cx="144734" cy="363083"/>
              </a:xfrm>
              <a:prstGeom prst="rect">
                <a:avLst/>
              </a:prstGeom>
            </p:spPr>
          </p:pic>
          <p:pic>
            <p:nvPicPr>
              <p:cNvPr id="119" name="Picture 118"/>
              <p:cNvPicPr>
                <a:picLocks noChangeAspect="1"/>
              </p:cNvPicPr>
              <p:nvPr/>
            </p:nvPicPr>
            <p:blipFill rotWithShape="1">
              <a:blip r:embed="rId33"/>
              <a:srcRect r="88793" b="51155"/>
              <a:stretch/>
            </p:blipFill>
            <p:spPr>
              <a:xfrm>
                <a:off x="8169069" y="3791151"/>
                <a:ext cx="144734" cy="363083"/>
              </a:xfrm>
              <a:prstGeom prst="rect">
                <a:avLst/>
              </a:prstGeom>
            </p:spPr>
          </p:pic>
          <p:pic>
            <p:nvPicPr>
              <p:cNvPr id="120" name="Picture 119"/>
              <p:cNvPicPr>
                <a:picLocks noChangeAspect="1"/>
              </p:cNvPicPr>
              <p:nvPr/>
            </p:nvPicPr>
            <p:blipFill rotWithShape="1">
              <a:blip r:embed="rId33"/>
              <a:srcRect r="88793" b="51155"/>
              <a:stretch/>
            </p:blipFill>
            <p:spPr>
              <a:xfrm>
                <a:off x="8311730" y="3800577"/>
                <a:ext cx="144734" cy="363083"/>
              </a:xfrm>
              <a:prstGeom prst="rect">
                <a:avLst/>
              </a:prstGeom>
            </p:spPr>
          </p:pic>
        </p:grpSp>
      </p:grpSp>
      <p:grpSp>
        <p:nvGrpSpPr>
          <p:cNvPr id="12" name="Group 11"/>
          <p:cNvGrpSpPr/>
          <p:nvPr/>
        </p:nvGrpSpPr>
        <p:grpSpPr>
          <a:xfrm>
            <a:off x="7793583" y="3001292"/>
            <a:ext cx="580431" cy="376796"/>
            <a:chOff x="7793583" y="3001292"/>
            <a:chExt cx="580431" cy="376796"/>
          </a:xfrm>
        </p:grpSpPr>
        <p:grpSp>
          <p:nvGrpSpPr>
            <p:cNvPr id="11" name="Group 10"/>
            <p:cNvGrpSpPr/>
            <p:nvPr/>
          </p:nvGrpSpPr>
          <p:grpSpPr>
            <a:xfrm>
              <a:off x="7793583" y="3001292"/>
              <a:ext cx="580431" cy="376796"/>
              <a:chOff x="7793583" y="3001292"/>
              <a:chExt cx="580431" cy="376796"/>
            </a:xfrm>
          </p:grpSpPr>
          <p:pic>
            <p:nvPicPr>
              <p:cNvPr id="123" name="Picture 122"/>
              <p:cNvPicPr>
                <a:picLocks noChangeAspect="1"/>
              </p:cNvPicPr>
              <p:nvPr/>
            </p:nvPicPr>
            <p:blipFill rotWithShape="1">
              <a:blip r:embed="rId33"/>
              <a:srcRect r="88793" b="51155"/>
              <a:stretch/>
            </p:blipFill>
            <p:spPr>
              <a:xfrm>
                <a:off x="7951727" y="3001292"/>
                <a:ext cx="144734" cy="363083"/>
              </a:xfrm>
              <a:prstGeom prst="rect">
                <a:avLst/>
              </a:prstGeom>
            </p:spPr>
          </p:pic>
          <p:grpSp>
            <p:nvGrpSpPr>
              <p:cNvPr id="10" name="Group 9"/>
              <p:cNvGrpSpPr/>
              <p:nvPr/>
            </p:nvGrpSpPr>
            <p:grpSpPr>
              <a:xfrm>
                <a:off x="7793583" y="3005961"/>
                <a:ext cx="580431" cy="372127"/>
                <a:chOff x="7793583" y="3005961"/>
                <a:chExt cx="580431" cy="372127"/>
              </a:xfrm>
            </p:grpSpPr>
            <p:pic>
              <p:nvPicPr>
                <p:cNvPr id="121" name="Picture 120"/>
                <p:cNvPicPr>
                  <a:picLocks noChangeAspect="1"/>
                </p:cNvPicPr>
                <p:nvPr/>
              </p:nvPicPr>
              <p:blipFill rotWithShape="1">
                <a:blip r:embed="rId33"/>
                <a:srcRect r="88793" b="51155"/>
                <a:stretch/>
              </p:blipFill>
              <p:spPr>
                <a:xfrm>
                  <a:off x="7793583" y="3005961"/>
                  <a:ext cx="144734" cy="363083"/>
                </a:xfrm>
                <a:prstGeom prst="rect">
                  <a:avLst/>
                </a:prstGeom>
              </p:spPr>
            </p:pic>
            <p:pic>
              <p:nvPicPr>
                <p:cNvPr id="124" name="Picture 123"/>
                <p:cNvPicPr>
                  <a:picLocks noChangeAspect="1"/>
                </p:cNvPicPr>
                <p:nvPr/>
              </p:nvPicPr>
              <p:blipFill rotWithShape="1">
                <a:blip r:embed="rId33"/>
                <a:srcRect r="88793" b="51155"/>
                <a:stretch/>
              </p:blipFill>
              <p:spPr>
                <a:xfrm>
                  <a:off x="8229280" y="3015005"/>
                  <a:ext cx="144734" cy="363083"/>
                </a:xfrm>
                <a:prstGeom prst="rect">
                  <a:avLst/>
                </a:prstGeom>
              </p:spPr>
            </p:pic>
          </p:grpSp>
        </p:grpSp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33"/>
            <a:srcRect r="88793" b="51155"/>
            <a:stretch/>
          </p:blipFill>
          <p:spPr>
            <a:xfrm>
              <a:off x="8084546" y="3005961"/>
              <a:ext cx="144734" cy="363083"/>
            </a:xfrm>
            <a:prstGeom prst="rect">
              <a:avLst/>
            </a:prstGeom>
          </p:spPr>
        </p:pic>
      </p:grpSp>
      <p:grpSp>
        <p:nvGrpSpPr>
          <p:cNvPr id="128" name="Group 127"/>
          <p:cNvGrpSpPr/>
          <p:nvPr/>
        </p:nvGrpSpPr>
        <p:grpSpPr>
          <a:xfrm>
            <a:off x="7777918" y="3404184"/>
            <a:ext cx="716548" cy="372509"/>
            <a:chOff x="7739916" y="3791151"/>
            <a:chExt cx="716548" cy="372509"/>
          </a:xfrm>
        </p:grpSpPr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33"/>
            <a:srcRect r="88793" b="51155"/>
            <a:stretch/>
          </p:blipFill>
          <p:spPr>
            <a:xfrm>
              <a:off x="8030879" y="3796562"/>
              <a:ext cx="144734" cy="363083"/>
            </a:xfrm>
            <a:prstGeom prst="rect">
              <a:avLst/>
            </a:prstGeom>
          </p:spPr>
        </p:pic>
        <p:grpSp>
          <p:nvGrpSpPr>
            <p:cNvPr id="130" name="Group 129"/>
            <p:cNvGrpSpPr/>
            <p:nvPr/>
          </p:nvGrpSpPr>
          <p:grpSpPr>
            <a:xfrm>
              <a:off x="7739916" y="3791151"/>
              <a:ext cx="716548" cy="372509"/>
              <a:chOff x="7739916" y="3791151"/>
              <a:chExt cx="716548" cy="372509"/>
            </a:xfrm>
          </p:grpSpPr>
          <p:pic>
            <p:nvPicPr>
              <p:cNvPr id="131" name="Picture 130"/>
              <p:cNvPicPr>
                <a:picLocks noChangeAspect="1"/>
              </p:cNvPicPr>
              <p:nvPr/>
            </p:nvPicPr>
            <p:blipFill rotWithShape="1">
              <a:blip r:embed="rId33"/>
              <a:srcRect r="88793" b="51155"/>
              <a:stretch/>
            </p:blipFill>
            <p:spPr>
              <a:xfrm>
                <a:off x="7739916" y="3796562"/>
                <a:ext cx="144734" cy="363083"/>
              </a:xfrm>
              <a:prstGeom prst="rect">
                <a:avLst/>
              </a:prstGeom>
            </p:spPr>
          </p:pic>
          <p:pic>
            <p:nvPicPr>
              <p:cNvPr id="132" name="Picture 131"/>
              <p:cNvPicPr>
                <a:picLocks noChangeAspect="1"/>
              </p:cNvPicPr>
              <p:nvPr/>
            </p:nvPicPr>
            <p:blipFill rotWithShape="1">
              <a:blip r:embed="rId33"/>
              <a:srcRect r="88793" b="51155"/>
              <a:stretch/>
            </p:blipFill>
            <p:spPr>
              <a:xfrm>
                <a:off x="7893839" y="3796562"/>
                <a:ext cx="144734" cy="363083"/>
              </a:xfrm>
              <a:prstGeom prst="rect">
                <a:avLst/>
              </a:prstGeom>
            </p:spPr>
          </p:pic>
          <p:pic>
            <p:nvPicPr>
              <p:cNvPr id="133" name="Picture 132"/>
              <p:cNvPicPr>
                <a:picLocks noChangeAspect="1"/>
              </p:cNvPicPr>
              <p:nvPr/>
            </p:nvPicPr>
            <p:blipFill rotWithShape="1">
              <a:blip r:embed="rId33"/>
              <a:srcRect r="88793" b="51155"/>
              <a:stretch/>
            </p:blipFill>
            <p:spPr>
              <a:xfrm>
                <a:off x="8169069" y="3791151"/>
                <a:ext cx="144734" cy="363083"/>
              </a:xfrm>
              <a:prstGeom prst="rect">
                <a:avLst/>
              </a:prstGeom>
            </p:spPr>
          </p:pic>
          <p:pic>
            <p:nvPicPr>
              <p:cNvPr id="134" name="Picture 133"/>
              <p:cNvPicPr>
                <a:picLocks noChangeAspect="1"/>
              </p:cNvPicPr>
              <p:nvPr/>
            </p:nvPicPr>
            <p:blipFill rotWithShape="1">
              <a:blip r:embed="rId33"/>
              <a:srcRect r="88793" b="51155"/>
              <a:stretch/>
            </p:blipFill>
            <p:spPr>
              <a:xfrm>
                <a:off x="8311730" y="3800577"/>
                <a:ext cx="144734" cy="363083"/>
              </a:xfrm>
              <a:prstGeom prst="rect">
                <a:avLst/>
              </a:prstGeom>
            </p:spPr>
          </p:pic>
        </p:grpSp>
      </p:grpSp>
      <p:grpSp>
        <p:nvGrpSpPr>
          <p:cNvPr id="110" name="Group 109"/>
          <p:cNvGrpSpPr/>
          <p:nvPr/>
        </p:nvGrpSpPr>
        <p:grpSpPr>
          <a:xfrm>
            <a:off x="7695809" y="5424687"/>
            <a:ext cx="567405" cy="360000"/>
            <a:chOff x="7695809" y="5424687"/>
            <a:chExt cx="567405" cy="360000"/>
          </a:xfrm>
        </p:grpSpPr>
        <p:pic>
          <p:nvPicPr>
            <p:cNvPr id="135" name="Picture 134"/>
            <p:cNvPicPr>
              <a:picLocks/>
            </p:cNvPicPr>
            <p:nvPr/>
          </p:nvPicPr>
          <p:blipFill rotWithShape="1">
            <a:blip r:embed="rId32"/>
            <a:srcRect t="28019"/>
            <a:stretch/>
          </p:blipFill>
          <p:spPr>
            <a:xfrm>
              <a:off x="7793583" y="5424687"/>
              <a:ext cx="396000" cy="360000"/>
            </a:xfrm>
            <a:prstGeom prst="rect">
              <a:avLst/>
            </a:prstGeom>
          </p:spPr>
        </p:pic>
        <p:sp>
          <p:nvSpPr>
            <p:cNvPr id="136" name="TextBox 135"/>
            <p:cNvSpPr txBox="1"/>
            <p:nvPr/>
          </p:nvSpPr>
          <p:spPr>
            <a:xfrm>
              <a:off x="7695809" y="5456687"/>
              <a:ext cx="5674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FFFF"/>
                  </a:solidFill>
                </a:rPr>
                <a:t>100</a:t>
              </a:r>
              <a:endParaRPr lang="en-US" sz="105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7756057" y="5046350"/>
            <a:ext cx="489861" cy="360000"/>
            <a:chOff x="7756057" y="5046350"/>
            <a:chExt cx="489861" cy="360000"/>
          </a:xfrm>
        </p:grpSpPr>
        <p:pic>
          <p:nvPicPr>
            <p:cNvPr id="137" name="Picture 136"/>
            <p:cNvPicPr>
              <a:picLocks/>
            </p:cNvPicPr>
            <p:nvPr/>
          </p:nvPicPr>
          <p:blipFill rotWithShape="1">
            <a:blip r:embed="rId32"/>
            <a:srcRect t="28019"/>
            <a:stretch/>
          </p:blipFill>
          <p:spPr>
            <a:xfrm>
              <a:off x="7777919" y="5046350"/>
              <a:ext cx="467999" cy="360000"/>
            </a:xfrm>
            <a:prstGeom prst="rect">
              <a:avLst/>
            </a:prstGeom>
          </p:spPr>
        </p:pic>
        <p:sp>
          <p:nvSpPr>
            <p:cNvPr id="138" name="TextBox 137"/>
            <p:cNvSpPr txBox="1"/>
            <p:nvPr/>
          </p:nvSpPr>
          <p:spPr>
            <a:xfrm>
              <a:off x="7756057" y="5055895"/>
              <a:ext cx="4845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FFFF"/>
                  </a:solidFill>
                </a:rPr>
                <a:t>300</a:t>
              </a:r>
              <a:endParaRPr lang="en-US" sz="105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757637" y="1424406"/>
            <a:ext cx="538944" cy="360000"/>
            <a:chOff x="7757637" y="1424406"/>
            <a:chExt cx="538944" cy="360000"/>
          </a:xfrm>
        </p:grpSpPr>
        <p:pic>
          <p:nvPicPr>
            <p:cNvPr id="106" name="Picture 105"/>
            <p:cNvPicPr>
              <a:picLocks/>
            </p:cNvPicPr>
            <p:nvPr/>
          </p:nvPicPr>
          <p:blipFill rotWithShape="1">
            <a:blip r:embed="rId32"/>
            <a:srcRect t="28019"/>
            <a:stretch/>
          </p:blipFill>
          <p:spPr>
            <a:xfrm>
              <a:off x="7795141" y="1424406"/>
              <a:ext cx="467999" cy="36000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7757637" y="1439816"/>
              <a:ext cx="5389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FFFF"/>
                  </a:solidFill>
                </a:rPr>
                <a:t>250</a:t>
              </a:r>
              <a:endParaRPr lang="en-US" sz="105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751034" y="2610777"/>
            <a:ext cx="530589" cy="360000"/>
            <a:chOff x="7751034" y="2610777"/>
            <a:chExt cx="530589" cy="360000"/>
          </a:xfrm>
        </p:grpSpPr>
        <p:pic>
          <p:nvPicPr>
            <p:cNvPr id="141" name="Picture 140"/>
            <p:cNvPicPr>
              <a:picLocks/>
            </p:cNvPicPr>
            <p:nvPr/>
          </p:nvPicPr>
          <p:blipFill rotWithShape="1">
            <a:blip r:embed="rId32"/>
            <a:srcRect t="28019"/>
            <a:stretch/>
          </p:blipFill>
          <p:spPr>
            <a:xfrm>
              <a:off x="7795215" y="2610777"/>
              <a:ext cx="467999" cy="360000"/>
            </a:xfrm>
            <a:prstGeom prst="rect">
              <a:avLst/>
            </a:prstGeom>
          </p:spPr>
        </p:pic>
        <p:sp>
          <p:nvSpPr>
            <p:cNvPr id="140" name="TextBox 139"/>
            <p:cNvSpPr txBox="1"/>
            <p:nvPr/>
          </p:nvSpPr>
          <p:spPr>
            <a:xfrm>
              <a:off x="7751034" y="2619359"/>
              <a:ext cx="530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FFFF"/>
                  </a:solidFill>
                </a:rPr>
                <a:t>250</a:t>
              </a:r>
              <a:endParaRPr lang="en-US" sz="105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7795215" y="4663873"/>
            <a:ext cx="791999" cy="360000"/>
            <a:chOff x="7795215" y="4663873"/>
            <a:chExt cx="791999" cy="360000"/>
          </a:xfrm>
        </p:grpSpPr>
        <p:pic>
          <p:nvPicPr>
            <p:cNvPr id="145" name="Picture 144"/>
            <p:cNvPicPr>
              <a:picLocks/>
            </p:cNvPicPr>
            <p:nvPr/>
          </p:nvPicPr>
          <p:blipFill rotWithShape="1">
            <a:blip r:embed="rId32"/>
            <a:srcRect t="28019"/>
            <a:stretch/>
          </p:blipFill>
          <p:spPr>
            <a:xfrm>
              <a:off x="7795215" y="4663873"/>
              <a:ext cx="791999" cy="360000"/>
            </a:xfrm>
            <a:prstGeom prst="rect">
              <a:avLst/>
            </a:prstGeom>
          </p:spPr>
        </p:pic>
        <p:sp>
          <p:nvSpPr>
            <p:cNvPr id="142" name="TextBox 141"/>
            <p:cNvSpPr txBox="1"/>
            <p:nvPr/>
          </p:nvSpPr>
          <p:spPr>
            <a:xfrm>
              <a:off x="7864503" y="4674011"/>
              <a:ext cx="6582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FFFF"/>
                  </a:solidFill>
                </a:rPr>
                <a:t>1300</a:t>
              </a:r>
              <a:endParaRPr lang="en-US" sz="105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7795215" y="4238994"/>
            <a:ext cx="720000" cy="360000"/>
            <a:chOff x="7795215" y="4238994"/>
            <a:chExt cx="720000" cy="360000"/>
          </a:xfrm>
        </p:grpSpPr>
        <p:pic>
          <p:nvPicPr>
            <p:cNvPr id="144" name="Picture 143"/>
            <p:cNvPicPr>
              <a:picLocks/>
            </p:cNvPicPr>
            <p:nvPr/>
          </p:nvPicPr>
          <p:blipFill rotWithShape="1">
            <a:blip r:embed="rId32"/>
            <a:srcRect t="28019"/>
            <a:stretch/>
          </p:blipFill>
          <p:spPr>
            <a:xfrm>
              <a:off x="7795215" y="4238994"/>
              <a:ext cx="720000" cy="360000"/>
            </a:xfrm>
            <a:prstGeom prst="rect">
              <a:avLst/>
            </a:prstGeom>
          </p:spPr>
        </p:pic>
        <p:sp>
          <p:nvSpPr>
            <p:cNvPr id="143" name="TextBox 142"/>
            <p:cNvSpPr txBox="1"/>
            <p:nvPr/>
          </p:nvSpPr>
          <p:spPr>
            <a:xfrm>
              <a:off x="7864502" y="4239425"/>
              <a:ext cx="5894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FFFF"/>
                  </a:solidFill>
                </a:rPr>
                <a:t>1000</a:t>
              </a:r>
              <a:endParaRPr lang="en-US" sz="105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220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1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9" grpId="0"/>
      <p:bldP spid="59" grpId="1"/>
      <p:bldP spid="59" grpId="2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3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800" y="4399334"/>
            <a:ext cx="8244000" cy="1922655"/>
          </a:xfrm>
        </p:spPr>
        <p:txBody>
          <a:bodyPr>
            <a:normAutofit/>
          </a:bodyPr>
          <a:lstStyle/>
          <a:p>
            <a:pPr algn="just"/>
            <a:r>
              <a:rPr lang="fr-FR" sz="2400" dirty="0" smtClean="0"/>
              <a:t>Vers une réorganisation de nos modèles urbains</a:t>
            </a:r>
            <a:endParaRPr lang="fr-FR" sz="2400" dirty="0"/>
          </a:p>
          <a:p>
            <a:pPr algn="just"/>
            <a:r>
              <a:rPr lang="fr-FR" sz="2400" dirty="0" smtClean="0"/>
              <a:t>Des villes 100 % autonomes d’un point de vue énergétique</a:t>
            </a:r>
            <a:endParaRPr lang="fr-FR" sz="2400" dirty="0"/>
          </a:p>
          <a:p>
            <a:pPr algn="just"/>
            <a:r>
              <a:rPr lang="fr-FR" sz="2400" dirty="0" smtClean="0"/>
              <a:t>Exclusion des voitures, une solution envisageable</a:t>
            </a:r>
            <a:endParaRPr lang="fr-FR" sz="2400" dirty="0"/>
          </a:p>
          <a:p>
            <a:pPr algn="just"/>
            <a:r>
              <a:rPr lang="fr-FR" sz="2400" dirty="0" smtClean="0"/>
              <a:t>Le </a:t>
            </a:r>
            <a:r>
              <a:rPr lang="fr-FR" sz="2400" dirty="0" err="1"/>
              <a:t>P</a:t>
            </a:r>
            <a:r>
              <a:rPr lang="fr-FR" sz="2400" dirty="0" err="1" smtClean="0"/>
              <a:t>ersonnal</a:t>
            </a:r>
            <a:r>
              <a:rPr lang="fr-FR" sz="2400" dirty="0" smtClean="0"/>
              <a:t> </a:t>
            </a:r>
            <a:r>
              <a:rPr lang="fr-FR" sz="2400" dirty="0" err="1"/>
              <a:t>R</a:t>
            </a:r>
            <a:r>
              <a:rPr lang="fr-FR" sz="2400" dirty="0" err="1" smtClean="0"/>
              <a:t>apid</a:t>
            </a:r>
            <a:r>
              <a:rPr lang="fr-FR" sz="2400" dirty="0" smtClean="0"/>
              <a:t> Transit (PRT</a:t>
            </a:r>
            <a:r>
              <a:rPr lang="fr-FR" sz="2400" dirty="0"/>
              <a:t>) </a:t>
            </a:r>
            <a:r>
              <a:rPr lang="fr-FR" sz="2400" dirty="0" smtClean="0"/>
              <a:t>comme transport alternatif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23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395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latin typeface="Bank Gothic"/>
                <a:cs typeface="Bank Gothic"/>
              </a:rPr>
              <a:t>Ouverture</a:t>
            </a:r>
            <a:endParaRPr lang="en-US" sz="3600" dirty="0">
              <a:latin typeface="Bank Gothic"/>
              <a:cs typeface="Bank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2679"/>
          <a:stretch/>
        </p:blipFill>
        <p:spPr>
          <a:xfrm>
            <a:off x="457200" y="1578918"/>
            <a:ext cx="5208836" cy="25584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414" r="12046"/>
          <a:stretch/>
        </p:blipFill>
        <p:spPr>
          <a:xfrm>
            <a:off x="5809160" y="1909659"/>
            <a:ext cx="2877640" cy="190473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724270"/>
            <a:ext cx="8229600" cy="706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latin typeface="Bank Gothic"/>
                <a:cs typeface="Bank Gothic"/>
              </a:rPr>
              <a:t>Véhicule</a:t>
            </a:r>
            <a:r>
              <a:rPr lang="en-US" sz="2400" dirty="0">
                <a:latin typeface="Bank Gothic"/>
                <a:cs typeface="Bank Gothic"/>
              </a:rPr>
              <a:t> et </a:t>
            </a:r>
            <a:r>
              <a:rPr lang="en-US" sz="2400" dirty="0" err="1">
                <a:latin typeface="Bank Gothic"/>
                <a:cs typeface="Bank Gothic"/>
              </a:rPr>
              <a:t>ville</a:t>
            </a:r>
            <a:r>
              <a:rPr lang="en-US" sz="2400" dirty="0">
                <a:latin typeface="Bank Gothic"/>
                <a:cs typeface="Bank Gothic"/>
              </a:rPr>
              <a:t> du </a:t>
            </a:r>
            <a:r>
              <a:rPr lang="en-US" sz="2400" dirty="0" err="1">
                <a:latin typeface="Bank Gothic"/>
                <a:cs typeface="Bank Gothic"/>
              </a:rPr>
              <a:t>futur</a:t>
            </a:r>
            <a:endParaRPr lang="en-US" sz="2400" dirty="0">
              <a:latin typeface="Bank Gothic"/>
              <a:cs typeface="Bank Gothic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8195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41955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6960" y="0"/>
            <a:ext cx="0" cy="685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099306" y="0"/>
            <a:ext cx="0" cy="68999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09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3958"/>
            <a:ext cx="8229600" cy="1143000"/>
          </a:xfrm>
        </p:spPr>
        <p:txBody>
          <a:bodyPr/>
          <a:lstStyle/>
          <a:p>
            <a:r>
              <a:rPr lang="en-US" sz="3600" dirty="0" err="1" smtClean="0">
                <a:latin typeface="Bank Gothic"/>
                <a:cs typeface="Bank Gothic"/>
              </a:rPr>
              <a:t>Références</a:t>
            </a:r>
            <a:r>
              <a:rPr lang="en-US" sz="3600" dirty="0" smtClean="0">
                <a:latin typeface="Bank Gothic"/>
                <a:cs typeface="Bank Gothic"/>
              </a:rPr>
              <a:t> (1)</a:t>
            </a:r>
            <a:endParaRPr lang="en-US" dirty="0">
              <a:latin typeface="Bank Gothic"/>
              <a:cs typeface="Bank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4262"/>
            <a:ext cx="8229600" cy="555451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1400" dirty="0"/>
              <a:t>CHIFFRES ET STATISTIQUES TRANSPORT</a:t>
            </a:r>
          </a:p>
          <a:p>
            <a:pPr algn="just"/>
            <a:r>
              <a:rPr lang="fr-FR" sz="1400" dirty="0">
                <a:hlinkClick r:id="rId2"/>
              </a:rPr>
              <a:t>http://www.developpement-durable.gouv.fr/IMG/pdf/Chiffres_cles_du_transport_2015.pdf</a:t>
            </a:r>
            <a:endParaRPr lang="fr-FR" sz="1400" dirty="0"/>
          </a:p>
          <a:p>
            <a:pPr algn="just"/>
            <a:r>
              <a:rPr lang="fr-FR" sz="1400" dirty="0">
                <a:hlinkClick r:id="rId3"/>
              </a:rPr>
              <a:t>http://www.ademe.fr/sites/default/files/assets/documents/Chiffresclestransports.pdf</a:t>
            </a:r>
            <a:endParaRPr lang="fr-FR" sz="1400" dirty="0"/>
          </a:p>
          <a:p>
            <a:pPr algn="just"/>
            <a:r>
              <a:rPr lang="fr-FR" sz="1400" dirty="0">
                <a:hlinkClick r:id="rId4"/>
              </a:rPr>
              <a:t>http://www.statistiques.developpement-durable.gouv.fr/fileadmin/documents/Produits_editoriaux/Publications/Reperes/2015/reperes-chiffres-cles-climat-ed-2016.pdf</a:t>
            </a:r>
            <a:endParaRPr lang="fr-FR" sz="1400" dirty="0"/>
          </a:p>
          <a:p>
            <a:pPr algn="just"/>
            <a:r>
              <a:rPr lang="fr-FR" sz="1400" dirty="0">
                <a:hlinkClick r:id="rId5"/>
              </a:rPr>
              <a:t>http://www.statistiques.developpement-durable.gouv.fr/publications/p/2369/1072/chiffres-cles-climat-france-monde-edition-2016.html</a:t>
            </a:r>
            <a:endParaRPr lang="fr-FR" sz="1400" dirty="0"/>
          </a:p>
          <a:p>
            <a:pPr algn="just"/>
            <a:r>
              <a:rPr lang="fr-FR" sz="1400" dirty="0">
                <a:hlinkClick r:id="rId6"/>
              </a:rPr>
              <a:t>http://www.developpement-durable.gouv.fr/8-energies-</a:t>
            </a:r>
            <a:r>
              <a:rPr lang="fr-FR" sz="1400" dirty="0" smtClean="0">
                <a:hlinkClick r:id="rId6"/>
              </a:rPr>
              <a:t>renouvelables.html</a:t>
            </a:r>
            <a:endParaRPr lang="en-US" sz="1400" dirty="0"/>
          </a:p>
          <a:p>
            <a:pPr marL="0" indent="0">
              <a:spcBef>
                <a:spcPts val="624"/>
              </a:spcBef>
              <a:buNone/>
            </a:pPr>
            <a:r>
              <a:rPr lang="en-US" sz="1400" dirty="0"/>
              <a:t>VOITURE </a:t>
            </a:r>
            <a:r>
              <a:rPr lang="en-US" sz="1400" dirty="0" smtClean="0"/>
              <a:t>ÉLECTRIQUE</a:t>
            </a:r>
            <a:endParaRPr lang="en-US" sz="1400" dirty="0"/>
          </a:p>
          <a:p>
            <a:r>
              <a:rPr lang="en-US" sz="1400" dirty="0">
                <a:hlinkClick r:id="rId7"/>
              </a:rPr>
              <a:t>http://www.actu-environnement.com/ae/news/france-5-voiture-electrique-ecolo-22869.php4</a:t>
            </a:r>
            <a:endParaRPr lang="en-US" sz="1400" dirty="0"/>
          </a:p>
          <a:p>
            <a:r>
              <a:rPr lang="en-US" sz="1400" dirty="0">
                <a:hlinkClick r:id="rId8"/>
              </a:rPr>
              <a:t>http://voiture-electrique.durable.com/a-vraiment-ecologique</a:t>
            </a:r>
            <a:endParaRPr lang="en-US" sz="1400" dirty="0"/>
          </a:p>
          <a:p>
            <a:r>
              <a:rPr lang="en-US" sz="1400" dirty="0">
                <a:hlinkClick r:id="rId9"/>
              </a:rPr>
              <a:t>http://www.20minutes.fr/planete/1709123-20151014-innovations-route-futur-carbure-</a:t>
            </a:r>
            <a:r>
              <a:rPr lang="en-US" sz="1400" dirty="0" smtClean="0">
                <a:hlinkClick r:id="rId9"/>
              </a:rPr>
              <a:t>ecologie</a:t>
            </a:r>
            <a:endParaRPr lang="en-US" sz="1400" dirty="0"/>
          </a:p>
          <a:p>
            <a:pPr marL="0" indent="0">
              <a:spcBef>
                <a:spcPts val="624"/>
              </a:spcBef>
              <a:buNone/>
            </a:pPr>
            <a:r>
              <a:rPr lang="en-US" sz="1400" dirty="0"/>
              <a:t>TRANSPORT DU FUTUR</a:t>
            </a:r>
          </a:p>
          <a:p>
            <a:pPr algn="just"/>
            <a:r>
              <a:rPr lang="en-US" sz="1400" dirty="0">
                <a:hlinkClick r:id="rId10"/>
              </a:rPr>
              <a:t>http://www.lefigaro.fr/conjoncture/2014/11/21/20002-20141121ARTFIG00064-ces-moyens-de-transport-qui-pourraient-revolutionner-notre-futur.php</a:t>
            </a:r>
            <a:endParaRPr lang="en-US" sz="1400" dirty="0"/>
          </a:p>
          <a:p>
            <a:r>
              <a:rPr lang="en-US" sz="1400" dirty="0">
                <a:hlinkClick r:id="rId11"/>
              </a:rPr>
              <a:t>http://www.consoglobe.com/10-modes-de-transport-propres-pour-se-deplacer-en-ville-cg/</a:t>
            </a:r>
            <a:r>
              <a:rPr lang="en-US" sz="1400" dirty="0" smtClean="0">
                <a:hlinkClick r:id="rId11"/>
              </a:rPr>
              <a:t>3</a:t>
            </a:r>
            <a:endParaRPr lang="fr-FR" sz="1400" dirty="0" smtClean="0"/>
          </a:p>
          <a:p>
            <a:pPr marL="0" indent="0">
              <a:spcBef>
                <a:spcPts val="624"/>
              </a:spcBef>
              <a:buNone/>
            </a:pPr>
            <a:r>
              <a:rPr lang="fr-FR" sz="1400" dirty="0" smtClean="0"/>
              <a:t>VÉLO</a:t>
            </a:r>
            <a:endParaRPr lang="fr-FR" sz="1400" dirty="0"/>
          </a:p>
          <a:p>
            <a:pPr algn="just"/>
            <a:r>
              <a:rPr lang="fr-FR" sz="1400" dirty="0" smtClean="0">
                <a:hlinkClick r:id="rId12"/>
              </a:rPr>
              <a:t>http://www.lumieresdelaville.net/2015/06/09/aux-pays-bas-les-pistes-cyclables-solaires-produisent-plus-delectricite-que-prevu/</a:t>
            </a:r>
            <a:endParaRPr lang="fr-FR" sz="1400" dirty="0" smtClean="0"/>
          </a:p>
          <a:p>
            <a:pPr algn="just"/>
            <a:r>
              <a:rPr lang="fr-FR" sz="1400" dirty="0" smtClean="0">
                <a:hlinkClick r:id="rId13"/>
              </a:rPr>
              <a:t>http://carfree.free.fr/index.php/2012/09/24/les-autoroutes-cyclables-de-copenhague/</a:t>
            </a:r>
            <a:endParaRPr lang="fr-FR" sz="1400" dirty="0" smtClean="0"/>
          </a:p>
          <a:p>
            <a:pPr algn="just"/>
            <a:r>
              <a:rPr lang="fr-FR" sz="1400" dirty="0" smtClean="0">
                <a:hlinkClick r:id="rId14"/>
              </a:rPr>
              <a:t>http://www.cykelsuperstier.dk/project</a:t>
            </a:r>
            <a:endParaRPr lang="fr-FR" sz="1400" dirty="0" smtClean="0"/>
          </a:p>
          <a:p>
            <a:pPr algn="just"/>
            <a:r>
              <a:rPr lang="fr-FR" sz="1400" dirty="0">
                <a:hlinkClick r:id="rId15"/>
              </a:rPr>
              <a:t>http://www.cykelsuperstier.dk</a:t>
            </a:r>
            <a:r>
              <a:rPr lang="fr-FR" sz="1400" dirty="0" smtClean="0">
                <a:hlinkClick r:id="rId15"/>
              </a:rPr>
              <a:t>/concept</a:t>
            </a:r>
            <a:endParaRPr lang="fr-FR" sz="1400" dirty="0" smtClean="0"/>
          </a:p>
          <a:p>
            <a:pPr marL="0" indent="0">
              <a:spcBef>
                <a:spcPts val="624"/>
              </a:spcBef>
              <a:buNone/>
            </a:pPr>
            <a:r>
              <a:rPr lang="en-US" sz="1400" dirty="0" smtClean="0"/>
              <a:t>AUTRES</a:t>
            </a:r>
          </a:p>
          <a:p>
            <a:r>
              <a:rPr lang="en-US" sz="1400" dirty="0" smtClean="0">
                <a:hlinkClick r:id="rId16"/>
              </a:rPr>
              <a:t>http://corporate.brittany-ferries.com/flotte.aspx</a:t>
            </a:r>
            <a:endParaRPr lang="en-US" sz="1400" dirty="0" smtClean="0"/>
          </a:p>
          <a:p>
            <a:r>
              <a:rPr lang="en-US" sz="1400" dirty="0" smtClean="0">
                <a:hlinkClick r:id="rId17"/>
              </a:rPr>
              <a:t>http://www.smtu.nc/tramway-ou-bus-a-haut-niveau-de-service/capacites-et-couts-238.html</a:t>
            </a:r>
            <a:endParaRPr lang="en-US" sz="1400" dirty="0" smtClean="0"/>
          </a:p>
          <a:p>
            <a:pPr marL="0" indent="0">
              <a:buNone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24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8195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41955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960" y="0"/>
            <a:ext cx="0" cy="685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099306" y="0"/>
            <a:ext cx="0" cy="68999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80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3958"/>
            <a:ext cx="8229600" cy="1143000"/>
          </a:xfrm>
        </p:spPr>
        <p:txBody>
          <a:bodyPr/>
          <a:lstStyle/>
          <a:p>
            <a:r>
              <a:rPr lang="en-US" sz="3600" dirty="0" err="1" smtClean="0">
                <a:latin typeface="Bank Gothic"/>
                <a:cs typeface="Bank Gothic"/>
              </a:rPr>
              <a:t>Références</a:t>
            </a:r>
            <a:r>
              <a:rPr lang="en-US" sz="3600" dirty="0" smtClean="0">
                <a:latin typeface="Bank Gothic"/>
                <a:cs typeface="Bank Gothic"/>
              </a:rPr>
              <a:t> (2)</a:t>
            </a:r>
            <a:endParaRPr lang="en-US" dirty="0">
              <a:latin typeface="Bank Gothic"/>
              <a:cs typeface="Bank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685"/>
            <a:ext cx="8229600" cy="551619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500" dirty="0" smtClean="0"/>
              <a:t>SKYTRAN</a:t>
            </a:r>
          </a:p>
          <a:p>
            <a:pPr algn="just"/>
            <a:r>
              <a:rPr lang="en-US" sz="1500" dirty="0">
                <a:hlinkClick r:id="rId2"/>
              </a:rPr>
              <a:t>http://www.batiactu.com/edito/skytran-des-capsules-volantes-au-coeur-de-la-ville-37524.php</a:t>
            </a:r>
            <a:endParaRPr lang="en-US" sz="1500" dirty="0"/>
          </a:p>
          <a:p>
            <a:pPr algn="just"/>
            <a:r>
              <a:rPr lang="en-US" sz="1500" dirty="0">
                <a:hlinkClick r:id="rId3"/>
              </a:rPr>
              <a:t>http://www.rue89strasbourg.com/index.php/2014/02/18/politique/tuncer-saglamer-veut-faire-voler-les-strasbourgeois-dans-des-capsules-de-la-nasa/</a:t>
            </a:r>
            <a:endParaRPr lang="en-US" sz="1500" dirty="0"/>
          </a:p>
          <a:p>
            <a:pPr algn="just"/>
            <a:r>
              <a:rPr lang="en-US" sz="1500" dirty="0">
                <a:hlinkClick r:id="rId4"/>
              </a:rPr>
              <a:t>http://www.parismatch.com/Actu/Environnement/Le-moyen-de-transport-qui-va-revolutionner-nos-villes-</a:t>
            </a:r>
            <a:r>
              <a:rPr lang="en-US" sz="1500" dirty="0" smtClean="0">
                <a:hlinkClick r:id="rId4"/>
              </a:rPr>
              <a:t>572353</a:t>
            </a:r>
            <a:endParaRPr lang="en-US" sz="1500" dirty="0" smtClean="0"/>
          </a:p>
          <a:p>
            <a:pPr marL="0" indent="0">
              <a:spcBef>
                <a:spcPts val="624"/>
              </a:spcBef>
              <a:buNone/>
            </a:pPr>
            <a:r>
              <a:rPr lang="fr-FR" sz="1500" dirty="0"/>
              <a:t>STRADDLING BUS</a:t>
            </a:r>
          </a:p>
          <a:p>
            <a:r>
              <a:rPr lang="fr-FR" sz="1500" dirty="0">
                <a:hlinkClick r:id="rId5"/>
              </a:rPr>
              <a:t>http://technologie-innovation.fr/straddling-bus-transport-public-du-</a:t>
            </a:r>
            <a:r>
              <a:rPr lang="fr-FR" sz="1500" dirty="0" smtClean="0">
                <a:hlinkClick r:id="rId5"/>
              </a:rPr>
              <a:t>future</a:t>
            </a:r>
            <a:endParaRPr lang="en-US" sz="1500" dirty="0" smtClean="0"/>
          </a:p>
          <a:p>
            <a:pPr marL="0" indent="0">
              <a:spcBef>
                <a:spcPts val="624"/>
              </a:spcBef>
              <a:buNone/>
            </a:pPr>
            <a:r>
              <a:rPr lang="fr-FR" sz="1500" dirty="0" smtClean="0"/>
              <a:t>TRAIN LÉVITATION MAGNÉTIQUE</a:t>
            </a:r>
            <a:endParaRPr lang="fr-FR" sz="1500" dirty="0"/>
          </a:p>
          <a:p>
            <a:pPr algn="just"/>
            <a:r>
              <a:rPr lang="fr-FR" sz="1500" dirty="0">
                <a:hlinkClick r:id="rId6"/>
              </a:rPr>
              <a:t>http://www.consoglobe.com/decouvrez-transports-futur-3871-cg</a:t>
            </a:r>
            <a:endParaRPr lang="fr-FR" sz="1500" dirty="0"/>
          </a:p>
          <a:p>
            <a:pPr algn="just"/>
            <a:r>
              <a:rPr lang="fr-FR" sz="1500" dirty="0">
                <a:hlinkClick r:id="rId7"/>
              </a:rPr>
              <a:t>http://www.latribune.fr/entreprises-finance/services/transport-logistique/20141119trib3b6a5b009/le-train-qui-ne-s-arrete-jamais-la-nouvelle-folie-chinoise.html</a:t>
            </a:r>
            <a:endParaRPr lang="fr-FR" sz="1500" dirty="0"/>
          </a:p>
          <a:p>
            <a:pPr algn="just"/>
            <a:r>
              <a:rPr lang="fr-FR" sz="1500" dirty="0">
                <a:hlinkClick r:id="rId8"/>
              </a:rPr>
              <a:t>http://www.futura-sciences.com/magazines/espace/infos/actu/d/aeronautique-dossiers-transports-futur-plus-rapides-plus-ecologiques-41077</a:t>
            </a:r>
            <a:r>
              <a:rPr lang="fr-FR" sz="1500" dirty="0" smtClean="0">
                <a:hlinkClick r:id="rId8"/>
              </a:rPr>
              <a:t>/</a:t>
            </a:r>
            <a:endParaRPr lang="en-US" sz="1500" dirty="0" smtClean="0"/>
          </a:p>
          <a:p>
            <a:r>
              <a:rPr lang="en-US" sz="1500" dirty="0" smtClean="0">
                <a:hlinkClick r:id="rId9"/>
              </a:rPr>
              <a:t>http://www.linternaute.com/science/technologie/dossiers/06/0605-transports-futur/13.shtml</a:t>
            </a:r>
            <a:endParaRPr lang="en-US" sz="1500" dirty="0"/>
          </a:p>
          <a:p>
            <a:pPr marL="0" indent="0">
              <a:spcBef>
                <a:spcPts val="624"/>
              </a:spcBef>
              <a:buNone/>
            </a:pPr>
            <a:r>
              <a:rPr lang="en-US" sz="1500" dirty="0" smtClean="0"/>
              <a:t>AÉRONAUTIQUE</a:t>
            </a:r>
            <a:endParaRPr lang="en-US" sz="1500" dirty="0"/>
          </a:p>
          <a:p>
            <a:r>
              <a:rPr lang="en-US" sz="1500" dirty="0" smtClean="0">
                <a:hlinkClick r:id="rId10"/>
              </a:rPr>
              <a:t>http://pascuccimedia.com/post/7964509134/laéroscraft-ml-866</a:t>
            </a:r>
            <a:endParaRPr lang="en-US" sz="1500" dirty="0" smtClean="0"/>
          </a:p>
          <a:p>
            <a:r>
              <a:rPr lang="en-US" sz="1500" dirty="0">
                <a:hlinkClick r:id="rId11"/>
              </a:rPr>
              <a:t>http://www.consoglobe.com/decouvrez-transports-futur-3871-cg</a:t>
            </a:r>
            <a:r>
              <a:rPr lang="en-US" sz="1500" dirty="0" smtClean="0">
                <a:hlinkClick r:id="rId11"/>
              </a:rPr>
              <a:t>/4</a:t>
            </a:r>
            <a:endParaRPr lang="en-US" sz="1500" dirty="0" smtClean="0"/>
          </a:p>
          <a:p>
            <a:pPr marL="0" indent="0">
              <a:spcBef>
                <a:spcPts val="624"/>
              </a:spcBef>
              <a:buNone/>
            </a:pPr>
            <a:r>
              <a:rPr lang="en-US" sz="1500" dirty="0" smtClean="0"/>
              <a:t>BÂTEAU GRANDE VITESSE</a:t>
            </a:r>
          </a:p>
          <a:p>
            <a:r>
              <a:rPr lang="fr-FR" sz="1500" dirty="0">
                <a:hlinkClick r:id="rId12"/>
              </a:rPr>
              <a:t>http://www.consoglobe.com/decouvrez-transports-futur-3871-cg/</a:t>
            </a:r>
            <a:r>
              <a:rPr lang="fr-FR" sz="1500" dirty="0" smtClean="0">
                <a:hlinkClick r:id="rId12"/>
              </a:rPr>
              <a:t>3</a:t>
            </a:r>
            <a:endParaRPr lang="en-US" sz="1500" dirty="0" smtClean="0"/>
          </a:p>
          <a:p>
            <a:r>
              <a:rPr lang="en-US" sz="1500" dirty="0" smtClean="0">
                <a:hlinkClick r:id="rId13"/>
              </a:rPr>
              <a:t>http://www.linternaute.com/science/technologie/dossiers/06/0605-transports-futur/10.shtml</a:t>
            </a:r>
            <a:endParaRPr lang="en-US" sz="1500" dirty="0" smtClean="0"/>
          </a:p>
          <a:p>
            <a:r>
              <a:rPr lang="en-US" sz="1500" dirty="0" smtClean="0">
                <a:hlinkClick r:id="rId14"/>
              </a:rPr>
              <a:t>http://www.bgvdesign.com/concept.htm</a:t>
            </a:r>
            <a:endParaRPr lang="en-US" sz="1500" dirty="0" smtClean="0"/>
          </a:p>
          <a:p>
            <a:r>
              <a:rPr lang="en-US" sz="1500" dirty="0" smtClean="0">
                <a:hlinkClick r:id="rId15"/>
              </a:rPr>
              <a:t>http://www.bgvdesign.com/passagers.htm</a:t>
            </a:r>
            <a:endParaRPr lang="en-US" sz="1500" dirty="0" smtClean="0"/>
          </a:p>
          <a:p>
            <a:pPr marL="0" indent="0">
              <a:spcBef>
                <a:spcPts val="624"/>
              </a:spcBef>
              <a:buNone/>
            </a:pPr>
            <a:r>
              <a:rPr lang="fr-FR" sz="1600" dirty="0" smtClean="0"/>
              <a:t>VILLE CONNECTÉE</a:t>
            </a:r>
          </a:p>
          <a:p>
            <a:r>
              <a:rPr lang="fr-FR" sz="1600" dirty="0" smtClean="0">
                <a:hlinkClick r:id="rId16"/>
              </a:rPr>
              <a:t>http://www.coreemagazine.com/reportages/songdo-ville-du-futur-pari-ecologique/</a:t>
            </a:r>
            <a:endParaRPr lang="fr-FR" sz="1600" dirty="0" smtClean="0"/>
          </a:p>
          <a:p>
            <a:r>
              <a:rPr lang="fr-FR" sz="1600" dirty="0" smtClean="0">
                <a:hlinkClick r:id="rId17"/>
              </a:rPr>
              <a:t>http://www.smartgrids-cre.fr/index.php?p=smartcities-masdar</a:t>
            </a:r>
            <a:endParaRPr lang="fr-FR" sz="1600" dirty="0" smtClean="0"/>
          </a:p>
          <a:p>
            <a:r>
              <a:rPr lang="fr-FR" sz="1600" dirty="0" smtClean="0">
                <a:hlinkClick r:id="rId18"/>
              </a:rPr>
              <a:t>http://www.atelier.net/trends/articles/masdar-city-vitrine-concept-de-ville-intelligente_431802</a:t>
            </a:r>
            <a:endParaRPr lang="en-US" sz="15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25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8195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41955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960" y="0"/>
            <a:ext cx="0" cy="685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099306" y="0"/>
            <a:ext cx="0" cy="68999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08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174" y="1791322"/>
            <a:ext cx="8350462" cy="4499514"/>
          </a:xfrm>
        </p:spPr>
        <p:txBody>
          <a:bodyPr>
            <a:normAutofit/>
          </a:bodyPr>
          <a:lstStyle/>
          <a:p>
            <a:r>
              <a:rPr lang="en-US" sz="2600" dirty="0" err="1"/>
              <a:t>Définition</a:t>
            </a:r>
            <a:endParaRPr lang="en-US" sz="2600" dirty="0"/>
          </a:p>
          <a:p>
            <a:pPr lvl="1">
              <a:buFont typeface="Arial"/>
              <a:buChar char="•"/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véhicule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sert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à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transmettre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à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transporter</a:t>
            </a:r>
          </a:p>
          <a:p>
            <a:pPr lvl="1"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C'est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un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engin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mobile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permettant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déplacer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des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personnes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ou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des charges d'un point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à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un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autre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600" dirty="0" smtClean="0"/>
          </a:p>
          <a:p>
            <a:endParaRPr lang="en-US" sz="2600" dirty="0" smtClean="0"/>
          </a:p>
          <a:p>
            <a:r>
              <a:rPr lang="en-US" sz="2600" dirty="0" smtClean="0"/>
              <a:t>Les </a:t>
            </a:r>
            <a:r>
              <a:rPr lang="en-US" sz="2600" dirty="0" err="1" smtClean="0"/>
              <a:t>véhicules</a:t>
            </a:r>
            <a:r>
              <a:rPr lang="en-US" sz="2600" dirty="0" smtClean="0"/>
              <a:t> </a:t>
            </a:r>
            <a:r>
              <a:rPr lang="en-US" sz="2600" dirty="0" err="1" smtClean="0"/>
              <a:t>sont</a:t>
            </a:r>
            <a:r>
              <a:rPr lang="en-US" sz="2600" dirty="0" smtClean="0"/>
              <a:t> partout…</a:t>
            </a:r>
          </a:p>
          <a:p>
            <a:pPr lvl="1">
              <a:buFont typeface="Arial"/>
              <a:buChar char="•"/>
            </a:pPr>
            <a:r>
              <a:rPr lang="en-US" sz="2200" dirty="0" smtClean="0">
                <a:solidFill>
                  <a:srgbClr val="7F7F7F"/>
                </a:solidFill>
              </a:rPr>
              <a:t>… </a:t>
            </a:r>
            <a:r>
              <a:rPr lang="en-US" sz="2200" dirty="0" err="1" smtClean="0">
                <a:solidFill>
                  <a:srgbClr val="7F7F7F"/>
                </a:solidFill>
              </a:rPr>
              <a:t>sur</a:t>
            </a:r>
            <a:r>
              <a:rPr lang="en-US" sz="2200" dirty="0" smtClean="0">
                <a:solidFill>
                  <a:srgbClr val="7F7F7F"/>
                </a:solidFill>
              </a:rPr>
              <a:t> la </a:t>
            </a:r>
            <a:r>
              <a:rPr lang="en-US" sz="2200" dirty="0" err="1" smtClean="0">
                <a:solidFill>
                  <a:srgbClr val="7F7F7F"/>
                </a:solidFill>
              </a:rPr>
              <a:t>terre</a:t>
            </a:r>
            <a:r>
              <a:rPr lang="en-US" sz="2200" dirty="0" smtClean="0">
                <a:solidFill>
                  <a:srgbClr val="7F7F7F"/>
                </a:solidFill>
              </a:rPr>
              <a:t> (</a:t>
            </a:r>
            <a:r>
              <a:rPr lang="en-US" sz="2200" dirty="0" err="1">
                <a:solidFill>
                  <a:srgbClr val="7F7F7F"/>
                </a:solidFill>
              </a:rPr>
              <a:t>v</a:t>
            </a:r>
            <a:r>
              <a:rPr lang="en-US" sz="2200" dirty="0" err="1" smtClean="0">
                <a:solidFill>
                  <a:srgbClr val="7F7F7F"/>
                </a:solidFill>
              </a:rPr>
              <a:t>oiture</a:t>
            </a:r>
            <a:r>
              <a:rPr lang="en-US" sz="2200" dirty="0">
                <a:solidFill>
                  <a:srgbClr val="7F7F7F"/>
                </a:solidFill>
              </a:rPr>
              <a:t>, </a:t>
            </a:r>
            <a:r>
              <a:rPr lang="en-US" sz="2200" dirty="0" smtClean="0">
                <a:solidFill>
                  <a:srgbClr val="7F7F7F"/>
                </a:solidFill>
              </a:rPr>
              <a:t>bus, </a:t>
            </a:r>
            <a:r>
              <a:rPr lang="en-US" sz="2200" dirty="0">
                <a:solidFill>
                  <a:srgbClr val="7F7F7F"/>
                </a:solidFill>
              </a:rPr>
              <a:t>t</a:t>
            </a:r>
            <a:r>
              <a:rPr lang="en-US" sz="2200" dirty="0" smtClean="0">
                <a:solidFill>
                  <a:srgbClr val="7F7F7F"/>
                </a:solidFill>
              </a:rPr>
              <a:t>rain, tram, </a:t>
            </a:r>
            <a:r>
              <a:rPr lang="en-US" sz="2200" dirty="0" err="1">
                <a:solidFill>
                  <a:srgbClr val="7F7F7F"/>
                </a:solidFill>
              </a:rPr>
              <a:t>m</a:t>
            </a:r>
            <a:r>
              <a:rPr lang="en-US" sz="2200" dirty="0" err="1" smtClean="0">
                <a:solidFill>
                  <a:srgbClr val="7F7F7F"/>
                </a:solidFill>
              </a:rPr>
              <a:t>étro</a:t>
            </a:r>
            <a:r>
              <a:rPr lang="en-US" sz="2200" dirty="0" smtClean="0">
                <a:solidFill>
                  <a:srgbClr val="7F7F7F"/>
                </a:solidFill>
              </a:rPr>
              <a:t>, </a:t>
            </a:r>
            <a:r>
              <a:rPr lang="en-US" sz="2200" dirty="0" err="1">
                <a:solidFill>
                  <a:srgbClr val="7F7F7F"/>
                </a:solidFill>
              </a:rPr>
              <a:t>v</a:t>
            </a:r>
            <a:r>
              <a:rPr lang="en-US" sz="2200" dirty="0" err="1" smtClean="0">
                <a:solidFill>
                  <a:srgbClr val="7F7F7F"/>
                </a:solidFill>
              </a:rPr>
              <a:t>élo</a:t>
            </a:r>
            <a:r>
              <a:rPr lang="en-US" sz="2200" dirty="0" smtClean="0">
                <a:solidFill>
                  <a:srgbClr val="7F7F7F"/>
                </a:solidFill>
              </a:rPr>
              <a:t>, </a:t>
            </a:r>
            <a:r>
              <a:rPr lang="en-US" sz="2200" dirty="0" err="1" smtClean="0">
                <a:solidFill>
                  <a:srgbClr val="7F7F7F"/>
                </a:solidFill>
              </a:rPr>
              <a:t>marche</a:t>
            </a:r>
            <a:r>
              <a:rPr lang="en-US" sz="2200" dirty="0" smtClean="0">
                <a:solidFill>
                  <a:srgbClr val="7F7F7F"/>
                </a:solidFill>
              </a:rPr>
              <a:t>, etc.)</a:t>
            </a:r>
          </a:p>
          <a:p>
            <a:pPr lvl="1">
              <a:buFont typeface="Arial"/>
              <a:buChar char="•"/>
            </a:pPr>
            <a:r>
              <a:rPr lang="en-US" sz="2200" dirty="0" smtClean="0">
                <a:solidFill>
                  <a:srgbClr val="7F7F7F"/>
                </a:solidFill>
              </a:rPr>
              <a:t>… </a:t>
            </a:r>
            <a:r>
              <a:rPr lang="en-US" sz="2200" dirty="0" err="1" smtClean="0">
                <a:solidFill>
                  <a:srgbClr val="7F7F7F"/>
                </a:solidFill>
              </a:rPr>
              <a:t>dans</a:t>
            </a:r>
            <a:r>
              <a:rPr lang="en-US" sz="2200" dirty="0" smtClean="0">
                <a:solidFill>
                  <a:srgbClr val="7F7F7F"/>
                </a:solidFill>
              </a:rPr>
              <a:t> les airs (</a:t>
            </a:r>
            <a:r>
              <a:rPr lang="en-US" sz="2200" dirty="0" err="1">
                <a:solidFill>
                  <a:srgbClr val="7F7F7F"/>
                </a:solidFill>
              </a:rPr>
              <a:t>a</a:t>
            </a:r>
            <a:r>
              <a:rPr lang="en-US" sz="2200" dirty="0" err="1" smtClean="0">
                <a:solidFill>
                  <a:srgbClr val="7F7F7F"/>
                </a:solidFill>
              </a:rPr>
              <a:t>vion</a:t>
            </a:r>
            <a:r>
              <a:rPr lang="en-US" sz="2200" dirty="0" smtClean="0">
                <a:solidFill>
                  <a:srgbClr val="7F7F7F"/>
                </a:solidFill>
              </a:rPr>
              <a:t>, </a:t>
            </a:r>
            <a:r>
              <a:rPr lang="en-US" sz="2200" dirty="0" err="1">
                <a:solidFill>
                  <a:srgbClr val="7F7F7F"/>
                </a:solidFill>
              </a:rPr>
              <a:t>h</a:t>
            </a:r>
            <a:r>
              <a:rPr lang="en-US" sz="2200" dirty="0" err="1" smtClean="0">
                <a:solidFill>
                  <a:srgbClr val="7F7F7F"/>
                </a:solidFill>
              </a:rPr>
              <a:t>élicoptère</a:t>
            </a:r>
            <a:r>
              <a:rPr lang="en-US" sz="2200" dirty="0" smtClean="0">
                <a:solidFill>
                  <a:srgbClr val="7F7F7F"/>
                </a:solidFill>
              </a:rPr>
              <a:t>, </a:t>
            </a:r>
            <a:r>
              <a:rPr lang="en-US" sz="2200" dirty="0" err="1" smtClean="0">
                <a:solidFill>
                  <a:srgbClr val="7F7F7F"/>
                </a:solidFill>
              </a:rPr>
              <a:t>mongolfière</a:t>
            </a:r>
            <a:r>
              <a:rPr lang="en-US" sz="2200" dirty="0" smtClean="0">
                <a:solidFill>
                  <a:srgbClr val="7F7F7F"/>
                </a:solidFill>
              </a:rPr>
              <a:t>, etc.)</a:t>
            </a:r>
          </a:p>
          <a:p>
            <a:pPr lvl="1">
              <a:buFont typeface="Arial"/>
              <a:buChar char="•"/>
            </a:pPr>
            <a:r>
              <a:rPr lang="en-US" sz="2200" dirty="0" smtClean="0">
                <a:solidFill>
                  <a:srgbClr val="7F7F7F"/>
                </a:solidFill>
              </a:rPr>
              <a:t>… </a:t>
            </a:r>
            <a:r>
              <a:rPr lang="en-US" sz="2200" dirty="0" err="1" smtClean="0">
                <a:solidFill>
                  <a:srgbClr val="7F7F7F"/>
                </a:solidFill>
              </a:rPr>
              <a:t>sur</a:t>
            </a:r>
            <a:r>
              <a:rPr lang="en-US" sz="2200" dirty="0" smtClean="0">
                <a:solidFill>
                  <a:srgbClr val="7F7F7F"/>
                </a:solidFill>
              </a:rPr>
              <a:t> la </a:t>
            </a:r>
            <a:r>
              <a:rPr lang="en-US" sz="2200" dirty="0" err="1" smtClean="0">
                <a:solidFill>
                  <a:srgbClr val="7F7F7F"/>
                </a:solidFill>
              </a:rPr>
              <a:t>mer</a:t>
            </a:r>
            <a:r>
              <a:rPr lang="en-US" sz="2200" dirty="0" smtClean="0">
                <a:solidFill>
                  <a:srgbClr val="7F7F7F"/>
                </a:solidFill>
              </a:rPr>
              <a:t> (</a:t>
            </a:r>
            <a:r>
              <a:rPr lang="en-US" sz="2200" dirty="0" err="1" smtClean="0">
                <a:solidFill>
                  <a:srgbClr val="7F7F7F"/>
                </a:solidFill>
              </a:rPr>
              <a:t>bâteau</a:t>
            </a:r>
            <a:r>
              <a:rPr lang="en-US" sz="2200" dirty="0" smtClean="0">
                <a:solidFill>
                  <a:srgbClr val="7F7F7F"/>
                </a:solidFill>
              </a:rPr>
              <a:t>, sous-</a:t>
            </a:r>
            <a:r>
              <a:rPr lang="en-US" sz="2200" dirty="0" err="1" smtClean="0">
                <a:solidFill>
                  <a:srgbClr val="7F7F7F"/>
                </a:solidFill>
              </a:rPr>
              <a:t>marin</a:t>
            </a:r>
            <a:r>
              <a:rPr lang="en-US" sz="2200" dirty="0" smtClean="0">
                <a:solidFill>
                  <a:srgbClr val="7F7F7F"/>
                </a:solidFill>
              </a:rPr>
              <a:t>, etc.)</a:t>
            </a:r>
            <a:endParaRPr lang="en-US" sz="2200" dirty="0">
              <a:solidFill>
                <a:srgbClr val="7F7F7F"/>
              </a:solidFill>
            </a:endParaRPr>
          </a:p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3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41618" y="3541990"/>
            <a:ext cx="433871" cy="60470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395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Bank Gothic"/>
                <a:cs typeface="Bank Gothic"/>
              </a:rPr>
              <a:t>Introduction</a:t>
            </a:r>
            <a:endParaRPr lang="en-US" sz="3600" dirty="0">
              <a:latin typeface="Bank Gothic"/>
              <a:cs typeface="Bank Gothic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110396" y="3539475"/>
            <a:ext cx="4981301" cy="618327"/>
            <a:chOff x="2071916" y="3684894"/>
            <a:chExt cx="4981301" cy="618327"/>
          </a:xfrm>
        </p:grpSpPr>
        <p:cxnSp>
          <p:nvCxnSpPr>
            <p:cNvPr id="10" name="Straight Arrow Connector 9"/>
            <p:cNvCxnSpPr>
              <a:stCxn id="7" idx="6"/>
              <a:endCxn id="8" idx="2"/>
            </p:cNvCxnSpPr>
            <p:nvPr/>
          </p:nvCxnSpPr>
          <p:spPr>
            <a:xfrm>
              <a:off x="2723567" y="3994058"/>
              <a:ext cx="367799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2071916" y="3684894"/>
              <a:ext cx="651651" cy="618327"/>
            </a:xfrm>
            <a:prstGeom prst="ellipse">
              <a:avLst/>
            </a:prstGeom>
            <a:solidFill>
              <a:srgbClr val="3EE72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A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401566" y="3684894"/>
              <a:ext cx="651651" cy="618327"/>
            </a:xfrm>
            <a:prstGeom prst="ellipse">
              <a:avLst/>
            </a:prstGeom>
            <a:solidFill>
              <a:srgbClr val="FF550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B</a:t>
              </a:r>
              <a:endParaRPr lang="en-US" b="1" dirty="0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457200" y="724270"/>
            <a:ext cx="8229600" cy="706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latin typeface="Bank Gothic"/>
                <a:cs typeface="Bank Gothic"/>
              </a:rPr>
              <a:t>Qu’est-ce</a:t>
            </a:r>
            <a:r>
              <a:rPr lang="en-US" sz="2400" dirty="0" smtClean="0">
                <a:latin typeface="Bank Gothic"/>
                <a:cs typeface="Bank Gothic"/>
              </a:rPr>
              <a:t> </a:t>
            </a:r>
            <a:r>
              <a:rPr lang="en-US" sz="2400" dirty="0" err="1" smtClean="0">
                <a:latin typeface="Bank Gothic"/>
                <a:cs typeface="Bank Gothic"/>
              </a:rPr>
              <a:t>qu’un</a:t>
            </a:r>
            <a:r>
              <a:rPr lang="en-US" sz="2400" dirty="0" smtClean="0">
                <a:latin typeface="Bank Gothic"/>
                <a:cs typeface="Bank Gothic"/>
              </a:rPr>
              <a:t> </a:t>
            </a:r>
            <a:r>
              <a:rPr lang="en-US" sz="2400" dirty="0" err="1" smtClean="0">
                <a:latin typeface="Bank Gothic"/>
                <a:cs typeface="Bank Gothic"/>
              </a:rPr>
              <a:t>véhicule</a:t>
            </a:r>
            <a:r>
              <a:rPr lang="en-US" sz="2400" dirty="0" smtClean="0">
                <a:latin typeface="Bank Gothic"/>
                <a:cs typeface="Bank Gothic"/>
              </a:rPr>
              <a:t>?</a:t>
            </a:r>
            <a:endParaRPr lang="en-US" sz="2400" dirty="0">
              <a:latin typeface="Bank Gothic"/>
              <a:cs typeface="Bank Gothic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68195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41955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6960" y="0"/>
            <a:ext cx="0" cy="685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099306" y="0"/>
            <a:ext cx="0" cy="68999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25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268E-6 3.23291E-6 L 0.48098 0.0020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4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2395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latin typeface="Bank Gothic"/>
                <a:cs typeface="Bank Gothic"/>
              </a:rPr>
              <a:t>Contexte</a:t>
            </a:r>
            <a:endParaRPr lang="en-US" sz="3600" dirty="0">
              <a:latin typeface="Bank Gothic"/>
              <a:cs typeface="Bank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4</a:t>
            </a:fld>
            <a:endParaRPr lang="en-US"/>
          </a:p>
        </p:txBody>
      </p:sp>
      <p:pic>
        <p:nvPicPr>
          <p:cNvPr id="25" name="Picture 24" descr="Capture d’écran 2016-03-19 à 09.38.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7" r="2382" b="14017"/>
          <a:stretch/>
        </p:blipFill>
        <p:spPr>
          <a:xfrm>
            <a:off x="1055949" y="3475910"/>
            <a:ext cx="6847408" cy="3192182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457200" y="158797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/>
              <a:t>Gaz</a:t>
            </a:r>
            <a:r>
              <a:rPr lang="en-US" sz="2400" dirty="0" smtClean="0"/>
              <a:t> </a:t>
            </a:r>
            <a:r>
              <a:rPr lang="en-US" sz="2400" dirty="0" err="1" smtClean="0"/>
              <a:t>à</a:t>
            </a:r>
            <a:r>
              <a:rPr lang="en-US" sz="2400" dirty="0" smtClean="0"/>
              <a:t> </a:t>
            </a:r>
            <a:r>
              <a:rPr lang="en-US" sz="2400" dirty="0" err="1" smtClean="0"/>
              <a:t>effet</a:t>
            </a:r>
            <a:r>
              <a:rPr lang="en-US" sz="2400" dirty="0" smtClean="0"/>
              <a:t> de </a:t>
            </a:r>
            <a:r>
              <a:rPr lang="en-US" sz="2400" dirty="0" err="1" smtClean="0"/>
              <a:t>serre</a:t>
            </a:r>
            <a:r>
              <a:rPr lang="en-US" sz="2400" dirty="0" smtClean="0"/>
              <a:t> (GES)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solidFill>
                  <a:srgbClr val="7F7F7F"/>
                </a:solidFill>
              </a:rPr>
              <a:t>17,9 % </a:t>
            </a:r>
            <a:r>
              <a:rPr lang="en-US" sz="1800" dirty="0" err="1" smtClean="0">
                <a:solidFill>
                  <a:srgbClr val="7F7F7F"/>
                </a:solidFill>
              </a:rPr>
              <a:t>d’émissions</a:t>
            </a:r>
            <a:r>
              <a:rPr lang="en-US" sz="1800" dirty="0" smtClean="0">
                <a:solidFill>
                  <a:srgbClr val="7F7F7F"/>
                </a:solidFill>
              </a:rPr>
              <a:t> de GES dues au transport en Europe en 2012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solidFill>
                  <a:srgbClr val="7F7F7F"/>
                </a:solidFill>
              </a:rPr>
              <a:t>28 % </a:t>
            </a:r>
            <a:r>
              <a:rPr lang="en-US" sz="1800" dirty="0" err="1" smtClean="0">
                <a:solidFill>
                  <a:srgbClr val="7F7F7F"/>
                </a:solidFill>
              </a:rPr>
              <a:t>d’émissions</a:t>
            </a:r>
            <a:r>
              <a:rPr lang="en-US" sz="1800" dirty="0" smtClean="0">
                <a:solidFill>
                  <a:srgbClr val="7F7F7F"/>
                </a:solidFill>
              </a:rPr>
              <a:t> de GES dues au transport en France en 2013 (DOM </a:t>
            </a:r>
            <a:r>
              <a:rPr lang="en-US" sz="1800" dirty="0" err="1" smtClean="0">
                <a:solidFill>
                  <a:srgbClr val="7F7F7F"/>
                </a:solidFill>
              </a:rPr>
              <a:t>inclus</a:t>
            </a:r>
            <a:r>
              <a:rPr lang="en-US" sz="1800" dirty="0" smtClean="0">
                <a:solidFill>
                  <a:srgbClr val="7F7F7F"/>
                </a:solidFill>
              </a:rPr>
              <a:t>)</a:t>
            </a:r>
            <a:endParaRPr lang="en-US" sz="1800" dirty="0">
              <a:solidFill>
                <a:srgbClr val="7F7F7F"/>
              </a:solidFill>
            </a:endParaRPr>
          </a:p>
          <a:p>
            <a:pPr lvl="1" algn="just">
              <a:buFont typeface="Arial"/>
              <a:buChar char="•"/>
            </a:pPr>
            <a:r>
              <a:rPr lang="en-US" sz="1800" dirty="0" smtClean="0">
                <a:solidFill>
                  <a:srgbClr val="7F7F7F"/>
                </a:solidFill>
              </a:rPr>
              <a:t>131,4 Mt en </a:t>
            </a:r>
            <a:r>
              <a:rPr lang="en-US" sz="1800" dirty="0" err="1" smtClean="0">
                <a:solidFill>
                  <a:srgbClr val="7F7F7F"/>
                </a:solidFill>
              </a:rPr>
              <a:t>équivalent</a:t>
            </a:r>
            <a:r>
              <a:rPr lang="en-US" sz="1800" dirty="0" smtClean="0">
                <a:solidFill>
                  <a:srgbClr val="7F7F7F"/>
                </a:solidFill>
              </a:rPr>
              <a:t> CO₂ </a:t>
            </a:r>
            <a:r>
              <a:rPr lang="en-US" sz="1800" dirty="0" err="1" smtClean="0">
                <a:solidFill>
                  <a:srgbClr val="7F7F7F"/>
                </a:solidFill>
              </a:rPr>
              <a:t>d’émissions</a:t>
            </a:r>
            <a:r>
              <a:rPr lang="en-US" sz="1800" dirty="0" smtClean="0">
                <a:solidFill>
                  <a:srgbClr val="7F7F7F"/>
                </a:solidFill>
              </a:rPr>
              <a:t> de GES par les transports en France </a:t>
            </a:r>
            <a:r>
              <a:rPr lang="en-US" sz="1800" dirty="0" err="1" smtClean="0">
                <a:solidFill>
                  <a:srgbClr val="7F7F7F"/>
                </a:solidFill>
              </a:rPr>
              <a:t>métropolitaine</a:t>
            </a:r>
            <a:r>
              <a:rPr lang="en-US" sz="1800" dirty="0" smtClean="0">
                <a:solidFill>
                  <a:srgbClr val="7F7F7F"/>
                </a:solidFill>
              </a:rPr>
              <a:t> en 2013</a:t>
            </a:r>
          </a:p>
          <a:p>
            <a:pPr lvl="1"/>
            <a:endParaRPr lang="en-US" sz="2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724270"/>
            <a:ext cx="9144000" cy="706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Bank Gothic"/>
                <a:cs typeface="Bank Gothic"/>
              </a:rPr>
              <a:t>Le transport, un des </a:t>
            </a:r>
            <a:r>
              <a:rPr lang="en-US" sz="2400" dirty="0" err="1">
                <a:latin typeface="Bank Gothic"/>
                <a:cs typeface="Bank Gothic"/>
              </a:rPr>
              <a:t>secteurs</a:t>
            </a:r>
            <a:r>
              <a:rPr lang="en-US" sz="2400" dirty="0">
                <a:latin typeface="Bank Gothic"/>
                <a:cs typeface="Bank Gothic"/>
              </a:rPr>
              <a:t> les plus </a:t>
            </a:r>
            <a:r>
              <a:rPr lang="en-US" sz="2400" dirty="0" err="1">
                <a:latin typeface="Bank Gothic"/>
                <a:cs typeface="Bank Gothic"/>
              </a:rPr>
              <a:t>polluants</a:t>
            </a:r>
            <a:endParaRPr lang="en-US" sz="2400" dirty="0">
              <a:latin typeface="Bank Gothic"/>
              <a:cs typeface="Bank Gothic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8195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41955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6960" y="0"/>
            <a:ext cx="0" cy="685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099306" y="0"/>
            <a:ext cx="0" cy="68999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18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2395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latin typeface="Bank Gothic"/>
                <a:cs typeface="Bank Gothic"/>
              </a:rPr>
              <a:t>Contexte</a:t>
            </a:r>
            <a:endParaRPr lang="en-US" sz="3600" dirty="0">
              <a:latin typeface="Bank Gothic"/>
              <a:cs typeface="Bank Gothic"/>
            </a:endParaRPr>
          </a:p>
        </p:txBody>
      </p:sp>
      <p:pic>
        <p:nvPicPr>
          <p:cNvPr id="7" name="Content Placeholder 5" descr="Capture d’écran 2016-03-19 à 09.26.03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/>
        </p:blipFill>
        <p:spPr>
          <a:xfrm>
            <a:off x="457200" y="1830387"/>
            <a:ext cx="8229600" cy="4525963"/>
          </a:xfr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5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878222"/>
            <a:ext cx="9144000" cy="706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latin typeface="Bank Gothic"/>
                <a:cs typeface="Bank Gothic"/>
              </a:rPr>
              <a:t>Réduction</a:t>
            </a:r>
            <a:r>
              <a:rPr lang="en-US" sz="2400" dirty="0">
                <a:latin typeface="Bank Gothic"/>
                <a:cs typeface="Bank Gothic"/>
              </a:rPr>
              <a:t> des </a:t>
            </a:r>
            <a:r>
              <a:rPr lang="en-US" sz="2400" dirty="0" err="1">
                <a:latin typeface="Bank Gothic"/>
                <a:cs typeface="Bank Gothic"/>
              </a:rPr>
              <a:t>émissions</a:t>
            </a:r>
            <a:r>
              <a:rPr lang="en-US" sz="2400" dirty="0">
                <a:latin typeface="Bank Gothic"/>
                <a:cs typeface="Bank Gothic"/>
              </a:rPr>
              <a:t> </a:t>
            </a:r>
          </a:p>
          <a:p>
            <a:r>
              <a:rPr lang="en-US" sz="2400" dirty="0">
                <a:latin typeface="Bank Gothic"/>
                <a:cs typeface="Bank Gothic"/>
              </a:rPr>
              <a:t>grâce aux </a:t>
            </a:r>
            <a:r>
              <a:rPr lang="en-US" sz="2400" dirty="0" err="1">
                <a:latin typeface="Bank Gothic"/>
                <a:cs typeface="Bank Gothic"/>
              </a:rPr>
              <a:t>normes</a:t>
            </a:r>
            <a:r>
              <a:rPr lang="en-US" sz="2400" dirty="0">
                <a:latin typeface="Bank Gothic"/>
                <a:cs typeface="Bank Gothic"/>
              </a:rPr>
              <a:t> et aux </a:t>
            </a:r>
            <a:r>
              <a:rPr lang="en-US" sz="2400" dirty="0" err="1">
                <a:latin typeface="Bank Gothic"/>
                <a:cs typeface="Bank Gothic"/>
              </a:rPr>
              <a:t>progrès</a:t>
            </a:r>
            <a:r>
              <a:rPr lang="en-US" sz="2400" dirty="0">
                <a:latin typeface="Bank Gothic"/>
                <a:cs typeface="Bank Gothic"/>
              </a:rPr>
              <a:t> techniques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8195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41955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6960" y="0"/>
            <a:ext cx="0" cy="685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099306" y="0"/>
            <a:ext cx="0" cy="68999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32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457200" y="162646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Transport </a:t>
            </a:r>
            <a:r>
              <a:rPr lang="en-US" sz="2400" dirty="0" err="1" smtClean="0"/>
              <a:t>intérieur</a:t>
            </a:r>
            <a:r>
              <a:rPr lang="en-US" sz="2400" dirty="0" smtClean="0"/>
              <a:t> de voyageurs par mode en 2013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err="1" smtClean="0"/>
              <a:t>Évolution</a:t>
            </a:r>
            <a:r>
              <a:rPr lang="en-US" sz="2400" dirty="0" smtClean="0"/>
              <a:t> des transports de voyageurs </a:t>
            </a:r>
            <a:r>
              <a:rPr lang="en-US" sz="2400" dirty="0" err="1" smtClean="0"/>
              <a:t>selon</a:t>
            </a:r>
            <a:r>
              <a:rPr lang="en-US" sz="2400" dirty="0" smtClean="0"/>
              <a:t> la distance</a:t>
            </a:r>
            <a:endParaRPr lang="en-US" sz="2400" dirty="0"/>
          </a:p>
          <a:p>
            <a:endParaRPr lang="en-US" sz="2400" dirty="0" smtClean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2395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latin typeface="Bank Gothic"/>
                <a:cs typeface="Bank Gothic"/>
              </a:rPr>
              <a:t>Contexte</a:t>
            </a:r>
            <a:endParaRPr lang="en-US" sz="3600" dirty="0">
              <a:latin typeface="Bank Gothic"/>
              <a:cs typeface="Bank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6</a:t>
            </a:fld>
            <a:endParaRPr lang="en-US"/>
          </a:p>
        </p:txBody>
      </p:sp>
      <p:pic>
        <p:nvPicPr>
          <p:cNvPr id="8" name="Content Placeholder 4" descr="Capture d’écran 2016-03-19 à 09.18.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" t="11634" r="40865"/>
          <a:stretch/>
        </p:blipFill>
        <p:spPr>
          <a:xfrm>
            <a:off x="2158999" y="2146418"/>
            <a:ext cx="3777342" cy="2055882"/>
          </a:xfrm>
          <a:prstGeom prst="rect">
            <a:avLst/>
          </a:prstGeom>
        </p:spPr>
      </p:pic>
      <p:pic>
        <p:nvPicPr>
          <p:cNvPr id="10" name="Picture 9" descr="Capture d’écran 2016-03-19 à 09.19.0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5" r="1947"/>
          <a:stretch/>
        </p:blipFill>
        <p:spPr>
          <a:xfrm>
            <a:off x="1437345" y="4786213"/>
            <a:ext cx="6273370" cy="191783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724270"/>
            <a:ext cx="9144000" cy="706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latin typeface="Bank Gothic"/>
                <a:cs typeface="Bank Gothic"/>
              </a:rPr>
              <a:t>Une</a:t>
            </a:r>
            <a:r>
              <a:rPr lang="en-US" sz="2400" dirty="0">
                <a:latin typeface="Bank Gothic"/>
                <a:cs typeface="Bank Gothic"/>
              </a:rPr>
              <a:t> </a:t>
            </a:r>
            <a:r>
              <a:rPr lang="en-US" sz="2400" dirty="0" err="1">
                <a:latin typeface="Bank Gothic"/>
                <a:cs typeface="Bank Gothic"/>
              </a:rPr>
              <a:t>prise</a:t>
            </a:r>
            <a:r>
              <a:rPr lang="en-US" sz="2400" dirty="0">
                <a:latin typeface="Bank Gothic"/>
                <a:cs typeface="Bank Gothic"/>
              </a:rPr>
              <a:t> de conscience de </a:t>
            </a:r>
            <a:r>
              <a:rPr lang="en-US" sz="2400" dirty="0" err="1">
                <a:latin typeface="Bank Gothic"/>
                <a:cs typeface="Bank Gothic"/>
              </a:rPr>
              <a:t>moins</a:t>
            </a:r>
            <a:r>
              <a:rPr lang="en-US" sz="2400" dirty="0">
                <a:latin typeface="Bank Gothic"/>
                <a:cs typeface="Bank Gothic"/>
              </a:rPr>
              <a:t> </a:t>
            </a:r>
            <a:r>
              <a:rPr lang="en-US" sz="2400" dirty="0" err="1">
                <a:latin typeface="Bank Gothic"/>
                <a:cs typeface="Bank Gothic"/>
              </a:rPr>
              <a:t>polluer</a:t>
            </a:r>
            <a:r>
              <a:rPr lang="en-US" sz="2400" dirty="0">
                <a:latin typeface="Bank Gothic"/>
                <a:cs typeface="Bank Gothic"/>
              </a:rPr>
              <a:t> par </a:t>
            </a:r>
            <a:r>
              <a:rPr lang="en-US" sz="2400" dirty="0" err="1">
                <a:latin typeface="Bank Gothic"/>
                <a:cs typeface="Bank Gothic"/>
              </a:rPr>
              <a:t>tous</a:t>
            </a:r>
            <a:endParaRPr lang="en-US" sz="2400" dirty="0">
              <a:latin typeface="Bank Gothic"/>
              <a:cs typeface="Bank Gothic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8195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41955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6960" y="0"/>
            <a:ext cx="0" cy="685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099306" y="0"/>
            <a:ext cx="0" cy="68999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89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2395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latin typeface="Bank Gothic"/>
                <a:cs typeface="Bank Gothic"/>
              </a:rPr>
              <a:t>Contexte</a:t>
            </a:r>
            <a:endParaRPr lang="en-US" sz="3600" dirty="0">
              <a:latin typeface="Bank Gothic"/>
              <a:cs typeface="Bank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7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82458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Transports </a:t>
            </a:r>
            <a:r>
              <a:rPr lang="en-US" sz="2400" dirty="0" err="1" smtClean="0"/>
              <a:t>urbains</a:t>
            </a:r>
            <a:r>
              <a:rPr lang="en-US" sz="2400" dirty="0" smtClean="0"/>
              <a:t> et </a:t>
            </a:r>
            <a:r>
              <a:rPr lang="en-US" sz="2400" dirty="0" err="1" smtClean="0"/>
              <a:t>périurbains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Transports </a:t>
            </a:r>
            <a:r>
              <a:rPr lang="en-US" sz="2400" dirty="0" err="1"/>
              <a:t>s</a:t>
            </a:r>
            <a:r>
              <a:rPr lang="en-US" sz="2400" dirty="0" err="1" smtClean="0"/>
              <a:t>ur</a:t>
            </a:r>
            <a:r>
              <a:rPr lang="en-US" sz="2400" dirty="0" smtClean="0"/>
              <a:t> des distances </a:t>
            </a:r>
            <a:r>
              <a:rPr lang="en-US" sz="2400" dirty="0" err="1" smtClean="0"/>
              <a:t>nationales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</p:txBody>
      </p:sp>
      <p:grpSp>
        <p:nvGrpSpPr>
          <p:cNvPr id="15" name="Group 14"/>
          <p:cNvGrpSpPr/>
          <p:nvPr/>
        </p:nvGrpSpPr>
        <p:grpSpPr>
          <a:xfrm>
            <a:off x="744611" y="4779068"/>
            <a:ext cx="7792207" cy="1784252"/>
            <a:chOff x="656178" y="2265813"/>
            <a:chExt cx="8030622" cy="2079252"/>
          </a:xfrm>
        </p:grpSpPr>
        <p:sp>
          <p:nvSpPr>
            <p:cNvPr id="11" name="TextBox 10"/>
            <p:cNvSpPr txBox="1"/>
            <p:nvPr/>
          </p:nvSpPr>
          <p:spPr>
            <a:xfrm>
              <a:off x="5115274" y="4129621"/>
              <a:ext cx="10194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err="1" smtClean="0"/>
                <a:t>gCO</a:t>
              </a:r>
              <a:r>
                <a:rPr lang="en-US" sz="800" b="1" dirty="0" smtClean="0"/>
                <a:t>₂/</a:t>
              </a:r>
              <a:r>
                <a:rPr lang="en-US" sz="800" b="1" dirty="0" err="1" smtClean="0"/>
                <a:t>pass.km</a:t>
              </a:r>
              <a:endParaRPr lang="en-US" sz="8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29069" y="4123328"/>
              <a:ext cx="101947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err="1" smtClean="0"/>
                <a:t>gep</a:t>
              </a:r>
              <a:r>
                <a:rPr lang="en-US" sz="800" b="1" dirty="0" smtClean="0"/>
                <a:t>/</a:t>
              </a:r>
              <a:r>
                <a:rPr lang="en-US" sz="800" b="1" dirty="0" err="1" smtClean="0"/>
                <a:t>pass.km</a:t>
              </a:r>
              <a:endParaRPr lang="en-US" sz="800" b="1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56178" y="2265813"/>
              <a:ext cx="8030622" cy="1965237"/>
              <a:chOff x="656178" y="2265813"/>
              <a:chExt cx="8030622" cy="196523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56178" y="2265813"/>
                <a:ext cx="8030622" cy="1965237"/>
                <a:chOff x="178857" y="1926604"/>
                <a:chExt cx="8030622" cy="1965237"/>
              </a:xfrm>
            </p:grpSpPr>
            <p:pic>
              <p:nvPicPr>
                <p:cNvPr id="7" name="Picture 6" descr="Capture d’écran 2016-03-19 à 17.23.33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58" t="19262" r="29724" b="20785"/>
                <a:stretch/>
              </p:blipFill>
              <p:spPr>
                <a:xfrm>
                  <a:off x="178857" y="2048360"/>
                  <a:ext cx="3180402" cy="1759940"/>
                </a:xfrm>
                <a:prstGeom prst="rect">
                  <a:avLst/>
                </a:prstGeom>
              </p:spPr>
            </p:pic>
            <p:pic>
              <p:nvPicPr>
                <p:cNvPr id="6" name="Picture 5" descr="Capture d’écran 2016-03-19 à 17.23.13.png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99" t="18521" r="3615" b="18008"/>
                <a:stretch/>
              </p:blipFill>
              <p:spPr>
                <a:xfrm>
                  <a:off x="3359259" y="1926604"/>
                  <a:ext cx="4850220" cy="1965237"/>
                </a:xfrm>
                <a:prstGeom prst="rect">
                  <a:avLst/>
                </a:prstGeom>
              </p:spPr>
            </p:pic>
          </p:grpSp>
          <p:sp>
            <p:nvSpPr>
              <p:cNvPr id="12" name="Rectangle 11"/>
              <p:cNvSpPr/>
              <p:nvPr/>
            </p:nvSpPr>
            <p:spPr>
              <a:xfrm>
                <a:off x="7315200" y="3488256"/>
                <a:ext cx="1371600" cy="26832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744612" y="2256108"/>
            <a:ext cx="7792207" cy="1879067"/>
            <a:chOff x="744612" y="2482968"/>
            <a:chExt cx="7792207" cy="1879067"/>
          </a:xfrm>
        </p:grpSpPr>
        <p:grpSp>
          <p:nvGrpSpPr>
            <p:cNvPr id="20" name="Group 19"/>
            <p:cNvGrpSpPr/>
            <p:nvPr/>
          </p:nvGrpSpPr>
          <p:grpSpPr>
            <a:xfrm>
              <a:off x="744612" y="2482968"/>
              <a:ext cx="7792207" cy="1879067"/>
              <a:chOff x="744612" y="2482968"/>
              <a:chExt cx="7792207" cy="1879067"/>
            </a:xfrm>
          </p:grpSpPr>
          <p:pic>
            <p:nvPicPr>
              <p:cNvPr id="16" name="Picture 15" descr="Capture d’écran 2016-03-19 à 18.58.18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4612" y="2482968"/>
                <a:ext cx="4657857" cy="1879067"/>
              </a:xfrm>
              <a:prstGeom prst="rect">
                <a:avLst/>
              </a:prstGeom>
            </p:spPr>
          </p:pic>
          <p:pic>
            <p:nvPicPr>
              <p:cNvPr id="17" name="Picture 16" descr="Capture d’écran 2016-03-19 à 18.58.26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1046" y="2482968"/>
                <a:ext cx="4685773" cy="1879067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7016713" y="3792387"/>
              <a:ext cx="1502220" cy="4114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785650" y="4079166"/>
            <a:ext cx="989211" cy="184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 smtClean="0"/>
              <a:t>gep</a:t>
            </a:r>
            <a:r>
              <a:rPr lang="en-US" sz="800" b="1" dirty="0" smtClean="0"/>
              <a:t>/</a:t>
            </a:r>
            <a:r>
              <a:rPr lang="en-US" sz="800" b="1" dirty="0" err="1" smtClean="0"/>
              <a:t>pass.km</a:t>
            </a:r>
            <a:endParaRPr lang="en-US" sz="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071324" y="4079166"/>
            <a:ext cx="989211" cy="184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 smtClean="0"/>
              <a:t>gCO</a:t>
            </a:r>
            <a:r>
              <a:rPr lang="en-US" sz="800" b="1" dirty="0" smtClean="0"/>
              <a:t>₂/</a:t>
            </a:r>
            <a:r>
              <a:rPr lang="en-US" sz="800" b="1" dirty="0" err="1" smtClean="0"/>
              <a:t>pass.km</a:t>
            </a:r>
            <a:endParaRPr lang="en-US" sz="800" b="1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0" y="897466"/>
            <a:ext cx="9144000" cy="706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latin typeface="Bank Gothic"/>
                <a:cs typeface="Bank Gothic"/>
              </a:rPr>
              <a:t>Indicateurs</a:t>
            </a:r>
            <a:r>
              <a:rPr lang="en-US" sz="2400" dirty="0">
                <a:latin typeface="Bank Gothic"/>
                <a:cs typeface="Bank Gothic"/>
              </a:rPr>
              <a:t> </a:t>
            </a:r>
            <a:r>
              <a:rPr lang="en-US" sz="2400" dirty="0" err="1">
                <a:latin typeface="Bank Gothic"/>
                <a:cs typeface="Bank Gothic"/>
              </a:rPr>
              <a:t>d’efficacité</a:t>
            </a:r>
            <a:r>
              <a:rPr lang="en-US" sz="2400" dirty="0">
                <a:latin typeface="Bank Gothic"/>
                <a:cs typeface="Bank Gothic"/>
              </a:rPr>
              <a:t> </a:t>
            </a:r>
            <a:r>
              <a:rPr lang="en-US" sz="2400" dirty="0" err="1">
                <a:latin typeface="Bank Gothic"/>
                <a:cs typeface="Bank Gothic"/>
              </a:rPr>
              <a:t>énergétique</a:t>
            </a:r>
            <a:r>
              <a:rPr lang="en-US" sz="2400" dirty="0">
                <a:latin typeface="Bank Gothic"/>
                <a:cs typeface="Bank Gothic"/>
              </a:rPr>
              <a:t> </a:t>
            </a:r>
            <a:r>
              <a:rPr lang="en-US" sz="2400" dirty="0" smtClean="0">
                <a:latin typeface="Bank Gothic"/>
                <a:cs typeface="Bank Gothic"/>
              </a:rPr>
              <a:t>et </a:t>
            </a:r>
          </a:p>
          <a:p>
            <a:r>
              <a:rPr lang="en-US" sz="2400" dirty="0" err="1" smtClean="0">
                <a:latin typeface="Bank Gothic"/>
                <a:cs typeface="Bank Gothic"/>
              </a:rPr>
              <a:t>environnmentale</a:t>
            </a:r>
            <a:r>
              <a:rPr lang="en-US" sz="2400" dirty="0" smtClean="0">
                <a:latin typeface="Bank Gothic"/>
                <a:cs typeface="Bank Gothic"/>
              </a:rPr>
              <a:t> des </a:t>
            </a:r>
            <a:r>
              <a:rPr lang="en-US" sz="2400" dirty="0">
                <a:latin typeface="Bank Gothic"/>
                <a:cs typeface="Bank Gothic"/>
              </a:rPr>
              <a:t>transports de </a:t>
            </a:r>
            <a:r>
              <a:rPr lang="en-US" sz="2400" dirty="0" err="1">
                <a:latin typeface="Bank Gothic"/>
                <a:cs typeface="Bank Gothic"/>
              </a:rPr>
              <a:t>passagers</a:t>
            </a:r>
            <a:endParaRPr lang="en-US" sz="2400" dirty="0">
              <a:latin typeface="Bank Gothic"/>
              <a:cs typeface="Bank Gothic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68195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0" y="41955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6960" y="0"/>
            <a:ext cx="0" cy="685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099306" y="0"/>
            <a:ext cx="0" cy="68999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76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14357" y="467924"/>
            <a:ext cx="7887409" cy="866157"/>
          </a:xfrm>
          <a:prstGeom prst="roundRect">
            <a:avLst/>
          </a:prstGeom>
          <a:solidFill>
            <a:srgbClr val="66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7462"/>
            <a:ext cx="8229600" cy="866157"/>
          </a:xfrm>
        </p:spPr>
        <p:txBody>
          <a:bodyPr tIns="0" bIns="187200">
            <a:normAutofit/>
          </a:bodyPr>
          <a:lstStyle/>
          <a:p>
            <a:r>
              <a:rPr lang="en-US" dirty="0" smtClean="0">
                <a:latin typeface="Bank Gothic"/>
                <a:cs typeface="Bank Gothic"/>
              </a:rPr>
              <a:t>Transports </a:t>
            </a:r>
            <a:r>
              <a:rPr lang="en-US" dirty="0" err="1">
                <a:latin typeface="Bank Gothic"/>
                <a:cs typeface="Bank Gothic"/>
              </a:rPr>
              <a:t>i</a:t>
            </a:r>
            <a:r>
              <a:rPr lang="en-US" dirty="0" err="1" smtClean="0">
                <a:latin typeface="Bank Gothic"/>
                <a:cs typeface="Bank Gothic"/>
              </a:rPr>
              <a:t>ndividuels</a:t>
            </a:r>
            <a:endParaRPr lang="en-US" dirty="0">
              <a:latin typeface="Bank Gothic"/>
              <a:cs typeface="Bank Gothic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961" y="1909175"/>
            <a:ext cx="4410806" cy="1843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57" y="1754018"/>
            <a:ext cx="3183546" cy="2082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659" y="4013298"/>
            <a:ext cx="3458705" cy="2594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Connector 8"/>
          <p:cNvCxnSpPr/>
          <p:nvPr/>
        </p:nvCxnSpPr>
        <p:spPr>
          <a:xfrm>
            <a:off x="0" y="68195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41955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6960" y="0"/>
            <a:ext cx="0" cy="685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099306" y="0"/>
            <a:ext cx="0" cy="68999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5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395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ank Gothic"/>
                <a:cs typeface="Bank Gothic"/>
              </a:rPr>
              <a:t>La </a:t>
            </a:r>
            <a:r>
              <a:rPr lang="en-US" sz="3600" dirty="0" err="1" smtClean="0">
                <a:latin typeface="Bank Gothic"/>
                <a:cs typeface="Bank Gothic"/>
              </a:rPr>
              <a:t>voiture</a:t>
            </a:r>
            <a:r>
              <a:rPr lang="en-US" sz="3600" dirty="0" smtClean="0">
                <a:latin typeface="Bank Gothic"/>
                <a:cs typeface="Bank Gothic"/>
              </a:rPr>
              <a:t> </a:t>
            </a:r>
            <a:r>
              <a:rPr lang="en-US" sz="3600" dirty="0" err="1" smtClean="0">
                <a:latin typeface="Bank Gothic"/>
                <a:cs typeface="Bank Gothic"/>
              </a:rPr>
              <a:t>électrique</a:t>
            </a:r>
            <a:r>
              <a:rPr lang="en-US" sz="3600" dirty="0" smtClean="0">
                <a:latin typeface="Bank Gothic"/>
                <a:cs typeface="Bank Gothic"/>
              </a:rPr>
              <a:t> (VE)</a:t>
            </a:r>
            <a:endParaRPr lang="en-US" sz="3600" dirty="0">
              <a:latin typeface="Bank Gothic"/>
              <a:cs typeface="Bank Gothic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466463"/>
            <a:ext cx="8229600" cy="5326564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Nombre</a:t>
            </a:r>
            <a:r>
              <a:rPr lang="en-US" sz="2400" dirty="0" smtClean="0"/>
              <a:t> de VE en France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7F7F7F"/>
                </a:solidFill>
              </a:rPr>
              <a:t>+ 420,1% de VE de 2009 </a:t>
            </a:r>
            <a:r>
              <a:rPr lang="en-US" sz="2000" dirty="0" err="1" smtClean="0">
                <a:solidFill>
                  <a:srgbClr val="7F7F7F"/>
                </a:solidFill>
              </a:rPr>
              <a:t>à</a:t>
            </a:r>
            <a:r>
              <a:rPr lang="en-US" sz="2000" dirty="0" smtClean="0">
                <a:solidFill>
                  <a:srgbClr val="7F7F7F"/>
                </a:solidFill>
              </a:rPr>
              <a:t> 2013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7F7F7F"/>
                </a:solidFill>
              </a:rPr>
              <a:t>+ 55,1 % de 2012 </a:t>
            </a:r>
            <a:r>
              <a:rPr lang="en-US" sz="2000" dirty="0" err="1" smtClean="0">
                <a:solidFill>
                  <a:srgbClr val="7F7F7F"/>
                </a:solidFill>
              </a:rPr>
              <a:t>à</a:t>
            </a:r>
            <a:r>
              <a:rPr lang="en-US" sz="2000" dirty="0" smtClean="0">
                <a:solidFill>
                  <a:srgbClr val="7F7F7F"/>
                </a:solidFill>
              </a:rPr>
              <a:t> 2013</a:t>
            </a:r>
            <a:endParaRPr lang="en-US" sz="2400" dirty="0" smtClean="0">
              <a:solidFill>
                <a:srgbClr val="7F7F7F"/>
              </a:solidFill>
            </a:endParaRPr>
          </a:p>
          <a:p>
            <a:r>
              <a:rPr lang="en-US" sz="2400" dirty="0"/>
              <a:t>P</a:t>
            </a:r>
            <a:r>
              <a:rPr lang="en-US" sz="2400" dirty="0" smtClean="0"/>
              <a:t>our 40 km/jour 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7F7F7F"/>
                </a:solidFill>
              </a:rPr>
              <a:t>35€ </a:t>
            </a:r>
            <a:r>
              <a:rPr lang="en-US" sz="2000" dirty="0" err="1" smtClean="0">
                <a:solidFill>
                  <a:srgbClr val="7F7F7F"/>
                </a:solidFill>
              </a:rPr>
              <a:t>d’électricité</a:t>
            </a:r>
            <a:r>
              <a:rPr lang="en-US" sz="2000" dirty="0" smtClean="0">
                <a:solidFill>
                  <a:srgbClr val="7F7F7F"/>
                </a:solidFill>
              </a:rPr>
              <a:t>/</a:t>
            </a:r>
            <a:r>
              <a:rPr lang="en-US" sz="2000" dirty="0" err="1" smtClean="0">
                <a:solidFill>
                  <a:srgbClr val="7F7F7F"/>
                </a:solidFill>
              </a:rPr>
              <a:t>mois</a:t>
            </a:r>
            <a:r>
              <a:rPr lang="en-US" sz="2000" dirty="0" smtClean="0">
                <a:solidFill>
                  <a:srgbClr val="7F7F7F"/>
                </a:solidFill>
              </a:rPr>
              <a:t> pour la VE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7F7F7F"/>
                </a:solidFill>
              </a:rPr>
              <a:t>130€ </a:t>
            </a:r>
            <a:r>
              <a:rPr lang="en-US" sz="2000" dirty="0" err="1" smtClean="0">
                <a:solidFill>
                  <a:srgbClr val="7F7F7F"/>
                </a:solidFill>
              </a:rPr>
              <a:t>d’essence</a:t>
            </a:r>
            <a:r>
              <a:rPr lang="en-US" sz="2000" dirty="0">
                <a:solidFill>
                  <a:srgbClr val="7F7F7F"/>
                </a:solidFill>
              </a:rPr>
              <a:t>/</a:t>
            </a:r>
            <a:r>
              <a:rPr lang="en-US" sz="2000" dirty="0" err="1" smtClean="0">
                <a:solidFill>
                  <a:srgbClr val="7F7F7F"/>
                </a:solidFill>
              </a:rPr>
              <a:t>mois</a:t>
            </a:r>
            <a:r>
              <a:rPr lang="en-US" sz="2000" dirty="0" smtClean="0">
                <a:solidFill>
                  <a:srgbClr val="7F7F7F"/>
                </a:solidFill>
              </a:rPr>
              <a:t> </a:t>
            </a:r>
            <a:r>
              <a:rPr lang="en-US" sz="2000" dirty="0">
                <a:solidFill>
                  <a:srgbClr val="7F7F7F"/>
                </a:solidFill>
              </a:rPr>
              <a:t>p</a:t>
            </a:r>
            <a:r>
              <a:rPr lang="en-US" sz="2000" dirty="0" smtClean="0">
                <a:solidFill>
                  <a:srgbClr val="7F7F7F"/>
                </a:solidFill>
              </a:rPr>
              <a:t>our un </a:t>
            </a:r>
            <a:r>
              <a:rPr lang="en-US" sz="2000" dirty="0" err="1" smtClean="0">
                <a:solidFill>
                  <a:srgbClr val="7F7F7F"/>
                </a:solidFill>
              </a:rPr>
              <a:t>modèle</a:t>
            </a:r>
            <a:r>
              <a:rPr lang="en-US" sz="2000" dirty="0" smtClean="0">
                <a:solidFill>
                  <a:srgbClr val="7F7F7F"/>
                </a:solidFill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</a:rPr>
              <a:t>thermique</a:t>
            </a:r>
            <a:endParaRPr lang="en-US" sz="2000" dirty="0" smtClean="0">
              <a:solidFill>
                <a:srgbClr val="7F7F7F"/>
              </a:solidFill>
            </a:endParaRPr>
          </a:p>
          <a:p>
            <a:r>
              <a:rPr lang="en-US" sz="2400" dirty="0" smtClean="0"/>
              <a:t>Points </a:t>
            </a:r>
            <a:r>
              <a:rPr lang="en-US" sz="2400" dirty="0" err="1" smtClean="0"/>
              <a:t>faibles</a:t>
            </a:r>
            <a:endParaRPr lang="en-US" sz="2400" dirty="0" smtClean="0"/>
          </a:p>
          <a:p>
            <a:pPr lvl="1">
              <a:buFont typeface="Arial"/>
              <a:buChar char="•"/>
            </a:pPr>
            <a:r>
              <a:rPr lang="en-US" sz="2000" dirty="0" err="1" smtClean="0">
                <a:solidFill>
                  <a:srgbClr val="7F7F7F"/>
                </a:solidFill>
              </a:rPr>
              <a:t>Autonomie</a:t>
            </a:r>
            <a:r>
              <a:rPr lang="en-US" sz="2000" dirty="0" smtClean="0">
                <a:solidFill>
                  <a:srgbClr val="7F7F7F"/>
                </a:solidFill>
              </a:rPr>
              <a:t> (pour 64 % des </a:t>
            </a:r>
            <a:r>
              <a:rPr lang="en-US" sz="2000" dirty="0" err="1" smtClean="0">
                <a:solidFill>
                  <a:srgbClr val="7F7F7F"/>
                </a:solidFill>
              </a:rPr>
              <a:t>français</a:t>
            </a:r>
            <a:r>
              <a:rPr lang="en-US" sz="2000" dirty="0" smtClean="0">
                <a:solidFill>
                  <a:srgbClr val="7F7F7F"/>
                </a:solidFill>
              </a:rPr>
              <a:t>)</a:t>
            </a:r>
          </a:p>
          <a:p>
            <a:pPr lvl="1">
              <a:buFont typeface="Arial"/>
              <a:buChar char="•"/>
            </a:pPr>
            <a:r>
              <a:rPr lang="en-US" sz="2000" dirty="0" err="1" smtClean="0">
                <a:solidFill>
                  <a:srgbClr val="7F7F7F"/>
                </a:solidFill>
              </a:rPr>
              <a:t>Réseau</a:t>
            </a:r>
            <a:r>
              <a:rPr lang="en-US" sz="2000" dirty="0" smtClean="0">
                <a:solidFill>
                  <a:srgbClr val="7F7F7F"/>
                </a:solidFill>
              </a:rPr>
              <a:t> des </a:t>
            </a:r>
            <a:r>
              <a:rPr lang="en-US" sz="2000" dirty="0" err="1" smtClean="0">
                <a:solidFill>
                  <a:srgbClr val="7F7F7F"/>
                </a:solidFill>
              </a:rPr>
              <a:t>bornes</a:t>
            </a:r>
            <a:r>
              <a:rPr lang="en-US" sz="2000" dirty="0" smtClean="0">
                <a:solidFill>
                  <a:srgbClr val="7F7F7F"/>
                </a:solidFill>
              </a:rPr>
              <a:t> de recharge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7F7F7F"/>
                </a:solidFill>
              </a:rPr>
              <a:t>Pas </a:t>
            </a:r>
            <a:r>
              <a:rPr lang="en-US" sz="2000" dirty="0" err="1" smtClean="0">
                <a:solidFill>
                  <a:srgbClr val="7F7F7F"/>
                </a:solidFill>
              </a:rPr>
              <a:t>neutre</a:t>
            </a:r>
            <a:r>
              <a:rPr lang="en-US" sz="2000" dirty="0" smtClean="0">
                <a:solidFill>
                  <a:srgbClr val="7F7F7F"/>
                </a:solidFill>
              </a:rPr>
              <a:t> pour le </a:t>
            </a:r>
            <a:r>
              <a:rPr lang="en-US" sz="2000" dirty="0" err="1" smtClean="0">
                <a:solidFill>
                  <a:srgbClr val="7F7F7F"/>
                </a:solidFill>
              </a:rPr>
              <a:t>système</a:t>
            </a:r>
            <a:r>
              <a:rPr lang="en-US" sz="2000" dirty="0" smtClean="0">
                <a:solidFill>
                  <a:srgbClr val="7F7F7F"/>
                </a:solidFill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</a:rPr>
              <a:t>électrique</a:t>
            </a:r>
            <a:r>
              <a:rPr lang="en-US" sz="2000" dirty="0" smtClean="0">
                <a:solidFill>
                  <a:srgbClr val="7F7F7F"/>
                </a:solidFill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</a:rPr>
              <a:t>français</a:t>
            </a:r>
            <a:endParaRPr lang="en-US" sz="2400" dirty="0" smtClean="0">
              <a:solidFill>
                <a:srgbClr val="7F7F7F"/>
              </a:solidFill>
            </a:endParaRPr>
          </a:p>
          <a:p>
            <a:r>
              <a:rPr lang="en-US" sz="2400" dirty="0" smtClean="0"/>
              <a:t>Impacts </a:t>
            </a:r>
            <a:r>
              <a:rPr lang="en-US" sz="2400" dirty="0" err="1" smtClean="0"/>
              <a:t>environnementaux</a:t>
            </a:r>
            <a:endParaRPr lang="en-US" sz="2400" dirty="0" smtClean="0"/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7F7F7F"/>
                </a:solidFill>
              </a:rPr>
              <a:t>Lithium des batteries de </a:t>
            </a:r>
            <a:r>
              <a:rPr lang="en-US" sz="2000" dirty="0" err="1" smtClean="0">
                <a:solidFill>
                  <a:srgbClr val="7F7F7F"/>
                </a:solidFill>
              </a:rPr>
              <a:t>moteur</a:t>
            </a:r>
            <a:r>
              <a:rPr lang="en-US" sz="2000" dirty="0" smtClean="0">
                <a:solidFill>
                  <a:srgbClr val="7F7F7F"/>
                </a:solidFill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</a:rPr>
              <a:t>électrique</a:t>
            </a:r>
            <a:r>
              <a:rPr lang="en-US" sz="2000" dirty="0" smtClean="0">
                <a:solidFill>
                  <a:srgbClr val="7F7F7F"/>
                </a:solidFill>
              </a:rPr>
              <a:t> (production et </a:t>
            </a:r>
            <a:r>
              <a:rPr lang="en-US" sz="2000" dirty="0" err="1" smtClean="0">
                <a:solidFill>
                  <a:srgbClr val="7F7F7F"/>
                </a:solidFill>
              </a:rPr>
              <a:t>recyclage</a:t>
            </a:r>
            <a:r>
              <a:rPr lang="en-US" sz="2000" dirty="0" smtClean="0">
                <a:solidFill>
                  <a:srgbClr val="7F7F7F"/>
                </a:solidFill>
              </a:rPr>
              <a:t>)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7F7F7F"/>
                </a:solidFill>
              </a:rPr>
              <a:t>Production </a:t>
            </a:r>
            <a:r>
              <a:rPr lang="en-US" sz="2000" dirty="0" err="1" smtClean="0">
                <a:solidFill>
                  <a:srgbClr val="7F7F7F"/>
                </a:solidFill>
              </a:rPr>
              <a:t>d’électricité</a:t>
            </a:r>
            <a:r>
              <a:rPr lang="en-US" sz="2000" dirty="0" smtClean="0">
                <a:solidFill>
                  <a:srgbClr val="7F7F7F"/>
                </a:solidFill>
              </a:rPr>
              <a:t> pour </a:t>
            </a:r>
            <a:r>
              <a:rPr lang="en-US" sz="2000" dirty="0" err="1" smtClean="0">
                <a:solidFill>
                  <a:srgbClr val="7F7F7F"/>
                </a:solidFill>
              </a:rPr>
              <a:t>satisfaire</a:t>
            </a:r>
            <a:r>
              <a:rPr lang="en-US" sz="2000" dirty="0" smtClean="0">
                <a:solidFill>
                  <a:srgbClr val="7F7F7F"/>
                </a:solidFill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</a:rPr>
              <a:t>l’alimentation</a:t>
            </a:r>
            <a:r>
              <a:rPr lang="en-US" sz="2000" dirty="0" smtClean="0">
                <a:solidFill>
                  <a:srgbClr val="7F7F7F"/>
                </a:solidFill>
              </a:rPr>
              <a:t> de la VE</a:t>
            </a:r>
          </a:p>
          <a:p>
            <a:pPr lvl="1"/>
            <a:endParaRPr lang="en-US" sz="20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A7284-4691-2A4C-9425-1A62D83BDFED}" type="slidenum">
              <a:rPr lang="en-US" smtClean="0"/>
              <a:t>9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820532" y="1524718"/>
            <a:ext cx="4042139" cy="740651"/>
          </a:xfrm>
          <a:prstGeom prst="roundRect">
            <a:avLst/>
          </a:prstGeom>
          <a:solidFill>
            <a:srgbClr val="FF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000" b="1" dirty="0" err="1" smtClean="0"/>
              <a:t>Coût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caché</a:t>
            </a:r>
            <a:endParaRPr lang="en-US" sz="2000" b="1" dirty="0" smtClean="0"/>
          </a:p>
          <a:p>
            <a:pPr algn="ctr"/>
            <a:r>
              <a:rPr lang="en-US" dirty="0" smtClean="0"/>
              <a:t>Location </a:t>
            </a:r>
            <a:r>
              <a:rPr lang="en-US" dirty="0" err="1" smtClean="0"/>
              <a:t>d’une</a:t>
            </a:r>
            <a:r>
              <a:rPr lang="en-US" dirty="0" smtClean="0"/>
              <a:t> </a:t>
            </a:r>
            <a:r>
              <a:rPr lang="en-US" dirty="0" err="1" smtClean="0"/>
              <a:t>batterie</a:t>
            </a:r>
            <a:r>
              <a:rPr lang="en-US" dirty="0" smtClean="0"/>
              <a:t> 80 </a:t>
            </a:r>
            <a:r>
              <a:rPr lang="en-US" dirty="0" err="1" smtClean="0"/>
              <a:t>à</a:t>
            </a:r>
            <a:r>
              <a:rPr lang="en-US" dirty="0" smtClean="0"/>
              <a:t> 100 €/</a:t>
            </a:r>
            <a:r>
              <a:rPr lang="en-US" dirty="0" err="1" smtClean="0"/>
              <a:t>mois</a:t>
            </a:r>
            <a:endParaRPr lang="en-US" dirty="0"/>
          </a:p>
        </p:txBody>
      </p:sp>
      <p:pic>
        <p:nvPicPr>
          <p:cNvPr id="12" name="Picture 11" descr="panneau-attention-point-d-exclam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559" y="3092638"/>
            <a:ext cx="897950" cy="78479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748988" y="3092638"/>
            <a:ext cx="598794" cy="330990"/>
            <a:chOff x="5196138" y="2744754"/>
            <a:chExt cx="778400" cy="428732"/>
          </a:xfrm>
        </p:grpSpPr>
        <p:sp>
          <p:nvSpPr>
            <p:cNvPr id="15" name="Plus 14"/>
            <p:cNvSpPr/>
            <p:nvPr/>
          </p:nvSpPr>
          <p:spPr>
            <a:xfrm>
              <a:off x="5196138" y="2753346"/>
              <a:ext cx="411368" cy="420140"/>
            </a:xfrm>
            <a:prstGeom prst="mathPlus">
              <a:avLst/>
            </a:prstGeom>
            <a:solidFill>
              <a:srgbClr val="6EF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lus 15"/>
            <p:cNvSpPr/>
            <p:nvPr/>
          </p:nvSpPr>
          <p:spPr>
            <a:xfrm>
              <a:off x="5563170" y="2744754"/>
              <a:ext cx="411368" cy="420140"/>
            </a:xfrm>
            <a:prstGeom prst="mathPlus">
              <a:avLst/>
            </a:prstGeom>
            <a:solidFill>
              <a:srgbClr val="6EFF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5142473" y="2301145"/>
            <a:ext cx="3380372" cy="740651"/>
          </a:xfrm>
          <a:prstGeom prst="roundRect">
            <a:avLst/>
          </a:prstGeom>
          <a:solidFill>
            <a:srgbClr val="FF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000" b="1" dirty="0" smtClean="0"/>
              <a:t>Prix </a:t>
            </a:r>
            <a:r>
              <a:rPr lang="en-US" sz="2000" b="1" dirty="0" err="1" smtClean="0"/>
              <a:t>achat</a:t>
            </a:r>
            <a:endParaRPr lang="en-US" sz="2000" b="1" dirty="0" smtClean="0"/>
          </a:p>
          <a:p>
            <a:pPr algn="ctr"/>
            <a:r>
              <a:rPr lang="en-US" dirty="0" smtClean="0"/>
              <a:t>VE &gt; </a:t>
            </a:r>
            <a:r>
              <a:rPr lang="en-US" dirty="0" err="1"/>
              <a:t>M</a:t>
            </a:r>
            <a:r>
              <a:rPr lang="en-US" dirty="0" err="1" smtClean="0"/>
              <a:t>odèle</a:t>
            </a:r>
            <a:r>
              <a:rPr lang="en-US" dirty="0" smtClean="0"/>
              <a:t> </a:t>
            </a:r>
            <a:r>
              <a:rPr lang="en-US" dirty="0" err="1" smtClean="0"/>
              <a:t>thermique</a:t>
            </a:r>
            <a:r>
              <a:rPr lang="en-US" dirty="0" smtClean="0"/>
              <a:t> standard</a:t>
            </a:r>
            <a:endParaRPr lang="en-US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57200" y="724270"/>
            <a:ext cx="8229600" cy="706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latin typeface="Bank Gothic"/>
                <a:cs typeface="Bank Gothic"/>
              </a:rPr>
              <a:t>Limites</a:t>
            </a:r>
            <a:endParaRPr lang="en-US" sz="2400" dirty="0">
              <a:latin typeface="Bank Gothic"/>
              <a:cs typeface="Bank Gothic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4323" y="5409032"/>
            <a:ext cx="9000000" cy="1328385"/>
          </a:xfrm>
          <a:prstGeom prst="roundRect">
            <a:avLst/>
          </a:prstGeom>
          <a:solidFill>
            <a:srgbClr val="FF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2000" b="1" dirty="0" err="1" smtClean="0"/>
              <a:t>Modèle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thermique</a:t>
            </a:r>
            <a:r>
              <a:rPr lang="en-US" sz="2000" dirty="0" smtClean="0"/>
              <a:t> </a:t>
            </a:r>
            <a:r>
              <a:rPr lang="en-US" dirty="0" smtClean="0"/>
              <a:t>(</a:t>
            </a:r>
            <a:r>
              <a:rPr lang="fr-FR" dirty="0"/>
              <a:t>c</a:t>
            </a:r>
            <a:r>
              <a:rPr lang="fr-FR" dirty="0" smtClean="0"/>
              <a:t>onsommation 5 L/100km et 15000 km/an)</a:t>
            </a:r>
            <a:endParaRPr lang="en-US" b="1" dirty="0" smtClean="0"/>
          </a:p>
          <a:p>
            <a:pPr marL="285750" indent="-285750" algn="ctr">
              <a:buFont typeface="Symbol" charset="0"/>
              <a:buChar char=""/>
            </a:pPr>
            <a:r>
              <a:rPr lang="fr-FR" dirty="0"/>
              <a:t>É</a:t>
            </a:r>
            <a:r>
              <a:rPr lang="fr-FR" dirty="0" smtClean="0"/>
              <a:t>conomie de 750 L de carburant par an avec la VE</a:t>
            </a:r>
          </a:p>
          <a:p>
            <a:pPr algn="ctr"/>
            <a:r>
              <a:rPr lang="fr-FR" sz="2000" b="1" dirty="0" smtClean="0"/>
              <a:t>Voiture électrique </a:t>
            </a:r>
            <a:r>
              <a:rPr lang="fr-FR" dirty="0" smtClean="0"/>
              <a:t>(15000 à 20000 km/an)</a:t>
            </a:r>
          </a:p>
          <a:p>
            <a:pPr marL="285750" indent="-285750" algn="ctr">
              <a:buFont typeface="Symbol" charset="0"/>
              <a:buChar char=""/>
            </a:pPr>
            <a:r>
              <a:rPr lang="fr-FR" dirty="0" smtClean="0"/>
              <a:t>Consomme 2 </a:t>
            </a:r>
            <a:r>
              <a:rPr lang="fr-FR" dirty="0" err="1" smtClean="0"/>
              <a:t>MWh</a:t>
            </a:r>
            <a:r>
              <a:rPr lang="fr-FR" dirty="0" smtClean="0"/>
              <a:t> </a:t>
            </a:r>
            <a:r>
              <a:rPr lang="fr-FR" dirty="0" smtClean="0">
                <a:sym typeface="Wingdings"/>
              </a:rPr>
              <a:t> 50 % de la consommation moyenne annuelle d’électricité d’un foyer</a:t>
            </a:r>
            <a:endParaRPr lang="fr-FR" sz="2000" dirty="0" smtClean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68195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1955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960" y="0"/>
            <a:ext cx="0" cy="685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099306" y="0"/>
            <a:ext cx="0" cy="68999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86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animBg="1"/>
      <p:bldP spid="10" grpId="1" animBg="1"/>
      <p:bldP spid="21" grpId="0" animBg="1"/>
      <p:bldP spid="21" grpId="1" animBg="1"/>
      <p:bldP spid="26" grpId="0" animBg="1"/>
      <p:bldP spid="2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8647</TotalTime>
  <Words>2383</Words>
  <Application>Microsoft Office PowerPoint</Application>
  <PresentationFormat>Affichage à l'écran (4:3)</PresentationFormat>
  <Paragraphs>397</Paragraphs>
  <Slides>25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2" baseType="lpstr">
      <vt:lpstr>Apple Casual</vt:lpstr>
      <vt:lpstr>Arial</vt:lpstr>
      <vt:lpstr>Bank Gothic</vt:lpstr>
      <vt:lpstr>Calibri</vt:lpstr>
      <vt:lpstr>Symbol</vt:lpstr>
      <vt:lpstr>Wingdings</vt:lpstr>
      <vt:lpstr>Office Theme</vt:lpstr>
      <vt:lpstr>Véhicules du futur</vt:lpstr>
      <vt:lpstr>Plan</vt:lpstr>
      <vt:lpstr>Présentation PowerPoint</vt:lpstr>
      <vt:lpstr>Contexte</vt:lpstr>
      <vt:lpstr>Contexte</vt:lpstr>
      <vt:lpstr>Contexte</vt:lpstr>
      <vt:lpstr>Contexte</vt:lpstr>
      <vt:lpstr>Transports individuels</vt:lpstr>
      <vt:lpstr>La voiture électrique (VE)</vt:lpstr>
      <vt:lpstr>La voiture électrique (VE)</vt:lpstr>
      <vt:lpstr>SkyTran</vt:lpstr>
      <vt:lpstr>Le vélo</vt:lpstr>
      <vt:lpstr>Transports collectifs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  <vt:lpstr>Présentation PowerPoint</vt:lpstr>
      <vt:lpstr>Références (1)</vt:lpstr>
      <vt:lpstr>Références (2)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Véhicule du futur?</dc:title>
  <dc:creator>Solène Ficheux</dc:creator>
  <cp:lastModifiedBy>Jarir Mahfoudh</cp:lastModifiedBy>
  <cp:revision>151</cp:revision>
  <dcterms:created xsi:type="dcterms:W3CDTF">2016-03-17T13:33:19Z</dcterms:created>
  <dcterms:modified xsi:type="dcterms:W3CDTF">2016-03-23T15:28:27Z</dcterms:modified>
</cp:coreProperties>
</file>