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3" r:id="rId2"/>
  </p:sldMasterIdLst>
  <p:sldIdLst>
    <p:sldId id="266" r:id="rId3"/>
    <p:sldId id="267" r:id="rId4"/>
    <p:sldId id="268" r:id="rId5"/>
    <p:sldId id="291" r:id="rId6"/>
    <p:sldId id="277" r:id="rId7"/>
    <p:sldId id="272" r:id="rId8"/>
    <p:sldId id="281" r:id="rId9"/>
    <p:sldId id="280" r:id="rId10"/>
    <p:sldId id="276" r:id="rId11"/>
    <p:sldId id="285" r:id="rId12"/>
    <p:sldId id="282" r:id="rId13"/>
    <p:sldId id="283" r:id="rId14"/>
    <p:sldId id="284" r:id="rId15"/>
    <p:sldId id="286" r:id="rId16"/>
    <p:sldId id="289" r:id="rId17"/>
    <p:sldId id="288" r:id="rId18"/>
    <p:sldId id="287" r:id="rId19"/>
    <p:sldId id="290" r:id="rId20"/>
    <p:sldId id="275" r:id="rId21"/>
    <p:sldId id="273" r:id="rId22"/>
    <p:sldId id="278" r:id="rId23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9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BC0DC-C286-44A8-8D53-CF3CF27022A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921636-5549-4D3F-8B40-5A78AA5245E1}">
      <dgm:prSet phldrT="[Texte]" custT="1"/>
      <dgm:spPr/>
      <dgm:t>
        <a:bodyPr/>
        <a:lstStyle/>
        <a:p>
          <a:r>
            <a:rPr lang="fr-FR" sz="18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China's</a:t>
          </a:r>
          <a:r>
            <a:rPr lang="fr-FR" sz="18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mobile phone </a:t>
          </a:r>
          <a:r>
            <a:rPr lang="fr-FR" sz="18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users</a:t>
          </a:r>
          <a:r>
            <a:rPr lang="fr-FR" sz="18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are </a:t>
          </a:r>
          <a:r>
            <a:rPr lang="fr-FR" sz="18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discarding</a:t>
          </a:r>
          <a:r>
            <a:rPr lang="fr-FR" sz="18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80 million </a:t>
          </a:r>
          <a:r>
            <a:rPr lang="fr-FR" sz="18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devices</a:t>
          </a:r>
          <a:r>
            <a:rPr lang="fr-FR" sz="18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</a:t>
          </a:r>
          <a:r>
            <a:rPr lang="fr-FR" sz="18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annually</a:t>
          </a:r>
          <a:endParaRPr lang="fr-FR" sz="1800" b="1" strike="noStrike" dirty="0" smtClean="0">
            <a:solidFill>
              <a:srgbClr val="000000"/>
            </a:solidFill>
            <a:latin typeface="+mn-lt"/>
            <a:ea typeface="DejaVu Sans"/>
            <a:cs typeface="Aharoni" pitchFamily="2" charset="-79"/>
          </a:endParaRPr>
        </a:p>
      </dgm:t>
    </dgm:pt>
    <dgm:pt modelId="{FACC6C90-9211-4A93-A143-D752834341DD}" type="parTrans" cxnId="{2E5A3070-B5F9-419E-BDCE-235612110264}">
      <dgm:prSet/>
      <dgm:spPr/>
      <dgm:t>
        <a:bodyPr/>
        <a:lstStyle/>
        <a:p>
          <a:endParaRPr lang="fr-FR"/>
        </a:p>
      </dgm:t>
    </dgm:pt>
    <dgm:pt modelId="{B04B8C85-EFCE-4997-A4DD-E468E478FA56}" type="sibTrans" cxnId="{2E5A3070-B5F9-419E-BDCE-235612110264}">
      <dgm:prSet/>
      <dgm:spPr/>
      <dgm:t>
        <a:bodyPr/>
        <a:lstStyle/>
        <a:p>
          <a:endParaRPr lang="fr-FR"/>
        </a:p>
      </dgm:t>
    </dgm:pt>
    <dgm:pt modelId="{5543444F-A44C-40FE-80F1-F34BA19C92D3}">
      <dgm:prSet phldrT="[Texte]" custT="1"/>
      <dgm:spPr/>
      <dgm:t>
        <a:bodyPr/>
        <a:lstStyle/>
        <a:p>
          <a:r>
            <a:rPr lang="fr-FR" sz="16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The </a:t>
          </a:r>
          <a:r>
            <a:rPr lang="fr-FR" sz="16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recycling</a:t>
          </a:r>
          <a:r>
            <a:rPr lang="fr-FR" sz="16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rate in the country stands </a:t>
          </a:r>
          <a:r>
            <a:rPr lang="fr-FR" sz="16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at</a:t>
          </a:r>
          <a:r>
            <a:rPr lang="fr-FR" sz="16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9-10 percent of the global </a:t>
          </a:r>
          <a:r>
            <a:rPr lang="fr-FR" sz="16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recycling</a:t>
          </a:r>
          <a:r>
            <a:rPr lang="fr-FR" sz="16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</a:t>
          </a:r>
          <a:r>
            <a:rPr lang="fr-FR" sz="1600" b="1" strike="noStrike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average</a:t>
          </a:r>
          <a:endParaRPr lang="fr-FR" sz="1600" b="1" dirty="0">
            <a:latin typeface="+mn-lt"/>
            <a:cs typeface="Aharoni" pitchFamily="2" charset="-79"/>
          </a:endParaRPr>
        </a:p>
      </dgm:t>
    </dgm:pt>
    <dgm:pt modelId="{38C93D5C-C1EC-4B15-BCD8-AF3948C5114E}" type="parTrans" cxnId="{E129AF9F-DE87-437F-867B-4CA2E9940BAB}">
      <dgm:prSet/>
      <dgm:spPr/>
      <dgm:t>
        <a:bodyPr/>
        <a:lstStyle/>
        <a:p>
          <a:endParaRPr lang="fr-FR"/>
        </a:p>
      </dgm:t>
    </dgm:pt>
    <dgm:pt modelId="{07AA4A72-7558-4795-9B4F-A80A6666232E}" type="sibTrans" cxnId="{E129AF9F-DE87-437F-867B-4CA2E9940BAB}">
      <dgm:prSet/>
      <dgm:spPr/>
      <dgm:t>
        <a:bodyPr/>
        <a:lstStyle/>
        <a:p>
          <a:endParaRPr lang="fr-FR"/>
        </a:p>
      </dgm:t>
    </dgm:pt>
    <dgm:pt modelId="{D7D1AF0A-C01A-4BA2-8533-B8D1D0F94F0B}">
      <dgm:prSet/>
      <dgm:spPr/>
      <dgm:t>
        <a:bodyPr/>
        <a:lstStyle/>
        <a:p>
          <a:r>
            <a:rPr lang="en-US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The battery is toxic and has the capacity to pollute 15,850 gallons of water</a:t>
          </a:r>
          <a:endParaRPr lang="en-US" b="1" dirty="0">
            <a:latin typeface="+mn-lt"/>
            <a:cs typeface="Aharoni" pitchFamily="2" charset="-79"/>
          </a:endParaRPr>
        </a:p>
      </dgm:t>
    </dgm:pt>
    <dgm:pt modelId="{5AAC3D26-A8BD-40BA-9374-FDC21C704326}" type="parTrans" cxnId="{C86709A7-0AF0-4545-BEBB-A642DC0459AA}">
      <dgm:prSet/>
      <dgm:spPr/>
      <dgm:t>
        <a:bodyPr/>
        <a:lstStyle/>
        <a:p>
          <a:endParaRPr lang="fr-FR"/>
        </a:p>
      </dgm:t>
    </dgm:pt>
    <dgm:pt modelId="{0EC62936-89DD-4E1C-BC36-7D3C0A8FBF21}" type="sibTrans" cxnId="{C86709A7-0AF0-4545-BEBB-A642DC0459AA}">
      <dgm:prSet/>
      <dgm:spPr/>
      <dgm:t>
        <a:bodyPr/>
        <a:lstStyle/>
        <a:p>
          <a:endParaRPr lang="fr-FR"/>
        </a:p>
      </dgm:t>
    </dgm:pt>
    <dgm:pt modelId="{36349C7E-793F-4EBD-AD37-860D540FBD0D}">
      <dgm:prSet custT="1"/>
      <dgm:spPr/>
      <dgm:t>
        <a:bodyPr/>
        <a:lstStyle/>
        <a:p>
          <a:r>
            <a:rPr lang="en-US" sz="1400" b="1" strike="noStrike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Lack of company properly recycle the mobile devices, nor are there firms that provide services to separate the precious metals contained in the phones</a:t>
          </a:r>
          <a:endParaRPr lang="en-US" sz="1400" b="1" dirty="0">
            <a:latin typeface="+mn-lt"/>
            <a:cs typeface="Aharoni" pitchFamily="2" charset="-79"/>
          </a:endParaRPr>
        </a:p>
      </dgm:t>
    </dgm:pt>
    <dgm:pt modelId="{F3161FE7-B0FC-4233-92AD-E9045F290E15}" type="parTrans" cxnId="{8D149EE7-D832-483E-A18E-ED7EF26F5D3B}">
      <dgm:prSet/>
      <dgm:spPr/>
      <dgm:t>
        <a:bodyPr/>
        <a:lstStyle/>
        <a:p>
          <a:endParaRPr lang="fr-FR"/>
        </a:p>
      </dgm:t>
    </dgm:pt>
    <dgm:pt modelId="{FAFF998F-436C-425B-BEAF-AC3EC32EB7E0}" type="sibTrans" cxnId="{8D149EE7-D832-483E-A18E-ED7EF26F5D3B}">
      <dgm:prSet/>
      <dgm:spPr/>
      <dgm:t>
        <a:bodyPr/>
        <a:lstStyle/>
        <a:p>
          <a:endParaRPr lang="fr-FR"/>
        </a:p>
      </dgm:t>
    </dgm:pt>
    <dgm:pt modelId="{347584AD-18B4-453C-A324-015A19ABD9DD}" type="pres">
      <dgm:prSet presAssocID="{271BC0DC-C286-44A8-8D53-CF3CF27022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35F801B1-7FD0-4F3A-8BD5-CF4DA369A904}" type="pres">
      <dgm:prSet presAssocID="{AE921636-5549-4D3F-8B40-5A78AA5245E1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54F3ACA3-61ED-4F87-ABA8-90FCCE0587EC}" type="pres">
      <dgm:prSet presAssocID="{B04B8C85-EFCE-4997-A4DD-E468E478FA56}" presName="parSpace" presStyleCnt="0"/>
      <dgm:spPr/>
    </dgm:pt>
    <dgm:pt modelId="{0504A7DC-143A-4535-ADDE-97F85070454E}" type="pres">
      <dgm:prSet presAssocID="{5543444F-A44C-40FE-80F1-F34BA19C92D3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FDFD56-722F-4592-919A-61DA0FB617D5}" type="pres">
      <dgm:prSet presAssocID="{07AA4A72-7558-4795-9B4F-A80A6666232E}" presName="parSpace" presStyleCnt="0"/>
      <dgm:spPr/>
    </dgm:pt>
    <dgm:pt modelId="{27E872B9-57D4-4FEA-83F5-48B6DE7CEFFB}" type="pres">
      <dgm:prSet presAssocID="{36349C7E-793F-4EBD-AD37-860D540FBD0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D70E01-F0B3-4183-8C87-D5DB85E15FC9}" type="pres">
      <dgm:prSet presAssocID="{FAFF998F-436C-425B-BEAF-AC3EC32EB7E0}" presName="parSpace" presStyleCnt="0"/>
      <dgm:spPr/>
    </dgm:pt>
    <dgm:pt modelId="{61AED863-9C30-4FE4-8F10-3198BDCD1272}" type="pres">
      <dgm:prSet presAssocID="{D7D1AF0A-C01A-4BA2-8533-B8D1D0F94F0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D08ECA-33F0-4B32-BE76-1244F7D3ACF3}" type="presOf" srcId="{AE921636-5549-4D3F-8B40-5A78AA5245E1}" destId="{35F801B1-7FD0-4F3A-8BD5-CF4DA369A904}" srcOrd="0" destOrd="0" presId="urn:microsoft.com/office/officeart/2005/8/layout/hChevron3"/>
    <dgm:cxn modelId="{BB93A4C1-0DA3-447F-BB45-3136A15DB2EC}" type="presOf" srcId="{D7D1AF0A-C01A-4BA2-8533-B8D1D0F94F0B}" destId="{61AED863-9C30-4FE4-8F10-3198BDCD1272}" srcOrd="0" destOrd="0" presId="urn:microsoft.com/office/officeart/2005/8/layout/hChevron3"/>
    <dgm:cxn modelId="{AD8451E6-92AB-40B9-B2E5-5AACED9A5673}" type="presOf" srcId="{271BC0DC-C286-44A8-8D53-CF3CF27022AE}" destId="{347584AD-18B4-453C-A324-015A19ABD9DD}" srcOrd="0" destOrd="0" presId="urn:microsoft.com/office/officeart/2005/8/layout/hChevron3"/>
    <dgm:cxn modelId="{30584021-5281-459F-B6EA-D713151652A7}" type="presOf" srcId="{36349C7E-793F-4EBD-AD37-860D540FBD0D}" destId="{27E872B9-57D4-4FEA-83F5-48B6DE7CEFFB}" srcOrd="0" destOrd="0" presId="urn:microsoft.com/office/officeart/2005/8/layout/hChevron3"/>
    <dgm:cxn modelId="{8D149EE7-D832-483E-A18E-ED7EF26F5D3B}" srcId="{271BC0DC-C286-44A8-8D53-CF3CF27022AE}" destId="{36349C7E-793F-4EBD-AD37-860D540FBD0D}" srcOrd="2" destOrd="0" parTransId="{F3161FE7-B0FC-4233-92AD-E9045F290E15}" sibTransId="{FAFF998F-436C-425B-BEAF-AC3EC32EB7E0}"/>
    <dgm:cxn modelId="{62C711DD-3021-4FED-AC26-1EB56CE0A140}" type="presOf" srcId="{5543444F-A44C-40FE-80F1-F34BA19C92D3}" destId="{0504A7DC-143A-4535-ADDE-97F85070454E}" srcOrd="0" destOrd="0" presId="urn:microsoft.com/office/officeart/2005/8/layout/hChevron3"/>
    <dgm:cxn modelId="{E129AF9F-DE87-437F-867B-4CA2E9940BAB}" srcId="{271BC0DC-C286-44A8-8D53-CF3CF27022AE}" destId="{5543444F-A44C-40FE-80F1-F34BA19C92D3}" srcOrd="1" destOrd="0" parTransId="{38C93D5C-C1EC-4B15-BCD8-AF3948C5114E}" sibTransId="{07AA4A72-7558-4795-9B4F-A80A6666232E}"/>
    <dgm:cxn modelId="{2E5A3070-B5F9-419E-BDCE-235612110264}" srcId="{271BC0DC-C286-44A8-8D53-CF3CF27022AE}" destId="{AE921636-5549-4D3F-8B40-5A78AA5245E1}" srcOrd="0" destOrd="0" parTransId="{FACC6C90-9211-4A93-A143-D752834341DD}" sibTransId="{B04B8C85-EFCE-4997-A4DD-E468E478FA56}"/>
    <dgm:cxn modelId="{C86709A7-0AF0-4545-BEBB-A642DC0459AA}" srcId="{271BC0DC-C286-44A8-8D53-CF3CF27022AE}" destId="{D7D1AF0A-C01A-4BA2-8533-B8D1D0F94F0B}" srcOrd="3" destOrd="0" parTransId="{5AAC3D26-A8BD-40BA-9374-FDC21C704326}" sibTransId="{0EC62936-89DD-4E1C-BC36-7D3C0A8FBF21}"/>
    <dgm:cxn modelId="{18265FFB-B6B4-4B13-80B4-EA8A6DC2B3CB}" type="presParOf" srcId="{347584AD-18B4-453C-A324-015A19ABD9DD}" destId="{35F801B1-7FD0-4F3A-8BD5-CF4DA369A904}" srcOrd="0" destOrd="0" presId="urn:microsoft.com/office/officeart/2005/8/layout/hChevron3"/>
    <dgm:cxn modelId="{7B86B64D-C89D-4AF7-8C9F-EF96D3A6A767}" type="presParOf" srcId="{347584AD-18B4-453C-A324-015A19ABD9DD}" destId="{54F3ACA3-61ED-4F87-ABA8-90FCCE0587EC}" srcOrd="1" destOrd="0" presId="urn:microsoft.com/office/officeart/2005/8/layout/hChevron3"/>
    <dgm:cxn modelId="{5815D9E4-1A96-4FCB-89C8-7727EFD7B141}" type="presParOf" srcId="{347584AD-18B4-453C-A324-015A19ABD9DD}" destId="{0504A7DC-143A-4535-ADDE-97F85070454E}" srcOrd="2" destOrd="0" presId="urn:microsoft.com/office/officeart/2005/8/layout/hChevron3"/>
    <dgm:cxn modelId="{842E90B6-5714-4EA4-8C74-8619C5EA25E7}" type="presParOf" srcId="{347584AD-18B4-453C-A324-015A19ABD9DD}" destId="{9EFDFD56-722F-4592-919A-61DA0FB617D5}" srcOrd="3" destOrd="0" presId="urn:microsoft.com/office/officeart/2005/8/layout/hChevron3"/>
    <dgm:cxn modelId="{53ECF77E-7467-421A-BF3D-B4DA0F5643B6}" type="presParOf" srcId="{347584AD-18B4-453C-A324-015A19ABD9DD}" destId="{27E872B9-57D4-4FEA-83F5-48B6DE7CEFFB}" srcOrd="4" destOrd="0" presId="urn:microsoft.com/office/officeart/2005/8/layout/hChevron3"/>
    <dgm:cxn modelId="{3010C41B-8D3C-4DEC-9B91-6C37FD5262D6}" type="presParOf" srcId="{347584AD-18B4-453C-A324-015A19ABD9DD}" destId="{C6D70E01-F0B3-4183-8C87-D5DB85E15FC9}" srcOrd="5" destOrd="0" presId="urn:microsoft.com/office/officeart/2005/8/layout/hChevron3"/>
    <dgm:cxn modelId="{A3D8BBBE-88C4-412E-8D4B-529BEC652505}" type="presParOf" srcId="{347584AD-18B4-453C-A324-015A19ABD9DD}" destId="{61AED863-9C30-4FE4-8F10-3198BDCD1272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801B1-7FD0-4F3A-8BD5-CF4DA369A904}">
      <dsp:nvSpPr>
        <dsp:cNvPr id="0" name=""/>
        <dsp:cNvSpPr/>
      </dsp:nvSpPr>
      <dsp:spPr>
        <a:xfrm>
          <a:off x="3494" y="293783"/>
          <a:ext cx="3506370" cy="14025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China's</a:t>
          </a:r>
          <a:r>
            <a:rPr lang="fr-FR" sz="18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mobile phone </a:t>
          </a:r>
          <a:r>
            <a:rPr lang="fr-FR" sz="18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users</a:t>
          </a:r>
          <a:r>
            <a:rPr lang="fr-FR" sz="18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are </a:t>
          </a:r>
          <a:r>
            <a:rPr lang="fr-FR" sz="18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discarding</a:t>
          </a:r>
          <a:r>
            <a:rPr lang="fr-FR" sz="18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80 million </a:t>
          </a:r>
          <a:r>
            <a:rPr lang="fr-FR" sz="18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devices</a:t>
          </a:r>
          <a:r>
            <a:rPr lang="fr-FR" sz="18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</a:t>
          </a:r>
          <a:r>
            <a:rPr lang="fr-FR" sz="18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annually</a:t>
          </a:r>
          <a:endParaRPr lang="fr-FR" sz="1800" b="1" strike="noStrike" kern="1200" dirty="0" smtClean="0">
            <a:solidFill>
              <a:srgbClr val="000000"/>
            </a:solidFill>
            <a:latin typeface="+mn-lt"/>
            <a:ea typeface="DejaVu Sans"/>
            <a:cs typeface="Aharoni" pitchFamily="2" charset="-79"/>
          </a:endParaRPr>
        </a:p>
      </dsp:txBody>
      <dsp:txXfrm>
        <a:off x="3494" y="293783"/>
        <a:ext cx="3155733" cy="1402548"/>
      </dsp:txXfrm>
    </dsp:sp>
    <dsp:sp modelId="{0504A7DC-143A-4535-ADDE-97F85070454E}">
      <dsp:nvSpPr>
        <dsp:cNvPr id="0" name=""/>
        <dsp:cNvSpPr/>
      </dsp:nvSpPr>
      <dsp:spPr>
        <a:xfrm>
          <a:off x="2808590" y="293783"/>
          <a:ext cx="3506370" cy="1402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The </a:t>
          </a:r>
          <a:r>
            <a:rPr lang="fr-FR" sz="16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recycling</a:t>
          </a:r>
          <a:r>
            <a:rPr lang="fr-FR" sz="16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rate in the country stands </a:t>
          </a:r>
          <a:r>
            <a:rPr lang="fr-FR" sz="16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at</a:t>
          </a:r>
          <a:r>
            <a:rPr lang="fr-FR" sz="16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9-10 percent of the global </a:t>
          </a:r>
          <a:r>
            <a:rPr lang="fr-FR" sz="16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recycling</a:t>
          </a:r>
          <a:r>
            <a:rPr lang="fr-FR" sz="16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 </a:t>
          </a:r>
          <a:r>
            <a:rPr lang="fr-FR" sz="1600" b="1" strike="noStrike" kern="1200" dirty="0" err="1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average</a:t>
          </a:r>
          <a:endParaRPr lang="fr-FR" sz="1600" b="1" kern="1200" dirty="0">
            <a:latin typeface="+mn-lt"/>
            <a:cs typeface="Aharoni" pitchFamily="2" charset="-79"/>
          </a:endParaRPr>
        </a:p>
      </dsp:txBody>
      <dsp:txXfrm>
        <a:off x="3509864" y="293783"/>
        <a:ext cx="2103822" cy="1402548"/>
      </dsp:txXfrm>
    </dsp:sp>
    <dsp:sp modelId="{27E872B9-57D4-4FEA-83F5-48B6DE7CEFFB}">
      <dsp:nvSpPr>
        <dsp:cNvPr id="0" name=""/>
        <dsp:cNvSpPr/>
      </dsp:nvSpPr>
      <dsp:spPr>
        <a:xfrm>
          <a:off x="5613686" y="293783"/>
          <a:ext cx="3506370" cy="1402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Lack of company properly recycle the mobile devices, nor are there firms that provide services to separate the precious metals contained in the phones</a:t>
          </a:r>
          <a:endParaRPr lang="en-US" sz="1400" b="1" kern="1200" dirty="0">
            <a:latin typeface="+mn-lt"/>
            <a:cs typeface="Aharoni" pitchFamily="2" charset="-79"/>
          </a:endParaRPr>
        </a:p>
      </dsp:txBody>
      <dsp:txXfrm>
        <a:off x="6314960" y="293783"/>
        <a:ext cx="2103822" cy="1402548"/>
      </dsp:txXfrm>
    </dsp:sp>
    <dsp:sp modelId="{61AED863-9C30-4FE4-8F10-3198BDCD1272}">
      <dsp:nvSpPr>
        <dsp:cNvPr id="0" name=""/>
        <dsp:cNvSpPr/>
      </dsp:nvSpPr>
      <dsp:spPr>
        <a:xfrm>
          <a:off x="8418783" y="293783"/>
          <a:ext cx="3506370" cy="1402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strike="noStrike" kern="1200" dirty="0" smtClean="0">
              <a:solidFill>
                <a:srgbClr val="000000"/>
              </a:solidFill>
              <a:latin typeface="+mn-lt"/>
              <a:ea typeface="DejaVu Sans"/>
              <a:cs typeface="Aharoni" pitchFamily="2" charset="-79"/>
            </a:rPr>
            <a:t>The battery is toxic and has the capacity to pollute 15,850 gallons of water</a:t>
          </a:r>
          <a:endParaRPr lang="en-US" sz="1800" b="1" kern="1200" dirty="0">
            <a:latin typeface="+mn-lt"/>
            <a:cs typeface="Aharoni" pitchFamily="2" charset="-79"/>
          </a:endParaRPr>
        </a:p>
      </dsp:txBody>
      <dsp:txXfrm>
        <a:off x="9120057" y="293783"/>
        <a:ext cx="2103822" cy="1402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fr-FR" smtClean="0"/>
              <a:t>单击此处编辑母版副标题样式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2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fr-FR" smtClean="0"/>
              <a:t>单击此处编辑母版副标题样式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1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5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9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8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20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4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8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46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2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5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2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2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4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fr-FR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fr-FR" smtClean="0"/>
              <a:t>单击此处编辑母版标题样式</a:t>
            </a:r>
            <a:endParaRPr lang="fr-CA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fr-FR" smtClean="0"/>
              <a:t>单击此处编辑母版文本样式</a:t>
            </a:r>
          </a:p>
          <a:p>
            <a:pPr lvl="1"/>
            <a:r>
              <a:rPr lang="zh-CN" altLang="fr-FR" smtClean="0"/>
              <a:t>第二级</a:t>
            </a:r>
          </a:p>
          <a:p>
            <a:pPr lvl="2"/>
            <a:r>
              <a:rPr lang="zh-CN" altLang="fr-FR" smtClean="0"/>
              <a:t>第三级</a:t>
            </a:r>
          </a:p>
          <a:p>
            <a:pPr lvl="3"/>
            <a:r>
              <a:rPr lang="zh-CN" altLang="fr-FR" smtClean="0"/>
              <a:t>第四级</a:t>
            </a:r>
          </a:p>
          <a:p>
            <a:pPr lvl="4"/>
            <a:r>
              <a:rPr lang="zh-CN" altLang="fr-FR" smtClean="0"/>
              <a:t>第五级</a:t>
            </a:r>
            <a:endParaRPr lang="fr-CA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40465-5007-4DDA-AD3C-149710187404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2016-03-22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5755-41EE-4E07-99B2-2D8A681974E0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4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net.fr/actualites/infographie-portrait-de-l-utilisateur-de-smartphone-francais-39796286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netfrance.fr/news/le-difficile-recyclage-de-l-iphone-et-des-produits-electroniques-en-fin-de-vie-39783018.htm" TargetMode="External"/><Relationship Id="rId4" Type="http://schemas.openxmlformats.org/officeDocument/2006/relationships/hyperlink" Target="http://www.zdnet.fr/actualites/chiffres-cles-les-ventes-de-mobiles-et-de-smartphones-39789928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4649" y="637310"/>
            <a:ext cx="553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0000"/>
                </a:solidFill>
              </a:rPr>
              <a:t>ECO-CONCEPTION</a:t>
            </a:r>
            <a:endParaRPr lang="fr-FR" sz="4800" dirty="0" smtClean="0"/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stomShape 4"/>
          <p:cNvSpPr/>
          <p:nvPr/>
        </p:nvSpPr>
        <p:spPr>
          <a:xfrm>
            <a:off x="6263280" y="1348116"/>
            <a:ext cx="4539257" cy="62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dirty="0">
                <a:solidFill>
                  <a:srgbClr val="2F5597"/>
                </a:solidFill>
                <a:latin typeface="Calibri"/>
              </a:rPr>
              <a:t>CYCLE DE VIE </a:t>
            </a:r>
            <a:r>
              <a:rPr lang="fr-FR" sz="2400" b="1" strike="noStrike" dirty="0" smtClean="0">
                <a:solidFill>
                  <a:srgbClr val="2F5597"/>
                </a:solidFill>
                <a:latin typeface="Calibri"/>
              </a:rPr>
              <a:t>D’UN </a:t>
            </a:r>
            <a:r>
              <a:rPr lang="fr-FR" sz="2400" b="1" strike="noStrike" dirty="0">
                <a:solidFill>
                  <a:srgbClr val="2F5597"/>
                </a:solidFill>
                <a:latin typeface="Calibri"/>
              </a:rPr>
              <a:t>SMARTPHONE</a:t>
            </a:r>
            <a:endParaRPr dirty="0"/>
          </a:p>
        </p:txBody>
      </p:sp>
      <p:pic>
        <p:nvPicPr>
          <p:cNvPr id="10" name="图片 13"/>
          <p:cNvPicPr/>
          <p:nvPr/>
        </p:nvPicPr>
        <p:blipFill>
          <a:blip r:embed="rId3" cstate="print"/>
          <a:stretch/>
        </p:blipFill>
        <p:spPr>
          <a:xfrm>
            <a:off x="911520" y="2418120"/>
            <a:ext cx="1799640" cy="17996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11" name="图片 9"/>
          <p:cNvPicPr/>
          <p:nvPr/>
        </p:nvPicPr>
        <p:blipFill>
          <a:blip r:embed="rId4" cstate="print"/>
          <a:stretch/>
        </p:blipFill>
        <p:spPr>
          <a:xfrm>
            <a:off x="3587400" y="2418120"/>
            <a:ext cx="1799640" cy="17996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13" name="图片 2"/>
          <p:cNvPicPr/>
          <p:nvPr/>
        </p:nvPicPr>
        <p:blipFill>
          <a:blip r:embed="rId5" cstate="print"/>
          <a:stretch/>
        </p:blipFill>
        <p:spPr>
          <a:xfrm>
            <a:off x="6263280" y="2418120"/>
            <a:ext cx="1799640" cy="17996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14" name="图片 12"/>
          <p:cNvPicPr/>
          <p:nvPr/>
        </p:nvPicPr>
        <p:blipFill>
          <a:blip r:embed="rId6" cstate="print"/>
          <a:stretch/>
        </p:blipFill>
        <p:spPr>
          <a:xfrm>
            <a:off x="8939160" y="2418120"/>
            <a:ext cx="1799640" cy="17996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15" name="图片 11"/>
          <p:cNvPicPr/>
          <p:nvPr/>
        </p:nvPicPr>
        <p:blipFill>
          <a:blip r:embed="rId7" cstate="print"/>
          <a:stretch/>
        </p:blipFill>
        <p:spPr>
          <a:xfrm>
            <a:off x="911520" y="4617000"/>
            <a:ext cx="1799640" cy="17996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16" name="图片 10"/>
          <p:cNvPicPr/>
          <p:nvPr/>
        </p:nvPicPr>
        <p:blipFill>
          <a:blip r:embed="rId8" cstate="print"/>
          <a:stretch/>
        </p:blipFill>
        <p:spPr>
          <a:xfrm>
            <a:off x="3587400" y="4617000"/>
            <a:ext cx="1799640" cy="17996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pic>
        <p:nvPicPr>
          <p:cNvPr id="17" name="图片 8"/>
          <p:cNvPicPr/>
          <p:nvPr/>
        </p:nvPicPr>
        <p:blipFill>
          <a:blip r:embed="rId9" cstate="print"/>
          <a:stretch/>
        </p:blipFill>
        <p:spPr>
          <a:xfrm>
            <a:off x="6263280" y="4617000"/>
            <a:ext cx="1799640" cy="1799640"/>
          </a:xfrm>
          <a:prstGeom prst="rect">
            <a:avLst/>
          </a:prstGeom>
          <a:ln w="63360">
            <a:solidFill>
              <a:srgbClr val="92D050"/>
            </a:solidFill>
            <a:round/>
          </a:ln>
        </p:spPr>
      </p:pic>
      <p:sp>
        <p:nvSpPr>
          <p:cNvPr id="18" name="CustomShape 5"/>
          <p:cNvSpPr/>
          <p:nvPr/>
        </p:nvSpPr>
        <p:spPr>
          <a:xfrm>
            <a:off x="8305679" y="5776807"/>
            <a:ext cx="3745543" cy="63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b="1" i="1" strike="noStrike" dirty="0">
                <a:solidFill>
                  <a:srgbClr val="2E75B6"/>
                </a:solidFill>
                <a:latin typeface="Calibri"/>
              </a:rPr>
              <a:t>FANG Ji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fr-FR" b="1" i="1" strike="noStrike" dirty="0">
                <a:solidFill>
                  <a:srgbClr val="2E75B6"/>
                </a:solidFill>
                <a:latin typeface="Calibri"/>
              </a:rPr>
              <a:t>YANG </a:t>
            </a:r>
            <a:r>
              <a:rPr lang="fr-FR" b="1" i="1" strike="noStrike" dirty="0" err="1">
                <a:solidFill>
                  <a:srgbClr val="2E75B6"/>
                </a:solidFill>
                <a:latin typeface="Calibri"/>
              </a:rPr>
              <a:t>Wenhui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9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sp>
        <p:nvSpPr>
          <p:cNvPr id="10" name="CustomShape 1"/>
          <p:cNvSpPr/>
          <p:nvPr/>
        </p:nvSpPr>
        <p:spPr>
          <a:xfrm>
            <a:off x="8794470" y="848187"/>
            <a:ext cx="2767962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trike="noStrike" dirty="0" err="1">
                <a:solidFill>
                  <a:srgbClr val="000000"/>
                </a:solidFill>
                <a:latin typeface="Arial"/>
                <a:ea typeface="DejaVu Sans"/>
              </a:rPr>
              <a:t>Reusing</a:t>
            </a:r>
            <a:r>
              <a:rPr lang="fr-FR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mobile phones</a:t>
            </a:r>
            <a:endParaRPr dirty="0"/>
          </a:p>
        </p:txBody>
      </p:sp>
      <p:sp>
        <p:nvSpPr>
          <p:cNvPr id="12" name="CustomShape 2"/>
          <p:cNvSpPr/>
          <p:nvPr/>
        </p:nvSpPr>
        <p:spPr>
          <a:xfrm>
            <a:off x="3700983" y="1442078"/>
            <a:ext cx="1054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dirty="0" err="1">
                <a:solidFill>
                  <a:srgbClr val="000000"/>
                </a:solidFill>
                <a:ea typeface="DejaVu Sans"/>
              </a:rPr>
              <a:t>Charity</a:t>
            </a:r>
            <a:endParaRPr dirty="0"/>
          </a:p>
        </p:txBody>
      </p:sp>
      <p:sp>
        <p:nvSpPr>
          <p:cNvPr id="13" name="CustomShape 3"/>
          <p:cNvSpPr/>
          <p:nvPr/>
        </p:nvSpPr>
        <p:spPr>
          <a:xfrm>
            <a:off x="3700983" y="1891101"/>
            <a:ext cx="7924960" cy="1590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Experience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from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network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operators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shows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that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one of the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most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important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steps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in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establishing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a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successful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take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-back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scheme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is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the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incentives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provided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customers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.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These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vary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depending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on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customers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and cultural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preferences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but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generally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involve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donations to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charity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, extra call minutes for the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customer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or a discount on a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different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phone.</a:t>
            </a:r>
            <a:endParaRPr dirty="0"/>
          </a:p>
        </p:txBody>
      </p:sp>
      <p:pic>
        <p:nvPicPr>
          <p:cNvPr id="14" name="Picture 2"/>
          <p:cNvPicPr/>
          <p:nvPr/>
        </p:nvPicPr>
        <p:blipFill>
          <a:blip r:embed="rId3" cstate="print"/>
          <a:stretch/>
        </p:blipFill>
        <p:spPr>
          <a:xfrm>
            <a:off x="450396" y="1808009"/>
            <a:ext cx="3067867" cy="4511486"/>
          </a:xfrm>
          <a:prstGeom prst="rect">
            <a:avLst/>
          </a:prstGeom>
          <a:ln w="9360">
            <a:noFill/>
          </a:ln>
        </p:spPr>
      </p:pic>
      <p:sp>
        <p:nvSpPr>
          <p:cNvPr id="15" name="CustomShape 4"/>
          <p:cNvSpPr/>
          <p:nvPr/>
        </p:nvSpPr>
        <p:spPr>
          <a:xfrm>
            <a:off x="3700983" y="3495618"/>
            <a:ext cx="8277007" cy="28215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i="1" strike="noStrike" dirty="0" err="1">
                <a:solidFill>
                  <a:srgbClr val="000000"/>
                </a:solidFill>
                <a:ea typeface="DejaVu Sans"/>
              </a:rPr>
              <a:t>Example</a:t>
            </a:r>
            <a:r>
              <a:rPr lang="fr-FR" b="1" i="1" strike="noStrike" dirty="0">
                <a:solidFill>
                  <a:srgbClr val="000000"/>
                </a:solidFill>
                <a:ea typeface="DejaVu Sans"/>
              </a:rPr>
              <a:t>: </a:t>
            </a:r>
            <a:r>
              <a:rPr lang="fr-FR" b="1" i="1" strike="noStrike" dirty="0" smtClean="0">
                <a:solidFill>
                  <a:srgbClr val="000000"/>
                </a:solidFill>
                <a:ea typeface="DejaVu Sans"/>
              </a:rPr>
              <a:t>O2</a:t>
            </a:r>
          </a:p>
          <a:p>
            <a:pPr>
              <a:lnSpc>
                <a:spcPct val="100000"/>
              </a:lnSpc>
            </a:pPr>
            <a:endParaRPr i="1" dirty="0"/>
          </a:p>
          <a:p>
            <a:pPr>
              <a:lnSpc>
                <a:spcPct val="100000"/>
              </a:lnSpc>
            </a:pP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For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several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years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now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, O2 has been running an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annual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fundraising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activity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with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Fonebak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and Radio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Merseyside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in the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North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West of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England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. The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scheme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encourages local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schoolchildren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to </a:t>
            </a:r>
            <a:r>
              <a:rPr lang="fr-FR" i="1" strike="noStrike" dirty="0" smtClean="0">
                <a:solidFill>
                  <a:srgbClr val="000000"/>
                </a:solidFill>
                <a:ea typeface="DejaVu Sans"/>
              </a:rPr>
              <a:t>round</a:t>
            </a:r>
            <a:r>
              <a:rPr lang="fr-FR" i="1" dirty="0"/>
              <a:t> </a:t>
            </a:r>
            <a:r>
              <a:rPr lang="fr-FR" i="1" strike="noStrike" dirty="0" smtClean="0">
                <a:solidFill>
                  <a:srgbClr val="000000"/>
                </a:solidFill>
                <a:ea typeface="DejaVu Sans"/>
              </a:rPr>
              <a:t>up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their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families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’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spare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mobile phones for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reuse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in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developing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nations. </a:t>
            </a:r>
            <a:endParaRPr i="1" dirty="0"/>
          </a:p>
          <a:p>
            <a:pPr>
              <a:lnSpc>
                <a:spcPct val="100000"/>
              </a:lnSpc>
            </a:pP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Several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organisations in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Gambia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have </a:t>
            </a:r>
            <a:r>
              <a:rPr lang="fr-FR" i="1" strike="noStrike" dirty="0" err="1" smtClean="0">
                <a:solidFill>
                  <a:srgbClr val="000000"/>
                </a:solidFill>
                <a:ea typeface="DejaVu Sans"/>
              </a:rPr>
              <a:t>benefited</a:t>
            </a:r>
            <a:r>
              <a:rPr lang="fr-FR" i="1" dirty="0"/>
              <a:t> </a:t>
            </a:r>
            <a:r>
              <a:rPr lang="fr-FR" i="1" strike="noStrike" dirty="0" err="1" smtClean="0">
                <a:solidFill>
                  <a:srgbClr val="000000"/>
                </a:solidFill>
                <a:ea typeface="DejaVu Sans"/>
              </a:rPr>
              <a:t>from</a:t>
            </a:r>
            <a:r>
              <a:rPr lang="fr-FR" i="1" strike="noStrike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the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campaign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where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the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handsets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bring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real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benefits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to businesses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such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as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women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farmers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associations.</a:t>
            </a:r>
            <a:endParaRPr i="1" dirty="0"/>
          </a:p>
          <a:p>
            <a:pPr>
              <a:lnSpc>
                <a:spcPct val="100000"/>
              </a:lnSpc>
            </a:pP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Also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, the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funding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are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used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to support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charities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in </a:t>
            </a:r>
            <a:r>
              <a:rPr lang="fr-FR" i="1" strike="noStrike" dirty="0" smtClean="0">
                <a:solidFill>
                  <a:srgbClr val="000000"/>
                </a:solidFill>
                <a:ea typeface="DejaVu Sans"/>
              </a:rPr>
              <a:t>the</a:t>
            </a:r>
            <a:r>
              <a:rPr lang="fr-FR" i="1" dirty="0"/>
              <a:t> </a:t>
            </a:r>
            <a:r>
              <a:rPr lang="fr-FR" i="1" strike="noStrike" dirty="0" err="1" smtClean="0">
                <a:solidFill>
                  <a:srgbClr val="000000"/>
                </a:solidFill>
                <a:ea typeface="DejaVu Sans"/>
              </a:rPr>
              <a:t>North</a:t>
            </a:r>
            <a:r>
              <a:rPr lang="fr-FR" i="1" strike="noStrike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West of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England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so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everyone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involved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 smtClean="0">
                <a:solidFill>
                  <a:srgbClr val="000000"/>
                </a:solidFill>
                <a:ea typeface="DejaVu Sans"/>
              </a:rPr>
              <a:t>can</a:t>
            </a:r>
            <a:r>
              <a:rPr lang="fr-FR" i="1" dirty="0"/>
              <a:t> </a:t>
            </a:r>
            <a:r>
              <a:rPr lang="fr-FR" i="1" strike="noStrike" dirty="0" err="1" smtClean="0">
                <a:solidFill>
                  <a:srgbClr val="000000"/>
                </a:solidFill>
                <a:ea typeface="DejaVu Sans"/>
              </a:rPr>
              <a:t>see</a:t>
            </a:r>
            <a:r>
              <a:rPr lang="fr-FR" i="1" strike="noStrike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tangible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benefits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in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their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own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i="1" strike="noStrike" dirty="0" err="1">
                <a:solidFill>
                  <a:srgbClr val="000000"/>
                </a:solidFill>
                <a:ea typeface="DejaVu Sans"/>
              </a:rPr>
              <a:t>communities</a:t>
            </a:r>
            <a:r>
              <a:rPr lang="fr-FR" i="1" strike="noStrike" dirty="0">
                <a:solidFill>
                  <a:srgbClr val="000000"/>
                </a:solidFill>
                <a:ea typeface="DejaVu Sans"/>
              </a:rPr>
              <a:t>.</a:t>
            </a:r>
            <a:endParaRPr i="1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6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pic>
        <p:nvPicPr>
          <p:cNvPr id="9" name="Picture 2"/>
          <p:cNvPicPr/>
          <p:nvPr/>
        </p:nvPicPr>
        <p:blipFill>
          <a:blip r:embed="rId3" cstate="print"/>
          <a:stretch/>
        </p:blipFill>
        <p:spPr>
          <a:xfrm>
            <a:off x="3292673" y="912886"/>
            <a:ext cx="5954873" cy="5600054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37569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pic>
        <p:nvPicPr>
          <p:cNvPr id="9" name="Picture 2"/>
          <p:cNvPicPr/>
          <p:nvPr/>
        </p:nvPicPr>
        <p:blipFill>
          <a:blip r:embed="rId3" cstate="print"/>
          <a:stretch/>
        </p:blipFill>
        <p:spPr>
          <a:xfrm>
            <a:off x="564691" y="1381685"/>
            <a:ext cx="3338218" cy="5476315"/>
          </a:xfrm>
          <a:prstGeom prst="rect">
            <a:avLst/>
          </a:prstGeom>
          <a:ln w="9360"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5570062" y="912886"/>
            <a:ext cx="4104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800" b="1" strike="noStrike" dirty="0">
                <a:solidFill>
                  <a:srgbClr val="000000"/>
                </a:solidFill>
                <a:latin typeface="Arial"/>
                <a:ea typeface="DejaVu Sans"/>
              </a:rPr>
              <a:t>Importance of </a:t>
            </a:r>
            <a:r>
              <a:rPr lang="fr-FR" sz="2800" b="1" strike="noStrike" dirty="0" smtClean="0">
                <a:solidFill>
                  <a:srgbClr val="000000"/>
                </a:solidFill>
                <a:latin typeface="Arial"/>
                <a:ea typeface="DejaVu Sans"/>
              </a:rPr>
              <a:t>Recycle</a:t>
            </a:r>
            <a:endParaRPr dirty="0"/>
          </a:p>
        </p:txBody>
      </p:sp>
      <p:sp>
        <p:nvSpPr>
          <p:cNvPr id="11" name="CustomShape 1"/>
          <p:cNvSpPr/>
          <p:nvPr/>
        </p:nvSpPr>
        <p:spPr>
          <a:xfrm>
            <a:off x="4297456" y="2059109"/>
            <a:ext cx="6649211" cy="2697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dirty="0" smtClean="0">
                <a:solidFill>
                  <a:srgbClr val="000000"/>
                </a:solidFill>
              </a:rPr>
              <a:t>Due to the evolution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technology and the tendency of consumers to want a device with more applications.</a:t>
            </a:r>
          </a:p>
          <a:p>
            <a:endParaRPr lang="en-US" dirty="0" smtClean="0"/>
          </a:p>
          <a:p>
            <a:pPr>
              <a:lnSpc>
                <a:spcPct val="100000"/>
              </a:lnSpc>
            </a:pPr>
            <a:r>
              <a:rPr lang="fr-FR" strike="noStrike" dirty="0" smtClean="0">
                <a:solidFill>
                  <a:srgbClr val="000000"/>
                </a:solidFill>
                <a:ea typeface="DejaVu Sans"/>
              </a:rPr>
              <a:t>The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average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useful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life of a mobile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handset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is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around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seven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years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, but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users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in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developed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countries replace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their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phones about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every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>
                <a:ea typeface="DejaVu Sans"/>
              </a:rPr>
              <a:t>18 </a:t>
            </a:r>
            <a:r>
              <a:rPr lang="fr-FR" strike="noStrike" dirty="0" err="1" smtClean="0">
                <a:ea typeface="DejaVu Sans"/>
              </a:rPr>
              <a:t>months</a:t>
            </a:r>
            <a:r>
              <a:rPr lang="fr-FR" strike="noStrike" dirty="0" smtClean="0">
                <a:ea typeface="DejaVu Sans"/>
              </a:rPr>
              <a:t> (in China </a:t>
            </a:r>
            <a:r>
              <a:rPr lang="fr-FR" strike="noStrike" dirty="0" err="1" smtClean="0">
                <a:ea typeface="DejaVu Sans"/>
              </a:rPr>
              <a:t>it’s</a:t>
            </a:r>
            <a:r>
              <a:rPr lang="fr-FR" strike="noStrike" dirty="0" smtClean="0">
                <a:ea typeface="DejaVu Sans"/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every</a:t>
            </a:r>
            <a:r>
              <a:rPr lang="fr-FR" dirty="0" smtClean="0">
                <a:solidFill>
                  <a:srgbClr val="000000"/>
                </a:solidFill>
              </a:rPr>
              <a:t> 8-12 </a:t>
            </a:r>
            <a:r>
              <a:rPr lang="fr-FR" dirty="0" err="1" smtClean="0">
                <a:solidFill>
                  <a:srgbClr val="000000"/>
                </a:solidFill>
              </a:rPr>
              <a:t>months</a:t>
            </a:r>
            <a:r>
              <a:rPr lang="fr-FR" strike="noStrike" dirty="0" smtClean="0">
                <a:ea typeface="DejaVu Sans"/>
              </a:rPr>
              <a:t>)</a:t>
            </a:r>
            <a:r>
              <a:rPr lang="fr-FR" strike="noStrike" dirty="0" smtClean="0">
                <a:solidFill>
                  <a:srgbClr val="000000"/>
                </a:solidFill>
                <a:ea typeface="DejaVu Sans"/>
              </a:rPr>
              <a:t>.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trike="noStrike" dirty="0">
                <a:solidFill>
                  <a:srgbClr val="000000"/>
                </a:solidFill>
                <a:ea typeface="DejaVu Sans"/>
              </a:rPr>
              <a:t>In the UK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alone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, the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industry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estimates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that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around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15 million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handsets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go out of use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each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ea typeface="DejaVu Sans"/>
              </a:rPr>
              <a:t>year</a:t>
            </a:r>
            <a:r>
              <a:rPr lang="fr-FR" strike="noStrike" dirty="0">
                <a:solidFill>
                  <a:srgbClr val="000000"/>
                </a:solidFill>
                <a:ea typeface="DejaVu Sans"/>
              </a:rPr>
              <a:t>. </a:t>
            </a:r>
            <a:endParaRPr lang="fr-FR" strike="noStrike" dirty="0" smtClean="0">
              <a:solidFill>
                <a:srgbClr val="000000"/>
              </a:solidFill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2" name="ZoneTexte 5"/>
          <p:cNvSpPr txBox="1"/>
          <p:nvPr/>
        </p:nvSpPr>
        <p:spPr>
          <a:xfrm>
            <a:off x="5195093" y="5201324"/>
            <a:ext cx="10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Economy</a:t>
            </a:r>
            <a:endParaRPr lang="fr-FR" dirty="0"/>
          </a:p>
        </p:txBody>
      </p:sp>
      <p:sp>
        <p:nvSpPr>
          <p:cNvPr id="13" name="ZoneTexte 6"/>
          <p:cNvSpPr txBox="1"/>
          <p:nvPr/>
        </p:nvSpPr>
        <p:spPr>
          <a:xfrm>
            <a:off x="9204996" y="520132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Pollution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8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719" y="1749328"/>
            <a:ext cx="6531344" cy="120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5053" y="2243796"/>
            <a:ext cx="4239236" cy="3179427"/>
          </a:xfrm>
          <a:prstGeom prst="rect">
            <a:avLst/>
          </a:prstGeom>
          <a:noFill/>
        </p:spPr>
      </p:pic>
      <p:sp>
        <p:nvSpPr>
          <p:cNvPr id="11" name="Rectangle 4"/>
          <p:cNvSpPr/>
          <p:nvPr/>
        </p:nvSpPr>
        <p:spPr>
          <a:xfrm>
            <a:off x="653529" y="348666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Heavy metals like cadmium, beryllium, hexavalent chromium, or arsenic.</a:t>
            </a:r>
          </a:p>
          <a:p>
            <a:r>
              <a:rPr lang="en-US" dirty="0" smtClean="0"/>
              <a:t>Can build up in our bodies and the environment.</a:t>
            </a:r>
            <a:endParaRPr lang="fr-FR" dirty="0"/>
          </a:p>
        </p:txBody>
      </p:sp>
      <p:sp>
        <p:nvSpPr>
          <p:cNvPr id="12" name="ZoneTexte 6"/>
          <p:cNvSpPr txBox="1"/>
          <p:nvPr/>
        </p:nvSpPr>
        <p:spPr>
          <a:xfrm>
            <a:off x="1660566" y="523855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13" name="ZoneTexte 7"/>
          <p:cNvSpPr txBox="1"/>
          <p:nvPr/>
        </p:nvSpPr>
        <p:spPr>
          <a:xfrm>
            <a:off x="4391274" y="5238557"/>
            <a:ext cx="10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Pollution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2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4980" y="142776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501" y="458971"/>
            <a:ext cx="4460209" cy="604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30651" y="5710510"/>
            <a:ext cx="2495600" cy="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graphicFrame>
        <p:nvGraphicFramePr>
          <p:cNvPr id="10" name="Diagramme 6"/>
          <p:cNvGraphicFramePr/>
          <p:nvPr>
            <p:extLst>
              <p:ext uri="{D42A27DB-BD31-4B8C-83A1-F6EECF244321}">
                <p14:modId xmlns:p14="http://schemas.microsoft.com/office/powerpoint/2010/main" val="396715677"/>
              </p:ext>
            </p:extLst>
          </p:nvPr>
        </p:nvGraphicFramePr>
        <p:xfrm>
          <a:off x="242599" y="1894882"/>
          <a:ext cx="11928648" cy="199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/>
          <p:nvPr/>
        </p:nvPicPr>
        <p:blipFill>
          <a:blip r:embed="rId8" cstate="print"/>
          <a:stretch/>
        </p:blipFill>
        <p:spPr>
          <a:xfrm>
            <a:off x="4162095" y="4147754"/>
            <a:ext cx="3263760" cy="195552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3895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sp>
        <p:nvSpPr>
          <p:cNvPr id="9" name="CustomShape 7"/>
          <p:cNvSpPr/>
          <p:nvPr/>
        </p:nvSpPr>
        <p:spPr>
          <a:xfrm>
            <a:off x="1141876" y="1383414"/>
            <a:ext cx="2016224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 b="1" strike="noStrike" dirty="0" err="1">
                <a:solidFill>
                  <a:srgbClr val="000000"/>
                </a:solidFill>
                <a:ea typeface="DejaVu Sans"/>
              </a:rPr>
              <a:t>Refurbishment</a:t>
            </a:r>
            <a:endParaRPr sz="2400" b="1" dirty="0"/>
          </a:p>
        </p:txBody>
      </p:sp>
      <p:sp>
        <p:nvSpPr>
          <p:cNvPr id="10" name="CustomShape 4"/>
          <p:cNvSpPr/>
          <p:nvPr/>
        </p:nvSpPr>
        <p:spPr>
          <a:xfrm>
            <a:off x="491014" y="2794892"/>
            <a:ext cx="2590720" cy="1556294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These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phones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will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then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be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subject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to a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series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of tests to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determine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suitability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for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reuse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with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or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without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further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repair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. </a:t>
            </a:r>
            <a:endParaRPr b="1" dirty="0">
              <a:solidFill>
                <a:srgbClr val="000000"/>
              </a:solidFill>
              <a:ea typeface="DejaVu Sans"/>
              <a:cs typeface="Aharoni" pitchFamily="2" charset="-79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1" name="CustomShape 5"/>
          <p:cNvSpPr/>
          <p:nvPr/>
        </p:nvSpPr>
        <p:spPr>
          <a:xfrm>
            <a:off x="4395628" y="2794892"/>
            <a:ext cx="2746374" cy="1556294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Faulty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parts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will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be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replaced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, batteries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evaluated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or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exchanged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and the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phone’s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appearance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reconditioned</a:t>
            </a:r>
            <a:r>
              <a:rPr lang="fr-FR" b="1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.</a:t>
            </a:r>
            <a:endParaRPr b="1" dirty="0">
              <a:solidFill>
                <a:srgbClr val="000000"/>
              </a:solidFill>
              <a:ea typeface="DejaVu Sans"/>
              <a:cs typeface="Aharoni" pitchFamily="2" charset="-79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3" name="CustomShape 6"/>
          <p:cNvSpPr/>
          <p:nvPr/>
        </p:nvSpPr>
        <p:spPr>
          <a:xfrm>
            <a:off x="8455895" y="2794892"/>
            <a:ext cx="2508196" cy="1556294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Finally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the </a:t>
            </a: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refurbished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phone </a:t>
            </a: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will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be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packaged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for resale </a:t>
            </a: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along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</a:t>
            </a: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with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 a </a:t>
            </a:r>
            <a:r>
              <a:rPr lang="fr-FR" b="1" strike="noStrike" dirty="0" err="1">
                <a:solidFill>
                  <a:srgbClr val="000000"/>
                </a:solidFill>
                <a:ea typeface="DejaVu Sans"/>
                <a:cs typeface="Aharoni" pitchFamily="2" charset="-79"/>
              </a:rPr>
              <a:t>battery</a:t>
            </a:r>
            <a:r>
              <a:rPr lang="fr-FR" b="1" strike="noStrike" dirty="0">
                <a:solidFill>
                  <a:srgbClr val="000000"/>
                </a:solidFill>
                <a:ea typeface="DejaVu Sans"/>
                <a:cs typeface="Aharoni" pitchFamily="2" charset="-79"/>
              </a:rPr>
              <a:t>, charger, and instructions.</a:t>
            </a:r>
            <a:endParaRPr b="1" dirty="0">
              <a:cs typeface="Aharoni" pitchFamily="2" charset="-79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4" name="CustomShape 8"/>
          <p:cNvSpPr/>
          <p:nvPr/>
        </p:nvSpPr>
        <p:spPr>
          <a:xfrm rot="16200000">
            <a:off x="3647704" y="3357016"/>
            <a:ext cx="288080" cy="432048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8"/>
          <p:cNvSpPr/>
          <p:nvPr/>
        </p:nvSpPr>
        <p:spPr>
          <a:xfrm rot="16200000">
            <a:off x="7707971" y="3357016"/>
            <a:ext cx="288080" cy="432048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3"/>
          <p:cNvSpPr/>
          <p:nvPr/>
        </p:nvSpPr>
        <p:spPr>
          <a:xfrm>
            <a:off x="2085563" y="5505997"/>
            <a:ext cx="7416824" cy="648072"/>
          </a:xfrm>
          <a:prstGeom prst="rect">
            <a:avLst/>
          </a:prstGeom>
          <a:ln>
            <a:solidFill>
              <a:srgbClr val="98B855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Any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residual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materials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arising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during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the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refurbishment</a:t>
            </a:r>
            <a:endParaRPr dirty="0">
              <a:latin typeface="MV Boli" pitchFamily="2" charset="0"/>
              <a:cs typeface="MV Boli" pitchFamily="2" charset="0"/>
            </a:endParaRPr>
          </a:p>
          <a:p>
            <a:pPr>
              <a:lnSpc>
                <a:spcPct val="100000"/>
              </a:lnSpc>
            </a:pP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process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are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disposed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of in an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environmentally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sound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 </a:t>
            </a:r>
            <a:r>
              <a:rPr lang="fr-FR" strike="noStrike" dirty="0" err="1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manner</a:t>
            </a:r>
            <a:r>
              <a:rPr lang="fr-FR" strike="noStrike" dirty="0">
                <a:solidFill>
                  <a:srgbClr val="000000"/>
                </a:solidFill>
                <a:latin typeface="MV Boli" pitchFamily="2" charset="0"/>
                <a:ea typeface="DejaVu Sans"/>
                <a:cs typeface="MV Boli" pitchFamily="2" charset="0"/>
              </a:rPr>
              <a:t>.</a:t>
            </a:r>
            <a:endParaRPr dirty="0"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sp>
        <p:nvSpPr>
          <p:cNvPr id="9" name="CustomShape 1"/>
          <p:cNvSpPr/>
          <p:nvPr/>
        </p:nvSpPr>
        <p:spPr>
          <a:xfrm>
            <a:off x="580320" y="1211313"/>
            <a:ext cx="3306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1" strike="noStrike" dirty="0" err="1">
                <a:solidFill>
                  <a:srgbClr val="000000"/>
                </a:solidFill>
                <a:ea typeface="DejaVu Sans"/>
              </a:rPr>
              <a:t>Recycling</a:t>
            </a:r>
            <a:r>
              <a:rPr lang="fr-FR" sz="2000" b="1" strike="noStrike" dirty="0">
                <a:solidFill>
                  <a:srgbClr val="000000"/>
                </a:solidFill>
                <a:ea typeface="DejaVu Sans"/>
              </a:rPr>
              <a:t> end-of-life phones</a:t>
            </a:r>
            <a:endParaRPr sz="2000" dirty="0"/>
          </a:p>
        </p:txBody>
      </p:sp>
      <p:sp>
        <p:nvSpPr>
          <p:cNvPr id="11" name="TextShape 2"/>
          <p:cNvSpPr txBox="1"/>
          <p:nvPr/>
        </p:nvSpPr>
        <p:spPr>
          <a:xfrm>
            <a:off x="633405" y="1882641"/>
            <a:ext cx="2212222" cy="10359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en-US" sz="1400" b="1" dirty="0" smtClean="0">
                <a:cs typeface="Aharoni" pitchFamily="2" charset="-79"/>
              </a:rPr>
              <a:t>The batteries are first separated from the mobile  phone and sorted into their various types</a:t>
            </a:r>
            <a:endParaRPr lang="en-US" sz="1400" b="1" dirty="0">
              <a:cs typeface="Aharoni" pitchFamily="2" charset="-79"/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3295695" y="2295814"/>
            <a:ext cx="16561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3283231" y="2645667"/>
            <a:ext cx="21602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6"/>
          <p:cNvSpPr/>
          <p:nvPr/>
        </p:nvSpPr>
        <p:spPr>
          <a:xfrm>
            <a:off x="2341963" y="4204992"/>
            <a:ext cx="2107473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400" b="1" dirty="0" smtClean="0">
                <a:cs typeface="Arabic Typesetting" pitchFamily="66" charset="-78"/>
              </a:rPr>
              <a:t>Nickel cadmium, nickel metal hydride and </a:t>
            </a:r>
            <a:r>
              <a:rPr lang="en-US" sz="1400" b="1" dirty="0" smtClean="0">
                <a:cs typeface="Arabic Typesetting" pitchFamily="66" charset="-78"/>
              </a:rPr>
              <a:t>lithium ion/polymer batteries have their metals recovered and reused in products such as power tools, saucepans and new </a:t>
            </a:r>
            <a:r>
              <a:rPr lang="fr-FR" sz="1400" b="1" dirty="0" smtClean="0">
                <a:cs typeface="Arabic Typesetting" pitchFamily="66" charset="-78"/>
              </a:rPr>
              <a:t>batteries.</a:t>
            </a:r>
            <a:endParaRPr lang="fr-FR" sz="1400" b="1" dirty="0">
              <a:cs typeface="Arabic Typesetting" pitchFamily="66" charset="-78"/>
            </a:endParaRPr>
          </a:p>
        </p:txBody>
      </p:sp>
      <p:sp>
        <p:nvSpPr>
          <p:cNvPr id="15" name="TextShape 3"/>
          <p:cNvSpPr txBox="1"/>
          <p:nvPr/>
        </p:nvSpPr>
        <p:spPr>
          <a:xfrm>
            <a:off x="5255397" y="1569877"/>
            <a:ext cx="2304256" cy="25202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r>
              <a:rPr lang="fr-FR" sz="1400" dirty="0">
                <a:latin typeface="Aharoni" pitchFamily="2" charset="-79"/>
                <a:cs typeface="Aharoni" pitchFamily="2" charset="-79"/>
              </a:rPr>
              <a:t>The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rest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of the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handset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may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be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dismantled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by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manual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and/or</a:t>
            </a:r>
            <a:endParaRPr sz="1400" dirty="0">
              <a:latin typeface="Aharoni" pitchFamily="2" charset="-79"/>
              <a:cs typeface="Aharoni" pitchFamily="2" charset="-79"/>
            </a:endParaRPr>
          </a:p>
          <a:p>
            <a:r>
              <a:rPr lang="fr-FR" sz="1400" dirty="0" err="1">
                <a:latin typeface="Aharoni" pitchFamily="2" charset="-79"/>
                <a:cs typeface="Aharoni" pitchFamily="2" charset="-79"/>
              </a:rPr>
              <a:t>mechanical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separation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of components </a:t>
            </a:r>
            <a:r>
              <a:rPr lang="fr-FR" sz="1400" strike="noStrike" dirty="0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or </a:t>
            </a:r>
            <a:r>
              <a:rPr lang="fr-FR" sz="1400" strike="noStrike" dirty="0" err="1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directly</a:t>
            </a:r>
            <a:r>
              <a:rPr lang="fr-FR" sz="1400" strike="noStrike" dirty="0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 </a:t>
            </a:r>
            <a:r>
              <a:rPr lang="fr-FR" sz="1400" strike="noStrike" dirty="0" err="1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placed</a:t>
            </a:r>
            <a:r>
              <a:rPr lang="fr-FR" sz="1400" strike="noStrike" dirty="0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 </a:t>
            </a:r>
            <a:r>
              <a:rPr lang="fr-FR" sz="1400" strike="noStrike" dirty="0" err="1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into</a:t>
            </a:r>
            <a:r>
              <a:rPr lang="fr-FR" sz="1400" strike="noStrike" dirty="0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 </a:t>
            </a:r>
            <a:r>
              <a:rPr lang="fr-FR" sz="1400" strike="noStrike" dirty="0" err="1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high</a:t>
            </a:r>
            <a:r>
              <a:rPr lang="fr-FR" sz="1400" strike="noStrike" dirty="0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-</a:t>
            </a:r>
            <a:r>
              <a:rPr lang="fr-FR" sz="1400" strike="noStrike" dirty="0" err="1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temperature</a:t>
            </a:r>
            <a:r>
              <a:rPr lang="fr-FR" sz="1400" strike="noStrike" dirty="0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 </a:t>
            </a:r>
            <a:r>
              <a:rPr lang="fr-FR" sz="1400" strike="noStrike" dirty="0" err="1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integrated</a:t>
            </a:r>
            <a:r>
              <a:rPr lang="fr-FR" sz="1400" strike="noStrike" dirty="0">
                <a:solidFill>
                  <a:srgbClr val="000000"/>
                </a:solidFill>
                <a:latin typeface="Aharoni" pitchFamily="2" charset="-79"/>
                <a:ea typeface="Palatino-Roman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metal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smelters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with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efficient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controls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for the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separation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of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metals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and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removal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of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waste</a:t>
            </a:r>
            <a:r>
              <a:rPr lang="fr-FR" sz="1400" dirty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1400" dirty="0" err="1">
                <a:latin typeface="Aharoni" pitchFamily="2" charset="-79"/>
                <a:cs typeface="Aharoni" pitchFamily="2" charset="-79"/>
              </a:rPr>
              <a:t>gas</a:t>
            </a:r>
            <a:r>
              <a:rPr lang="fr-FR" sz="1400" dirty="0" smtClean="0">
                <a:latin typeface="Aharoni" pitchFamily="2" charset="-79"/>
                <a:cs typeface="Aharoni" pitchFamily="2" charset="-79"/>
              </a:rPr>
              <a:t>.</a:t>
            </a:r>
            <a:endParaRPr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Flèche courbée vers le haut 14"/>
          <p:cNvSpPr/>
          <p:nvPr/>
        </p:nvSpPr>
        <p:spPr>
          <a:xfrm>
            <a:off x="7831238" y="2410082"/>
            <a:ext cx="2088232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courbée vers la gauche 9"/>
          <p:cNvSpPr/>
          <p:nvPr/>
        </p:nvSpPr>
        <p:spPr>
          <a:xfrm rot="18563790">
            <a:off x="8466642" y="2594671"/>
            <a:ext cx="663862" cy="193318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Rectangle 13"/>
          <p:cNvSpPr/>
          <p:nvPr/>
        </p:nvSpPr>
        <p:spPr>
          <a:xfrm>
            <a:off x="8875354" y="1916832"/>
            <a:ext cx="180581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400" b="1" dirty="0" smtClean="0">
                <a:cs typeface="Aharoni" pitchFamily="2" charset="-79"/>
              </a:rPr>
              <a:t>Go for </a:t>
            </a:r>
            <a:r>
              <a:rPr lang="fr-FR" sz="1400" b="1" dirty="0" err="1" smtClean="0">
                <a:cs typeface="Aharoni" pitchFamily="2" charset="-79"/>
              </a:rPr>
              <a:t>disposal</a:t>
            </a:r>
            <a:r>
              <a:rPr lang="fr-FR" sz="1400" b="1" dirty="0" smtClean="0">
                <a:cs typeface="Aharoni" pitchFamily="2" charset="-79"/>
              </a:rPr>
              <a:t> (10</a:t>
            </a:r>
            <a:r>
              <a:rPr lang="en-US" sz="1400" b="1" dirty="0" smtClean="0">
                <a:cs typeface="Arabic Typesetting" pitchFamily="66" charset="-78"/>
              </a:rPr>
              <a:t> %</a:t>
            </a:r>
            <a:r>
              <a:rPr lang="fr-FR" sz="1400" b="1" dirty="0" smtClean="0">
                <a:cs typeface="Aharoni" pitchFamily="2" charset="-79"/>
              </a:rPr>
              <a:t>)</a:t>
            </a:r>
            <a:endParaRPr lang="fr-FR" sz="1400" b="1" dirty="0">
              <a:cs typeface="Aharoni" pitchFamily="2" charset="-79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6960096" y="4502893"/>
            <a:ext cx="468053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cs typeface="Arabic Typesetting" pitchFamily="66" charset="-78"/>
              </a:rPr>
              <a:t>Gold, platinum, palladium and silver – are put back into productive use. About 16% (by weight) of a typical mobile phone is considered ‘high value’ materials.</a:t>
            </a:r>
            <a:endParaRPr lang="en-US" b="1" dirty="0"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59" y="409320"/>
            <a:ext cx="4311531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ECO SMARTPHONE</a:t>
            </a:r>
            <a:endParaRPr lang="fr-FR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88" y="1832023"/>
            <a:ext cx="5596178" cy="30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087" y="1615118"/>
            <a:ext cx="4320480" cy="213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8532" y="4435165"/>
            <a:ext cx="211959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214" y="5576025"/>
            <a:ext cx="19907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6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CONCLUSION</a:t>
            </a:r>
            <a:endParaRPr dirty="0"/>
          </a:p>
        </p:txBody>
      </p:sp>
      <p:sp>
        <p:nvSpPr>
          <p:cNvPr id="2" name="矩形 1"/>
          <p:cNvSpPr/>
          <p:nvPr/>
        </p:nvSpPr>
        <p:spPr>
          <a:xfrm>
            <a:off x="1468668" y="2116535"/>
            <a:ext cx="9476509" cy="3925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Aujourd’hui, plus en plus de gens ont les smartphone. Par conséquence, l’analyse de cycle de vie d’en portable particulièrement sur la fin de vie devient plus en plus important. </a:t>
            </a:r>
          </a:p>
          <a:p>
            <a:pPr marL="342900" indent="-342900">
              <a:buAutoNum type="arabicPeriod"/>
            </a:pP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Il y a déjà eu plusieurs solutions pour traiter les smartphones qui ne fonctionnent plus. </a:t>
            </a:r>
          </a:p>
          <a:p>
            <a:pPr marL="342900" indent="-342900">
              <a:buAutoNum type="arabicPeriod"/>
            </a:pP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Dans la condition réelle, les gens ne </a:t>
            </a: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pas toujours respectent 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traitements </a:t>
            </a: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écologiques.</a:t>
            </a:r>
          </a:p>
          <a:p>
            <a:pPr marL="342900" indent="-342900">
              <a:buAutoNum type="arabicPeriod"/>
            </a:pP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Écoconception </a:t>
            </a:r>
            <a:r>
              <a:rPr lang="fr-CA" sz="2400" dirty="0" smtClean="0">
                <a:solidFill>
                  <a:schemeClr val="accent6">
                    <a:lumMod val="75000"/>
                  </a:schemeClr>
                </a:solidFill>
              </a:rPr>
              <a:t>de fabrication</a:t>
            </a:r>
            <a:r>
              <a:rPr lang="fr-CA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fr-CA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stomShape 3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>
                <a:solidFill>
                  <a:srgbClr val="FFC000"/>
                </a:solidFill>
                <a:latin typeface="Calibri"/>
              </a:rPr>
              <a:t>SOMMAIRE</a:t>
            </a:r>
            <a:endParaRPr dirty="0"/>
          </a:p>
        </p:txBody>
      </p:sp>
      <p:sp>
        <p:nvSpPr>
          <p:cNvPr id="2" name="矩形 1"/>
          <p:cNvSpPr/>
          <p:nvPr/>
        </p:nvSpPr>
        <p:spPr>
          <a:xfrm>
            <a:off x="2491579" y="2038590"/>
            <a:ext cx="6604791" cy="422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fr-CA" sz="3600" dirty="0" smtClean="0">
                <a:solidFill>
                  <a:srgbClr val="00B050"/>
                </a:solidFill>
              </a:rPr>
              <a:t>Contexte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CA" sz="3600" dirty="0" smtClean="0">
                <a:solidFill>
                  <a:srgbClr val="00B050"/>
                </a:solidFill>
              </a:rPr>
              <a:t>Cycle de vie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CA" sz="3600" dirty="0" smtClean="0">
                <a:solidFill>
                  <a:srgbClr val="00B050"/>
                </a:solidFill>
              </a:rPr>
              <a:t>Fin de vie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CA" sz="3600" dirty="0" smtClean="0">
                <a:solidFill>
                  <a:srgbClr val="00B050"/>
                </a:solidFill>
              </a:rPr>
              <a:t>Conclusion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fr-CA" sz="3600" dirty="0" smtClean="0">
                <a:solidFill>
                  <a:srgbClr val="00B050"/>
                </a:solidFill>
              </a:rPr>
              <a:t>Bibliographie</a:t>
            </a:r>
          </a:p>
          <a:p>
            <a:endParaRPr lang="fr-CA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BIBLIOGRAPHIE</a:t>
            </a:r>
            <a:endParaRPr dirty="0"/>
          </a:p>
        </p:txBody>
      </p:sp>
      <p:sp>
        <p:nvSpPr>
          <p:cNvPr id="9" name="CustomShape 3"/>
          <p:cNvSpPr/>
          <p:nvPr/>
        </p:nvSpPr>
        <p:spPr>
          <a:xfrm>
            <a:off x="1702233" y="2327301"/>
            <a:ext cx="8183484" cy="4156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u="sng" strike="noStrike" dirty="0">
                <a:solidFill>
                  <a:srgbClr val="0664C2"/>
                </a:solidFill>
                <a:latin typeface="Calibri"/>
              </a:rPr>
              <a:t>http://</a:t>
            </a:r>
            <a:r>
              <a:rPr lang="fr-FR" u="sng" strike="noStrike" dirty="0" smtClean="0">
                <a:solidFill>
                  <a:srgbClr val="0664C2"/>
                </a:solidFill>
                <a:latin typeface="Calibri"/>
              </a:rPr>
              <a:t>www.fredcavazza.net/2011/10/20/les-smartphones-sont-ils-en-fin-de-cycle-devolution</a:t>
            </a:r>
            <a:r>
              <a:rPr lang="fr-FR" u="sng" dirty="0" smtClean="0">
                <a:solidFill>
                  <a:srgbClr val="0664C2"/>
                </a:solidFill>
                <a:latin typeface="Calibri"/>
              </a:rPr>
              <a:t>/</a:t>
            </a:r>
            <a:endParaRPr dirty="0">
              <a:solidFill>
                <a:srgbClr val="0664C2"/>
              </a:solidFill>
            </a:endParaRPr>
          </a:p>
          <a:p>
            <a:pPr>
              <a:lnSpc>
                <a:spcPct val="100000"/>
              </a:lnSpc>
            </a:pPr>
            <a:r>
              <a:rPr lang="fr-FR" u="sng" strike="noStrike" dirty="0">
                <a:solidFill>
                  <a:srgbClr val="0664C2"/>
                </a:solidFill>
                <a:latin typeface="Calibri"/>
              </a:rPr>
              <a:t>http://multimedia.ademe.fr/outils/telephone-portable/Site-web/portable.pdf</a:t>
            </a:r>
            <a:endParaRPr dirty="0">
              <a:solidFill>
                <a:srgbClr val="0664C2"/>
              </a:solidFill>
            </a:endParaRPr>
          </a:p>
          <a:p>
            <a:pPr>
              <a:lnSpc>
                <a:spcPct val="100000"/>
              </a:lnSpc>
            </a:pPr>
            <a:r>
              <a:rPr lang="fr-FR" u="sng" strike="noStrike" dirty="0">
                <a:solidFill>
                  <a:srgbClr val="0664C2"/>
                </a:solidFill>
                <a:latin typeface="Calibri"/>
              </a:rPr>
              <a:t>http://www.conso.net/sites/default/files/images_publications/Animation6_Cycle_vie_telephone.pdf</a:t>
            </a:r>
            <a:endParaRPr dirty="0">
              <a:solidFill>
                <a:srgbClr val="0664C2"/>
              </a:solidFill>
            </a:endParaRPr>
          </a:p>
          <a:p>
            <a:r>
              <a:rPr lang="fr-FR" u="sng" dirty="0">
                <a:solidFill>
                  <a:schemeClr val="accent1">
                    <a:lumMod val="50000"/>
                  </a:schemeClr>
                </a:solidFill>
                <a:latin typeface="Calibri"/>
                <a:hlinkClick r:id="rId3"/>
              </a:rPr>
              <a:t>http://</a:t>
            </a:r>
            <a:r>
              <a:rPr lang="fr-FR" u="sng" dirty="0" smtClean="0">
                <a:solidFill>
                  <a:schemeClr val="accent1">
                    <a:lumMod val="50000"/>
                  </a:schemeClr>
                </a:solidFill>
                <a:latin typeface="Calibri"/>
                <a:hlinkClick r:id="rId3"/>
              </a:rPr>
              <a:t>www.zdnet.fr/actualites/infographie-portrait-de-l-utilisateur-de-smartphone-francais-39796286.htm</a:t>
            </a:r>
            <a:endParaRPr lang="fr-FR" u="sng" dirty="0" smtClean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r>
              <a:rPr lang="fr-FR" u="sng" dirty="0">
                <a:solidFill>
                  <a:schemeClr val="accent1">
                    <a:lumMod val="50000"/>
                  </a:schemeClr>
                </a:solidFill>
                <a:latin typeface="Calibri"/>
                <a:hlinkClick r:id="rId4"/>
              </a:rPr>
              <a:t>http://www.zdnet.fr/actualites/chiffres-cles-les-ventes-de-mobiles-et-de-smartphones-39789928.htm</a:t>
            </a:r>
            <a:endParaRPr lang="fr-FR" u="sng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r>
              <a:rPr lang="fr-FR" dirty="0" smtClean="0">
                <a:hlinkClick r:id="rId5"/>
              </a:rPr>
              <a:t>http://www.cnetfrance.fr/news/le-difficile-recyclage-de-l-iphone-et-des-produits-electroniques-en-fin-de-vie-39783018.htm</a:t>
            </a:r>
            <a:endParaRPr lang="fr-FR" dirty="0" smtClean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1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/>
          <p:cNvGrpSpPr/>
          <p:nvPr/>
        </p:nvGrpSpPr>
        <p:grpSpPr>
          <a:xfrm>
            <a:off x="5623766" y="3563561"/>
            <a:ext cx="928468" cy="1846969"/>
            <a:chOff x="2110154" y="938434"/>
            <a:chExt cx="928468" cy="1846969"/>
          </a:xfrm>
        </p:grpSpPr>
        <p:sp>
          <p:nvSpPr>
            <p:cNvPr id="105" name="梯形 104"/>
            <p:cNvSpPr/>
            <p:nvPr/>
          </p:nvSpPr>
          <p:spPr>
            <a:xfrm>
              <a:off x="2110154" y="938595"/>
              <a:ext cx="928468" cy="1846808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6" name="梯形 105"/>
            <p:cNvSpPr>
              <a:spLocks noChangeAspect="1"/>
            </p:cNvSpPr>
            <p:nvPr/>
          </p:nvSpPr>
          <p:spPr>
            <a:xfrm>
              <a:off x="2288760" y="938434"/>
              <a:ext cx="576000" cy="1145720"/>
            </a:xfrm>
            <a:prstGeom prst="trapezoid">
              <a:avLst/>
            </a:prstGeom>
            <a:gradFill>
              <a:gsLst>
                <a:gs pos="20000">
                  <a:schemeClr val="tx1">
                    <a:lumMod val="50000"/>
                    <a:lumOff val="50000"/>
                  </a:schemeClr>
                </a:gs>
                <a:gs pos="71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84" name="组合 83"/>
          <p:cNvGrpSpPr>
            <a:grpSpLocks noChangeAspect="1"/>
          </p:cNvGrpSpPr>
          <p:nvPr/>
        </p:nvGrpSpPr>
        <p:grpSpPr>
          <a:xfrm>
            <a:off x="4989172" y="938595"/>
            <a:ext cx="2232000" cy="3204000"/>
            <a:chOff x="4032564" y="502494"/>
            <a:chExt cx="4140000" cy="4968000"/>
          </a:xfrm>
        </p:grpSpPr>
        <p:sp>
          <p:nvSpPr>
            <p:cNvPr id="85" name="任意多边形 84"/>
            <p:cNvSpPr/>
            <p:nvPr/>
          </p:nvSpPr>
          <p:spPr>
            <a:xfrm rot="10800000">
              <a:off x="4032564" y="2760690"/>
              <a:ext cx="2069451" cy="880008"/>
            </a:xfrm>
            <a:custGeom>
              <a:avLst/>
              <a:gdLst>
                <a:gd name="connsiteX0" fmla="*/ 1184554 w 2197557"/>
                <a:gd name="connsiteY0" fmla="*/ 880008 h 880008"/>
                <a:gd name="connsiteX1" fmla="*/ 0 w 2197557"/>
                <a:gd name="connsiteY1" fmla="*/ 880008 h 880008"/>
                <a:gd name="connsiteX2" fmla="*/ 0 w 2197557"/>
                <a:gd name="connsiteY2" fmla="*/ 259794 h 880008"/>
                <a:gd name="connsiteX3" fmla="*/ 1241675 w 2197557"/>
                <a:gd name="connsiteY3" fmla="*/ 259794 h 880008"/>
                <a:gd name="connsiteX4" fmla="*/ 1913681 w 2197557"/>
                <a:gd name="connsiteY4" fmla="*/ 0 h 880008"/>
                <a:gd name="connsiteX5" fmla="*/ 2197557 w 2197557"/>
                <a:gd name="connsiteY5" fmla="*/ 297379 h 880008"/>
                <a:gd name="connsiteX6" fmla="*/ 1848656 w 2197557"/>
                <a:gd name="connsiteY6" fmla="*/ 683679 h 88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7557" h="880008">
                  <a:moveTo>
                    <a:pt x="1184554" y="880008"/>
                  </a:moveTo>
                  <a:lnTo>
                    <a:pt x="0" y="880008"/>
                  </a:lnTo>
                  <a:lnTo>
                    <a:pt x="0" y="259794"/>
                  </a:lnTo>
                  <a:lnTo>
                    <a:pt x="1241675" y="259794"/>
                  </a:lnTo>
                  <a:lnTo>
                    <a:pt x="1913681" y="0"/>
                  </a:lnTo>
                  <a:lnTo>
                    <a:pt x="2197557" y="297379"/>
                  </a:lnTo>
                  <a:lnTo>
                    <a:pt x="1848656" y="683679"/>
                  </a:lnTo>
                  <a:close/>
                </a:path>
              </a:pathLst>
            </a:custGeom>
            <a:solidFill>
              <a:srgbClr val="5BB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6" name="任意多边形 85"/>
            <p:cNvSpPr/>
            <p:nvPr/>
          </p:nvSpPr>
          <p:spPr>
            <a:xfrm rot="10800000" flipH="1">
              <a:off x="6103113" y="2759548"/>
              <a:ext cx="2069451" cy="880008"/>
            </a:xfrm>
            <a:custGeom>
              <a:avLst/>
              <a:gdLst>
                <a:gd name="connsiteX0" fmla="*/ 1184554 w 2197557"/>
                <a:gd name="connsiteY0" fmla="*/ 880008 h 880008"/>
                <a:gd name="connsiteX1" fmla="*/ 0 w 2197557"/>
                <a:gd name="connsiteY1" fmla="*/ 880008 h 880008"/>
                <a:gd name="connsiteX2" fmla="*/ 0 w 2197557"/>
                <a:gd name="connsiteY2" fmla="*/ 259794 h 880008"/>
                <a:gd name="connsiteX3" fmla="*/ 1241675 w 2197557"/>
                <a:gd name="connsiteY3" fmla="*/ 259794 h 880008"/>
                <a:gd name="connsiteX4" fmla="*/ 1913681 w 2197557"/>
                <a:gd name="connsiteY4" fmla="*/ 0 h 880008"/>
                <a:gd name="connsiteX5" fmla="*/ 2197557 w 2197557"/>
                <a:gd name="connsiteY5" fmla="*/ 297379 h 880008"/>
                <a:gd name="connsiteX6" fmla="*/ 1848656 w 2197557"/>
                <a:gd name="connsiteY6" fmla="*/ 683679 h 88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7557" h="880008">
                  <a:moveTo>
                    <a:pt x="1184554" y="880008"/>
                  </a:moveTo>
                  <a:lnTo>
                    <a:pt x="0" y="880008"/>
                  </a:lnTo>
                  <a:lnTo>
                    <a:pt x="0" y="259794"/>
                  </a:lnTo>
                  <a:lnTo>
                    <a:pt x="1241675" y="259794"/>
                  </a:lnTo>
                  <a:lnTo>
                    <a:pt x="1913681" y="0"/>
                  </a:lnTo>
                  <a:lnTo>
                    <a:pt x="2197557" y="297379"/>
                  </a:lnTo>
                  <a:lnTo>
                    <a:pt x="1848656" y="683679"/>
                  </a:lnTo>
                  <a:close/>
                </a:path>
              </a:pathLst>
            </a:custGeom>
            <a:solidFill>
              <a:srgbClr val="5BB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87" name="组合 86"/>
            <p:cNvGrpSpPr>
              <a:grpSpLocks noChangeAspect="1"/>
            </p:cNvGrpSpPr>
            <p:nvPr/>
          </p:nvGrpSpPr>
          <p:grpSpPr>
            <a:xfrm>
              <a:off x="5001616" y="502494"/>
              <a:ext cx="2159702" cy="4968000"/>
              <a:chOff x="4467040" y="-510380"/>
              <a:chExt cx="3259118" cy="7497005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4869768" y="4318000"/>
                <a:ext cx="2450878" cy="2668625"/>
                <a:chOff x="5249595" y="3150385"/>
                <a:chExt cx="2450878" cy="2668625"/>
              </a:xfrm>
            </p:grpSpPr>
            <p:sp>
              <p:nvSpPr>
                <p:cNvPr id="100" name="任意多边形 99"/>
                <p:cNvSpPr/>
                <p:nvPr/>
              </p:nvSpPr>
              <p:spPr>
                <a:xfrm>
                  <a:off x="6475825" y="3152730"/>
                  <a:ext cx="1224648" cy="2666280"/>
                </a:xfrm>
                <a:custGeom>
                  <a:avLst/>
                  <a:gdLst>
                    <a:gd name="connsiteX0" fmla="*/ 613421 w 1224648"/>
                    <a:gd name="connsiteY0" fmla="*/ 0 h 2666280"/>
                    <a:gd name="connsiteX1" fmla="*/ 646147 w 1224648"/>
                    <a:gd name="connsiteY1" fmla="*/ 130898 h 2666280"/>
                    <a:gd name="connsiteX2" fmla="*/ 782610 w 1224648"/>
                    <a:gd name="connsiteY2" fmla="*/ 230289 h 2666280"/>
                    <a:gd name="connsiteX3" fmla="*/ 1197724 w 1224648"/>
                    <a:gd name="connsiteY3" fmla="*/ 1446453 h 2666280"/>
                    <a:gd name="connsiteX4" fmla="*/ 1184501 w 1224648"/>
                    <a:gd name="connsiteY4" fmla="*/ 1496956 h 2666280"/>
                    <a:gd name="connsiteX5" fmla="*/ 819999 w 1224648"/>
                    <a:gd name="connsiteY5" fmla="*/ 811084 h 2666280"/>
                    <a:gd name="connsiteX6" fmla="*/ 811059 w 1224648"/>
                    <a:gd name="connsiteY6" fmla="*/ 988143 h 2666280"/>
                    <a:gd name="connsiteX7" fmla="*/ 22504 w 1224648"/>
                    <a:gd name="connsiteY7" fmla="*/ 2645826 h 2666280"/>
                    <a:gd name="connsiteX8" fmla="*/ 0 w 1224648"/>
                    <a:gd name="connsiteY8" fmla="*/ 2666280 h 2666280"/>
                    <a:gd name="connsiteX9" fmla="*/ 0 w 1224648"/>
                    <a:gd name="connsiteY9" fmla="*/ 0 h 266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24648" h="2666280">
                      <a:moveTo>
                        <a:pt x="613421" y="0"/>
                      </a:moveTo>
                      <a:lnTo>
                        <a:pt x="646147" y="130898"/>
                      </a:lnTo>
                      <a:lnTo>
                        <a:pt x="782610" y="230289"/>
                      </a:lnTo>
                      <a:cubicBezTo>
                        <a:pt x="1145776" y="539297"/>
                        <a:pt x="1289449" y="1010484"/>
                        <a:pt x="1197724" y="1446453"/>
                      </a:cubicBezTo>
                      <a:lnTo>
                        <a:pt x="1184501" y="1496956"/>
                      </a:lnTo>
                      <a:lnTo>
                        <a:pt x="819999" y="811084"/>
                      </a:lnTo>
                      <a:lnTo>
                        <a:pt x="811059" y="988143"/>
                      </a:lnTo>
                      <a:cubicBezTo>
                        <a:pt x="745563" y="1633059"/>
                        <a:pt x="456460" y="2211870"/>
                        <a:pt x="22504" y="2645826"/>
                      </a:cubicBezTo>
                      <a:lnTo>
                        <a:pt x="0" y="2666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700">
                    <a:alpha val="9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01" name="任意多边形 100"/>
                <p:cNvSpPr/>
                <p:nvPr/>
              </p:nvSpPr>
              <p:spPr>
                <a:xfrm flipH="1">
                  <a:off x="5249595" y="3150385"/>
                  <a:ext cx="1224648" cy="2666280"/>
                </a:xfrm>
                <a:custGeom>
                  <a:avLst/>
                  <a:gdLst>
                    <a:gd name="connsiteX0" fmla="*/ 613421 w 1224648"/>
                    <a:gd name="connsiteY0" fmla="*/ 0 h 2666280"/>
                    <a:gd name="connsiteX1" fmla="*/ 646147 w 1224648"/>
                    <a:gd name="connsiteY1" fmla="*/ 130898 h 2666280"/>
                    <a:gd name="connsiteX2" fmla="*/ 782610 w 1224648"/>
                    <a:gd name="connsiteY2" fmla="*/ 230289 h 2666280"/>
                    <a:gd name="connsiteX3" fmla="*/ 1197724 w 1224648"/>
                    <a:gd name="connsiteY3" fmla="*/ 1446453 h 2666280"/>
                    <a:gd name="connsiteX4" fmla="*/ 1184501 w 1224648"/>
                    <a:gd name="connsiteY4" fmla="*/ 1496956 h 2666280"/>
                    <a:gd name="connsiteX5" fmla="*/ 819999 w 1224648"/>
                    <a:gd name="connsiteY5" fmla="*/ 811084 h 2666280"/>
                    <a:gd name="connsiteX6" fmla="*/ 811059 w 1224648"/>
                    <a:gd name="connsiteY6" fmla="*/ 988143 h 2666280"/>
                    <a:gd name="connsiteX7" fmla="*/ 22504 w 1224648"/>
                    <a:gd name="connsiteY7" fmla="*/ 2645826 h 2666280"/>
                    <a:gd name="connsiteX8" fmla="*/ 0 w 1224648"/>
                    <a:gd name="connsiteY8" fmla="*/ 2666280 h 2666280"/>
                    <a:gd name="connsiteX9" fmla="*/ 0 w 1224648"/>
                    <a:gd name="connsiteY9" fmla="*/ 0 h 2666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24648" h="2666280">
                      <a:moveTo>
                        <a:pt x="613421" y="0"/>
                      </a:moveTo>
                      <a:lnTo>
                        <a:pt x="646147" y="130898"/>
                      </a:lnTo>
                      <a:lnTo>
                        <a:pt x="782610" y="230289"/>
                      </a:lnTo>
                      <a:cubicBezTo>
                        <a:pt x="1145776" y="539297"/>
                        <a:pt x="1289449" y="1010484"/>
                        <a:pt x="1197724" y="1446453"/>
                      </a:cubicBezTo>
                      <a:lnTo>
                        <a:pt x="1184501" y="1496956"/>
                      </a:lnTo>
                      <a:lnTo>
                        <a:pt x="819999" y="811084"/>
                      </a:lnTo>
                      <a:lnTo>
                        <a:pt x="811059" y="988143"/>
                      </a:lnTo>
                      <a:cubicBezTo>
                        <a:pt x="745563" y="1633059"/>
                        <a:pt x="456460" y="2211870"/>
                        <a:pt x="22504" y="2645826"/>
                      </a:cubicBezTo>
                      <a:lnTo>
                        <a:pt x="0" y="26662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24F">
                    <a:alpha val="9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91" name="组合 90"/>
              <p:cNvGrpSpPr/>
              <p:nvPr/>
            </p:nvGrpSpPr>
            <p:grpSpPr>
              <a:xfrm>
                <a:off x="5422776" y="4307490"/>
                <a:ext cx="1392753" cy="2047307"/>
                <a:chOff x="6590397" y="382604"/>
                <a:chExt cx="1392753" cy="2047307"/>
              </a:xfrm>
            </p:grpSpPr>
            <p:sp>
              <p:nvSpPr>
                <p:cNvPr id="98" name="任意多边形 97"/>
                <p:cNvSpPr>
                  <a:spLocks noChangeAspect="1"/>
                </p:cNvSpPr>
                <p:nvPr/>
              </p:nvSpPr>
              <p:spPr>
                <a:xfrm>
                  <a:off x="7282060" y="384952"/>
                  <a:ext cx="701090" cy="2044959"/>
                </a:xfrm>
                <a:custGeom>
                  <a:avLst/>
                  <a:gdLst>
                    <a:gd name="connsiteX0" fmla="*/ 83678 w 701090"/>
                    <a:gd name="connsiteY0" fmla="*/ 0 h 2044959"/>
                    <a:gd name="connsiteX1" fmla="*/ 141520 w 701090"/>
                    <a:gd name="connsiteY1" fmla="*/ 28595 h 2044959"/>
                    <a:gd name="connsiteX2" fmla="*/ 400526 w 701090"/>
                    <a:gd name="connsiteY2" fmla="*/ 229586 h 2044959"/>
                    <a:gd name="connsiteX3" fmla="*/ 648243 w 701090"/>
                    <a:gd name="connsiteY3" fmla="*/ 1317182 h 2044959"/>
                    <a:gd name="connsiteX4" fmla="*/ 632233 w 701090"/>
                    <a:gd name="connsiteY4" fmla="*/ 1359576 h 2044959"/>
                    <a:gd name="connsiteX5" fmla="*/ 505339 w 701090"/>
                    <a:gd name="connsiteY5" fmla="*/ 1045072 h 2044959"/>
                    <a:gd name="connsiteX6" fmla="*/ 500690 w 701090"/>
                    <a:gd name="connsiteY6" fmla="*/ 1079920 h 2044959"/>
                    <a:gd name="connsiteX7" fmla="*/ 109149 w 701090"/>
                    <a:gd name="connsiteY7" fmla="*/ 1924865 h 2044959"/>
                    <a:gd name="connsiteX8" fmla="*/ 0 w 701090"/>
                    <a:gd name="connsiteY8" fmla="*/ 2044959 h 2044959"/>
                    <a:gd name="connsiteX9" fmla="*/ 0 w 701090"/>
                    <a:gd name="connsiteY9" fmla="*/ 84971 h 2044959"/>
                    <a:gd name="connsiteX10" fmla="*/ 117961 w 701090"/>
                    <a:gd name="connsiteY10" fmla="*/ 84971 h 2044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1090" h="2044959">
                      <a:moveTo>
                        <a:pt x="83678" y="0"/>
                      </a:moveTo>
                      <a:lnTo>
                        <a:pt x="141520" y="28595"/>
                      </a:lnTo>
                      <a:cubicBezTo>
                        <a:pt x="235194" y="80801"/>
                        <a:pt x="322692" y="147827"/>
                        <a:pt x="400526" y="229586"/>
                      </a:cubicBezTo>
                      <a:cubicBezTo>
                        <a:pt x="685916" y="529367"/>
                        <a:pt x="767079" y="949182"/>
                        <a:pt x="648243" y="1317182"/>
                      </a:cubicBezTo>
                      <a:lnTo>
                        <a:pt x="632233" y="1359576"/>
                      </a:lnTo>
                      <a:lnTo>
                        <a:pt x="505339" y="1045072"/>
                      </a:lnTo>
                      <a:lnTo>
                        <a:pt x="500690" y="1079920"/>
                      </a:lnTo>
                      <a:cubicBezTo>
                        <a:pt x="444023" y="1397165"/>
                        <a:pt x="306071" y="1686250"/>
                        <a:pt x="109149" y="1924865"/>
                      </a:cubicBezTo>
                      <a:lnTo>
                        <a:pt x="0" y="2044959"/>
                      </a:lnTo>
                      <a:lnTo>
                        <a:pt x="0" y="84971"/>
                      </a:lnTo>
                      <a:lnTo>
                        <a:pt x="117961" y="84971"/>
                      </a:lnTo>
                      <a:close/>
                    </a:path>
                  </a:pathLst>
                </a:custGeom>
                <a:solidFill>
                  <a:srgbClr val="D43A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99" name="任意多边形 98"/>
                <p:cNvSpPr>
                  <a:spLocks noChangeAspect="1"/>
                </p:cNvSpPr>
                <p:nvPr/>
              </p:nvSpPr>
              <p:spPr>
                <a:xfrm flipH="1">
                  <a:off x="6590397" y="382604"/>
                  <a:ext cx="701090" cy="2044959"/>
                </a:xfrm>
                <a:custGeom>
                  <a:avLst/>
                  <a:gdLst>
                    <a:gd name="connsiteX0" fmla="*/ 83678 w 701090"/>
                    <a:gd name="connsiteY0" fmla="*/ 0 h 2044959"/>
                    <a:gd name="connsiteX1" fmla="*/ 141520 w 701090"/>
                    <a:gd name="connsiteY1" fmla="*/ 28595 h 2044959"/>
                    <a:gd name="connsiteX2" fmla="*/ 400526 w 701090"/>
                    <a:gd name="connsiteY2" fmla="*/ 229586 h 2044959"/>
                    <a:gd name="connsiteX3" fmla="*/ 648243 w 701090"/>
                    <a:gd name="connsiteY3" fmla="*/ 1317182 h 2044959"/>
                    <a:gd name="connsiteX4" fmla="*/ 632233 w 701090"/>
                    <a:gd name="connsiteY4" fmla="*/ 1359576 h 2044959"/>
                    <a:gd name="connsiteX5" fmla="*/ 505339 w 701090"/>
                    <a:gd name="connsiteY5" fmla="*/ 1045072 h 2044959"/>
                    <a:gd name="connsiteX6" fmla="*/ 500690 w 701090"/>
                    <a:gd name="connsiteY6" fmla="*/ 1079920 h 2044959"/>
                    <a:gd name="connsiteX7" fmla="*/ 109149 w 701090"/>
                    <a:gd name="connsiteY7" fmla="*/ 1924865 h 2044959"/>
                    <a:gd name="connsiteX8" fmla="*/ 0 w 701090"/>
                    <a:gd name="connsiteY8" fmla="*/ 2044959 h 2044959"/>
                    <a:gd name="connsiteX9" fmla="*/ 0 w 701090"/>
                    <a:gd name="connsiteY9" fmla="*/ 84971 h 2044959"/>
                    <a:gd name="connsiteX10" fmla="*/ 117961 w 701090"/>
                    <a:gd name="connsiteY10" fmla="*/ 84971 h 2044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1090" h="2044959">
                      <a:moveTo>
                        <a:pt x="83678" y="0"/>
                      </a:moveTo>
                      <a:lnTo>
                        <a:pt x="141520" y="28595"/>
                      </a:lnTo>
                      <a:cubicBezTo>
                        <a:pt x="235194" y="80801"/>
                        <a:pt x="322692" y="147827"/>
                        <a:pt x="400526" y="229586"/>
                      </a:cubicBezTo>
                      <a:cubicBezTo>
                        <a:pt x="685916" y="529367"/>
                        <a:pt x="767079" y="949182"/>
                        <a:pt x="648243" y="1317182"/>
                      </a:cubicBezTo>
                      <a:lnTo>
                        <a:pt x="632233" y="1359576"/>
                      </a:lnTo>
                      <a:lnTo>
                        <a:pt x="505339" y="1045072"/>
                      </a:lnTo>
                      <a:lnTo>
                        <a:pt x="500690" y="1079920"/>
                      </a:lnTo>
                      <a:cubicBezTo>
                        <a:pt x="444023" y="1397165"/>
                        <a:pt x="306071" y="1686250"/>
                        <a:pt x="109149" y="1924865"/>
                      </a:cubicBezTo>
                      <a:lnTo>
                        <a:pt x="0" y="2044959"/>
                      </a:lnTo>
                      <a:lnTo>
                        <a:pt x="0" y="84971"/>
                      </a:lnTo>
                      <a:lnTo>
                        <a:pt x="117961" y="84971"/>
                      </a:lnTo>
                      <a:close/>
                    </a:path>
                  </a:pathLst>
                </a:custGeom>
                <a:solidFill>
                  <a:srgbClr val="FB63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92" name="组合 91"/>
              <p:cNvGrpSpPr/>
              <p:nvPr/>
            </p:nvGrpSpPr>
            <p:grpSpPr>
              <a:xfrm>
                <a:off x="4775013" y="2863216"/>
                <a:ext cx="2641986" cy="1657642"/>
                <a:chOff x="4775007" y="1259500"/>
                <a:chExt cx="2641986" cy="1657642"/>
              </a:xfrm>
              <a:solidFill>
                <a:schemeClr val="accent5">
                  <a:lumMod val="75000"/>
                </a:schemeClr>
              </a:solidFill>
            </p:grpSpPr>
            <p:sp>
              <p:nvSpPr>
                <p:cNvPr id="96" name="任意多边形 95"/>
                <p:cNvSpPr/>
                <p:nvPr/>
              </p:nvSpPr>
              <p:spPr>
                <a:xfrm>
                  <a:off x="6096000" y="1259500"/>
                  <a:ext cx="1320993" cy="1657642"/>
                </a:xfrm>
                <a:custGeom>
                  <a:avLst/>
                  <a:gdLst>
                    <a:gd name="connsiteX0" fmla="*/ 0 w 1320993"/>
                    <a:gd name="connsiteY0" fmla="*/ 0 h 1657642"/>
                    <a:gd name="connsiteX1" fmla="*/ 1320993 w 1320993"/>
                    <a:gd name="connsiteY1" fmla="*/ 0 h 1657642"/>
                    <a:gd name="connsiteX2" fmla="*/ 1320993 w 1320993"/>
                    <a:gd name="connsiteY2" fmla="*/ 1254364 h 1657642"/>
                    <a:gd name="connsiteX3" fmla="*/ 1167768 w 1320993"/>
                    <a:gd name="connsiteY3" fmla="*/ 1485527 h 1657642"/>
                    <a:gd name="connsiteX4" fmla="*/ 1148074 w 1320993"/>
                    <a:gd name="connsiteY4" fmla="*/ 1491641 h 1657642"/>
                    <a:gd name="connsiteX5" fmla="*/ 1145495 w 1320993"/>
                    <a:gd name="connsiteY5" fmla="*/ 1504416 h 1657642"/>
                    <a:gd name="connsiteX6" fmla="*/ 914331 w 1320993"/>
                    <a:gd name="connsiteY6" fmla="*/ 1657642 h 1657642"/>
                    <a:gd name="connsiteX7" fmla="*/ 0 w 1320993"/>
                    <a:gd name="connsiteY7" fmla="*/ 1657642 h 165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993" h="1657642">
                      <a:moveTo>
                        <a:pt x="0" y="0"/>
                      </a:moveTo>
                      <a:lnTo>
                        <a:pt x="1320993" y="0"/>
                      </a:lnTo>
                      <a:lnTo>
                        <a:pt x="1320993" y="1254364"/>
                      </a:lnTo>
                      <a:cubicBezTo>
                        <a:pt x="1320993" y="1358281"/>
                        <a:pt x="1257812" y="1447442"/>
                        <a:pt x="1167768" y="1485527"/>
                      </a:cubicBezTo>
                      <a:lnTo>
                        <a:pt x="1148074" y="1491641"/>
                      </a:lnTo>
                      <a:lnTo>
                        <a:pt x="1145495" y="1504416"/>
                      </a:lnTo>
                      <a:cubicBezTo>
                        <a:pt x="1107409" y="1594461"/>
                        <a:pt x="1018249" y="1657642"/>
                        <a:pt x="914331" y="1657642"/>
                      </a:cubicBezTo>
                      <a:lnTo>
                        <a:pt x="0" y="1657642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97" name="任意多边形 96"/>
                <p:cNvSpPr/>
                <p:nvPr/>
              </p:nvSpPr>
              <p:spPr>
                <a:xfrm flipH="1">
                  <a:off x="4775007" y="1259500"/>
                  <a:ext cx="1320993" cy="1657642"/>
                </a:xfrm>
                <a:custGeom>
                  <a:avLst/>
                  <a:gdLst>
                    <a:gd name="connsiteX0" fmla="*/ 0 w 1320993"/>
                    <a:gd name="connsiteY0" fmla="*/ 0 h 1657642"/>
                    <a:gd name="connsiteX1" fmla="*/ 1320993 w 1320993"/>
                    <a:gd name="connsiteY1" fmla="*/ 0 h 1657642"/>
                    <a:gd name="connsiteX2" fmla="*/ 1320993 w 1320993"/>
                    <a:gd name="connsiteY2" fmla="*/ 1254364 h 1657642"/>
                    <a:gd name="connsiteX3" fmla="*/ 1167768 w 1320993"/>
                    <a:gd name="connsiteY3" fmla="*/ 1485527 h 1657642"/>
                    <a:gd name="connsiteX4" fmla="*/ 1148074 w 1320993"/>
                    <a:gd name="connsiteY4" fmla="*/ 1491641 h 1657642"/>
                    <a:gd name="connsiteX5" fmla="*/ 1145495 w 1320993"/>
                    <a:gd name="connsiteY5" fmla="*/ 1504416 h 1657642"/>
                    <a:gd name="connsiteX6" fmla="*/ 914331 w 1320993"/>
                    <a:gd name="connsiteY6" fmla="*/ 1657642 h 1657642"/>
                    <a:gd name="connsiteX7" fmla="*/ 0 w 1320993"/>
                    <a:gd name="connsiteY7" fmla="*/ 1657642 h 165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0993" h="1657642">
                      <a:moveTo>
                        <a:pt x="0" y="0"/>
                      </a:moveTo>
                      <a:lnTo>
                        <a:pt x="1320993" y="0"/>
                      </a:lnTo>
                      <a:lnTo>
                        <a:pt x="1320993" y="1254364"/>
                      </a:lnTo>
                      <a:cubicBezTo>
                        <a:pt x="1320993" y="1358281"/>
                        <a:pt x="1257812" y="1447442"/>
                        <a:pt x="1167768" y="1485527"/>
                      </a:cubicBezTo>
                      <a:lnTo>
                        <a:pt x="1148074" y="1491641"/>
                      </a:lnTo>
                      <a:lnTo>
                        <a:pt x="1145495" y="1504416"/>
                      </a:lnTo>
                      <a:cubicBezTo>
                        <a:pt x="1107409" y="1594461"/>
                        <a:pt x="1018249" y="1657642"/>
                        <a:pt x="914331" y="1657642"/>
                      </a:cubicBezTo>
                      <a:lnTo>
                        <a:pt x="0" y="1657642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93" name="组合 92"/>
              <p:cNvGrpSpPr/>
              <p:nvPr/>
            </p:nvGrpSpPr>
            <p:grpSpPr>
              <a:xfrm>
                <a:off x="4467040" y="-510380"/>
                <a:ext cx="3259118" cy="4669532"/>
                <a:chOff x="4467034" y="1037066"/>
                <a:chExt cx="3259118" cy="4669532"/>
              </a:xfrm>
            </p:grpSpPr>
            <p:sp>
              <p:nvSpPr>
                <p:cNvPr id="94" name="任意多边形 93"/>
                <p:cNvSpPr/>
                <p:nvPr/>
              </p:nvSpPr>
              <p:spPr>
                <a:xfrm>
                  <a:off x="6097185" y="1037066"/>
                  <a:ext cx="1628967" cy="4669532"/>
                </a:xfrm>
                <a:custGeom>
                  <a:avLst/>
                  <a:gdLst>
                    <a:gd name="connsiteX0" fmla="*/ 0 w 737043"/>
                    <a:gd name="connsiteY0" fmla="*/ 0 h 2112772"/>
                    <a:gd name="connsiteX1" fmla="*/ 40881 w 737043"/>
                    <a:gd name="connsiteY1" fmla="*/ 30570 h 2112772"/>
                    <a:gd name="connsiteX2" fmla="*/ 737043 w 737043"/>
                    <a:gd name="connsiteY2" fmla="*/ 1506750 h 2112772"/>
                    <a:gd name="connsiteX3" fmla="*/ 688056 w 737043"/>
                    <a:gd name="connsiteY3" fmla="*/ 1938781 h 2112772"/>
                    <a:gd name="connsiteX4" fmla="*/ 637506 w 737043"/>
                    <a:gd name="connsiteY4" fmla="*/ 2112772 h 2112772"/>
                    <a:gd name="connsiteX5" fmla="*/ 0 w 737043"/>
                    <a:gd name="connsiteY5" fmla="*/ 2112772 h 211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7043" h="2112772">
                      <a:moveTo>
                        <a:pt x="0" y="0"/>
                      </a:moveTo>
                      <a:lnTo>
                        <a:pt x="40881" y="30570"/>
                      </a:lnTo>
                      <a:cubicBezTo>
                        <a:pt x="466045" y="381447"/>
                        <a:pt x="737043" y="912451"/>
                        <a:pt x="737043" y="1506750"/>
                      </a:cubicBezTo>
                      <a:cubicBezTo>
                        <a:pt x="737043" y="1655325"/>
                        <a:pt x="720106" y="1799943"/>
                        <a:pt x="688056" y="1938781"/>
                      </a:cubicBezTo>
                      <a:lnTo>
                        <a:pt x="637506" y="2112772"/>
                      </a:lnTo>
                      <a:lnTo>
                        <a:pt x="0" y="211277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95" name="任意多边形 94"/>
                <p:cNvSpPr/>
                <p:nvPr/>
              </p:nvSpPr>
              <p:spPr>
                <a:xfrm flipH="1">
                  <a:off x="4467034" y="1037066"/>
                  <a:ext cx="1628966" cy="4669532"/>
                </a:xfrm>
                <a:custGeom>
                  <a:avLst/>
                  <a:gdLst>
                    <a:gd name="connsiteX0" fmla="*/ 0 w 737043"/>
                    <a:gd name="connsiteY0" fmla="*/ 0 h 2112772"/>
                    <a:gd name="connsiteX1" fmla="*/ 40881 w 737043"/>
                    <a:gd name="connsiteY1" fmla="*/ 30570 h 2112772"/>
                    <a:gd name="connsiteX2" fmla="*/ 737043 w 737043"/>
                    <a:gd name="connsiteY2" fmla="*/ 1506750 h 2112772"/>
                    <a:gd name="connsiteX3" fmla="*/ 688056 w 737043"/>
                    <a:gd name="connsiteY3" fmla="*/ 1938781 h 2112772"/>
                    <a:gd name="connsiteX4" fmla="*/ 637506 w 737043"/>
                    <a:gd name="connsiteY4" fmla="*/ 2112772 h 2112772"/>
                    <a:gd name="connsiteX5" fmla="*/ 0 w 737043"/>
                    <a:gd name="connsiteY5" fmla="*/ 2112772 h 2112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7043" h="2112772">
                      <a:moveTo>
                        <a:pt x="0" y="0"/>
                      </a:moveTo>
                      <a:lnTo>
                        <a:pt x="40881" y="30570"/>
                      </a:lnTo>
                      <a:cubicBezTo>
                        <a:pt x="466045" y="381447"/>
                        <a:pt x="737043" y="912451"/>
                        <a:pt x="737043" y="1506750"/>
                      </a:cubicBezTo>
                      <a:cubicBezTo>
                        <a:pt x="737043" y="1655325"/>
                        <a:pt x="720106" y="1799943"/>
                        <a:pt x="688056" y="1938781"/>
                      </a:cubicBezTo>
                      <a:lnTo>
                        <a:pt x="637506" y="2112772"/>
                      </a:lnTo>
                      <a:lnTo>
                        <a:pt x="0" y="2112772"/>
                      </a:lnTo>
                      <a:close/>
                    </a:path>
                  </a:pathLst>
                </a:custGeom>
                <a:solidFill>
                  <a:srgbClr val="FFFB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sp>
          <p:nvSpPr>
            <p:cNvPr id="89" name="任意多边形 88"/>
            <p:cNvSpPr/>
            <p:nvPr/>
          </p:nvSpPr>
          <p:spPr>
            <a:xfrm>
              <a:off x="5396881" y="1108223"/>
              <a:ext cx="1347665" cy="260749"/>
            </a:xfrm>
            <a:custGeom>
              <a:avLst/>
              <a:gdLst>
                <a:gd name="connsiteX0" fmla="*/ 704499 w 1347664"/>
                <a:gd name="connsiteY0" fmla="*/ 100958 h 260748"/>
                <a:gd name="connsiteX1" fmla="*/ 704499 w 1347664"/>
                <a:gd name="connsiteY1" fmla="*/ 257136 h 260748"/>
                <a:gd name="connsiteX2" fmla="*/ 682732 w 1347664"/>
                <a:gd name="connsiteY2" fmla="*/ 258299 h 260748"/>
                <a:gd name="connsiteX3" fmla="*/ 682732 w 1347664"/>
                <a:gd name="connsiteY3" fmla="*/ 101976 h 260748"/>
                <a:gd name="connsiteX4" fmla="*/ 83608 w 1347664"/>
                <a:gd name="connsiteY4" fmla="*/ 22131 h 260748"/>
                <a:gd name="connsiteX5" fmla="*/ 96178 w 1347664"/>
                <a:gd name="connsiteY5" fmla="*/ 26748 h 260748"/>
                <a:gd name="connsiteX6" fmla="*/ 642715 w 1347664"/>
                <a:gd name="connsiteY6" fmla="*/ 103847 h 260748"/>
                <a:gd name="connsiteX7" fmla="*/ 681947 w 1347664"/>
                <a:gd name="connsiteY7" fmla="*/ 102013 h 260748"/>
                <a:gd name="connsiteX8" fmla="*/ 681947 w 1347664"/>
                <a:gd name="connsiteY8" fmla="*/ 258341 h 260748"/>
                <a:gd name="connsiteX9" fmla="*/ 636888 w 1347664"/>
                <a:gd name="connsiteY9" fmla="*/ 260748 h 260748"/>
                <a:gd name="connsiteX10" fmla="*/ 22986 w 1347664"/>
                <a:gd name="connsiteY10" fmla="*/ 161363 h 260748"/>
                <a:gd name="connsiteX11" fmla="*/ 0 w 1347664"/>
                <a:gd name="connsiteY11" fmla="*/ 151311 h 260748"/>
                <a:gd name="connsiteX12" fmla="*/ 25829 w 1347664"/>
                <a:gd name="connsiteY12" fmla="*/ 104432 h 260748"/>
                <a:gd name="connsiteX13" fmla="*/ 1265535 w 1347664"/>
                <a:gd name="connsiteY13" fmla="*/ 0 h 260748"/>
                <a:gd name="connsiteX14" fmla="*/ 1338850 w 1347664"/>
                <a:gd name="connsiteY14" fmla="*/ 104432 h 260748"/>
                <a:gd name="connsiteX15" fmla="*/ 1347664 w 1347664"/>
                <a:gd name="connsiteY15" fmla="*/ 120430 h 260748"/>
                <a:gd name="connsiteX16" fmla="*/ 1293839 w 1347664"/>
                <a:gd name="connsiteY16" fmla="*/ 145138 h 260748"/>
                <a:gd name="connsiteX17" fmla="*/ 858174 w 1347664"/>
                <a:gd name="connsiteY17" fmla="*/ 248925 h 260748"/>
                <a:gd name="connsiteX18" fmla="*/ 705284 w 1347664"/>
                <a:gd name="connsiteY18" fmla="*/ 257094 h 260748"/>
                <a:gd name="connsiteX19" fmla="*/ 705284 w 1347664"/>
                <a:gd name="connsiteY19" fmla="*/ 100921 h 260748"/>
                <a:gd name="connsiteX20" fmla="*/ 837080 w 1347664"/>
                <a:gd name="connsiteY20" fmla="*/ 94758 h 260748"/>
                <a:gd name="connsiteX21" fmla="*/ 1228946 w 1347664"/>
                <a:gd name="connsiteY21" fmla="*/ 14052 h 26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7664" h="260748">
                  <a:moveTo>
                    <a:pt x="704499" y="100958"/>
                  </a:moveTo>
                  <a:lnTo>
                    <a:pt x="704499" y="257136"/>
                  </a:lnTo>
                  <a:lnTo>
                    <a:pt x="682732" y="258299"/>
                  </a:lnTo>
                  <a:lnTo>
                    <a:pt x="682732" y="101976"/>
                  </a:lnTo>
                  <a:close/>
                  <a:moveTo>
                    <a:pt x="83608" y="22131"/>
                  </a:moveTo>
                  <a:lnTo>
                    <a:pt x="96178" y="26748"/>
                  </a:lnTo>
                  <a:cubicBezTo>
                    <a:pt x="257121" y="75796"/>
                    <a:pt x="443737" y="103847"/>
                    <a:pt x="642715" y="103847"/>
                  </a:cubicBezTo>
                  <a:lnTo>
                    <a:pt x="681947" y="102013"/>
                  </a:lnTo>
                  <a:lnTo>
                    <a:pt x="681947" y="258341"/>
                  </a:lnTo>
                  <a:lnTo>
                    <a:pt x="636888" y="260748"/>
                  </a:lnTo>
                  <a:cubicBezTo>
                    <a:pt x="409485" y="260748"/>
                    <a:pt x="198228" y="224110"/>
                    <a:pt x="22986" y="161363"/>
                  </a:cubicBezTo>
                  <a:lnTo>
                    <a:pt x="0" y="151311"/>
                  </a:lnTo>
                  <a:lnTo>
                    <a:pt x="25829" y="104432"/>
                  </a:lnTo>
                  <a:close/>
                  <a:moveTo>
                    <a:pt x="1265535" y="0"/>
                  </a:moveTo>
                  <a:lnTo>
                    <a:pt x="1338850" y="104432"/>
                  </a:lnTo>
                  <a:lnTo>
                    <a:pt x="1347664" y="120430"/>
                  </a:lnTo>
                  <a:lnTo>
                    <a:pt x="1293839" y="145138"/>
                  </a:lnTo>
                  <a:cubicBezTo>
                    <a:pt x="1167013" y="195407"/>
                    <a:pt x="1018997" y="231484"/>
                    <a:pt x="858174" y="248925"/>
                  </a:cubicBezTo>
                  <a:lnTo>
                    <a:pt x="705284" y="257094"/>
                  </a:lnTo>
                  <a:lnTo>
                    <a:pt x="705284" y="100921"/>
                  </a:lnTo>
                  <a:lnTo>
                    <a:pt x="837080" y="94758"/>
                  </a:lnTo>
                  <a:cubicBezTo>
                    <a:pt x="979023" y="81320"/>
                    <a:pt x="1111517" y="53426"/>
                    <a:pt x="1228946" y="14052"/>
                  </a:cubicBezTo>
                  <a:close/>
                </a:path>
              </a:pathLst>
            </a:custGeom>
            <a:solidFill>
              <a:srgbClr val="5BB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82" name="任意多边形 81"/>
          <p:cNvSpPr/>
          <p:nvPr/>
        </p:nvSpPr>
        <p:spPr>
          <a:xfrm>
            <a:off x="422033" y="3792350"/>
            <a:ext cx="11542133" cy="296504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-297590" y="2943530"/>
            <a:ext cx="13296469" cy="3943545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4" name="任意多边形 103"/>
          <p:cNvSpPr>
            <a:spLocks noChangeAspect="1"/>
          </p:cNvSpPr>
          <p:nvPr/>
        </p:nvSpPr>
        <p:spPr>
          <a:xfrm>
            <a:off x="5838095" y="1617785"/>
            <a:ext cx="504000" cy="504000"/>
          </a:xfrm>
          <a:custGeom>
            <a:avLst/>
            <a:gdLst>
              <a:gd name="connsiteX0" fmla="*/ 553992 w 1111348"/>
              <a:gd name="connsiteY0" fmla="*/ 67992 h 1111348"/>
              <a:gd name="connsiteX1" fmla="*/ 67992 w 1111348"/>
              <a:gd name="connsiteY1" fmla="*/ 553992 h 1111348"/>
              <a:gd name="connsiteX2" fmla="*/ 553992 w 1111348"/>
              <a:gd name="connsiteY2" fmla="*/ 1039992 h 1111348"/>
              <a:gd name="connsiteX3" fmla="*/ 1039992 w 1111348"/>
              <a:gd name="connsiteY3" fmla="*/ 553992 h 1111348"/>
              <a:gd name="connsiteX4" fmla="*/ 553992 w 1111348"/>
              <a:gd name="connsiteY4" fmla="*/ 67992 h 1111348"/>
              <a:gd name="connsiteX5" fmla="*/ 555674 w 1111348"/>
              <a:gd name="connsiteY5" fmla="*/ 0 h 1111348"/>
              <a:gd name="connsiteX6" fmla="*/ 1111348 w 1111348"/>
              <a:gd name="connsiteY6" fmla="*/ 555674 h 1111348"/>
              <a:gd name="connsiteX7" fmla="*/ 555674 w 1111348"/>
              <a:gd name="connsiteY7" fmla="*/ 1111348 h 1111348"/>
              <a:gd name="connsiteX8" fmla="*/ 0 w 1111348"/>
              <a:gd name="connsiteY8" fmla="*/ 555674 h 1111348"/>
              <a:gd name="connsiteX9" fmla="*/ 555674 w 1111348"/>
              <a:gd name="connsiteY9" fmla="*/ 0 h 11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1348" h="1111348">
                <a:moveTo>
                  <a:pt x="553992" y="67992"/>
                </a:moveTo>
                <a:cubicBezTo>
                  <a:pt x="285582" y="67992"/>
                  <a:pt x="67992" y="285582"/>
                  <a:pt x="67992" y="553992"/>
                </a:cubicBezTo>
                <a:cubicBezTo>
                  <a:pt x="67992" y="822402"/>
                  <a:pt x="285582" y="1039992"/>
                  <a:pt x="553992" y="1039992"/>
                </a:cubicBezTo>
                <a:cubicBezTo>
                  <a:pt x="822402" y="1039992"/>
                  <a:pt x="1039992" y="822402"/>
                  <a:pt x="1039992" y="553992"/>
                </a:cubicBezTo>
                <a:cubicBezTo>
                  <a:pt x="1039992" y="285582"/>
                  <a:pt x="822402" y="67992"/>
                  <a:pt x="553992" y="67992"/>
                </a:cubicBezTo>
                <a:close/>
                <a:moveTo>
                  <a:pt x="555674" y="0"/>
                </a:moveTo>
                <a:cubicBezTo>
                  <a:pt x="862564" y="0"/>
                  <a:pt x="1111348" y="248784"/>
                  <a:pt x="1111348" y="555674"/>
                </a:cubicBezTo>
                <a:cubicBezTo>
                  <a:pt x="1111348" y="862564"/>
                  <a:pt x="862564" y="1111348"/>
                  <a:pt x="555674" y="1111348"/>
                </a:cubicBezTo>
                <a:cubicBezTo>
                  <a:pt x="248784" y="1111348"/>
                  <a:pt x="0" y="862564"/>
                  <a:pt x="0" y="555674"/>
                </a:cubicBezTo>
                <a:cubicBezTo>
                  <a:pt x="0" y="248784"/>
                  <a:pt x="248784" y="0"/>
                  <a:pt x="555674" y="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31055" y="5018050"/>
            <a:ext cx="1853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5BB7D7"/>
                </a:solidFill>
                <a:latin typeface="Calibri" pitchFamily="34" charset="0"/>
                <a:ea typeface="华文细黑" panose="02010600040101010101" pitchFamily="2" charset="-122"/>
              </a:rPr>
              <a:t>MERCI</a:t>
            </a:r>
            <a:endParaRPr lang="zh-CN" altLang="en-US" sz="4800" b="1" dirty="0">
              <a:solidFill>
                <a:srgbClr val="5BB7D7"/>
              </a:solidFill>
              <a:latin typeface="Calibri" pitchFamily="34" charset="0"/>
              <a:ea typeface="华文细黑" panose="02010600040101010101" pitchFamily="2" charset="-122"/>
            </a:endParaRPr>
          </a:p>
        </p:txBody>
      </p: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5779424" y="1575108"/>
            <a:ext cx="610717" cy="612000"/>
            <a:chOff x="4011923" y="917922"/>
            <a:chExt cx="4327014" cy="4336103"/>
          </a:xfrm>
        </p:grpSpPr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4018937" y="934025"/>
              <a:ext cx="4320000" cy="4320000"/>
            </a:xfrm>
            <a:prstGeom prst="ellipse">
              <a:avLst/>
            </a:prstGeom>
            <a:solidFill>
              <a:srgbClr val="5BB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 rot="2011872">
              <a:off x="4770727" y="1561426"/>
              <a:ext cx="3561122" cy="3293807"/>
            </a:xfrm>
            <a:custGeom>
              <a:avLst/>
              <a:gdLst>
                <a:gd name="connsiteX0" fmla="*/ 2158543 w 3561122"/>
                <a:gd name="connsiteY0" fmla="*/ 1376057 h 3293807"/>
                <a:gd name="connsiteX1" fmla="*/ 702628 w 3561122"/>
                <a:gd name="connsiteY1" fmla="*/ 2369337 h 3293807"/>
                <a:gd name="connsiteX2" fmla="*/ 1661366 w 3561122"/>
                <a:gd name="connsiteY2" fmla="*/ 2916854 h 3293807"/>
                <a:gd name="connsiteX3" fmla="*/ 2458936 w 3561122"/>
                <a:gd name="connsiteY3" fmla="*/ 2119880 h 3293807"/>
                <a:gd name="connsiteX4" fmla="*/ 958074 w 3561122"/>
                <a:gd name="connsiteY4" fmla="*/ 5671 h 3293807"/>
                <a:gd name="connsiteX5" fmla="*/ 2662098 w 3561122"/>
                <a:gd name="connsiteY5" fmla="*/ 0 h 3293807"/>
                <a:gd name="connsiteX6" fmla="*/ 2765672 w 3561122"/>
                <a:gd name="connsiteY6" fmla="*/ 76266 h 3293807"/>
                <a:gd name="connsiteX7" fmla="*/ 3201432 w 3561122"/>
                <a:gd name="connsiteY7" fmla="*/ 558050 h 3293807"/>
                <a:gd name="connsiteX8" fmla="*/ 2932684 w 3561122"/>
                <a:gd name="connsiteY8" fmla="*/ 3274714 h 3293807"/>
                <a:gd name="connsiteX9" fmla="*/ 2917256 w 3561122"/>
                <a:gd name="connsiteY9" fmla="*/ 3288707 h 3293807"/>
                <a:gd name="connsiteX10" fmla="*/ 2074350 w 3561122"/>
                <a:gd name="connsiteY10" fmla="*/ 3293807 h 3293807"/>
                <a:gd name="connsiteX11" fmla="*/ 926718 w 3561122"/>
                <a:gd name="connsiteY11" fmla="*/ 2550460 h 3293807"/>
                <a:gd name="connsiteX12" fmla="*/ 0 w 3561122"/>
                <a:gd name="connsiteY12" fmla="*/ 2543075 h 3293807"/>
                <a:gd name="connsiteX13" fmla="*/ 290701 w 3561122"/>
                <a:gd name="connsiteY13" fmla="*/ 2186011 h 3293807"/>
                <a:gd name="connsiteX14" fmla="*/ 474955 w 3561122"/>
                <a:gd name="connsiteY14" fmla="*/ 1912920 h 3293807"/>
                <a:gd name="connsiteX15" fmla="*/ 1133594 w 3561122"/>
                <a:gd name="connsiteY15" fmla="*/ 1440068 h 3293807"/>
                <a:gd name="connsiteX16" fmla="*/ 723333 w 3561122"/>
                <a:gd name="connsiteY16" fmla="*/ 677605 h 32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1122" h="3293807">
                  <a:moveTo>
                    <a:pt x="2158543" y="1376057"/>
                  </a:moveTo>
                  <a:lnTo>
                    <a:pt x="702628" y="2369337"/>
                  </a:lnTo>
                  <a:lnTo>
                    <a:pt x="1661366" y="2916854"/>
                  </a:lnTo>
                  <a:lnTo>
                    <a:pt x="2458936" y="2119880"/>
                  </a:lnTo>
                  <a:close/>
                  <a:moveTo>
                    <a:pt x="958074" y="5671"/>
                  </a:moveTo>
                  <a:lnTo>
                    <a:pt x="2662098" y="0"/>
                  </a:lnTo>
                  <a:lnTo>
                    <a:pt x="2765672" y="76266"/>
                  </a:lnTo>
                  <a:cubicBezTo>
                    <a:pt x="2930365" y="210545"/>
                    <a:pt x="3077875" y="371598"/>
                    <a:pt x="3201432" y="558050"/>
                  </a:cubicBezTo>
                  <a:cubicBezTo>
                    <a:pt x="3778027" y="1428162"/>
                    <a:pt x="3641903" y="2563115"/>
                    <a:pt x="2932684" y="3274714"/>
                  </a:cubicBezTo>
                  <a:lnTo>
                    <a:pt x="2917256" y="3288707"/>
                  </a:lnTo>
                  <a:lnTo>
                    <a:pt x="2074350" y="3293807"/>
                  </a:lnTo>
                  <a:lnTo>
                    <a:pt x="926718" y="2550460"/>
                  </a:lnTo>
                  <a:lnTo>
                    <a:pt x="0" y="2543075"/>
                  </a:lnTo>
                  <a:lnTo>
                    <a:pt x="290701" y="2186011"/>
                  </a:lnTo>
                  <a:lnTo>
                    <a:pt x="474955" y="1912920"/>
                  </a:lnTo>
                  <a:lnTo>
                    <a:pt x="1133594" y="1440068"/>
                  </a:lnTo>
                  <a:lnTo>
                    <a:pt x="723333" y="6776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162223" y="2152409"/>
              <a:ext cx="1950718" cy="2675497"/>
            </a:xfrm>
            <a:custGeom>
              <a:avLst/>
              <a:gdLst>
                <a:gd name="connsiteX0" fmla="*/ 1650973 w 1950718"/>
                <a:gd name="connsiteY0" fmla="*/ 1265588 h 2675497"/>
                <a:gd name="connsiteX1" fmla="*/ 1487620 w 1950718"/>
                <a:gd name="connsiteY1" fmla="*/ 1305237 h 2675497"/>
                <a:gd name="connsiteX2" fmla="*/ 1244970 w 1950718"/>
                <a:gd name="connsiteY2" fmla="*/ 1444801 h 2675497"/>
                <a:gd name="connsiteX3" fmla="*/ 1156157 w 1950718"/>
                <a:gd name="connsiteY3" fmla="*/ 1803225 h 2675497"/>
                <a:gd name="connsiteX4" fmla="*/ 1311580 w 1950718"/>
                <a:gd name="connsiteY4" fmla="*/ 1766748 h 2675497"/>
                <a:gd name="connsiteX5" fmla="*/ 1551058 w 1950718"/>
                <a:gd name="connsiteY5" fmla="*/ 1635115 h 2675497"/>
                <a:gd name="connsiteX6" fmla="*/ 1650973 w 1950718"/>
                <a:gd name="connsiteY6" fmla="*/ 1265588 h 2675497"/>
                <a:gd name="connsiteX7" fmla="*/ 299744 w 1950718"/>
                <a:gd name="connsiteY7" fmla="*/ 1265588 h 2675497"/>
                <a:gd name="connsiteX8" fmla="*/ 399659 w 1950718"/>
                <a:gd name="connsiteY8" fmla="*/ 1635115 h 2675497"/>
                <a:gd name="connsiteX9" fmla="*/ 794560 w 1950718"/>
                <a:gd name="connsiteY9" fmla="*/ 1803225 h 2675497"/>
                <a:gd name="connsiteX10" fmla="*/ 783459 w 1950718"/>
                <a:gd name="connsiteY10" fmla="*/ 1666834 h 2675497"/>
                <a:gd name="connsiteX11" fmla="*/ 705747 w 1950718"/>
                <a:gd name="connsiteY11" fmla="*/ 1444801 h 2675497"/>
                <a:gd name="connsiteX12" fmla="*/ 299744 w 1950718"/>
                <a:gd name="connsiteY12" fmla="*/ 1265588 h 2675497"/>
                <a:gd name="connsiteX13" fmla="*/ 975359 w 1950718"/>
                <a:gd name="connsiteY13" fmla="*/ 0 h 2675497"/>
                <a:gd name="connsiteX14" fmla="*/ 1706481 w 1950718"/>
                <a:gd name="connsiteY14" fmla="*/ 275956 h 2675497"/>
                <a:gd name="connsiteX15" fmla="*/ 1950718 w 1950718"/>
                <a:gd name="connsiteY15" fmla="*/ 951570 h 2675497"/>
                <a:gd name="connsiteX16" fmla="*/ 1768334 w 1950718"/>
                <a:gd name="connsiteY16" fmla="*/ 1825428 h 2675497"/>
                <a:gd name="connsiteX17" fmla="*/ 1370260 w 1950718"/>
                <a:gd name="connsiteY17" fmla="*/ 2442363 h 2675497"/>
                <a:gd name="connsiteX18" fmla="*/ 975359 w 1950718"/>
                <a:gd name="connsiteY18" fmla="*/ 2675497 h 2675497"/>
                <a:gd name="connsiteX19" fmla="*/ 580457 w 1950718"/>
                <a:gd name="connsiteY19" fmla="*/ 2442363 h 2675497"/>
                <a:gd name="connsiteX20" fmla="*/ 182384 w 1950718"/>
                <a:gd name="connsiteY20" fmla="*/ 1825428 h 2675497"/>
                <a:gd name="connsiteX21" fmla="*/ 0 w 1950718"/>
                <a:gd name="connsiteY21" fmla="*/ 951570 h 2675497"/>
                <a:gd name="connsiteX22" fmla="*/ 244236 w 1950718"/>
                <a:gd name="connsiteY22" fmla="*/ 275956 h 2675497"/>
                <a:gd name="connsiteX23" fmla="*/ 975359 w 1950718"/>
                <a:gd name="connsiteY23" fmla="*/ 0 h 26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50718" h="2675497">
                  <a:moveTo>
                    <a:pt x="1650973" y="1265588"/>
                  </a:moveTo>
                  <a:cubicBezTo>
                    <a:pt x="1590707" y="1276161"/>
                    <a:pt x="1536256" y="1289378"/>
                    <a:pt x="1487620" y="1305237"/>
                  </a:cubicBezTo>
                  <a:cubicBezTo>
                    <a:pt x="1370260" y="1342243"/>
                    <a:pt x="1289377" y="1388764"/>
                    <a:pt x="1244970" y="1444801"/>
                  </a:cubicBezTo>
                  <a:cubicBezTo>
                    <a:pt x="1189991" y="1515640"/>
                    <a:pt x="1160386" y="1635115"/>
                    <a:pt x="1156157" y="1803225"/>
                  </a:cubicBezTo>
                  <a:cubicBezTo>
                    <a:pt x="1212194" y="1793709"/>
                    <a:pt x="1264002" y="1781551"/>
                    <a:pt x="1311580" y="1766748"/>
                  </a:cubicBezTo>
                  <a:cubicBezTo>
                    <a:pt x="1424711" y="1731857"/>
                    <a:pt x="1504537" y="1687980"/>
                    <a:pt x="1551058" y="1635115"/>
                  </a:cubicBezTo>
                  <a:cubicBezTo>
                    <a:pt x="1622955" y="1553703"/>
                    <a:pt x="1656260" y="1430527"/>
                    <a:pt x="1650973" y="1265588"/>
                  </a:cubicBezTo>
                  <a:close/>
                  <a:moveTo>
                    <a:pt x="299744" y="1265588"/>
                  </a:moveTo>
                  <a:cubicBezTo>
                    <a:pt x="294458" y="1430527"/>
                    <a:pt x="327762" y="1553703"/>
                    <a:pt x="399659" y="1635115"/>
                  </a:cubicBezTo>
                  <a:cubicBezTo>
                    <a:pt x="468384" y="1713355"/>
                    <a:pt x="600017" y="1769392"/>
                    <a:pt x="794560" y="1803225"/>
                  </a:cubicBezTo>
                  <a:cubicBezTo>
                    <a:pt x="793503" y="1754589"/>
                    <a:pt x="789803" y="1709126"/>
                    <a:pt x="783459" y="1666834"/>
                  </a:cubicBezTo>
                  <a:cubicBezTo>
                    <a:pt x="767599" y="1567447"/>
                    <a:pt x="741695" y="1493436"/>
                    <a:pt x="705747" y="1444801"/>
                  </a:cubicBezTo>
                  <a:cubicBezTo>
                    <a:pt x="640195" y="1360217"/>
                    <a:pt x="504860" y="1300479"/>
                    <a:pt x="299744" y="1265588"/>
                  </a:cubicBezTo>
                  <a:close/>
                  <a:moveTo>
                    <a:pt x="975359" y="0"/>
                  </a:moveTo>
                  <a:cubicBezTo>
                    <a:pt x="1288320" y="0"/>
                    <a:pt x="1532027" y="91986"/>
                    <a:pt x="1706481" y="275956"/>
                  </a:cubicBezTo>
                  <a:cubicBezTo>
                    <a:pt x="1869306" y="447238"/>
                    <a:pt x="1950718" y="672443"/>
                    <a:pt x="1950718" y="951570"/>
                  </a:cubicBezTo>
                  <a:cubicBezTo>
                    <a:pt x="1950718" y="1248672"/>
                    <a:pt x="1889923" y="1539958"/>
                    <a:pt x="1768334" y="1825428"/>
                  </a:cubicBezTo>
                  <a:cubicBezTo>
                    <a:pt x="1663661" y="2070722"/>
                    <a:pt x="1530970" y="2276367"/>
                    <a:pt x="1370260" y="2442363"/>
                  </a:cubicBezTo>
                  <a:cubicBezTo>
                    <a:pt x="1219066" y="2597786"/>
                    <a:pt x="1087432" y="2675497"/>
                    <a:pt x="975359" y="2675497"/>
                  </a:cubicBezTo>
                  <a:cubicBezTo>
                    <a:pt x="863285" y="2675497"/>
                    <a:pt x="731651" y="2597786"/>
                    <a:pt x="580457" y="2442363"/>
                  </a:cubicBezTo>
                  <a:cubicBezTo>
                    <a:pt x="419748" y="2276367"/>
                    <a:pt x="287057" y="2070722"/>
                    <a:pt x="182384" y="1825428"/>
                  </a:cubicBezTo>
                  <a:cubicBezTo>
                    <a:pt x="60794" y="1539958"/>
                    <a:pt x="0" y="1248672"/>
                    <a:pt x="0" y="951570"/>
                  </a:cubicBezTo>
                  <a:cubicBezTo>
                    <a:pt x="0" y="672443"/>
                    <a:pt x="81412" y="447238"/>
                    <a:pt x="244236" y="275956"/>
                  </a:cubicBezTo>
                  <a:cubicBezTo>
                    <a:pt x="418690" y="91986"/>
                    <a:pt x="662398" y="0"/>
                    <a:pt x="975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1" name="任意多边形 40"/>
            <p:cNvSpPr>
              <a:spLocks noChangeAspect="1"/>
            </p:cNvSpPr>
            <p:nvPr/>
          </p:nvSpPr>
          <p:spPr>
            <a:xfrm>
              <a:off x="4543320" y="1393942"/>
              <a:ext cx="3164526" cy="1584000"/>
            </a:xfrm>
            <a:custGeom>
              <a:avLst/>
              <a:gdLst>
                <a:gd name="connsiteX0" fmla="*/ 448642 w 1461848"/>
                <a:gd name="connsiteY0" fmla="*/ 0 h 731726"/>
                <a:gd name="connsiteX1" fmla="*/ 730941 w 1461848"/>
                <a:gd name="connsiteY1" fmla="*/ 99914 h 731726"/>
                <a:gd name="connsiteX2" fmla="*/ 1013240 w 1461848"/>
                <a:gd name="connsiteY2" fmla="*/ 0 h 731726"/>
                <a:gd name="connsiteX3" fmla="*/ 1129014 w 1461848"/>
                <a:gd name="connsiteY3" fmla="*/ 550324 h 731726"/>
                <a:gd name="connsiteX4" fmla="*/ 1461848 w 1461848"/>
                <a:gd name="connsiteY4" fmla="*/ 731726 h 731726"/>
                <a:gd name="connsiteX5" fmla="*/ 0 w 1461848"/>
                <a:gd name="connsiteY5" fmla="*/ 731726 h 731726"/>
                <a:gd name="connsiteX6" fmla="*/ 326524 w 1461848"/>
                <a:gd name="connsiteY6" fmla="*/ 550324 h 73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848" h="731726">
                  <a:moveTo>
                    <a:pt x="448642" y="0"/>
                  </a:moveTo>
                  <a:lnTo>
                    <a:pt x="730941" y="99914"/>
                  </a:lnTo>
                  <a:lnTo>
                    <a:pt x="1013240" y="0"/>
                  </a:lnTo>
                  <a:lnTo>
                    <a:pt x="1129014" y="550324"/>
                  </a:lnTo>
                  <a:lnTo>
                    <a:pt x="1461848" y="731726"/>
                  </a:lnTo>
                  <a:lnTo>
                    <a:pt x="0" y="731726"/>
                  </a:lnTo>
                  <a:lnTo>
                    <a:pt x="326524" y="5503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243937" y="2368509"/>
              <a:ext cx="1735141" cy="202706"/>
            </a:xfrm>
            <a:custGeom>
              <a:avLst/>
              <a:gdLst>
                <a:gd name="connsiteX0" fmla="*/ 44981 w 1735141"/>
                <a:gd name="connsiteY0" fmla="*/ 0 h 202706"/>
                <a:gd name="connsiteX1" fmla="*/ 1692497 w 1735141"/>
                <a:gd name="connsiteY1" fmla="*/ 0 h 202706"/>
                <a:gd name="connsiteX2" fmla="*/ 1735141 w 1735141"/>
                <a:gd name="connsiteY2" fmla="*/ 202706 h 202706"/>
                <a:gd name="connsiteX3" fmla="*/ 0 w 1735141"/>
                <a:gd name="connsiteY3" fmla="*/ 202706 h 20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5141" h="202706">
                  <a:moveTo>
                    <a:pt x="44981" y="0"/>
                  </a:moveTo>
                  <a:lnTo>
                    <a:pt x="1692497" y="0"/>
                  </a:lnTo>
                  <a:lnTo>
                    <a:pt x="1735141" y="202706"/>
                  </a:lnTo>
                  <a:lnTo>
                    <a:pt x="0" y="202706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3" name="任意多边形 42"/>
            <p:cNvSpPr>
              <a:spLocks noChangeAspect="1"/>
            </p:cNvSpPr>
            <p:nvPr/>
          </p:nvSpPr>
          <p:spPr>
            <a:xfrm>
              <a:off x="4011923" y="917922"/>
              <a:ext cx="4320000" cy="4320000"/>
            </a:xfrm>
            <a:custGeom>
              <a:avLst/>
              <a:gdLst>
                <a:gd name="connsiteX0" fmla="*/ 2172331 w 4320000"/>
                <a:gd name="connsiteY0" fmla="*/ 195257 h 4320000"/>
                <a:gd name="connsiteX1" fmla="*/ 192331 w 4320000"/>
                <a:gd name="connsiteY1" fmla="*/ 2175257 h 4320000"/>
                <a:gd name="connsiteX2" fmla="*/ 2172331 w 4320000"/>
                <a:gd name="connsiteY2" fmla="*/ 4155257 h 4320000"/>
                <a:gd name="connsiteX3" fmla="*/ 4152331 w 4320000"/>
                <a:gd name="connsiteY3" fmla="*/ 2175257 h 4320000"/>
                <a:gd name="connsiteX4" fmla="*/ 2172331 w 4320000"/>
                <a:gd name="connsiteY4" fmla="*/ 195257 h 4320000"/>
                <a:gd name="connsiteX5" fmla="*/ 2160000 w 4320000"/>
                <a:gd name="connsiteY5" fmla="*/ 0 h 4320000"/>
                <a:gd name="connsiteX6" fmla="*/ 4320000 w 4320000"/>
                <a:gd name="connsiteY6" fmla="*/ 2160000 h 4320000"/>
                <a:gd name="connsiteX7" fmla="*/ 2160000 w 4320000"/>
                <a:gd name="connsiteY7" fmla="*/ 4320000 h 4320000"/>
                <a:gd name="connsiteX8" fmla="*/ 0 w 4320000"/>
                <a:gd name="connsiteY8" fmla="*/ 2160000 h 4320000"/>
                <a:gd name="connsiteX9" fmla="*/ 2160000 w 4320000"/>
                <a:gd name="connsiteY9" fmla="*/ 0 h 43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4320000">
                  <a:moveTo>
                    <a:pt x="2172331" y="195257"/>
                  </a:moveTo>
                  <a:cubicBezTo>
                    <a:pt x="1078807" y="195257"/>
                    <a:pt x="192331" y="1081733"/>
                    <a:pt x="192331" y="2175257"/>
                  </a:cubicBezTo>
                  <a:cubicBezTo>
                    <a:pt x="192331" y="3268781"/>
                    <a:pt x="1078807" y="4155257"/>
                    <a:pt x="2172331" y="4155257"/>
                  </a:cubicBezTo>
                  <a:cubicBezTo>
                    <a:pt x="3265855" y="4155257"/>
                    <a:pt x="4152331" y="3268781"/>
                    <a:pt x="4152331" y="2175257"/>
                  </a:cubicBezTo>
                  <a:cubicBezTo>
                    <a:pt x="4152331" y="1081733"/>
                    <a:pt x="3265855" y="195257"/>
                    <a:pt x="2172331" y="195257"/>
                  </a:cubicBezTo>
                  <a:close/>
                  <a:moveTo>
                    <a:pt x="2160000" y="0"/>
                  </a:moveTo>
                  <a:cubicBezTo>
                    <a:pt x="3352935" y="0"/>
                    <a:pt x="4320000" y="967065"/>
                    <a:pt x="4320000" y="2160000"/>
                  </a:cubicBezTo>
                  <a:cubicBezTo>
                    <a:pt x="4320000" y="3352935"/>
                    <a:pt x="3352935" y="4320000"/>
                    <a:pt x="2160000" y="4320000"/>
                  </a:cubicBezTo>
                  <a:cubicBezTo>
                    <a:pt x="967065" y="4320000"/>
                    <a:pt x="0" y="3352935"/>
                    <a:pt x="0" y="2160000"/>
                  </a:cubicBezTo>
                  <a:cubicBezTo>
                    <a:pt x="0" y="967065"/>
                    <a:pt x="967065" y="0"/>
                    <a:pt x="216000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44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4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>
                <a:solidFill>
                  <a:srgbClr val="FFC000"/>
                </a:solidFill>
                <a:latin typeface="Calibri"/>
              </a:rPr>
              <a:t>CONTEXTE </a:t>
            </a:r>
            <a:endParaRPr dirty="0"/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tretch/>
        </p:blipFill>
        <p:spPr>
          <a:xfrm>
            <a:off x="1129364" y="2569785"/>
            <a:ext cx="4590720" cy="3384000"/>
          </a:xfrm>
          <a:prstGeom prst="rect">
            <a:avLst/>
          </a:prstGeom>
          <a:ln>
            <a:solidFill>
              <a:srgbClr val="3465A4"/>
            </a:solidFill>
          </a:ln>
        </p:spPr>
      </p:pic>
      <p:sp>
        <p:nvSpPr>
          <p:cNvPr id="10" name="CustomShape 4"/>
          <p:cNvSpPr/>
          <p:nvPr/>
        </p:nvSpPr>
        <p:spPr>
          <a:xfrm>
            <a:off x="6413591" y="3865785"/>
            <a:ext cx="5184000" cy="79200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fr-FR" sz="1600" dirty="0">
                <a:latin typeface="Calibri"/>
              </a:rPr>
              <a:t>58% des Français sont équipés d'un smartphone en 2015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71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>
                <a:solidFill>
                  <a:srgbClr val="FFC000"/>
                </a:solidFill>
                <a:latin typeface="Calibri"/>
              </a:rPr>
              <a:t>CONTEXTE </a:t>
            </a:r>
            <a:endParaRPr dirty="0"/>
          </a:p>
        </p:txBody>
      </p:sp>
      <p:sp>
        <p:nvSpPr>
          <p:cNvPr id="4" name="矩形 3"/>
          <p:cNvSpPr/>
          <p:nvPr/>
        </p:nvSpPr>
        <p:spPr>
          <a:xfrm>
            <a:off x="556475" y="1404825"/>
            <a:ext cx="5031706" cy="758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 quelle fréquence renouvelez- vous votre mobile?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4" y="1404825"/>
            <a:ext cx="5397240" cy="42554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矩形 11"/>
          <p:cNvSpPr/>
          <p:nvPr/>
        </p:nvSpPr>
        <p:spPr>
          <a:xfrm>
            <a:off x="6303214" y="6098178"/>
            <a:ext cx="4876800" cy="443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Quels sont les motifs du changement?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91" y="2285003"/>
            <a:ext cx="4029075" cy="3914775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  <p:extLst>
      <p:ext uri="{BB962C8B-B14F-4D97-AF65-F5344CB8AC3E}">
        <p14:creationId xmlns:p14="http://schemas.microsoft.com/office/powerpoint/2010/main" val="19332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402" y="1049059"/>
            <a:ext cx="4238298" cy="5400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CYCLE DE VIE</a:t>
            </a:r>
            <a:endParaRPr lang="fr-FR" dirty="0"/>
          </a:p>
        </p:txBody>
      </p:sp>
      <p:pic>
        <p:nvPicPr>
          <p:cNvPr id="1030" name="Picture 6" descr="查看原始图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171" y="2192316"/>
            <a:ext cx="3943350" cy="340995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46507" y="5760154"/>
            <a:ext cx="4712677" cy="606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Cycle de vie d’un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smartphone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dirty="0" smtClean="0">
                <a:solidFill>
                  <a:srgbClr val="FFC000"/>
                </a:solidFill>
                <a:latin typeface="Calibri"/>
              </a:rPr>
              <a:t>EXTRACTION</a:t>
            </a:r>
            <a:endParaRPr lang="fr-FR" sz="4000" i="1" dirty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9220" name="Picture 4" descr="查看原始图片"/>
          <p:cNvPicPr>
            <a:picLocks noChangeAspect="1" noChangeArrowheads="1"/>
          </p:cNvPicPr>
          <p:nvPr/>
        </p:nvPicPr>
        <p:blipFill>
          <a:blip r:embed="rId3" cstate="print"/>
          <a:srcRect b="6140"/>
          <a:stretch>
            <a:fillRect/>
          </a:stretch>
        </p:blipFill>
        <p:spPr bwMode="auto">
          <a:xfrm>
            <a:off x="1404084" y="1353703"/>
            <a:ext cx="3502024" cy="2479743"/>
          </a:xfrm>
          <a:prstGeom prst="rect">
            <a:avLst/>
          </a:prstGeom>
          <a:noFill/>
        </p:spPr>
      </p:pic>
      <p:pic>
        <p:nvPicPr>
          <p:cNvPr id="9222" name="Picture 6" descr="查看原始图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0573" y="3749059"/>
            <a:ext cx="3888889" cy="2582465"/>
          </a:xfrm>
          <a:prstGeom prst="rect">
            <a:avLst/>
          </a:prstGeom>
          <a:noFill/>
        </p:spPr>
      </p:pic>
      <p:pic>
        <p:nvPicPr>
          <p:cNvPr id="9218" name="Picture 2" descr="查看原始图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1880" y="1399272"/>
            <a:ext cx="2766276" cy="1897795"/>
          </a:xfrm>
          <a:prstGeom prst="rect">
            <a:avLst/>
          </a:prstGeom>
          <a:noFill/>
        </p:spPr>
      </p:pic>
      <p:pic>
        <p:nvPicPr>
          <p:cNvPr id="9226" name="Picture 10" descr="查看原始图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2780" y="4430861"/>
            <a:ext cx="3264632" cy="179455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451710" y="4011326"/>
            <a:ext cx="1406769" cy="290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Cuivre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47415" y="3396786"/>
            <a:ext cx="1195204" cy="25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Or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9584" y="6324775"/>
            <a:ext cx="2031023" cy="334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Fer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4578" y="6389676"/>
            <a:ext cx="1740877" cy="360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Pétrole 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6774737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FABRICAITION ET ASSEMBLAGE </a:t>
            </a:r>
            <a:endParaRPr lang="fr-FR" dirty="0"/>
          </a:p>
        </p:txBody>
      </p:sp>
      <p:pic>
        <p:nvPicPr>
          <p:cNvPr id="1026" name="Picture 2" descr="查看原始图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31" y="4073649"/>
            <a:ext cx="3720848" cy="24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查看原始图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26" y="4261609"/>
            <a:ext cx="4050243" cy="22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查看原始图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52" y="1404825"/>
            <a:ext cx="4285807" cy="24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查看原始图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77" y="1375606"/>
            <a:ext cx="3610543" cy="25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435959" y="409320"/>
            <a:ext cx="3839949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VENTE AU CLIENT</a:t>
            </a:r>
            <a:endParaRPr lang="fr-FR" dirty="0"/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tretch/>
        </p:blipFill>
        <p:spPr>
          <a:xfrm>
            <a:off x="5673267" y="4659145"/>
            <a:ext cx="6032901" cy="197245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050" name="Picture 2" descr="查看原始图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57" y="2208386"/>
            <a:ext cx="47529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查看原始图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467" y="885011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202161" y="4171406"/>
            <a:ext cx="5101565" cy="322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>
                <a:solidFill>
                  <a:schemeClr val="accent6">
                    <a:lumMod val="75000"/>
                  </a:schemeClr>
                </a:solidFill>
              </a:rPr>
              <a:t>Vente de smartphone du monde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10800000">
            <a:off x="435857" y="-143175"/>
            <a:ext cx="11542133" cy="309600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>
            <a:off x="-884025" y="5058"/>
            <a:ext cx="13356000" cy="3744000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996" y="217989"/>
            <a:ext cx="1946910" cy="48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837" y="1404825"/>
            <a:ext cx="8506172" cy="4618631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CustomShape 4"/>
          <p:cNvSpPr/>
          <p:nvPr/>
        </p:nvSpPr>
        <p:spPr>
          <a:xfrm>
            <a:off x="435960" y="409320"/>
            <a:ext cx="3595680" cy="1018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i="1" strike="noStrike" dirty="0" smtClean="0">
                <a:solidFill>
                  <a:srgbClr val="FFC000"/>
                </a:solidFill>
                <a:latin typeface="Calibri"/>
              </a:rPr>
              <a:t>FIN DE VIE</a:t>
            </a:r>
            <a:endParaRPr lang="fr-FR" dirty="0"/>
          </a:p>
        </p:txBody>
      </p:sp>
      <p:sp>
        <p:nvSpPr>
          <p:cNvPr id="3" name="矩形 2"/>
          <p:cNvSpPr/>
          <p:nvPr/>
        </p:nvSpPr>
        <p:spPr>
          <a:xfrm>
            <a:off x="3209668" y="6105896"/>
            <a:ext cx="5995328" cy="521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Les traitements de fin de vie</a:t>
            </a:r>
            <a:endParaRPr lang="fr-C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721</Words>
  <Application>Microsoft Office PowerPoint</Application>
  <PresentationFormat>宽屏</PresentationFormat>
  <Paragraphs>87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DejaVu Sans</vt:lpstr>
      <vt:lpstr>Palatino-Roman</vt:lpstr>
      <vt:lpstr>华文细黑</vt:lpstr>
      <vt:lpstr>宋体</vt:lpstr>
      <vt:lpstr>Aharoni</vt:lpstr>
      <vt:lpstr>Arabic Typesetting</vt:lpstr>
      <vt:lpstr>Arial</vt:lpstr>
      <vt:lpstr>Calibri</vt:lpstr>
      <vt:lpstr>Calibri Light</vt:lpstr>
      <vt:lpstr>MV Boli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Yang</cp:lastModifiedBy>
  <cp:revision>34</cp:revision>
  <dcterms:modified xsi:type="dcterms:W3CDTF">2016-03-22T21:19:04Z</dcterms:modified>
</cp:coreProperties>
</file>