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2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6" r:id="rId9"/>
    <p:sldId id="275" r:id="rId10"/>
    <p:sldId id="274" r:id="rId11"/>
    <p:sldId id="277" r:id="rId12"/>
    <p:sldId id="278" r:id="rId13"/>
    <p:sldId id="256" r:id="rId14"/>
    <p:sldId id="263" r:id="rId15"/>
    <p:sldId id="259" r:id="rId16"/>
    <p:sldId id="261" r:id="rId17"/>
    <p:sldId id="260" r:id="rId18"/>
    <p:sldId id="279" r:id="rId19"/>
    <p:sldId id="262" r:id="rId20"/>
    <p:sldId id="28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DB0F0F"/>
    <a:srgbClr val="F6491A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164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6C34A-B253-49F5-8797-8C6653AA80CB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EAE2-7594-427E-9248-F8CCE55C2A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5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types de centrales différentes qui reposent sur le même principe physique</a:t>
            </a:r>
          </a:p>
          <a:p>
            <a:r>
              <a:rPr lang="fr-FR" dirty="0"/>
              <a:t>Le gaz dans le moteur</a:t>
            </a:r>
            <a:r>
              <a:rPr lang="fr-FR" baseline="0" dirty="0"/>
              <a:t> se dilate sous l’effet de la chaleur et actionne un piston qui fait tourner une roue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EAE2-7594-427E-9248-F8CCE55C2AE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65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Huile chauffe</a:t>
            </a:r>
            <a:r>
              <a:rPr lang="fr-FR" baseline="0" dirty="0"/>
              <a:t> à 500°c et vient au contact d’un circuit d’eau qui va produire de la vapeur et actionner une turbine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EAE2-7594-427E-9248-F8CCE55C2AE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63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Huile chauffe</a:t>
            </a:r>
            <a:r>
              <a:rPr lang="fr-FR" baseline="0" dirty="0"/>
              <a:t> à 500°c et vient au contact d’un circuit d’eau qui va produire de la vapeur et actionner une turbine</a:t>
            </a:r>
          </a:p>
          <a:p>
            <a:r>
              <a:rPr lang="fr-FR" baseline="0" dirty="0"/>
              <a:t>Même principe que centrale à miroirs cylindro-paraboliques mais miroirs plans coutent moins chère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EAE2-7594-427E-9248-F8CCE55C2AE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77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Fluide chauffe</a:t>
            </a:r>
            <a:r>
              <a:rPr lang="fr-FR" baseline="0" dirty="0"/>
              <a:t> à 500°c et vient au contact d’un circuit d’eau qui va produire de la vapeur et actionner une turbine</a:t>
            </a:r>
          </a:p>
          <a:p>
            <a:r>
              <a:rPr lang="fr-FR" baseline="0" dirty="0"/>
              <a:t>Prend </a:t>
            </a:r>
            <a:r>
              <a:rPr lang="fr-FR" baseline="0" dirty="0" err="1"/>
              <a:t>bcp</a:t>
            </a:r>
            <a:r>
              <a:rPr lang="fr-FR" baseline="0" dirty="0"/>
              <a:t> de place car plusieurs centaines ou milliers de miroirs nécessaires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EAE2-7594-427E-9248-F8CCE55C2AE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58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Cheminée avec turbine à sa base</a:t>
            </a:r>
          </a:p>
          <a:p>
            <a:r>
              <a:rPr lang="fr-FR" baseline="0" dirty="0"/>
              <a:t>Serre gigantesque autour de la cheminée</a:t>
            </a:r>
          </a:p>
          <a:p>
            <a:r>
              <a:rPr lang="fr-FR" baseline="0" dirty="0"/>
              <a:t>Soleil chauffe la serre et air </a:t>
            </a:r>
            <a:r>
              <a:rPr lang="fr-FR" baseline="0" dirty="0" err="1"/>
              <a:t>caud</a:t>
            </a:r>
            <a:r>
              <a:rPr lang="fr-FR" baseline="0" dirty="0"/>
              <a:t> va monter pour sortir de la cheminée en entrainant la turbine</a:t>
            </a:r>
          </a:p>
          <a:p>
            <a:r>
              <a:rPr lang="fr-FR" baseline="0" dirty="0"/>
              <a:t>Fonctionne aussi pdt la nuit grâce à la chaleur résiduelle de la terre et à la forte différence de températures entre sol et haut de la cheminée </a:t>
            </a:r>
            <a:r>
              <a:rPr lang="fr-FR" baseline="0"/>
              <a:t>(dans les 900m)</a:t>
            </a: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EAE2-7594-427E-9248-F8CCE55C2AE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57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EAE2-7594-427E-9248-F8CCE55C2AE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88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Investissements semblables aux photovoltaïque ( CSP =&gt; 2M€ </a:t>
            </a:r>
            <a:r>
              <a:rPr lang="fr-FR" dirty="0" err="1"/>
              <a:t>Euromission</a:t>
            </a:r>
            <a:r>
              <a:rPr lang="fr-FR" dirty="0"/>
              <a:t>, </a:t>
            </a:r>
            <a:r>
              <a:rPr lang="fr-FR" dirty="0" err="1"/>
              <a:t>australie</a:t>
            </a:r>
            <a:r>
              <a:rPr lang="fr-FR" dirty="0"/>
              <a:t> à 5M€ ANDASOL / MW , PV =&gt; 2,6M€ (</a:t>
            </a:r>
            <a:r>
              <a:rPr lang="fr-FR" dirty="0" err="1"/>
              <a:t>Massangis</a:t>
            </a:r>
            <a:r>
              <a:rPr lang="fr-FR" dirty="0"/>
              <a:t>, Bourgogne) à 5M€ (Saint-</a:t>
            </a:r>
            <a:r>
              <a:rPr lang="fr-FR" dirty="0" err="1"/>
              <a:t>Clar</a:t>
            </a:r>
            <a:r>
              <a:rPr lang="fr-FR" dirty="0"/>
              <a:t>, Gers) /MW) centrale nucléaire minimum</a:t>
            </a:r>
            <a:r>
              <a:rPr lang="fr-FR" baseline="0" dirty="0"/>
              <a:t> 800MW pour 4000M€ investit =&gt; 5M€/MW</a:t>
            </a:r>
            <a:endParaRPr lang="fr-FR" dirty="0"/>
          </a:p>
          <a:p>
            <a:r>
              <a:rPr lang="fr-FR" dirty="0"/>
              <a:t>=&gt; Pas très représentatif car il faut rentrer la durée de fonctionnement et l’ensoleillement (CSP souvent que le jour)</a:t>
            </a:r>
          </a:p>
          <a:p>
            <a:endParaRPr lang="fr-FR" dirty="0"/>
          </a:p>
          <a:p>
            <a:r>
              <a:rPr lang="fr-FR" dirty="0"/>
              <a:t>La </a:t>
            </a:r>
            <a:r>
              <a:rPr lang="fr-FR" dirty="0" err="1"/>
              <a:t>fillière</a:t>
            </a:r>
            <a:r>
              <a:rPr lang="fr-FR" dirty="0"/>
              <a:t> n’est pas encore très développé, si généralisation =&gt; investissements moins lourds + meilleure rentabilité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EAE2-7594-427E-9248-F8CCE55C2AE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80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55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86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8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46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5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85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36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51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91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83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23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EDFA5-339E-4E18-B8E9-7ED8CE16F2C0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89B3-295A-4A89-B24F-030590C594B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1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Centrale_solaire_photovolta%C3%AFque#Saint-Clar" TargetMode="External"/><Relationship Id="rId3" Type="http://schemas.openxmlformats.org/officeDocument/2006/relationships/hyperlink" Target="ecosource.info.fr/solaire" TargetMode="External"/><Relationship Id="rId7" Type="http://schemas.openxmlformats.org/officeDocument/2006/relationships/hyperlink" Target="http://www.journaldunet.com/economie/magazine/enquete/argent-public-combien-coute-a-l-etat/combien-coute-une-centrale-nucleaire-1-5-milliard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gv1PQ_NG0U" TargetMode="External"/><Relationship Id="rId5" Type="http://schemas.openxmlformats.org/officeDocument/2006/relationships/hyperlink" Target="https://fr.wikipedia.org/wiki/Tour_solaire_(chemin%C3%A9e)" TargetMode="External"/><Relationship Id="rId4" Type="http://schemas.openxmlformats.org/officeDocument/2006/relationships/hyperlink" Target="http://www.enviromission.com.au/IRM/content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5854" y="20692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5"/>
                </a:solidFill>
              </a:rPr>
              <a:t>CONCENTRATED SOLAR POWER PLANT (CSP)</a:t>
            </a:r>
            <a:r>
              <a:rPr lang="fr-FR" sz="4800" b="1" dirty="0"/>
              <a:t/>
            </a:r>
            <a:br>
              <a:rPr lang="fr-FR" sz="4800" b="1" dirty="0"/>
            </a:br>
            <a:endParaRPr lang="fr-FR" sz="4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70164" y="1143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Adrien Reymond</a:t>
            </a:r>
          </a:p>
          <a:p>
            <a:r>
              <a:rPr lang="de-DE" dirty="0">
                <a:solidFill>
                  <a:schemeClr val="accent1"/>
                </a:solidFill>
              </a:rPr>
              <a:t>Kevin Zafrany</a:t>
            </a:r>
          </a:p>
          <a:p>
            <a:r>
              <a:rPr lang="de-DE" dirty="0">
                <a:solidFill>
                  <a:schemeClr val="accent1"/>
                </a:solidFill>
              </a:rPr>
              <a:t>Jonas Petzschmann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944100" y="114300"/>
            <a:ext cx="163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5GMD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1" y="3049758"/>
            <a:ext cx="3615171" cy="2411532"/>
          </a:xfrm>
          <a:prstGeom prst="rect">
            <a:avLst/>
          </a:prstGeom>
        </p:spPr>
      </p:pic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54" y="2946690"/>
            <a:ext cx="3937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accent1"/>
                </a:solidFill>
              </a:rPr>
              <a:t>Rentabilité, avantages et inconvénients</a:t>
            </a:r>
            <a:r>
              <a:rPr lang="fr-FR" dirty="0">
                <a:solidFill>
                  <a:schemeClr val="accent1"/>
                </a:solidFill>
              </a:rPr>
              <a:t/>
            </a:r>
            <a:br>
              <a:rPr lang="fr-FR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139807" y="1208968"/>
            <a:ext cx="57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Centrales à capteurs solaire paraboliques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3301" y="1690688"/>
            <a:ext cx="5486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Avantages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Source d’énergie inépuisable et gratuite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Pas d’émissions polluantes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Bon rendement (jusqu’à 23%) =&gt; mieux que certains capteurs photovoltaïques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Petites unités indépendantes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Inconvénients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Fonctionnement par intermittence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778" y="1782310"/>
            <a:ext cx="4371633" cy="255011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959311" y="4624826"/>
            <a:ext cx="433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P=15kW =&gt; 1 à 2 logement</a:t>
            </a:r>
          </a:p>
        </p:txBody>
      </p:sp>
    </p:spTree>
    <p:extLst>
      <p:ext uri="{BB962C8B-B14F-4D97-AF65-F5344CB8AC3E}">
        <p14:creationId xmlns:p14="http://schemas.microsoft.com/office/powerpoint/2010/main" val="34864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accent1"/>
                </a:solidFill>
              </a:rPr>
              <a:t>Rentabilité, avantages et inconvénients</a:t>
            </a:r>
            <a:r>
              <a:rPr lang="fr-FR" dirty="0">
                <a:solidFill>
                  <a:schemeClr val="accent1"/>
                </a:solidFill>
              </a:rPr>
              <a:t/>
            </a:r>
            <a:br>
              <a:rPr lang="fr-FR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1925" y="1270861"/>
            <a:ext cx="2464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Enviromission</a:t>
            </a:r>
            <a:r>
              <a:rPr lang="fr-FR" dirty="0"/>
              <a:t>, Arizona</a:t>
            </a:r>
          </a:p>
          <a:p>
            <a:r>
              <a:rPr lang="fr-FR" dirty="0"/>
              <a:t>Cheminée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Coût : 650M€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Puiss</a:t>
            </a:r>
            <a:r>
              <a:rPr lang="fr-FR" dirty="0"/>
              <a:t> : 200MW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3,25M€/MW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Fonctionne N/J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1925" y="3102677"/>
            <a:ext cx="252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PS10, Espagne</a:t>
            </a:r>
          </a:p>
          <a:p>
            <a:r>
              <a:rPr lang="fr-FR" dirty="0"/>
              <a:t>Tour solaire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Coût : 35M€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Puiss</a:t>
            </a:r>
            <a:r>
              <a:rPr lang="fr-FR" dirty="0"/>
              <a:t> : 11MW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3,18M€/MW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Fonctionne J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797084" y="1270861"/>
            <a:ext cx="2805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Massangis</a:t>
            </a:r>
            <a:r>
              <a:rPr lang="fr-FR" dirty="0"/>
              <a:t>, Bourgogne</a:t>
            </a:r>
          </a:p>
          <a:p>
            <a:r>
              <a:rPr lang="fr-FR" dirty="0"/>
              <a:t>Photovoltaïque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Coût : 150M€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Puiss</a:t>
            </a:r>
            <a:r>
              <a:rPr lang="fr-FR" dirty="0"/>
              <a:t> : 56MW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2,6M€/MW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Fonctionne J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797084" y="3146154"/>
            <a:ext cx="2867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Saint – </a:t>
            </a:r>
            <a:r>
              <a:rPr lang="fr-FR" dirty="0" err="1"/>
              <a:t>Clar</a:t>
            </a:r>
            <a:r>
              <a:rPr lang="fr-FR" dirty="0"/>
              <a:t>, Gers</a:t>
            </a:r>
          </a:p>
          <a:p>
            <a:r>
              <a:rPr lang="fr-FR" dirty="0"/>
              <a:t>Photovoltaïque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Coût : 45M€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Puiss</a:t>
            </a:r>
            <a:r>
              <a:rPr lang="fr-FR" dirty="0"/>
              <a:t> : 9MW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5M€/MW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Fonctionne J</a:t>
            </a:r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068475" y="1270861"/>
            <a:ext cx="19848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Centrale nucléaire</a:t>
            </a:r>
          </a:p>
          <a:p>
            <a:r>
              <a:rPr lang="fr-FR" dirty="0"/>
              <a:t>Source : SFEN</a:t>
            </a:r>
          </a:p>
          <a:p>
            <a:pPr marL="285750" indent="-285750">
              <a:buFontTx/>
              <a:buChar char="-"/>
            </a:pPr>
            <a:r>
              <a:rPr lang="fr-FR" dirty="0"/>
              <a:t>Coût : 1500M€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Puiss</a:t>
            </a:r>
            <a:r>
              <a:rPr lang="fr-FR" dirty="0"/>
              <a:t> : 1000MW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1,5M€/MW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Fonctionne N/J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974809" y="3107867"/>
            <a:ext cx="3315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Solar one, USA</a:t>
            </a:r>
          </a:p>
          <a:p>
            <a:r>
              <a:rPr lang="fr-FR" dirty="0" smtClean="0"/>
              <a:t>Miroirs </a:t>
            </a:r>
            <a:r>
              <a:rPr lang="fr-FR" dirty="0" err="1"/>
              <a:t>cilindro</a:t>
            </a:r>
            <a:r>
              <a:rPr lang="fr-FR" dirty="0"/>
              <a:t>-parabolique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Coût : 190M€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Puiss</a:t>
            </a:r>
            <a:r>
              <a:rPr lang="fr-FR" dirty="0"/>
              <a:t> : 64MW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2,9M€/</a:t>
            </a:r>
            <a:r>
              <a:rPr lang="fr-FR" dirty="0" smtClean="0"/>
              <a:t>MW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Fonctionne J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61627" y="4930389"/>
            <a:ext cx="1146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Attention : prendre en compte la durée de fonctionnement, la connaissance de la technologie et dans le cas des CSP l’ensoleillement et le besoins de continuité de source solaire.</a:t>
            </a:r>
          </a:p>
        </p:txBody>
      </p:sp>
    </p:spTree>
    <p:extLst>
      <p:ext uri="{BB962C8B-B14F-4D97-AF65-F5344CB8AC3E}">
        <p14:creationId xmlns:p14="http://schemas.microsoft.com/office/powerpoint/2010/main" val="19804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937574"/>
            <a:ext cx="6753678" cy="4777653"/>
          </a:xfrm>
          <a:prstGeom prst="rect">
            <a:avLst/>
          </a:prstGeom>
        </p:spPr>
      </p:pic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775854" y="2747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accent1"/>
                </a:solidFill>
              </a:rPr>
              <a:t>Rentabilité, avantages et inconvénients</a:t>
            </a:r>
            <a:r>
              <a:rPr lang="fr-FR" dirty="0">
                <a:solidFill>
                  <a:schemeClr val="accent1"/>
                </a:solidFill>
              </a:rPr>
              <a:t/>
            </a:r>
            <a:br>
              <a:rPr lang="fr-FR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640664" y="1270861"/>
            <a:ext cx="4060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Prix de revient moyen du kilowattheure :</a:t>
            </a:r>
          </a:p>
          <a:p>
            <a:endParaRPr lang="fr-FR" dirty="0"/>
          </a:p>
          <a:p>
            <a:r>
              <a:rPr lang="fr-FR" dirty="0"/>
              <a:t>- PV : entre 15 et 10 cent €</a:t>
            </a:r>
          </a:p>
          <a:p>
            <a:r>
              <a:rPr lang="fr-FR" dirty="0"/>
              <a:t>- Mix allemand : 6 cent € </a:t>
            </a:r>
          </a:p>
          <a:p>
            <a:r>
              <a:rPr lang="fr-FR" dirty="0"/>
              <a:t>- CSP : 19 cent €</a:t>
            </a:r>
          </a:p>
          <a:p>
            <a:endParaRPr lang="fr-FR" dirty="0"/>
          </a:p>
          <a:p>
            <a:r>
              <a:rPr lang="fr-FR" dirty="0"/>
              <a:t>En France une centrale nucléaire amortie a un prix de revient de 1 cent € / kWh</a:t>
            </a:r>
          </a:p>
        </p:txBody>
      </p:sp>
    </p:spTree>
    <p:extLst>
      <p:ext uri="{BB962C8B-B14F-4D97-AF65-F5344CB8AC3E}">
        <p14:creationId xmlns:p14="http://schemas.microsoft.com/office/powerpoint/2010/main" val="27339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2" y="1511790"/>
            <a:ext cx="6729348" cy="365982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670961" y="1080388"/>
            <a:ext cx="31652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9151 Héliostat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Fluide caloporteur:  Sels fondus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14 heures de stockage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Procédé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Bayton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plus récupération de chaleur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dirty="0" err="1">
                <a:solidFill>
                  <a:schemeClr val="bg2">
                    <a:lumMod val="25000"/>
                  </a:schemeClr>
                </a:solidFill>
              </a:rPr>
              <a:t>Conventional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 Rankine </a:t>
            </a:r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6" y="6002479"/>
            <a:ext cx="2491994" cy="5620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57600" y="799510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56603" y="165993"/>
            <a:ext cx="98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Analyse du cycle de vie d‘une centrale solaire thermique - Dates</a:t>
            </a:r>
            <a:r>
              <a:rPr lang="de-DE" sz="2800" dirty="0" smtClean="0">
                <a:solidFill>
                  <a:srgbClr val="C80000"/>
                </a:solidFill>
              </a:rPr>
              <a:t> </a:t>
            </a:r>
            <a:endParaRPr lang="de-DE" sz="2800" dirty="0">
              <a:solidFill>
                <a:srgbClr val="C8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956602" y="5898741"/>
            <a:ext cx="564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sp>
        <p:nvSpPr>
          <p:cNvPr id="2" name="Ellipse 1"/>
          <p:cNvSpPr/>
          <p:nvPr/>
        </p:nvSpPr>
        <p:spPr>
          <a:xfrm>
            <a:off x="1433680" y="3299452"/>
            <a:ext cx="2729948" cy="2173357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8268961" y="1510696"/>
            <a:ext cx="108000" cy="107559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8268961" y="2045869"/>
            <a:ext cx="108000" cy="107559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668444" y="1488413"/>
            <a:ext cx="818707" cy="2983948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58780" y="1974509"/>
            <a:ext cx="524963" cy="516229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828007" y="1723805"/>
            <a:ext cx="1806064" cy="1277067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3758780" y="3536300"/>
            <a:ext cx="1440213" cy="1635311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3774479" y="3177210"/>
            <a:ext cx="524963" cy="516229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8268961" y="2850258"/>
            <a:ext cx="108000" cy="107559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8268961" y="3716167"/>
            <a:ext cx="108000" cy="107559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8268961" y="4540848"/>
            <a:ext cx="108000" cy="107559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533327" y="4981157"/>
            <a:ext cx="6792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Life Cycle Assessment of a HYSOL Concentrated Solar Power Plant: Analyzing the Effect of </a:t>
            </a:r>
            <a:r>
              <a:rPr lang="de-DE" sz="1100" dirty="0" err="1"/>
              <a:t>Geographic</a:t>
            </a:r>
            <a:r>
              <a:rPr lang="de-DE" sz="1100" dirty="0"/>
              <a:t> Location</a:t>
            </a:r>
          </a:p>
          <a:p>
            <a:r>
              <a:rPr lang="it-IT" sz="1100" dirty="0"/>
              <a:t>Blanca Corona, Diego </a:t>
            </a:r>
            <a:r>
              <a:rPr lang="it-IT" sz="1100" dirty="0" err="1"/>
              <a:t>Ruiz</a:t>
            </a:r>
            <a:r>
              <a:rPr lang="it-IT" sz="1100" dirty="0"/>
              <a:t> and Guillermo San Miguel</a:t>
            </a:r>
          </a:p>
          <a:p>
            <a:r>
              <a:rPr lang="de-DE" sz="1100" dirty="0"/>
              <a:t>Department </a:t>
            </a:r>
            <a:r>
              <a:rPr lang="de-DE" sz="1100" dirty="0" err="1"/>
              <a:t>of</a:t>
            </a:r>
            <a:r>
              <a:rPr lang="de-DE" sz="1100" dirty="0"/>
              <a:t> Chemical </a:t>
            </a:r>
            <a:r>
              <a:rPr lang="de-DE" sz="1100" dirty="0" err="1"/>
              <a:t>and</a:t>
            </a:r>
            <a:r>
              <a:rPr lang="de-DE" sz="1100" dirty="0"/>
              <a:t> Environmental, Engineering, </a:t>
            </a:r>
            <a:r>
              <a:rPr lang="de-DE" sz="1100" dirty="0" err="1"/>
              <a:t>Escuela</a:t>
            </a:r>
            <a:r>
              <a:rPr lang="de-DE" sz="1100" dirty="0"/>
              <a:t> </a:t>
            </a:r>
            <a:r>
              <a:rPr lang="de-DE" sz="1100" dirty="0" err="1"/>
              <a:t>Técnica</a:t>
            </a:r>
            <a:r>
              <a:rPr lang="de-DE" sz="1100" dirty="0"/>
              <a:t> Superior de </a:t>
            </a:r>
            <a:r>
              <a:rPr lang="de-DE" sz="1100" dirty="0" err="1"/>
              <a:t>Ingenieros</a:t>
            </a:r>
            <a:endParaRPr lang="de-DE" sz="1100" dirty="0"/>
          </a:p>
          <a:p>
            <a:r>
              <a:rPr lang="es-ES" sz="1100" dirty="0"/>
              <a:t>Industriales (ETSII), Universidad Politécnica de Madrid</a:t>
            </a:r>
            <a:endParaRPr lang="de-DE" sz="1100" dirty="0"/>
          </a:p>
        </p:txBody>
      </p:sp>
      <p:sp>
        <p:nvSpPr>
          <p:cNvPr id="7" name="Textfeld 6"/>
          <p:cNvSpPr txBox="1"/>
          <p:nvPr/>
        </p:nvSpPr>
        <p:spPr>
          <a:xfrm>
            <a:off x="5019261" y="4978069"/>
            <a:ext cx="719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7075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en 58"/>
          <p:cNvGrpSpPr/>
          <p:nvPr/>
        </p:nvGrpSpPr>
        <p:grpSpPr>
          <a:xfrm>
            <a:off x="956602" y="1511790"/>
            <a:ext cx="6729348" cy="3659821"/>
            <a:chOff x="956602" y="1511790"/>
            <a:chExt cx="6729348" cy="3659821"/>
          </a:xfrm>
        </p:grpSpPr>
        <p:pic>
          <p:nvPicPr>
            <p:cNvPr id="57" name="Grafik 56" descr="Bildschirmausschnit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02" y="1511790"/>
              <a:ext cx="6729348" cy="3659821"/>
            </a:xfrm>
            <a:prstGeom prst="rect">
              <a:avLst/>
            </a:prstGeom>
          </p:spPr>
        </p:pic>
        <p:sp>
          <p:nvSpPr>
            <p:cNvPr id="58" name="Rechteck 57"/>
            <p:cNvSpPr/>
            <p:nvPr/>
          </p:nvSpPr>
          <p:spPr>
            <a:xfrm>
              <a:off x="5169548" y="3364698"/>
              <a:ext cx="2209800" cy="1559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6" y="6002479"/>
            <a:ext cx="2491994" cy="5620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57600" y="799510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56603" y="165993"/>
            <a:ext cx="98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Analyse du </a:t>
            </a:r>
            <a:r>
              <a:rPr lang="de-DE" sz="2800" dirty="0" err="1">
                <a:solidFill>
                  <a:schemeClr val="accent1"/>
                </a:solidFill>
              </a:rPr>
              <a:t>cycle</a:t>
            </a:r>
            <a:r>
              <a:rPr lang="de-DE" sz="2800" dirty="0">
                <a:solidFill>
                  <a:schemeClr val="accent1"/>
                </a:solidFill>
              </a:rPr>
              <a:t> de </a:t>
            </a:r>
            <a:r>
              <a:rPr lang="de-DE" sz="2800" dirty="0" err="1">
                <a:solidFill>
                  <a:schemeClr val="accent1"/>
                </a:solidFill>
              </a:rPr>
              <a:t>vie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d‘une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centrale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solaire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thermique</a:t>
            </a:r>
            <a:r>
              <a:rPr lang="de-DE" sz="2800" dirty="0">
                <a:solidFill>
                  <a:schemeClr val="accent1"/>
                </a:solidFill>
              </a:rPr>
              <a:t> - Dates</a:t>
            </a:r>
            <a:r>
              <a:rPr lang="de-DE" sz="2800" dirty="0">
                <a:solidFill>
                  <a:srgbClr val="C80000"/>
                </a:solidFill>
              </a:rPr>
              <a:t> </a:t>
            </a:r>
          </a:p>
        </p:txBody>
      </p:sp>
      <p:sp>
        <p:nvSpPr>
          <p:cNvPr id="26" name="Freihandform: Form 25"/>
          <p:cNvSpPr/>
          <p:nvPr/>
        </p:nvSpPr>
        <p:spPr>
          <a:xfrm>
            <a:off x="3155285" y="1601069"/>
            <a:ext cx="4896853" cy="3489158"/>
          </a:xfrm>
          <a:custGeom>
            <a:avLst/>
            <a:gdLst>
              <a:gd name="connsiteX0" fmla="*/ 3477126 w 4896853"/>
              <a:gd name="connsiteY0" fmla="*/ 3477126 h 3489158"/>
              <a:gd name="connsiteX1" fmla="*/ 0 w 4896853"/>
              <a:gd name="connsiteY1" fmla="*/ 3489158 h 3489158"/>
              <a:gd name="connsiteX2" fmla="*/ 24063 w 4896853"/>
              <a:gd name="connsiteY2" fmla="*/ 1900989 h 3489158"/>
              <a:gd name="connsiteX3" fmla="*/ 1082842 w 4896853"/>
              <a:gd name="connsiteY3" fmla="*/ 1900989 h 3489158"/>
              <a:gd name="connsiteX4" fmla="*/ 1106905 w 4896853"/>
              <a:gd name="connsiteY4" fmla="*/ 0 h 3489158"/>
              <a:gd name="connsiteX5" fmla="*/ 4896853 w 4896853"/>
              <a:gd name="connsiteY5" fmla="*/ 48126 h 3489158"/>
              <a:gd name="connsiteX6" fmla="*/ 4896853 w 4896853"/>
              <a:gd name="connsiteY6" fmla="*/ 1648326 h 3489158"/>
              <a:gd name="connsiteX7" fmla="*/ 4896853 w 4896853"/>
              <a:gd name="connsiteY7" fmla="*/ 1696453 h 3489158"/>
              <a:gd name="connsiteX8" fmla="*/ 3537284 w 4896853"/>
              <a:gd name="connsiteY8" fmla="*/ 1684421 h 3489158"/>
              <a:gd name="connsiteX9" fmla="*/ 3561347 w 4896853"/>
              <a:gd name="connsiteY9" fmla="*/ 3477126 h 3489158"/>
              <a:gd name="connsiteX10" fmla="*/ 3477126 w 4896853"/>
              <a:gd name="connsiteY10" fmla="*/ 3477126 h 348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6853" h="3489158">
                <a:moveTo>
                  <a:pt x="3477126" y="3477126"/>
                </a:moveTo>
                <a:lnTo>
                  <a:pt x="0" y="3489158"/>
                </a:lnTo>
                <a:lnTo>
                  <a:pt x="24063" y="1900989"/>
                </a:lnTo>
                <a:lnTo>
                  <a:pt x="1082842" y="1900989"/>
                </a:lnTo>
                <a:lnTo>
                  <a:pt x="1106905" y="0"/>
                </a:lnTo>
                <a:lnTo>
                  <a:pt x="4896853" y="48126"/>
                </a:lnTo>
                <a:lnTo>
                  <a:pt x="4896853" y="1648326"/>
                </a:lnTo>
                <a:lnTo>
                  <a:pt x="4896853" y="1696453"/>
                </a:lnTo>
                <a:lnTo>
                  <a:pt x="3537284" y="1684421"/>
                </a:lnTo>
                <a:lnTo>
                  <a:pt x="3561347" y="3477126"/>
                </a:lnTo>
                <a:lnTo>
                  <a:pt x="3477126" y="3477126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Pfeil: nach rechts 35"/>
          <p:cNvSpPr/>
          <p:nvPr/>
        </p:nvSpPr>
        <p:spPr>
          <a:xfrm>
            <a:off x="7962077" y="2269062"/>
            <a:ext cx="1427768" cy="30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: nach rechts 37"/>
          <p:cNvSpPr/>
          <p:nvPr/>
        </p:nvSpPr>
        <p:spPr>
          <a:xfrm>
            <a:off x="6629755" y="4103834"/>
            <a:ext cx="2760090" cy="261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10231332" y="2690537"/>
            <a:ext cx="1684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Unité fonctionnelle:</a:t>
            </a:r>
          </a:p>
          <a:p>
            <a:r>
              <a:rPr lang="fr-FR" dirty="0" smtClean="0"/>
              <a:t>1MWh/el</a:t>
            </a:r>
            <a:endParaRPr lang="fr-FR" dirty="0"/>
          </a:p>
        </p:txBody>
      </p:sp>
      <p:sp>
        <p:nvSpPr>
          <p:cNvPr id="48" name="Pfeil: nach oben gebogen 47"/>
          <p:cNvSpPr/>
          <p:nvPr/>
        </p:nvSpPr>
        <p:spPr>
          <a:xfrm rot="16200000">
            <a:off x="6751540" y="360832"/>
            <a:ext cx="348831" cy="2290014"/>
          </a:xfrm>
          <a:prstGeom prst="bentUpArrow">
            <a:avLst>
              <a:gd name="adj1" fmla="val 25000"/>
              <a:gd name="adj2" fmla="val 21711"/>
              <a:gd name="adj3" fmla="val 11058"/>
            </a:avLst>
          </a:prstGeom>
          <a:effectLst/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9145717" y="2259569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</p:txBody>
      </p:sp>
      <p:sp>
        <p:nvSpPr>
          <p:cNvPr id="50" name="Geschweifte Klammer rechts 49"/>
          <p:cNvSpPr/>
          <p:nvPr/>
        </p:nvSpPr>
        <p:spPr>
          <a:xfrm>
            <a:off x="9752585" y="2229853"/>
            <a:ext cx="203986" cy="21359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8070963" y="1205163"/>
            <a:ext cx="35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Flux élémentaires: CO2, NO2 , …..</a:t>
            </a:r>
            <a:endParaRPr lang="fr-FR" dirty="0"/>
          </a:p>
        </p:txBody>
      </p:sp>
      <p:sp>
        <p:nvSpPr>
          <p:cNvPr id="53" name="Textfeld 52"/>
          <p:cNvSpPr txBox="1"/>
          <p:nvPr/>
        </p:nvSpPr>
        <p:spPr>
          <a:xfrm>
            <a:off x="547375" y="1502726"/>
            <a:ext cx="284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ACV: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cradle</a:t>
            </a:r>
            <a:r>
              <a:rPr lang="fr-FR" dirty="0" smtClean="0"/>
              <a:t>-to-grave</a:t>
            </a:r>
          </a:p>
          <a:p>
            <a:endParaRPr lang="de-DE" dirty="0"/>
          </a:p>
        </p:txBody>
      </p:sp>
      <p:sp>
        <p:nvSpPr>
          <p:cNvPr id="54" name="Pfeil: nach rechts 53"/>
          <p:cNvSpPr/>
          <p:nvPr/>
        </p:nvSpPr>
        <p:spPr>
          <a:xfrm>
            <a:off x="2786340" y="3067197"/>
            <a:ext cx="1487881" cy="15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14278" y="2867729"/>
            <a:ext cx="214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Flux élémentaires: </a:t>
            </a:r>
          </a:p>
          <a:p>
            <a:r>
              <a:rPr lang="fr-FR" dirty="0" smtClean="0"/>
              <a:t>Matière première</a:t>
            </a:r>
          </a:p>
          <a:p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956602" y="5898741"/>
            <a:ext cx="564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</p:spTree>
    <p:extLst>
      <p:ext uri="{BB962C8B-B14F-4D97-AF65-F5344CB8AC3E}">
        <p14:creationId xmlns:p14="http://schemas.microsoft.com/office/powerpoint/2010/main" val="1458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1330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8" grpId="0" animBg="1"/>
      <p:bldP spid="40" grpId="0"/>
      <p:bldP spid="48" grpId="0" animBg="1"/>
      <p:bldP spid="50" grpId="0" animBg="1"/>
      <p:bldP spid="52" grpId="0"/>
      <p:bldP spid="53" grpId="0"/>
      <p:bldP spid="54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6" y="6002479"/>
            <a:ext cx="2491994" cy="5620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57600" y="799510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56603" y="165993"/>
            <a:ext cx="9889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Analyse du cycle de vie d‘une centrale solaire thermique - Résultats</a:t>
            </a:r>
            <a:r>
              <a:rPr lang="fr-FR" sz="2800" dirty="0" smtClean="0">
                <a:solidFill>
                  <a:srgbClr val="C80000"/>
                </a:solidFill>
              </a:rPr>
              <a:t> </a:t>
            </a:r>
          </a:p>
          <a:p>
            <a:endParaRPr lang="de-DE" sz="2800" dirty="0">
              <a:solidFill>
                <a:srgbClr val="C8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56602" y="5898741"/>
            <a:ext cx="564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1" name="Grafik 10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9" y="1649659"/>
            <a:ext cx="10605393" cy="2823982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439741" y="2205997"/>
            <a:ext cx="9069234" cy="2471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6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6" y="6002479"/>
            <a:ext cx="2491994" cy="5620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57600" y="799510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56603" y="165993"/>
            <a:ext cx="9889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Analyse de Cycle de </a:t>
            </a:r>
            <a:r>
              <a:rPr lang="de-DE" sz="2800" dirty="0" err="1">
                <a:solidFill>
                  <a:schemeClr val="accent1"/>
                </a:solidFill>
              </a:rPr>
              <a:t>vie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d‘un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central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csp</a:t>
            </a:r>
            <a:r>
              <a:rPr lang="de-DE" sz="2800" dirty="0">
                <a:solidFill>
                  <a:schemeClr val="accent1"/>
                </a:solidFill>
              </a:rPr>
              <a:t> - </a:t>
            </a:r>
            <a:r>
              <a:rPr lang="de-DE" sz="2800" dirty="0" err="1">
                <a:solidFill>
                  <a:schemeClr val="accent1"/>
                </a:solidFill>
              </a:rPr>
              <a:t>Résultats</a:t>
            </a:r>
            <a:r>
              <a:rPr lang="de-DE" sz="2800" dirty="0">
                <a:solidFill>
                  <a:srgbClr val="C80000"/>
                </a:solidFill>
              </a:rPr>
              <a:t> </a:t>
            </a:r>
          </a:p>
          <a:p>
            <a:endParaRPr lang="de-DE" sz="2800" dirty="0">
              <a:solidFill>
                <a:srgbClr val="C80000"/>
              </a:solidFill>
            </a:endParaRP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96" y="899247"/>
            <a:ext cx="9812119" cy="293410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74209" y="1679356"/>
            <a:ext cx="8789158" cy="2320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96537" y="3864852"/>
            <a:ext cx="9884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Scénario A utilise le méthode « </a:t>
            </a:r>
            <a:r>
              <a:rPr lang="fr-FR" dirty="0" err="1"/>
              <a:t>avoided</a:t>
            </a:r>
            <a:r>
              <a:rPr lang="fr-FR" dirty="0"/>
              <a:t> </a:t>
            </a:r>
            <a:r>
              <a:rPr lang="fr-FR" dirty="0" err="1"/>
              <a:t>burden</a:t>
            </a:r>
            <a:r>
              <a:rPr lang="fr-FR" dirty="0"/>
              <a:t> (tr : éviter les fardeaux) » pour les déchets qui résulte            	de la production de bio méthane.</a:t>
            </a:r>
          </a:p>
          <a:p>
            <a:endParaRPr lang="fr-FR" dirty="0"/>
          </a:p>
          <a:p>
            <a:r>
              <a:rPr lang="fr-FR" dirty="0"/>
              <a:t>Scenario B:  Gaz naturel est utilisé au lieu de bio méthane</a:t>
            </a:r>
          </a:p>
          <a:p>
            <a:endParaRPr lang="fr-FR" dirty="0"/>
          </a:p>
        </p:txBody>
      </p:sp>
      <p:sp>
        <p:nvSpPr>
          <p:cNvPr id="15" name="Textfeld 14"/>
          <p:cNvSpPr txBox="1"/>
          <p:nvPr/>
        </p:nvSpPr>
        <p:spPr>
          <a:xfrm>
            <a:off x="956602" y="5898741"/>
            <a:ext cx="564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</p:spTree>
    <p:extLst>
      <p:ext uri="{BB962C8B-B14F-4D97-AF65-F5344CB8AC3E}">
        <p14:creationId xmlns:p14="http://schemas.microsoft.com/office/powerpoint/2010/main" val="21545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05" y="831007"/>
            <a:ext cx="8679713" cy="49650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6" y="6002479"/>
            <a:ext cx="2491994" cy="5620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57600" y="799510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56603" y="165993"/>
            <a:ext cx="9889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Analyse de Cycle de vie d‘une centrale CSP - Résultats</a:t>
            </a:r>
            <a:r>
              <a:rPr lang="fr-FR" sz="2800" dirty="0">
                <a:solidFill>
                  <a:srgbClr val="C80000"/>
                </a:solidFill>
              </a:rPr>
              <a:t> </a:t>
            </a:r>
          </a:p>
          <a:p>
            <a:endParaRPr lang="de-DE" sz="2800" dirty="0">
              <a:solidFill>
                <a:srgbClr val="C8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96548" y="3249168"/>
            <a:ext cx="8529589" cy="2719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956602" y="5898741"/>
            <a:ext cx="564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123285" y="4698752"/>
            <a:ext cx="7332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Steffen Schlömer,</a:t>
            </a:r>
          </a:p>
          <a:p>
            <a:r>
              <a:rPr lang="de-DE" sz="1100" dirty="0"/>
              <a:t>Technology-</a:t>
            </a:r>
            <a:r>
              <a:rPr lang="de-DE" sz="1100" dirty="0" err="1"/>
              <a:t>specific</a:t>
            </a:r>
            <a:r>
              <a:rPr lang="de-DE" sz="1100" dirty="0"/>
              <a:t> </a:t>
            </a:r>
            <a:r>
              <a:rPr lang="de-DE" sz="1100" dirty="0" err="1"/>
              <a:t>Cost</a:t>
            </a:r>
            <a:r>
              <a:rPr lang="de-DE" sz="1100" dirty="0"/>
              <a:t> </a:t>
            </a:r>
            <a:r>
              <a:rPr lang="de-DE" sz="1100" dirty="0" err="1"/>
              <a:t>and</a:t>
            </a:r>
            <a:endParaRPr lang="de-DE" sz="1100" dirty="0"/>
          </a:p>
          <a:p>
            <a:r>
              <a:rPr lang="de-DE" sz="1100" dirty="0" err="1"/>
              <a:t>performance</a:t>
            </a:r>
            <a:r>
              <a:rPr lang="de-DE" sz="1100" dirty="0"/>
              <a:t> </a:t>
            </a:r>
            <a:r>
              <a:rPr lang="de-DE" sz="1100" dirty="0" err="1"/>
              <a:t>parameters</a:t>
            </a:r>
            <a:endParaRPr lang="de-DE" sz="1100" dirty="0"/>
          </a:p>
        </p:txBody>
      </p:sp>
      <p:sp>
        <p:nvSpPr>
          <p:cNvPr id="11" name="Textfeld 10"/>
          <p:cNvSpPr txBox="1"/>
          <p:nvPr/>
        </p:nvSpPr>
        <p:spPr>
          <a:xfrm>
            <a:off x="9609220" y="4695664"/>
            <a:ext cx="776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7572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6" y="6002479"/>
            <a:ext cx="2491994" cy="5620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57600" y="799510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56603" y="165993"/>
            <a:ext cx="9889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/>
                </a:solidFill>
              </a:rPr>
              <a:t>Analyse de Cycle de vie d‘une centrale CSP - Résultats</a:t>
            </a:r>
            <a:r>
              <a:rPr lang="fr-FR" sz="2800" dirty="0">
                <a:solidFill>
                  <a:srgbClr val="C80000"/>
                </a:solidFill>
              </a:rPr>
              <a:t> </a:t>
            </a:r>
          </a:p>
          <a:p>
            <a:endParaRPr lang="de-DE" sz="2800" dirty="0">
              <a:solidFill>
                <a:srgbClr val="C8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56602" y="5898741"/>
            <a:ext cx="564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15" y="832247"/>
            <a:ext cx="6420746" cy="489653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028741" y="4848635"/>
            <a:ext cx="67922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D. Weißbach,</a:t>
            </a:r>
          </a:p>
          <a:p>
            <a:r>
              <a:rPr lang="en-US" sz="1100" dirty="0"/>
              <a:t>Energy intensities, EROIs, and energy payback times</a:t>
            </a:r>
          </a:p>
          <a:p>
            <a:r>
              <a:rPr lang="en-US" sz="1100" dirty="0"/>
              <a:t>of electricity generating power plants</a:t>
            </a:r>
            <a:endParaRPr lang="de-DE" sz="1100" dirty="0"/>
          </a:p>
        </p:txBody>
      </p:sp>
      <p:sp>
        <p:nvSpPr>
          <p:cNvPr id="12" name="Textfeld 11"/>
          <p:cNvSpPr txBox="1"/>
          <p:nvPr/>
        </p:nvSpPr>
        <p:spPr>
          <a:xfrm>
            <a:off x="8514675" y="4845547"/>
            <a:ext cx="719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3961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6" y="6002479"/>
            <a:ext cx="2491994" cy="5620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57600" y="799510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56603" y="165993"/>
            <a:ext cx="9889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1"/>
                </a:solidFill>
              </a:rPr>
              <a:t>Outlook CSP – </a:t>
            </a:r>
            <a:r>
              <a:rPr lang="de-DE" sz="2800" dirty="0" err="1">
                <a:solidFill>
                  <a:schemeClr val="accent1"/>
                </a:solidFill>
              </a:rPr>
              <a:t>Étude</a:t>
            </a:r>
            <a:r>
              <a:rPr lang="de-DE" sz="2800" dirty="0">
                <a:solidFill>
                  <a:schemeClr val="accent1"/>
                </a:solidFill>
              </a:rPr>
              <a:t> Greenpeace</a:t>
            </a:r>
          </a:p>
          <a:p>
            <a:endParaRPr lang="de-DE" sz="2800" dirty="0">
              <a:solidFill>
                <a:srgbClr val="C80000"/>
              </a:solidFill>
            </a:endParaRPr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27" y="940552"/>
            <a:ext cx="3624242" cy="4490413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6" y="1743831"/>
            <a:ext cx="7339458" cy="335462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56602" y="5898741"/>
            <a:ext cx="564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58950" y="5079451"/>
            <a:ext cx="67922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Greenpeache</a:t>
            </a:r>
            <a:r>
              <a:rPr lang="de-DE" sz="1100" dirty="0"/>
              <a:t>,</a:t>
            </a:r>
          </a:p>
          <a:p>
            <a:r>
              <a:rPr lang="de-DE" sz="1000" dirty="0"/>
              <a:t>SOLAR THERMAL ELECTRICITY</a:t>
            </a:r>
          </a:p>
          <a:p>
            <a:r>
              <a:rPr lang="de-DE" sz="1000" dirty="0"/>
              <a:t>GLOBAL OUTLOOK 2016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44884" y="5076363"/>
            <a:ext cx="719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8976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596" y="1988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5"/>
                </a:solidFill>
              </a:rPr>
              <a:t>Sommaire </a:t>
            </a:r>
          </a:p>
        </p:txBody>
      </p:sp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3596" y="1552537"/>
            <a:ext cx="100168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sz="2800" dirty="0">
                <a:solidFill>
                  <a:schemeClr val="accent1"/>
                </a:solidFill>
              </a:rPr>
              <a:t>Principe de fonctionnement</a:t>
            </a:r>
          </a:p>
          <a:p>
            <a:pPr marL="400050" indent="-400050">
              <a:buFont typeface="+mj-lt"/>
              <a:buAutoNum type="romanUcPeriod"/>
            </a:pPr>
            <a:endParaRPr lang="fr-FR" sz="2800" dirty="0">
              <a:solidFill>
                <a:schemeClr val="accent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fr-FR" sz="2800" dirty="0">
              <a:solidFill>
                <a:schemeClr val="accent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sz="2800" dirty="0">
                <a:solidFill>
                  <a:schemeClr val="accent1"/>
                </a:solidFill>
              </a:rPr>
              <a:t>Rentabilité, avantages et inconvénients</a:t>
            </a:r>
          </a:p>
          <a:p>
            <a:pPr marL="400050" indent="-400050">
              <a:buFont typeface="+mj-lt"/>
              <a:buAutoNum type="romanUcPeriod"/>
            </a:pPr>
            <a:endParaRPr lang="fr-FR" sz="2800" dirty="0">
              <a:solidFill>
                <a:schemeClr val="accent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fr-FR" sz="2800" dirty="0">
              <a:solidFill>
                <a:schemeClr val="accent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sz="2800" dirty="0">
                <a:solidFill>
                  <a:schemeClr val="accent1"/>
                </a:solidFill>
              </a:rPr>
              <a:t>Impacte écologique, unité fonctionnelle </a:t>
            </a:r>
          </a:p>
        </p:txBody>
      </p:sp>
    </p:spTree>
    <p:extLst>
      <p:ext uri="{BB962C8B-B14F-4D97-AF65-F5344CB8AC3E}">
        <p14:creationId xmlns:p14="http://schemas.microsoft.com/office/powerpoint/2010/main" val="1551861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6" y="6002479"/>
            <a:ext cx="2491994" cy="562094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957600" y="799510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56602" y="151894"/>
            <a:ext cx="988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Sources - bibliographie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56602" y="5898741"/>
            <a:ext cx="564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sz="1400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sz="1400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56602" y="1349780"/>
            <a:ext cx="8055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hlinkClick r:id="rId3" action="ppaction://hlinkfile"/>
              </a:rPr>
              <a:t>ecosource.info.fr/solaire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www.enviromission.com.au/IRM/content/default.aspx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>
                <a:hlinkClick r:id="rId5"/>
              </a:rPr>
              <a:t>https://fr.wikipedia.org/wiki/Tour_solaire_(chemin%C3%A9e</a:t>
            </a:r>
            <a:r>
              <a:rPr lang="fr-FR" dirty="0" smtClean="0">
                <a:hlinkClick r:id="rId5"/>
              </a:rPr>
              <a:t>)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>
                <a:hlinkClick r:id="rId6"/>
              </a:rPr>
              <a:t>https://</a:t>
            </a:r>
            <a:r>
              <a:rPr lang="fr-FR" dirty="0" smtClean="0">
                <a:hlinkClick r:id="rId6"/>
              </a:rPr>
              <a:t>www.youtube.com/watch?v=Cgv1PQ_NG0U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>
                <a:hlinkClick r:id="rId7"/>
              </a:rPr>
              <a:t>http://</a:t>
            </a:r>
            <a:r>
              <a:rPr lang="fr-FR" dirty="0" smtClean="0">
                <a:hlinkClick r:id="rId7"/>
              </a:rPr>
              <a:t>www.journaldunet.com/economie/magazine/enquete/argent-public-combien-coute-a-l-etat/combien-coute-une-centrale-nucleaire-1-5-milliard.shtml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>
                <a:hlinkClick r:id="rId8"/>
              </a:rPr>
              <a:t>https://</a:t>
            </a:r>
            <a:r>
              <a:rPr lang="fr-FR" dirty="0" smtClean="0">
                <a:hlinkClick r:id="rId8"/>
              </a:rPr>
              <a:t>fr.wikipedia.org/wiki/Centrale_solaire_photovolta%C3%AFque#Saint-Clar</a:t>
            </a:r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9469464" y="1487837"/>
            <a:ext cx="192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Centrale solaire à effet de cheminée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360976" y="2766838"/>
            <a:ext cx="252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Centrale nucléaire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469464" y="3541423"/>
            <a:ext cx="234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Photovoltaïque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392692" y="1811002"/>
            <a:ext cx="1763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8787539" y="2951504"/>
            <a:ext cx="368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6" idx="1"/>
          </p:cNvCxnSpPr>
          <p:nvPr/>
        </p:nvCxnSpPr>
        <p:spPr>
          <a:xfrm>
            <a:off x="9012278" y="3726089"/>
            <a:ext cx="457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596" y="1988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5"/>
                </a:solidFill>
              </a:rPr>
              <a:t>Principe de fonctionnement</a:t>
            </a:r>
          </a:p>
        </p:txBody>
      </p:sp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pic>
        <p:nvPicPr>
          <p:cNvPr id="7" name="Image 6" descr="Schema capteur à miroirs paraboliques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11" y="1816831"/>
            <a:ext cx="3815481" cy="3478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139807" y="1208968"/>
            <a:ext cx="57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Centrales à capteurs solaire paraboliques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7624" y="2291202"/>
            <a:ext cx="4770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Miroirs paraboliques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Orientables par rapport au soleil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Récepteur avec moteur Stirling à l’intérieur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Conversion énergie thermique en électricité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48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596" y="1988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5"/>
                </a:solidFill>
              </a:rPr>
              <a:t>Principe de fonctionnement</a:t>
            </a:r>
          </a:p>
        </p:txBody>
      </p:sp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18623" y="1208968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Centrales à capteurs cylindro-paraboliques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7624" y="2291202"/>
            <a:ext cx="4770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Miroirs cylindro-paraboliques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Orientables par rapport au soleil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Récepteur = tube en verre sous vide avec gaine en métal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Fluide caloporteur = huile synthétique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Conversion énergie thermique en électricité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9" name="Image 8" descr="Centrale solaire thermique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54" y="1719334"/>
            <a:ext cx="4732842" cy="3741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03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596" y="1988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5"/>
                </a:solidFill>
              </a:rPr>
              <a:t>Principe de fonctionnement</a:t>
            </a:r>
          </a:p>
        </p:txBody>
      </p:sp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18623" y="1208968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</a:rPr>
              <a:t>Centrales à miroirs de Fresnel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7624" y="2291202"/>
            <a:ext cx="4770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Miroirs plans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Orientables par rapport au soleil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Récepteur = tube avec miroir cylindro parabolique au dessus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Fluide caloporteur = huile synthétique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Conversion énergie thermique en électricité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14" name="Image 13" descr="Schema fonctionnement d’une centrale solaire à miroir de fresne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96" y="1670633"/>
            <a:ext cx="4897938" cy="4021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29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596" y="1988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5"/>
                </a:solidFill>
              </a:rPr>
              <a:t>Principe de fonctionnement</a:t>
            </a:r>
          </a:p>
        </p:txBody>
      </p:sp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18623" y="1208968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</a:rPr>
              <a:t>Centrales à concentration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7624" y="2291202"/>
            <a:ext cx="4770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Miroirs plans (héliostats)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Orientables par rapport au soleil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Disposés en cercle autour d’une tour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Récepteur = absorbeur au sommet de la tour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Fluide caloporteur = sels fondus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Conversion énergie thermique en électricité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9" name="Image 8" descr="Tour solaire à concentration PS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68" y="1786065"/>
            <a:ext cx="5617312" cy="3644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27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596" y="1988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5"/>
                </a:solidFill>
              </a:rPr>
              <a:t>Principe de fonctionnement</a:t>
            </a:r>
          </a:p>
        </p:txBody>
      </p:sp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18623" y="1208968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</a:rPr>
              <a:t>Centrales solaires à effet de cheminée</a:t>
            </a:r>
          </a:p>
        </p:txBody>
      </p:sp>
      <p:pic>
        <p:nvPicPr>
          <p:cNvPr id="13" name="Image 12" descr="Centrales solaires à effet de cheminé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4" y="1834738"/>
            <a:ext cx="5479994" cy="375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Principe de centrale à effet de cheminé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64" y="1790288"/>
            <a:ext cx="5061132" cy="3843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65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accent1"/>
                </a:solidFill>
              </a:rPr>
              <a:t>Rentabilité, avantages et inconvénients</a:t>
            </a:r>
            <a:r>
              <a:rPr lang="fr-FR" dirty="0">
                <a:solidFill>
                  <a:schemeClr val="accent1"/>
                </a:solidFill>
              </a:rPr>
              <a:t/>
            </a:r>
            <a:br>
              <a:rPr lang="fr-FR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1026434" y="1213974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</a:rPr>
              <a:t>Centrales à concentration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7939" y="1968035"/>
            <a:ext cx="38435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Avantages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Source d’énergie inépuisable et gratuite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Pas d’émission polluante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Permet de valoriser des zones désertiques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Inconvénients 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Nécessite un fort ensoleillement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Surface au sol importante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747788" y="1223200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</a:rPr>
              <a:t>Centrales solaires à effet de cheminée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454532" y="1691036"/>
            <a:ext cx="557014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Avantages 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Source d’énergie inépuisable et gratuite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Pas d’émission polluante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Fonctionnement sans intermittence (jour et nuit)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Mécanique simple, peu d’entretien nécessaire et durée de vie longue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Impact visuel positif (pour certains)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Inconvénients 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investissement de départ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Impact visuel négatif (d’autres)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1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5"/>
          <p:cNvSpPr/>
          <p:nvPr/>
        </p:nvSpPr>
        <p:spPr>
          <a:xfrm>
            <a:off x="956603" y="5753686"/>
            <a:ext cx="9889587" cy="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63311" y="5753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Eco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Conception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Concentrated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Solar Power (CSP) </a:t>
            </a: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Adrien Reymond, Kevin Zafrany &amp; Jonas Petzschmann</a:t>
            </a:r>
          </a:p>
        </p:txBody>
      </p:sp>
      <p:pic>
        <p:nvPicPr>
          <p:cNvPr id="12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60" y="6046083"/>
            <a:ext cx="2491994" cy="562094"/>
          </a:xfrm>
          <a:prstGeom prst="rect">
            <a:avLst/>
          </a:prstGeom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chemeClr val="accent1"/>
                </a:solidFill>
              </a:rPr>
              <a:t>Rentabilité, avantages et inconvénients</a:t>
            </a:r>
            <a:r>
              <a:rPr lang="fr-FR" dirty="0">
                <a:solidFill>
                  <a:schemeClr val="accent1"/>
                </a:solidFill>
              </a:rPr>
              <a:t/>
            </a:r>
            <a:br>
              <a:rPr lang="fr-FR" dirty="0">
                <a:solidFill>
                  <a:schemeClr val="accent1"/>
                </a:solidFill>
              </a:rPr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7828" y="1208968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Centrales à capteurs cylindro-paraboliques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88656" y="1208968"/>
            <a:ext cx="610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</a:rPr>
              <a:t>Centrales à miroirs de Fresnel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96723" y="1837438"/>
            <a:ext cx="580669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Avantages 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Les miroirs plans sont plus simples à fabriquer et meilleur marché que les paraboliques et </a:t>
            </a:r>
            <a:r>
              <a:rPr lang="fr-FR" altLang="fr-FR" dirty="0" err="1">
                <a:latin typeface="Arial" panose="020B0604020202020204" pitchFamily="34" charset="0"/>
              </a:rPr>
              <a:t>cylindro</a:t>
            </a:r>
            <a:r>
              <a:rPr lang="fr-FR" altLang="fr-FR" dirty="0">
                <a:latin typeface="Arial" panose="020B0604020202020204" pitchFamily="34" charset="0"/>
              </a:rPr>
              <a:t>-paraboliques.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Moins de prise au vent, infrastructure moins importante qu’une centrale à capteurs </a:t>
            </a:r>
            <a:r>
              <a:rPr lang="fr-FR" altLang="fr-FR" dirty="0" err="1">
                <a:latin typeface="Arial" panose="020B0604020202020204" pitchFamily="34" charset="0"/>
              </a:rPr>
              <a:t>cylindro</a:t>
            </a:r>
            <a:r>
              <a:rPr lang="fr-FR" altLang="fr-FR" dirty="0">
                <a:latin typeface="Arial" panose="020B0604020202020204" pitchFamily="34" charset="0"/>
              </a:rPr>
              <a:t>-paraboliques.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Inconvénients 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Performances optiques inférieures d’environ 30% par rapport aux réflecteurs paraboliques et </a:t>
            </a:r>
            <a:r>
              <a:rPr lang="fr-FR" altLang="fr-FR" dirty="0" err="1">
                <a:latin typeface="Arial" panose="020B0604020202020204" pitchFamily="34" charset="0"/>
              </a:rPr>
              <a:t>cylindro</a:t>
            </a:r>
            <a:r>
              <a:rPr lang="fr-FR" altLang="fr-FR" dirty="0">
                <a:latin typeface="Arial" panose="020B0604020202020204" pitchFamily="34" charset="0"/>
              </a:rPr>
              <a:t>-paraboliques.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3379" y="1843088"/>
            <a:ext cx="614783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Avantages 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Source d’énergie inépuisable et gratuite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Pas d’émission polluante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Peu fonctionner sans intermittences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Inconvénients 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Nécessite un fort ensoleillement et une zone chaude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- Surface au sol importante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98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1451</Words>
  <Application>Microsoft Office PowerPoint</Application>
  <PresentationFormat>Grand écran</PresentationFormat>
  <Paragraphs>299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Wingdings</vt:lpstr>
      <vt:lpstr>Thème Office</vt:lpstr>
      <vt:lpstr>CONCENTRATED SOLAR POWER PLANT (CSP) </vt:lpstr>
      <vt:lpstr>Sommaire </vt:lpstr>
      <vt:lpstr>Principe de fonctionnement</vt:lpstr>
      <vt:lpstr>Principe de fonctionnement</vt:lpstr>
      <vt:lpstr>Principe de fonctionnement</vt:lpstr>
      <vt:lpstr>Principe de fonctionnement</vt:lpstr>
      <vt:lpstr>Principe de fonctionnement</vt:lpstr>
      <vt:lpstr>Rentabilité, avantages et inconvénients </vt:lpstr>
      <vt:lpstr>Présentation PowerPoint</vt:lpstr>
      <vt:lpstr>Rentabilité, avantages et inconvénients </vt:lpstr>
      <vt:lpstr>Rentabilité, avantages et inconvénients </vt:lpstr>
      <vt:lpstr>Rentabilité, avantages et inconvénients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Jonas</dc:creator>
  <cp:lastModifiedBy>adrien reymond</cp:lastModifiedBy>
  <cp:revision>76</cp:revision>
  <dcterms:created xsi:type="dcterms:W3CDTF">2017-03-16T19:30:55Z</dcterms:created>
  <dcterms:modified xsi:type="dcterms:W3CDTF">2017-03-22T10:35:06Z</dcterms:modified>
</cp:coreProperties>
</file>