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90" r:id="rId2"/>
  </p:sldMasterIdLst>
  <p:sldIdLst>
    <p:sldId id="256" r:id="rId3"/>
    <p:sldId id="257" r:id="rId4"/>
    <p:sldId id="269" r:id="rId5"/>
    <p:sldId id="270" r:id="rId6"/>
    <p:sldId id="271" r:id="rId7"/>
    <p:sldId id="272" r:id="rId8"/>
    <p:sldId id="258" r:id="rId9"/>
    <p:sldId id="273" r:id="rId10"/>
    <p:sldId id="259" r:id="rId11"/>
    <p:sldId id="260" r:id="rId12"/>
    <p:sldId id="261" r:id="rId13"/>
    <p:sldId id="262" r:id="rId14"/>
    <p:sldId id="263" r:id="rId15"/>
    <p:sldId id="264" r:id="rId16"/>
    <p:sldId id="265" r:id="rId17"/>
    <p:sldId id="267" r:id="rId18"/>
    <p:sldId id="266" r:id="rId19"/>
    <p:sldId id="268" r:id="rId20"/>
    <p:sldId id="274" r:id="rId21"/>
    <p:sldId id="275" r:id="rId22"/>
    <p:sldId id="278"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172135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161979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11447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413049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248761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369576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2FC2E2-09D4-864E-ABEC-F932E7855232}" type="datetimeFigureOut">
              <a:rPr lang="es-ES" smtClean="0"/>
              <a:t>28/03/2017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280163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22FC2E2-09D4-864E-ABEC-F932E7855232}" type="datetimeFigureOut">
              <a:rPr lang="es-ES" smtClean="0"/>
              <a:t>28/03/2017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93861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2FC2E2-09D4-864E-ABEC-F932E7855232}" type="datetimeFigureOut">
              <a:rPr lang="es-ES" smtClean="0"/>
              <a:t>28/03/2017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3788940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C2E2-09D4-864E-ABEC-F932E7855232}" type="datetimeFigureOut">
              <a:rPr lang="es-ES" smtClean="0"/>
              <a:t>28/03/2017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373130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C22FC2E2-09D4-864E-ABEC-F932E7855232}" type="datetimeFigureOut">
              <a:rPr lang="es-ES" smtClean="0"/>
              <a:t>28/03/2017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28358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319204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22FC2E2-09D4-864E-ABEC-F932E7855232}" type="datetimeFigureOut">
              <a:rPr lang="es-ES" smtClean="0"/>
              <a:t>28/03/2017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349694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4046380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9965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3829501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60359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449378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20075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68418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2FC2E2-09D4-864E-ABEC-F932E7855232}" type="datetimeFigureOut">
              <a:rPr lang="es-ES" smtClean="0"/>
              <a:t>28/03/2017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53432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2FC2E2-09D4-864E-ABEC-F932E7855232}" type="datetimeFigureOut">
              <a:rPr lang="es-ES" smtClean="0"/>
              <a:t>28/03/2017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30589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33845" y="2507551"/>
            <a:ext cx="3867150"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0" y="2507551"/>
            <a:ext cx="3886201" cy="36805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22FC2E2-09D4-864E-ABEC-F932E7855232}" type="datetimeFigureOut">
              <a:rPr lang="es-ES" smtClean="0"/>
              <a:t>28/03/2017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68A3AE8-61FA-2248-ABF2-6A6C07256962}"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29420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2FC2E2-09D4-864E-ABEC-F932E7855232}" type="datetimeFigureOut">
              <a:rPr lang="es-ES" smtClean="0"/>
              <a:t>28/03/2017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68A3AE8-61FA-2248-ABF2-6A6C07256962}" type="slidenum">
              <a:rPr lang="es-ES" smtClean="0"/>
              <a:t>‹Nº›</a:t>
            </a:fld>
            <a:endParaRPr lang="es-E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12032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FC2E2-09D4-864E-ABEC-F932E7855232}" type="datetimeFigureOut">
              <a:rPr lang="es-ES" smtClean="0"/>
              <a:t>28/03/2017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46256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C22FC2E2-09D4-864E-ABEC-F932E7855232}" type="datetimeFigureOut">
              <a:rPr lang="es-ES" smtClean="0"/>
              <a:t>28/03/2017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17125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C22FC2E2-09D4-864E-ABEC-F932E7855232}" type="datetimeFigureOut">
              <a:rPr lang="es-ES" smtClean="0"/>
              <a:t>28/03/2017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8A3AE8-61FA-2248-ABF2-6A6C07256962}" type="slidenum">
              <a:rPr lang="es-ES" smtClean="0"/>
              <a:t>‹Nº›</a:t>
            </a:fld>
            <a:endParaRPr lang="es-ES"/>
          </a:p>
        </p:txBody>
      </p:sp>
    </p:spTree>
    <p:extLst>
      <p:ext uri="{BB962C8B-B14F-4D97-AF65-F5344CB8AC3E}">
        <p14:creationId xmlns:p14="http://schemas.microsoft.com/office/powerpoint/2010/main" val="219019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22FC2E2-09D4-864E-ABEC-F932E7855232}" type="datetimeFigureOut">
              <a:rPr lang="es-ES" smtClean="0"/>
              <a:t>28/03/2017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68A3AE8-61FA-2248-ABF2-6A6C07256962}" type="slidenum">
              <a:rPr lang="es-ES" smtClean="0"/>
              <a:t>‹Nº›</a:t>
            </a:fld>
            <a:endParaRPr lang="es-ES"/>
          </a:p>
        </p:txBody>
      </p:sp>
    </p:spTree>
    <p:extLst>
      <p:ext uri="{BB962C8B-B14F-4D97-AF65-F5344CB8AC3E}">
        <p14:creationId xmlns:p14="http://schemas.microsoft.com/office/powerpoint/2010/main" val="4479155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2FC2E2-09D4-864E-ABEC-F932E7855232}" type="datetimeFigureOut">
              <a:rPr lang="es-ES" smtClean="0"/>
              <a:t>28/03/2017</a:t>
            </a:fld>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68A3AE8-61FA-2248-ABF2-6A6C07256962}" type="slidenum">
              <a:rPr lang="es-ES" smtClean="0"/>
              <a:t>‹Nº›</a:t>
            </a:fld>
            <a:endParaRPr lang="es-ES"/>
          </a:p>
        </p:txBody>
      </p:sp>
    </p:spTree>
    <p:extLst>
      <p:ext uri="{BB962C8B-B14F-4D97-AF65-F5344CB8AC3E}">
        <p14:creationId xmlns:p14="http://schemas.microsoft.com/office/powerpoint/2010/main" val="315725496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http://www.inderen.es/biomasa_estufas_descripcion.html" TargetMode="External"/><Relationship Id="rId3" Type="http://schemas.openxmlformats.org/officeDocument/2006/relationships/hyperlink" Target="http://paneles-fotovoltaicos.blogspot.com/2013/01/que-es-y-como-funciona-un-panel.html" TargetMode="External"/><Relationship Id="rId7" Type="http://schemas.openxmlformats.org/officeDocument/2006/relationships/hyperlink" Target="http://casaycampo.es/proyecta-tu-casa/calefaccion/3150-sistemas-de-calefaccion.html" TargetMode="External"/><Relationship Id="rId2" Type="http://schemas.openxmlformats.org/officeDocument/2006/relationships/hyperlink" Target="http://www.technosun.com/es/productos/regulador-de-carga-VICTRON-BLUESOLAR-MPPT-100-%2050.php" TargetMode="External"/><Relationship Id="rId1" Type="http://schemas.openxmlformats.org/officeDocument/2006/relationships/slideLayout" Target="../slideLayouts/slideLayout13.xml"/><Relationship Id="rId6" Type="http://schemas.openxmlformats.org/officeDocument/2006/relationships/hyperlink" Target="http://energiasolarfotovoltaica.blogspot.com.es/2006/01/energia-solar-fotovoltaica.html" TargetMode="External"/><Relationship Id="rId5" Type="http://schemas.openxmlformats.org/officeDocument/2006/relationships/hyperlink" Target="http://www.calefaccionbiomasa.com/" TargetMode="External"/><Relationship Id="rId4" Type="http://schemas.openxmlformats.org/officeDocument/2006/relationships/hyperlink" Target="http://ingemecanica.com/tutorialsemanal/tutorialn192.html" TargetMode="External"/><Relationship Id="rId9" Type="http://schemas.openxmlformats.org/officeDocument/2006/relationships/hyperlink" Target="http://inderen-renovables.blogspot.com.es/2013/11/calefaccion-con-biomasa-es-rentable.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df.fr/" TargetMode="External"/><Relationship Id="rId2" Type="http://schemas.openxmlformats.org/officeDocument/2006/relationships/hyperlink" Target="http://www.energies-renouvelables.org/" TargetMode="External"/><Relationship Id="rId1" Type="http://schemas.openxmlformats.org/officeDocument/2006/relationships/slideLayout" Target="../slideLayouts/slideLayout13.xml"/><Relationship Id="rId6" Type="http://schemas.openxmlformats.org/officeDocument/2006/relationships/hyperlink" Target="http://www.idae.es/uploads/documentos/documentos_11227_per_2011-2020_def_93c624ab.pdf" TargetMode="External"/><Relationship Id="rId5" Type="http://schemas.openxmlformats.org/officeDocument/2006/relationships/hyperlink" Target="http://www.greenpeace.org/espana/es/Multimedia/Historias-en-diapositivas/Mapa-de-energia-renovable/" TargetMode="External"/><Relationship Id="rId4" Type="http://schemas.openxmlformats.org/officeDocument/2006/relationships/hyperlink" Target="http://abderacmc6.blogspot.fr/2014/05/fuentes-de-energia_16.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a:t>SOLUTIONS RENOUVELABLES POUR UNE MAISON DE CAMPAGNE</a:t>
            </a:r>
          </a:p>
        </p:txBody>
      </p:sp>
      <p:sp>
        <p:nvSpPr>
          <p:cNvPr id="3" name="Subtítulo 2"/>
          <p:cNvSpPr>
            <a:spLocks noGrp="1"/>
          </p:cNvSpPr>
          <p:nvPr>
            <p:ph type="subTitle" idx="1"/>
          </p:nvPr>
        </p:nvSpPr>
        <p:spPr/>
        <p:txBody>
          <a:bodyPr>
            <a:normAutofit fontScale="70000" lnSpcReduction="20000"/>
          </a:bodyPr>
          <a:lstStyle/>
          <a:p>
            <a:r>
              <a:rPr lang="es-ES" dirty="0"/>
              <a:t>ÁLVARO MANSO</a:t>
            </a:r>
          </a:p>
          <a:p>
            <a:r>
              <a:rPr lang="es-ES" dirty="0"/>
              <a:t>JOSE FONTÁN</a:t>
            </a:r>
          </a:p>
          <a:p>
            <a:endParaRPr lang="es-ES" dirty="0"/>
          </a:p>
          <a:p>
            <a:r>
              <a:rPr lang="es-ES" sz="1600" dirty="0"/>
              <a:t>5GMD </a:t>
            </a:r>
            <a:r>
              <a:rPr lang="mr-IN" sz="1600" dirty="0"/>
              <a:t>–</a:t>
            </a:r>
            <a:r>
              <a:rPr lang="es-ES" sz="1600" dirty="0"/>
              <a:t> ECO-CONCEPTION</a:t>
            </a:r>
          </a:p>
        </p:txBody>
      </p:sp>
    </p:spTree>
    <p:extLst>
      <p:ext uri="{BB962C8B-B14F-4D97-AF65-F5344CB8AC3E}">
        <p14:creationId xmlns:p14="http://schemas.microsoft.com/office/powerpoint/2010/main" val="343964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LA MAISON</a:t>
            </a:r>
          </a:p>
        </p:txBody>
      </p:sp>
      <p:sp>
        <p:nvSpPr>
          <p:cNvPr id="3" name="Marcador de contenido 2"/>
          <p:cNvSpPr>
            <a:spLocks noGrp="1"/>
          </p:cNvSpPr>
          <p:nvPr>
            <p:ph idx="1"/>
          </p:nvPr>
        </p:nvSpPr>
        <p:spPr>
          <a:xfrm>
            <a:off x="609599" y="5158625"/>
            <a:ext cx="7874834" cy="1377088"/>
          </a:xfrm>
        </p:spPr>
        <p:txBody>
          <a:bodyPr/>
          <a:lstStyle/>
          <a:p>
            <a:r>
              <a:rPr lang="fr-FR" sz="2400" dirty="0"/>
              <a:t>Calcul approximé de 10 KW de charges thermiques et besoin d’environ 6500 </a:t>
            </a:r>
            <a:r>
              <a:rPr lang="fr-FR" sz="2400" dirty="0" err="1"/>
              <a:t>Wh</a:t>
            </a:r>
            <a:r>
              <a:rPr lang="fr-FR" sz="2400" baseline="-25000" dirty="0" err="1"/>
              <a:t>e</a:t>
            </a:r>
            <a:r>
              <a:rPr lang="fr-FR" sz="2400" dirty="0"/>
              <a:t>/jour et 6500 </a:t>
            </a:r>
            <a:r>
              <a:rPr lang="fr-FR" sz="2400" dirty="0" err="1"/>
              <a:t>KWh</a:t>
            </a:r>
            <a:r>
              <a:rPr lang="fr-FR" sz="2400" baseline="-25000" dirty="0" err="1"/>
              <a:t>t</a:t>
            </a:r>
            <a:r>
              <a:rPr lang="fr-FR" sz="2400" baseline="-25000" dirty="0"/>
              <a:t> </a:t>
            </a:r>
            <a:r>
              <a:rPr lang="fr-FR" sz="2400" dirty="0"/>
              <a:t>/an pour chauffer une maison de 45m</a:t>
            </a:r>
            <a:r>
              <a:rPr lang="fr-FR" sz="2400" baseline="30000" dirty="0"/>
              <a:t>2</a:t>
            </a:r>
            <a:r>
              <a:rPr lang="fr-FR" sz="2400" dirty="0"/>
              <a:t>.</a:t>
            </a:r>
          </a:p>
          <a:p>
            <a:endParaRPr lang="es-ES" dirty="0"/>
          </a:p>
          <a:p>
            <a:endParaRPr lang="es-ES" dirty="0"/>
          </a:p>
          <a:p>
            <a:endParaRPr lang="es-ES" dirty="0"/>
          </a:p>
        </p:txBody>
      </p:sp>
      <p:pic>
        <p:nvPicPr>
          <p:cNvPr id="4" name="Imagen 3" descr="plan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248" y="864433"/>
            <a:ext cx="5436185" cy="3807154"/>
          </a:xfrm>
          <a:prstGeom prst="rect">
            <a:avLst/>
          </a:prstGeom>
        </p:spPr>
      </p:pic>
    </p:spTree>
    <p:extLst>
      <p:ext uri="{BB962C8B-B14F-4D97-AF65-F5344CB8AC3E}">
        <p14:creationId xmlns:p14="http://schemas.microsoft.com/office/powerpoint/2010/main" val="35602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SYSTÈME DE CHAUFFAGE</a:t>
            </a:r>
          </a:p>
        </p:txBody>
      </p:sp>
      <p:sp>
        <p:nvSpPr>
          <p:cNvPr id="3" name="Marcador de contenido 2"/>
          <p:cNvSpPr>
            <a:spLocks noGrp="1"/>
          </p:cNvSpPr>
          <p:nvPr>
            <p:ph idx="1"/>
          </p:nvPr>
        </p:nvSpPr>
        <p:spPr/>
        <p:txBody>
          <a:bodyPr/>
          <a:lstStyle/>
          <a:p>
            <a:pPr algn="just"/>
            <a:r>
              <a:rPr lang="es-ES" dirty="0" err="1"/>
              <a:t>Ayant</a:t>
            </a:r>
            <a:r>
              <a:rPr lang="es-ES" dirty="0"/>
              <a:t> estimé une </a:t>
            </a:r>
            <a:r>
              <a:rPr lang="es-ES" dirty="0" err="1"/>
              <a:t>charge</a:t>
            </a:r>
            <a:r>
              <a:rPr lang="es-ES" dirty="0"/>
              <a:t> </a:t>
            </a:r>
            <a:r>
              <a:rPr lang="es-ES" dirty="0" err="1"/>
              <a:t>thermique</a:t>
            </a:r>
            <a:r>
              <a:rPr lang="es-ES" dirty="0"/>
              <a:t> </a:t>
            </a:r>
            <a:r>
              <a:rPr lang="es-ES" dirty="0" err="1"/>
              <a:t>d’environ</a:t>
            </a:r>
            <a:r>
              <a:rPr lang="es-ES" dirty="0"/>
              <a:t> 10 KW, </a:t>
            </a:r>
            <a:r>
              <a:rPr lang="es-ES" dirty="0" err="1"/>
              <a:t>il</a:t>
            </a:r>
            <a:r>
              <a:rPr lang="es-ES" dirty="0"/>
              <a:t> </a:t>
            </a:r>
            <a:r>
              <a:rPr lang="es-ES" dirty="0" err="1"/>
              <a:t>faut</a:t>
            </a:r>
            <a:r>
              <a:rPr lang="es-ES" dirty="0"/>
              <a:t> </a:t>
            </a:r>
            <a:r>
              <a:rPr lang="es-ES" dirty="0" err="1"/>
              <a:t>calculer</a:t>
            </a:r>
            <a:r>
              <a:rPr lang="es-ES" dirty="0"/>
              <a:t> les </a:t>
            </a:r>
            <a:r>
              <a:rPr lang="es-ES" dirty="0" err="1"/>
              <a:t>paramètres</a:t>
            </a:r>
            <a:r>
              <a:rPr lang="es-ES" dirty="0"/>
              <a:t> du </a:t>
            </a:r>
            <a:r>
              <a:rPr lang="es-ES" dirty="0" err="1"/>
              <a:t>cycle</a:t>
            </a:r>
            <a:r>
              <a:rPr lang="es-ES" dirty="0"/>
              <a:t> </a:t>
            </a:r>
            <a:r>
              <a:rPr lang="es-ES" dirty="0" err="1"/>
              <a:t>pour</a:t>
            </a:r>
            <a:r>
              <a:rPr lang="es-ES" dirty="0"/>
              <a:t> savoir la </a:t>
            </a:r>
            <a:r>
              <a:rPr lang="es-ES" dirty="0" err="1"/>
              <a:t>puissance</a:t>
            </a:r>
            <a:r>
              <a:rPr lang="es-ES" dirty="0"/>
              <a:t> </a:t>
            </a:r>
            <a:r>
              <a:rPr lang="es-ES" dirty="0" err="1"/>
              <a:t>necessaire</a:t>
            </a:r>
            <a:r>
              <a:rPr lang="es-ES" dirty="0"/>
              <a:t> de la </a:t>
            </a:r>
            <a:r>
              <a:rPr lang="es-ES" dirty="0" err="1"/>
              <a:t>nouvelle</a:t>
            </a:r>
            <a:r>
              <a:rPr lang="es-ES" dirty="0"/>
              <a:t> </a:t>
            </a:r>
            <a:r>
              <a:rPr lang="es-ES" dirty="0" err="1"/>
              <a:t>chaudiére</a:t>
            </a:r>
            <a:r>
              <a:rPr lang="es-ES" dirty="0"/>
              <a:t> de </a:t>
            </a:r>
            <a:r>
              <a:rPr lang="es-ES" dirty="0" err="1"/>
              <a:t>biomasse</a:t>
            </a:r>
            <a:r>
              <a:rPr lang="es-ES" dirty="0"/>
              <a:t>.</a:t>
            </a:r>
          </a:p>
          <a:p>
            <a:pPr algn="just"/>
            <a:endParaRPr lang="es-ES" dirty="0"/>
          </a:p>
          <a:p>
            <a:pPr algn="just"/>
            <a:r>
              <a:rPr lang="es-ES" dirty="0" err="1"/>
              <a:t>On</a:t>
            </a:r>
            <a:r>
              <a:rPr lang="es-ES" dirty="0"/>
              <a:t> a </a:t>
            </a:r>
            <a:r>
              <a:rPr lang="es-ES" dirty="0" err="1"/>
              <a:t>pris</a:t>
            </a:r>
            <a:r>
              <a:rPr lang="es-ES" dirty="0"/>
              <a:t> en </a:t>
            </a:r>
            <a:r>
              <a:rPr lang="es-ES" dirty="0" err="1"/>
              <a:t>compte</a:t>
            </a:r>
            <a:r>
              <a:rPr lang="es-ES" dirty="0"/>
              <a:t> des </a:t>
            </a:r>
            <a:r>
              <a:rPr lang="es-ES" dirty="0" err="1"/>
              <a:t>rendements</a:t>
            </a:r>
            <a:r>
              <a:rPr lang="es-ES" dirty="0"/>
              <a:t> et un </a:t>
            </a:r>
            <a:r>
              <a:rPr lang="es-ES" dirty="0" err="1"/>
              <a:t>surchauffage</a:t>
            </a:r>
            <a:r>
              <a:rPr lang="es-ES" dirty="0"/>
              <a:t> et </a:t>
            </a:r>
            <a:r>
              <a:rPr lang="es-ES" dirty="0" err="1"/>
              <a:t>sous-refroidissement</a:t>
            </a:r>
            <a:r>
              <a:rPr lang="es-ES" dirty="0"/>
              <a:t> du </a:t>
            </a:r>
            <a:r>
              <a:rPr lang="es-ES" dirty="0" err="1"/>
              <a:t>fluide</a:t>
            </a:r>
            <a:r>
              <a:rPr lang="es-ES" dirty="0"/>
              <a:t> </a:t>
            </a:r>
            <a:r>
              <a:rPr lang="es-ES" dirty="0" err="1"/>
              <a:t>frigorigiène</a:t>
            </a:r>
            <a:r>
              <a:rPr lang="es-ES" dirty="0"/>
              <a:t> </a:t>
            </a:r>
            <a:r>
              <a:rPr lang="es-ES" dirty="0" err="1"/>
              <a:t>pour</a:t>
            </a:r>
            <a:r>
              <a:rPr lang="es-ES" dirty="0"/>
              <a:t> faire les </a:t>
            </a:r>
            <a:r>
              <a:rPr lang="es-ES" dirty="0" err="1"/>
              <a:t>résultats</a:t>
            </a:r>
            <a:r>
              <a:rPr lang="es-ES" dirty="0"/>
              <a:t> </a:t>
            </a:r>
            <a:r>
              <a:rPr lang="es-ES" dirty="0" err="1"/>
              <a:t>obtenus</a:t>
            </a:r>
            <a:r>
              <a:rPr lang="es-ES" dirty="0"/>
              <a:t> plus fiables.</a:t>
            </a:r>
          </a:p>
        </p:txBody>
      </p:sp>
    </p:spTree>
    <p:extLst>
      <p:ext uri="{BB962C8B-B14F-4D97-AF65-F5344CB8AC3E}">
        <p14:creationId xmlns:p14="http://schemas.microsoft.com/office/powerpoint/2010/main" val="49603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LE CYCLE</a:t>
            </a:r>
          </a:p>
        </p:txBody>
      </p:sp>
      <p:pic>
        <p:nvPicPr>
          <p:cNvPr id="4" name="Marcador de contenido 3" descr="CICLO CALEFACCION OFITEC.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542" y="1456050"/>
            <a:ext cx="6929392" cy="4992834"/>
          </a:xfrm>
        </p:spPr>
      </p:pic>
    </p:spTree>
    <p:extLst>
      <p:ext uri="{BB962C8B-B14F-4D97-AF65-F5344CB8AC3E}">
        <p14:creationId xmlns:p14="http://schemas.microsoft.com/office/powerpoint/2010/main" val="206732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594610"/>
            <a:ext cx="6347713" cy="1320800"/>
          </a:xfrm>
        </p:spPr>
        <p:txBody>
          <a:bodyPr/>
          <a:lstStyle/>
          <a:p>
            <a:r>
              <a:rPr lang="es-ES" dirty="0"/>
              <a:t>ANALYSE ÉCONOMIQUE</a:t>
            </a:r>
          </a:p>
        </p:txBody>
      </p:sp>
      <p:sp>
        <p:nvSpPr>
          <p:cNvPr id="3" name="Marcador de contenido 2"/>
          <p:cNvSpPr>
            <a:spLocks noGrp="1"/>
          </p:cNvSpPr>
          <p:nvPr>
            <p:ph idx="1"/>
          </p:nvPr>
        </p:nvSpPr>
        <p:spPr>
          <a:xfrm>
            <a:off x="609598" y="1663908"/>
            <a:ext cx="6870493" cy="4377455"/>
          </a:xfrm>
        </p:spPr>
        <p:txBody>
          <a:bodyPr>
            <a:normAutofit fontScale="77500" lnSpcReduction="20000"/>
          </a:bodyPr>
          <a:lstStyle/>
          <a:p>
            <a:r>
              <a:rPr lang="es-ES" sz="2400" dirty="0" err="1"/>
              <a:t>Il</a:t>
            </a:r>
            <a:r>
              <a:rPr lang="es-ES" sz="2400" dirty="0"/>
              <a:t> </a:t>
            </a:r>
            <a:r>
              <a:rPr lang="es-ES" sz="2400" dirty="0" err="1"/>
              <a:t>faut</a:t>
            </a:r>
            <a:r>
              <a:rPr lang="es-ES" sz="2400" dirty="0"/>
              <a:t> </a:t>
            </a:r>
            <a:r>
              <a:rPr lang="es-ES" sz="2400" dirty="0" err="1"/>
              <a:t>prendre</a:t>
            </a:r>
            <a:r>
              <a:rPr lang="es-ES" sz="2400" dirty="0"/>
              <a:t> en </a:t>
            </a:r>
            <a:r>
              <a:rPr lang="es-ES" sz="2400" dirty="0" err="1"/>
              <a:t>compte</a:t>
            </a:r>
            <a:r>
              <a:rPr lang="es-ES" sz="2400" dirty="0"/>
              <a:t> </a:t>
            </a:r>
            <a:r>
              <a:rPr lang="es-ES" sz="2400" dirty="0" err="1"/>
              <a:t>l’investissement</a:t>
            </a:r>
            <a:r>
              <a:rPr lang="es-ES" sz="2400" dirty="0"/>
              <a:t> </a:t>
            </a:r>
            <a:r>
              <a:rPr lang="es-ES" sz="2400" dirty="0" err="1"/>
              <a:t>initial</a:t>
            </a:r>
            <a:r>
              <a:rPr lang="es-ES" sz="2400" dirty="0"/>
              <a:t>, le </a:t>
            </a:r>
            <a:r>
              <a:rPr lang="es-ES" sz="2400" dirty="0" err="1"/>
              <a:t>prix</a:t>
            </a:r>
            <a:r>
              <a:rPr lang="es-ES" sz="2400" dirty="0"/>
              <a:t> du </a:t>
            </a:r>
            <a:r>
              <a:rPr lang="es-ES" sz="2400" dirty="0" err="1"/>
              <a:t>KWh</a:t>
            </a:r>
            <a:r>
              <a:rPr lang="es-ES" sz="2400" baseline="-25000" dirty="0" err="1"/>
              <a:t>t</a:t>
            </a:r>
            <a:r>
              <a:rPr lang="es-ES" sz="2400" baseline="-25000" dirty="0"/>
              <a:t> </a:t>
            </a:r>
            <a:r>
              <a:rPr lang="es-ES" sz="2400" dirty="0"/>
              <a:t>et le </a:t>
            </a:r>
            <a:r>
              <a:rPr lang="es-ES" sz="2400" dirty="0" err="1"/>
              <a:t>prix</a:t>
            </a:r>
            <a:r>
              <a:rPr lang="es-ES" sz="2400" dirty="0"/>
              <a:t> du combustible.</a:t>
            </a:r>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endParaRPr lang="es-ES" sz="2400" dirty="0"/>
          </a:p>
          <a:p>
            <a:r>
              <a:rPr lang="es-ES" sz="2400" dirty="0" err="1"/>
              <a:t>À</a:t>
            </a:r>
            <a:r>
              <a:rPr lang="es-ES" sz="2400" dirty="0"/>
              <a:t> la </a:t>
            </a:r>
            <a:r>
              <a:rPr lang="es-ES" sz="2400" dirty="0" err="1"/>
              <a:t>cinquième</a:t>
            </a:r>
            <a:r>
              <a:rPr lang="es-ES" sz="2400" dirty="0"/>
              <a:t> </a:t>
            </a:r>
            <a:r>
              <a:rPr lang="es-ES" sz="2400" dirty="0" err="1"/>
              <a:t>année</a:t>
            </a:r>
            <a:r>
              <a:rPr lang="es-ES" sz="2400" dirty="0"/>
              <a:t> </a:t>
            </a:r>
            <a:r>
              <a:rPr lang="es-ES" sz="2400" dirty="0" err="1"/>
              <a:t>on</a:t>
            </a:r>
            <a:r>
              <a:rPr lang="es-ES" sz="2400" dirty="0"/>
              <a:t> aura </a:t>
            </a:r>
            <a:r>
              <a:rPr lang="es-ES" sz="2400" dirty="0" err="1"/>
              <a:t>déjà</a:t>
            </a:r>
            <a:r>
              <a:rPr lang="es-ES" sz="2400" dirty="0"/>
              <a:t> une </a:t>
            </a:r>
            <a:r>
              <a:rPr lang="es-ES" sz="2400" dirty="0" err="1"/>
              <a:t>épargne</a:t>
            </a:r>
            <a:r>
              <a:rPr lang="es-ES" sz="2400" dirty="0"/>
              <a:t> de 1337 € </a:t>
            </a:r>
            <a:r>
              <a:rPr lang="es-ES" sz="2400" dirty="0" err="1"/>
              <a:t>c'est-à-dire</a:t>
            </a:r>
            <a:r>
              <a:rPr lang="es-ES" sz="2400" dirty="0"/>
              <a:t> </a:t>
            </a:r>
            <a:r>
              <a:rPr lang="es-ES" sz="2400" dirty="0" err="1"/>
              <a:t>l'investissement</a:t>
            </a:r>
            <a:r>
              <a:rPr lang="es-ES" sz="2400" dirty="0"/>
              <a:t> </a:t>
            </a:r>
            <a:r>
              <a:rPr lang="es-ES" sz="2400" dirty="0" err="1"/>
              <a:t>initial</a:t>
            </a:r>
            <a:r>
              <a:rPr lang="es-ES" sz="2400" dirty="0"/>
              <a:t> </a:t>
            </a:r>
            <a:r>
              <a:rPr lang="es-ES" sz="2400" dirty="0" err="1"/>
              <a:t>aurait</a:t>
            </a:r>
            <a:r>
              <a:rPr lang="es-ES" sz="2400" dirty="0"/>
              <a:t> </a:t>
            </a:r>
            <a:r>
              <a:rPr lang="es-ES" sz="2400" dirty="0" err="1"/>
              <a:t>été</a:t>
            </a:r>
            <a:r>
              <a:rPr lang="es-ES" sz="2400" dirty="0"/>
              <a:t> </a:t>
            </a:r>
            <a:r>
              <a:rPr lang="es-ES" sz="2400" dirty="0" err="1"/>
              <a:t>amorti</a:t>
            </a:r>
            <a:r>
              <a:rPr lang="es-ES" sz="2400" dirty="0"/>
              <a:t>.</a:t>
            </a:r>
          </a:p>
          <a:p>
            <a:endParaRPr lang="es-ES" dirty="0"/>
          </a:p>
          <a:p>
            <a:endParaRPr lang="es-ES" dirty="0"/>
          </a:p>
        </p:txBody>
      </p:sp>
      <p:pic>
        <p:nvPicPr>
          <p:cNvPr id="4" name="Imagen 3" descr="tablecou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816" y="2555328"/>
            <a:ext cx="8401050" cy="2521670"/>
          </a:xfrm>
          <a:prstGeom prst="rect">
            <a:avLst/>
          </a:prstGeom>
        </p:spPr>
      </p:pic>
    </p:spTree>
    <p:extLst>
      <p:ext uri="{BB962C8B-B14F-4D97-AF65-F5344CB8AC3E}">
        <p14:creationId xmlns:p14="http://schemas.microsoft.com/office/powerpoint/2010/main" val="79992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INSTALATION PHOTOVOLTAIQUE</a:t>
            </a:r>
          </a:p>
        </p:txBody>
      </p:sp>
      <p:sp>
        <p:nvSpPr>
          <p:cNvPr id="3" name="Marcador de contenido 2"/>
          <p:cNvSpPr>
            <a:spLocks noGrp="1"/>
          </p:cNvSpPr>
          <p:nvPr>
            <p:ph idx="1"/>
          </p:nvPr>
        </p:nvSpPr>
        <p:spPr/>
        <p:txBody>
          <a:bodyPr/>
          <a:lstStyle/>
          <a:p>
            <a:r>
              <a:rPr lang="es-ES" dirty="0" err="1"/>
              <a:t>Ayant</a:t>
            </a:r>
            <a:r>
              <a:rPr lang="es-ES" dirty="0"/>
              <a:t> estimé un </a:t>
            </a:r>
            <a:r>
              <a:rPr lang="es-ES" dirty="0" err="1"/>
              <a:t>puissance</a:t>
            </a:r>
            <a:r>
              <a:rPr lang="es-ES" dirty="0"/>
              <a:t> </a:t>
            </a:r>
            <a:r>
              <a:rPr lang="es-ES" dirty="0" err="1"/>
              <a:t>necesaire</a:t>
            </a:r>
            <a:r>
              <a:rPr lang="es-ES" dirty="0"/>
              <a:t> de 6500Wh</a:t>
            </a:r>
            <a:r>
              <a:rPr lang="es-ES" baseline="-25000" dirty="0"/>
              <a:t>e </a:t>
            </a:r>
            <a:r>
              <a:rPr lang="es-ES" dirty="0"/>
              <a:t>/ </a:t>
            </a:r>
            <a:r>
              <a:rPr lang="es-ES" dirty="0" err="1"/>
              <a:t>jour</a:t>
            </a:r>
            <a:r>
              <a:rPr lang="es-ES" dirty="0"/>
              <a:t>, </a:t>
            </a:r>
            <a:r>
              <a:rPr lang="es-ES" dirty="0" err="1"/>
              <a:t>on</a:t>
            </a:r>
            <a:r>
              <a:rPr lang="es-ES" dirty="0"/>
              <a:t> a </a:t>
            </a:r>
            <a:r>
              <a:rPr lang="es-ES" dirty="0" err="1"/>
              <a:t>trouvé</a:t>
            </a:r>
            <a:r>
              <a:rPr lang="es-ES" dirty="0"/>
              <a:t> un pack de </a:t>
            </a:r>
            <a:r>
              <a:rPr lang="es-ES" i="1" dirty="0" err="1"/>
              <a:t>Damia</a:t>
            </a:r>
            <a:r>
              <a:rPr lang="es-ES" i="1" dirty="0"/>
              <a:t> Solar</a:t>
            </a:r>
            <a:r>
              <a:rPr lang="es-ES" dirty="0"/>
              <a:t> </a:t>
            </a:r>
            <a:r>
              <a:rPr lang="es-ES" dirty="0" err="1"/>
              <a:t>qui</a:t>
            </a:r>
            <a:r>
              <a:rPr lang="es-ES" dirty="0"/>
              <a:t> </a:t>
            </a:r>
            <a:r>
              <a:rPr lang="es-ES" dirty="0" err="1"/>
              <a:t>s’ajoute</a:t>
            </a:r>
            <a:r>
              <a:rPr lang="es-ES" dirty="0"/>
              <a:t> a nos </a:t>
            </a:r>
            <a:r>
              <a:rPr lang="es-ES" dirty="0" err="1"/>
              <a:t>besoins</a:t>
            </a:r>
            <a:r>
              <a:rPr lang="es-ES" dirty="0"/>
              <a:t>. </a:t>
            </a:r>
          </a:p>
        </p:txBody>
      </p:sp>
      <p:pic>
        <p:nvPicPr>
          <p:cNvPr id="4" name="Imagen 3" descr="kitso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0" y="3283479"/>
            <a:ext cx="5956300" cy="3022600"/>
          </a:xfrm>
          <a:prstGeom prst="rect">
            <a:avLst/>
          </a:prstGeom>
        </p:spPr>
      </p:pic>
    </p:spTree>
    <p:extLst>
      <p:ext uri="{BB962C8B-B14F-4D97-AF65-F5344CB8AC3E}">
        <p14:creationId xmlns:p14="http://schemas.microsoft.com/office/powerpoint/2010/main" val="86810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ANALYSE ÉCONOMIQUE</a:t>
            </a:r>
          </a:p>
        </p:txBody>
      </p:sp>
      <p:sp>
        <p:nvSpPr>
          <p:cNvPr id="3" name="Marcador de contenido 2"/>
          <p:cNvSpPr>
            <a:spLocks noGrp="1"/>
          </p:cNvSpPr>
          <p:nvPr>
            <p:ph idx="1"/>
          </p:nvPr>
        </p:nvSpPr>
        <p:spPr/>
        <p:txBody>
          <a:bodyPr/>
          <a:lstStyle/>
          <a:p>
            <a:r>
              <a:rPr lang="es-ES" dirty="0" err="1"/>
              <a:t>Avec</a:t>
            </a:r>
            <a:r>
              <a:rPr lang="es-ES" dirty="0"/>
              <a:t> la </a:t>
            </a:r>
            <a:r>
              <a:rPr lang="es-ES" dirty="0" err="1"/>
              <a:t>réglamentation</a:t>
            </a:r>
            <a:r>
              <a:rPr lang="es-ES" dirty="0"/>
              <a:t> </a:t>
            </a:r>
            <a:r>
              <a:rPr lang="es-ES" dirty="0" err="1"/>
              <a:t>espagnole</a:t>
            </a:r>
            <a:r>
              <a:rPr lang="es-ES" dirty="0"/>
              <a:t> et les </a:t>
            </a:r>
            <a:r>
              <a:rPr lang="es-ES" dirty="0" err="1"/>
              <a:t>tarfis</a:t>
            </a:r>
            <a:r>
              <a:rPr lang="es-ES" dirty="0"/>
              <a:t> de </a:t>
            </a:r>
            <a:r>
              <a:rPr lang="es-ES" i="1" dirty="0"/>
              <a:t>IBERDROLA </a:t>
            </a:r>
            <a:r>
              <a:rPr lang="es-ES" dirty="0" err="1"/>
              <a:t>pour</a:t>
            </a:r>
            <a:r>
              <a:rPr lang="es-ES" dirty="0"/>
              <a:t> le </a:t>
            </a:r>
            <a:r>
              <a:rPr lang="es-ES" dirty="0" err="1"/>
              <a:t>prix</a:t>
            </a:r>
            <a:r>
              <a:rPr lang="es-ES" dirty="0"/>
              <a:t> du </a:t>
            </a:r>
            <a:r>
              <a:rPr lang="es-ES" dirty="0" err="1"/>
              <a:t>KWh</a:t>
            </a:r>
            <a:r>
              <a:rPr lang="es-ES" baseline="-25000" dirty="0" err="1"/>
              <a:t>e</a:t>
            </a:r>
            <a:r>
              <a:rPr lang="es-ES" dirty="0"/>
              <a:t>,</a:t>
            </a:r>
            <a:r>
              <a:rPr lang="es-ES" i="1" dirty="0"/>
              <a:t> </a:t>
            </a:r>
            <a:r>
              <a:rPr lang="es-ES" dirty="0" err="1"/>
              <a:t>on</a:t>
            </a:r>
            <a:r>
              <a:rPr lang="es-ES" dirty="0"/>
              <a:t> </a:t>
            </a:r>
            <a:r>
              <a:rPr lang="es-ES" dirty="0" err="1"/>
              <a:t>obtien</a:t>
            </a:r>
            <a:r>
              <a:rPr lang="es-ES" dirty="0"/>
              <a:t> une </a:t>
            </a:r>
            <a:r>
              <a:rPr lang="es-ES" dirty="0" err="1"/>
              <a:t>estimation</a:t>
            </a:r>
            <a:r>
              <a:rPr lang="es-ES" dirty="0"/>
              <a:t> de 430 €/</a:t>
            </a:r>
            <a:r>
              <a:rPr lang="es-ES" dirty="0" err="1"/>
              <a:t>an</a:t>
            </a:r>
            <a:r>
              <a:rPr lang="es-ES" dirty="0"/>
              <a:t> si </a:t>
            </a:r>
            <a:r>
              <a:rPr lang="es-ES" dirty="0" err="1"/>
              <a:t>on</a:t>
            </a:r>
            <a:r>
              <a:rPr lang="es-ES" dirty="0"/>
              <a:t> reste alimenté par la </a:t>
            </a:r>
            <a:r>
              <a:rPr lang="es-ES" dirty="0" err="1"/>
              <a:t>reseau</a:t>
            </a:r>
            <a:r>
              <a:rPr lang="es-ES" dirty="0"/>
              <a:t> </a:t>
            </a:r>
            <a:r>
              <a:rPr lang="es-ES" dirty="0" err="1"/>
              <a:t>nationalle</a:t>
            </a:r>
            <a:r>
              <a:rPr lang="es-ES" dirty="0"/>
              <a:t>.</a:t>
            </a:r>
          </a:p>
          <a:p>
            <a:endParaRPr lang="es-ES" dirty="0"/>
          </a:p>
          <a:p>
            <a:endParaRPr lang="es-ES" i="1" dirty="0"/>
          </a:p>
          <a:p>
            <a:r>
              <a:rPr lang="es-ES" dirty="0" err="1"/>
              <a:t>Aussi</a:t>
            </a:r>
            <a:r>
              <a:rPr lang="es-ES" dirty="0"/>
              <a:t> </a:t>
            </a:r>
            <a:r>
              <a:rPr lang="es-ES" dirty="0" err="1"/>
              <a:t>il</a:t>
            </a:r>
            <a:r>
              <a:rPr lang="es-ES" dirty="0"/>
              <a:t> </a:t>
            </a:r>
            <a:r>
              <a:rPr lang="es-ES" dirty="0" err="1"/>
              <a:t>faut</a:t>
            </a:r>
            <a:r>
              <a:rPr lang="es-ES" dirty="0"/>
              <a:t> </a:t>
            </a:r>
            <a:r>
              <a:rPr lang="es-ES" dirty="0" err="1"/>
              <a:t>prendre</a:t>
            </a:r>
            <a:r>
              <a:rPr lang="es-ES" dirty="0"/>
              <a:t> en </a:t>
            </a:r>
            <a:r>
              <a:rPr lang="es-ES" dirty="0" err="1"/>
              <a:t>compte</a:t>
            </a:r>
            <a:r>
              <a:rPr lang="es-ES" dirty="0"/>
              <a:t> </a:t>
            </a:r>
            <a:r>
              <a:rPr lang="es-ES" dirty="0" err="1"/>
              <a:t>qu’il</a:t>
            </a:r>
            <a:r>
              <a:rPr lang="es-ES" dirty="0"/>
              <a:t> </a:t>
            </a:r>
            <a:r>
              <a:rPr lang="es-ES" dirty="0" err="1"/>
              <a:t>faudra</a:t>
            </a:r>
            <a:r>
              <a:rPr lang="es-ES" dirty="0"/>
              <a:t> </a:t>
            </a:r>
            <a:r>
              <a:rPr lang="es-ES" dirty="0" err="1"/>
              <a:t>acheter</a:t>
            </a:r>
            <a:r>
              <a:rPr lang="es-ES" dirty="0"/>
              <a:t> un </a:t>
            </a:r>
            <a:r>
              <a:rPr lang="es-ES" dirty="0" err="1"/>
              <a:t>générateur</a:t>
            </a:r>
            <a:r>
              <a:rPr lang="es-ES" dirty="0"/>
              <a:t> </a:t>
            </a:r>
            <a:r>
              <a:rPr lang="es-ES" dirty="0" err="1"/>
              <a:t>pour</a:t>
            </a:r>
            <a:r>
              <a:rPr lang="es-ES" dirty="0"/>
              <a:t> </a:t>
            </a:r>
            <a:r>
              <a:rPr lang="es-ES" dirty="0" err="1"/>
              <a:t>l’instalation</a:t>
            </a:r>
            <a:r>
              <a:rPr lang="es-ES" dirty="0"/>
              <a:t> </a:t>
            </a:r>
            <a:r>
              <a:rPr lang="es-ES" dirty="0" err="1"/>
              <a:t>qui</a:t>
            </a:r>
            <a:r>
              <a:rPr lang="es-ES" dirty="0"/>
              <a:t> </a:t>
            </a:r>
            <a:r>
              <a:rPr lang="es-ES" dirty="0" err="1"/>
              <a:t>necessite</a:t>
            </a:r>
            <a:r>
              <a:rPr lang="es-ES" dirty="0"/>
              <a:t> de combustible </a:t>
            </a:r>
            <a:r>
              <a:rPr lang="es-ES" dirty="0" err="1"/>
              <a:t>pour</a:t>
            </a:r>
            <a:r>
              <a:rPr lang="es-ES" dirty="0"/>
              <a:t> </a:t>
            </a:r>
            <a:r>
              <a:rPr lang="es-ES" dirty="0" err="1"/>
              <a:t>fonctionner</a:t>
            </a:r>
            <a:r>
              <a:rPr lang="es-ES" dirty="0"/>
              <a:t>.</a:t>
            </a:r>
          </a:p>
        </p:txBody>
      </p:sp>
    </p:spTree>
    <p:extLst>
      <p:ext uri="{BB962C8B-B14F-4D97-AF65-F5344CB8AC3E}">
        <p14:creationId xmlns:p14="http://schemas.microsoft.com/office/powerpoint/2010/main" val="30015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INVESTISSEMENT INITIALE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97506265"/>
              </p:ext>
            </p:extLst>
          </p:nvPr>
        </p:nvGraphicFramePr>
        <p:xfrm>
          <a:off x="457200" y="1862668"/>
          <a:ext cx="8229600" cy="280839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02098">
                <a:tc>
                  <a:txBody>
                    <a:bodyPr/>
                    <a:lstStyle/>
                    <a:p>
                      <a:pPr algn="ctr"/>
                      <a:r>
                        <a:rPr lang="es-ES" dirty="0"/>
                        <a:t>ARTICLE</a:t>
                      </a:r>
                    </a:p>
                  </a:txBody>
                  <a:tcPr/>
                </a:tc>
                <a:tc>
                  <a:txBody>
                    <a:bodyPr/>
                    <a:lstStyle/>
                    <a:p>
                      <a:pPr algn="ctr"/>
                      <a:r>
                        <a:rPr lang="es-ES" dirty="0"/>
                        <a:t>PRIX</a:t>
                      </a:r>
                    </a:p>
                  </a:txBody>
                  <a:tcPr/>
                </a:tc>
                <a:extLst>
                  <a:ext uri="{0D108BD9-81ED-4DB2-BD59-A6C34878D82A}">
                    <a16:rowId xmlns:a16="http://schemas.microsoft.com/office/drawing/2014/main" val="10000"/>
                  </a:ext>
                </a:extLst>
              </a:tr>
              <a:tr h="702098">
                <a:tc>
                  <a:txBody>
                    <a:bodyPr/>
                    <a:lstStyle/>
                    <a:p>
                      <a:pPr algn="ctr"/>
                      <a:r>
                        <a:rPr lang="es-ES" dirty="0"/>
                        <a:t>KOT SOLAIRE “</a:t>
                      </a:r>
                      <a:r>
                        <a:rPr lang="es-ES" i="1" dirty="0"/>
                        <a:t>DAMIA SOLAR”</a:t>
                      </a:r>
                    </a:p>
                  </a:txBody>
                  <a:tcPr/>
                </a:tc>
                <a:tc>
                  <a:txBody>
                    <a:bodyPr/>
                    <a:lstStyle/>
                    <a:p>
                      <a:pPr algn="ctr"/>
                      <a:r>
                        <a:rPr lang="es-ES" dirty="0"/>
                        <a:t>5160 €</a:t>
                      </a:r>
                    </a:p>
                  </a:txBody>
                  <a:tcPr/>
                </a:tc>
                <a:extLst>
                  <a:ext uri="{0D108BD9-81ED-4DB2-BD59-A6C34878D82A}">
                    <a16:rowId xmlns:a16="http://schemas.microsoft.com/office/drawing/2014/main" val="10001"/>
                  </a:ext>
                </a:extLst>
              </a:tr>
              <a:tr h="702098">
                <a:tc>
                  <a:txBody>
                    <a:bodyPr/>
                    <a:lstStyle/>
                    <a:p>
                      <a:pPr algn="ctr"/>
                      <a:r>
                        <a:rPr lang="es-ES" dirty="0"/>
                        <a:t>GÉNÉRATEUR</a:t>
                      </a:r>
                    </a:p>
                  </a:txBody>
                  <a:tcPr/>
                </a:tc>
                <a:tc>
                  <a:txBody>
                    <a:bodyPr/>
                    <a:lstStyle/>
                    <a:p>
                      <a:pPr algn="ctr"/>
                      <a:r>
                        <a:rPr lang="es-ES" dirty="0"/>
                        <a:t>1027 €</a:t>
                      </a:r>
                    </a:p>
                  </a:txBody>
                  <a:tcPr/>
                </a:tc>
                <a:extLst>
                  <a:ext uri="{0D108BD9-81ED-4DB2-BD59-A6C34878D82A}">
                    <a16:rowId xmlns:a16="http://schemas.microsoft.com/office/drawing/2014/main" val="10002"/>
                  </a:ext>
                </a:extLst>
              </a:tr>
              <a:tr h="702098">
                <a:tc>
                  <a:txBody>
                    <a:bodyPr/>
                    <a:lstStyle/>
                    <a:p>
                      <a:pPr algn="ctr"/>
                      <a:r>
                        <a:rPr lang="es-ES" dirty="0"/>
                        <a:t>COMBUSTIBLE ANNUEL</a:t>
                      </a:r>
                    </a:p>
                  </a:txBody>
                  <a:tcPr/>
                </a:tc>
                <a:tc>
                  <a:txBody>
                    <a:bodyPr/>
                    <a:lstStyle/>
                    <a:p>
                      <a:pPr algn="ctr"/>
                      <a:r>
                        <a:rPr lang="es-ES" dirty="0"/>
                        <a:t>99,6 € / </a:t>
                      </a:r>
                      <a:r>
                        <a:rPr lang="es-ES" dirty="0" err="1"/>
                        <a:t>an</a:t>
                      </a:r>
                      <a:endParaRPr lang="es-ES" dirty="0"/>
                    </a:p>
                  </a:txBody>
                  <a:tcPr/>
                </a:tc>
                <a:extLst>
                  <a:ext uri="{0D108BD9-81ED-4DB2-BD59-A6C34878D82A}">
                    <a16:rowId xmlns:a16="http://schemas.microsoft.com/office/drawing/2014/main" val="10003"/>
                  </a:ext>
                </a:extLst>
              </a:tr>
            </a:tbl>
          </a:graphicData>
        </a:graphic>
      </p:graphicFrame>
      <p:sp>
        <p:nvSpPr>
          <p:cNvPr id="5" name="CuadroTexto 4"/>
          <p:cNvSpPr txBox="1"/>
          <p:nvPr/>
        </p:nvSpPr>
        <p:spPr>
          <a:xfrm>
            <a:off x="825500" y="5132917"/>
            <a:ext cx="7461250" cy="830997"/>
          </a:xfrm>
          <a:prstGeom prst="rect">
            <a:avLst/>
          </a:prstGeom>
          <a:noFill/>
        </p:spPr>
        <p:txBody>
          <a:bodyPr wrap="square" rtlCol="0">
            <a:spAutoFit/>
          </a:bodyPr>
          <a:lstStyle/>
          <a:p>
            <a:r>
              <a:rPr lang="es-ES" sz="2400" dirty="0"/>
              <a:t>Le </a:t>
            </a:r>
            <a:r>
              <a:rPr lang="es-ES" sz="2400" dirty="0" err="1"/>
              <a:t>générateur</a:t>
            </a:r>
            <a:r>
              <a:rPr lang="es-ES" sz="2400" dirty="0"/>
              <a:t> </a:t>
            </a:r>
            <a:r>
              <a:rPr lang="es-ES" sz="2400" dirty="0" err="1"/>
              <a:t>nous</a:t>
            </a:r>
            <a:r>
              <a:rPr lang="es-ES" sz="2400" dirty="0"/>
              <a:t> </a:t>
            </a:r>
            <a:r>
              <a:rPr lang="es-ES" sz="2400" dirty="0" err="1"/>
              <a:t>l’avons</a:t>
            </a:r>
            <a:r>
              <a:rPr lang="es-ES" sz="2400" dirty="0"/>
              <a:t> </a:t>
            </a:r>
            <a:r>
              <a:rPr lang="es-ES" sz="2400" dirty="0" err="1"/>
              <a:t>trouvé</a:t>
            </a:r>
            <a:r>
              <a:rPr lang="es-ES" sz="2400" dirty="0"/>
              <a:t> </a:t>
            </a:r>
            <a:r>
              <a:rPr lang="es-ES" sz="2400" dirty="0" err="1"/>
              <a:t>dans</a:t>
            </a:r>
            <a:r>
              <a:rPr lang="es-ES" sz="2400" dirty="0"/>
              <a:t> une </a:t>
            </a:r>
            <a:r>
              <a:rPr lang="es-ES" sz="2400" dirty="0" err="1"/>
              <a:t>enterprise</a:t>
            </a:r>
            <a:r>
              <a:rPr lang="es-ES" sz="2400" dirty="0"/>
              <a:t> </a:t>
            </a:r>
            <a:r>
              <a:rPr lang="es-ES" sz="2400" dirty="0" err="1"/>
              <a:t>appellé</a:t>
            </a:r>
            <a:r>
              <a:rPr lang="es-ES" sz="2400" dirty="0"/>
              <a:t> </a:t>
            </a:r>
            <a:r>
              <a:rPr lang="es-ES" sz="2400" i="1" dirty="0"/>
              <a:t>GENERGY.</a:t>
            </a:r>
          </a:p>
        </p:txBody>
      </p:sp>
    </p:spTree>
    <p:extLst>
      <p:ext uri="{BB962C8B-B14F-4D97-AF65-F5344CB8AC3E}">
        <p14:creationId xmlns:p14="http://schemas.microsoft.com/office/powerpoint/2010/main" val="26727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ANALYSE ÉCONOMIQUE</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58082015"/>
              </p:ext>
            </p:extLst>
          </p:nvPr>
        </p:nvGraphicFramePr>
        <p:xfrm>
          <a:off x="857250" y="1506184"/>
          <a:ext cx="6348416" cy="3307080"/>
        </p:xfrm>
        <a:graphic>
          <a:graphicData uri="http://schemas.openxmlformats.org/drawingml/2006/table">
            <a:tbl>
              <a:tblPr firstRow="1" bandRow="1">
                <a:tableStyleId>{5C22544A-7EE6-4342-B048-85BDC9FD1C3A}</a:tableStyleId>
              </a:tblPr>
              <a:tblGrid>
                <a:gridCol w="1587104">
                  <a:extLst>
                    <a:ext uri="{9D8B030D-6E8A-4147-A177-3AD203B41FA5}">
                      <a16:colId xmlns:a16="http://schemas.microsoft.com/office/drawing/2014/main" val="20000"/>
                    </a:ext>
                  </a:extLst>
                </a:gridCol>
                <a:gridCol w="1587104">
                  <a:extLst>
                    <a:ext uri="{9D8B030D-6E8A-4147-A177-3AD203B41FA5}">
                      <a16:colId xmlns:a16="http://schemas.microsoft.com/office/drawing/2014/main" val="20001"/>
                    </a:ext>
                  </a:extLst>
                </a:gridCol>
                <a:gridCol w="1587104">
                  <a:extLst>
                    <a:ext uri="{9D8B030D-6E8A-4147-A177-3AD203B41FA5}">
                      <a16:colId xmlns:a16="http://schemas.microsoft.com/office/drawing/2014/main" val="20002"/>
                    </a:ext>
                  </a:extLst>
                </a:gridCol>
                <a:gridCol w="1587104">
                  <a:extLst>
                    <a:ext uri="{9D8B030D-6E8A-4147-A177-3AD203B41FA5}">
                      <a16:colId xmlns:a16="http://schemas.microsoft.com/office/drawing/2014/main" val="20003"/>
                    </a:ext>
                  </a:extLst>
                </a:gridCol>
              </a:tblGrid>
              <a:tr h="370840">
                <a:tc>
                  <a:txBody>
                    <a:bodyPr/>
                    <a:lstStyle/>
                    <a:p>
                      <a:endParaRPr lang="es-ES" dirty="0"/>
                    </a:p>
                  </a:txBody>
                  <a:tcPr marL="70538" marR="70538" anchor="ctr" anchorCtr="1"/>
                </a:tc>
                <a:tc>
                  <a:txBody>
                    <a:bodyPr/>
                    <a:lstStyle/>
                    <a:p>
                      <a:r>
                        <a:rPr lang="es-ES" dirty="0"/>
                        <a:t>RESEAU</a:t>
                      </a:r>
                    </a:p>
                  </a:txBody>
                  <a:tcPr marL="70538" marR="70538" anchor="ctr" anchorCtr="1"/>
                </a:tc>
                <a:tc>
                  <a:txBody>
                    <a:bodyPr/>
                    <a:lstStyle/>
                    <a:p>
                      <a:r>
                        <a:rPr lang="es-ES" dirty="0"/>
                        <a:t>SOLAIRE</a:t>
                      </a:r>
                    </a:p>
                  </a:txBody>
                  <a:tcPr marL="70538" marR="70538" anchor="ctr" anchorCtr="1"/>
                </a:tc>
                <a:tc>
                  <a:txBody>
                    <a:bodyPr/>
                    <a:lstStyle/>
                    <a:p>
                      <a:r>
                        <a:rPr lang="es-ES" dirty="0"/>
                        <a:t>BENEFICE</a:t>
                      </a:r>
                    </a:p>
                  </a:txBody>
                  <a:tcPr marL="70538" marR="70538" anchor="ctr" anchorCtr="1"/>
                </a:tc>
                <a:extLst>
                  <a:ext uri="{0D108BD9-81ED-4DB2-BD59-A6C34878D82A}">
                    <a16:rowId xmlns:a16="http://schemas.microsoft.com/office/drawing/2014/main" val="10000"/>
                  </a:ext>
                </a:extLst>
              </a:tr>
              <a:tr h="370840">
                <a:tc>
                  <a:txBody>
                    <a:bodyPr/>
                    <a:lstStyle/>
                    <a:p>
                      <a:r>
                        <a:rPr lang="es-ES" dirty="0"/>
                        <a:t>INVESTISSEMENT       INITIALE</a:t>
                      </a:r>
                    </a:p>
                  </a:txBody>
                  <a:tcPr marL="70538" marR="70538" anchor="ctr" anchorCtr="1"/>
                </a:tc>
                <a:tc>
                  <a:txBody>
                    <a:bodyPr/>
                    <a:lstStyle/>
                    <a:p>
                      <a:r>
                        <a:rPr lang="es-ES" dirty="0"/>
                        <a:t>0 €</a:t>
                      </a:r>
                    </a:p>
                  </a:txBody>
                  <a:tcPr marL="70538" marR="70538" anchor="ctr" anchorCtr="1"/>
                </a:tc>
                <a:tc>
                  <a:txBody>
                    <a:bodyPr/>
                    <a:lstStyle/>
                    <a:p>
                      <a:r>
                        <a:rPr lang="es-ES" dirty="0"/>
                        <a:t>6187 €</a:t>
                      </a:r>
                    </a:p>
                  </a:txBody>
                  <a:tcPr marL="70538" marR="70538" anchor="ctr" anchorCtr="1"/>
                </a:tc>
                <a:tc>
                  <a:txBody>
                    <a:bodyPr/>
                    <a:lstStyle/>
                    <a:p>
                      <a:r>
                        <a:rPr lang="es-ES" dirty="0"/>
                        <a:t>-6187 €</a:t>
                      </a:r>
                    </a:p>
                  </a:txBody>
                  <a:tcPr marL="70538" marR="70538" anchor="ctr" anchorCtr="1"/>
                </a:tc>
                <a:extLst>
                  <a:ext uri="{0D108BD9-81ED-4DB2-BD59-A6C34878D82A}">
                    <a16:rowId xmlns:a16="http://schemas.microsoft.com/office/drawing/2014/main" val="10001"/>
                  </a:ext>
                </a:extLst>
              </a:tr>
              <a:tr h="370840">
                <a:tc>
                  <a:txBody>
                    <a:bodyPr/>
                    <a:lstStyle/>
                    <a:p>
                      <a:r>
                        <a:rPr lang="es-ES" dirty="0"/>
                        <a:t>COÛT ANNUEL</a:t>
                      </a:r>
                    </a:p>
                  </a:txBody>
                  <a:tcPr marL="70538" marR="70538" anchor="ctr" anchorCtr="1"/>
                </a:tc>
                <a:tc>
                  <a:txBody>
                    <a:bodyPr/>
                    <a:lstStyle/>
                    <a:p>
                      <a:r>
                        <a:rPr lang="es-ES" dirty="0"/>
                        <a:t>430 €</a:t>
                      </a:r>
                    </a:p>
                  </a:txBody>
                  <a:tcPr marL="70538" marR="70538" anchor="ctr" anchorCtr="1"/>
                </a:tc>
                <a:tc>
                  <a:txBody>
                    <a:bodyPr/>
                    <a:lstStyle/>
                    <a:p>
                      <a:r>
                        <a:rPr lang="es-ES" dirty="0"/>
                        <a:t>99,6 €</a:t>
                      </a:r>
                    </a:p>
                  </a:txBody>
                  <a:tcPr marL="70538" marR="70538" anchor="ctr" anchorCtr="1"/>
                </a:tc>
                <a:tc>
                  <a:txBody>
                    <a:bodyPr/>
                    <a:lstStyle/>
                    <a:p>
                      <a:r>
                        <a:rPr lang="es-ES" dirty="0"/>
                        <a:t>330,4 €</a:t>
                      </a:r>
                    </a:p>
                  </a:txBody>
                  <a:tcPr marL="70538" marR="70538" anchor="ctr" anchorCtr="1"/>
                </a:tc>
                <a:extLst>
                  <a:ext uri="{0D108BD9-81ED-4DB2-BD59-A6C34878D82A}">
                    <a16:rowId xmlns:a16="http://schemas.microsoft.com/office/drawing/2014/main" val="10002"/>
                  </a:ext>
                </a:extLst>
              </a:tr>
              <a:tr h="370840">
                <a:tc>
                  <a:txBody>
                    <a:bodyPr/>
                    <a:lstStyle/>
                    <a:p>
                      <a:r>
                        <a:rPr lang="es-ES" dirty="0"/>
                        <a:t>COÛT </a:t>
                      </a:r>
                      <a:r>
                        <a:rPr lang="es-ES" dirty="0" err="1"/>
                        <a:t>À</a:t>
                      </a:r>
                      <a:r>
                        <a:rPr lang="es-ES" dirty="0"/>
                        <a:t> 5 ANS</a:t>
                      </a:r>
                    </a:p>
                  </a:txBody>
                  <a:tcPr marL="70538" marR="70538" anchor="ctr" anchorCtr="1"/>
                </a:tc>
                <a:tc>
                  <a:txBody>
                    <a:bodyPr/>
                    <a:lstStyle/>
                    <a:p>
                      <a:r>
                        <a:rPr lang="es-ES" dirty="0"/>
                        <a:t>2051 €</a:t>
                      </a:r>
                    </a:p>
                  </a:txBody>
                  <a:tcPr marL="70538" marR="70538" anchor="ctr" anchorCtr="1"/>
                </a:tc>
                <a:tc>
                  <a:txBody>
                    <a:bodyPr/>
                    <a:lstStyle/>
                    <a:p>
                      <a:r>
                        <a:rPr lang="es-ES" dirty="0"/>
                        <a:t>6520,5 €</a:t>
                      </a:r>
                    </a:p>
                  </a:txBody>
                  <a:tcPr marL="70538" marR="70538" anchor="ctr" anchorCtr="1"/>
                </a:tc>
                <a:tc>
                  <a:txBody>
                    <a:bodyPr/>
                    <a:lstStyle/>
                    <a:p>
                      <a:r>
                        <a:rPr lang="es-ES" dirty="0"/>
                        <a:t>-4535 €</a:t>
                      </a:r>
                    </a:p>
                  </a:txBody>
                  <a:tcPr marL="70538" marR="70538" anchor="ctr" anchorCtr="1"/>
                </a:tc>
                <a:extLst>
                  <a:ext uri="{0D108BD9-81ED-4DB2-BD59-A6C34878D82A}">
                    <a16:rowId xmlns:a16="http://schemas.microsoft.com/office/drawing/2014/main" val="10003"/>
                  </a:ext>
                </a:extLst>
              </a:tr>
              <a:tr h="370840">
                <a:tc>
                  <a:txBody>
                    <a:bodyPr/>
                    <a:lstStyle/>
                    <a:p>
                      <a:r>
                        <a:rPr lang="es-ES" dirty="0"/>
                        <a:t>COÛT </a:t>
                      </a:r>
                      <a:r>
                        <a:rPr lang="es-ES" dirty="0" err="1"/>
                        <a:t>À</a:t>
                      </a:r>
                      <a:r>
                        <a:rPr lang="es-ES" dirty="0"/>
                        <a:t> 10 ANS</a:t>
                      </a:r>
                    </a:p>
                  </a:txBody>
                  <a:tcPr marL="70538" marR="70538" anchor="ctr" anchorCtr="1"/>
                </a:tc>
                <a:tc>
                  <a:txBody>
                    <a:bodyPr/>
                    <a:lstStyle/>
                    <a:p>
                      <a:r>
                        <a:rPr lang="es-ES" dirty="0"/>
                        <a:t>4103 €</a:t>
                      </a:r>
                    </a:p>
                  </a:txBody>
                  <a:tcPr marL="70538" marR="70538" anchor="ctr" anchorCtr="1"/>
                </a:tc>
                <a:tc>
                  <a:txBody>
                    <a:bodyPr/>
                    <a:lstStyle/>
                    <a:p>
                      <a:r>
                        <a:rPr lang="es-ES" dirty="0"/>
                        <a:t>6584 €</a:t>
                      </a:r>
                    </a:p>
                  </a:txBody>
                  <a:tcPr marL="70538" marR="70538" anchor="ctr" anchorCtr="1"/>
                </a:tc>
                <a:tc>
                  <a:txBody>
                    <a:bodyPr/>
                    <a:lstStyle/>
                    <a:p>
                      <a:r>
                        <a:rPr lang="es-ES" dirty="0"/>
                        <a:t>-2883 €</a:t>
                      </a:r>
                    </a:p>
                  </a:txBody>
                  <a:tcPr marL="70538" marR="70538" anchor="ctr" anchorCtr="1"/>
                </a:tc>
                <a:extLst>
                  <a:ext uri="{0D108BD9-81ED-4DB2-BD59-A6C34878D82A}">
                    <a16:rowId xmlns:a16="http://schemas.microsoft.com/office/drawing/2014/main" val="10004"/>
                  </a:ext>
                </a:extLst>
              </a:tr>
              <a:tr h="370840">
                <a:tc>
                  <a:txBody>
                    <a:bodyPr/>
                    <a:lstStyle/>
                    <a:p>
                      <a:r>
                        <a:rPr lang="es-ES" dirty="0"/>
                        <a:t>COÛT </a:t>
                      </a:r>
                      <a:r>
                        <a:rPr lang="es-ES" dirty="0" err="1"/>
                        <a:t>À</a:t>
                      </a:r>
                      <a:r>
                        <a:rPr lang="es-ES" dirty="0"/>
                        <a:t> 20 ANS</a:t>
                      </a:r>
                    </a:p>
                  </a:txBody>
                  <a:tcPr marL="70538" marR="70538" anchor="ctr" anchorCtr="1"/>
                </a:tc>
                <a:tc>
                  <a:txBody>
                    <a:bodyPr/>
                    <a:lstStyle/>
                    <a:p>
                      <a:r>
                        <a:rPr lang="es-ES" dirty="0"/>
                        <a:t>8205 €</a:t>
                      </a:r>
                    </a:p>
                  </a:txBody>
                  <a:tcPr marL="70538" marR="70538" anchor="ctr" anchorCtr="1"/>
                </a:tc>
                <a:tc>
                  <a:txBody>
                    <a:bodyPr/>
                    <a:lstStyle/>
                    <a:p>
                      <a:r>
                        <a:rPr lang="es-ES" dirty="0"/>
                        <a:t>7521 €</a:t>
                      </a:r>
                    </a:p>
                  </a:txBody>
                  <a:tcPr marL="70538" marR="70538" anchor="ctr" anchorCtr="1"/>
                </a:tc>
                <a:tc>
                  <a:txBody>
                    <a:bodyPr/>
                    <a:lstStyle/>
                    <a:p>
                      <a:r>
                        <a:rPr lang="es-ES" dirty="0"/>
                        <a:t>420,6 €</a:t>
                      </a:r>
                    </a:p>
                  </a:txBody>
                  <a:tcPr marL="70538" marR="70538" anchor="ctr" anchorCtr="1"/>
                </a:tc>
                <a:extLst>
                  <a:ext uri="{0D108BD9-81ED-4DB2-BD59-A6C34878D82A}">
                    <a16:rowId xmlns:a16="http://schemas.microsoft.com/office/drawing/2014/main" val="10005"/>
                  </a:ext>
                </a:extLst>
              </a:tr>
            </a:tbl>
          </a:graphicData>
        </a:graphic>
      </p:graphicFrame>
      <p:sp>
        <p:nvSpPr>
          <p:cNvPr id="6" name="CuadroTexto 5"/>
          <p:cNvSpPr txBox="1"/>
          <p:nvPr/>
        </p:nvSpPr>
        <p:spPr>
          <a:xfrm>
            <a:off x="269823" y="5053107"/>
            <a:ext cx="8424471" cy="1692771"/>
          </a:xfrm>
          <a:prstGeom prst="rect">
            <a:avLst/>
          </a:prstGeom>
          <a:noFill/>
        </p:spPr>
        <p:txBody>
          <a:bodyPr wrap="square" rtlCol="0">
            <a:spAutoFit/>
          </a:bodyPr>
          <a:lstStyle/>
          <a:p>
            <a:pPr algn="just"/>
            <a:r>
              <a:rPr lang="es-ES" sz="2600" dirty="0" err="1"/>
              <a:t>À</a:t>
            </a:r>
            <a:r>
              <a:rPr lang="es-ES" sz="2600" dirty="0"/>
              <a:t> la fin de ces 20 </a:t>
            </a:r>
            <a:r>
              <a:rPr lang="es-ES" sz="2600" dirty="0" err="1"/>
              <a:t>années</a:t>
            </a:r>
            <a:r>
              <a:rPr lang="es-ES" sz="2600" dirty="0"/>
              <a:t> un </a:t>
            </a:r>
            <a:r>
              <a:rPr lang="es-ES" sz="2600" dirty="0" err="1"/>
              <a:t>bénéfice</a:t>
            </a:r>
            <a:r>
              <a:rPr lang="es-ES" sz="2600" dirty="0"/>
              <a:t> total de 420.6€ aura </a:t>
            </a:r>
            <a:r>
              <a:rPr lang="es-ES" sz="2600" dirty="0" err="1"/>
              <a:t>été</a:t>
            </a:r>
            <a:r>
              <a:rPr lang="es-ES" sz="2600" dirty="0"/>
              <a:t> </a:t>
            </a:r>
            <a:r>
              <a:rPr lang="es-ES" sz="2600" dirty="0" err="1"/>
              <a:t>obtenu</a:t>
            </a:r>
            <a:r>
              <a:rPr lang="es-ES" sz="2600" dirty="0"/>
              <a:t>, en </a:t>
            </a:r>
            <a:r>
              <a:rPr lang="es-ES" sz="2600" dirty="0" err="1"/>
              <a:t>faisant</a:t>
            </a:r>
            <a:r>
              <a:rPr lang="es-ES" sz="2600" dirty="0"/>
              <a:t> un total 21.03€ </a:t>
            </a:r>
            <a:r>
              <a:rPr lang="es-ES" sz="2600" dirty="0" err="1"/>
              <a:t>d'épargne</a:t>
            </a:r>
            <a:r>
              <a:rPr lang="es-ES" sz="2600" dirty="0"/>
              <a:t> </a:t>
            </a:r>
            <a:r>
              <a:rPr lang="es-ES" sz="2600" dirty="0" err="1"/>
              <a:t>à</a:t>
            </a:r>
            <a:r>
              <a:rPr lang="es-ES" sz="2600" dirty="0"/>
              <a:t> </a:t>
            </a:r>
            <a:r>
              <a:rPr lang="es-ES" sz="2600" dirty="0" err="1"/>
              <a:t>l'année</a:t>
            </a:r>
            <a:r>
              <a:rPr lang="es-ES" sz="2600" dirty="0"/>
              <a:t> </a:t>
            </a:r>
            <a:r>
              <a:rPr lang="es-ES" sz="2600" dirty="0" err="1"/>
              <a:t>qui</a:t>
            </a:r>
            <a:r>
              <a:rPr lang="es-ES" sz="2600" dirty="0"/>
              <a:t> </a:t>
            </a:r>
            <a:r>
              <a:rPr lang="es-ES" sz="2600" dirty="0" err="1"/>
              <a:t>équivaut</a:t>
            </a:r>
            <a:r>
              <a:rPr lang="es-ES" sz="2600" dirty="0"/>
              <a:t> </a:t>
            </a:r>
            <a:r>
              <a:rPr lang="es-ES" sz="2600" dirty="0" err="1"/>
              <a:t>à</a:t>
            </a:r>
            <a:r>
              <a:rPr lang="es-ES" sz="2600" dirty="0"/>
              <a:t> 4.89 % par </a:t>
            </a:r>
            <a:r>
              <a:rPr lang="es-ES" sz="2600" dirty="0" err="1"/>
              <a:t>rapport</a:t>
            </a:r>
            <a:r>
              <a:rPr lang="es-ES" sz="2600" dirty="0"/>
              <a:t> </a:t>
            </a:r>
            <a:r>
              <a:rPr lang="es-ES" sz="2600" dirty="0" err="1"/>
              <a:t>à</a:t>
            </a:r>
            <a:r>
              <a:rPr lang="es-ES" sz="2600" dirty="0"/>
              <a:t> la </a:t>
            </a:r>
            <a:r>
              <a:rPr lang="es-ES" sz="2600" dirty="0" err="1"/>
              <a:t>dépense</a:t>
            </a:r>
            <a:r>
              <a:rPr lang="es-ES" sz="2600" dirty="0"/>
              <a:t> </a:t>
            </a:r>
            <a:r>
              <a:rPr lang="es-ES" sz="2600" dirty="0" err="1"/>
              <a:t>annuelle</a:t>
            </a:r>
            <a:r>
              <a:rPr lang="es-ES" sz="2600" dirty="0"/>
              <a:t> de </a:t>
            </a:r>
            <a:r>
              <a:rPr lang="es-ES" sz="2600" dirty="0" err="1"/>
              <a:t>l'installation</a:t>
            </a:r>
            <a:r>
              <a:rPr lang="es-ES" sz="2600" dirty="0"/>
              <a:t> </a:t>
            </a:r>
            <a:r>
              <a:rPr lang="es-ES" sz="2600" dirty="0" err="1"/>
              <a:t>commune</a:t>
            </a:r>
            <a:r>
              <a:rPr lang="es-ES" sz="2600" dirty="0"/>
              <a:t>.</a:t>
            </a:r>
          </a:p>
        </p:txBody>
      </p:sp>
    </p:spTree>
    <p:extLst>
      <p:ext uri="{BB962C8B-B14F-4D97-AF65-F5344CB8AC3E}">
        <p14:creationId xmlns:p14="http://schemas.microsoft.com/office/powerpoint/2010/main" val="404425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609600"/>
            <a:ext cx="6347713" cy="994348"/>
          </a:xfrm>
        </p:spPr>
        <p:txBody>
          <a:bodyPr/>
          <a:lstStyle/>
          <a:p>
            <a:r>
              <a:rPr lang="es-ES" dirty="0"/>
              <a:t>IMPACT ENVIRONNEMENTAL</a:t>
            </a:r>
          </a:p>
        </p:txBody>
      </p:sp>
      <p:sp>
        <p:nvSpPr>
          <p:cNvPr id="3" name="Marcador de contenido 2"/>
          <p:cNvSpPr>
            <a:spLocks noGrp="1"/>
          </p:cNvSpPr>
          <p:nvPr>
            <p:ph idx="1"/>
          </p:nvPr>
        </p:nvSpPr>
        <p:spPr>
          <a:xfrm>
            <a:off x="609598" y="1603948"/>
            <a:ext cx="7784894" cy="4841822"/>
          </a:xfrm>
        </p:spPr>
        <p:txBody>
          <a:bodyPr>
            <a:normAutofit fontScale="92500" lnSpcReduction="10000"/>
          </a:bodyPr>
          <a:lstStyle/>
          <a:p>
            <a:endParaRPr lang="es-ES" b="1" i="1" dirty="0"/>
          </a:p>
          <a:p>
            <a:r>
              <a:rPr lang="es-ES" b="1" i="1" dirty="0"/>
              <a:t>GAZ PROPANNE. </a:t>
            </a:r>
          </a:p>
          <a:p>
            <a:pPr marL="0" indent="0">
              <a:buNone/>
            </a:pPr>
            <a:r>
              <a:rPr lang="es-ES" dirty="0">
                <a:sym typeface="Wingdings" panose="05000000000000000000" pitchFamily="2" charset="2"/>
              </a:rPr>
              <a:t>	 </a:t>
            </a:r>
            <a:r>
              <a:rPr lang="fr-FR" i="1" u="sng" dirty="0">
                <a:sym typeface="Wingdings" panose="05000000000000000000" pitchFamily="2" charset="2"/>
              </a:rPr>
              <a:t>Avantages</a:t>
            </a:r>
            <a:r>
              <a:rPr lang="fr-FR" i="1" dirty="0">
                <a:sym typeface="Wingdings" panose="05000000000000000000" pitchFamily="2" charset="2"/>
              </a:rPr>
              <a:t> </a:t>
            </a:r>
            <a:endParaRPr lang="es-ES" dirty="0">
              <a:sym typeface="Wingdings" panose="05000000000000000000" pitchFamily="2" charset="2"/>
            </a:endParaRPr>
          </a:p>
          <a:p>
            <a:pPr lvl="1"/>
            <a:r>
              <a:rPr lang="fr-FR" dirty="0">
                <a:sym typeface="Wingdings" panose="05000000000000000000" pitchFamily="2" charset="2"/>
              </a:rPr>
              <a:t>Il ne contribue pas à l'augmentation de la pollution environnementale. ‘</a:t>
            </a:r>
            <a:r>
              <a:rPr lang="fr-FR" i="1" dirty="0">
                <a:sym typeface="Wingdings" panose="05000000000000000000" pitchFamily="2" charset="2"/>
              </a:rPr>
              <a:t>Gaz propre’ </a:t>
            </a:r>
            <a:endParaRPr lang="fr-FR" dirty="0">
              <a:sym typeface="Wingdings" panose="05000000000000000000" pitchFamily="2" charset="2"/>
            </a:endParaRPr>
          </a:p>
          <a:p>
            <a:pPr lvl="1"/>
            <a:r>
              <a:rPr lang="fr-FR" dirty="0">
                <a:sym typeface="Wingdings" panose="05000000000000000000" pitchFamily="2" charset="2"/>
              </a:rPr>
              <a:t>Pouvoir calorifique facilement réglable</a:t>
            </a:r>
          </a:p>
          <a:p>
            <a:pPr lvl="1"/>
            <a:r>
              <a:rPr lang="fr-FR" dirty="0">
                <a:sym typeface="Wingdings" panose="05000000000000000000" pitchFamily="2" charset="2"/>
              </a:rPr>
              <a:t>Économique </a:t>
            </a:r>
          </a:p>
          <a:p>
            <a:pPr lvl="1"/>
            <a:endParaRPr lang="fr-FR" dirty="0">
              <a:sym typeface="Wingdings" panose="05000000000000000000" pitchFamily="2" charset="2"/>
            </a:endParaRPr>
          </a:p>
          <a:p>
            <a:pPr marL="457200" lvl="1" indent="0">
              <a:buNone/>
            </a:pPr>
            <a:r>
              <a:rPr lang="fr-FR" sz="1800" dirty="0">
                <a:sym typeface="Wingdings" panose="05000000000000000000" pitchFamily="2" charset="2"/>
              </a:rPr>
              <a:t> </a:t>
            </a:r>
            <a:r>
              <a:rPr lang="fr-FR" sz="1800" i="1" u="sng" dirty="0">
                <a:sym typeface="Wingdings" panose="05000000000000000000" pitchFamily="2" charset="2"/>
              </a:rPr>
              <a:t>Inconvénients</a:t>
            </a:r>
            <a:endParaRPr lang="fr-FR" u="sng" dirty="0">
              <a:sym typeface="Wingdings" panose="05000000000000000000" pitchFamily="2" charset="2"/>
            </a:endParaRPr>
          </a:p>
          <a:p>
            <a:pPr lvl="1"/>
            <a:r>
              <a:rPr lang="fr-FR" dirty="0">
                <a:sym typeface="Wingdings" panose="05000000000000000000" pitchFamily="2" charset="2"/>
              </a:rPr>
              <a:t>Odeur sulfureuse</a:t>
            </a:r>
          </a:p>
          <a:p>
            <a:pPr lvl="1"/>
            <a:r>
              <a:rPr lang="fr-FR" dirty="0">
                <a:sym typeface="Wingdings" panose="05000000000000000000" pitchFamily="2" charset="2"/>
              </a:rPr>
              <a:t>Pas renouvelable</a:t>
            </a:r>
          </a:p>
          <a:p>
            <a:pPr lvl="1"/>
            <a:endParaRPr lang="fr-FR" dirty="0">
              <a:sym typeface="Wingdings" panose="05000000000000000000" pitchFamily="2" charset="2"/>
            </a:endParaRPr>
          </a:p>
          <a:p>
            <a:pPr marL="457200" lvl="1" indent="0">
              <a:buNone/>
            </a:pPr>
            <a:r>
              <a:rPr lang="fr-FR" dirty="0">
                <a:sym typeface="Wingdings" panose="05000000000000000000" pitchFamily="2" charset="2"/>
              </a:rPr>
              <a:t> </a:t>
            </a:r>
            <a:r>
              <a:rPr lang="fr-FR" b="1" dirty="0">
                <a:sym typeface="Wingdings" panose="05000000000000000000" pitchFamily="2" charset="2"/>
              </a:rPr>
              <a:t>GWP = 3 ; ODP = 0 </a:t>
            </a:r>
          </a:p>
          <a:p>
            <a:pPr marL="457200" lvl="1" indent="0">
              <a:buNone/>
            </a:pPr>
            <a:r>
              <a:rPr lang="fr-FR" dirty="0">
                <a:sym typeface="Wingdings" panose="05000000000000000000" pitchFamily="2" charset="2"/>
              </a:rPr>
              <a:t> </a:t>
            </a:r>
          </a:p>
          <a:p>
            <a:pPr lvl="1"/>
            <a:endParaRPr lang="es-ES" dirty="0"/>
          </a:p>
        </p:txBody>
      </p:sp>
    </p:spTree>
    <p:extLst>
      <p:ext uri="{BB962C8B-B14F-4D97-AF65-F5344CB8AC3E}">
        <p14:creationId xmlns:p14="http://schemas.microsoft.com/office/powerpoint/2010/main" val="53517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dirty="0"/>
              <a:t>IMPACT ENVIRONNEMENTAL</a:t>
            </a:r>
          </a:p>
        </p:txBody>
      </p:sp>
      <p:sp>
        <p:nvSpPr>
          <p:cNvPr id="5" name="Marcador de contenido 2"/>
          <p:cNvSpPr>
            <a:spLocks noGrp="1"/>
          </p:cNvSpPr>
          <p:nvPr>
            <p:ph idx="1"/>
          </p:nvPr>
        </p:nvSpPr>
        <p:spPr>
          <a:xfrm>
            <a:off x="609598" y="1456052"/>
            <a:ext cx="7365169" cy="5124630"/>
          </a:xfrm>
        </p:spPr>
        <p:txBody>
          <a:bodyPr>
            <a:normAutofit fontScale="92500" lnSpcReduction="10000"/>
          </a:bodyPr>
          <a:lstStyle/>
          <a:p>
            <a:endParaRPr lang="es-ES" b="1" i="1" dirty="0"/>
          </a:p>
          <a:p>
            <a:r>
              <a:rPr lang="es-ES" b="1" i="1" dirty="0"/>
              <a:t>BIOMASSE. (Pellet)</a:t>
            </a:r>
          </a:p>
          <a:p>
            <a:pPr marL="0" indent="0">
              <a:buNone/>
            </a:pPr>
            <a:r>
              <a:rPr lang="es-ES" dirty="0">
                <a:sym typeface="Wingdings" panose="05000000000000000000" pitchFamily="2" charset="2"/>
              </a:rPr>
              <a:t>	 </a:t>
            </a:r>
            <a:r>
              <a:rPr lang="fr-FR" i="1" u="sng" dirty="0">
                <a:sym typeface="Wingdings" panose="05000000000000000000" pitchFamily="2" charset="2"/>
              </a:rPr>
              <a:t>Avantages</a:t>
            </a:r>
            <a:r>
              <a:rPr lang="fr-FR" i="1" dirty="0">
                <a:sym typeface="Wingdings" panose="05000000000000000000" pitchFamily="2" charset="2"/>
              </a:rPr>
              <a:t> </a:t>
            </a:r>
            <a:endParaRPr lang="es-ES" dirty="0">
              <a:sym typeface="Wingdings" panose="05000000000000000000" pitchFamily="2" charset="2"/>
            </a:endParaRPr>
          </a:p>
          <a:p>
            <a:pPr lvl="1"/>
            <a:r>
              <a:rPr lang="fr-FR" dirty="0">
                <a:sym typeface="Wingdings" panose="05000000000000000000" pitchFamily="2" charset="2"/>
              </a:rPr>
              <a:t>Il ne contribue pas à l'augmentation de la pollution environnementale. Cycle du carbone</a:t>
            </a:r>
          </a:p>
          <a:p>
            <a:pPr lvl="1"/>
            <a:r>
              <a:rPr lang="fr-FR" dirty="0">
                <a:sym typeface="Wingdings" panose="05000000000000000000" pitchFamily="2" charset="2"/>
              </a:rPr>
              <a:t>Renouvelable et abondante</a:t>
            </a:r>
          </a:p>
          <a:p>
            <a:pPr lvl="1"/>
            <a:r>
              <a:rPr lang="fr-FR" dirty="0">
                <a:sym typeface="Wingdings" panose="05000000000000000000" pitchFamily="2" charset="2"/>
              </a:rPr>
              <a:t>Économique </a:t>
            </a:r>
          </a:p>
          <a:p>
            <a:pPr lvl="1"/>
            <a:endParaRPr lang="fr-FR" dirty="0">
              <a:sym typeface="Wingdings" panose="05000000000000000000" pitchFamily="2" charset="2"/>
            </a:endParaRPr>
          </a:p>
          <a:p>
            <a:pPr marL="457200" lvl="1" indent="0">
              <a:buNone/>
            </a:pPr>
            <a:r>
              <a:rPr lang="fr-FR" sz="1800" dirty="0">
                <a:sym typeface="Wingdings" panose="05000000000000000000" pitchFamily="2" charset="2"/>
              </a:rPr>
              <a:t> </a:t>
            </a:r>
            <a:r>
              <a:rPr lang="fr-FR" sz="1800" i="1" u="sng" dirty="0">
                <a:sym typeface="Wingdings" panose="05000000000000000000" pitchFamily="2" charset="2"/>
              </a:rPr>
              <a:t>Inconvénients</a:t>
            </a:r>
            <a:endParaRPr lang="fr-FR" u="sng" dirty="0">
              <a:sym typeface="Wingdings" panose="05000000000000000000" pitchFamily="2" charset="2"/>
            </a:endParaRPr>
          </a:p>
          <a:p>
            <a:pPr lvl="1"/>
            <a:r>
              <a:rPr lang="fr-FR" dirty="0">
                <a:sym typeface="Wingdings" panose="05000000000000000000" pitchFamily="2" charset="2"/>
              </a:rPr>
              <a:t>Besoin de grandes surfaces pour le traitement d’obtention</a:t>
            </a:r>
          </a:p>
          <a:p>
            <a:pPr lvl="1"/>
            <a:r>
              <a:rPr lang="fr-FR" dirty="0">
                <a:sym typeface="Wingdings" panose="05000000000000000000" pitchFamily="2" charset="2"/>
              </a:rPr>
              <a:t>Pouvoir calorifique faible</a:t>
            </a:r>
          </a:p>
          <a:p>
            <a:pPr marL="457200" lvl="1" indent="0">
              <a:buNone/>
            </a:pPr>
            <a:endParaRPr lang="fr-FR" dirty="0">
              <a:sym typeface="Wingdings" panose="05000000000000000000" pitchFamily="2" charset="2"/>
            </a:endParaRPr>
          </a:p>
          <a:p>
            <a:pPr lvl="1"/>
            <a:endParaRPr lang="fr-FR" dirty="0">
              <a:sym typeface="Wingdings" panose="05000000000000000000" pitchFamily="2" charset="2"/>
            </a:endParaRPr>
          </a:p>
          <a:p>
            <a:pPr marL="457200" lvl="1" indent="0">
              <a:buNone/>
            </a:pPr>
            <a:r>
              <a:rPr lang="fr-FR" dirty="0">
                <a:sym typeface="Wingdings" panose="05000000000000000000" pitchFamily="2" charset="2"/>
              </a:rPr>
              <a:t> </a:t>
            </a:r>
            <a:r>
              <a:rPr lang="fr-FR" b="1" dirty="0">
                <a:sym typeface="Wingdings" panose="05000000000000000000" pitchFamily="2" charset="2"/>
              </a:rPr>
              <a:t>GWP = 1 ; ODP = 0 </a:t>
            </a:r>
          </a:p>
          <a:p>
            <a:pPr marL="457200" lvl="1" indent="0">
              <a:buNone/>
            </a:pPr>
            <a:r>
              <a:rPr lang="fr-FR" dirty="0">
                <a:sym typeface="Wingdings" panose="05000000000000000000" pitchFamily="2" charset="2"/>
              </a:rPr>
              <a:t> </a:t>
            </a:r>
          </a:p>
          <a:p>
            <a:pPr lvl="1"/>
            <a:endParaRPr lang="es-ES" dirty="0"/>
          </a:p>
        </p:txBody>
      </p:sp>
    </p:spTree>
    <p:extLst>
      <p:ext uri="{BB962C8B-B14F-4D97-AF65-F5344CB8AC3E}">
        <p14:creationId xmlns:p14="http://schemas.microsoft.com/office/powerpoint/2010/main" val="321262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ÉTAT ACTUEL DES ER EN FRANCE</a:t>
            </a:r>
          </a:p>
        </p:txBody>
      </p:sp>
      <p:sp>
        <p:nvSpPr>
          <p:cNvPr id="3" name="Marcador de contenido 2"/>
          <p:cNvSpPr>
            <a:spLocks noGrp="1"/>
          </p:cNvSpPr>
          <p:nvPr>
            <p:ph idx="1"/>
          </p:nvPr>
        </p:nvSpPr>
        <p:spPr/>
        <p:txBody>
          <a:bodyPr/>
          <a:lstStyle/>
          <a:p>
            <a:r>
              <a:rPr lang="fr-FR" dirty="0"/>
              <a:t>Consommation moyenne: 16 565 kWh/an (2012)</a:t>
            </a:r>
          </a:p>
          <a:p>
            <a:endParaRPr lang="fr-FR" dirty="0"/>
          </a:p>
          <a:p>
            <a:pPr marL="0" indent="0">
              <a:buNone/>
            </a:pPr>
            <a:r>
              <a:rPr lang="fr-FR" dirty="0">
                <a:sym typeface="Wingdings" panose="05000000000000000000" pitchFamily="2" charset="2"/>
              </a:rPr>
              <a:t>	 </a:t>
            </a:r>
            <a:r>
              <a:rPr lang="fr-FR" dirty="0"/>
              <a:t>61,3 % chauffage (~249,7 TWh) </a:t>
            </a:r>
          </a:p>
          <a:p>
            <a:pPr marL="0" indent="0">
              <a:buNone/>
            </a:pPr>
            <a:r>
              <a:rPr lang="fr-FR" dirty="0"/>
              <a:t>	</a:t>
            </a:r>
          </a:p>
          <a:p>
            <a:pPr marL="0" indent="0">
              <a:buNone/>
            </a:pPr>
            <a:r>
              <a:rPr lang="fr-FR" dirty="0">
                <a:sym typeface="Wingdings" panose="05000000000000000000" pitchFamily="2" charset="2"/>
              </a:rPr>
              <a:t>	 </a:t>
            </a:r>
            <a:r>
              <a:rPr lang="fr-FR" dirty="0"/>
              <a:t>12,1 % ECS </a:t>
            </a:r>
          </a:p>
          <a:p>
            <a:pPr marL="0" indent="0">
              <a:buNone/>
            </a:pPr>
            <a:r>
              <a:rPr lang="fr-FR" dirty="0"/>
              <a:t>	</a:t>
            </a:r>
          </a:p>
          <a:p>
            <a:pPr marL="0" indent="0">
              <a:buNone/>
            </a:pPr>
            <a:r>
              <a:rPr lang="fr-FR" dirty="0">
                <a:sym typeface="Wingdings" panose="05000000000000000000" pitchFamily="2" charset="2"/>
              </a:rPr>
              <a:t>	 </a:t>
            </a:r>
            <a:r>
              <a:rPr lang="fr-FR" dirty="0"/>
              <a:t>7 % cuisson </a:t>
            </a:r>
          </a:p>
          <a:p>
            <a:pPr marL="0" indent="0">
              <a:buNone/>
            </a:pPr>
            <a:r>
              <a:rPr lang="fr-FR" dirty="0"/>
              <a:t>	</a:t>
            </a:r>
          </a:p>
          <a:p>
            <a:pPr marL="0" indent="0">
              <a:buNone/>
            </a:pPr>
            <a:r>
              <a:rPr lang="fr-FR" dirty="0">
                <a:sym typeface="Wingdings" panose="05000000000000000000" pitchFamily="2" charset="2"/>
              </a:rPr>
              <a:t>	 </a:t>
            </a:r>
            <a:r>
              <a:rPr lang="fr-FR" dirty="0"/>
              <a:t>19,5 % usages spécifiques </a:t>
            </a:r>
          </a:p>
          <a:p>
            <a:endParaRPr lang="fr-FR" dirty="0"/>
          </a:p>
          <a:p>
            <a:endParaRPr lang="fr-FR" dirty="0"/>
          </a:p>
        </p:txBody>
      </p:sp>
    </p:spTree>
    <p:extLst>
      <p:ext uri="{BB962C8B-B14F-4D97-AF65-F5344CB8AC3E}">
        <p14:creationId xmlns:p14="http://schemas.microsoft.com/office/powerpoint/2010/main" val="246496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a:t>Conclusion</a:t>
            </a:r>
          </a:p>
        </p:txBody>
      </p:sp>
      <p:sp>
        <p:nvSpPr>
          <p:cNvPr id="3" name="Marcador de contenido 2"/>
          <p:cNvSpPr>
            <a:spLocks noGrp="1"/>
          </p:cNvSpPr>
          <p:nvPr>
            <p:ph idx="1"/>
          </p:nvPr>
        </p:nvSpPr>
        <p:spPr>
          <a:xfrm>
            <a:off x="609598" y="1514008"/>
            <a:ext cx="7649981" cy="4527356"/>
          </a:xfrm>
        </p:spPr>
        <p:txBody>
          <a:bodyPr>
            <a:normAutofit/>
          </a:bodyPr>
          <a:lstStyle/>
          <a:p>
            <a:r>
              <a:rPr lang="fr-FR" dirty="0"/>
              <a:t>Le projet est facilement réalisable et nous donnera des avantages économiques à long terme.</a:t>
            </a:r>
          </a:p>
          <a:p>
            <a:endParaRPr lang="fr-FR" dirty="0"/>
          </a:p>
          <a:p>
            <a:r>
              <a:rPr lang="fr-FR" dirty="0"/>
              <a:t>Le nouveau système de chauffage par biomasse est pas beaucoup mieux que lequel par propane en termes de pollution de l'environnement, mais en fonction de la quantité disponible et de la réutilisation de la source d'énergie.</a:t>
            </a:r>
          </a:p>
          <a:p>
            <a:endParaRPr lang="fr-FR" dirty="0"/>
          </a:p>
          <a:p>
            <a:r>
              <a:rPr lang="fr-FR" dirty="0"/>
              <a:t>Le système d'obtention d'énergie à grâce aux panneaux solaires présente des avantages économiques, (après le remboursement de l'investissement initial) et peut réduire ou même, dispenser de la fourniture d'électricité si leur rendement est élevé.</a:t>
            </a:r>
          </a:p>
        </p:txBody>
      </p:sp>
    </p:spTree>
    <p:extLst>
      <p:ext uri="{BB962C8B-B14F-4D97-AF65-F5344CB8AC3E}">
        <p14:creationId xmlns:p14="http://schemas.microsoft.com/office/powerpoint/2010/main" val="349762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478" y="1918741"/>
            <a:ext cx="7285219" cy="4422097"/>
          </a:xfrm>
        </p:spPr>
        <p:txBody>
          <a:bodyPr>
            <a:normAutofit/>
          </a:bodyPr>
          <a:lstStyle/>
          <a:p>
            <a:r>
              <a:rPr lang="fr-FR" dirty="0"/>
              <a:t>Merci de votre attention. </a:t>
            </a:r>
            <a:br>
              <a:rPr lang="fr-FR" dirty="0"/>
            </a:br>
            <a:br>
              <a:rPr lang="fr-FR" dirty="0"/>
            </a:br>
            <a:r>
              <a:rPr lang="fr-FR" dirty="0"/>
              <a:t>Des questions?</a:t>
            </a:r>
          </a:p>
        </p:txBody>
      </p:sp>
    </p:spTree>
    <p:extLst>
      <p:ext uri="{BB962C8B-B14F-4D97-AF65-F5344CB8AC3E}">
        <p14:creationId xmlns:p14="http://schemas.microsoft.com/office/powerpoint/2010/main" val="409639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8" y="194872"/>
            <a:ext cx="6347714" cy="629587"/>
          </a:xfrm>
        </p:spPr>
        <p:txBody>
          <a:bodyPr>
            <a:normAutofit fontScale="90000"/>
          </a:bodyPr>
          <a:lstStyle/>
          <a:p>
            <a:r>
              <a:rPr lang="fr-FR" dirty="0"/>
              <a:t>Bibliographie</a:t>
            </a:r>
          </a:p>
        </p:txBody>
      </p:sp>
      <p:sp>
        <p:nvSpPr>
          <p:cNvPr id="3" name="Marcador de contenido 2"/>
          <p:cNvSpPr>
            <a:spLocks noGrp="1"/>
          </p:cNvSpPr>
          <p:nvPr>
            <p:ph idx="1"/>
          </p:nvPr>
        </p:nvSpPr>
        <p:spPr>
          <a:xfrm>
            <a:off x="294805" y="1214203"/>
            <a:ext cx="8624343" cy="4991725"/>
          </a:xfrm>
        </p:spPr>
        <p:txBody>
          <a:bodyPr>
            <a:normAutofit/>
          </a:bodyPr>
          <a:lstStyle/>
          <a:p>
            <a:r>
              <a:rPr lang="es-ES_tradnl" u="sng" dirty="0">
                <a:hlinkClick r:id="rId2"/>
              </a:rPr>
              <a:t>http://www.technosun.com/es/productos/regulador-de-carga-VICTRON-BLUESOLAR-MPPT-100- 50.php</a:t>
            </a:r>
            <a:endParaRPr lang="es-ES" dirty="0"/>
          </a:p>
          <a:p>
            <a:r>
              <a:rPr lang="es-ES_tradnl" u="sng" dirty="0">
                <a:hlinkClick r:id="rId3"/>
              </a:rPr>
              <a:t>http://paneles-fotovoltaicos.blogspot.com/2013/01/que-es-y-como-funciona-un-panel.html</a:t>
            </a:r>
            <a:r>
              <a:rPr lang="es-ES_tradnl" u="sng" dirty="0"/>
              <a:t> </a:t>
            </a:r>
            <a:endParaRPr lang="es-ES" dirty="0"/>
          </a:p>
          <a:p>
            <a:r>
              <a:rPr lang="es-ES_tradnl" u="sng" dirty="0">
                <a:hlinkClick r:id="rId4"/>
              </a:rPr>
              <a:t>http://ingemecanica.com/tutorialsemanal/tutorialn192.html</a:t>
            </a:r>
            <a:endParaRPr lang="es-ES" dirty="0"/>
          </a:p>
          <a:p>
            <a:r>
              <a:rPr lang="es-ES_tradnl" u="sng" dirty="0">
                <a:hlinkClick r:id="rId5"/>
              </a:rPr>
              <a:t>http://www.calefaccionbiomasa.com/</a:t>
            </a:r>
            <a:endParaRPr lang="es-ES" dirty="0"/>
          </a:p>
          <a:p>
            <a:r>
              <a:rPr lang="es-ES_tradnl" u="sng" dirty="0">
                <a:hlinkClick r:id="rId6"/>
              </a:rPr>
              <a:t>http://energiasolarfotovoltaica.blogspot.com.es/2006/01/energia-solar-fotovoltaica.html</a:t>
            </a:r>
            <a:endParaRPr lang="es-ES" dirty="0"/>
          </a:p>
          <a:p>
            <a:r>
              <a:rPr lang="es-ES_tradnl" u="sng" dirty="0">
                <a:hlinkClick r:id="rId7"/>
              </a:rPr>
              <a:t>http://casaycampo.es/proyecta-tu-casa/calefaccion/3150-sistemas-de-calefaccion.html</a:t>
            </a:r>
            <a:endParaRPr lang="es-ES" dirty="0"/>
          </a:p>
          <a:p>
            <a:r>
              <a:rPr lang="es-ES_tradnl" u="sng" dirty="0">
                <a:hlinkClick r:id="rId8"/>
              </a:rPr>
              <a:t>http://www.inderen.es/biomasa_estufas_descripcion.html</a:t>
            </a:r>
            <a:endParaRPr lang="es-ES" dirty="0"/>
          </a:p>
          <a:p>
            <a:r>
              <a:rPr lang="es-ES_tradnl" u="sng" dirty="0">
                <a:hlinkClick r:id="rId9"/>
              </a:rPr>
              <a:t>http://inderen-renovables.blogspot.com.es/2013/11/calefaccion-con-biomasa-es-rentable.html</a:t>
            </a:r>
            <a:endParaRPr lang="es-ES" dirty="0"/>
          </a:p>
          <a:p>
            <a:endParaRPr lang="fr-FR" dirty="0"/>
          </a:p>
        </p:txBody>
      </p:sp>
    </p:spTree>
    <p:extLst>
      <p:ext uri="{BB962C8B-B14F-4D97-AF65-F5344CB8AC3E}">
        <p14:creationId xmlns:p14="http://schemas.microsoft.com/office/powerpoint/2010/main" val="29926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0299" y="1753849"/>
            <a:ext cx="8218908" cy="4901784"/>
          </a:xfrm>
        </p:spPr>
        <p:txBody>
          <a:bodyPr/>
          <a:lstStyle/>
          <a:p>
            <a:r>
              <a:rPr lang="es-ES_tradnl" u="sng" dirty="0">
                <a:hlinkClick r:id="rId2"/>
              </a:rPr>
              <a:t>http://www.energies-renouvelables.org/</a:t>
            </a:r>
            <a:endParaRPr lang="es-ES" dirty="0"/>
          </a:p>
          <a:p>
            <a:r>
              <a:rPr lang="es-ES_tradnl" u="sng" dirty="0">
                <a:hlinkClick r:id="rId3"/>
              </a:rPr>
              <a:t>https://www.edf.fr/</a:t>
            </a:r>
            <a:endParaRPr lang="es-ES" dirty="0"/>
          </a:p>
          <a:p>
            <a:r>
              <a:rPr lang="es-ES_tradnl" u="sng" dirty="0">
                <a:hlinkClick r:id="rId4"/>
              </a:rPr>
              <a:t>http://abderacmc6.blogspot.fr/2014/05/fuentes-de-energia_16.html</a:t>
            </a:r>
            <a:endParaRPr lang="es-ES" dirty="0"/>
          </a:p>
          <a:p>
            <a:r>
              <a:rPr lang="es-ES_tradnl" u="sng" dirty="0">
                <a:hlinkClick r:id="rId5"/>
              </a:rPr>
              <a:t>http://www.greenpeace.org/espana/es/Multimedia/Historias-en-diapositivas/Mapa-de-energia-renovable/</a:t>
            </a:r>
            <a:endParaRPr lang="es-ES" dirty="0"/>
          </a:p>
          <a:p>
            <a:r>
              <a:rPr lang="es-ES_tradnl" u="sng" dirty="0">
                <a:hlinkClick r:id="rId6"/>
              </a:rPr>
              <a:t>http://www.idae.es/uploads/documentos/documentos_11227_per_2011-2020_def_93c624ab.pdf</a:t>
            </a:r>
            <a:endParaRPr lang="es-ES" dirty="0"/>
          </a:p>
          <a:p>
            <a:r>
              <a:rPr lang="fr-FR" dirty="0" err="1"/>
              <a:t>Código</a:t>
            </a:r>
            <a:r>
              <a:rPr lang="fr-FR" dirty="0"/>
              <a:t> </a:t>
            </a:r>
            <a:r>
              <a:rPr lang="fr-FR" dirty="0" err="1"/>
              <a:t>Técnico</a:t>
            </a:r>
            <a:r>
              <a:rPr lang="fr-FR" dirty="0"/>
              <a:t> de la </a:t>
            </a:r>
            <a:r>
              <a:rPr lang="fr-FR" dirty="0" err="1"/>
              <a:t>Edificación</a:t>
            </a:r>
            <a:r>
              <a:rPr lang="fr-FR" dirty="0"/>
              <a:t>: </a:t>
            </a:r>
            <a:r>
              <a:rPr lang="fr-FR" dirty="0" err="1"/>
              <a:t>Normativa</a:t>
            </a:r>
            <a:r>
              <a:rPr lang="fr-FR" dirty="0"/>
              <a:t> </a:t>
            </a:r>
            <a:r>
              <a:rPr lang="fr-FR" dirty="0" err="1"/>
              <a:t>Básica</a:t>
            </a:r>
            <a:r>
              <a:rPr lang="fr-FR" dirty="0"/>
              <a:t> de la </a:t>
            </a:r>
            <a:r>
              <a:rPr lang="fr-FR" dirty="0" err="1"/>
              <a:t>Edificación</a:t>
            </a:r>
            <a:r>
              <a:rPr lang="fr-FR" dirty="0"/>
              <a:t> NBE-CT79 sobre </a:t>
            </a:r>
            <a:r>
              <a:rPr lang="fr-FR" dirty="0" err="1"/>
              <a:t>condiciones</a:t>
            </a:r>
            <a:r>
              <a:rPr lang="fr-FR" dirty="0"/>
              <a:t> </a:t>
            </a:r>
            <a:r>
              <a:rPr lang="fr-FR" dirty="0" err="1"/>
              <a:t>térmicas</a:t>
            </a:r>
            <a:r>
              <a:rPr lang="fr-FR" dirty="0"/>
              <a:t> de los </a:t>
            </a:r>
            <a:r>
              <a:rPr lang="fr-FR" dirty="0" err="1"/>
              <a:t>edificios</a:t>
            </a:r>
            <a:endParaRPr lang="es-ES" dirty="0"/>
          </a:p>
          <a:p>
            <a:r>
              <a:rPr lang="fr-FR" dirty="0"/>
              <a:t>Cours Energies Renouvelables (ENREN-4GEN) 1</a:t>
            </a:r>
            <a:r>
              <a:rPr lang="fr-FR" baseline="30000" dirty="0"/>
              <a:t>er</a:t>
            </a:r>
            <a:r>
              <a:rPr lang="fr-FR" dirty="0"/>
              <a:t> semestre 2016/2017</a:t>
            </a:r>
            <a:endParaRPr lang="es-ES" dirty="0"/>
          </a:p>
          <a:p>
            <a:endParaRPr lang="fr-FR" dirty="0"/>
          </a:p>
        </p:txBody>
      </p:sp>
      <p:sp>
        <p:nvSpPr>
          <p:cNvPr id="4" name="Título 1"/>
          <p:cNvSpPr>
            <a:spLocks noGrp="1"/>
          </p:cNvSpPr>
          <p:nvPr>
            <p:ph type="title"/>
          </p:nvPr>
        </p:nvSpPr>
        <p:spPr>
          <a:xfrm>
            <a:off x="609600" y="270877"/>
            <a:ext cx="6348413" cy="648871"/>
          </a:xfrm>
        </p:spPr>
        <p:txBody>
          <a:bodyPr>
            <a:normAutofit/>
          </a:bodyPr>
          <a:lstStyle/>
          <a:p>
            <a:r>
              <a:rPr lang="fr-FR" dirty="0"/>
              <a:t>Bibliographie</a:t>
            </a:r>
          </a:p>
        </p:txBody>
      </p:sp>
    </p:spTree>
    <p:extLst>
      <p:ext uri="{BB962C8B-B14F-4D97-AF65-F5344CB8AC3E}">
        <p14:creationId xmlns:p14="http://schemas.microsoft.com/office/powerpoint/2010/main" val="295330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9571" y="129915"/>
            <a:ext cx="7889824" cy="784485"/>
          </a:xfrm>
        </p:spPr>
        <p:txBody>
          <a:bodyPr/>
          <a:lstStyle/>
          <a:p>
            <a:pPr algn="ctr"/>
            <a:r>
              <a:rPr lang="fr-FR" dirty="0"/>
              <a:t>ER en France Vs. ER en Europe</a:t>
            </a:r>
          </a:p>
        </p:txBody>
      </p:sp>
      <p:sp>
        <p:nvSpPr>
          <p:cNvPr id="3" name="Marcador de contenido 2"/>
          <p:cNvSpPr>
            <a:spLocks noGrp="1"/>
          </p:cNvSpPr>
          <p:nvPr>
            <p:ph idx="1"/>
          </p:nvPr>
        </p:nvSpPr>
        <p:spPr>
          <a:xfrm>
            <a:off x="649571" y="6169780"/>
            <a:ext cx="7849852" cy="688220"/>
          </a:xfrm>
        </p:spPr>
        <p:txBody>
          <a:bodyPr/>
          <a:lstStyle/>
          <a:p>
            <a:pPr marL="0" indent="0">
              <a:buNone/>
            </a:pPr>
            <a:r>
              <a:rPr lang="fr-FR" dirty="0"/>
              <a:t>La France est en la 17</a:t>
            </a:r>
            <a:r>
              <a:rPr lang="fr-FR" sz="1600" baseline="30000" dirty="0"/>
              <a:t>ème</a:t>
            </a:r>
            <a:r>
              <a:rPr lang="fr-FR" sz="1600" dirty="0"/>
              <a:t> position avec une production de 231 </a:t>
            </a:r>
            <a:r>
              <a:rPr lang="fr-FR" sz="1600" dirty="0" err="1"/>
              <a:t>Mw</a:t>
            </a:r>
            <a:r>
              <a:rPr lang="fr-FR" sz="1600" dirty="0"/>
              <a:t> par million d’habitants </a:t>
            </a:r>
            <a:endParaRPr lang="fr-FR" dirty="0"/>
          </a:p>
        </p:txBody>
      </p:sp>
      <p:pic>
        <p:nvPicPr>
          <p:cNvPr id="1028" name="Picture 4" descr="https://edmhdotme.files.wordpress.com/2015/07/screen-shot-2015-07-16-at-17-32-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28" y="1001257"/>
            <a:ext cx="8440138" cy="508166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24459" y="3942413"/>
            <a:ext cx="2548328" cy="1798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ángulo 6"/>
          <p:cNvSpPr/>
          <p:nvPr/>
        </p:nvSpPr>
        <p:spPr>
          <a:xfrm>
            <a:off x="824458" y="1891844"/>
            <a:ext cx="5426439" cy="2067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938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324787"/>
            <a:ext cx="8054716" cy="814466"/>
          </a:xfrm>
        </p:spPr>
        <p:txBody>
          <a:bodyPr/>
          <a:lstStyle/>
          <a:p>
            <a:pPr algn="ctr"/>
            <a:r>
              <a:rPr lang="fr-FR" dirty="0"/>
              <a:t>ER en France Vs. ER en Europe</a:t>
            </a:r>
          </a:p>
        </p:txBody>
      </p:sp>
      <p:pic>
        <p:nvPicPr>
          <p:cNvPr id="2050" name="Picture 2" descr="Screen Shot 2015-07-15 at 11.5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207158"/>
            <a:ext cx="8054716" cy="491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75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865"/>
            <a:ext cx="6347713" cy="724525"/>
          </a:xfrm>
        </p:spPr>
        <p:txBody>
          <a:bodyPr>
            <a:normAutofit fontScale="90000"/>
          </a:bodyPr>
          <a:lstStyle/>
          <a:p>
            <a:pPr algn="ctr"/>
            <a:r>
              <a:rPr lang="fr-FR" dirty="0"/>
              <a:t>ER en France (2016)</a:t>
            </a:r>
            <a:br>
              <a:rPr lang="fr-FR" dirty="0"/>
            </a:br>
            <a:endParaRPr lang="fr-FR" dirty="0"/>
          </a:p>
        </p:txBody>
      </p:sp>
      <p:pic>
        <p:nvPicPr>
          <p:cNvPr id="5" name="Imagen 4"/>
          <p:cNvPicPr>
            <a:picLocks noChangeAspect="1"/>
          </p:cNvPicPr>
          <p:nvPr/>
        </p:nvPicPr>
        <p:blipFill>
          <a:blip r:embed="rId2"/>
          <a:stretch>
            <a:fillRect/>
          </a:stretch>
        </p:blipFill>
        <p:spPr>
          <a:xfrm>
            <a:off x="325568" y="1067268"/>
            <a:ext cx="8512344" cy="3939447"/>
          </a:xfrm>
          <a:prstGeom prst="rect">
            <a:avLst/>
          </a:prstGeom>
        </p:spPr>
      </p:pic>
      <p:sp>
        <p:nvSpPr>
          <p:cNvPr id="6" name="CuadroTexto 5"/>
          <p:cNvSpPr txBox="1"/>
          <p:nvPr/>
        </p:nvSpPr>
        <p:spPr>
          <a:xfrm>
            <a:off x="749507" y="5351489"/>
            <a:ext cx="7555043" cy="646331"/>
          </a:xfrm>
          <a:prstGeom prst="rect">
            <a:avLst/>
          </a:prstGeom>
          <a:noFill/>
        </p:spPr>
        <p:txBody>
          <a:bodyPr wrap="square" rtlCol="0">
            <a:spAutoFit/>
          </a:bodyPr>
          <a:lstStyle/>
          <a:p>
            <a:pPr defTabSz="457200">
              <a:spcBef>
                <a:spcPts val="1000"/>
              </a:spcBef>
              <a:buClr>
                <a:schemeClr val="accent1"/>
              </a:buClr>
              <a:buSzPct val="80000"/>
            </a:pPr>
            <a:r>
              <a:rPr lang="fr-FR" dirty="0">
                <a:solidFill>
                  <a:schemeClr val="tx1">
                    <a:lumMod val="75000"/>
                    <a:lumOff val="25000"/>
                  </a:schemeClr>
                </a:solidFill>
              </a:rPr>
              <a:t>L’Hydraulique et l’Eolien sont les sources d’énergie les plus importantes. </a:t>
            </a:r>
          </a:p>
        </p:txBody>
      </p:sp>
    </p:spTree>
    <p:extLst>
      <p:ext uri="{BB962C8B-B14F-4D97-AF65-F5344CB8AC3E}">
        <p14:creationId xmlns:p14="http://schemas.microsoft.com/office/powerpoint/2010/main" val="114664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599" y="609600"/>
            <a:ext cx="6347713" cy="769495"/>
          </a:xfrm>
        </p:spPr>
        <p:txBody>
          <a:bodyPr/>
          <a:lstStyle/>
          <a:p>
            <a:pPr algn="ctr"/>
            <a:r>
              <a:rPr lang="fr-FR" dirty="0"/>
              <a:t>ER en Espagne (2015)</a:t>
            </a:r>
          </a:p>
        </p:txBody>
      </p:sp>
      <p:pic>
        <p:nvPicPr>
          <p:cNvPr id="4" name="Imagen 3"/>
          <p:cNvPicPr>
            <a:picLocks noChangeAspect="1"/>
          </p:cNvPicPr>
          <p:nvPr/>
        </p:nvPicPr>
        <p:blipFill>
          <a:blip r:embed="rId2"/>
          <a:stretch>
            <a:fillRect/>
          </a:stretch>
        </p:blipFill>
        <p:spPr>
          <a:xfrm>
            <a:off x="474687" y="1379095"/>
            <a:ext cx="8234598" cy="4503712"/>
          </a:xfrm>
          <a:prstGeom prst="rect">
            <a:avLst/>
          </a:prstGeom>
        </p:spPr>
      </p:pic>
      <p:sp>
        <p:nvSpPr>
          <p:cNvPr id="8" name="Elipse 7"/>
          <p:cNvSpPr/>
          <p:nvPr/>
        </p:nvSpPr>
        <p:spPr>
          <a:xfrm>
            <a:off x="6145967" y="4751882"/>
            <a:ext cx="1319135" cy="44970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ipse 8"/>
          <p:cNvSpPr/>
          <p:nvPr/>
        </p:nvSpPr>
        <p:spPr>
          <a:xfrm>
            <a:off x="5833672" y="3406098"/>
            <a:ext cx="1856282" cy="881089"/>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CuadroTexto 9"/>
          <p:cNvSpPr txBox="1"/>
          <p:nvPr/>
        </p:nvSpPr>
        <p:spPr>
          <a:xfrm>
            <a:off x="734518" y="5900251"/>
            <a:ext cx="7974767" cy="646331"/>
          </a:xfrm>
          <a:prstGeom prst="rect">
            <a:avLst/>
          </a:prstGeom>
          <a:noFill/>
        </p:spPr>
        <p:txBody>
          <a:bodyPr wrap="square" rtlCol="0">
            <a:spAutoFit/>
          </a:bodyPr>
          <a:lstStyle/>
          <a:p>
            <a:r>
              <a:rPr lang="fr-FR" dirty="0"/>
              <a:t>En Espagne, l’énergie éolienne et l’énergie de la biomasse sont prédominants. </a:t>
            </a:r>
          </a:p>
        </p:txBody>
      </p:sp>
    </p:spTree>
    <p:extLst>
      <p:ext uri="{BB962C8B-B14F-4D97-AF65-F5344CB8AC3E}">
        <p14:creationId xmlns:p14="http://schemas.microsoft.com/office/powerpoint/2010/main" val="312890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NOTRE CAS D’ÉTUDE</a:t>
            </a:r>
          </a:p>
        </p:txBody>
      </p:sp>
      <p:sp>
        <p:nvSpPr>
          <p:cNvPr id="3" name="Marcador de contenido 2"/>
          <p:cNvSpPr>
            <a:spLocks noGrp="1"/>
          </p:cNvSpPr>
          <p:nvPr>
            <p:ph idx="1"/>
          </p:nvPr>
        </p:nvSpPr>
        <p:spPr/>
        <p:txBody>
          <a:bodyPr/>
          <a:lstStyle/>
          <a:p>
            <a:r>
              <a:rPr lang="fr-FR" dirty="0"/>
              <a:t>Maison alimenté par la réseau espagnole d’électricité (</a:t>
            </a:r>
            <a:r>
              <a:rPr lang="fr-FR" dirty="0" err="1"/>
              <a:t>Red</a:t>
            </a:r>
            <a:r>
              <a:rPr lang="fr-FR" dirty="0"/>
              <a:t> </a:t>
            </a:r>
            <a:r>
              <a:rPr lang="fr-FR" dirty="0" err="1"/>
              <a:t>Eléctrica</a:t>
            </a:r>
            <a:r>
              <a:rPr lang="fr-FR" dirty="0"/>
              <a:t>).</a:t>
            </a:r>
          </a:p>
          <a:p>
            <a:endParaRPr lang="fr-FR" dirty="0"/>
          </a:p>
          <a:p>
            <a:r>
              <a:rPr lang="fr-FR" dirty="0"/>
              <a:t>Système de chauffage centralisé avec chaudière de propane.</a:t>
            </a:r>
          </a:p>
          <a:p>
            <a:endParaRPr lang="fr-FR" dirty="0"/>
          </a:p>
          <a:p>
            <a:r>
              <a:rPr lang="fr-FR" dirty="0"/>
              <a:t>Située à la campagne de Madrid, où on trouve des conditions en hiver de -5ºC et 99% d’humidité. </a:t>
            </a:r>
          </a:p>
        </p:txBody>
      </p:sp>
    </p:spTree>
    <p:extLst>
      <p:ext uri="{BB962C8B-B14F-4D97-AF65-F5344CB8AC3E}">
        <p14:creationId xmlns:p14="http://schemas.microsoft.com/office/powerpoint/2010/main" val="20920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174886"/>
            <a:ext cx="6347713" cy="694544"/>
          </a:xfrm>
        </p:spPr>
        <p:txBody>
          <a:bodyPr/>
          <a:lstStyle/>
          <a:p>
            <a:pPr algn="ctr"/>
            <a:r>
              <a:rPr lang="fr-FR" dirty="0"/>
              <a:t>Carte de l’ER en Espagne</a:t>
            </a:r>
          </a:p>
        </p:txBody>
      </p:sp>
      <p:pic>
        <p:nvPicPr>
          <p:cNvPr id="8" name="Imagen 7"/>
          <p:cNvPicPr>
            <a:picLocks noChangeAspect="1"/>
          </p:cNvPicPr>
          <p:nvPr/>
        </p:nvPicPr>
        <p:blipFill>
          <a:blip r:embed="rId2"/>
          <a:stretch>
            <a:fillRect/>
          </a:stretch>
        </p:blipFill>
        <p:spPr>
          <a:xfrm>
            <a:off x="600075" y="987509"/>
            <a:ext cx="7794417" cy="5629801"/>
          </a:xfrm>
          <a:prstGeom prst="rect">
            <a:avLst/>
          </a:prstGeom>
        </p:spPr>
      </p:pic>
      <p:pic>
        <p:nvPicPr>
          <p:cNvPr id="9" name="Imagen 8"/>
          <p:cNvPicPr>
            <a:picLocks noChangeAspect="1"/>
          </p:cNvPicPr>
          <p:nvPr/>
        </p:nvPicPr>
        <p:blipFill>
          <a:blip r:embed="rId3"/>
          <a:stretch>
            <a:fillRect/>
          </a:stretch>
        </p:blipFill>
        <p:spPr>
          <a:xfrm>
            <a:off x="1077809" y="3934371"/>
            <a:ext cx="2581275" cy="2466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67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OBJECTIF</a:t>
            </a:r>
          </a:p>
        </p:txBody>
      </p:sp>
      <p:sp>
        <p:nvSpPr>
          <p:cNvPr id="3" name="Marcador de contenido 2"/>
          <p:cNvSpPr>
            <a:spLocks noGrp="1"/>
          </p:cNvSpPr>
          <p:nvPr>
            <p:ph idx="1"/>
          </p:nvPr>
        </p:nvSpPr>
        <p:spPr/>
        <p:txBody>
          <a:bodyPr/>
          <a:lstStyle/>
          <a:p>
            <a:r>
              <a:rPr lang="fr-FR" dirty="0"/>
              <a:t>Réduire la consommation d’énergie individuelle</a:t>
            </a:r>
          </a:p>
          <a:p>
            <a:endParaRPr lang="fr-FR" dirty="0"/>
          </a:p>
          <a:p>
            <a:r>
              <a:rPr lang="fr-FR" dirty="0"/>
              <a:t>Faire des économies</a:t>
            </a:r>
          </a:p>
          <a:p>
            <a:pPr marL="0" indent="0">
              <a:buNone/>
            </a:pPr>
            <a:r>
              <a:rPr lang="fr-FR" dirty="0"/>
              <a:t> </a:t>
            </a:r>
          </a:p>
          <a:p>
            <a:r>
              <a:rPr lang="fr-FR" dirty="0"/>
              <a:t>Installation du </a:t>
            </a:r>
            <a:r>
              <a:rPr lang="fr-FR" dirty="0" err="1"/>
              <a:t>systéme</a:t>
            </a:r>
            <a:r>
              <a:rPr lang="fr-FR" dirty="0"/>
              <a:t> de chauffage avec biomasse comme combustible</a:t>
            </a:r>
          </a:p>
          <a:p>
            <a:endParaRPr lang="fr-FR" dirty="0"/>
          </a:p>
          <a:p>
            <a:r>
              <a:rPr lang="fr-FR" dirty="0" err="1"/>
              <a:t>Implementation</a:t>
            </a:r>
            <a:r>
              <a:rPr lang="fr-FR" dirty="0"/>
              <a:t> des </a:t>
            </a:r>
            <a:r>
              <a:rPr lang="fr-FR" dirty="0" err="1"/>
              <a:t>photovoltaiques</a:t>
            </a:r>
            <a:r>
              <a:rPr lang="fr-FR" dirty="0"/>
              <a:t> pour s’</a:t>
            </a:r>
            <a:r>
              <a:rPr lang="fr-FR" dirty="0" err="1"/>
              <a:t>independiser</a:t>
            </a:r>
            <a:r>
              <a:rPr lang="fr-FR" dirty="0"/>
              <a:t> de la réseau </a:t>
            </a:r>
            <a:r>
              <a:rPr lang="fr-FR" dirty="0" err="1"/>
              <a:t>nationalle</a:t>
            </a:r>
            <a:r>
              <a:rPr lang="fr-FR" dirty="0"/>
              <a:t>.</a:t>
            </a:r>
          </a:p>
        </p:txBody>
      </p:sp>
    </p:spTree>
    <p:extLst>
      <p:ext uri="{BB962C8B-B14F-4D97-AF65-F5344CB8AC3E}">
        <p14:creationId xmlns:p14="http://schemas.microsoft.com/office/powerpoint/2010/main" val="265648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TM02900688[[fn=Faceta]]</Template>
  <TotalTime>1463</TotalTime>
  <Words>829</Words>
  <Application>Microsoft Office PowerPoint</Application>
  <PresentationFormat>Presentación en pantalla (4:3)</PresentationFormat>
  <Paragraphs>152</Paragraphs>
  <Slides>23</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23</vt:i4>
      </vt:variant>
    </vt:vector>
  </HeadingPairs>
  <TitlesOfParts>
    <vt:vector size="33" baseType="lpstr">
      <vt:lpstr>Arial</vt:lpstr>
      <vt:lpstr>Calibri</vt:lpstr>
      <vt:lpstr>Calibri Light</vt:lpstr>
      <vt:lpstr>Mangal</vt:lpstr>
      <vt:lpstr>Trebuchet MS</vt:lpstr>
      <vt:lpstr>Wingdings</vt:lpstr>
      <vt:lpstr>Wingdings 2</vt:lpstr>
      <vt:lpstr>Wingdings 3</vt:lpstr>
      <vt:lpstr>HDOfficeLightV0</vt:lpstr>
      <vt:lpstr>Faceta</vt:lpstr>
      <vt:lpstr>SOLUTIONS RENOUVELABLES POUR UNE MAISON DE CAMPAGNE</vt:lpstr>
      <vt:lpstr>ÉTAT ACTUEL DES ER EN FRANCE</vt:lpstr>
      <vt:lpstr>ER en France Vs. ER en Europe</vt:lpstr>
      <vt:lpstr>ER en France Vs. ER en Europe</vt:lpstr>
      <vt:lpstr>ER en France (2016) </vt:lpstr>
      <vt:lpstr>ER en Espagne (2015)</vt:lpstr>
      <vt:lpstr>NOTRE CAS D’ÉTUDE</vt:lpstr>
      <vt:lpstr>Carte de l’ER en Espagne</vt:lpstr>
      <vt:lpstr>OBJECTIF</vt:lpstr>
      <vt:lpstr>LA MAISON</vt:lpstr>
      <vt:lpstr>SYSTÈME DE CHAUFFAGE</vt:lpstr>
      <vt:lpstr>LE CYCLE</vt:lpstr>
      <vt:lpstr>ANALYSE ÉCONOMIQUE</vt:lpstr>
      <vt:lpstr>INSTALATION PHOTOVOLTAIQUE</vt:lpstr>
      <vt:lpstr>ANALYSE ÉCONOMIQUE</vt:lpstr>
      <vt:lpstr>INVESTISSEMENT INITIALE</vt:lpstr>
      <vt:lpstr>ANALYSE ÉCONOMIQUE</vt:lpstr>
      <vt:lpstr>IMPACT ENVIRONNEMENTAL</vt:lpstr>
      <vt:lpstr>IMPACT ENVIRONNEMENTAL</vt:lpstr>
      <vt:lpstr>Conclusion</vt:lpstr>
      <vt:lpstr>Merci de votre attention.   Des questions?</vt:lpstr>
      <vt:lpstr>Bibliographie</vt:lpstr>
      <vt:lpstr>Bibliographie</vt:lpstr>
    </vt:vector>
  </TitlesOfParts>
  <Company>Gestair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RENOUVELABLES POUR UNE MAISON DE CAMPAGNE</dc:title>
  <dc:creator>Francisco Javier Manso Matienzo</dc:creator>
  <cp:lastModifiedBy>Jose Ignacio Fontán Álvarez-Garcillán</cp:lastModifiedBy>
  <cp:revision>36</cp:revision>
  <dcterms:created xsi:type="dcterms:W3CDTF">2017-03-14T15:59:28Z</dcterms:created>
  <dcterms:modified xsi:type="dcterms:W3CDTF">2017-03-28T08:50:29Z</dcterms:modified>
</cp:coreProperties>
</file>