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0" r:id="rId14"/>
    <p:sldId id="267" r:id="rId15"/>
    <p:sldId id="264" r:id="rId16"/>
    <p:sldId id="262" r:id="rId17"/>
  </p:sldIdLst>
  <p:sldSz cx="9144000" cy="5143500" type="screen16x9"/>
  <p:notesSz cx="7104063" cy="10234613"/>
  <p:defaultTextStyle>
    <a:defPPr>
      <a:defRPr lang="fr-FR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4" autoAdjust="0"/>
    <p:restoredTop sz="76758" autoAdjust="0"/>
  </p:normalViewPr>
  <p:slideViewPr>
    <p:cSldViewPr>
      <p:cViewPr varScale="1">
        <p:scale>
          <a:sx n="109" d="100"/>
          <a:sy n="109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04570" cy="511731"/>
          </a:xfrm>
          <a:prstGeom prst="rect">
            <a:avLst/>
          </a:prstGeom>
        </p:spPr>
        <p:txBody>
          <a:bodyPr vert="horz" lIns="110962" tIns="55481" rIns="110962" bIns="55481" rtlCol="0"/>
          <a:lstStyle>
            <a:lvl1pPr algn="l"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5365322" y="0"/>
            <a:ext cx="4104570" cy="511731"/>
          </a:xfrm>
          <a:prstGeom prst="rect">
            <a:avLst/>
          </a:prstGeom>
        </p:spPr>
        <p:txBody>
          <a:bodyPr vert="horz" lIns="110962" tIns="55481" rIns="110962" bIns="55481" rtlCol="0"/>
          <a:lstStyle>
            <a:lvl1pPr algn="r">
              <a:defRPr sz="1500"/>
            </a:lvl1pPr>
          </a:lstStyle>
          <a:p>
            <a:pPr>
              <a:defRPr/>
            </a:pPr>
            <a:fld id="{DA3B94EB-16EA-3445-A814-D54700928F30}" type="datetimeFigureOut">
              <a:rPr lang="fr-FR"/>
              <a:pPr>
                <a:defRPr/>
              </a:pPr>
              <a:t>14/05/2024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25563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962" tIns="55481" rIns="110962" bIns="55481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947209" y="4861441"/>
            <a:ext cx="7577667" cy="4605576"/>
          </a:xfrm>
          <a:prstGeom prst="rect">
            <a:avLst/>
          </a:prstGeom>
        </p:spPr>
        <p:txBody>
          <a:bodyPr vert="horz" lIns="110962" tIns="55481" rIns="110962" bIns="55481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106"/>
            <a:ext cx="4104570" cy="511731"/>
          </a:xfrm>
          <a:prstGeom prst="rect">
            <a:avLst/>
          </a:prstGeom>
        </p:spPr>
        <p:txBody>
          <a:bodyPr vert="horz" lIns="110962" tIns="55481" rIns="110962" bIns="55481" rtlCol="0" anchor="b"/>
          <a:lstStyle>
            <a:lvl1pPr algn="l"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5365322" y="9721106"/>
            <a:ext cx="4104570" cy="511731"/>
          </a:xfrm>
          <a:prstGeom prst="rect">
            <a:avLst/>
          </a:prstGeom>
        </p:spPr>
        <p:txBody>
          <a:bodyPr vert="horz" lIns="110962" tIns="55481" rIns="110962" bIns="55481" rtlCol="0" anchor="b"/>
          <a:lstStyle>
            <a:lvl1pPr algn="r">
              <a:defRPr sz="1500"/>
            </a:lvl1pPr>
          </a:lstStyle>
          <a:p>
            <a:pPr>
              <a:defRPr/>
            </a:pPr>
            <a:fld id="{86465112-E82C-7A42-9B0E-04E99CBC5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632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AO21ec1lq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2023-24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Partie 2 (</a:t>
            </a:r>
            <a:r>
              <a:rPr lang="fr-FR" dirty="0" err="1" smtClean="0"/>
              <a:t>Lotka</a:t>
            </a:r>
            <a:r>
              <a:rPr lang="fr-FR" dirty="0" smtClean="0"/>
              <a:t>-Volterra)</a:t>
            </a:r>
            <a:r>
              <a:rPr lang="fr-FR" baseline="0" dirty="0" smtClean="0"/>
              <a:t> : Continuer à laisser les élèves le faire, mais en insistant sur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Montrer dès le début comment débugger (=à la première exécution, une erreur bloque, donc les élèves voient l’explication du problème dans les « </a:t>
            </a:r>
            <a:r>
              <a:rPr lang="fr-FR" baseline="0" dirty="0" err="1" smtClean="0"/>
              <a:t>Errors</a:t>
            </a:r>
            <a:r>
              <a:rPr lang="fr-FR" baseline="0" dirty="0" smtClean="0"/>
              <a:t> » et cliquent-droit dessus puis « Show in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 » pour voir où corriger).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La méthode : on part de </a:t>
            </a:r>
            <a:r>
              <a:rPr lang="fr-FR" baseline="0" dirty="0" err="1" smtClean="0"/>
              <a:t>Xpoint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alpha.X</a:t>
            </a:r>
            <a:r>
              <a:rPr lang="fr-FR" baseline="0" dirty="0" smtClean="0"/>
              <a:t>, on ajoute à côté </a:t>
            </a:r>
            <a:r>
              <a:rPr lang="fr-FR" baseline="0" dirty="0" err="1" smtClean="0"/>
              <a:t>Ypoint</a:t>
            </a:r>
            <a:r>
              <a:rPr lang="fr-FR" baseline="0" dirty="0" smtClean="0"/>
              <a:t> = - </a:t>
            </a:r>
            <a:r>
              <a:rPr lang="fr-FR" baseline="0" dirty="0" err="1" smtClean="0"/>
              <a:t>delta.Y</a:t>
            </a:r>
            <a:r>
              <a:rPr lang="fr-FR" baseline="0" dirty="0" smtClean="0"/>
              <a:t> (le moins fait que le stock doit être à gauche et non plus à droite du flux), puis on complète chacune des 2 équations (donc on met du Y dans </a:t>
            </a:r>
            <a:r>
              <a:rPr lang="fr-FR" baseline="0" dirty="0" err="1" smtClean="0"/>
              <a:t>Xpoint</a:t>
            </a:r>
            <a:r>
              <a:rPr lang="fr-FR" baseline="0" dirty="0" smtClean="0"/>
              <a:t>, et du X dans </a:t>
            </a:r>
            <a:r>
              <a:rPr lang="fr-FR" baseline="0" dirty="0" err="1" smtClean="0"/>
              <a:t>Ypoint</a:t>
            </a:r>
            <a:r>
              <a:rPr lang="fr-FR" baseline="0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Montrer comment traiter les problèmes de discrétisations des 2 graphiques dans le </a:t>
            </a:r>
            <a:r>
              <a:rPr lang="fr-FR" baseline="0" dirty="0" err="1" smtClean="0"/>
              <a:t>powerpoint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Partie 3 (World3) : Remplacer par MFA dynamique,</a:t>
            </a:r>
            <a:r>
              <a:rPr lang="fr-FR" baseline="0" dirty="0" smtClean="0"/>
              <a:t> par exemple en refaisant l’exemple final de la séance 5 du MFA statique dans Excel, mais en version dynamique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2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6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7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70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1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William </a:t>
            </a:r>
            <a:r>
              <a:rPr lang="fr-FR" dirty="0" err="1"/>
              <a:t>Nordhaus</a:t>
            </a:r>
            <a:r>
              <a:rPr lang="fr-FR" dirty="0"/>
              <a:t> a proposé DICE pour calculer le « réchauffement climatique optimal » : A voir ce que les étudiants en pensent…</a:t>
            </a:r>
          </a:p>
          <a:p>
            <a:pPr defTabSz="554812">
              <a:defRPr/>
            </a:pPr>
            <a:endParaRPr lang="fr-FR" dirty="0"/>
          </a:p>
          <a:p>
            <a:pPr defTabSz="554812">
              <a:defRPr/>
            </a:pPr>
            <a:r>
              <a:rPr lang="fr-FR" dirty="0"/>
              <a:t>Pas de substitution possible entre ressources : COMPLETER LA SLIDE AVEC LES AUTRES ARGUMENT DE NORDHAUS (par ex., à partir d’</a:t>
            </a:r>
            <a:r>
              <a:rPr lang="fr-FR" dirty="0" err="1"/>
              <a:t>Heu?reka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https://youtu.be/nAO21ec1lqc</a:t>
            </a:r>
            <a:r>
              <a:rPr lang="fr-FR" dirty="0" smtClean="0"/>
              <a:t>) -&gt; </a:t>
            </a:r>
            <a:r>
              <a:rPr lang="fr-FR" dirty="0" err="1" smtClean="0"/>
              <a:t>Nordhaus</a:t>
            </a:r>
            <a:r>
              <a:rPr lang="fr-FR" dirty="0" smtClean="0"/>
              <a:t> est un économiste, donc ses</a:t>
            </a:r>
            <a:r>
              <a:rPr lang="fr-FR" baseline="0" dirty="0" smtClean="0"/>
              <a:t> modèles peuvent supposer que n’importe quelle ressource peut se substituer à n’importe quelle autre (</a:t>
            </a:r>
            <a:r>
              <a:rPr lang="fr-FR" baseline="0" dirty="0" err="1" smtClean="0"/>
              <a:t>p.e</a:t>
            </a:r>
            <a:r>
              <a:rPr lang="fr-FR" baseline="0" dirty="0" smtClean="0"/>
              <a:t>., substituer n’importe quoi à de la nourriture)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58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L’idée de décélérer</a:t>
            </a:r>
            <a:r>
              <a:rPr lang="fr-FR" baseline="0" dirty="0" smtClean="0"/>
              <a:t> la baisse de la population est que cal ne peut se faire que de manière violent (guerres, famines et épidémies, comme le dit </a:t>
            </a:r>
            <a:r>
              <a:rPr lang="fr-FR" baseline="0" dirty="0" err="1" smtClean="0"/>
              <a:t>Jancovici</a:t>
            </a:r>
            <a:r>
              <a:rPr lang="fr-FR" baseline="0" dirty="0" smtClean="0"/>
              <a:t>). Pour y arriver, a</a:t>
            </a:r>
            <a:r>
              <a:rPr lang="fr-FR" dirty="0" smtClean="0"/>
              <a:t> priori,</a:t>
            </a:r>
            <a:r>
              <a:rPr lang="fr-FR" baseline="0" dirty="0" smtClean="0"/>
              <a:t> il faut empêcher la population de trop croître (=que le maximum de la population soit le plus bas possible). Des élèves y sont parvenus en réduisant la production de nourriture, ce qu’ils ont obtenu en réduisant la productivité agricole (l’interprétation dans la réalité étant l’idée de passer de notre agriculture </a:t>
            </a:r>
            <a:r>
              <a:rPr lang="fr-FR" baseline="0" dirty="0" err="1" smtClean="0"/>
              <a:t>moderner</a:t>
            </a:r>
            <a:r>
              <a:rPr lang="fr-FR" baseline="0" dirty="0" smtClean="0"/>
              <a:t> à du bio qui a de moins bons rendements).</a:t>
            </a:r>
          </a:p>
          <a:p>
            <a:endParaRPr lang="fr-FR" baseline="0" dirty="0" smtClean="0"/>
          </a:p>
          <a:p>
            <a:r>
              <a:rPr lang="fr-FR" baseline="0" dirty="0" smtClean="0"/>
              <a:t>Si quelqu’un veut réutiliser ce TP, il faudrait ajouter une description à chaque élément du modèle (dans « 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 », puis «</a:t>
            </a:r>
            <a:r>
              <a:rPr lang="fr-FR" baseline="0" smtClean="0"/>
              <a:t> Description »).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6757" y="-16446"/>
            <a:ext cx="7125462" cy="4533138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886505" y="-974341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46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182688" y="-29253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7020500" y="344602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FF">
                  <a:alpha val="17000"/>
                </a:srgbClr>
              </a:gs>
              <a:gs pos="100000">
                <a:srgbClr val="6E0740"/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20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09"/>
            <a:ext cx="417704" cy="346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712367"/>
            <a:ext cx="8229600" cy="857250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4767263"/>
            <a:ext cx="2895600" cy="273844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83568" y="2625756"/>
            <a:ext cx="7772400" cy="5400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srgbClr val="5F5E5E">
                    <a:tint val="75000"/>
                  </a:srgbClr>
                </a:solidFill>
              </a:rPr>
              <a:t>Cliquez pour modifier les styles du texte du masque</a:t>
            </a:r>
            <a:endParaRPr/>
          </a:p>
        </p:txBody>
      </p:sp>
      <p:sp>
        <p:nvSpPr>
          <p:cNvPr id="7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0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1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457200" y="1005331"/>
            <a:ext cx="8229600" cy="3589291"/>
          </a:xfrm>
        </p:spPr>
        <p:txBody>
          <a:bodyPr/>
          <a:lstStyle>
            <a:lvl1pPr>
              <a:defRPr sz="1200">
                <a:latin typeface="Arial"/>
                <a:cs typeface="Arial"/>
              </a:defRPr>
            </a:lvl1pPr>
            <a:lvl2pPr marL="557213" indent="-214313"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857250" indent="-17145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200150" indent="-171450"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1543050" indent="-171450"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fr-FR"/>
              <a:t>ITEM1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382005" y="255175"/>
            <a:ext cx="8229600" cy="211550"/>
          </a:xfrm>
        </p:spPr>
        <p:txBody>
          <a:bodyPr tIns="0" rIns="0" bIns="0">
            <a:normAutofit/>
          </a:bodyPr>
          <a:lstStyle>
            <a:lvl1pPr algn="l">
              <a:defRPr sz="135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7" name="Rectangle 18"/>
          <p:cNvSpPr/>
          <p:nvPr userDrawn="1"/>
        </p:nvSpPr>
        <p:spPr bwMode="auto">
          <a:xfrm>
            <a:off x="457200" y="522833"/>
            <a:ext cx="3600000" cy="27000"/>
          </a:xfrm>
          <a:prstGeom prst="rect">
            <a:avLst/>
          </a:prstGeom>
          <a:gradFill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8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2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843558"/>
            <a:ext cx="4038600" cy="3942438"/>
          </a:xfrm>
        </p:spPr>
        <p:txBody>
          <a:bodyPr/>
          <a:lstStyle>
            <a:lvl1pPr marL="0" indent="0">
              <a:buNone/>
              <a:defRPr sz="1200" b="0">
                <a:solidFill>
                  <a:srgbClr val="6E0740"/>
                </a:solidFill>
              </a:defRPr>
            </a:lvl1pPr>
            <a:lvl2pPr marL="557213" indent="-214313">
              <a:buFont typeface="Arial"/>
              <a:buChar char="•"/>
              <a:defRPr sz="1150"/>
            </a:lvl2pPr>
            <a:lvl3pPr>
              <a:defRPr sz="9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2"/>
          </p:nvPr>
        </p:nvSpPr>
        <p:spPr bwMode="auto">
          <a:xfrm>
            <a:off x="4644008" y="843558"/>
            <a:ext cx="4038600" cy="3942438"/>
          </a:xfrm>
        </p:spPr>
        <p:txBody>
          <a:bodyPr/>
          <a:lstStyle>
            <a:lvl1pPr marL="0" indent="0">
              <a:buNone/>
              <a:defRPr sz="1200" b="0">
                <a:solidFill>
                  <a:srgbClr val="6E0740"/>
                </a:solidFill>
              </a:defRPr>
            </a:lvl1pPr>
            <a:lvl2pPr marL="557213" indent="-214313">
              <a:buFont typeface="Arial"/>
              <a:buChar char="•"/>
              <a:defRPr sz="1150"/>
            </a:lvl2pPr>
            <a:lvl3pPr>
              <a:defRPr sz="9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7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auto">
          <a:xfrm>
            <a:off x="382005" y="255175"/>
            <a:ext cx="8229600" cy="211550"/>
          </a:xfrm>
        </p:spPr>
        <p:txBody>
          <a:bodyPr tIns="0" rIns="0" bIns="0">
            <a:normAutofit/>
          </a:bodyPr>
          <a:lstStyle>
            <a:lvl1pPr algn="l">
              <a:defRPr sz="135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0" name="Rectangle 24"/>
          <p:cNvSpPr/>
          <p:nvPr userDrawn="1"/>
        </p:nvSpPr>
        <p:spPr bwMode="auto">
          <a:xfrm>
            <a:off x="457200" y="522833"/>
            <a:ext cx="3600000" cy="27000"/>
          </a:xfrm>
          <a:prstGeom prst="rect">
            <a:avLst/>
          </a:prstGeom>
          <a:gradFill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11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5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3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67544" y="681540"/>
            <a:ext cx="4040188" cy="47982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 b="1">
                <a:solidFill>
                  <a:srgbClr val="7F7F7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1167594"/>
            <a:ext cx="4040188" cy="3672408"/>
          </a:xfrm>
        </p:spPr>
        <p:txBody>
          <a:bodyPr/>
          <a:lstStyle>
            <a:lvl1pPr>
              <a:defRPr sz="1500"/>
            </a:lvl1pPr>
            <a:lvl2pPr>
              <a:defRPr sz="1150"/>
            </a:lvl2pPr>
            <a:lvl3pPr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4644009" y="681540"/>
            <a:ext cx="4041775" cy="47982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 b="1">
                <a:solidFill>
                  <a:srgbClr val="7F7F7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6" y="1167594"/>
            <a:ext cx="4041775" cy="3672408"/>
          </a:xfrm>
        </p:spPr>
        <p:txBody>
          <a:bodyPr/>
          <a:lstStyle>
            <a:lvl1pPr>
              <a:defRPr sz="1500"/>
            </a:lvl1pPr>
            <a:lvl2pPr>
              <a:defRPr sz="1150"/>
            </a:lvl2pPr>
            <a:lvl3pPr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9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 bwMode="auto">
          <a:xfrm>
            <a:off x="382005" y="255175"/>
            <a:ext cx="8229600" cy="211550"/>
          </a:xfrm>
        </p:spPr>
        <p:txBody>
          <a:bodyPr tIns="0" rIns="0" bIns="0">
            <a:normAutofit/>
          </a:bodyPr>
          <a:lstStyle>
            <a:lvl1pPr algn="l">
              <a:defRPr sz="135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2" name="Rectangle 27"/>
          <p:cNvSpPr/>
          <p:nvPr userDrawn="1"/>
        </p:nvSpPr>
        <p:spPr bwMode="auto">
          <a:xfrm>
            <a:off x="457200" y="522833"/>
            <a:ext cx="3600000" cy="27000"/>
          </a:xfrm>
          <a:prstGeom prst="rect">
            <a:avLst/>
          </a:prstGeom>
          <a:gradFill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13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" name="Image 17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5" name="Image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648108"/>
            <a:ext cx="5111750" cy="3964279"/>
          </a:xfrm>
        </p:spPr>
        <p:txBody>
          <a:bodyPr/>
          <a:lstStyle>
            <a:lvl1pPr marL="0" indent="0">
              <a:buNone/>
              <a:defRPr sz="1500"/>
            </a:lvl1pPr>
            <a:lvl2pPr marL="557213" indent="-214313">
              <a:buFont typeface="Arial"/>
              <a:buChar char="•"/>
              <a:defRPr sz="1150"/>
            </a:lvl2pPr>
            <a:lvl3pPr>
              <a:defRPr sz="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457201" y="643914"/>
            <a:ext cx="3008313" cy="3968472"/>
          </a:xfrm>
        </p:spPr>
        <p:txBody>
          <a:bodyPr/>
          <a:lstStyle>
            <a:lvl1pPr marL="0" marR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50" b="0">
                <a:solidFill>
                  <a:srgbClr val="6E074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marR="0" lvl="1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auto">
          <a:xfrm>
            <a:off x="382005" y="255175"/>
            <a:ext cx="8229600" cy="211550"/>
          </a:xfrm>
        </p:spPr>
        <p:txBody>
          <a:bodyPr tIns="0" rIns="0" bIns="0">
            <a:normAutofit/>
          </a:bodyPr>
          <a:lstStyle>
            <a:lvl1pPr algn="l">
              <a:defRPr sz="135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0" name="Rectangle 24"/>
          <p:cNvSpPr/>
          <p:nvPr userDrawn="1"/>
        </p:nvSpPr>
        <p:spPr bwMode="auto">
          <a:xfrm>
            <a:off x="457200" y="522833"/>
            <a:ext cx="3600000" cy="27000"/>
          </a:xfrm>
          <a:prstGeom prst="rect">
            <a:avLst/>
          </a:prstGeom>
          <a:gradFill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11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5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3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8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0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71431" y="162704"/>
            <a:ext cx="6578058" cy="4184885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0"/>
          <p:cNvSpPr/>
          <p:nvPr userDrawn="1"/>
        </p:nvSpPr>
        <p:spPr bwMode="auto">
          <a:xfrm rot="16199999">
            <a:off x="4886505" y="-974341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46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Losange 11"/>
          <p:cNvSpPr/>
          <p:nvPr userDrawn="1"/>
        </p:nvSpPr>
        <p:spPr bwMode="auto">
          <a:xfrm>
            <a:off x="6182688" y="-29253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8"/>
          <p:cNvSpPr/>
          <p:nvPr userDrawn="1"/>
        </p:nvSpPr>
        <p:spPr bwMode="auto">
          <a:xfrm rot="16199999">
            <a:off x="7020500" y="344602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FF">
                  <a:alpha val="17000"/>
                </a:srgbClr>
              </a:gs>
              <a:gs pos="100000">
                <a:srgbClr val="6E0740"/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5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16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09"/>
            <a:ext cx="417704" cy="346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3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64922" y="172087"/>
            <a:ext cx="7222977" cy="4595176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0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Pentagone 10"/>
          <p:cNvSpPr/>
          <p:nvPr userDrawn="1"/>
        </p:nvSpPr>
        <p:spPr bwMode="auto">
          <a:xfrm rot="16199999">
            <a:off x="4886505" y="-950165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46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Losange 11"/>
          <p:cNvSpPr/>
          <p:nvPr userDrawn="1"/>
        </p:nvSpPr>
        <p:spPr bwMode="auto">
          <a:xfrm>
            <a:off x="6182688" y="-11796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8"/>
          <p:cNvSpPr/>
          <p:nvPr userDrawn="1"/>
        </p:nvSpPr>
        <p:spPr bwMode="auto">
          <a:xfrm rot="16199999">
            <a:off x="7020500" y="344602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FF">
                  <a:alpha val="17000"/>
                </a:srgbClr>
              </a:gs>
              <a:gs pos="100000">
                <a:srgbClr val="6E0740"/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9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09"/>
            <a:ext cx="417704" cy="346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6530"/>
            <a:ext cx="9144000" cy="514350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886505" y="-950165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42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182688" y="6530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7020500" y="380385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>
                  <a:alpha val="53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1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5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0" y="6530"/>
            <a:ext cx="9144000" cy="514350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876458" y="-826848"/>
            <a:ext cx="3467395" cy="5090920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Losange 11"/>
          <p:cNvSpPr/>
          <p:nvPr userDrawn="1"/>
        </p:nvSpPr>
        <p:spPr bwMode="auto">
          <a:xfrm>
            <a:off x="6303258" y="-15086"/>
            <a:ext cx="2855004" cy="2005773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  <a:gd name="connsiteX0" fmla="*/ 0 w 2972909"/>
              <a:gd name="connsiteY0" fmla="*/ 560489 h 2005773"/>
              <a:gd name="connsiteX1" fmla="*/ 1192002 w 2972909"/>
              <a:gd name="connsiteY1" fmla="*/ 0 h 2005773"/>
              <a:gd name="connsiteX2" fmla="*/ 2972909 w 2972909"/>
              <a:gd name="connsiteY2" fmla="*/ 7095 h 2005773"/>
              <a:gd name="connsiteX3" fmla="*/ 2966647 w 2972909"/>
              <a:gd name="connsiteY3" fmla="*/ 2005770 h 2005773"/>
              <a:gd name="connsiteX4" fmla="*/ 0 w 2972909"/>
              <a:gd name="connsiteY4" fmla="*/ 560489 h 20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09" h="2005773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59552" y="2008134"/>
                  <a:pt x="2966647" y="2005770"/>
                </a:cubicBezTo>
                <a:cubicBezTo>
                  <a:pt x="2973742" y="2003406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89000"/>
                </a:schemeClr>
              </a:gs>
              <a:gs pos="100000">
                <a:srgbClr val="6E0740"/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Triangle isocèle 38"/>
          <p:cNvSpPr/>
          <p:nvPr userDrawn="1"/>
        </p:nvSpPr>
        <p:spPr bwMode="auto">
          <a:xfrm rot="16199999">
            <a:off x="6995685" y="369417"/>
            <a:ext cx="2113068" cy="2183562"/>
          </a:xfrm>
          <a:prstGeom prst="triangle">
            <a:avLst>
              <a:gd name="adj" fmla="val 52668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3"/>
          <p:cNvSpPr/>
          <p:nvPr userDrawn="1"/>
        </p:nvSpPr>
        <p:spPr bwMode="auto">
          <a:xfrm rot="5400000">
            <a:off x="-5928" y="1803458"/>
            <a:ext cx="2624162" cy="2612303"/>
          </a:xfrm>
          <a:prstGeom prst="triangle">
            <a:avLst>
              <a:gd name="adj" fmla="val 41374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-6657" y="845945"/>
            <a:ext cx="2946467" cy="2933151"/>
          </a:xfrm>
          <a:prstGeom prst="triangle">
            <a:avLst>
              <a:gd name="adj" fmla="val 41374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9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6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0" y="6530"/>
            <a:ext cx="9144000" cy="5143500"/>
          </a:xfrm>
          <a:prstGeom prst="rect">
            <a:avLst/>
          </a:prstGeom>
        </p:spPr>
      </p:pic>
      <p:sp>
        <p:nvSpPr>
          <p:cNvPr id="5" name="Pentagone 10"/>
          <p:cNvSpPr/>
          <p:nvPr userDrawn="1"/>
        </p:nvSpPr>
        <p:spPr bwMode="auto">
          <a:xfrm rot="16199999">
            <a:off x="4886505" y="-950165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55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182688" y="0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7020500" y="380385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>
                  <a:alpha val="53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9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7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886505" y="-950165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64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182688" y="6530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7020500" y="380385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>
                  <a:alpha val="53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20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8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747135" y="-1089535"/>
            <a:ext cx="3318945" cy="549801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040056" y="-1"/>
            <a:ext cx="3107924" cy="2010427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  <a:gd name="connsiteX0" fmla="*/ 0 w 2972928"/>
              <a:gd name="connsiteY0" fmla="*/ 560489 h 1936880"/>
              <a:gd name="connsiteX1" fmla="*/ 1286109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  <a:gd name="connsiteX0" fmla="*/ 0 w 2972909"/>
              <a:gd name="connsiteY0" fmla="*/ 560489 h 1918946"/>
              <a:gd name="connsiteX1" fmla="*/ 1286109 w 2972909"/>
              <a:gd name="connsiteY1" fmla="*/ 0 h 1918946"/>
              <a:gd name="connsiteX2" fmla="*/ 2972909 w 2972909"/>
              <a:gd name="connsiteY2" fmla="*/ 7095 h 1918946"/>
              <a:gd name="connsiteX3" fmla="*/ 2966919 w 2972909"/>
              <a:gd name="connsiteY3" fmla="*/ 1918943 h 1918946"/>
              <a:gd name="connsiteX4" fmla="*/ 0 w 2972909"/>
              <a:gd name="connsiteY4" fmla="*/ 560489 h 191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09" h="1918946" extrusionOk="0">
                <a:moveTo>
                  <a:pt x="0" y="560489"/>
                </a:moveTo>
                <a:lnTo>
                  <a:pt x="1286109" y="0"/>
                </a:lnTo>
                <a:lnTo>
                  <a:pt x="2972909" y="7095"/>
                </a:lnTo>
                <a:cubicBezTo>
                  <a:pt x="2972909" y="650356"/>
                  <a:pt x="2959824" y="1921307"/>
                  <a:pt x="2966919" y="1918943"/>
                </a:cubicBezTo>
                <a:cubicBezTo>
                  <a:pt x="2974014" y="1916579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47000"/>
                </a:schemeClr>
              </a:gs>
              <a:gs pos="100000">
                <a:srgbClr val="6E0740"/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6708692" y="248472"/>
            <a:ext cx="2369853" cy="252399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96909" y="1700621"/>
            <a:ext cx="2468592" cy="2662408"/>
          </a:xfrm>
          <a:custGeom>
            <a:avLst/>
            <a:gdLst>
              <a:gd name="connsiteX0" fmla="*/ 0 w 2468592"/>
              <a:gd name="connsiteY0" fmla="*/ 2612303 h 2612303"/>
              <a:gd name="connsiteX1" fmla="*/ 1234296 w 2468592"/>
              <a:gd name="connsiteY1" fmla="*/ 0 h 2612303"/>
              <a:gd name="connsiteX2" fmla="*/ 2468592 w 2468592"/>
              <a:gd name="connsiteY2" fmla="*/ 2612303 h 2612303"/>
              <a:gd name="connsiteX3" fmla="*/ 0 w 2468592"/>
              <a:gd name="connsiteY3" fmla="*/ 2612303 h 2612303"/>
              <a:gd name="connsiteX0" fmla="*/ 0 w 2468592"/>
              <a:gd name="connsiteY0" fmla="*/ 2681197 h 2681197"/>
              <a:gd name="connsiteX1" fmla="*/ 1221770 w 2468592"/>
              <a:gd name="connsiteY1" fmla="*/ 0 h 2681197"/>
              <a:gd name="connsiteX2" fmla="*/ 2468592 w 2468592"/>
              <a:gd name="connsiteY2" fmla="*/ 2681197 h 2681197"/>
              <a:gd name="connsiteX3" fmla="*/ 0 w 2468592"/>
              <a:gd name="connsiteY3" fmla="*/ 2681197 h 2681197"/>
              <a:gd name="connsiteX0" fmla="*/ 0 w 2468592"/>
              <a:gd name="connsiteY0" fmla="*/ 2662408 h 2662408"/>
              <a:gd name="connsiteX1" fmla="*/ 1209244 w 2468592"/>
              <a:gd name="connsiteY1" fmla="*/ 0 h 2662408"/>
              <a:gd name="connsiteX2" fmla="*/ 2468592 w 2468592"/>
              <a:gd name="connsiteY2" fmla="*/ 2662408 h 2662408"/>
              <a:gd name="connsiteX3" fmla="*/ 0 w 2468592"/>
              <a:gd name="connsiteY3" fmla="*/ 2662408 h 266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592" h="2662408" extrusionOk="0">
                <a:moveTo>
                  <a:pt x="0" y="2662408"/>
                </a:moveTo>
                <a:lnTo>
                  <a:pt x="1209244" y="0"/>
                </a:lnTo>
                <a:lnTo>
                  <a:pt x="2468592" y="2662408"/>
                </a:lnTo>
                <a:lnTo>
                  <a:pt x="0" y="2662408"/>
                </a:ln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20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9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5" name="Pentagone 10"/>
          <p:cNvSpPr/>
          <p:nvPr userDrawn="1"/>
        </p:nvSpPr>
        <p:spPr bwMode="auto">
          <a:xfrm rot="16199999">
            <a:off x="4857069" y="-932077"/>
            <a:ext cx="3377817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55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9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Losange 11"/>
          <p:cNvSpPr/>
          <p:nvPr userDrawn="1"/>
        </p:nvSpPr>
        <p:spPr bwMode="auto">
          <a:xfrm>
            <a:off x="6438378" y="-11348"/>
            <a:ext cx="271723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8"/>
          <p:cNvSpPr/>
          <p:nvPr userDrawn="1"/>
        </p:nvSpPr>
        <p:spPr bwMode="auto">
          <a:xfrm rot="16199999">
            <a:off x="6792975" y="373949"/>
            <a:ext cx="2284528" cy="241752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>
                  <a:alpha val="53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3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5" name="Image 15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1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defTabSz="342900"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>
        <a:spcBef>
          <a:spcPts val="0"/>
        </a:spcBef>
        <a:buFont typeface="Arial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>
        <a:spcBef>
          <a:spcPts val="0"/>
        </a:spcBef>
        <a:buFont typeface="Arial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AO21ec1lq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hyperlink" Target="https://fr.wikipedia.org/wiki/World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gijl/World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World3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ous-titre 1"/>
          <p:cNvSpPr>
            <a:spLocks noGrp="1"/>
          </p:cNvSpPr>
          <p:nvPr>
            <p:ph type="subTitle" idx="1"/>
          </p:nvPr>
        </p:nvSpPr>
        <p:spPr bwMode="auto">
          <a:xfrm>
            <a:off x="2708275" y="4100494"/>
            <a:ext cx="5032077" cy="5120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6. Integrated </a:t>
            </a:r>
            <a:r>
              <a:rPr lang="fr-FR" dirty="0" err="1"/>
              <a:t>Assessment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ctrTitle"/>
          </p:nvPr>
        </p:nvSpPr>
        <p:spPr>
          <a:xfrm>
            <a:off x="2708274" y="3443220"/>
            <a:ext cx="6229985" cy="657274"/>
          </a:xfrm>
        </p:spPr>
        <p:txBody>
          <a:bodyPr>
            <a:normAutofit fontScale="90000"/>
          </a:bodyPr>
          <a:lstStyle/>
          <a:p>
            <a:pPr>
              <a:tabLst>
                <a:tab pos="6011863" algn="r"/>
              </a:tabLst>
            </a:pPr>
            <a:r>
              <a:rPr lang="fr-FR" dirty="0"/>
              <a:t>Ecologie industrielle et économie circulaire GI-4-EIE-S2	2022-23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80" y="627534"/>
            <a:ext cx="3870484" cy="2181701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(6/7)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4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 bwMode="auto">
          <a:xfrm>
            <a:off x="107504" y="628642"/>
            <a:ext cx="4608512" cy="216000"/>
          </a:xfrm>
          <a:prstGeom prst="wedgeRectCallout">
            <a:avLst>
              <a:gd name="adj1" fmla="val -45563"/>
              <a:gd name="adj2" fmla="val -80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26.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Fermer la fenêtre de simulation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107504" y="1275630"/>
            <a:ext cx="4608512" cy="216000"/>
          </a:xfrm>
          <a:prstGeom prst="wedgeRectCallout">
            <a:avLst>
              <a:gd name="adj1" fmla="val 53454"/>
              <a:gd name="adj2" fmla="val 31178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27.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Dans l’onglet « Palette », ouvrez la bibliothèque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Analysis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».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07504" y="2067718"/>
            <a:ext cx="4608512" cy="216000"/>
          </a:xfrm>
          <a:prstGeom prst="wedgeRectCallout">
            <a:avLst>
              <a:gd name="adj1" fmla="val 82733"/>
              <a:gd name="adj2" fmla="val 603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28.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Glissez-déposez un « Time plot » de la Palette vers le Main.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627785" y="2859782"/>
            <a:ext cx="6120679" cy="586237"/>
          </a:xfrm>
          <a:prstGeom prst="wedgeRectCallout">
            <a:avLst>
              <a:gd name="adj1" fmla="val 36424"/>
              <a:gd name="adj2" fmla="val -1933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29.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Dans les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Properties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du Time plot, dans sa section Data, remplacez : </a:t>
            </a:r>
          </a:p>
          <a:p>
            <a:pPr marL="171450" indent="-171450" defTabSz="342900">
              <a:buFont typeface="Arial" panose="020B0604020202020204" pitchFamily="34" charset="0"/>
              <a:buChar char="•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dans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Title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: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Dataset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Title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par « Nombre de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</a:t>
            </a:r>
          </a:p>
          <a:p>
            <a:pPr marL="171450" indent="-171450" defTabSz="342900">
              <a:buFont typeface="Arial" panose="020B0604020202020204" pitchFamily="34" charset="0"/>
              <a:buChar char="•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Dans Value : « 0 » par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puis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Ctrl+barre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d’espace, puis sélectionnez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099905" y="103843"/>
            <a:ext cx="4622043" cy="380771"/>
          </a:xfrm>
          <a:prstGeom prst="wedgeRectCallout">
            <a:avLst>
              <a:gd name="adj1" fmla="val -45563"/>
              <a:gd name="adj2" fmla="val -80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25.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Ce transparent ajoute un graphique visualisant l’augmentation du nombre de proies en fonction du temps.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 bwMode="auto">
              <a:xfrm>
                <a:off x="2627784" y="3579862"/>
                <a:ext cx="6120679" cy="597525"/>
              </a:xfrm>
              <a:prstGeom prst="wedgeRectCallout">
                <a:avLst>
                  <a:gd name="adj1" fmla="val -45563"/>
                  <a:gd name="adj2" fmla="val -80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  <a:t>30.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Exécutez le modèle.</a:t>
                </a:r>
              </a:p>
              <a:p>
                <a:pPr algn="ctr"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Constatez que le Time Plot montre une croissance linéaire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  <a:t>)</a:t>
                </a:r>
                <a:b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</a:br>
                <a: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  <a:t>et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non pas exponentielle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) du nombre de proies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</a:rPr>
                  <a:t>Xproies</a:t>
                </a:r>
                <a:endParaRPr lang="fr-FR" sz="120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579862"/>
                <a:ext cx="6120679" cy="597525"/>
              </a:xfrm>
              <a:prstGeom prst="wedgeRectCallout">
                <a:avLst>
                  <a:gd name="adj1" fmla="val -45563"/>
                  <a:gd name="adj2" fmla="val -8081"/>
                </a:avLst>
              </a:prstGeom>
              <a:blipFill rotWithShape="0">
                <a:blip r:embed="rId5"/>
                <a:stretch>
                  <a:fillRect t="-4000" b="-10000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26" y="3003798"/>
            <a:ext cx="2366010" cy="2396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709019"/>
            <a:ext cx="3870484" cy="2181701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(7/7)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5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 bwMode="auto">
          <a:xfrm>
            <a:off x="4427984" y="555526"/>
            <a:ext cx="4584217" cy="1152128"/>
          </a:xfrm>
          <a:prstGeom prst="wedgeRectCallout">
            <a:avLst>
              <a:gd name="adj1" fmla="val -63922"/>
              <a:gd name="adj2" fmla="val 784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32.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Dans le Flow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,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dans le champ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»,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après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»,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ajoutez « *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puis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Ctrl+barre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d’espace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puis sélectionnez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 bwMode="auto">
              <a:xfrm>
                <a:off x="3099905" y="103843"/>
                <a:ext cx="4622043" cy="380771"/>
              </a:xfrm>
              <a:prstGeom prst="wedgeRectCallout">
                <a:avLst>
                  <a:gd name="adj1" fmla="val -45563"/>
                  <a:gd name="adj2" fmla="val -80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  <a:t>31.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Ce transparent corrige le modèle pour modéliser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 </a:t>
                </a:r>
              </a:p>
              <a:p>
                <a:pPr algn="ctr"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(au lieu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9905" y="103843"/>
                <a:ext cx="4622043" cy="380771"/>
              </a:xfrm>
              <a:prstGeom prst="wedgeRectCallout">
                <a:avLst>
                  <a:gd name="adj1" fmla="val -45563"/>
                  <a:gd name="adj2" fmla="val -8081"/>
                </a:avLst>
              </a:prstGeom>
              <a:blipFill rotWithShape="0">
                <a:blip r:embed="rId6"/>
                <a:stretch>
                  <a:fillRect t="-10938" b="-20313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ular Callout 13"/>
          <p:cNvSpPr/>
          <p:nvPr/>
        </p:nvSpPr>
        <p:spPr bwMode="auto">
          <a:xfrm>
            <a:off x="4427984" y="2178554"/>
            <a:ext cx="4584217" cy="969260"/>
          </a:xfrm>
          <a:prstGeom prst="wedgeRectCallout">
            <a:avLst>
              <a:gd name="adj1" fmla="val -87846"/>
              <a:gd name="adj2" fmla="val -5522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33.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Une erreur est signalée.</a:t>
            </a:r>
          </a:p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Cliquez dans le champ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pour faire apparaître la seconde icone d’erreur,</a:t>
            </a:r>
          </a:p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puis cliquez sur celle-ci et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sélectionnez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Create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a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link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from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».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427985" y="4299942"/>
            <a:ext cx="4584216" cy="432048"/>
          </a:xfrm>
          <a:prstGeom prst="wedgeRectCallout">
            <a:avLst>
              <a:gd name="adj1" fmla="val -90476"/>
              <a:gd name="adj2" fmla="val -151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34.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Relancez la simulation (touche F5) pour voir que vous avez bien la croissance exponentielle attendue.</a:t>
            </a:r>
          </a:p>
        </p:txBody>
      </p:sp>
    </p:spTree>
    <p:extLst>
      <p:ext uri="{BB962C8B-B14F-4D97-AF65-F5344CB8AC3E}">
        <p14:creationId xmlns:p14="http://schemas.microsoft.com/office/powerpoint/2010/main" val="324596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05331"/>
            <a:ext cx="4402832" cy="358929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Notations </a:t>
            </a:r>
            <a:r>
              <a:rPr lang="fr-FR" dirty="0"/>
              <a:t>: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t</a:t>
            </a:r>
            <a:r>
              <a:rPr lang="fr-FR" dirty="0"/>
              <a:t>	temps (continu)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i="1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x(t)</a:t>
            </a:r>
            <a:r>
              <a:rPr lang="fr-FR" dirty="0"/>
              <a:t>	effectif des proies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α	taux de reproduction intrinsèque des proies 	(indépendant du nombre de prédateurs)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el-GR" dirty="0"/>
              <a:t>β</a:t>
            </a:r>
            <a:r>
              <a:rPr lang="fr-FR" dirty="0"/>
              <a:t>	taux de mortalité des proies dû aux prédateurs</a:t>
            </a:r>
            <a:br>
              <a:rPr lang="fr-FR" dirty="0"/>
            </a:br>
            <a:r>
              <a:rPr lang="fr-FR" dirty="0"/>
              <a:t>	(dépendant du nombre prédateurs)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i="1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y(t)</a:t>
            </a:r>
            <a:r>
              <a:rPr lang="fr-FR" dirty="0"/>
              <a:t>	effectif des prédateurs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el-GR" dirty="0"/>
              <a:t>δ</a:t>
            </a:r>
            <a:r>
              <a:rPr lang="fr-FR" dirty="0"/>
              <a:t>	taux de reproduction des prédateurs</a:t>
            </a:r>
            <a:br>
              <a:rPr lang="fr-FR" dirty="0"/>
            </a:br>
            <a:r>
              <a:rPr lang="fr-FR" dirty="0"/>
              <a:t>	(dépendant des proies mangées)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el-GR" dirty="0"/>
              <a:t>γ</a:t>
            </a:r>
            <a:r>
              <a:rPr lang="fr-FR" dirty="0"/>
              <a:t>	taux de mortalité intrinsèque des prédateurs</a:t>
            </a:r>
            <a:br>
              <a:rPr lang="fr-FR" dirty="0"/>
            </a:br>
            <a:r>
              <a:rPr lang="fr-FR" dirty="0"/>
              <a:t>	(indépendant du nombre de proies)</a:t>
            </a:r>
          </a:p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2. </a:t>
            </a:r>
            <a:r>
              <a:rPr lang="fr-FR" dirty="0" err="1"/>
              <a:t>Lotka</a:t>
            </a:r>
            <a:r>
              <a:rPr lang="fr-FR" dirty="0"/>
              <a:t>-Volterra : Introduction au modèle proies-prédateurs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3882527" y="4628763"/>
            <a:ext cx="4945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[https://fr.wikipedia.org/wiki/</a:t>
            </a:r>
            <a:r>
              <a:rPr lang="fr-FR" sz="1200" dirty="0" err="1"/>
              <a:t>équations_de_prédation_de_Lotka</a:t>
            </a:r>
            <a:r>
              <a:rPr lang="fr-FR" sz="1200" dirty="0"/>
              <a:t>-Volterra</a:t>
            </a:r>
            <a:r>
              <a:rPr lang="en-US" sz="1200" dirty="0"/>
              <a:t>]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4860032" y="1005331"/>
                <a:ext cx="4402832" cy="3589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75" indent="-257175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557213" indent="-214313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8572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2001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15430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18859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 smtClean="0"/>
              </a:p>
              <a:p>
                <a:pPr marL="0" indent="0">
                  <a:buFont typeface="Arial"/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/>
              </a:p>
              <a:p>
                <a:pPr marL="0" indent="0">
                  <a:buFont typeface="Arial"/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Equations 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Rappel 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est la définition de l’exponentielle.</a:t>
                </a:r>
                <a:br>
                  <a:rPr lang="fr-FR" dirty="0"/>
                </a:br>
                <a:r>
                  <a:rPr lang="fr-FR" dirty="0"/>
                  <a:t>Par ex., si </a:t>
                </a:r>
                <a:r>
                  <a:rPr lang="el-GR" dirty="0"/>
                  <a:t>β</a:t>
                </a:r>
                <a:r>
                  <a:rPr lang="fr-FR" dirty="0"/>
                  <a:t> =</a:t>
                </a:r>
                <a:r>
                  <a:rPr lang="el-GR" dirty="0"/>
                  <a:t> δ </a:t>
                </a:r>
                <a:r>
                  <a:rPr lang="fr-FR" dirty="0"/>
                  <a:t>= 0, alors ces équations sont :</a:t>
                </a:r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&lt;=&gt;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1005331"/>
                <a:ext cx="4402832" cy="35892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5">
            <a:extLst>
              <a:ext uri="{FF2B5EF4-FFF2-40B4-BE49-F238E27FC236}">
                <a16:creationId xmlns="" xmlns:a16="http://schemas.microsoft.com/office/drawing/2014/main" id="{8845994B-5CC0-56C4-8B7E-F40E59B56BCF}"/>
              </a:ext>
            </a:extLst>
          </p:cNvPr>
          <p:cNvSpPr/>
          <p:nvPr/>
        </p:nvSpPr>
        <p:spPr bwMode="auto">
          <a:xfrm>
            <a:off x="2051720" y="603129"/>
            <a:ext cx="6973800" cy="528461"/>
          </a:xfrm>
          <a:prstGeom prst="wedgeRectCallout">
            <a:avLst>
              <a:gd name="adj1" fmla="val 7163"/>
              <a:gd name="adj2" fmla="val 17559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35.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Le tutoriel précédent n’a implémenté qu’une partie de la première de ces 2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équations.</a:t>
            </a:r>
          </a:p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Utilisez ce transparent et le suivant pour programmer les deux équations différentielles ci-dessous.</a:t>
            </a:r>
            <a:br>
              <a:rPr lang="fr-FR" sz="1200" dirty="0" smtClean="0">
                <a:solidFill>
                  <a:schemeClr val="tx1"/>
                </a:solidFill>
                <a:latin typeface="Arial"/>
              </a:rPr>
            </a:br>
            <a:r>
              <a:rPr lang="fr-FR" sz="1200" dirty="0" smtClean="0">
                <a:solidFill>
                  <a:schemeClr val="tx1"/>
                </a:solidFill>
                <a:latin typeface="Arial"/>
              </a:rPr>
              <a:t>(Vous pouvez vous aider du fichier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LotkaVolterra.alp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sur Moodle.)</a:t>
            </a:r>
            <a:endParaRPr lang="fr-FR" sz="12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84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3" t="12201" r="8256" b="8000"/>
          <a:stretch/>
        </p:blipFill>
        <p:spPr>
          <a:xfrm>
            <a:off x="1406835" y="1474271"/>
            <a:ext cx="5976664" cy="3566836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05331"/>
            <a:ext cx="4402832" cy="358929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Exemple montré dans le tutoriel suivant pour</a:t>
            </a:r>
            <a:br>
              <a:rPr lang="fr-FR" dirty="0"/>
            </a:br>
            <a:r>
              <a:rPr lang="fr-FR" dirty="0"/>
              <a:t>x(0) = y(0) = 1,9, α = 0,666, </a:t>
            </a:r>
            <a:r>
              <a:rPr lang="el-GR" dirty="0"/>
              <a:t>β</a:t>
            </a:r>
            <a:r>
              <a:rPr lang="fr-FR" dirty="0"/>
              <a:t> = 1,333 et </a:t>
            </a:r>
            <a:r>
              <a:rPr lang="el-GR" dirty="0"/>
              <a:t>δ </a:t>
            </a:r>
            <a:r>
              <a:rPr lang="fr-FR" dirty="0"/>
              <a:t>= </a:t>
            </a:r>
            <a:r>
              <a:rPr lang="el-GR" dirty="0"/>
              <a:t>γ</a:t>
            </a:r>
            <a:r>
              <a:rPr lang="fr-FR" dirty="0"/>
              <a:t> = 1 :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dirty="0"/>
              <a:t>2. </a:t>
            </a:r>
            <a:r>
              <a:rPr lang="fr-FR" dirty="0" err="1"/>
              <a:t>Lotka</a:t>
            </a:r>
            <a:r>
              <a:rPr lang="fr-FR" dirty="0"/>
              <a:t>-Volterra : Introduction au modèle proies-prédateurs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6581" y="14741"/>
            <a:ext cx="4945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[https://fr.wikipedia.org/wiki/</a:t>
            </a:r>
            <a:r>
              <a:rPr lang="fr-FR" sz="1200" dirty="0" err="1"/>
              <a:t>équations_de_prédation_de_Lotka</a:t>
            </a:r>
            <a:r>
              <a:rPr lang="fr-FR" sz="1200" dirty="0"/>
              <a:t>-Volterra</a:t>
            </a:r>
            <a:r>
              <a:rPr lang="en-US" sz="1200" dirty="0"/>
              <a:t>]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 bwMode="auto">
              <a:xfrm>
                <a:off x="3647570" y="483518"/>
                <a:ext cx="5172901" cy="720080"/>
              </a:xfrm>
              <a:prstGeom prst="wedgeRectCallout">
                <a:avLst>
                  <a:gd name="adj1" fmla="val -53609"/>
                  <a:gd name="adj2" fmla="val 1181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b="1" dirty="0">
                    <a:solidFill>
                      <a:schemeClr val="tx1"/>
                    </a:solidFill>
                    <a:latin typeface="Arial"/>
                    <a:cs typeface="Arial"/>
                  </a:rPr>
                  <a:t>A retenir :</a:t>
                </a:r>
              </a:p>
              <a:p>
                <a:pPr marL="171450" indent="-171450" defTabSz="342900">
                  <a:buFont typeface="Arial" panose="020B0604020202020204" pitchFamily="34" charset="0"/>
                  <a:buChar char="•"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Une </a:t>
                </a:r>
                <a:r>
                  <a:rPr lang="fr-FR" sz="12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fonction</a:t>
                </a:r>
                <a:r>
                  <a:rPr lang="fr-FR" sz="1200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 (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  <a:cs typeface="Arial"/>
                  </a:rPr>
                  <a:t>p.e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.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  <a:cs typeface="Arial"/>
                  </a:rPr>
                  <a:t>Xproies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) est représentée par un </a:t>
                </a:r>
                <a:r>
                  <a:rPr lang="fr-FR" sz="12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stock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.</a:t>
                </a:r>
              </a:p>
              <a:p>
                <a:pPr marL="171450" indent="-171450" defTabSz="342900">
                  <a:buFont typeface="Arial" panose="020B0604020202020204" pitchFamily="34" charset="0"/>
                  <a:buChar char="•"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Chaque stock contient une </a:t>
                </a:r>
                <a:r>
                  <a:rPr lang="fr-FR" sz="12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équation différentielle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 des flows entrants moins les flows sortants dans ce stock.</a:t>
                </a: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7570" y="483518"/>
                <a:ext cx="5172901" cy="720080"/>
              </a:xfrm>
              <a:prstGeom prst="wedgeRectCallout">
                <a:avLst>
                  <a:gd name="adj1" fmla="val -53609"/>
                  <a:gd name="adj2" fmla="val 118181"/>
                </a:avLst>
              </a:prstGeom>
              <a:blipFill rotWithShape="0">
                <a:blip r:embed="rId3"/>
                <a:stretch>
                  <a:fillRect t="-4478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 bwMode="auto">
              <a:xfrm>
                <a:off x="5148065" y="1376240"/>
                <a:ext cx="3888432" cy="1123502"/>
              </a:xfrm>
              <a:prstGeom prst="wedgeRectCallout">
                <a:avLst>
                  <a:gd name="adj1" fmla="val -67930"/>
                  <a:gd name="adj2" fmla="val -8985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b="1" dirty="0">
                    <a:solidFill>
                      <a:schemeClr val="tx1"/>
                    </a:solidFill>
                    <a:latin typeface="Arial"/>
                    <a:cs typeface="Arial"/>
                  </a:rPr>
                  <a:t>A retenir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: Chaque </a:t>
                </a:r>
                <a:r>
                  <a:rPr lang="fr-FR" sz="12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flow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 calcule l’un des termes </a:t>
                </a:r>
                <a:r>
                  <a:rPr lang="fr-FR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de la somme/soustraction de l’équation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différentielle d’un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stock (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</a:rPr>
                  <a:t>p.e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.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</a:rPr>
                  <a:t>mortProies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 détaille ce qui est après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le signe moins </a:t>
                </a:r>
                <a:r>
                  <a:rPr lang="fr-FR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(donc 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β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) de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l’équation différentielle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…−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β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.)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5" y="1376240"/>
                <a:ext cx="3888432" cy="1123502"/>
              </a:xfrm>
              <a:prstGeom prst="wedgeRectCallout">
                <a:avLst>
                  <a:gd name="adj1" fmla="val -67930"/>
                  <a:gd name="adj2" fmla="val -8985"/>
                </a:avLst>
              </a:prstGeom>
              <a:blipFill rotWithShape="0">
                <a:blip r:embed="rId4"/>
                <a:stretch>
                  <a:fillRect r="-662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8">
            <a:extLst>
              <a:ext uri="{FF2B5EF4-FFF2-40B4-BE49-F238E27FC236}">
                <a16:creationId xmlns="" xmlns:a16="http://schemas.microsoft.com/office/drawing/2014/main" id="{0301E289-0B25-311F-FBB2-061BCF88AF74}"/>
              </a:ext>
            </a:extLst>
          </p:cNvPr>
          <p:cNvSpPr/>
          <p:nvPr/>
        </p:nvSpPr>
        <p:spPr bwMode="auto">
          <a:xfrm>
            <a:off x="6948264" y="2550185"/>
            <a:ext cx="2088233" cy="1317709"/>
          </a:xfrm>
          <a:prstGeom prst="wedgeRectCallout">
            <a:avLst>
              <a:gd name="adj1" fmla="val -63692"/>
              <a:gd name="adj2" fmla="val 222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Regardez les paramètres de ce Plot : contrairement au tutoriel précédent, 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ce </a:t>
            </a:r>
            <a:r>
              <a:rPr lang="fr-FR" sz="1200" i="1" dirty="0" smtClean="0">
                <a:solidFill>
                  <a:srgbClr val="FF0000"/>
                </a:solidFill>
                <a:latin typeface="Arial"/>
                <a:cs typeface="Arial"/>
              </a:rPr>
              <a:t>diagramme de phase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 ne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se trace pas en fonction du temps, mais montre 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 en fonction de 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Ypredateurs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47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05331"/>
            <a:ext cx="7931224" cy="3798667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 = notre monde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World2 développé par </a:t>
            </a:r>
            <a:r>
              <a:rPr lang="fr-FR" i="1" dirty="0">
                <a:solidFill>
                  <a:srgbClr val="FF0000"/>
                </a:solidFill>
              </a:rPr>
              <a:t>Jay Wright Forrester</a:t>
            </a:r>
            <a:r>
              <a:rPr lang="fr-FR" dirty="0"/>
              <a:t> (=créateur de la dynamique des systèmes qui a, par exemple, mis en évidence l’effet coup de fouet dans les chaînes logistiques)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World3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basé sur World2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développé par </a:t>
            </a:r>
            <a:r>
              <a:rPr lang="fr-FR" i="1" dirty="0">
                <a:solidFill>
                  <a:srgbClr val="FF0000"/>
                </a:solidFill>
              </a:rPr>
              <a:t>Dennis Meadows</a:t>
            </a:r>
            <a:r>
              <a:rPr lang="fr-FR" dirty="0"/>
              <a:t>, </a:t>
            </a:r>
            <a:r>
              <a:rPr lang="fr-FR" dirty="0" err="1"/>
              <a:t>Donella</a:t>
            </a:r>
            <a:r>
              <a:rPr lang="fr-FR" dirty="0"/>
              <a:t> Meadows, </a:t>
            </a:r>
            <a:r>
              <a:rPr lang="fr-FR" dirty="0" err="1"/>
              <a:t>Jørgen</a:t>
            </a:r>
            <a:r>
              <a:rPr lang="fr-FR" dirty="0"/>
              <a:t> Randers et William Behrens au MIT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à la demande </a:t>
            </a:r>
            <a:r>
              <a:rPr lang="fr-FR" dirty="0" smtClean="0"/>
              <a:t>du</a:t>
            </a:r>
            <a:endParaRPr lang="fr-FR" i="1" dirty="0">
              <a:solidFill>
                <a:srgbClr val="FF0000"/>
              </a:solidFill>
            </a:endParaRP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livre </a:t>
            </a:r>
            <a:r>
              <a:rPr lang="fr-FR" dirty="0"/>
              <a:t>« The Limits to </a:t>
            </a:r>
            <a:r>
              <a:rPr lang="fr-FR" dirty="0" err="1"/>
              <a:t>Growth</a:t>
            </a:r>
            <a:r>
              <a:rPr lang="fr-FR" dirty="0"/>
              <a:t> » paru en 1972 (en français « </a:t>
            </a:r>
            <a:r>
              <a:rPr lang="fr-FR" i="1" dirty="0">
                <a:solidFill>
                  <a:srgbClr val="FF0000"/>
                </a:solidFill>
              </a:rPr>
              <a:t>Les limites à la croissance</a:t>
            </a:r>
            <a:r>
              <a:rPr lang="fr-FR" dirty="0"/>
              <a:t> (dans un monde fini) ») 	(Reparution de « Les Limites à la croissance - Edition spéciale 50 ans » en 2022)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modélise qu’une croissance infinie est impossible dans un monde fini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combattu par </a:t>
            </a:r>
            <a:r>
              <a:rPr lang="fr-FR" dirty="0" smtClean="0"/>
              <a:t>le modèle DICE </a:t>
            </a:r>
            <a:r>
              <a:rPr lang="fr-FR" dirty="0"/>
              <a:t>de William </a:t>
            </a:r>
            <a:r>
              <a:rPr lang="fr-FR" dirty="0" err="1"/>
              <a:t>Nordhaus</a:t>
            </a:r>
            <a:r>
              <a:rPr lang="fr-FR" dirty="0"/>
              <a:t> (comparaison des 2 modèles par </a:t>
            </a:r>
            <a:r>
              <a:rPr lang="fr-FR" dirty="0" err="1"/>
              <a:t>Heu?reka</a:t>
            </a:r>
            <a:r>
              <a:rPr lang="fr-FR" dirty="0"/>
              <a:t> dans « Modéliser l'avenir de l'humanité » </a:t>
            </a:r>
            <a:r>
              <a:rPr lang="fr-FR" dirty="0">
                <a:hlinkClick r:id="rId3"/>
              </a:rPr>
              <a:t>https://youtu.be/nAO21ec1lqc</a:t>
            </a:r>
            <a:r>
              <a:rPr lang="fr-FR" dirty="0"/>
              <a:t>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World3 représente les interactions entre </a:t>
            </a:r>
            <a:r>
              <a:rPr lang="fr-FR" dirty="0" smtClean="0"/>
              <a:t>5 </a:t>
            </a:r>
            <a:r>
              <a:rPr lang="fr-FR" dirty="0"/>
              <a:t>systèmes :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alimentaire (incluant agriculture et industrie agroalimentaire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industriel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démographique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ressources non renouvelables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pollution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Limites du modèle :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réchauffement climatique non pris en compte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pas de substitution possible entre ressources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3. Modèle World3 : Vue générale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7434" y="-21824"/>
            <a:ext cx="25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</a:t>
            </a:r>
            <a:r>
              <a:rPr lang="fr-FR" sz="1200" dirty="0">
                <a:hlinkClick r:id="rId4"/>
              </a:rPr>
              <a:t>https://fr.wikipedia.org/wiki/World3</a:t>
            </a:r>
            <a:r>
              <a:rPr lang="en-US" sz="1200" dirty="0"/>
              <a:t>]</a:t>
            </a:r>
            <a:endParaRPr dirty="0"/>
          </a:p>
        </p:txBody>
      </p:sp>
      <p:pic>
        <p:nvPicPr>
          <p:cNvPr id="1026" name="Picture 2" descr="Club of Rome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44" y="1943700"/>
            <a:ext cx="360040" cy="3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8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Version de World3 implémentée par Justin E. Lane </a:t>
            </a:r>
            <a:r>
              <a:rPr lang="fr-FR" dirty="0" smtClean="0"/>
              <a:t>[</a:t>
            </a: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github.com/cogijl/World3</a:t>
            </a:r>
            <a:r>
              <a:rPr lang="fr-FR" dirty="0" smtClean="0"/>
              <a:t> – Utilisez la version de Moodle]</a:t>
            </a: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Parcourez le modèle pour voir sa taille et avoir une idée de son contenu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Décélérez </a:t>
            </a:r>
            <a:r>
              <a:rPr lang="fr-FR" dirty="0" smtClean="0"/>
              <a:t>la </a:t>
            </a:r>
            <a:r>
              <a:rPr lang="fr-FR" dirty="0" smtClean="0"/>
              <a:t>baisse de la population </a:t>
            </a:r>
            <a:r>
              <a:rPr lang="fr-FR" dirty="0"/>
              <a:t>: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Réfléchissez </a:t>
            </a:r>
            <a:r>
              <a:rPr lang="fr-FR" dirty="0" smtClean="0"/>
              <a:t>à une modification dans le monde réel</a:t>
            </a:r>
          </a:p>
          <a:p>
            <a:pPr marL="871537" lvl="2" indent="-2286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Modification d’un paramètre du modèle</a:t>
            </a:r>
          </a:p>
          <a:p>
            <a:pPr marL="642937" lvl="2" indent="0">
              <a:buNone/>
              <a:tabLst>
                <a:tab pos="627063" algn="l"/>
                <a:tab pos="893763" algn="l"/>
                <a:tab pos="7981950" algn="r"/>
              </a:tabLst>
              <a:defRPr/>
            </a:pPr>
            <a:r>
              <a:rPr lang="fr-FR" dirty="0" smtClean="0"/>
              <a:t>	Ou</a:t>
            </a:r>
          </a:p>
          <a:p>
            <a:pPr marL="871537" lvl="2" indent="-2286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Ajout d’un flux de retour pour circulariser l’économie</a:t>
            </a:r>
            <a:endParaRPr lang="fr-FR" dirty="0"/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Simulez cette modification.</a:t>
            </a:r>
            <a:endParaRPr lang="fr-FR" dirty="0"/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 smtClean="0">
                <a:solidFill>
                  <a:srgbClr val="FF0000"/>
                </a:solidFill>
              </a:rPr>
              <a:t>Sauvegardez </a:t>
            </a:r>
            <a:r>
              <a:rPr lang="fr-FR" i="1" dirty="0">
                <a:solidFill>
                  <a:srgbClr val="FF0000"/>
                </a:solidFill>
              </a:rPr>
              <a:t>une copie </a:t>
            </a:r>
            <a:r>
              <a:rPr lang="fr-FR" i="1" dirty="0" smtClean="0">
                <a:solidFill>
                  <a:srgbClr val="FF0000"/>
                </a:solidFill>
              </a:rPr>
              <a:t>d’écran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4. Modèle World3 : Travail à faire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7434" y="-21824"/>
            <a:ext cx="2416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</a:t>
            </a:r>
            <a:r>
              <a:rPr lang="en-US" sz="1200" dirty="0">
                <a:hlinkClick r:id="rId3"/>
              </a:rPr>
              <a:t>https://github.com/cogijl/World3</a:t>
            </a:r>
            <a:r>
              <a:rPr lang="en-US" sz="1200" dirty="0"/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01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Modèle de base de propagation de maladies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Vous devriez maintenant comprendre que le modèle visuel suivant correspond aux équations: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/>
              <a:t>TODO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3. Modèle à compartiments : SIR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7434" y="-21824"/>
            <a:ext cx="25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</a:t>
            </a:r>
            <a:r>
              <a:rPr lang="fr-FR" sz="1200" dirty="0">
                <a:hlinkClick r:id="rId2"/>
              </a:rPr>
              <a:t>https://fr.wikipedia.org/wiki/World3</a:t>
            </a:r>
            <a:r>
              <a:rPr lang="en-US" sz="1200" dirty="0"/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1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/>
              </a:bodyPr>
              <a:lstStyle/>
              <a:p>
                <a:pPr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Objectifs :</a:t>
                </a:r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Connaître la SD</a:t>
                </a:r>
              </a:p>
              <a:p>
                <a:pPr marL="0" indent="0">
                  <a:buNone/>
                  <a:tabLst>
                    <a:tab pos="268288" algn="l"/>
                    <a:tab pos="541338" algn="l"/>
                    <a:tab pos="808038" algn="l"/>
                    <a:tab pos="5292725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:r>
                  <a:rPr lang="fr-FR" dirty="0" smtClean="0"/>
                  <a:t>	SD</a:t>
                </a:r>
                <a:r>
                  <a:rPr lang="fr-FR" dirty="0"/>
                  <a:t>	= system </a:t>
                </a:r>
                <a:r>
                  <a:rPr lang="fr-FR" dirty="0" err="1"/>
                  <a:t>dynamics</a:t>
                </a:r>
                <a:r>
                  <a:rPr lang="fr-FR" dirty="0"/>
                  <a:t> = dynamique des </a:t>
                </a:r>
                <a:r>
                  <a:rPr lang="fr-FR" dirty="0" smtClean="0"/>
                  <a:t>systèmes</a:t>
                </a:r>
              </a:p>
              <a:p>
                <a:pPr marL="0" indent="0">
                  <a:buNone/>
                  <a:tabLst>
                    <a:tab pos="268288" algn="l"/>
                    <a:tab pos="541338" algn="l"/>
                    <a:tab pos="808038" algn="l"/>
                    <a:tab pos="5292725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:r>
                  <a:rPr lang="fr-FR" dirty="0" smtClean="0"/>
                  <a:t>		= </a:t>
                </a:r>
                <a:r>
                  <a:rPr lang="fr-FR" dirty="0"/>
                  <a:t>modélisation par équations différentielles par rapport au </a:t>
                </a:r>
                <a:r>
                  <a:rPr lang="fr-FR" dirty="0" smtClean="0"/>
                  <a:t>temps</a:t>
                </a:r>
              </a:p>
              <a:p>
                <a:pPr marL="0" indent="0">
                  <a:buNone/>
                  <a:tabLst>
                    <a:tab pos="268288" algn="l"/>
                    <a:tab pos="541338" algn="l"/>
                    <a:tab pos="808038" algn="l"/>
                    <a:tab pos="5292725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:r>
                  <a:rPr lang="fr-FR" dirty="0" smtClean="0"/>
                  <a:t>		</a:t>
                </a:r>
                <a:r>
                  <a:rPr lang="fr-FR" dirty="0"/>
                  <a:t>= modélise des flux continus en termes de </a:t>
                </a:r>
                <a:r>
                  <a:rPr lang="fr-FR" i="1" dirty="0">
                    <a:solidFill>
                      <a:srgbClr val="FF0000"/>
                    </a:solidFill>
                  </a:rPr>
                  <a:t>stocks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/>
                  <a:t>et de </a:t>
                </a:r>
                <a:r>
                  <a:rPr lang="fr-FR" i="1" dirty="0">
                    <a:solidFill>
                      <a:srgbClr val="FF0000"/>
                    </a:solidFill>
                  </a:rPr>
                  <a:t>flux</a:t>
                </a:r>
                <a:endParaRPr lang="fr-FR" dirty="0"/>
              </a:p>
              <a:p>
                <a:pPr marL="0" indent="0">
                  <a:buNone/>
                  <a:tabLst>
                    <a:tab pos="268288" algn="l"/>
                    <a:tab pos="541338" algn="l"/>
                    <a:tab pos="808038" algn="l"/>
                    <a:tab pos="1795463" algn="l"/>
                    <a:tab pos="5292725" algn="l"/>
                    <a:tab pos="7981950" algn="r"/>
                  </a:tabLst>
                  <a:defRPr/>
                </a:pPr>
                <a:r>
                  <a:rPr lang="fr-FR" dirty="0" smtClean="0"/>
                  <a:t>				 (flux discrets = pièce à pièce comme dans ARENA, </a:t>
                </a:r>
                <a:r>
                  <a:rPr lang="fr-FR" dirty="0" err="1" smtClean="0"/>
                  <a:t>FlexSim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Simio</a:t>
                </a:r>
                <a:r>
                  <a:rPr lang="fr-FR" dirty="0" smtClean="0"/>
                  <a:t>…)</a:t>
                </a:r>
                <a:endParaRPr lang="fr-FR" dirty="0"/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Savoir implémenter un petit modèle de </a:t>
                </a:r>
                <a:r>
                  <a:rPr lang="fr-FR" dirty="0" smtClean="0"/>
                  <a:t>SD</a:t>
                </a:r>
                <a:endParaRPr lang="fr-FR" dirty="0"/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Modifier un gros modèle de SD en ajoutant de l’économie circulaire à </a:t>
                </a:r>
                <a:r>
                  <a:rPr lang="fr-FR" dirty="0" smtClean="0"/>
                  <a:t>World3</a:t>
                </a:r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i="1" dirty="0" smtClean="0">
                    <a:solidFill>
                      <a:srgbClr val="FF0000"/>
                    </a:solidFill>
                  </a:rPr>
                  <a:t>Quantifier les améliorations apportée par l’économie circulaire</a:t>
                </a:r>
                <a:endParaRPr lang="fr-FR" i="1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 smtClean="0"/>
              </a:p>
              <a:p>
                <a:pPr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Plan :</a:t>
                </a:r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Modèles :</a:t>
                </a:r>
                <a:endParaRPr lang="fr-FR" dirty="0"/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1. Equation différentielle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FR" dirty="0"/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2. « Proies-Prédateurs » de </a:t>
                </a:r>
                <a:r>
                  <a:rPr lang="fr-FR" dirty="0" err="1"/>
                  <a:t>Lotka</a:t>
                </a:r>
                <a:r>
                  <a:rPr lang="fr-FR" dirty="0"/>
                  <a:t>-Volterra</a:t>
                </a:r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3. </a:t>
                </a:r>
                <a:r>
                  <a:rPr lang="fr-FR" dirty="0" smtClean="0"/>
                  <a:t>World3</a:t>
                </a:r>
                <a:endParaRPr lang="fr-FR" dirty="0"/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4. Travail à faire </a:t>
                </a:r>
                <a:r>
                  <a:rPr lang="fr-FR" dirty="0" smtClean="0"/>
                  <a:t>sur World3 :</a:t>
                </a:r>
                <a:endParaRPr lang="fr-FR" dirty="0"/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Ajouter de l’économie circulaire à World3</a:t>
                </a:r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Décrire vos ajouts et leur impact sur la vie des gens</a:t>
                </a:r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Placer votre World3 modifié et vos explications sur </a:t>
                </a:r>
                <a:r>
                  <a:rPr lang="fr-FR" dirty="0" smtClean="0"/>
                  <a:t>Moodle</a:t>
                </a: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 rotWithShape="0">
                <a:blip r:embed="rId2"/>
                <a:stretch>
                  <a:fillRect t="-340" b="-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Aujourd’hui</a:t>
            </a:r>
            <a:endParaRPr lang="fr-FR" dirty="0"/>
          </a:p>
        </p:txBody>
      </p:sp>
      <p:sp>
        <p:nvSpPr>
          <p:cNvPr id="7" name="Double Bracket 6"/>
          <p:cNvSpPr/>
          <p:nvPr/>
        </p:nvSpPr>
        <p:spPr bwMode="auto">
          <a:xfrm>
            <a:off x="1036934" y="1401006"/>
            <a:ext cx="4687194" cy="559896"/>
          </a:xfrm>
          <a:prstGeom prst="bracketPair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Rappels :</a:t>
            </a:r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IAM	= énorme MFA</a:t>
            </a:r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marL="342900" lvl="1" indent="0">
              <a:buNone/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La séance s’est conclue sur le constat que </a:t>
            </a:r>
            <a:r>
              <a:rPr lang="fr-FR" i="1" dirty="0" smtClean="0">
                <a:solidFill>
                  <a:srgbClr val="FF0000"/>
                </a:solidFill>
              </a:rPr>
              <a:t>certains flux d’une MFA croissent très rapidement avec le taux de recyclage</a:t>
            </a:r>
            <a:r>
              <a:rPr lang="fr-FR" dirty="0" smtClean="0"/>
              <a:t> </a:t>
            </a:r>
            <a:r>
              <a:rPr lang="fr-FR" dirty="0"/>
              <a:t>(i.e., de manière inversement proportionnelle </a:t>
            </a:r>
            <a:r>
              <a:rPr lang="fr-FR" dirty="0" smtClean="0"/>
              <a:t>à ce taux)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World3 est </a:t>
            </a:r>
            <a:r>
              <a:rPr lang="fr-FR" dirty="0" smtClean="0"/>
              <a:t>l’IAM le </a:t>
            </a:r>
            <a:r>
              <a:rPr lang="fr-FR" dirty="0"/>
              <a:t>+ connu et </a:t>
            </a:r>
            <a:r>
              <a:rPr lang="fr-FR" dirty="0" smtClean="0"/>
              <a:t>le + ancien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p. e., </a:t>
            </a:r>
            <a:r>
              <a:rPr lang="fr-FR" dirty="0"/>
              <a:t>repris dans le modèle </a:t>
            </a:r>
            <a:r>
              <a:rPr lang="fr-FR" dirty="0" smtClean="0"/>
              <a:t>WITNESS </a:t>
            </a:r>
            <a:r>
              <a:rPr lang="fr-FR" dirty="0"/>
              <a:t>(World </a:t>
            </a:r>
            <a:r>
              <a:rPr lang="fr-FR" dirty="0" err="1"/>
              <a:t>environmental</a:t>
            </a:r>
            <a:r>
              <a:rPr lang="fr-FR" dirty="0"/>
              <a:t> </a:t>
            </a:r>
            <a:r>
              <a:rPr lang="fr-FR" dirty="0" err="1"/>
              <a:t>ImpacT</a:t>
            </a:r>
            <a:r>
              <a:rPr lang="fr-FR" dirty="0"/>
              <a:t> </a:t>
            </a:r>
            <a:r>
              <a:rPr lang="fr-FR" dirty="0" err="1"/>
              <a:t>aNd</a:t>
            </a:r>
            <a:r>
              <a:rPr lang="fr-FR" dirty="0"/>
              <a:t> </a:t>
            </a:r>
            <a:r>
              <a:rPr lang="fr-FR" dirty="0" err="1"/>
              <a:t>Economis</a:t>
            </a:r>
            <a:r>
              <a:rPr lang="fr-FR" dirty="0"/>
              <a:t> </a:t>
            </a:r>
            <a:r>
              <a:rPr lang="fr-FR" dirty="0" err="1" smtClean="0"/>
              <a:t>SecenarioS</a:t>
            </a:r>
            <a:r>
              <a:rPr lang="fr-FR" dirty="0" smtClean="0"/>
              <a:t>) </a:t>
            </a:r>
            <a:r>
              <a:rPr lang="fr-FR" dirty="0"/>
              <a:t>du projet </a:t>
            </a:r>
            <a:r>
              <a:rPr lang="fr-FR" dirty="0" err="1" smtClean="0"/>
              <a:t>SoSTrades</a:t>
            </a:r>
            <a:r>
              <a:rPr lang="fr-FR" dirty="0"/>
              <a:t> d’Airbus	[https://</a:t>
            </a:r>
            <a:r>
              <a:rPr lang="fr-FR" dirty="0" smtClean="0"/>
              <a:t>os-climate.org/transition-analysis]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Introduction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77350"/>
              </p:ext>
            </p:extLst>
          </p:nvPr>
        </p:nvGraphicFramePr>
        <p:xfrm>
          <a:off x="1115616" y="1371590"/>
          <a:ext cx="799288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/>
                <a:gridCol w="4176464"/>
                <a:gridCol w="2304256"/>
              </a:tblGrid>
              <a:tr h="201467">
                <a:tc>
                  <a:txBody>
                    <a:bodyPr/>
                    <a:lstStyle/>
                    <a:p>
                      <a:pPr marL="0" algn="l" defTabSz="342900"/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MFA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IAM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marL="0" algn="l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Signification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Material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Flow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Analysis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Integrated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Assessment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Model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marL="0" algn="l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Taille du système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 petit (atelier) à énorme (Monde)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Enorme (Monde)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marL="0" algn="l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Nb flux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 un à beaucoup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Beaucoup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7">
                <a:tc>
                  <a:txBody>
                    <a:bodyPr/>
                    <a:lstStyle/>
                    <a:p>
                      <a:pPr marL="0" algn="l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Outil mathématique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Algèbre linéaire (si statique)</a:t>
                      </a:r>
                    </a:p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OU</a:t>
                      </a:r>
                    </a:p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Equations différentielles ou aux différences (si dynamique)</a:t>
                      </a:r>
                    </a:p>
                    <a:p>
                      <a:pPr marL="0" algn="ctr" defTabSz="342900"/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Equations différentielles (toujours dynamique)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9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fr-FR" dirty="0"/>
                  <a:t>1. Equation différentielle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1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2"/>
                <a:stretch>
                  <a:fillRect l="-222"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05331"/>
            <a:ext cx="4402832" cy="358929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Notations :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t</a:t>
            </a:r>
            <a:r>
              <a:rPr lang="fr-FR" dirty="0"/>
              <a:t>	temps (continu)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i="1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x(t)</a:t>
            </a:r>
            <a:r>
              <a:rPr lang="fr-FR" dirty="0"/>
              <a:t>	fonction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α	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4860032" y="1005331"/>
                <a:ext cx="4402832" cy="3589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75" indent="-257175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557213" indent="-214313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8572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2001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15430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18859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Equations :</a:t>
                </a:r>
              </a:p>
              <a:p>
                <a:pPr marL="0" indent="0">
                  <a:buNone/>
                  <a:tabLst>
                    <a:tab pos="355600" algn="l"/>
                    <a:tab pos="1522413" algn="l"/>
                    <a:tab pos="7981950" algn="r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dirty="0"/>
                  <a:t>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&lt;=&gt;</a:t>
                </a:r>
              </a:p>
              <a:p>
                <a:pPr marL="0" indent="0">
                  <a:buNone/>
                  <a:tabLst>
                    <a:tab pos="355600" algn="l"/>
                    <a:tab pos="5381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&lt;=&gt;</a:t>
                </a:r>
              </a:p>
              <a:p>
                <a:pPr marL="0" indent="0">
                  <a:buNone/>
                  <a:tabLst>
                    <a:tab pos="446088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&lt;=&gt;</a:t>
                </a:r>
              </a:p>
              <a:p>
                <a:pPr marL="0" indent="0">
                  <a:buNone/>
                  <a:tabLst>
                    <a:tab pos="355600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0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&lt;=&gt;</a:t>
                </a:r>
              </a:p>
              <a:p>
                <a:pPr marL="0" indent="0">
                  <a:buNone/>
                  <a:tabLst>
                    <a:tab pos="538163" algn="l"/>
                    <a:tab pos="1522413" algn="l"/>
                    <a:tab pos="2422525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	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=0</a:t>
                </a:r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Donc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implique une (dé-)croissance exponentielle.</a:t>
                </a:r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Le tutoriel qui suit va utiliser </a:t>
                </a:r>
                <a:r>
                  <a:rPr lang="fr-FR" i="1" dirty="0"/>
                  <a:t>x</a:t>
                </a:r>
                <a:r>
                  <a:rPr lang="fr-FR" dirty="0"/>
                  <a:t>(0) = 1,9 et </a:t>
                </a:r>
                <a:r>
                  <a:rPr lang="fr-FR" i="1" dirty="0"/>
                  <a:t>α</a:t>
                </a:r>
                <a:r>
                  <a:rPr lang="fr-FR" dirty="0"/>
                  <a:t> = 0,666</a:t>
                </a:r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1005331"/>
                <a:ext cx="4402832" cy="3589291"/>
              </a:xfrm>
              <a:prstGeom prst="rect">
                <a:avLst/>
              </a:prstGeom>
              <a:blipFill rotWithShape="0">
                <a:blip r:embed="rId3"/>
                <a:stretch>
                  <a:fillRect t="-3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(1/7)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2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52872"/>
            <a:ext cx="4188924" cy="269366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 bwMode="auto">
          <a:xfrm>
            <a:off x="365408" y="1153502"/>
            <a:ext cx="3270488" cy="216024"/>
          </a:xfrm>
          <a:prstGeom prst="wedgeRectCallout">
            <a:avLst>
              <a:gd name="adj1" fmla="val -34850"/>
              <a:gd name="adj2" fmla="val 52519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3. Fermer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Welcome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64" y="1752872"/>
            <a:ext cx="4188924" cy="2693665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 bwMode="auto">
          <a:xfrm>
            <a:off x="4283968" y="1185006"/>
            <a:ext cx="4680520" cy="419781"/>
          </a:xfrm>
          <a:prstGeom prst="wedgeRectCallout">
            <a:avLst>
              <a:gd name="adj1" fmla="val -28429"/>
              <a:gd name="adj2" fmla="val 2111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4. Par défaut,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Projects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 est sélectionné. Cliquez sur l’onglet « Palette » pour afficher la copie d’écran ci-dessous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827584" y="4555309"/>
            <a:ext cx="8136904" cy="392705"/>
          </a:xfrm>
          <a:prstGeom prst="wedgeRectCallout">
            <a:avLst>
              <a:gd name="adj1" fmla="val -749"/>
              <a:gd name="adj2" fmla="val -28103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5. La palette/bibliothèque 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qui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s’ouvre par défaut est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Process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Modelling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 (équivalente à ARENA, </a:t>
            </a:r>
            <a:r>
              <a:rPr lang="fr-FR" sz="1200" dirty="0" err="1" smtClean="0">
                <a:solidFill>
                  <a:schemeClr val="tx1"/>
                </a:solidFill>
                <a:latin typeface="Arial"/>
                <a:cs typeface="Arial"/>
              </a:rPr>
              <a:t>FlexSim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fr-FR" sz="1200" dirty="0" err="1" smtClean="0">
                <a:solidFill>
                  <a:schemeClr val="tx1"/>
                </a:solidFill>
                <a:latin typeface="Arial"/>
                <a:cs typeface="Arial"/>
              </a:rPr>
              <a:t>Simio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…).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Ouvrez la bibliothèque « System Dynamics ».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65408" y="641222"/>
            <a:ext cx="3270488" cy="216024"/>
          </a:xfrm>
          <a:prstGeom prst="wedgeRectCallout">
            <a:avLst>
              <a:gd name="adj1" fmla="val -18691"/>
              <a:gd name="adj2" fmla="val 2275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1. Démarrer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AnyLogic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8,7,2 (pas 7,3,4)</a:t>
            </a:r>
            <a:endParaRPr lang="fr-FR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65408" y="897319"/>
            <a:ext cx="3270488" cy="216024"/>
          </a:xfrm>
          <a:prstGeom prst="wedgeRectCallout">
            <a:avLst>
              <a:gd name="adj1" fmla="val -18691"/>
              <a:gd name="adj2" fmla="val 2275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2. Cliquer sur Annuler au message du firewall</a:t>
            </a:r>
            <a:endParaRPr lang="fr-FR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17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(2/7)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2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64" y="1455408"/>
            <a:ext cx="5461674" cy="3373564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 bwMode="auto">
          <a:xfrm>
            <a:off x="2267744" y="915566"/>
            <a:ext cx="5780440" cy="432048"/>
          </a:xfrm>
          <a:prstGeom prst="wedgeRectCallout">
            <a:avLst>
              <a:gd name="adj1" fmla="val -24561"/>
              <a:gd name="adj2" fmla="val 19185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7. L’onglet « Main » doit s’ouvrir automatiquement. (Sinon, allez dans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Projects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 et double-cliquez sur « Main ».) « Main » contient votre modèle.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07503" y="1388322"/>
            <a:ext cx="1800201" cy="1330758"/>
          </a:xfrm>
          <a:prstGeom prst="wedgeRectCallout">
            <a:avLst>
              <a:gd name="adj1" fmla="val 98484"/>
              <a:gd name="adj2" fmla="val 13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8. Dans la suite, vous allez glisser-déposer des composants (Stock, Flow, …, Dimension) de l’onglet « Palette » vers « Main », puis…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13686" y="2847098"/>
            <a:ext cx="1794018" cy="936104"/>
          </a:xfrm>
          <a:prstGeom prst="wedgeRectCallout">
            <a:avLst>
              <a:gd name="adj1" fmla="val 312860"/>
              <a:gd name="adj2" fmla="val -13692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9. … le clic sur un composant de l’onglet « Main » affiche ses propriétés dans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Properties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107503" y="627534"/>
            <a:ext cx="8948793" cy="235017"/>
          </a:xfrm>
          <a:prstGeom prst="wedgeRectCallout">
            <a:avLst>
              <a:gd name="adj1" fmla="val -17345"/>
              <a:gd name="adj2" fmla="val -1674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6. Créez un nouveau modèle (File &gt; New &gt; Model) en indiquant votre H: avec le bouton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Browse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… », puis cliquez sur « Finish ».</a:t>
            </a:r>
          </a:p>
        </p:txBody>
      </p:sp>
    </p:spTree>
    <p:extLst>
      <p:ext uri="{BB962C8B-B14F-4D97-AF65-F5344CB8AC3E}">
        <p14:creationId xmlns:p14="http://schemas.microsoft.com/office/powerpoint/2010/main" val="13808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63" y="1146091"/>
            <a:ext cx="3434817" cy="1884856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(3/7)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4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 bwMode="auto">
          <a:xfrm>
            <a:off x="1187624" y="627534"/>
            <a:ext cx="2733399" cy="394216"/>
          </a:xfrm>
          <a:prstGeom prst="wedgeRectCallout">
            <a:avLst>
              <a:gd name="adj1" fmla="val 99738"/>
              <a:gd name="adj2" fmla="val 36939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11. Faites un glisser-déposer d’un Stock de Palette vers le Main.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28" y="3069432"/>
            <a:ext cx="3429000" cy="1971675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 bwMode="auto">
          <a:xfrm>
            <a:off x="4091451" y="4011910"/>
            <a:ext cx="4440989" cy="1059582"/>
          </a:xfrm>
          <a:prstGeom prst="wedgeRectCallout">
            <a:avLst>
              <a:gd name="adj1" fmla="val -69663"/>
              <a:gd name="adj2" fmla="val 1533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15.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Si la connexion s’est bien faites alors :</a:t>
            </a:r>
          </a:p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(i) la flèche du flux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naissancesProies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doit suivre chaque déplacement du stock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et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(ii) dans les propriétés du stock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, le champs (grisé) « d(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)/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dt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= » contient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572000" y="631271"/>
            <a:ext cx="4308849" cy="394216"/>
          </a:xfrm>
          <a:prstGeom prst="wedgeRectCallout">
            <a:avLst>
              <a:gd name="adj1" fmla="val -7982"/>
              <a:gd name="adj2" fmla="val 27528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12. Nommez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ce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Stock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en remplaçant « stock » par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dans le « Name » de l’onglet </a:t>
            </a:r>
            <a:r>
              <a:rPr lang="fr-FR" sz="1200" dirty="0" err="1" smtClean="0">
                <a:solidFill>
                  <a:schemeClr val="tx1"/>
                </a:solidFill>
                <a:latin typeface="Arial"/>
              </a:rPr>
              <a:t>Properties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 et…</a:t>
            </a:r>
            <a:endParaRPr lang="fr-FR" sz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224665" y="2238859"/>
            <a:ext cx="1656184" cy="629867"/>
          </a:xfrm>
          <a:prstGeom prst="wedgeRectCallout">
            <a:avLst>
              <a:gd name="adj1" fmla="val -87708"/>
              <a:gd name="adj2" fmla="val -815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13.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… mettez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sa « Initial value » à 1.9 (avec un point).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091451" y="3075806"/>
            <a:ext cx="4440989" cy="870841"/>
          </a:xfrm>
          <a:prstGeom prst="wedgeRectCallout">
            <a:avLst>
              <a:gd name="adj1" fmla="val -96381"/>
              <a:gd name="adj2" fmla="val 5255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14. Faites un glisser-déposer d’un Flow de Palette vers le Main et nommez-le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naissancesProies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». Cliquez sur le petit cercle entre l’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extrêmité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de la flèche et le nuage de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droite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et, sans relâcher le bouton, connectez ce flux au stock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3124200" y="42367"/>
            <a:ext cx="3248000" cy="479789"/>
          </a:xfrm>
          <a:prstGeom prst="wedgeRectCallout">
            <a:avLst>
              <a:gd name="adj1" fmla="val -1586"/>
              <a:gd name="adj2" fmla="val 479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10. Nous allons commencer par implémenter 𝑑</a:t>
            </a:r>
            <a:r>
              <a:rPr lang="fr-FR" sz="1200" i="1" dirty="0">
                <a:solidFill>
                  <a:schemeClr val="tx1"/>
                </a:solidFill>
                <a:latin typeface="Arial"/>
              </a:rPr>
              <a:t>x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(𝑡)/𝑑𝑡 = α  avec α = 0,666 et x(0) = 1,9</a:t>
            </a:r>
          </a:p>
        </p:txBody>
      </p:sp>
    </p:spTree>
    <p:extLst>
      <p:ext uri="{BB962C8B-B14F-4D97-AF65-F5344CB8AC3E}">
        <p14:creationId xmlns:p14="http://schemas.microsoft.com/office/powerpoint/2010/main" val="365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13" y="1995686"/>
            <a:ext cx="3352800" cy="1927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72083"/>
            <a:ext cx="3429000" cy="1971675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(4/7)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5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/>
          <p:cNvSpPr/>
          <p:nvPr/>
        </p:nvSpPr>
        <p:spPr bwMode="auto">
          <a:xfrm>
            <a:off x="3635896" y="915566"/>
            <a:ext cx="5436096" cy="817460"/>
          </a:xfrm>
          <a:prstGeom prst="wedgeRectCallout">
            <a:avLst>
              <a:gd name="adj1" fmla="val -67412"/>
              <a:gd name="adj2" fmla="val 8988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17.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Ajoutez ce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parameter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dans le flux naissance Proies en sélectionnant ce flux, et, dans son champ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= », tapez « ALP » puis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Ctrl+barre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d’espace pour activer l’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auto-complétion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, et double-cliquez sur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dans la liste qui apparaît.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059832" y="123478"/>
            <a:ext cx="4968552" cy="394315"/>
          </a:xfrm>
          <a:prstGeom prst="wedgeRectCallout">
            <a:avLst>
              <a:gd name="adj1" fmla="val -86214"/>
              <a:gd name="adj2" fmla="val 26110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16.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Ajoutez un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Parameter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avec (i)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comme « Name » et (ii) « 0.666 » comme « Default value ».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07504" y="4083918"/>
            <a:ext cx="8948909" cy="648072"/>
          </a:xfrm>
          <a:prstGeom prst="wedgeRectCallout">
            <a:avLst>
              <a:gd name="adj1" fmla="val 38246"/>
              <a:gd name="adj2" fmla="val -14455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18.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L’ajout de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ajoute un message d’erreur (croix blanche sur fond rouge). Cliquez sur le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 que vous venez d’entrer par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auto-complétion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pour afficher un second message d’erreur rouge à côté du premier, cliquez sur ce second pour faire apparaître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Create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a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link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from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et cliquez dessus.</a:t>
            </a:r>
          </a:p>
        </p:txBody>
      </p:sp>
    </p:spTree>
    <p:extLst>
      <p:ext uri="{BB962C8B-B14F-4D97-AF65-F5344CB8AC3E}">
        <p14:creationId xmlns:p14="http://schemas.microsoft.com/office/powerpoint/2010/main" val="26287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(5/7)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3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13346" y="699542"/>
            <a:ext cx="3429000" cy="1971675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 bwMode="auto">
          <a:xfrm>
            <a:off x="3851920" y="51470"/>
            <a:ext cx="5076056" cy="446098"/>
          </a:xfrm>
          <a:prstGeom prst="wedgeRectCallout">
            <a:avLst>
              <a:gd name="adj1" fmla="val 7938"/>
              <a:gd name="adj2" fmla="val 27085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19.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L’étape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18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a créé un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link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(flèche) représenté par une flèche du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Parameter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vers le Flow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11774" y="607960"/>
            <a:ext cx="4028178" cy="718762"/>
          </a:xfrm>
          <a:prstGeom prst="wedgeRectCallout">
            <a:avLst>
              <a:gd name="adj1" fmla="val 109595"/>
              <a:gd name="adj2" fmla="val -142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20.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Pour exécuter le dernier modèle exécuté, cliquez sur le triangle blanc dans un cercle vert (ou sur le triangle vers le bas à sa droite pour lancer un autre modèle).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07430" y="1363642"/>
            <a:ext cx="4032522" cy="704052"/>
          </a:xfrm>
          <a:prstGeom prst="wedgeRectCallout">
            <a:avLst>
              <a:gd name="adj1" fmla="val 82594"/>
              <a:gd name="adj2" fmla="val -3353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21.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Pour exécuter votre modèle, une alternative est d’aller dans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Projects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», de cliquer-droit sur le nom de votre modèle et de sélectionner « Run ».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724" y="3062648"/>
            <a:ext cx="2155984" cy="156019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 bwMode="auto">
          <a:xfrm>
            <a:off x="107430" y="2431808"/>
            <a:ext cx="2016034" cy="418760"/>
          </a:xfrm>
          <a:prstGeom prst="wedgeRectCallout">
            <a:avLst>
              <a:gd name="adj1" fmla="val 54313"/>
              <a:gd name="adj2" fmla="val 43938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22.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Cliquez sur le triangle pour lancer la simulation.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205124" y="2427734"/>
            <a:ext cx="1870932" cy="396858"/>
          </a:xfrm>
          <a:prstGeom prst="wedgeRectCallout">
            <a:avLst>
              <a:gd name="adj1" fmla="val -36169"/>
              <a:gd name="adj2" fmla="val 34750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23.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Le nombre de proies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augmente.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604231" y="3772229"/>
            <a:ext cx="3428999" cy="555727"/>
          </a:xfrm>
          <a:prstGeom prst="wedgeRectCallout">
            <a:avLst>
              <a:gd name="adj1" fmla="val -93702"/>
              <a:gd name="adj2" fmla="val 7817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24.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Vous pouvez accélérer/ralentir la simulation (x1, x2, … jusqu’à « Virtual » qui simule aussi vite que le permet votre machine).</a:t>
            </a:r>
          </a:p>
        </p:txBody>
      </p:sp>
    </p:spTree>
    <p:extLst>
      <p:ext uri="{BB962C8B-B14F-4D97-AF65-F5344CB8AC3E}">
        <p14:creationId xmlns:p14="http://schemas.microsoft.com/office/powerpoint/2010/main" val="4546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PPT-insitutionnel-2014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Modele-PPT-insitutionnel-2014</Template>
  <TotalTime>1260</TotalTime>
  <Words>1146</Words>
  <Application>Microsoft Office PowerPoint</Application>
  <DocSecurity>0</DocSecurity>
  <PresentationFormat>On-screen Show (16:9)</PresentationFormat>
  <Paragraphs>239</Paragraphs>
  <Slides>16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Modele-PPT-insitutionnel-2014</vt:lpstr>
      <vt:lpstr>Ecologie industrielle et économie circulaire GI-4-EIE-S2 2022-23</vt:lpstr>
      <vt:lpstr>Aujourd’hui</vt:lpstr>
      <vt:lpstr>Introduction</vt:lpstr>
      <vt:lpstr>1. Equation différentielle x ̇=αx</vt:lpstr>
      <vt:lpstr>1. x ̇=αx dans AnyLogic 8 (1/7)</vt:lpstr>
      <vt:lpstr>1. x ̇=αx dans AnyLogic 8 (2/7)</vt:lpstr>
      <vt:lpstr>1. x ̇=αx dans AnyLogic 8 (3/7)</vt:lpstr>
      <vt:lpstr>1. x ̇=αx dans AnyLogic 8 (4/7)</vt:lpstr>
      <vt:lpstr>1. x ̇=αx dans AnyLogic 8 (5/7)</vt:lpstr>
      <vt:lpstr>1. x ̇=αx dans AnyLogic 8 (6/7)</vt:lpstr>
      <vt:lpstr>1. x ̇=αx dans AnyLogic 8 (7/7)</vt:lpstr>
      <vt:lpstr>2. Lotka-Volterra : Introduction au modèle proies-prédateurs</vt:lpstr>
      <vt:lpstr>2. Lotka-Volterra : Introduction au modèle proies-prédateurs</vt:lpstr>
      <vt:lpstr>3. Modèle World3 : Vue générale</vt:lpstr>
      <vt:lpstr>4. Modèle World3 : Travail à faire</vt:lpstr>
      <vt:lpstr>3. Modèle à compartiments : SIR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Microsoft account</cp:lastModifiedBy>
  <cp:revision>414</cp:revision>
  <cp:lastPrinted>2023-03-10T16:20:57Z</cp:lastPrinted>
  <dcterms:created xsi:type="dcterms:W3CDTF">2017-03-27T07:31:07Z</dcterms:created>
  <dcterms:modified xsi:type="dcterms:W3CDTF">2024-05-14T08:05:38Z</dcterms:modified>
  <cp:category/>
  <dc:identifier/>
  <cp:contentStatus/>
  <dc:language/>
  <cp:version/>
</cp:coreProperties>
</file>