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8" r:id="rId5"/>
    <p:sldId id="8878" r:id="rId6"/>
    <p:sldId id="8879" r:id="rId7"/>
    <p:sldId id="8880" r:id="rId8"/>
    <p:sldId id="8881" r:id="rId9"/>
    <p:sldId id="8877" r:id="rId10"/>
    <p:sldId id="8870" r:id="rId11"/>
    <p:sldId id="8871" r:id="rId12"/>
    <p:sldId id="305" r:id="rId13"/>
    <p:sldId id="302" r:id="rId14"/>
    <p:sldId id="8872" r:id="rId15"/>
    <p:sldId id="297" r:id="rId16"/>
    <p:sldId id="8873" r:id="rId17"/>
    <p:sldId id="308" r:id="rId18"/>
    <p:sldId id="313" r:id="rId19"/>
    <p:sldId id="298" r:id="rId20"/>
    <p:sldId id="311" r:id="rId21"/>
    <p:sldId id="323" r:id="rId22"/>
    <p:sldId id="312" r:id="rId23"/>
    <p:sldId id="333" r:id="rId24"/>
    <p:sldId id="316" r:id="rId25"/>
    <p:sldId id="314" r:id="rId26"/>
    <p:sldId id="306" r:id="rId27"/>
    <p:sldId id="317" r:id="rId28"/>
    <p:sldId id="315" r:id="rId29"/>
    <p:sldId id="331" r:id="rId30"/>
    <p:sldId id="318" r:id="rId31"/>
    <p:sldId id="320" r:id="rId32"/>
    <p:sldId id="8874" r:id="rId33"/>
    <p:sldId id="300" r:id="rId34"/>
    <p:sldId id="330" r:id="rId35"/>
    <p:sldId id="8875" r:id="rId36"/>
    <p:sldId id="301" r:id="rId37"/>
    <p:sldId id="303" r:id="rId38"/>
    <p:sldId id="322" r:id="rId39"/>
    <p:sldId id="304" r:id="rId40"/>
    <p:sldId id="325" r:id="rId41"/>
    <p:sldId id="319" r:id="rId42"/>
    <p:sldId id="328" r:id="rId43"/>
    <p:sldId id="8876" r:id="rId44"/>
    <p:sldId id="326" r:id="rId45"/>
    <p:sldId id="327"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t Baty" initials="CB" lastIdx="3" clrIdx="0">
    <p:extLst>
      <p:ext uri="{19B8F6BF-5375-455C-9EA6-DF929625EA0E}">
        <p15:presenceInfo xmlns:p15="http://schemas.microsoft.com/office/powerpoint/2012/main" userId="Clement Ba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2A2"/>
    <a:srgbClr val="000000"/>
    <a:srgbClr val="9D0000"/>
    <a:srgbClr val="FFE1E1"/>
    <a:srgbClr val="70442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7266" autoAdjust="0"/>
  </p:normalViewPr>
  <p:slideViewPr>
    <p:cSldViewPr snapToGrid="0">
      <p:cViewPr varScale="1">
        <p:scale>
          <a:sx n="96" d="100"/>
          <a:sy n="96" d="100"/>
        </p:scale>
        <p:origin x="1002" y="90"/>
      </p:cViewPr>
      <p:guideLst/>
    </p:cSldViewPr>
  </p:slideViewPr>
  <p:notesTextViewPr>
    <p:cViewPr>
      <p:scale>
        <a:sx n="100" d="100"/>
        <a:sy n="100" d="100"/>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10_Ecole\INSA\2_Second_cycle\5A\S2\PRI\Bases_de_donnees\Excel%20export&#233;s%20de%20SimaPro\Analyse_pyrolyse-recyclage.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D:\10_Ecole\INSA\2_Second_cycle\5A\S2\PRI\Bases_de_donnees\Excel%20export&#233;s%20de%20SimaPro\Analyse_pyrolyse-recyclag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0_Ecole\INSA\2_Second_cycle\5A\S2\PRI\Bases_de_donnees\Excel%20export&#233;s%20de%20SimaPro\Analyse_pyrolyse-recyclag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_Ecole\INSA\2_Second_cycle\5A\S2\PRI\Bases_de_donnees\Excel%20export&#233;s%20de%20SimaPro\Analyse_pyrolyse-recyclag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_Ecole\INSA\2_Second_cycle\5A\S2\PRI\Bases_de_donnees\Excel%20export&#233;s%20de%20SimaPro\Analyse_pyrolyse-recyclag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12970615342304"/>
          <c:y val="5.5443548387096774E-2"/>
          <c:w val="0.87078182346444621"/>
          <c:h val="0.64224068135636281"/>
        </c:manualLayout>
      </c:layout>
      <c:barChart>
        <c:barDir val="col"/>
        <c:grouping val="clustered"/>
        <c:varyColors val="0"/>
        <c:ser>
          <c:idx val="0"/>
          <c:order val="0"/>
          <c:tx>
            <c:strRef>
              <c:f>'Pyrolyse-recyclage'!$C$4</c:f>
              <c:strCache>
                <c:ptCount val="1"/>
                <c:pt idx="0">
                  <c:v>Pyrolyse</c:v>
                </c:pt>
              </c:strCache>
            </c:strRef>
          </c:tx>
          <c:spPr>
            <a:solidFill>
              <a:srgbClr val="FFC000"/>
            </a:solidFill>
            <a:ln w="25400">
              <a:noFill/>
            </a:ln>
          </c:spPr>
          <c:invertIfNegative val="0"/>
          <c:cat>
            <c:strRef>
              <c:f>'Pyrolyse-recyclage'!$A$5:$A$9</c:f>
              <c:strCache>
                <c:ptCount val="5"/>
                <c:pt idx="0">
                  <c:v>Réchauffement climatique
(t CO2 eq)</c:v>
                </c:pt>
                <c:pt idx="1">
                  <c:v>Acidification
(x 10 kg SO2 eq)</c:v>
                </c:pt>
                <c:pt idx="2">
                  <c:v>Eutrophisation
(x 10 kg N eq)</c:v>
                </c:pt>
                <c:pt idx="3">
                  <c:v>Écotoxicité
(x 10000 CTUe)</c:v>
                </c:pt>
                <c:pt idx="4">
                  <c:v>Épuisement des combustibles fossiles
(GJ surplus)</c:v>
                </c:pt>
              </c:strCache>
            </c:strRef>
          </c:cat>
          <c:val>
            <c:numRef>
              <c:f>'Pyrolyse-recyclage'!$C$5:$C$9</c:f>
              <c:numCache>
                <c:formatCode>General</c:formatCode>
                <c:ptCount val="5"/>
                <c:pt idx="0">
                  <c:v>2.1404785695706701</c:v>
                </c:pt>
                <c:pt idx="1">
                  <c:v>0.70998865162185998</c:v>
                </c:pt>
                <c:pt idx="2">
                  <c:v>1.0166965352927599</c:v>
                </c:pt>
                <c:pt idx="3">
                  <c:v>1.28011179966195</c:v>
                </c:pt>
                <c:pt idx="4">
                  <c:v>1.2586143792089799</c:v>
                </c:pt>
              </c:numCache>
            </c:numRef>
          </c:val>
          <c:extLst>
            <c:ext xmlns:c16="http://schemas.microsoft.com/office/drawing/2014/chart" uri="{C3380CC4-5D6E-409C-BE32-E72D297353CC}">
              <c16:uniqueId val="{00000000-7ED7-4E20-8954-562E76B329D4}"/>
            </c:ext>
          </c:extLst>
        </c:ser>
        <c:ser>
          <c:idx val="1"/>
          <c:order val="1"/>
          <c:tx>
            <c:strRef>
              <c:f>'Pyrolyse-recyclage'!$D$4</c:f>
              <c:strCache>
                <c:ptCount val="1"/>
                <c:pt idx="0">
                  <c:v>Recyclage</c:v>
                </c:pt>
              </c:strCache>
            </c:strRef>
          </c:tx>
          <c:spPr>
            <a:solidFill>
              <a:srgbClr val="0070C0"/>
            </a:solidFill>
            <a:ln w="25400">
              <a:noFill/>
            </a:ln>
          </c:spPr>
          <c:invertIfNegative val="0"/>
          <c:cat>
            <c:strRef>
              <c:f>'Pyrolyse-recyclage'!$A$5:$A$9</c:f>
              <c:strCache>
                <c:ptCount val="5"/>
                <c:pt idx="0">
                  <c:v>Réchauffement climatique
(t CO2 eq)</c:v>
                </c:pt>
                <c:pt idx="1">
                  <c:v>Acidification
(x 10 kg SO2 eq)</c:v>
                </c:pt>
                <c:pt idx="2">
                  <c:v>Eutrophisation
(x 10 kg N eq)</c:v>
                </c:pt>
                <c:pt idx="3">
                  <c:v>Écotoxicité
(x 10000 CTUe)</c:v>
                </c:pt>
                <c:pt idx="4">
                  <c:v>Épuisement des combustibles fossiles
(GJ surplus)</c:v>
                </c:pt>
              </c:strCache>
            </c:strRef>
          </c:cat>
          <c:val>
            <c:numRef>
              <c:f>'Pyrolyse-recyclage'!$D$5:$D$9</c:f>
              <c:numCache>
                <c:formatCode>General</c:formatCode>
                <c:ptCount val="5"/>
                <c:pt idx="0">
                  <c:v>3.9167428000000002</c:v>
                </c:pt>
                <c:pt idx="1">
                  <c:v>1.9610416000000002</c:v>
                </c:pt>
                <c:pt idx="2">
                  <c:v>2.9741512999999999</c:v>
                </c:pt>
                <c:pt idx="3">
                  <c:v>3.4959197999999998</c:v>
                </c:pt>
                <c:pt idx="4">
                  <c:v>3.4676386000000003</c:v>
                </c:pt>
              </c:numCache>
            </c:numRef>
          </c:val>
          <c:extLst>
            <c:ext xmlns:c16="http://schemas.microsoft.com/office/drawing/2014/chart" uri="{C3380CC4-5D6E-409C-BE32-E72D297353CC}">
              <c16:uniqueId val="{00000001-7ED7-4E20-8954-562E76B329D4}"/>
            </c:ext>
          </c:extLst>
        </c:ser>
        <c:dLbls>
          <c:showLegendKey val="0"/>
          <c:showVal val="0"/>
          <c:showCatName val="0"/>
          <c:showSerName val="0"/>
          <c:showPercent val="0"/>
          <c:showBubbleSize val="0"/>
        </c:dLbls>
        <c:gapWidth val="219"/>
        <c:overlap val="-27"/>
        <c:axId val="367862415"/>
        <c:axId val="1"/>
      </c:barChart>
      <c:catAx>
        <c:axId val="367862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
        <c:crosses val="autoZero"/>
        <c:auto val="1"/>
        <c:lblAlgn val="ctr"/>
        <c:lblOffset val="100"/>
        <c:noMultiLvlLbl val="0"/>
      </c:catAx>
      <c:valAx>
        <c:axId val="1"/>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fr-FR" b="0" dirty="0"/>
                  <a:t>Impact /t PEBD traité</a:t>
                </a:r>
              </a:p>
            </c:rich>
          </c:tx>
          <c:layout>
            <c:manualLayout>
              <c:xMode val="edge"/>
              <c:yMode val="edge"/>
              <c:x val="1.1550044091710759E-2"/>
              <c:y val="0.19183043346014111"/>
            </c:manualLayout>
          </c:layout>
          <c:overlay val="0"/>
          <c:spPr>
            <a:noFill/>
            <a:ln w="25400">
              <a:noFill/>
            </a:ln>
          </c:spPr>
        </c:title>
        <c:numFmt formatCode="General" sourceLinked="1"/>
        <c:majorTickMark val="none"/>
        <c:minorTickMark val="none"/>
        <c:tickLblPos val="nextTo"/>
        <c:spPr>
          <a:ln w="6350">
            <a:noFill/>
          </a:ln>
        </c:spPr>
        <c:txPr>
          <a:bodyPr rot="-60000000" vert="horz"/>
          <a:lstStyle/>
          <a:p>
            <a:pPr>
              <a:defRPr/>
            </a:pPr>
            <a:endParaRPr lang="fr-FR"/>
          </a:p>
        </c:txPr>
        <c:crossAx val="367862415"/>
        <c:crosses val="autoZero"/>
        <c:crossBetween val="between"/>
      </c:valAx>
      <c:spPr>
        <a:noFill/>
        <a:ln w="25400">
          <a:noFill/>
        </a:ln>
      </c:spPr>
    </c:plotArea>
    <c:legend>
      <c:legendPos val="b"/>
      <c:layout>
        <c:manualLayout>
          <c:xMode val="edge"/>
          <c:yMode val="edge"/>
          <c:x val="0.37528526387393296"/>
          <c:y val="0.90593011811023627"/>
          <c:w val="0.25380902170979858"/>
          <c:h val="8.9332139169807562E-2"/>
        </c:manualLayout>
      </c:layout>
      <c:overlay val="0"/>
      <c:spPr>
        <a:noFill/>
        <a:ln w="25400">
          <a:noFill/>
        </a:ln>
      </c:spPr>
      <c:txPr>
        <a:bodyPr rot="0" vert="horz"/>
        <a:lstStyle/>
        <a:p>
          <a:pPr>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600">
          <a:latin typeface="+mn-lt"/>
          <a:cs typeface="Times New Roman" panose="02020603050405020304" pitchFamily="18"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2186379928316"/>
          <c:y val="4.2484525890459701E-2"/>
          <c:w val="0.87957813620071701"/>
          <c:h val="0.66003156700007093"/>
        </c:manualLayout>
      </c:layout>
      <c:barChart>
        <c:barDir val="col"/>
        <c:grouping val="clustered"/>
        <c:varyColors val="0"/>
        <c:ser>
          <c:idx val="0"/>
          <c:order val="0"/>
          <c:tx>
            <c:strRef>
              <c:f>'Impacts évités HC'!$C$1</c:f>
              <c:strCache>
                <c:ptCount val="1"/>
                <c:pt idx="0">
                  <c:v>Pyrolyse</c:v>
                </c:pt>
              </c:strCache>
            </c:strRef>
          </c:tx>
          <c:spPr>
            <a:solidFill>
              <a:srgbClr val="FFC000"/>
            </a:solidFill>
            <a:ln w="25400">
              <a:noFill/>
            </a:ln>
          </c:spPr>
          <c:invertIfNegative val="0"/>
          <c:cat>
            <c:strRef>
              <c:f>'Impacts évités HC'!$A$2:$A$6</c:f>
              <c:strCache>
                <c:ptCount val="5"/>
                <c:pt idx="0">
                  <c:v>Réchauffement climatique
(t CO2 eq)</c:v>
                </c:pt>
                <c:pt idx="1">
                  <c:v>Acidification
(x10 kg SO2 eq)</c:v>
                </c:pt>
                <c:pt idx="2">
                  <c:v>Eutrophisation
(x10 kg N eq)</c:v>
                </c:pt>
                <c:pt idx="3">
                  <c:v>Ecotoxicité
(x 10000 CTUe)</c:v>
                </c:pt>
                <c:pt idx="4">
                  <c:v>Épuisement des combustibles fossiles
(GJ surplus)</c:v>
                </c:pt>
              </c:strCache>
            </c:strRef>
          </c:cat>
          <c:val>
            <c:numRef>
              <c:f>'Impacts évités HC'!$C$2:$C$6</c:f>
              <c:numCache>
                <c:formatCode>General</c:formatCode>
                <c:ptCount val="5"/>
                <c:pt idx="0">
                  <c:v>2.1404785695706701</c:v>
                </c:pt>
                <c:pt idx="1">
                  <c:v>0.70998865162185998</c:v>
                </c:pt>
                <c:pt idx="2">
                  <c:v>1.0166965352927599</c:v>
                </c:pt>
                <c:pt idx="3">
                  <c:v>1.28011179966195</c:v>
                </c:pt>
                <c:pt idx="4">
                  <c:v>1.2586143792089799</c:v>
                </c:pt>
              </c:numCache>
            </c:numRef>
          </c:val>
          <c:extLst>
            <c:ext xmlns:c16="http://schemas.microsoft.com/office/drawing/2014/chart" uri="{C3380CC4-5D6E-409C-BE32-E72D297353CC}">
              <c16:uniqueId val="{00000000-C5EE-4153-BC6A-522134A90693}"/>
            </c:ext>
          </c:extLst>
        </c:ser>
        <c:ser>
          <c:idx val="1"/>
          <c:order val="1"/>
          <c:tx>
            <c:strRef>
              <c:f>'Impacts évités HC'!$D$1</c:f>
              <c:strCache>
                <c:ptCount val="1"/>
                <c:pt idx="0">
                  <c:v>Production hydrocarbures</c:v>
                </c:pt>
              </c:strCache>
            </c:strRef>
          </c:tx>
          <c:spPr>
            <a:solidFill>
              <a:schemeClr val="accent3">
                <a:lumMod val="50000"/>
              </a:schemeClr>
            </a:solidFill>
            <a:ln>
              <a:noFill/>
            </a:ln>
            <a:effectLst/>
          </c:spPr>
          <c:invertIfNegative val="0"/>
          <c:cat>
            <c:strRef>
              <c:f>'Impacts évités HC'!$A$2:$A$6</c:f>
              <c:strCache>
                <c:ptCount val="5"/>
                <c:pt idx="0">
                  <c:v>Réchauffement climatique
(t CO2 eq)</c:v>
                </c:pt>
                <c:pt idx="1">
                  <c:v>Acidification
(x10 kg SO2 eq)</c:v>
                </c:pt>
                <c:pt idx="2">
                  <c:v>Eutrophisation
(x10 kg N eq)</c:v>
                </c:pt>
                <c:pt idx="3">
                  <c:v>Ecotoxicité
(x 10000 CTUe)</c:v>
                </c:pt>
                <c:pt idx="4">
                  <c:v>Épuisement des combustibles fossiles
(GJ surplus)</c:v>
                </c:pt>
              </c:strCache>
            </c:strRef>
          </c:cat>
          <c:val>
            <c:numRef>
              <c:f>'Impacts évités HC'!$D$2:$D$6</c:f>
              <c:numCache>
                <c:formatCode>General</c:formatCode>
                <c:ptCount val="5"/>
                <c:pt idx="0">
                  <c:v>0.33592408806598995</c:v>
                </c:pt>
                <c:pt idx="1">
                  <c:v>0.344505244655051</c:v>
                </c:pt>
                <c:pt idx="2">
                  <c:v>0.11630815645505299</c:v>
                </c:pt>
                <c:pt idx="3">
                  <c:v>8.3846964954381098E-2</c:v>
                </c:pt>
                <c:pt idx="4">
                  <c:v>5.5718954063679504</c:v>
                </c:pt>
              </c:numCache>
            </c:numRef>
          </c:val>
          <c:extLst>
            <c:ext xmlns:c16="http://schemas.microsoft.com/office/drawing/2014/chart" uri="{C3380CC4-5D6E-409C-BE32-E72D297353CC}">
              <c16:uniqueId val="{00000001-C5EE-4153-BC6A-522134A90693}"/>
            </c:ext>
          </c:extLst>
        </c:ser>
        <c:dLbls>
          <c:showLegendKey val="0"/>
          <c:showVal val="0"/>
          <c:showCatName val="0"/>
          <c:showSerName val="0"/>
          <c:showPercent val="0"/>
          <c:showBubbleSize val="0"/>
        </c:dLbls>
        <c:gapWidth val="219"/>
        <c:overlap val="-27"/>
        <c:axId val="1341575039"/>
        <c:axId val="1"/>
      </c:barChart>
      <c:catAx>
        <c:axId val="1341575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fr-FR" b="0"/>
                  <a:t>Impact /quantités d'huiles</a:t>
                </a:r>
              </a:p>
            </c:rich>
          </c:tx>
          <c:layout>
            <c:manualLayout>
              <c:xMode val="edge"/>
              <c:yMode val="edge"/>
              <c:x val="1.8721863799283155E-2"/>
              <c:y val="0.14029465908745631"/>
            </c:manualLayout>
          </c:layout>
          <c:overlay val="0"/>
          <c:spPr>
            <a:noFill/>
            <a:ln w="25400">
              <a:noFill/>
            </a:ln>
          </c:spPr>
        </c:title>
        <c:numFmt formatCode="General" sourceLinked="1"/>
        <c:majorTickMark val="none"/>
        <c:minorTickMark val="none"/>
        <c:tickLblPos val="nextTo"/>
        <c:spPr>
          <a:ln w="6350">
            <a:noFill/>
          </a:ln>
        </c:spPr>
        <c:txPr>
          <a:bodyPr rot="-60000000" vert="horz"/>
          <a:lstStyle/>
          <a:p>
            <a:pPr>
              <a:defRPr/>
            </a:pPr>
            <a:endParaRPr lang="fr-FR"/>
          </a:p>
        </c:txPr>
        <c:crossAx val="1341575039"/>
        <c:crosses val="autoZero"/>
        <c:crossBetween val="between"/>
      </c:valAx>
      <c:spPr>
        <a:noFill/>
        <a:ln w="25400">
          <a:noFill/>
        </a:ln>
      </c:spPr>
    </c:plotArea>
    <c:legend>
      <c:legendPos val="b"/>
      <c:overlay val="0"/>
      <c:spPr>
        <a:noFill/>
        <a:ln w="25400">
          <a:noFill/>
        </a:ln>
      </c:spPr>
      <c:txPr>
        <a:bodyPr rot="0" vert="horz"/>
        <a:lstStyle/>
        <a:p>
          <a:pPr>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200">
          <a:latin typeface="+mn-lt"/>
          <a:cs typeface="Times New Roman" panose="02020603050405020304" pitchFamily="18"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99833673031175"/>
          <c:y val="5.2338210490270785E-2"/>
          <c:w val="0.84677571080920799"/>
          <c:h val="0.66782579955283372"/>
        </c:manualLayout>
      </c:layout>
      <c:barChart>
        <c:barDir val="col"/>
        <c:grouping val="clustered"/>
        <c:varyColors val="0"/>
        <c:ser>
          <c:idx val="1"/>
          <c:order val="0"/>
          <c:tx>
            <c:strRef>
              <c:f>transports!$B$14</c:f>
              <c:strCache>
                <c:ptCount val="1"/>
                <c:pt idx="0">
                  <c:v>Transport camion</c:v>
                </c:pt>
              </c:strCache>
            </c:strRef>
          </c:tx>
          <c:spPr>
            <a:solidFill>
              <a:srgbClr val="FF0000"/>
            </a:solidFill>
            <a:ln w="25400">
              <a:noFill/>
            </a:ln>
          </c:spPr>
          <c:invertIfNegative val="0"/>
          <c:cat>
            <c:strRef>
              <c:f>transports!$A$15:$A$19</c:f>
              <c:strCache>
                <c:ptCount val="5"/>
                <c:pt idx="0">
                  <c:v>Réchauffement climatique
(t CO2 eq)</c:v>
                </c:pt>
                <c:pt idx="1">
                  <c:v>Acidification
(x 10 kg SO2 eq)</c:v>
                </c:pt>
                <c:pt idx="2">
                  <c:v>Eutrophisation
(x 10 kg N eq)</c:v>
                </c:pt>
                <c:pt idx="3">
                  <c:v>Écotoxicité
(x 10000 CTUe)</c:v>
                </c:pt>
                <c:pt idx="4">
                  <c:v>Épuisement des combustibles fossiles
(GJ surplus)</c:v>
                </c:pt>
              </c:strCache>
            </c:strRef>
          </c:cat>
          <c:val>
            <c:numRef>
              <c:f>transports!$B$15:$B$19</c:f>
              <c:numCache>
                <c:formatCode>General</c:formatCode>
                <c:ptCount val="5"/>
                <c:pt idx="0">
                  <c:v>2.0054788417725001E-2</c:v>
                </c:pt>
                <c:pt idx="1">
                  <c:v>1.2468167444706101E-2</c:v>
                </c:pt>
                <c:pt idx="2">
                  <c:v>2.5011735557637998E-3</c:v>
                </c:pt>
                <c:pt idx="3">
                  <c:v>1.6389627979175401E-2</c:v>
                </c:pt>
                <c:pt idx="4">
                  <c:v>4.4143565865538595E-2</c:v>
                </c:pt>
              </c:numCache>
            </c:numRef>
          </c:val>
          <c:extLst>
            <c:ext xmlns:c16="http://schemas.microsoft.com/office/drawing/2014/chart" uri="{C3380CC4-5D6E-409C-BE32-E72D297353CC}">
              <c16:uniqueId val="{00000000-72FD-4562-9147-AB206514E614}"/>
            </c:ext>
          </c:extLst>
        </c:ser>
        <c:ser>
          <c:idx val="2"/>
          <c:order val="1"/>
          <c:tx>
            <c:strRef>
              <c:f>transports!$C$14</c:f>
              <c:strCache>
                <c:ptCount val="1"/>
                <c:pt idx="0">
                  <c:v>Transport bateau</c:v>
                </c:pt>
              </c:strCache>
            </c:strRef>
          </c:tx>
          <c:spPr>
            <a:solidFill>
              <a:srgbClr val="7030A0"/>
            </a:solidFill>
            <a:ln w="25400">
              <a:noFill/>
            </a:ln>
          </c:spPr>
          <c:invertIfNegative val="0"/>
          <c:cat>
            <c:strRef>
              <c:f>transports!$A$15:$A$19</c:f>
              <c:strCache>
                <c:ptCount val="5"/>
                <c:pt idx="0">
                  <c:v>Réchauffement climatique
(t CO2 eq)</c:v>
                </c:pt>
                <c:pt idx="1">
                  <c:v>Acidification
(x 10 kg SO2 eq)</c:v>
                </c:pt>
                <c:pt idx="2">
                  <c:v>Eutrophisation
(x 10 kg N eq)</c:v>
                </c:pt>
                <c:pt idx="3">
                  <c:v>Écotoxicité
(x 10000 CTUe)</c:v>
                </c:pt>
                <c:pt idx="4">
                  <c:v>Épuisement des combustibles fossiles
(GJ surplus)</c:v>
                </c:pt>
              </c:strCache>
            </c:strRef>
          </c:cat>
          <c:val>
            <c:numRef>
              <c:f>transports!$C$15:$C$19</c:f>
              <c:numCache>
                <c:formatCode>General</c:formatCode>
                <c:ptCount val="5"/>
                <c:pt idx="0">
                  <c:v>0.165660587955618</c:v>
                </c:pt>
                <c:pt idx="1">
                  <c:v>0.35345077399543801</c:v>
                </c:pt>
                <c:pt idx="2">
                  <c:v>3.0821314605408399E-2</c:v>
                </c:pt>
                <c:pt idx="3">
                  <c:v>3.2181325854889198E-2</c:v>
                </c:pt>
                <c:pt idx="4">
                  <c:v>0.31338578787812799</c:v>
                </c:pt>
              </c:numCache>
            </c:numRef>
          </c:val>
          <c:extLst>
            <c:ext xmlns:c16="http://schemas.microsoft.com/office/drawing/2014/chart" uri="{C3380CC4-5D6E-409C-BE32-E72D297353CC}">
              <c16:uniqueId val="{00000001-72FD-4562-9147-AB206514E614}"/>
            </c:ext>
          </c:extLst>
        </c:ser>
        <c:dLbls>
          <c:showLegendKey val="0"/>
          <c:showVal val="0"/>
          <c:showCatName val="0"/>
          <c:showSerName val="0"/>
          <c:showPercent val="0"/>
          <c:showBubbleSize val="0"/>
        </c:dLbls>
        <c:gapWidth val="219"/>
        <c:overlap val="-27"/>
        <c:axId val="367860335"/>
        <c:axId val="1"/>
      </c:barChart>
      <c:catAx>
        <c:axId val="36786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fr-FR" b="0"/>
                  <a:t>Impact /quantité de granulés</a:t>
                </a:r>
              </a:p>
            </c:rich>
          </c:tx>
          <c:layout>
            <c:manualLayout>
              <c:xMode val="edge"/>
              <c:yMode val="edge"/>
              <c:x val="4.2752506833720746E-3"/>
              <c:y val="0.10163280137066621"/>
            </c:manualLayout>
          </c:layout>
          <c:overlay val="0"/>
          <c:spPr>
            <a:noFill/>
            <a:ln w="25400">
              <a:noFill/>
            </a:ln>
          </c:spPr>
        </c:title>
        <c:numFmt formatCode="General" sourceLinked="1"/>
        <c:majorTickMark val="none"/>
        <c:minorTickMark val="none"/>
        <c:tickLblPos val="nextTo"/>
        <c:spPr>
          <a:ln w="6350">
            <a:noFill/>
          </a:ln>
        </c:spPr>
        <c:txPr>
          <a:bodyPr rot="-60000000" vert="horz"/>
          <a:lstStyle/>
          <a:p>
            <a:pPr>
              <a:defRPr/>
            </a:pPr>
            <a:endParaRPr lang="fr-FR"/>
          </a:p>
        </c:txPr>
        <c:crossAx val="367860335"/>
        <c:crosses val="autoZero"/>
        <c:crossBetween val="between"/>
      </c:valAx>
      <c:spPr>
        <a:noFill/>
        <a:ln w="25400">
          <a:noFill/>
        </a:ln>
      </c:spPr>
    </c:plotArea>
    <c:legend>
      <c:legendPos val="b"/>
      <c:overlay val="0"/>
      <c:spPr>
        <a:noFill/>
        <a:ln w="25400">
          <a:noFill/>
        </a:ln>
      </c:spPr>
      <c:txPr>
        <a:bodyPr rot="0" vert="horz"/>
        <a:lstStyle/>
        <a:p>
          <a:pPr>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200">
          <a:latin typeface="+mn-lt"/>
          <a:cs typeface="Times New Roman" panose="02020603050405020304" pitchFamily="18" charset="0"/>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1142877526575"/>
          <c:y val="5.0925925925925923E-2"/>
          <c:w val="0.8660606265418539"/>
          <c:h val="0.61567804024496942"/>
        </c:manualLayout>
      </c:layout>
      <c:barChart>
        <c:barDir val="col"/>
        <c:grouping val="clustered"/>
        <c:varyColors val="0"/>
        <c:ser>
          <c:idx val="0"/>
          <c:order val="0"/>
          <c:tx>
            <c:strRef>
              <c:f>'Pyrolyse-recyclage'!$I$4</c:f>
              <c:strCache>
                <c:ptCount val="1"/>
                <c:pt idx="0">
                  <c:v>Pyrolyse</c:v>
                </c:pt>
              </c:strCache>
            </c:strRef>
          </c:tx>
          <c:spPr>
            <a:solidFill>
              <a:srgbClr val="FFC000"/>
            </a:solidFill>
            <a:ln w="25400">
              <a:noFill/>
            </a:ln>
          </c:spPr>
          <c:invertIfNegative val="0"/>
          <c:cat>
            <c:strRef>
              <c:f>'Pyrolyse-recyclage'!$G$5:$G$9</c:f>
              <c:strCache>
                <c:ptCount val="5"/>
                <c:pt idx="0">
                  <c:v>Appauvrissement de la couche d'ozone
(x 10-1 g CFC-11 eq)</c:v>
                </c:pt>
                <c:pt idx="1">
                  <c:v>Brouillard de pollution
(x10 kg O3 eq)</c:v>
                </c:pt>
                <c:pt idx="2">
                  <c:v>Substances cancérogènes
(x 10-4 CTUh)</c:v>
                </c:pt>
                <c:pt idx="3">
                  <c:v>Substances non cancérogènes
(x 10-4 CTUh)</c:v>
                </c:pt>
                <c:pt idx="4">
                  <c:v>Effets respiratoires
(kg PM2.5 eq)</c:v>
                </c:pt>
              </c:strCache>
            </c:strRef>
          </c:cat>
          <c:val>
            <c:numRef>
              <c:f>'Pyrolyse-recyclage'!$I$5:$I$9</c:f>
              <c:numCache>
                <c:formatCode>General</c:formatCode>
                <c:ptCount val="5"/>
                <c:pt idx="0">
                  <c:v>1.5890996254131899</c:v>
                </c:pt>
                <c:pt idx="1">
                  <c:v>6.9261085284537902</c:v>
                </c:pt>
                <c:pt idx="2">
                  <c:v>0.99376864462537895</c:v>
                </c:pt>
                <c:pt idx="3">
                  <c:v>4.8303772797794693</c:v>
                </c:pt>
                <c:pt idx="4">
                  <c:v>3.8498098594359438</c:v>
                </c:pt>
              </c:numCache>
            </c:numRef>
          </c:val>
          <c:extLst>
            <c:ext xmlns:c16="http://schemas.microsoft.com/office/drawing/2014/chart" uri="{C3380CC4-5D6E-409C-BE32-E72D297353CC}">
              <c16:uniqueId val="{00000000-10DB-458E-A626-360126399C5D}"/>
            </c:ext>
          </c:extLst>
        </c:ser>
        <c:ser>
          <c:idx val="1"/>
          <c:order val="1"/>
          <c:tx>
            <c:strRef>
              <c:f>'Pyrolyse-recyclage'!$J$4</c:f>
              <c:strCache>
                <c:ptCount val="1"/>
                <c:pt idx="0">
                  <c:v>Recyclage</c:v>
                </c:pt>
              </c:strCache>
            </c:strRef>
          </c:tx>
          <c:spPr>
            <a:solidFill>
              <a:srgbClr val="0070C0"/>
            </a:solidFill>
            <a:ln w="25400">
              <a:noFill/>
            </a:ln>
          </c:spPr>
          <c:invertIfNegative val="0"/>
          <c:cat>
            <c:strRef>
              <c:f>'Pyrolyse-recyclage'!$G$5:$G$9</c:f>
              <c:strCache>
                <c:ptCount val="5"/>
                <c:pt idx="0">
                  <c:v>Appauvrissement de la couche d'ozone
(x 10-1 g CFC-11 eq)</c:v>
                </c:pt>
                <c:pt idx="1">
                  <c:v>Brouillard de pollution
(x10 kg O3 eq)</c:v>
                </c:pt>
                <c:pt idx="2">
                  <c:v>Substances cancérogènes
(x 10-4 CTUh)</c:v>
                </c:pt>
                <c:pt idx="3">
                  <c:v>Substances non cancérogènes
(x 10-4 CTUh)</c:v>
                </c:pt>
                <c:pt idx="4">
                  <c:v>Effets respiratoires
(kg PM2.5 eq)</c:v>
                </c:pt>
              </c:strCache>
            </c:strRef>
          </c:cat>
          <c:val>
            <c:numRef>
              <c:f>'Pyrolyse-recyclage'!$J$5:$J$9</c:f>
              <c:numCache>
                <c:formatCode>General</c:formatCode>
                <c:ptCount val="5"/>
                <c:pt idx="0">
                  <c:v>4.4875554999999991</c:v>
                </c:pt>
                <c:pt idx="1">
                  <c:v>19.142491</c:v>
                </c:pt>
                <c:pt idx="2">
                  <c:v>2.6859719999999996</c:v>
                </c:pt>
                <c:pt idx="3">
                  <c:v>10.073618</c:v>
                </c:pt>
                <c:pt idx="4">
                  <c:v>10.590168</c:v>
                </c:pt>
              </c:numCache>
            </c:numRef>
          </c:val>
          <c:extLst>
            <c:ext xmlns:c16="http://schemas.microsoft.com/office/drawing/2014/chart" uri="{C3380CC4-5D6E-409C-BE32-E72D297353CC}">
              <c16:uniqueId val="{00000001-10DB-458E-A626-360126399C5D}"/>
            </c:ext>
          </c:extLst>
        </c:ser>
        <c:dLbls>
          <c:showLegendKey val="0"/>
          <c:showVal val="0"/>
          <c:showCatName val="0"/>
          <c:showSerName val="0"/>
          <c:showPercent val="0"/>
          <c:showBubbleSize val="0"/>
        </c:dLbls>
        <c:gapWidth val="219"/>
        <c:overlap val="-27"/>
        <c:axId val="367855343"/>
        <c:axId val="1"/>
      </c:barChart>
      <c:catAx>
        <c:axId val="3678553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sz="1600"/>
            </a:pPr>
            <a:endParaRPr lang="fr-FR"/>
          </a:p>
        </c:txPr>
        <c:crossAx val="1"/>
        <c:crosses val="autoZero"/>
        <c:auto val="1"/>
        <c:lblAlgn val="ctr"/>
        <c:lblOffset val="100"/>
        <c:noMultiLvlLbl val="0"/>
      </c:catAx>
      <c:valAx>
        <c:axId val="1"/>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b="0"/>
                </a:pPr>
                <a:r>
                  <a:rPr lang="fr-FR" sz="1600" b="0" dirty="0"/>
                  <a:t>Impact /t PEBD traité</a:t>
                </a:r>
              </a:p>
            </c:rich>
          </c:tx>
          <c:layout>
            <c:manualLayout>
              <c:xMode val="edge"/>
              <c:yMode val="edge"/>
              <c:x val="1.4306151645207439E-2"/>
              <c:y val="0.15178550597841936"/>
            </c:manualLayout>
          </c:layout>
          <c:overlay val="0"/>
          <c:spPr>
            <a:noFill/>
            <a:ln w="25400">
              <a:noFill/>
            </a:ln>
          </c:spPr>
        </c:title>
        <c:numFmt formatCode="General" sourceLinked="1"/>
        <c:majorTickMark val="none"/>
        <c:minorTickMark val="none"/>
        <c:tickLblPos val="nextTo"/>
        <c:spPr>
          <a:ln w="6350">
            <a:noFill/>
          </a:ln>
        </c:spPr>
        <c:txPr>
          <a:bodyPr rot="-60000000" vert="horz"/>
          <a:lstStyle/>
          <a:p>
            <a:pPr>
              <a:defRPr/>
            </a:pPr>
            <a:endParaRPr lang="fr-FR"/>
          </a:p>
        </c:txPr>
        <c:crossAx val="367855343"/>
        <c:crosses val="autoZero"/>
        <c:crossBetween val="between"/>
        <c:majorUnit val="2"/>
      </c:valAx>
      <c:spPr>
        <a:noFill/>
        <a:ln w="25400">
          <a:noFill/>
        </a:ln>
      </c:spPr>
    </c:plotArea>
    <c:legend>
      <c:legendPos val="b"/>
      <c:layout>
        <c:manualLayout>
          <c:xMode val="edge"/>
          <c:yMode val="edge"/>
          <c:x val="0.37298414410527453"/>
          <c:y val="0.90422134733158355"/>
          <c:w val="0.25403153920828392"/>
          <c:h val="8.5677642567406342E-2"/>
        </c:manualLayout>
      </c:layout>
      <c:overlay val="0"/>
      <c:spPr>
        <a:noFill/>
        <a:ln w="25400">
          <a:noFill/>
        </a:ln>
      </c:spPr>
      <c:txPr>
        <a:bodyPr rot="0" vert="horz"/>
        <a:lstStyle/>
        <a:p>
          <a:pPr>
            <a:defRPr sz="1600"/>
          </a:pPr>
          <a:endParaRPr lang="fr-FR"/>
        </a:p>
      </c:txPr>
    </c:legend>
    <c:plotVisOnly val="1"/>
    <c:dispBlanksAs val="gap"/>
    <c:showDLblsOverMax val="0"/>
  </c:chart>
  <c:spPr>
    <a:solidFill>
      <a:schemeClr val="bg1"/>
    </a:solidFill>
    <a:ln w="9525" cap="flat" cmpd="sng" algn="ctr">
      <a:noFill/>
      <a:round/>
    </a:ln>
    <a:effectLst/>
  </c:spPr>
  <c:txPr>
    <a:bodyPr/>
    <a:lstStyle/>
    <a:p>
      <a:pPr>
        <a:defRPr sz="1400">
          <a:latin typeface="+mn-lt"/>
          <a:cs typeface="Times New Roman" panose="02020603050405020304" pitchFamily="18" charset="0"/>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78458781362007"/>
          <c:y val="5.3114437469821342E-2"/>
          <c:w val="0.8992154121863799"/>
          <c:h val="0.5964936813783599"/>
        </c:manualLayout>
      </c:layout>
      <c:barChart>
        <c:barDir val="col"/>
        <c:grouping val="clustered"/>
        <c:varyColors val="0"/>
        <c:ser>
          <c:idx val="0"/>
          <c:order val="0"/>
          <c:tx>
            <c:strRef>
              <c:f>'Impacts évités HC'!$H$17</c:f>
              <c:strCache>
                <c:ptCount val="1"/>
                <c:pt idx="0">
                  <c:v>Pyrolyse</c:v>
                </c:pt>
              </c:strCache>
            </c:strRef>
          </c:tx>
          <c:spPr>
            <a:solidFill>
              <a:srgbClr val="FFC000"/>
            </a:solidFill>
            <a:ln w="25400">
              <a:noFill/>
            </a:ln>
          </c:spPr>
          <c:invertIfNegative val="0"/>
          <c:cat>
            <c:strRef>
              <c:f>'Impacts évités HC'!$F$18:$F$22</c:f>
              <c:strCache>
                <c:ptCount val="5"/>
                <c:pt idx="0">
                  <c:v>Appauvrissement de la couche d'ozone
(x 10-1 g CFC-11 eq)</c:v>
                </c:pt>
                <c:pt idx="1">
                  <c:v>Brouillard de pollution
(x10 kg O3 eq)</c:v>
                </c:pt>
                <c:pt idx="2">
                  <c:v>Substances cancérogènes
(x 10-4 CTUh)</c:v>
                </c:pt>
                <c:pt idx="3">
                  <c:v>Substances non cancérogènes
(x 10-4 CTUh)</c:v>
                </c:pt>
                <c:pt idx="4">
                  <c:v>Effets respiratoires
(kg PM2.5 eq)</c:v>
                </c:pt>
              </c:strCache>
            </c:strRef>
          </c:cat>
          <c:val>
            <c:numRef>
              <c:f>'Impacts évités HC'!$H$18:$H$22</c:f>
              <c:numCache>
                <c:formatCode>General</c:formatCode>
                <c:ptCount val="5"/>
                <c:pt idx="0">
                  <c:v>1.5890996254131902</c:v>
                </c:pt>
                <c:pt idx="1">
                  <c:v>6.9261085284537902</c:v>
                </c:pt>
                <c:pt idx="2">
                  <c:v>0.99376864462537895</c:v>
                </c:pt>
                <c:pt idx="3">
                  <c:v>4.8303772797794702</c:v>
                </c:pt>
                <c:pt idx="4">
                  <c:v>3.8498098594359438</c:v>
                </c:pt>
              </c:numCache>
            </c:numRef>
          </c:val>
          <c:extLst>
            <c:ext xmlns:c16="http://schemas.microsoft.com/office/drawing/2014/chart" uri="{C3380CC4-5D6E-409C-BE32-E72D297353CC}">
              <c16:uniqueId val="{00000000-6CF7-4A06-B294-3AAF075A23EA}"/>
            </c:ext>
          </c:extLst>
        </c:ser>
        <c:ser>
          <c:idx val="1"/>
          <c:order val="1"/>
          <c:tx>
            <c:strRef>
              <c:f>'Impacts évités HC'!$I$17</c:f>
              <c:strCache>
                <c:ptCount val="1"/>
                <c:pt idx="0">
                  <c:v>Production hydrocarbures</c:v>
                </c:pt>
              </c:strCache>
            </c:strRef>
          </c:tx>
          <c:spPr>
            <a:solidFill>
              <a:schemeClr val="accent3">
                <a:lumMod val="50000"/>
              </a:schemeClr>
            </a:solidFill>
            <a:ln>
              <a:noFill/>
            </a:ln>
            <a:effectLst/>
          </c:spPr>
          <c:invertIfNegative val="0"/>
          <c:cat>
            <c:strRef>
              <c:f>'Impacts évités HC'!$F$18:$F$22</c:f>
              <c:strCache>
                <c:ptCount val="5"/>
                <c:pt idx="0">
                  <c:v>Appauvrissement de la couche d'ozone
(x 10-1 g CFC-11 eq)</c:v>
                </c:pt>
                <c:pt idx="1">
                  <c:v>Brouillard de pollution
(x10 kg O3 eq)</c:v>
                </c:pt>
                <c:pt idx="2">
                  <c:v>Substances cancérogènes
(x 10-4 CTUh)</c:v>
                </c:pt>
                <c:pt idx="3">
                  <c:v>Substances non cancérogènes
(x 10-4 CTUh)</c:v>
                </c:pt>
                <c:pt idx="4">
                  <c:v>Effets respiratoires
(kg PM2.5 eq)</c:v>
                </c:pt>
              </c:strCache>
            </c:strRef>
          </c:cat>
          <c:val>
            <c:numRef>
              <c:f>'Impacts évités HC'!$I$18:$I$22</c:f>
              <c:numCache>
                <c:formatCode>General</c:formatCode>
                <c:ptCount val="5"/>
                <c:pt idx="0">
                  <c:v>6.321555601051589</c:v>
                </c:pt>
                <c:pt idx="1">
                  <c:v>2.7930847796017497</c:v>
                </c:pt>
                <c:pt idx="2">
                  <c:v>9.6568296429494091E-2</c:v>
                </c:pt>
                <c:pt idx="3">
                  <c:v>0.367951580227596</c:v>
                </c:pt>
                <c:pt idx="4">
                  <c:v>0.36060574199307727</c:v>
                </c:pt>
              </c:numCache>
            </c:numRef>
          </c:val>
          <c:extLst>
            <c:ext xmlns:c16="http://schemas.microsoft.com/office/drawing/2014/chart" uri="{C3380CC4-5D6E-409C-BE32-E72D297353CC}">
              <c16:uniqueId val="{00000001-6CF7-4A06-B294-3AAF075A23EA}"/>
            </c:ext>
          </c:extLst>
        </c:ser>
        <c:dLbls>
          <c:showLegendKey val="0"/>
          <c:showVal val="0"/>
          <c:showCatName val="0"/>
          <c:showSerName val="0"/>
          <c:showPercent val="0"/>
          <c:showBubbleSize val="0"/>
        </c:dLbls>
        <c:gapWidth val="219"/>
        <c:overlap val="-27"/>
        <c:axId val="367854927"/>
        <c:axId val="1"/>
      </c:barChart>
      <c:catAx>
        <c:axId val="36785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fr-FR" b="0"/>
                  <a:t>Impact /quantités d'huiles</a:t>
                </a:r>
              </a:p>
            </c:rich>
          </c:tx>
          <c:layout>
            <c:manualLayout>
              <c:xMode val="edge"/>
              <c:yMode val="edge"/>
              <c:x val="1.7726567693330378E-2"/>
              <c:y val="5.3114437469821342E-2"/>
            </c:manualLayout>
          </c:layout>
          <c:overlay val="0"/>
          <c:spPr>
            <a:noFill/>
            <a:ln w="25400">
              <a:noFill/>
            </a:ln>
          </c:spPr>
        </c:title>
        <c:numFmt formatCode="General" sourceLinked="1"/>
        <c:majorTickMark val="none"/>
        <c:minorTickMark val="none"/>
        <c:tickLblPos val="nextTo"/>
        <c:spPr>
          <a:ln w="6350">
            <a:noFill/>
          </a:ln>
        </c:spPr>
        <c:txPr>
          <a:bodyPr rot="-60000000" vert="horz"/>
          <a:lstStyle/>
          <a:p>
            <a:pPr>
              <a:defRPr/>
            </a:pPr>
            <a:endParaRPr lang="fr-FR"/>
          </a:p>
        </c:txPr>
        <c:crossAx val="367854927"/>
        <c:crosses val="autoZero"/>
        <c:crossBetween val="between"/>
      </c:valAx>
      <c:spPr>
        <a:noFill/>
        <a:ln w="25400">
          <a:noFill/>
        </a:ln>
      </c:spPr>
    </c:plotArea>
    <c:legend>
      <c:legendPos val="b"/>
      <c:overlay val="0"/>
      <c:spPr>
        <a:noFill/>
        <a:ln w="25400">
          <a:noFill/>
        </a:ln>
      </c:spPr>
      <c:txPr>
        <a:bodyPr rot="0" vert="horz"/>
        <a:lstStyle/>
        <a:p>
          <a:pPr>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100">
          <a:latin typeface="+mn-lt"/>
          <a:cs typeface="Times New Roman" panose="02020603050405020304" pitchFamily="18" charset="0"/>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50399419026873E-2"/>
          <c:y val="3.8596491228070177E-2"/>
          <c:w val="0.91864960058097311"/>
          <c:h val="0.63230185804367101"/>
        </c:manualLayout>
      </c:layout>
      <c:barChart>
        <c:barDir val="col"/>
        <c:grouping val="clustered"/>
        <c:varyColors val="0"/>
        <c:ser>
          <c:idx val="1"/>
          <c:order val="0"/>
          <c:tx>
            <c:strRef>
              <c:f>transports!$G$14</c:f>
              <c:strCache>
                <c:ptCount val="1"/>
                <c:pt idx="0">
                  <c:v>Transport camion</c:v>
                </c:pt>
              </c:strCache>
            </c:strRef>
          </c:tx>
          <c:spPr>
            <a:solidFill>
              <a:srgbClr val="FF0000"/>
            </a:solidFill>
            <a:ln w="25400">
              <a:noFill/>
            </a:ln>
          </c:spPr>
          <c:invertIfNegative val="0"/>
          <c:cat>
            <c:strRef>
              <c:f>transports!$F$15:$F$19</c:f>
              <c:strCache>
                <c:ptCount val="5"/>
                <c:pt idx="0">
                  <c:v>Appauvrissement de la couche d'ozone
(x 10-1 g CFC-11 eq)</c:v>
                </c:pt>
                <c:pt idx="1">
                  <c:v>Brouillard de pollution
(x10 kg O3 eq)</c:v>
                </c:pt>
                <c:pt idx="2">
                  <c:v>Substances cancérogènes
(x 10-4 CTUh)</c:v>
                </c:pt>
                <c:pt idx="3">
                  <c:v>Substances non cancérogènes
(x 10-4 CTUh)</c:v>
                </c:pt>
                <c:pt idx="4">
                  <c:v>Effets respiratoires
(kg PM2.5 eq)</c:v>
                </c:pt>
              </c:strCache>
            </c:strRef>
          </c:cat>
          <c:val>
            <c:numRef>
              <c:f>transports!$G$15:$G$19</c:f>
              <c:numCache>
                <c:formatCode>General</c:formatCode>
                <c:ptCount val="5"/>
                <c:pt idx="0">
                  <c:v>4.9634513904277998E-2</c:v>
                </c:pt>
                <c:pt idx="1">
                  <c:v>0.33096945117854698</c:v>
                </c:pt>
                <c:pt idx="2">
                  <c:v>6.2138956288344399E-3</c:v>
                </c:pt>
                <c:pt idx="3">
                  <c:v>5.0444745208559301E-2</c:v>
                </c:pt>
                <c:pt idx="4">
                  <c:v>1.6592741318798801E-2</c:v>
                </c:pt>
              </c:numCache>
            </c:numRef>
          </c:val>
          <c:extLst>
            <c:ext xmlns:c16="http://schemas.microsoft.com/office/drawing/2014/chart" uri="{C3380CC4-5D6E-409C-BE32-E72D297353CC}">
              <c16:uniqueId val="{00000000-A1E8-4B6D-9CBC-333E21F078D0}"/>
            </c:ext>
          </c:extLst>
        </c:ser>
        <c:ser>
          <c:idx val="2"/>
          <c:order val="1"/>
          <c:tx>
            <c:strRef>
              <c:f>transports!$H$14</c:f>
              <c:strCache>
                <c:ptCount val="1"/>
                <c:pt idx="0">
                  <c:v>Transport bateau</c:v>
                </c:pt>
              </c:strCache>
            </c:strRef>
          </c:tx>
          <c:spPr>
            <a:solidFill>
              <a:srgbClr val="7030A0"/>
            </a:solidFill>
            <a:ln w="25400">
              <a:noFill/>
            </a:ln>
          </c:spPr>
          <c:invertIfNegative val="0"/>
          <c:cat>
            <c:strRef>
              <c:f>transports!$F$15:$F$19</c:f>
              <c:strCache>
                <c:ptCount val="5"/>
                <c:pt idx="0">
                  <c:v>Appauvrissement de la couche d'ozone
(x 10-1 g CFC-11 eq)</c:v>
                </c:pt>
                <c:pt idx="1">
                  <c:v>Brouillard de pollution
(x10 kg O3 eq)</c:v>
                </c:pt>
                <c:pt idx="2">
                  <c:v>Substances cancérogènes
(x 10-4 CTUh)</c:v>
                </c:pt>
                <c:pt idx="3">
                  <c:v>Substances non cancérogènes
(x 10-4 CTUh)</c:v>
                </c:pt>
                <c:pt idx="4">
                  <c:v>Effets respiratoires
(kg PM2.5 eq)</c:v>
                </c:pt>
              </c:strCache>
            </c:strRef>
          </c:cat>
          <c:val>
            <c:numRef>
              <c:f>transports!$H$15:$H$19</c:f>
              <c:numCache>
                <c:formatCode>General</c:formatCode>
                <c:ptCount val="5"/>
                <c:pt idx="0">
                  <c:v>0.35615068079729501</c:v>
                </c:pt>
                <c:pt idx="1">
                  <c:v>5.2704098576513498</c:v>
                </c:pt>
                <c:pt idx="2">
                  <c:v>4.1394318353114495E-2</c:v>
                </c:pt>
                <c:pt idx="3">
                  <c:v>0.118113069728186</c:v>
                </c:pt>
                <c:pt idx="4">
                  <c:v>0.26316095797470301</c:v>
                </c:pt>
              </c:numCache>
            </c:numRef>
          </c:val>
          <c:extLst>
            <c:ext xmlns:c16="http://schemas.microsoft.com/office/drawing/2014/chart" uri="{C3380CC4-5D6E-409C-BE32-E72D297353CC}">
              <c16:uniqueId val="{00000001-A1E8-4B6D-9CBC-333E21F078D0}"/>
            </c:ext>
          </c:extLst>
        </c:ser>
        <c:dLbls>
          <c:showLegendKey val="0"/>
          <c:showVal val="0"/>
          <c:showCatName val="0"/>
          <c:showSerName val="0"/>
          <c:showPercent val="0"/>
          <c:showBubbleSize val="0"/>
        </c:dLbls>
        <c:gapWidth val="219"/>
        <c:overlap val="-27"/>
        <c:axId val="367857007"/>
        <c:axId val="1"/>
      </c:barChart>
      <c:catAx>
        <c:axId val="36785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fr-FR" b="0"/>
                  <a:t>Impact /quantité de granulés</a:t>
                </a:r>
              </a:p>
            </c:rich>
          </c:tx>
          <c:layout>
            <c:manualLayout>
              <c:xMode val="edge"/>
              <c:yMode val="edge"/>
              <c:x val="1.8631054823752492E-3"/>
              <c:y val="8.6830366663748271E-2"/>
            </c:manualLayout>
          </c:layout>
          <c:overlay val="0"/>
          <c:spPr>
            <a:noFill/>
            <a:ln w="25400">
              <a:noFill/>
            </a:ln>
          </c:spPr>
        </c:title>
        <c:numFmt formatCode="General" sourceLinked="1"/>
        <c:majorTickMark val="none"/>
        <c:minorTickMark val="none"/>
        <c:tickLblPos val="nextTo"/>
        <c:spPr>
          <a:ln w="6350">
            <a:noFill/>
          </a:ln>
        </c:spPr>
        <c:txPr>
          <a:bodyPr rot="-60000000" vert="horz"/>
          <a:lstStyle/>
          <a:p>
            <a:pPr>
              <a:defRPr/>
            </a:pPr>
            <a:endParaRPr lang="fr-FR"/>
          </a:p>
        </c:txPr>
        <c:crossAx val="367857007"/>
        <c:crosses val="autoZero"/>
        <c:crossBetween val="between"/>
      </c:valAx>
      <c:spPr>
        <a:noFill/>
        <a:ln w="25400">
          <a:noFill/>
        </a:ln>
      </c:spPr>
    </c:plotArea>
    <c:legend>
      <c:legendPos val="b"/>
      <c:layout>
        <c:manualLayout>
          <c:xMode val="edge"/>
          <c:yMode val="edge"/>
          <c:x val="0.29616430089204665"/>
          <c:y val="0.91981349155571124"/>
          <c:w val="0.40767121709704129"/>
          <c:h val="8.018650844428879E-2"/>
        </c:manualLayout>
      </c:layout>
      <c:overlay val="0"/>
      <c:spPr>
        <a:noFill/>
        <a:ln w="25400">
          <a:noFill/>
        </a:ln>
      </c:spPr>
      <c:txPr>
        <a:bodyPr rot="0" vert="horz"/>
        <a:lstStyle/>
        <a:p>
          <a:pPr>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100">
          <a:latin typeface="+mn-lt"/>
          <a:cs typeface="Times New Roman" panose="02020603050405020304" pitchFamily="18" charset="0"/>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DF107D-000C-46B8-9A4B-CF43D98480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5672113E-E5B8-444D-B910-405E43D329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38D56-A251-49D3-A3F7-B3C71FE5125A}" type="datetimeFigureOut">
              <a:rPr lang="fr-FR" smtClean="0"/>
              <a:t>13/10/2021</a:t>
            </a:fld>
            <a:endParaRPr lang="fr-FR"/>
          </a:p>
        </p:txBody>
      </p:sp>
      <p:sp>
        <p:nvSpPr>
          <p:cNvPr id="4" name="Footer Placeholder 3">
            <a:extLst>
              <a:ext uri="{FF2B5EF4-FFF2-40B4-BE49-F238E27FC236}">
                <a16:creationId xmlns:a16="http://schemas.microsoft.com/office/drawing/2014/main" id="{2E75BA49-86C1-4692-80F5-9B30581FE2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30D05CC3-8007-412F-BEF9-EA317A44F3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C9AF0C-49E0-4E80-B173-9DB68B57080D}" type="slidenum">
              <a:rPr lang="fr-FR" smtClean="0"/>
              <a:t>‹N°›</a:t>
            </a:fld>
            <a:endParaRPr lang="fr-FR"/>
          </a:p>
        </p:txBody>
      </p:sp>
    </p:spTree>
    <p:extLst>
      <p:ext uri="{BB962C8B-B14F-4D97-AF65-F5344CB8AC3E}">
        <p14:creationId xmlns:p14="http://schemas.microsoft.com/office/powerpoint/2010/main" val="2023041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176F2-4224-4E1E-8309-6D929113252E}" type="datetimeFigureOut">
              <a:rPr lang="fr-FR" smtClean="0"/>
              <a:t>13/10/2021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70331-B815-42C1-BE76-00D5CF324011}" type="slidenum">
              <a:rPr lang="fr-FR" smtClean="0"/>
              <a:t>‹N°›</a:t>
            </a:fld>
            <a:endParaRPr lang="fr-FR"/>
          </a:p>
        </p:txBody>
      </p:sp>
    </p:spTree>
    <p:extLst>
      <p:ext uri="{BB962C8B-B14F-4D97-AF65-F5344CB8AC3E}">
        <p14:creationId xmlns:p14="http://schemas.microsoft.com/office/powerpoint/2010/main" val="356813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Kopfzeilenplatzhalt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4"/>
            <p:custDataLst>
              <p:tags r:id="rId1"/>
            </p:custDataLst>
          </p:nvPr>
        </p:nvSpPr>
        <p:spPr>
          <a:xfrm>
            <a:off x="0" y="9431602"/>
            <a:ext cx="6799263" cy="498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 name="Foliennummernplatzhalt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3F7A9-CB1B-48F7-9007-AE4BF168CD8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40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Pyrolyse</a:t>
            </a:r>
          </a:p>
          <a:p>
            <a:r>
              <a:rPr lang="fr-FR" sz="1200" dirty="0"/>
              <a:t>huiles de pyrolyse=hydrocarbures équivalents aux combustibles fossiles que nous connaissons (essence, diesel, fioul lourd…).</a:t>
            </a:r>
          </a:p>
          <a:p>
            <a:endParaRPr lang="fr-FR" sz="1200" dirty="0"/>
          </a:p>
          <a:p>
            <a:r>
              <a:rPr lang="fr-FR" sz="1200" dirty="0"/>
              <a:t>Recyclage</a:t>
            </a:r>
          </a:p>
          <a:p>
            <a:r>
              <a:rPr lang="fr-FR" sz="1200" dirty="0"/>
              <a:t>trois façons de transformer, se différencient entre autre par la taille de la matière finale</a:t>
            </a:r>
            <a:endParaRPr lang="fr-FR" dirty="0"/>
          </a:p>
        </p:txBody>
      </p:sp>
      <p:sp>
        <p:nvSpPr>
          <p:cNvPr id="4" name="Slide Number Placeholder 3"/>
          <p:cNvSpPr>
            <a:spLocks noGrp="1"/>
          </p:cNvSpPr>
          <p:nvPr>
            <p:ph type="sldNum" sz="quarter" idx="5"/>
          </p:nvPr>
        </p:nvSpPr>
        <p:spPr/>
        <p:txBody>
          <a:bodyPr/>
          <a:lstStyle/>
          <a:p>
            <a:fld id="{3A270331-B815-42C1-BE76-00D5CF324011}" type="slidenum">
              <a:rPr lang="fr-FR" smtClean="0"/>
              <a:t>18</a:t>
            </a:fld>
            <a:endParaRPr lang="fr-FR"/>
          </a:p>
        </p:txBody>
      </p:sp>
    </p:spTree>
    <p:extLst>
      <p:ext uri="{BB962C8B-B14F-4D97-AF65-F5344CB8AC3E}">
        <p14:creationId xmlns:p14="http://schemas.microsoft.com/office/powerpoint/2010/main" val="11320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Entrants : matière et énergie en entrée d’un scénario</a:t>
            </a:r>
          </a:p>
          <a:p>
            <a:r>
              <a:rPr lang="fr-FR" dirty="0"/>
              <a:t>Sortants: émissions (air, eau, sol) et déchets en sortie du scénario</a:t>
            </a:r>
          </a:p>
          <a:p>
            <a:r>
              <a:rPr lang="fr-FR" dirty="0"/>
              <a:t>Pyrolyse : dans notre cas, pyrolyse lente , T de 450°C environ</a:t>
            </a:r>
          </a:p>
          <a:p>
            <a:r>
              <a:rPr lang="fr-FR" dirty="0"/>
              <a:t>Rendement ~70% pour huiles de pyrolyse</a:t>
            </a:r>
          </a:p>
          <a:p>
            <a:r>
              <a:rPr lang="fr-FR" dirty="0"/>
              <a:t>Choix de combustion des gaz restants pour chauffer réacteur et d’autres usages</a:t>
            </a:r>
          </a:p>
        </p:txBody>
      </p:sp>
      <p:sp>
        <p:nvSpPr>
          <p:cNvPr id="4" name="Slide Number Placeholder 3"/>
          <p:cNvSpPr>
            <a:spLocks noGrp="1"/>
          </p:cNvSpPr>
          <p:nvPr>
            <p:ph type="sldNum" sz="quarter" idx="5"/>
          </p:nvPr>
        </p:nvSpPr>
        <p:spPr/>
        <p:txBody>
          <a:bodyPr/>
          <a:lstStyle/>
          <a:p>
            <a:fld id="{3A270331-B815-42C1-BE76-00D5CF324011}" type="slidenum">
              <a:rPr lang="fr-FR" smtClean="0"/>
              <a:t>19</a:t>
            </a:fld>
            <a:endParaRPr lang="fr-FR"/>
          </a:p>
        </p:txBody>
      </p:sp>
    </p:spTree>
    <p:extLst>
      <p:ext uri="{BB962C8B-B14F-4D97-AF65-F5344CB8AC3E}">
        <p14:creationId xmlns:p14="http://schemas.microsoft.com/office/powerpoint/2010/main" val="353308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je reviens sur les axes de travail, après la délimitation, la collecte</a:t>
            </a:r>
          </a:p>
        </p:txBody>
      </p:sp>
      <p:sp>
        <p:nvSpPr>
          <p:cNvPr id="4" name="Slide Number Placeholder 3"/>
          <p:cNvSpPr>
            <a:spLocks noGrp="1"/>
          </p:cNvSpPr>
          <p:nvPr>
            <p:ph type="sldNum" sz="quarter" idx="5"/>
          </p:nvPr>
        </p:nvSpPr>
        <p:spPr/>
        <p:txBody>
          <a:bodyPr/>
          <a:lstStyle/>
          <a:p>
            <a:fld id="{3A270331-B815-42C1-BE76-00D5CF324011}" type="slidenum">
              <a:rPr lang="fr-FR" smtClean="0"/>
              <a:t>22</a:t>
            </a:fld>
            <a:endParaRPr lang="fr-FR"/>
          </a:p>
        </p:txBody>
      </p:sp>
    </p:spTree>
    <p:extLst>
      <p:ext uri="{BB962C8B-B14F-4D97-AF65-F5344CB8AC3E}">
        <p14:creationId xmlns:p14="http://schemas.microsoft.com/office/powerpoint/2010/main" val="366316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ACV = analyse de cycle de vie</a:t>
            </a:r>
          </a:p>
        </p:txBody>
      </p:sp>
      <p:sp>
        <p:nvSpPr>
          <p:cNvPr id="4" name="Slide Number Placeholder 3"/>
          <p:cNvSpPr>
            <a:spLocks noGrp="1"/>
          </p:cNvSpPr>
          <p:nvPr>
            <p:ph type="sldNum" sz="quarter" idx="5"/>
          </p:nvPr>
        </p:nvSpPr>
        <p:spPr/>
        <p:txBody>
          <a:bodyPr/>
          <a:lstStyle/>
          <a:p>
            <a:fld id="{3A270331-B815-42C1-BE76-00D5CF324011}" type="slidenum">
              <a:rPr lang="fr-FR" smtClean="0"/>
              <a:t>23</a:t>
            </a:fld>
            <a:endParaRPr lang="fr-FR"/>
          </a:p>
        </p:txBody>
      </p:sp>
    </p:spTree>
    <p:extLst>
      <p:ext uri="{BB962C8B-B14F-4D97-AF65-F5344CB8AC3E}">
        <p14:creationId xmlns:p14="http://schemas.microsoft.com/office/powerpoint/2010/main" val="102818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je reviens sur les axes de travail, après la collecte, vient l’évaluation</a:t>
            </a:r>
          </a:p>
          <a:p>
            <a:endParaRPr lang="fr-FR" dirty="0"/>
          </a:p>
        </p:txBody>
      </p:sp>
      <p:sp>
        <p:nvSpPr>
          <p:cNvPr id="4" name="Slide Number Placeholder 3"/>
          <p:cNvSpPr>
            <a:spLocks noGrp="1"/>
          </p:cNvSpPr>
          <p:nvPr>
            <p:ph type="sldNum" sz="quarter" idx="5"/>
          </p:nvPr>
        </p:nvSpPr>
        <p:spPr/>
        <p:txBody>
          <a:bodyPr/>
          <a:lstStyle/>
          <a:p>
            <a:fld id="{3A270331-B815-42C1-BE76-00D5CF324011}" type="slidenum">
              <a:rPr lang="fr-FR" smtClean="0"/>
              <a:t>25</a:t>
            </a:fld>
            <a:endParaRPr lang="fr-FR"/>
          </a:p>
        </p:txBody>
      </p:sp>
    </p:spTree>
    <p:extLst>
      <p:ext uri="{BB962C8B-B14F-4D97-AF65-F5344CB8AC3E}">
        <p14:creationId xmlns:p14="http://schemas.microsoft.com/office/powerpoint/2010/main" val="354159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SimaPro plus adapté car les données sont plus spécifiques pour notre étude et permet une analyse d’impact multicritère</a:t>
            </a:r>
          </a:p>
        </p:txBody>
      </p:sp>
      <p:sp>
        <p:nvSpPr>
          <p:cNvPr id="4" name="Slide Number Placeholder 3"/>
          <p:cNvSpPr>
            <a:spLocks noGrp="1"/>
          </p:cNvSpPr>
          <p:nvPr>
            <p:ph type="sldNum" sz="quarter" idx="5"/>
          </p:nvPr>
        </p:nvSpPr>
        <p:spPr/>
        <p:txBody>
          <a:bodyPr/>
          <a:lstStyle/>
          <a:p>
            <a:fld id="{3A270331-B815-42C1-BE76-00D5CF324011}" type="slidenum">
              <a:rPr lang="fr-FR" smtClean="0"/>
              <a:t>26</a:t>
            </a:fld>
            <a:endParaRPr lang="fr-FR"/>
          </a:p>
        </p:txBody>
      </p:sp>
    </p:spTree>
    <p:extLst>
      <p:ext uri="{BB962C8B-B14F-4D97-AF65-F5344CB8AC3E}">
        <p14:creationId xmlns:p14="http://schemas.microsoft.com/office/powerpoint/2010/main" val="353068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 for the Reduction and Assessment of Chemical and Other Environmental Impacts</a:t>
            </a:r>
          </a:p>
          <a:p>
            <a:r>
              <a:rPr lang="en-US" dirty="0" err="1"/>
              <a:t>Pourquoi</a:t>
            </a:r>
            <a:r>
              <a:rPr lang="en-US" dirty="0"/>
              <a:t> TRACI </a:t>
            </a:r>
            <a:r>
              <a:rPr lang="en-US" dirty="0" err="1"/>
              <a:t>sélectionné</a:t>
            </a:r>
            <a:endParaRPr lang="fr-FR" dirty="0"/>
          </a:p>
        </p:txBody>
      </p:sp>
      <p:sp>
        <p:nvSpPr>
          <p:cNvPr id="4" name="Slide Number Placeholder 3"/>
          <p:cNvSpPr>
            <a:spLocks noGrp="1"/>
          </p:cNvSpPr>
          <p:nvPr>
            <p:ph type="sldNum" sz="quarter" idx="5"/>
          </p:nvPr>
        </p:nvSpPr>
        <p:spPr/>
        <p:txBody>
          <a:bodyPr/>
          <a:lstStyle/>
          <a:p>
            <a:fld id="{3A270331-B815-42C1-BE76-00D5CF324011}" type="slidenum">
              <a:rPr lang="fr-FR" smtClean="0"/>
              <a:t>28</a:t>
            </a:fld>
            <a:endParaRPr lang="fr-FR"/>
          </a:p>
        </p:txBody>
      </p:sp>
    </p:spTree>
    <p:extLst>
      <p:ext uri="{BB962C8B-B14F-4D97-AF65-F5344CB8AC3E}">
        <p14:creationId xmlns:p14="http://schemas.microsoft.com/office/powerpoint/2010/main" val="911686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Kopfzeilenplatzhalt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4"/>
            <p:custDataLst>
              <p:tags r:id="rId1"/>
            </p:custDataLst>
          </p:nvPr>
        </p:nvSpPr>
        <p:spPr>
          <a:xfrm>
            <a:off x="0" y="9431602"/>
            <a:ext cx="6799263" cy="498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 name="Foliennummernplatzhalt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3F7A9-CB1B-48F7-9007-AE4BF168CD8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84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50" dirty="0"/>
              <a:t>Les résultats de l’évaluation d’impact montrent que le scénario de pyrolyse est moins impactant que celui de recyclage</a:t>
            </a:r>
          </a:p>
          <a:p>
            <a:r>
              <a:rPr lang="fr-FR" sz="1050" dirty="0"/>
              <a:t>Même tendance pour les autres indicateurs, le recyclage donne des valeurs 2x +importantes</a:t>
            </a:r>
          </a:p>
          <a:p>
            <a:r>
              <a:rPr lang="fr-FR" sz="900" dirty="0"/>
              <a:t>Il faut bien garder à l’esprit que ces résultats dépendent des hypothèses effectuées et des données utilisés pour cette étude</a:t>
            </a:r>
          </a:p>
        </p:txBody>
      </p:sp>
      <p:sp>
        <p:nvSpPr>
          <p:cNvPr id="4" name="Slide Number Placeholder 3"/>
          <p:cNvSpPr>
            <a:spLocks noGrp="1"/>
          </p:cNvSpPr>
          <p:nvPr>
            <p:ph type="sldNum" sz="quarter" idx="5"/>
          </p:nvPr>
        </p:nvSpPr>
        <p:spPr/>
        <p:txBody>
          <a:bodyPr/>
          <a:lstStyle/>
          <a:p>
            <a:fld id="{3A270331-B815-42C1-BE76-00D5CF324011}" type="slidenum">
              <a:rPr lang="fr-FR" smtClean="0"/>
              <a:t>30</a:t>
            </a:fld>
            <a:endParaRPr lang="fr-FR"/>
          </a:p>
        </p:txBody>
      </p:sp>
    </p:spTree>
    <p:extLst>
      <p:ext uri="{BB962C8B-B14F-4D97-AF65-F5344CB8AC3E}">
        <p14:creationId xmlns:p14="http://schemas.microsoft.com/office/powerpoint/2010/main" val="2292931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Complément des produits évités: </a:t>
            </a:r>
          </a:p>
          <a:p>
            <a:r>
              <a:rPr lang="fr-FR" dirty="0"/>
              <a:t>Évaluation de l’impact lié à l’extraction et au raffinage des hydrocarbures qui se fait actuellement</a:t>
            </a:r>
          </a:p>
          <a:p>
            <a:r>
              <a:rPr lang="fr-FR" dirty="0"/>
              <a:t>Ces impacts peuvent être soustraits aux impacts du scénario Pyrolyse car dans le cas de la mise en place de ce scénario, on évite les impacts d’extraction et raffinage</a:t>
            </a:r>
          </a:p>
          <a:p>
            <a:r>
              <a:rPr lang="fr-FR" dirty="0"/>
              <a:t>Comparaison transport camion – bateau : </a:t>
            </a:r>
          </a:p>
          <a:p>
            <a:r>
              <a:rPr lang="fr-FR" dirty="0"/>
              <a:t>impact beaucoup + important pour bateau (principalement en raison de la distance) mais reste tout de même faible par rapport à l’ODG des impacts du scénario recyclage</a:t>
            </a:r>
          </a:p>
          <a:p>
            <a:pPr marL="0" indent="0">
              <a:buNone/>
            </a:pPr>
            <a:r>
              <a:rPr lang="fr-FR" dirty="0">
                <a:sym typeface="Wingdings" panose="05000000000000000000" pitchFamily="2" charset="2"/>
              </a:rPr>
              <a:t> Renforce avantage pour Pyrolyse car évite un impact important lié à la production d’HC + transport et transformation supplémentaire nécessaire pour Recyclage</a:t>
            </a:r>
            <a:endParaRPr lang="fr-FR" dirty="0"/>
          </a:p>
          <a:p>
            <a:endParaRPr lang="fr-FR" dirty="0"/>
          </a:p>
        </p:txBody>
      </p:sp>
      <p:sp>
        <p:nvSpPr>
          <p:cNvPr id="4" name="Slide Number Placeholder 3"/>
          <p:cNvSpPr>
            <a:spLocks noGrp="1"/>
          </p:cNvSpPr>
          <p:nvPr>
            <p:ph type="sldNum" sz="quarter" idx="5"/>
          </p:nvPr>
        </p:nvSpPr>
        <p:spPr/>
        <p:txBody>
          <a:bodyPr/>
          <a:lstStyle/>
          <a:p>
            <a:fld id="{3A270331-B815-42C1-BE76-00D5CF324011}" type="slidenum">
              <a:rPr lang="fr-FR" smtClean="0"/>
              <a:t>31</a:t>
            </a:fld>
            <a:endParaRPr lang="fr-FR"/>
          </a:p>
        </p:txBody>
      </p:sp>
    </p:spTree>
    <p:extLst>
      <p:ext uri="{BB962C8B-B14F-4D97-AF65-F5344CB8AC3E}">
        <p14:creationId xmlns:p14="http://schemas.microsoft.com/office/powerpoint/2010/main" val="28557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Kopfzeilenplatzhalt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4"/>
            <p:custDataLst>
              <p:tags r:id="rId1"/>
            </p:custDataLst>
          </p:nvPr>
        </p:nvSpPr>
        <p:spPr>
          <a:xfrm>
            <a:off x="0" y="9431602"/>
            <a:ext cx="6799263" cy="498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 name="Foliennummernplatzhalt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3F7A9-CB1B-48F7-9007-AE4BF168CD8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44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Kopfzeilenplatzhalt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4"/>
            <p:custDataLst>
              <p:tags r:id="rId1"/>
            </p:custDataLst>
          </p:nvPr>
        </p:nvSpPr>
        <p:spPr>
          <a:xfrm>
            <a:off x="0" y="9431602"/>
            <a:ext cx="6799263" cy="498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 name="Foliennummernplatzhalt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3F7A9-CB1B-48F7-9007-AE4BF168CD8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43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Problématique des déchets</a:t>
            </a:r>
          </a:p>
          <a:p>
            <a:r>
              <a:rPr lang="fr-FR" sz="1800" dirty="0">
                <a:effectLst/>
                <a:latin typeface="Times New Roman" panose="02020603050405020304" pitchFamily="18" charset="0"/>
                <a:ea typeface="Calibri" panose="020F0502020204030204" pitchFamily="34" charset="0"/>
              </a:rPr>
              <a:t>Le système de gestion des déchets en Haïti est très peu développé : collecte désorganisée, solutions de traitement quasi inexistantes et règlementation très légère. L’absence de système de gestion des déchets dans de nombreuses villes laisse place à des pratiques nocives à la fois pour l’environnement et pour la santé des habitants. En l’absence de traitement règlementé, les déchets sont enfouis, laissés en décharges sauvages, brûlés à l’air libre. Dans certains cas ils peuvent même être utilisés pour combler les lagunes afin de construire par-dessus, autant de pratiques qui génèrent des risques environnementaux et sanitaires importants</a:t>
            </a:r>
          </a:p>
          <a:p>
            <a:endParaRPr lang="fr-FR" sz="1800" dirty="0">
              <a:effectLst/>
              <a:latin typeface="Times New Roman" panose="02020603050405020304" pitchFamily="18" charset="0"/>
            </a:endParaRPr>
          </a:p>
          <a:p>
            <a:r>
              <a:rPr lang="fr-FR" sz="1800" b="1" dirty="0">
                <a:effectLst/>
                <a:latin typeface="Times New Roman" panose="02020603050405020304" pitchFamily="18" charset="0"/>
              </a:rPr>
              <a:t>Situation énergétique</a:t>
            </a:r>
          </a:p>
          <a:p>
            <a:r>
              <a:rPr lang="fr-FR" sz="1800" dirty="0">
                <a:effectLst/>
                <a:latin typeface="Times New Roman" panose="02020603050405020304" pitchFamily="18" charset="0"/>
                <a:ea typeface="Calibri" panose="020F0502020204030204" pitchFamily="34" charset="0"/>
              </a:rPr>
              <a:t>La production d’électricité distribuée par le réseau national repose à plus de 80% sur les énergies fossiles importées (82% en 2016 (5)) et est complétée par une production issue d’installations hydroélectriques (6). En plus d’une forte dépendance aux hydrocarbures importés, les infrastructures de production d’électricité sont vieillissantes et ne permettent pas de subvenir aux besoins de la population.</a:t>
            </a:r>
            <a:endParaRPr lang="fr-FR" dirty="0"/>
          </a:p>
        </p:txBody>
      </p:sp>
      <p:sp>
        <p:nvSpPr>
          <p:cNvPr id="4" name="Slide Number Placeholder 3"/>
          <p:cNvSpPr>
            <a:spLocks noGrp="1"/>
          </p:cNvSpPr>
          <p:nvPr>
            <p:ph type="sldNum" sz="quarter" idx="5"/>
          </p:nvPr>
        </p:nvSpPr>
        <p:spPr/>
        <p:txBody>
          <a:bodyPr/>
          <a:lstStyle/>
          <a:p>
            <a:fld id="{3A270331-B815-42C1-BE76-00D5CF324011}" type="slidenum">
              <a:rPr lang="fr-FR" smtClean="0"/>
              <a:t>9</a:t>
            </a:fld>
            <a:endParaRPr lang="fr-FR"/>
          </a:p>
        </p:txBody>
      </p:sp>
    </p:spTree>
    <p:extLst>
      <p:ext uri="{BB962C8B-B14F-4D97-AF65-F5344CB8AC3E}">
        <p14:creationId xmlns:p14="http://schemas.microsoft.com/office/powerpoint/2010/main" val="325236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CEFREPADE: </a:t>
            </a:r>
            <a:r>
              <a:rPr lang="fr-FR" sz="1800" dirty="0">
                <a:effectLst/>
                <a:latin typeface="Times New Roman" panose="02020603050405020304" pitchFamily="18" charset="0"/>
                <a:ea typeface="Calibri" panose="020F0502020204030204" pitchFamily="34" charset="0"/>
              </a:rPr>
              <a:t>asso scientifique et technique qui accompagne des projets de traitement des déchets et d’assainissement dans des pays du Sud, pour mettre en place des solutions durables adaptées au contexte local</a:t>
            </a:r>
            <a:endParaRPr lang="en-US" dirty="0"/>
          </a:p>
          <a:p>
            <a:r>
              <a:rPr lang="en-US" dirty="0"/>
              <a:t>INSA </a:t>
            </a:r>
            <a:r>
              <a:rPr lang="en-US" dirty="0" err="1"/>
              <a:t>comme</a:t>
            </a:r>
            <a:r>
              <a:rPr lang="en-US" dirty="0"/>
              <a:t> </a:t>
            </a:r>
            <a:r>
              <a:rPr lang="en-US" dirty="0" err="1"/>
              <a:t>partenaire</a:t>
            </a:r>
            <a:r>
              <a:rPr lang="en-US" dirty="0"/>
              <a:t> technique pour </a:t>
            </a:r>
            <a:r>
              <a:rPr lang="en-US" dirty="0" err="1"/>
              <a:t>une</a:t>
            </a:r>
            <a:r>
              <a:rPr lang="en-US" dirty="0"/>
              <a:t> </a:t>
            </a:r>
            <a:r>
              <a:rPr lang="en-US" dirty="0" err="1"/>
              <a:t>partie</a:t>
            </a:r>
            <a:r>
              <a:rPr lang="en-US" dirty="0"/>
              <a:t> de </a:t>
            </a:r>
            <a:r>
              <a:rPr lang="en-US" dirty="0" err="1"/>
              <a:t>l’étude</a:t>
            </a:r>
            <a:r>
              <a:rPr lang="en-US" dirty="0"/>
              <a:t> de </a:t>
            </a:r>
            <a:r>
              <a:rPr lang="en-US" dirty="0" err="1"/>
              <a:t>faisabilité</a:t>
            </a:r>
            <a:r>
              <a:rPr lang="en-US" dirty="0"/>
              <a:t>: 2 </a:t>
            </a:r>
            <a:r>
              <a:rPr lang="en-US" dirty="0" err="1"/>
              <a:t>projets</a:t>
            </a:r>
            <a:r>
              <a:rPr lang="en-US" dirty="0"/>
              <a:t> </a:t>
            </a:r>
            <a:r>
              <a:rPr lang="en-US" dirty="0" err="1"/>
              <a:t>dimensionnement</a:t>
            </a:r>
            <a:r>
              <a:rPr lang="en-US" dirty="0"/>
              <a:t>, 1 </a:t>
            </a:r>
            <a:r>
              <a:rPr lang="en-US" dirty="0" err="1"/>
              <a:t>projet</a:t>
            </a:r>
            <a:r>
              <a:rPr lang="en-US" dirty="0"/>
              <a:t> </a:t>
            </a:r>
            <a:r>
              <a:rPr lang="en-US" dirty="0" err="1"/>
              <a:t>évaluation</a:t>
            </a:r>
            <a:r>
              <a:rPr lang="en-US" dirty="0"/>
              <a:t> impact </a:t>
            </a:r>
            <a:r>
              <a:rPr lang="en-US" dirty="0" err="1"/>
              <a:t>environnemental</a:t>
            </a:r>
            <a:endParaRPr lang="en-US" dirty="0"/>
          </a:p>
          <a:p>
            <a:endParaRPr lang="en-US" dirty="0"/>
          </a:p>
          <a:p>
            <a:r>
              <a:rPr lang="en-US" dirty="0" err="1"/>
              <a:t>Passons</a:t>
            </a:r>
            <a:r>
              <a:rPr lang="en-US" dirty="0"/>
              <a:t> </a:t>
            </a:r>
            <a:r>
              <a:rPr lang="en-US" dirty="0" err="1"/>
              <a:t>maintenant</a:t>
            </a:r>
            <a:r>
              <a:rPr lang="en-US" dirty="0"/>
              <a:t> au </a:t>
            </a:r>
            <a:r>
              <a:rPr lang="en-US" dirty="0" err="1"/>
              <a:t>sujet</a:t>
            </a:r>
            <a:r>
              <a:rPr lang="en-US" dirty="0"/>
              <a:t> de PRI</a:t>
            </a:r>
          </a:p>
        </p:txBody>
      </p:sp>
      <p:sp>
        <p:nvSpPr>
          <p:cNvPr id="4" name="Slide Number Placeholder 3"/>
          <p:cNvSpPr>
            <a:spLocks noGrp="1"/>
          </p:cNvSpPr>
          <p:nvPr>
            <p:ph type="sldNum" sz="quarter" idx="5"/>
          </p:nvPr>
        </p:nvSpPr>
        <p:spPr/>
        <p:txBody>
          <a:bodyPr/>
          <a:lstStyle/>
          <a:p>
            <a:fld id="{3A270331-B815-42C1-BE76-00D5CF324011}" type="slidenum">
              <a:rPr lang="fr-FR" smtClean="0"/>
              <a:t>10</a:t>
            </a:fld>
            <a:endParaRPr lang="fr-FR"/>
          </a:p>
        </p:txBody>
      </p:sp>
    </p:spTree>
    <p:extLst>
      <p:ext uri="{BB962C8B-B14F-4D97-AF65-F5344CB8AC3E}">
        <p14:creationId xmlns:p14="http://schemas.microsoft.com/office/powerpoint/2010/main" val="65940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Kopfzeilenplatzhalt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4"/>
            <p:custDataLst>
              <p:tags r:id="rId1"/>
            </p:custDataLst>
          </p:nvPr>
        </p:nvSpPr>
        <p:spPr>
          <a:xfrm>
            <a:off x="0" y="9431602"/>
            <a:ext cx="6799263" cy="498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 name="Foliennummernplatzhalt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3F7A9-CB1B-48F7-9007-AE4BF168CD8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Avec la cliente et mon tuteur scientifique, nous avons défini les objectifs suivants</a:t>
            </a:r>
          </a:p>
        </p:txBody>
      </p:sp>
      <p:sp>
        <p:nvSpPr>
          <p:cNvPr id="4" name="Slide Number Placeholder 3"/>
          <p:cNvSpPr>
            <a:spLocks noGrp="1"/>
          </p:cNvSpPr>
          <p:nvPr>
            <p:ph type="sldNum" sz="quarter" idx="5"/>
          </p:nvPr>
        </p:nvSpPr>
        <p:spPr/>
        <p:txBody>
          <a:bodyPr/>
          <a:lstStyle/>
          <a:p>
            <a:fld id="{3A270331-B815-42C1-BE76-00D5CF324011}" type="slidenum">
              <a:rPr lang="fr-FR" smtClean="0"/>
              <a:t>12</a:t>
            </a:fld>
            <a:endParaRPr lang="fr-FR"/>
          </a:p>
        </p:txBody>
      </p:sp>
    </p:spTree>
    <p:extLst>
      <p:ext uri="{BB962C8B-B14F-4D97-AF65-F5344CB8AC3E}">
        <p14:creationId xmlns:p14="http://schemas.microsoft.com/office/powerpoint/2010/main" val="13811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Voyons maintenant plus en détail le travail effectué ce semestre</a:t>
            </a:r>
          </a:p>
          <a:p>
            <a:endParaRPr lang="en-US" noProof="0" dirty="0"/>
          </a:p>
        </p:txBody>
      </p:sp>
      <p:sp>
        <p:nvSpPr>
          <p:cNvPr id="4" name="Kopfzeilenplatzhalt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4"/>
            <p:custDataLst>
              <p:tags r:id="rId1"/>
            </p:custDataLst>
          </p:nvPr>
        </p:nvSpPr>
        <p:spPr>
          <a:xfrm>
            <a:off x="0" y="9431602"/>
            <a:ext cx="6799263" cy="498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 name="Foliennummernplatzhalt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3F7A9-CB1B-48F7-9007-AE4BF168CD8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34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ne connaissais pas le sujet et je me suis documentée…</a:t>
            </a:r>
          </a:p>
        </p:txBody>
      </p:sp>
      <p:sp>
        <p:nvSpPr>
          <p:cNvPr id="4" name="Slide Number Placeholder 3"/>
          <p:cNvSpPr>
            <a:spLocks noGrp="1"/>
          </p:cNvSpPr>
          <p:nvPr>
            <p:ph type="sldNum" sz="quarter" idx="5"/>
          </p:nvPr>
        </p:nvSpPr>
        <p:spPr/>
        <p:txBody>
          <a:bodyPr/>
          <a:lstStyle/>
          <a:p>
            <a:fld id="{3A270331-B815-42C1-BE76-00D5CF324011}" type="slidenum">
              <a:rPr lang="fr-FR" smtClean="0"/>
              <a:t>16</a:t>
            </a:fld>
            <a:endParaRPr lang="fr-FR"/>
          </a:p>
        </p:txBody>
      </p:sp>
    </p:spTree>
    <p:extLst>
      <p:ext uri="{BB962C8B-B14F-4D97-AF65-F5344CB8AC3E}">
        <p14:creationId xmlns:p14="http://schemas.microsoft.com/office/powerpoint/2010/main" val="211376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UF: </a:t>
            </a:r>
            <a:r>
              <a:rPr lang="fr-FR" sz="1800" dirty="0">
                <a:effectLst/>
                <a:latin typeface="Times New Roman" panose="02020603050405020304" pitchFamily="18" charset="0"/>
                <a:ea typeface="Calibri" panose="020F0502020204030204" pitchFamily="34" charset="0"/>
              </a:rPr>
              <a:t>unité de référence de l’étude permettant de comparer les différents scénarios sur une base commune</a:t>
            </a:r>
            <a:endParaRPr lang="fr-FR" dirty="0"/>
          </a:p>
          <a:p>
            <a:r>
              <a:rPr lang="fr-FR" dirty="0"/>
              <a:t>Choix UF:</a:t>
            </a:r>
          </a:p>
          <a:p>
            <a:pPr marL="171450" indent="-171450">
              <a:buFontTx/>
              <a:buChar char="-"/>
            </a:pPr>
            <a:r>
              <a:rPr lang="fr-FR" dirty="0"/>
              <a:t>Déchets plastiques = mix de plastiques, finalement recentré sur PEBD (70% du gisement de déchets plastiques)</a:t>
            </a:r>
          </a:p>
          <a:p>
            <a:pPr marL="171450" indent="-171450">
              <a:buFontTx/>
              <a:buChar char="-"/>
            </a:pPr>
            <a:r>
              <a:rPr lang="fr-FR" dirty="0"/>
              <a:t>Collectée= </a:t>
            </a:r>
            <a:r>
              <a:rPr lang="fr-FR" sz="1800" dirty="0">
                <a:effectLst/>
                <a:latin typeface="Times New Roman" panose="02020603050405020304" pitchFamily="18" charset="0"/>
                <a:ea typeface="Calibri" panose="020F0502020204030204" pitchFamily="34" charset="0"/>
              </a:rPr>
              <a:t>commune </a:t>
            </a:r>
            <a:r>
              <a:rPr lang="fr-FR" sz="1800" dirty="0">
                <a:effectLst/>
                <a:latin typeface="Times New Roman" panose="02020603050405020304" pitchFamily="18" charset="0"/>
                <a:ea typeface="Calibri" panose="020F0502020204030204" pitchFamily="34" charset="0"/>
                <a:sym typeface="Wingdings" panose="05000000000000000000" pitchFamily="2" charset="2"/>
              </a:rPr>
              <a:t> </a:t>
            </a:r>
            <a:r>
              <a:rPr lang="fr-FR" sz="1800" dirty="0">
                <a:effectLst/>
                <a:latin typeface="Times New Roman" panose="02020603050405020304" pitchFamily="18" charset="0"/>
                <a:ea typeface="Calibri" panose="020F0502020204030204" pitchFamily="34" charset="0"/>
              </a:rPr>
              <a:t>impact environnemental identique pour cette étape</a:t>
            </a:r>
            <a:endParaRPr lang="fr-FR" dirty="0"/>
          </a:p>
          <a:p>
            <a:pPr marL="171450" indent="-171450">
              <a:buFontTx/>
              <a:buChar char="-"/>
            </a:pPr>
            <a:r>
              <a:rPr lang="fr-FR" dirty="0"/>
              <a:t>Triée= simplification, tri exclu car nécessaire dans 2 cas même si différent</a:t>
            </a:r>
          </a:p>
        </p:txBody>
      </p:sp>
      <p:sp>
        <p:nvSpPr>
          <p:cNvPr id="4" name="Slide Number Placeholder 3"/>
          <p:cNvSpPr>
            <a:spLocks noGrp="1"/>
          </p:cNvSpPr>
          <p:nvPr>
            <p:ph type="sldNum" sz="quarter" idx="5"/>
          </p:nvPr>
        </p:nvSpPr>
        <p:spPr/>
        <p:txBody>
          <a:bodyPr/>
          <a:lstStyle/>
          <a:p>
            <a:fld id="{3A270331-B815-42C1-BE76-00D5CF324011}" type="slidenum">
              <a:rPr lang="fr-FR" smtClean="0"/>
              <a:t>17</a:t>
            </a:fld>
            <a:endParaRPr lang="fr-FR"/>
          </a:p>
        </p:txBody>
      </p:sp>
    </p:spTree>
    <p:extLst>
      <p:ext uri="{BB962C8B-B14F-4D97-AF65-F5344CB8AC3E}">
        <p14:creationId xmlns:p14="http://schemas.microsoft.com/office/powerpoint/2010/main" val="415975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106780" y="2136531"/>
            <a:ext cx="7949630" cy="1864321"/>
          </a:xfrm>
          <a:solidFill>
            <a:srgbClr val="C00000"/>
          </a:solidFill>
        </p:spPr>
        <p:txBody>
          <a:bodyPr anchor="t">
            <a:normAutofit/>
          </a:bodyPr>
          <a:lstStyle>
            <a:lvl1pPr algn="ctr">
              <a:defRPr sz="4800">
                <a:ln>
                  <a:noFill/>
                </a:ln>
                <a:solidFill>
                  <a:schemeClr val="bg1"/>
                </a:solidFill>
              </a:defRPr>
            </a:lvl1pPr>
          </a:lstStyle>
          <a:p>
            <a:r>
              <a:rPr lang="fr-FR" dirty="0"/>
              <a:t>Modifiez le style du titre</a:t>
            </a:r>
            <a:endParaRPr lang="de-DE" dirty="0"/>
          </a:p>
        </p:txBody>
      </p:sp>
      <p:sp>
        <p:nvSpPr>
          <p:cNvPr id="3" name="Sous-titre 2"/>
          <p:cNvSpPr>
            <a:spLocks noGrp="1"/>
          </p:cNvSpPr>
          <p:nvPr>
            <p:ph type="subTitle" idx="1"/>
          </p:nvPr>
        </p:nvSpPr>
        <p:spPr>
          <a:xfrm>
            <a:off x="0" y="3493312"/>
            <a:ext cx="9574823" cy="1704062"/>
          </a:xfrm>
          <a:solidFill>
            <a:schemeClr val="tx1"/>
          </a:solidFill>
        </p:spPr>
        <p:txBody>
          <a:bodyPr anchor="ctr">
            <a:normAutofit/>
          </a:bodyPr>
          <a:lstStyle>
            <a:lvl1pPr marL="0" indent="0" algn="ctr">
              <a:lnSpc>
                <a:spcPct val="100000"/>
              </a:lnSpc>
              <a:spcBef>
                <a:spcPts val="2400"/>
              </a:spcBef>
              <a:buNone/>
              <a:defRPr sz="3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de-DE" dirty="0"/>
          </a:p>
        </p:txBody>
      </p:sp>
      <p:sp>
        <p:nvSpPr>
          <p:cNvPr id="4" name="Espace réservé de la date 3"/>
          <p:cNvSpPr>
            <a:spLocks noGrp="1"/>
          </p:cNvSpPr>
          <p:nvPr>
            <p:ph type="dt" sz="half" idx="10"/>
          </p:nvPr>
        </p:nvSpPr>
        <p:spPr/>
        <p:txBody>
          <a:bodyPr/>
          <a:lstStyle/>
          <a:p>
            <a:fld id="{BD054665-327C-4A07-BDDA-998E02E8AF9C}" type="datetime1">
              <a:rPr lang="de-DE" smtClean="0"/>
              <a:t>13.10.2021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lvl1pPr>
              <a:defRPr>
                <a:solidFill>
                  <a:schemeClr val="tx1"/>
                </a:solidFill>
              </a:defRPr>
            </a:lvl1pPr>
          </a:lstStyle>
          <a:p>
            <a:fld id="{27C6CCC6-2BE5-4E42-96A4-D1E8E81A3D8E}" type="slidenum">
              <a:rPr lang="de-DE" smtClean="0"/>
              <a:pPr/>
              <a:t>‹N°›</a:t>
            </a:fld>
            <a:endParaRPr lang="de-DE" dirty="0"/>
          </a:p>
        </p:txBody>
      </p:sp>
      <p:pic>
        <p:nvPicPr>
          <p:cNvPr id="7" name="Picture 16" descr="Logo, company name&#10;&#10;Description automatically generated">
            <a:extLst>
              <a:ext uri="{FF2B5EF4-FFF2-40B4-BE49-F238E27FC236}">
                <a16:creationId xmlns:a16="http://schemas.microsoft.com/office/drawing/2014/main" id="{CBD04340-6B05-4068-9344-9E7FB0C26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1595" y="60075"/>
            <a:ext cx="4024110" cy="1224000"/>
          </a:xfrm>
          <a:prstGeom prst="rect">
            <a:avLst/>
          </a:prstGeom>
        </p:spPr>
      </p:pic>
      <p:pic>
        <p:nvPicPr>
          <p:cNvPr id="8" name="Picture 17" descr="A drawing of a face&#10;&#10;Description automatically generated">
            <a:extLst>
              <a:ext uri="{FF2B5EF4-FFF2-40B4-BE49-F238E27FC236}">
                <a16:creationId xmlns:a16="http://schemas.microsoft.com/office/drawing/2014/main" id="{EA86BE97-28FB-478D-8985-CCA5AAA181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8" y="60075"/>
            <a:ext cx="3836986" cy="1080000"/>
          </a:xfrm>
          <a:prstGeom prst="rect">
            <a:avLst/>
          </a:prstGeom>
        </p:spPr>
      </p:pic>
      <p:sp>
        <p:nvSpPr>
          <p:cNvPr id="12" name="Text Placeholder 11">
            <a:extLst>
              <a:ext uri="{FF2B5EF4-FFF2-40B4-BE49-F238E27FC236}">
                <a16:creationId xmlns:a16="http://schemas.microsoft.com/office/drawing/2014/main" id="{5F8798EC-32D6-4316-9798-8F5FC10E3EC1}"/>
              </a:ext>
            </a:extLst>
          </p:cNvPr>
          <p:cNvSpPr>
            <a:spLocks noGrp="1"/>
          </p:cNvSpPr>
          <p:nvPr>
            <p:ph type="body" sz="quarter" idx="13" hasCustomPrompt="1"/>
          </p:nvPr>
        </p:nvSpPr>
        <p:spPr>
          <a:xfrm>
            <a:off x="9574213" y="5399088"/>
            <a:ext cx="1779587" cy="817562"/>
          </a:xfrm>
        </p:spPr>
        <p:txBody>
          <a:bodyPr>
            <a:normAutofit/>
          </a:bodyPr>
          <a:lstStyle>
            <a:lvl1pPr marL="0" indent="0" algn="r">
              <a:buNone/>
              <a:defRPr sz="2000">
                <a:solidFill>
                  <a:schemeClr val="tx1"/>
                </a:solidFill>
              </a:defRPr>
            </a:lvl1pPr>
          </a:lstStyle>
          <a:p>
            <a:pPr lvl="0"/>
            <a:r>
              <a:rPr lang="en-US" dirty="0"/>
              <a:t>Name &amp; Date</a:t>
            </a:r>
            <a:endParaRPr lang="fr-FR" dirty="0"/>
          </a:p>
        </p:txBody>
      </p:sp>
      <p:sp>
        <p:nvSpPr>
          <p:cNvPr id="10" name="Text Placeholder 11">
            <a:extLst>
              <a:ext uri="{FF2B5EF4-FFF2-40B4-BE49-F238E27FC236}">
                <a16:creationId xmlns:a16="http://schemas.microsoft.com/office/drawing/2014/main" id="{CC1C9448-DCA5-4531-A8E0-5EFC0AAA2711}"/>
              </a:ext>
            </a:extLst>
          </p:cNvPr>
          <p:cNvSpPr>
            <a:spLocks noGrp="1"/>
          </p:cNvSpPr>
          <p:nvPr>
            <p:ph type="body" sz="quarter" idx="14" hasCustomPrompt="1"/>
          </p:nvPr>
        </p:nvSpPr>
        <p:spPr>
          <a:xfrm>
            <a:off x="838200" y="5368081"/>
            <a:ext cx="1779587" cy="817562"/>
          </a:xfrm>
        </p:spPr>
        <p:txBody>
          <a:bodyPr>
            <a:normAutofit/>
          </a:bodyPr>
          <a:lstStyle>
            <a:lvl1pPr marL="0" indent="0" algn="l">
              <a:buNone/>
              <a:defRPr sz="2000">
                <a:solidFill>
                  <a:schemeClr val="tx1"/>
                </a:solidFill>
              </a:defRPr>
            </a:lvl1pPr>
          </a:lstStyle>
          <a:p>
            <a:pPr lvl="0"/>
            <a:r>
              <a:rPr lang="en-US" dirty="0" err="1"/>
              <a:t>Tuteurs</a:t>
            </a:r>
            <a:endParaRPr lang="fr-FR" dirty="0"/>
          </a:p>
        </p:txBody>
      </p:sp>
    </p:spTree>
    <p:extLst>
      <p:ext uri="{BB962C8B-B14F-4D97-AF65-F5344CB8AC3E}">
        <p14:creationId xmlns:p14="http://schemas.microsoft.com/office/powerpoint/2010/main" val="331049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F633DA-0D91-46BB-9491-0D3992BE3FB7}"/>
              </a:ext>
            </a:extLst>
          </p:cNvPr>
          <p:cNvSpPr/>
          <p:nvPr userDrawn="1"/>
        </p:nvSpPr>
        <p:spPr>
          <a:xfrm>
            <a:off x="4876800" y="147917"/>
            <a:ext cx="7312959" cy="67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09A01774-9A4E-4F2F-B83C-6DAD5134E217}"/>
              </a:ext>
            </a:extLst>
          </p:cNvPr>
          <p:cNvSpPr/>
          <p:nvPr userDrawn="1"/>
        </p:nvSpPr>
        <p:spPr>
          <a:xfrm>
            <a:off x="2241" y="484094"/>
            <a:ext cx="9648264" cy="874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83576" y="320675"/>
            <a:ext cx="9166929" cy="1208867"/>
          </a:xfrm>
        </p:spPr>
        <p:txBody>
          <a:bodyPr/>
          <a:lstStyle>
            <a:lvl1pPr>
              <a:defRPr>
                <a:solidFill>
                  <a:schemeClr val="bg1"/>
                </a:solidFill>
              </a:defRPr>
            </a:lvl1pPr>
          </a:lstStyle>
          <a:p>
            <a:r>
              <a:rPr lang="fr-FR" dirty="0"/>
              <a:t>Modifiez le style du titre</a:t>
            </a:r>
            <a:endParaRPr lang="de-DE" dirty="0"/>
          </a:p>
        </p:txBody>
      </p:sp>
      <p:sp>
        <p:nvSpPr>
          <p:cNvPr id="4" name="Espace réservé de la date 3"/>
          <p:cNvSpPr>
            <a:spLocks noGrp="1"/>
          </p:cNvSpPr>
          <p:nvPr>
            <p:ph type="dt" sz="half" idx="10"/>
          </p:nvPr>
        </p:nvSpPr>
        <p:spPr/>
        <p:txBody>
          <a:bodyPr/>
          <a:lstStyle/>
          <a:p>
            <a:fld id="{582CBC13-5CA1-4170-8914-B26970F9AB19}" type="datetime1">
              <a:rPr lang="de-DE" smtClean="0"/>
              <a:t>13.10.2021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lvl1pPr>
              <a:defRPr>
                <a:solidFill>
                  <a:schemeClr val="tx1"/>
                </a:solidFill>
              </a:defRPr>
            </a:lvl1pPr>
          </a:lstStyle>
          <a:p>
            <a:fld id="{27C6CCC6-2BE5-4E42-96A4-D1E8E81A3D8E}" type="slidenum">
              <a:rPr lang="de-DE" smtClean="0"/>
              <a:pPr/>
              <a:t>‹N°›</a:t>
            </a:fld>
            <a:endParaRPr lang="de-DE" dirty="0"/>
          </a:p>
        </p:txBody>
      </p:sp>
      <p:pic>
        <p:nvPicPr>
          <p:cNvPr id="9" name="Picture 16" descr="Logo, company name&#10;&#10;Description automatically generated">
            <a:extLst>
              <a:ext uri="{FF2B5EF4-FFF2-40B4-BE49-F238E27FC236}">
                <a16:creationId xmlns:a16="http://schemas.microsoft.com/office/drawing/2014/main" id="{4A55F05E-6C08-4863-9378-CDBABBEC20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6546" y="0"/>
            <a:ext cx="1420278" cy="432000"/>
          </a:xfrm>
          <a:prstGeom prst="rect">
            <a:avLst/>
          </a:prstGeom>
        </p:spPr>
      </p:pic>
      <p:pic>
        <p:nvPicPr>
          <p:cNvPr id="10" name="Picture 17" descr="A drawing of a face&#10;&#10;Description automatically generated">
            <a:extLst>
              <a:ext uri="{FF2B5EF4-FFF2-40B4-BE49-F238E27FC236}">
                <a16:creationId xmlns:a16="http://schemas.microsoft.com/office/drawing/2014/main" id="{4CBBEE9D-6087-48FE-AB8F-6EA3BE3C52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34794" cy="432000"/>
          </a:xfrm>
          <a:prstGeom prst="rect">
            <a:avLst/>
          </a:prstGeom>
        </p:spPr>
      </p:pic>
      <p:sp>
        <p:nvSpPr>
          <p:cNvPr id="11" name="Espace réservé du contenu 2">
            <a:extLst>
              <a:ext uri="{FF2B5EF4-FFF2-40B4-BE49-F238E27FC236}">
                <a16:creationId xmlns:a16="http://schemas.microsoft.com/office/drawing/2014/main" id="{EE9394B5-AFC7-4AFF-A212-18C0F75A8309}"/>
              </a:ext>
            </a:extLst>
          </p:cNvPr>
          <p:cNvSpPr>
            <a:spLocks noGrp="1"/>
          </p:cNvSpPr>
          <p:nvPr>
            <p:ph sz="half" idx="13"/>
          </p:nvPr>
        </p:nvSpPr>
        <p:spPr>
          <a:xfrm>
            <a:off x="838200" y="1808041"/>
            <a:ext cx="10515600" cy="4351338"/>
          </a:xfrm>
        </p:spPr>
        <p:txBody>
          <a:bodyPr/>
          <a:lstStyle>
            <a:lvl1pPr marL="228600" indent="-228600">
              <a:buClr>
                <a:srgbClr val="C00000"/>
              </a:buClr>
              <a:buFont typeface="Wingdings" panose="05000000000000000000" pitchFamily="2" charset="2"/>
              <a:buChar char="§"/>
              <a:defRPr>
                <a:solidFill>
                  <a:schemeClr val="tx1"/>
                </a:solidFill>
              </a:defRPr>
            </a:lvl1pPr>
            <a:lvl2pPr marL="685800" indent="-228600">
              <a:buClr>
                <a:srgbClr val="C00000"/>
              </a:buClr>
              <a:buFont typeface="Calibri" panose="020F0502020204030204" pitchFamily="34" charset="0"/>
              <a:buChar cha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pic>
        <p:nvPicPr>
          <p:cNvPr id="12" name="Image 26">
            <a:extLst>
              <a:ext uri="{FF2B5EF4-FFF2-40B4-BE49-F238E27FC236}">
                <a16:creationId xmlns:a16="http://schemas.microsoft.com/office/drawing/2014/main" id="{6C01C107-3ED2-4B1F-A074-51EBB115FC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2643" y="30326"/>
            <a:ext cx="240157" cy="427721"/>
          </a:xfrm>
          <a:prstGeom prst="rect">
            <a:avLst/>
          </a:prstGeom>
        </p:spPr>
      </p:pic>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3712BF-E4DA-4753-955C-6BC469C309DB}"/>
              </a:ext>
            </a:extLst>
          </p:cNvPr>
          <p:cNvSpPr/>
          <p:nvPr userDrawn="1"/>
        </p:nvSpPr>
        <p:spPr>
          <a:xfrm>
            <a:off x="4876801" y="147917"/>
            <a:ext cx="7315200" cy="67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C1ABEE6-8750-483F-B829-9ADA122FDFB2}"/>
              </a:ext>
            </a:extLst>
          </p:cNvPr>
          <p:cNvSpPr/>
          <p:nvPr userDrawn="1"/>
        </p:nvSpPr>
        <p:spPr>
          <a:xfrm>
            <a:off x="2241" y="484094"/>
            <a:ext cx="9648264" cy="874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sz="half" idx="1"/>
          </p:nvPr>
        </p:nvSpPr>
        <p:spPr>
          <a:xfrm>
            <a:off x="838200" y="1825625"/>
            <a:ext cx="5181600" cy="4351338"/>
          </a:xfrm>
        </p:spPr>
        <p:txBody>
          <a:bodyPr/>
          <a:lstStyle>
            <a:lvl1pPr marL="228600" indent="-228600">
              <a:buClr>
                <a:srgbClr val="C00000"/>
              </a:buClr>
              <a:buFont typeface="Wingdings" panose="05000000000000000000" pitchFamily="2" charset="2"/>
              <a:buChar char="§"/>
              <a:defRPr>
                <a:solidFill>
                  <a:schemeClr val="tx1"/>
                </a:solidFill>
              </a:defRPr>
            </a:lvl1pPr>
            <a:lvl2pPr marL="685800" indent="-228600">
              <a:buClr>
                <a:srgbClr val="C00000"/>
              </a:buClr>
              <a:buFont typeface="Calibri" panose="020F0502020204030204" pitchFamily="34" charset="0"/>
              <a:buChar cha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
        <p:nvSpPr>
          <p:cNvPr id="5" name="Espace réservé de la date 4"/>
          <p:cNvSpPr>
            <a:spLocks noGrp="1"/>
          </p:cNvSpPr>
          <p:nvPr>
            <p:ph type="dt" sz="half" idx="10"/>
          </p:nvPr>
        </p:nvSpPr>
        <p:spPr/>
        <p:txBody>
          <a:bodyPr/>
          <a:lstStyle/>
          <a:p>
            <a:fld id="{546E321F-2530-4FA7-87AF-C5F392478231}" type="datetime1">
              <a:rPr lang="de-DE" smtClean="0"/>
              <a:t>13.10.2021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lstStyle>
          <a:p>
            <a:fld id="{27C6CCC6-2BE5-4E42-96A4-D1E8E81A3D8E}" type="slidenum">
              <a:rPr lang="de-DE" smtClean="0"/>
              <a:pPr/>
              <a:t>‹N°›</a:t>
            </a:fld>
            <a:endParaRPr lang="de-DE" dirty="0"/>
          </a:p>
        </p:txBody>
      </p:sp>
      <p:pic>
        <p:nvPicPr>
          <p:cNvPr id="10" name="Picture 16" descr="Logo, company name&#10;&#10;Description automatically generated">
            <a:extLst>
              <a:ext uri="{FF2B5EF4-FFF2-40B4-BE49-F238E27FC236}">
                <a16:creationId xmlns:a16="http://schemas.microsoft.com/office/drawing/2014/main" id="{CABE45FC-5307-4F19-B032-14ECF5FC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400" y="0"/>
            <a:ext cx="1420278" cy="432000"/>
          </a:xfrm>
          <a:prstGeom prst="rect">
            <a:avLst/>
          </a:prstGeom>
        </p:spPr>
      </p:pic>
      <p:pic>
        <p:nvPicPr>
          <p:cNvPr id="11" name="Picture 17" descr="A drawing of a face&#10;&#10;Description automatically generated">
            <a:extLst>
              <a:ext uri="{FF2B5EF4-FFF2-40B4-BE49-F238E27FC236}">
                <a16:creationId xmlns:a16="http://schemas.microsoft.com/office/drawing/2014/main" id="{54D944A8-7A6D-4136-9FEA-1D4C7FAF79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34794" cy="432000"/>
          </a:xfrm>
          <a:prstGeom prst="rect">
            <a:avLst/>
          </a:prstGeom>
        </p:spPr>
      </p:pic>
      <p:sp>
        <p:nvSpPr>
          <p:cNvPr id="12" name="Titre 1">
            <a:extLst>
              <a:ext uri="{FF2B5EF4-FFF2-40B4-BE49-F238E27FC236}">
                <a16:creationId xmlns:a16="http://schemas.microsoft.com/office/drawing/2014/main" id="{D876DC25-0E1F-4C50-B385-117B366EAB59}"/>
              </a:ext>
            </a:extLst>
          </p:cNvPr>
          <p:cNvSpPr>
            <a:spLocks noGrp="1"/>
          </p:cNvSpPr>
          <p:nvPr>
            <p:ph type="title"/>
          </p:nvPr>
        </p:nvSpPr>
        <p:spPr>
          <a:xfrm>
            <a:off x="483576" y="320675"/>
            <a:ext cx="9166929" cy="1208867"/>
          </a:xfrm>
        </p:spPr>
        <p:txBody>
          <a:bodyPr/>
          <a:lstStyle>
            <a:lvl1pPr>
              <a:defRPr>
                <a:solidFill>
                  <a:schemeClr val="bg1"/>
                </a:solidFill>
              </a:defRPr>
            </a:lvl1pPr>
          </a:lstStyle>
          <a:p>
            <a:r>
              <a:rPr lang="fr-FR" dirty="0"/>
              <a:t>Modifiez le style du titre</a:t>
            </a:r>
            <a:endParaRPr lang="de-DE" dirty="0"/>
          </a:p>
        </p:txBody>
      </p:sp>
      <p:sp>
        <p:nvSpPr>
          <p:cNvPr id="13" name="Espace réservé du contenu 2">
            <a:extLst>
              <a:ext uri="{FF2B5EF4-FFF2-40B4-BE49-F238E27FC236}">
                <a16:creationId xmlns:a16="http://schemas.microsoft.com/office/drawing/2014/main" id="{3B3FE0A3-6DC1-4B98-8631-239C8CE53B1C}"/>
              </a:ext>
            </a:extLst>
          </p:cNvPr>
          <p:cNvSpPr>
            <a:spLocks noGrp="1"/>
          </p:cNvSpPr>
          <p:nvPr>
            <p:ph sz="half" idx="13"/>
          </p:nvPr>
        </p:nvSpPr>
        <p:spPr>
          <a:xfrm>
            <a:off x="6172202" y="1825625"/>
            <a:ext cx="5181600" cy="4351338"/>
          </a:xfrm>
        </p:spPr>
        <p:txBody>
          <a:bodyPr/>
          <a:lstStyle>
            <a:lvl1pPr marL="228600" indent="-228600">
              <a:buClr>
                <a:srgbClr val="C00000"/>
              </a:buClr>
              <a:buFont typeface="Wingdings" panose="05000000000000000000" pitchFamily="2" charset="2"/>
              <a:buChar char="§"/>
              <a:defRPr>
                <a:solidFill>
                  <a:schemeClr val="tx1"/>
                </a:solidFill>
              </a:defRPr>
            </a:lvl1pPr>
            <a:lvl2pPr marL="685800" indent="-228600">
              <a:buClr>
                <a:srgbClr val="C00000"/>
              </a:buClr>
              <a:buFont typeface="Calibri" panose="020F0502020204030204" pitchFamily="34" charset="0"/>
              <a:buChar cha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Tree>
    <p:extLst>
      <p:ext uri="{BB962C8B-B14F-4D97-AF65-F5344CB8AC3E}">
        <p14:creationId xmlns:p14="http://schemas.microsoft.com/office/powerpoint/2010/main" val="374763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009AA-6E9D-405F-929D-533A1784E4D9}"/>
              </a:ext>
            </a:extLst>
          </p:cNvPr>
          <p:cNvSpPr/>
          <p:nvPr userDrawn="1"/>
        </p:nvSpPr>
        <p:spPr>
          <a:xfrm>
            <a:off x="4876801" y="147917"/>
            <a:ext cx="7315200" cy="67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C05A641-6C33-42B6-B887-E37ABD24591F}"/>
              </a:ext>
            </a:extLst>
          </p:cNvPr>
          <p:cNvSpPr/>
          <p:nvPr userDrawn="1"/>
        </p:nvSpPr>
        <p:spPr>
          <a:xfrm>
            <a:off x="2241" y="484094"/>
            <a:ext cx="9648264" cy="874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p:nvPr>
        </p:nvSpPr>
        <p:spPr>
          <a:xfrm>
            <a:off x="839788" y="1681163"/>
            <a:ext cx="5180012"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7" name="Espace réservé de la date 6"/>
          <p:cNvSpPr>
            <a:spLocks noGrp="1"/>
          </p:cNvSpPr>
          <p:nvPr>
            <p:ph type="dt" sz="half" idx="10"/>
          </p:nvPr>
        </p:nvSpPr>
        <p:spPr/>
        <p:txBody>
          <a:bodyPr/>
          <a:lstStyle/>
          <a:p>
            <a:fld id="{0EFB311B-40C3-4919-A1EE-B2A7043844A6}" type="datetime1">
              <a:rPr lang="de-DE" smtClean="0"/>
              <a:t>13.10.2021</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lvl1pPr>
              <a:defRPr>
                <a:solidFill>
                  <a:schemeClr val="tx1"/>
                </a:solidFill>
              </a:defRPr>
            </a:lvl1pPr>
          </a:lstStyle>
          <a:p>
            <a:fld id="{27C6CCC6-2BE5-4E42-96A4-D1E8E81A3D8E}" type="slidenum">
              <a:rPr lang="de-DE" smtClean="0"/>
              <a:pPr/>
              <a:t>‹N°›</a:t>
            </a:fld>
            <a:endParaRPr lang="de-DE" dirty="0"/>
          </a:p>
        </p:txBody>
      </p:sp>
      <p:pic>
        <p:nvPicPr>
          <p:cNvPr id="12" name="Picture 16" descr="Logo, company name&#10;&#10;Description automatically generated">
            <a:extLst>
              <a:ext uri="{FF2B5EF4-FFF2-40B4-BE49-F238E27FC236}">
                <a16:creationId xmlns:a16="http://schemas.microsoft.com/office/drawing/2014/main" id="{CF7EF990-0515-48DE-BB56-87C52E4269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400" y="0"/>
            <a:ext cx="1420278" cy="432000"/>
          </a:xfrm>
          <a:prstGeom prst="rect">
            <a:avLst/>
          </a:prstGeom>
        </p:spPr>
      </p:pic>
      <p:pic>
        <p:nvPicPr>
          <p:cNvPr id="13" name="Picture 17" descr="A drawing of a face&#10;&#10;Description automatically generated">
            <a:extLst>
              <a:ext uri="{FF2B5EF4-FFF2-40B4-BE49-F238E27FC236}">
                <a16:creationId xmlns:a16="http://schemas.microsoft.com/office/drawing/2014/main" id="{1BDA397D-7209-4A98-A1B1-CB7DE8A566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34794" cy="432000"/>
          </a:xfrm>
          <a:prstGeom prst="rect">
            <a:avLst/>
          </a:prstGeom>
        </p:spPr>
      </p:pic>
      <p:sp>
        <p:nvSpPr>
          <p:cNvPr id="14" name="Titre 1">
            <a:extLst>
              <a:ext uri="{FF2B5EF4-FFF2-40B4-BE49-F238E27FC236}">
                <a16:creationId xmlns:a16="http://schemas.microsoft.com/office/drawing/2014/main" id="{E4FD28DC-E0DF-4B15-9BE2-223E69628348}"/>
              </a:ext>
            </a:extLst>
          </p:cNvPr>
          <p:cNvSpPr>
            <a:spLocks noGrp="1"/>
          </p:cNvSpPr>
          <p:nvPr>
            <p:ph type="title"/>
          </p:nvPr>
        </p:nvSpPr>
        <p:spPr>
          <a:xfrm>
            <a:off x="483576" y="320675"/>
            <a:ext cx="9166929" cy="1208867"/>
          </a:xfrm>
        </p:spPr>
        <p:txBody>
          <a:bodyPr/>
          <a:lstStyle>
            <a:lvl1pPr>
              <a:defRPr>
                <a:solidFill>
                  <a:schemeClr val="bg1"/>
                </a:solidFill>
              </a:defRPr>
            </a:lvl1pPr>
          </a:lstStyle>
          <a:p>
            <a:r>
              <a:rPr lang="fr-FR" dirty="0"/>
              <a:t>Modifiez le style du titre</a:t>
            </a:r>
            <a:endParaRPr lang="de-DE" dirty="0"/>
          </a:p>
        </p:txBody>
      </p:sp>
      <p:sp>
        <p:nvSpPr>
          <p:cNvPr id="15" name="Espace réservé du contenu 2">
            <a:extLst>
              <a:ext uri="{FF2B5EF4-FFF2-40B4-BE49-F238E27FC236}">
                <a16:creationId xmlns:a16="http://schemas.microsoft.com/office/drawing/2014/main" id="{F5BFD23E-34AB-4A09-B539-F80D5C5A9E08}"/>
              </a:ext>
            </a:extLst>
          </p:cNvPr>
          <p:cNvSpPr>
            <a:spLocks noGrp="1"/>
          </p:cNvSpPr>
          <p:nvPr>
            <p:ph sz="half" idx="13"/>
          </p:nvPr>
        </p:nvSpPr>
        <p:spPr>
          <a:xfrm>
            <a:off x="838200" y="2567353"/>
            <a:ext cx="5181600" cy="3609610"/>
          </a:xfrm>
        </p:spPr>
        <p:txBody>
          <a:bodyPr/>
          <a:lstStyle>
            <a:lvl1pPr marL="228600" indent="-228600">
              <a:buClr>
                <a:srgbClr val="C00000"/>
              </a:buClr>
              <a:buFont typeface="Wingdings" panose="05000000000000000000" pitchFamily="2" charset="2"/>
              <a:buChar char="§"/>
              <a:defRPr>
                <a:solidFill>
                  <a:schemeClr val="tx1"/>
                </a:solidFill>
              </a:defRPr>
            </a:lvl1pPr>
            <a:lvl2pPr marL="685800" indent="-228600">
              <a:buClr>
                <a:srgbClr val="C00000"/>
              </a:buClr>
              <a:buFont typeface="Calibri" panose="020F0502020204030204" pitchFamily="34" charset="0"/>
              <a:buChar cha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
        <p:nvSpPr>
          <p:cNvPr id="16" name="Espace réservé du contenu 2">
            <a:extLst>
              <a:ext uri="{FF2B5EF4-FFF2-40B4-BE49-F238E27FC236}">
                <a16:creationId xmlns:a16="http://schemas.microsoft.com/office/drawing/2014/main" id="{AB12579D-6C0C-400E-959D-3D15ADD1BB61}"/>
              </a:ext>
            </a:extLst>
          </p:cNvPr>
          <p:cNvSpPr>
            <a:spLocks noGrp="1"/>
          </p:cNvSpPr>
          <p:nvPr>
            <p:ph sz="half" idx="14"/>
          </p:nvPr>
        </p:nvSpPr>
        <p:spPr>
          <a:xfrm>
            <a:off x="6194425" y="2567353"/>
            <a:ext cx="5181600" cy="3609609"/>
          </a:xfrm>
        </p:spPr>
        <p:txBody>
          <a:bodyPr/>
          <a:lstStyle>
            <a:lvl1pPr marL="228600" indent="-228600">
              <a:buClr>
                <a:srgbClr val="C00000"/>
              </a:buClr>
              <a:buFont typeface="Wingdings" panose="05000000000000000000" pitchFamily="2" charset="2"/>
              <a:buChar char="§"/>
              <a:defRPr>
                <a:solidFill>
                  <a:schemeClr val="tx1"/>
                </a:solidFill>
              </a:defRPr>
            </a:lvl1pPr>
            <a:lvl2pPr marL="685800" indent="-228600">
              <a:buClr>
                <a:srgbClr val="C00000"/>
              </a:buClr>
              <a:buFont typeface="Calibri" panose="020F0502020204030204" pitchFamily="34" charset="0"/>
              <a:buChar cha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Tree>
    <p:extLst>
      <p:ext uri="{BB962C8B-B14F-4D97-AF65-F5344CB8AC3E}">
        <p14:creationId xmlns:p14="http://schemas.microsoft.com/office/powerpoint/2010/main" val="261186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0E2C0E-4FCE-4EA7-9689-51EDB47A6758}"/>
              </a:ext>
            </a:extLst>
          </p:cNvPr>
          <p:cNvSpPr/>
          <p:nvPr userDrawn="1"/>
        </p:nvSpPr>
        <p:spPr>
          <a:xfrm>
            <a:off x="4876801" y="121540"/>
            <a:ext cx="7315200" cy="67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E877C37-5B7F-45E0-8830-3F6BCAC9E52E}"/>
              </a:ext>
            </a:extLst>
          </p:cNvPr>
          <p:cNvSpPr/>
          <p:nvPr userDrawn="1"/>
        </p:nvSpPr>
        <p:spPr>
          <a:xfrm>
            <a:off x="2241" y="484094"/>
            <a:ext cx="9648264" cy="874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fld id="{44F4AA80-BCD5-4A28-9691-980E6DDF316A}" type="datetime1">
              <a:rPr lang="de-DE" smtClean="0"/>
              <a:t>13.10.2021</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lvl1pPr>
              <a:defRPr>
                <a:solidFill>
                  <a:schemeClr val="tx1"/>
                </a:solidFill>
              </a:defRPr>
            </a:lvl1pPr>
          </a:lstStyle>
          <a:p>
            <a:fld id="{27C6CCC6-2BE5-4E42-96A4-D1E8E81A3D8E}" type="slidenum">
              <a:rPr lang="de-DE" smtClean="0"/>
              <a:pPr/>
              <a:t>‹N°›</a:t>
            </a:fld>
            <a:endParaRPr lang="de-DE" dirty="0"/>
          </a:p>
        </p:txBody>
      </p:sp>
      <p:pic>
        <p:nvPicPr>
          <p:cNvPr id="8" name="Picture 16" descr="Logo, company name&#10;&#10;Description automatically generated">
            <a:extLst>
              <a:ext uri="{FF2B5EF4-FFF2-40B4-BE49-F238E27FC236}">
                <a16:creationId xmlns:a16="http://schemas.microsoft.com/office/drawing/2014/main" id="{BB1E724C-9BE1-4477-914C-22F6D7655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400" y="0"/>
            <a:ext cx="1420278" cy="432000"/>
          </a:xfrm>
          <a:prstGeom prst="rect">
            <a:avLst/>
          </a:prstGeom>
        </p:spPr>
      </p:pic>
      <p:pic>
        <p:nvPicPr>
          <p:cNvPr id="9" name="Picture 17" descr="A drawing of a face&#10;&#10;Description automatically generated">
            <a:extLst>
              <a:ext uri="{FF2B5EF4-FFF2-40B4-BE49-F238E27FC236}">
                <a16:creationId xmlns:a16="http://schemas.microsoft.com/office/drawing/2014/main" id="{29ED4C0B-38DE-494A-9A3B-118866BB6E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34794" cy="432000"/>
          </a:xfrm>
          <a:prstGeom prst="rect">
            <a:avLst/>
          </a:prstGeom>
        </p:spPr>
      </p:pic>
      <p:sp>
        <p:nvSpPr>
          <p:cNvPr id="10" name="Titre 1">
            <a:extLst>
              <a:ext uri="{FF2B5EF4-FFF2-40B4-BE49-F238E27FC236}">
                <a16:creationId xmlns:a16="http://schemas.microsoft.com/office/drawing/2014/main" id="{82E2313C-38B3-4E82-9135-BA2C0D1BB4C5}"/>
              </a:ext>
            </a:extLst>
          </p:cNvPr>
          <p:cNvSpPr>
            <a:spLocks noGrp="1"/>
          </p:cNvSpPr>
          <p:nvPr>
            <p:ph type="title"/>
          </p:nvPr>
        </p:nvSpPr>
        <p:spPr>
          <a:xfrm>
            <a:off x="483576" y="320675"/>
            <a:ext cx="9166929" cy="1208867"/>
          </a:xfrm>
        </p:spPr>
        <p:txBody>
          <a:bodyPr/>
          <a:lstStyle>
            <a:lvl1pPr>
              <a:defRPr>
                <a:solidFill>
                  <a:schemeClr val="bg1"/>
                </a:solidFill>
              </a:defRPr>
            </a:lvl1pPr>
          </a:lstStyle>
          <a:p>
            <a:r>
              <a:rPr lang="fr-FR" dirty="0"/>
              <a:t>Modifiez le style du titre</a:t>
            </a:r>
            <a:endParaRPr lang="de-DE" dirty="0"/>
          </a:p>
        </p:txBody>
      </p:sp>
    </p:spTree>
    <p:extLst>
      <p:ext uri="{BB962C8B-B14F-4D97-AF65-F5344CB8AC3E}">
        <p14:creationId xmlns:p14="http://schemas.microsoft.com/office/powerpoint/2010/main" val="339585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B0BE6-BD91-49C8-A066-0C0317DE4322}"/>
              </a:ext>
            </a:extLst>
          </p:cNvPr>
          <p:cNvSpPr/>
          <p:nvPr userDrawn="1"/>
        </p:nvSpPr>
        <p:spPr>
          <a:xfrm>
            <a:off x="4876800" y="147917"/>
            <a:ext cx="7312959" cy="67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EA92051-3138-45E2-BD11-5514CB3D0ED7}"/>
              </a:ext>
            </a:extLst>
          </p:cNvPr>
          <p:cNvSpPr/>
          <p:nvPr userDrawn="1"/>
        </p:nvSpPr>
        <p:spPr>
          <a:xfrm>
            <a:off x="2241" y="484094"/>
            <a:ext cx="9648264" cy="874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3F93D75-9E22-449E-B324-065EC4A6B07E}" type="datetime1">
              <a:rPr lang="de-DE" smtClean="0"/>
              <a:t>13.10.2021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lstStyle>
          <a:p>
            <a:fld id="{27C6CCC6-2BE5-4E42-96A4-D1E8E81A3D8E}" type="slidenum">
              <a:rPr lang="de-DE" smtClean="0"/>
              <a:pPr/>
              <a:t>‹N°›</a:t>
            </a:fld>
            <a:endParaRPr lang="de-DE" dirty="0"/>
          </a:p>
        </p:txBody>
      </p:sp>
      <p:pic>
        <p:nvPicPr>
          <p:cNvPr id="10" name="Picture 16" descr="Logo, company name&#10;&#10;Description automatically generated">
            <a:extLst>
              <a:ext uri="{FF2B5EF4-FFF2-40B4-BE49-F238E27FC236}">
                <a16:creationId xmlns:a16="http://schemas.microsoft.com/office/drawing/2014/main" id="{9E72DD5A-4531-404D-B658-8A27278A9A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400" y="0"/>
            <a:ext cx="1420278" cy="432000"/>
          </a:xfrm>
          <a:prstGeom prst="rect">
            <a:avLst/>
          </a:prstGeom>
        </p:spPr>
      </p:pic>
      <p:pic>
        <p:nvPicPr>
          <p:cNvPr id="11" name="Picture 17" descr="A drawing of a face&#10;&#10;Description automatically generated">
            <a:extLst>
              <a:ext uri="{FF2B5EF4-FFF2-40B4-BE49-F238E27FC236}">
                <a16:creationId xmlns:a16="http://schemas.microsoft.com/office/drawing/2014/main" id="{3397E3FA-FD96-4F6C-97C7-B434D88382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34794" cy="432000"/>
          </a:xfrm>
          <a:prstGeom prst="rect">
            <a:avLst/>
          </a:prstGeom>
        </p:spPr>
      </p:pic>
      <p:sp>
        <p:nvSpPr>
          <p:cNvPr id="12" name="Titre 1">
            <a:extLst>
              <a:ext uri="{FF2B5EF4-FFF2-40B4-BE49-F238E27FC236}">
                <a16:creationId xmlns:a16="http://schemas.microsoft.com/office/drawing/2014/main" id="{27769EFD-B44B-4F1F-A1DC-2A2EF4446710}"/>
              </a:ext>
            </a:extLst>
          </p:cNvPr>
          <p:cNvSpPr>
            <a:spLocks noGrp="1"/>
          </p:cNvSpPr>
          <p:nvPr>
            <p:ph type="title"/>
          </p:nvPr>
        </p:nvSpPr>
        <p:spPr>
          <a:xfrm>
            <a:off x="483576" y="320675"/>
            <a:ext cx="9166929" cy="1208867"/>
          </a:xfrm>
        </p:spPr>
        <p:txBody>
          <a:bodyPr/>
          <a:lstStyle>
            <a:lvl1pPr>
              <a:defRPr>
                <a:solidFill>
                  <a:schemeClr val="bg1"/>
                </a:solidFill>
              </a:defRPr>
            </a:lvl1pPr>
          </a:lstStyle>
          <a:p>
            <a:r>
              <a:rPr lang="fr-FR" dirty="0"/>
              <a:t>Modifiez le style du titre</a:t>
            </a:r>
            <a:endParaRPr lang="de-DE" dirty="0"/>
          </a:p>
        </p:txBody>
      </p:sp>
      <p:sp>
        <p:nvSpPr>
          <p:cNvPr id="13" name="Espace réservé du contenu 2">
            <a:extLst>
              <a:ext uri="{FF2B5EF4-FFF2-40B4-BE49-F238E27FC236}">
                <a16:creationId xmlns:a16="http://schemas.microsoft.com/office/drawing/2014/main" id="{1CF0759B-0028-4D0C-BD65-E5029329C750}"/>
              </a:ext>
            </a:extLst>
          </p:cNvPr>
          <p:cNvSpPr>
            <a:spLocks noGrp="1"/>
          </p:cNvSpPr>
          <p:nvPr>
            <p:ph sz="half" idx="13"/>
          </p:nvPr>
        </p:nvSpPr>
        <p:spPr>
          <a:xfrm>
            <a:off x="5181602" y="1746499"/>
            <a:ext cx="6172200" cy="4351338"/>
          </a:xfrm>
        </p:spPr>
        <p:txBody>
          <a:bodyPr/>
          <a:lstStyle>
            <a:lvl1pPr marL="228600" indent="-228600">
              <a:buClr>
                <a:srgbClr val="C00000"/>
              </a:buClr>
              <a:buFont typeface="Wingdings" panose="05000000000000000000" pitchFamily="2" charset="2"/>
              <a:buChar char="§"/>
              <a:defRPr>
                <a:solidFill>
                  <a:schemeClr val="tx1"/>
                </a:solidFill>
              </a:defRPr>
            </a:lvl1pPr>
            <a:lvl2pPr marL="685800" indent="-228600">
              <a:buClr>
                <a:srgbClr val="C00000"/>
              </a:buClr>
              <a:buFont typeface="Calibri" panose="020F0502020204030204" pitchFamily="34" charset="0"/>
              <a:buChar cha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Tree>
    <p:extLst>
      <p:ext uri="{BB962C8B-B14F-4D97-AF65-F5344CB8AC3E}">
        <p14:creationId xmlns:p14="http://schemas.microsoft.com/office/powerpoint/2010/main" val="270640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651921-98F3-41AE-B809-A00CC67B3B4E}"/>
              </a:ext>
            </a:extLst>
          </p:cNvPr>
          <p:cNvSpPr/>
          <p:nvPr userDrawn="1"/>
        </p:nvSpPr>
        <p:spPr>
          <a:xfrm>
            <a:off x="4876801" y="147917"/>
            <a:ext cx="7315200" cy="6723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987EE24C-A64B-42F2-9EAF-4C7CAFC0437E}"/>
              </a:ext>
            </a:extLst>
          </p:cNvPr>
          <p:cNvSpPr/>
          <p:nvPr userDrawn="1"/>
        </p:nvSpPr>
        <p:spPr>
          <a:xfrm>
            <a:off x="2241" y="484094"/>
            <a:ext cx="9648264" cy="874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p:cNvSpPr>
            <a:spLocks noGrp="1"/>
          </p:cNvSpPr>
          <p:nvPr>
            <p:ph type="pic" idx="1"/>
          </p:nvPr>
        </p:nvSpPr>
        <p:spPr>
          <a:xfrm>
            <a:off x="5183188" y="1702300"/>
            <a:ext cx="6172200" cy="4158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Espace réservé du texte 3"/>
          <p:cNvSpPr>
            <a:spLocks noGrp="1"/>
          </p:cNvSpPr>
          <p:nvPr>
            <p:ph type="body" sz="half" idx="2"/>
          </p:nvPr>
        </p:nvSpPr>
        <p:spPr>
          <a:xfrm>
            <a:off x="839788" y="1692961"/>
            <a:ext cx="3932237" cy="4176027"/>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1F124569-5EBF-4DA3-BFEA-7F2C913000D5}" type="datetime1">
              <a:rPr lang="de-DE" smtClean="0"/>
              <a:t>13.10.2021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lstStyle>
          <a:p>
            <a:fld id="{27C6CCC6-2BE5-4E42-96A4-D1E8E81A3D8E}" type="slidenum">
              <a:rPr lang="de-DE" smtClean="0"/>
              <a:pPr/>
              <a:t>‹N°›</a:t>
            </a:fld>
            <a:endParaRPr lang="de-DE" dirty="0"/>
          </a:p>
        </p:txBody>
      </p:sp>
      <p:pic>
        <p:nvPicPr>
          <p:cNvPr id="10" name="Picture 16" descr="Logo, company name&#10;&#10;Description automatically generated">
            <a:extLst>
              <a:ext uri="{FF2B5EF4-FFF2-40B4-BE49-F238E27FC236}">
                <a16:creationId xmlns:a16="http://schemas.microsoft.com/office/drawing/2014/main" id="{898FC1CE-CB9F-4A01-B1A9-1E09D1570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400" y="0"/>
            <a:ext cx="1420278" cy="432000"/>
          </a:xfrm>
          <a:prstGeom prst="rect">
            <a:avLst/>
          </a:prstGeom>
        </p:spPr>
      </p:pic>
      <p:pic>
        <p:nvPicPr>
          <p:cNvPr id="11" name="Picture 17" descr="A drawing of a face&#10;&#10;Description automatically generated">
            <a:extLst>
              <a:ext uri="{FF2B5EF4-FFF2-40B4-BE49-F238E27FC236}">
                <a16:creationId xmlns:a16="http://schemas.microsoft.com/office/drawing/2014/main" id="{98AA6EDD-4A91-4A88-8B9F-15306B0DD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34794" cy="432000"/>
          </a:xfrm>
          <a:prstGeom prst="rect">
            <a:avLst/>
          </a:prstGeom>
        </p:spPr>
      </p:pic>
      <p:sp>
        <p:nvSpPr>
          <p:cNvPr id="12" name="Titre 1">
            <a:extLst>
              <a:ext uri="{FF2B5EF4-FFF2-40B4-BE49-F238E27FC236}">
                <a16:creationId xmlns:a16="http://schemas.microsoft.com/office/drawing/2014/main" id="{31ED9631-E574-4A0E-B59E-49D1C5D4165E}"/>
              </a:ext>
            </a:extLst>
          </p:cNvPr>
          <p:cNvSpPr>
            <a:spLocks noGrp="1"/>
          </p:cNvSpPr>
          <p:nvPr>
            <p:ph type="title"/>
          </p:nvPr>
        </p:nvSpPr>
        <p:spPr>
          <a:xfrm>
            <a:off x="483576" y="320675"/>
            <a:ext cx="9166929" cy="1208867"/>
          </a:xfrm>
        </p:spPr>
        <p:txBody>
          <a:bodyPr/>
          <a:lstStyle>
            <a:lvl1pPr>
              <a:defRPr>
                <a:solidFill>
                  <a:schemeClr val="bg1"/>
                </a:solidFill>
              </a:defRPr>
            </a:lvl1pPr>
          </a:lstStyle>
          <a:p>
            <a:r>
              <a:rPr lang="fr-FR" dirty="0"/>
              <a:t>Modifiez le style du titre</a:t>
            </a:r>
            <a:endParaRPr lang="de-DE" dirty="0"/>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5F9A-3BB7-4253-8D9C-D6BC179D179B}" type="datetime1">
              <a:rPr lang="de-DE" smtClean="0"/>
              <a:t>13.10.2021</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8.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8.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1.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8.emf"/><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oleObject" Target="../embeddings/oleObject1.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8.emf"/><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1.bin"/><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8.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D09F-D866-431C-A4AE-8316326A1F49}"/>
              </a:ext>
            </a:extLst>
          </p:cNvPr>
          <p:cNvSpPr>
            <a:spLocks noGrp="1"/>
          </p:cNvSpPr>
          <p:nvPr>
            <p:ph type="ctrTitle"/>
          </p:nvPr>
        </p:nvSpPr>
        <p:spPr>
          <a:xfrm>
            <a:off x="4106780" y="1474057"/>
            <a:ext cx="8085220" cy="1864321"/>
          </a:xfrm>
        </p:spPr>
        <p:txBody>
          <a:bodyPr>
            <a:normAutofit/>
          </a:bodyPr>
          <a:lstStyle/>
          <a:p>
            <a:r>
              <a:rPr lang="fr-FR" sz="3600" dirty="0"/>
              <a:t>Soutenance </a:t>
            </a:r>
            <a:br>
              <a:rPr lang="fr-FR" sz="3600" dirty="0"/>
            </a:br>
            <a:r>
              <a:rPr lang="fr-FR" sz="3600" dirty="0"/>
              <a:t>Projet Recherche &amp; Ingénierie</a:t>
            </a:r>
            <a:br>
              <a:rPr lang="fr-FR" dirty="0"/>
            </a:br>
            <a:r>
              <a:rPr lang="fr-FR" sz="1800" dirty="0"/>
              <a:t>Année 2020-2021 / Semestre 10</a:t>
            </a:r>
            <a:endParaRPr lang="fr-FR" dirty="0"/>
          </a:p>
        </p:txBody>
      </p:sp>
      <p:sp>
        <p:nvSpPr>
          <p:cNvPr id="3" name="Subtitle 2">
            <a:extLst>
              <a:ext uri="{FF2B5EF4-FFF2-40B4-BE49-F238E27FC236}">
                <a16:creationId xmlns:a16="http://schemas.microsoft.com/office/drawing/2014/main" id="{2B775B41-E531-483C-A24E-183F775BC131}"/>
              </a:ext>
            </a:extLst>
          </p:cNvPr>
          <p:cNvSpPr>
            <a:spLocks noGrp="1"/>
          </p:cNvSpPr>
          <p:nvPr>
            <p:ph type="subTitle" idx="1"/>
          </p:nvPr>
        </p:nvSpPr>
        <p:spPr>
          <a:xfrm>
            <a:off x="0" y="2830838"/>
            <a:ext cx="9993085" cy="1704062"/>
          </a:xfrm>
        </p:spPr>
        <p:txBody>
          <a:bodyPr/>
          <a:lstStyle/>
          <a:p>
            <a:pPr>
              <a:spcBef>
                <a:spcPts val="600"/>
              </a:spcBef>
            </a:pPr>
            <a:r>
              <a:rPr lang="fr-FR" i="1" dirty="0"/>
              <a:t>Valorisation de déchets plastiques : </a:t>
            </a:r>
          </a:p>
          <a:p>
            <a:pPr>
              <a:spcBef>
                <a:spcPts val="600"/>
              </a:spcBef>
            </a:pPr>
            <a:r>
              <a:rPr lang="fr-FR" i="1" dirty="0"/>
              <a:t>Étude comparative d'impacts environnementaux</a:t>
            </a:r>
          </a:p>
        </p:txBody>
      </p:sp>
      <p:sp>
        <p:nvSpPr>
          <p:cNvPr id="4" name="Slide Number Placeholder 3">
            <a:extLst>
              <a:ext uri="{FF2B5EF4-FFF2-40B4-BE49-F238E27FC236}">
                <a16:creationId xmlns:a16="http://schemas.microsoft.com/office/drawing/2014/main" id="{A33923CB-B24F-4797-BFA8-2B8912BA861C}"/>
              </a:ext>
            </a:extLst>
          </p:cNvPr>
          <p:cNvSpPr>
            <a:spLocks noGrp="1"/>
          </p:cNvSpPr>
          <p:nvPr>
            <p:ph type="sldNum" sz="quarter" idx="12"/>
          </p:nvPr>
        </p:nvSpPr>
        <p:spPr/>
        <p:txBody>
          <a:bodyPr/>
          <a:lstStyle/>
          <a:p>
            <a:fld id="{27C6CCC6-2BE5-4E42-96A4-D1E8E81A3D8E}" type="slidenum">
              <a:rPr lang="de-DE" smtClean="0"/>
              <a:t>1</a:t>
            </a:fld>
            <a:endParaRPr lang="de-DE"/>
          </a:p>
        </p:txBody>
      </p:sp>
      <p:sp>
        <p:nvSpPr>
          <p:cNvPr id="5" name="Text Placeholder 4">
            <a:extLst>
              <a:ext uri="{FF2B5EF4-FFF2-40B4-BE49-F238E27FC236}">
                <a16:creationId xmlns:a16="http://schemas.microsoft.com/office/drawing/2014/main" id="{1F4B58E6-4AA5-493B-BFDD-0FE29A3BCFF9}"/>
              </a:ext>
            </a:extLst>
          </p:cNvPr>
          <p:cNvSpPr>
            <a:spLocks noGrp="1"/>
          </p:cNvSpPr>
          <p:nvPr>
            <p:ph type="body" sz="quarter" idx="13"/>
          </p:nvPr>
        </p:nvSpPr>
        <p:spPr>
          <a:xfrm>
            <a:off x="7908758" y="4912145"/>
            <a:ext cx="3277091" cy="1506257"/>
          </a:xfrm>
        </p:spPr>
        <p:txBody>
          <a:bodyPr>
            <a:normAutofit lnSpcReduction="10000"/>
          </a:bodyPr>
          <a:lstStyle/>
          <a:p>
            <a:r>
              <a:rPr lang="fr-FR" dirty="0"/>
              <a:t>Emily PILACHE</a:t>
            </a:r>
          </a:p>
          <a:p>
            <a:r>
              <a:rPr lang="fr-FR" dirty="0"/>
              <a:t>29 Juin 2021</a:t>
            </a:r>
          </a:p>
          <a:p>
            <a:endParaRPr lang="fr-FR" sz="1800" dirty="0"/>
          </a:p>
          <a:p>
            <a:r>
              <a:rPr lang="fr-FR" sz="1800" dirty="0"/>
              <a:t>PRI-2020S10-VIL03-SA103</a:t>
            </a:r>
          </a:p>
        </p:txBody>
      </p:sp>
      <p:sp>
        <p:nvSpPr>
          <p:cNvPr id="6" name="Text Placeholder 5">
            <a:extLst>
              <a:ext uri="{FF2B5EF4-FFF2-40B4-BE49-F238E27FC236}">
                <a16:creationId xmlns:a16="http://schemas.microsoft.com/office/drawing/2014/main" id="{731FCD46-88BD-4CA9-BADF-5C56B53514BC}"/>
              </a:ext>
            </a:extLst>
          </p:cNvPr>
          <p:cNvSpPr>
            <a:spLocks noGrp="1"/>
          </p:cNvSpPr>
          <p:nvPr>
            <p:ph type="body" sz="quarter" idx="14"/>
          </p:nvPr>
        </p:nvSpPr>
        <p:spPr>
          <a:xfrm>
            <a:off x="604934" y="4924298"/>
            <a:ext cx="6700935" cy="1704062"/>
          </a:xfrm>
        </p:spPr>
        <p:txBody>
          <a:bodyPr>
            <a:normAutofit lnSpcReduction="10000"/>
          </a:bodyPr>
          <a:lstStyle/>
          <a:p>
            <a:pPr>
              <a:lnSpc>
                <a:spcPct val="120000"/>
              </a:lnSpc>
              <a:spcBef>
                <a:spcPts val="0"/>
              </a:spcBef>
            </a:pPr>
            <a:r>
              <a:rPr lang="fr-FR" sz="1800" dirty="0"/>
              <a:t>Site : Villeurbanne</a:t>
            </a:r>
          </a:p>
          <a:p>
            <a:pPr>
              <a:lnSpc>
                <a:spcPct val="120000"/>
              </a:lnSpc>
              <a:spcBef>
                <a:spcPts val="0"/>
              </a:spcBef>
            </a:pPr>
            <a:r>
              <a:rPr lang="fr-FR" sz="1800" dirty="0"/>
              <a:t>Structure d’Accueil : SA ECO – Écoconception</a:t>
            </a:r>
          </a:p>
          <a:p>
            <a:pPr>
              <a:lnSpc>
                <a:spcPct val="120000"/>
              </a:lnSpc>
              <a:spcBef>
                <a:spcPts val="0"/>
              </a:spcBef>
            </a:pPr>
            <a:r>
              <a:rPr lang="fr-FR" sz="1800" dirty="0"/>
              <a:t>Tuteur scientifique : </a:t>
            </a:r>
            <a:r>
              <a:rPr lang="fr-FR" sz="1800" dirty="0" err="1"/>
              <a:t>Jarir</a:t>
            </a:r>
            <a:r>
              <a:rPr lang="fr-FR" sz="1800" dirty="0"/>
              <a:t> MAHFOUD</a:t>
            </a:r>
          </a:p>
          <a:p>
            <a:pPr>
              <a:lnSpc>
                <a:spcPct val="120000"/>
              </a:lnSpc>
              <a:spcBef>
                <a:spcPts val="0"/>
              </a:spcBef>
            </a:pPr>
            <a:r>
              <a:rPr lang="fr-FR" sz="1800" dirty="0"/>
              <a:t>Organisme commanditaire : CEFREPADE</a:t>
            </a:r>
          </a:p>
          <a:p>
            <a:pPr>
              <a:lnSpc>
                <a:spcPct val="120000"/>
              </a:lnSpc>
              <a:spcBef>
                <a:spcPts val="0"/>
              </a:spcBef>
            </a:pPr>
            <a:r>
              <a:rPr lang="fr-FR" sz="1800" dirty="0"/>
              <a:t>Contact de l’organisme : Pascale MARTEL-NAQUIN</a:t>
            </a:r>
          </a:p>
        </p:txBody>
      </p:sp>
      <p:sp>
        <p:nvSpPr>
          <p:cNvPr id="8" name="Text Placeholder 4">
            <a:extLst>
              <a:ext uri="{FF2B5EF4-FFF2-40B4-BE49-F238E27FC236}">
                <a16:creationId xmlns:a16="http://schemas.microsoft.com/office/drawing/2014/main" id="{9E1F2A87-2F39-4A3F-9FE6-FCA8C9681026}"/>
              </a:ext>
            </a:extLst>
          </p:cNvPr>
          <p:cNvSpPr txBox="1">
            <a:spLocks/>
          </p:cNvSpPr>
          <p:nvPr/>
        </p:nvSpPr>
        <p:spPr>
          <a:xfrm>
            <a:off x="213360" y="1156463"/>
            <a:ext cx="3064042" cy="317594"/>
          </a:xfrm>
          <a:prstGeom prst="rect">
            <a:avLst/>
          </a:prstGeom>
        </p:spPr>
        <p:txBody>
          <a:bodyPr vert="horz" lIns="91440" tIns="45720" rIns="91440" bIns="45720" rtlCol="0">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800" dirty="0">
                <a:solidFill>
                  <a:schemeClr val="tx1"/>
                </a:solidFill>
              </a:rPr>
              <a:t>Département Génie Mécanique</a:t>
            </a:r>
          </a:p>
        </p:txBody>
      </p:sp>
      <p:pic>
        <p:nvPicPr>
          <p:cNvPr id="9" name="Image 26">
            <a:extLst>
              <a:ext uri="{FF2B5EF4-FFF2-40B4-BE49-F238E27FC236}">
                <a16:creationId xmlns:a16="http://schemas.microsoft.com/office/drawing/2014/main" id="{009B3261-5DAB-4817-899B-77FEF0D049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3514" y="5903495"/>
            <a:ext cx="485374" cy="864453"/>
          </a:xfrm>
          <a:prstGeom prst="rect">
            <a:avLst/>
          </a:prstGeom>
        </p:spPr>
      </p:pic>
      <p:sp>
        <p:nvSpPr>
          <p:cNvPr id="7" name="Rectangle 6">
            <a:extLst>
              <a:ext uri="{FF2B5EF4-FFF2-40B4-BE49-F238E27FC236}">
                <a16:creationId xmlns:a16="http://schemas.microsoft.com/office/drawing/2014/main" id="{200A7047-950D-49A5-ACC7-3B693CB98B7B}"/>
              </a:ext>
            </a:extLst>
          </p:cNvPr>
          <p:cNvSpPr/>
          <p:nvPr/>
        </p:nvSpPr>
        <p:spPr>
          <a:xfrm>
            <a:off x="11087100" y="6418402"/>
            <a:ext cx="278463" cy="209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744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5EDF2-30CA-4100-BB72-70B8FF420053}"/>
              </a:ext>
            </a:extLst>
          </p:cNvPr>
          <p:cNvSpPr>
            <a:spLocks noGrp="1"/>
          </p:cNvSpPr>
          <p:nvPr>
            <p:ph type="title"/>
          </p:nvPr>
        </p:nvSpPr>
        <p:spPr/>
        <p:txBody>
          <a:bodyPr/>
          <a:lstStyle/>
          <a:p>
            <a:pPr>
              <a:lnSpc>
                <a:spcPct val="70000"/>
              </a:lnSpc>
            </a:pPr>
            <a:r>
              <a:rPr lang="fr-FR" dirty="0"/>
              <a:t>1. Contexte</a:t>
            </a:r>
            <a:br>
              <a:rPr lang="fr-FR" dirty="0"/>
            </a:br>
            <a:r>
              <a:rPr lang="fr-FR" sz="2400" dirty="0"/>
              <a:t>Projet de valorisation</a:t>
            </a:r>
            <a:endParaRPr lang="fr-FR" dirty="0"/>
          </a:p>
        </p:txBody>
      </p:sp>
      <p:sp>
        <p:nvSpPr>
          <p:cNvPr id="3" name="Espace réservé du numéro de diapositive 2">
            <a:extLst>
              <a:ext uri="{FF2B5EF4-FFF2-40B4-BE49-F238E27FC236}">
                <a16:creationId xmlns:a16="http://schemas.microsoft.com/office/drawing/2014/main" id="{A41B18BD-4F1B-42EC-AF7E-BF11CB7940EC}"/>
              </a:ext>
            </a:extLst>
          </p:cNvPr>
          <p:cNvSpPr>
            <a:spLocks noGrp="1"/>
          </p:cNvSpPr>
          <p:nvPr>
            <p:ph type="sldNum" sz="quarter" idx="12"/>
          </p:nvPr>
        </p:nvSpPr>
        <p:spPr>
          <a:xfrm>
            <a:off x="9435366" y="6492875"/>
            <a:ext cx="2743200" cy="365125"/>
          </a:xfrm>
        </p:spPr>
        <p:txBody>
          <a:bodyPr/>
          <a:lstStyle/>
          <a:p>
            <a:fld id="{27C6CCC6-2BE5-4E42-96A4-D1E8E81A3D8E}" type="slidenum">
              <a:rPr lang="de-DE" smtClean="0"/>
              <a:t>10</a:t>
            </a:fld>
            <a:endParaRPr lang="de-DE" dirty="0"/>
          </a:p>
        </p:txBody>
      </p:sp>
      <p:grpSp>
        <p:nvGrpSpPr>
          <p:cNvPr id="7" name="Group 6">
            <a:extLst>
              <a:ext uri="{FF2B5EF4-FFF2-40B4-BE49-F238E27FC236}">
                <a16:creationId xmlns:a16="http://schemas.microsoft.com/office/drawing/2014/main" id="{DC4F5477-4A2E-4D7E-BE1A-5673EB69EC3C}"/>
              </a:ext>
            </a:extLst>
          </p:cNvPr>
          <p:cNvGrpSpPr/>
          <p:nvPr/>
        </p:nvGrpSpPr>
        <p:grpSpPr>
          <a:xfrm>
            <a:off x="7468212" y="2385180"/>
            <a:ext cx="4018140" cy="3781584"/>
            <a:chOff x="1973305" y="56515"/>
            <a:chExt cx="1985708" cy="1773438"/>
          </a:xfrm>
        </p:grpSpPr>
        <p:pic>
          <p:nvPicPr>
            <p:cNvPr id="8" name="Picture 7">
              <a:extLst>
                <a:ext uri="{FF2B5EF4-FFF2-40B4-BE49-F238E27FC236}">
                  <a16:creationId xmlns:a16="http://schemas.microsoft.com/office/drawing/2014/main" id="{41D04CBC-4AC9-4D9A-AF82-D176E714ECC0}"/>
                </a:ext>
              </a:extLst>
            </p:cNvPr>
            <p:cNvPicPr>
              <a:picLocks noChangeAspect="1"/>
            </p:cNvPicPr>
            <p:nvPr/>
          </p:nvPicPr>
          <p:blipFill rotWithShape="1">
            <a:blip r:embed="rId3">
              <a:extLst>
                <a:ext uri="{28A0092B-C50C-407E-A947-70E740481C1C}">
                  <a14:useLocalDpi xmlns:a14="http://schemas.microsoft.com/office/drawing/2010/main" val="0"/>
                </a:ext>
              </a:extLst>
            </a:blip>
            <a:srcRect l="19017" t="11390" r="51689" b="33708"/>
            <a:stretch/>
          </p:blipFill>
          <p:spPr bwMode="auto">
            <a:xfrm>
              <a:off x="1973305" y="56515"/>
              <a:ext cx="1985708" cy="1773438"/>
            </a:xfrm>
            <a:prstGeom prst="rect">
              <a:avLst/>
            </a:prstGeom>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4CBFEF42-E8A5-4A46-A540-F9B93707711A}"/>
                </a:ext>
              </a:extLst>
            </p:cNvPr>
            <p:cNvSpPr/>
            <p:nvPr/>
          </p:nvSpPr>
          <p:spPr>
            <a:xfrm rot="1013542">
              <a:off x="3115310" y="447040"/>
              <a:ext cx="585811" cy="258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10" name="Espace réservé du contenu 3">
            <a:extLst>
              <a:ext uri="{FF2B5EF4-FFF2-40B4-BE49-F238E27FC236}">
                <a16:creationId xmlns:a16="http://schemas.microsoft.com/office/drawing/2014/main" id="{F1DECE79-33E8-48A0-A239-E3F2310EE360}"/>
              </a:ext>
            </a:extLst>
          </p:cNvPr>
          <p:cNvSpPr>
            <a:spLocks noGrp="1"/>
          </p:cNvSpPr>
          <p:nvPr>
            <p:ph sz="half" idx="13"/>
          </p:nvPr>
        </p:nvSpPr>
        <p:spPr>
          <a:xfrm>
            <a:off x="7468212" y="1784677"/>
            <a:ext cx="4018140" cy="694574"/>
          </a:xfrm>
        </p:spPr>
        <p:txBody>
          <a:bodyPr>
            <a:normAutofit/>
          </a:bodyPr>
          <a:lstStyle/>
          <a:p>
            <a:pPr marL="0" indent="0" algn="ctr">
              <a:buNone/>
            </a:pPr>
            <a:r>
              <a:rPr lang="fr-FR" sz="2400" dirty="0"/>
              <a:t>10 communes concernées</a:t>
            </a:r>
          </a:p>
        </p:txBody>
      </p:sp>
      <p:grpSp>
        <p:nvGrpSpPr>
          <p:cNvPr id="12" name="Group 11">
            <a:extLst>
              <a:ext uri="{FF2B5EF4-FFF2-40B4-BE49-F238E27FC236}">
                <a16:creationId xmlns:a16="http://schemas.microsoft.com/office/drawing/2014/main" id="{E57A2EE8-91B7-423C-B8EB-3CFE95A52CFD}"/>
              </a:ext>
            </a:extLst>
          </p:cNvPr>
          <p:cNvGrpSpPr/>
          <p:nvPr/>
        </p:nvGrpSpPr>
        <p:grpSpPr>
          <a:xfrm>
            <a:off x="413618" y="3615491"/>
            <a:ext cx="6690916" cy="2634666"/>
            <a:chOff x="332086" y="2560559"/>
            <a:chExt cx="6690916" cy="2634666"/>
          </a:xfrm>
        </p:grpSpPr>
        <p:sp>
          <p:nvSpPr>
            <p:cNvPr id="11" name="Espace réservé du contenu 3">
              <a:extLst>
                <a:ext uri="{FF2B5EF4-FFF2-40B4-BE49-F238E27FC236}">
                  <a16:creationId xmlns:a16="http://schemas.microsoft.com/office/drawing/2014/main" id="{A03A47BA-82E2-4613-B1D6-E65CEACC4F8F}"/>
                </a:ext>
              </a:extLst>
            </p:cNvPr>
            <p:cNvSpPr txBox="1">
              <a:spLocks/>
            </p:cNvSpPr>
            <p:nvPr/>
          </p:nvSpPr>
          <p:spPr>
            <a:xfrm>
              <a:off x="332086" y="2560559"/>
              <a:ext cx="6690916" cy="2634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tx1"/>
                  </a:solidFill>
                </a:rPr>
                <a:t>Double objectif :</a:t>
              </a:r>
            </a:p>
            <a:p>
              <a:pPr marL="0" indent="0">
                <a:buNone/>
              </a:pPr>
              <a:endParaRPr lang="fr-FR" sz="2400" dirty="0">
                <a:solidFill>
                  <a:schemeClr val="tx1"/>
                </a:solidFill>
              </a:endParaRPr>
            </a:p>
            <a:p>
              <a:pPr marL="0" indent="0">
                <a:lnSpc>
                  <a:spcPct val="100000"/>
                </a:lnSpc>
                <a:buNone/>
              </a:pPr>
              <a:r>
                <a:rPr lang="fr-FR" sz="2400" dirty="0">
                  <a:solidFill>
                    <a:schemeClr val="tx1"/>
                  </a:solidFill>
                </a:rPr>
                <a:t>	Mise en place d’une filière de collecte &amp; tri </a:t>
              </a:r>
            </a:p>
            <a:p>
              <a:pPr>
                <a:lnSpc>
                  <a:spcPct val="100000"/>
                </a:lnSpc>
              </a:pPr>
              <a:endParaRPr lang="fr-FR" sz="2400" dirty="0">
                <a:solidFill>
                  <a:schemeClr val="tx1"/>
                </a:solidFill>
              </a:endParaRPr>
            </a:p>
            <a:p>
              <a:pPr marL="0" indent="0">
                <a:lnSpc>
                  <a:spcPct val="100000"/>
                </a:lnSpc>
                <a:buNone/>
              </a:pPr>
              <a:r>
                <a:rPr lang="fr-FR" sz="2400" dirty="0">
                  <a:solidFill>
                    <a:schemeClr val="tx1"/>
                  </a:solidFill>
                </a:rPr>
                <a:t>	Construction d’une usine de pyrolyse</a:t>
              </a:r>
            </a:p>
          </p:txBody>
        </p:sp>
        <p:pic>
          <p:nvPicPr>
            <p:cNvPr id="1026" name="Picture 2" descr="Factory Icon 1589936">
              <a:extLst>
                <a:ext uri="{FF2B5EF4-FFF2-40B4-BE49-F238E27FC236}">
                  <a16:creationId xmlns:a16="http://schemas.microsoft.com/office/drawing/2014/main" id="{4FC45369-6307-464A-9C5C-7FE45F732C57}"/>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520" y="4179206"/>
              <a:ext cx="851908" cy="851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stic waste Icon 3898094">
              <a:extLst>
                <a:ext uri="{FF2B5EF4-FFF2-40B4-BE49-F238E27FC236}">
                  <a16:creationId xmlns:a16="http://schemas.microsoft.com/office/drawing/2014/main" id="{D0F22F1E-6384-4EF5-9CAF-FC3240CEB084}"/>
                </a:ext>
              </a:extLst>
            </p:cNvPr>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69303" y="3221657"/>
              <a:ext cx="926343" cy="926343"/>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a:extLst>
              <a:ext uri="{FF2B5EF4-FFF2-40B4-BE49-F238E27FC236}">
                <a16:creationId xmlns:a16="http://schemas.microsoft.com/office/drawing/2014/main" id="{ADE9D975-F02F-47A9-B7F8-AF88AC4FE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3505" y="1394660"/>
            <a:ext cx="546735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40C291-3BA7-4074-ABA7-DCF20FEFC2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3" name="think-cell Slide" r:id="rId6" imgW="416" imgH="416" progId="TCLayout.ActiveDocument.1">
                  <p:embed/>
                </p:oleObj>
              </mc:Choice>
              <mc:Fallback>
                <p:oleObj name="think-cell Slide" r:id="rId6" imgW="416" imgH="416" progId="TCLayout.ActiveDocument.1">
                  <p:embed/>
                  <p:pic>
                    <p:nvPicPr>
                      <p:cNvPr id="4" name="Object 3" hidden="1">
                        <a:extLst>
                          <a:ext uri="{FF2B5EF4-FFF2-40B4-BE49-F238E27FC236}">
                            <a16:creationId xmlns:a16="http://schemas.microsoft.com/office/drawing/2014/main" id="{1540C291-3BA7-4074-ABA7-DCF20FEFC2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Espace réservé du numéro de diapositive 4">
            <a:extLst>
              <a:ext uri="{FF2B5EF4-FFF2-40B4-BE49-F238E27FC236}">
                <a16:creationId xmlns:a16="http://schemas.microsoft.com/office/drawing/2014/main" id="{BFB922B9-763B-4553-9C8A-CA05917D58CC}"/>
              </a:ext>
            </a:extLst>
          </p:cNvPr>
          <p:cNvSpPr>
            <a:spLocks noGrp="1"/>
          </p:cNvSpPr>
          <p:nvPr>
            <p:ph type="sldNum" sz="quarter" idx="12"/>
          </p:nvPr>
        </p:nvSpPr>
        <p:spPr>
          <a:xfrm>
            <a:off x="9448800" y="6479435"/>
            <a:ext cx="2743200"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D70A908-3B3A-43F2-B45C-3C6ACD5D31D1}" type="slidenum">
              <a:rPr kumimoji="0" lang="fr-FR" sz="1000" b="0" i="0" u="none" strike="noStrike" kern="1200" cap="none" spc="0" normalizeH="0" baseline="0" noProof="0" smtClean="0">
                <a:ln>
                  <a:noFill/>
                </a:ln>
                <a:solidFill>
                  <a:srgbClr val="63666A"/>
                </a:solidFill>
                <a:effectLst/>
                <a:uLnTx/>
                <a:uFillTx/>
                <a:latin typeface="Malgun Gothic"/>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0" normalizeH="0" baseline="0" noProof="0" dirty="0">
              <a:ln>
                <a:noFill/>
              </a:ln>
              <a:solidFill>
                <a:srgbClr val="63666A"/>
              </a:solidFill>
              <a:effectLst/>
              <a:uLnTx/>
              <a:uFillTx/>
              <a:latin typeface="Malgun Gothic"/>
              <a:ea typeface="+mn-ea"/>
              <a:cs typeface="+mn-cs"/>
            </a:endParaRPr>
          </a:p>
        </p:txBody>
      </p:sp>
      <p:sp>
        <p:nvSpPr>
          <p:cNvPr id="3" name="BJPseudoFooter">
            <a:extLst>
              <a:ext uri="{FF2B5EF4-FFF2-40B4-BE49-F238E27FC236}">
                <a16:creationId xmlns:a16="http://schemas.microsoft.com/office/drawing/2014/main" id="{E8F9FE01-DC53-4937-9FAD-23300B839F42}"/>
              </a:ext>
            </a:extLst>
          </p:cNvPr>
          <p:cNvSpPr txBox="1"/>
          <p:nvPr>
            <p:custDataLst>
              <p:tags r:id="rId3"/>
            </p:custDataLst>
          </p:nvPr>
        </p:nvSpPr>
        <p:spPr>
          <a:xfrm>
            <a:off x="127000" y="6737578"/>
            <a:ext cx="11938000" cy="10772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de-DE"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47" name="Groupe 46">
            <a:extLst>
              <a:ext uri="{FF2B5EF4-FFF2-40B4-BE49-F238E27FC236}">
                <a16:creationId xmlns:a16="http://schemas.microsoft.com/office/drawing/2014/main" id="{57D5FAD6-3223-4531-A8A1-7E9F02842D13}"/>
              </a:ext>
            </a:extLst>
          </p:cNvPr>
          <p:cNvGrpSpPr/>
          <p:nvPr/>
        </p:nvGrpSpPr>
        <p:grpSpPr>
          <a:xfrm>
            <a:off x="2158212" y="5162907"/>
            <a:ext cx="7722412" cy="763736"/>
            <a:chOff x="592916" y="1161597"/>
            <a:chExt cx="9549705" cy="763736"/>
          </a:xfrm>
        </p:grpSpPr>
        <p:sp>
          <p:nvSpPr>
            <p:cNvPr id="48" name="Rectangle 47">
              <a:extLst>
                <a:ext uri="{FF2B5EF4-FFF2-40B4-BE49-F238E27FC236}">
                  <a16:creationId xmlns:a16="http://schemas.microsoft.com/office/drawing/2014/main" id="{D00C917F-E47D-42D9-9B2D-8997685D5011}"/>
                </a:ext>
              </a:extLst>
            </p:cNvPr>
            <p:cNvSpPr/>
            <p:nvPr/>
          </p:nvSpPr>
          <p:spPr>
            <a:xfrm>
              <a:off x="1153213" y="1161597"/>
              <a:ext cx="8989408"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49" name="Rectangle 48">
              <a:extLst>
                <a:ext uri="{FF2B5EF4-FFF2-40B4-BE49-F238E27FC236}">
                  <a16:creationId xmlns:a16="http://schemas.microsoft.com/office/drawing/2014/main" id="{9B7B3E65-9A41-4C57-981F-4BB3A7881E4B}"/>
                </a:ext>
              </a:extLst>
            </p:cNvPr>
            <p:cNvSpPr/>
            <p:nvPr/>
          </p:nvSpPr>
          <p:spPr>
            <a:xfrm>
              <a:off x="1677610" y="1355924"/>
              <a:ext cx="8136138"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Conclusion</a:t>
              </a:r>
              <a:endParaRPr kumimoji="0" lang="fr-FR" sz="28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0" name="Rectangle 49">
              <a:extLst>
                <a:ext uri="{FF2B5EF4-FFF2-40B4-BE49-F238E27FC236}">
                  <a16:creationId xmlns:a16="http://schemas.microsoft.com/office/drawing/2014/main" id="{0AB8641E-D789-4AB5-98FE-136EE7A9B73A}"/>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5</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34" name="Groupe 24">
            <a:extLst>
              <a:ext uri="{FF2B5EF4-FFF2-40B4-BE49-F238E27FC236}">
                <a16:creationId xmlns:a16="http://schemas.microsoft.com/office/drawing/2014/main" id="{A3D05FAE-BBFB-40AF-9A63-638CE511E344}"/>
              </a:ext>
            </a:extLst>
          </p:cNvPr>
          <p:cNvGrpSpPr/>
          <p:nvPr/>
        </p:nvGrpSpPr>
        <p:grpSpPr>
          <a:xfrm>
            <a:off x="2171101" y="2513401"/>
            <a:ext cx="7709525" cy="763736"/>
            <a:chOff x="592916" y="1161597"/>
            <a:chExt cx="9547189" cy="763736"/>
          </a:xfrm>
        </p:grpSpPr>
        <p:sp>
          <p:nvSpPr>
            <p:cNvPr id="35" name="Rectangle 34">
              <a:extLst>
                <a:ext uri="{FF2B5EF4-FFF2-40B4-BE49-F238E27FC236}">
                  <a16:creationId xmlns:a16="http://schemas.microsoft.com/office/drawing/2014/main" id="{B800D7BB-2EDD-42CB-ACCA-8E94E8FA39AF}"/>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36" name="Rectangle 35">
              <a:extLst>
                <a:ext uri="{FF2B5EF4-FFF2-40B4-BE49-F238E27FC236}">
                  <a16:creationId xmlns:a16="http://schemas.microsoft.com/office/drawing/2014/main" id="{A114892F-C56E-43DB-9556-4DE30F3CAB67}"/>
                </a:ext>
              </a:extLst>
            </p:cNvPr>
            <p:cNvSpPr/>
            <p:nvPr/>
          </p:nvSpPr>
          <p:spPr>
            <a:xfrm>
              <a:off x="1677610" y="1294370"/>
              <a:ext cx="8167647"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Sujet du PRI</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51" name="Rectangle 50">
              <a:extLst>
                <a:ext uri="{FF2B5EF4-FFF2-40B4-BE49-F238E27FC236}">
                  <a16:creationId xmlns:a16="http://schemas.microsoft.com/office/drawing/2014/main" id="{1E85FB98-740E-4ACC-A8B2-06678C57F8BE}"/>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2</a:t>
              </a:r>
            </a:p>
          </p:txBody>
        </p:sp>
      </p:grpSp>
      <p:grpSp>
        <p:nvGrpSpPr>
          <p:cNvPr id="22" name="Groupe 21">
            <a:extLst>
              <a:ext uri="{FF2B5EF4-FFF2-40B4-BE49-F238E27FC236}">
                <a16:creationId xmlns:a16="http://schemas.microsoft.com/office/drawing/2014/main" id="{9911A520-287F-4EB3-B569-39737C3F3D6F}"/>
              </a:ext>
            </a:extLst>
          </p:cNvPr>
          <p:cNvGrpSpPr/>
          <p:nvPr/>
        </p:nvGrpSpPr>
        <p:grpSpPr>
          <a:xfrm>
            <a:off x="2171101" y="1672481"/>
            <a:ext cx="7709527" cy="763736"/>
            <a:chOff x="592916" y="1161597"/>
            <a:chExt cx="9547191" cy="763736"/>
          </a:xfrm>
        </p:grpSpPr>
        <p:sp>
          <p:nvSpPr>
            <p:cNvPr id="23" name="Rectangle 22">
              <a:extLst>
                <a:ext uri="{FF2B5EF4-FFF2-40B4-BE49-F238E27FC236}">
                  <a16:creationId xmlns:a16="http://schemas.microsoft.com/office/drawing/2014/main" id="{DD8175EC-F149-4B43-9E9E-BBB529102837}"/>
                </a:ext>
              </a:extLst>
            </p:cNvPr>
            <p:cNvSpPr/>
            <p:nvPr/>
          </p:nvSpPr>
          <p:spPr>
            <a:xfrm>
              <a:off x="1153214" y="1161597"/>
              <a:ext cx="8986893"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24" name="Rectangle 23">
              <a:extLst>
                <a:ext uri="{FF2B5EF4-FFF2-40B4-BE49-F238E27FC236}">
                  <a16:creationId xmlns:a16="http://schemas.microsoft.com/office/drawing/2014/main" id="{31099B07-03A4-4B07-8AAF-A2E2096C5D9B}"/>
                </a:ext>
              </a:extLst>
            </p:cNvPr>
            <p:cNvSpPr/>
            <p:nvPr/>
          </p:nvSpPr>
          <p:spPr>
            <a:xfrm>
              <a:off x="1677612" y="1355924"/>
              <a:ext cx="8167646"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Contexte</a:t>
              </a:r>
              <a:endParaRPr kumimoji="0" lang="fr-FR" sz="28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25" name="Rectangle 24">
              <a:extLst>
                <a:ext uri="{FF2B5EF4-FFF2-40B4-BE49-F238E27FC236}">
                  <a16:creationId xmlns:a16="http://schemas.microsoft.com/office/drawing/2014/main" id="{7C6F3DC1-8DDA-4C6A-9FD4-762643CC499B}"/>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1</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54" name="Groupe 24">
            <a:extLst>
              <a:ext uri="{FF2B5EF4-FFF2-40B4-BE49-F238E27FC236}">
                <a16:creationId xmlns:a16="http://schemas.microsoft.com/office/drawing/2014/main" id="{2019FB29-5DD2-4281-88C6-E358457D68C2}"/>
              </a:ext>
            </a:extLst>
          </p:cNvPr>
          <p:cNvGrpSpPr/>
          <p:nvPr/>
        </p:nvGrpSpPr>
        <p:grpSpPr>
          <a:xfrm>
            <a:off x="2171101" y="3400732"/>
            <a:ext cx="7709525" cy="763736"/>
            <a:chOff x="592916" y="1161597"/>
            <a:chExt cx="9547189" cy="763736"/>
          </a:xfrm>
        </p:grpSpPr>
        <p:sp>
          <p:nvSpPr>
            <p:cNvPr id="55" name="Rectangle 54">
              <a:extLst>
                <a:ext uri="{FF2B5EF4-FFF2-40B4-BE49-F238E27FC236}">
                  <a16:creationId xmlns:a16="http://schemas.microsoft.com/office/drawing/2014/main" id="{83418C9C-08F7-45EB-ADA5-356D832986E7}"/>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56" name="Rectangle 55">
              <a:extLst>
                <a:ext uri="{FF2B5EF4-FFF2-40B4-BE49-F238E27FC236}">
                  <a16:creationId xmlns:a16="http://schemas.microsoft.com/office/drawing/2014/main" id="{FC38B1B5-8D10-42B6-8838-F69EAE3C9B3B}"/>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Présentation du travail effectué</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7" name="Rectangle 56">
              <a:extLst>
                <a:ext uri="{FF2B5EF4-FFF2-40B4-BE49-F238E27FC236}">
                  <a16:creationId xmlns:a16="http://schemas.microsoft.com/office/drawing/2014/main" id="{29A8E5AC-D989-45ED-AB23-1836962A51A6}"/>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3</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70" name="Groupe 24">
            <a:extLst>
              <a:ext uri="{FF2B5EF4-FFF2-40B4-BE49-F238E27FC236}">
                <a16:creationId xmlns:a16="http://schemas.microsoft.com/office/drawing/2014/main" id="{3E776888-B5BB-481E-8A19-CB1187410E35}"/>
              </a:ext>
            </a:extLst>
          </p:cNvPr>
          <p:cNvGrpSpPr/>
          <p:nvPr/>
        </p:nvGrpSpPr>
        <p:grpSpPr>
          <a:xfrm>
            <a:off x="2171099" y="4264957"/>
            <a:ext cx="7709525" cy="763736"/>
            <a:chOff x="592916" y="1161597"/>
            <a:chExt cx="9547189" cy="763736"/>
          </a:xfrm>
        </p:grpSpPr>
        <p:sp>
          <p:nvSpPr>
            <p:cNvPr id="71" name="Rectangle 70">
              <a:extLst>
                <a:ext uri="{FF2B5EF4-FFF2-40B4-BE49-F238E27FC236}">
                  <a16:creationId xmlns:a16="http://schemas.microsoft.com/office/drawing/2014/main" id="{239E635B-2C6C-47EE-A1AA-03A084C8866D}"/>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72" name="Rectangle 71">
              <a:extLst>
                <a:ext uri="{FF2B5EF4-FFF2-40B4-BE49-F238E27FC236}">
                  <a16:creationId xmlns:a16="http://schemas.microsoft.com/office/drawing/2014/main" id="{AC8BB84C-ED52-47A2-AED2-96E61606C8E0}"/>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Résultats</a:t>
              </a:r>
              <a:endParaRPr kumimoji="0" lang="fr-FR" sz="28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73" name="Rectangle 72">
              <a:extLst>
                <a:ext uri="{FF2B5EF4-FFF2-40B4-BE49-F238E27FC236}">
                  <a16:creationId xmlns:a16="http://schemas.microsoft.com/office/drawing/2014/main" id="{99D1C354-7ECB-4FF1-845F-B28BB1591B55}"/>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4</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sp>
        <p:nvSpPr>
          <p:cNvPr id="7" name="Title 6">
            <a:extLst>
              <a:ext uri="{FF2B5EF4-FFF2-40B4-BE49-F238E27FC236}">
                <a16:creationId xmlns:a16="http://schemas.microsoft.com/office/drawing/2014/main" id="{FB944E8D-4B17-486A-B172-CE165CA980B1}"/>
              </a:ext>
            </a:extLst>
          </p:cNvPr>
          <p:cNvSpPr>
            <a:spLocks noGrp="1"/>
          </p:cNvSpPr>
          <p:nvPr>
            <p:ph type="title"/>
          </p:nvPr>
        </p:nvSpPr>
        <p:spPr/>
        <p:txBody>
          <a:bodyPr/>
          <a:lstStyle/>
          <a:p>
            <a:r>
              <a:rPr lang="fr-FR" dirty="0"/>
              <a:t>Ordre du jour</a:t>
            </a:r>
          </a:p>
        </p:txBody>
      </p:sp>
    </p:spTree>
    <p:extLst>
      <p:ext uri="{BB962C8B-B14F-4D97-AF65-F5344CB8AC3E}">
        <p14:creationId xmlns:p14="http://schemas.microsoft.com/office/powerpoint/2010/main" val="42505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A1ED-E138-4A61-A885-E4C1E5C7431E}"/>
              </a:ext>
            </a:extLst>
          </p:cNvPr>
          <p:cNvSpPr>
            <a:spLocks noGrp="1"/>
          </p:cNvSpPr>
          <p:nvPr>
            <p:ph type="title"/>
          </p:nvPr>
        </p:nvSpPr>
        <p:spPr/>
        <p:txBody>
          <a:bodyPr/>
          <a:lstStyle/>
          <a:p>
            <a:r>
              <a:rPr lang="fr-FR" dirty="0"/>
              <a:t>2. Sujet du PRI</a:t>
            </a:r>
          </a:p>
        </p:txBody>
      </p:sp>
      <p:sp>
        <p:nvSpPr>
          <p:cNvPr id="3" name="Slide Number Placeholder 2">
            <a:extLst>
              <a:ext uri="{FF2B5EF4-FFF2-40B4-BE49-F238E27FC236}">
                <a16:creationId xmlns:a16="http://schemas.microsoft.com/office/drawing/2014/main" id="{707D0697-3941-4560-8BD8-B3DE1B543D36}"/>
              </a:ext>
            </a:extLst>
          </p:cNvPr>
          <p:cNvSpPr>
            <a:spLocks noGrp="1"/>
          </p:cNvSpPr>
          <p:nvPr>
            <p:ph type="sldNum" sz="quarter" idx="12"/>
          </p:nvPr>
        </p:nvSpPr>
        <p:spPr>
          <a:xfrm>
            <a:off x="9448800" y="6492875"/>
            <a:ext cx="2743200" cy="365125"/>
          </a:xfrm>
        </p:spPr>
        <p:txBody>
          <a:bodyPr/>
          <a:lstStyle/>
          <a:p>
            <a:fld id="{27C6CCC6-2BE5-4E42-96A4-D1E8E81A3D8E}" type="slidenum">
              <a:rPr lang="de-DE" smtClean="0"/>
              <a:t>12</a:t>
            </a:fld>
            <a:endParaRPr lang="de-DE" dirty="0"/>
          </a:p>
        </p:txBody>
      </p:sp>
      <p:sp>
        <p:nvSpPr>
          <p:cNvPr id="4" name="Content Placeholder 3">
            <a:extLst>
              <a:ext uri="{FF2B5EF4-FFF2-40B4-BE49-F238E27FC236}">
                <a16:creationId xmlns:a16="http://schemas.microsoft.com/office/drawing/2014/main" id="{3FB0A89E-8AD8-4E66-8AB5-D8D9DAAA560A}"/>
              </a:ext>
            </a:extLst>
          </p:cNvPr>
          <p:cNvSpPr>
            <a:spLocks noGrp="1"/>
          </p:cNvSpPr>
          <p:nvPr>
            <p:ph sz="half" idx="13"/>
          </p:nvPr>
        </p:nvSpPr>
        <p:spPr>
          <a:xfrm>
            <a:off x="838200" y="1638507"/>
            <a:ext cx="10515600" cy="1208866"/>
          </a:xfrm>
          <a:solidFill>
            <a:schemeClr val="bg1">
              <a:lumMod val="95000"/>
            </a:schemeClr>
          </a:solidFill>
        </p:spPr>
        <p:txBody>
          <a:bodyPr anchor="ctr">
            <a:normAutofit/>
          </a:bodyPr>
          <a:lstStyle/>
          <a:p>
            <a:pPr marL="0" indent="0" algn="ctr">
              <a:buNone/>
            </a:pPr>
            <a:r>
              <a:rPr lang="fr-FR" sz="3200" i="1" dirty="0">
                <a:solidFill>
                  <a:srgbClr val="C00000"/>
                </a:solidFill>
              </a:rPr>
              <a:t>Valorisation de déchets plastiques : </a:t>
            </a:r>
          </a:p>
          <a:p>
            <a:pPr marL="0" indent="0" algn="ctr">
              <a:buNone/>
            </a:pPr>
            <a:r>
              <a:rPr lang="fr-FR" sz="3200" i="1" dirty="0">
                <a:solidFill>
                  <a:srgbClr val="C00000"/>
                </a:solidFill>
              </a:rPr>
              <a:t>Étude comparative d'impacts environnementaux</a:t>
            </a:r>
          </a:p>
        </p:txBody>
      </p:sp>
      <p:pic>
        <p:nvPicPr>
          <p:cNvPr id="2050" name="Picture 2" descr="Target Icon 1005058">
            <a:extLst>
              <a:ext uri="{FF2B5EF4-FFF2-40B4-BE49-F238E27FC236}">
                <a16:creationId xmlns:a16="http://schemas.microsoft.com/office/drawing/2014/main" id="{94389A3D-2C6C-4108-8F0A-45FD2844432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7456" y="3534443"/>
            <a:ext cx="2399419" cy="2399419"/>
          </a:xfrm>
          <a:prstGeom prst="rect">
            <a:avLst/>
          </a:prstGeom>
          <a:noFill/>
          <a:ln w="53975">
            <a:noFill/>
          </a:ln>
        </p:spPr>
      </p:pic>
      <p:sp>
        <p:nvSpPr>
          <p:cNvPr id="9" name="Content Placeholder 3">
            <a:extLst>
              <a:ext uri="{FF2B5EF4-FFF2-40B4-BE49-F238E27FC236}">
                <a16:creationId xmlns:a16="http://schemas.microsoft.com/office/drawing/2014/main" id="{49B18AC1-438E-4B39-8F0C-AA4EA27C205C}"/>
              </a:ext>
            </a:extLst>
          </p:cNvPr>
          <p:cNvSpPr txBox="1">
            <a:spLocks/>
          </p:cNvSpPr>
          <p:nvPr/>
        </p:nvSpPr>
        <p:spPr>
          <a:xfrm>
            <a:off x="4671349" y="3447662"/>
            <a:ext cx="6682451" cy="2486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fr-FR" sz="2400" dirty="0"/>
              <a:t>Objectifs :</a:t>
            </a:r>
          </a:p>
          <a:p>
            <a:pPr lvl="1">
              <a:lnSpc>
                <a:spcPct val="100000"/>
              </a:lnSpc>
              <a:buFont typeface="Wingdings" panose="05000000000000000000" pitchFamily="2" charset="2"/>
              <a:buChar char="Ø"/>
            </a:pPr>
            <a:r>
              <a:rPr lang="fr-FR" dirty="0"/>
              <a:t> Évaluer l’impact environnemental de plusieurs voies de valorisation</a:t>
            </a:r>
          </a:p>
          <a:p>
            <a:pPr lvl="1">
              <a:lnSpc>
                <a:spcPct val="100000"/>
              </a:lnSpc>
              <a:buFont typeface="Wingdings" panose="05000000000000000000" pitchFamily="2" charset="2"/>
              <a:buChar char="Ø"/>
            </a:pPr>
            <a:r>
              <a:rPr lang="fr-FR" dirty="0"/>
              <a:t> Comparer les résultats</a:t>
            </a:r>
          </a:p>
          <a:p>
            <a:pPr lvl="1">
              <a:lnSpc>
                <a:spcPct val="100000"/>
              </a:lnSpc>
              <a:buFont typeface="Wingdings" panose="05000000000000000000" pitchFamily="2" charset="2"/>
              <a:buChar char="Ø"/>
            </a:pPr>
            <a:r>
              <a:rPr lang="fr-FR" dirty="0"/>
              <a:t> Déterminer la solution la plus pertinente</a:t>
            </a:r>
          </a:p>
        </p:txBody>
      </p:sp>
    </p:spTree>
    <p:extLst>
      <p:ext uri="{BB962C8B-B14F-4D97-AF65-F5344CB8AC3E}">
        <p14:creationId xmlns:p14="http://schemas.microsoft.com/office/powerpoint/2010/main" val="41097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40C291-3BA7-4074-ABA7-DCF20FEFC2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7" name="think-cell Slide" r:id="rId6" imgW="416" imgH="416" progId="TCLayout.ActiveDocument.1">
                  <p:embed/>
                </p:oleObj>
              </mc:Choice>
              <mc:Fallback>
                <p:oleObj name="think-cell Slide" r:id="rId6" imgW="416" imgH="416" progId="TCLayout.ActiveDocument.1">
                  <p:embed/>
                  <p:pic>
                    <p:nvPicPr>
                      <p:cNvPr id="4" name="Object 3" hidden="1">
                        <a:extLst>
                          <a:ext uri="{FF2B5EF4-FFF2-40B4-BE49-F238E27FC236}">
                            <a16:creationId xmlns:a16="http://schemas.microsoft.com/office/drawing/2014/main" id="{1540C291-3BA7-4074-ABA7-DCF20FEFC2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Espace réservé du numéro de diapositive 4">
            <a:extLst>
              <a:ext uri="{FF2B5EF4-FFF2-40B4-BE49-F238E27FC236}">
                <a16:creationId xmlns:a16="http://schemas.microsoft.com/office/drawing/2014/main" id="{BFB922B9-763B-4553-9C8A-CA05917D58CC}"/>
              </a:ext>
            </a:extLst>
          </p:cNvPr>
          <p:cNvSpPr>
            <a:spLocks noGrp="1"/>
          </p:cNvSpPr>
          <p:nvPr>
            <p:ph type="sldNum" sz="quarter" idx="12"/>
          </p:nvPr>
        </p:nvSpPr>
        <p:spPr>
          <a:xfrm>
            <a:off x="9448800" y="6479435"/>
            <a:ext cx="2743200"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D70A908-3B3A-43F2-B45C-3C6ACD5D31D1}" type="slidenum">
              <a:rPr kumimoji="0" lang="fr-FR" sz="1000" b="0" i="0" u="none" strike="noStrike" kern="1200" cap="none" spc="0" normalizeH="0" baseline="0" noProof="0" smtClean="0">
                <a:ln>
                  <a:noFill/>
                </a:ln>
                <a:solidFill>
                  <a:srgbClr val="63666A"/>
                </a:solidFill>
                <a:effectLst/>
                <a:uLnTx/>
                <a:uFillTx/>
                <a:latin typeface="Malgun Gothic"/>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13</a:t>
            </a:fld>
            <a:endParaRPr kumimoji="0" lang="fr-FR" sz="1000" b="0" i="0" u="none" strike="noStrike" kern="1200" cap="none" spc="0" normalizeH="0" baseline="0" noProof="0" dirty="0">
              <a:ln>
                <a:noFill/>
              </a:ln>
              <a:solidFill>
                <a:srgbClr val="63666A"/>
              </a:solidFill>
              <a:effectLst/>
              <a:uLnTx/>
              <a:uFillTx/>
              <a:latin typeface="Malgun Gothic"/>
              <a:ea typeface="+mn-ea"/>
              <a:cs typeface="+mn-cs"/>
            </a:endParaRPr>
          </a:p>
        </p:txBody>
      </p:sp>
      <p:sp>
        <p:nvSpPr>
          <p:cNvPr id="3" name="BJPseudoFooter">
            <a:extLst>
              <a:ext uri="{FF2B5EF4-FFF2-40B4-BE49-F238E27FC236}">
                <a16:creationId xmlns:a16="http://schemas.microsoft.com/office/drawing/2014/main" id="{E8F9FE01-DC53-4937-9FAD-23300B839F42}"/>
              </a:ext>
            </a:extLst>
          </p:cNvPr>
          <p:cNvSpPr txBox="1"/>
          <p:nvPr>
            <p:custDataLst>
              <p:tags r:id="rId3"/>
            </p:custDataLst>
          </p:nvPr>
        </p:nvSpPr>
        <p:spPr>
          <a:xfrm>
            <a:off x="127000" y="6737578"/>
            <a:ext cx="11938000" cy="10772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de-DE"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47" name="Groupe 46">
            <a:extLst>
              <a:ext uri="{FF2B5EF4-FFF2-40B4-BE49-F238E27FC236}">
                <a16:creationId xmlns:a16="http://schemas.microsoft.com/office/drawing/2014/main" id="{57D5FAD6-3223-4531-A8A1-7E9F02842D13}"/>
              </a:ext>
            </a:extLst>
          </p:cNvPr>
          <p:cNvGrpSpPr/>
          <p:nvPr/>
        </p:nvGrpSpPr>
        <p:grpSpPr>
          <a:xfrm>
            <a:off x="2158212" y="5162907"/>
            <a:ext cx="7722412" cy="763736"/>
            <a:chOff x="592916" y="1161597"/>
            <a:chExt cx="9549705" cy="763736"/>
          </a:xfrm>
        </p:grpSpPr>
        <p:sp>
          <p:nvSpPr>
            <p:cNvPr id="48" name="Rectangle 47">
              <a:extLst>
                <a:ext uri="{FF2B5EF4-FFF2-40B4-BE49-F238E27FC236}">
                  <a16:creationId xmlns:a16="http://schemas.microsoft.com/office/drawing/2014/main" id="{D00C917F-E47D-42D9-9B2D-8997685D5011}"/>
                </a:ext>
              </a:extLst>
            </p:cNvPr>
            <p:cNvSpPr/>
            <p:nvPr/>
          </p:nvSpPr>
          <p:spPr>
            <a:xfrm>
              <a:off x="1153213" y="1161597"/>
              <a:ext cx="8989408"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49" name="Rectangle 48">
              <a:extLst>
                <a:ext uri="{FF2B5EF4-FFF2-40B4-BE49-F238E27FC236}">
                  <a16:creationId xmlns:a16="http://schemas.microsoft.com/office/drawing/2014/main" id="{9B7B3E65-9A41-4C57-981F-4BB3A7881E4B}"/>
                </a:ext>
              </a:extLst>
            </p:cNvPr>
            <p:cNvSpPr/>
            <p:nvPr/>
          </p:nvSpPr>
          <p:spPr>
            <a:xfrm>
              <a:off x="1677610" y="1355924"/>
              <a:ext cx="8136138"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Conclusion</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0" name="Rectangle 49">
              <a:extLst>
                <a:ext uri="{FF2B5EF4-FFF2-40B4-BE49-F238E27FC236}">
                  <a16:creationId xmlns:a16="http://schemas.microsoft.com/office/drawing/2014/main" id="{0AB8641E-D789-4AB5-98FE-136EE7A9B73A}"/>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5</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34" name="Groupe 24">
            <a:extLst>
              <a:ext uri="{FF2B5EF4-FFF2-40B4-BE49-F238E27FC236}">
                <a16:creationId xmlns:a16="http://schemas.microsoft.com/office/drawing/2014/main" id="{A3D05FAE-BBFB-40AF-9A63-638CE511E344}"/>
              </a:ext>
            </a:extLst>
          </p:cNvPr>
          <p:cNvGrpSpPr/>
          <p:nvPr/>
        </p:nvGrpSpPr>
        <p:grpSpPr>
          <a:xfrm>
            <a:off x="2171101" y="2513401"/>
            <a:ext cx="7709525" cy="763736"/>
            <a:chOff x="592916" y="1161597"/>
            <a:chExt cx="9547189" cy="763736"/>
          </a:xfrm>
        </p:grpSpPr>
        <p:sp>
          <p:nvSpPr>
            <p:cNvPr id="35" name="Rectangle 34">
              <a:extLst>
                <a:ext uri="{FF2B5EF4-FFF2-40B4-BE49-F238E27FC236}">
                  <a16:creationId xmlns:a16="http://schemas.microsoft.com/office/drawing/2014/main" id="{B800D7BB-2EDD-42CB-ACCA-8E94E8FA39AF}"/>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36" name="Rectangle 35">
              <a:extLst>
                <a:ext uri="{FF2B5EF4-FFF2-40B4-BE49-F238E27FC236}">
                  <a16:creationId xmlns:a16="http://schemas.microsoft.com/office/drawing/2014/main" id="{A114892F-C56E-43DB-9556-4DE30F3CAB67}"/>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Sujet du PRI</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1" name="Rectangle 50">
              <a:extLst>
                <a:ext uri="{FF2B5EF4-FFF2-40B4-BE49-F238E27FC236}">
                  <a16:creationId xmlns:a16="http://schemas.microsoft.com/office/drawing/2014/main" id="{1E85FB98-740E-4ACC-A8B2-06678C57F8BE}"/>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2</a:t>
              </a:r>
            </a:p>
          </p:txBody>
        </p:sp>
      </p:grpSp>
      <p:grpSp>
        <p:nvGrpSpPr>
          <p:cNvPr id="22" name="Groupe 21">
            <a:extLst>
              <a:ext uri="{FF2B5EF4-FFF2-40B4-BE49-F238E27FC236}">
                <a16:creationId xmlns:a16="http://schemas.microsoft.com/office/drawing/2014/main" id="{9911A520-287F-4EB3-B569-39737C3F3D6F}"/>
              </a:ext>
            </a:extLst>
          </p:cNvPr>
          <p:cNvGrpSpPr/>
          <p:nvPr/>
        </p:nvGrpSpPr>
        <p:grpSpPr>
          <a:xfrm>
            <a:off x="2171101" y="1672481"/>
            <a:ext cx="7709527" cy="763736"/>
            <a:chOff x="592916" y="1161597"/>
            <a:chExt cx="9547191" cy="763736"/>
          </a:xfrm>
        </p:grpSpPr>
        <p:sp>
          <p:nvSpPr>
            <p:cNvPr id="23" name="Rectangle 22">
              <a:extLst>
                <a:ext uri="{FF2B5EF4-FFF2-40B4-BE49-F238E27FC236}">
                  <a16:creationId xmlns:a16="http://schemas.microsoft.com/office/drawing/2014/main" id="{DD8175EC-F149-4B43-9E9E-BBB529102837}"/>
                </a:ext>
              </a:extLst>
            </p:cNvPr>
            <p:cNvSpPr/>
            <p:nvPr/>
          </p:nvSpPr>
          <p:spPr>
            <a:xfrm>
              <a:off x="1153214" y="1161597"/>
              <a:ext cx="8986893"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24" name="Rectangle 23">
              <a:extLst>
                <a:ext uri="{FF2B5EF4-FFF2-40B4-BE49-F238E27FC236}">
                  <a16:creationId xmlns:a16="http://schemas.microsoft.com/office/drawing/2014/main" id="{31099B07-03A4-4B07-8AAF-A2E2096C5D9B}"/>
                </a:ext>
              </a:extLst>
            </p:cNvPr>
            <p:cNvSpPr/>
            <p:nvPr/>
          </p:nvSpPr>
          <p:spPr>
            <a:xfrm>
              <a:off x="1677612" y="1355924"/>
              <a:ext cx="8167646"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Contexte</a:t>
              </a:r>
              <a:endParaRPr kumimoji="0" lang="fr-FR" sz="28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25" name="Rectangle 24">
              <a:extLst>
                <a:ext uri="{FF2B5EF4-FFF2-40B4-BE49-F238E27FC236}">
                  <a16:creationId xmlns:a16="http://schemas.microsoft.com/office/drawing/2014/main" id="{7C6F3DC1-8DDA-4C6A-9FD4-762643CC499B}"/>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1</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54" name="Groupe 24">
            <a:extLst>
              <a:ext uri="{FF2B5EF4-FFF2-40B4-BE49-F238E27FC236}">
                <a16:creationId xmlns:a16="http://schemas.microsoft.com/office/drawing/2014/main" id="{2019FB29-5DD2-4281-88C6-E358457D68C2}"/>
              </a:ext>
            </a:extLst>
          </p:cNvPr>
          <p:cNvGrpSpPr/>
          <p:nvPr/>
        </p:nvGrpSpPr>
        <p:grpSpPr>
          <a:xfrm>
            <a:off x="2171101" y="3400732"/>
            <a:ext cx="7709525" cy="763736"/>
            <a:chOff x="592916" y="1161597"/>
            <a:chExt cx="9547189" cy="763736"/>
          </a:xfrm>
        </p:grpSpPr>
        <p:sp>
          <p:nvSpPr>
            <p:cNvPr id="55" name="Rectangle 54">
              <a:extLst>
                <a:ext uri="{FF2B5EF4-FFF2-40B4-BE49-F238E27FC236}">
                  <a16:creationId xmlns:a16="http://schemas.microsoft.com/office/drawing/2014/main" id="{83418C9C-08F7-45EB-ADA5-356D832986E7}"/>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56" name="Rectangle 55">
              <a:extLst>
                <a:ext uri="{FF2B5EF4-FFF2-40B4-BE49-F238E27FC236}">
                  <a16:creationId xmlns:a16="http://schemas.microsoft.com/office/drawing/2014/main" id="{FC38B1B5-8D10-42B6-8838-F69EAE3C9B3B}"/>
                </a:ext>
              </a:extLst>
            </p:cNvPr>
            <p:cNvSpPr/>
            <p:nvPr/>
          </p:nvSpPr>
          <p:spPr>
            <a:xfrm>
              <a:off x="1677610" y="1294370"/>
              <a:ext cx="8167647"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Présentation du travail effectué</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57" name="Rectangle 56">
              <a:extLst>
                <a:ext uri="{FF2B5EF4-FFF2-40B4-BE49-F238E27FC236}">
                  <a16:creationId xmlns:a16="http://schemas.microsoft.com/office/drawing/2014/main" id="{29A8E5AC-D989-45ED-AB23-1836962A51A6}"/>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0" dirty="0">
                  <a:solidFill>
                    <a:prstClr val="white"/>
                  </a:solidFill>
                  <a:latin typeface="Malgun Gothic" panose="020B0503020000020004" pitchFamily="34" charset="-127"/>
                  <a:ea typeface="Malgun Gothic" panose="020B0503020000020004" pitchFamily="34" charset="-127"/>
                </a:rPr>
                <a:t>3</a:t>
              </a:r>
              <a:endPar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70" name="Groupe 24">
            <a:extLst>
              <a:ext uri="{FF2B5EF4-FFF2-40B4-BE49-F238E27FC236}">
                <a16:creationId xmlns:a16="http://schemas.microsoft.com/office/drawing/2014/main" id="{3E776888-B5BB-481E-8A19-CB1187410E35}"/>
              </a:ext>
            </a:extLst>
          </p:cNvPr>
          <p:cNvGrpSpPr/>
          <p:nvPr/>
        </p:nvGrpSpPr>
        <p:grpSpPr>
          <a:xfrm>
            <a:off x="2171099" y="4264957"/>
            <a:ext cx="7709525" cy="763736"/>
            <a:chOff x="592916" y="1161597"/>
            <a:chExt cx="9547189" cy="763736"/>
          </a:xfrm>
        </p:grpSpPr>
        <p:sp>
          <p:nvSpPr>
            <p:cNvPr id="71" name="Rectangle 70">
              <a:extLst>
                <a:ext uri="{FF2B5EF4-FFF2-40B4-BE49-F238E27FC236}">
                  <a16:creationId xmlns:a16="http://schemas.microsoft.com/office/drawing/2014/main" id="{239E635B-2C6C-47EE-A1AA-03A084C8866D}"/>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72" name="Rectangle 71">
              <a:extLst>
                <a:ext uri="{FF2B5EF4-FFF2-40B4-BE49-F238E27FC236}">
                  <a16:creationId xmlns:a16="http://schemas.microsoft.com/office/drawing/2014/main" id="{AC8BB84C-ED52-47A2-AED2-96E61606C8E0}"/>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Résultats</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73" name="Rectangle 72">
              <a:extLst>
                <a:ext uri="{FF2B5EF4-FFF2-40B4-BE49-F238E27FC236}">
                  <a16:creationId xmlns:a16="http://schemas.microsoft.com/office/drawing/2014/main" id="{99D1C354-7ECB-4FF1-845F-B28BB1591B55}"/>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4</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sp>
        <p:nvSpPr>
          <p:cNvPr id="7" name="Title 6">
            <a:extLst>
              <a:ext uri="{FF2B5EF4-FFF2-40B4-BE49-F238E27FC236}">
                <a16:creationId xmlns:a16="http://schemas.microsoft.com/office/drawing/2014/main" id="{FB944E8D-4B17-486A-B172-CE165CA980B1}"/>
              </a:ext>
            </a:extLst>
          </p:cNvPr>
          <p:cNvSpPr>
            <a:spLocks noGrp="1"/>
          </p:cNvSpPr>
          <p:nvPr>
            <p:ph type="title"/>
          </p:nvPr>
        </p:nvSpPr>
        <p:spPr/>
        <p:txBody>
          <a:bodyPr/>
          <a:lstStyle/>
          <a:p>
            <a:r>
              <a:rPr lang="fr-FR" dirty="0"/>
              <a:t>Ordre du jour</a:t>
            </a:r>
          </a:p>
        </p:txBody>
      </p:sp>
    </p:spTree>
    <p:extLst>
      <p:ext uri="{BB962C8B-B14F-4D97-AF65-F5344CB8AC3E}">
        <p14:creationId xmlns:p14="http://schemas.microsoft.com/office/powerpoint/2010/main" val="411620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1FF-51E4-4577-B67B-DA288446E250}"/>
              </a:ext>
            </a:extLst>
          </p:cNvPr>
          <p:cNvSpPr>
            <a:spLocks noGrp="1"/>
          </p:cNvSpPr>
          <p:nvPr>
            <p:ph type="title"/>
          </p:nvPr>
        </p:nvSpPr>
        <p:spPr/>
        <p:txBody>
          <a:bodyPr/>
          <a:lstStyle/>
          <a:p>
            <a:r>
              <a:rPr lang="fr-FR" dirty="0"/>
              <a:t>3. Présentation du travail effectué</a:t>
            </a:r>
          </a:p>
        </p:txBody>
      </p:sp>
      <p:sp>
        <p:nvSpPr>
          <p:cNvPr id="3" name="Slide Number Placeholder 2">
            <a:extLst>
              <a:ext uri="{FF2B5EF4-FFF2-40B4-BE49-F238E27FC236}">
                <a16:creationId xmlns:a16="http://schemas.microsoft.com/office/drawing/2014/main" id="{00E557BB-B3E8-423D-9E00-62F899E7E574}"/>
              </a:ext>
            </a:extLst>
          </p:cNvPr>
          <p:cNvSpPr>
            <a:spLocks noGrp="1"/>
          </p:cNvSpPr>
          <p:nvPr>
            <p:ph type="sldNum" sz="quarter" idx="12"/>
          </p:nvPr>
        </p:nvSpPr>
        <p:spPr>
          <a:xfrm>
            <a:off x="9448800" y="6492875"/>
            <a:ext cx="2743200" cy="365125"/>
          </a:xfrm>
        </p:spPr>
        <p:txBody>
          <a:bodyPr/>
          <a:lstStyle/>
          <a:p>
            <a:fld id="{27C6CCC6-2BE5-4E42-96A4-D1E8E81A3D8E}" type="slidenum">
              <a:rPr lang="de-DE" smtClean="0"/>
              <a:pPr/>
              <a:t>14</a:t>
            </a:fld>
            <a:endParaRPr lang="de-DE" dirty="0"/>
          </a:p>
        </p:txBody>
      </p:sp>
      <p:grpSp>
        <p:nvGrpSpPr>
          <p:cNvPr id="17" name="Group 16">
            <a:extLst>
              <a:ext uri="{FF2B5EF4-FFF2-40B4-BE49-F238E27FC236}">
                <a16:creationId xmlns:a16="http://schemas.microsoft.com/office/drawing/2014/main" id="{E5F5F96F-710B-4152-97A2-A5DF9871DC48}"/>
              </a:ext>
            </a:extLst>
          </p:cNvPr>
          <p:cNvGrpSpPr/>
          <p:nvPr/>
        </p:nvGrpSpPr>
        <p:grpSpPr>
          <a:xfrm>
            <a:off x="838215" y="1828800"/>
            <a:ext cx="3306172" cy="4545106"/>
            <a:chOff x="838215" y="1828800"/>
            <a:chExt cx="3306172" cy="4545106"/>
          </a:xfrm>
        </p:grpSpPr>
        <p:grpSp>
          <p:nvGrpSpPr>
            <p:cNvPr id="11" name="Group 10">
              <a:extLst>
                <a:ext uri="{FF2B5EF4-FFF2-40B4-BE49-F238E27FC236}">
                  <a16:creationId xmlns:a16="http://schemas.microsoft.com/office/drawing/2014/main" id="{ADAF6A25-2028-4BB3-BEA5-6EBCBD5F5586}"/>
                </a:ext>
              </a:extLst>
            </p:cNvPr>
            <p:cNvGrpSpPr/>
            <p:nvPr/>
          </p:nvGrpSpPr>
          <p:grpSpPr>
            <a:xfrm>
              <a:off x="838215" y="1828800"/>
              <a:ext cx="3306172" cy="4545106"/>
              <a:chOff x="838215" y="1828800"/>
              <a:chExt cx="3306172" cy="4545106"/>
            </a:xfrm>
          </p:grpSpPr>
          <p:sp>
            <p:nvSpPr>
              <p:cNvPr id="12" name="Freeform: Shape 11">
                <a:extLst>
                  <a:ext uri="{FF2B5EF4-FFF2-40B4-BE49-F238E27FC236}">
                    <a16:creationId xmlns:a16="http://schemas.microsoft.com/office/drawing/2014/main" id="{F72F1346-F987-47D6-BA32-5CA106A0A32A}"/>
                  </a:ext>
                </a:extLst>
              </p:cNvPr>
              <p:cNvSpPr/>
              <p:nvPr/>
            </p:nvSpPr>
            <p:spPr>
              <a:xfrm>
                <a:off x="838215"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5400" kern="1200" dirty="0"/>
              </a:p>
            </p:txBody>
          </p:sp>
          <p:sp>
            <p:nvSpPr>
              <p:cNvPr id="13" name="Freeform: Shape 12">
                <a:extLst>
                  <a:ext uri="{FF2B5EF4-FFF2-40B4-BE49-F238E27FC236}">
                    <a16:creationId xmlns:a16="http://schemas.microsoft.com/office/drawing/2014/main" id="{DD53FC95-730C-4973-AD3D-79F205A2867D}"/>
                  </a:ext>
                </a:extLst>
              </p:cNvPr>
              <p:cNvSpPr/>
              <p:nvPr/>
            </p:nvSpPr>
            <p:spPr>
              <a:xfrm>
                <a:off x="1168831" y="2217245"/>
                <a:ext cx="2644938" cy="1512001"/>
              </a:xfrm>
              <a:custGeom>
                <a:avLst/>
                <a:gdLst>
                  <a:gd name="connsiteX0" fmla="*/ 0 w 2644938"/>
                  <a:gd name="connsiteY0" fmla="*/ 227400 h 2273998"/>
                  <a:gd name="connsiteX1" fmla="*/ 227400 w 2644938"/>
                  <a:gd name="connsiteY1" fmla="*/ 0 h 2273998"/>
                  <a:gd name="connsiteX2" fmla="*/ 2417538 w 2644938"/>
                  <a:gd name="connsiteY2" fmla="*/ 0 h 2273998"/>
                  <a:gd name="connsiteX3" fmla="*/ 2644938 w 2644938"/>
                  <a:gd name="connsiteY3" fmla="*/ 227400 h 2273998"/>
                  <a:gd name="connsiteX4" fmla="*/ 2644938 w 2644938"/>
                  <a:gd name="connsiteY4" fmla="*/ 2046598 h 2273998"/>
                  <a:gd name="connsiteX5" fmla="*/ 2417538 w 2644938"/>
                  <a:gd name="connsiteY5" fmla="*/ 2273998 h 2273998"/>
                  <a:gd name="connsiteX6" fmla="*/ 227400 w 2644938"/>
                  <a:gd name="connsiteY6" fmla="*/ 2273998 h 2273998"/>
                  <a:gd name="connsiteX7" fmla="*/ 0 w 2644938"/>
                  <a:gd name="connsiteY7" fmla="*/ 2046598 h 2273998"/>
                  <a:gd name="connsiteX8" fmla="*/ 0 w 2644938"/>
                  <a:gd name="connsiteY8" fmla="*/ 227400 h 22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273998">
                    <a:moveTo>
                      <a:pt x="0" y="227400"/>
                    </a:moveTo>
                    <a:cubicBezTo>
                      <a:pt x="0" y="101810"/>
                      <a:pt x="101810" y="0"/>
                      <a:pt x="227400" y="0"/>
                    </a:cubicBezTo>
                    <a:lnTo>
                      <a:pt x="2417538" y="0"/>
                    </a:lnTo>
                    <a:cubicBezTo>
                      <a:pt x="2543128" y="0"/>
                      <a:pt x="2644938" y="101810"/>
                      <a:pt x="2644938" y="227400"/>
                    </a:cubicBezTo>
                    <a:lnTo>
                      <a:pt x="2644938" y="2046598"/>
                    </a:lnTo>
                    <a:cubicBezTo>
                      <a:pt x="2644938" y="2172188"/>
                      <a:pt x="2543128" y="2273998"/>
                      <a:pt x="2417538" y="2273998"/>
                    </a:cubicBezTo>
                    <a:lnTo>
                      <a:pt x="227400" y="2273998"/>
                    </a:lnTo>
                    <a:cubicBezTo>
                      <a:pt x="101810" y="2273998"/>
                      <a:pt x="0" y="2172188"/>
                      <a:pt x="0" y="2046598"/>
                    </a:cubicBezTo>
                    <a:lnTo>
                      <a:pt x="0" y="227400"/>
                    </a:lnTo>
                    <a:close/>
                  </a:path>
                </a:pathLst>
              </a:cu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563" tIns="112323" rIns="127563" bIns="112323" numCol="1" spcCol="1270" anchor="ctr" anchorCtr="0">
                <a:noAutofit/>
              </a:bodyPr>
              <a:lstStyle/>
              <a:p>
                <a:pPr marL="0" lvl="0" indent="0" algn="ctr" defTabSz="1066800">
                  <a:lnSpc>
                    <a:spcPct val="90000"/>
                  </a:lnSpc>
                  <a:spcBef>
                    <a:spcPct val="0"/>
                  </a:spcBef>
                  <a:spcAft>
                    <a:spcPct val="35000"/>
                  </a:spcAft>
                  <a:buNone/>
                </a:pPr>
                <a:r>
                  <a:rPr lang="fr-FR" sz="2600" dirty="0"/>
                  <a:t>Délimitation</a:t>
                </a:r>
                <a:r>
                  <a:rPr lang="fr-FR" sz="2600" kern="1200" dirty="0"/>
                  <a:t> de l’étude</a:t>
                </a:r>
              </a:p>
            </p:txBody>
          </p:sp>
        </p:grpSp>
        <p:pic>
          <p:nvPicPr>
            <p:cNvPr id="3074" name="Picture 2" descr="Frame Icon 696702">
              <a:extLst>
                <a:ext uri="{FF2B5EF4-FFF2-40B4-BE49-F238E27FC236}">
                  <a16:creationId xmlns:a16="http://schemas.microsoft.com/office/drawing/2014/main" id="{89E96CAB-4023-46D4-B114-30E5A5039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136" y="4498835"/>
              <a:ext cx="1132329" cy="1122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25D42800-1B1D-439E-883F-CEF3F1FC8162}"/>
              </a:ext>
            </a:extLst>
          </p:cNvPr>
          <p:cNvGrpSpPr/>
          <p:nvPr/>
        </p:nvGrpSpPr>
        <p:grpSpPr>
          <a:xfrm>
            <a:off x="4393607" y="1828800"/>
            <a:ext cx="3306172" cy="4545106"/>
            <a:chOff x="4393607" y="1828800"/>
            <a:chExt cx="3306172" cy="4545106"/>
          </a:xfrm>
        </p:grpSpPr>
        <p:grpSp>
          <p:nvGrpSpPr>
            <p:cNvPr id="5" name="Group 4">
              <a:extLst>
                <a:ext uri="{FF2B5EF4-FFF2-40B4-BE49-F238E27FC236}">
                  <a16:creationId xmlns:a16="http://schemas.microsoft.com/office/drawing/2014/main" id="{1E1E70CB-74EB-4076-B03F-3CC2659D8CF3}"/>
                </a:ext>
              </a:extLst>
            </p:cNvPr>
            <p:cNvGrpSpPr/>
            <p:nvPr/>
          </p:nvGrpSpPr>
          <p:grpSpPr>
            <a:xfrm>
              <a:off x="4393607" y="1828800"/>
              <a:ext cx="3306172" cy="4545106"/>
              <a:chOff x="4393607" y="1828800"/>
              <a:chExt cx="3306172" cy="4545106"/>
            </a:xfrm>
          </p:grpSpPr>
          <p:sp>
            <p:nvSpPr>
              <p:cNvPr id="6" name="Freeform: Shape 5">
                <a:extLst>
                  <a:ext uri="{FF2B5EF4-FFF2-40B4-BE49-F238E27FC236}">
                    <a16:creationId xmlns:a16="http://schemas.microsoft.com/office/drawing/2014/main" id="{30E5956E-67FC-4104-AF9E-F884D84B6181}"/>
                  </a:ext>
                </a:extLst>
              </p:cNvPr>
              <p:cNvSpPr/>
              <p:nvPr/>
            </p:nvSpPr>
            <p:spPr>
              <a:xfrm>
                <a:off x="4393607"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2800" kern="1200" dirty="0"/>
              </a:p>
            </p:txBody>
          </p:sp>
          <p:sp>
            <p:nvSpPr>
              <p:cNvPr id="7" name="Freeform: Shape 6">
                <a:extLst>
                  <a:ext uri="{FF2B5EF4-FFF2-40B4-BE49-F238E27FC236}">
                    <a16:creationId xmlns:a16="http://schemas.microsoft.com/office/drawing/2014/main" id="{560EFEDA-D5A9-491C-8522-0D68F883E4FE}"/>
                  </a:ext>
                </a:extLst>
              </p:cNvPr>
              <p:cNvSpPr/>
              <p:nvPr/>
            </p:nvSpPr>
            <p:spPr>
              <a:xfrm>
                <a:off x="4724224" y="2217244"/>
                <a:ext cx="2644938" cy="1512001"/>
              </a:xfrm>
              <a:custGeom>
                <a:avLst/>
                <a:gdLst>
                  <a:gd name="connsiteX0" fmla="*/ 0 w 2644938"/>
                  <a:gd name="connsiteY0" fmla="*/ 222055 h 2220554"/>
                  <a:gd name="connsiteX1" fmla="*/ 222055 w 2644938"/>
                  <a:gd name="connsiteY1" fmla="*/ 0 h 2220554"/>
                  <a:gd name="connsiteX2" fmla="*/ 2422883 w 2644938"/>
                  <a:gd name="connsiteY2" fmla="*/ 0 h 2220554"/>
                  <a:gd name="connsiteX3" fmla="*/ 2644938 w 2644938"/>
                  <a:gd name="connsiteY3" fmla="*/ 222055 h 2220554"/>
                  <a:gd name="connsiteX4" fmla="*/ 2644938 w 2644938"/>
                  <a:gd name="connsiteY4" fmla="*/ 1998499 h 2220554"/>
                  <a:gd name="connsiteX5" fmla="*/ 2422883 w 2644938"/>
                  <a:gd name="connsiteY5" fmla="*/ 2220554 h 2220554"/>
                  <a:gd name="connsiteX6" fmla="*/ 222055 w 2644938"/>
                  <a:gd name="connsiteY6" fmla="*/ 2220554 h 2220554"/>
                  <a:gd name="connsiteX7" fmla="*/ 0 w 2644938"/>
                  <a:gd name="connsiteY7" fmla="*/ 1998499 h 2220554"/>
                  <a:gd name="connsiteX8" fmla="*/ 0 w 2644938"/>
                  <a:gd name="connsiteY8" fmla="*/ 222055 h 222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220554">
                    <a:moveTo>
                      <a:pt x="0" y="222055"/>
                    </a:moveTo>
                    <a:cubicBezTo>
                      <a:pt x="0" y="99417"/>
                      <a:pt x="99417" y="0"/>
                      <a:pt x="222055" y="0"/>
                    </a:cubicBezTo>
                    <a:lnTo>
                      <a:pt x="2422883" y="0"/>
                    </a:lnTo>
                    <a:cubicBezTo>
                      <a:pt x="2545521" y="0"/>
                      <a:pt x="2644938" y="99417"/>
                      <a:pt x="2644938" y="222055"/>
                    </a:cubicBezTo>
                    <a:lnTo>
                      <a:pt x="2644938" y="1998499"/>
                    </a:lnTo>
                    <a:cubicBezTo>
                      <a:pt x="2644938" y="2121137"/>
                      <a:pt x="2545521" y="2220554"/>
                      <a:pt x="2422883" y="2220554"/>
                    </a:cubicBezTo>
                    <a:lnTo>
                      <a:pt x="222055" y="2220554"/>
                    </a:lnTo>
                    <a:cubicBezTo>
                      <a:pt x="99417" y="2220554"/>
                      <a:pt x="0" y="2121137"/>
                      <a:pt x="0" y="1998499"/>
                    </a:cubicBezTo>
                    <a:lnTo>
                      <a:pt x="0" y="222055"/>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998" tIns="110758" rIns="125998" bIns="110758" numCol="1" spcCol="1270" anchor="ctr" anchorCtr="0">
                <a:noAutofit/>
              </a:bodyPr>
              <a:lstStyle/>
              <a:p>
                <a:pPr marL="0" lvl="0" indent="0" algn="ctr" defTabSz="1066800">
                  <a:lnSpc>
                    <a:spcPct val="90000"/>
                  </a:lnSpc>
                  <a:spcBef>
                    <a:spcPct val="0"/>
                  </a:spcBef>
                  <a:spcAft>
                    <a:spcPct val="35000"/>
                  </a:spcAft>
                  <a:buNone/>
                </a:pPr>
                <a:r>
                  <a:rPr lang="fr-FR" sz="2600" kern="1200" dirty="0"/>
                  <a:t>Collecte de données</a:t>
                </a:r>
              </a:p>
            </p:txBody>
          </p:sp>
        </p:grpSp>
        <p:pic>
          <p:nvPicPr>
            <p:cNvPr id="3076" name="Picture 4" descr="data collection Icon 2475086">
              <a:extLst>
                <a:ext uri="{FF2B5EF4-FFF2-40B4-BE49-F238E27FC236}">
                  <a16:creationId xmlns:a16="http://schemas.microsoft.com/office/drawing/2014/main" id="{A7338967-B1F5-463A-AB01-381EA1473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693" y="4448064"/>
              <a:ext cx="1512000" cy="151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75BA93F9-07A2-4719-8361-3010576786B9}"/>
              </a:ext>
            </a:extLst>
          </p:cNvPr>
          <p:cNvGrpSpPr/>
          <p:nvPr/>
        </p:nvGrpSpPr>
        <p:grpSpPr>
          <a:xfrm>
            <a:off x="7947743" y="1828800"/>
            <a:ext cx="3306172" cy="4545106"/>
            <a:chOff x="7947743" y="1828800"/>
            <a:chExt cx="3306172" cy="4545106"/>
          </a:xfrm>
        </p:grpSpPr>
        <p:grpSp>
          <p:nvGrpSpPr>
            <p:cNvPr id="8" name="Group 7">
              <a:extLst>
                <a:ext uri="{FF2B5EF4-FFF2-40B4-BE49-F238E27FC236}">
                  <a16:creationId xmlns:a16="http://schemas.microsoft.com/office/drawing/2014/main" id="{195BDDAD-2386-4271-8D70-F18BD9436D08}"/>
                </a:ext>
              </a:extLst>
            </p:cNvPr>
            <p:cNvGrpSpPr/>
            <p:nvPr/>
          </p:nvGrpSpPr>
          <p:grpSpPr>
            <a:xfrm>
              <a:off x="7947743" y="1828800"/>
              <a:ext cx="3306172" cy="4545106"/>
              <a:chOff x="7947743" y="1828800"/>
              <a:chExt cx="3306172" cy="4545106"/>
            </a:xfrm>
          </p:grpSpPr>
          <p:sp>
            <p:nvSpPr>
              <p:cNvPr id="9" name="Freeform: Shape 8">
                <a:extLst>
                  <a:ext uri="{FF2B5EF4-FFF2-40B4-BE49-F238E27FC236}">
                    <a16:creationId xmlns:a16="http://schemas.microsoft.com/office/drawing/2014/main" id="{2179F93C-7257-44B0-834E-691CA97911C3}"/>
                  </a:ext>
                </a:extLst>
              </p:cNvPr>
              <p:cNvSpPr/>
              <p:nvPr/>
            </p:nvSpPr>
            <p:spPr>
              <a:xfrm>
                <a:off x="7947743"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2800" kern="1200" dirty="0"/>
              </a:p>
            </p:txBody>
          </p:sp>
          <p:sp>
            <p:nvSpPr>
              <p:cNvPr id="10" name="Freeform: Shape 9">
                <a:extLst>
                  <a:ext uri="{FF2B5EF4-FFF2-40B4-BE49-F238E27FC236}">
                    <a16:creationId xmlns:a16="http://schemas.microsoft.com/office/drawing/2014/main" id="{28AE0780-62FC-451C-A554-24A1B4607D6F}"/>
                  </a:ext>
                </a:extLst>
              </p:cNvPr>
              <p:cNvSpPr/>
              <p:nvPr/>
            </p:nvSpPr>
            <p:spPr>
              <a:xfrm>
                <a:off x="8278360" y="2217244"/>
                <a:ext cx="2644938" cy="1512001"/>
              </a:xfrm>
              <a:custGeom>
                <a:avLst/>
                <a:gdLst>
                  <a:gd name="connsiteX0" fmla="*/ 0 w 2644938"/>
                  <a:gd name="connsiteY0" fmla="*/ 217813 h 2178130"/>
                  <a:gd name="connsiteX1" fmla="*/ 217813 w 2644938"/>
                  <a:gd name="connsiteY1" fmla="*/ 0 h 2178130"/>
                  <a:gd name="connsiteX2" fmla="*/ 2427125 w 2644938"/>
                  <a:gd name="connsiteY2" fmla="*/ 0 h 2178130"/>
                  <a:gd name="connsiteX3" fmla="*/ 2644938 w 2644938"/>
                  <a:gd name="connsiteY3" fmla="*/ 217813 h 2178130"/>
                  <a:gd name="connsiteX4" fmla="*/ 2644938 w 2644938"/>
                  <a:gd name="connsiteY4" fmla="*/ 1960317 h 2178130"/>
                  <a:gd name="connsiteX5" fmla="*/ 2427125 w 2644938"/>
                  <a:gd name="connsiteY5" fmla="*/ 2178130 h 2178130"/>
                  <a:gd name="connsiteX6" fmla="*/ 217813 w 2644938"/>
                  <a:gd name="connsiteY6" fmla="*/ 2178130 h 2178130"/>
                  <a:gd name="connsiteX7" fmla="*/ 0 w 2644938"/>
                  <a:gd name="connsiteY7" fmla="*/ 1960317 h 2178130"/>
                  <a:gd name="connsiteX8" fmla="*/ 0 w 2644938"/>
                  <a:gd name="connsiteY8" fmla="*/ 217813 h 21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178130">
                    <a:moveTo>
                      <a:pt x="0" y="217813"/>
                    </a:moveTo>
                    <a:cubicBezTo>
                      <a:pt x="0" y="97518"/>
                      <a:pt x="97518" y="0"/>
                      <a:pt x="217813" y="0"/>
                    </a:cubicBezTo>
                    <a:lnTo>
                      <a:pt x="2427125" y="0"/>
                    </a:lnTo>
                    <a:cubicBezTo>
                      <a:pt x="2547420" y="0"/>
                      <a:pt x="2644938" y="97518"/>
                      <a:pt x="2644938" y="217813"/>
                    </a:cubicBezTo>
                    <a:lnTo>
                      <a:pt x="2644938" y="1960317"/>
                    </a:lnTo>
                    <a:cubicBezTo>
                      <a:pt x="2644938" y="2080612"/>
                      <a:pt x="2547420" y="2178130"/>
                      <a:pt x="2427125" y="2178130"/>
                    </a:cubicBezTo>
                    <a:lnTo>
                      <a:pt x="217813" y="2178130"/>
                    </a:lnTo>
                    <a:cubicBezTo>
                      <a:pt x="97518" y="2178130"/>
                      <a:pt x="0" y="2080612"/>
                      <a:pt x="0" y="1960317"/>
                    </a:cubicBezTo>
                    <a:lnTo>
                      <a:pt x="0" y="217813"/>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295" tIns="111420" rIns="127295" bIns="111420" numCol="1" spcCol="1270" anchor="ctr" anchorCtr="0">
                <a:noAutofit/>
              </a:bodyPr>
              <a:lstStyle/>
              <a:p>
                <a:pPr marL="0" lvl="0" indent="0" algn="ctr" defTabSz="1111250">
                  <a:lnSpc>
                    <a:spcPct val="90000"/>
                  </a:lnSpc>
                  <a:spcBef>
                    <a:spcPct val="0"/>
                  </a:spcBef>
                  <a:spcAft>
                    <a:spcPct val="35000"/>
                  </a:spcAft>
                  <a:buNone/>
                </a:pPr>
                <a:r>
                  <a:rPr lang="fr-FR" sz="2600" kern="1200" dirty="0"/>
                  <a:t>Évaluation de l’impact environnemental</a:t>
                </a:r>
              </a:p>
            </p:txBody>
          </p:sp>
        </p:grpSp>
        <p:pic>
          <p:nvPicPr>
            <p:cNvPr id="3078" name="Picture 6" descr="evaluation Icon 3644103">
              <a:extLst>
                <a:ext uri="{FF2B5EF4-FFF2-40B4-BE49-F238E27FC236}">
                  <a16:creationId xmlns:a16="http://schemas.microsoft.com/office/drawing/2014/main" id="{F16CAF98-655C-4959-90FF-D78FD28A5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8893" y="4285933"/>
              <a:ext cx="1548000" cy="154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096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1FF-51E4-4577-B67B-DA288446E250}"/>
              </a:ext>
            </a:extLst>
          </p:cNvPr>
          <p:cNvSpPr>
            <a:spLocks noGrp="1"/>
          </p:cNvSpPr>
          <p:nvPr>
            <p:ph type="title"/>
          </p:nvPr>
        </p:nvSpPr>
        <p:spPr/>
        <p:txBody>
          <a:bodyPr/>
          <a:lstStyle/>
          <a:p>
            <a:r>
              <a:rPr lang="fr-FR" dirty="0"/>
              <a:t>3. Présentation du travail effectué</a:t>
            </a:r>
          </a:p>
        </p:txBody>
      </p:sp>
      <p:sp>
        <p:nvSpPr>
          <p:cNvPr id="3" name="Slide Number Placeholder 2">
            <a:extLst>
              <a:ext uri="{FF2B5EF4-FFF2-40B4-BE49-F238E27FC236}">
                <a16:creationId xmlns:a16="http://schemas.microsoft.com/office/drawing/2014/main" id="{00E557BB-B3E8-423D-9E00-62F899E7E574}"/>
              </a:ext>
            </a:extLst>
          </p:cNvPr>
          <p:cNvSpPr>
            <a:spLocks noGrp="1"/>
          </p:cNvSpPr>
          <p:nvPr>
            <p:ph type="sldNum" sz="quarter" idx="12"/>
          </p:nvPr>
        </p:nvSpPr>
        <p:spPr>
          <a:xfrm>
            <a:off x="9448800" y="6461330"/>
            <a:ext cx="2743200" cy="365125"/>
          </a:xfrm>
        </p:spPr>
        <p:txBody>
          <a:bodyPr/>
          <a:lstStyle/>
          <a:p>
            <a:fld id="{27C6CCC6-2BE5-4E42-96A4-D1E8E81A3D8E}" type="slidenum">
              <a:rPr lang="de-DE" smtClean="0"/>
              <a:pPr/>
              <a:t>15</a:t>
            </a:fld>
            <a:endParaRPr lang="de-DE" dirty="0"/>
          </a:p>
        </p:txBody>
      </p:sp>
      <p:grpSp>
        <p:nvGrpSpPr>
          <p:cNvPr id="4" name="Group 3">
            <a:extLst>
              <a:ext uri="{FF2B5EF4-FFF2-40B4-BE49-F238E27FC236}">
                <a16:creationId xmlns:a16="http://schemas.microsoft.com/office/drawing/2014/main" id="{9321EAB2-5CED-4812-B9A0-F4DE9F7BCDFE}"/>
              </a:ext>
            </a:extLst>
          </p:cNvPr>
          <p:cNvGrpSpPr/>
          <p:nvPr/>
        </p:nvGrpSpPr>
        <p:grpSpPr>
          <a:xfrm>
            <a:off x="838200" y="1828800"/>
            <a:ext cx="3306172" cy="4545106"/>
            <a:chOff x="838200" y="1828800"/>
            <a:chExt cx="3306172" cy="4545106"/>
          </a:xfrm>
        </p:grpSpPr>
        <p:grpSp>
          <p:nvGrpSpPr>
            <p:cNvPr id="11" name="Group 10">
              <a:extLst>
                <a:ext uri="{FF2B5EF4-FFF2-40B4-BE49-F238E27FC236}">
                  <a16:creationId xmlns:a16="http://schemas.microsoft.com/office/drawing/2014/main" id="{ADAF6A25-2028-4BB3-BEA5-6EBCBD5F5586}"/>
                </a:ext>
              </a:extLst>
            </p:cNvPr>
            <p:cNvGrpSpPr/>
            <p:nvPr/>
          </p:nvGrpSpPr>
          <p:grpSpPr>
            <a:xfrm>
              <a:off x="838200" y="1828800"/>
              <a:ext cx="3306172" cy="4545106"/>
              <a:chOff x="838215" y="1828800"/>
              <a:chExt cx="3306172" cy="4545106"/>
            </a:xfrm>
          </p:grpSpPr>
          <p:sp>
            <p:nvSpPr>
              <p:cNvPr id="12" name="Freeform: Shape 11">
                <a:extLst>
                  <a:ext uri="{FF2B5EF4-FFF2-40B4-BE49-F238E27FC236}">
                    <a16:creationId xmlns:a16="http://schemas.microsoft.com/office/drawing/2014/main" id="{F72F1346-F987-47D6-BA32-5CA106A0A32A}"/>
                  </a:ext>
                </a:extLst>
              </p:cNvPr>
              <p:cNvSpPr/>
              <p:nvPr/>
            </p:nvSpPr>
            <p:spPr>
              <a:xfrm>
                <a:off x="838215"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5400" kern="1200" dirty="0"/>
              </a:p>
            </p:txBody>
          </p:sp>
          <p:sp>
            <p:nvSpPr>
              <p:cNvPr id="13" name="Freeform: Shape 12">
                <a:extLst>
                  <a:ext uri="{FF2B5EF4-FFF2-40B4-BE49-F238E27FC236}">
                    <a16:creationId xmlns:a16="http://schemas.microsoft.com/office/drawing/2014/main" id="{DD53FC95-730C-4973-AD3D-79F205A2867D}"/>
                  </a:ext>
                </a:extLst>
              </p:cNvPr>
              <p:cNvSpPr/>
              <p:nvPr/>
            </p:nvSpPr>
            <p:spPr>
              <a:xfrm>
                <a:off x="1168831" y="2222808"/>
                <a:ext cx="2644938" cy="1512001"/>
              </a:xfrm>
              <a:custGeom>
                <a:avLst/>
                <a:gdLst>
                  <a:gd name="connsiteX0" fmla="*/ 0 w 2644938"/>
                  <a:gd name="connsiteY0" fmla="*/ 227400 h 2273998"/>
                  <a:gd name="connsiteX1" fmla="*/ 227400 w 2644938"/>
                  <a:gd name="connsiteY1" fmla="*/ 0 h 2273998"/>
                  <a:gd name="connsiteX2" fmla="*/ 2417538 w 2644938"/>
                  <a:gd name="connsiteY2" fmla="*/ 0 h 2273998"/>
                  <a:gd name="connsiteX3" fmla="*/ 2644938 w 2644938"/>
                  <a:gd name="connsiteY3" fmla="*/ 227400 h 2273998"/>
                  <a:gd name="connsiteX4" fmla="*/ 2644938 w 2644938"/>
                  <a:gd name="connsiteY4" fmla="*/ 2046598 h 2273998"/>
                  <a:gd name="connsiteX5" fmla="*/ 2417538 w 2644938"/>
                  <a:gd name="connsiteY5" fmla="*/ 2273998 h 2273998"/>
                  <a:gd name="connsiteX6" fmla="*/ 227400 w 2644938"/>
                  <a:gd name="connsiteY6" fmla="*/ 2273998 h 2273998"/>
                  <a:gd name="connsiteX7" fmla="*/ 0 w 2644938"/>
                  <a:gd name="connsiteY7" fmla="*/ 2046598 h 2273998"/>
                  <a:gd name="connsiteX8" fmla="*/ 0 w 2644938"/>
                  <a:gd name="connsiteY8" fmla="*/ 227400 h 22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273998">
                    <a:moveTo>
                      <a:pt x="0" y="227400"/>
                    </a:moveTo>
                    <a:cubicBezTo>
                      <a:pt x="0" y="101810"/>
                      <a:pt x="101810" y="0"/>
                      <a:pt x="227400" y="0"/>
                    </a:cubicBezTo>
                    <a:lnTo>
                      <a:pt x="2417538" y="0"/>
                    </a:lnTo>
                    <a:cubicBezTo>
                      <a:pt x="2543128" y="0"/>
                      <a:pt x="2644938" y="101810"/>
                      <a:pt x="2644938" y="227400"/>
                    </a:cubicBezTo>
                    <a:lnTo>
                      <a:pt x="2644938" y="2046598"/>
                    </a:lnTo>
                    <a:cubicBezTo>
                      <a:pt x="2644938" y="2172188"/>
                      <a:pt x="2543128" y="2273998"/>
                      <a:pt x="2417538" y="2273998"/>
                    </a:cubicBezTo>
                    <a:lnTo>
                      <a:pt x="227400" y="2273998"/>
                    </a:lnTo>
                    <a:cubicBezTo>
                      <a:pt x="101810" y="2273998"/>
                      <a:pt x="0" y="2172188"/>
                      <a:pt x="0" y="2046598"/>
                    </a:cubicBezTo>
                    <a:lnTo>
                      <a:pt x="0" y="227400"/>
                    </a:lnTo>
                    <a:close/>
                  </a:path>
                </a:pathLst>
              </a:cu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563" tIns="112323" rIns="127563" bIns="112323" numCol="1" spcCol="1270" anchor="ctr" anchorCtr="0">
                <a:noAutofit/>
              </a:bodyPr>
              <a:lstStyle/>
              <a:p>
                <a:pPr marL="0" lvl="0" indent="0" algn="ctr" defTabSz="1066800">
                  <a:lnSpc>
                    <a:spcPct val="90000"/>
                  </a:lnSpc>
                  <a:spcBef>
                    <a:spcPct val="0"/>
                  </a:spcBef>
                  <a:spcAft>
                    <a:spcPct val="35000"/>
                  </a:spcAft>
                  <a:buNone/>
                </a:pPr>
                <a:r>
                  <a:rPr lang="fr-FR" sz="2600" kern="1200" dirty="0"/>
                  <a:t>Délimitation de l’étude</a:t>
                </a:r>
              </a:p>
            </p:txBody>
          </p:sp>
        </p:grpSp>
        <p:pic>
          <p:nvPicPr>
            <p:cNvPr id="3074" name="Picture 2" descr="Frame Icon 696702">
              <a:extLst>
                <a:ext uri="{FF2B5EF4-FFF2-40B4-BE49-F238E27FC236}">
                  <a16:creationId xmlns:a16="http://schemas.microsoft.com/office/drawing/2014/main" id="{89E96CAB-4023-46D4-B114-30E5A5039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121" y="4498835"/>
              <a:ext cx="1132329" cy="1122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8C5E3F2E-A141-4296-82A0-0A0652EDA21C}"/>
              </a:ext>
            </a:extLst>
          </p:cNvPr>
          <p:cNvGrpSpPr/>
          <p:nvPr/>
        </p:nvGrpSpPr>
        <p:grpSpPr>
          <a:xfrm>
            <a:off x="4393607" y="1828800"/>
            <a:ext cx="3306172" cy="4545106"/>
            <a:chOff x="4393607" y="1828800"/>
            <a:chExt cx="3306172" cy="4545106"/>
          </a:xfrm>
        </p:grpSpPr>
        <p:grpSp>
          <p:nvGrpSpPr>
            <p:cNvPr id="5" name="Group 4">
              <a:extLst>
                <a:ext uri="{FF2B5EF4-FFF2-40B4-BE49-F238E27FC236}">
                  <a16:creationId xmlns:a16="http://schemas.microsoft.com/office/drawing/2014/main" id="{1E1E70CB-74EB-4076-B03F-3CC2659D8CF3}"/>
                </a:ext>
              </a:extLst>
            </p:cNvPr>
            <p:cNvGrpSpPr/>
            <p:nvPr/>
          </p:nvGrpSpPr>
          <p:grpSpPr>
            <a:xfrm>
              <a:off x="4393607" y="1828800"/>
              <a:ext cx="3306172" cy="4545106"/>
              <a:chOff x="4393607" y="1828800"/>
              <a:chExt cx="3306172" cy="4545106"/>
            </a:xfrm>
          </p:grpSpPr>
          <p:sp>
            <p:nvSpPr>
              <p:cNvPr id="6" name="Freeform: Shape 5">
                <a:extLst>
                  <a:ext uri="{FF2B5EF4-FFF2-40B4-BE49-F238E27FC236}">
                    <a16:creationId xmlns:a16="http://schemas.microsoft.com/office/drawing/2014/main" id="{30E5956E-67FC-4104-AF9E-F884D84B6181}"/>
                  </a:ext>
                </a:extLst>
              </p:cNvPr>
              <p:cNvSpPr/>
              <p:nvPr/>
            </p:nvSpPr>
            <p:spPr>
              <a:xfrm>
                <a:off x="4393607"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bg1">
                    <a:lumMod val="50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2800" kern="1200" dirty="0">
                  <a:solidFill>
                    <a:schemeClr val="bg1">
                      <a:lumMod val="50000"/>
                    </a:schemeClr>
                  </a:solidFill>
                </a:endParaRPr>
              </a:p>
            </p:txBody>
          </p:sp>
          <p:sp>
            <p:nvSpPr>
              <p:cNvPr id="7" name="Freeform: Shape 6">
                <a:extLst>
                  <a:ext uri="{FF2B5EF4-FFF2-40B4-BE49-F238E27FC236}">
                    <a16:creationId xmlns:a16="http://schemas.microsoft.com/office/drawing/2014/main" id="{560EFEDA-D5A9-491C-8522-0D68F883E4FE}"/>
                  </a:ext>
                </a:extLst>
              </p:cNvPr>
              <p:cNvSpPr/>
              <p:nvPr/>
            </p:nvSpPr>
            <p:spPr>
              <a:xfrm>
                <a:off x="4724224" y="2222807"/>
                <a:ext cx="2644938" cy="1512001"/>
              </a:xfrm>
              <a:custGeom>
                <a:avLst/>
                <a:gdLst>
                  <a:gd name="connsiteX0" fmla="*/ 0 w 2644938"/>
                  <a:gd name="connsiteY0" fmla="*/ 222055 h 2220554"/>
                  <a:gd name="connsiteX1" fmla="*/ 222055 w 2644938"/>
                  <a:gd name="connsiteY1" fmla="*/ 0 h 2220554"/>
                  <a:gd name="connsiteX2" fmla="*/ 2422883 w 2644938"/>
                  <a:gd name="connsiteY2" fmla="*/ 0 h 2220554"/>
                  <a:gd name="connsiteX3" fmla="*/ 2644938 w 2644938"/>
                  <a:gd name="connsiteY3" fmla="*/ 222055 h 2220554"/>
                  <a:gd name="connsiteX4" fmla="*/ 2644938 w 2644938"/>
                  <a:gd name="connsiteY4" fmla="*/ 1998499 h 2220554"/>
                  <a:gd name="connsiteX5" fmla="*/ 2422883 w 2644938"/>
                  <a:gd name="connsiteY5" fmla="*/ 2220554 h 2220554"/>
                  <a:gd name="connsiteX6" fmla="*/ 222055 w 2644938"/>
                  <a:gd name="connsiteY6" fmla="*/ 2220554 h 2220554"/>
                  <a:gd name="connsiteX7" fmla="*/ 0 w 2644938"/>
                  <a:gd name="connsiteY7" fmla="*/ 1998499 h 2220554"/>
                  <a:gd name="connsiteX8" fmla="*/ 0 w 2644938"/>
                  <a:gd name="connsiteY8" fmla="*/ 222055 h 222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220554">
                    <a:moveTo>
                      <a:pt x="0" y="222055"/>
                    </a:moveTo>
                    <a:cubicBezTo>
                      <a:pt x="0" y="99417"/>
                      <a:pt x="99417" y="0"/>
                      <a:pt x="222055" y="0"/>
                    </a:cubicBezTo>
                    <a:lnTo>
                      <a:pt x="2422883" y="0"/>
                    </a:lnTo>
                    <a:cubicBezTo>
                      <a:pt x="2545521" y="0"/>
                      <a:pt x="2644938" y="99417"/>
                      <a:pt x="2644938" y="222055"/>
                    </a:cubicBezTo>
                    <a:lnTo>
                      <a:pt x="2644938" y="1998499"/>
                    </a:lnTo>
                    <a:cubicBezTo>
                      <a:pt x="2644938" y="2121137"/>
                      <a:pt x="2545521" y="2220554"/>
                      <a:pt x="2422883" y="2220554"/>
                    </a:cubicBezTo>
                    <a:lnTo>
                      <a:pt x="222055" y="2220554"/>
                    </a:lnTo>
                    <a:cubicBezTo>
                      <a:pt x="99417" y="2220554"/>
                      <a:pt x="0" y="2121137"/>
                      <a:pt x="0" y="1998499"/>
                    </a:cubicBezTo>
                    <a:lnTo>
                      <a:pt x="0" y="222055"/>
                    </a:lnTo>
                    <a:close/>
                  </a:path>
                </a:pathLst>
              </a:custGeom>
              <a:solidFill>
                <a:schemeClr val="accent2"/>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998" tIns="110758" rIns="125998" bIns="110758" numCol="1" spcCol="1270" anchor="ctr" anchorCtr="0">
                <a:noAutofit/>
              </a:bodyPr>
              <a:lstStyle/>
              <a:p>
                <a:pPr marL="0" lvl="0" indent="0" algn="ctr" defTabSz="1066800">
                  <a:lnSpc>
                    <a:spcPct val="90000"/>
                  </a:lnSpc>
                  <a:spcBef>
                    <a:spcPct val="0"/>
                  </a:spcBef>
                  <a:spcAft>
                    <a:spcPct val="35000"/>
                  </a:spcAft>
                  <a:buNone/>
                </a:pPr>
                <a:r>
                  <a:rPr lang="fr-FR" sz="2600" kern="1200" dirty="0"/>
                  <a:t>Collecte de données</a:t>
                </a:r>
              </a:p>
            </p:txBody>
          </p:sp>
        </p:grpSp>
        <p:pic>
          <p:nvPicPr>
            <p:cNvPr id="3076" name="Picture 4" descr="data collection Icon 2475086">
              <a:extLst>
                <a:ext uri="{FF2B5EF4-FFF2-40B4-BE49-F238E27FC236}">
                  <a16:creationId xmlns:a16="http://schemas.microsoft.com/office/drawing/2014/main" id="{A7338967-B1F5-463A-AB01-381EA1473859}"/>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0693" y="4448064"/>
              <a:ext cx="1512000" cy="151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8DC7800D-FDA2-4114-B454-85D580049F11}"/>
              </a:ext>
            </a:extLst>
          </p:cNvPr>
          <p:cNvGrpSpPr/>
          <p:nvPr/>
        </p:nvGrpSpPr>
        <p:grpSpPr>
          <a:xfrm>
            <a:off x="7947743" y="1828800"/>
            <a:ext cx="3306172" cy="4545106"/>
            <a:chOff x="7947743" y="1828800"/>
            <a:chExt cx="3306172" cy="4545106"/>
          </a:xfrm>
        </p:grpSpPr>
        <p:grpSp>
          <p:nvGrpSpPr>
            <p:cNvPr id="8" name="Group 7">
              <a:extLst>
                <a:ext uri="{FF2B5EF4-FFF2-40B4-BE49-F238E27FC236}">
                  <a16:creationId xmlns:a16="http://schemas.microsoft.com/office/drawing/2014/main" id="{195BDDAD-2386-4271-8D70-F18BD9436D08}"/>
                </a:ext>
              </a:extLst>
            </p:cNvPr>
            <p:cNvGrpSpPr/>
            <p:nvPr/>
          </p:nvGrpSpPr>
          <p:grpSpPr>
            <a:xfrm>
              <a:off x="7947743" y="1828800"/>
              <a:ext cx="3306172" cy="4545106"/>
              <a:chOff x="7947743" y="1828800"/>
              <a:chExt cx="3306172" cy="4545106"/>
            </a:xfrm>
          </p:grpSpPr>
          <p:sp>
            <p:nvSpPr>
              <p:cNvPr id="9" name="Freeform: Shape 8">
                <a:extLst>
                  <a:ext uri="{FF2B5EF4-FFF2-40B4-BE49-F238E27FC236}">
                    <a16:creationId xmlns:a16="http://schemas.microsoft.com/office/drawing/2014/main" id="{2179F93C-7257-44B0-834E-691CA97911C3}"/>
                  </a:ext>
                </a:extLst>
              </p:cNvPr>
              <p:cNvSpPr/>
              <p:nvPr/>
            </p:nvSpPr>
            <p:spPr>
              <a:xfrm>
                <a:off x="7947743"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bg1">
                    <a:lumMod val="50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2800" kern="1200" dirty="0">
                  <a:solidFill>
                    <a:schemeClr val="bg1">
                      <a:lumMod val="50000"/>
                    </a:schemeClr>
                  </a:solidFill>
                </a:endParaRPr>
              </a:p>
            </p:txBody>
          </p:sp>
          <p:sp>
            <p:nvSpPr>
              <p:cNvPr id="10" name="Freeform: Shape 9">
                <a:extLst>
                  <a:ext uri="{FF2B5EF4-FFF2-40B4-BE49-F238E27FC236}">
                    <a16:creationId xmlns:a16="http://schemas.microsoft.com/office/drawing/2014/main" id="{28AE0780-62FC-451C-A554-24A1B4607D6F}"/>
                  </a:ext>
                </a:extLst>
              </p:cNvPr>
              <p:cNvSpPr/>
              <p:nvPr/>
            </p:nvSpPr>
            <p:spPr>
              <a:xfrm>
                <a:off x="8278360" y="2222806"/>
                <a:ext cx="2644938" cy="1512001"/>
              </a:xfrm>
              <a:custGeom>
                <a:avLst/>
                <a:gdLst>
                  <a:gd name="connsiteX0" fmla="*/ 0 w 2644938"/>
                  <a:gd name="connsiteY0" fmla="*/ 217813 h 2178130"/>
                  <a:gd name="connsiteX1" fmla="*/ 217813 w 2644938"/>
                  <a:gd name="connsiteY1" fmla="*/ 0 h 2178130"/>
                  <a:gd name="connsiteX2" fmla="*/ 2427125 w 2644938"/>
                  <a:gd name="connsiteY2" fmla="*/ 0 h 2178130"/>
                  <a:gd name="connsiteX3" fmla="*/ 2644938 w 2644938"/>
                  <a:gd name="connsiteY3" fmla="*/ 217813 h 2178130"/>
                  <a:gd name="connsiteX4" fmla="*/ 2644938 w 2644938"/>
                  <a:gd name="connsiteY4" fmla="*/ 1960317 h 2178130"/>
                  <a:gd name="connsiteX5" fmla="*/ 2427125 w 2644938"/>
                  <a:gd name="connsiteY5" fmla="*/ 2178130 h 2178130"/>
                  <a:gd name="connsiteX6" fmla="*/ 217813 w 2644938"/>
                  <a:gd name="connsiteY6" fmla="*/ 2178130 h 2178130"/>
                  <a:gd name="connsiteX7" fmla="*/ 0 w 2644938"/>
                  <a:gd name="connsiteY7" fmla="*/ 1960317 h 2178130"/>
                  <a:gd name="connsiteX8" fmla="*/ 0 w 2644938"/>
                  <a:gd name="connsiteY8" fmla="*/ 217813 h 21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178130">
                    <a:moveTo>
                      <a:pt x="0" y="217813"/>
                    </a:moveTo>
                    <a:cubicBezTo>
                      <a:pt x="0" y="97518"/>
                      <a:pt x="97518" y="0"/>
                      <a:pt x="217813" y="0"/>
                    </a:cubicBezTo>
                    <a:lnTo>
                      <a:pt x="2427125" y="0"/>
                    </a:lnTo>
                    <a:cubicBezTo>
                      <a:pt x="2547420" y="0"/>
                      <a:pt x="2644938" y="97518"/>
                      <a:pt x="2644938" y="217813"/>
                    </a:cubicBezTo>
                    <a:lnTo>
                      <a:pt x="2644938" y="1960317"/>
                    </a:lnTo>
                    <a:cubicBezTo>
                      <a:pt x="2644938" y="2080612"/>
                      <a:pt x="2547420" y="2178130"/>
                      <a:pt x="2427125" y="2178130"/>
                    </a:cubicBezTo>
                    <a:lnTo>
                      <a:pt x="217813" y="2178130"/>
                    </a:lnTo>
                    <a:cubicBezTo>
                      <a:pt x="97518" y="2178130"/>
                      <a:pt x="0" y="2080612"/>
                      <a:pt x="0" y="1960317"/>
                    </a:cubicBezTo>
                    <a:lnTo>
                      <a:pt x="0" y="217813"/>
                    </a:lnTo>
                    <a:close/>
                  </a:path>
                </a:pathLst>
              </a:custGeom>
              <a:solidFill>
                <a:schemeClr val="accent2"/>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295" tIns="111420" rIns="127295" bIns="111420" numCol="1" spcCol="1270" anchor="ctr" anchorCtr="0">
                <a:noAutofit/>
              </a:bodyPr>
              <a:lstStyle/>
              <a:p>
                <a:pPr marL="0" lvl="0" indent="0" algn="ctr" defTabSz="1111250">
                  <a:lnSpc>
                    <a:spcPct val="90000"/>
                  </a:lnSpc>
                  <a:spcBef>
                    <a:spcPct val="0"/>
                  </a:spcBef>
                  <a:spcAft>
                    <a:spcPct val="35000"/>
                  </a:spcAft>
                  <a:buNone/>
                </a:pPr>
                <a:r>
                  <a:rPr lang="fr-FR" sz="2600" kern="1200" dirty="0"/>
                  <a:t>Évaluation de l’impact environnemental</a:t>
                </a:r>
              </a:p>
            </p:txBody>
          </p:sp>
        </p:grpSp>
        <p:pic>
          <p:nvPicPr>
            <p:cNvPr id="3078" name="Picture 6" descr="evaluation Icon 3644103">
              <a:extLst>
                <a:ext uri="{FF2B5EF4-FFF2-40B4-BE49-F238E27FC236}">
                  <a16:creationId xmlns:a16="http://schemas.microsoft.com/office/drawing/2014/main" id="{F16CAF98-655C-4959-90FF-D78FD28A5674}"/>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78893" y="4285933"/>
              <a:ext cx="1548000" cy="154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208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D419-D701-4B00-94D1-6A796C6B8F10}"/>
              </a:ext>
            </a:extLst>
          </p:cNvPr>
          <p:cNvSpPr>
            <a:spLocks noGrp="1"/>
          </p:cNvSpPr>
          <p:nvPr>
            <p:ph type="title"/>
          </p:nvPr>
        </p:nvSpPr>
        <p:spPr/>
        <p:txBody>
          <a:bodyPr>
            <a:normAutofit/>
          </a:bodyPr>
          <a:lstStyle/>
          <a:p>
            <a:pPr>
              <a:lnSpc>
                <a:spcPct val="70000"/>
              </a:lnSpc>
            </a:pPr>
            <a:r>
              <a:rPr lang="fr-FR" dirty="0"/>
              <a:t>3. Présentation du travail effectué</a:t>
            </a:r>
            <a:br>
              <a:rPr lang="fr-FR" dirty="0"/>
            </a:br>
            <a:r>
              <a:rPr lang="fr-FR" sz="2400" dirty="0"/>
              <a:t>Délimitation de l’étude</a:t>
            </a:r>
            <a:endParaRPr lang="fr-FR" dirty="0"/>
          </a:p>
        </p:txBody>
      </p:sp>
      <p:sp>
        <p:nvSpPr>
          <p:cNvPr id="3" name="Slide Number Placeholder 2">
            <a:extLst>
              <a:ext uri="{FF2B5EF4-FFF2-40B4-BE49-F238E27FC236}">
                <a16:creationId xmlns:a16="http://schemas.microsoft.com/office/drawing/2014/main" id="{17816584-9C34-4540-8B73-676C5EE205AA}"/>
              </a:ext>
            </a:extLst>
          </p:cNvPr>
          <p:cNvSpPr>
            <a:spLocks noGrp="1"/>
          </p:cNvSpPr>
          <p:nvPr>
            <p:ph type="sldNum" sz="quarter" idx="12"/>
          </p:nvPr>
        </p:nvSpPr>
        <p:spPr>
          <a:xfrm>
            <a:off x="9408227" y="6475620"/>
            <a:ext cx="2743200" cy="365125"/>
          </a:xfrm>
        </p:spPr>
        <p:txBody>
          <a:bodyPr/>
          <a:lstStyle/>
          <a:p>
            <a:fld id="{27C6CCC6-2BE5-4E42-96A4-D1E8E81A3D8E}" type="slidenum">
              <a:rPr lang="de-DE" smtClean="0"/>
              <a:t>16</a:t>
            </a:fld>
            <a:endParaRPr lang="de-DE" dirty="0"/>
          </a:p>
        </p:txBody>
      </p:sp>
      <p:sp>
        <p:nvSpPr>
          <p:cNvPr id="29" name="Arrow: Down 28">
            <a:extLst>
              <a:ext uri="{FF2B5EF4-FFF2-40B4-BE49-F238E27FC236}">
                <a16:creationId xmlns:a16="http://schemas.microsoft.com/office/drawing/2014/main" id="{E4F78960-D779-4A60-B4A2-BFEBC6CB0826}"/>
              </a:ext>
            </a:extLst>
          </p:cNvPr>
          <p:cNvSpPr/>
          <p:nvPr/>
        </p:nvSpPr>
        <p:spPr>
          <a:xfrm>
            <a:off x="5871258" y="2738409"/>
            <a:ext cx="449483" cy="1018572"/>
          </a:xfrm>
          <a:prstGeom prst="downArrow">
            <a:avLst>
              <a:gd name="adj1" fmla="val 50000"/>
              <a:gd name="adj2" fmla="val 912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5" name="Group 4">
            <a:extLst>
              <a:ext uri="{FF2B5EF4-FFF2-40B4-BE49-F238E27FC236}">
                <a16:creationId xmlns:a16="http://schemas.microsoft.com/office/drawing/2014/main" id="{21E8D7FF-345D-43D2-8517-622F46A88105}"/>
              </a:ext>
            </a:extLst>
          </p:cNvPr>
          <p:cNvGrpSpPr/>
          <p:nvPr/>
        </p:nvGrpSpPr>
        <p:grpSpPr>
          <a:xfrm>
            <a:off x="1946476" y="3599632"/>
            <a:ext cx="8590419" cy="2937693"/>
            <a:chOff x="1946476" y="3599632"/>
            <a:chExt cx="8590419" cy="2937693"/>
          </a:xfrm>
        </p:grpSpPr>
        <p:sp>
          <p:nvSpPr>
            <p:cNvPr id="28" name="Rectangle: Rounded Corners 27">
              <a:extLst>
                <a:ext uri="{FF2B5EF4-FFF2-40B4-BE49-F238E27FC236}">
                  <a16:creationId xmlns:a16="http://schemas.microsoft.com/office/drawing/2014/main" id="{48BF928A-876B-4B94-8230-7835C5161C5A}"/>
                </a:ext>
              </a:extLst>
            </p:cNvPr>
            <p:cNvSpPr/>
            <p:nvPr/>
          </p:nvSpPr>
          <p:spPr>
            <a:xfrm>
              <a:off x="1946476" y="4021710"/>
              <a:ext cx="8299048" cy="2515615"/>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200000"/>
                </a:lnSpc>
              </a:pPr>
              <a:r>
                <a:rPr lang="fr-FR" sz="2400" dirty="0">
                  <a:solidFill>
                    <a:schemeClr val="tx1"/>
                  </a:solidFill>
                </a:rPr>
                <a:t>Définition des limites de l’étude :</a:t>
              </a:r>
            </a:p>
            <a:p>
              <a:pPr algn="ctr"/>
              <a:r>
                <a:rPr lang="fr-FR" sz="2400" dirty="0">
                  <a:solidFill>
                    <a:schemeClr val="tx1"/>
                  </a:solidFill>
                </a:rPr>
                <a:t>Unité fonctionnelle</a:t>
              </a:r>
            </a:p>
            <a:p>
              <a:pPr algn="ctr"/>
              <a:r>
                <a:rPr lang="fr-FR" sz="2400" dirty="0">
                  <a:solidFill>
                    <a:schemeClr val="tx1"/>
                  </a:solidFill>
                </a:rPr>
                <a:t>Scénarios à étudier</a:t>
              </a:r>
            </a:p>
            <a:p>
              <a:pPr algn="ctr"/>
              <a:r>
                <a:rPr lang="fr-FR" sz="2400" dirty="0">
                  <a:solidFill>
                    <a:schemeClr val="tx1"/>
                  </a:solidFill>
                </a:rPr>
                <a:t>Frontières des scénarios</a:t>
              </a:r>
            </a:p>
          </p:txBody>
        </p:sp>
        <p:pic>
          <p:nvPicPr>
            <p:cNvPr id="4098" name="Picture 2" descr="Checklist Icon 2442283">
              <a:extLst>
                <a:ext uri="{FF2B5EF4-FFF2-40B4-BE49-F238E27FC236}">
                  <a16:creationId xmlns:a16="http://schemas.microsoft.com/office/drawing/2014/main" id="{E7FF4735-BA4D-4DAB-A3D2-A6D6934FCC43}"/>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06909" y="3599632"/>
              <a:ext cx="929986" cy="952110"/>
            </a:xfrm>
            <a:prstGeom prst="rect">
              <a:avLst/>
            </a:prstGeom>
            <a:ln>
              <a:noFill/>
            </a:ln>
          </p:spPr>
          <p:style>
            <a:lnRef idx="2">
              <a:schemeClr val="accent4"/>
            </a:lnRef>
            <a:fillRef idx="1">
              <a:schemeClr val="lt1"/>
            </a:fillRef>
            <a:effectRef idx="0">
              <a:schemeClr val="accent4"/>
            </a:effectRef>
            <a:fontRef idx="minor">
              <a:schemeClr val="dk1"/>
            </a:fontRef>
          </p:style>
        </p:pic>
      </p:grpSp>
      <p:grpSp>
        <p:nvGrpSpPr>
          <p:cNvPr id="4" name="Group 3">
            <a:extLst>
              <a:ext uri="{FF2B5EF4-FFF2-40B4-BE49-F238E27FC236}">
                <a16:creationId xmlns:a16="http://schemas.microsoft.com/office/drawing/2014/main" id="{BC3EF964-E472-4FF3-A681-50DD3E34C8DF}"/>
              </a:ext>
            </a:extLst>
          </p:cNvPr>
          <p:cNvGrpSpPr/>
          <p:nvPr/>
        </p:nvGrpSpPr>
        <p:grpSpPr>
          <a:xfrm>
            <a:off x="1460476" y="1529542"/>
            <a:ext cx="8785048" cy="1440650"/>
            <a:chOff x="1460476" y="1529542"/>
            <a:chExt cx="8785048" cy="1440650"/>
          </a:xfrm>
        </p:grpSpPr>
        <p:sp>
          <p:nvSpPr>
            <p:cNvPr id="26" name="Rectangle: Rounded Corners 25">
              <a:extLst>
                <a:ext uri="{FF2B5EF4-FFF2-40B4-BE49-F238E27FC236}">
                  <a16:creationId xmlns:a16="http://schemas.microsoft.com/office/drawing/2014/main" id="{5C0E90C2-2A9D-4634-AFC7-7A17E9966CA9}"/>
                </a:ext>
              </a:extLst>
            </p:cNvPr>
            <p:cNvSpPr/>
            <p:nvPr/>
          </p:nvSpPr>
          <p:spPr>
            <a:xfrm>
              <a:off x="1946476" y="1529542"/>
              <a:ext cx="8299048" cy="1018572"/>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Recherches bibliographiques</a:t>
              </a:r>
            </a:p>
          </p:txBody>
        </p:sp>
        <p:pic>
          <p:nvPicPr>
            <p:cNvPr id="4102" name="Picture 6" descr="Research Icon 1764589">
              <a:extLst>
                <a:ext uri="{FF2B5EF4-FFF2-40B4-BE49-F238E27FC236}">
                  <a16:creationId xmlns:a16="http://schemas.microsoft.com/office/drawing/2014/main" id="{52F68997-BFBA-4BBC-A614-E12B41EBC0CF}"/>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0476" y="1998192"/>
              <a:ext cx="972000" cy="972000"/>
            </a:xfrm>
            <a:prstGeom prst="rect">
              <a:avLst/>
            </a:prstGeom>
            <a:ln>
              <a:noFill/>
            </a:ln>
          </p:spPr>
          <p:style>
            <a:lnRef idx="2">
              <a:schemeClr val="dk1"/>
            </a:lnRef>
            <a:fillRef idx="1">
              <a:schemeClr val="lt1"/>
            </a:fillRef>
            <a:effectRef idx="0">
              <a:schemeClr val="dk1"/>
            </a:effectRef>
            <a:fontRef idx="minor">
              <a:schemeClr val="dk1"/>
            </a:fontRef>
          </p:style>
        </p:pic>
      </p:grpSp>
      <p:pic>
        <p:nvPicPr>
          <p:cNvPr id="34" name="Picture 2" descr="Frame Icon 696702">
            <a:extLst>
              <a:ext uri="{FF2B5EF4-FFF2-40B4-BE49-F238E27FC236}">
                <a16:creationId xmlns:a16="http://schemas.microsoft.com/office/drawing/2014/main" id="{18415DD5-31C3-4042-B087-5548652ABE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1923" y="136525"/>
            <a:ext cx="726501"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1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D419-D701-4B00-94D1-6A796C6B8F10}"/>
              </a:ext>
            </a:extLst>
          </p:cNvPr>
          <p:cNvSpPr>
            <a:spLocks noGrp="1"/>
          </p:cNvSpPr>
          <p:nvPr>
            <p:ph type="title"/>
          </p:nvPr>
        </p:nvSpPr>
        <p:spPr/>
        <p:txBody>
          <a:bodyPr>
            <a:normAutofit/>
          </a:bodyPr>
          <a:lstStyle/>
          <a:p>
            <a:pPr>
              <a:lnSpc>
                <a:spcPct val="70000"/>
              </a:lnSpc>
            </a:pPr>
            <a:r>
              <a:rPr lang="fr-FR" dirty="0"/>
              <a:t>3. Présentation du travail effectué</a:t>
            </a:r>
            <a:br>
              <a:rPr lang="fr-FR" dirty="0"/>
            </a:br>
            <a:r>
              <a:rPr lang="fr-FR" sz="2400" dirty="0"/>
              <a:t>Délimitation de l’étude</a:t>
            </a:r>
            <a:endParaRPr lang="fr-FR" dirty="0"/>
          </a:p>
        </p:txBody>
      </p:sp>
      <p:sp>
        <p:nvSpPr>
          <p:cNvPr id="3" name="Slide Number Placeholder 2">
            <a:extLst>
              <a:ext uri="{FF2B5EF4-FFF2-40B4-BE49-F238E27FC236}">
                <a16:creationId xmlns:a16="http://schemas.microsoft.com/office/drawing/2014/main" id="{17816584-9C34-4540-8B73-676C5EE205AA}"/>
              </a:ext>
            </a:extLst>
          </p:cNvPr>
          <p:cNvSpPr>
            <a:spLocks noGrp="1"/>
          </p:cNvSpPr>
          <p:nvPr>
            <p:ph type="sldNum" sz="quarter" idx="12"/>
          </p:nvPr>
        </p:nvSpPr>
        <p:spPr>
          <a:xfrm>
            <a:off x="9448800" y="6473430"/>
            <a:ext cx="2743200" cy="365125"/>
          </a:xfrm>
        </p:spPr>
        <p:txBody>
          <a:bodyPr/>
          <a:lstStyle/>
          <a:p>
            <a:fld id="{27C6CCC6-2BE5-4E42-96A4-D1E8E81A3D8E}" type="slidenum">
              <a:rPr lang="de-DE" smtClean="0"/>
              <a:t>17</a:t>
            </a:fld>
            <a:endParaRPr lang="de-DE" dirty="0"/>
          </a:p>
        </p:txBody>
      </p:sp>
      <p:sp>
        <p:nvSpPr>
          <p:cNvPr id="12" name="Content Placeholder 22">
            <a:extLst>
              <a:ext uri="{FF2B5EF4-FFF2-40B4-BE49-F238E27FC236}">
                <a16:creationId xmlns:a16="http://schemas.microsoft.com/office/drawing/2014/main" id="{806A98C0-304C-447C-A133-F2B4D8A3F45C}"/>
              </a:ext>
            </a:extLst>
          </p:cNvPr>
          <p:cNvSpPr>
            <a:spLocks noGrp="1"/>
          </p:cNvSpPr>
          <p:nvPr>
            <p:ph sz="half" idx="13"/>
          </p:nvPr>
        </p:nvSpPr>
        <p:spPr>
          <a:xfrm>
            <a:off x="564204" y="1808041"/>
            <a:ext cx="10789596" cy="2112736"/>
          </a:xfrm>
        </p:spPr>
        <p:txBody>
          <a:bodyPr>
            <a:normAutofit/>
          </a:bodyPr>
          <a:lstStyle/>
          <a:p>
            <a:r>
              <a:rPr lang="fr-FR" sz="2400" dirty="0"/>
              <a:t>Unité fonctionnelle :</a:t>
            </a:r>
          </a:p>
          <a:p>
            <a:endParaRPr lang="fr-FR" sz="2400" dirty="0"/>
          </a:p>
          <a:p>
            <a:pPr marL="0" indent="0" algn="ctr">
              <a:buNone/>
            </a:pPr>
            <a:r>
              <a:rPr lang="fr-FR" sz="2400" b="1" dirty="0">
                <a:solidFill>
                  <a:schemeClr val="tx2"/>
                </a:solidFill>
              </a:rPr>
              <a:t>Valorisation d’1 tonne de déchets plastiques, collectée et triée</a:t>
            </a:r>
          </a:p>
        </p:txBody>
      </p:sp>
      <p:sp>
        <p:nvSpPr>
          <p:cNvPr id="13" name="Content Placeholder 22">
            <a:extLst>
              <a:ext uri="{FF2B5EF4-FFF2-40B4-BE49-F238E27FC236}">
                <a16:creationId xmlns:a16="http://schemas.microsoft.com/office/drawing/2014/main" id="{35D33538-6167-4239-B16A-F9357F3367ED}"/>
              </a:ext>
            </a:extLst>
          </p:cNvPr>
          <p:cNvSpPr txBox="1">
            <a:spLocks/>
          </p:cNvSpPr>
          <p:nvPr/>
        </p:nvSpPr>
        <p:spPr>
          <a:xfrm>
            <a:off x="483576" y="4082195"/>
            <a:ext cx="10789596" cy="21127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Scénarios sélectionnés :</a:t>
            </a:r>
          </a:p>
          <a:p>
            <a:pPr marL="0" indent="0">
              <a:buNone/>
            </a:pPr>
            <a:endParaRPr lang="fr-FR" sz="2600" b="1" dirty="0">
              <a:solidFill>
                <a:schemeClr val="tx2"/>
              </a:solidFill>
            </a:endParaRPr>
          </a:p>
          <a:p>
            <a:pPr marL="0" indent="0" algn="ctr">
              <a:buNone/>
            </a:pPr>
            <a:r>
              <a:rPr lang="fr-FR" sz="2600" b="1" dirty="0">
                <a:solidFill>
                  <a:schemeClr val="tx2"/>
                </a:solidFill>
              </a:rPr>
              <a:t>Pyrolyse locale                                Recyclage local</a:t>
            </a:r>
          </a:p>
          <a:p>
            <a:pPr marL="0" indent="0">
              <a:buFont typeface="Wingdings" panose="05000000000000000000" pitchFamily="2" charset="2"/>
              <a:buNone/>
            </a:pPr>
            <a:endParaRPr lang="fr-FR" sz="2200" dirty="0"/>
          </a:p>
          <a:p>
            <a:pPr marL="0" indent="0">
              <a:buFont typeface="Wingdings" panose="05000000000000000000" pitchFamily="2" charset="2"/>
              <a:buNone/>
            </a:pPr>
            <a:r>
              <a:rPr lang="fr-FR" sz="2200" dirty="0"/>
              <a:t>Complément : impact évité des hydrocarbures et transport pour l’exploitation des granulés</a:t>
            </a:r>
          </a:p>
        </p:txBody>
      </p:sp>
      <p:pic>
        <p:nvPicPr>
          <p:cNvPr id="7" name="Picture 2" descr="Frame Icon 696702">
            <a:extLst>
              <a:ext uri="{FF2B5EF4-FFF2-40B4-BE49-F238E27FC236}">
                <a16:creationId xmlns:a16="http://schemas.microsoft.com/office/drawing/2014/main" id="{CD1E5DAF-C998-4786-B770-BA654AF190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1923" y="136525"/>
            <a:ext cx="726501" cy="7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A9C96EE-2F41-47CE-BCCC-EEF131691C90}"/>
              </a:ext>
            </a:extLst>
          </p:cNvPr>
          <p:cNvSpPr/>
          <p:nvPr/>
        </p:nvSpPr>
        <p:spPr>
          <a:xfrm>
            <a:off x="5242560" y="2712720"/>
            <a:ext cx="2418080" cy="4165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069B1AF-4BAD-42FA-BC49-FA1A2E51A891}"/>
              </a:ext>
            </a:extLst>
          </p:cNvPr>
          <p:cNvSpPr/>
          <p:nvPr/>
        </p:nvSpPr>
        <p:spPr>
          <a:xfrm>
            <a:off x="7731760" y="2712720"/>
            <a:ext cx="1198880" cy="4165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1E63E8A-F573-45E3-83B8-D53096BCB44A}"/>
              </a:ext>
            </a:extLst>
          </p:cNvPr>
          <p:cNvSpPr/>
          <p:nvPr/>
        </p:nvSpPr>
        <p:spPr>
          <a:xfrm>
            <a:off x="9235440" y="2712720"/>
            <a:ext cx="701040" cy="4165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298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4" grpId="0" animBg="1"/>
      <p:bldP spid="4" grpId="1" animBg="1"/>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D419-D701-4B00-94D1-6A796C6B8F10}"/>
              </a:ext>
            </a:extLst>
          </p:cNvPr>
          <p:cNvSpPr>
            <a:spLocks noGrp="1"/>
          </p:cNvSpPr>
          <p:nvPr>
            <p:ph type="title"/>
          </p:nvPr>
        </p:nvSpPr>
        <p:spPr/>
        <p:txBody>
          <a:bodyPr>
            <a:normAutofit/>
          </a:bodyPr>
          <a:lstStyle/>
          <a:p>
            <a:pPr>
              <a:lnSpc>
                <a:spcPct val="70000"/>
              </a:lnSpc>
            </a:pPr>
            <a:r>
              <a:rPr lang="fr-FR" dirty="0"/>
              <a:t>3. Présentation du travail effectué</a:t>
            </a:r>
            <a:br>
              <a:rPr lang="fr-FR" dirty="0"/>
            </a:br>
            <a:r>
              <a:rPr lang="fr-FR" sz="2400" dirty="0"/>
              <a:t>Délimitation de l’étude</a:t>
            </a:r>
            <a:endParaRPr lang="fr-FR" dirty="0"/>
          </a:p>
        </p:txBody>
      </p:sp>
      <p:sp>
        <p:nvSpPr>
          <p:cNvPr id="3" name="Slide Number Placeholder 2">
            <a:extLst>
              <a:ext uri="{FF2B5EF4-FFF2-40B4-BE49-F238E27FC236}">
                <a16:creationId xmlns:a16="http://schemas.microsoft.com/office/drawing/2014/main" id="{17816584-9C34-4540-8B73-676C5EE205AA}"/>
              </a:ext>
            </a:extLst>
          </p:cNvPr>
          <p:cNvSpPr>
            <a:spLocks noGrp="1"/>
          </p:cNvSpPr>
          <p:nvPr>
            <p:ph type="sldNum" sz="quarter" idx="12"/>
          </p:nvPr>
        </p:nvSpPr>
        <p:spPr>
          <a:xfrm>
            <a:off x="9448800" y="6485559"/>
            <a:ext cx="2743200" cy="365125"/>
          </a:xfrm>
        </p:spPr>
        <p:txBody>
          <a:bodyPr/>
          <a:lstStyle/>
          <a:p>
            <a:fld id="{27C6CCC6-2BE5-4E42-96A4-D1E8E81A3D8E}" type="slidenum">
              <a:rPr lang="de-DE" smtClean="0"/>
              <a:t>18</a:t>
            </a:fld>
            <a:endParaRPr lang="de-DE" dirty="0"/>
          </a:p>
        </p:txBody>
      </p:sp>
      <p:sp>
        <p:nvSpPr>
          <p:cNvPr id="12" name="Content Placeholder 22">
            <a:extLst>
              <a:ext uri="{FF2B5EF4-FFF2-40B4-BE49-F238E27FC236}">
                <a16:creationId xmlns:a16="http://schemas.microsoft.com/office/drawing/2014/main" id="{806A98C0-304C-447C-A133-F2B4D8A3F45C}"/>
              </a:ext>
            </a:extLst>
          </p:cNvPr>
          <p:cNvSpPr>
            <a:spLocks noGrp="1"/>
          </p:cNvSpPr>
          <p:nvPr>
            <p:ph sz="half" idx="13"/>
          </p:nvPr>
        </p:nvSpPr>
        <p:spPr>
          <a:xfrm>
            <a:off x="564204" y="1808041"/>
            <a:ext cx="4637716" cy="528759"/>
          </a:xfrm>
        </p:spPr>
        <p:txBody>
          <a:bodyPr>
            <a:normAutofit/>
          </a:bodyPr>
          <a:lstStyle/>
          <a:p>
            <a:r>
              <a:rPr lang="fr-FR" sz="2600" dirty="0"/>
              <a:t>Principe de fonctionnement</a:t>
            </a:r>
          </a:p>
        </p:txBody>
      </p:sp>
      <p:sp>
        <p:nvSpPr>
          <p:cNvPr id="7" name="Content Placeholder 3">
            <a:extLst>
              <a:ext uri="{FF2B5EF4-FFF2-40B4-BE49-F238E27FC236}">
                <a16:creationId xmlns:a16="http://schemas.microsoft.com/office/drawing/2014/main" id="{89A927CA-7BFA-4B85-B46F-C87B391E6369}"/>
              </a:ext>
            </a:extLst>
          </p:cNvPr>
          <p:cNvSpPr txBox="1">
            <a:spLocks/>
          </p:cNvSpPr>
          <p:nvPr/>
        </p:nvSpPr>
        <p:spPr>
          <a:xfrm>
            <a:off x="1977609" y="2386047"/>
            <a:ext cx="2142350"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solidFill>
                  <a:schemeClr val="tx2"/>
                </a:solidFill>
              </a:rPr>
              <a:t>Pyrolyse</a:t>
            </a:r>
          </a:p>
        </p:txBody>
      </p:sp>
      <p:sp>
        <p:nvSpPr>
          <p:cNvPr id="8" name="Content Placeholder 3">
            <a:extLst>
              <a:ext uri="{FF2B5EF4-FFF2-40B4-BE49-F238E27FC236}">
                <a16:creationId xmlns:a16="http://schemas.microsoft.com/office/drawing/2014/main" id="{1922610C-BCAE-4979-B1A7-06AD46361826}"/>
              </a:ext>
            </a:extLst>
          </p:cNvPr>
          <p:cNvSpPr txBox="1">
            <a:spLocks/>
          </p:cNvSpPr>
          <p:nvPr/>
        </p:nvSpPr>
        <p:spPr>
          <a:xfrm>
            <a:off x="7477760" y="2475787"/>
            <a:ext cx="2987040"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solidFill>
                  <a:schemeClr val="tx2"/>
                </a:solidFill>
              </a:rPr>
              <a:t>Recyclage mécanique</a:t>
            </a:r>
          </a:p>
        </p:txBody>
      </p:sp>
      <p:cxnSp>
        <p:nvCxnSpPr>
          <p:cNvPr id="9" name="Straight Connector 8">
            <a:extLst>
              <a:ext uri="{FF2B5EF4-FFF2-40B4-BE49-F238E27FC236}">
                <a16:creationId xmlns:a16="http://schemas.microsoft.com/office/drawing/2014/main" id="{16CF85A7-8B8A-433C-AB8D-B32CCA6F8836}"/>
              </a:ext>
            </a:extLst>
          </p:cNvPr>
          <p:cNvCxnSpPr>
            <a:cxnSpLocks/>
          </p:cNvCxnSpPr>
          <p:nvPr/>
        </p:nvCxnSpPr>
        <p:spPr>
          <a:xfrm flipV="1">
            <a:off x="6096000" y="2506133"/>
            <a:ext cx="0" cy="3850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2">
            <a:extLst>
              <a:ext uri="{FF2B5EF4-FFF2-40B4-BE49-F238E27FC236}">
                <a16:creationId xmlns:a16="http://schemas.microsoft.com/office/drawing/2014/main" id="{564FBA53-EFB5-4D53-9054-E45F5EDFD4E9}"/>
              </a:ext>
            </a:extLst>
          </p:cNvPr>
          <p:cNvSpPr txBox="1">
            <a:spLocks/>
          </p:cNvSpPr>
          <p:nvPr/>
        </p:nvSpPr>
        <p:spPr>
          <a:xfrm>
            <a:off x="362247" y="3124909"/>
            <a:ext cx="5373075" cy="3481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dirty="0"/>
              <a:t>Décomposition thermochimique en absence d’oxygène sous l’effet de la chaleur</a:t>
            </a:r>
          </a:p>
          <a:p>
            <a:endParaRPr lang="fr-FR" sz="2200" dirty="0"/>
          </a:p>
          <a:p>
            <a:r>
              <a:rPr lang="fr-FR" sz="2200" dirty="0"/>
              <a:t>Produits pour des déchets plastiques :</a:t>
            </a:r>
          </a:p>
          <a:p>
            <a:pPr lvl="1"/>
            <a:r>
              <a:rPr lang="fr-FR" sz="2200" dirty="0"/>
              <a:t>Résidus solides</a:t>
            </a:r>
          </a:p>
          <a:p>
            <a:pPr lvl="1"/>
            <a:r>
              <a:rPr lang="fr-FR" sz="2200" dirty="0"/>
              <a:t>Huiles de pyrolyse (hydrocarbures)</a:t>
            </a:r>
          </a:p>
          <a:p>
            <a:pPr lvl="1"/>
            <a:r>
              <a:rPr lang="fr-FR" sz="2200" dirty="0"/>
              <a:t>Gaz incondensables</a:t>
            </a:r>
          </a:p>
        </p:txBody>
      </p:sp>
      <p:sp>
        <p:nvSpPr>
          <p:cNvPr id="11" name="Content Placeholder 22">
            <a:extLst>
              <a:ext uri="{FF2B5EF4-FFF2-40B4-BE49-F238E27FC236}">
                <a16:creationId xmlns:a16="http://schemas.microsoft.com/office/drawing/2014/main" id="{39B233B2-B974-4A2D-A4FB-10E92B6A2766}"/>
              </a:ext>
            </a:extLst>
          </p:cNvPr>
          <p:cNvSpPr txBox="1">
            <a:spLocks/>
          </p:cNvSpPr>
          <p:nvPr/>
        </p:nvSpPr>
        <p:spPr>
          <a:xfrm>
            <a:off x="6882161" y="3124909"/>
            <a:ext cx="4842477" cy="3191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dirty="0"/>
              <a:t>Transformation de déchets plastiques en nouvelle matière</a:t>
            </a:r>
          </a:p>
          <a:p>
            <a:pPr marL="0" indent="0">
              <a:buNone/>
            </a:pPr>
            <a:endParaRPr lang="fr-FR" sz="2200" dirty="0"/>
          </a:p>
          <a:p>
            <a:r>
              <a:rPr lang="fr-FR" sz="2200" dirty="0"/>
              <a:t>3 méthodes :</a:t>
            </a:r>
          </a:p>
          <a:p>
            <a:pPr lvl="1"/>
            <a:r>
              <a:rPr lang="fr-FR" sz="2200" dirty="0"/>
              <a:t>Micronisation</a:t>
            </a:r>
          </a:p>
          <a:p>
            <a:pPr lvl="1"/>
            <a:r>
              <a:rPr lang="fr-FR" sz="2200" dirty="0"/>
              <a:t>Broyage</a:t>
            </a:r>
          </a:p>
          <a:p>
            <a:pPr lvl="1"/>
            <a:r>
              <a:rPr lang="fr-FR" sz="2200" dirty="0"/>
              <a:t>Régénération (granulation)</a:t>
            </a:r>
          </a:p>
        </p:txBody>
      </p:sp>
      <p:pic>
        <p:nvPicPr>
          <p:cNvPr id="13" name="Picture 2" descr="Frame Icon 696702">
            <a:extLst>
              <a:ext uri="{FF2B5EF4-FFF2-40B4-BE49-F238E27FC236}">
                <a16:creationId xmlns:a16="http://schemas.microsoft.com/office/drawing/2014/main" id="{39E1EA1E-5DFC-41C2-8BBF-CC58AA5B03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1923" y="136525"/>
            <a:ext cx="726501"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8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F4BD0E-50FE-4D7F-ACFE-0D28242C8ABF}"/>
              </a:ext>
            </a:extLst>
          </p:cNvPr>
          <p:cNvSpPr>
            <a:spLocks noGrp="1"/>
          </p:cNvSpPr>
          <p:nvPr>
            <p:ph type="sldNum" sz="quarter" idx="12"/>
          </p:nvPr>
        </p:nvSpPr>
        <p:spPr>
          <a:xfrm>
            <a:off x="9448800" y="6485559"/>
            <a:ext cx="2743200" cy="365125"/>
          </a:xfrm>
        </p:spPr>
        <p:txBody>
          <a:bodyPr/>
          <a:lstStyle/>
          <a:p>
            <a:fld id="{27C6CCC6-2BE5-4E42-96A4-D1E8E81A3D8E}" type="slidenum">
              <a:rPr lang="de-DE" smtClean="0"/>
              <a:pPr/>
              <a:t>19</a:t>
            </a:fld>
            <a:endParaRPr lang="de-DE" dirty="0"/>
          </a:p>
        </p:txBody>
      </p:sp>
      <p:sp>
        <p:nvSpPr>
          <p:cNvPr id="4" name="Content Placeholder 3">
            <a:extLst>
              <a:ext uri="{FF2B5EF4-FFF2-40B4-BE49-F238E27FC236}">
                <a16:creationId xmlns:a16="http://schemas.microsoft.com/office/drawing/2014/main" id="{1F73C8F5-5DAD-45F1-8946-6C9646F08EE2}"/>
              </a:ext>
            </a:extLst>
          </p:cNvPr>
          <p:cNvSpPr>
            <a:spLocks noGrp="1"/>
          </p:cNvSpPr>
          <p:nvPr>
            <p:ph sz="half" idx="13"/>
          </p:nvPr>
        </p:nvSpPr>
        <p:spPr>
          <a:xfrm>
            <a:off x="838200" y="1545394"/>
            <a:ext cx="10515600" cy="458504"/>
          </a:xfrm>
        </p:spPr>
        <p:txBody>
          <a:bodyPr>
            <a:normAutofit lnSpcReduction="10000"/>
          </a:bodyPr>
          <a:lstStyle/>
          <a:p>
            <a:r>
              <a:rPr lang="fr-FR" dirty="0"/>
              <a:t>Frontières des scénarios retenus</a:t>
            </a:r>
          </a:p>
        </p:txBody>
      </p:sp>
      <p:sp>
        <p:nvSpPr>
          <p:cNvPr id="12" name="Content Placeholder 3">
            <a:extLst>
              <a:ext uri="{FF2B5EF4-FFF2-40B4-BE49-F238E27FC236}">
                <a16:creationId xmlns:a16="http://schemas.microsoft.com/office/drawing/2014/main" id="{EFAC6B3E-F3C4-4035-85E6-AA09A48DB7FA}"/>
              </a:ext>
            </a:extLst>
          </p:cNvPr>
          <p:cNvSpPr txBox="1">
            <a:spLocks/>
          </p:cNvSpPr>
          <p:nvPr/>
        </p:nvSpPr>
        <p:spPr>
          <a:xfrm>
            <a:off x="6813943" y="2807111"/>
            <a:ext cx="5123439" cy="3298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Hypothèses principales :</a:t>
            </a:r>
          </a:p>
          <a:p>
            <a:pPr>
              <a:lnSpc>
                <a:spcPct val="150000"/>
              </a:lnSpc>
            </a:pPr>
            <a:r>
              <a:rPr lang="fr-FR" sz="2400" dirty="0"/>
              <a:t>Eau en circuit fermé</a:t>
            </a:r>
          </a:p>
          <a:p>
            <a:pPr>
              <a:lnSpc>
                <a:spcPct val="100000"/>
              </a:lnSpc>
            </a:pPr>
            <a:r>
              <a:rPr lang="fr-FR" sz="2400" dirty="0"/>
              <a:t>Gaz incondensables considérés comme méthane équivalent</a:t>
            </a:r>
          </a:p>
          <a:p>
            <a:pPr>
              <a:lnSpc>
                <a:spcPct val="150000"/>
              </a:lnSpc>
            </a:pPr>
            <a:r>
              <a:rPr lang="fr-FR" sz="2400" dirty="0"/>
              <a:t>Fumées rejetées dans l’atmosphère</a:t>
            </a:r>
          </a:p>
        </p:txBody>
      </p:sp>
      <p:sp>
        <p:nvSpPr>
          <p:cNvPr id="15" name="Title 1">
            <a:extLst>
              <a:ext uri="{FF2B5EF4-FFF2-40B4-BE49-F238E27FC236}">
                <a16:creationId xmlns:a16="http://schemas.microsoft.com/office/drawing/2014/main" id="{0C2DABFE-1E70-4611-A8C2-E02C3FAB9E52}"/>
              </a:ext>
            </a:extLst>
          </p:cNvPr>
          <p:cNvSpPr>
            <a:spLocks noGrp="1"/>
          </p:cNvSpPr>
          <p:nvPr>
            <p:ph type="title"/>
          </p:nvPr>
        </p:nvSpPr>
        <p:spPr>
          <a:xfrm>
            <a:off x="483576" y="320675"/>
            <a:ext cx="9166929" cy="1208867"/>
          </a:xfrm>
        </p:spPr>
        <p:txBody>
          <a:bodyPr>
            <a:normAutofit/>
          </a:bodyPr>
          <a:lstStyle/>
          <a:p>
            <a:pPr>
              <a:lnSpc>
                <a:spcPct val="70000"/>
              </a:lnSpc>
            </a:pPr>
            <a:r>
              <a:rPr lang="fr-FR" dirty="0"/>
              <a:t>3. Présentation du travail effectué</a:t>
            </a:r>
            <a:br>
              <a:rPr lang="fr-FR" dirty="0"/>
            </a:br>
            <a:r>
              <a:rPr lang="fr-FR" sz="2400" dirty="0"/>
              <a:t>Délimitation de l’étude</a:t>
            </a:r>
            <a:endParaRPr lang="fr-FR" dirty="0"/>
          </a:p>
        </p:txBody>
      </p:sp>
      <p:pic>
        <p:nvPicPr>
          <p:cNvPr id="10" name="Picture 2" descr="Frame Icon 696702">
            <a:extLst>
              <a:ext uri="{FF2B5EF4-FFF2-40B4-BE49-F238E27FC236}">
                <a16:creationId xmlns:a16="http://schemas.microsoft.com/office/drawing/2014/main" id="{107BA676-3F0B-4137-BD0B-EA268907AD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1923" y="136525"/>
            <a:ext cx="726501"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5A0B7B7-5E1F-40C8-83ED-C9B3EB68A0E5}"/>
              </a:ext>
            </a:extLst>
          </p:cNvPr>
          <p:cNvGrpSpPr/>
          <p:nvPr/>
        </p:nvGrpSpPr>
        <p:grpSpPr>
          <a:xfrm>
            <a:off x="124201" y="2131994"/>
            <a:ext cx="6388141" cy="4405331"/>
            <a:chOff x="124201" y="2131994"/>
            <a:chExt cx="6388141" cy="4405331"/>
          </a:xfrm>
        </p:grpSpPr>
        <p:grpSp>
          <p:nvGrpSpPr>
            <p:cNvPr id="9" name="Group 8">
              <a:extLst>
                <a:ext uri="{FF2B5EF4-FFF2-40B4-BE49-F238E27FC236}">
                  <a16:creationId xmlns:a16="http://schemas.microsoft.com/office/drawing/2014/main" id="{462B34AA-79A4-4F54-A203-A4CE2F03E506}"/>
                </a:ext>
              </a:extLst>
            </p:cNvPr>
            <p:cNvGrpSpPr/>
            <p:nvPr/>
          </p:nvGrpSpPr>
          <p:grpSpPr>
            <a:xfrm>
              <a:off x="124201" y="2131994"/>
              <a:ext cx="6388141" cy="4405331"/>
              <a:chOff x="124201" y="2404373"/>
              <a:chExt cx="6388141" cy="4405331"/>
            </a:xfrm>
          </p:grpSpPr>
          <p:pic>
            <p:nvPicPr>
              <p:cNvPr id="5" name="Picture 4">
                <a:extLst>
                  <a:ext uri="{FF2B5EF4-FFF2-40B4-BE49-F238E27FC236}">
                    <a16:creationId xmlns:a16="http://schemas.microsoft.com/office/drawing/2014/main" id="{0136FA78-1CE1-452E-8887-96CB0E910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01" y="2855970"/>
                <a:ext cx="6388141" cy="3953734"/>
              </a:xfrm>
              <a:prstGeom prst="rect">
                <a:avLst/>
              </a:prstGeom>
            </p:spPr>
          </p:pic>
          <p:sp>
            <p:nvSpPr>
              <p:cNvPr id="7" name="Content Placeholder 3">
                <a:extLst>
                  <a:ext uri="{FF2B5EF4-FFF2-40B4-BE49-F238E27FC236}">
                    <a16:creationId xmlns:a16="http://schemas.microsoft.com/office/drawing/2014/main" id="{718E4F9B-D830-4781-9BA5-B43DC04222EB}"/>
                  </a:ext>
                </a:extLst>
              </p:cNvPr>
              <p:cNvSpPr txBox="1">
                <a:spLocks/>
              </p:cNvSpPr>
              <p:nvPr/>
            </p:nvSpPr>
            <p:spPr>
              <a:xfrm>
                <a:off x="2099993" y="2404373"/>
                <a:ext cx="2436555"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solidFill>
                      <a:schemeClr val="tx2"/>
                    </a:solidFill>
                  </a:rPr>
                  <a:t>Scénario Pyrolyse</a:t>
                </a:r>
              </a:p>
            </p:txBody>
          </p:sp>
        </p:grpSp>
        <p:sp>
          <p:nvSpPr>
            <p:cNvPr id="2" name="Rectangle 1">
              <a:extLst>
                <a:ext uri="{FF2B5EF4-FFF2-40B4-BE49-F238E27FC236}">
                  <a16:creationId xmlns:a16="http://schemas.microsoft.com/office/drawing/2014/main" id="{7393EC90-2FED-4D22-A032-7B947347D025}"/>
                </a:ext>
              </a:extLst>
            </p:cNvPr>
            <p:cNvSpPr/>
            <p:nvPr/>
          </p:nvSpPr>
          <p:spPr>
            <a:xfrm>
              <a:off x="3667760" y="3515360"/>
              <a:ext cx="1051560" cy="548640"/>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a:solidFill>
                    <a:schemeClr val="tx1"/>
                  </a:solidFill>
                </a:rPr>
                <a:t>Résidus</a:t>
              </a:r>
            </a:p>
            <a:p>
              <a:pPr algn="ctr"/>
              <a:r>
                <a:rPr lang="fr-FR" sz="1400" dirty="0">
                  <a:solidFill>
                    <a:schemeClr val="tx1"/>
                  </a:solidFill>
                </a:rPr>
                <a:t>solides</a:t>
              </a:r>
            </a:p>
          </p:txBody>
        </p:sp>
      </p:grpSp>
    </p:spTree>
    <p:extLst>
      <p:ext uri="{BB962C8B-B14F-4D97-AF65-F5344CB8AC3E}">
        <p14:creationId xmlns:p14="http://schemas.microsoft.com/office/powerpoint/2010/main" val="276600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5D727FC-BEA9-498A-AEDF-76E72842786D}"/>
              </a:ext>
            </a:extLst>
          </p:cNvPr>
          <p:cNvSpPr>
            <a:spLocks noGrp="1"/>
          </p:cNvSpPr>
          <p:nvPr>
            <p:ph type="sldNum" sz="quarter" idx="12"/>
          </p:nvPr>
        </p:nvSpPr>
        <p:spPr>
          <a:xfrm>
            <a:off x="9448800" y="6463312"/>
            <a:ext cx="2743200" cy="365125"/>
          </a:xfrm>
        </p:spPr>
        <p:txBody>
          <a:bodyPr/>
          <a:lstStyle/>
          <a:p>
            <a:fld id="{27C6CCC6-2BE5-4E42-96A4-D1E8E81A3D8E}" type="slidenum">
              <a:rPr lang="de-DE" smtClean="0"/>
              <a:pPr/>
              <a:t>2</a:t>
            </a:fld>
            <a:endParaRPr lang="de-DE" dirty="0"/>
          </a:p>
        </p:txBody>
      </p:sp>
      <p:sp>
        <p:nvSpPr>
          <p:cNvPr id="3" name="Titre 2">
            <a:extLst>
              <a:ext uri="{FF2B5EF4-FFF2-40B4-BE49-F238E27FC236}">
                <a16:creationId xmlns:a16="http://schemas.microsoft.com/office/drawing/2014/main" id="{C13EF88E-DB1C-4D88-91BA-C3B90AA19DC3}"/>
              </a:ext>
            </a:extLst>
          </p:cNvPr>
          <p:cNvSpPr>
            <a:spLocks noGrp="1"/>
          </p:cNvSpPr>
          <p:nvPr>
            <p:ph type="title"/>
          </p:nvPr>
        </p:nvSpPr>
        <p:spPr/>
        <p:txBody>
          <a:bodyPr>
            <a:normAutofit/>
          </a:bodyPr>
          <a:lstStyle/>
          <a:p>
            <a:r>
              <a:rPr lang="fr-FR" dirty="0"/>
              <a:t>Compréhension du mail du 24/02</a:t>
            </a:r>
          </a:p>
        </p:txBody>
      </p:sp>
      <p:sp>
        <p:nvSpPr>
          <p:cNvPr id="4" name="Rectangle 3">
            <a:extLst>
              <a:ext uri="{FF2B5EF4-FFF2-40B4-BE49-F238E27FC236}">
                <a16:creationId xmlns:a16="http://schemas.microsoft.com/office/drawing/2014/main" id="{D681A14F-1499-489D-9EA1-9CAD8E226327}"/>
              </a:ext>
            </a:extLst>
          </p:cNvPr>
          <p:cNvSpPr/>
          <p:nvPr/>
        </p:nvSpPr>
        <p:spPr>
          <a:xfrm>
            <a:off x="241852" y="1529542"/>
            <a:ext cx="11708295" cy="5139869"/>
          </a:xfrm>
          <a:prstGeom prst="rect">
            <a:avLst/>
          </a:prstGeom>
        </p:spPr>
        <p:txBody>
          <a:bodyPr wrap="square">
            <a:spAutoFit/>
          </a:bodyPr>
          <a:lstStyle/>
          <a:p>
            <a:pPr algn="just">
              <a:spcBef>
                <a:spcPts val="600"/>
              </a:spcBef>
            </a:pPr>
            <a:r>
              <a:rPr lang="fr-FR" sz="2400" dirty="0">
                <a:latin typeface="Arial" panose="020B0604020202020204" pitchFamily="34" charset="0"/>
              </a:rPr>
              <a:t>•</a:t>
            </a:r>
            <a:r>
              <a:rPr lang="fr-FR" sz="2400" b="1" dirty="0">
                <a:latin typeface="Calibri" panose="020F0502020204030204" pitchFamily="34" charset="0"/>
              </a:rPr>
              <a:t>Objectif de l'étude</a:t>
            </a:r>
            <a:r>
              <a:rPr lang="fr-FR" sz="2400" dirty="0">
                <a:latin typeface="Calibri" panose="020F0502020204030204" pitchFamily="34" charset="0"/>
              </a:rPr>
              <a:t>: Déterminer parmi les scénarii étudiés lequel est le plus pertinent au niveau environnementale (</a:t>
            </a:r>
            <a:r>
              <a:rPr lang="fr-FR" sz="2400" dirty="0" err="1">
                <a:latin typeface="Calibri" panose="020F0502020204030204" pitchFamily="34" charset="0"/>
              </a:rPr>
              <a:t>ACV</a:t>
            </a:r>
            <a:r>
              <a:rPr lang="fr-FR" sz="2400" dirty="0">
                <a:latin typeface="Calibri" panose="020F0502020204030204" pitchFamily="34" charset="0"/>
              </a:rPr>
              <a:t>), économique et sociale</a:t>
            </a:r>
          </a:p>
          <a:p>
            <a:pPr algn="just">
              <a:spcBef>
                <a:spcPts val="600"/>
              </a:spcBef>
            </a:pPr>
            <a:r>
              <a:rPr lang="fr-FR" sz="2400" dirty="0">
                <a:latin typeface="Arial" panose="020B0604020202020204" pitchFamily="34" charset="0"/>
              </a:rPr>
              <a:t>•</a:t>
            </a:r>
            <a:r>
              <a:rPr lang="fr-FR" sz="2400" b="1" dirty="0">
                <a:latin typeface="Calibri" panose="020F0502020204030204" pitchFamily="34" charset="0"/>
              </a:rPr>
              <a:t>Scénarii possibles</a:t>
            </a:r>
            <a:r>
              <a:rPr lang="fr-FR" sz="2400" dirty="0">
                <a:latin typeface="Calibri" panose="020F0502020204030204" pitchFamily="34" charset="0"/>
              </a:rPr>
              <a:t>:</a:t>
            </a:r>
          </a:p>
          <a:p>
            <a:pPr marL="457200" indent="-457200" algn="just">
              <a:spcBef>
                <a:spcPts val="600"/>
              </a:spcBef>
              <a:buFont typeface="+mj-lt"/>
              <a:buAutoNum type="arabicPeriod"/>
            </a:pPr>
            <a:r>
              <a:rPr lang="fr-FR" sz="2400" dirty="0">
                <a:latin typeface="Calibri" panose="020F0502020204030204" pitchFamily="34" charset="0"/>
              </a:rPr>
              <a:t>Transformation en hydrocarbure par pyrolyse</a:t>
            </a:r>
          </a:p>
          <a:p>
            <a:pPr marL="457200" indent="-457200" algn="just">
              <a:spcBef>
                <a:spcPts val="600"/>
              </a:spcBef>
              <a:buFont typeface="+mj-lt"/>
              <a:buAutoNum type="arabicPeriod"/>
            </a:pPr>
            <a:r>
              <a:rPr lang="fr-FR" sz="2400" dirty="0">
                <a:latin typeface="Calibri" panose="020F0502020204030204" pitchFamily="34" charset="0"/>
              </a:rPr>
              <a:t>Recyclage "classique" : transport jusqu'à la capitale de Port-au-Prince pour préparation de broyats puis exportation à l'étranger (Asie, Europe...)</a:t>
            </a:r>
          </a:p>
          <a:p>
            <a:pPr marL="457200" indent="-457200" algn="just">
              <a:spcBef>
                <a:spcPts val="600"/>
              </a:spcBef>
              <a:buFont typeface="+mj-lt"/>
              <a:buAutoNum type="arabicPeriod"/>
            </a:pPr>
            <a:r>
              <a:rPr lang="fr-FR" sz="2400" dirty="0">
                <a:latin typeface="Calibri" panose="020F0502020204030204" pitchFamily="34" charset="0"/>
              </a:rPr>
              <a:t>Combustion à l'air libre</a:t>
            </a:r>
          </a:p>
          <a:p>
            <a:pPr marL="457200" indent="-457200" algn="just">
              <a:spcBef>
                <a:spcPts val="600"/>
              </a:spcBef>
              <a:buFont typeface="+mj-lt"/>
              <a:buAutoNum type="arabicPeriod"/>
            </a:pPr>
            <a:r>
              <a:rPr lang="fr-FR" sz="2400" dirty="0">
                <a:latin typeface="Calibri" panose="020F0502020204030204" pitchFamily="34" charset="0"/>
              </a:rPr>
              <a:t>Décharges sauvages</a:t>
            </a:r>
          </a:p>
          <a:p>
            <a:pPr marL="457200" indent="-457200" algn="just">
              <a:spcBef>
                <a:spcPts val="600"/>
              </a:spcBef>
              <a:buFont typeface="+mj-lt"/>
              <a:buAutoNum type="arabicPeriod"/>
            </a:pPr>
            <a:r>
              <a:rPr lang="fr-FR" sz="2400" dirty="0">
                <a:latin typeface="Calibri" panose="020F0502020204030204" pitchFamily="34" charset="0"/>
              </a:rPr>
              <a:t>Recyclage "local" : Préparation de broyats et recyclage au Cap-Haïtien (construction d'une usine de fabrication à partir de plastique recyclé</a:t>
            </a:r>
          </a:p>
          <a:p>
            <a:pPr algn="just">
              <a:spcBef>
                <a:spcPts val="600"/>
              </a:spcBef>
            </a:pPr>
            <a:r>
              <a:rPr lang="fr-FR" sz="2400" dirty="0">
                <a:latin typeface="Arial" panose="020B0604020202020204" pitchFamily="34" charset="0"/>
              </a:rPr>
              <a:t>•</a:t>
            </a:r>
            <a:r>
              <a:rPr lang="fr-FR" sz="2400" b="1" dirty="0">
                <a:latin typeface="Calibri" panose="020F0502020204030204" pitchFamily="34" charset="0"/>
              </a:rPr>
              <a:t>Livrables</a:t>
            </a:r>
            <a:r>
              <a:rPr lang="fr-FR" sz="2400" dirty="0">
                <a:latin typeface="Calibri" panose="020F0502020204030204" pitchFamily="34" charset="0"/>
              </a:rPr>
              <a:t>: Rapport détaillé; présentation synthétique très pédagogique</a:t>
            </a:r>
          </a:p>
          <a:p>
            <a:pPr algn="just">
              <a:spcBef>
                <a:spcPts val="600"/>
              </a:spcBef>
            </a:pPr>
            <a:r>
              <a:rPr lang="fr-FR" sz="2400" dirty="0">
                <a:latin typeface="Arial" panose="020B0604020202020204" pitchFamily="34" charset="0"/>
              </a:rPr>
              <a:t>•</a:t>
            </a:r>
            <a:r>
              <a:rPr lang="fr-FR" sz="2400" b="1" dirty="0">
                <a:latin typeface="Calibri" panose="020F0502020204030204" pitchFamily="34" charset="0"/>
              </a:rPr>
              <a:t>A discuter</a:t>
            </a:r>
            <a:r>
              <a:rPr lang="fr-FR" sz="2400" dirty="0">
                <a:latin typeface="Calibri" panose="020F0502020204030204" pitchFamily="34" charset="0"/>
              </a:rPr>
              <a:t>: Scénarii, Unité fonctionnelle, Indicateurs d'impact, Frontières, Durée</a:t>
            </a:r>
          </a:p>
        </p:txBody>
      </p:sp>
    </p:spTree>
    <p:extLst>
      <p:ext uri="{BB962C8B-B14F-4D97-AF65-F5344CB8AC3E}">
        <p14:creationId xmlns:p14="http://schemas.microsoft.com/office/powerpoint/2010/main" val="4035176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F4BD0E-50FE-4D7F-ACFE-0D28242C8ABF}"/>
              </a:ext>
            </a:extLst>
          </p:cNvPr>
          <p:cNvSpPr>
            <a:spLocks noGrp="1"/>
          </p:cNvSpPr>
          <p:nvPr>
            <p:ph type="sldNum" sz="quarter" idx="12"/>
          </p:nvPr>
        </p:nvSpPr>
        <p:spPr>
          <a:xfrm>
            <a:off x="9448800" y="6492122"/>
            <a:ext cx="2743200" cy="365125"/>
          </a:xfrm>
        </p:spPr>
        <p:txBody>
          <a:bodyPr/>
          <a:lstStyle/>
          <a:p>
            <a:fld id="{27C6CCC6-2BE5-4E42-96A4-D1E8E81A3D8E}" type="slidenum">
              <a:rPr lang="de-DE" smtClean="0"/>
              <a:pPr/>
              <a:t>20</a:t>
            </a:fld>
            <a:endParaRPr lang="de-DE" dirty="0"/>
          </a:p>
        </p:txBody>
      </p:sp>
      <p:sp>
        <p:nvSpPr>
          <p:cNvPr id="4" name="Content Placeholder 3">
            <a:extLst>
              <a:ext uri="{FF2B5EF4-FFF2-40B4-BE49-F238E27FC236}">
                <a16:creationId xmlns:a16="http://schemas.microsoft.com/office/drawing/2014/main" id="{1F73C8F5-5DAD-45F1-8946-6C9646F08EE2}"/>
              </a:ext>
            </a:extLst>
          </p:cNvPr>
          <p:cNvSpPr>
            <a:spLocks noGrp="1"/>
          </p:cNvSpPr>
          <p:nvPr>
            <p:ph sz="half" idx="13"/>
          </p:nvPr>
        </p:nvSpPr>
        <p:spPr>
          <a:xfrm>
            <a:off x="838200" y="1545394"/>
            <a:ext cx="10515600" cy="458504"/>
          </a:xfrm>
        </p:spPr>
        <p:txBody>
          <a:bodyPr>
            <a:normAutofit lnSpcReduction="10000"/>
          </a:bodyPr>
          <a:lstStyle/>
          <a:p>
            <a:r>
              <a:rPr lang="fr-FR" dirty="0"/>
              <a:t>Frontières des scénarios retenus</a:t>
            </a:r>
          </a:p>
        </p:txBody>
      </p:sp>
      <p:sp>
        <p:nvSpPr>
          <p:cNvPr id="12" name="Content Placeholder 3">
            <a:extLst>
              <a:ext uri="{FF2B5EF4-FFF2-40B4-BE49-F238E27FC236}">
                <a16:creationId xmlns:a16="http://schemas.microsoft.com/office/drawing/2014/main" id="{EFAC6B3E-F3C4-4035-85E6-AA09A48DB7FA}"/>
              </a:ext>
            </a:extLst>
          </p:cNvPr>
          <p:cNvSpPr txBox="1">
            <a:spLocks/>
          </p:cNvSpPr>
          <p:nvPr/>
        </p:nvSpPr>
        <p:spPr>
          <a:xfrm>
            <a:off x="6813943" y="2685146"/>
            <a:ext cx="5123439" cy="31257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fr-FR" sz="2400" dirty="0"/>
              <a:t>Hypothèses principales :</a:t>
            </a:r>
          </a:p>
          <a:p>
            <a:pPr>
              <a:lnSpc>
                <a:spcPct val="150000"/>
              </a:lnSpc>
            </a:pPr>
            <a:r>
              <a:rPr lang="fr-FR" sz="2400" dirty="0"/>
              <a:t>Lavage : eau + hydroxyde de sodium</a:t>
            </a:r>
          </a:p>
          <a:p>
            <a:pPr>
              <a:lnSpc>
                <a:spcPct val="150000"/>
              </a:lnSpc>
            </a:pPr>
            <a:r>
              <a:rPr lang="fr-FR" sz="2400" dirty="0"/>
              <a:t>26,5 % de pertes de matière :</a:t>
            </a:r>
          </a:p>
          <a:p>
            <a:pPr lvl="1">
              <a:lnSpc>
                <a:spcPct val="150000"/>
              </a:lnSpc>
            </a:pPr>
            <a:r>
              <a:rPr lang="fr-FR" dirty="0"/>
              <a:t>Dans l’eau</a:t>
            </a:r>
          </a:p>
          <a:p>
            <a:pPr lvl="1">
              <a:lnSpc>
                <a:spcPct val="150000"/>
              </a:lnSpc>
            </a:pPr>
            <a:r>
              <a:rPr lang="fr-FR" dirty="0"/>
              <a:t>Sur le sol</a:t>
            </a:r>
          </a:p>
        </p:txBody>
      </p:sp>
      <p:sp>
        <p:nvSpPr>
          <p:cNvPr id="15" name="Title 1">
            <a:extLst>
              <a:ext uri="{FF2B5EF4-FFF2-40B4-BE49-F238E27FC236}">
                <a16:creationId xmlns:a16="http://schemas.microsoft.com/office/drawing/2014/main" id="{0C2DABFE-1E70-4611-A8C2-E02C3FAB9E52}"/>
              </a:ext>
            </a:extLst>
          </p:cNvPr>
          <p:cNvSpPr>
            <a:spLocks noGrp="1"/>
          </p:cNvSpPr>
          <p:nvPr>
            <p:ph type="title"/>
          </p:nvPr>
        </p:nvSpPr>
        <p:spPr>
          <a:xfrm>
            <a:off x="483576" y="320675"/>
            <a:ext cx="9166929" cy="1208867"/>
          </a:xfrm>
        </p:spPr>
        <p:txBody>
          <a:bodyPr>
            <a:normAutofit/>
          </a:bodyPr>
          <a:lstStyle/>
          <a:p>
            <a:pPr>
              <a:lnSpc>
                <a:spcPct val="70000"/>
              </a:lnSpc>
            </a:pPr>
            <a:r>
              <a:rPr lang="fr-FR" dirty="0"/>
              <a:t>3. Présentation du travail effectué</a:t>
            </a:r>
            <a:br>
              <a:rPr lang="fr-FR" dirty="0"/>
            </a:br>
            <a:r>
              <a:rPr lang="fr-FR" sz="2400" dirty="0"/>
              <a:t>Délimitation de l’étude</a:t>
            </a:r>
            <a:endParaRPr lang="fr-FR" dirty="0"/>
          </a:p>
        </p:txBody>
      </p:sp>
      <p:pic>
        <p:nvPicPr>
          <p:cNvPr id="16" name="Picture 2" descr="Frame Icon 696702">
            <a:extLst>
              <a:ext uri="{FF2B5EF4-FFF2-40B4-BE49-F238E27FC236}">
                <a16:creationId xmlns:a16="http://schemas.microsoft.com/office/drawing/2014/main" id="{673A1CEE-904F-444C-93E4-2AEA803300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1923" y="136525"/>
            <a:ext cx="726501"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88B6685-3DBC-4321-8C61-C655AD5B1A50}"/>
              </a:ext>
            </a:extLst>
          </p:cNvPr>
          <p:cNvGrpSpPr/>
          <p:nvPr/>
        </p:nvGrpSpPr>
        <p:grpSpPr>
          <a:xfrm>
            <a:off x="164876" y="2094991"/>
            <a:ext cx="6306790" cy="4626484"/>
            <a:chOff x="164876" y="2094991"/>
            <a:chExt cx="6306790" cy="4626484"/>
          </a:xfrm>
        </p:grpSpPr>
        <p:grpSp>
          <p:nvGrpSpPr>
            <p:cNvPr id="10" name="Group 9">
              <a:extLst>
                <a:ext uri="{FF2B5EF4-FFF2-40B4-BE49-F238E27FC236}">
                  <a16:creationId xmlns:a16="http://schemas.microsoft.com/office/drawing/2014/main" id="{DBCE529E-864D-42A7-80C1-215C51129D70}"/>
                </a:ext>
              </a:extLst>
            </p:cNvPr>
            <p:cNvGrpSpPr/>
            <p:nvPr/>
          </p:nvGrpSpPr>
          <p:grpSpPr>
            <a:xfrm>
              <a:off x="164876" y="2094991"/>
              <a:ext cx="6306790" cy="4626484"/>
              <a:chOff x="6022370" y="2345329"/>
              <a:chExt cx="6306790" cy="4626484"/>
            </a:xfrm>
          </p:grpSpPr>
          <p:pic>
            <p:nvPicPr>
              <p:cNvPr id="13" name="Picture 12">
                <a:extLst>
                  <a:ext uri="{FF2B5EF4-FFF2-40B4-BE49-F238E27FC236}">
                    <a16:creationId xmlns:a16="http://schemas.microsoft.com/office/drawing/2014/main" id="{E6E5E7D5-0BEB-4E3F-9164-8F0FA14BD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370" y="2771485"/>
                <a:ext cx="6306790" cy="4200328"/>
              </a:xfrm>
              <a:prstGeom prst="rect">
                <a:avLst/>
              </a:prstGeom>
            </p:spPr>
          </p:pic>
          <p:sp>
            <p:nvSpPr>
              <p:cNvPr id="14" name="Content Placeholder 3">
                <a:extLst>
                  <a:ext uri="{FF2B5EF4-FFF2-40B4-BE49-F238E27FC236}">
                    <a16:creationId xmlns:a16="http://schemas.microsoft.com/office/drawing/2014/main" id="{C7673CC1-3DB6-4BA7-B9AB-DCC57DFC1F0A}"/>
                  </a:ext>
                </a:extLst>
              </p:cNvPr>
              <p:cNvSpPr txBox="1">
                <a:spLocks/>
              </p:cNvSpPr>
              <p:nvPr/>
            </p:nvSpPr>
            <p:spPr>
              <a:xfrm>
                <a:off x="7841609" y="2345329"/>
                <a:ext cx="2668311"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solidFill>
                      <a:schemeClr val="tx2"/>
                    </a:solidFill>
                  </a:rPr>
                  <a:t>Scénario Recyclage</a:t>
                </a:r>
              </a:p>
            </p:txBody>
          </p:sp>
        </p:grpSp>
        <p:sp>
          <p:nvSpPr>
            <p:cNvPr id="17" name="Rectangle 16">
              <a:extLst>
                <a:ext uri="{FF2B5EF4-FFF2-40B4-BE49-F238E27FC236}">
                  <a16:creationId xmlns:a16="http://schemas.microsoft.com/office/drawing/2014/main" id="{8AD44051-C168-4535-9B60-2566323624C2}"/>
                </a:ext>
              </a:extLst>
            </p:cNvPr>
            <p:cNvSpPr/>
            <p:nvPr/>
          </p:nvSpPr>
          <p:spPr>
            <a:xfrm>
              <a:off x="5191760" y="3429000"/>
              <a:ext cx="1168400" cy="54864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a:solidFill>
                    <a:schemeClr val="bg1"/>
                  </a:solidFill>
                </a:rPr>
                <a:t>Lagunage</a:t>
              </a:r>
            </a:p>
          </p:txBody>
        </p:sp>
      </p:grpSp>
    </p:spTree>
    <p:extLst>
      <p:ext uri="{BB962C8B-B14F-4D97-AF65-F5344CB8AC3E}">
        <p14:creationId xmlns:p14="http://schemas.microsoft.com/office/powerpoint/2010/main" val="11416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E92E772E-16BA-4715-91F1-4FDB791AA0BD}"/>
              </a:ext>
            </a:extLst>
          </p:cNvPr>
          <p:cNvSpPr txBox="1"/>
          <p:nvPr/>
        </p:nvSpPr>
        <p:spPr>
          <a:xfrm>
            <a:off x="6800506" y="3997115"/>
            <a:ext cx="2444760" cy="1138773"/>
          </a:xfrm>
          <a:prstGeom prst="rect">
            <a:avLst/>
          </a:prstGeom>
          <a:noFill/>
        </p:spPr>
        <p:txBody>
          <a:bodyPr wrap="square" rtlCol="0">
            <a:spAutoFit/>
          </a:bodyPr>
          <a:lstStyle/>
          <a:p>
            <a:pPr algn="ctr"/>
            <a:r>
              <a:rPr lang="fr-FR" sz="2400" dirty="0"/>
              <a:t>Transport vers Port-au-Prince</a:t>
            </a:r>
          </a:p>
          <a:p>
            <a:pPr algn="ctr"/>
            <a:r>
              <a:rPr lang="fr-FR" sz="2000" dirty="0"/>
              <a:t>(200 km)</a:t>
            </a:r>
          </a:p>
        </p:txBody>
      </p:sp>
      <p:sp>
        <p:nvSpPr>
          <p:cNvPr id="3" name="Slide Number Placeholder 2">
            <a:extLst>
              <a:ext uri="{FF2B5EF4-FFF2-40B4-BE49-F238E27FC236}">
                <a16:creationId xmlns:a16="http://schemas.microsoft.com/office/drawing/2014/main" id="{60F4BD0E-50FE-4D7F-ACFE-0D28242C8ABF}"/>
              </a:ext>
            </a:extLst>
          </p:cNvPr>
          <p:cNvSpPr>
            <a:spLocks noGrp="1"/>
          </p:cNvSpPr>
          <p:nvPr>
            <p:ph type="sldNum" sz="quarter" idx="12"/>
          </p:nvPr>
        </p:nvSpPr>
        <p:spPr>
          <a:xfrm>
            <a:off x="9448800" y="6463140"/>
            <a:ext cx="2743200" cy="365125"/>
          </a:xfrm>
        </p:spPr>
        <p:txBody>
          <a:bodyPr/>
          <a:lstStyle/>
          <a:p>
            <a:fld id="{27C6CCC6-2BE5-4E42-96A4-D1E8E81A3D8E}" type="slidenum">
              <a:rPr lang="de-DE" smtClean="0"/>
              <a:pPr/>
              <a:t>21</a:t>
            </a:fld>
            <a:endParaRPr lang="de-DE" dirty="0"/>
          </a:p>
        </p:txBody>
      </p:sp>
      <p:sp>
        <p:nvSpPr>
          <p:cNvPr id="4" name="Content Placeholder 3">
            <a:extLst>
              <a:ext uri="{FF2B5EF4-FFF2-40B4-BE49-F238E27FC236}">
                <a16:creationId xmlns:a16="http://schemas.microsoft.com/office/drawing/2014/main" id="{1F73C8F5-5DAD-45F1-8946-6C9646F08EE2}"/>
              </a:ext>
            </a:extLst>
          </p:cNvPr>
          <p:cNvSpPr>
            <a:spLocks noGrp="1"/>
          </p:cNvSpPr>
          <p:nvPr>
            <p:ph sz="half" idx="13"/>
          </p:nvPr>
        </p:nvSpPr>
        <p:spPr>
          <a:xfrm>
            <a:off x="838200" y="1545394"/>
            <a:ext cx="10515600" cy="458504"/>
          </a:xfrm>
        </p:spPr>
        <p:txBody>
          <a:bodyPr>
            <a:normAutofit lnSpcReduction="10000"/>
          </a:bodyPr>
          <a:lstStyle/>
          <a:p>
            <a:r>
              <a:rPr lang="fr-FR" dirty="0"/>
              <a:t>Présentation des compléments</a:t>
            </a:r>
          </a:p>
        </p:txBody>
      </p:sp>
      <p:sp>
        <p:nvSpPr>
          <p:cNvPr id="7" name="Content Placeholder 3">
            <a:extLst>
              <a:ext uri="{FF2B5EF4-FFF2-40B4-BE49-F238E27FC236}">
                <a16:creationId xmlns:a16="http://schemas.microsoft.com/office/drawing/2014/main" id="{718E4F9B-D830-4781-9BA5-B43DC04222EB}"/>
              </a:ext>
            </a:extLst>
          </p:cNvPr>
          <p:cNvSpPr txBox="1">
            <a:spLocks/>
          </p:cNvSpPr>
          <p:nvPr/>
        </p:nvSpPr>
        <p:spPr>
          <a:xfrm>
            <a:off x="2108192" y="2150667"/>
            <a:ext cx="2142350"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solidFill>
                  <a:schemeClr val="tx2"/>
                </a:solidFill>
              </a:rPr>
              <a:t>Produits évités</a:t>
            </a:r>
          </a:p>
        </p:txBody>
      </p:sp>
      <p:sp>
        <p:nvSpPr>
          <p:cNvPr id="8" name="Content Placeholder 3">
            <a:extLst>
              <a:ext uri="{FF2B5EF4-FFF2-40B4-BE49-F238E27FC236}">
                <a16:creationId xmlns:a16="http://schemas.microsoft.com/office/drawing/2014/main" id="{84CC50B5-2D72-4C24-B366-478623085AE2}"/>
              </a:ext>
            </a:extLst>
          </p:cNvPr>
          <p:cNvSpPr txBox="1">
            <a:spLocks/>
          </p:cNvSpPr>
          <p:nvPr/>
        </p:nvSpPr>
        <p:spPr>
          <a:xfrm>
            <a:off x="7882143" y="2150667"/>
            <a:ext cx="2987040"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solidFill>
                  <a:schemeClr val="tx2"/>
                </a:solidFill>
              </a:rPr>
              <a:t>Transport de granulés</a:t>
            </a:r>
          </a:p>
        </p:txBody>
      </p:sp>
      <p:cxnSp>
        <p:nvCxnSpPr>
          <p:cNvPr id="10" name="Straight Connector 9">
            <a:extLst>
              <a:ext uri="{FF2B5EF4-FFF2-40B4-BE49-F238E27FC236}">
                <a16:creationId xmlns:a16="http://schemas.microsoft.com/office/drawing/2014/main" id="{9368507B-850F-4186-9A28-BA5BE5B92DD6}"/>
              </a:ext>
            </a:extLst>
          </p:cNvPr>
          <p:cNvCxnSpPr>
            <a:cxnSpLocks/>
          </p:cNvCxnSpPr>
          <p:nvPr/>
        </p:nvCxnSpPr>
        <p:spPr>
          <a:xfrm flipV="1">
            <a:off x="6457244" y="2506133"/>
            <a:ext cx="0" cy="3850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F1A68C-0AC6-47AB-B074-646ECC4CA8B5}"/>
              </a:ext>
            </a:extLst>
          </p:cNvPr>
          <p:cNvGrpSpPr/>
          <p:nvPr/>
        </p:nvGrpSpPr>
        <p:grpSpPr>
          <a:xfrm>
            <a:off x="3521418" y="3571768"/>
            <a:ext cx="2444760" cy="1541294"/>
            <a:chOff x="619750" y="3429000"/>
            <a:chExt cx="2444760" cy="1541294"/>
          </a:xfrm>
        </p:grpSpPr>
        <p:sp>
          <p:nvSpPr>
            <p:cNvPr id="13" name="TextBox 12">
              <a:extLst>
                <a:ext uri="{FF2B5EF4-FFF2-40B4-BE49-F238E27FC236}">
                  <a16:creationId xmlns:a16="http://schemas.microsoft.com/office/drawing/2014/main" id="{4398FF02-A649-49FF-A262-2739EFCA9885}"/>
                </a:ext>
              </a:extLst>
            </p:cNvPr>
            <p:cNvSpPr txBox="1"/>
            <p:nvPr/>
          </p:nvSpPr>
          <p:spPr>
            <a:xfrm>
              <a:off x="619750" y="4508629"/>
              <a:ext cx="2444760" cy="461665"/>
            </a:xfrm>
            <a:prstGeom prst="rect">
              <a:avLst/>
            </a:prstGeom>
            <a:noFill/>
          </p:spPr>
          <p:txBody>
            <a:bodyPr wrap="square" rtlCol="0">
              <a:spAutoFit/>
            </a:bodyPr>
            <a:lstStyle/>
            <a:p>
              <a:pPr algn="ctr"/>
              <a:r>
                <a:rPr lang="fr-FR" sz="2400" dirty="0"/>
                <a:t>Hydrocarbures</a:t>
              </a:r>
            </a:p>
          </p:txBody>
        </p:sp>
        <p:sp>
          <p:nvSpPr>
            <p:cNvPr id="14" name="TextBox 13">
              <a:extLst>
                <a:ext uri="{FF2B5EF4-FFF2-40B4-BE49-F238E27FC236}">
                  <a16:creationId xmlns:a16="http://schemas.microsoft.com/office/drawing/2014/main" id="{DAE8F54D-164A-482A-8C7B-B04F074B00B7}"/>
                </a:ext>
              </a:extLst>
            </p:cNvPr>
            <p:cNvSpPr txBox="1"/>
            <p:nvPr/>
          </p:nvSpPr>
          <p:spPr>
            <a:xfrm>
              <a:off x="619750" y="3429000"/>
              <a:ext cx="2444760" cy="461665"/>
            </a:xfrm>
            <a:prstGeom prst="rect">
              <a:avLst/>
            </a:prstGeom>
            <a:noFill/>
          </p:spPr>
          <p:txBody>
            <a:bodyPr wrap="square" rtlCol="0">
              <a:spAutoFit/>
            </a:bodyPr>
            <a:lstStyle/>
            <a:p>
              <a:pPr algn="ctr"/>
              <a:r>
                <a:rPr lang="fr-FR" sz="2400" dirty="0"/>
                <a:t>Pyrolyse</a:t>
              </a:r>
            </a:p>
          </p:txBody>
        </p:sp>
        <p:cxnSp>
          <p:nvCxnSpPr>
            <p:cNvPr id="16" name="Straight Arrow Connector 15">
              <a:extLst>
                <a:ext uri="{FF2B5EF4-FFF2-40B4-BE49-F238E27FC236}">
                  <a16:creationId xmlns:a16="http://schemas.microsoft.com/office/drawing/2014/main" id="{51FFDAAE-C4AA-4E32-9BE5-24B701597D55}"/>
                </a:ext>
              </a:extLst>
            </p:cNvPr>
            <p:cNvCxnSpPr>
              <a:cxnSpLocks/>
              <a:stCxn id="14" idx="2"/>
              <a:endCxn id="13" idx="0"/>
            </p:cNvCxnSpPr>
            <p:nvPr/>
          </p:nvCxnSpPr>
          <p:spPr>
            <a:xfrm>
              <a:off x="1842130" y="3890665"/>
              <a:ext cx="0" cy="617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15B9038D-8AA4-4888-83FB-3E1E7CFF077A}"/>
              </a:ext>
            </a:extLst>
          </p:cNvPr>
          <p:cNvGrpSpPr/>
          <p:nvPr/>
        </p:nvGrpSpPr>
        <p:grpSpPr>
          <a:xfrm>
            <a:off x="833578" y="2820807"/>
            <a:ext cx="2345789" cy="3522208"/>
            <a:chOff x="256190" y="2933628"/>
            <a:chExt cx="2345789" cy="3522208"/>
          </a:xfrm>
        </p:grpSpPr>
        <p:sp>
          <p:nvSpPr>
            <p:cNvPr id="12" name="TextBox 11">
              <a:extLst>
                <a:ext uri="{FF2B5EF4-FFF2-40B4-BE49-F238E27FC236}">
                  <a16:creationId xmlns:a16="http://schemas.microsoft.com/office/drawing/2014/main" id="{66AE32B3-F36A-4929-AF1B-D6895BAF0D6C}"/>
                </a:ext>
              </a:extLst>
            </p:cNvPr>
            <p:cNvSpPr txBox="1"/>
            <p:nvPr/>
          </p:nvSpPr>
          <p:spPr>
            <a:xfrm>
              <a:off x="267620" y="2933628"/>
              <a:ext cx="2326980" cy="830997"/>
            </a:xfrm>
            <a:prstGeom prst="rect">
              <a:avLst/>
            </a:prstGeom>
            <a:noFill/>
          </p:spPr>
          <p:txBody>
            <a:bodyPr wrap="square" rtlCol="0">
              <a:spAutoFit/>
            </a:bodyPr>
            <a:lstStyle/>
            <a:p>
              <a:pPr algn="ctr"/>
              <a:r>
                <a:rPr lang="fr-FR" sz="2400" dirty="0"/>
                <a:t>Extraction de pétrole</a:t>
              </a:r>
            </a:p>
          </p:txBody>
        </p:sp>
        <p:sp>
          <p:nvSpPr>
            <p:cNvPr id="18" name="TextBox 17">
              <a:extLst>
                <a:ext uri="{FF2B5EF4-FFF2-40B4-BE49-F238E27FC236}">
                  <a16:creationId xmlns:a16="http://schemas.microsoft.com/office/drawing/2014/main" id="{C07B9255-AAF9-4E25-A2A5-1236C59CB039}"/>
                </a:ext>
              </a:extLst>
            </p:cNvPr>
            <p:cNvSpPr txBox="1"/>
            <p:nvPr/>
          </p:nvSpPr>
          <p:spPr>
            <a:xfrm>
              <a:off x="260240" y="4200408"/>
              <a:ext cx="2341739" cy="461665"/>
            </a:xfrm>
            <a:prstGeom prst="rect">
              <a:avLst/>
            </a:prstGeom>
            <a:noFill/>
          </p:spPr>
          <p:txBody>
            <a:bodyPr wrap="square" rtlCol="0">
              <a:spAutoFit/>
            </a:bodyPr>
            <a:lstStyle/>
            <a:p>
              <a:pPr algn="ctr"/>
              <a:r>
                <a:rPr lang="fr-FR" sz="2400" dirty="0"/>
                <a:t>Raffinage</a:t>
              </a:r>
            </a:p>
          </p:txBody>
        </p:sp>
        <p:sp>
          <p:nvSpPr>
            <p:cNvPr id="19" name="TextBox 18">
              <a:extLst>
                <a:ext uri="{FF2B5EF4-FFF2-40B4-BE49-F238E27FC236}">
                  <a16:creationId xmlns:a16="http://schemas.microsoft.com/office/drawing/2014/main" id="{3C31A6B2-DB73-440D-9915-DB2C55CD21A9}"/>
                </a:ext>
              </a:extLst>
            </p:cNvPr>
            <p:cNvSpPr txBox="1"/>
            <p:nvPr/>
          </p:nvSpPr>
          <p:spPr>
            <a:xfrm>
              <a:off x="409253" y="5097856"/>
              <a:ext cx="2043711" cy="461665"/>
            </a:xfrm>
            <a:prstGeom prst="rect">
              <a:avLst/>
            </a:prstGeom>
            <a:noFill/>
          </p:spPr>
          <p:txBody>
            <a:bodyPr wrap="square" rtlCol="0">
              <a:spAutoFit/>
            </a:bodyPr>
            <a:lstStyle/>
            <a:p>
              <a:pPr algn="ctr"/>
              <a:r>
                <a:rPr lang="fr-FR" sz="2400" dirty="0"/>
                <a:t>Transport</a:t>
              </a:r>
            </a:p>
          </p:txBody>
        </p:sp>
        <p:sp>
          <p:nvSpPr>
            <p:cNvPr id="20" name="TextBox 19">
              <a:extLst>
                <a:ext uri="{FF2B5EF4-FFF2-40B4-BE49-F238E27FC236}">
                  <a16:creationId xmlns:a16="http://schemas.microsoft.com/office/drawing/2014/main" id="{70ADC7D1-16EC-48F2-ABF7-B8A437158E00}"/>
                </a:ext>
              </a:extLst>
            </p:cNvPr>
            <p:cNvSpPr txBox="1"/>
            <p:nvPr/>
          </p:nvSpPr>
          <p:spPr>
            <a:xfrm>
              <a:off x="256190" y="5994171"/>
              <a:ext cx="2341734" cy="461665"/>
            </a:xfrm>
            <a:prstGeom prst="rect">
              <a:avLst/>
            </a:prstGeom>
            <a:noFill/>
          </p:spPr>
          <p:txBody>
            <a:bodyPr wrap="square" rtlCol="0">
              <a:spAutoFit/>
            </a:bodyPr>
            <a:lstStyle/>
            <a:p>
              <a:pPr algn="ctr"/>
              <a:r>
                <a:rPr lang="fr-FR" sz="2400" dirty="0"/>
                <a:t>Hydrocarbures</a:t>
              </a:r>
            </a:p>
          </p:txBody>
        </p:sp>
        <p:cxnSp>
          <p:nvCxnSpPr>
            <p:cNvPr id="24" name="Straight Arrow Connector 23">
              <a:extLst>
                <a:ext uri="{FF2B5EF4-FFF2-40B4-BE49-F238E27FC236}">
                  <a16:creationId xmlns:a16="http://schemas.microsoft.com/office/drawing/2014/main" id="{D19A761A-8B7C-4A2E-A4B0-09E4F80DCD50}"/>
                </a:ext>
              </a:extLst>
            </p:cNvPr>
            <p:cNvCxnSpPr>
              <a:stCxn id="12" idx="2"/>
              <a:endCxn id="18" idx="0"/>
            </p:cNvCxnSpPr>
            <p:nvPr/>
          </p:nvCxnSpPr>
          <p:spPr>
            <a:xfrm>
              <a:off x="1431110" y="3764625"/>
              <a:ext cx="0" cy="435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0A7EC4-188A-4262-A8F0-F6821FD55E24}"/>
                </a:ext>
              </a:extLst>
            </p:cNvPr>
            <p:cNvCxnSpPr>
              <a:cxnSpLocks/>
              <a:stCxn id="18" idx="2"/>
              <a:endCxn id="19" idx="0"/>
            </p:cNvCxnSpPr>
            <p:nvPr/>
          </p:nvCxnSpPr>
          <p:spPr>
            <a:xfrm flipH="1">
              <a:off x="1431109" y="4662073"/>
              <a:ext cx="1" cy="435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E20E95-3309-47C0-9EA4-318BDAE53FA6}"/>
                </a:ext>
              </a:extLst>
            </p:cNvPr>
            <p:cNvCxnSpPr>
              <a:cxnSpLocks/>
              <a:stCxn id="19" idx="2"/>
              <a:endCxn id="20" idx="0"/>
            </p:cNvCxnSpPr>
            <p:nvPr/>
          </p:nvCxnSpPr>
          <p:spPr>
            <a:xfrm flipH="1">
              <a:off x="1427057" y="5559521"/>
              <a:ext cx="4052" cy="43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2" name="Multiplication Sign 31">
            <a:extLst>
              <a:ext uri="{FF2B5EF4-FFF2-40B4-BE49-F238E27FC236}">
                <a16:creationId xmlns:a16="http://schemas.microsoft.com/office/drawing/2014/main" id="{649D5B75-835D-4B76-AC83-D1724D694393}"/>
              </a:ext>
            </a:extLst>
          </p:cNvPr>
          <p:cNvSpPr/>
          <p:nvPr/>
        </p:nvSpPr>
        <p:spPr>
          <a:xfrm>
            <a:off x="380715" y="2089085"/>
            <a:ext cx="3174993" cy="4090889"/>
          </a:xfrm>
          <a:prstGeom prst="mathMultiply">
            <a:avLst>
              <a:gd name="adj1" fmla="val 2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extBox 32">
            <a:extLst>
              <a:ext uri="{FF2B5EF4-FFF2-40B4-BE49-F238E27FC236}">
                <a16:creationId xmlns:a16="http://schemas.microsoft.com/office/drawing/2014/main" id="{AF59BE9A-7DDA-400B-87BD-8A5CF4BA4162}"/>
              </a:ext>
            </a:extLst>
          </p:cNvPr>
          <p:cNvSpPr txBox="1"/>
          <p:nvPr/>
        </p:nvSpPr>
        <p:spPr>
          <a:xfrm>
            <a:off x="8020040" y="2860885"/>
            <a:ext cx="2444760" cy="461665"/>
          </a:xfrm>
          <a:prstGeom prst="rect">
            <a:avLst/>
          </a:prstGeom>
          <a:noFill/>
        </p:spPr>
        <p:txBody>
          <a:bodyPr wrap="square" rtlCol="0">
            <a:spAutoFit/>
          </a:bodyPr>
          <a:lstStyle/>
          <a:p>
            <a:pPr algn="ctr"/>
            <a:r>
              <a:rPr lang="fr-FR" sz="2400" dirty="0"/>
              <a:t>Granulés</a:t>
            </a:r>
          </a:p>
        </p:txBody>
      </p:sp>
      <p:sp>
        <p:nvSpPr>
          <p:cNvPr id="35" name="TextBox 34">
            <a:extLst>
              <a:ext uri="{FF2B5EF4-FFF2-40B4-BE49-F238E27FC236}">
                <a16:creationId xmlns:a16="http://schemas.microsoft.com/office/drawing/2014/main" id="{C2B58189-F76C-4574-B937-D661D952AB5A}"/>
              </a:ext>
            </a:extLst>
          </p:cNvPr>
          <p:cNvSpPr txBox="1"/>
          <p:nvPr/>
        </p:nvSpPr>
        <p:spPr>
          <a:xfrm>
            <a:off x="9248110" y="3997115"/>
            <a:ext cx="2444760" cy="1138773"/>
          </a:xfrm>
          <a:prstGeom prst="rect">
            <a:avLst/>
          </a:prstGeom>
          <a:noFill/>
        </p:spPr>
        <p:txBody>
          <a:bodyPr wrap="square" rtlCol="0">
            <a:spAutoFit/>
          </a:bodyPr>
          <a:lstStyle/>
          <a:p>
            <a:pPr algn="ctr"/>
            <a:r>
              <a:rPr lang="fr-FR" sz="2400" dirty="0"/>
              <a:t>Transport vers l’Asie</a:t>
            </a:r>
          </a:p>
          <a:p>
            <a:pPr algn="ctr"/>
            <a:r>
              <a:rPr lang="fr-FR" sz="2000" dirty="0"/>
              <a:t>(20 000 km)</a:t>
            </a:r>
          </a:p>
        </p:txBody>
      </p:sp>
      <p:sp>
        <p:nvSpPr>
          <p:cNvPr id="36" name="TextBox 35">
            <a:extLst>
              <a:ext uri="{FF2B5EF4-FFF2-40B4-BE49-F238E27FC236}">
                <a16:creationId xmlns:a16="http://schemas.microsoft.com/office/drawing/2014/main" id="{B1646E2C-A6ED-4A6E-9A47-9F23265118DC}"/>
              </a:ext>
            </a:extLst>
          </p:cNvPr>
          <p:cNvSpPr txBox="1"/>
          <p:nvPr/>
        </p:nvSpPr>
        <p:spPr>
          <a:xfrm>
            <a:off x="8153283" y="5664025"/>
            <a:ext cx="2444760" cy="830997"/>
          </a:xfrm>
          <a:prstGeom prst="rect">
            <a:avLst/>
          </a:prstGeom>
          <a:noFill/>
        </p:spPr>
        <p:txBody>
          <a:bodyPr wrap="square" rtlCol="0">
            <a:spAutoFit/>
          </a:bodyPr>
          <a:lstStyle/>
          <a:p>
            <a:pPr algn="ctr"/>
            <a:r>
              <a:rPr lang="fr-FR" sz="2400" dirty="0"/>
              <a:t>Transformation en pièces</a:t>
            </a:r>
          </a:p>
        </p:txBody>
      </p:sp>
      <p:sp>
        <p:nvSpPr>
          <p:cNvPr id="40" name="Title 1">
            <a:extLst>
              <a:ext uri="{FF2B5EF4-FFF2-40B4-BE49-F238E27FC236}">
                <a16:creationId xmlns:a16="http://schemas.microsoft.com/office/drawing/2014/main" id="{C1CDA951-7F60-45D9-97A4-3C353B60622A}"/>
              </a:ext>
            </a:extLst>
          </p:cNvPr>
          <p:cNvSpPr>
            <a:spLocks noGrp="1"/>
          </p:cNvSpPr>
          <p:nvPr>
            <p:ph type="title"/>
          </p:nvPr>
        </p:nvSpPr>
        <p:spPr>
          <a:xfrm>
            <a:off x="483576" y="320675"/>
            <a:ext cx="9166929" cy="1208867"/>
          </a:xfrm>
        </p:spPr>
        <p:txBody>
          <a:bodyPr>
            <a:normAutofit/>
          </a:bodyPr>
          <a:lstStyle/>
          <a:p>
            <a:pPr>
              <a:lnSpc>
                <a:spcPct val="70000"/>
              </a:lnSpc>
            </a:pPr>
            <a:r>
              <a:rPr lang="fr-FR" dirty="0"/>
              <a:t>3. Présentation du travail effectué</a:t>
            </a:r>
            <a:br>
              <a:rPr lang="fr-FR" dirty="0"/>
            </a:br>
            <a:r>
              <a:rPr lang="fr-FR" sz="2400" dirty="0"/>
              <a:t>Délimitation de l’étude</a:t>
            </a:r>
            <a:endParaRPr lang="fr-FR" dirty="0"/>
          </a:p>
        </p:txBody>
      </p:sp>
      <p:cxnSp>
        <p:nvCxnSpPr>
          <p:cNvPr id="44" name="Straight Arrow Connector 43">
            <a:extLst>
              <a:ext uri="{FF2B5EF4-FFF2-40B4-BE49-F238E27FC236}">
                <a16:creationId xmlns:a16="http://schemas.microsoft.com/office/drawing/2014/main" id="{0B696487-5624-4537-84F3-EFC70B5F10EA}"/>
              </a:ext>
            </a:extLst>
          </p:cNvPr>
          <p:cNvCxnSpPr>
            <a:stCxn id="33" idx="2"/>
            <a:endCxn id="35" idx="0"/>
          </p:cNvCxnSpPr>
          <p:nvPr/>
        </p:nvCxnSpPr>
        <p:spPr>
          <a:xfrm>
            <a:off x="9242420" y="3322550"/>
            <a:ext cx="1228070" cy="674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8E7AFB7-E16C-4A56-A718-7A606A5CD6DA}"/>
              </a:ext>
            </a:extLst>
          </p:cNvPr>
          <p:cNvCxnSpPr>
            <a:endCxn id="51" idx="0"/>
          </p:cNvCxnSpPr>
          <p:nvPr/>
        </p:nvCxnSpPr>
        <p:spPr>
          <a:xfrm flipH="1">
            <a:off x="8022886" y="3322550"/>
            <a:ext cx="1216690" cy="674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D3E9736-143A-47BB-97BE-CF2181001F14}"/>
              </a:ext>
            </a:extLst>
          </p:cNvPr>
          <p:cNvCxnSpPr>
            <a:cxnSpLocks/>
          </p:cNvCxnSpPr>
          <p:nvPr/>
        </p:nvCxnSpPr>
        <p:spPr>
          <a:xfrm>
            <a:off x="8588970" y="5113062"/>
            <a:ext cx="0" cy="489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3321C01-25A6-464D-A0E4-41E27C8B65C4}"/>
              </a:ext>
            </a:extLst>
          </p:cNvPr>
          <p:cNvCxnSpPr>
            <a:cxnSpLocks/>
          </p:cNvCxnSpPr>
          <p:nvPr/>
        </p:nvCxnSpPr>
        <p:spPr>
          <a:xfrm>
            <a:off x="9909770" y="5113062"/>
            <a:ext cx="0" cy="489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icture 2" descr="Frame Icon 696702">
            <a:extLst>
              <a:ext uri="{FF2B5EF4-FFF2-40B4-BE49-F238E27FC236}">
                <a16:creationId xmlns:a16="http://schemas.microsoft.com/office/drawing/2014/main" id="{AA4232C7-FD96-4897-801A-E62246BA46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1923" y="136525"/>
            <a:ext cx="726501"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6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7" grpId="0"/>
      <p:bldP spid="8" grpId="0"/>
      <p:bldP spid="32" grpId="0" animBg="1"/>
      <p:bldP spid="33"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1FF-51E4-4577-B67B-DA288446E250}"/>
              </a:ext>
            </a:extLst>
          </p:cNvPr>
          <p:cNvSpPr>
            <a:spLocks noGrp="1"/>
          </p:cNvSpPr>
          <p:nvPr>
            <p:ph type="title"/>
          </p:nvPr>
        </p:nvSpPr>
        <p:spPr/>
        <p:txBody>
          <a:bodyPr/>
          <a:lstStyle/>
          <a:p>
            <a:r>
              <a:rPr lang="fr-FR" dirty="0"/>
              <a:t>3. Présentation du travail effectué</a:t>
            </a:r>
          </a:p>
        </p:txBody>
      </p:sp>
      <p:sp>
        <p:nvSpPr>
          <p:cNvPr id="3" name="Slide Number Placeholder 2">
            <a:extLst>
              <a:ext uri="{FF2B5EF4-FFF2-40B4-BE49-F238E27FC236}">
                <a16:creationId xmlns:a16="http://schemas.microsoft.com/office/drawing/2014/main" id="{00E557BB-B3E8-423D-9E00-62F899E7E574}"/>
              </a:ext>
            </a:extLst>
          </p:cNvPr>
          <p:cNvSpPr>
            <a:spLocks noGrp="1"/>
          </p:cNvSpPr>
          <p:nvPr>
            <p:ph type="sldNum" sz="quarter" idx="12"/>
          </p:nvPr>
        </p:nvSpPr>
        <p:spPr>
          <a:xfrm>
            <a:off x="9448800" y="6461330"/>
            <a:ext cx="2743200" cy="365125"/>
          </a:xfrm>
        </p:spPr>
        <p:txBody>
          <a:bodyPr/>
          <a:lstStyle/>
          <a:p>
            <a:fld id="{27C6CCC6-2BE5-4E42-96A4-D1E8E81A3D8E}" type="slidenum">
              <a:rPr lang="de-DE" smtClean="0"/>
              <a:pPr/>
              <a:t>22</a:t>
            </a:fld>
            <a:endParaRPr lang="de-DE" dirty="0"/>
          </a:p>
        </p:txBody>
      </p:sp>
      <p:grpSp>
        <p:nvGrpSpPr>
          <p:cNvPr id="4" name="Group 3">
            <a:extLst>
              <a:ext uri="{FF2B5EF4-FFF2-40B4-BE49-F238E27FC236}">
                <a16:creationId xmlns:a16="http://schemas.microsoft.com/office/drawing/2014/main" id="{3C88E350-07A5-4A8B-81BA-532B66CD67DF}"/>
              </a:ext>
            </a:extLst>
          </p:cNvPr>
          <p:cNvGrpSpPr/>
          <p:nvPr/>
        </p:nvGrpSpPr>
        <p:grpSpPr>
          <a:xfrm>
            <a:off x="838215" y="1828800"/>
            <a:ext cx="3306172" cy="4545106"/>
            <a:chOff x="838215" y="1828800"/>
            <a:chExt cx="3306172" cy="4545106"/>
          </a:xfrm>
        </p:grpSpPr>
        <p:grpSp>
          <p:nvGrpSpPr>
            <p:cNvPr id="11" name="Group 10">
              <a:extLst>
                <a:ext uri="{FF2B5EF4-FFF2-40B4-BE49-F238E27FC236}">
                  <a16:creationId xmlns:a16="http://schemas.microsoft.com/office/drawing/2014/main" id="{ADAF6A25-2028-4BB3-BEA5-6EBCBD5F5586}"/>
                </a:ext>
              </a:extLst>
            </p:cNvPr>
            <p:cNvGrpSpPr/>
            <p:nvPr/>
          </p:nvGrpSpPr>
          <p:grpSpPr>
            <a:xfrm>
              <a:off x="838215" y="1828800"/>
              <a:ext cx="3306172" cy="4545106"/>
              <a:chOff x="838215" y="1828800"/>
              <a:chExt cx="3306172" cy="4545106"/>
            </a:xfrm>
          </p:grpSpPr>
          <p:sp>
            <p:nvSpPr>
              <p:cNvPr id="12" name="Freeform: Shape 11">
                <a:extLst>
                  <a:ext uri="{FF2B5EF4-FFF2-40B4-BE49-F238E27FC236}">
                    <a16:creationId xmlns:a16="http://schemas.microsoft.com/office/drawing/2014/main" id="{F72F1346-F987-47D6-BA32-5CA106A0A32A}"/>
                  </a:ext>
                </a:extLst>
              </p:cNvPr>
              <p:cNvSpPr/>
              <p:nvPr/>
            </p:nvSpPr>
            <p:spPr>
              <a:xfrm>
                <a:off x="838215"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bg1">
                    <a:lumMod val="50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5400" kern="1200" dirty="0"/>
              </a:p>
            </p:txBody>
          </p:sp>
          <p:sp>
            <p:nvSpPr>
              <p:cNvPr id="13" name="Freeform: Shape 12">
                <a:extLst>
                  <a:ext uri="{FF2B5EF4-FFF2-40B4-BE49-F238E27FC236}">
                    <a16:creationId xmlns:a16="http://schemas.microsoft.com/office/drawing/2014/main" id="{DD53FC95-730C-4973-AD3D-79F205A2867D}"/>
                  </a:ext>
                </a:extLst>
              </p:cNvPr>
              <p:cNvSpPr/>
              <p:nvPr/>
            </p:nvSpPr>
            <p:spPr>
              <a:xfrm>
                <a:off x="1168831" y="2233959"/>
                <a:ext cx="2644938" cy="1512001"/>
              </a:xfrm>
              <a:custGeom>
                <a:avLst/>
                <a:gdLst>
                  <a:gd name="connsiteX0" fmla="*/ 0 w 2644938"/>
                  <a:gd name="connsiteY0" fmla="*/ 227400 h 2273998"/>
                  <a:gd name="connsiteX1" fmla="*/ 227400 w 2644938"/>
                  <a:gd name="connsiteY1" fmla="*/ 0 h 2273998"/>
                  <a:gd name="connsiteX2" fmla="*/ 2417538 w 2644938"/>
                  <a:gd name="connsiteY2" fmla="*/ 0 h 2273998"/>
                  <a:gd name="connsiteX3" fmla="*/ 2644938 w 2644938"/>
                  <a:gd name="connsiteY3" fmla="*/ 227400 h 2273998"/>
                  <a:gd name="connsiteX4" fmla="*/ 2644938 w 2644938"/>
                  <a:gd name="connsiteY4" fmla="*/ 2046598 h 2273998"/>
                  <a:gd name="connsiteX5" fmla="*/ 2417538 w 2644938"/>
                  <a:gd name="connsiteY5" fmla="*/ 2273998 h 2273998"/>
                  <a:gd name="connsiteX6" fmla="*/ 227400 w 2644938"/>
                  <a:gd name="connsiteY6" fmla="*/ 2273998 h 2273998"/>
                  <a:gd name="connsiteX7" fmla="*/ 0 w 2644938"/>
                  <a:gd name="connsiteY7" fmla="*/ 2046598 h 2273998"/>
                  <a:gd name="connsiteX8" fmla="*/ 0 w 2644938"/>
                  <a:gd name="connsiteY8" fmla="*/ 227400 h 22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273998">
                    <a:moveTo>
                      <a:pt x="0" y="227400"/>
                    </a:moveTo>
                    <a:cubicBezTo>
                      <a:pt x="0" y="101810"/>
                      <a:pt x="101810" y="0"/>
                      <a:pt x="227400" y="0"/>
                    </a:cubicBezTo>
                    <a:lnTo>
                      <a:pt x="2417538" y="0"/>
                    </a:lnTo>
                    <a:cubicBezTo>
                      <a:pt x="2543128" y="0"/>
                      <a:pt x="2644938" y="101810"/>
                      <a:pt x="2644938" y="227400"/>
                    </a:cubicBezTo>
                    <a:lnTo>
                      <a:pt x="2644938" y="2046598"/>
                    </a:lnTo>
                    <a:cubicBezTo>
                      <a:pt x="2644938" y="2172188"/>
                      <a:pt x="2543128" y="2273998"/>
                      <a:pt x="2417538" y="2273998"/>
                    </a:cubicBezTo>
                    <a:lnTo>
                      <a:pt x="227400" y="2273998"/>
                    </a:lnTo>
                    <a:cubicBezTo>
                      <a:pt x="101810" y="2273998"/>
                      <a:pt x="0" y="2172188"/>
                      <a:pt x="0" y="2046598"/>
                    </a:cubicBezTo>
                    <a:lnTo>
                      <a:pt x="0" y="227400"/>
                    </a:lnTo>
                    <a:close/>
                  </a:path>
                </a:pathLst>
              </a:custGeom>
              <a:solidFill>
                <a:schemeClr val="accent2"/>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563" tIns="112323" rIns="127563" bIns="112323" numCol="1" spcCol="1270" anchor="ctr" anchorCtr="0">
                <a:noAutofit/>
              </a:bodyPr>
              <a:lstStyle/>
              <a:p>
                <a:pPr marL="0" lvl="0" indent="0" algn="ctr" defTabSz="1066800">
                  <a:lnSpc>
                    <a:spcPct val="90000"/>
                  </a:lnSpc>
                  <a:spcBef>
                    <a:spcPct val="0"/>
                  </a:spcBef>
                  <a:spcAft>
                    <a:spcPct val="35000"/>
                  </a:spcAft>
                  <a:buNone/>
                </a:pPr>
                <a:r>
                  <a:rPr lang="fr-FR" sz="2600" kern="1200" dirty="0"/>
                  <a:t>Délimitation de l’étude</a:t>
                </a:r>
              </a:p>
            </p:txBody>
          </p:sp>
        </p:grpSp>
        <p:pic>
          <p:nvPicPr>
            <p:cNvPr id="3074" name="Picture 2" descr="Frame Icon 696702">
              <a:extLst>
                <a:ext uri="{FF2B5EF4-FFF2-40B4-BE49-F238E27FC236}">
                  <a16:creationId xmlns:a16="http://schemas.microsoft.com/office/drawing/2014/main" id="{89E96CAB-4023-46D4-B114-30E5A5039D1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5136" y="4498835"/>
              <a:ext cx="1132329" cy="1122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E8802DE0-C95F-4D49-B158-099548DA14C0}"/>
              </a:ext>
            </a:extLst>
          </p:cNvPr>
          <p:cNvGrpSpPr/>
          <p:nvPr/>
        </p:nvGrpSpPr>
        <p:grpSpPr>
          <a:xfrm>
            <a:off x="7947743" y="1828800"/>
            <a:ext cx="3306172" cy="4545106"/>
            <a:chOff x="7947743" y="1828800"/>
            <a:chExt cx="3306172" cy="4545106"/>
          </a:xfrm>
        </p:grpSpPr>
        <p:grpSp>
          <p:nvGrpSpPr>
            <p:cNvPr id="8" name="Group 7">
              <a:extLst>
                <a:ext uri="{FF2B5EF4-FFF2-40B4-BE49-F238E27FC236}">
                  <a16:creationId xmlns:a16="http://schemas.microsoft.com/office/drawing/2014/main" id="{195BDDAD-2386-4271-8D70-F18BD9436D08}"/>
                </a:ext>
              </a:extLst>
            </p:cNvPr>
            <p:cNvGrpSpPr/>
            <p:nvPr/>
          </p:nvGrpSpPr>
          <p:grpSpPr>
            <a:xfrm>
              <a:off x="7947743" y="1828800"/>
              <a:ext cx="3306172" cy="4545106"/>
              <a:chOff x="7947743" y="1828800"/>
              <a:chExt cx="3306172" cy="4545106"/>
            </a:xfrm>
          </p:grpSpPr>
          <p:sp>
            <p:nvSpPr>
              <p:cNvPr id="9" name="Freeform: Shape 8">
                <a:extLst>
                  <a:ext uri="{FF2B5EF4-FFF2-40B4-BE49-F238E27FC236}">
                    <a16:creationId xmlns:a16="http://schemas.microsoft.com/office/drawing/2014/main" id="{2179F93C-7257-44B0-834E-691CA97911C3}"/>
                  </a:ext>
                </a:extLst>
              </p:cNvPr>
              <p:cNvSpPr/>
              <p:nvPr/>
            </p:nvSpPr>
            <p:spPr>
              <a:xfrm>
                <a:off x="7947743"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bg1">
                    <a:lumMod val="50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2800" kern="1200" dirty="0">
                  <a:solidFill>
                    <a:schemeClr val="bg1">
                      <a:lumMod val="50000"/>
                    </a:schemeClr>
                  </a:solidFill>
                </a:endParaRPr>
              </a:p>
            </p:txBody>
          </p:sp>
          <p:sp>
            <p:nvSpPr>
              <p:cNvPr id="10" name="Freeform: Shape 9">
                <a:extLst>
                  <a:ext uri="{FF2B5EF4-FFF2-40B4-BE49-F238E27FC236}">
                    <a16:creationId xmlns:a16="http://schemas.microsoft.com/office/drawing/2014/main" id="{28AE0780-62FC-451C-A554-24A1B4607D6F}"/>
                  </a:ext>
                </a:extLst>
              </p:cNvPr>
              <p:cNvSpPr/>
              <p:nvPr/>
            </p:nvSpPr>
            <p:spPr>
              <a:xfrm>
                <a:off x="8278360" y="2233958"/>
                <a:ext cx="2644938" cy="1512001"/>
              </a:xfrm>
              <a:custGeom>
                <a:avLst/>
                <a:gdLst>
                  <a:gd name="connsiteX0" fmla="*/ 0 w 2644938"/>
                  <a:gd name="connsiteY0" fmla="*/ 217813 h 2178130"/>
                  <a:gd name="connsiteX1" fmla="*/ 217813 w 2644938"/>
                  <a:gd name="connsiteY1" fmla="*/ 0 h 2178130"/>
                  <a:gd name="connsiteX2" fmla="*/ 2427125 w 2644938"/>
                  <a:gd name="connsiteY2" fmla="*/ 0 h 2178130"/>
                  <a:gd name="connsiteX3" fmla="*/ 2644938 w 2644938"/>
                  <a:gd name="connsiteY3" fmla="*/ 217813 h 2178130"/>
                  <a:gd name="connsiteX4" fmla="*/ 2644938 w 2644938"/>
                  <a:gd name="connsiteY4" fmla="*/ 1960317 h 2178130"/>
                  <a:gd name="connsiteX5" fmla="*/ 2427125 w 2644938"/>
                  <a:gd name="connsiteY5" fmla="*/ 2178130 h 2178130"/>
                  <a:gd name="connsiteX6" fmla="*/ 217813 w 2644938"/>
                  <a:gd name="connsiteY6" fmla="*/ 2178130 h 2178130"/>
                  <a:gd name="connsiteX7" fmla="*/ 0 w 2644938"/>
                  <a:gd name="connsiteY7" fmla="*/ 1960317 h 2178130"/>
                  <a:gd name="connsiteX8" fmla="*/ 0 w 2644938"/>
                  <a:gd name="connsiteY8" fmla="*/ 217813 h 21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178130">
                    <a:moveTo>
                      <a:pt x="0" y="217813"/>
                    </a:moveTo>
                    <a:cubicBezTo>
                      <a:pt x="0" y="97518"/>
                      <a:pt x="97518" y="0"/>
                      <a:pt x="217813" y="0"/>
                    </a:cubicBezTo>
                    <a:lnTo>
                      <a:pt x="2427125" y="0"/>
                    </a:lnTo>
                    <a:cubicBezTo>
                      <a:pt x="2547420" y="0"/>
                      <a:pt x="2644938" y="97518"/>
                      <a:pt x="2644938" y="217813"/>
                    </a:cubicBezTo>
                    <a:lnTo>
                      <a:pt x="2644938" y="1960317"/>
                    </a:lnTo>
                    <a:cubicBezTo>
                      <a:pt x="2644938" y="2080612"/>
                      <a:pt x="2547420" y="2178130"/>
                      <a:pt x="2427125" y="2178130"/>
                    </a:cubicBezTo>
                    <a:lnTo>
                      <a:pt x="217813" y="2178130"/>
                    </a:lnTo>
                    <a:cubicBezTo>
                      <a:pt x="97518" y="2178130"/>
                      <a:pt x="0" y="2080612"/>
                      <a:pt x="0" y="1960317"/>
                    </a:cubicBezTo>
                    <a:lnTo>
                      <a:pt x="0" y="217813"/>
                    </a:lnTo>
                    <a:close/>
                  </a:path>
                </a:pathLst>
              </a:custGeom>
              <a:solidFill>
                <a:schemeClr val="accent2"/>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295" tIns="111420" rIns="127295" bIns="111420" numCol="1" spcCol="1270" anchor="ctr" anchorCtr="0">
                <a:noAutofit/>
              </a:bodyPr>
              <a:lstStyle/>
              <a:p>
                <a:pPr marL="0" lvl="0" indent="0" algn="ctr" defTabSz="1111250">
                  <a:lnSpc>
                    <a:spcPct val="90000"/>
                  </a:lnSpc>
                  <a:spcBef>
                    <a:spcPct val="0"/>
                  </a:spcBef>
                  <a:spcAft>
                    <a:spcPct val="35000"/>
                  </a:spcAft>
                  <a:buNone/>
                </a:pPr>
                <a:r>
                  <a:rPr lang="fr-FR" sz="2600" kern="1200" dirty="0"/>
                  <a:t>Évaluation de l’impact environnemental</a:t>
                </a:r>
              </a:p>
            </p:txBody>
          </p:sp>
        </p:grpSp>
        <p:pic>
          <p:nvPicPr>
            <p:cNvPr id="3078" name="Picture 6" descr="evaluation Icon 3644103">
              <a:extLst>
                <a:ext uri="{FF2B5EF4-FFF2-40B4-BE49-F238E27FC236}">
                  <a16:creationId xmlns:a16="http://schemas.microsoft.com/office/drawing/2014/main" id="{F16CAF98-655C-4959-90FF-D78FD28A5674}"/>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78893" y="4285933"/>
              <a:ext cx="1548000" cy="154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AA907F3B-647C-4554-8AAE-C20909736C79}"/>
              </a:ext>
            </a:extLst>
          </p:cNvPr>
          <p:cNvGrpSpPr/>
          <p:nvPr/>
        </p:nvGrpSpPr>
        <p:grpSpPr>
          <a:xfrm>
            <a:off x="4393607" y="1828800"/>
            <a:ext cx="3306172" cy="4545106"/>
            <a:chOff x="4393607" y="1828800"/>
            <a:chExt cx="3306172" cy="4545106"/>
          </a:xfrm>
        </p:grpSpPr>
        <p:grpSp>
          <p:nvGrpSpPr>
            <p:cNvPr id="16" name="Group 15">
              <a:extLst>
                <a:ext uri="{FF2B5EF4-FFF2-40B4-BE49-F238E27FC236}">
                  <a16:creationId xmlns:a16="http://schemas.microsoft.com/office/drawing/2014/main" id="{082D8F74-E5CC-48A8-876A-9B067B149D90}"/>
                </a:ext>
              </a:extLst>
            </p:cNvPr>
            <p:cNvGrpSpPr/>
            <p:nvPr/>
          </p:nvGrpSpPr>
          <p:grpSpPr>
            <a:xfrm>
              <a:off x="4393607" y="1828800"/>
              <a:ext cx="3306172" cy="4545106"/>
              <a:chOff x="4393607" y="1828800"/>
              <a:chExt cx="3306172" cy="4545106"/>
            </a:xfrm>
          </p:grpSpPr>
          <p:sp>
            <p:nvSpPr>
              <p:cNvPr id="17" name="Freeform: Shape 16">
                <a:extLst>
                  <a:ext uri="{FF2B5EF4-FFF2-40B4-BE49-F238E27FC236}">
                    <a16:creationId xmlns:a16="http://schemas.microsoft.com/office/drawing/2014/main" id="{1F53A5C7-26D0-4B78-8354-1A4B43E3CAA2}"/>
                  </a:ext>
                </a:extLst>
              </p:cNvPr>
              <p:cNvSpPr/>
              <p:nvPr/>
            </p:nvSpPr>
            <p:spPr>
              <a:xfrm>
                <a:off x="4393607"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2800" kern="1200" dirty="0"/>
              </a:p>
            </p:txBody>
          </p:sp>
          <p:sp>
            <p:nvSpPr>
              <p:cNvPr id="18" name="Freeform: Shape 17">
                <a:extLst>
                  <a:ext uri="{FF2B5EF4-FFF2-40B4-BE49-F238E27FC236}">
                    <a16:creationId xmlns:a16="http://schemas.microsoft.com/office/drawing/2014/main" id="{FACCA67C-B708-400E-9C35-56692002A8BF}"/>
                  </a:ext>
                </a:extLst>
              </p:cNvPr>
              <p:cNvSpPr/>
              <p:nvPr/>
            </p:nvSpPr>
            <p:spPr>
              <a:xfrm>
                <a:off x="4724224" y="2233959"/>
                <a:ext cx="2644938" cy="1512001"/>
              </a:xfrm>
              <a:custGeom>
                <a:avLst/>
                <a:gdLst>
                  <a:gd name="connsiteX0" fmla="*/ 0 w 2644938"/>
                  <a:gd name="connsiteY0" fmla="*/ 222055 h 2220554"/>
                  <a:gd name="connsiteX1" fmla="*/ 222055 w 2644938"/>
                  <a:gd name="connsiteY1" fmla="*/ 0 h 2220554"/>
                  <a:gd name="connsiteX2" fmla="*/ 2422883 w 2644938"/>
                  <a:gd name="connsiteY2" fmla="*/ 0 h 2220554"/>
                  <a:gd name="connsiteX3" fmla="*/ 2644938 w 2644938"/>
                  <a:gd name="connsiteY3" fmla="*/ 222055 h 2220554"/>
                  <a:gd name="connsiteX4" fmla="*/ 2644938 w 2644938"/>
                  <a:gd name="connsiteY4" fmla="*/ 1998499 h 2220554"/>
                  <a:gd name="connsiteX5" fmla="*/ 2422883 w 2644938"/>
                  <a:gd name="connsiteY5" fmla="*/ 2220554 h 2220554"/>
                  <a:gd name="connsiteX6" fmla="*/ 222055 w 2644938"/>
                  <a:gd name="connsiteY6" fmla="*/ 2220554 h 2220554"/>
                  <a:gd name="connsiteX7" fmla="*/ 0 w 2644938"/>
                  <a:gd name="connsiteY7" fmla="*/ 1998499 h 2220554"/>
                  <a:gd name="connsiteX8" fmla="*/ 0 w 2644938"/>
                  <a:gd name="connsiteY8" fmla="*/ 222055 h 222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220554">
                    <a:moveTo>
                      <a:pt x="0" y="222055"/>
                    </a:moveTo>
                    <a:cubicBezTo>
                      <a:pt x="0" y="99417"/>
                      <a:pt x="99417" y="0"/>
                      <a:pt x="222055" y="0"/>
                    </a:cubicBezTo>
                    <a:lnTo>
                      <a:pt x="2422883" y="0"/>
                    </a:lnTo>
                    <a:cubicBezTo>
                      <a:pt x="2545521" y="0"/>
                      <a:pt x="2644938" y="99417"/>
                      <a:pt x="2644938" y="222055"/>
                    </a:cubicBezTo>
                    <a:lnTo>
                      <a:pt x="2644938" y="1998499"/>
                    </a:lnTo>
                    <a:cubicBezTo>
                      <a:pt x="2644938" y="2121137"/>
                      <a:pt x="2545521" y="2220554"/>
                      <a:pt x="2422883" y="2220554"/>
                    </a:cubicBezTo>
                    <a:lnTo>
                      <a:pt x="222055" y="2220554"/>
                    </a:lnTo>
                    <a:cubicBezTo>
                      <a:pt x="99417" y="2220554"/>
                      <a:pt x="0" y="2121137"/>
                      <a:pt x="0" y="1998499"/>
                    </a:cubicBezTo>
                    <a:lnTo>
                      <a:pt x="0" y="222055"/>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998" tIns="110758" rIns="125998" bIns="110758" numCol="1" spcCol="1270" anchor="ctr" anchorCtr="0">
                <a:noAutofit/>
              </a:bodyPr>
              <a:lstStyle/>
              <a:p>
                <a:pPr marL="0" lvl="0" indent="0" algn="ctr" defTabSz="1066800">
                  <a:lnSpc>
                    <a:spcPct val="90000"/>
                  </a:lnSpc>
                  <a:spcBef>
                    <a:spcPct val="0"/>
                  </a:spcBef>
                  <a:spcAft>
                    <a:spcPct val="35000"/>
                  </a:spcAft>
                  <a:buNone/>
                </a:pPr>
                <a:r>
                  <a:rPr lang="fr-FR" sz="2600" kern="1200" dirty="0"/>
                  <a:t>Collecte de données</a:t>
                </a:r>
              </a:p>
            </p:txBody>
          </p:sp>
        </p:grpSp>
        <p:pic>
          <p:nvPicPr>
            <p:cNvPr id="19" name="Picture 4" descr="data collection Icon 2475086">
              <a:extLst>
                <a:ext uri="{FF2B5EF4-FFF2-40B4-BE49-F238E27FC236}">
                  <a16:creationId xmlns:a16="http://schemas.microsoft.com/office/drawing/2014/main" id="{88020766-7823-4A96-AEB9-4D4C9152D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0693" y="4448064"/>
              <a:ext cx="1512000" cy="151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0100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816584-9C34-4540-8B73-676C5EE205AA}"/>
              </a:ext>
            </a:extLst>
          </p:cNvPr>
          <p:cNvSpPr>
            <a:spLocks noGrp="1"/>
          </p:cNvSpPr>
          <p:nvPr>
            <p:ph type="sldNum" sz="quarter" idx="12"/>
          </p:nvPr>
        </p:nvSpPr>
        <p:spPr>
          <a:xfrm>
            <a:off x="9448800" y="6481195"/>
            <a:ext cx="2743200" cy="365125"/>
          </a:xfrm>
        </p:spPr>
        <p:txBody>
          <a:bodyPr/>
          <a:lstStyle/>
          <a:p>
            <a:fld id="{27C6CCC6-2BE5-4E42-96A4-D1E8E81A3D8E}" type="slidenum">
              <a:rPr lang="de-DE" smtClean="0"/>
              <a:t>23</a:t>
            </a:fld>
            <a:endParaRPr lang="de-DE" dirty="0"/>
          </a:p>
        </p:txBody>
      </p:sp>
      <p:sp>
        <p:nvSpPr>
          <p:cNvPr id="7" name="Rectangle: Rounded Corners 6">
            <a:extLst>
              <a:ext uri="{FF2B5EF4-FFF2-40B4-BE49-F238E27FC236}">
                <a16:creationId xmlns:a16="http://schemas.microsoft.com/office/drawing/2014/main" id="{6B619A48-5EFD-4A94-91B4-60D715785ABD}"/>
              </a:ext>
            </a:extLst>
          </p:cNvPr>
          <p:cNvSpPr/>
          <p:nvPr/>
        </p:nvSpPr>
        <p:spPr>
          <a:xfrm>
            <a:off x="483576" y="1550987"/>
            <a:ext cx="4606583" cy="1735455"/>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Recherches bibliographiques</a:t>
            </a:r>
          </a:p>
        </p:txBody>
      </p:sp>
      <p:sp>
        <p:nvSpPr>
          <p:cNvPr id="8" name="Rectangle: Rounded Corners 7">
            <a:extLst>
              <a:ext uri="{FF2B5EF4-FFF2-40B4-BE49-F238E27FC236}">
                <a16:creationId xmlns:a16="http://schemas.microsoft.com/office/drawing/2014/main" id="{5C5C84D5-481A-45E8-A48C-2BF5CB6DFFD7}"/>
              </a:ext>
            </a:extLst>
          </p:cNvPr>
          <p:cNvSpPr/>
          <p:nvPr/>
        </p:nvSpPr>
        <p:spPr>
          <a:xfrm>
            <a:off x="483576" y="3667761"/>
            <a:ext cx="4606584" cy="268859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Échanges avec des experts :</a:t>
            </a:r>
          </a:p>
          <a:p>
            <a:pPr marL="514350" indent="-514350">
              <a:buClr>
                <a:schemeClr val="tx2"/>
              </a:buClr>
              <a:buFont typeface="Calibri" panose="020F0502020204030204" pitchFamily="34" charset="0"/>
              <a:buChar char="‐"/>
            </a:pPr>
            <a:r>
              <a:rPr lang="fr-FR" sz="2400" dirty="0">
                <a:solidFill>
                  <a:schemeClr val="tx1"/>
                </a:solidFill>
              </a:rPr>
              <a:t>La pyrolyse</a:t>
            </a:r>
          </a:p>
          <a:p>
            <a:pPr marL="514350" indent="-514350">
              <a:buClr>
                <a:schemeClr val="tx2"/>
              </a:buClr>
              <a:buFont typeface="Calibri" panose="020F0502020204030204" pitchFamily="34" charset="0"/>
              <a:buChar char="‐"/>
            </a:pPr>
            <a:r>
              <a:rPr lang="fr-FR" sz="2400" dirty="0">
                <a:solidFill>
                  <a:schemeClr val="tx1"/>
                </a:solidFill>
              </a:rPr>
              <a:t>La matière plastique</a:t>
            </a:r>
          </a:p>
          <a:p>
            <a:pPr marL="514350" indent="-514350">
              <a:buClr>
                <a:schemeClr val="tx2"/>
              </a:buClr>
              <a:buFont typeface="Calibri" panose="020F0502020204030204" pitchFamily="34" charset="0"/>
              <a:buChar char="‐"/>
            </a:pPr>
            <a:r>
              <a:rPr lang="fr-FR" sz="2400" dirty="0">
                <a:solidFill>
                  <a:schemeClr val="tx1"/>
                </a:solidFill>
              </a:rPr>
              <a:t>La méthodologie d’ACV</a:t>
            </a:r>
          </a:p>
        </p:txBody>
      </p:sp>
      <p:sp>
        <p:nvSpPr>
          <p:cNvPr id="10" name="Title 9">
            <a:extLst>
              <a:ext uri="{FF2B5EF4-FFF2-40B4-BE49-F238E27FC236}">
                <a16:creationId xmlns:a16="http://schemas.microsoft.com/office/drawing/2014/main" id="{4F5AEA6E-0CDE-4155-8FB6-0B746EEDD4ED}"/>
              </a:ext>
            </a:extLst>
          </p:cNvPr>
          <p:cNvSpPr>
            <a:spLocks noGrp="1"/>
          </p:cNvSpPr>
          <p:nvPr>
            <p:ph type="title"/>
          </p:nvPr>
        </p:nvSpPr>
        <p:spPr/>
        <p:txBody>
          <a:bodyPr/>
          <a:lstStyle/>
          <a:p>
            <a:pPr>
              <a:lnSpc>
                <a:spcPct val="70000"/>
              </a:lnSpc>
            </a:pPr>
            <a:r>
              <a:rPr lang="fr-FR" dirty="0"/>
              <a:t>3. Présentation du travail effectué</a:t>
            </a:r>
            <a:br>
              <a:rPr lang="fr-FR" dirty="0"/>
            </a:br>
            <a:r>
              <a:rPr lang="fr-FR" sz="2400" dirty="0"/>
              <a:t>Collecte de données</a:t>
            </a:r>
            <a:endParaRPr lang="fr-FR" dirty="0"/>
          </a:p>
        </p:txBody>
      </p:sp>
      <p:sp>
        <p:nvSpPr>
          <p:cNvPr id="12" name="Rectangle: Rounded Corners 11">
            <a:extLst>
              <a:ext uri="{FF2B5EF4-FFF2-40B4-BE49-F238E27FC236}">
                <a16:creationId xmlns:a16="http://schemas.microsoft.com/office/drawing/2014/main" id="{9E86EC0E-6E81-492F-8854-8ABF32FE8147}"/>
              </a:ext>
            </a:extLst>
          </p:cNvPr>
          <p:cNvSpPr/>
          <p:nvPr/>
        </p:nvSpPr>
        <p:spPr>
          <a:xfrm>
            <a:off x="6818336" y="1550987"/>
            <a:ext cx="4535464" cy="4805363"/>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tx1"/>
                </a:solidFill>
                <a:sym typeface="Wingdings" panose="05000000000000000000" pitchFamily="2" charset="2"/>
              </a:rPr>
              <a:t>Rassemblement de données quantitatives</a:t>
            </a:r>
          </a:p>
          <a:p>
            <a:pPr algn="ctr"/>
            <a:endParaRPr lang="fr-FR" sz="2600" dirty="0">
              <a:solidFill>
                <a:schemeClr val="tx1"/>
              </a:solidFill>
            </a:endParaRPr>
          </a:p>
          <a:p>
            <a:pPr algn="ctr"/>
            <a:r>
              <a:rPr lang="fr-FR" sz="2600" dirty="0">
                <a:solidFill>
                  <a:schemeClr val="tx1"/>
                </a:solidFill>
              </a:rPr>
              <a:t>Peu de données disponibles</a:t>
            </a:r>
          </a:p>
          <a:p>
            <a:pPr algn="ctr"/>
            <a:endParaRPr lang="fr-FR" sz="2600" dirty="0">
              <a:solidFill>
                <a:schemeClr val="tx1"/>
              </a:solidFill>
            </a:endParaRPr>
          </a:p>
          <a:p>
            <a:pPr marL="457200" indent="-457200" algn="ctr">
              <a:buFont typeface="Wingdings" panose="05000000000000000000" pitchFamily="2" charset="2"/>
              <a:buChar char="à"/>
            </a:pPr>
            <a:r>
              <a:rPr lang="fr-FR" sz="2600" dirty="0">
                <a:solidFill>
                  <a:schemeClr val="tx1"/>
                </a:solidFill>
                <a:sym typeface="Wingdings" panose="05000000000000000000" pitchFamily="2" charset="2"/>
              </a:rPr>
              <a:t>créer nos données à partir d’expérimentations</a:t>
            </a:r>
          </a:p>
        </p:txBody>
      </p:sp>
      <p:sp>
        <p:nvSpPr>
          <p:cNvPr id="13" name="Arrow: Right 12">
            <a:extLst>
              <a:ext uri="{FF2B5EF4-FFF2-40B4-BE49-F238E27FC236}">
                <a16:creationId xmlns:a16="http://schemas.microsoft.com/office/drawing/2014/main" id="{812C7D3B-333D-4F69-81B3-18C7A9A9F9D3}"/>
              </a:ext>
            </a:extLst>
          </p:cNvPr>
          <p:cNvSpPr/>
          <p:nvPr/>
        </p:nvSpPr>
        <p:spPr>
          <a:xfrm>
            <a:off x="5440680" y="2169794"/>
            <a:ext cx="1107440" cy="4978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Arrow: Right 13">
            <a:extLst>
              <a:ext uri="{FF2B5EF4-FFF2-40B4-BE49-F238E27FC236}">
                <a16:creationId xmlns:a16="http://schemas.microsoft.com/office/drawing/2014/main" id="{6DA47D75-4949-4DC1-B664-44480A618A00}"/>
              </a:ext>
            </a:extLst>
          </p:cNvPr>
          <p:cNvSpPr/>
          <p:nvPr/>
        </p:nvSpPr>
        <p:spPr>
          <a:xfrm>
            <a:off x="5445760" y="4763136"/>
            <a:ext cx="1107440" cy="4978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1" name="Picture 10" descr="data collection Icon 2475086">
            <a:extLst>
              <a:ext uri="{FF2B5EF4-FFF2-40B4-BE49-F238E27FC236}">
                <a16:creationId xmlns:a16="http://schemas.microsoft.com/office/drawing/2014/main" id="{E01EAB2D-EB15-40D9-A4FD-32E2E2E8970F}"/>
              </a:ext>
            </a:extLst>
          </p:cNvPr>
          <p:cNvPicPr>
            <a:picLocks noChangeAspect="1" noChangeArrowheads="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1096424" y="194242"/>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8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F981-D960-490A-B733-6C175A18FAE1}"/>
              </a:ext>
            </a:extLst>
          </p:cNvPr>
          <p:cNvSpPr>
            <a:spLocks noGrp="1"/>
          </p:cNvSpPr>
          <p:nvPr>
            <p:ph type="title"/>
          </p:nvPr>
        </p:nvSpPr>
        <p:spPr/>
        <p:txBody>
          <a:bodyPr/>
          <a:lstStyle/>
          <a:p>
            <a:r>
              <a:rPr lang="fr-FR" dirty="0"/>
              <a:t>3. Présentation du travail effectué</a:t>
            </a:r>
            <a:br>
              <a:rPr lang="fr-FR" dirty="0"/>
            </a:br>
            <a:r>
              <a:rPr lang="fr-FR" sz="2400" dirty="0"/>
              <a:t>Collecte de données</a:t>
            </a:r>
            <a:endParaRPr lang="fr-FR" dirty="0"/>
          </a:p>
        </p:txBody>
      </p:sp>
      <p:sp>
        <p:nvSpPr>
          <p:cNvPr id="3" name="Slide Number Placeholder 2">
            <a:extLst>
              <a:ext uri="{FF2B5EF4-FFF2-40B4-BE49-F238E27FC236}">
                <a16:creationId xmlns:a16="http://schemas.microsoft.com/office/drawing/2014/main" id="{B7114E15-0CEC-485C-9983-F13C3D2FFF7F}"/>
              </a:ext>
            </a:extLst>
          </p:cNvPr>
          <p:cNvSpPr>
            <a:spLocks noGrp="1"/>
          </p:cNvSpPr>
          <p:nvPr>
            <p:ph type="sldNum" sz="quarter" idx="12"/>
          </p:nvPr>
        </p:nvSpPr>
        <p:spPr>
          <a:xfrm>
            <a:off x="9448800" y="6481195"/>
            <a:ext cx="2743200" cy="365125"/>
          </a:xfrm>
        </p:spPr>
        <p:txBody>
          <a:bodyPr/>
          <a:lstStyle/>
          <a:p>
            <a:fld id="{27C6CCC6-2BE5-4E42-96A4-D1E8E81A3D8E}" type="slidenum">
              <a:rPr lang="de-DE" smtClean="0"/>
              <a:pPr/>
              <a:t>24</a:t>
            </a:fld>
            <a:endParaRPr lang="de-DE" dirty="0"/>
          </a:p>
        </p:txBody>
      </p:sp>
      <p:sp>
        <p:nvSpPr>
          <p:cNvPr id="4" name="Content Placeholder 3">
            <a:extLst>
              <a:ext uri="{FF2B5EF4-FFF2-40B4-BE49-F238E27FC236}">
                <a16:creationId xmlns:a16="http://schemas.microsoft.com/office/drawing/2014/main" id="{5ACC70EF-9E78-48E4-AA31-8F3A38850C08}"/>
              </a:ext>
            </a:extLst>
          </p:cNvPr>
          <p:cNvSpPr>
            <a:spLocks noGrp="1"/>
          </p:cNvSpPr>
          <p:nvPr>
            <p:ph sz="half" idx="13"/>
          </p:nvPr>
        </p:nvSpPr>
        <p:spPr>
          <a:xfrm>
            <a:off x="838200" y="1469371"/>
            <a:ext cx="10515600" cy="506181"/>
          </a:xfrm>
        </p:spPr>
        <p:txBody>
          <a:bodyPr/>
          <a:lstStyle/>
          <a:p>
            <a:r>
              <a:rPr lang="fr-FR" dirty="0"/>
              <a:t>Données sélectionnées pour les entrants/sortants </a:t>
            </a:r>
          </a:p>
        </p:txBody>
      </p:sp>
      <p:pic>
        <p:nvPicPr>
          <p:cNvPr id="5" name="Picture 4" descr="data collection Icon 2475086">
            <a:extLst>
              <a:ext uri="{FF2B5EF4-FFF2-40B4-BE49-F238E27FC236}">
                <a16:creationId xmlns:a16="http://schemas.microsoft.com/office/drawing/2014/main" id="{E4297E54-2F2D-44A3-A18C-464BBBA67BE5}"/>
              </a:ext>
            </a:extLst>
          </p:cNvPr>
          <p:cNvPicPr>
            <a:picLocks noChangeAspect="1" noChangeArrowheads="1"/>
          </p:cNvPicPr>
          <p:nvPr/>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1096424" y="194242"/>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C2000AC8-6853-4E84-B9A7-510A78653EF0}"/>
              </a:ext>
            </a:extLst>
          </p:cNvPr>
          <p:cNvSpPr txBox="1">
            <a:spLocks/>
          </p:cNvSpPr>
          <p:nvPr/>
        </p:nvSpPr>
        <p:spPr>
          <a:xfrm>
            <a:off x="767712" y="2678238"/>
            <a:ext cx="1304442" cy="73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2400" dirty="0">
                <a:solidFill>
                  <a:schemeClr val="tx2"/>
                </a:solidFill>
              </a:rPr>
              <a:t>Scénario</a:t>
            </a:r>
          </a:p>
          <a:p>
            <a:pPr marL="0" indent="0" algn="ctr">
              <a:lnSpc>
                <a:spcPct val="110000"/>
              </a:lnSpc>
              <a:spcBef>
                <a:spcPts val="0"/>
              </a:spcBef>
              <a:buNone/>
            </a:pPr>
            <a:r>
              <a:rPr lang="fr-FR" sz="2400" dirty="0">
                <a:solidFill>
                  <a:schemeClr val="tx2"/>
                </a:solidFill>
              </a:rPr>
              <a:t>Pyrolyse</a:t>
            </a:r>
          </a:p>
        </p:txBody>
      </p:sp>
      <p:graphicFrame>
        <p:nvGraphicFramePr>
          <p:cNvPr id="8" name="Table 7">
            <a:extLst>
              <a:ext uri="{FF2B5EF4-FFF2-40B4-BE49-F238E27FC236}">
                <a16:creationId xmlns:a16="http://schemas.microsoft.com/office/drawing/2014/main" id="{654686AB-A9D6-483C-A56D-0883A776842A}"/>
              </a:ext>
            </a:extLst>
          </p:cNvPr>
          <p:cNvGraphicFramePr>
            <a:graphicFrameLocks noGrp="1"/>
          </p:cNvGraphicFramePr>
          <p:nvPr>
            <p:extLst>
              <p:ext uri="{D42A27DB-BD31-4B8C-83A1-F6EECF244321}">
                <p14:modId xmlns:p14="http://schemas.microsoft.com/office/powerpoint/2010/main" val="183365298"/>
              </p:ext>
            </p:extLst>
          </p:nvPr>
        </p:nvGraphicFramePr>
        <p:xfrm>
          <a:off x="2424288" y="2130145"/>
          <a:ext cx="9000000" cy="2035806"/>
        </p:xfrm>
        <a:graphic>
          <a:graphicData uri="http://schemas.openxmlformats.org/drawingml/2006/table">
            <a:tbl>
              <a:tblPr firstRow="1" firstCol="1" bandRow="1">
                <a:tableStyleId>{6E25E649-3F16-4E02-A733-19D2CDBF48F0}</a:tableStyleId>
              </a:tblPr>
              <a:tblGrid>
                <a:gridCol w="1260000">
                  <a:extLst>
                    <a:ext uri="{9D8B030D-6E8A-4147-A177-3AD203B41FA5}">
                      <a16:colId xmlns:a16="http://schemas.microsoft.com/office/drawing/2014/main" val="2814329305"/>
                    </a:ext>
                  </a:extLst>
                </a:gridCol>
                <a:gridCol w="3240000">
                  <a:extLst>
                    <a:ext uri="{9D8B030D-6E8A-4147-A177-3AD203B41FA5}">
                      <a16:colId xmlns:a16="http://schemas.microsoft.com/office/drawing/2014/main" val="3960343019"/>
                    </a:ext>
                  </a:extLst>
                </a:gridCol>
                <a:gridCol w="1260000">
                  <a:extLst>
                    <a:ext uri="{9D8B030D-6E8A-4147-A177-3AD203B41FA5}">
                      <a16:colId xmlns:a16="http://schemas.microsoft.com/office/drawing/2014/main" val="4118251938"/>
                    </a:ext>
                  </a:extLst>
                </a:gridCol>
                <a:gridCol w="3240000">
                  <a:extLst>
                    <a:ext uri="{9D8B030D-6E8A-4147-A177-3AD203B41FA5}">
                      <a16:colId xmlns:a16="http://schemas.microsoft.com/office/drawing/2014/main" val="3225514960"/>
                    </a:ext>
                  </a:extLst>
                </a:gridCol>
              </a:tblGrid>
              <a:tr h="288000">
                <a:tc>
                  <a:txBody>
                    <a:bodyPr/>
                    <a:lstStyle/>
                    <a:p>
                      <a:pPr algn="ctr"/>
                      <a:r>
                        <a:rPr lang="fr-FR" sz="1800" dirty="0">
                          <a:effectLst/>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algn="ctr"/>
                      <a:r>
                        <a:rPr lang="fr-FR" sz="1800" dirty="0">
                          <a:effectLst/>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algn="ctr"/>
                      <a:r>
                        <a:rPr lang="fr-FR" sz="1800" dirty="0">
                          <a:effectLst/>
                        </a:rPr>
                        <a:t>Quantité</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Source</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6555370"/>
                  </a:ext>
                </a:extLst>
              </a:tr>
              <a:tr h="291301">
                <a:tc rowSpan="2">
                  <a:txBody>
                    <a:bodyPr/>
                    <a:lstStyle/>
                    <a:p>
                      <a:pPr algn="ctr"/>
                      <a:r>
                        <a:rPr lang="fr-FR" sz="1800" dirty="0">
                          <a:effectLst/>
                        </a:rPr>
                        <a:t>Entrants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fr-FR" sz="1800" dirty="0">
                          <a:effectLst/>
                        </a:rPr>
                        <a:t>Déchets PEBD souple</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a:txBody>
                    <a:bodyPr/>
                    <a:lstStyle/>
                    <a:p>
                      <a:pPr algn="ctr"/>
                      <a:r>
                        <a:rPr lang="fr-FR" sz="1800" dirty="0">
                          <a:effectLst/>
                        </a:rPr>
                        <a:t>1 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56016036"/>
                  </a:ext>
                </a:extLst>
              </a:tr>
              <a:tr h="291301">
                <a:tc vMerge="1">
                  <a:txBody>
                    <a:bodyPr/>
                    <a:lstStyle/>
                    <a:p>
                      <a:endParaRPr lang="fr-FR"/>
                    </a:p>
                  </a:txBody>
                  <a:tcPr/>
                </a:tc>
                <a:tc>
                  <a:txBody>
                    <a:bodyPr/>
                    <a:lstStyle/>
                    <a:p>
                      <a:pPr algn="ctr"/>
                      <a:r>
                        <a:rPr lang="fr-FR" sz="1800" dirty="0">
                          <a:effectLst/>
                        </a:rPr>
                        <a:t>Électricité</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algn="ctr"/>
                      <a:r>
                        <a:rPr lang="fr-FR" sz="1800" dirty="0">
                          <a:effectLst/>
                        </a:rPr>
                        <a:t>2192 MJ</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algn="ctr"/>
                      <a:r>
                        <a:rPr lang="fr-FR" sz="1800" dirty="0">
                          <a:effectLst/>
                        </a:rPr>
                        <a:t>Jeswani et al., 2021</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057853"/>
                  </a:ext>
                </a:extLst>
              </a:tr>
              <a:tr h="291301">
                <a:tc rowSpan="4">
                  <a:txBody>
                    <a:bodyPr/>
                    <a:lstStyle/>
                    <a:p>
                      <a:pPr algn="ctr"/>
                      <a:r>
                        <a:rPr lang="fr-FR" sz="1800" dirty="0">
                          <a:effectLst/>
                        </a:rPr>
                        <a:t>Sortants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r>
                        <a:rPr lang="fr-FR" sz="1800" dirty="0">
                          <a:effectLst/>
                        </a:rPr>
                        <a:t>Résidus solides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a:txBody>
                    <a:bodyPr/>
                    <a:lstStyle/>
                    <a:p>
                      <a:pPr algn="ctr"/>
                      <a:r>
                        <a:rPr lang="fr-FR" sz="1800" dirty="0">
                          <a:effectLst/>
                        </a:rPr>
                        <a:t>50 kg</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rowSpan="4">
                  <a:txBody>
                    <a:bodyPr/>
                    <a:lstStyle/>
                    <a:p>
                      <a:pPr algn="ctr"/>
                      <a:r>
                        <a:rPr lang="fr-FR" sz="1800" dirty="0">
                          <a:effectLst/>
                        </a:rPr>
                        <a:t>Estimations Jean-Philippe TAGUTCHOU</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86729932"/>
                  </a:ext>
                </a:extLst>
              </a:tr>
              <a:tr h="291301">
                <a:tc vMerge="1">
                  <a:txBody>
                    <a:bodyPr/>
                    <a:lstStyle/>
                    <a:p>
                      <a:endParaRPr lang="fr-FR"/>
                    </a:p>
                  </a:txBody>
                  <a:tcPr/>
                </a:tc>
                <a:tc>
                  <a:txBody>
                    <a:bodyPr/>
                    <a:lstStyle/>
                    <a:p>
                      <a:pPr algn="ctr"/>
                      <a:r>
                        <a:rPr lang="fr-FR" sz="1800" dirty="0">
                          <a:effectLst/>
                        </a:rPr>
                        <a:t>Huiles de pyrolyse</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700 kg</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fr-FR"/>
                    </a:p>
                  </a:txBody>
                  <a:tcPr/>
                </a:tc>
                <a:extLst>
                  <a:ext uri="{0D108BD9-81ED-4DB2-BD59-A6C34878D82A}">
                    <a16:rowId xmlns:a16="http://schemas.microsoft.com/office/drawing/2014/main" val="844924761"/>
                  </a:ext>
                </a:extLst>
              </a:tr>
              <a:tr h="291301">
                <a:tc vMerge="1">
                  <a:txBody>
                    <a:bodyPr/>
                    <a:lstStyle/>
                    <a:p>
                      <a:endParaRPr lang="fr-FR"/>
                    </a:p>
                  </a:txBody>
                  <a:tcPr/>
                </a:tc>
                <a:tc>
                  <a:txBody>
                    <a:bodyPr/>
                    <a:lstStyle/>
                    <a:p>
                      <a:pPr algn="ctr"/>
                      <a:r>
                        <a:rPr lang="fr-FR" sz="1800" dirty="0">
                          <a:effectLst/>
                        </a:rPr>
                        <a:t>Dioxyde de carbone (CO2)</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721 kg</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fr-FR"/>
                    </a:p>
                  </a:txBody>
                  <a:tcPr/>
                </a:tc>
                <a:extLst>
                  <a:ext uri="{0D108BD9-81ED-4DB2-BD59-A6C34878D82A}">
                    <a16:rowId xmlns:a16="http://schemas.microsoft.com/office/drawing/2014/main" val="3591189382"/>
                  </a:ext>
                </a:extLst>
              </a:tr>
              <a:tr h="291301">
                <a:tc vMerge="1">
                  <a:txBody>
                    <a:bodyPr/>
                    <a:lstStyle/>
                    <a:p>
                      <a:endParaRPr lang="fr-FR"/>
                    </a:p>
                  </a:txBody>
                  <a:tcPr/>
                </a:tc>
                <a:tc>
                  <a:txBody>
                    <a:bodyPr/>
                    <a:lstStyle/>
                    <a:p>
                      <a:pPr algn="ctr"/>
                      <a:r>
                        <a:rPr lang="fr-FR" sz="1800" dirty="0">
                          <a:effectLst/>
                          <a:latin typeface="+mn-lt"/>
                          <a:ea typeface="Calibri" panose="020F0502020204030204" pitchFamily="34" charset="0"/>
                          <a:cs typeface="Times New Roman" panose="02020603050405020304" pitchFamily="18" charset="0"/>
                        </a:rPr>
                        <a:t>Vapeur d’eau (H2O)</a:t>
                      </a:r>
                    </a:p>
                  </a:txBody>
                  <a:tcPr marL="68580" marR="68580" marT="0" marB="0"/>
                </a:tc>
                <a:tc>
                  <a:txBody>
                    <a:bodyPr/>
                    <a:lstStyle/>
                    <a:p>
                      <a:pPr algn="ctr"/>
                      <a:r>
                        <a:rPr lang="fr-FR" sz="1800" dirty="0">
                          <a:effectLst/>
                          <a:latin typeface="+mn-lt"/>
                          <a:ea typeface="Calibri" panose="020F0502020204030204" pitchFamily="34" charset="0"/>
                          <a:cs typeface="Times New Roman" panose="02020603050405020304" pitchFamily="18" charset="0"/>
                        </a:rPr>
                        <a:t>590 kg</a:t>
                      </a:r>
                    </a:p>
                  </a:txBody>
                  <a:tcPr marL="68580" marR="68580" marT="0" marB="0"/>
                </a:tc>
                <a:tc vMerge="1">
                  <a:txBody>
                    <a:bodyPr/>
                    <a:lstStyle/>
                    <a:p>
                      <a:endParaRPr lang="fr-FR"/>
                    </a:p>
                  </a:txBody>
                  <a:tcPr/>
                </a:tc>
                <a:extLst>
                  <a:ext uri="{0D108BD9-81ED-4DB2-BD59-A6C34878D82A}">
                    <a16:rowId xmlns:a16="http://schemas.microsoft.com/office/drawing/2014/main" val="1562329278"/>
                  </a:ext>
                </a:extLst>
              </a:tr>
            </a:tbl>
          </a:graphicData>
        </a:graphic>
      </p:graphicFrame>
      <p:graphicFrame>
        <p:nvGraphicFramePr>
          <p:cNvPr id="9" name="Table 8">
            <a:extLst>
              <a:ext uri="{FF2B5EF4-FFF2-40B4-BE49-F238E27FC236}">
                <a16:creationId xmlns:a16="http://schemas.microsoft.com/office/drawing/2014/main" id="{E57335D4-2243-492F-BEB9-5905C26C956B}"/>
              </a:ext>
            </a:extLst>
          </p:cNvPr>
          <p:cNvGraphicFramePr>
            <a:graphicFrameLocks noGrp="1"/>
          </p:cNvGraphicFramePr>
          <p:nvPr>
            <p:extLst>
              <p:ext uri="{D42A27DB-BD31-4B8C-83A1-F6EECF244321}">
                <p14:modId xmlns:p14="http://schemas.microsoft.com/office/powerpoint/2010/main" val="350136284"/>
              </p:ext>
            </p:extLst>
          </p:nvPr>
        </p:nvGraphicFramePr>
        <p:xfrm>
          <a:off x="838200" y="4320544"/>
          <a:ext cx="9000000" cy="2304000"/>
        </p:xfrm>
        <a:graphic>
          <a:graphicData uri="http://schemas.openxmlformats.org/drawingml/2006/table">
            <a:tbl>
              <a:tblPr firstRow="1" firstCol="1" bandRow="1">
                <a:tableStyleId>{6E25E649-3F16-4E02-A733-19D2CDBF48F0}</a:tableStyleId>
              </a:tblPr>
              <a:tblGrid>
                <a:gridCol w="1260000">
                  <a:extLst>
                    <a:ext uri="{9D8B030D-6E8A-4147-A177-3AD203B41FA5}">
                      <a16:colId xmlns:a16="http://schemas.microsoft.com/office/drawing/2014/main" val="1700176669"/>
                    </a:ext>
                  </a:extLst>
                </a:gridCol>
                <a:gridCol w="3240000">
                  <a:extLst>
                    <a:ext uri="{9D8B030D-6E8A-4147-A177-3AD203B41FA5}">
                      <a16:colId xmlns:a16="http://schemas.microsoft.com/office/drawing/2014/main" val="1371250969"/>
                    </a:ext>
                  </a:extLst>
                </a:gridCol>
                <a:gridCol w="1260000">
                  <a:extLst>
                    <a:ext uri="{9D8B030D-6E8A-4147-A177-3AD203B41FA5}">
                      <a16:colId xmlns:a16="http://schemas.microsoft.com/office/drawing/2014/main" val="810605487"/>
                    </a:ext>
                  </a:extLst>
                </a:gridCol>
                <a:gridCol w="3240000">
                  <a:extLst>
                    <a:ext uri="{9D8B030D-6E8A-4147-A177-3AD203B41FA5}">
                      <a16:colId xmlns:a16="http://schemas.microsoft.com/office/drawing/2014/main" val="503132458"/>
                    </a:ext>
                  </a:extLst>
                </a:gridCol>
              </a:tblGrid>
              <a:tr h="288000">
                <a:tc>
                  <a:txBody>
                    <a:bodyPr/>
                    <a:lstStyle/>
                    <a:p>
                      <a:pPr algn="ctr"/>
                      <a:r>
                        <a:rPr lang="fr-FR" sz="1800" dirty="0">
                          <a:effectLst/>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Quantité</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Source</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933420"/>
                  </a:ext>
                </a:extLst>
              </a:tr>
              <a:tr h="288000">
                <a:tc rowSpan="4">
                  <a:txBody>
                    <a:bodyPr/>
                    <a:lstStyle/>
                    <a:p>
                      <a:pPr algn="ctr"/>
                      <a:r>
                        <a:rPr lang="fr-FR" sz="1800" dirty="0">
                          <a:effectLst/>
                        </a:rPr>
                        <a:t>Entrants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28575" cap="flat" cmpd="sng" algn="ctr">
                      <a:solidFill>
                        <a:schemeClr val="tx1"/>
                      </a:solidFill>
                      <a:prstDash val="solid"/>
                      <a:round/>
                      <a:headEnd type="none" w="med" len="med"/>
                      <a:tailEnd type="none" w="med" len="med"/>
                    </a:lnB>
                  </a:tcPr>
                </a:tc>
                <a:tc>
                  <a:txBody>
                    <a:bodyPr/>
                    <a:lstStyle/>
                    <a:p>
                      <a:pPr algn="ctr"/>
                      <a:r>
                        <a:rPr lang="fr-FR" sz="1800">
                          <a:effectLst/>
                        </a:rPr>
                        <a:t>Déchets PEBD souple</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a:effectLst/>
                        </a:rPr>
                        <a:t>1 t</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966762"/>
                  </a:ext>
                </a:extLst>
              </a:tr>
              <a:tr h="288000">
                <a:tc vMerge="1">
                  <a:txBody>
                    <a:bodyPr/>
                    <a:lstStyle/>
                    <a:p>
                      <a:endParaRPr lang="fr-FR"/>
                    </a:p>
                  </a:txBody>
                  <a:tcPr/>
                </a:tc>
                <a:tc>
                  <a:txBody>
                    <a:bodyPr/>
                    <a:lstStyle/>
                    <a:p>
                      <a:pPr algn="ctr"/>
                      <a:r>
                        <a:rPr lang="fr-FR" sz="1800" dirty="0">
                          <a:effectLst/>
                        </a:rPr>
                        <a:t>Électricité</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6000 MJ</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POLYRETEC (19)</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095696"/>
                  </a:ext>
                </a:extLst>
              </a:tr>
              <a:tr h="288000">
                <a:tc vMerge="1">
                  <a:txBody>
                    <a:bodyPr/>
                    <a:lstStyle/>
                    <a:p>
                      <a:endParaRPr lang="fr-FR"/>
                    </a:p>
                  </a:txBody>
                  <a:tcPr/>
                </a:tc>
                <a:tc>
                  <a:txBody>
                    <a:bodyPr/>
                    <a:lstStyle/>
                    <a:p>
                      <a:pPr algn="ctr"/>
                      <a:r>
                        <a:rPr lang="fr-FR" sz="1800">
                          <a:effectLst/>
                        </a:rPr>
                        <a:t>Eau</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10 m</a:t>
                      </a:r>
                      <a:r>
                        <a:rPr lang="fr-FR" sz="1800" baseline="30000" dirty="0">
                          <a:effectLst/>
                        </a:rPr>
                        <a:t>3</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POLYRETEC (19)</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84157"/>
                  </a:ext>
                </a:extLst>
              </a:tr>
              <a:tr h="288000">
                <a:tc vMerge="1">
                  <a:txBody>
                    <a:bodyPr/>
                    <a:lstStyle/>
                    <a:p>
                      <a:endParaRPr lang="fr-FR"/>
                    </a:p>
                  </a:txBody>
                  <a:tcPr/>
                </a:tc>
                <a:tc>
                  <a:txBody>
                    <a:bodyPr/>
                    <a:lstStyle/>
                    <a:p>
                      <a:pPr algn="ctr"/>
                      <a:r>
                        <a:rPr lang="fr-FR" sz="1800" dirty="0">
                          <a:effectLst/>
                        </a:rPr>
                        <a:t>Détergent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algn="ctr"/>
                      <a:r>
                        <a:rPr lang="fr-FR" sz="1800" dirty="0">
                          <a:effectLst/>
                        </a:rPr>
                        <a:t>17 kg</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algn="ctr"/>
                      <a:r>
                        <a:rPr lang="fr-FR" sz="1800" dirty="0" err="1">
                          <a:effectLst/>
                        </a:rPr>
                        <a:t>Muthusezhiyan</a:t>
                      </a:r>
                      <a:r>
                        <a:rPr lang="fr-FR" sz="1800" dirty="0">
                          <a:effectLst/>
                        </a:rPr>
                        <a:t> et al., 2018 (20)</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305511"/>
                  </a:ext>
                </a:extLst>
              </a:tr>
              <a:tr h="288000">
                <a:tc rowSpan="3">
                  <a:txBody>
                    <a:bodyPr/>
                    <a:lstStyle/>
                    <a:p>
                      <a:pPr algn="ctr"/>
                      <a:r>
                        <a:rPr lang="fr-FR" sz="1800" dirty="0">
                          <a:effectLst/>
                        </a:rPr>
                        <a:t>Sortants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r>
                        <a:rPr lang="fr-FR" sz="1800" dirty="0">
                          <a:effectLst/>
                        </a:rPr>
                        <a:t>Eau contaminée</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a:txBody>
                    <a:bodyPr/>
                    <a:lstStyle/>
                    <a:p>
                      <a:pPr algn="ctr"/>
                      <a:r>
                        <a:rPr lang="fr-FR" sz="1800" dirty="0">
                          <a:effectLst/>
                        </a:rPr>
                        <a:t>10 m</a:t>
                      </a:r>
                      <a:r>
                        <a:rPr lang="fr-FR" sz="1800" baseline="30000" dirty="0">
                          <a:effectLst/>
                        </a:rPr>
                        <a:t>3</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a:txBody>
                    <a:bodyPr/>
                    <a:lstStyle/>
                    <a:p>
                      <a:pPr algn="ctr"/>
                      <a:r>
                        <a:rPr lang="fr-FR" sz="1800" dirty="0">
                          <a:effectLst/>
                        </a:rPr>
                        <a:t>POLYRETEC (19)</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28644273"/>
                  </a:ext>
                </a:extLst>
              </a:tr>
              <a:tr h="288000">
                <a:tc vMerge="1">
                  <a:txBody>
                    <a:bodyPr/>
                    <a:lstStyle/>
                    <a:p>
                      <a:endParaRPr lang="fr-FR"/>
                    </a:p>
                  </a:txBody>
                  <a:tcPr/>
                </a:tc>
                <a:tc>
                  <a:txBody>
                    <a:bodyPr/>
                    <a:lstStyle/>
                    <a:p>
                      <a:pPr algn="ctr"/>
                      <a:r>
                        <a:rPr lang="fr-FR" sz="1800" dirty="0">
                          <a:effectLst/>
                        </a:rPr>
                        <a:t>Résidus solides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134 kg</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1900602"/>
                  </a:ext>
                </a:extLst>
              </a:tr>
              <a:tr h="288000">
                <a:tc vMerge="1">
                  <a:txBody>
                    <a:bodyPr/>
                    <a:lstStyle/>
                    <a:p>
                      <a:endParaRPr lang="fr-FR"/>
                    </a:p>
                  </a:txBody>
                  <a:tcPr/>
                </a:tc>
                <a:tc>
                  <a:txBody>
                    <a:bodyPr/>
                    <a:lstStyle/>
                    <a:p>
                      <a:pPr algn="ctr"/>
                      <a:r>
                        <a:rPr lang="fr-FR" sz="1800" dirty="0">
                          <a:effectLst/>
                        </a:rPr>
                        <a:t>Granulés plastiques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735 kg</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8991438"/>
                  </a:ext>
                </a:extLst>
              </a:tr>
            </a:tbl>
          </a:graphicData>
        </a:graphic>
      </p:graphicFrame>
      <p:sp>
        <p:nvSpPr>
          <p:cNvPr id="10" name="Content Placeholder 3">
            <a:extLst>
              <a:ext uri="{FF2B5EF4-FFF2-40B4-BE49-F238E27FC236}">
                <a16:creationId xmlns:a16="http://schemas.microsoft.com/office/drawing/2014/main" id="{74F79852-0167-40FD-BC85-B24666B3FADF}"/>
              </a:ext>
            </a:extLst>
          </p:cNvPr>
          <p:cNvSpPr txBox="1">
            <a:spLocks/>
          </p:cNvSpPr>
          <p:nvPr/>
        </p:nvSpPr>
        <p:spPr>
          <a:xfrm>
            <a:off x="10079206" y="5020082"/>
            <a:ext cx="1462554" cy="73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2400" dirty="0">
                <a:solidFill>
                  <a:schemeClr val="tx2"/>
                </a:solidFill>
              </a:rPr>
              <a:t>Scénario</a:t>
            </a:r>
          </a:p>
          <a:p>
            <a:pPr marL="0" indent="0" algn="ctr">
              <a:lnSpc>
                <a:spcPct val="110000"/>
              </a:lnSpc>
              <a:spcBef>
                <a:spcPts val="0"/>
              </a:spcBef>
              <a:buNone/>
            </a:pPr>
            <a:r>
              <a:rPr lang="fr-FR" sz="2400" dirty="0">
                <a:solidFill>
                  <a:schemeClr val="tx2"/>
                </a:solidFill>
              </a:rPr>
              <a:t>Recyclage</a:t>
            </a:r>
          </a:p>
        </p:txBody>
      </p:sp>
    </p:spTree>
    <p:extLst>
      <p:ext uri="{BB962C8B-B14F-4D97-AF65-F5344CB8AC3E}">
        <p14:creationId xmlns:p14="http://schemas.microsoft.com/office/powerpoint/2010/main" val="2843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1FF-51E4-4577-B67B-DA288446E250}"/>
              </a:ext>
            </a:extLst>
          </p:cNvPr>
          <p:cNvSpPr>
            <a:spLocks noGrp="1"/>
          </p:cNvSpPr>
          <p:nvPr>
            <p:ph type="title"/>
          </p:nvPr>
        </p:nvSpPr>
        <p:spPr/>
        <p:txBody>
          <a:bodyPr/>
          <a:lstStyle/>
          <a:p>
            <a:r>
              <a:rPr lang="fr-FR" dirty="0"/>
              <a:t>3. Présentation du travail effectué</a:t>
            </a:r>
          </a:p>
        </p:txBody>
      </p:sp>
      <p:sp>
        <p:nvSpPr>
          <p:cNvPr id="3" name="Slide Number Placeholder 2">
            <a:extLst>
              <a:ext uri="{FF2B5EF4-FFF2-40B4-BE49-F238E27FC236}">
                <a16:creationId xmlns:a16="http://schemas.microsoft.com/office/drawing/2014/main" id="{00E557BB-B3E8-423D-9E00-62F899E7E574}"/>
              </a:ext>
            </a:extLst>
          </p:cNvPr>
          <p:cNvSpPr>
            <a:spLocks noGrp="1"/>
          </p:cNvSpPr>
          <p:nvPr>
            <p:ph type="sldNum" sz="quarter" idx="12"/>
          </p:nvPr>
        </p:nvSpPr>
        <p:spPr>
          <a:xfrm>
            <a:off x="9448800" y="6490601"/>
            <a:ext cx="2743200" cy="365125"/>
          </a:xfrm>
        </p:spPr>
        <p:txBody>
          <a:bodyPr/>
          <a:lstStyle/>
          <a:p>
            <a:fld id="{27C6CCC6-2BE5-4E42-96A4-D1E8E81A3D8E}" type="slidenum">
              <a:rPr lang="de-DE" smtClean="0"/>
              <a:pPr/>
              <a:t>25</a:t>
            </a:fld>
            <a:endParaRPr lang="de-DE" dirty="0"/>
          </a:p>
        </p:txBody>
      </p:sp>
      <p:grpSp>
        <p:nvGrpSpPr>
          <p:cNvPr id="4" name="Group 3">
            <a:extLst>
              <a:ext uri="{FF2B5EF4-FFF2-40B4-BE49-F238E27FC236}">
                <a16:creationId xmlns:a16="http://schemas.microsoft.com/office/drawing/2014/main" id="{BF6034C2-09DE-4633-8B17-8852AC24208E}"/>
              </a:ext>
            </a:extLst>
          </p:cNvPr>
          <p:cNvGrpSpPr/>
          <p:nvPr/>
        </p:nvGrpSpPr>
        <p:grpSpPr>
          <a:xfrm>
            <a:off x="838200" y="1828800"/>
            <a:ext cx="3306172" cy="4545106"/>
            <a:chOff x="838200" y="1828800"/>
            <a:chExt cx="3306172" cy="4545106"/>
          </a:xfrm>
        </p:grpSpPr>
        <p:grpSp>
          <p:nvGrpSpPr>
            <p:cNvPr id="11" name="Group 10">
              <a:extLst>
                <a:ext uri="{FF2B5EF4-FFF2-40B4-BE49-F238E27FC236}">
                  <a16:creationId xmlns:a16="http://schemas.microsoft.com/office/drawing/2014/main" id="{ADAF6A25-2028-4BB3-BEA5-6EBCBD5F5586}"/>
                </a:ext>
              </a:extLst>
            </p:cNvPr>
            <p:cNvGrpSpPr/>
            <p:nvPr/>
          </p:nvGrpSpPr>
          <p:grpSpPr>
            <a:xfrm>
              <a:off x="838200" y="1828800"/>
              <a:ext cx="3306172" cy="4545106"/>
              <a:chOff x="838215" y="1828800"/>
              <a:chExt cx="3306172" cy="4545106"/>
            </a:xfrm>
          </p:grpSpPr>
          <p:sp>
            <p:nvSpPr>
              <p:cNvPr id="12" name="Freeform: Shape 11">
                <a:extLst>
                  <a:ext uri="{FF2B5EF4-FFF2-40B4-BE49-F238E27FC236}">
                    <a16:creationId xmlns:a16="http://schemas.microsoft.com/office/drawing/2014/main" id="{F72F1346-F987-47D6-BA32-5CA106A0A32A}"/>
                  </a:ext>
                </a:extLst>
              </p:cNvPr>
              <p:cNvSpPr/>
              <p:nvPr/>
            </p:nvSpPr>
            <p:spPr>
              <a:xfrm>
                <a:off x="838215"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bg1">
                    <a:lumMod val="50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5400" kern="1200" dirty="0">
                  <a:solidFill>
                    <a:schemeClr val="bg1">
                      <a:lumMod val="50000"/>
                    </a:schemeClr>
                  </a:solidFill>
                </a:endParaRPr>
              </a:p>
            </p:txBody>
          </p:sp>
          <p:sp>
            <p:nvSpPr>
              <p:cNvPr id="13" name="Freeform: Shape 12">
                <a:extLst>
                  <a:ext uri="{FF2B5EF4-FFF2-40B4-BE49-F238E27FC236}">
                    <a16:creationId xmlns:a16="http://schemas.microsoft.com/office/drawing/2014/main" id="{DD53FC95-730C-4973-AD3D-79F205A2867D}"/>
                  </a:ext>
                </a:extLst>
              </p:cNvPr>
              <p:cNvSpPr/>
              <p:nvPr/>
            </p:nvSpPr>
            <p:spPr>
              <a:xfrm>
                <a:off x="1168831" y="2233959"/>
                <a:ext cx="2644938" cy="1512001"/>
              </a:xfrm>
              <a:custGeom>
                <a:avLst/>
                <a:gdLst>
                  <a:gd name="connsiteX0" fmla="*/ 0 w 2644938"/>
                  <a:gd name="connsiteY0" fmla="*/ 227400 h 2273998"/>
                  <a:gd name="connsiteX1" fmla="*/ 227400 w 2644938"/>
                  <a:gd name="connsiteY1" fmla="*/ 0 h 2273998"/>
                  <a:gd name="connsiteX2" fmla="*/ 2417538 w 2644938"/>
                  <a:gd name="connsiteY2" fmla="*/ 0 h 2273998"/>
                  <a:gd name="connsiteX3" fmla="*/ 2644938 w 2644938"/>
                  <a:gd name="connsiteY3" fmla="*/ 227400 h 2273998"/>
                  <a:gd name="connsiteX4" fmla="*/ 2644938 w 2644938"/>
                  <a:gd name="connsiteY4" fmla="*/ 2046598 h 2273998"/>
                  <a:gd name="connsiteX5" fmla="*/ 2417538 w 2644938"/>
                  <a:gd name="connsiteY5" fmla="*/ 2273998 h 2273998"/>
                  <a:gd name="connsiteX6" fmla="*/ 227400 w 2644938"/>
                  <a:gd name="connsiteY6" fmla="*/ 2273998 h 2273998"/>
                  <a:gd name="connsiteX7" fmla="*/ 0 w 2644938"/>
                  <a:gd name="connsiteY7" fmla="*/ 2046598 h 2273998"/>
                  <a:gd name="connsiteX8" fmla="*/ 0 w 2644938"/>
                  <a:gd name="connsiteY8" fmla="*/ 227400 h 22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273998">
                    <a:moveTo>
                      <a:pt x="0" y="227400"/>
                    </a:moveTo>
                    <a:cubicBezTo>
                      <a:pt x="0" y="101810"/>
                      <a:pt x="101810" y="0"/>
                      <a:pt x="227400" y="0"/>
                    </a:cubicBezTo>
                    <a:lnTo>
                      <a:pt x="2417538" y="0"/>
                    </a:lnTo>
                    <a:cubicBezTo>
                      <a:pt x="2543128" y="0"/>
                      <a:pt x="2644938" y="101810"/>
                      <a:pt x="2644938" y="227400"/>
                    </a:cubicBezTo>
                    <a:lnTo>
                      <a:pt x="2644938" y="2046598"/>
                    </a:lnTo>
                    <a:cubicBezTo>
                      <a:pt x="2644938" y="2172188"/>
                      <a:pt x="2543128" y="2273998"/>
                      <a:pt x="2417538" y="2273998"/>
                    </a:cubicBezTo>
                    <a:lnTo>
                      <a:pt x="227400" y="2273998"/>
                    </a:lnTo>
                    <a:cubicBezTo>
                      <a:pt x="101810" y="2273998"/>
                      <a:pt x="0" y="2172188"/>
                      <a:pt x="0" y="2046598"/>
                    </a:cubicBezTo>
                    <a:lnTo>
                      <a:pt x="0" y="227400"/>
                    </a:lnTo>
                    <a:close/>
                  </a:path>
                </a:pathLst>
              </a:custGeom>
              <a:solidFill>
                <a:schemeClr val="accent2"/>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7563" tIns="112323" rIns="127563" bIns="112323" numCol="1" spcCol="1270" anchor="ctr" anchorCtr="0">
                <a:noAutofit/>
              </a:bodyPr>
              <a:lstStyle/>
              <a:p>
                <a:pPr marL="0" lvl="0" indent="0" algn="ctr" defTabSz="1066800">
                  <a:lnSpc>
                    <a:spcPct val="90000"/>
                  </a:lnSpc>
                  <a:spcBef>
                    <a:spcPct val="0"/>
                  </a:spcBef>
                  <a:spcAft>
                    <a:spcPct val="35000"/>
                  </a:spcAft>
                  <a:buNone/>
                </a:pPr>
                <a:r>
                  <a:rPr lang="fr-FR" sz="2600" kern="1200" dirty="0"/>
                  <a:t>Délimitation de l’étude</a:t>
                </a:r>
              </a:p>
            </p:txBody>
          </p:sp>
        </p:grpSp>
        <p:pic>
          <p:nvPicPr>
            <p:cNvPr id="3074" name="Picture 2" descr="Frame Icon 696702">
              <a:extLst>
                <a:ext uri="{FF2B5EF4-FFF2-40B4-BE49-F238E27FC236}">
                  <a16:creationId xmlns:a16="http://schemas.microsoft.com/office/drawing/2014/main" id="{89E96CAB-4023-46D4-B114-30E5A5039D1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5121" y="4498835"/>
              <a:ext cx="1132329" cy="112219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F18D1092-F670-4315-AE04-E13A318D683A}"/>
              </a:ext>
            </a:extLst>
          </p:cNvPr>
          <p:cNvGrpSpPr/>
          <p:nvPr/>
        </p:nvGrpSpPr>
        <p:grpSpPr>
          <a:xfrm>
            <a:off x="4393607" y="1828800"/>
            <a:ext cx="3306172" cy="4545106"/>
            <a:chOff x="4393607" y="1828800"/>
            <a:chExt cx="3306172" cy="4545106"/>
          </a:xfrm>
        </p:grpSpPr>
        <p:grpSp>
          <p:nvGrpSpPr>
            <p:cNvPr id="5" name="Group 4">
              <a:extLst>
                <a:ext uri="{FF2B5EF4-FFF2-40B4-BE49-F238E27FC236}">
                  <a16:creationId xmlns:a16="http://schemas.microsoft.com/office/drawing/2014/main" id="{1E1E70CB-74EB-4076-B03F-3CC2659D8CF3}"/>
                </a:ext>
              </a:extLst>
            </p:cNvPr>
            <p:cNvGrpSpPr/>
            <p:nvPr/>
          </p:nvGrpSpPr>
          <p:grpSpPr>
            <a:xfrm>
              <a:off x="4393607" y="1828800"/>
              <a:ext cx="3306172" cy="4545106"/>
              <a:chOff x="4393607" y="1828800"/>
              <a:chExt cx="3306172" cy="4545106"/>
            </a:xfrm>
          </p:grpSpPr>
          <p:sp>
            <p:nvSpPr>
              <p:cNvPr id="6" name="Freeform: Shape 5">
                <a:extLst>
                  <a:ext uri="{FF2B5EF4-FFF2-40B4-BE49-F238E27FC236}">
                    <a16:creationId xmlns:a16="http://schemas.microsoft.com/office/drawing/2014/main" id="{30E5956E-67FC-4104-AF9E-F884D84B6181}"/>
                  </a:ext>
                </a:extLst>
              </p:cNvPr>
              <p:cNvSpPr/>
              <p:nvPr/>
            </p:nvSpPr>
            <p:spPr>
              <a:xfrm>
                <a:off x="4393607"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bg1">
                    <a:lumMod val="50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2800" kern="1200" dirty="0">
                  <a:solidFill>
                    <a:schemeClr val="bg1">
                      <a:lumMod val="50000"/>
                    </a:schemeClr>
                  </a:solidFill>
                </a:endParaRPr>
              </a:p>
            </p:txBody>
          </p:sp>
          <p:sp>
            <p:nvSpPr>
              <p:cNvPr id="7" name="Freeform: Shape 6">
                <a:extLst>
                  <a:ext uri="{FF2B5EF4-FFF2-40B4-BE49-F238E27FC236}">
                    <a16:creationId xmlns:a16="http://schemas.microsoft.com/office/drawing/2014/main" id="{560EFEDA-D5A9-491C-8522-0D68F883E4FE}"/>
                  </a:ext>
                </a:extLst>
              </p:cNvPr>
              <p:cNvSpPr/>
              <p:nvPr/>
            </p:nvSpPr>
            <p:spPr>
              <a:xfrm>
                <a:off x="4724224" y="2233959"/>
                <a:ext cx="2644938" cy="1512001"/>
              </a:xfrm>
              <a:custGeom>
                <a:avLst/>
                <a:gdLst>
                  <a:gd name="connsiteX0" fmla="*/ 0 w 2644938"/>
                  <a:gd name="connsiteY0" fmla="*/ 222055 h 2220554"/>
                  <a:gd name="connsiteX1" fmla="*/ 222055 w 2644938"/>
                  <a:gd name="connsiteY1" fmla="*/ 0 h 2220554"/>
                  <a:gd name="connsiteX2" fmla="*/ 2422883 w 2644938"/>
                  <a:gd name="connsiteY2" fmla="*/ 0 h 2220554"/>
                  <a:gd name="connsiteX3" fmla="*/ 2644938 w 2644938"/>
                  <a:gd name="connsiteY3" fmla="*/ 222055 h 2220554"/>
                  <a:gd name="connsiteX4" fmla="*/ 2644938 w 2644938"/>
                  <a:gd name="connsiteY4" fmla="*/ 1998499 h 2220554"/>
                  <a:gd name="connsiteX5" fmla="*/ 2422883 w 2644938"/>
                  <a:gd name="connsiteY5" fmla="*/ 2220554 h 2220554"/>
                  <a:gd name="connsiteX6" fmla="*/ 222055 w 2644938"/>
                  <a:gd name="connsiteY6" fmla="*/ 2220554 h 2220554"/>
                  <a:gd name="connsiteX7" fmla="*/ 0 w 2644938"/>
                  <a:gd name="connsiteY7" fmla="*/ 1998499 h 2220554"/>
                  <a:gd name="connsiteX8" fmla="*/ 0 w 2644938"/>
                  <a:gd name="connsiteY8" fmla="*/ 222055 h 222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220554">
                    <a:moveTo>
                      <a:pt x="0" y="222055"/>
                    </a:moveTo>
                    <a:cubicBezTo>
                      <a:pt x="0" y="99417"/>
                      <a:pt x="99417" y="0"/>
                      <a:pt x="222055" y="0"/>
                    </a:cubicBezTo>
                    <a:lnTo>
                      <a:pt x="2422883" y="0"/>
                    </a:lnTo>
                    <a:cubicBezTo>
                      <a:pt x="2545521" y="0"/>
                      <a:pt x="2644938" y="99417"/>
                      <a:pt x="2644938" y="222055"/>
                    </a:cubicBezTo>
                    <a:lnTo>
                      <a:pt x="2644938" y="1998499"/>
                    </a:lnTo>
                    <a:cubicBezTo>
                      <a:pt x="2644938" y="2121137"/>
                      <a:pt x="2545521" y="2220554"/>
                      <a:pt x="2422883" y="2220554"/>
                    </a:cubicBezTo>
                    <a:lnTo>
                      <a:pt x="222055" y="2220554"/>
                    </a:lnTo>
                    <a:cubicBezTo>
                      <a:pt x="99417" y="2220554"/>
                      <a:pt x="0" y="2121137"/>
                      <a:pt x="0" y="1998499"/>
                    </a:cubicBezTo>
                    <a:lnTo>
                      <a:pt x="0" y="222055"/>
                    </a:lnTo>
                    <a:close/>
                  </a:path>
                </a:pathLst>
              </a:custGeom>
              <a:solidFill>
                <a:schemeClr val="accent2"/>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998" tIns="110758" rIns="125998" bIns="110758" numCol="1" spcCol="1270" anchor="ctr" anchorCtr="0">
                <a:noAutofit/>
              </a:bodyPr>
              <a:lstStyle/>
              <a:p>
                <a:pPr marL="0" lvl="0" indent="0" algn="ctr" defTabSz="1066800">
                  <a:lnSpc>
                    <a:spcPct val="90000"/>
                  </a:lnSpc>
                  <a:spcBef>
                    <a:spcPct val="0"/>
                  </a:spcBef>
                  <a:spcAft>
                    <a:spcPct val="35000"/>
                  </a:spcAft>
                  <a:buNone/>
                </a:pPr>
                <a:r>
                  <a:rPr lang="fr-FR" sz="2600" kern="1200" dirty="0"/>
                  <a:t>Collecte de données</a:t>
                </a:r>
              </a:p>
            </p:txBody>
          </p:sp>
        </p:grpSp>
        <p:pic>
          <p:nvPicPr>
            <p:cNvPr id="3076" name="Picture 4" descr="data collection Icon 2475086">
              <a:extLst>
                <a:ext uri="{FF2B5EF4-FFF2-40B4-BE49-F238E27FC236}">
                  <a16:creationId xmlns:a16="http://schemas.microsoft.com/office/drawing/2014/main" id="{A7338967-B1F5-463A-AB01-381EA1473859}"/>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0693" y="4448064"/>
              <a:ext cx="1512000" cy="151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09B54BA6-9763-4184-85E6-8E2410219A3B}"/>
              </a:ext>
            </a:extLst>
          </p:cNvPr>
          <p:cNvGrpSpPr/>
          <p:nvPr/>
        </p:nvGrpSpPr>
        <p:grpSpPr>
          <a:xfrm>
            <a:off x="7947743" y="1828800"/>
            <a:ext cx="3306172" cy="4545106"/>
            <a:chOff x="7947743" y="1828800"/>
            <a:chExt cx="3306172" cy="4545106"/>
          </a:xfrm>
        </p:grpSpPr>
        <p:grpSp>
          <p:nvGrpSpPr>
            <p:cNvPr id="17" name="Group 16">
              <a:extLst>
                <a:ext uri="{FF2B5EF4-FFF2-40B4-BE49-F238E27FC236}">
                  <a16:creationId xmlns:a16="http://schemas.microsoft.com/office/drawing/2014/main" id="{F54BAFD6-6B4B-4D82-84CF-33D06AF65332}"/>
                </a:ext>
              </a:extLst>
            </p:cNvPr>
            <p:cNvGrpSpPr/>
            <p:nvPr/>
          </p:nvGrpSpPr>
          <p:grpSpPr>
            <a:xfrm>
              <a:off x="7947743" y="1828800"/>
              <a:ext cx="3306172" cy="4545106"/>
              <a:chOff x="7947743" y="1828800"/>
              <a:chExt cx="3306172" cy="4545106"/>
            </a:xfrm>
          </p:grpSpPr>
          <p:sp>
            <p:nvSpPr>
              <p:cNvPr id="19" name="Freeform: Shape 18">
                <a:extLst>
                  <a:ext uri="{FF2B5EF4-FFF2-40B4-BE49-F238E27FC236}">
                    <a16:creationId xmlns:a16="http://schemas.microsoft.com/office/drawing/2014/main" id="{0179E49D-874B-4ECF-8776-D031AB065792}"/>
                  </a:ext>
                </a:extLst>
              </p:cNvPr>
              <p:cNvSpPr/>
              <p:nvPr/>
            </p:nvSpPr>
            <p:spPr>
              <a:xfrm>
                <a:off x="7947743" y="1828800"/>
                <a:ext cx="3306172" cy="4545106"/>
              </a:xfrm>
              <a:custGeom>
                <a:avLst/>
                <a:gdLst>
                  <a:gd name="connsiteX0" fmla="*/ 0 w 3306172"/>
                  <a:gd name="connsiteY0" fmla="*/ 330617 h 4545106"/>
                  <a:gd name="connsiteX1" fmla="*/ 330617 w 3306172"/>
                  <a:gd name="connsiteY1" fmla="*/ 0 h 4545106"/>
                  <a:gd name="connsiteX2" fmla="*/ 2975555 w 3306172"/>
                  <a:gd name="connsiteY2" fmla="*/ 0 h 4545106"/>
                  <a:gd name="connsiteX3" fmla="*/ 3306172 w 3306172"/>
                  <a:gd name="connsiteY3" fmla="*/ 330617 h 4545106"/>
                  <a:gd name="connsiteX4" fmla="*/ 3306172 w 3306172"/>
                  <a:gd name="connsiteY4" fmla="*/ 4214489 h 4545106"/>
                  <a:gd name="connsiteX5" fmla="*/ 2975555 w 3306172"/>
                  <a:gd name="connsiteY5" fmla="*/ 4545106 h 4545106"/>
                  <a:gd name="connsiteX6" fmla="*/ 330617 w 3306172"/>
                  <a:gd name="connsiteY6" fmla="*/ 4545106 h 4545106"/>
                  <a:gd name="connsiteX7" fmla="*/ 0 w 3306172"/>
                  <a:gd name="connsiteY7" fmla="*/ 4214489 h 4545106"/>
                  <a:gd name="connsiteX8" fmla="*/ 0 w 3306172"/>
                  <a:gd name="connsiteY8" fmla="*/ 330617 h 45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72" h="4545106">
                    <a:moveTo>
                      <a:pt x="0" y="330617"/>
                    </a:moveTo>
                    <a:cubicBezTo>
                      <a:pt x="0" y="148022"/>
                      <a:pt x="148022" y="0"/>
                      <a:pt x="330617" y="0"/>
                    </a:cubicBezTo>
                    <a:lnTo>
                      <a:pt x="2975555" y="0"/>
                    </a:lnTo>
                    <a:cubicBezTo>
                      <a:pt x="3158150" y="0"/>
                      <a:pt x="3306172" y="148022"/>
                      <a:pt x="3306172" y="330617"/>
                    </a:cubicBezTo>
                    <a:lnTo>
                      <a:pt x="3306172" y="4214489"/>
                    </a:lnTo>
                    <a:cubicBezTo>
                      <a:pt x="3306172" y="4397084"/>
                      <a:pt x="3158150" y="4545106"/>
                      <a:pt x="2975555" y="4545106"/>
                    </a:cubicBezTo>
                    <a:lnTo>
                      <a:pt x="330617" y="4545106"/>
                    </a:lnTo>
                    <a:cubicBezTo>
                      <a:pt x="148022" y="4545106"/>
                      <a:pt x="0" y="4397084"/>
                      <a:pt x="0" y="4214489"/>
                    </a:cubicBezTo>
                    <a:lnTo>
                      <a:pt x="0" y="330617"/>
                    </a:lnTo>
                    <a:close/>
                  </a:path>
                </a:pathLst>
              </a:custGeom>
              <a:noFill/>
              <a:ln w="3810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8255" numCol="1" spcCol="1270" anchor="t" anchorCtr="0">
                <a:noAutofit/>
              </a:bodyPr>
              <a:lstStyle/>
              <a:p>
                <a:pPr marL="0" lvl="0" indent="0" algn="ctr" defTabSz="1244600">
                  <a:lnSpc>
                    <a:spcPct val="90000"/>
                  </a:lnSpc>
                  <a:spcBef>
                    <a:spcPct val="0"/>
                  </a:spcBef>
                  <a:spcAft>
                    <a:spcPct val="35000"/>
                  </a:spcAft>
                  <a:buNone/>
                </a:pPr>
                <a:endParaRPr lang="fr-FR" sz="2800" kern="1200" dirty="0"/>
              </a:p>
            </p:txBody>
          </p:sp>
          <p:sp>
            <p:nvSpPr>
              <p:cNvPr id="20" name="Freeform: Shape 19">
                <a:extLst>
                  <a:ext uri="{FF2B5EF4-FFF2-40B4-BE49-F238E27FC236}">
                    <a16:creationId xmlns:a16="http://schemas.microsoft.com/office/drawing/2014/main" id="{C84F2BC9-F798-40AA-87B6-A78B633E16AD}"/>
                  </a:ext>
                </a:extLst>
              </p:cNvPr>
              <p:cNvSpPr/>
              <p:nvPr/>
            </p:nvSpPr>
            <p:spPr>
              <a:xfrm>
                <a:off x="8278360" y="2233958"/>
                <a:ext cx="2644938" cy="1512001"/>
              </a:xfrm>
              <a:custGeom>
                <a:avLst/>
                <a:gdLst>
                  <a:gd name="connsiteX0" fmla="*/ 0 w 2644938"/>
                  <a:gd name="connsiteY0" fmla="*/ 217813 h 2178130"/>
                  <a:gd name="connsiteX1" fmla="*/ 217813 w 2644938"/>
                  <a:gd name="connsiteY1" fmla="*/ 0 h 2178130"/>
                  <a:gd name="connsiteX2" fmla="*/ 2427125 w 2644938"/>
                  <a:gd name="connsiteY2" fmla="*/ 0 h 2178130"/>
                  <a:gd name="connsiteX3" fmla="*/ 2644938 w 2644938"/>
                  <a:gd name="connsiteY3" fmla="*/ 217813 h 2178130"/>
                  <a:gd name="connsiteX4" fmla="*/ 2644938 w 2644938"/>
                  <a:gd name="connsiteY4" fmla="*/ 1960317 h 2178130"/>
                  <a:gd name="connsiteX5" fmla="*/ 2427125 w 2644938"/>
                  <a:gd name="connsiteY5" fmla="*/ 2178130 h 2178130"/>
                  <a:gd name="connsiteX6" fmla="*/ 217813 w 2644938"/>
                  <a:gd name="connsiteY6" fmla="*/ 2178130 h 2178130"/>
                  <a:gd name="connsiteX7" fmla="*/ 0 w 2644938"/>
                  <a:gd name="connsiteY7" fmla="*/ 1960317 h 2178130"/>
                  <a:gd name="connsiteX8" fmla="*/ 0 w 2644938"/>
                  <a:gd name="connsiteY8" fmla="*/ 217813 h 21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938" h="2178130">
                    <a:moveTo>
                      <a:pt x="0" y="217813"/>
                    </a:moveTo>
                    <a:cubicBezTo>
                      <a:pt x="0" y="97518"/>
                      <a:pt x="97518" y="0"/>
                      <a:pt x="217813" y="0"/>
                    </a:cubicBezTo>
                    <a:lnTo>
                      <a:pt x="2427125" y="0"/>
                    </a:lnTo>
                    <a:cubicBezTo>
                      <a:pt x="2547420" y="0"/>
                      <a:pt x="2644938" y="97518"/>
                      <a:pt x="2644938" y="217813"/>
                    </a:cubicBezTo>
                    <a:lnTo>
                      <a:pt x="2644938" y="1960317"/>
                    </a:lnTo>
                    <a:cubicBezTo>
                      <a:pt x="2644938" y="2080612"/>
                      <a:pt x="2547420" y="2178130"/>
                      <a:pt x="2427125" y="2178130"/>
                    </a:cubicBezTo>
                    <a:lnTo>
                      <a:pt x="217813" y="2178130"/>
                    </a:lnTo>
                    <a:cubicBezTo>
                      <a:pt x="97518" y="2178130"/>
                      <a:pt x="0" y="2080612"/>
                      <a:pt x="0" y="1960317"/>
                    </a:cubicBezTo>
                    <a:lnTo>
                      <a:pt x="0" y="217813"/>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295" tIns="111420" rIns="127295" bIns="111420" numCol="1" spcCol="1270" anchor="ctr" anchorCtr="0">
                <a:noAutofit/>
              </a:bodyPr>
              <a:lstStyle/>
              <a:p>
                <a:pPr marL="0" lvl="0" indent="0" algn="ctr" defTabSz="1111250">
                  <a:lnSpc>
                    <a:spcPct val="90000"/>
                  </a:lnSpc>
                  <a:spcBef>
                    <a:spcPct val="0"/>
                  </a:spcBef>
                  <a:spcAft>
                    <a:spcPct val="35000"/>
                  </a:spcAft>
                  <a:buNone/>
                </a:pPr>
                <a:r>
                  <a:rPr lang="fr-FR" sz="2600" kern="1200" dirty="0"/>
                  <a:t>Évaluation de l’impact environnemental</a:t>
                </a:r>
              </a:p>
            </p:txBody>
          </p:sp>
        </p:grpSp>
        <p:pic>
          <p:nvPicPr>
            <p:cNvPr id="18" name="Picture 6" descr="evaluation Icon 3644103">
              <a:extLst>
                <a:ext uri="{FF2B5EF4-FFF2-40B4-BE49-F238E27FC236}">
                  <a16:creationId xmlns:a16="http://schemas.microsoft.com/office/drawing/2014/main" id="{0E3A148D-411D-4318-9C3A-3C8BC361CD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8893" y="4285933"/>
              <a:ext cx="1548000" cy="154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210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385C-B8DA-4B76-BEF4-6FF7420936AA}"/>
              </a:ext>
            </a:extLst>
          </p:cNvPr>
          <p:cNvSpPr>
            <a:spLocks noGrp="1"/>
          </p:cNvSpPr>
          <p:nvPr>
            <p:ph type="title"/>
          </p:nvPr>
        </p:nvSpPr>
        <p:spPr/>
        <p:txBody>
          <a:bodyPr/>
          <a:lstStyle/>
          <a:p>
            <a:pPr>
              <a:lnSpc>
                <a:spcPct val="70000"/>
              </a:lnSpc>
            </a:pPr>
            <a:r>
              <a:rPr kumimoji="0" lang="fr-FR" sz="4400" b="0" i="0" u="none" strike="noStrike" kern="1200" cap="none" spc="0" normalizeH="0" baseline="0" noProof="0" dirty="0">
                <a:ln>
                  <a:noFill/>
                </a:ln>
                <a:solidFill>
                  <a:srgbClr val="FFFFFF"/>
                </a:solidFill>
                <a:effectLst/>
                <a:uLnTx/>
                <a:uFillTx/>
                <a:latin typeface="Calibri Light" panose="020F0302020204030204"/>
                <a:ea typeface="+mj-ea"/>
                <a:cs typeface="+mj-cs"/>
              </a:rPr>
              <a:t>3. Présentation du travail effectué</a:t>
            </a:r>
            <a:br>
              <a:rPr kumimoji="0" lang="fr-FR" sz="4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fr-FR" sz="2400" b="0" i="0" u="none" strike="noStrike" kern="1200" cap="none" spc="0" normalizeH="0" baseline="0" noProof="0" dirty="0">
                <a:ln>
                  <a:noFill/>
                </a:ln>
                <a:solidFill>
                  <a:srgbClr val="FFFFFF"/>
                </a:solidFill>
                <a:effectLst/>
                <a:uLnTx/>
                <a:uFillTx/>
                <a:latin typeface="Calibri Light" panose="020F0302020204030204"/>
                <a:ea typeface="+mj-ea"/>
                <a:cs typeface="+mj-cs"/>
              </a:rPr>
              <a:t>Évaluation de l’impact environnemental</a:t>
            </a:r>
            <a:endParaRPr lang="fr-FR" dirty="0"/>
          </a:p>
        </p:txBody>
      </p:sp>
      <p:sp>
        <p:nvSpPr>
          <p:cNvPr id="3" name="Slide Number Placeholder 2">
            <a:extLst>
              <a:ext uri="{FF2B5EF4-FFF2-40B4-BE49-F238E27FC236}">
                <a16:creationId xmlns:a16="http://schemas.microsoft.com/office/drawing/2014/main" id="{582972F8-F613-4981-A2CB-615692D57492}"/>
              </a:ext>
            </a:extLst>
          </p:cNvPr>
          <p:cNvSpPr>
            <a:spLocks noGrp="1"/>
          </p:cNvSpPr>
          <p:nvPr>
            <p:ph type="sldNum" sz="quarter" idx="12"/>
          </p:nvPr>
        </p:nvSpPr>
        <p:spPr>
          <a:xfrm>
            <a:off x="9448800" y="6474957"/>
            <a:ext cx="2743200" cy="365125"/>
          </a:xfrm>
        </p:spPr>
        <p:txBody>
          <a:bodyPr/>
          <a:lstStyle/>
          <a:p>
            <a:fld id="{27C6CCC6-2BE5-4E42-96A4-D1E8E81A3D8E}" type="slidenum">
              <a:rPr lang="de-DE" smtClean="0"/>
              <a:pPr/>
              <a:t>26</a:t>
            </a:fld>
            <a:endParaRPr lang="de-DE" dirty="0"/>
          </a:p>
        </p:txBody>
      </p:sp>
      <p:sp>
        <p:nvSpPr>
          <p:cNvPr id="4" name="Content Placeholder 3">
            <a:extLst>
              <a:ext uri="{FF2B5EF4-FFF2-40B4-BE49-F238E27FC236}">
                <a16:creationId xmlns:a16="http://schemas.microsoft.com/office/drawing/2014/main" id="{E5C8B7A4-8B17-420C-B552-36A09EF21DE4}"/>
              </a:ext>
            </a:extLst>
          </p:cNvPr>
          <p:cNvSpPr>
            <a:spLocks noGrp="1"/>
          </p:cNvSpPr>
          <p:nvPr>
            <p:ph sz="half" idx="13"/>
          </p:nvPr>
        </p:nvSpPr>
        <p:spPr/>
        <p:txBody>
          <a:bodyPr>
            <a:normAutofit/>
          </a:bodyPr>
          <a:lstStyle/>
          <a:p>
            <a:r>
              <a:rPr lang="fr-FR" sz="2400" dirty="0"/>
              <a:t>Nécessité d’avoir un outil de calcul d’impact et des bases de données</a:t>
            </a:r>
          </a:p>
          <a:p>
            <a:r>
              <a:rPr lang="fr-FR" sz="2400" dirty="0"/>
              <a:t>3 outils testés :</a:t>
            </a:r>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Sélection de SimaPro et sa base de données Ecoinvent 3</a:t>
            </a:r>
          </a:p>
        </p:txBody>
      </p:sp>
      <p:pic>
        <p:nvPicPr>
          <p:cNvPr id="5" name="Picture 4">
            <a:extLst>
              <a:ext uri="{FF2B5EF4-FFF2-40B4-BE49-F238E27FC236}">
                <a16:creationId xmlns:a16="http://schemas.microsoft.com/office/drawing/2014/main" id="{AE6A4DA8-137F-4D06-A2CA-4BE58A3AF9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96424" y="167005"/>
            <a:ext cx="612000" cy="612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2620E21-71EA-426D-937D-470DF31D6BC3}"/>
              </a:ext>
            </a:extLst>
          </p:cNvPr>
          <p:cNvGrpSpPr/>
          <p:nvPr/>
        </p:nvGrpSpPr>
        <p:grpSpPr>
          <a:xfrm>
            <a:off x="1737360" y="2915920"/>
            <a:ext cx="2346960" cy="1818640"/>
            <a:chOff x="1737360" y="2915920"/>
            <a:chExt cx="2346960" cy="1818640"/>
          </a:xfrm>
        </p:grpSpPr>
        <p:sp>
          <p:nvSpPr>
            <p:cNvPr id="6" name="Rectangle: Rounded Corners 5">
              <a:extLst>
                <a:ext uri="{FF2B5EF4-FFF2-40B4-BE49-F238E27FC236}">
                  <a16:creationId xmlns:a16="http://schemas.microsoft.com/office/drawing/2014/main" id="{66B250E6-36C2-4AC2-B09D-1A05BD481253}"/>
                </a:ext>
              </a:extLst>
            </p:cNvPr>
            <p:cNvSpPr/>
            <p:nvPr/>
          </p:nvSpPr>
          <p:spPr>
            <a:xfrm>
              <a:off x="1737360" y="2915920"/>
              <a:ext cx="2346960" cy="181864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ctr"/>
              <a:r>
                <a:rPr lang="fr-FR" sz="2200" dirty="0">
                  <a:solidFill>
                    <a:schemeClr val="tx1"/>
                  </a:solidFill>
                </a:rPr>
                <a:t>Base IMPACTS ®</a:t>
              </a:r>
            </a:p>
          </p:txBody>
        </p:sp>
        <p:pic>
          <p:nvPicPr>
            <p:cNvPr id="3074" name="Picture 2" descr="ADEME - data.gouv.fr">
              <a:extLst>
                <a:ext uri="{FF2B5EF4-FFF2-40B4-BE49-F238E27FC236}">
                  <a16:creationId xmlns:a16="http://schemas.microsoft.com/office/drawing/2014/main" id="{51CFDE6B-2306-45A8-BB30-ED63037547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09" t="8634" r="8309" b="8294"/>
            <a:stretch/>
          </p:blipFill>
          <p:spPr bwMode="auto">
            <a:xfrm>
              <a:off x="2419055" y="3500341"/>
              <a:ext cx="964225" cy="1096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0E936CFF-0B39-4AE0-A071-AF42579F37B9}"/>
              </a:ext>
            </a:extLst>
          </p:cNvPr>
          <p:cNvGrpSpPr/>
          <p:nvPr/>
        </p:nvGrpSpPr>
        <p:grpSpPr>
          <a:xfrm>
            <a:off x="7835316" y="2900680"/>
            <a:ext cx="2346960" cy="1833878"/>
            <a:chOff x="7835316" y="2900680"/>
            <a:chExt cx="2346960" cy="1833878"/>
          </a:xfrm>
        </p:grpSpPr>
        <p:sp>
          <p:nvSpPr>
            <p:cNvPr id="8" name="Rectangle: Rounded Corners 7">
              <a:extLst>
                <a:ext uri="{FF2B5EF4-FFF2-40B4-BE49-F238E27FC236}">
                  <a16:creationId xmlns:a16="http://schemas.microsoft.com/office/drawing/2014/main" id="{9CC81FDC-AD37-43BB-B60E-638EBBD4D593}"/>
                </a:ext>
              </a:extLst>
            </p:cNvPr>
            <p:cNvSpPr/>
            <p:nvPr/>
          </p:nvSpPr>
          <p:spPr>
            <a:xfrm>
              <a:off x="7835316" y="2900680"/>
              <a:ext cx="2346960" cy="183387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ctr"/>
              <a:r>
                <a:rPr lang="fr-FR" sz="2200" dirty="0"/>
                <a:t>SimaPro</a:t>
              </a:r>
            </a:p>
          </p:txBody>
        </p:sp>
        <p:pic>
          <p:nvPicPr>
            <p:cNvPr id="3076" name="Picture 4" descr="Le logiciel SimaPro | Energies Renouvelables et Environnement">
              <a:extLst>
                <a:ext uri="{FF2B5EF4-FFF2-40B4-BE49-F238E27FC236}">
                  <a16:creationId xmlns:a16="http://schemas.microsoft.com/office/drawing/2014/main" id="{8A95690D-2A2D-46D4-BBC1-E67A9F0BD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364" y="3495259"/>
              <a:ext cx="1134864" cy="966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FE8FBB9-1AC2-4448-976C-820B708C57BF}"/>
              </a:ext>
            </a:extLst>
          </p:cNvPr>
          <p:cNvGrpSpPr/>
          <p:nvPr/>
        </p:nvGrpSpPr>
        <p:grpSpPr>
          <a:xfrm>
            <a:off x="4786338" y="2915919"/>
            <a:ext cx="2346960" cy="1818639"/>
            <a:chOff x="4786338" y="2915919"/>
            <a:chExt cx="2346960" cy="1818639"/>
          </a:xfrm>
        </p:grpSpPr>
        <p:sp>
          <p:nvSpPr>
            <p:cNvPr id="7" name="Rectangle: Rounded Corners 6">
              <a:extLst>
                <a:ext uri="{FF2B5EF4-FFF2-40B4-BE49-F238E27FC236}">
                  <a16:creationId xmlns:a16="http://schemas.microsoft.com/office/drawing/2014/main" id="{7333A763-23A0-4902-8A82-D3BE8C0035D9}"/>
                </a:ext>
              </a:extLst>
            </p:cNvPr>
            <p:cNvSpPr/>
            <p:nvPr/>
          </p:nvSpPr>
          <p:spPr>
            <a:xfrm>
              <a:off x="4786338" y="2915919"/>
              <a:ext cx="2346960" cy="181863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ctr"/>
              <a:r>
                <a:rPr lang="fr-FR" sz="2200" dirty="0" err="1"/>
                <a:t>GaBi</a:t>
              </a:r>
              <a:r>
                <a:rPr lang="fr-FR" sz="2200" dirty="0"/>
                <a:t> 6</a:t>
              </a:r>
            </a:p>
          </p:txBody>
        </p:sp>
        <p:pic>
          <p:nvPicPr>
            <p:cNvPr id="3078" name="Picture 6" descr="Diapositive 1">
              <a:extLst>
                <a:ext uri="{FF2B5EF4-FFF2-40B4-BE49-F238E27FC236}">
                  <a16:creationId xmlns:a16="http://schemas.microsoft.com/office/drawing/2014/main" id="{D61440C8-4439-48FA-85B3-35759235F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179" y="3635328"/>
              <a:ext cx="1839278" cy="6865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54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816584-9C34-4540-8B73-676C5EE205AA}"/>
              </a:ext>
            </a:extLst>
          </p:cNvPr>
          <p:cNvSpPr>
            <a:spLocks noGrp="1"/>
          </p:cNvSpPr>
          <p:nvPr>
            <p:ph type="sldNum" sz="quarter" idx="12"/>
          </p:nvPr>
        </p:nvSpPr>
        <p:spPr>
          <a:xfrm>
            <a:off x="9448800" y="6492875"/>
            <a:ext cx="2743200" cy="365125"/>
          </a:xfrm>
        </p:spPr>
        <p:txBody>
          <a:bodyPr/>
          <a:lstStyle/>
          <a:p>
            <a:fld id="{27C6CCC6-2BE5-4E42-96A4-D1E8E81A3D8E}" type="slidenum">
              <a:rPr lang="de-DE" smtClean="0"/>
              <a:t>27</a:t>
            </a:fld>
            <a:endParaRPr lang="de-DE"/>
          </a:p>
        </p:txBody>
      </p:sp>
      <p:sp>
        <p:nvSpPr>
          <p:cNvPr id="7" name="Rectangle: Rounded Corners 6">
            <a:extLst>
              <a:ext uri="{FF2B5EF4-FFF2-40B4-BE49-F238E27FC236}">
                <a16:creationId xmlns:a16="http://schemas.microsoft.com/office/drawing/2014/main" id="{6B619A48-5EFD-4A94-91B4-60D715785ABD}"/>
              </a:ext>
            </a:extLst>
          </p:cNvPr>
          <p:cNvSpPr/>
          <p:nvPr/>
        </p:nvSpPr>
        <p:spPr>
          <a:xfrm>
            <a:off x="838200" y="1550988"/>
            <a:ext cx="10515599" cy="1080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Création de fiches sur SimaPro</a:t>
            </a:r>
          </a:p>
        </p:txBody>
      </p:sp>
      <p:sp>
        <p:nvSpPr>
          <p:cNvPr id="10" name="Title 9">
            <a:extLst>
              <a:ext uri="{FF2B5EF4-FFF2-40B4-BE49-F238E27FC236}">
                <a16:creationId xmlns:a16="http://schemas.microsoft.com/office/drawing/2014/main" id="{4F5AEA6E-0CDE-4155-8FB6-0B746EEDD4ED}"/>
              </a:ext>
            </a:extLst>
          </p:cNvPr>
          <p:cNvSpPr>
            <a:spLocks noGrp="1"/>
          </p:cNvSpPr>
          <p:nvPr>
            <p:ph type="title"/>
          </p:nvPr>
        </p:nvSpPr>
        <p:spPr/>
        <p:txBody>
          <a:bodyPr/>
          <a:lstStyle/>
          <a:p>
            <a:pPr>
              <a:lnSpc>
                <a:spcPct val="70000"/>
              </a:lnSpc>
            </a:pPr>
            <a:r>
              <a:rPr lang="fr-FR" dirty="0"/>
              <a:t>3. Présentation du travail effectué</a:t>
            </a:r>
            <a:br>
              <a:rPr lang="fr-FR" dirty="0"/>
            </a:br>
            <a:r>
              <a:rPr lang="fr-FR" sz="2400" dirty="0"/>
              <a:t>Évaluation de l’impact environnemental</a:t>
            </a:r>
            <a:endParaRPr lang="fr-FR" dirty="0"/>
          </a:p>
        </p:txBody>
      </p:sp>
      <p:sp>
        <p:nvSpPr>
          <p:cNvPr id="16" name="Rectangle: Rounded Corners 15">
            <a:extLst>
              <a:ext uri="{FF2B5EF4-FFF2-40B4-BE49-F238E27FC236}">
                <a16:creationId xmlns:a16="http://schemas.microsoft.com/office/drawing/2014/main" id="{88A8E9AF-558C-41E1-B50F-30F788F0F059}"/>
              </a:ext>
            </a:extLst>
          </p:cNvPr>
          <p:cNvSpPr/>
          <p:nvPr/>
        </p:nvSpPr>
        <p:spPr>
          <a:xfrm>
            <a:off x="838198" y="3326501"/>
            <a:ext cx="10515599" cy="1080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Sélection d’indicateurs et d’une méthode de calcul</a:t>
            </a:r>
          </a:p>
        </p:txBody>
      </p:sp>
      <p:sp>
        <p:nvSpPr>
          <p:cNvPr id="17" name="Rectangle: Rounded Corners 16">
            <a:extLst>
              <a:ext uri="{FF2B5EF4-FFF2-40B4-BE49-F238E27FC236}">
                <a16:creationId xmlns:a16="http://schemas.microsoft.com/office/drawing/2014/main" id="{36F1D6D4-5C6E-43A3-8041-0D4BD3CC321F}"/>
              </a:ext>
            </a:extLst>
          </p:cNvPr>
          <p:cNvSpPr/>
          <p:nvPr/>
        </p:nvSpPr>
        <p:spPr>
          <a:xfrm>
            <a:off x="838200" y="5096350"/>
            <a:ext cx="10515600" cy="1080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Évaluation de l’impact environnemental des deux scénarios</a:t>
            </a:r>
          </a:p>
        </p:txBody>
      </p:sp>
      <p:sp>
        <p:nvSpPr>
          <p:cNvPr id="18" name="Arrow: Down 17">
            <a:extLst>
              <a:ext uri="{FF2B5EF4-FFF2-40B4-BE49-F238E27FC236}">
                <a16:creationId xmlns:a16="http://schemas.microsoft.com/office/drawing/2014/main" id="{C59EB7B5-BAAD-4F87-AE1D-8C048BFD7461}"/>
              </a:ext>
            </a:extLst>
          </p:cNvPr>
          <p:cNvSpPr/>
          <p:nvPr/>
        </p:nvSpPr>
        <p:spPr>
          <a:xfrm>
            <a:off x="5953797" y="4466326"/>
            <a:ext cx="284400" cy="570197"/>
          </a:xfrm>
          <a:prstGeom prst="downArrow">
            <a:avLst>
              <a:gd name="adj1" fmla="val 50000"/>
              <a:gd name="adj2" fmla="val 912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Arrow: Down 10">
            <a:extLst>
              <a:ext uri="{FF2B5EF4-FFF2-40B4-BE49-F238E27FC236}">
                <a16:creationId xmlns:a16="http://schemas.microsoft.com/office/drawing/2014/main" id="{EF17CF1E-7336-4A7D-9C60-AE7A26E13866}"/>
              </a:ext>
            </a:extLst>
          </p:cNvPr>
          <p:cNvSpPr/>
          <p:nvPr/>
        </p:nvSpPr>
        <p:spPr>
          <a:xfrm>
            <a:off x="5953797" y="2696477"/>
            <a:ext cx="285093" cy="570197"/>
          </a:xfrm>
          <a:prstGeom prst="downArrow">
            <a:avLst>
              <a:gd name="adj1" fmla="val 50000"/>
              <a:gd name="adj2" fmla="val 912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2" name="Picture 11">
            <a:extLst>
              <a:ext uri="{FF2B5EF4-FFF2-40B4-BE49-F238E27FC236}">
                <a16:creationId xmlns:a16="http://schemas.microsoft.com/office/drawing/2014/main" id="{266655A1-CA3A-4472-8778-1474D12FCC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96424" y="167005"/>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5AEA6E-0CDE-4155-8FB6-0B746EEDD4ED}"/>
              </a:ext>
            </a:extLst>
          </p:cNvPr>
          <p:cNvSpPr>
            <a:spLocks noGrp="1"/>
          </p:cNvSpPr>
          <p:nvPr>
            <p:ph type="title"/>
          </p:nvPr>
        </p:nvSpPr>
        <p:spPr/>
        <p:txBody>
          <a:bodyPr/>
          <a:lstStyle/>
          <a:p>
            <a:pPr>
              <a:lnSpc>
                <a:spcPct val="70000"/>
              </a:lnSpc>
            </a:pPr>
            <a:r>
              <a:rPr lang="fr-FR" dirty="0"/>
              <a:t>3. Présentation du travail effectué</a:t>
            </a:r>
            <a:br>
              <a:rPr lang="fr-FR" dirty="0"/>
            </a:br>
            <a:r>
              <a:rPr lang="fr-FR" sz="2400" dirty="0"/>
              <a:t>Évaluation de l’impact environnemental</a:t>
            </a:r>
            <a:endParaRPr lang="fr-FR" dirty="0"/>
          </a:p>
        </p:txBody>
      </p:sp>
      <p:sp>
        <p:nvSpPr>
          <p:cNvPr id="3" name="Slide Number Placeholder 2">
            <a:extLst>
              <a:ext uri="{FF2B5EF4-FFF2-40B4-BE49-F238E27FC236}">
                <a16:creationId xmlns:a16="http://schemas.microsoft.com/office/drawing/2014/main" id="{17816584-9C34-4540-8B73-676C5EE205AA}"/>
              </a:ext>
            </a:extLst>
          </p:cNvPr>
          <p:cNvSpPr>
            <a:spLocks noGrp="1"/>
          </p:cNvSpPr>
          <p:nvPr>
            <p:ph type="sldNum" sz="quarter" idx="12"/>
          </p:nvPr>
        </p:nvSpPr>
        <p:spPr>
          <a:xfrm>
            <a:off x="9448800" y="6492875"/>
            <a:ext cx="2743200" cy="365125"/>
          </a:xfrm>
        </p:spPr>
        <p:txBody>
          <a:bodyPr/>
          <a:lstStyle/>
          <a:p>
            <a:fld id="{27C6CCC6-2BE5-4E42-96A4-D1E8E81A3D8E}" type="slidenum">
              <a:rPr lang="de-DE" smtClean="0"/>
              <a:t>28</a:t>
            </a:fld>
            <a:endParaRPr lang="de-DE" dirty="0"/>
          </a:p>
        </p:txBody>
      </p:sp>
      <p:sp>
        <p:nvSpPr>
          <p:cNvPr id="2" name="Content Placeholder 1">
            <a:extLst>
              <a:ext uri="{FF2B5EF4-FFF2-40B4-BE49-F238E27FC236}">
                <a16:creationId xmlns:a16="http://schemas.microsoft.com/office/drawing/2014/main" id="{48725262-69AB-4C0D-BA1A-BCB3723E7AB0}"/>
              </a:ext>
            </a:extLst>
          </p:cNvPr>
          <p:cNvSpPr>
            <a:spLocks noGrp="1"/>
          </p:cNvSpPr>
          <p:nvPr>
            <p:ph sz="half" idx="13"/>
          </p:nvPr>
        </p:nvSpPr>
        <p:spPr>
          <a:xfrm>
            <a:off x="838200" y="1808040"/>
            <a:ext cx="10515600" cy="4643559"/>
          </a:xfrm>
        </p:spPr>
        <p:txBody>
          <a:bodyPr>
            <a:normAutofit/>
          </a:bodyPr>
          <a:lstStyle/>
          <a:p>
            <a:r>
              <a:rPr lang="fr-FR" sz="2400" dirty="0"/>
              <a:t>Choix d’une méthode de calcul d’impact </a:t>
            </a:r>
          </a:p>
          <a:p>
            <a:pPr marL="0" indent="0">
              <a:buNone/>
            </a:pPr>
            <a:endParaRPr lang="fr-FR" sz="2400" dirty="0">
              <a:solidFill>
                <a:schemeClr val="tx2"/>
              </a:solidFill>
              <a:sym typeface="Wingdings" panose="05000000000000000000" pitchFamily="2" charset="2"/>
            </a:endParaRPr>
          </a:p>
          <a:p>
            <a:pPr lvl="1">
              <a:buFont typeface="Wingdings" panose="05000000000000000000" pitchFamily="2" charset="2"/>
              <a:buChar char="à"/>
            </a:pPr>
            <a:r>
              <a:rPr lang="fr-FR" dirty="0">
                <a:sym typeface="Wingdings" panose="05000000000000000000" pitchFamily="2" charset="2"/>
              </a:rPr>
              <a:t>Méthode TRACI 2.1 sélectionnée</a:t>
            </a:r>
          </a:p>
          <a:p>
            <a:pPr marL="0" indent="0">
              <a:buNone/>
            </a:pPr>
            <a:endParaRPr lang="fr-FR" sz="2400" dirty="0">
              <a:sym typeface="Wingdings" panose="05000000000000000000" pitchFamily="2" charset="2"/>
            </a:endParaRPr>
          </a:p>
          <a:p>
            <a:pPr marL="0" indent="0">
              <a:buNone/>
            </a:pPr>
            <a:r>
              <a:rPr lang="fr-FR" sz="2400" dirty="0">
                <a:sym typeface="Wingdings" panose="05000000000000000000" pitchFamily="2" charset="2"/>
              </a:rPr>
              <a:t>5 principaux indicateurs retenus :</a:t>
            </a:r>
          </a:p>
          <a:p>
            <a:pPr lvl="2">
              <a:buFont typeface="Wingdings" panose="05000000000000000000" pitchFamily="2" charset="2"/>
              <a:buChar char="§"/>
            </a:pPr>
            <a:r>
              <a:rPr lang="fr-FR" sz="2400" dirty="0">
                <a:sym typeface="Wingdings" panose="05000000000000000000" pitchFamily="2" charset="2"/>
              </a:rPr>
              <a:t>Acidification</a:t>
            </a:r>
          </a:p>
          <a:p>
            <a:pPr lvl="2">
              <a:buFont typeface="Wingdings" panose="05000000000000000000" pitchFamily="2" charset="2"/>
              <a:buChar char="§"/>
            </a:pPr>
            <a:r>
              <a:rPr lang="fr-FR" sz="2400" dirty="0">
                <a:sym typeface="Wingdings" panose="05000000000000000000" pitchFamily="2" charset="2"/>
              </a:rPr>
              <a:t>Écotoxicité</a:t>
            </a:r>
          </a:p>
          <a:p>
            <a:pPr lvl="2">
              <a:buFont typeface="Wingdings" panose="05000000000000000000" pitchFamily="2" charset="2"/>
              <a:buChar char="§"/>
            </a:pPr>
            <a:r>
              <a:rPr lang="fr-FR" sz="2400" dirty="0">
                <a:sym typeface="Wingdings" panose="05000000000000000000" pitchFamily="2" charset="2"/>
              </a:rPr>
              <a:t>Épuisement des ressources fossiles</a:t>
            </a:r>
          </a:p>
          <a:p>
            <a:pPr lvl="2">
              <a:buFont typeface="Wingdings" panose="05000000000000000000" pitchFamily="2" charset="2"/>
              <a:buChar char="§"/>
            </a:pPr>
            <a:r>
              <a:rPr lang="fr-FR" sz="2400" dirty="0">
                <a:sym typeface="Wingdings" panose="05000000000000000000" pitchFamily="2" charset="2"/>
              </a:rPr>
              <a:t>Eutrophisation</a:t>
            </a:r>
          </a:p>
          <a:p>
            <a:pPr lvl="2">
              <a:buFont typeface="Wingdings" panose="05000000000000000000" pitchFamily="2" charset="2"/>
              <a:buChar char="§"/>
            </a:pPr>
            <a:r>
              <a:rPr lang="fr-FR" sz="2400" dirty="0">
                <a:sym typeface="Wingdings" panose="05000000000000000000" pitchFamily="2" charset="2"/>
              </a:rPr>
              <a:t>Réchauffement climatique</a:t>
            </a:r>
          </a:p>
        </p:txBody>
      </p:sp>
      <p:pic>
        <p:nvPicPr>
          <p:cNvPr id="4098" name="Picture 2" descr="Calculation Icon 2516692">
            <a:extLst>
              <a:ext uri="{FF2B5EF4-FFF2-40B4-BE49-F238E27FC236}">
                <a16:creationId xmlns:a16="http://schemas.microsoft.com/office/drawing/2014/main" id="{05E937A2-9A30-4934-8D13-B8C011D2615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01100" y="312969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A197F6-788D-47DC-8199-2FA84F6952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1096424" y="167005"/>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5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40C291-3BA7-4074-ABA7-DCF20FEFC2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1" name="think-cell Slide" r:id="rId6" imgW="416" imgH="416" progId="TCLayout.ActiveDocument.1">
                  <p:embed/>
                </p:oleObj>
              </mc:Choice>
              <mc:Fallback>
                <p:oleObj name="think-cell Slide" r:id="rId6" imgW="416" imgH="416" progId="TCLayout.ActiveDocument.1">
                  <p:embed/>
                  <p:pic>
                    <p:nvPicPr>
                      <p:cNvPr id="4" name="Object 3" hidden="1">
                        <a:extLst>
                          <a:ext uri="{FF2B5EF4-FFF2-40B4-BE49-F238E27FC236}">
                            <a16:creationId xmlns:a16="http://schemas.microsoft.com/office/drawing/2014/main" id="{1540C291-3BA7-4074-ABA7-DCF20FEFC2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Espace réservé du numéro de diapositive 4">
            <a:extLst>
              <a:ext uri="{FF2B5EF4-FFF2-40B4-BE49-F238E27FC236}">
                <a16:creationId xmlns:a16="http://schemas.microsoft.com/office/drawing/2014/main" id="{BFB922B9-763B-4553-9C8A-CA05917D58CC}"/>
              </a:ext>
            </a:extLst>
          </p:cNvPr>
          <p:cNvSpPr>
            <a:spLocks noGrp="1"/>
          </p:cNvSpPr>
          <p:nvPr>
            <p:ph type="sldNum" sz="quarter" idx="12"/>
          </p:nvPr>
        </p:nvSpPr>
        <p:spPr>
          <a:xfrm>
            <a:off x="9448800" y="6492875"/>
            <a:ext cx="2743200"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D70A908-3B3A-43F2-B45C-3C6ACD5D31D1}" type="slidenum">
              <a:rPr kumimoji="0" lang="fr-FR" sz="1000" b="0" i="0" u="none" strike="noStrike" kern="1200" cap="none" spc="0" normalizeH="0" baseline="0" noProof="0" smtClean="0">
                <a:ln>
                  <a:noFill/>
                </a:ln>
                <a:solidFill>
                  <a:srgbClr val="63666A"/>
                </a:solidFill>
                <a:effectLst/>
                <a:uLnTx/>
                <a:uFillTx/>
                <a:latin typeface="Malgun Gothic"/>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29</a:t>
            </a:fld>
            <a:endParaRPr kumimoji="0" lang="fr-FR" sz="1000" b="0" i="0" u="none" strike="noStrike" kern="1200" cap="none" spc="0" normalizeH="0" baseline="0" noProof="0" dirty="0">
              <a:ln>
                <a:noFill/>
              </a:ln>
              <a:solidFill>
                <a:srgbClr val="63666A"/>
              </a:solidFill>
              <a:effectLst/>
              <a:uLnTx/>
              <a:uFillTx/>
              <a:latin typeface="Malgun Gothic"/>
              <a:ea typeface="+mn-ea"/>
              <a:cs typeface="+mn-cs"/>
            </a:endParaRPr>
          </a:p>
        </p:txBody>
      </p:sp>
      <p:sp>
        <p:nvSpPr>
          <p:cNvPr id="3" name="BJPseudoFooter">
            <a:extLst>
              <a:ext uri="{FF2B5EF4-FFF2-40B4-BE49-F238E27FC236}">
                <a16:creationId xmlns:a16="http://schemas.microsoft.com/office/drawing/2014/main" id="{E8F9FE01-DC53-4937-9FAD-23300B839F42}"/>
              </a:ext>
            </a:extLst>
          </p:cNvPr>
          <p:cNvSpPr txBox="1"/>
          <p:nvPr>
            <p:custDataLst>
              <p:tags r:id="rId3"/>
            </p:custDataLst>
          </p:nvPr>
        </p:nvSpPr>
        <p:spPr>
          <a:xfrm>
            <a:off x="127000" y="6737578"/>
            <a:ext cx="11938000" cy="10772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de-DE"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47" name="Groupe 46">
            <a:extLst>
              <a:ext uri="{FF2B5EF4-FFF2-40B4-BE49-F238E27FC236}">
                <a16:creationId xmlns:a16="http://schemas.microsoft.com/office/drawing/2014/main" id="{57D5FAD6-3223-4531-A8A1-7E9F02842D13}"/>
              </a:ext>
            </a:extLst>
          </p:cNvPr>
          <p:cNvGrpSpPr/>
          <p:nvPr/>
        </p:nvGrpSpPr>
        <p:grpSpPr>
          <a:xfrm>
            <a:off x="2158212" y="5162907"/>
            <a:ext cx="7722412" cy="763736"/>
            <a:chOff x="592916" y="1161597"/>
            <a:chExt cx="9549705" cy="763736"/>
          </a:xfrm>
        </p:grpSpPr>
        <p:sp>
          <p:nvSpPr>
            <p:cNvPr id="48" name="Rectangle 47">
              <a:extLst>
                <a:ext uri="{FF2B5EF4-FFF2-40B4-BE49-F238E27FC236}">
                  <a16:creationId xmlns:a16="http://schemas.microsoft.com/office/drawing/2014/main" id="{D00C917F-E47D-42D9-9B2D-8997685D5011}"/>
                </a:ext>
              </a:extLst>
            </p:cNvPr>
            <p:cNvSpPr/>
            <p:nvPr/>
          </p:nvSpPr>
          <p:spPr>
            <a:xfrm>
              <a:off x="1153213" y="1161597"/>
              <a:ext cx="8989408"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49" name="Rectangle 48">
              <a:extLst>
                <a:ext uri="{FF2B5EF4-FFF2-40B4-BE49-F238E27FC236}">
                  <a16:creationId xmlns:a16="http://schemas.microsoft.com/office/drawing/2014/main" id="{9B7B3E65-9A41-4C57-981F-4BB3A7881E4B}"/>
                </a:ext>
              </a:extLst>
            </p:cNvPr>
            <p:cNvSpPr/>
            <p:nvPr/>
          </p:nvSpPr>
          <p:spPr>
            <a:xfrm>
              <a:off x="1677610" y="1355924"/>
              <a:ext cx="8136138"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Conclusion</a:t>
              </a:r>
              <a:endParaRPr kumimoji="0" lang="fr-FR" sz="28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0" name="Rectangle 49">
              <a:extLst>
                <a:ext uri="{FF2B5EF4-FFF2-40B4-BE49-F238E27FC236}">
                  <a16:creationId xmlns:a16="http://schemas.microsoft.com/office/drawing/2014/main" id="{0AB8641E-D789-4AB5-98FE-136EE7A9B73A}"/>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5</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34" name="Groupe 24">
            <a:extLst>
              <a:ext uri="{FF2B5EF4-FFF2-40B4-BE49-F238E27FC236}">
                <a16:creationId xmlns:a16="http://schemas.microsoft.com/office/drawing/2014/main" id="{A3D05FAE-BBFB-40AF-9A63-638CE511E344}"/>
              </a:ext>
            </a:extLst>
          </p:cNvPr>
          <p:cNvGrpSpPr/>
          <p:nvPr/>
        </p:nvGrpSpPr>
        <p:grpSpPr>
          <a:xfrm>
            <a:off x="2171101" y="2513401"/>
            <a:ext cx="7709525" cy="763736"/>
            <a:chOff x="592916" y="1161597"/>
            <a:chExt cx="9547189" cy="763736"/>
          </a:xfrm>
        </p:grpSpPr>
        <p:sp>
          <p:nvSpPr>
            <p:cNvPr id="35" name="Rectangle 34">
              <a:extLst>
                <a:ext uri="{FF2B5EF4-FFF2-40B4-BE49-F238E27FC236}">
                  <a16:creationId xmlns:a16="http://schemas.microsoft.com/office/drawing/2014/main" id="{B800D7BB-2EDD-42CB-ACCA-8E94E8FA39AF}"/>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36" name="Rectangle 35">
              <a:extLst>
                <a:ext uri="{FF2B5EF4-FFF2-40B4-BE49-F238E27FC236}">
                  <a16:creationId xmlns:a16="http://schemas.microsoft.com/office/drawing/2014/main" id="{A114892F-C56E-43DB-9556-4DE30F3CAB67}"/>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Sujet du PRI</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1" name="Rectangle 50">
              <a:extLst>
                <a:ext uri="{FF2B5EF4-FFF2-40B4-BE49-F238E27FC236}">
                  <a16:creationId xmlns:a16="http://schemas.microsoft.com/office/drawing/2014/main" id="{1E85FB98-740E-4ACC-A8B2-06678C57F8BE}"/>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2</a:t>
              </a:r>
            </a:p>
          </p:txBody>
        </p:sp>
      </p:grpSp>
      <p:grpSp>
        <p:nvGrpSpPr>
          <p:cNvPr id="22" name="Groupe 21">
            <a:extLst>
              <a:ext uri="{FF2B5EF4-FFF2-40B4-BE49-F238E27FC236}">
                <a16:creationId xmlns:a16="http://schemas.microsoft.com/office/drawing/2014/main" id="{9911A520-287F-4EB3-B569-39737C3F3D6F}"/>
              </a:ext>
            </a:extLst>
          </p:cNvPr>
          <p:cNvGrpSpPr/>
          <p:nvPr/>
        </p:nvGrpSpPr>
        <p:grpSpPr>
          <a:xfrm>
            <a:off x="2171101" y="1672481"/>
            <a:ext cx="7709527" cy="763736"/>
            <a:chOff x="592916" y="1161597"/>
            <a:chExt cx="9547191" cy="763736"/>
          </a:xfrm>
        </p:grpSpPr>
        <p:sp>
          <p:nvSpPr>
            <p:cNvPr id="23" name="Rectangle 22">
              <a:extLst>
                <a:ext uri="{FF2B5EF4-FFF2-40B4-BE49-F238E27FC236}">
                  <a16:creationId xmlns:a16="http://schemas.microsoft.com/office/drawing/2014/main" id="{DD8175EC-F149-4B43-9E9E-BBB529102837}"/>
                </a:ext>
              </a:extLst>
            </p:cNvPr>
            <p:cNvSpPr/>
            <p:nvPr/>
          </p:nvSpPr>
          <p:spPr>
            <a:xfrm>
              <a:off x="1153214" y="1161597"/>
              <a:ext cx="8986893"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24" name="Rectangle 23">
              <a:extLst>
                <a:ext uri="{FF2B5EF4-FFF2-40B4-BE49-F238E27FC236}">
                  <a16:creationId xmlns:a16="http://schemas.microsoft.com/office/drawing/2014/main" id="{31099B07-03A4-4B07-8AAF-A2E2096C5D9B}"/>
                </a:ext>
              </a:extLst>
            </p:cNvPr>
            <p:cNvSpPr/>
            <p:nvPr/>
          </p:nvSpPr>
          <p:spPr>
            <a:xfrm>
              <a:off x="1677612" y="1355924"/>
              <a:ext cx="8167646"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Contexte</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25" name="Rectangle 24">
              <a:extLst>
                <a:ext uri="{FF2B5EF4-FFF2-40B4-BE49-F238E27FC236}">
                  <a16:creationId xmlns:a16="http://schemas.microsoft.com/office/drawing/2014/main" id="{7C6F3DC1-8DDA-4C6A-9FD4-762643CC499B}"/>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1</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54" name="Groupe 24">
            <a:extLst>
              <a:ext uri="{FF2B5EF4-FFF2-40B4-BE49-F238E27FC236}">
                <a16:creationId xmlns:a16="http://schemas.microsoft.com/office/drawing/2014/main" id="{2019FB29-5DD2-4281-88C6-E358457D68C2}"/>
              </a:ext>
            </a:extLst>
          </p:cNvPr>
          <p:cNvGrpSpPr/>
          <p:nvPr/>
        </p:nvGrpSpPr>
        <p:grpSpPr>
          <a:xfrm>
            <a:off x="2171101" y="3400732"/>
            <a:ext cx="7709525" cy="763736"/>
            <a:chOff x="592916" y="1161597"/>
            <a:chExt cx="9547189" cy="763736"/>
          </a:xfrm>
        </p:grpSpPr>
        <p:sp>
          <p:nvSpPr>
            <p:cNvPr id="55" name="Rectangle 54">
              <a:extLst>
                <a:ext uri="{FF2B5EF4-FFF2-40B4-BE49-F238E27FC236}">
                  <a16:creationId xmlns:a16="http://schemas.microsoft.com/office/drawing/2014/main" id="{83418C9C-08F7-45EB-ADA5-356D832986E7}"/>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56" name="Rectangle 55">
              <a:extLst>
                <a:ext uri="{FF2B5EF4-FFF2-40B4-BE49-F238E27FC236}">
                  <a16:creationId xmlns:a16="http://schemas.microsoft.com/office/drawing/2014/main" id="{FC38B1B5-8D10-42B6-8838-F69EAE3C9B3B}"/>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Présentation du travail effectué</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7" name="Rectangle 56">
              <a:extLst>
                <a:ext uri="{FF2B5EF4-FFF2-40B4-BE49-F238E27FC236}">
                  <a16:creationId xmlns:a16="http://schemas.microsoft.com/office/drawing/2014/main" id="{29A8E5AC-D989-45ED-AB23-1836962A51A6}"/>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3</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70" name="Groupe 24">
            <a:extLst>
              <a:ext uri="{FF2B5EF4-FFF2-40B4-BE49-F238E27FC236}">
                <a16:creationId xmlns:a16="http://schemas.microsoft.com/office/drawing/2014/main" id="{3E776888-B5BB-481E-8A19-CB1187410E35}"/>
              </a:ext>
            </a:extLst>
          </p:cNvPr>
          <p:cNvGrpSpPr/>
          <p:nvPr/>
        </p:nvGrpSpPr>
        <p:grpSpPr>
          <a:xfrm>
            <a:off x="2171099" y="4264957"/>
            <a:ext cx="7709525" cy="763736"/>
            <a:chOff x="592916" y="1161597"/>
            <a:chExt cx="9547189" cy="763736"/>
          </a:xfrm>
        </p:grpSpPr>
        <p:sp>
          <p:nvSpPr>
            <p:cNvPr id="71" name="Rectangle 70">
              <a:extLst>
                <a:ext uri="{FF2B5EF4-FFF2-40B4-BE49-F238E27FC236}">
                  <a16:creationId xmlns:a16="http://schemas.microsoft.com/office/drawing/2014/main" id="{239E635B-2C6C-47EE-A1AA-03A084C8866D}"/>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72" name="Rectangle 71">
              <a:extLst>
                <a:ext uri="{FF2B5EF4-FFF2-40B4-BE49-F238E27FC236}">
                  <a16:creationId xmlns:a16="http://schemas.microsoft.com/office/drawing/2014/main" id="{AC8BB84C-ED52-47A2-AED2-96E61606C8E0}"/>
                </a:ext>
              </a:extLst>
            </p:cNvPr>
            <p:cNvSpPr/>
            <p:nvPr/>
          </p:nvSpPr>
          <p:spPr>
            <a:xfrm>
              <a:off x="1677610" y="1294370"/>
              <a:ext cx="8167647"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Résultats</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73" name="Rectangle 72">
              <a:extLst>
                <a:ext uri="{FF2B5EF4-FFF2-40B4-BE49-F238E27FC236}">
                  <a16:creationId xmlns:a16="http://schemas.microsoft.com/office/drawing/2014/main" id="{99D1C354-7ECB-4FF1-845F-B28BB1591B55}"/>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0" dirty="0">
                  <a:solidFill>
                    <a:prstClr val="white"/>
                  </a:solidFill>
                  <a:latin typeface="Malgun Gothic" panose="020B0503020000020004" pitchFamily="34" charset="-127"/>
                  <a:ea typeface="Malgun Gothic" panose="020B0503020000020004" pitchFamily="34" charset="-127"/>
                </a:rPr>
                <a:t>4</a:t>
              </a:r>
              <a:endPar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sp>
        <p:nvSpPr>
          <p:cNvPr id="7" name="Title 6">
            <a:extLst>
              <a:ext uri="{FF2B5EF4-FFF2-40B4-BE49-F238E27FC236}">
                <a16:creationId xmlns:a16="http://schemas.microsoft.com/office/drawing/2014/main" id="{FB944E8D-4B17-486A-B172-CE165CA980B1}"/>
              </a:ext>
            </a:extLst>
          </p:cNvPr>
          <p:cNvSpPr>
            <a:spLocks noGrp="1"/>
          </p:cNvSpPr>
          <p:nvPr>
            <p:ph type="title"/>
          </p:nvPr>
        </p:nvSpPr>
        <p:spPr/>
        <p:txBody>
          <a:bodyPr/>
          <a:lstStyle/>
          <a:p>
            <a:r>
              <a:rPr lang="fr-FR" dirty="0"/>
              <a:t>Ordre du jour</a:t>
            </a:r>
          </a:p>
        </p:txBody>
      </p:sp>
    </p:spTree>
    <p:extLst>
      <p:ext uri="{BB962C8B-B14F-4D97-AF65-F5344CB8AC3E}">
        <p14:creationId xmlns:p14="http://schemas.microsoft.com/office/powerpoint/2010/main" val="414671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A857A7-9026-45A4-8460-48CD2C99D68F}"/>
              </a:ext>
            </a:extLst>
          </p:cNvPr>
          <p:cNvSpPr>
            <a:spLocks noGrp="1"/>
          </p:cNvSpPr>
          <p:nvPr>
            <p:ph type="sldNum" sz="quarter" idx="12"/>
          </p:nvPr>
        </p:nvSpPr>
        <p:spPr>
          <a:xfrm>
            <a:off x="9448800" y="6492875"/>
            <a:ext cx="2743200" cy="365125"/>
          </a:xfrm>
        </p:spPr>
        <p:txBody>
          <a:bodyPr/>
          <a:lstStyle/>
          <a:p>
            <a:fld id="{27C6CCC6-2BE5-4E42-96A4-D1E8E81A3D8E}" type="slidenum">
              <a:rPr lang="de-DE" smtClean="0"/>
              <a:pPr/>
              <a:t>3</a:t>
            </a:fld>
            <a:endParaRPr lang="de-DE" dirty="0"/>
          </a:p>
        </p:txBody>
      </p:sp>
      <p:sp>
        <p:nvSpPr>
          <p:cNvPr id="3" name="Titre 2">
            <a:extLst>
              <a:ext uri="{FF2B5EF4-FFF2-40B4-BE49-F238E27FC236}">
                <a16:creationId xmlns:a16="http://schemas.microsoft.com/office/drawing/2014/main" id="{89F204F5-D3BF-45BB-BE48-AAB73AB47127}"/>
              </a:ext>
            </a:extLst>
          </p:cNvPr>
          <p:cNvSpPr>
            <a:spLocks noGrp="1"/>
          </p:cNvSpPr>
          <p:nvPr>
            <p:ph type="title"/>
          </p:nvPr>
        </p:nvSpPr>
        <p:spPr/>
        <p:txBody>
          <a:bodyPr>
            <a:normAutofit/>
          </a:bodyPr>
          <a:lstStyle/>
          <a:p>
            <a:r>
              <a:rPr lang="fr-FR" dirty="0">
                <a:latin typeface="Calibri" panose="020F0502020204030204" pitchFamily="34" charset="0"/>
              </a:rPr>
              <a:t>Réflexion sur les scénarii</a:t>
            </a:r>
            <a:endParaRPr lang="fr-FR" dirty="0"/>
          </a:p>
        </p:txBody>
      </p:sp>
      <p:sp>
        <p:nvSpPr>
          <p:cNvPr id="4" name="Rectangle 3">
            <a:extLst>
              <a:ext uri="{FF2B5EF4-FFF2-40B4-BE49-F238E27FC236}">
                <a16:creationId xmlns:a16="http://schemas.microsoft.com/office/drawing/2014/main" id="{9868BC25-EC27-4368-8D41-CF0DCFF761CF}"/>
              </a:ext>
            </a:extLst>
          </p:cNvPr>
          <p:cNvSpPr/>
          <p:nvPr/>
        </p:nvSpPr>
        <p:spPr>
          <a:xfrm>
            <a:off x="182217" y="1278037"/>
            <a:ext cx="11827566" cy="5570756"/>
          </a:xfrm>
          <a:prstGeom prst="rect">
            <a:avLst/>
          </a:prstGeom>
        </p:spPr>
        <p:txBody>
          <a:bodyPr wrap="square">
            <a:spAutoFit/>
          </a:bodyPr>
          <a:lstStyle/>
          <a:p>
            <a:endParaRPr lang="fr-FR" sz="1200" dirty="0">
              <a:solidFill>
                <a:srgbClr val="000000"/>
              </a:solidFill>
              <a:latin typeface="Calibri" panose="020F0502020204030204" pitchFamily="34" charset="0"/>
            </a:endParaRPr>
          </a:p>
          <a:p>
            <a:r>
              <a:rPr lang="fr-FR" sz="2400" b="1" dirty="0">
                <a:solidFill>
                  <a:srgbClr val="FF0000"/>
                </a:solidFill>
                <a:latin typeface="Calibri" panose="020F0502020204030204" pitchFamily="34" charset="0"/>
              </a:rPr>
              <a:t>1.Transformation en hydrocarbure par pyrolyse</a:t>
            </a:r>
            <a:endParaRPr lang="fr-FR" sz="2400" dirty="0">
              <a:solidFill>
                <a:srgbClr val="FF0000"/>
              </a:solidFill>
              <a:latin typeface="Calibri" panose="020F0502020204030204" pitchFamily="34" charset="0"/>
            </a:endParaRPr>
          </a:p>
          <a:p>
            <a:endParaRPr lang="fr-FR" sz="2400" dirty="0">
              <a:latin typeface="Calibri" panose="020F0502020204030204" pitchFamily="34" charset="0"/>
            </a:endParaRPr>
          </a:p>
          <a:p>
            <a:endParaRPr lang="fr-FR" sz="2400" dirty="0">
              <a:latin typeface="Calibri" panose="020F0502020204030204" pitchFamily="34" charset="0"/>
            </a:endParaRPr>
          </a:p>
          <a:p>
            <a:endParaRPr lang="fr-FR" sz="2400" dirty="0">
              <a:latin typeface="Calibri" panose="020F0502020204030204" pitchFamily="34" charset="0"/>
            </a:endParaRPr>
          </a:p>
          <a:p>
            <a:r>
              <a:rPr lang="fr-FR" dirty="0">
                <a:latin typeface="Calibri" panose="020F0502020204030204" pitchFamily="34" charset="0"/>
              </a:rPr>
              <a:t>-Inclure construction de l'usine ? Maintenance? Gestion des déchets résiduels?</a:t>
            </a:r>
          </a:p>
          <a:p>
            <a:endParaRPr lang="fr-FR" sz="800" dirty="0">
              <a:latin typeface="Calibri" panose="020F0502020204030204" pitchFamily="34" charset="0"/>
            </a:endParaRPr>
          </a:p>
          <a:p>
            <a:r>
              <a:rPr lang="fr-FR" sz="2400" dirty="0">
                <a:solidFill>
                  <a:srgbClr val="FF0000"/>
                </a:solidFill>
                <a:latin typeface="Calibri" panose="020F0502020204030204" pitchFamily="34" charset="0"/>
              </a:rPr>
              <a:t>2.</a:t>
            </a:r>
            <a:r>
              <a:rPr lang="fr-FR" sz="2400" b="1" dirty="0">
                <a:solidFill>
                  <a:srgbClr val="FF0000"/>
                </a:solidFill>
                <a:latin typeface="Calibri" panose="020F0502020204030204" pitchFamily="34" charset="0"/>
              </a:rPr>
              <a:t>Recyclage "classique"</a:t>
            </a:r>
            <a:endParaRPr lang="fr-FR" sz="2400" dirty="0">
              <a:solidFill>
                <a:srgbClr val="FF0000"/>
              </a:solidFill>
              <a:latin typeface="Calibri" panose="020F0502020204030204" pitchFamily="34" charset="0"/>
            </a:endParaRPr>
          </a:p>
          <a:p>
            <a:r>
              <a:rPr lang="fr-FR" dirty="0">
                <a:latin typeface="Calibri" panose="020F0502020204030204" pitchFamily="34" charset="0"/>
              </a:rPr>
              <a:t>-Définir lieux de transport plus précisément</a:t>
            </a:r>
          </a:p>
          <a:p>
            <a:r>
              <a:rPr lang="fr-FR" dirty="0">
                <a:latin typeface="Calibri" panose="020F0502020204030204" pitchFamily="34" charset="0"/>
              </a:rPr>
              <a:t>-Pas de prise en compte du véritable recyclage, est-ce toujours comparable?</a:t>
            </a:r>
          </a:p>
          <a:p>
            <a:r>
              <a:rPr lang="fr-FR" dirty="0">
                <a:latin typeface="Calibri" panose="020F0502020204030204" pitchFamily="34" charset="0"/>
              </a:rPr>
              <a:t>-Inclure achat des hydrocarbures?</a:t>
            </a:r>
          </a:p>
          <a:p>
            <a:endParaRPr lang="fr-FR" dirty="0">
              <a:latin typeface="Calibri" panose="020F0502020204030204" pitchFamily="34" charset="0"/>
            </a:endParaRPr>
          </a:p>
          <a:p>
            <a:endParaRPr lang="fr-FR" dirty="0">
              <a:latin typeface="Calibri" panose="020F0502020204030204" pitchFamily="34" charset="0"/>
            </a:endParaRPr>
          </a:p>
          <a:p>
            <a:endParaRPr lang="fr-FR" dirty="0"/>
          </a:p>
          <a:p>
            <a:endParaRPr lang="fr-FR" sz="800" dirty="0"/>
          </a:p>
          <a:p>
            <a:r>
              <a:rPr lang="fr-FR" b="1" dirty="0"/>
              <a:t>3</a:t>
            </a:r>
            <a:r>
              <a:rPr lang="fr-FR" sz="1600" b="1" dirty="0"/>
              <a:t>.Combustion à l'air libre</a:t>
            </a:r>
            <a:endParaRPr lang="fr-FR" sz="1600" dirty="0"/>
          </a:p>
          <a:p>
            <a:r>
              <a:rPr lang="fr-FR" sz="1600" dirty="0"/>
              <a:t>-Quelle quantité de déchets plastiques? Identique à pyrolyse ou tous les déchets plastiques?</a:t>
            </a:r>
          </a:p>
          <a:p>
            <a:r>
              <a:rPr lang="fr-FR" sz="1600" dirty="0"/>
              <a:t>4.</a:t>
            </a:r>
            <a:r>
              <a:rPr lang="fr-FR" sz="1600" b="1" dirty="0"/>
              <a:t>Décharges sauvages</a:t>
            </a:r>
            <a:endParaRPr lang="fr-FR" sz="1600" dirty="0"/>
          </a:p>
          <a:p>
            <a:r>
              <a:rPr lang="fr-FR" sz="1600" dirty="0"/>
              <a:t>-représentation de la situation actuelle ? Y a-t-il des données suffisantes pour évaluer impact?</a:t>
            </a:r>
          </a:p>
          <a:p>
            <a:r>
              <a:rPr lang="fr-FR" sz="1600" dirty="0"/>
              <a:t>5.</a:t>
            </a:r>
            <a:r>
              <a:rPr lang="fr-FR" sz="1600" b="1" dirty="0"/>
              <a:t>Recyclage "local"</a:t>
            </a:r>
            <a:endParaRPr lang="fr-FR" sz="1600" dirty="0">
              <a:latin typeface="Calibri" panose="020F0502020204030204" pitchFamily="34" charset="0"/>
            </a:endParaRPr>
          </a:p>
        </p:txBody>
      </p:sp>
      <p:sp>
        <p:nvSpPr>
          <p:cNvPr id="7" name="ZoneTexte 6">
            <a:extLst>
              <a:ext uri="{FF2B5EF4-FFF2-40B4-BE49-F238E27FC236}">
                <a16:creationId xmlns:a16="http://schemas.microsoft.com/office/drawing/2014/main" id="{77DF9B40-47D9-42FD-8D67-4AC25DA9137E}"/>
              </a:ext>
            </a:extLst>
          </p:cNvPr>
          <p:cNvSpPr txBox="1"/>
          <p:nvPr/>
        </p:nvSpPr>
        <p:spPr>
          <a:xfrm>
            <a:off x="347872" y="2070205"/>
            <a:ext cx="1371599" cy="584775"/>
          </a:xfrm>
          <a:prstGeom prst="rect">
            <a:avLst/>
          </a:prstGeom>
          <a:noFill/>
          <a:ln>
            <a:solidFill>
              <a:schemeClr val="accent1"/>
            </a:solidFill>
          </a:ln>
        </p:spPr>
        <p:txBody>
          <a:bodyPr wrap="square" rtlCol="0">
            <a:spAutoFit/>
          </a:bodyPr>
          <a:lstStyle/>
          <a:p>
            <a:pPr algn="ctr"/>
            <a:r>
              <a:rPr lang="fr-FR" sz="1600" dirty="0"/>
              <a:t>Collecte des déchets</a:t>
            </a:r>
          </a:p>
        </p:txBody>
      </p:sp>
      <p:sp>
        <p:nvSpPr>
          <p:cNvPr id="8" name="ZoneTexte 7">
            <a:extLst>
              <a:ext uri="{FF2B5EF4-FFF2-40B4-BE49-F238E27FC236}">
                <a16:creationId xmlns:a16="http://schemas.microsoft.com/office/drawing/2014/main" id="{F27268A3-4053-4134-A746-B5EB1BC0621C}"/>
              </a:ext>
            </a:extLst>
          </p:cNvPr>
          <p:cNvSpPr txBox="1"/>
          <p:nvPr/>
        </p:nvSpPr>
        <p:spPr>
          <a:xfrm>
            <a:off x="1918255" y="2071839"/>
            <a:ext cx="1371599" cy="584775"/>
          </a:xfrm>
          <a:prstGeom prst="rect">
            <a:avLst/>
          </a:prstGeom>
          <a:noFill/>
          <a:ln>
            <a:solidFill>
              <a:schemeClr val="accent1"/>
            </a:solidFill>
          </a:ln>
        </p:spPr>
        <p:txBody>
          <a:bodyPr wrap="square" rtlCol="0">
            <a:spAutoFit/>
          </a:bodyPr>
          <a:lstStyle/>
          <a:p>
            <a:pPr algn="ctr"/>
            <a:r>
              <a:rPr lang="fr-FR" sz="1600" dirty="0"/>
              <a:t>Tri des déchets</a:t>
            </a:r>
          </a:p>
        </p:txBody>
      </p:sp>
      <p:sp>
        <p:nvSpPr>
          <p:cNvPr id="9" name="ZoneTexte 8">
            <a:extLst>
              <a:ext uri="{FF2B5EF4-FFF2-40B4-BE49-F238E27FC236}">
                <a16:creationId xmlns:a16="http://schemas.microsoft.com/office/drawing/2014/main" id="{33A202CA-A0DA-41BD-9E7E-1A291B3CB8EB}"/>
              </a:ext>
            </a:extLst>
          </p:cNvPr>
          <p:cNvSpPr txBox="1"/>
          <p:nvPr/>
        </p:nvSpPr>
        <p:spPr>
          <a:xfrm>
            <a:off x="3466842" y="2061498"/>
            <a:ext cx="1371599" cy="584775"/>
          </a:xfrm>
          <a:prstGeom prst="rect">
            <a:avLst/>
          </a:prstGeom>
          <a:noFill/>
          <a:ln>
            <a:solidFill>
              <a:schemeClr val="accent1"/>
            </a:solidFill>
          </a:ln>
        </p:spPr>
        <p:txBody>
          <a:bodyPr wrap="square" rtlCol="0">
            <a:spAutoFit/>
          </a:bodyPr>
          <a:lstStyle/>
          <a:p>
            <a:pPr algn="ctr"/>
            <a:r>
              <a:rPr lang="fr-FR" sz="1600" dirty="0"/>
              <a:t>Transport des déchets</a:t>
            </a:r>
          </a:p>
        </p:txBody>
      </p:sp>
      <p:sp>
        <p:nvSpPr>
          <p:cNvPr id="10" name="ZoneTexte 9">
            <a:extLst>
              <a:ext uri="{FF2B5EF4-FFF2-40B4-BE49-F238E27FC236}">
                <a16:creationId xmlns:a16="http://schemas.microsoft.com/office/drawing/2014/main" id="{24A2CBAC-C363-4C01-8F0E-4846010906E2}"/>
              </a:ext>
            </a:extLst>
          </p:cNvPr>
          <p:cNvSpPr txBox="1"/>
          <p:nvPr/>
        </p:nvSpPr>
        <p:spPr>
          <a:xfrm>
            <a:off x="5076981" y="2070205"/>
            <a:ext cx="1819382" cy="584775"/>
          </a:xfrm>
          <a:prstGeom prst="rect">
            <a:avLst/>
          </a:prstGeom>
          <a:noFill/>
          <a:ln>
            <a:solidFill>
              <a:schemeClr val="accent1"/>
            </a:solidFill>
          </a:ln>
        </p:spPr>
        <p:txBody>
          <a:bodyPr wrap="square" rtlCol="0">
            <a:spAutoFit/>
          </a:bodyPr>
          <a:lstStyle/>
          <a:p>
            <a:pPr algn="ctr"/>
            <a:r>
              <a:rPr lang="fr-FR" sz="1600" dirty="0"/>
              <a:t>Broyage des déchets conformes</a:t>
            </a:r>
          </a:p>
        </p:txBody>
      </p:sp>
      <p:sp>
        <p:nvSpPr>
          <p:cNvPr id="11" name="ZoneTexte 10">
            <a:extLst>
              <a:ext uri="{FF2B5EF4-FFF2-40B4-BE49-F238E27FC236}">
                <a16:creationId xmlns:a16="http://schemas.microsoft.com/office/drawing/2014/main" id="{05C372BC-23D1-4D53-B636-2A0A5ED8A6B5}"/>
              </a:ext>
            </a:extLst>
          </p:cNvPr>
          <p:cNvSpPr txBox="1"/>
          <p:nvPr/>
        </p:nvSpPr>
        <p:spPr>
          <a:xfrm>
            <a:off x="7134903" y="2183162"/>
            <a:ext cx="881271" cy="338554"/>
          </a:xfrm>
          <a:prstGeom prst="rect">
            <a:avLst/>
          </a:prstGeom>
          <a:noFill/>
          <a:ln>
            <a:solidFill>
              <a:schemeClr val="accent1"/>
            </a:solidFill>
          </a:ln>
        </p:spPr>
        <p:txBody>
          <a:bodyPr wrap="square" rtlCol="0">
            <a:spAutoFit/>
          </a:bodyPr>
          <a:lstStyle/>
          <a:p>
            <a:pPr algn="ctr"/>
            <a:r>
              <a:rPr lang="fr-FR" sz="1600" dirty="0"/>
              <a:t>Lavage</a:t>
            </a:r>
          </a:p>
        </p:txBody>
      </p:sp>
      <p:sp>
        <p:nvSpPr>
          <p:cNvPr id="12" name="ZoneTexte 11">
            <a:extLst>
              <a:ext uri="{FF2B5EF4-FFF2-40B4-BE49-F238E27FC236}">
                <a16:creationId xmlns:a16="http://schemas.microsoft.com/office/drawing/2014/main" id="{02D8FE28-B256-47AD-9ABF-60C4914457E6}"/>
              </a:ext>
            </a:extLst>
          </p:cNvPr>
          <p:cNvSpPr txBox="1"/>
          <p:nvPr/>
        </p:nvSpPr>
        <p:spPr>
          <a:xfrm>
            <a:off x="8242854" y="2183162"/>
            <a:ext cx="881271" cy="338554"/>
          </a:xfrm>
          <a:prstGeom prst="rect">
            <a:avLst/>
          </a:prstGeom>
          <a:noFill/>
          <a:ln>
            <a:solidFill>
              <a:schemeClr val="accent1"/>
            </a:solidFill>
          </a:ln>
        </p:spPr>
        <p:txBody>
          <a:bodyPr wrap="square" rtlCol="0">
            <a:spAutoFit/>
          </a:bodyPr>
          <a:lstStyle/>
          <a:p>
            <a:pPr algn="ctr"/>
            <a:r>
              <a:rPr lang="fr-FR" sz="1600" dirty="0"/>
              <a:t>Séchage</a:t>
            </a:r>
          </a:p>
        </p:txBody>
      </p:sp>
      <p:sp>
        <p:nvSpPr>
          <p:cNvPr id="13" name="ZoneTexte 12">
            <a:extLst>
              <a:ext uri="{FF2B5EF4-FFF2-40B4-BE49-F238E27FC236}">
                <a16:creationId xmlns:a16="http://schemas.microsoft.com/office/drawing/2014/main" id="{DA6FEFB6-9A2E-42EF-8E10-FE3B33F32943}"/>
              </a:ext>
            </a:extLst>
          </p:cNvPr>
          <p:cNvSpPr txBox="1"/>
          <p:nvPr/>
        </p:nvSpPr>
        <p:spPr>
          <a:xfrm>
            <a:off x="9350805" y="2169920"/>
            <a:ext cx="881271" cy="338554"/>
          </a:xfrm>
          <a:prstGeom prst="rect">
            <a:avLst/>
          </a:prstGeom>
          <a:noFill/>
          <a:ln>
            <a:solidFill>
              <a:schemeClr val="accent1"/>
            </a:solidFill>
          </a:ln>
        </p:spPr>
        <p:txBody>
          <a:bodyPr wrap="square" rtlCol="0">
            <a:spAutoFit/>
          </a:bodyPr>
          <a:lstStyle/>
          <a:p>
            <a:pPr algn="ctr"/>
            <a:r>
              <a:rPr lang="fr-FR" sz="1600" dirty="0"/>
              <a:t>Pyrolyse</a:t>
            </a:r>
          </a:p>
        </p:txBody>
      </p:sp>
      <p:sp>
        <p:nvSpPr>
          <p:cNvPr id="14" name="ZoneTexte 13">
            <a:extLst>
              <a:ext uri="{FF2B5EF4-FFF2-40B4-BE49-F238E27FC236}">
                <a16:creationId xmlns:a16="http://schemas.microsoft.com/office/drawing/2014/main" id="{FCE657D9-2A63-4C38-856F-AC1A4D30A529}"/>
              </a:ext>
            </a:extLst>
          </p:cNvPr>
          <p:cNvSpPr txBox="1"/>
          <p:nvPr/>
        </p:nvSpPr>
        <p:spPr>
          <a:xfrm>
            <a:off x="10476100" y="2164361"/>
            <a:ext cx="1452513" cy="338554"/>
          </a:xfrm>
          <a:prstGeom prst="rect">
            <a:avLst/>
          </a:prstGeom>
          <a:noFill/>
          <a:ln>
            <a:solidFill>
              <a:schemeClr val="accent1"/>
            </a:solidFill>
          </a:ln>
        </p:spPr>
        <p:txBody>
          <a:bodyPr wrap="square" rtlCol="0">
            <a:spAutoFit/>
          </a:bodyPr>
          <a:lstStyle/>
          <a:p>
            <a:pPr algn="ctr"/>
            <a:r>
              <a:rPr lang="fr-FR" sz="1600" dirty="0"/>
              <a:t>Condensations</a:t>
            </a:r>
          </a:p>
        </p:txBody>
      </p:sp>
      <p:sp>
        <p:nvSpPr>
          <p:cNvPr id="15" name="ZoneTexte 14">
            <a:extLst>
              <a:ext uri="{FF2B5EF4-FFF2-40B4-BE49-F238E27FC236}">
                <a16:creationId xmlns:a16="http://schemas.microsoft.com/office/drawing/2014/main" id="{0BD02B30-3F58-4DCD-8421-DA34C863E0AB}"/>
              </a:ext>
            </a:extLst>
          </p:cNvPr>
          <p:cNvSpPr txBox="1"/>
          <p:nvPr/>
        </p:nvSpPr>
        <p:spPr>
          <a:xfrm>
            <a:off x="419368" y="4677666"/>
            <a:ext cx="1371599" cy="584775"/>
          </a:xfrm>
          <a:prstGeom prst="rect">
            <a:avLst/>
          </a:prstGeom>
          <a:noFill/>
          <a:ln>
            <a:solidFill>
              <a:schemeClr val="accent1"/>
            </a:solidFill>
          </a:ln>
        </p:spPr>
        <p:txBody>
          <a:bodyPr wrap="square" rtlCol="0">
            <a:spAutoFit/>
          </a:bodyPr>
          <a:lstStyle/>
          <a:p>
            <a:pPr algn="ctr"/>
            <a:r>
              <a:rPr lang="fr-FR" sz="1600" dirty="0"/>
              <a:t>Collecte des déchets</a:t>
            </a:r>
          </a:p>
        </p:txBody>
      </p:sp>
      <p:sp>
        <p:nvSpPr>
          <p:cNvPr id="16" name="ZoneTexte 15">
            <a:extLst>
              <a:ext uri="{FF2B5EF4-FFF2-40B4-BE49-F238E27FC236}">
                <a16:creationId xmlns:a16="http://schemas.microsoft.com/office/drawing/2014/main" id="{F161221E-9A26-4E9D-BB08-F22092C01ADD}"/>
              </a:ext>
            </a:extLst>
          </p:cNvPr>
          <p:cNvSpPr txBox="1"/>
          <p:nvPr/>
        </p:nvSpPr>
        <p:spPr>
          <a:xfrm>
            <a:off x="1956622" y="4677665"/>
            <a:ext cx="1371599" cy="584775"/>
          </a:xfrm>
          <a:prstGeom prst="rect">
            <a:avLst/>
          </a:prstGeom>
          <a:noFill/>
          <a:ln>
            <a:solidFill>
              <a:schemeClr val="accent1"/>
            </a:solidFill>
          </a:ln>
        </p:spPr>
        <p:txBody>
          <a:bodyPr wrap="square" rtlCol="0">
            <a:spAutoFit/>
          </a:bodyPr>
          <a:lstStyle/>
          <a:p>
            <a:pPr algn="ctr"/>
            <a:r>
              <a:rPr lang="fr-FR" sz="1600" dirty="0"/>
              <a:t>Tri des déchets</a:t>
            </a:r>
          </a:p>
        </p:txBody>
      </p:sp>
      <p:sp>
        <p:nvSpPr>
          <p:cNvPr id="17" name="ZoneTexte 16">
            <a:extLst>
              <a:ext uri="{FF2B5EF4-FFF2-40B4-BE49-F238E27FC236}">
                <a16:creationId xmlns:a16="http://schemas.microsoft.com/office/drawing/2014/main" id="{20941570-F9D3-4124-9278-91ADD75554B4}"/>
              </a:ext>
            </a:extLst>
          </p:cNvPr>
          <p:cNvSpPr txBox="1"/>
          <p:nvPr/>
        </p:nvSpPr>
        <p:spPr>
          <a:xfrm>
            <a:off x="3511839" y="4677664"/>
            <a:ext cx="1371599" cy="584775"/>
          </a:xfrm>
          <a:prstGeom prst="rect">
            <a:avLst/>
          </a:prstGeom>
          <a:noFill/>
          <a:ln>
            <a:solidFill>
              <a:schemeClr val="accent1"/>
            </a:solidFill>
          </a:ln>
        </p:spPr>
        <p:txBody>
          <a:bodyPr wrap="square" rtlCol="0">
            <a:spAutoFit/>
          </a:bodyPr>
          <a:lstStyle/>
          <a:p>
            <a:pPr algn="ctr"/>
            <a:r>
              <a:rPr lang="fr-FR" sz="1600" dirty="0"/>
              <a:t>Transport vers la capitale</a:t>
            </a:r>
          </a:p>
        </p:txBody>
      </p:sp>
      <p:sp>
        <p:nvSpPr>
          <p:cNvPr id="18" name="ZoneTexte 17">
            <a:extLst>
              <a:ext uri="{FF2B5EF4-FFF2-40B4-BE49-F238E27FC236}">
                <a16:creationId xmlns:a16="http://schemas.microsoft.com/office/drawing/2014/main" id="{54227697-F198-4FDB-9200-FCCCA8C5C7DB}"/>
              </a:ext>
            </a:extLst>
          </p:cNvPr>
          <p:cNvSpPr txBox="1"/>
          <p:nvPr/>
        </p:nvSpPr>
        <p:spPr>
          <a:xfrm>
            <a:off x="5148477" y="4800774"/>
            <a:ext cx="1819382" cy="338554"/>
          </a:xfrm>
          <a:prstGeom prst="rect">
            <a:avLst/>
          </a:prstGeom>
          <a:noFill/>
          <a:ln>
            <a:solidFill>
              <a:schemeClr val="accent1"/>
            </a:solidFill>
          </a:ln>
        </p:spPr>
        <p:txBody>
          <a:bodyPr wrap="square" rtlCol="0">
            <a:spAutoFit/>
          </a:bodyPr>
          <a:lstStyle/>
          <a:p>
            <a:pPr algn="ctr"/>
            <a:r>
              <a:rPr lang="fr-FR" sz="1600" dirty="0"/>
              <a:t>Broyage</a:t>
            </a:r>
          </a:p>
        </p:txBody>
      </p:sp>
      <p:sp>
        <p:nvSpPr>
          <p:cNvPr id="19" name="ZoneTexte 18">
            <a:extLst>
              <a:ext uri="{FF2B5EF4-FFF2-40B4-BE49-F238E27FC236}">
                <a16:creationId xmlns:a16="http://schemas.microsoft.com/office/drawing/2014/main" id="{3E951D04-3AA8-4B76-B476-56A7B7177757}"/>
              </a:ext>
            </a:extLst>
          </p:cNvPr>
          <p:cNvSpPr txBox="1"/>
          <p:nvPr/>
        </p:nvSpPr>
        <p:spPr>
          <a:xfrm>
            <a:off x="7232898" y="4800774"/>
            <a:ext cx="881271" cy="338554"/>
          </a:xfrm>
          <a:prstGeom prst="rect">
            <a:avLst/>
          </a:prstGeom>
          <a:noFill/>
          <a:ln>
            <a:solidFill>
              <a:schemeClr val="accent1"/>
            </a:solidFill>
          </a:ln>
        </p:spPr>
        <p:txBody>
          <a:bodyPr wrap="square" rtlCol="0">
            <a:spAutoFit/>
          </a:bodyPr>
          <a:lstStyle/>
          <a:p>
            <a:pPr algn="ctr"/>
            <a:r>
              <a:rPr lang="fr-FR" sz="1600" dirty="0"/>
              <a:t>Lavage</a:t>
            </a:r>
          </a:p>
        </p:txBody>
      </p:sp>
      <p:sp>
        <p:nvSpPr>
          <p:cNvPr id="20" name="ZoneTexte 19">
            <a:extLst>
              <a:ext uri="{FF2B5EF4-FFF2-40B4-BE49-F238E27FC236}">
                <a16:creationId xmlns:a16="http://schemas.microsoft.com/office/drawing/2014/main" id="{AB7B81B5-F58E-4757-ADA3-066B3D5D677D}"/>
              </a:ext>
            </a:extLst>
          </p:cNvPr>
          <p:cNvSpPr txBox="1"/>
          <p:nvPr/>
        </p:nvSpPr>
        <p:spPr>
          <a:xfrm>
            <a:off x="8340849" y="4800774"/>
            <a:ext cx="881271" cy="338554"/>
          </a:xfrm>
          <a:prstGeom prst="rect">
            <a:avLst/>
          </a:prstGeom>
          <a:noFill/>
          <a:ln>
            <a:solidFill>
              <a:schemeClr val="accent1"/>
            </a:solidFill>
          </a:ln>
        </p:spPr>
        <p:txBody>
          <a:bodyPr wrap="square" rtlCol="0">
            <a:spAutoFit/>
          </a:bodyPr>
          <a:lstStyle/>
          <a:p>
            <a:pPr algn="ctr"/>
            <a:r>
              <a:rPr lang="fr-FR" sz="1600" dirty="0"/>
              <a:t>Séchage</a:t>
            </a:r>
          </a:p>
        </p:txBody>
      </p:sp>
      <p:sp>
        <p:nvSpPr>
          <p:cNvPr id="21" name="ZoneTexte 20">
            <a:extLst>
              <a:ext uri="{FF2B5EF4-FFF2-40B4-BE49-F238E27FC236}">
                <a16:creationId xmlns:a16="http://schemas.microsoft.com/office/drawing/2014/main" id="{531D6E9B-39C3-40A8-B294-3C79C75EBBB4}"/>
              </a:ext>
            </a:extLst>
          </p:cNvPr>
          <p:cNvSpPr txBox="1"/>
          <p:nvPr/>
        </p:nvSpPr>
        <p:spPr>
          <a:xfrm>
            <a:off x="9448800" y="4677663"/>
            <a:ext cx="1983122" cy="584775"/>
          </a:xfrm>
          <a:prstGeom prst="rect">
            <a:avLst/>
          </a:prstGeom>
          <a:noFill/>
          <a:ln>
            <a:solidFill>
              <a:schemeClr val="accent1"/>
            </a:solidFill>
          </a:ln>
        </p:spPr>
        <p:txBody>
          <a:bodyPr wrap="square" rtlCol="0">
            <a:spAutoFit/>
          </a:bodyPr>
          <a:lstStyle/>
          <a:p>
            <a:pPr algn="ctr"/>
            <a:r>
              <a:rPr lang="fr-FR" sz="1600" dirty="0"/>
              <a:t>Transport des broyat vers l'étranger</a:t>
            </a:r>
          </a:p>
        </p:txBody>
      </p:sp>
    </p:spTree>
    <p:extLst>
      <p:ext uri="{BB962C8B-B14F-4D97-AF65-F5344CB8AC3E}">
        <p14:creationId xmlns:p14="http://schemas.microsoft.com/office/powerpoint/2010/main" val="1905857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DF54-8B65-405B-8D31-F3F4E609CFAB}"/>
              </a:ext>
            </a:extLst>
          </p:cNvPr>
          <p:cNvSpPr>
            <a:spLocks noGrp="1"/>
          </p:cNvSpPr>
          <p:nvPr>
            <p:ph type="title"/>
          </p:nvPr>
        </p:nvSpPr>
        <p:spPr/>
        <p:txBody>
          <a:bodyPr/>
          <a:lstStyle/>
          <a:p>
            <a:pPr>
              <a:lnSpc>
                <a:spcPct val="70000"/>
              </a:lnSpc>
            </a:pPr>
            <a:r>
              <a:rPr lang="fr-FR" dirty="0">
                <a:solidFill>
                  <a:srgbClr val="FFFFFF"/>
                </a:solidFill>
              </a:rPr>
              <a:t>4. Résultats</a:t>
            </a:r>
            <a:br>
              <a:rPr lang="fr-FR" dirty="0">
                <a:solidFill>
                  <a:srgbClr val="FFFFFF"/>
                </a:solidFill>
              </a:rPr>
            </a:br>
            <a:r>
              <a:rPr lang="fr-FR" sz="2400" dirty="0">
                <a:solidFill>
                  <a:srgbClr val="FFFFFF"/>
                </a:solidFill>
              </a:rPr>
              <a:t>Comparaison Pyrolyse - Recyclage</a:t>
            </a:r>
            <a:endParaRPr lang="fr-FR" dirty="0"/>
          </a:p>
        </p:txBody>
      </p:sp>
      <p:sp>
        <p:nvSpPr>
          <p:cNvPr id="3" name="Slide Number Placeholder 2">
            <a:extLst>
              <a:ext uri="{FF2B5EF4-FFF2-40B4-BE49-F238E27FC236}">
                <a16:creationId xmlns:a16="http://schemas.microsoft.com/office/drawing/2014/main" id="{A4B67492-9C93-4085-A553-E9AC3F1594AC}"/>
              </a:ext>
            </a:extLst>
          </p:cNvPr>
          <p:cNvSpPr>
            <a:spLocks noGrp="1"/>
          </p:cNvSpPr>
          <p:nvPr>
            <p:ph type="sldNum" sz="quarter" idx="12"/>
          </p:nvPr>
        </p:nvSpPr>
        <p:spPr>
          <a:xfrm>
            <a:off x="9448800" y="6492875"/>
            <a:ext cx="2743200" cy="365125"/>
          </a:xfrm>
        </p:spPr>
        <p:txBody>
          <a:bodyPr/>
          <a:lstStyle/>
          <a:p>
            <a:fld id="{27C6CCC6-2BE5-4E42-96A4-D1E8E81A3D8E}" type="slidenum">
              <a:rPr lang="de-DE" smtClean="0"/>
              <a:t>30</a:t>
            </a:fld>
            <a:endParaRPr lang="de-DE" dirty="0"/>
          </a:p>
        </p:txBody>
      </p:sp>
      <p:graphicFrame>
        <p:nvGraphicFramePr>
          <p:cNvPr id="5" name="Chart 4">
            <a:extLst>
              <a:ext uri="{FF2B5EF4-FFF2-40B4-BE49-F238E27FC236}">
                <a16:creationId xmlns:a16="http://schemas.microsoft.com/office/drawing/2014/main" id="{A35AC909-60D4-4853-AA60-DCC8A42FE24B}"/>
              </a:ext>
            </a:extLst>
          </p:cNvPr>
          <p:cNvGraphicFramePr>
            <a:graphicFrameLocks noChangeAspect="1"/>
          </p:cNvGraphicFramePr>
          <p:nvPr>
            <p:extLst>
              <p:ext uri="{D42A27DB-BD31-4B8C-83A1-F6EECF244321}">
                <p14:modId xmlns:p14="http://schemas.microsoft.com/office/powerpoint/2010/main" val="905610472"/>
              </p:ext>
            </p:extLst>
          </p:nvPr>
        </p:nvGraphicFramePr>
        <p:xfrm>
          <a:off x="1248620" y="1722130"/>
          <a:ext cx="9072000" cy="4441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89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375B-997C-49B3-AAB5-8B9A97729C97}"/>
              </a:ext>
            </a:extLst>
          </p:cNvPr>
          <p:cNvSpPr>
            <a:spLocks noGrp="1"/>
          </p:cNvSpPr>
          <p:nvPr>
            <p:ph type="title"/>
          </p:nvPr>
        </p:nvSpPr>
        <p:spPr/>
        <p:txBody>
          <a:bodyPr/>
          <a:lstStyle/>
          <a:p>
            <a:pPr>
              <a:lnSpc>
                <a:spcPct val="70000"/>
              </a:lnSpc>
            </a:pPr>
            <a:r>
              <a:rPr kumimoji="0" lang="fr-FR" sz="4400" b="0" i="0" u="none" strike="noStrike" kern="1200" cap="none" spc="0" normalizeH="0" baseline="0" noProof="0" dirty="0">
                <a:ln>
                  <a:noFill/>
                </a:ln>
                <a:solidFill>
                  <a:srgbClr val="FFFFFF"/>
                </a:solidFill>
                <a:effectLst/>
                <a:uLnTx/>
                <a:uFillTx/>
                <a:latin typeface="Calibri Light" panose="020F0302020204030204"/>
                <a:ea typeface="+mj-ea"/>
                <a:cs typeface="+mj-cs"/>
              </a:rPr>
              <a:t>4. Résultats</a:t>
            </a:r>
            <a:br>
              <a:rPr kumimoji="0" lang="fr-FR" sz="44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fr-FR" sz="2400" b="0" i="0" u="none" strike="noStrike" kern="1200" cap="none" spc="0" normalizeH="0" baseline="0" noProof="0" dirty="0">
                <a:ln>
                  <a:noFill/>
                </a:ln>
                <a:solidFill>
                  <a:srgbClr val="FFFFFF"/>
                </a:solidFill>
                <a:effectLst/>
                <a:uLnTx/>
                <a:uFillTx/>
                <a:latin typeface="Calibri Light" panose="020F0302020204030204"/>
                <a:ea typeface="+mj-ea"/>
                <a:cs typeface="+mj-cs"/>
              </a:rPr>
              <a:t>Compléments</a:t>
            </a:r>
            <a:endParaRPr lang="fr-FR" dirty="0"/>
          </a:p>
        </p:txBody>
      </p:sp>
      <p:sp>
        <p:nvSpPr>
          <p:cNvPr id="3" name="Slide Number Placeholder 2">
            <a:extLst>
              <a:ext uri="{FF2B5EF4-FFF2-40B4-BE49-F238E27FC236}">
                <a16:creationId xmlns:a16="http://schemas.microsoft.com/office/drawing/2014/main" id="{60F4BD0E-50FE-4D7F-ACFE-0D28242C8ABF}"/>
              </a:ext>
            </a:extLst>
          </p:cNvPr>
          <p:cNvSpPr>
            <a:spLocks noGrp="1"/>
          </p:cNvSpPr>
          <p:nvPr>
            <p:ph type="sldNum" sz="quarter" idx="12"/>
          </p:nvPr>
        </p:nvSpPr>
        <p:spPr>
          <a:xfrm>
            <a:off x="9448800" y="6482562"/>
            <a:ext cx="2743200" cy="365125"/>
          </a:xfrm>
        </p:spPr>
        <p:txBody>
          <a:bodyPr/>
          <a:lstStyle/>
          <a:p>
            <a:fld id="{27C6CCC6-2BE5-4E42-96A4-D1E8E81A3D8E}" type="slidenum">
              <a:rPr lang="de-DE" smtClean="0"/>
              <a:pPr/>
              <a:t>31</a:t>
            </a:fld>
            <a:endParaRPr lang="de-DE" dirty="0"/>
          </a:p>
        </p:txBody>
      </p:sp>
      <p:sp>
        <p:nvSpPr>
          <p:cNvPr id="7" name="Content Placeholder 3">
            <a:extLst>
              <a:ext uri="{FF2B5EF4-FFF2-40B4-BE49-F238E27FC236}">
                <a16:creationId xmlns:a16="http://schemas.microsoft.com/office/drawing/2014/main" id="{718E4F9B-D830-4781-9BA5-B43DC04222EB}"/>
              </a:ext>
            </a:extLst>
          </p:cNvPr>
          <p:cNvSpPr txBox="1">
            <a:spLocks/>
          </p:cNvSpPr>
          <p:nvPr/>
        </p:nvSpPr>
        <p:spPr>
          <a:xfrm>
            <a:off x="1838960" y="1789335"/>
            <a:ext cx="2142350"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dirty="0">
                <a:solidFill>
                  <a:schemeClr val="tx2"/>
                </a:solidFill>
              </a:rPr>
              <a:t>Produits évités</a:t>
            </a:r>
          </a:p>
        </p:txBody>
      </p:sp>
      <p:sp>
        <p:nvSpPr>
          <p:cNvPr id="8" name="Content Placeholder 3">
            <a:extLst>
              <a:ext uri="{FF2B5EF4-FFF2-40B4-BE49-F238E27FC236}">
                <a16:creationId xmlns:a16="http://schemas.microsoft.com/office/drawing/2014/main" id="{84CC50B5-2D72-4C24-B366-478623085AE2}"/>
              </a:ext>
            </a:extLst>
          </p:cNvPr>
          <p:cNvSpPr txBox="1">
            <a:spLocks/>
          </p:cNvSpPr>
          <p:nvPr/>
        </p:nvSpPr>
        <p:spPr>
          <a:xfrm>
            <a:off x="7591777" y="1789335"/>
            <a:ext cx="2987040"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dirty="0">
                <a:solidFill>
                  <a:schemeClr val="tx2"/>
                </a:solidFill>
              </a:rPr>
              <a:t>Transport de granulés</a:t>
            </a:r>
          </a:p>
        </p:txBody>
      </p:sp>
      <p:cxnSp>
        <p:nvCxnSpPr>
          <p:cNvPr id="10" name="Straight Connector 9">
            <a:extLst>
              <a:ext uri="{FF2B5EF4-FFF2-40B4-BE49-F238E27FC236}">
                <a16:creationId xmlns:a16="http://schemas.microsoft.com/office/drawing/2014/main" id="{9368507B-850F-4186-9A28-BA5BE5B92DD6}"/>
              </a:ext>
            </a:extLst>
          </p:cNvPr>
          <p:cNvCxnSpPr>
            <a:cxnSpLocks/>
          </p:cNvCxnSpPr>
          <p:nvPr/>
        </p:nvCxnSpPr>
        <p:spPr>
          <a:xfrm flipV="1">
            <a:off x="6040684" y="2374053"/>
            <a:ext cx="0" cy="3850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C155CF0B-2341-4C3C-BC79-9A88521D47D3}"/>
              </a:ext>
            </a:extLst>
          </p:cNvPr>
          <p:cNvGraphicFramePr/>
          <p:nvPr>
            <p:extLst>
              <p:ext uri="{D42A27DB-BD31-4B8C-83A1-F6EECF244321}">
                <p14:modId xmlns:p14="http://schemas.microsoft.com/office/powerpoint/2010/main" val="264896132"/>
              </p:ext>
            </p:extLst>
          </p:nvPr>
        </p:nvGraphicFramePr>
        <p:xfrm>
          <a:off x="258612" y="2374052"/>
          <a:ext cx="5580000" cy="3982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88F08B86-6658-480E-9158-5ED2A0983EB8}"/>
              </a:ext>
            </a:extLst>
          </p:cNvPr>
          <p:cNvGraphicFramePr/>
          <p:nvPr>
            <p:extLst>
              <p:ext uri="{D42A27DB-BD31-4B8C-83A1-F6EECF244321}">
                <p14:modId xmlns:p14="http://schemas.microsoft.com/office/powerpoint/2010/main" val="4132411036"/>
              </p:ext>
            </p:extLst>
          </p:nvPr>
        </p:nvGraphicFramePr>
        <p:xfrm>
          <a:off x="6151317" y="2374052"/>
          <a:ext cx="5867960" cy="3982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041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29" grpId="0">
        <p:bldAsOne/>
      </p:bldGraphic>
      <p:bldGraphic spid="3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40C291-3BA7-4074-ABA7-DCF20FEFC2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5" name="think-cell Slide" r:id="rId6" imgW="416" imgH="416" progId="TCLayout.ActiveDocument.1">
                  <p:embed/>
                </p:oleObj>
              </mc:Choice>
              <mc:Fallback>
                <p:oleObj name="think-cell Slide" r:id="rId6" imgW="416" imgH="416" progId="TCLayout.ActiveDocument.1">
                  <p:embed/>
                  <p:pic>
                    <p:nvPicPr>
                      <p:cNvPr id="4" name="Object 3" hidden="1">
                        <a:extLst>
                          <a:ext uri="{FF2B5EF4-FFF2-40B4-BE49-F238E27FC236}">
                            <a16:creationId xmlns:a16="http://schemas.microsoft.com/office/drawing/2014/main" id="{1540C291-3BA7-4074-ABA7-DCF20FEFC2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Espace réservé du numéro de diapositive 4">
            <a:extLst>
              <a:ext uri="{FF2B5EF4-FFF2-40B4-BE49-F238E27FC236}">
                <a16:creationId xmlns:a16="http://schemas.microsoft.com/office/drawing/2014/main" id="{BFB922B9-763B-4553-9C8A-CA05917D58CC}"/>
              </a:ext>
            </a:extLst>
          </p:cNvPr>
          <p:cNvSpPr>
            <a:spLocks noGrp="1"/>
          </p:cNvSpPr>
          <p:nvPr>
            <p:ph type="sldNum" sz="quarter" idx="12"/>
          </p:nvPr>
        </p:nvSpPr>
        <p:spPr>
          <a:xfrm>
            <a:off x="9448800" y="6480175"/>
            <a:ext cx="2743200"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D70A908-3B3A-43F2-B45C-3C6ACD5D31D1}" type="slidenum">
              <a:rPr kumimoji="0" lang="fr-FR" sz="1000" b="0" i="0" u="none" strike="noStrike" kern="1200" cap="none" spc="0" normalizeH="0" baseline="0" noProof="0" smtClean="0">
                <a:ln>
                  <a:noFill/>
                </a:ln>
                <a:solidFill>
                  <a:srgbClr val="63666A"/>
                </a:solidFill>
                <a:effectLst/>
                <a:uLnTx/>
                <a:uFillTx/>
                <a:latin typeface="Malgun Gothic"/>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32</a:t>
            </a:fld>
            <a:endParaRPr kumimoji="0" lang="fr-FR" sz="1000" b="0" i="0" u="none" strike="noStrike" kern="1200" cap="none" spc="0" normalizeH="0" baseline="0" noProof="0" dirty="0">
              <a:ln>
                <a:noFill/>
              </a:ln>
              <a:solidFill>
                <a:srgbClr val="63666A"/>
              </a:solidFill>
              <a:effectLst/>
              <a:uLnTx/>
              <a:uFillTx/>
              <a:latin typeface="Malgun Gothic"/>
              <a:ea typeface="+mn-ea"/>
              <a:cs typeface="+mn-cs"/>
            </a:endParaRPr>
          </a:p>
        </p:txBody>
      </p:sp>
      <p:sp>
        <p:nvSpPr>
          <p:cNvPr id="3" name="BJPseudoFooter">
            <a:extLst>
              <a:ext uri="{FF2B5EF4-FFF2-40B4-BE49-F238E27FC236}">
                <a16:creationId xmlns:a16="http://schemas.microsoft.com/office/drawing/2014/main" id="{E8F9FE01-DC53-4937-9FAD-23300B839F42}"/>
              </a:ext>
            </a:extLst>
          </p:cNvPr>
          <p:cNvSpPr txBox="1"/>
          <p:nvPr>
            <p:custDataLst>
              <p:tags r:id="rId3"/>
            </p:custDataLst>
          </p:nvPr>
        </p:nvSpPr>
        <p:spPr>
          <a:xfrm>
            <a:off x="127000" y="6737578"/>
            <a:ext cx="11938000" cy="10772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de-DE"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47" name="Groupe 46">
            <a:extLst>
              <a:ext uri="{FF2B5EF4-FFF2-40B4-BE49-F238E27FC236}">
                <a16:creationId xmlns:a16="http://schemas.microsoft.com/office/drawing/2014/main" id="{57D5FAD6-3223-4531-A8A1-7E9F02842D13}"/>
              </a:ext>
            </a:extLst>
          </p:cNvPr>
          <p:cNvGrpSpPr/>
          <p:nvPr/>
        </p:nvGrpSpPr>
        <p:grpSpPr>
          <a:xfrm>
            <a:off x="2158212" y="5162907"/>
            <a:ext cx="7722412" cy="763736"/>
            <a:chOff x="592916" y="1161597"/>
            <a:chExt cx="9549705" cy="763736"/>
          </a:xfrm>
        </p:grpSpPr>
        <p:sp>
          <p:nvSpPr>
            <p:cNvPr id="48" name="Rectangle 47">
              <a:extLst>
                <a:ext uri="{FF2B5EF4-FFF2-40B4-BE49-F238E27FC236}">
                  <a16:creationId xmlns:a16="http://schemas.microsoft.com/office/drawing/2014/main" id="{D00C917F-E47D-42D9-9B2D-8997685D5011}"/>
                </a:ext>
              </a:extLst>
            </p:cNvPr>
            <p:cNvSpPr/>
            <p:nvPr/>
          </p:nvSpPr>
          <p:spPr>
            <a:xfrm>
              <a:off x="1153213" y="1161597"/>
              <a:ext cx="8989408"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49" name="Rectangle 48">
              <a:extLst>
                <a:ext uri="{FF2B5EF4-FFF2-40B4-BE49-F238E27FC236}">
                  <a16:creationId xmlns:a16="http://schemas.microsoft.com/office/drawing/2014/main" id="{9B7B3E65-9A41-4C57-981F-4BB3A7881E4B}"/>
                </a:ext>
              </a:extLst>
            </p:cNvPr>
            <p:cNvSpPr/>
            <p:nvPr/>
          </p:nvSpPr>
          <p:spPr>
            <a:xfrm>
              <a:off x="1677610" y="1294370"/>
              <a:ext cx="8136138"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Conclusion</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50" name="Rectangle 49">
              <a:extLst>
                <a:ext uri="{FF2B5EF4-FFF2-40B4-BE49-F238E27FC236}">
                  <a16:creationId xmlns:a16="http://schemas.microsoft.com/office/drawing/2014/main" id="{0AB8641E-D789-4AB5-98FE-136EE7A9B73A}"/>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0" dirty="0">
                  <a:solidFill>
                    <a:prstClr val="white"/>
                  </a:solidFill>
                  <a:latin typeface="Malgun Gothic" panose="020B0503020000020004" pitchFamily="34" charset="-127"/>
                  <a:ea typeface="Malgun Gothic" panose="020B0503020000020004" pitchFamily="34" charset="-127"/>
                </a:rPr>
                <a:t>5</a:t>
              </a:r>
              <a:endPar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34" name="Groupe 24">
            <a:extLst>
              <a:ext uri="{FF2B5EF4-FFF2-40B4-BE49-F238E27FC236}">
                <a16:creationId xmlns:a16="http://schemas.microsoft.com/office/drawing/2014/main" id="{A3D05FAE-BBFB-40AF-9A63-638CE511E344}"/>
              </a:ext>
            </a:extLst>
          </p:cNvPr>
          <p:cNvGrpSpPr/>
          <p:nvPr/>
        </p:nvGrpSpPr>
        <p:grpSpPr>
          <a:xfrm>
            <a:off x="2171101" y="2513401"/>
            <a:ext cx="7709525" cy="763736"/>
            <a:chOff x="592916" y="1161597"/>
            <a:chExt cx="9547189" cy="763736"/>
          </a:xfrm>
        </p:grpSpPr>
        <p:sp>
          <p:nvSpPr>
            <p:cNvPr id="35" name="Rectangle 34">
              <a:extLst>
                <a:ext uri="{FF2B5EF4-FFF2-40B4-BE49-F238E27FC236}">
                  <a16:creationId xmlns:a16="http://schemas.microsoft.com/office/drawing/2014/main" id="{B800D7BB-2EDD-42CB-ACCA-8E94E8FA39AF}"/>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36" name="Rectangle 35">
              <a:extLst>
                <a:ext uri="{FF2B5EF4-FFF2-40B4-BE49-F238E27FC236}">
                  <a16:creationId xmlns:a16="http://schemas.microsoft.com/office/drawing/2014/main" id="{A114892F-C56E-43DB-9556-4DE30F3CAB67}"/>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Sujet du PRI</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1" name="Rectangle 50">
              <a:extLst>
                <a:ext uri="{FF2B5EF4-FFF2-40B4-BE49-F238E27FC236}">
                  <a16:creationId xmlns:a16="http://schemas.microsoft.com/office/drawing/2014/main" id="{1E85FB98-740E-4ACC-A8B2-06678C57F8BE}"/>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2</a:t>
              </a:r>
            </a:p>
          </p:txBody>
        </p:sp>
      </p:grpSp>
      <p:grpSp>
        <p:nvGrpSpPr>
          <p:cNvPr id="22" name="Groupe 21">
            <a:extLst>
              <a:ext uri="{FF2B5EF4-FFF2-40B4-BE49-F238E27FC236}">
                <a16:creationId xmlns:a16="http://schemas.microsoft.com/office/drawing/2014/main" id="{9911A520-287F-4EB3-B569-39737C3F3D6F}"/>
              </a:ext>
            </a:extLst>
          </p:cNvPr>
          <p:cNvGrpSpPr/>
          <p:nvPr/>
        </p:nvGrpSpPr>
        <p:grpSpPr>
          <a:xfrm>
            <a:off x="2171101" y="1672481"/>
            <a:ext cx="7709527" cy="763736"/>
            <a:chOff x="592916" y="1161597"/>
            <a:chExt cx="9547191" cy="763736"/>
          </a:xfrm>
        </p:grpSpPr>
        <p:sp>
          <p:nvSpPr>
            <p:cNvPr id="23" name="Rectangle 22">
              <a:extLst>
                <a:ext uri="{FF2B5EF4-FFF2-40B4-BE49-F238E27FC236}">
                  <a16:creationId xmlns:a16="http://schemas.microsoft.com/office/drawing/2014/main" id="{DD8175EC-F149-4B43-9E9E-BBB529102837}"/>
                </a:ext>
              </a:extLst>
            </p:cNvPr>
            <p:cNvSpPr/>
            <p:nvPr/>
          </p:nvSpPr>
          <p:spPr>
            <a:xfrm>
              <a:off x="1153214" y="1161597"/>
              <a:ext cx="8986893"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24" name="Rectangle 23">
              <a:extLst>
                <a:ext uri="{FF2B5EF4-FFF2-40B4-BE49-F238E27FC236}">
                  <a16:creationId xmlns:a16="http://schemas.microsoft.com/office/drawing/2014/main" id="{31099B07-03A4-4B07-8AAF-A2E2096C5D9B}"/>
                </a:ext>
              </a:extLst>
            </p:cNvPr>
            <p:cNvSpPr/>
            <p:nvPr/>
          </p:nvSpPr>
          <p:spPr>
            <a:xfrm>
              <a:off x="1677612" y="1355924"/>
              <a:ext cx="8167646"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Contexte</a:t>
              </a:r>
              <a:endParaRPr kumimoji="0" lang="fr-FR" sz="28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25" name="Rectangle 24">
              <a:extLst>
                <a:ext uri="{FF2B5EF4-FFF2-40B4-BE49-F238E27FC236}">
                  <a16:creationId xmlns:a16="http://schemas.microsoft.com/office/drawing/2014/main" id="{7C6F3DC1-8DDA-4C6A-9FD4-762643CC499B}"/>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1</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54" name="Groupe 24">
            <a:extLst>
              <a:ext uri="{FF2B5EF4-FFF2-40B4-BE49-F238E27FC236}">
                <a16:creationId xmlns:a16="http://schemas.microsoft.com/office/drawing/2014/main" id="{2019FB29-5DD2-4281-88C6-E358457D68C2}"/>
              </a:ext>
            </a:extLst>
          </p:cNvPr>
          <p:cNvGrpSpPr/>
          <p:nvPr/>
        </p:nvGrpSpPr>
        <p:grpSpPr>
          <a:xfrm>
            <a:off x="2171101" y="3400732"/>
            <a:ext cx="7709525" cy="763736"/>
            <a:chOff x="592916" y="1161597"/>
            <a:chExt cx="9547189" cy="763736"/>
          </a:xfrm>
        </p:grpSpPr>
        <p:sp>
          <p:nvSpPr>
            <p:cNvPr id="55" name="Rectangle 54">
              <a:extLst>
                <a:ext uri="{FF2B5EF4-FFF2-40B4-BE49-F238E27FC236}">
                  <a16:creationId xmlns:a16="http://schemas.microsoft.com/office/drawing/2014/main" id="{83418C9C-08F7-45EB-ADA5-356D832986E7}"/>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56" name="Rectangle 55">
              <a:extLst>
                <a:ext uri="{FF2B5EF4-FFF2-40B4-BE49-F238E27FC236}">
                  <a16:creationId xmlns:a16="http://schemas.microsoft.com/office/drawing/2014/main" id="{FC38B1B5-8D10-42B6-8838-F69EAE3C9B3B}"/>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Présentation du travail effectué</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7" name="Rectangle 56">
              <a:extLst>
                <a:ext uri="{FF2B5EF4-FFF2-40B4-BE49-F238E27FC236}">
                  <a16:creationId xmlns:a16="http://schemas.microsoft.com/office/drawing/2014/main" id="{29A8E5AC-D989-45ED-AB23-1836962A51A6}"/>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3</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70" name="Groupe 24">
            <a:extLst>
              <a:ext uri="{FF2B5EF4-FFF2-40B4-BE49-F238E27FC236}">
                <a16:creationId xmlns:a16="http://schemas.microsoft.com/office/drawing/2014/main" id="{3E776888-B5BB-481E-8A19-CB1187410E35}"/>
              </a:ext>
            </a:extLst>
          </p:cNvPr>
          <p:cNvGrpSpPr/>
          <p:nvPr/>
        </p:nvGrpSpPr>
        <p:grpSpPr>
          <a:xfrm>
            <a:off x="2171099" y="4264957"/>
            <a:ext cx="7709525" cy="763736"/>
            <a:chOff x="592916" y="1161597"/>
            <a:chExt cx="9547189" cy="763736"/>
          </a:xfrm>
        </p:grpSpPr>
        <p:sp>
          <p:nvSpPr>
            <p:cNvPr id="71" name="Rectangle 70">
              <a:extLst>
                <a:ext uri="{FF2B5EF4-FFF2-40B4-BE49-F238E27FC236}">
                  <a16:creationId xmlns:a16="http://schemas.microsoft.com/office/drawing/2014/main" id="{239E635B-2C6C-47EE-A1AA-03A084C8866D}"/>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72" name="Rectangle 71">
              <a:extLst>
                <a:ext uri="{FF2B5EF4-FFF2-40B4-BE49-F238E27FC236}">
                  <a16:creationId xmlns:a16="http://schemas.microsoft.com/office/drawing/2014/main" id="{AC8BB84C-ED52-47A2-AED2-96E61606C8E0}"/>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Résultats</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73" name="Rectangle 72">
              <a:extLst>
                <a:ext uri="{FF2B5EF4-FFF2-40B4-BE49-F238E27FC236}">
                  <a16:creationId xmlns:a16="http://schemas.microsoft.com/office/drawing/2014/main" id="{99D1C354-7ECB-4FF1-845F-B28BB1591B55}"/>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4</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sp>
        <p:nvSpPr>
          <p:cNvPr id="7" name="Title 6">
            <a:extLst>
              <a:ext uri="{FF2B5EF4-FFF2-40B4-BE49-F238E27FC236}">
                <a16:creationId xmlns:a16="http://schemas.microsoft.com/office/drawing/2014/main" id="{FB944E8D-4B17-486A-B172-CE165CA980B1}"/>
              </a:ext>
            </a:extLst>
          </p:cNvPr>
          <p:cNvSpPr>
            <a:spLocks noGrp="1"/>
          </p:cNvSpPr>
          <p:nvPr>
            <p:ph type="title"/>
          </p:nvPr>
        </p:nvSpPr>
        <p:spPr/>
        <p:txBody>
          <a:bodyPr/>
          <a:lstStyle/>
          <a:p>
            <a:r>
              <a:rPr lang="fr-FR" dirty="0"/>
              <a:t>Ordre du jour</a:t>
            </a:r>
          </a:p>
        </p:txBody>
      </p:sp>
    </p:spTree>
    <p:extLst>
      <p:ext uri="{BB962C8B-B14F-4D97-AF65-F5344CB8AC3E}">
        <p14:creationId xmlns:p14="http://schemas.microsoft.com/office/powerpoint/2010/main" val="865516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08F2-9E6D-4232-9194-217C5D6FAC1E}"/>
              </a:ext>
            </a:extLst>
          </p:cNvPr>
          <p:cNvSpPr>
            <a:spLocks noGrp="1"/>
          </p:cNvSpPr>
          <p:nvPr>
            <p:ph type="title"/>
          </p:nvPr>
        </p:nvSpPr>
        <p:spPr/>
        <p:txBody>
          <a:bodyPr/>
          <a:lstStyle/>
          <a:p>
            <a:r>
              <a:rPr lang="fr-FR" dirty="0"/>
              <a:t>5. Conclusion</a:t>
            </a:r>
          </a:p>
        </p:txBody>
      </p:sp>
      <p:sp>
        <p:nvSpPr>
          <p:cNvPr id="3" name="Slide Number Placeholder 2">
            <a:extLst>
              <a:ext uri="{FF2B5EF4-FFF2-40B4-BE49-F238E27FC236}">
                <a16:creationId xmlns:a16="http://schemas.microsoft.com/office/drawing/2014/main" id="{2C7292BC-F0C0-4890-978C-B2FF181D1FA0}"/>
              </a:ext>
            </a:extLst>
          </p:cNvPr>
          <p:cNvSpPr>
            <a:spLocks noGrp="1"/>
          </p:cNvSpPr>
          <p:nvPr>
            <p:ph type="sldNum" sz="quarter" idx="12"/>
          </p:nvPr>
        </p:nvSpPr>
        <p:spPr>
          <a:xfrm>
            <a:off x="9405913" y="6481855"/>
            <a:ext cx="2743200" cy="365125"/>
          </a:xfrm>
        </p:spPr>
        <p:txBody>
          <a:bodyPr/>
          <a:lstStyle/>
          <a:p>
            <a:fld id="{27C6CCC6-2BE5-4E42-96A4-D1E8E81A3D8E}" type="slidenum">
              <a:rPr lang="de-DE" smtClean="0"/>
              <a:t>33</a:t>
            </a:fld>
            <a:endParaRPr lang="de-DE"/>
          </a:p>
        </p:txBody>
      </p:sp>
      <p:sp>
        <p:nvSpPr>
          <p:cNvPr id="7" name="Content Placeholder 6">
            <a:extLst>
              <a:ext uri="{FF2B5EF4-FFF2-40B4-BE49-F238E27FC236}">
                <a16:creationId xmlns:a16="http://schemas.microsoft.com/office/drawing/2014/main" id="{20FF601F-3418-43C0-8DCF-122A217FCE2F}"/>
              </a:ext>
            </a:extLst>
          </p:cNvPr>
          <p:cNvSpPr>
            <a:spLocks noGrp="1"/>
          </p:cNvSpPr>
          <p:nvPr>
            <p:ph sz="half" idx="13"/>
          </p:nvPr>
        </p:nvSpPr>
        <p:spPr>
          <a:xfrm>
            <a:off x="838200" y="1808041"/>
            <a:ext cx="2138680" cy="447479"/>
          </a:xfrm>
        </p:spPr>
        <p:txBody>
          <a:bodyPr>
            <a:normAutofit lnSpcReduction="10000"/>
          </a:bodyPr>
          <a:lstStyle/>
          <a:p>
            <a:r>
              <a:rPr lang="fr-FR" sz="2600" dirty="0"/>
              <a:t>Technique</a:t>
            </a:r>
          </a:p>
        </p:txBody>
      </p:sp>
      <p:sp>
        <p:nvSpPr>
          <p:cNvPr id="8" name="Content Placeholder 6">
            <a:extLst>
              <a:ext uri="{FF2B5EF4-FFF2-40B4-BE49-F238E27FC236}">
                <a16:creationId xmlns:a16="http://schemas.microsoft.com/office/drawing/2014/main" id="{3110FA5B-2298-49F4-AFEA-97EE1E1CB02F}"/>
              </a:ext>
            </a:extLst>
          </p:cNvPr>
          <p:cNvSpPr txBox="1">
            <a:spLocks/>
          </p:cNvSpPr>
          <p:nvPr/>
        </p:nvSpPr>
        <p:spPr>
          <a:xfrm>
            <a:off x="838200" y="4215742"/>
            <a:ext cx="2138680" cy="4474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t>Personnelle</a:t>
            </a:r>
          </a:p>
        </p:txBody>
      </p:sp>
      <p:grpSp>
        <p:nvGrpSpPr>
          <p:cNvPr id="10" name="Group 9">
            <a:extLst>
              <a:ext uri="{FF2B5EF4-FFF2-40B4-BE49-F238E27FC236}">
                <a16:creationId xmlns:a16="http://schemas.microsoft.com/office/drawing/2014/main" id="{FD501B3D-9D69-459A-BED7-ACE8069A2267}"/>
              </a:ext>
            </a:extLst>
          </p:cNvPr>
          <p:cNvGrpSpPr/>
          <p:nvPr/>
        </p:nvGrpSpPr>
        <p:grpSpPr>
          <a:xfrm>
            <a:off x="838200" y="2497667"/>
            <a:ext cx="5145760" cy="1224000"/>
            <a:chOff x="838200" y="2497667"/>
            <a:chExt cx="5145760" cy="1224000"/>
          </a:xfrm>
        </p:grpSpPr>
        <p:pic>
          <p:nvPicPr>
            <p:cNvPr id="5124" name="Picture 4" descr="Assessment Icon 3856895">
              <a:extLst>
                <a:ext uri="{FF2B5EF4-FFF2-40B4-BE49-F238E27FC236}">
                  <a16:creationId xmlns:a16="http://schemas.microsoft.com/office/drawing/2014/main" id="{25264550-45E6-4CE3-AE02-079BC17316E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200" y="2497667"/>
              <a:ext cx="1224000" cy="122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AD1C9F-F60B-480D-9643-13AA665E0639}"/>
                </a:ext>
              </a:extLst>
            </p:cNvPr>
            <p:cNvSpPr txBox="1"/>
            <p:nvPr/>
          </p:nvSpPr>
          <p:spPr>
            <a:xfrm>
              <a:off x="2062200" y="2649742"/>
              <a:ext cx="3921760" cy="923330"/>
            </a:xfrm>
            <a:prstGeom prst="rect">
              <a:avLst/>
            </a:prstGeom>
            <a:noFill/>
          </p:spPr>
          <p:txBody>
            <a:bodyPr wrap="square" rtlCol="0">
              <a:spAutoFit/>
            </a:bodyPr>
            <a:lstStyle/>
            <a:p>
              <a:r>
                <a:rPr lang="fr-FR" dirty="0"/>
                <a:t>Délimitation de l’étude</a:t>
              </a:r>
            </a:p>
            <a:p>
              <a:r>
                <a:rPr lang="fr-FR" dirty="0"/>
                <a:t>Collecte de données</a:t>
              </a:r>
            </a:p>
            <a:p>
              <a:r>
                <a:rPr lang="fr-FR" dirty="0"/>
                <a:t>Évaluation d’impact environnemental</a:t>
              </a:r>
            </a:p>
          </p:txBody>
        </p:sp>
      </p:grpSp>
      <p:grpSp>
        <p:nvGrpSpPr>
          <p:cNvPr id="11" name="Group 10">
            <a:extLst>
              <a:ext uri="{FF2B5EF4-FFF2-40B4-BE49-F238E27FC236}">
                <a16:creationId xmlns:a16="http://schemas.microsoft.com/office/drawing/2014/main" id="{3F564315-4224-4482-8995-6FF20D5C1AAE}"/>
              </a:ext>
            </a:extLst>
          </p:cNvPr>
          <p:cNvGrpSpPr/>
          <p:nvPr/>
        </p:nvGrpSpPr>
        <p:grpSpPr>
          <a:xfrm>
            <a:off x="6606301" y="2488277"/>
            <a:ext cx="5369874" cy="1477328"/>
            <a:chOff x="6809740" y="2497667"/>
            <a:chExt cx="5096059" cy="1477328"/>
          </a:xfrm>
        </p:grpSpPr>
        <p:pic>
          <p:nvPicPr>
            <p:cNvPr id="5122" name="Picture 2" descr="goal Icon 1476917">
              <a:extLst>
                <a:ext uri="{FF2B5EF4-FFF2-40B4-BE49-F238E27FC236}">
                  <a16:creationId xmlns:a16="http://schemas.microsoft.com/office/drawing/2014/main" id="{A335CB16-0EAB-478C-8E7A-B63DE1961D0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09740" y="2497667"/>
              <a:ext cx="1224000" cy="122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CED2C6E-CAA7-4041-B647-D97E0029C9F6}"/>
                </a:ext>
              </a:extLst>
            </p:cNvPr>
            <p:cNvSpPr txBox="1"/>
            <p:nvPr/>
          </p:nvSpPr>
          <p:spPr>
            <a:xfrm>
              <a:off x="8121199" y="2497667"/>
              <a:ext cx="3784600" cy="1477328"/>
            </a:xfrm>
            <a:prstGeom prst="rect">
              <a:avLst/>
            </a:prstGeom>
            <a:noFill/>
          </p:spPr>
          <p:txBody>
            <a:bodyPr wrap="square" rtlCol="0">
              <a:spAutoFit/>
            </a:bodyPr>
            <a:lstStyle/>
            <a:p>
              <a:r>
                <a:rPr lang="fr-FR" dirty="0"/>
                <a:t>Pour aller plus loin :</a:t>
              </a:r>
            </a:p>
            <a:p>
              <a:pPr lvl="1"/>
              <a:r>
                <a:rPr lang="fr-FR" dirty="0"/>
                <a:t>Collecter des données plus fiables</a:t>
              </a:r>
            </a:p>
            <a:p>
              <a:pPr lvl="1"/>
              <a:r>
                <a:rPr lang="fr-FR" dirty="0"/>
                <a:t>Ajuster l’unité fonctionnelle</a:t>
              </a:r>
            </a:p>
            <a:p>
              <a:pPr lvl="1"/>
              <a:r>
                <a:rPr lang="fr-FR" dirty="0"/>
                <a:t>Étendre les frontières d’étude</a:t>
              </a:r>
            </a:p>
          </p:txBody>
        </p:sp>
      </p:grpSp>
      <p:grpSp>
        <p:nvGrpSpPr>
          <p:cNvPr id="15" name="Group 14">
            <a:extLst>
              <a:ext uri="{FF2B5EF4-FFF2-40B4-BE49-F238E27FC236}">
                <a16:creationId xmlns:a16="http://schemas.microsoft.com/office/drawing/2014/main" id="{040E4DF0-D54A-4ED7-8EE4-88E93542E90B}"/>
              </a:ext>
            </a:extLst>
          </p:cNvPr>
          <p:cNvGrpSpPr/>
          <p:nvPr/>
        </p:nvGrpSpPr>
        <p:grpSpPr>
          <a:xfrm>
            <a:off x="8229600" y="4605848"/>
            <a:ext cx="2397760" cy="1876008"/>
            <a:chOff x="8229600" y="4605848"/>
            <a:chExt cx="2397760" cy="1876008"/>
          </a:xfrm>
        </p:grpSpPr>
        <p:pic>
          <p:nvPicPr>
            <p:cNvPr id="5126" name="Picture 6" descr="Laptop Icon 3902706">
              <a:extLst>
                <a:ext uri="{FF2B5EF4-FFF2-40B4-BE49-F238E27FC236}">
                  <a16:creationId xmlns:a16="http://schemas.microsoft.com/office/drawing/2014/main" id="{A8A801B1-D8F8-4431-BEC6-DE86CD2AB6DE}"/>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80264" y="4605848"/>
              <a:ext cx="1296000" cy="1296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E0CA9BA-9B5C-4399-AF48-AB7A2C51F082}"/>
                </a:ext>
              </a:extLst>
            </p:cNvPr>
            <p:cNvSpPr txBox="1"/>
            <p:nvPr/>
          </p:nvSpPr>
          <p:spPr>
            <a:xfrm>
              <a:off x="8229600" y="5835525"/>
              <a:ext cx="2397760" cy="646331"/>
            </a:xfrm>
            <a:prstGeom prst="rect">
              <a:avLst/>
            </a:prstGeom>
            <a:noFill/>
          </p:spPr>
          <p:txBody>
            <a:bodyPr wrap="square" rtlCol="0">
              <a:spAutoFit/>
            </a:bodyPr>
            <a:lstStyle/>
            <a:p>
              <a:pPr algn="ctr"/>
              <a:r>
                <a:rPr lang="fr-FR" dirty="0"/>
                <a:t>Prise en main </a:t>
              </a:r>
            </a:p>
            <a:p>
              <a:pPr algn="ctr"/>
              <a:r>
                <a:rPr lang="fr-FR" dirty="0"/>
                <a:t>d’un logiciel industriel</a:t>
              </a:r>
            </a:p>
          </p:txBody>
        </p:sp>
      </p:grpSp>
      <p:grpSp>
        <p:nvGrpSpPr>
          <p:cNvPr id="39" name="Group 38">
            <a:extLst>
              <a:ext uri="{FF2B5EF4-FFF2-40B4-BE49-F238E27FC236}">
                <a16:creationId xmlns:a16="http://schemas.microsoft.com/office/drawing/2014/main" id="{07E63B07-257E-4C5C-99B7-DD46528762AD}"/>
              </a:ext>
            </a:extLst>
          </p:cNvPr>
          <p:cNvGrpSpPr/>
          <p:nvPr/>
        </p:nvGrpSpPr>
        <p:grpSpPr>
          <a:xfrm>
            <a:off x="4422180" y="4473642"/>
            <a:ext cx="3453839" cy="2008273"/>
            <a:chOff x="4628700" y="4519809"/>
            <a:chExt cx="3453839" cy="2008273"/>
          </a:xfrm>
        </p:grpSpPr>
        <p:grpSp>
          <p:nvGrpSpPr>
            <p:cNvPr id="20" name="Group 19">
              <a:extLst>
                <a:ext uri="{FF2B5EF4-FFF2-40B4-BE49-F238E27FC236}">
                  <a16:creationId xmlns:a16="http://schemas.microsoft.com/office/drawing/2014/main" id="{041CBA63-18B8-4A74-A831-225A66FE0429}"/>
                </a:ext>
              </a:extLst>
            </p:cNvPr>
            <p:cNvGrpSpPr/>
            <p:nvPr/>
          </p:nvGrpSpPr>
          <p:grpSpPr>
            <a:xfrm>
              <a:off x="5378450" y="4519809"/>
              <a:ext cx="1435100" cy="1428205"/>
              <a:chOff x="5362482" y="4490281"/>
              <a:chExt cx="1435100" cy="1428205"/>
            </a:xfrm>
            <a:solidFill>
              <a:srgbClr val="9D0000"/>
            </a:solidFill>
          </p:grpSpPr>
          <p:pic>
            <p:nvPicPr>
              <p:cNvPr id="19" name="Graphic 18" descr="Network diagram">
                <a:extLst>
                  <a:ext uri="{FF2B5EF4-FFF2-40B4-BE49-F238E27FC236}">
                    <a16:creationId xmlns:a16="http://schemas.microsoft.com/office/drawing/2014/main" id="{CAC57185-AA26-4C5F-9785-F39001CD42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362482" y="4747183"/>
                <a:ext cx="914400" cy="914400"/>
              </a:xfrm>
              <a:prstGeom prst="rect">
                <a:avLst/>
              </a:prstGeom>
            </p:spPr>
          </p:pic>
          <p:pic>
            <p:nvPicPr>
              <p:cNvPr id="26" name="Graphic 25" descr="Network diagram">
                <a:extLst>
                  <a:ext uri="{FF2B5EF4-FFF2-40B4-BE49-F238E27FC236}">
                    <a16:creationId xmlns:a16="http://schemas.microsoft.com/office/drawing/2014/main" id="{CD310162-9924-4788-80F0-3B6E6031C1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883182" y="4490281"/>
                <a:ext cx="914400" cy="914400"/>
              </a:xfrm>
              <a:prstGeom prst="rect">
                <a:avLst/>
              </a:prstGeom>
            </p:spPr>
          </p:pic>
          <p:pic>
            <p:nvPicPr>
              <p:cNvPr id="27" name="Graphic 26" descr="Network diagram">
                <a:extLst>
                  <a:ext uri="{FF2B5EF4-FFF2-40B4-BE49-F238E27FC236}">
                    <a16:creationId xmlns:a16="http://schemas.microsoft.com/office/drawing/2014/main" id="{DAFD4344-76F4-4186-A539-48D666C31D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882453" y="5004086"/>
                <a:ext cx="914400" cy="914400"/>
              </a:xfrm>
              <a:prstGeom prst="rect">
                <a:avLst/>
              </a:prstGeom>
            </p:spPr>
          </p:pic>
        </p:grpSp>
        <p:sp>
          <p:nvSpPr>
            <p:cNvPr id="44" name="TextBox 43">
              <a:extLst>
                <a:ext uri="{FF2B5EF4-FFF2-40B4-BE49-F238E27FC236}">
                  <a16:creationId xmlns:a16="http://schemas.microsoft.com/office/drawing/2014/main" id="{0416EBE0-BADD-4490-8B5B-48FB9F9BF52C}"/>
                </a:ext>
              </a:extLst>
            </p:cNvPr>
            <p:cNvSpPr txBox="1"/>
            <p:nvPr/>
          </p:nvSpPr>
          <p:spPr>
            <a:xfrm>
              <a:off x="4628700" y="5881751"/>
              <a:ext cx="3453839" cy="646331"/>
            </a:xfrm>
            <a:prstGeom prst="rect">
              <a:avLst/>
            </a:prstGeom>
            <a:noFill/>
          </p:spPr>
          <p:txBody>
            <a:bodyPr wrap="square" rtlCol="0">
              <a:spAutoFit/>
            </a:bodyPr>
            <a:lstStyle/>
            <a:p>
              <a:pPr algn="ctr"/>
              <a:r>
                <a:rPr lang="fr-FR" dirty="0"/>
                <a:t>Prise de conscience de l’envergure d’une analyse d’impact</a:t>
              </a:r>
            </a:p>
          </p:txBody>
        </p:sp>
      </p:grpSp>
      <p:grpSp>
        <p:nvGrpSpPr>
          <p:cNvPr id="38" name="Group 37">
            <a:extLst>
              <a:ext uri="{FF2B5EF4-FFF2-40B4-BE49-F238E27FC236}">
                <a16:creationId xmlns:a16="http://schemas.microsoft.com/office/drawing/2014/main" id="{6B26B351-AB30-4D40-BDD4-957A558F5D17}"/>
              </a:ext>
            </a:extLst>
          </p:cNvPr>
          <p:cNvGrpSpPr/>
          <p:nvPr/>
        </p:nvGrpSpPr>
        <p:grpSpPr>
          <a:xfrm>
            <a:off x="1032829" y="4663221"/>
            <a:ext cx="2922994" cy="1818634"/>
            <a:chOff x="1032829" y="4663221"/>
            <a:chExt cx="2922994" cy="1818634"/>
          </a:xfrm>
        </p:grpSpPr>
        <p:pic>
          <p:nvPicPr>
            <p:cNvPr id="14" name="Picture 18" descr="books Icon 2670592">
              <a:extLst>
                <a:ext uri="{FF2B5EF4-FFF2-40B4-BE49-F238E27FC236}">
                  <a16:creationId xmlns:a16="http://schemas.microsoft.com/office/drawing/2014/main" id="{8E69079C-9201-40B3-8BCA-115B6155CA37}"/>
                </a:ext>
              </a:extLst>
            </p:cNvPr>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t="6897"/>
            <a:stretch/>
          </p:blipFill>
          <p:spPr bwMode="auto">
            <a:xfrm>
              <a:off x="1881309" y="4663221"/>
              <a:ext cx="1362011" cy="12600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29B83B8A-7259-4A8A-AC49-CB68AEED9DC8}"/>
                </a:ext>
              </a:extLst>
            </p:cNvPr>
            <p:cNvSpPr txBox="1"/>
            <p:nvPr/>
          </p:nvSpPr>
          <p:spPr>
            <a:xfrm>
              <a:off x="1032829" y="5835524"/>
              <a:ext cx="2922994" cy="646331"/>
            </a:xfrm>
            <a:prstGeom prst="rect">
              <a:avLst/>
            </a:prstGeom>
            <a:noFill/>
          </p:spPr>
          <p:txBody>
            <a:bodyPr wrap="square" rtlCol="0">
              <a:spAutoFit/>
            </a:bodyPr>
            <a:lstStyle/>
            <a:p>
              <a:pPr algn="ctr"/>
              <a:r>
                <a:rPr lang="fr-FR" dirty="0"/>
                <a:t>Approfondissement de mes connaissances en ACV</a:t>
              </a:r>
            </a:p>
          </p:txBody>
        </p:sp>
      </p:grpSp>
    </p:spTree>
    <p:extLst>
      <p:ext uri="{BB962C8B-B14F-4D97-AF65-F5344CB8AC3E}">
        <p14:creationId xmlns:p14="http://schemas.microsoft.com/office/powerpoint/2010/main" val="12368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7D9F-5440-4FE3-9DC1-5C3BFAA351FD}"/>
              </a:ext>
            </a:extLst>
          </p:cNvPr>
          <p:cNvSpPr>
            <a:spLocks noGrp="1"/>
          </p:cNvSpPr>
          <p:nvPr>
            <p:ph type="ctrTitle"/>
          </p:nvPr>
        </p:nvSpPr>
        <p:spPr>
          <a:xfrm>
            <a:off x="4106780" y="2127381"/>
            <a:ext cx="7949630" cy="1873472"/>
          </a:xfrm>
        </p:spPr>
        <p:txBody>
          <a:bodyPr anchor="t"/>
          <a:lstStyle/>
          <a:p>
            <a:pPr>
              <a:lnSpc>
                <a:spcPct val="150000"/>
              </a:lnSpc>
            </a:pPr>
            <a:r>
              <a:rPr lang="fr-FR" dirty="0"/>
              <a:t>Merci de votre attention</a:t>
            </a:r>
          </a:p>
        </p:txBody>
      </p:sp>
      <p:sp>
        <p:nvSpPr>
          <p:cNvPr id="3" name="Subtitle 2">
            <a:extLst>
              <a:ext uri="{FF2B5EF4-FFF2-40B4-BE49-F238E27FC236}">
                <a16:creationId xmlns:a16="http://schemas.microsoft.com/office/drawing/2014/main" id="{272206E6-4C1B-406B-A621-0A8218917A1E}"/>
              </a:ext>
            </a:extLst>
          </p:cNvPr>
          <p:cNvSpPr>
            <a:spLocks noGrp="1"/>
          </p:cNvSpPr>
          <p:nvPr>
            <p:ph type="subTitle" idx="1"/>
          </p:nvPr>
        </p:nvSpPr>
        <p:spPr/>
        <p:txBody>
          <a:bodyPr/>
          <a:lstStyle/>
          <a:p>
            <a:r>
              <a:rPr lang="fr-FR" dirty="0"/>
              <a:t>Place aux questions</a:t>
            </a:r>
          </a:p>
        </p:txBody>
      </p:sp>
      <p:sp>
        <p:nvSpPr>
          <p:cNvPr id="4" name="Slide Number Placeholder 3">
            <a:extLst>
              <a:ext uri="{FF2B5EF4-FFF2-40B4-BE49-F238E27FC236}">
                <a16:creationId xmlns:a16="http://schemas.microsoft.com/office/drawing/2014/main" id="{E8D6A691-CBA2-4AB7-B754-A16441935DAE}"/>
              </a:ext>
            </a:extLst>
          </p:cNvPr>
          <p:cNvSpPr>
            <a:spLocks noGrp="1"/>
          </p:cNvSpPr>
          <p:nvPr>
            <p:ph type="sldNum" sz="quarter" idx="12"/>
          </p:nvPr>
        </p:nvSpPr>
        <p:spPr/>
        <p:txBody>
          <a:bodyPr/>
          <a:lstStyle/>
          <a:p>
            <a:fld id="{27C6CCC6-2BE5-4E42-96A4-D1E8E81A3D8E}" type="slidenum">
              <a:rPr lang="de-DE" smtClean="0"/>
              <a:t>34</a:t>
            </a:fld>
            <a:endParaRPr lang="de-DE"/>
          </a:p>
        </p:txBody>
      </p:sp>
      <p:sp>
        <p:nvSpPr>
          <p:cNvPr id="5" name="Text Placeholder 4">
            <a:extLst>
              <a:ext uri="{FF2B5EF4-FFF2-40B4-BE49-F238E27FC236}">
                <a16:creationId xmlns:a16="http://schemas.microsoft.com/office/drawing/2014/main" id="{78A75CCF-BC4E-4F11-9DBF-E765F43071F6}"/>
              </a:ext>
            </a:extLst>
          </p:cNvPr>
          <p:cNvSpPr>
            <a:spLocks noGrp="1"/>
          </p:cNvSpPr>
          <p:nvPr>
            <p:ph type="body" sz="quarter" idx="13"/>
          </p:nvPr>
        </p:nvSpPr>
        <p:spPr/>
        <p:txBody>
          <a:bodyPr/>
          <a:lstStyle/>
          <a:p>
            <a:endParaRPr lang="fr-FR"/>
          </a:p>
        </p:txBody>
      </p:sp>
      <p:sp>
        <p:nvSpPr>
          <p:cNvPr id="6" name="Text Placeholder 5">
            <a:extLst>
              <a:ext uri="{FF2B5EF4-FFF2-40B4-BE49-F238E27FC236}">
                <a16:creationId xmlns:a16="http://schemas.microsoft.com/office/drawing/2014/main" id="{53D6FC0C-AC6F-4697-93E3-759B61A221EE}"/>
              </a:ext>
            </a:extLst>
          </p:cNvPr>
          <p:cNvSpPr>
            <a:spLocks noGrp="1"/>
          </p:cNvSpPr>
          <p:nvPr>
            <p:ph type="body" sz="quarter" idx="14"/>
          </p:nvPr>
        </p:nvSpPr>
        <p:spPr/>
        <p:txBody>
          <a:bodyPr/>
          <a:lstStyle/>
          <a:p>
            <a:endParaRPr lang="fr-FR"/>
          </a:p>
        </p:txBody>
      </p:sp>
      <p:pic>
        <p:nvPicPr>
          <p:cNvPr id="7" name="Image 26">
            <a:extLst>
              <a:ext uri="{FF2B5EF4-FFF2-40B4-BE49-F238E27FC236}">
                <a16:creationId xmlns:a16="http://schemas.microsoft.com/office/drawing/2014/main" id="{D9089C46-AB5E-4BEF-AC0B-10923E007E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3514" y="5903495"/>
            <a:ext cx="485374" cy="864453"/>
          </a:xfrm>
          <a:prstGeom prst="rect">
            <a:avLst/>
          </a:prstGeom>
        </p:spPr>
      </p:pic>
    </p:spTree>
    <p:extLst>
      <p:ext uri="{BB962C8B-B14F-4D97-AF65-F5344CB8AC3E}">
        <p14:creationId xmlns:p14="http://schemas.microsoft.com/office/powerpoint/2010/main" val="91373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59337A-1F4D-4DA2-99E8-41E292E681C8}"/>
              </a:ext>
            </a:extLst>
          </p:cNvPr>
          <p:cNvSpPr>
            <a:spLocks noGrp="1"/>
          </p:cNvSpPr>
          <p:nvPr>
            <p:ph type="sldNum" sz="quarter" idx="12"/>
          </p:nvPr>
        </p:nvSpPr>
        <p:spPr/>
        <p:txBody>
          <a:bodyPr/>
          <a:lstStyle/>
          <a:p>
            <a:fld id="{27C6CCC6-2BE5-4E42-96A4-D1E8E81A3D8E}" type="slidenum">
              <a:rPr lang="de-DE" smtClean="0"/>
              <a:pPr/>
              <a:t>35</a:t>
            </a:fld>
            <a:endParaRPr lang="de-DE" dirty="0"/>
          </a:p>
        </p:txBody>
      </p:sp>
      <p:sp>
        <p:nvSpPr>
          <p:cNvPr id="6" name="Rectangle 5">
            <a:extLst>
              <a:ext uri="{FF2B5EF4-FFF2-40B4-BE49-F238E27FC236}">
                <a16:creationId xmlns:a16="http://schemas.microsoft.com/office/drawing/2014/main" id="{8C44DC6C-6F19-489B-8DC0-269D4A07ED11}"/>
              </a:ext>
            </a:extLst>
          </p:cNvPr>
          <p:cNvSpPr/>
          <p:nvPr/>
        </p:nvSpPr>
        <p:spPr>
          <a:xfrm>
            <a:off x="0" y="0"/>
            <a:ext cx="12192000" cy="6858000"/>
          </a:xfrm>
          <a:prstGeom prst="rect">
            <a:avLst/>
          </a:prstGeom>
          <a:solidFill>
            <a:srgbClr val="0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521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8115-E997-406F-826A-7BB6E4474500}"/>
              </a:ext>
            </a:extLst>
          </p:cNvPr>
          <p:cNvSpPr>
            <a:spLocks noGrp="1"/>
          </p:cNvSpPr>
          <p:nvPr>
            <p:ph type="title"/>
          </p:nvPr>
        </p:nvSpPr>
        <p:spPr/>
        <p:txBody>
          <a:bodyPr/>
          <a:lstStyle/>
          <a:p>
            <a:r>
              <a:rPr lang="fr-FR" dirty="0"/>
              <a:t>Gisement de déchets</a:t>
            </a:r>
          </a:p>
        </p:txBody>
      </p:sp>
      <p:sp>
        <p:nvSpPr>
          <p:cNvPr id="3" name="Slide Number Placeholder 2">
            <a:extLst>
              <a:ext uri="{FF2B5EF4-FFF2-40B4-BE49-F238E27FC236}">
                <a16:creationId xmlns:a16="http://schemas.microsoft.com/office/drawing/2014/main" id="{4C492E62-1971-45B5-818E-71FBC9FAF532}"/>
              </a:ext>
            </a:extLst>
          </p:cNvPr>
          <p:cNvSpPr>
            <a:spLocks noGrp="1"/>
          </p:cNvSpPr>
          <p:nvPr>
            <p:ph type="sldNum" sz="quarter" idx="12"/>
          </p:nvPr>
        </p:nvSpPr>
        <p:spPr/>
        <p:txBody>
          <a:bodyPr/>
          <a:lstStyle/>
          <a:p>
            <a:fld id="{27C6CCC6-2BE5-4E42-96A4-D1E8E81A3D8E}" type="slidenum">
              <a:rPr lang="de-DE" smtClean="0"/>
              <a:t>36</a:t>
            </a:fld>
            <a:endParaRPr lang="de-DE"/>
          </a:p>
        </p:txBody>
      </p:sp>
      <p:sp>
        <p:nvSpPr>
          <p:cNvPr id="4" name="Content Placeholder 3">
            <a:extLst>
              <a:ext uri="{FF2B5EF4-FFF2-40B4-BE49-F238E27FC236}">
                <a16:creationId xmlns:a16="http://schemas.microsoft.com/office/drawing/2014/main" id="{4CBA8B22-9EFE-471C-AECB-B5D1CBE60C3B}"/>
              </a:ext>
            </a:extLst>
          </p:cNvPr>
          <p:cNvSpPr>
            <a:spLocks noGrp="1"/>
          </p:cNvSpPr>
          <p:nvPr>
            <p:ph sz="half" idx="13"/>
          </p:nvPr>
        </p:nvSpPr>
        <p:spPr>
          <a:xfrm>
            <a:off x="838200" y="1808041"/>
            <a:ext cx="10515600" cy="1700269"/>
          </a:xfrm>
        </p:spPr>
        <p:txBody>
          <a:bodyPr>
            <a:normAutofit fontScale="70000" lnSpcReduction="20000"/>
          </a:bodyPr>
          <a:lstStyle/>
          <a:p>
            <a:r>
              <a:rPr lang="fr-FR" dirty="0"/>
              <a:t>Étude de quantification et de caractérisation des déchets dans l’Arrondissement du Cap-Haïtien en 2016:</a:t>
            </a:r>
          </a:p>
          <a:p>
            <a:pPr lvl="1"/>
            <a:r>
              <a:rPr lang="fr-FR" dirty="0"/>
              <a:t>production de 0,4 kg de déchets ménagers/personne/jour </a:t>
            </a:r>
          </a:p>
          <a:p>
            <a:pPr lvl="1"/>
            <a:r>
              <a:rPr lang="fr-FR" dirty="0"/>
              <a:t>13% des déchets ménagers sont des plastiques. </a:t>
            </a:r>
          </a:p>
          <a:p>
            <a:pPr lvl="1"/>
            <a:r>
              <a:rPr lang="fr-FR" dirty="0"/>
              <a:t>3 communes de la zone d’étude mais peut s’appliquer à l’ensemble des communes visées</a:t>
            </a:r>
          </a:p>
          <a:p>
            <a:r>
              <a:rPr lang="fr-FR" dirty="0"/>
              <a:t>Hypothèse: 1 000 000 habitants </a:t>
            </a:r>
            <a:r>
              <a:rPr lang="fr-FR" dirty="0">
                <a:sym typeface="Wingdings" panose="05000000000000000000" pitchFamily="2" charset="2"/>
              </a:rPr>
              <a:t> </a:t>
            </a:r>
            <a:r>
              <a:rPr lang="fr-FR" dirty="0"/>
              <a:t>150 000 t/an pour les 10 communes concernées</a:t>
            </a:r>
          </a:p>
        </p:txBody>
      </p:sp>
      <p:graphicFrame>
        <p:nvGraphicFramePr>
          <p:cNvPr id="7" name="Table 6">
            <a:extLst>
              <a:ext uri="{FF2B5EF4-FFF2-40B4-BE49-F238E27FC236}">
                <a16:creationId xmlns:a16="http://schemas.microsoft.com/office/drawing/2014/main" id="{FCD8D8D5-E98E-4DA4-B24C-5B9BF1A296C9}"/>
              </a:ext>
            </a:extLst>
          </p:cNvPr>
          <p:cNvGraphicFramePr>
            <a:graphicFrameLocks noGrp="1"/>
          </p:cNvGraphicFramePr>
          <p:nvPr>
            <p:extLst>
              <p:ext uri="{D42A27DB-BD31-4B8C-83A1-F6EECF244321}">
                <p14:modId xmlns:p14="http://schemas.microsoft.com/office/powerpoint/2010/main" val="1204416870"/>
              </p:ext>
            </p:extLst>
          </p:nvPr>
        </p:nvGraphicFramePr>
        <p:xfrm>
          <a:off x="681135" y="3376230"/>
          <a:ext cx="10068145" cy="3421290"/>
        </p:xfrm>
        <a:graphic>
          <a:graphicData uri="http://schemas.openxmlformats.org/drawingml/2006/table">
            <a:tbl>
              <a:tblPr firstRow="1" firstCol="1" bandRow="1"/>
              <a:tblGrid>
                <a:gridCol w="2783425">
                  <a:extLst>
                    <a:ext uri="{9D8B030D-6E8A-4147-A177-3AD203B41FA5}">
                      <a16:colId xmlns:a16="http://schemas.microsoft.com/office/drawing/2014/main" val="1399419237"/>
                    </a:ext>
                  </a:extLst>
                </a:gridCol>
                <a:gridCol w="2946400">
                  <a:extLst>
                    <a:ext uri="{9D8B030D-6E8A-4147-A177-3AD203B41FA5}">
                      <a16:colId xmlns:a16="http://schemas.microsoft.com/office/drawing/2014/main" val="1127701033"/>
                    </a:ext>
                  </a:extLst>
                </a:gridCol>
                <a:gridCol w="1656080">
                  <a:extLst>
                    <a:ext uri="{9D8B030D-6E8A-4147-A177-3AD203B41FA5}">
                      <a16:colId xmlns:a16="http://schemas.microsoft.com/office/drawing/2014/main" val="3887210857"/>
                    </a:ext>
                  </a:extLst>
                </a:gridCol>
                <a:gridCol w="2682240">
                  <a:extLst>
                    <a:ext uri="{9D8B030D-6E8A-4147-A177-3AD203B41FA5}">
                      <a16:colId xmlns:a16="http://schemas.microsoft.com/office/drawing/2014/main" val="1310418819"/>
                    </a:ext>
                  </a:extLst>
                </a:gridCol>
              </a:tblGrid>
              <a:tr h="440187">
                <a:tc>
                  <a:txBody>
                    <a:bodyPr/>
                    <a:lstStyle/>
                    <a:p>
                      <a:pPr algn="ctr"/>
                      <a:r>
                        <a:rPr lang="fr-FR" sz="1600" b="1" dirty="0">
                          <a:solidFill>
                            <a:schemeClr val="bg1"/>
                          </a:solidFill>
                          <a:effectLst/>
                          <a:latin typeface="+mn-lt"/>
                          <a:ea typeface="Calibri" panose="020F0502020204030204" pitchFamily="34" charset="0"/>
                          <a:cs typeface="Times New Roman" panose="02020603050405020304" pitchFamily="18" charset="0"/>
                        </a:rPr>
                        <a:t>Déchets plastiques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r>
                        <a:rPr lang="fr-FR" sz="1600" b="1" dirty="0">
                          <a:solidFill>
                            <a:srgbClr val="FFFFFF"/>
                          </a:solidFill>
                          <a:effectLst/>
                          <a:latin typeface="+mn-lt"/>
                          <a:ea typeface="Calibri" panose="020F0502020204030204" pitchFamily="34" charset="0"/>
                          <a:cs typeface="Times New Roman" panose="02020603050405020304" pitchFamily="18" charset="0"/>
                        </a:rPr>
                        <a:t>Proportion dans le gisement de déchets ménagers (%)</a:t>
                      </a:r>
                      <a:endParaRPr lang="fr-FR" sz="16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r>
                        <a:rPr lang="fr-FR" sz="1600" b="1" dirty="0">
                          <a:solidFill>
                            <a:srgbClr val="FFFFFF"/>
                          </a:solidFill>
                          <a:effectLst/>
                          <a:latin typeface="+mn-lt"/>
                          <a:ea typeface="Calibri" panose="020F0502020204030204" pitchFamily="34" charset="0"/>
                          <a:cs typeface="Times New Roman" panose="02020603050405020304" pitchFamily="18" charset="0"/>
                        </a:rPr>
                        <a:t>Quantité (t/an)</a:t>
                      </a:r>
                      <a:endParaRPr lang="fr-FR" sz="16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r>
                        <a:rPr lang="fr-FR" sz="1600" b="1" dirty="0">
                          <a:solidFill>
                            <a:srgbClr val="FFFFFF"/>
                          </a:solidFill>
                          <a:effectLst/>
                          <a:latin typeface="+mn-lt"/>
                          <a:ea typeface="Calibri" panose="020F0502020204030204" pitchFamily="34" charset="0"/>
                          <a:cs typeface="Times New Roman" panose="02020603050405020304" pitchFamily="18" charset="0"/>
                        </a:rPr>
                        <a:t>Proportion dans le gisement de plastique à traiter (%)</a:t>
                      </a:r>
                      <a:endParaRPr lang="fr-FR"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065142084"/>
                  </a:ext>
                </a:extLst>
              </a:tr>
              <a:tr h="440187">
                <a:tc>
                  <a:txBody>
                    <a:bodyPr/>
                    <a:lstStyle/>
                    <a:p>
                      <a:pPr algn="ctr"/>
                      <a:r>
                        <a:rPr lang="fr-FR" sz="1600" dirty="0">
                          <a:effectLst/>
                          <a:latin typeface="+mn-lt"/>
                          <a:ea typeface="Calibri" panose="020F0502020204030204" pitchFamily="34" charset="0"/>
                          <a:cs typeface="Times New Roman" panose="02020603050405020304" pitchFamily="18" charset="0"/>
                        </a:rPr>
                        <a:t>PEBD souple </a:t>
                      </a:r>
                    </a:p>
                    <a:p>
                      <a:pPr algn="ctr"/>
                      <a:r>
                        <a:rPr lang="fr-FR" sz="1600" dirty="0">
                          <a:effectLst/>
                          <a:latin typeface="+mn-lt"/>
                          <a:ea typeface="Calibri" panose="020F0502020204030204" pitchFamily="34" charset="0"/>
                          <a:cs typeface="Times New Roman" panose="02020603050405020304" pitchFamily="18" charset="0"/>
                        </a:rPr>
                        <a:t>(Films fins type sachets d’eau)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effectLst/>
                          <a:latin typeface="+mn-lt"/>
                          <a:ea typeface="Calibri" panose="020F0502020204030204" pitchFamily="34" charset="0"/>
                          <a:cs typeface="Times New Roman" panose="02020603050405020304" pitchFamily="18" charset="0"/>
                        </a:rPr>
                        <a:t>7,1 %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effectLst/>
                          <a:latin typeface="+mn-lt"/>
                          <a:ea typeface="Calibri" panose="020F0502020204030204" pitchFamily="34" charset="0"/>
                          <a:cs typeface="Times New Roman" panose="02020603050405020304" pitchFamily="18" charset="0"/>
                        </a:rPr>
                        <a:t>10 650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a:effectLst/>
                          <a:latin typeface="+mn-lt"/>
                          <a:ea typeface="Calibri" panose="020F0502020204030204" pitchFamily="34" charset="0"/>
                          <a:cs typeface="Times New Roman" panose="02020603050405020304" pitchFamily="18" charset="0"/>
                        </a:rPr>
                        <a:t>68 %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046433"/>
                  </a:ext>
                </a:extLst>
              </a:tr>
              <a:tr h="440187">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PEHD rigide</a:t>
                      </a:r>
                    </a:p>
                    <a:p>
                      <a:pPr algn="ctr"/>
                      <a:r>
                        <a:rPr lang="fr-FR" sz="1600" dirty="0">
                          <a:solidFill>
                            <a:schemeClr val="tx1"/>
                          </a:solidFill>
                          <a:effectLst/>
                          <a:latin typeface="+mn-lt"/>
                          <a:ea typeface="Calibri" panose="020F0502020204030204" pitchFamily="34" charset="0"/>
                          <a:cs typeface="Times New Roman" panose="02020603050405020304" pitchFamily="18" charset="0"/>
                        </a:rPr>
                        <a:t>(Bidons, caisses, seaux)</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1,4 %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a:solidFill>
                            <a:schemeClr val="tx1"/>
                          </a:solidFill>
                          <a:effectLst/>
                          <a:latin typeface="+mn-lt"/>
                          <a:ea typeface="Calibri" panose="020F0502020204030204" pitchFamily="34" charset="0"/>
                          <a:cs typeface="Times New Roman" panose="02020603050405020304" pitchFamily="18" charset="0"/>
                        </a:rPr>
                        <a:t>2 079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a:solidFill>
                            <a:schemeClr val="tx1"/>
                          </a:solidFill>
                          <a:effectLst/>
                          <a:latin typeface="+mn-lt"/>
                          <a:ea typeface="Calibri" panose="020F0502020204030204" pitchFamily="34" charset="0"/>
                          <a:cs typeface="Times New Roman" panose="02020603050405020304" pitchFamily="18" charset="0"/>
                        </a:rPr>
                        <a:t>13 %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extLst>
                  <a:ext uri="{0D108BD9-81ED-4DB2-BD59-A6C34878D82A}">
                    <a16:rowId xmlns:a16="http://schemas.microsoft.com/office/drawing/2014/main" val="2814942592"/>
                  </a:ext>
                </a:extLst>
              </a:tr>
              <a:tr h="440187">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PP rigide</a:t>
                      </a:r>
                    </a:p>
                    <a:p>
                      <a:pPr algn="ctr"/>
                      <a:r>
                        <a:rPr lang="fr-FR" sz="1600" dirty="0">
                          <a:solidFill>
                            <a:schemeClr val="tx1"/>
                          </a:solidFill>
                          <a:effectLst/>
                          <a:latin typeface="+mn-lt"/>
                          <a:ea typeface="Calibri" panose="020F0502020204030204" pitchFamily="34" charset="0"/>
                          <a:cs typeface="Times New Roman" panose="02020603050405020304" pitchFamily="18" charset="0"/>
                        </a:rPr>
                        <a:t>(Bidons, caisses, seaux)</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1 500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a:solidFill>
                            <a:schemeClr val="tx1"/>
                          </a:solidFill>
                          <a:effectLst/>
                          <a:latin typeface="+mn-lt"/>
                          <a:ea typeface="Calibri" panose="020F0502020204030204" pitchFamily="34" charset="0"/>
                          <a:cs typeface="Times New Roman" panose="02020603050405020304" pitchFamily="18" charset="0"/>
                        </a:rPr>
                        <a:t>9,5 %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276090"/>
                  </a:ext>
                </a:extLst>
              </a:tr>
              <a:tr h="440187">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PSE</a:t>
                      </a:r>
                    </a:p>
                    <a:p>
                      <a:pPr algn="ctr"/>
                      <a:r>
                        <a:rPr lang="fr-FR" sz="1600" dirty="0">
                          <a:solidFill>
                            <a:schemeClr val="tx1"/>
                          </a:solidFill>
                          <a:effectLst/>
                          <a:latin typeface="+mn-lt"/>
                          <a:ea typeface="Calibri" panose="020F0502020204030204" pitchFamily="34" charset="0"/>
                          <a:cs typeface="Times New Roman" panose="02020603050405020304" pitchFamily="18" charset="0"/>
                        </a:rPr>
                        <a:t>(Barquettes alimentaires)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1 500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9,5 %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extLst>
                  <a:ext uri="{0D108BD9-81ED-4DB2-BD59-A6C34878D82A}">
                    <a16:rowId xmlns:a16="http://schemas.microsoft.com/office/drawing/2014/main" val="167365342"/>
                  </a:ext>
                </a:extLst>
              </a:tr>
              <a:tr h="440187">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PET</a:t>
                      </a:r>
                    </a:p>
                    <a:p>
                      <a:pPr algn="ctr"/>
                      <a:r>
                        <a:rPr lang="fr-FR" sz="1600" dirty="0">
                          <a:solidFill>
                            <a:schemeClr val="tx1"/>
                          </a:solidFill>
                          <a:effectLst/>
                          <a:latin typeface="+mn-lt"/>
                          <a:ea typeface="Calibri" panose="020F0502020204030204" pitchFamily="34" charset="0"/>
                          <a:cs typeface="Times New Roman" panose="02020603050405020304" pitchFamily="18" charset="0"/>
                        </a:rPr>
                        <a:t>(Bouteilles)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2,2 %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3 279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Exclu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02512"/>
                  </a:ext>
                </a:extLst>
              </a:tr>
              <a:tr h="247605">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Autre – PVC, ABS,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a:solidFill>
                            <a:schemeClr val="tx1"/>
                          </a:solidFill>
                          <a:effectLst/>
                          <a:latin typeface="+mn-lt"/>
                          <a:ea typeface="Calibri" panose="020F0502020204030204" pitchFamily="34" charset="0"/>
                          <a:cs typeface="Times New Roman" panose="02020603050405020304" pitchFamily="18" charset="0"/>
                        </a:rPr>
                        <a:t>Non mesurée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Non mesurée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a:txBody>
                    <a:bodyPr/>
                    <a:lstStyle/>
                    <a:p>
                      <a:pPr algn="ctr"/>
                      <a:r>
                        <a:rPr lang="fr-FR" sz="1600" dirty="0">
                          <a:solidFill>
                            <a:schemeClr val="tx1"/>
                          </a:solidFill>
                          <a:effectLst/>
                          <a:latin typeface="+mn-lt"/>
                          <a:ea typeface="Calibri" panose="020F0502020204030204" pitchFamily="34" charset="0"/>
                          <a:cs typeface="Times New Roman" panose="02020603050405020304" pitchFamily="18" charset="0"/>
                        </a:rPr>
                        <a:t>Exclu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extLst>
                  <a:ext uri="{0D108BD9-81ED-4DB2-BD59-A6C34878D82A}">
                    <a16:rowId xmlns:a16="http://schemas.microsoft.com/office/drawing/2014/main" val="3832363785"/>
                  </a:ext>
                </a:extLst>
              </a:tr>
              <a:tr h="247605">
                <a:tc>
                  <a:txBody>
                    <a:bodyPr/>
                    <a:lstStyle/>
                    <a:p>
                      <a:pPr algn="ctr"/>
                      <a:r>
                        <a:rPr lang="fr-FR" sz="1600" dirty="0">
                          <a:solidFill>
                            <a:srgbClr val="FFFFFF"/>
                          </a:solidFill>
                          <a:effectLst/>
                          <a:latin typeface="+mn-lt"/>
                          <a:ea typeface="Calibri" panose="020F0502020204030204" pitchFamily="34" charset="0"/>
                          <a:cs typeface="Times New Roman" panose="02020603050405020304" pitchFamily="18" charset="0"/>
                        </a:rPr>
                        <a:t>Total</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25252"/>
                    </a:solidFill>
                  </a:tcPr>
                </a:tc>
                <a:tc>
                  <a:txBody>
                    <a:bodyPr/>
                    <a:lstStyle/>
                    <a:p>
                      <a:pPr algn="ctr"/>
                      <a:r>
                        <a:rPr lang="fr-FR" sz="1600" dirty="0">
                          <a:solidFill>
                            <a:srgbClr val="FFFFFF"/>
                          </a:solidFill>
                          <a:effectLst/>
                          <a:latin typeface="+mn-lt"/>
                          <a:ea typeface="Calibri" panose="020F0502020204030204" pitchFamily="34" charset="0"/>
                          <a:cs typeface="Times New Roman" panose="02020603050405020304" pitchFamily="18" charset="0"/>
                        </a:rPr>
                        <a:t>12,7 %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25252"/>
                    </a:solidFill>
                  </a:tcPr>
                </a:tc>
                <a:tc>
                  <a:txBody>
                    <a:bodyPr/>
                    <a:lstStyle/>
                    <a:p>
                      <a:pPr algn="ctr"/>
                      <a:r>
                        <a:rPr lang="fr-FR" sz="1600">
                          <a:solidFill>
                            <a:srgbClr val="FFFFFF"/>
                          </a:solidFill>
                          <a:effectLst/>
                          <a:latin typeface="+mn-lt"/>
                          <a:ea typeface="Calibri" panose="020F0502020204030204" pitchFamily="34" charset="0"/>
                          <a:cs typeface="Times New Roman" panose="02020603050405020304" pitchFamily="18" charset="0"/>
                        </a:rPr>
                        <a:t>19 008</a:t>
                      </a:r>
                      <a:endParaRPr lang="fr-FR"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25252"/>
                    </a:solidFill>
                  </a:tcPr>
                </a:tc>
                <a:tc>
                  <a:txBody>
                    <a:bodyPr/>
                    <a:lstStyle/>
                    <a:p>
                      <a:pPr algn="ctr"/>
                      <a:r>
                        <a:rPr lang="fr-FR" sz="1600" dirty="0">
                          <a:solidFill>
                            <a:srgbClr val="FFFFFF"/>
                          </a:solidFill>
                          <a:effectLst/>
                          <a:latin typeface="+mn-lt"/>
                          <a:ea typeface="Calibri" panose="020F0502020204030204" pitchFamily="34" charset="0"/>
                          <a:cs typeface="Times New Roman" panose="02020603050405020304" pitchFamily="18" charset="0"/>
                        </a:rPr>
                        <a:t>100 %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25252"/>
                    </a:solidFill>
                  </a:tcPr>
                </a:tc>
                <a:extLst>
                  <a:ext uri="{0D108BD9-81ED-4DB2-BD59-A6C34878D82A}">
                    <a16:rowId xmlns:a16="http://schemas.microsoft.com/office/drawing/2014/main" val="3803736044"/>
                  </a:ext>
                </a:extLst>
              </a:tr>
            </a:tbl>
          </a:graphicData>
        </a:graphic>
      </p:graphicFrame>
    </p:spTree>
    <p:extLst>
      <p:ext uri="{BB962C8B-B14F-4D97-AF65-F5344CB8AC3E}">
        <p14:creationId xmlns:p14="http://schemas.microsoft.com/office/powerpoint/2010/main" val="3480627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4902-1249-4EF0-854C-FCEC466A55A9}"/>
              </a:ext>
            </a:extLst>
          </p:cNvPr>
          <p:cNvSpPr>
            <a:spLocks noGrp="1"/>
          </p:cNvSpPr>
          <p:nvPr>
            <p:ph type="title"/>
          </p:nvPr>
        </p:nvSpPr>
        <p:spPr/>
        <p:txBody>
          <a:bodyPr/>
          <a:lstStyle/>
          <a:p>
            <a:r>
              <a:rPr lang="fr-FR" dirty="0"/>
              <a:t>Gaz incondensables</a:t>
            </a:r>
          </a:p>
        </p:txBody>
      </p:sp>
      <p:sp>
        <p:nvSpPr>
          <p:cNvPr id="3" name="Slide Number Placeholder 2">
            <a:extLst>
              <a:ext uri="{FF2B5EF4-FFF2-40B4-BE49-F238E27FC236}">
                <a16:creationId xmlns:a16="http://schemas.microsoft.com/office/drawing/2014/main" id="{AB64E3B0-046C-47E4-BEA4-848B850F1AF6}"/>
              </a:ext>
            </a:extLst>
          </p:cNvPr>
          <p:cNvSpPr>
            <a:spLocks noGrp="1"/>
          </p:cNvSpPr>
          <p:nvPr>
            <p:ph type="sldNum" sz="quarter" idx="12"/>
          </p:nvPr>
        </p:nvSpPr>
        <p:spPr/>
        <p:txBody>
          <a:bodyPr/>
          <a:lstStyle/>
          <a:p>
            <a:fld id="{27C6CCC6-2BE5-4E42-96A4-D1E8E81A3D8E}" type="slidenum">
              <a:rPr lang="de-DE" smtClean="0"/>
              <a:pPr/>
              <a:t>37</a:t>
            </a:fld>
            <a:endParaRPr lang="de-DE" dirty="0"/>
          </a:p>
        </p:txBody>
      </p:sp>
      <p:sp>
        <p:nvSpPr>
          <p:cNvPr id="4" name="Content Placeholder 3">
            <a:extLst>
              <a:ext uri="{FF2B5EF4-FFF2-40B4-BE49-F238E27FC236}">
                <a16:creationId xmlns:a16="http://schemas.microsoft.com/office/drawing/2014/main" id="{80CC91D6-36C9-4FD6-B56C-4EBD5ADC0AD3}"/>
              </a:ext>
            </a:extLst>
          </p:cNvPr>
          <p:cNvSpPr>
            <a:spLocks noGrp="1"/>
          </p:cNvSpPr>
          <p:nvPr>
            <p:ph sz="half" idx="13"/>
          </p:nvPr>
        </p:nvSpPr>
        <p:spPr>
          <a:xfrm>
            <a:off x="1676160" y="1511464"/>
            <a:ext cx="2758440" cy="579559"/>
          </a:xfrm>
        </p:spPr>
        <p:txBody>
          <a:bodyPr/>
          <a:lstStyle/>
          <a:p>
            <a:pPr marL="0" indent="0" algn="ctr">
              <a:buNone/>
            </a:pPr>
            <a:r>
              <a:rPr lang="fr-FR" dirty="0">
                <a:solidFill>
                  <a:schemeClr val="tx2"/>
                </a:solidFill>
              </a:rPr>
              <a:t>Composition</a:t>
            </a:r>
          </a:p>
        </p:txBody>
      </p:sp>
      <p:sp>
        <p:nvSpPr>
          <p:cNvPr id="5" name="Content Placeholder 3">
            <a:extLst>
              <a:ext uri="{FF2B5EF4-FFF2-40B4-BE49-F238E27FC236}">
                <a16:creationId xmlns:a16="http://schemas.microsoft.com/office/drawing/2014/main" id="{029D4768-935E-42E8-85E2-9147BF687DC2}"/>
              </a:ext>
            </a:extLst>
          </p:cNvPr>
          <p:cNvSpPr txBox="1">
            <a:spLocks/>
          </p:cNvSpPr>
          <p:nvPr/>
        </p:nvSpPr>
        <p:spPr>
          <a:xfrm>
            <a:off x="6151317" y="2284878"/>
            <a:ext cx="5821678" cy="13810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Hypothèses:</a:t>
            </a:r>
          </a:p>
          <a:p>
            <a:r>
              <a:rPr lang="fr-FR" sz="2400" dirty="0"/>
              <a:t>Gaz équivalent à du méthane </a:t>
            </a:r>
            <a:r>
              <a:rPr lang="fr-FR" sz="1700" dirty="0"/>
              <a:t>(Rapport des PCI: 1,05)</a:t>
            </a:r>
          </a:p>
          <a:p>
            <a:r>
              <a:rPr lang="fr-FR" sz="2400" dirty="0"/>
              <a:t>Combustion complète, en excès d’air</a:t>
            </a:r>
          </a:p>
        </p:txBody>
      </p:sp>
      <p:graphicFrame>
        <p:nvGraphicFramePr>
          <p:cNvPr id="6" name="Table 5">
            <a:extLst>
              <a:ext uri="{FF2B5EF4-FFF2-40B4-BE49-F238E27FC236}">
                <a16:creationId xmlns:a16="http://schemas.microsoft.com/office/drawing/2014/main" id="{48439FB8-807B-47FF-B1A9-1102060A51E3}"/>
              </a:ext>
            </a:extLst>
          </p:cNvPr>
          <p:cNvGraphicFramePr>
            <a:graphicFrameLocks noGrp="1"/>
          </p:cNvGraphicFramePr>
          <p:nvPr>
            <p:extLst>
              <p:ext uri="{D42A27DB-BD31-4B8C-83A1-F6EECF244321}">
                <p14:modId xmlns:p14="http://schemas.microsoft.com/office/powerpoint/2010/main" val="3458367687"/>
              </p:ext>
            </p:extLst>
          </p:nvPr>
        </p:nvGraphicFramePr>
        <p:xfrm>
          <a:off x="485508" y="2091023"/>
          <a:ext cx="5144262" cy="3413760"/>
        </p:xfrm>
        <a:graphic>
          <a:graphicData uri="http://schemas.openxmlformats.org/drawingml/2006/table">
            <a:tbl>
              <a:tblPr firstRow="1" firstCol="1" bandRow="1">
                <a:tableStyleId>{8799B23B-EC83-4686-B30A-512413B5E67A}</a:tableStyleId>
              </a:tblPr>
              <a:tblGrid>
                <a:gridCol w="2634742">
                  <a:extLst>
                    <a:ext uri="{9D8B030D-6E8A-4147-A177-3AD203B41FA5}">
                      <a16:colId xmlns:a16="http://schemas.microsoft.com/office/drawing/2014/main" val="1723615202"/>
                    </a:ext>
                  </a:extLst>
                </a:gridCol>
                <a:gridCol w="2509520">
                  <a:extLst>
                    <a:ext uri="{9D8B030D-6E8A-4147-A177-3AD203B41FA5}">
                      <a16:colId xmlns:a16="http://schemas.microsoft.com/office/drawing/2014/main" val="3269122222"/>
                    </a:ext>
                  </a:extLst>
                </a:gridCol>
              </a:tblGrid>
              <a:tr h="0">
                <a:tc>
                  <a:txBody>
                    <a:bodyPr/>
                    <a:lstStyle/>
                    <a:p>
                      <a:pPr algn="ctr"/>
                      <a:r>
                        <a:rPr lang="fr-FR" sz="1600" dirty="0">
                          <a:solidFill>
                            <a:schemeClr val="bg1"/>
                          </a:solidFill>
                          <a:effectLst/>
                        </a:rPr>
                        <a:t>Gaz incondensables</a:t>
                      </a:r>
                      <a:endParaRPr lang="fr-FR"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gn="ctr"/>
                      <a:r>
                        <a:rPr lang="fr-FR" sz="1600" dirty="0">
                          <a:solidFill>
                            <a:schemeClr val="bg1"/>
                          </a:solidFill>
                          <a:effectLst/>
                        </a:rPr>
                        <a:t>Proportion moyenne </a:t>
                      </a:r>
                    </a:p>
                    <a:p>
                      <a:pPr algn="ctr"/>
                      <a:r>
                        <a:rPr lang="fr-FR" sz="1600" dirty="0">
                          <a:solidFill>
                            <a:schemeClr val="bg1"/>
                          </a:solidFill>
                          <a:effectLst/>
                        </a:rPr>
                        <a:t>(% volumique)</a:t>
                      </a:r>
                      <a:endParaRPr lang="fr-FR"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2723699778"/>
                  </a:ext>
                </a:extLst>
              </a:tr>
              <a:tr h="0">
                <a:tc>
                  <a:txBody>
                    <a:bodyPr/>
                    <a:lstStyle/>
                    <a:p>
                      <a:pPr algn="ctr"/>
                      <a:r>
                        <a:rPr lang="fr-FR" sz="1600" b="0" dirty="0">
                          <a:effectLst/>
                        </a:rPr>
                        <a:t>Hydrogène (H2)</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dirty="0">
                          <a:effectLst/>
                        </a:rPr>
                        <a:t>2 %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6483925"/>
                  </a:ext>
                </a:extLst>
              </a:tr>
              <a:tr h="0">
                <a:tc>
                  <a:txBody>
                    <a:bodyPr/>
                    <a:lstStyle/>
                    <a:p>
                      <a:pPr algn="ctr"/>
                      <a:r>
                        <a:rPr lang="fr-FR" sz="1600" b="0" dirty="0">
                          <a:effectLst/>
                        </a:rPr>
                        <a:t>Oxygène (O2)</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a:effectLst/>
                        </a:rPr>
                        <a:t>4 %</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80931"/>
                  </a:ext>
                </a:extLst>
              </a:tr>
              <a:tr h="0">
                <a:tc>
                  <a:txBody>
                    <a:bodyPr/>
                    <a:lstStyle/>
                    <a:p>
                      <a:pPr algn="ctr"/>
                      <a:r>
                        <a:rPr lang="fr-FR" sz="1600" b="0" dirty="0">
                          <a:effectLst/>
                        </a:rPr>
                        <a:t>Azote (N2)</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a:effectLst/>
                        </a:rPr>
                        <a:t>16,5 %</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823182"/>
                  </a:ext>
                </a:extLst>
              </a:tr>
              <a:tr h="0">
                <a:tc>
                  <a:txBody>
                    <a:bodyPr/>
                    <a:lstStyle/>
                    <a:p>
                      <a:pPr algn="ctr"/>
                      <a:r>
                        <a:rPr lang="fr-FR" sz="1600" b="0" dirty="0">
                          <a:effectLst/>
                        </a:rPr>
                        <a:t>Méthane (CH4)</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dirty="0">
                          <a:effectLst/>
                        </a:rPr>
                        <a:t>24 %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570641"/>
                  </a:ext>
                </a:extLst>
              </a:tr>
              <a:tr h="0">
                <a:tc>
                  <a:txBody>
                    <a:bodyPr/>
                    <a:lstStyle/>
                    <a:p>
                      <a:pPr algn="ctr"/>
                      <a:r>
                        <a:rPr lang="fr-FR" sz="1600" b="0" dirty="0">
                          <a:effectLst/>
                        </a:rPr>
                        <a:t>Monoxyde de carbone (CO)</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dirty="0">
                          <a:effectLst/>
                        </a:rPr>
                        <a:t>1,75 %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583349"/>
                  </a:ext>
                </a:extLst>
              </a:tr>
              <a:tr h="0">
                <a:tc>
                  <a:txBody>
                    <a:bodyPr/>
                    <a:lstStyle/>
                    <a:p>
                      <a:pPr algn="ctr">
                        <a:tabLst>
                          <a:tab pos="1168400" algn="l"/>
                        </a:tabLst>
                      </a:pPr>
                      <a:r>
                        <a:rPr lang="fr-FR" sz="1600" b="0" dirty="0">
                          <a:effectLst/>
                        </a:rPr>
                        <a:t>Dioxyde de carbone (CO2)</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a:effectLst/>
                        </a:rPr>
                        <a:t>4 %</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137260"/>
                  </a:ext>
                </a:extLst>
              </a:tr>
              <a:tr h="0">
                <a:tc>
                  <a:txBody>
                    <a:bodyPr/>
                    <a:lstStyle/>
                    <a:p>
                      <a:pPr algn="ctr"/>
                      <a:r>
                        <a:rPr lang="fr-FR" sz="1600" b="0">
                          <a:effectLst/>
                        </a:rPr>
                        <a:t>Acetylene (C2H2)</a:t>
                      </a:r>
                      <a:endParaRPr lang="fr-FR"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dirty="0">
                          <a:effectLst/>
                        </a:rPr>
                        <a:t>15,25 %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1287430"/>
                  </a:ext>
                </a:extLst>
              </a:tr>
              <a:tr h="0">
                <a:tc>
                  <a:txBody>
                    <a:bodyPr/>
                    <a:lstStyle/>
                    <a:p>
                      <a:pPr algn="ctr"/>
                      <a:r>
                        <a:rPr lang="fr-FR" sz="1600" b="0" dirty="0" err="1">
                          <a:effectLst/>
                        </a:rPr>
                        <a:t>Ethylene</a:t>
                      </a:r>
                      <a:r>
                        <a:rPr lang="fr-FR" sz="1600" b="0" dirty="0">
                          <a:effectLst/>
                        </a:rPr>
                        <a:t> (C2H4)</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a:effectLst/>
                        </a:rPr>
                        <a:t>15,25 %</a:t>
                      </a:r>
                      <a:endParaRPr lang="fr-F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1635380"/>
                  </a:ext>
                </a:extLst>
              </a:tr>
              <a:tr h="0">
                <a:tc>
                  <a:txBody>
                    <a:bodyPr/>
                    <a:lstStyle/>
                    <a:p>
                      <a:pPr algn="ctr"/>
                      <a:r>
                        <a:rPr lang="fr-FR" sz="1600" b="0" dirty="0">
                          <a:effectLst/>
                        </a:rPr>
                        <a:t>Ethane (C2H6)</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dirty="0">
                          <a:effectLst/>
                        </a:rPr>
                        <a:t>11,5 %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816492"/>
                  </a:ext>
                </a:extLst>
              </a:tr>
              <a:tr h="0">
                <a:tc>
                  <a:txBody>
                    <a:bodyPr/>
                    <a:lstStyle/>
                    <a:p>
                      <a:pPr algn="ctr"/>
                      <a:r>
                        <a:rPr lang="fr-FR" sz="1600" b="0" dirty="0">
                          <a:effectLst/>
                        </a:rPr>
                        <a:t>Propane (C3H8)</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dirty="0">
                          <a:effectLst/>
                        </a:rPr>
                        <a:t>3,25 %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8846675"/>
                  </a:ext>
                </a:extLst>
              </a:tr>
              <a:tr h="0">
                <a:tc>
                  <a:txBody>
                    <a:bodyPr/>
                    <a:lstStyle/>
                    <a:p>
                      <a:pPr algn="ctr"/>
                      <a:r>
                        <a:rPr lang="fr-FR" sz="1600" b="0" dirty="0">
                          <a:effectLst/>
                        </a:rPr>
                        <a:t>Autres (</a:t>
                      </a:r>
                      <a:r>
                        <a:rPr lang="fr-FR" sz="1600" b="0" dirty="0" err="1">
                          <a:effectLst/>
                        </a:rPr>
                        <a:t>CxHx</a:t>
                      </a:r>
                      <a:r>
                        <a:rPr lang="fr-FR" sz="1600" b="0" dirty="0">
                          <a:effectLst/>
                        </a:rPr>
                        <a:t>)</a:t>
                      </a:r>
                      <a:endParaRPr lang="fr-FR"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600" dirty="0">
                          <a:effectLst/>
                        </a:rPr>
                        <a:t>2,5 %</a:t>
                      </a:r>
                      <a:endParaRPr lang="fr-F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0685847"/>
                  </a:ext>
                </a:extLst>
              </a:tr>
              <a:tr h="0">
                <a:tc>
                  <a:txBody>
                    <a:bodyPr/>
                    <a:lstStyle/>
                    <a:p>
                      <a:pPr algn="ctr"/>
                      <a:r>
                        <a:rPr lang="fr-FR" sz="1600" dirty="0">
                          <a:solidFill>
                            <a:schemeClr val="bg1"/>
                          </a:solidFill>
                          <a:effectLst/>
                        </a:rPr>
                        <a:t>Total</a:t>
                      </a:r>
                      <a:endParaRPr lang="fr-FR"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gn="ctr"/>
                      <a:r>
                        <a:rPr lang="fr-FR" sz="1600" dirty="0">
                          <a:solidFill>
                            <a:schemeClr val="bg1"/>
                          </a:solidFill>
                          <a:effectLst/>
                        </a:rPr>
                        <a:t>100 %</a:t>
                      </a:r>
                      <a:endParaRPr lang="fr-FR"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2574622054"/>
                  </a:ext>
                </a:extLst>
              </a:tr>
            </a:tbl>
          </a:graphicData>
        </a:graphic>
      </p:graphicFrame>
      <p:cxnSp>
        <p:nvCxnSpPr>
          <p:cNvPr id="9" name="Straight Connector 8">
            <a:extLst>
              <a:ext uri="{FF2B5EF4-FFF2-40B4-BE49-F238E27FC236}">
                <a16:creationId xmlns:a16="http://schemas.microsoft.com/office/drawing/2014/main" id="{E1045B4B-C811-4FFC-ABD5-9244A08031EC}"/>
              </a:ext>
            </a:extLst>
          </p:cNvPr>
          <p:cNvCxnSpPr>
            <a:cxnSpLocks/>
          </p:cNvCxnSpPr>
          <p:nvPr/>
        </p:nvCxnSpPr>
        <p:spPr>
          <a:xfrm flipV="1">
            <a:off x="6040684" y="2374053"/>
            <a:ext cx="0" cy="3850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72129383-8B55-4997-BC16-6DD9E6293D99}"/>
              </a:ext>
            </a:extLst>
          </p:cNvPr>
          <p:cNvSpPr txBox="1">
            <a:spLocks/>
          </p:cNvSpPr>
          <p:nvPr/>
        </p:nvSpPr>
        <p:spPr>
          <a:xfrm>
            <a:off x="7231380" y="1520503"/>
            <a:ext cx="2758440" cy="579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fr-FR" dirty="0">
                <a:solidFill>
                  <a:schemeClr val="tx2"/>
                </a:solidFill>
              </a:rPr>
              <a:t>Combustion</a:t>
            </a:r>
          </a:p>
        </p:txBody>
      </p:sp>
      <mc:AlternateContent xmlns:mc="http://schemas.openxmlformats.org/markup-compatibility/2006" xmlns:a14="http://schemas.microsoft.com/office/drawing/2010/main">
        <mc:Choice Requires="a14">
          <p:graphicFrame>
            <p:nvGraphicFramePr>
              <p:cNvPr id="12" name="Table 12">
                <a:extLst>
                  <a:ext uri="{FF2B5EF4-FFF2-40B4-BE49-F238E27FC236}">
                    <a16:creationId xmlns:a16="http://schemas.microsoft.com/office/drawing/2014/main" id="{2124CBC9-1265-4DE9-9FAA-C0F367B61BF5}"/>
                  </a:ext>
                </a:extLst>
              </p:cNvPr>
              <p:cNvGraphicFramePr>
                <a:graphicFrameLocks noGrp="1"/>
              </p:cNvGraphicFramePr>
              <p:nvPr>
                <p:extLst>
                  <p:ext uri="{D42A27DB-BD31-4B8C-83A1-F6EECF244321}">
                    <p14:modId xmlns:p14="http://schemas.microsoft.com/office/powerpoint/2010/main" val="2166624777"/>
                  </p:ext>
                </p:extLst>
              </p:nvPr>
            </p:nvGraphicFramePr>
            <p:xfrm>
              <a:off x="6400271" y="4126930"/>
              <a:ext cx="5323770" cy="1112520"/>
            </p:xfrm>
            <a:graphic>
              <a:graphicData uri="http://schemas.openxmlformats.org/drawingml/2006/table">
                <a:tbl>
                  <a:tblPr firstRow="1" bandRow="1">
                    <a:tableStyleId>{5C22544A-7EE6-4342-B048-85BDC9FD1C3A}</a:tableStyleId>
                  </a:tblPr>
                  <a:tblGrid>
                    <a:gridCol w="721360">
                      <a:extLst>
                        <a:ext uri="{9D8B030D-6E8A-4147-A177-3AD203B41FA5}">
                          <a16:colId xmlns:a16="http://schemas.microsoft.com/office/drawing/2014/main" val="3646980980"/>
                        </a:ext>
                      </a:extLst>
                    </a:gridCol>
                    <a:gridCol w="1148080">
                      <a:extLst>
                        <a:ext uri="{9D8B030D-6E8A-4147-A177-3AD203B41FA5}">
                          <a16:colId xmlns:a16="http://schemas.microsoft.com/office/drawing/2014/main" val="608938941"/>
                        </a:ext>
                      </a:extLst>
                    </a:gridCol>
                    <a:gridCol w="1158240">
                      <a:extLst>
                        <a:ext uri="{9D8B030D-6E8A-4147-A177-3AD203B41FA5}">
                          <a16:colId xmlns:a16="http://schemas.microsoft.com/office/drawing/2014/main" val="2346917274"/>
                        </a:ext>
                      </a:extLst>
                    </a:gridCol>
                    <a:gridCol w="1076960">
                      <a:extLst>
                        <a:ext uri="{9D8B030D-6E8A-4147-A177-3AD203B41FA5}">
                          <a16:colId xmlns:a16="http://schemas.microsoft.com/office/drawing/2014/main" val="2031288656"/>
                        </a:ext>
                      </a:extLst>
                    </a:gridCol>
                    <a:gridCol w="1219130">
                      <a:extLst>
                        <a:ext uri="{9D8B030D-6E8A-4147-A177-3AD203B41FA5}">
                          <a16:colId xmlns:a16="http://schemas.microsoft.com/office/drawing/2014/main" val="26456820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t>Unité</a:t>
                          </a:r>
                          <a:endParaRPr lang="fr-FR" sz="1800" b="0" dirty="0"/>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𝐶𝐻</m:t>
                                    </m:r>
                                  </m:e>
                                  <m:sub>
                                    <m:r>
                                      <a:rPr lang="fr-FR" sz="1800" b="0" i="1" smtClean="0">
                                        <a:latin typeface="Cambria Math" panose="02040503050406030204" pitchFamily="18" charset="0"/>
                                      </a:rPr>
                                      <m:t>4</m:t>
                                    </m:r>
                                  </m:sub>
                                </m:sSub>
                                <m:r>
                                  <a:rPr lang="fr-FR" sz="1800" b="0" i="1" smtClean="0">
                                    <a:latin typeface="Cambria Math" panose="02040503050406030204" pitchFamily="18" charset="0"/>
                                  </a:rPr>
                                  <m:t>       +      2 </m:t>
                                </m:r>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𝑂</m:t>
                                    </m:r>
                                  </m:e>
                                  <m:sub>
                                    <m:r>
                                      <a:rPr lang="fr-FR" sz="1800" b="0" i="1" smtClean="0">
                                        <a:latin typeface="Cambria Math" panose="02040503050406030204" pitchFamily="18" charset="0"/>
                                      </a:rPr>
                                      <m:t>2</m:t>
                                    </m:r>
                                  </m:sub>
                                </m:sSub>
                                <m:r>
                                  <a:rPr lang="fr-FR" sz="1800" b="0" i="1" smtClean="0">
                                    <a:latin typeface="Cambria Math" panose="02040503050406030204" pitchFamily="18" charset="0"/>
                                  </a:rPr>
                                  <m:t>   </m:t>
                                </m:r>
                                <m:r>
                                  <a:rPr lang="fr-FR" sz="1800" b="0" i="1" smtClean="0">
                                    <a:latin typeface="Cambria Math" panose="02040503050406030204" pitchFamily="18" charset="0"/>
                                    <a:ea typeface="Cambria Math" panose="02040503050406030204" pitchFamily="18" charset="0"/>
                                  </a:rPr>
                                  <m:t>→    </m:t>
                                </m:r>
                                <m:sSub>
                                  <m:sSubPr>
                                    <m:ctrlPr>
                                      <a:rPr lang="fr-FR" sz="1800" b="0" i="1" smtClean="0">
                                        <a:latin typeface="Cambria Math" panose="02040503050406030204" pitchFamily="18" charset="0"/>
                                        <a:ea typeface="Cambria Math" panose="02040503050406030204" pitchFamily="18" charset="0"/>
                                      </a:rPr>
                                    </m:ctrlPr>
                                  </m:sSubPr>
                                  <m:e>
                                    <m:r>
                                      <a:rPr lang="fr-FR" sz="1800" b="0" i="1" smtClean="0">
                                        <a:latin typeface="Cambria Math" panose="02040503050406030204" pitchFamily="18" charset="0"/>
                                        <a:ea typeface="Cambria Math" panose="02040503050406030204" pitchFamily="18" charset="0"/>
                                      </a:rPr>
                                      <m:t>𝐶𝑂</m:t>
                                    </m:r>
                                  </m:e>
                                  <m:sub>
                                    <m:r>
                                      <a:rPr lang="fr-FR" sz="1800" b="0" i="1" smtClean="0">
                                        <a:latin typeface="Cambria Math" panose="02040503050406030204" pitchFamily="18" charset="0"/>
                                        <a:ea typeface="Cambria Math" panose="02040503050406030204" pitchFamily="18" charset="0"/>
                                      </a:rPr>
                                      <m:t>2</m:t>
                                    </m:r>
                                  </m:sub>
                                </m:sSub>
                                <m:r>
                                  <a:rPr lang="fr-FR" sz="1800" b="0" i="1" smtClean="0">
                                    <a:latin typeface="Cambria Math" panose="02040503050406030204" pitchFamily="18" charset="0"/>
                                    <a:ea typeface="Cambria Math" panose="02040503050406030204" pitchFamily="18" charset="0"/>
                                  </a:rPr>
                                  <m:t>    +    2 </m:t>
                                </m:r>
                                <m:sSub>
                                  <m:sSubPr>
                                    <m:ctrlPr>
                                      <a:rPr lang="fr-FR" sz="1800" b="0" i="1" smtClean="0">
                                        <a:latin typeface="Cambria Math" panose="02040503050406030204" pitchFamily="18" charset="0"/>
                                        <a:ea typeface="Cambria Math" panose="02040503050406030204" pitchFamily="18" charset="0"/>
                                      </a:rPr>
                                    </m:ctrlPr>
                                  </m:sSubPr>
                                  <m:e>
                                    <m:r>
                                      <a:rPr lang="fr-FR" sz="1800" b="0" i="1" smtClean="0">
                                        <a:latin typeface="Cambria Math" panose="02040503050406030204" pitchFamily="18" charset="0"/>
                                        <a:ea typeface="Cambria Math" panose="02040503050406030204" pitchFamily="18" charset="0"/>
                                      </a:rPr>
                                      <m:t>𝐻</m:t>
                                    </m:r>
                                  </m:e>
                                  <m:sub>
                                    <m:r>
                                      <a:rPr lang="fr-FR" sz="1800" b="0" i="1" smtClean="0">
                                        <a:latin typeface="Cambria Math" panose="02040503050406030204" pitchFamily="18" charset="0"/>
                                        <a:ea typeface="Cambria Math" panose="02040503050406030204" pitchFamily="18" charset="0"/>
                                      </a:rPr>
                                      <m:t>2</m:t>
                                    </m:r>
                                  </m:sub>
                                </m:sSub>
                                <m:r>
                                  <a:rPr lang="fr-FR" sz="1800" b="0" i="1" smtClean="0">
                                    <a:latin typeface="Cambria Math" panose="02040503050406030204" pitchFamily="18" charset="0"/>
                                    <a:ea typeface="Cambria Math" panose="02040503050406030204" pitchFamily="18" charset="0"/>
                                  </a:rPr>
                                  <m:t>𝑂</m:t>
                                </m:r>
                              </m:oMath>
                            </m:oMathPara>
                          </a14:m>
                          <a:endParaRPr lang="fr-FR" sz="18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149127904"/>
                      </a:ext>
                    </a:extLst>
                  </a:tr>
                  <a:tr h="370840">
                    <a:tc>
                      <a:txBody>
                        <a:bodyPr/>
                        <a:lstStyle/>
                        <a:p>
                          <a:r>
                            <a:rPr lang="fr-FR" sz="1600" dirty="0"/>
                            <a:t>mol</a:t>
                          </a:r>
                        </a:p>
                      </a:txBody>
                      <a:tcPr/>
                    </a:tc>
                    <a:tc>
                      <a:txBody>
                        <a:bodyPr/>
                        <a:lstStyle/>
                        <a:p>
                          <a:pPr algn="ctr"/>
                          <a:r>
                            <a:rPr lang="fr-FR" sz="1600" dirty="0"/>
                            <a:t>1</a:t>
                          </a:r>
                        </a:p>
                      </a:txBody>
                      <a:tcPr/>
                    </a:tc>
                    <a:tc>
                      <a:txBody>
                        <a:bodyPr/>
                        <a:lstStyle/>
                        <a:p>
                          <a:pPr algn="ctr"/>
                          <a:r>
                            <a:rPr lang="fr-FR" sz="1600" dirty="0"/>
                            <a:t>2</a:t>
                          </a:r>
                        </a:p>
                      </a:txBody>
                      <a:tcPr/>
                    </a:tc>
                    <a:tc>
                      <a:txBody>
                        <a:bodyPr/>
                        <a:lstStyle/>
                        <a:p>
                          <a:pPr algn="ctr"/>
                          <a:r>
                            <a:rPr lang="fr-FR" sz="1600" dirty="0"/>
                            <a:t>1</a:t>
                          </a:r>
                        </a:p>
                      </a:txBody>
                      <a:tcPr/>
                    </a:tc>
                    <a:tc>
                      <a:txBody>
                        <a:bodyPr/>
                        <a:lstStyle/>
                        <a:p>
                          <a:pPr algn="ctr"/>
                          <a:r>
                            <a:rPr lang="fr-FR" sz="1600" dirty="0"/>
                            <a:t>2</a:t>
                          </a:r>
                        </a:p>
                      </a:txBody>
                      <a:tcPr/>
                    </a:tc>
                    <a:extLst>
                      <a:ext uri="{0D108BD9-81ED-4DB2-BD59-A6C34878D82A}">
                        <a16:rowId xmlns:a16="http://schemas.microsoft.com/office/drawing/2014/main" val="4267605033"/>
                      </a:ext>
                    </a:extLst>
                  </a:tr>
                  <a:tr h="370840">
                    <a:tc>
                      <a:txBody>
                        <a:bodyPr/>
                        <a:lstStyle/>
                        <a:p>
                          <a:r>
                            <a:rPr lang="fr-FR" sz="1600" dirty="0"/>
                            <a:t>kg</a:t>
                          </a:r>
                        </a:p>
                      </a:txBody>
                      <a:tcPr/>
                    </a:tc>
                    <a:tc>
                      <a:txBody>
                        <a:bodyPr/>
                        <a:lstStyle/>
                        <a:p>
                          <a:pPr algn="ctr"/>
                          <a:r>
                            <a:rPr lang="fr-FR" sz="1600" dirty="0"/>
                            <a:t>262</a:t>
                          </a:r>
                        </a:p>
                      </a:txBody>
                      <a:tcPr/>
                    </a:tc>
                    <a:tc>
                      <a:txBody>
                        <a:bodyPr/>
                        <a:lstStyle/>
                        <a:p>
                          <a:pPr algn="ctr"/>
                          <a:r>
                            <a:rPr lang="fr-FR" sz="1600" dirty="0"/>
                            <a:t>1049</a:t>
                          </a:r>
                        </a:p>
                      </a:txBody>
                      <a:tcPr/>
                    </a:tc>
                    <a:tc>
                      <a:txBody>
                        <a:bodyPr/>
                        <a:lstStyle/>
                        <a:p>
                          <a:pPr algn="ctr"/>
                          <a:r>
                            <a:rPr lang="fr-FR" sz="1600" dirty="0"/>
                            <a:t>721</a:t>
                          </a:r>
                        </a:p>
                      </a:txBody>
                      <a:tcPr/>
                    </a:tc>
                    <a:tc>
                      <a:txBody>
                        <a:bodyPr/>
                        <a:lstStyle/>
                        <a:p>
                          <a:pPr algn="ctr"/>
                          <a:r>
                            <a:rPr lang="fr-FR" sz="1600" dirty="0"/>
                            <a:t>590</a:t>
                          </a:r>
                        </a:p>
                      </a:txBody>
                      <a:tcPr/>
                    </a:tc>
                    <a:extLst>
                      <a:ext uri="{0D108BD9-81ED-4DB2-BD59-A6C34878D82A}">
                        <a16:rowId xmlns:a16="http://schemas.microsoft.com/office/drawing/2014/main" val="1032270882"/>
                      </a:ext>
                    </a:extLst>
                  </a:tr>
                </a:tbl>
              </a:graphicData>
            </a:graphic>
          </p:graphicFrame>
        </mc:Choice>
        <mc:Fallback xmlns="">
          <p:graphicFrame>
            <p:nvGraphicFramePr>
              <p:cNvPr id="12" name="Table 12">
                <a:extLst>
                  <a:ext uri="{FF2B5EF4-FFF2-40B4-BE49-F238E27FC236}">
                    <a16:creationId xmlns:a16="http://schemas.microsoft.com/office/drawing/2014/main" id="{2124CBC9-1265-4DE9-9FAA-C0F367B61BF5}"/>
                  </a:ext>
                </a:extLst>
              </p:cNvPr>
              <p:cNvGraphicFramePr>
                <a:graphicFrameLocks noGrp="1"/>
              </p:cNvGraphicFramePr>
              <p:nvPr>
                <p:extLst>
                  <p:ext uri="{D42A27DB-BD31-4B8C-83A1-F6EECF244321}">
                    <p14:modId xmlns:p14="http://schemas.microsoft.com/office/powerpoint/2010/main" val="2166624777"/>
                  </p:ext>
                </p:extLst>
              </p:nvPr>
            </p:nvGraphicFramePr>
            <p:xfrm>
              <a:off x="6400271" y="4126930"/>
              <a:ext cx="5323770" cy="1112520"/>
            </p:xfrm>
            <a:graphic>
              <a:graphicData uri="http://schemas.openxmlformats.org/drawingml/2006/table">
                <a:tbl>
                  <a:tblPr firstRow="1" bandRow="1">
                    <a:tableStyleId>{5C22544A-7EE6-4342-B048-85BDC9FD1C3A}</a:tableStyleId>
                  </a:tblPr>
                  <a:tblGrid>
                    <a:gridCol w="721360">
                      <a:extLst>
                        <a:ext uri="{9D8B030D-6E8A-4147-A177-3AD203B41FA5}">
                          <a16:colId xmlns:a16="http://schemas.microsoft.com/office/drawing/2014/main" val="3646980980"/>
                        </a:ext>
                      </a:extLst>
                    </a:gridCol>
                    <a:gridCol w="1148080">
                      <a:extLst>
                        <a:ext uri="{9D8B030D-6E8A-4147-A177-3AD203B41FA5}">
                          <a16:colId xmlns:a16="http://schemas.microsoft.com/office/drawing/2014/main" val="608938941"/>
                        </a:ext>
                      </a:extLst>
                    </a:gridCol>
                    <a:gridCol w="1158240">
                      <a:extLst>
                        <a:ext uri="{9D8B030D-6E8A-4147-A177-3AD203B41FA5}">
                          <a16:colId xmlns:a16="http://schemas.microsoft.com/office/drawing/2014/main" val="2346917274"/>
                        </a:ext>
                      </a:extLst>
                    </a:gridCol>
                    <a:gridCol w="1076960">
                      <a:extLst>
                        <a:ext uri="{9D8B030D-6E8A-4147-A177-3AD203B41FA5}">
                          <a16:colId xmlns:a16="http://schemas.microsoft.com/office/drawing/2014/main" val="2031288656"/>
                        </a:ext>
                      </a:extLst>
                    </a:gridCol>
                    <a:gridCol w="1219130">
                      <a:extLst>
                        <a:ext uri="{9D8B030D-6E8A-4147-A177-3AD203B41FA5}">
                          <a16:colId xmlns:a16="http://schemas.microsoft.com/office/drawing/2014/main" val="26456820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t>Unité</a:t>
                          </a:r>
                          <a:endParaRPr lang="fr-FR" sz="1800" b="0" dirty="0"/>
                        </a:p>
                      </a:txBody>
                      <a:tcPr/>
                    </a:tc>
                    <a:tc gridSpan="4">
                      <a:txBody>
                        <a:bodyPr/>
                        <a:lstStyle/>
                        <a:p>
                          <a:endParaRPr lang="fr-FR"/>
                        </a:p>
                      </a:txBody>
                      <a:tcPr>
                        <a:blipFill>
                          <a:blip r:embed="rId2"/>
                          <a:stretch>
                            <a:fillRect l="-15873" t="-3279" r="-529" b="-213115"/>
                          </a:stretch>
                        </a:blip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149127904"/>
                      </a:ext>
                    </a:extLst>
                  </a:tr>
                  <a:tr h="370840">
                    <a:tc>
                      <a:txBody>
                        <a:bodyPr/>
                        <a:lstStyle/>
                        <a:p>
                          <a:r>
                            <a:rPr lang="fr-FR" sz="1600" dirty="0"/>
                            <a:t>mol</a:t>
                          </a:r>
                        </a:p>
                      </a:txBody>
                      <a:tcPr/>
                    </a:tc>
                    <a:tc>
                      <a:txBody>
                        <a:bodyPr/>
                        <a:lstStyle/>
                        <a:p>
                          <a:pPr algn="ctr"/>
                          <a:r>
                            <a:rPr lang="fr-FR" sz="1600" dirty="0"/>
                            <a:t>1</a:t>
                          </a:r>
                        </a:p>
                      </a:txBody>
                      <a:tcPr/>
                    </a:tc>
                    <a:tc>
                      <a:txBody>
                        <a:bodyPr/>
                        <a:lstStyle/>
                        <a:p>
                          <a:pPr algn="ctr"/>
                          <a:r>
                            <a:rPr lang="fr-FR" sz="1600" dirty="0"/>
                            <a:t>2</a:t>
                          </a:r>
                        </a:p>
                      </a:txBody>
                      <a:tcPr/>
                    </a:tc>
                    <a:tc>
                      <a:txBody>
                        <a:bodyPr/>
                        <a:lstStyle/>
                        <a:p>
                          <a:pPr algn="ctr"/>
                          <a:r>
                            <a:rPr lang="fr-FR" sz="1600" dirty="0"/>
                            <a:t>1</a:t>
                          </a:r>
                        </a:p>
                      </a:txBody>
                      <a:tcPr/>
                    </a:tc>
                    <a:tc>
                      <a:txBody>
                        <a:bodyPr/>
                        <a:lstStyle/>
                        <a:p>
                          <a:pPr algn="ctr"/>
                          <a:r>
                            <a:rPr lang="fr-FR" sz="1600" dirty="0"/>
                            <a:t>2</a:t>
                          </a:r>
                        </a:p>
                      </a:txBody>
                      <a:tcPr/>
                    </a:tc>
                    <a:extLst>
                      <a:ext uri="{0D108BD9-81ED-4DB2-BD59-A6C34878D82A}">
                        <a16:rowId xmlns:a16="http://schemas.microsoft.com/office/drawing/2014/main" val="4267605033"/>
                      </a:ext>
                    </a:extLst>
                  </a:tr>
                  <a:tr h="370840">
                    <a:tc>
                      <a:txBody>
                        <a:bodyPr/>
                        <a:lstStyle/>
                        <a:p>
                          <a:r>
                            <a:rPr lang="fr-FR" sz="1600" dirty="0"/>
                            <a:t>kg</a:t>
                          </a:r>
                        </a:p>
                      </a:txBody>
                      <a:tcPr/>
                    </a:tc>
                    <a:tc>
                      <a:txBody>
                        <a:bodyPr/>
                        <a:lstStyle/>
                        <a:p>
                          <a:pPr algn="ctr"/>
                          <a:r>
                            <a:rPr lang="fr-FR" sz="1600" dirty="0"/>
                            <a:t>262</a:t>
                          </a:r>
                        </a:p>
                      </a:txBody>
                      <a:tcPr/>
                    </a:tc>
                    <a:tc>
                      <a:txBody>
                        <a:bodyPr/>
                        <a:lstStyle/>
                        <a:p>
                          <a:pPr algn="ctr"/>
                          <a:r>
                            <a:rPr lang="fr-FR" sz="1600" dirty="0"/>
                            <a:t>1049</a:t>
                          </a:r>
                        </a:p>
                      </a:txBody>
                      <a:tcPr/>
                    </a:tc>
                    <a:tc>
                      <a:txBody>
                        <a:bodyPr/>
                        <a:lstStyle/>
                        <a:p>
                          <a:pPr algn="ctr"/>
                          <a:r>
                            <a:rPr lang="fr-FR" sz="1600" dirty="0"/>
                            <a:t>721</a:t>
                          </a:r>
                        </a:p>
                      </a:txBody>
                      <a:tcPr/>
                    </a:tc>
                    <a:tc>
                      <a:txBody>
                        <a:bodyPr/>
                        <a:lstStyle/>
                        <a:p>
                          <a:pPr algn="ctr"/>
                          <a:r>
                            <a:rPr lang="fr-FR" sz="1600" dirty="0"/>
                            <a:t>590</a:t>
                          </a:r>
                        </a:p>
                      </a:txBody>
                      <a:tcPr/>
                    </a:tc>
                    <a:extLst>
                      <a:ext uri="{0D108BD9-81ED-4DB2-BD59-A6C34878D82A}">
                        <a16:rowId xmlns:a16="http://schemas.microsoft.com/office/drawing/2014/main" val="1032270882"/>
                      </a:ext>
                    </a:extLst>
                  </a:tr>
                </a:tbl>
              </a:graphicData>
            </a:graphic>
          </p:graphicFrame>
        </mc:Fallback>
      </mc:AlternateContent>
      <p:sp>
        <p:nvSpPr>
          <p:cNvPr id="13" name="Content Placeholder 3">
            <a:extLst>
              <a:ext uri="{FF2B5EF4-FFF2-40B4-BE49-F238E27FC236}">
                <a16:creationId xmlns:a16="http://schemas.microsoft.com/office/drawing/2014/main" id="{FE0FE3AA-9755-444D-8024-8563AE75E1C4}"/>
              </a:ext>
            </a:extLst>
          </p:cNvPr>
          <p:cNvSpPr txBox="1">
            <a:spLocks/>
          </p:cNvSpPr>
          <p:nvPr/>
        </p:nvSpPr>
        <p:spPr>
          <a:xfrm>
            <a:off x="731281" y="5952343"/>
            <a:ext cx="4648197" cy="543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t>Masse totale pour 1 t de PEBD traité : 250 kg</a:t>
            </a:r>
          </a:p>
        </p:txBody>
      </p:sp>
    </p:spTree>
    <p:extLst>
      <p:ext uri="{BB962C8B-B14F-4D97-AF65-F5344CB8AC3E}">
        <p14:creationId xmlns:p14="http://schemas.microsoft.com/office/powerpoint/2010/main" val="309059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5AEA6E-0CDE-4155-8FB6-0B746EEDD4ED}"/>
              </a:ext>
            </a:extLst>
          </p:cNvPr>
          <p:cNvSpPr>
            <a:spLocks noGrp="1"/>
          </p:cNvSpPr>
          <p:nvPr>
            <p:ph type="title"/>
          </p:nvPr>
        </p:nvSpPr>
        <p:spPr/>
        <p:txBody>
          <a:bodyPr/>
          <a:lstStyle/>
          <a:p>
            <a:pPr>
              <a:lnSpc>
                <a:spcPct val="70000"/>
              </a:lnSpc>
            </a:pPr>
            <a:r>
              <a:rPr lang="fr-FR" dirty="0"/>
              <a:t>Fiches Pyrolyse - Recyclage</a:t>
            </a:r>
          </a:p>
        </p:txBody>
      </p:sp>
      <p:sp>
        <p:nvSpPr>
          <p:cNvPr id="3" name="Slide Number Placeholder 2">
            <a:extLst>
              <a:ext uri="{FF2B5EF4-FFF2-40B4-BE49-F238E27FC236}">
                <a16:creationId xmlns:a16="http://schemas.microsoft.com/office/drawing/2014/main" id="{17816584-9C34-4540-8B73-676C5EE205AA}"/>
              </a:ext>
            </a:extLst>
          </p:cNvPr>
          <p:cNvSpPr>
            <a:spLocks noGrp="1"/>
          </p:cNvSpPr>
          <p:nvPr>
            <p:ph type="sldNum" sz="quarter" idx="12"/>
          </p:nvPr>
        </p:nvSpPr>
        <p:spPr/>
        <p:txBody>
          <a:bodyPr/>
          <a:lstStyle/>
          <a:p>
            <a:fld id="{27C6CCC6-2BE5-4E42-96A4-D1E8E81A3D8E}" type="slidenum">
              <a:rPr lang="de-DE" smtClean="0"/>
              <a:t>38</a:t>
            </a:fld>
            <a:endParaRPr lang="de-DE"/>
          </a:p>
        </p:txBody>
      </p:sp>
      <p:sp>
        <p:nvSpPr>
          <p:cNvPr id="2" name="Content Placeholder 1">
            <a:extLst>
              <a:ext uri="{FF2B5EF4-FFF2-40B4-BE49-F238E27FC236}">
                <a16:creationId xmlns:a16="http://schemas.microsoft.com/office/drawing/2014/main" id="{48725262-69AB-4C0D-BA1A-BCB3723E7AB0}"/>
              </a:ext>
            </a:extLst>
          </p:cNvPr>
          <p:cNvSpPr>
            <a:spLocks noGrp="1"/>
          </p:cNvSpPr>
          <p:nvPr>
            <p:ph sz="half" idx="13"/>
          </p:nvPr>
        </p:nvSpPr>
        <p:spPr/>
        <p:txBody>
          <a:bodyPr/>
          <a:lstStyle/>
          <a:p>
            <a:r>
              <a:rPr lang="fr-FR" sz="2400" dirty="0"/>
              <a:t>Pyrolyse</a:t>
            </a:r>
          </a:p>
          <a:p>
            <a:endParaRPr lang="fr-FR" dirty="0"/>
          </a:p>
          <a:p>
            <a:endParaRPr lang="fr-FR" dirty="0"/>
          </a:p>
          <a:p>
            <a:endParaRPr lang="fr-FR" dirty="0"/>
          </a:p>
          <a:p>
            <a:r>
              <a:rPr lang="fr-FR" sz="2400" dirty="0"/>
              <a:t>Recyclage</a:t>
            </a:r>
          </a:p>
        </p:txBody>
      </p:sp>
      <p:grpSp>
        <p:nvGrpSpPr>
          <p:cNvPr id="4" name="Group 3">
            <a:extLst>
              <a:ext uri="{FF2B5EF4-FFF2-40B4-BE49-F238E27FC236}">
                <a16:creationId xmlns:a16="http://schemas.microsoft.com/office/drawing/2014/main" id="{0E32477A-181B-461F-8BD3-758F71B9FDB1}"/>
              </a:ext>
            </a:extLst>
          </p:cNvPr>
          <p:cNvGrpSpPr/>
          <p:nvPr/>
        </p:nvGrpSpPr>
        <p:grpSpPr>
          <a:xfrm>
            <a:off x="2285679" y="2063944"/>
            <a:ext cx="8424000" cy="1665766"/>
            <a:chOff x="1401759" y="2386330"/>
            <a:chExt cx="8424000" cy="1665766"/>
          </a:xfrm>
        </p:grpSpPr>
        <p:pic>
          <p:nvPicPr>
            <p:cNvPr id="6" name="Picture 5">
              <a:extLst>
                <a:ext uri="{FF2B5EF4-FFF2-40B4-BE49-F238E27FC236}">
                  <a16:creationId xmlns:a16="http://schemas.microsoft.com/office/drawing/2014/main" id="{0ECB55EE-16CC-4111-AE42-32AF2CA3810B}"/>
                </a:ext>
              </a:extLst>
            </p:cNvPr>
            <p:cNvPicPr>
              <a:picLocks noChangeAspect="1"/>
            </p:cNvPicPr>
            <p:nvPr/>
          </p:nvPicPr>
          <p:blipFill rotWithShape="1">
            <a:blip r:embed="rId2"/>
            <a:srcRect t="2502" r="27266" b="92596"/>
            <a:stretch/>
          </p:blipFill>
          <p:spPr bwMode="auto">
            <a:xfrm>
              <a:off x="1401760" y="2386330"/>
              <a:ext cx="8417330" cy="3240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D1D33EB-EEA6-4440-88AC-B5B7B8A8F18B}"/>
                </a:ext>
              </a:extLst>
            </p:cNvPr>
            <p:cNvPicPr>
              <a:picLocks noChangeAspect="1"/>
            </p:cNvPicPr>
            <p:nvPr/>
          </p:nvPicPr>
          <p:blipFill rotWithShape="1">
            <a:blip r:embed="rId2"/>
            <a:srcRect t="34858" r="27266" b="60239"/>
            <a:stretch/>
          </p:blipFill>
          <p:spPr bwMode="auto">
            <a:xfrm>
              <a:off x="1401760" y="2768066"/>
              <a:ext cx="8416377" cy="32400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C2F80DEA-264C-4CD5-8319-DB784FDF4495}"/>
                </a:ext>
              </a:extLst>
            </p:cNvPr>
            <p:cNvPicPr>
              <a:picLocks noChangeAspect="1"/>
            </p:cNvPicPr>
            <p:nvPr/>
          </p:nvPicPr>
          <p:blipFill rotWithShape="1">
            <a:blip r:embed="rId2"/>
            <a:srcRect t="50937" r="27266" b="41218"/>
            <a:stretch/>
          </p:blipFill>
          <p:spPr bwMode="auto">
            <a:xfrm>
              <a:off x="1401759" y="3149807"/>
              <a:ext cx="8424000" cy="518873"/>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B9444D8-4BB1-4513-9F95-508A6BD53009}"/>
                </a:ext>
              </a:extLst>
            </p:cNvPr>
            <p:cNvPicPr>
              <a:picLocks noChangeAspect="1"/>
            </p:cNvPicPr>
            <p:nvPr/>
          </p:nvPicPr>
          <p:blipFill rotWithShape="1">
            <a:blip r:embed="rId2"/>
            <a:srcRect t="94862" r="27266" b="701"/>
            <a:stretch/>
          </p:blipFill>
          <p:spPr bwMode="auto">
            <a:xfrm>
              <a:off x="1401759" y="3759279"/>
              <a:ext cx="8424000" cy="292817"/>
            </a:xfrm>
            <a:prstGeom prst="rect">
              <a:avLst/>
            </a:prstGeom>
            <a:ln>
              <a:noFill/>
            </a:ln>
            <a:extLst>
              <a:ext uri="{53640926-AAD7-44D8-BBD7-CCE9431645EC}">
                <a14:shadowObscured xmlns:a14="http://schemas.microsoft.com/office/drawing/2010/main"/>
              </a:ext>
            </a:extLst>
          </p:spPr>
        </p:pic>
      </p:grpSp>
      <p:grpSp>
        <p:nvGrpSpPr>
          <p:cNvPr id="5" name="Group 4">
            <a:extLst>
              <a:ext uri="{FF2B5EF4-FFF2-40B4-BE49-F238E27FC236}">
                <a16:creationId xmlns:a16="http://schemas.microsoft.com/office/drawing/2014/main" id="{3554BF1D-831D-468C-8DE9-7D78B1D94585}"/>
              </a:ext>
            </a:extLst>
          </p:cNvPr>
          <p:cNvGrpSpPr/>
          <p:nvPr/>
        </p:nvGrpSpPr>
        <p:grpSpPr>
          <a:xfrm>
            <a:off x="2285678" y="4237128"/>
            <a:ext cx="8460000" cy="2051320"/>
            <a:chOff x="2285678" y="4237128"/>
            <a:chExt cx="8460000" cy="2051320"/>
          </a:xfrm>
        </p:grpSpPr>
        <p:pic>
          <p:nvPicPr>
            <p:cNvPr id="11" name="Picture 10">
              <a:extLst>
                <a:ext uri="{FF2B5EF4-FFF2-40B4-BE49-F238E27FC236}">
                  <a16:creationId xmlns:a16="http://schemas.microsoft.com/office/drawing/2014/main" id="{6A7CEC63-9578-4431-BDFD-F7C1C5E7C637}"/>
                </a:ext>
              </a:extLst>
            </p:cNvPr>
            <p:cNvPicPr>
              <a:picLocks noChangeAspect="1"/>
            </p:cNvPicPr>
            <p:nvPr/>
          </p:nvPicPr>
          <p:blipFill rotWithShape="1">
            <a:blip r:embed="rId3"/>
            <a:srcRect t="770" r="29875" b="94476"/>
            <a:stretch/>
          </p:blipFill>
          <p:spPr bwMode="auto">
            <a:xfrm>
              <a:off x="2285678" y="4237128"/>
              <a:ext cx="8460000" cy="324721"/>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8BED3EC0-8F6A-43F8-B1D2-DADF8D4EBED2}"/>
                </a:ext>
              </a:extLst>
            </p:cNvPr>
            <p:cNvPicPr>
              <a:picLocks noChangeAspect="1"/>
            </p:cNvPicPr>
            <p:nvPr/>
          </p:nvPicPr>
          <p:blipFill rotWithShape="1">
            <a:blip r:embed="rId3"/>
            <a:srcRect t="27311" r="29875" b="57041"/>
            <a:stretch/>
          </p:blipFill>
          <p:spPr bwMode="auto">
            <a:xfrm>
              <a:off x="2289813" y="4620546"/>
              <a:ext cx="8424000" cy="1064446"/>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6CD1BA0-599D-4047-BC15-E7CC66089D34}"/>
                </a:ext>
              </a:extLst>
            </p:cNvPr>
            <p:cNvPicPr>
              <a:picLocks noChangeAspect="1"/>
            </p:cNvPicPr>
            <p:nvPr/>
          </p:nvPicPr>
          <p:blipFill rotWithShape="1">
            <a:blip r:embed="rId3"/>
            <a:srcRect t="91088" r="29875" b="1460"/>
            <a:stretch/>
          </p:blipFill>
          <p:spPr bwMode="auto">
            <a:xfrm>
              <a:off x="2285678" y="5781978"/>
              <a:ext cx="8424000" cy="50647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798073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B966-F770-4F46-BA7D-AF07846B183C}"/>
              </a:ext>
            </a:extLst>
          </p:cNvPr>
          <p:cNvSpPr>
            <a:spLocks noGrp="1"/>
          </p:cNvSpPr>
          <p:nvPr>
            <p:ph type="title"/>
          </p:nvPr>
        </p:nvSpPr>
        <p:spPr/>
        <p:txBody>
          <a:bodyPr/>
          <a:lstStyle/>
          <a:p>
            <a:r>
              <a:rPr lang="fr-FR" dirty="0"/>
              <a:t>Méthode TRACI – indicateurs principaux</a:t>
            </a:r>
          </a:p>
        </p:txBody>
      </p:sp>
      <p:sp>
        <p:nvSpPr>
          <p:cNvPr id="3" name="Slide Number Placeholder 2">
            <a:extLst>
              <a:ext uri="{FF2B5EF4-FFF2-40B4-BE49-F238E27FC236}">
                <a16:creationId xmlns:a16="http://schemas.microsoft.com/office/drawing/2014/main" id="{006C5A21-AE44-41B8-888E-BEAA50B2E3B4}"/>
              </a:ext>
            </a:extLst>
          </p:cNvPr>
          <p:cNvSpPr>
            <a:spLocks noGrp="1"/>
          </p:cNvSpPr>
          <p:nvPr>
            <p:ph type="sldNum" sz="quarter" idx="12"/>
          </p:nvPr>
        </p:nvSpPr>
        <p:spPr/>
        <p:txBody>
          <a:bodyPr/>
          <a:lstStyle/>
          <a:p>
            <a:fld id="{27C6CCC6-2BE5-4E42-96A4-D1E8E81A3D8E}" type="slidenum">
              <a:rPr lang="de-DE" smtClean="0"/>
              <a:pPr/>
              <a:t>39</a:t>
            </a:fld>
            <a:endParaRPr lang="de-DE" dirty="0"/>
          </a:p>
        </p:txBody>
      </p:sp>
      <p:sp>
        <p:nvSpPr>
          <p:cNvPr id="4" name="Content Placeholder 3">
            <a:extLst>
              <a:ext uri="{FF2B5EF4-FFF2-40B4-BE49-F238E27FC236}">
                <a16:creationId xmlns:a16="http://schemas.microsoft.com/office/drawing/2014/main" id="{F34C77E4-1684-4F2B-AC87-17A1EBD6C0AF}"/>
              </a:ext>
            </a:extLst>
          </p:cNvPr>
          <p:cNvSpPr>
            <a:spLocks noGrp="1"/>
          </p:cNvSpPr>
          <p:nvPr>
            <p:ph sz="half" idx="13"/>
          </p:nvPr>
        </p:nvSpPr>
        <p:spPr>
          <a:xfrm>
            <a:off x="396240" y="1529542"/>
            <a:ext cx="11480800" cy="4826807"/>
          </a:xfrm>
        </p:spPr>
        <p:txBody>
          <a:bodyPr>
            <a:noAutofit/>
          </a:bodyPr>
          <a:lstStyle/>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Acidification </a:t>
            </a:r>
            <a:r>
              <a:rPr lang="fr-FR" sz="1600" b="1" dirty="0">
                <a:effectLst/>
                <a:latin typeface="Times New Roman" panose="02020603050405020304" pitchFamily="18" charset="0"/>
              </a:rPr>
              <a:t>: t</a:t>
            </a:r>
            <a:r>
              <a:rPr lang="fr-FR" sz="1600" dirty="0">
                <a:effectLst/>
                <a:latin typeface="Times New Roman" panose="02020603050405020304" pitchFamily="18" charset="0"/>
                <a:ea typeface="Calibri" panose="020F0502020204030204" pitchFamily="34" charset="0"/>
              </a:rPr>
              <a:t>ransformation de polluants en acides, augmentation de ions H</a:t>
            </a:r>
            <a:r>
              <a:rPr lang="fr-FR" sz="1600" baseline="30000" dirty="0">
                <a:effectLst/>
                <a:latin typeface="Times New Roman" panose="02020603050405020304" pitchFamily="18" charset="0"/>
                <a:ea typeface="Calibri" panose="020F0502020204030204" pitchFamily="34" charset="0"/>
              </a:rPr>
              <a:t>+</a:t>
            </a:r>
            <a:r>
              <a:rPr lang="fr-FR" sz="1600" dirty="0">
                <a:effectLst/>
                <a:latin typeface="Times New Roman" panose="02020603050405020304" pitchFamily="18" charset="0"/>
                <a:ea typeface="Calibri" panose="020F0502020204030204" pitchFamily="34" charset="0"/>
              </a:rPr>
              <a:t> dans un environnement (kg SO</a:t>
            </a:r>
            <a:r>
              <a:rPr lang="fr-FR" sz="1600" baseline="-25000" dirty="0">
                <a:effectLst/>
                <a:latin typeface="Times New Roman" panose="02020603050405020304" pitchFamily="18" charset="0"/>
                <a:ea typeface="Calibri" panose="020F0502020204030204" pitchFamily="34" charset="0"/>
              </a:rPr>
              <a:t>2</a:t>
            </a:r>
            <a:r>
              <a:rPr lang="fr-FR" sz="1600" dirty="0">
                <a:effectLst/>
                <a:latin typeface="Times New Roman" panose="02020603050405020304" pitchFamily="18" charset="0"/>
                <a:ea typeface="Calibri" panose="020F0502020204030204" pitchFamily="34" charset="0"/>
              </a:rPr>
              <a:t>-eq)</a:t>
            </a:r>
          </a:p>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Écotoxicité </a:t>
            </a:r>
            <a:r>
              <a:rPr lang="fr-FR" sz="1600" b="1" dirty="0">
                <a:effectLst/>
                <a:latin typeface="Times New Roman" panose="02020603050405020304" pitchFamily="18" charset="0"/>
              </a:rPr>
              <a:t>:</a:t>
            </a:r>
            <a:r>
              <a:rPr lang="fr-FR" sz="1600" b="1" dirty="0">
                <a:latin typeface="Times New Roman" panose="02020603050405020304" pitchFamily="18" charset="0"/>
              </a:rPr>
              <a:t> </a:t>
            </a:r>
            <a:r>
              <a:rPr lang="fr-FR" sz="1600" dirty="0">
                <a:effectLst/>
                <a:latin typeface="Times New Roman" panose="02020603050405020304" pitchFamily="18" charset="0"/>
                <a:ea typeface="Calibri" panose="020F0502020204030204" pitchFamily="34" charset="0"/>
              </a:rPr>
              <a:t> « capacité d'une substance [..] de produire des effets nuisibles […] pour des micro-organismes, des animaux, des plantes, ou pour l'Homme » (</a:t>
            </a:r>
            <a:r>
              <a:rPr lang="fr-FR" sz="1600" dirty="0" err="1">
                <a:effectLst/>
                <a:latin typeface="Times New Roman" panose="02020603050405020304" pitchFamily="18" charset="0"/>
                <a:ea typeface="Calibri" panose="020F0502020204030204" pitchFamily="34" charset="0"/>
              </a:rPr>
              <a:t>CTUe</a:t>
            </a:r>
            <a:r>
              <a:rPr lang="fr-FR" sz="1600" dirty="0">
                <a:effectLst/>
                <a:latin typeface="Times New Roman" panose="02020603050405020304" pitchFamily="18" charset="0"/>
                <a:ea typeface="Calibri" panose="020F0502020204030204" pitchFamily="34" charset="0"/>
              </a:rPr>
              <a:t> , Comparative </a:t>
            </a:r>
            <a:r>
              <a:rPr lang="fr-FR" sz="1600" dirty="0" err="1">
                <a:effectLst/>
                <a:latin typeface="Times New Roman" panose="02020603050405020304" pitchFamily="18" charset="0"/>
                <a:ea typeface="Calibri" panose="020F0502020204030204" pitchFamily="34" charset="0"/>
              </a:rPr>
              <a:t>Toxic</a:t>
            </a:r>
            <a:r>
              <a:rPr lang="fr-FR" sz="1600" dirty="0">
                <a:effectLst/>
                <a:latin typeface="Times New Roman" panose="02020603050405020304" pitchFamily="18" charset="0"/>
                <a:ea typeface="Calibri" panose="020F0502020204030204" pitchFamily="34" charset="0"/>
              </a:rPr>
              <a:t> Unit for </a:t>
            </a:r>
            <a:r>
              <a:rPr lang="fr-FR" sz="1600" dirty="0" err="1">
                <a:effectLst/>
                <a:latin typeface="Times New Roman" panose="02020603050405020304" pitchFamily="18" charset="0"/>
                <a:ea typeface="Calibri" panose="020F0502020204030204" pitchFamily="34" charset="0"/>
              </a:rPr>
              <a:t>exotoxicity</a:t>
            </a:r>
            <a:r>
              <a:rPr lang="fr-FR" sz="1600" dirty="0">
                <a:effectLst/>
                <a:latin typeface="Times New Roman" panose="02020603050405020304" pitchFamily="18" charset="0"/>
                <a:ea typeface="Calibri" panose="020F0502020204030204" pitchFamily="34" charset="0"/>
              </a:rPr>
              <a:t>)</a:t>
            </a:r>
          </a:p>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Épuisement des ressources fossiles </a:t>
            </a:r>
            <a:r>
              <a:rPr lang="fr-FR" sz="1600" b="1" dirty="0">
                <a:effectLst/>
                <a:latin typeface="Times New Roman" panose="02020603050405020304" pitchFamily="18" charset="0"/>
              </a:rPr>
              <a:t>:</a:t>
            </a:r>
            <a:r>
              <a:rPr lang="fr-FR" sz="1600" dirty="0">
                <a:effectLst/>
                <a:latin typeface="Times New Roman" panose="02020603050405020304" pitchFamily="18" charset="0"/>
                <a:ea typeface="Calibri" panose="020F0502020204030204" pitchFamily="34" charset="0"/>
              </a:rPr>
              <a:t> quantité de matière première non renouvelable consommée en surplus au vu des réserves et du taux d’extraction (MJ surplus)</a:t>
            </a:r>
          </a:p>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Eutrophisation </a:t>
            </a:r>
            <a:r>
              <a:rPr lang="fr-FR" sz="1600" b="1" dirty="0">
                <a:effectLst/>
                <a:latin typeface="Times New Roman" panose="02020603050405020304" pitchFamily="18" charset="0"/>
              </a:rPr>
              <a:t>: </a:t>
            </a:r>
            <a:r>
              <a:rPr lang="fr-FR" sz="1600" dirty="0">
                <a:effectLst/>
                <a:latin typeface="Times New Roman" panose="02020603050405020304" pitchFamily="18" charset="0"/>
                <a:ea typeface="Calibri" panose="020F0502020204030204" pitchFamily="34" charset="0"/>
              </a:rPr>
              <a:t>enrichissement en nutriment (N ou P) qui accélère la croissance d’espèces nuisibles (kg N-eq)</a:t>
            </a:r>
          </a:p>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Réchauffement climatique </a:t>
            </a:r>
            <a:r>
              <a:rPr lang="fr-FR" sz="1600" b="1" dirty="0">
                <a:effectLst/>
                <a:latin typeface="Times New Roman" panose="02020603050405020304" pitchFamily="18" charset="0"/>
              </a:rPr>
              <a:t>: </a:t>
            </a:r>
            <a:r>
              <a:rPr lang="fr-FR" sz="1600" dirty="0">
                <a:effectLst/>
                <a:latin typeface="Times New Roman" panose="02020603050405020304" pitchFamily="18" charset="0"/>
                <a:ea typeface="Calibri" panose="020F0502020204030204" pitchFamily="34" charset="0"/>
              </a:rPr>
              <a:t>élévation de température de l’atmosphère suite aux émissions de gaz à effet de serre (kg CO</a:t>
            </a:r>
            <a:r>
              <a:rPr lang="fr-FR" sz="1600" baseline="-25000" dirty="0">
                <a:effectLst/>
                <a:latin typeface="Times New Roman" panose="02020603050405020304" pitchFamily="18" charset="0"/>
                <a:ea typeface="Calibri" panose="020F0502020204030204" pitchFamily="34" charset="0"/>
              </a:rPr>
              <a:t>2</a:t>
            </a:r>
            <a:r>
              <a:rPr lang="fr-FR" sz="1600" dirty="0">
                <a:effectLst/>
                <a:latin typeface="Times New Roman" panose="02020603050405020304" pitchFamily="18" charset="0"/>
                <a:ea typeface="Calibri" panose="020F0502020204030204" pitchFamily="34" charset="0"/>
              </a:rPr>
              <a:t>-eq)</a:t>
            </a:r>
          </a:p>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Appauvrissement de la couche d'ozone </a:t>
            </a:r>
            <a:r>
              <a:rPr lang="fr-FR" sz="1600" b="1" dirty="0">
                <a:effectLst/>
                <a:latin typeface="Times New Roman" panose="02020603050405020304" pitchFamily="18" charset="0"/>
              </a:rPr>
              <a:t>: </a:t>
            </a:r>
            <a:r>
              <a:rPr lang="fr-FR" sz="1600" dirty="0">
                <a:effectLst/>
                <a:latin typeface="Times New Roman" panose="02020603050405020304" pitchFamily="18" charset="0"/>
                <a:ea typeface="Calibri" panose="020F0502020204030204" pitchFamily="34" charset="0"/>
              </a:rPr>
              <a:t>capacité qu’ont des substances à détruire la couche d’ozone, son appauvrissement peut être à l’origine d’une augmentation des cancers de la peau (kg CFC-11 eq)</a:t>
            </a:r>
          </a:p>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Brouillard de pollution </a:t>
            </a:r>
            <a:r>
              <a:rPr lang="fr-FR" sz="1600" b="1" dirty="0">
                <a:effectLst/>
                <a:latin typeface="Times New Roman" panose="02020603050405020304" pitchFamily="18" charset="0"/>
              </a:rPr>
              <a:t>:</a:t>
            </a:r>
            <a:r>
              <a:rPr lang="fr-FR" sz="1600" dirty="0">
                <a:effectLst/>
                <a:latin typeface="Times New Roman" panose="02020603050405020304" pitchFamily="18" charset="0"/>
                <a:ea typeface="Calibri" panose="020F0502020204030204" pitchFamily="34" charset="0"/>
              </a:rPr>
              <a:t> réactions entre les NOx et les COV au soleil, forment de l’ozone (kg O</a:t>
            </a:r>
            <a:r>
              <a:rPr lang="fr-FR" sz="1600" baseline="-25000" dirty="0">
                <a:effectLst/>
                <a:latin typeface="Times New Roman" panose="02020603050405020304" pitchFamily="18" charset="0"/>
                <a:ea typeface="Calibri" panose="020F0502020204030204" pitchFamily="34" charset="0"/>
              </a:rPr>
              <a:t>3</a:t>
            </a:r>
            <a:r>
              <a:rPr lang="fr-FR" sz="1600" dirty="0">
                <a:effectLst/>
                <a:latin typeface="Times New Roman" panose="02020603050405020304" pitchFamily="18" charset="0"/>
                <a:ea typeface="Calibri" panose="020F0502020204030204" pitchFamily="34" charset="0"/>
              </a:rPr>
              <a:t> eq)</a:t>
            </a:r>
          </a:p>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Substances cancérogènes / Substances non cancérogènes </a:t>
            </a:r>
            <a:r>
              <a:rPr lang="fr-FR" sz="1600" b="1" dirty="0">
                <a:effectLst/>
                <a:latin typeface="Times New Roman" panose="02020603050405020304" pitchFamily="18" charset="0"/>
              </a:rPr>
              <a:t>: </a:t>
            </a:r>
            <a:r>
              <a:rPr lang="fr-FR" sz="1600" dirty="0">
                <a:effectLst/>
                <a:latin typeface="Times New Roman" panose="02020603050405020304" pitchFamily="18" charset="0"/>
                <a:ea typeface="Calibri" panose="020F0502020204030204" pitchFamily="34" charset="0"/>
              </a:rPr>
              <a:t>évaluent les effets des émissions de ces deux types de substances sur le corps humain (</a:t>
            </a:r>
            <a:r>
              <a:rPr lang="fr-FR" sz="1600" dirty="0" err="1">
                <a:effectLst/>
                <a:latin typeface="Times New Roman" panose="02020603050405020304" pitchFamily="18" charset="0"/>
                <a:ea typeface="Calibri" panose="020F0502020204030204" pitchFamily="34" charset="0"/>
              </a:rPr>
              <a:t>CTUh</a:t>
            </a:r>
            <a:r>
              <a:rPr lang="fr-FR" sz="1600" dirty="0">
                <a:latin typeface="Times New Roman" panose="02020603050405020304" pitchFamily="18" charset="0"/>
                <a:ea typeface="Calibri" panose="020F0502020204030204" pitchFamily="34" charset="0"/>
              </a:rPr>
              <a:t>, </a:t>
            </a:r>
            <a:r>
              <a:rPr lang="fr-FR" sz="1600" dirty="0">
                <a:effectLst/>
                <a:latin typeface="Times New Roman" panose="02020603050405020304" pitchFamily="18" charset="0"/>
                <a:ea typeface="Calibri" panose="020F0502020204030204" pitchFamily="34" charset="0"/>
              </a:rPr>
              <a:t>Comparative </a:t>
            </a:r>
            <a:r>
              <a:rPr lang="fr-FR" sz="1600" dirty="0" err="1">
                <a:effectLst/>
                <a:latin typeface="Times New Roman" panose="02020603050405020304" pitchFamily="18" charset="0"/>
                <a:ea typeface="Calibri" panose="020F0502020204030204" pitchFamily="34" charset="0"/>
              </a:rPr>
              <a:t>Toxic</a:t>
            </a:r>
            <a:r>
              <a:rPr lang="fr-FR" sz="1600" dirty="0">
                <a:effectLst/>
                <a:latin typeface="Times New Roman" panose="02020603050405020304" pitchFamily="18" charset="0"/>
                <a:ea typeface="Calibri" panose="020F0502020204030204" pitchFamily="34" charset="0"/>
              </a:rPr>
              <a:t> Unit for </a:t>
            </a:r>
            <a:r>
              <a:rPr lang="fr-FR" sz="1600" dirty="0" err="1">
                <a:effectLst/>
                <a:latin typeface="Times New Roman" panose="02020603050405020304" pitchFamily="18" charset="0"/>
                <a:ea typeface="Calibri" panose="020F0502020204030204" pitchFamily="34" charset="0"/>
              </a:rPr>
              <a:t>humans</a:t>
            </a:r>
            <a:r>
              <a:rPr lang="fr-FR" sz="1600" dirty="0">
                <a:effectLst/>
                <a:latin typeface="Times New Roman" panose="02020603050405020304" pitchFamily="18" charset="0"/>
                <a:ea typeface="Calibri" panose="020F0502020204030204" pitchFamily="34" charset="0"/>
              </a:rPr>
              <a:t>)</a:t>
            </a:r>
            <a:endParaRPr lang="fr-FR" sz="1600" b="1" dirty="0">
              <a:solidFill>
                <a:srgbClr val="C00000"/>
              </a:solidFill>
              <a:effectLst/>
              <a:latin typeface="Times New Roman" panose="02020603050405020304" pitchFamily="18" charset="0"/>
            </a:endParaRPr>
          </a:p>
          <a:p>
            <a:pPr marL="0" indent="449580" algn="just">
              <a:lnSpc>
                <a:spcPct val="100000"/>
              </a:lnSpc>
              <a:spcBef>
                <a:spcPts val="600"/>
              </a:spcBef>
              <a:spcAft>
                <a:spcPts val="600"/>
              </a:spcAft>
            </a:pPr>
            <a:r>
              <a:rPr lang="fr-FR" sz="1600" b="1" dirty="0">
                <a:solidFill>
                  <a:srgbClr val="C00000"/>
                </a:solidFill>
                <a:effectLst/>
                <a:latin typeface="Times New Roman" panose="02020603050405020304" pitchFamily="18" charset="0"/>
              </a:rPr>
              <a:t>Effets </a:t>
            </a:r>
            <a:r>
              <a:rPr lang="fr-FR" sz="1600" b="1" dirty="0">
                <a:solidFill>
                  <a:schemeClr val="tx2"/>
                </a:solidFill>
                <a:effectLst/>
                <a:latin typeface="Times New Roman" panose="02020603050405020304" pitchFamily="18" charset="0"/>
              </a:rPr>
              <a:t>respiratoires</a:t>
            </a:r>
            <a:r>
              <a:rPr lang="fr-FR" sz="1600" b="1" dirty="0">
                <a:effectLst/>
                <a:latin typeface="Times New Roman" panose="02020603050405020304" pitchFamily="18" charset="0"/>
              </a:rPr>
              <a:t> : </a:t>
            </a:r>
            <a:r>
              <a:rPr lang="fr-FR" sz="1600" dirty="0">
                <a:effectLst/>
                <a:latin typeface="Times New Roman" panose="02020603050405020304" pitchFamily="18" charset="0"/>
                <a:ea typeface="Calibri" panose="020F0502020204030204" pitchFamily="34" charset="0"/>
              </a:rPr>
              <a:t>évaluent </a:t>
            </a:r>
            <a:r>
              <a:rPr lang="fr-FR" sz="1600" dirty="0">
                <a:latin typeface="Times New Roman" panose="02020603050405020304" pitchFamily="18" charset="0"/>
                <a:ea typeface="Calibri" panose="020F0502020204030204" pitchFamily="34" charset="0"/>
              </a:rPr>
              <a:t>l</a:t>
            </a:r>
            <a:r>
              <a:rPr lang="fr-FR" sz="1600" dirty="0">
                <a:effectLst/>
                <a:latin typeface="Times New Roman" panose="02020603050405020304" pitchFamily="18" charset="0"/>
                <a:ea typeface="Calibri" panose="020F0502020204030204" pitchFamily="34" charset="0"/>
              </a:rPr>
              <a:t>es maladies respiratoires et les décès prématurés liés à l’inhalation de particules fines (kg PM2.5 eq)</a:t>
            </a:r>
          </a:p>
        </p:txBody>
      </p:sp>
    </p:spTree>
    <p:extLst>
      <p:ext uri="{BB962C8B-B14F-4D97-AF65-F5344CB8AC3E}">
        <p14:creationId xmlns:p14="http://schemas.microsoft.com/office/powerpoint/2010/main" val="123187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45E2359-A93F-457A-9543-0D72EACB7A8A}"/>
              </a:ext>
            </a:extLst>
          </p:cNvPr>
          <p:cNvPicPr>
            <a:picLocks noChangeAspect="1"/>
          </p:cNvPicPr>
          <p:nvPr/>
        </p:nvPicPr>
        <p:blipFill rotWithShape="1">
          <a:blip r:embed="rId2"/>
          <a:srcRect l="2243" r="1737"/>
          <a:stretch/>
        </p:blipFill>
        <p:spPr>
          <a:xfrm>
            <a:off x="4273595" y="1529542"/>
            <a:ext cx="7899994" cy="5300222"/>
          </a:xfrm>
          <a:prstGeom prst="rect">
            <a:avLst/>
          </a:prstGeom>
        </p:spPr>
      </p:pic>
      <p:pic>
        <p:nvPicPr>
          <p:cNvPr id="7" name="Image 6">
            <a:extLst>
              <a:ext uri="{FF2B5EF4-FFF2-40B4-BE49-F238E27FC236}">
                <a16:creationId xmlns:a16="http://schemas.microsoft.com/office/drawing/2014/main" id="{B8A407DA-3D26-4FD5-95A5-E49227F3CBA3}"/>
              </a:ext>
            </a:extLst>
          </p:cNvPr>
          <p:cNvPicPr>
            <a:picLocks noChangeAspect="1"/>
          </p:cNvPicPr>
          <p:nvPr/>
        </p:nvPicPr>
        <p:blipFill rotWithShape="1">
          <a:blip r:embed="rId3"/>
          <a:srcRect l="4925" t="1980" r="3893" b="1041"/>
          <a:stretch/>
        </p:blipFill>
        <p:spPr>
          <a:xfrm>
            <a:off x="8839396" y="1815485"/>
            <a:ext cx="3290583" cy="2045812"/>
          </a:xfrm>
          <a:prstGeom prst="rect">
            <a:avLst/>
          </a:prstGeom>
        </p:spPr>
      </p:pic>
      <p:sp>
        <p:nvSpPr>
          <p:cNvPr id="2" name="Espace réservé du numéro de diapositive 1">
            <a:extLst>
              <a:ext uri="{FF2B5EF4-FFF2-40B4-BE49-F238E27FC236}">
                <a16:creationId xmlns:a16="http://schemas.microsoft.com/office/drawing/2014/main" id="{4F64C9D7-4CC5-4B3A-9048-8AB113711B02}"/>
              </a:ext>
            </a:extLst>
          </p:cNvPr>
          <p:cNvSpPr>
            <a:spLocks noGrp="1"/>
          </p:cNvSpPr>
          <p:nvPr>
            <p:ph type="sldNum" sz="quarter" idx="12"/>
          </p:nvPr>
        </p:nvSpPr>
        <p:spPr/>
        <p:txBody>
          <a:bodyPr/>
          <a:lstStyle/>
          <a:p>
            <a:fld id="{27C6CCC6-2BE5-4E42-96A4-D1E8E81A3D8E}" type="slidenum">
              <a:rPr lang="de-DE" smtClean="0"/>
              <a:pPr/>
              <a:t>4</a:t>
            </a:fld>
            <a:endParaRPr lang="de-DE" dirty="0"/>
          </a:p>
        </p:txBody>
      </p:sp>
      <p:sp>
        <p:nvSpPr>
          <p:cNvPr id="3" name="Titre 2">
            <a:extLst>
              <a:ext uri="{FF2B5EF4-FFF2-40B4-BE49-F238E27FC236}">
                <a16:creationId xmlns:a16="http://schemas.microsoft.com/office/drawing/2014/main" id="{C67A1C6B-40CC-4139-9C67-B6B1B8904766}"/>
              </a:ext>
            </a:extLst>
          </p:cNvPr>
          <p:cNvSpPr>
            <a:spLocks noGrp="1"/>
          </p:cNvSpPr>
          <p:nvPr>
            <p:ph type="title"/>
          </p:nvPr>
        </p:nvSpPr>
        <p:spPr/>
        <p:txBody>
          <a:bodyPr>
            <a:normAutofit/>
          </a:bodyPr>
          <a:lstStyle/>
          <a:p>
            <a:r>
              <a:rPr lang="fr-FR" dirty="0">
                <a:latin typeface="Calibri" panose="020F0502020204030204" pitchFamily="34" charset="0"/>
              </a:rPr>
              <a:t>Réflexions sur les étapes de travail</a:t>
            </a:r>
            <a:endParaRPr lang="fr-FR" dirty="0"/>
          </a:p>
        </p:txBody>
      </p:sp>
      <p:sp>
        <p:nvSpPr>
          <p:cNvPr id="8" name="Rectangle 7">
            <a:extLst>
              <a:ext uri="{FF2B5EF4-FFF2-40B4-BE49-F238E27FC236}">
                <a16:creationId xmlns:a16="http://schemas.microsoft.com/office/drawing/2014/main" id="{32E0E3B3-6925-43D4-8E98-8B4CCD8DF0F6}"/>
              </a:ext>
            </a:extLst>
          </p:cNvPr>
          <p:cNvSpPr/>
          <p:nvPr/>
        </p:nvSpPr>
        <p:spPr>
          <a:xfrm>
            <a:off x="0" y="1751157"/>
            <a:ext cx="4363278" cy="4832092"/>
          </a:xfrm>
          <a:prstGeom prst="rect">
            <a:avLst/>
          </a:prstGeom>
        </p:spPr>
        <p:txBody>
          <a:bodyPr wrap="square">
            <a:spAutoFit/>
          </a:bodyPr>
          <a:lstStyle/>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Définition des objectifs et du périmètre d’étude :</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 </a:t>
            </a:r>
            <a:r>
              <a:rPr kumimoji="0" lang="fr-FR" sz="11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critères prennent en compte les éléments de référence en cas d’étude comparative, ainsi que la nature des commanditaires ou destinataires (fabricant, administration, association de consommateurs…).</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endParaRPr kumimoji="0" lang="fr-FR" sz="11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Inventaire des flux : </a:t>
            </a:r>
            <a:r>
              <a:rPr kumimoji="0" lang="fr-FR" sz="11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inventorier et quantifier l’intégralité des flux entrants (utilisation de matières premières, consommation d’énergie…) et des flux sortants (émission de pollutions, production de déchets et/ou de matières recyclées…), pour chacune des phases de cycle de vie du produit.</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endPar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Estimation des impacts environnementaux : </a:t>
            </a:r>
            <a:r>
              <a:rPr kumimoji="0" lang="fr-FR" sz="11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cette évaluation, souvent étayée via des modèles référents, est réalisée pour chacun des flux entrants et sortants inventoriés.</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endParaRPr kumimoji="0" lang="fr-FR" sz="11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Analyse des résultats et interprétation :</a:t>
            </a:r>
            <a:r>
              <a:rPr kumimoji="0" lang="fr-FR" sz="13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fr-FR" sz="11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résultats de l’ACV sont mis en regard des objectifs initiaux de l’étude. Cette confrontation peut déboucher sur une liste argumentée de recommandations, tant dans la perspective d’une révision de la conception du produit que pour l’optimisation de son utilisation en termes d’impacts environnementaux.</a:t>
            </a:r>
          </a:p>
        </p:txBody>
      </p:sp>
    </p:spTree>
    <p:extLst>
      <p:ext uri="{BB962C8B-B14F-4D97-AF65-F5344CB8AC3E}">
        <p14:creationId xmlns:p14="http://schemas.microsoft.com/office/powerpoint/2010/main" val="1282896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1103-297A-4FB4-8F1E-942B9FE1E176}"/>
              </a:ext>
            </a:extLst>
          </p:cNvPr>
          <p:cNvSpPr>
            <a:spLocks noGrp="1"/>
          </p:cNvSpPr>
          <p:nvPr>
            <p:ph type="title"/>
          </p:nvPr>
        </p:nvSpPr>
        <p:spPr/>
        <p:txBody>
          <a:bodyPr/>
          <a:lstStyle/>
          <a:p>
            <a:r>
              <a:rPr lang="fr-FR" dirty="0"/>
              <a:t>Choix de la méthode de calcul</a:t>
            </a:r>
          </a:p>
        </p:txBody>
      </p:sp>
      <p:sp>
        <p:nvSpPr>
          <p:cNvPr id="3" name="Slide Number Placeholder 2">
            <a:extLst>
              <a:ext uri="{FF2B5EF4-FFF2-40B4-BE49-F238E27FC236}">
                <a16:creationId xmlns:a16="http://schemas.microsoft.com/office/drawing/2014/main" id="{E050EDEC-6D15-4C06-A280-E1B804202880}"/>
              </a:ext>
            </a:extLst>
          </p:cNvPr>
          <p:cNvSpPr>
            <a:spLocks noGrp="1"/>
          </p:cNvSpPr>
          <p:nvPr>
            <p:ph type="sldNum" sz="quarter" idx="12"/>
          </p:nvPr>
        </p:nvSpPr>
        <p:spPr/>
        <p:txBody>
          <a:bodyPr/>
          <a:lstStyle/>
          <a:p>
            <a:fld id="{27C6CCC6-2BE5-4E42-96A4-D1E8E81A3D8E}" type="slidenum">
              <a:rPr lang="de-DE" smtClean="0"/>
              <a:pPr/>
              <a:t>40</a:t>
            </a:fld>
            <a:endParaRPr lang="de-DE" dirty="0"/>
          </a:p>
        </p:txBody>
      </p:sp>
      <p:sp>
        <p:nvSpPr>
          <p:cNvPr id="4" name="Content Placeholder 3">
            <a:extLst>
              <a:ext uri="{FF2B5EF4-FFF2-40B4-BE49-F238E27FC236}">
                <a16:creationId xmlns:a16="http://schemas.microsoft.com/office/drawing/2014/main" id="{49F1DB1F-502F-49B8-9FF4-9BCBD75CA116}"/>
              </a:ext>
            </a:extLst>
          </p:cNvPr>
          <p:cNvSpPr>
            <a:spLocks noGrp="1"/>
          </p:cNvSpPr>
          <p:nvPr>
            <p:ph sz="half" idx="13"/>
          </p:nvPr>
        </p:nvSpPr>
        <p:spPr/>
        <p:txBody>
          <a:bodyPr>
            <a:normAutofit/>
          </a:bodyPr>
          <a:lstStyle/>
          <a:p>
            <a:r>
              <a:rPr lang="fr-FR" sz="2400" dirty="0"/>
              <a:t>Analyse de sensibilité sur 4 méthodes:</a:t>
            </a:r>
          </a:p>
          <a:p>
            <a:pPr lvl="1"/>
            <a:r>
              <a:rPr lang="fr-FR" sz="2200" dirty="0"/>
              <a:t>CML-IA </a:t>
            </a:r>
            <a:r>
              <a:rPr lang="fr-FR" sz="2200" dirty="0" err="1"/>
              <a:t>baseline</a:t>
            </a:r>
            <a:r>
              <a:rPr lang="fr-FR" sz="2200" dirty="0"/>
              <a:t> V3.03</a:t>
            </a:r>
          </a:p>
          <a:p>
            <a:pPr lvl="1"/>
            <a:r>
              <a:rPr lang="fr-FR" sz="2200" dirty="0"/>
              <a:t>ILCD 2011 </a:t>
            </a:r>
            <a:r>
              <a:rPr lang="fr-FR" sz="2200" dirty="0" err="1"/>
              <a:t>Midpoint</a:t>
            </a:r>
            <a:r>
              <a:rPr lang="fr-FR" sz="2200" dirty="0"/>
              <a:t>+ V1.08</a:t>
            </a:r>
          </a:p>
          <a:p>
            <a:pPr lvl="1"/>
            <a:r>
              <a:rPr lang="fr-FR" sz="2200" dirty="0" err="1"/>
              <a:t>ReCiPe</a:t>
            </a:r>
            <a:r>
              <a:rPr lang="fr-FR" sz="2200" dirty="0"/>
              <a:t> </a:t>
            </a:r>
            <a:r>
              <a:rPr lang="fr-FR" sz="2200" dirty="0" err="1"/>
              <a:t>Midpoint</a:t>
            </a:r>
            <a:r>
              <a:rPr lang="fr-FR" sz="2200" dirty="0"/>
              <a:t> (E) V1.12</a:t>
            </a:r>
          </a:p>
          <a:p>
            <a:pPr lvl="1"/>
            <a:r>
              <a:rPr lang="fr-FR" sz="2200" dirty="0"/>
              <a:t>TRACI 2.1 V1.03</a:t>
            </a:r>
          </a:p>
          <a:p>
            <a:r>
              <a:rPr lang="fr-FR" sz="2400" dirty="0"/>
              <a:t>Application des méthodes à la même fiche (Pyrolyse), résultats similaire pour les indicateurs identiques</a:t>
            </a:r>
          </a:p>
          <a:p>
            <a:r>
              <a:rPr lang="fr-FR" sz="2400" dirty="0"/>
              <a:t>ILCD 2011 </a:t>
            </a:r>
            <a:r>
              <a:rPr lang="fr-FR" sz="2400" dirty="0" err="1"/>
              <a:t>Midpoint</a:t>
            </a:r>
            <a:r>
              <a:rPr lang="fr-FR" sz="2400" dirty="0"/>
              <a:t>+ et </a:t>
            </a:r>
            <a:r>
              <a:rPr lang="fr-FR" sz="2400" dirty="0" err="1"/>
              <a:t>ReCiPe</a:t>
            </a:r>
            <a:r>
              <a:rPr lang="fr-FR" sz="2400" dirty="0"/>
              <a:t> </a:t>
            </a:r>
            <a:r>
              <a:rPr lang="fr-FR" sz="2400" dirty="0" err="1"/>
              <a:t>Midpoint</a:t>
            </a:r>
            <a:r>
              <a:rPr lang="fr-FR" sz="2400" dirty="0"/>
              <a:t> (E) exclue car trop de détail dans les indicateurs évalués</a:t>
            </a:r>
          </a:p>
          <a:p>
            <a:r>
              <a:rPr lang="fr-FR" sz="2400" dirty="0"/>
              <a:t>TRACI 2.1 retenue pour ses données de normalisation plus récentes et spécifiques à l'Amérique du Nord</a:t>
            </a:r>
          </a:p>
        </p:txBody>
      </p:sp>
    </p:spTree>
    <p:extLst>
      <p:ext uri="{BB962C8B-B14F-4D97-AF65-F5344CB8AC3E}">
        <p14:creationId xmlns:p14="http://schemas.microsoft.com/office/powerpoint/2010/main" val="393996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B966-F770-4F46-BA7D-AF07846B183C}"/>
              </a:ext>
            </a:extLst>
          </p:cNvPr>
          <p:cNvSpPr>
            <a:spLocks noGrp="1"/>
          </p:cNvSpPr>
          <p:nvPr>
            <p:ph type="title"/>
          </p:nvPr>
        </p:nvSpPr>
        <p:spPr/>
        <p:txBody>
          <a:bodyPr/>
          <a:lstStyle/>
          <a:p>
            <a:r>
              <a:rPr lang="fr-FR" dirty="0"/>
              <a:t>Résultats supplémentaires</a:t>
            </a:r>
          </a:p>
        </p:txBody>
      </p:sp>
      <p:sp>
        <p:nvSpPr>
          <p:cNvPr id="3" name="Slide Number Placeholder 2">
            <a:extLst>
              <a:ext uri="{FF2B5EF4-FFF2-40B4-BE49-F238E27FC236}">
                <a16:creationId xmlns:a16="http://schemas.microsoft.com/office/drawing/2014/main" id="{006C5A21-AE44-41B8-888E-BEAA50B2E3B4}"/>
              </a:ext>
            </a:extLst>
          </p:cNvPr>
          <p:cNvSpPr>
            <a:spLocks noGrp="1"/>
          </p:cNvSpPr>
          <p:nvPr>
            <p:ph type="sldNum" sz="quarter" idx="12"/>
          </p:nvPr>
        </p:nvSpPr>
        <p:spPr/>
        <p:txBody>
          <a:bodyPr/>
          <a:lstStyle/>
          <a:p>
            <a:fld id="{27C6CCC6-2BE5-4E42-96A4-D1E8E81A3D8E}" type="slidenum">
              <a:rPr lang="de-DE" smtClean="0"/>
              <a:pPr/>
              <a:t>41</a:t>
            </a:fld>
            <a:endParaRPr lang="de-DE" dirty="0"/>
          </a:p>
        </p:txBody>
      </p:sp>
      <p:graphicFrame>
        <p:nvGraphicFramePr>
          <p:cNvPr id="7" name="Chart 6">
            <a:extLst>
              <a:ext uri="{FF2B5EF4-FFF2-40B4-BE49-F238E27FC236}">
                <a16:creationId xmlns:a16="http://schemas.microsoft.com/office/drawing/2014/main" id="{5F961DB3-EA34-4871-B2EF-DDCFD4001FC0}"/>
              </a:ext>
            </a:extLst>
          </p:cNvPr>
          <p:cNvGraphicFramePr/>
          <p:nvPr>
            <p:extLst>
              <p:ext uri="{D42A27DB-BD31-4B8C-83A1-F6EECF244321}">
                <p14:modId xmlns:p14="http://schemas.microsoft.com/office/powerpoint/2010/main" val="3958830003"/>
              </p:ext>
            </p:extLst>
          </p:nvPr>
        </p:nvGraphicFramePr>
        <p:xfrm>
          <a:off x="1560000" y="1721746"/>
          <a:ext cx="9072000" cy="444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0588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B966-F770-4F46-BA7D-AF07846B183C}"/>
              </a:ext>
            </a:extLst>
          </p:cNvPr>
          <p:cNvSpPr>
            <a:spLocks noGrp="1"/>
          </p:cNvSpPr>
          <p:nvPr>
            <p:ph type="title"/>
          </p:nvPr>
        </p:nvSpPr>
        <p:spPr/>
        <p:txBody>
          <a:bodyPr>
            <a:normAutofit/>
          </a:bodyPr>
          <a:lstStyle/>
          <a:p>
            <a:r>
              <a:rPr lang="fr-FR" dirty="0"/>
              <a:t>Résultats supplémentaires - </a:t>
            </a:r>
            <a:r>
              <a:rPr lang="fr-FR" sz="2800" dirty="0"/>
              <a:t>Compléments</a:t>
            </a:r>
            <a:endParaRPr lang="fr-FR" dirty="0"/>
          </a:p>
        </p:txBody>
      </p:sp>
      <p:sp>
        <p:nvSpPr>
          <p:cNvPr id="3" name="Slide Number Placeholder 2">
            <a:extLst>
              <a:ext uri="{FF2B5EF4-FFF2-40B4-BE49-F238E27FC236}">
                <a16:creationId xmlns:a16="http://schemas.microsoft.com/office/drawing/2014/main" id="{006C5A21-AE44-41B8-888E-BEAA50B2E3B4}"/>
              </a:ext>
            </a:extLst>
          </p:cNvPr>
          <p:cNvSpPr>
            <a:spLocks noGrp="1"/>
          </p:cNvSpPr>
          <p:nvPr>
            <p:ph type="sldNum" sz="quarter" idx="12"/>
          </p:nvPr>
        </p:nvSpPr>
        <p:spPr/>
        <p:txBody>
          <a:bodyPr/>
          <a:lstStyle/>
          <a:p>
            <a:fld id="{27C6CCC6-2BE5-4E42-96A4-D1E8E81A3D8E}" type="slidenum">
              <a:rPr lang="de-DE" smtClean="0"/>
              <a:pPr/>
              <a:t>42</a:t>
            </a:fld>
            <a:endParaRPr lang="de-DE" dirty="0"/>
          </a:p>
        </p:txBody>
      </p:sp>
      <p:sp>
        <p:nvSpPr>
          <p:cNvPr id="8" name="Content Placeholder 3">
            <a:extLst>
              <a:ext uri="{FF2B5EF4-FFF2-40B4-BE49-F238E27FC236}">
                <a16:creationId xmlns:a16="http://schemas.microsoft.com/office/drawing/2014/main" id="{6362545C-3D1A-4971-8DB6-E3C475D47ADE}"/>
              </a:ext>
            </a:extLst>
          </p:cNvPr>
          <p:cNvSpPr txBox="1">
            <a:spLocks/>
          </p:cNvSpPr>
          <p:nvPr/>
        </p:nvSpPr>
        <p:spPr>
          <a:xfrm>
            <a:off x="1788160" y="2018587"/>
            <a:ext cx="2142350"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dirty="0">
                <a:solidFill>
                  <a:schemeClr val="tx2"/>
                </a:solidFill>
              </a:rPr>
              <a:t>Produits évités</a:t>
            </a:r>
          </a:p>
        </p:txBody>
      </p:sp>
      <p:sp>
        <p:nvSpPr>
          <p:cNvPr id="9" name="Content Placeholder 3">
            <a:extLst>
              <a:ext uri="{FF2B5EF4-FFF2-40B4-BE49-F238E27FC236}">
                <a16:creationId xmlns:a16="http://schemas.microsoft.com/office/drawing/2014/main" id="{5A034D92-B633-4CA7-8FE1-8357B7F372F1}"/>
              </a:ext>
            </a:extLst>
          </p:cNvPr>
          <p:cNvSpPr txBox="1">
            <a:spLocks/>
          </p:cNvSpPr>
          <p:nvPr/>
        </p:nvSpPr>
        <p:spPr>
          <a:xfrm>
            <a:off x="7538720" y="2018587"/>
            <a:ext cx="2987040" cy="45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dirty="0">
                <a:solidFill>
                  <a:schemeClr val="tx2"/>
                </a:solidFill>
              </a:rPr>
              <a:t>Transport de granulés</a:t>
            </a:r>
          </a:p>
        </p:txBody>
      </p:sp>
      <p:cxnSp>
        <p:nvCxnSpPr>
          <p:cNvPr id="10" name="Straight Connector 9">
            <a:extLst>
              <a:ext uri="{FF2B5EF4-FFF2-40B4-BE49-F238E27FC236}">
                <a16:creationId xmlns:a16="http://schemas.microsoft.com/office/drawing/2014/main" id="{98A8A7E9-7EF9-4EA7-962E-BFFDF0FB2F31}"/>
              </a:ext>
            </a:extLst>
          </p:cNvPr>
          <p:cNvCxnSpPr>
            <a:cxnSpLocks/>
          </p:cNvCxnSpPr>
          <p:nvPr/>
        </p:nvCxnSpPr>
        <p:spPr>
          <a:xfrm flipV="1">
            <a:off x="6040684" y="2374053"/>
            <a:ext cx="0" cy="3850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59E61AC-BFFC-4C0B-8A60-276E6D9885D1}"/>
              </a:ext>
            </a:extLst>
          </p:cNvPr>
          <p:cNvGraphicFramePr/>
          <p:nvPr>
            <p:extLst>
              <p:ext uri="{D42A27DB-BD31-4B8C-83A1-F6EECF244321}">
                <p14:modId xmlns:p14="http://schemas.microsoft.com/office/powerpoint/2010/main" val="2934716692"/>
              </p:ext>
            </p:extLst>
          </p:nvPr>
        </p:nvGraphicFramePr>
        <p:xfrm>
          <a:off x="228904" y="2477092"/>
          <a:ext cx="5580000" cy="37471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2531E5F2-EAF5-49BB-BC12-10CCD7BAD706}"/>
              </a:ext>
            </a:extLst>
          </p:cNvPr>
          <p:cNvGraphicFramePr/>
          <p:nvPr>
            <p:extLst>
              <p:ext uri="{D42A27DB-BD31-4B8C-83A1-F6EECF244321}">
                <p14:modId xmlns:p14="http://schemas.microsoft.com/office/powerpoint/2010/main" val="1217341540"/>
              </p:ext>
            </p:extLst>
          </p:nvPr>
        </p:nvGraphicFramePr>
        <p:xfrm>
          <a:off x="6350316" y="2477092"/>
          <a:ext cx="5508000" cy="3659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616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F64C9D7-4CC5-4B3A-9048-8AB113711B02}"/>
              </a:ext>
            </a:extLst>
          </p:cNvPr>
          <p:cNvSpPr>
            <a:spLocks noGrp="1"/>
          </p:cNvSpPr>
          <p:nvPr>
            <p:ph type="sldNum" sz="quarter" idx="12"/>
          </p:nvPr>
        </p:nvSpPr>
        <p:spPr>
          <a:xfrm>
            <a:off x="9448800" y="6492875"/>
            <a:ext cx="2743200" cy="365125"/>
          </a:xfrm>
        </p:spPr>
        <p:txBody>
          <a:bodyPr/>
          <a:lstStyle/>
          <a:p>
            <a:fld id="{27C6CCC6-2BE5-4E42-96A4-D1E8E81A3D8E}" type="slidenum">
              <a:rPr lang="de-DE" smtClean="0"/>
              <a:pPr/>
              <a:t>5</a:t>
            </a:fld>
            <a:endParaRPr lang="de-DE" dirty="0"/>
          </a:p>
        </p:txBody>
      </p:sp>
      <p:sp>
        <p:nvSpPr>
          <p:cNvPr id="3" name="Titre 2">
            <a:extLst>
              <a:ext uri="{FF2B5EF4-FFF2-40B4-BE49-F238E27FC236}">
                <a16:creationId xmlns:a16="http://schemas.microsoft.com/office/drawing/2014/main" id="{C67A1C6B-40CC-4139-9C67-B6B1B8904766}"/>
              </a:ext>
            </a:extLst>
          </p:cNvPr>
          <p:cNvSpPr>
            <a:spLocks noGrp="1"/>
          </p:cNvSpPr>
          <p:nvPr>
            <p:ph type="title"/>
          </p:nvPr>
        </p:nvSpPr>
        <p:spPr/>
        <p:txBody>
          <a:bodyPr>
            <a:normAutofit/>
          </a:bodyPr>
          <a:lstStyle/>
          <a:p>
            <a:r>
              <a:rPr lang="fr-FR" dirty="0">
                <a:latin typeface="Calibri" panose="020F0502020204030204" pitchFamily="34" charset="0"/>
              </a:rPr>
              <a:t>Réflexions sur les étapes de travail</a:t>
            </a:r>
            <a:endParaRPr lang="fr-FR" dirty="0"/>
          </a:p>
        </p:txBody>
      </p:sp>
      <p:sp>
        <p:nvSpPr>
          <p:cNvPr id="5" name="Rectangle 4">
            <a:extLst>
              <a:ext uri="{FF2B5EF4-FFF2-40B4-BE49-F238E27FC236}">
                <a16:creationId xmlns:a16="http://schemas.microsoft.com/office/drawing/2014/main" id="{E7BED3A5-8241-4621-A1B1-3BB01372959E}"/>
              </a:ext>
            </a:extLst>
          </p:cNvPr>
          <p:cNvSpPr/>
          <p:nvPr/>
        </p:nvSpPr>
        <p:spPr>
          <a:xfrm>
            <a:off x="145774" y="1842371"/>
            <a:ext cx="11900452" cy="3939540"/>
          </a:xfrm>
          <a:prstGeom prst="rect">
            <a:avLst/>
          </a:prstGeom>
        </p:spPr>
        <p:txBody>
          <a:bodyPr wrap="square">
            <a:spAutoFit/>
          </a:bodyPr>
          <a:lstStyle/>
          <a:p>
            <a:pPr>
              <a:spcBef>
                <a:spcPts val="600"/>
              </a:spcBef>
            </a:pPr>
            <a:r>
              <a:rPr lang="fr-FR" sz="2700" dirty="0">
                <a:latin typeface="Arial" panose="020B0604020202020204" pitchFamily="34" charset="0"/>
              </a:rPr>
              <a:t>•</a:t>
            </a:r>
            <a:r>
              <a:rPr lang="fr-FR" sz="2700" dirty="0">
                <a:latin typeface="Calibri" panose="020F0502020204030204" pitchFamily="34" charset="0"/>
              </a:rPr>
              <a:t>Définir objectif, frontières et scénarii du projet</a:t>
            </a:r>
          </a:p>
          <a:p>
            <a:pPr>
              <a:spcBef>
                <a:spcPts val="600"/>
              </a:spcBef>
            </a:pPr>
            <a:r>
              <a:rPr lang="fr-FR" sz="2700" dirty="0">
                <a:latin typeface="Arial" panose="020B0604020202020204" pitchFamily="34" charset="0"/>
              </a:rPr>
              <a:t>•</a:t>
            </a:r>
            <a:r>
              <a:rPr lang="fr-FR" sz="2700" dirty="0">
                <a:latin typeface="Calibri" panose="020F0502020204030204" pitchFamily="34" charset="0"/>
              </a:rPr>
              <a:t>Définir l'unité fonctionnelle, les indicateurs d'impacts</a:t>
            </a:r>
          </a:p>
          <a:p>
            <a:pPr>
              <a:spcBef>
                <a:spcPts val="600"/>
              </a:spcBef>
            </a:pPr>
            <a:r>
              <a:rPr lang="fr-FR" sz="2700" dirty="0">
                <a:latin typeface="Arial" panose="020B0604020202020204" pitchFamily="34" charset="0"/>
              </a:rPr>
              <a:t>•</a:t>
            </a:r>
            <a:r>
              <a:rPr lang="fr-FR" sz="2700" dirty="0">
                <a:latin typeface="Calibri" panose="020F0502020204030204" pitchFamily="34" charset="0"/>
              </a:rPr>
              <a:t>Pour chaque scénario :</a:t>
            </a:r>
          </a:p>
          <a:p>
            <a:pPr>
              <a:spcBef>
                <a:spcPts val="600"/>
              </a:spcBef>
            </a:pPr>
            <a:r>
              <a:rPr lang="fr-FR" sz="2000" dirty="0">
                <a:latin typeface="Arial" panose="020B0604020202020204" pitchFamily="34" charset="0"/>
              </a:rPr>
              <a:t>•</a:t>
            </a:r>
            <a:r>
              <a:rPr lang="fr-FR" sz="2000" dirty="0">
                <a:latin typeface="Calibri" panose="020F0502020204030204" pitchFamily="34" charset="0"/>
              </a:rPr>
              <a:t>Déterminer flux entrants/sortants pour chaque étape du traitement des déchets</a:t>
            </a:r>
          </a:p>
          <a:p>
            <a:pPr>
              <a:spcBef>
                <a:spcPts val="600"/>
              </a:spcBef>
            </a:pPr>
            <a:r>
              <a:rPr lang="fr-FR" sz="2000" dirty="0">
                <a:latin typeface="Arial" panose="020B0604020202020204" pitchFamily="34" charset="0"/>
              </a:rPr>
              <a:t>•</a:t>
            </a:r>
            <a:r>
              <a:rPr lang="fr-FR" sz="2000" dirty="0">
                <a:latin typeface="Calibri" panose="020F0502020204030204" pitchFamily="34" charset="0"/>
              </a:rPr>
              <a:t>Evaluer valeur des indicateurs d'impacts pour chacun (logiciel(s)?)</a:t>
            </a:r>
          </a:p>
          <a:p>
            <a:pPr>
              <a:spcBef>
                <a:spcPts val="600"/>
              </a:spcBef>
            </a:pPr>
            <a:r>
              <a:rPr lang="fr-FR" sz="2000" dirty="0">
                <a:latin typeface="Arial" panose="020B0604020202020204" pitchFamily="34" charset="0"/>
              </a:rPr>
              <a:t>•</a:t>
            </a:r>
            <a:r>
              <a:rPr lang="fr-FR" sz="2000" dirty="0">
                <a:latin typeface="Calibri" panose="020F0502020204030204" pitchFamily="34" charset="0"/>
              </a:rPr>
              <a:t>Bilan sur impact environnemental</a:t>
            </a:r>
          </a:p>
          <a:p>
            <a:pPr>
              <a:spcBef>
                <a:spcPts val="600"/>
              </a:spcBef>
            </a:pPr>
            <a:r>
              <a:rPr lang="fr-FR" sz="2000" dirty="0">
                <a:latin typeface="Arial" panose="020B0604020202020204" pitchFamily="34" charset="0"/>
              </a:rPr>
              <a:t>•</a:t>
            </a:r>
            <a:r>
              <a:rPr lang="fr-FR" sz="2000" dirty="0">
                <a:latin typeface="Calibri" panose="020F0502020204030204" pitchFamily="34" charset="0"/>
              </a:rPr>
              <a:t>Bilan sur impact social &amp; économique</a:t>
            </a:r>
          </a:p>
          <a:p>
            <a:pPr>
              <a:spcBef>
                <a:spcPts val="600"/>
              </a:spcBef>
            </a:pPr>
            <a:r>
              <a:rPr lang="fr-FR" sz="2700" dirty="0">
                <a:latin typeface="Arial" panose="020B0604020202020204" pitchFamily="34" charset="0"/>
              </a:rPr>
              <a:t>•</a:t>
            </a:r>
            <a:r>
              <a:rPr lang="fr-FR" sz="2700" dirty="0">
                <a:latin typeface="Calibri" panose="020F0502020204030204" pitchFamily="34" charset="0"/>
              </a:rPr>
              <a:t>Proposer recommandations sur scénario moins impactant + solutions pour rendre scénario de pyrolyse meilleur</a:t>
            </a:r>
          </a:p>
        </p:txBody>
      </p:sp>
    </p:spTree>
    <p:extLst>
      <p:ext uri="{BB962C8B-B14F-4D97-AF65-F5344CB8AC3E}">
        <p14:creationId xmlns:p14="http://schemas.microsoft.com/office/powerpoint/2010/main" val="351589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7D336EF-3B76-42A8-9956-A376A73960E2}"/>
              </a:ext>
            </a:extLst>
          </p:cNvPr>
          <p:cNvSpPr>
            <a:spLocks noGrp="1"/>
          </p:cNvSpPr>
          <p:nvPr>
            <p:ph type="sldNum" sz="quarter" idx="12"/>
          </p:nvPr>
        </p:nvSpPr>
        <p:spPr/>
        <p:txBody>
          <a:bodyPr/>
          <a:lstStyle/>
          <a:p>
            <a:fld id="{27C6CCC6-2BE5-4E42-96A4-D1E8E81A3D8E}" type="slidenum">
              <a:rPr lang="de-DE" smtClean="0"/>
              <a:pPr/>
              <a:t>6</a:t>
            </a:fld>
            <a:endParaRPr lang="de-DE" dirty="0"/>
          </a:p>
        </p:txBody>
      </p:sp>
      <p:sp>
        <p:nvSpPr>
          <p:cNvPr id="3" name="Titre 2">
            <a:extLst>
              <a:ext uri="{FF2B5EF4-FFF2-40B4-BE49-F238E27FC236}">
                <a16:creationId xmlns:a16="http://schemas.microsoft.com/office/drawing/2014/main" id="{68A05D81-1F32-452C-B32B-E2419137CC0E}"/>
              </a:ext>
            </a:extLst>
          </p:cNvPr>
          <p:cNvSpPr>
            <a:spLocks noGrp="1"/>
          </p:cNvSpPr>
          <p:nvPr>
            <p:ph type="title"/>
          </p:nvPr>
        </p:nvSpPr>
        <p:spPr/>
        <p:txBody>
          <a:bodyPr/>
          <a:lstStyle/>
          <a:p>
            <a:r>
              <a:rPr lang="fr-FR" dirty="0"/>
              <a:t>Historique</a:t>
            </a:r>
          </a:p>
        </p:txBody>
      </p:sp>
      <p:sp>
        <p:nvSpPr>
          <p:cNvPr id="4" name="Rectangle 3">
            <a:extLst>
              <a:ext uri="{FF2B5EF4-FFF2-40B4-BE49-F238E27FC236}">
                <a16:creationId xmlns:a16="http://schemas.microsoft.com/office/drawing/2014/main" id="{2EAD5AB0-1A21-4B86-A589-75C41C3CAEBF}"/>
              </a:ext>
            </a:extLst>
          </p:cNvPr>
          <p:cNvSpPr/>
          <p:nvPr/>
        </p:nvSpPr>
        <p:spPr>
          <a:xfrm>
            <a:off x="99390" y="1350500"/>
            <a:ext cx="12013031" cy="5593006"/>
          </a:xfrm>
          <a:prstGeom prst="rect">
            <a:avLst/>
          </a:prstGeom>
        </p:spPr>
        <p:txBody>
          <a:bodyPr wrap="square">
            <a:spAutoFit/>
          </a:bodyPr>
          <a:lstStyle/>
          <a:p>
            <a:pPr algn="just">
              <a:lnSpc>
                <a:spcPct val="107000"/>
              </a:lnSpc>
              <a:spcAft>
                <a:spcPts val="800"/>
              </a:spcAft>
            </a:pP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Objectif du </a:t>
            </a:r>
            <a:r>
              <a:rPr lang="fr-FR"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PRI</a:t>
            </a: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p>
          <a:p>
            <a:pPr algn="just">
              <a:lnSpc>
                <a:spcPct val="107000"/>
              </a:lnSpc>
              <a:spcAft>
                <a:spcPts val="800"/>
              </a:spcAft>
            </a:pPr>
            <a:r>
              <a:rPr lang="fr-FR" sz="1600" dirty="0">
                <a:latin typeface="Calibri" panose="020F0502020204030204" pitchFamily="34" charset="0"/>
                <a:ea typeface="Calibri" panose="020F0502020204030204" pitchFamily="34" charset="0"/>
                <a:cs typeface="Times New Roman" panose="02020603050405020304" pitchFamily="18" charset="0"/>
              </a:rPr>
              <a:t>Réaliser une étude d'impact environnemental pour comparer des scénarii de recyclage. Cette étude pourra être complétée par une analyse sociale et économique.</a:t>
            </a:r>
          </a:p>
          <a:p>
            <a:pPr algn="just">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Scénarii sélectionnés :</a:t>
            </a:r>
          </a:p>
          <a:p>
            <a:pPr marL="342900" lvl="0" indent="-342900" algn="just">
              <a:lnSpc>
                <a:spcPct val="107000"/>
              </a:lnSpc>
              <a:spcAft>
                <a:spcPts val="800"/>
              </a:spcAft>
              <a:buFont typeface="+mj-lt"/>
              <a:buAutoNum type="arabicPeriod"/>
            </a:pPr>
            <a:r>
              <a:rPr lang="fr-FR" b="1" dirty="0">
                <a:solidFill>
                  <a:srgbClr val="2802A2"/>
                </a:solidFill>
                <a:latin typeface="Calibri" panose="020F0502020204030204" pitchFamily="34" charset="0"/>
                <a:ea typeface="Calibri" panose="020F0502020204030204" pitchFamily="34" charset="0"/>
                <a:cs typeface="Times New Roman" panose="02020603050405020304" pitchFamily="18" charset="0"/>
              </a:rPr>
              <a:t>Recyclage thermochimique</a:t>
            </a:r>
          </a:p>
          <a:p>
            <a:pPr marL="252000" algn="just">
              <a:lnSpc>
                <a:spcPct val="107000"/>
              </a:lnSpc>
              <a:spcAft>
                <a:spcPts val="600"/>
              </a:spcAft>
            </a:pPr>
            <a:r>
              <a:rPr lang="fr-FR" sz="1600" dirty="0">
                <a:latin typeface="Calibri" panose="020F0502020204030204" pitchFamily="34" charset="0"/>
                <a:ea typeface="Calibri" panose="020F0502020204030204" pitchFamily="34" charset="0"/>
                <a:cs typeface="Times New Roman" panose="02020603050405020304" pitchFamily="18" charset="0"/>
              </a:rPr>
              <a:t>Etude d'un recyclage des déchets plastique par production d'hydrocarbure par pyrolyse.</a:t>
            </a:r>
          </a:p>
          <a:p>
            <a:pPr marL="252000" algn="just">
              <a:lnSpc>
                <a:spcPct val="107000"/>
              </a:lnSpc>
              <a:spcAft>
                <a:spcPts val="600"/>
              </a:spcAft>
            </a:pPr>
            <a:r>
              <a:rPr lang="fr-FR" sz="1600" dirty="0">
                <a:latin typeface="Calibri" panose="020F0502020204030204" pitchFamily="34" charset="0"/>
                <a:ea typeface="Calibri" panose="020F0502020204030204" pitchFamily="34" charset="0"/>
                <a:cs typeface="Times New Roman" panose="02020603050405020304" pitchFamily="18" charset="0"/>
              </a:rPr>
              <a:t>Pas de phase de lavage/séchage contrairement au recyclage matière.</a:t>
            </a:r>
          </a:p>
          <a:p>
            <a:pPr marL="252000" algn="just">
              <a:lnSpc>
                <a:spcPct val="107000"/>
              </a:lnSpc>
              <a:spcAft>
                <a:spcPts val="600"/>
              </a:spcAft>
            </a:pPr>
            <a:r>
              <a:rPr lang="fr-FR" sz="1600" dirty="0">
                <a:latin typeface="Calibri" panose="020F0502020204030204" pitchFamily="34" charset="0"/>
                <a:ea typeface="Calibri" panose="020F0502020204030204" pitchFamily="34" charset="0"/>
                <a:cs typeface="Times New Roman" panose="02020603050405020304" pitchFamily="18" charset="0"/>
              </a:rPr>
              <a:t>Arrêt de l'étude à la production des hydrocarbures car devenir encore incertain.</a:t>
            </a:r>
          </a:p>
          <a:p>
            <a:pPr marL="342900" lvl="0" indent="-342900" algn="just">
              <a:lnSpc>
                <a:spcPct val="107000"/>
              </a:lnSpc>
              <a:spcAft>
                <a:spcPts val="800"/>
              </a:spcAft>
              <a:buFont typeface="+mj-lt"/>
              <a:buAutoNum type="arabicPeriod" startAt="2"/>
            </a:pPr>
            <a:r>
              <a:rPr lang="fr-FR" b="1" dirty="0">
                <a:solidFill>
                  <a:srgbClr val="2802A2"/>
                </a:solidFill>
                <a:latin typeface="Calibri" panose="020F0502020204030204" pitchFamily="34" charset="0"/>
                <a:ea typeface="Calibri" panose="020F0502020204030204" pitchFamily="34" charset="0"/>
                <a:cs typeface="Times New Roman" panose="02020603050405020304" pitchFamily="18" charset="0"/>
              </a:rPr>
              <a:t>Recyclage matière et achat d'hydrocarbures</a:t>
            </a:r>
          </a:p>
          <a:p>
            <a:pPr marL="252000" algn="just">
              <a:lnSpc>
                <a:spcPct val="107000"/>
              </a:lnSpc>
              <a:spcAft>
                <a:spcPts val="600"/>
              </a:spcAft>
            </a:pPr>
            <a:r>
              <a:rPr lang="fr-FR" sz="1600" dirty="0">
                <a:latin typeface="Calibri" panose="020F0502020204030204" pitchFamily="34" charset="0"/>
                <a:cs typeface="Times New Roman" panose="02020603050405020304" pitchFamily="18" charset="0"/>
              </a:rPr>
              <a:t>Etude d'un recyclage matière des déchets plastiques accompagné d'un import d'hydrocarbures.</a:t>
            </a:r>
          </a:p>
          <a:p>
            <a:pPr marL="252000" algn="just">
              <a:lnSpc>
                <a:spcPct val="107000"/>
              </a:lnSpc>
              <a:spcAft>
                <a:spcPts val="600"/>
              </a:spcAft>
            </a:pPr>
            <a:r>
              <a:rPr lang="fr-FR" sz="1600" dirty="0">
                <a:latin typeface="Calibri" panose="020F0502020204030204" pitchFamily="34" charset="0"/>
                <a:cs typeface="Times New Roman" panose="02020603050405020304" pitchFamily="18" charset="0"/>
              </a:rPr>
              <a:t>Deux cas de figure à étudier :</a:t>
            </a:r>
          </a:p>
          <a:p>
            <a:pPr marL="709200" lvl="1" indent="-342900" algn="just">
              <a:lnSpc>
                <a:spcPct val="107000"/>
              </a:lnSpc>
              <a:spcAft>
                <a:spcPts val="600"/>
              </a:spcAft>
              <a:buFont typeface="Symbol" panose="05050102010706020507" pitchFamily="18" charset="2"/>
              <a:buChar char=""/>
            </a:pPr>
            <a:r>
              <a:rPr lang="fr-FR" sz="1600" dirty="0">
                <a:latin typeface="Calibri" panose="020F0502020204030204" pitchFamily="34" charset="0"/>
                <a:cs typeface="Times New Roman" panose="02020603050405020304" pitchFamily="18" charset="0"/>
              </a:rPr>
              <a:t>Production de granulés utilisés sur place pour fabriquer des pièces en plastique recyclé (sur la base du travail effectué à Port-au-Prince).</a:t>
            </a:r>
          </a:p>
          <a:p>
            <a:pPr marL="709200" lvl="1" indent="-342900" algn="just">
              <a:lnSpc>
                <a:spcPct val="107000"/>
              </a:lnSpc>
              <a:spcAft>
                <a:spcPts val="600"/>
              </a:spcAft>
              <a:buFont typeface="Symbol" panose="05050102010706020507" pitchFamily="18" charset="2"/>
              <a:buChar char=""/>
            </a:pPr>
            <a:r>
              <a:rPr lang="fr-FR" sz="1600" dirty="0">
                <a:latin typeface="Calibri" panose="020F0502020204030204" pitchFamily="34" charset="0"/>
                <a:cs typeface="Times New Roman" panose="02020603050405020304" pitchFamily="18" charset="0"/>
              </a:rPr>
              <a:t>Production de granulés/ fils d'impression (vérifier si pertinent par rapport aux matières) destinés à l'export (distance et moyen d'export à définir).</a:t>
            </a:r>
          </a:p>
          <a:p>
            <a:pPr marL="252000" algn="just">
              <a:lnSpc>
                <a:spcPct val="107000"/>
              </a:lnSpc>
              <a:spcAft>
                <a:spcPts val="600"/>
              </a:spcAft>
            </a:pPr>
            <a:r>
              <a:rPr lang="fr-FR" sz="1600" dirty="0">
                <a:latin typeface="Calibri" panose="020F0502020204030204" pitchFamily="34" charset="0"/>
                <a:cs typeface="Times New Roman" panose="02020603050405020304" pitchFamily="18" charset="0"/>
              </a:rPr>
              <a:t>Dans les deux cas, on s'arrête à la quantification de quantité </a:t>
            </a:r>
            <a:r>
              <a:rPr lang="fr-FR" sz="1600" dirty="0">
                <a:latin typeface="Calibri" panose="020F0502020204030204" pitchFamily="34" charset="0"/>
                <a:ea typeface="Calibri" panose="020F0502020204030204" pitchFamily="34" charset="0"/>
                <a:cs typeface="Times New Roman" panose="02020603050405020304" pitchFamily="18" charset="0"/>
              </a:rPr>
              <a:t>de granulés produits.</a:t>
            </a:r>
          </a:p>
        </p:txBody>
      </p:sp>
    </p:spTree>
    <p:extLst>
      <p:ext uri="{BB962C8B-B14F-4D97-AF65-F5344CB8AC3E}">
        <p14:creationId xmlns:p14="http://schemas.microsoft.com/office/powerpoint/2010/main" val="93994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40C291-3BA7-4074-ABA7-DCF20FEFC2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6" imgW="416" imgH="416" progId="TCLayout.ActiveDocument.1">
                  <p:embed/>
                </p:oleObj>
              </mc:Choice>
              <mc:Fallback>
                <p:oleObj name="think-cell Slide" r:id="rId6" imgW="416" imgH="416" progId="TCLayout.ActiveDocument.1">
                  <p:embed/>
                  <p:pic>
                    <p:nvPicPr>
                      <p:cNvPr id="4" name="Object 3" hidden="1">
                        <a:extLst>
                          <a:ext uri="{FF2B5EF4-FFF2-40B4-BE49-F238E27FC236}">
                            <a16:creationId xmlns:a16="http://schemas.microsoft.com/office/drawing/2014/main" id="{1540C291-3BA7-4074-ABA7-DCF20FEFC2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Espace réservé du numéro de diapositive 4">
            <a:extLst>
              <a:ext uri="{FF2B5EF4-FFF2-40B4-BE49-F238E27FC236}">
                <a16:creationId xmlns:a16="http://schemas.microsoft.com/office/drawing/2014/main" id="{BFB922B9-763B-4553-9C8A-CA05917D58CC}"/>
              </a:ext>
            </a:extLst>
          </p:cNvPr>
          <p:cNvSpPr>
            <a:spLocks noGrp="1"/>
          </p:cNvSpPr>
          <p:nvPr>
            <p:ph type="sldNum" sz="quarter" idx="12"/>
          </p:nvPr>
        </p:nvSpPr>
        <p:spPr>
          <a:xfrm>
            <a:off x="9448800" y="6473249"/>
            <a:ext cx="2743200"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D70A908-3B3A-43F2-B45C-3C6ACD5D31D1}" type="slidenum">
              <a:rPr kumimoji="0" lang="fr-FR" sz="1000" b="0" i="0" u="none" strike="noStrike" kern="1200" cap="none" spc="0" normalizeH="0" baseline="0" noProof="0" smtClean="0">
                <a:ln>
                  <a:noFill/>
                </a:ln>
                <a:solidFill>
                  <a:srgbClr val="63666A"/>
                </a:solidFill>
                <a:effectLst/>
                <a:uLnTx/>
                <a:uFillTx/>
                <a:latin typeface="Malgun Gothic"/>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7</a:t>
            </a:fld>
            <a:endParaRPr kumimoji="0" lang="fr-FR" sz="1000" b="0" i="0" u="none" strike="noStrike" kern="1200" cap="none" spc="0" normalizeH="0" baseline="0" noProof="0" dirty="0">
              <a:ln>
                <a:noFill/>
              </a:ln>
              <a:solidFill>
                <a:srgbClr val="63666A"/>
              </a:solidFill>
              <a:effectLst/>
              <a:uLnTx/>
              <a:uFillTx/>
              <a:latin typeface="Malgun Gothic"/>
              <a:ea typeface="+mn-ea"/>
              <a:cs typeface="+mn-cs"/>
            </a:endParaRPr>
          </a:p>
        </p:txBody>
      </p:sp>
      <p:sp>
        <p:nvSpPr>
          <p:cNvPr id="3" name="BJPseudoFooter">
            <a:extLst>
              <a:ext uri="{FF2B5EF4-FFF2-40B4-BE49-F238E27FC236}">
                <a16:creationId xmlns:a16="http://schemas.microsoft.com/office/drawing/2014/main" id="{E8F9FE01-DC53-4937-9FAD-23300B839F42}"/>
              </a:ext>
            </a:extLst>
          </p:cNvPr>
          <p:cNvSpPr txBox="1"/>
          <p:nvPr>
            <p:custDataLst>
              <p:tags r:id="rId3"/>
            </p:custDataLst>
          </p:nvPr>
        </p:nvSpPr>
        <p:spPr>
          <a:xfrm>
            <a:off x="127000" y="6737578"/>
            <a:ext cx="11938000" cy="10772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de-DE"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47" name="Groupe 46">
            <a:extLst>
              <a:ext uri="{FF2B5EF4-FFF2-40B4-BE49-F238E27FC236}">
                <a16:creationId xmlns:a16="http://schemas.microsoft.com/office/drawing/2014/main" id="{57D5FAD6-3223-4531-A8A1-7E9F02842D13}"/>
              </a:ext>
            </a:extLst>
          </p:cNvPr>
          <p:cNvGrpSpPr/>
          <p:nvPr/>
        </p:nvGrpSpPr>
        <p:grpSpPr>
          <a:xfrm>
            <a:off x="2158212" y="5162907"/>
            <a:ext cx="7722412" cy="763736"/>
            <a:chOff x="592916" y="1161597"/>
            <a:chExt cx="9549705" cy="763736"/>
          </a:xfrm>
        </p:grpSpPr>
        <p:sp>
          <p:nvSpPr>
            <p:cNvPr id="48" name="Rectangle 47">
              <a:extLst>
                <a:ext uri="{FF2B5EF4-FFF2-40B4-BE49-F238E27FC236}">
                  <a16:creationId xmlns:a16="http://schemas.microsoft.com/office/drawing/2014/main" id="{D00C917F-E47D-42D9-9B2D-8997685D5011}"/>
                </a:ext>
              </a:extLst>
            </p:cNvPr>
            <p:cNvSpPr/>
            <p:nvPr/>
          </p:nvSpPr>
          <p:spPr>
            <a:xfrm>
              <a:off x="1153213" y="1161597"/>
              <a:ext cx="8989408"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49" name="Rectangle 48">
              <a:extLst>
                <a:ext uri="{FF2B5EF4-FFF2-40B4-BE49-F238E27FC236}">
                  <a16:creationId xmlns:a16="http://schemas.microsoft.com/office/drawing/2014/main" id="{9B7B3E65-9A41-4C57-981F-4BB3A7881E4B}"/>
                </a:ext>
              </a:extLst>
            </p:cNvPr>
            <p:cNvSpPr/>
            <p:nvPr/>
          </p:nvSpPr>
          <p:spPr>
            <a:xfrm>
              <a:off x="1677610" y="1294370"/>
              <a:ext cx="8136138"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Conclusion</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50" name="Rectangle 49">
              <a:extLst>
                <a:ext uri="{FF2B5EF4-FFF2-40B4-BE49-F238E27FC236}">
                  <a16:creationId xmlns:a16="http://schemas.microsoft.com/office/drawing/2014/main" id="{0AB8641E-D789-4AB5-98FE-136EE7A9B73A}"/>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0" dirty="0">
                  <a:solidFill>
                    <a:prstClr val="white"/>
                  </a:solidFill>
                  <a:latin typeface="Malgun Gothic" panose="020B0503020000020004" pitchFamily="34" charset="-127"/>
                  <a:ea typeface="Malgun Gothic" panose="020B0503020000020004" pitchFamily="34" charset="-127"/>
                </a:rPr>
                <a:t>5</a:t>
              </a:r>
              <a:endPar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34" name="Groupe 24">
            <a:extLst>
              <a:ext uri="{FF2B5EF4-FFF2-40B4-BE49-F238E27FC236}">
                <a16:creationId xmlns:a16="http://schemas.microsoft.com/office/drawing/2014/main" id="{A3D05FAE-BBFB-40AF-9A63-638CE511E344}"/>
              </a:ext>
            </a:extLst>
          </p:cNvPr>
          <p:cNvGrpSpPr/>
          <p:nvPr/>
        </p:nvGrpSpPr>
        <p:grpSpPr>
          <a:xfrm>
            <a:off x="2171101" y="2513401"/>
            <a:ext cx="7709525" cy="763736"/>
            <a:chOff x="592916" y="1161597"/>
            <a:chExt cx="9547189" cy="763736"/>
          </a:xfrm>
        </p:grpSpPr>
        <p:sp>
          <p:nvSpPr>
            <p:cNvPr id="35" name="Rectangle 34">
              <a:extLst>
                <a:ext uri="{FF2B5EF4-FFF2-40B4-BE49-F238E27FC236}">
                  <a16:creationId xmlns:a16="http://schemas.microsoft.com/office/drawing/2014/main" id="{B800D7BB-2EDD-42CB-ACCA-8E94E8FA39AF}"/>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36" name="Rectangle 35">
              <a:extLst>
                <a:ext uri="{FF2B5EF4-FFF2-40B4-BE49-F238E27FC236}">
                  <a16:creationId xmlns:a16="http://schemas.microsoft.com/office/drawing/2014/main" id="{A114892F-C56E-43DB-9556-4DE30F3CAB67}"/>
                </a:ext>
              </a:extLst>
            </p:cNvPr>
            <p:cNvSpPr/>
            <p:nvPr/>
          </p:nvSpPr>
          <p:spPr>
            <a:xfrm>
              <a:off x="1677610" y="1294370"/>
              <a:ext cx="8167647"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Sujet du PRI</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51" name="Rectangle 50">
              <a:extLst>
                <a:ext uri="{FF2B5EF4-FFF2-40B4-BE49-F238E27FC236}">
                  <a16:creationId xmlns:a16="http://schemas.microsoft.com/office/drawing/2014/main" id="{1E85FB98-740E-4ACC-A8B2-06678C57F8BE}"/>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2</a:t>
              </a:r>
            </a:p>
          </p:txBody>
        </p:sp>
      </p:grpSp>
      <p:grpSp>
        <p:nvGrpSpPr>
          <p:cNvPr id="22" name="Groupe 21">
            <a:extLst>
              <a:ext uri="{FF2B5EF4-FFF2-40B4-BE49-F238E27FC236}">
                <a16:creationId xmlns:a16="http://schemas.microsoft.com/office/drawing/2014/main" id="{9911A520-287F-4EB3-B569-39737C3F3D6F}"/>
              </a:ext>
            </a:extLst>
          </p:cNvPr>
          <p:cNvGrpSpPr/>
          <p:nvPr/>
        </p:nvGrpSpPr>
        <p:grpSpPr>
          <a:xfrm>
            <a:off x="2171101" y="1672481"/>
            <a:ext cx="7709527" cy="763736"/>
            <a:chOff x="592916" y="1161597"/>
            <a:chExt cx="9547191" cy="763736"/>
          </a:xfrm>
        </p:grpSpPr>
        <p:sp>
          <p:nvSpPr>
            <p:cNvPr id="23" name="Rectangle 22">
              <a:extLst>
                <a:ext uri="{FF2B5EF4-FFF2-40B4-BE49-F238E27FC236}">
                  <a16:creationId xmlns:a16="http://schemas.microsoft.com/office/drawing/2014/main" id="{DD8175EC-F149-4B43-9E9E-BBB529102837}"/>
                </a:ext>
              </a:extLst>
            </p:cNvPr>
            <p:cNvSpPr/>
            <p:nvPr/>
          </p:nvSpPr>
          <p:spPr>
            <a:xfrm>
              <a:off x="1153214" y="1161597"/>
              <a:ext cx="8986893"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24" name="Rectangle 23">
              <a:extLst>
                <a:ext uri="{FF2B5EF4-FFF2-40B4-BE49-F238E27FC236}">
                  <a16:creationId xmlns:a16="http://schemas.microsoft.com/office/drawing/2014/main" id="{31099B07-03A4-4B07-8AAF-A2E2096C5D9B}"/>
                </a:ext>
              </a:extLst>
            </p:cNvPr>
            <p:cNvSpPr/>
            <p:nvPr/>
          </p:nvSpPr>
          <p:spPr>
            <a:xfrm>
              <a:off x="1677612" y="1294370"/>
              <a:ext cx="8167646"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Contexte</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25" name="Rectangle 24">
              <a:extLst>
                <a:ext uri="{FF2B5EF4-FFF2-40B4-BE49-F238E27FC236}">
                  <a16:creationId xmlns:a16="http://schemas.microsoft.com/office/drawing/2014/main" id="{7C6F3DC1-8DDA-4C6A-9FD4-762643CC499B}"/>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0" dirty="0">
                  <a:solidFill>
                    <a:prstClr val="white"/>
                  </a:solidFill>
                  <a:latin typeface="Malgun Gothic" panose="020B0503020000020004" pitchFamily="34" charset="-127"/>
                  <a:ea typeface="Malgun Gothic" panose="020B0503020000020004" pitchFamily="34" charset="-127"/>
                </a:rPr>
                <a:t>1</a:t>
              </a:r>
              <a:endPar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54" name="Groupe 24">
            <a:extLst>
              <a:ext uri="{FF2B5EF4-FFF2-40B4-BE49-F238E27FC236}">
                <a16:creationId xmlns:a16="http://schemas.microsoft.com/office/drawing/2014/main" id="{2019FB29-5DD2-4281-88C6-E358457D68C2}"/>
              </a:ext>
            </a:extLst>
          </p:cNvPr>
          <p:cNvGrpSpPr/>
          <p:nvPr/>
        </p:nvGrpSpPr>
        <p:grpSpPr>
          <a:xfrm>
            <a:off x="2171101" y="3400732"/>
            <a:ext cx="7709525" cy="763736"/>
            <a:chOff x="592916" y="1161597"/>
            <a:chExt cx="9547189" cy="763736"/>
          </a:xfrm>
        </p:grpSpPr>
        <p:sp>
          <p:nvSpPr>
            <p:cNvPr id="55" name="Rectangle 54">
              <a:extLst>
                <a:ext uri="{FF2B5EF4-FFF2-40B4-BE49-F238E27FC236}">
                  <a16:creationId xmlns:a16="http://schemas.microsoft.com/office/drawing/2014/main" id="{83418C9C-08F7-45EB-ADA5-356D832986E7}"/>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56" name="Rectangle 55">
              <a:extLst>
                <a:ext uri="{FF2B5EF4-FFF2-40B4-BE49-F238E27FC236}">
                  <a16:creationId xmlns:a16="http://schemas.microsoft.com/office/drawing/2014/main" id="{FC38B1B5-8D10-42B6-8838-F69EAE3C9B3B}"/>
                </a:ext>
              </a:extLst>
            </p:cNvPr>
            <p:cNvSpPr/>
            <p:nvPr/>
          </p:nvSpPr>
          <p:spPr>
            <a:xfrm>
              <a:off x="1677610" y="1294370"/>
              <a:ext cx="8167647"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Présentation du travail effectué</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57" name="Rectangle 56">
              <a:extLst>
                <a:ext uri="{FF2B5EF4-FFF2-40B4-BE49-F238E27FC236}">
                  <a16:creationId xmlns:a16="http://schemas.microsoft.com/office/drawing/2014/main" id="{29A8E5AC-D989-45ED-AB23-1836962A51A6}"/>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0" dirty="0">
                  <a:solidFill>
                    <a:prstClr val="white"/>
                  </a:solidFill>
                  <a:latin typeface="Malgun Gothic" panose="020B0503020000020004" pitchFamily="34" charset="-127"/>
                  <a:ea typeface="Malgun Gothic" panose="020B0503020000020004" pitchFamily="34" charset="-127"/>
                </a:rPr>
                <a:t>3</a:t>
              </a:r>
              <a:endPar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70" name="Groupe 24">
            <a:extLst>
              <a:ext uri="{FF2B5EF4-FFF2-40B4-BE49-F238E27FC236}">
                <a16:creationId xmlns:a16="http://schemas.microsoft.com/office/drawing/2014/main" id="{3E776888-B5BB-481E-8A19-CB1187410E35}"/>
              </a:ext>
            </a:extLst>
          </p:cNvPr>
          <p:cNvGrpSpPr/>
          <p:nvPr/>
        </p:nvGrpSpPr>
        <p:grpSpPr>
          <a:xfrm>
            <a:off x="2171099" y="4264957"/>
            <a:ext cx="7709525" cy="763736"/>
            <a:chOff x="592916" y="1161597"/>
            <a:chExt cx="9547189" cy="763736"/>
          </a:xfrm>
        </p:grpSpPr>
        <p:sp>
          <p:nvSpPr>
            <p:cNvPr id="71" name="Rectangle 70">
              <a:extLst>
                <a:ext uri="{FF2B5EF4-FFF2-40B4-BE49-F238E27FC236}">
                  <a16:creationId xmlns:a16="http://schemas.microsoft.com/office/drawing/2014/main" id="{239E635B-2C6C-47EE-A1AA-03A084C8866D}"/>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72" name="Rectangle 71">
              <a:extLst>
                <a:ext uri="{FF2B5EF4-FFF2-40B4-BE49-F238E27FC236}">
                  <a16:creationId xmlns:a16="http://schemas.microsoft.com/office/drawing/2014/main" id="{AC8BB84C-ED52-47A2-AED2-96E61606C8E0}"/>
                </a:ext>
              </a:extLst>
            </p:cNvPr>
            <p:cNvSpPr/>
            <p:nvPr/>
          </p:nvSpPr>
          <p:spPr>
            <a:xfrm>
              <a:off x="1677610" y="1294370"/>
              <a:ext cx="8167647"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Résultats</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73" name="Rectangle 72">
              <a:extLst>
                <a:ext uri="{FF2B5EF4-FFF2-40B4-BE49-F238E27FC236}">
                  <a16:creationId xmlns:a16="http://schemas.microsoft.com/office/drawing/2014/main" id="{99D1C354-7ECB-4FF1-845F-B28BB1591B55}"/>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0" dirty="0">
                  <a:solidFill>
                    <a:prstClr val="white"/>
                  </a:solidFill>
                  <a:latin typeface="Malgun Gothic" panose="020B0503020000020004" pitchFamily="34" charset="-127"/>
                  <a:ea typeface="Malgun Gothic" panose="020B0503020000020004" pitchFamily="34" charset="-127"/>
                </a:rPr>
                <a:t>4</a:t>
              </a:r>
              <a:endPar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sp>
        <p:nvSpPr>
          <p:cNvPr id="7" name="Title 6">
            <a:extLst>
              <a:ext uri="{FF2B5EF4-FFF2-40B4-BE49-F238E27FC236}">
                <a16:creationId xmlns:a16="http://schemas.microsoft.com/office/drawing/2014/main" id="{FB944E8D-4B17-486A-B172-CE165CA980B1}"/>
              </a:ext>
            </a:extLst>
          </p:cNvPr>
          <p:cNvSpPr>
            <a:spLocks noGrp="1"/>
          </p:cNvSpPr>
          <p:nvPr>
            <p:ph type="title"/>
          </p:nvPr>
        </p:nvSpPr>
        <p:spPr/>
        <p:txBody>
          <a:bodyPr/>
          <a:lstStyle/>
          <a:p>
            <a:r>
              <a:rPr lang="fr-FR" dirty="0"/>
              <a:t>Ordre du jour</a:t>
            </a:r>
          </a:p>
        </p:txBody>
      </p:sp>
    </p:spTree>
    <p:extLst>
      <p:ext uri="{BB962C8B-B14F-4D97-AF65-F5344CB8AC3E}">
        <p14:creationId xmlns:p14="http://schemas.microsoft.com/office/powerpoint/2010/main" val="139796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40C291-3BA7-4074-ABA7-DCF20FEFC2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6" imgW="416" imgH="416" progId="TCLayout.ActiveDocument.1">
                  <p:embed/>
                </p:oleObj>
              </mc:Choice>
              <mc:Fallback>
                <p:oleObj name="think-cell Slide" r:id="rId6" imgW="416" imgH="416" progId="TCLayout.ActiveDocument.1">
                  <p:embed/>
                  <p:pic>
                    <p:nvPicPr>
                      <p:cNvPr id="4" name="Object 3" hidden="1">
                        <a:extLst>
                          <a:ext uri="{FF2B5EF4-FFF2-40B4-BE49-F238E27FC236}">
                            <a16:creationId xmlns:a16="http://schemas.microsoft.com/office/drawing/2014/main" id="{1540C291-3BA7-4074-ABA7-DCF20FEFC2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Espace réservé du numéro de diapositive 4">
            <a:extLst>
              <a:ext uri="{FF2B5EF4-FFF2-40B4-BE49-F238E27FC236}">
                <a16:creationId xmlns:a16="http://schemas.microsoft.com/office/drawing/2014/main" id="{BFB922B9-763B-4553-9C8A-CA05917D58CC}"/>
              </a:ext>
            </a:extLst>
          </p:cNvPr>
          <p:cNvSpPr>
            <a:spLocks noGrp="1"/>
          </p:cNvSpPr>
          <p:nvPr>
            <p:ph type="sldNum" sz="quarter" idx="12"/>
          </p:nvPr>
        </p:nvSpPr>
        <p:spPr>
          <a:xfrm>
            <a:off x="9448800" y="6488962"/>
            <a:ext cx="2743200"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D70A908-3B3A-43F2-B45C-3C6ACD5D31D1}" type="slidenum">
              <a:rPr kumimoji="0" lang="fr-FR" sz="1000" b="0" i="0" u="none" strike="noStrike" kern="1200" cap="none" spc="0" normalizeH="0" baseline="0" noProof="0" smtClean="0">
                <a:ln>
                  <a:noFill/>
                </a:ln>
                <a:solidFill>
                  <a:srgbClr val="63666A"/>
                </a:solidFill>
                <a:effectLst/>
                <a:uLnTx/>
                <a:uFillTx/>
                <a:latin typeface="Malgun Gothic"/>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8</a:t>
            </a:fld>
            <a:endParaRPr kumimoji="0" lang="fr-FR" sz="1000" b="0" i="0" u="none" strike="noStrike" kern="1200" cap="none" spc="0" normalizeH="0" baseline="0" noProof="0" dirty="0">
              <a:ln>
                <a:noFill/>
              </a:ln>
              <a:solidFill>
                <a:srgbClr val="63666A"/>
              </a:solidFill>
              <a:effectLst/>
              <a:uLnTx/>
              <a:uFillTx/>
              <a:latin typeface="Malgun Gothic"/>
              <a:ea typeface="+mn-ea"/>
              <a:cs typeface="+mn-cs"/>
            </a:endParaRPr>
          </a:p>
        </p:txBody>
      </p:sp>
      <p:sp>
        <p:nvSpPr>
          <p:cNvPr id="3" name="BJPseudoFooter">
            <a:extLst>
              <a:ext uri="{FF2B5EF4-FFF2-40B4-BE49-F238E27FC236}">
                <a16:creationId xmlns:a16="http://schemas.microsoft.com/office/drawing/2014/main" id="{E8F9FE01-DC53-4937-9FAD-23300B839F42}"/>
              </a:ext>
            </a:extLst>
          </p:cNvPr>
          <p:cNvSpPr txBox="1"/>
          <p:nvPr>
            <p:custDataLst>
              <p:tags r:id="rId3"/>
            </p:custDataLst>
          </p:nvPr>
        </p:nvSpPr>
        <p:spPr>
          <a:xfrm>
            <a:off x="127000" y="6737578"/>
            <a:ext cx="11938000" cy="10772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de-DE" sz="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47" name="Groupe 46">
            <a:extLst>
              <a:ext uri="{FF2B5EF4-FFF2-40B4-BE49-F238E27FC236}">
                <a16:creationId xmlns:a16="http://schemas.microsoft.com/office/drawing/2014/main" id="{57D5FAD6-3223-4531-A8A1-7E9F02842D13}"/>
              </a:ext>
            </a:extLst>
          </p:cNvPr>
          <p:cNvGrpSpPr/>
          <p:nvPr/>
        </p:nvGrpSpPr>
        <p:grpSpPr>
          <a:xfrm>
            <a:off x="2158212" y="5162907"/>
            <a:ext cx="7722412" cy="763736"/>
            <a:chOff x="592916" y="1161597"/>
            <a:chExt cx="9549705" cy="763736"/>
          </a:xfrm>
        </p:grpSpPr>
        <p:sp>
          <p:nvSpPr>
            <p:cNvPr id="48" name="Rectangle 47">
              <a:extLst>
                <a:ext uri="{FF2B5EF4-FFF2-40B4-BE49-F238E27FC236}">
                  <a16:creationId xmlns:a16="http://schemas.microsoft.com/office/drawing/2014/main" id="{D00C917F-E47D-42D9-9B2D-8997685D5011}"/>
                </a:ext>
              </a:extLst>
            </p:cNvPr>
            <p:cNvSpPr/>
            <p:nvPr/>
          </p:nvSpPr>
          <p:spPr>
            <a:xfrm>
              <a:off x="1153213" y="1161597"/>
              <a:ext cx="8989408"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49" name="Rectangle 48">
              <a:extLst>
                <a:ext uri="{FF2B5EF4-FFF2-40B4-BE49-F238E27FC236}">
                  <a16:creationId xmlns:a16="http://schemas.microsoft.com/office/drawing/2014/main" id="{9B7B3E65-9A41-4C57-981F-4BB3A7881E4B}"/>
                </a:ext>
              </a:extLst>
            </p:cNvPr>
            <p:cNvSpPr/>
            <p:nvPr/>
          </p:nvSpPr>
          <p:spPr>
            <a:xfrm>
              <a:off x="1677610" y="1355924"/>
              <a:ext cx="8136138"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Conclusion</a:t>
              </a:r>
              <a:endParaRPr kumimoji="0" lang="fr-FR" sz="28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0" name="Rectangle 49">
              <a:extLst>
                <a:ext uri="{FF2B5EF4-FFF2-40B4-BE49-F238E27FC236}">
                  <a16:creationId xmlns:a16="http://schemas.microsoft.com/office/drawing/2014/main" id="{0AB8641E-D789-4AB5-98FE-136EE7A9B73A}"/>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5</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34" name="Groupe 24">
            <a:extLst>
              <a:ext uri="{FF2B5EF4-FFF2-40B4-BE49-F238E27FC236}">
                <a16:creationId xmlns:a16="http://schemas.microsoft.com/office/drawing/2014/main" id="{A3D05FAE-BBFB-40AF-9A63-638CE511E344}"/>
              </a:ext>
            </a:extLst>
          </p:cNvPr>
          <p:cNvGrpSpPr/>
          <p:nvPr/>
        </p:nvGrpSpPr>
        <p:grpSpPr>
          <a:xfrm>
            <a:off x="2171101" y="2513401"/>
            <a:ext cx="7709525" cy="763736"/>
            <a:chOff x="592916" y="1161597"/>
            <a:chExt cx="9547189" cy="763736"/>
          </a:xfrm>
        </p:grpSpPr>
        <p:sp>
          <p:nvSpPr>
            <p:cNvPr id="35" name="Rectangle 34">
              <a:extLst>
                <a:ext uri="{FF2B5EF4-FFF2-40B4-BE49-F238E27FC236}">
                  <a16:creationId xmlns:a16="http://schemas.microsoft.com/office/drawing/2014/main" id="{B800D7BB-2EDD-42CB-ACCA-8E94E8FA39AF}"/>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36" name="Rectangle 35">
              <a:extLst>
                <a:ext uri="{FF2B5EF4-FFF2-40B4-BE49-F238E27FC236}">
                  <a16:creationId xmlns:a16="http://schemas.microsoft.com/office/drawing/2014/main" id="{A114892F-C56E-43DB-9556-4DE30F3CAB67}"/>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Sujet du PRI</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1" name="Rectangle 50">
              <a:extLst>
                <a:ext uri="{FF2B5EF4-FFF2-40B4-BE49-F238E27FC236}">
                  <a16:creationId xmlns:a16="http://schemas.microsoft.com/office/drawing/2014/main" id="{1E85FB98-740E-4ACC-A8B2-06678C57F8BE}"/>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2</a:t>
              </a:r>
            </a:p>
          </p:txBody>
        </p:sp>
      </p:grpSp>
      <p:grpSp>
        <p:nvGrpSpPr>
          <p:cNvPr id="22" name="Groupe 21">
            <a:extLst>
              <a:ext uri="{FF2B5EF4-FFF2-40B4-BE49-F238E27FC236}">
                <a16:creationId xmlns:a16="http://schemas.microsoft.com/office/drawing/2014/main" id="{9911A520-287F-4EB3-B569-39737C3F3D6F}"/>
              </a:ext>
            </a:extLst>
          </p:cNvPr>
          <p:cNvGrpSpPr/>
          <p:nvPr/>
        </p:nvGrpSpPr>
        <p:grpSpPr>
          <a:xfrm>
            <a:off x="2171101" y="1672481"/>
            <a:ext cx="7709527" cy="763736"/>
            <a:chOff x="592916" y="1161597"/>
            <a:chExt cx="9547191" cy="763736"/>
          </a:xfrm>
        </p:grpSpPr>
        <p:sp>
          <p:nvSpPr>
            <p:cNvPr id="23" name="Rectangle 22">
              <a:extLst>
                <a:ext uri="{FF2B5EF4-FFF2-40B4-BE49-F238E27FC236}">
                  <a16:creationId xmlns:a16="http://schemas.microsoft.com/office/drawing/2014/main" id="{DD8175EC-F149-4B43-9E9E-BBB529102837}"/>
                </a:ext>
              </a:extLst>
            </p:cNvPr>
            <p:cNvSpPr/>
            <p:nvPr/>
          </p:nvSpPr>
          <p:spPr>
            <a:xfrm>
              <a:off x="1153214" y="1161597"/>
              <a:ext cx="8986893"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24" name="Rectangle 23">
              <a:extLst>
                <a:ext uri="{FF2B5EF4-FFF2-40B4-BE49-F238E27FC236}">
                  <a16:creationId xmlns:a16="http://schemas.microsoft.com/office/drawing/2014/main" id="{31099B07-03A4-4B07-8AAF-A2E2096C5D9B}"/>
                </a:ext>
              </a:extLst>
            </p:cNvPr>
            <p:cNvSpPr/>
            <p:nvPr/>
          </p:nvSpPr>
          <p:spPr>
            <a:xfrm>
              <a:off x="1677612" y="1294370"/>
              <a:ext cx="8167646" cy="50359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a:ln>
                    <a:noFill/>
                  </a:ln>
                  <a:solidFill>
                    <a:srgbClr val="63666A"/>
                  </a:solidFill>
                  <a:effectLst/>
                  <a:uLnTx/>
                  <a:uFillTx/>
                  <a:ea typeface="Malgun Gothic" panose="020B0503020000020004" pitchFamily="34" charset="-127"/>
                  <a:cs typeface="+mn-cs"/>
                </a:rPr>
                <a:t>Contexte</a:t>
              </a:r>
              <a:endParaRPr kumimoji="0" lang="fr-FR" sz="2800" b="0" i="0" u="none" strike="noStrike" kern="0" cap="none" spc="0" normalizeH="0" baseline="0" dirty="0">
                <a:ln>
                  <a:noFill/>
                </a:ln>
                <a:solidFill>
                  <a:srgbClr val="63666A"/>
                </a:solidFill>
                <a:effectLst/>
                <a:uLnTx/>
                <a:uFillTx/>
                <a:ea typeface="Malgun Gothic" panose="020B0503020000020004" pitchFamily="34" charset="-127"/>
                <a:cs typeface="+mn-cs"/>
              </a:endParaRPr>
            </a:p>
          </p:txBody>
        </p:sp>
        <p:sp>
          <p:nvSpPr>
            <p:cNvPr id="25" name="Rectangle 24">
              <a:extLst>
                <a:ext uri="{FF2B5EF4-FFF2-40B4-BE49-F238E27FC236}">
                  <a16:creationId xmlns:a16="http://schemas.microsoft.com/office/drawing/2014/main" id="{7C6F3DC1-8DDA-4C6A-9FD4-762643CC499B}"/>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0" dirty="0">
                  <a:solidFill>
                    <a:prstClr val="white"/>
                  </a:solidFill>
                  <a:latin typeface="Malgun Gothic" panose="020B0503020000020004" pitchFamily="34" charset="-127"/>
                  <a:ea typeface="Malgun Gothic" panose="020B0503020000020004" pitchFamily="34" charset="-127"/>
                </a:rPr>
                <a:t>1</a:t>
              </a:r>
              <a:endParaRPr kumimoji="0" lang="fr-FR" sz="2000" b="1"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54" name="Groupe 24">
            <a:extLst>
              <a:ext uri="{FF2B5EF4-FFF2-40B4-BE49-F238E27FC236}">
                <a16:creationId xmlns:a16="http://schemas.microsoft.com/office/drawing/2014/main" id="{2019FB29-5DD2-4281-88C6-E358457D68C2}"/>
              </a:ext>
            </a:extLst>
          </p:cNvPr>
          <p:cNvGrpSpPr/>
          <p:nvPr/>
        </p:nvGrpSpPr>
        <p:grpSpPr>
          <a:xfrm>
            <a:off x="2171101" y="3400732"/>
            <a:ext cx="7709525" cy="763736"/>
            <a:chOff x="592916" y="1161597"/>
            <a:chExt cx="9547189" cy="763736"/>
          </a:xfrm>
        </p:grpSpPr>
        <p:sp>
          <p:nvSpPr>
            <p:cNvPr id="55" name="Rectangle 54">
              <a:extLst>
                <a:ext uri="{FF2B5EF4-FFF2-40B4-BE49-F238E27FC236}">
                  <a16:creationId xmlns:a16="http://schemas.microsoft.com/office/drawing/2014/main" id="{83418C9C-08F7-45EB-ADA5-356D832986E7}"/>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56" name="Rectangle 55">
              <a:extLst>
                <a:ext uri="{FF2B5EF4-FFF2-40B4-BE49-F238E27FC236}">
                  <a16:creationId xmlns:a16="http://schemas.microsoft.com/office/drawing/2014/main" id="{FC38B1B5-8D10-42B6-8838-F69EAE3C9B3B}"/>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Présentation du travail effectué</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57" name="Rectangle 56">
              <a:extLst>
                <a:ext uri="{FF2B5EF4-FFF2-40B4-BE49-F238E27FC236}">
                  <a16:creationId xmlns:a16="http://schemas.microsoft.com/office/drawing/2014/main" id="{29A8E5AC-D989-45ED-AB23-1836962A51A6}"/>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3</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grpSp>
        <p:nvGrpSpPr>
          <p:cNvPr id="70" name="Groupe 24">
            <a:extLst>
              <a:ext uri="{FF2B5EF4-FFF2-40B4-BE49-F238E27FC236}">
                <a16:creationId xmlns:a16="http://schemas.microsoft.com/office/drawing/2014/main" id="{3E776888-B5BB-481E-8A19-CB1187410E35}"/>
              </a:ext>
            </a:extLst>
          </p:cNvPr>
          <p:cNvGrpSpPr/>
          <p:nvPr/>
        </p:nvGrpSpPr>
        <p:grpSpPr>
          <a:xfrm>
            <a:off x="2171099" y="4264957"/>
            <a:ext cx="7709525" cy="763736"/>
            <a:chOff x="592916" y="1161597"/>
            <a:chExt cx="9547189" cy="763736"/>
          </a:xfrm>
        </p:grpSpPr>
        <p:sp>
          <p:nvSpPr>
            <p:cNvPr id="71" name="Rectangle 70">
              <a:extLst>
                <a:ext uri="{FF2B5EF4-FFF2-40B4-BE49-F238E27FC236}">
                  <a16:creationId xmlns:a16="http://schemas.microsoft.com/office/drawing/2014/main" id="{239E635B-2C6C-47EE-A1AA-03A084C8866D}"/>
                </a:ext>
              </a:extLst>
            </p:cNvPr>
            <p:cNvSpPr/>
            <p:nvPr/>
          </p:nvSpPr>
          <p:spPr>
            <a:xfrm>
              <a:off x="1153213" y="1161597"/>
              <a:ext cx="8986892" cy="7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ECEC"/>
                </a:solidFill>
                <a:effectLst/>
                <a:uLnTx/>
                <a:uFillTx/>
                <a:latin typeface="Malgun Gothic"/>
                <a:ea typeface="+mn-ea"/>
                <a:cs typeface="+mn-cs"/>
              </a:endParaRPr>
            </a:p>
          </p:txBody>
        </p:sp>
        <p:sp>
          <p:nvSpPr>
            <p:cNvPr id="72" name="Rectangle 71">
              <a:extLst>
                <a:ext uri="{FF2B5EF4-FFF2-40B4-BE49-F238E27FC236}">
                  <a16:creationId xmlns:a16="http://schemas.microsoft.com/office/drawing/2014/main" id="{AC8BB84C-ED52-47A2-AED2-96E61606C8E0}"/>
                </a:ext>
              </a:extLst>
            </p:cNvPr>
            <p:cNvSpPr/>
            <p:nvPr/>
          </p:nvSpPr>
          <p:spPr>
            <a:xfrm>
              <a:off x="1677610" y="1355924"/>
              <a:ext cx="8167647" cy="380480"/>
            </a:xfrm>
            <a:prstGeom prst="rect">
              <a:avLst/>
            </a:prstGeom>
          </p:spPr>
          <p:txBody>
            <a:bodyPr wrap="square" lIns="36000" tIns="36000" rIns="36000" bIns="360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dirty="0">
                  <a:ln>
                    <a:noFill/>
                  </a:ln>
                  <a:solidFill>
                    <a:schemeClr val="bg2">
                      <a:lumMod val="75000"/>
                    </a:schemeClr>
                  </a:solidFill>
                  <a:effectLst/>
                  <a:uLnTx/>
                  <a:uFillTx/>
                  <a:ea typeface="Malgun Gothic" panose="020B0503020000020004" pitchFamily="34" charset="-127"/>
                  <a:cs typeface="+mn-cs"/>
                </a:rPr>
                <a:t>Résultats</a:t>
              </a:r>
              <a:endParaRPr kumimoji="0" lang="fr-FR" sz="2000" i="0" u="none" strike="noStrike" kern="0" cap="none" spc="0" normalizeH="0" baseline="0" dirty="0">
                <a:ln>
                  <a:noFill/>
                </a:ln>
                <a:solidFill>
                  <a:schemeClr val="bg2">
                    <a:lumMod val="75000"/>
                  </a:schemeClr>
                </a:solidFill>
                <a:effectLst/>
                <a:uLnTx/>
                <a:uFillTx/>
                <a:ea typeface="Malgun Gothic" panose="020B0503020000020004" pitchFamily="34" charset="-127"/>
                <a:cs typeface="+mn-cs"/>
              </a:endParaRPr>
            </a:p>
          </p:txBody>
        </p:sp>
        <p:sp>
          <p:nvSpPr>
            <p:cNvPr id="73" name="Rectangle 72">
              <a:extLst>
                <a:ext uri="{FF2B5EF4-FFF2-40B4-BE49-F238E27FC236}">
                  <a16:creationId xmlns:a16="http://schemas.microsoft.com/office/drawing/2014/main" id="{99D1C354-7ECB-4FF1-845F-B28BB1591B55}"/>
                </a:ext>
              </a:extLst>
            </p:cNvPr>
            <p:cNvSpPr/>
            <p:nvPr/>
          </p:nvSpPr>
          <p:spPr>
            <a:xfrm>
              <a:off x="592916" y="1272576"/>
              <a:ext cx="769620" cy="5394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0" dirty="0">
                  <a:solidFill>
                    <a:prstClr val="white"/>
                  </a:solidFill>
                  <a:latin typeface="Malgun Gothic" panose="020B0503020000020004" pitchFamily="34" charset="-127"/>
                  <a:ea typeface="Malgun Gothic" panose="020B0503020000020004" pitchFamily="34" charset="-127"/>
                </a:rPr>
                <a:t>4</a:t>
              </a:r>
              <a:endParaRPr kumimoji="0" lang="fr-FR" sz="2000" b="0" i="0" u="none" strike="noStrike" kern="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grpSp>
      <p:sp>
        <p:nvSpPr>
          <p:cNvPr id="7" name="Title 6">
            <a:extLst>
              <a:ext uri="{FF2B5EF4-FFF2-40B4-BE49-F238E27FC236}">
                <a16:creationId xmlns:a16="http://schemas.microsoft.com/office/drawing/2014/main" id="{FB944E8D-4B17-486A-B172-CE165CA980B1}"/>
              </a:ext>
            </a:extLst>
          </p:cNvPr>
          <p:cNvSpPr>
            <a:spLocks noGrp="1"/>
          </p:cNvSpPr>
          <p:nvPr>
            <p:ph type="title"/>
          </p:nvPr>
        </p:nvSpPr>
        <p:spPr/>
        <p:txBody>
          <a:bodyPr/>
          <a:lstStyle/>
          <a:p>
            <a:r>
              <a:rPr lang="fr-FR" dirty="0"/>
              <a:t>Ordre du jour</a:t>
            </a:r>
          </a:p>
        </p:txBody>
      </p:sp>
    </p:spTree>
    <p:extLst>
      <p:ext uri="{BB962C8B-B14F-4D97-AF65-F5344CB8AC3E}">
        <p14:creationId xmlns:p14="http://schemas.microsoft.com/office/powerpoint/2010/main" val="296967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C8918A-4D71-40D6-AC4F-3165E9F1F09B}"/>
              </a:ext>
            </a:extLst>
          </p:cNvPr>
          <p:cNvSpPr>
            <a:spLocks noGrp="1"/>
          </p:cNvSpPr>
          <p:nvPr>
            <p:ph type="body" idx="1"/>
          </p:nvPr>
        </p:nvSpPr>
        <p:spPr>
          <a:xfrm>
            <a:off x="1400221" y="1555579"/>
            <a:ext cx="5180012" cy="492870"/>
          </a:xfrm>
        </p:spPr>
        <p:txBody>
          <a:bodyPr anchor="t">
            <a:normAutofit/>
          </a:bodyPr>
          <a:lstStyle/>
          <a:p>
            <a:r>
              <a:rPr lang="fr-FR" sz="2800" dirty="0"/>
              <a:t>Problématique des déchets</a:t>
            </a:r>
          </a:p>
        </p:txBody>
      </p:sp>
      <p:sp>
        <p:nvSpPr>
          <p:cNvPr id="3" name="Espace réservé du numéro de diapositive 2">
            <a:extLst>
              <a:ext uri="{FF2B5EF4-FFF2-40B4-BE49-F238E27FC236}">
                <a16:creationId xmlns:a16="http://schemas.microsoft.com/office/drawing/2014/main" id="{A41B18BD-4F1B-42EC-AF7E-BF11CB7940EC}"/>
              </a:ext>
            </a:extLst>
          </p:cNvPr>
          <p:cNvSpPr>
            <a:spLocks noGrp="1"/>
          </p:cNvSpPr>
          <p:nvPr>
            <p:ph type="sldNum" sz="quarter" idx="12"/>
          </p:nvPr>
        </p:nvSpPr>
        <p:spPr>
          <a:xfrm>
            <a:off x="9448800" y="6492875"/>
            <a:ext cx="2743200" cy="365125"/>
          </a:xfrm>
        </p:spPr>
        <p:txBody>
          <a:bodyPr/>
          <a:lstStyle/>
          <a:p>
            <a:fld id="{27C6CCC6-2BE5-4E42-96A4-D1E8E81A3D8E}" type="slidenum">
              <a:rPr lang="de-DE" smtClean="0"/>
              <a:t>9</a:t>
            </a:fld>
            <a:endParaRPr lang="de-DE" dirty="0"/>
          </a:p>
        </p:txBody>
      </p:sp>
      <p:sp>
        <p:nvSpPr>
          <p:cNvPr id="2" name="Titre 1">
            <a:extLst>
              <a:ext uri="{FF2B5EF4-FFF2-40B4-BE49-F238E27FC236}">
                <a16:creationId xmlns:a16="http://schemas.microsoft.com/office/drawing/2014/main" id="{9135EDF2-30CA-4100-BB72-70B8FF420053}"/>
              </a:ext>
            </a:extLst>
          </p:cNvPr>
          <p:cNvSpPr>
            <a:spLocks noGrp="1"/>
          </p:cNvSpPr>
          <p:nvPr>
            <p:ph type="title"/>
          </p:nvPr>
        </p:nvSpPr>
        <p:spPr/>
        <p:txBody>
          <a:bodyPr/>
          <a:lstStyle/>
          <a:p>
            <a:pPr>
              <a:lnSpc>
                <a:spcPct val="70000"/>
              </a:lnSpc>
            </a:pPr>
            <a:r>
              <a:rPr lang="fr-FR" dirty="0"/>
              <a:t>1. Contexte</a:t>
            </a:r>
            <a:br>
              <a:rPr lang="fr-FR" dirty="0"/>
            </a:br>
            <a:r>
              <a:rPr lang="fr-FR" sz="2400" dirty="0"/>
              <a:t>Situation en Haïti</a:t>
            </a:r>
            <a:endParaRPr lang="fr-FR" dirty="0"/>
          </a:p>
        </p:txBody>
      </p:sp>
      <p:sp>
        <p:nvSpPr>
          <p:cNvPr id="4" name="Espace réservé du contenu 3">
            <a:extLst>
              <a:ext uri="{FF2B5EF4-FFF2-40B4-BE49-F238E27FC236}">
                <a16:creationId xmlns:a16="http://schemas.microsoft.com/office/drawing/2014/main" id="{40E35276-D445-457F-92AF-0F1508CE5059}"/>
              </a:ext>
            </a:extLst>
          </p:cNvPr>
          <p:cNvSpPr>
            <a:spLocks noGrp="1"/>
          </p:cNvSpPr>
          <p:nvPr>
            <p:ph sz="half" idx="13"/>
          </p:nvPr>
        </p:nvSpPr>
        <p:spPr>
          <a:xfrm>
            <a:off x="483576" y="1983516"/>
            <a:ext cx="11114257" cy="2368565"/>
          </a:xfrm>
        </p:spPr>
        <p:txBody>
          <a:bodyPr>
            <a:noAutofit/>
          </a:bodyPr>
          <a:lstStyle/>
          <a:p>
            <a:pPr>
              <a:lnSpc>
                <a:spcPct val="150000"/>
              </a:lnSpc>
            </a:pPr>
            <a:r>
              <a:rPr lang="fr-FR" sz="2400" dirty="0"/>
              <a:t>Gestion quasi inexistante </a:t>
            </a:r>
            <a:r>
              <a:rPr lang="fr-FR" sz="2400" dirty="0">
                <a:solidFill>
                  <a:srgbClr val="C00000"/>
                </a:solidFill>
                <a:sym typeface="Wingdings" panose="05000000000000000000" pitchFamily="2" charset="2"/>
              </a:rPr>
              <a:t></a:t>
            </a:r>
            <a:r>
              <a:rPr lang="fr-FR" sz="2400" dirty="0">
                <a:sym typeface="Wingdings" panose="05000000000000000000" pitchFamily="2" charset="2"/>
              </a:rPr>
              <a:t> Risque sanitaire et environnemental</a:t>
            </a:r>
            <a:endParaRPr lang="fr-FR" sz="2400" dirty="0"/>
          </a:p>
          <a:p>
            <a:pPr>
              <a:lnSpc>
                <a:spcPct val="150000"/>
              </a:lnSpc>
            </a:pPr>
            <a:r>
              <a:rPr lang="fr-FR" sz="2400" dirty="0"/>
              <a:t>Étude de 2016 au Cap-Haïtien</a:t>
            </a:r>
          </a:p>
          <a:p>
            <a:pPr lvl="7">
              <a:lnSpc>
                <a:spcPct val="100000"/>
              </a:lnSpc>
              <a:buClr>
                <a:schemeClr val="tx2"/>
              </a:buClr>
              <a:buFont typeface="Wingdings" panose="05000000000000000000" pitchFamily="2" charset="2"/>
              <a:buChar char="à"/>
            </a:pPr>
            <a:r>
              <a:rPr lang="fr-FR" sz="2400" dirty="0">
                <a:sym typeface="Wingdings" panose="05000000000000000000" pitchFamily="2" charset="2"/>
              </a:rPr>
              <a:t>Production de 0,4 kg/pers./jour</a:t>
            </a:r>
          </a:p>
          <a:p>
            <a:pPr lvl="7">
              <a:lnSpc>
                <a:spcPct val="100000"/>
              </a:lnSpc>
              <a:buClr>
                <a:schemeClr val="tx2"/>
              </a:buClr>
              <a:buFont typeface="Wingdings" panose="05000000000000000000" pitchFamily="2" charset="2"/>
              <a:buChar char="à"/>
            </a:pPr>
            <a:r>
              <a:rPr lang="fr-FR" sz="2400" dirty="0">
                <a:sym typeface="Wingdings" panose="05000000000000000000" pitchFamily="2" charset="2"/>
              </a:rPr>
              <a:t>13 % sont des déchets plastiques</a:t>
            </a:r>
            <a:endParaRPr lang="fr-FR" sz="2400" dirty="0"/>
          </a:p>
        </p:txBody>
      </p:sp>
      <p:cxnSp>
        <p:nvCxnSpPr>
          <p:cNvPr id="9" name="Straight Connector 8">
            <a:extLst>
              <a:ext uri="{FF2B5EF4-FFF2-40B4-BE49-F238E27FC236}">
                <a16:creationId xmlns:a16="http://schemas.microsoft.com/office/drawing/2014/main" id="{E290AB58-9698-4C3A-AF80-2ADAC88D3EFD}"/>
              </a:ext>
            </a:extLst>
          </p:cNvPr>
          <p:cNvCxnSpPr>
            <a:cxnSpLocks/>
          </p:cNvCxnSpPr>
          <p:nvPr/>
        </p:nvCxnSpPr>
        <p:spPr>
          <a:xfrm flipH="1">
            <a:off x="531832" y="4381277"/>
            <a:ext cx="106527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contenu 3">
            <a:extLst>
              <a:ext uri="{FF2B5EF4-FFF2-40B4-BE49-F238E27FC236}">
                <a16:creationId xmlns:a16="http://schemas.microsoft.com/office/drawing/2014/main" id="{1B13356A-6AFF-4568-BAD2-AE3BB911F661}"/>
              </a:ext>
            </a:extLst>
          </p:cNvPr>
          <p:cNvSpPr txBox="1">
            <a:spLocks/>
          </p:cNvSpPr>
          <p:nvPr/>
        </p:nvSpPr>
        <p:spPr>
          <a:xfrm>
            <a:off x="483576" y="5007609"/>
            <a:ext cx="11147195" cy="14182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r-FR" sz="2400" dirty="0"/>
              <a:t>Production nationale qui repose majoritairement sur des carburants importés</a:t>
            </a:r>
            <a:endParaRPr lang="fr-FR" sz="2400" dirty="0">
              <a:sym typeface="Wingdings" panose="05000000000000000000" pitchFamily="2" charset="2"/>
            </a:endParaRPr>
          </a:p>
          <a:p>
            <a:pPr lvl="7">
              <a:lnSpc>
                <a:spcPct val="100000"/>
              </a:lnSpc>
              <a:buClr>
                <a:schemeClr val="tx2"/>
              </a:buClr>
              <a:buFont typeface="Wingdings" panose="05000000000000000000" pitchFamily="2" charset="2"/>
              <a:buChar char="à"/>
            </a:pPr>
            <a:r>
              <a:rPr lang="fr-FR" sz="2400" dirty="0">
                <a:sym typeface="Wingdings" panose="05000000000000000000" pitchFamily="2" charset="2"/>
              </a:rPr>
              <a:t> 82 % centrales thermiques</a:t>
            </a:r>
          </a:p>
          <a:p>
            <a:pPr lvl="7">
              <a:lnSpc>
                <a:spcPct val="100000"/>
              </a:lnSpc>
              <a:buClr>
                <a:schemeClr val="tx2"/>
              </a:buClr>
              <a:buFont typeface="Wingdings" panose="05000000000000000000" pitchFamily="2" charset="2"/>
              <a:buChar char="à"/>
            </a:pPr>
            <a:r>
              <a:rPr lang="fr-FR" sz="2400" dirty="0"/>
              <a:t> 18 % hydroélectrique</a:t>
            </a:r>
          </a:p>
        </p:txBody>
      </p:sp>
      <p:sp>
        <p:nvSpPr>
          <p:cNvPr id="14" name="Text Placeholder 4">
            <a:extLst>
              <a:ext uri="{FF2B5EF4-FFF2-40B4-BE49-F238E27FC236}">
                <a16:creationId xmlns:a16="http://schemas.microsoft.com/office/drawing/2014/main" id="{7EDE3715-1F1F-4A2A-AD9B-B90849E9590A}"/>
              </a:ext>
            </a:extLst>
          </p:cNvPr>
          <p:cNvSpPr txBox="1">
            <a:spLocks/>
          </p:cNvSpPr>
          <p:nvPr/>
        </p:nvSpPr>
        <p:spPr>
          <a:xfrm>
            <a:off x="1400221" y="4514739"/>
            <a:ext cx="5180012" cy="49287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800" dirty="0"/>
              <a:t>Situation énergétique</a:t>
            </a:r>
          </a:p>
        </p:txBody>
      </p:sp>
    </p:spTree>
    <p:extLst>
      <p:ext uri="{BB962C8B-B14F-4D97-AF65-F5344CB8AC3E}">
        <p14:creationId xmlns:p14="http://schemas.microsoft.com/office/powerpoint/2010/main" val="124056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heme/theme1.xml><?xml version="1.0" encoding="utf-8"?>
<a:theme xmlns:a="http://schemas.openxmlformats.org/drawingml/2006/main" name="Thème Office">
  <a:themeElements>
    <a:clrScheme name="Test">
      <a:dk1>
        <a:srgbClr val="525252"/>
      </a:dk1>
      <a:lt1>
        <a:srgbClr val="FFFFFF"/>
      </a:lt1>
      <a:dk2>
        <a:srgbClr val="C00000"/>
      </a:dk2>
      <a:lt2>
        <a:srgbClr val="E7E6E6"/>
      </a:lt2>
      <a:accent1>
        <a:srgbClr val="C00000"/>
      </a:accent1>
      <a:accent2>
        <a:srgbClr val="FFBDBD"/>
      </a:accent2>
      <a:accent3>
        <a:srgbClr val="3D3D3D"/>
      </a:accent3>
      <a:accent4>
        <a:srgbClr val="E7E6E6"/>
      </a:accent4>
      <a:accent5>
        <a:srgbClr val="FFFFFF"/>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979C482565BE4B9BA0960D3B2EC6C6" ma:contentTypeVersion="8" ma:contentTypeDescription="Crée un document." ma:contentTypeScope="" ma:versionID="c07fbe6066feb823c27caddd428db229">
  <xsd:schema xmlns:xsd="http://www.w3.org/2001/XMLSchema" xmlns:xs="http://www.w3.org/2001/XMLSchema" xmlns:p="http://schemas.microsoft.com/office/2006/metadata/properties" xmlns:ns2="2f3f802c-1ffd-4c46-8cb2-18a0eaec4474" targetNamespace="http://schemas.microsoft.com/office/2006/metadata/properties" ma:root="true" ma:fieldsID="46419d9798df1a3771bbeecc031d3127" ns2:_="">
    <xsd:import namespace="2f3f802c-1ffd-4c46-8cb2-18a0eaec44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f802c-1ffd-4c46-8cb2-18a0eaec44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6E27C1-0BCF-421C-839C-D4ED3F47691C}">
  <ds:schemaRefs>
    <ds:schemaRef ds:uri="http://schemas.microsoft.com/sharepoint/v3/contenttype/forms"/>
  </ds:schemaRefs>
</ds:datastoreItem>
</file>

<file path=customXml/itemProps2.xml><?xml version="1.0" encoding="utf-8"?>
<ds:datastoreItem xmlns:ds="http://schemas.openxmlformats.org/officeDocument/2006/customXml" ds:itemID="{B8389229-3E8C-4020-8535-F24D94D817FC}">
  <ds:schemaRefs>
    <ds:schemaRef ds:uri="2f3f802c-1ffd-4c46-8cb2-18a0eaec44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CEBB7E-9681-43E8-936B-D183BB2E5B0F}">
  <ds:schemaRefs>
    <ds:schemaRef ds:uri="http://schemas.microsoft.com/office/2006/documentManagement/types"/>
    <ds:schemaRef ds:uri="http://schemas.microsoft.com/office/infopath/2007/PartnerControls"/>
    <ds:schemaRef ds:uri="http://purl.org/dc/terms/"/>
    <ds:schemaRef ds:uri="2f3f802c-1ffd-4c46-8cb2-18a0eaec4474"/>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14711</TotalTime>
  <Words>3049</Words>
  <Application>Microsoft Office PowerPoint</Application>
  <PresentationFormat>Grand écran</PresentationFormat>
  <Paragraphs>614</Paragraphs>
  <Slides>42</Slides>
  <Notes>20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2" baseType="lpstr">
      <vt:lpstr>Malgun Gothic</vt:lpstr>
      <vt:lpstr>Arial</vt:lpstr>
      <vt:lpstr>Calibri</vt:lpstr>
      <vt:lpstr>Calibri Light</vt:lpstr>
      <vt:lpstr>Cambria Math</vt:lpstr>
      <vt:lpstr>Symbol</vt:lpstr>
      <vt:lpstr>Times New Roman</vt:lpstr>
      <vt:lpstr>Wingdings</vt:lpstr>
      <vt:lpstr>Thème Office</vt:lpstr>
      <vt:lpstr>think-cell Slide</vt:lpstr>
      <vt:lpstr>Soutenance  Projet Recherche &amp; Ingénierie Année 2020-2021 / Semestre 10</vt:lpstr>
      <vt:lpstr>Compréhension du mail du 24/02</vt:lpstr>
      <vt:lpstr>Réflexion sur les scénarii</vt:lpstr>
      <vt:lpstr>Réflexions sur les étapes de travail</vt:lpstr>
      <vt:lpstr>Réflexions sur les étapes de travail</vt:lpstr>
      <vt:lpstr>Historique</vt:lpstr>
      <vt:lpstr>Ordre du jour</vt:lpstr>
      <vt:lpstr>Ordre du jour</vt:lpstr>
      <vt:lpstr>1. Contexte Situation en Haïti</vt:lpstr>
      <vt:lpstr>1. Contexte Projet de valorisation</vt:lpstr>
      <vt:lpstr>Ordre du jour</vt:lpstr>
      <vt:lpstr>2. Sujet du PRI</vt:lpstr>
      <vt:lpstr>Ordre du jour</vt:lpstr>
      <vt:lpstr>3. Présentation du travail effectué</vt:lpstr>
      <vt:lpstr>3. Présentation du travail effectué</vt:lpstr>
      <vt:lpstr>3. Présentation du travail effectué Délimitation de l’étude</vt:lpstr>
      <vt:lpstr>3. Présentation du travail effectué Délimitation de l’étude</vt:lpstr>
      <vt:lpstr>3. Présentation du travail effectué Délimitation de l’étude</vt:lpstr>
      <vt:lpstr>3. Présentation du travail effectué Délimitation de l’étude</vt:lpstr>
      <vt:lpstr>3. Présentation du travail effectué Délimitation de l’étude</vt:lpstr>
      <vt:lpstr>3. Présentation du travail effectué Délimitation de l’étude</vt:lpstr>
      <vt:lpstr>3. Présentation du travail effectué</vt:lpstr>
      <vt:lpstr>3. Présentation du travail effectué Collecte de données</vt:lpstr>
      <vt:lpstr>3. Présentation du travail effectué Collecte de données</vt:lpstr>
      <vt:lpstr>3. Présentation du travail effectué</vt:lpstr>
      <vt:lpstr>3. Présentation du travail effectué Évaluation de l’impact environnemental</vt:lpstr>
      <vt:lpstr>3. Présentation du travail effectué Évaluation de l’impact environnemental</vt:lpstr>
      <vt:lpstr>3. Présentation du travail effectué Évaluation de l’impact environnemental</vt:lpstr>
      <vt:lpstr>Ordre du jour</vt:lpstr>
      <vt:lpstr>4. Résultats Comparaison Pyrolyse - Recyclage</vt:lpstr>
      <vt:lpstr>4. Résultats Compléments</vt:lpstr>
      <vt:lpstr>Ordre du jour</vt:lpstr>
      <vt:lpstr>5. Conclusion</vt:lpstr>
      <vt:lpstr>Merci de votre attention</vt:lpstr>
      <vt:lpstr>Présentation PowerPoint</vt:lpstr>
      <vt:lpstr>Gisement de déchets</vt:lpstr>
      <vt:lpstr>Gaz incondensables</vt:lpstr>
      <vt:lpstr>Fiches Pyrolyse - Recyclage</vt:lpstr>
      <vt:lpstr>Méthode TRACI – indicateurs principaux</vt:lpstr>
      <vt:lpstr>Choix de la méthode de calcul</vt:lpstr>
      <vt:lpstr>Résultats supplémentaires</vt:lpstr>
      <vt:lpstr>Résultats supplémentaires - Compléments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Jarir Mahfoud</cp:lastModifiedBy>
  <cp:revision>187</cp:revision>
  <dcterms:created xsi:type="dcterms:W3CDTF">2021-01-25T08:30:09Z</dcterms:created>
  <dcterms:modified xsi:type="dcterms:W3CDTF">2021-10-13T12:54:17Z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0x010100AE979C482565BE4B9BA0960D3B2EC6C6</vt:lpwstr>
  </property>
</Properties>
</file>