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4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4DCE6F7C-F72C-4026-9F0A-B62616B696E3}" type="datetimeFigureOut">
              <a:rPr lang="fr-FR" smtClean="0"/>
              <a:t>24/04/2013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CE6F7C-F72C-4026-9F0A-B62616B696E3}" type="datetimeFigureOut">
              <a:rPr lang="fr-FR" smtClean="0"/>
              <a:t>24/04/2013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CE6F7C-F72C-4026-9F0A-B62616B696E3}" type="datetimeFigureOut">
              <a:rPr lang="fr-FR" smtClean="0"/>
              <a:t>24/04/2013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DCE6F7C-F72C-4026-9F0A-B62616B696E3}" type="datetimeFigureOut">
              <a:rPr lang="fr-FR" smtClean="0"/>
              <a:t>24/04/2013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DCE6F7C-F72C-4026-9F0A-B62616B696E3}" type="datetimeFigureOut">
              <a:rPr lang="fr-FR" smtClean="0"/>
              <a:t>24/04/2013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4DCE6F7C-F72C-4026-9F0A-B62616B696E3}" type="datetimeFigureOut">
              <a:rPr lang="fr-FR" smtClean="0"/>
              <a:t>24/04/2013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4DCE6F7C-F72C-4026-9F0A-B62616B696E3}" type="datetimeFigureOut">
              <a:rPr lang="fr-FR" smtClean="0"/>
              <a:t>24/04/2013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DCE6F7C-F72C-4026-9F0A-B62616B696E3}" type="datetimeFigureOut">
              <a:rPr lang="fr-FR" smtClean="0"/>
              <a:t>24/04/2013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DCE6F7C-F72C-4026-9F0A-B62616B696E3}" type="datetimeFigureOut">
              <a:rPr lang="fr-FR" smtClean="0"/>
              <a:t>24/04/2013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DCE6F7C-F72C-4026-9F0A-B62616B696E3}" type="datetimeFigureOut">
              <a:rPr lang="fr-FR" smtClean="0"/>
              <a:t>24/04/2013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DCE6F7C-F72C-4026-9F0A-B62616B696E3}" type="datetimeFigureOut">
              <a:rPr lang="fr-FR" smtClean="0"/>
              <a:t>24/04/2013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DB137F5-BB2F-42E1-87C2-567C00582F14}"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CE6F7C-F72C-4026-9F0A-B62616B696E3}" type="datetimeFigureOut">
              <a:rPr lang="fr-FR" smtClean="0"/>
              <a:t>24/04/2013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137F5-BB2F-42E1-87C2-567C00582F14}"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fr.espacenet.com/publicationDetails/originalDocument?CC=FR&amp;NR=2565312A1&amp;KC=A1&amp;FT=D&amp;date=19851206&amp;DB=fr.espacenet.com&amp;locale=fr_FR"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259632" y="332656"/>
            <a:ext cx="6166688" cy="584775"/>
          </a:xfrm>
          <a:prstGeom prst="rect">
            <a:avLst/>
          </a:prstGeom>
          <a:noFill/>
          <a:ln>
            <a:solidFill>
              <a:schemeClr val="tx1"/>
            </a:solidFill>
          </a:ln>
        </p:spPr>
        <p:txBody>
          <a:bodyPr wrap="none" rtlCol="0">
            <a:spAutoFit/>
          </a:bodyPr>
          <a:lstStyle/>
          <a:p>
            <a:r>
              <a:rPr lang="fr-FR" sz="3200" b="1" dirty="0" smtClean="0"/>
              <a:t>Programmateur de machine à laver</a:t>
            </a:r>
            <a:endParaRPr lang="fr-FR" sz="3200" b="1" dirty="0"/>
          </a:p>
        </p:txBody>
      </p:sp>
      <p:pic>
        <p:nvPicPr>
          <p:cNvPr id="1026" name="Picture 2"/>
          <p:cNvPicPr>
            <a:picLocks noChangeAspect="1" noChangeArrowheads="1"/>
          </p:cNvPicPr>
          <p:nvPr/>
        </p:nvPicPr>
        <p:blipFill>
          <a:blip r:embed="rId2" cstate="print"/>
          <a:srcRect l="43184" t="29156" r="16211" b="31469"/>
          <a:stretch>
            <a:fillRect/>
          </a:stretch>
        </p:blipFill>
        <p:spPr bwMode="auto">
          <a:xfrm>
            <a:off x="1475656" y="1340768"/>
            <a:ext cx="5346594" cy="3888432"/>
          </a:xfrm>
          <a:prstGeom prst="rect">
            <a:avLst/>
          </a:prstGeom>
          <a:noFill/>
          <a:ln w="9525">
            <a:noFill/>
            <a:miter lim="800000"/>
            <a:headEnd/>
            <a:tailEnd/>
          </a:ln>
        </p:spPr>
      </p:pic>
      <p:sp>
        <p:nvSpPr>
          <p:cNvPr id="4" name="ZoneTexte 3"/>
          <p:cNvSpPr txBox="1"/>
          <p:nvPr/>
        </p:nvSpPr>
        <p:spPr>
          <a:xfrm>
            <a:off x="395536" y="5301208"/>
            <a:ext cx="7992888" cy="1200329"/>
          </a:xfrm>
          <a:prstGeom prst="rect">
            <a:avLst/>
          </a:prstGeom>
          <a:noFill/>
        </p:spPr>
        <p:txBody>
          <a:bodyPr wrap="square" rtlCol="0">
            <a:spAutoFit/>
          </a:bodyPr>
          <a:lstStyle/>
          <a:p>
            <a:pPr algn="just"/>
            <a:r>
              <a:rPr lang="fr-FR" dirty="0" smtClean="0"/>
              <a:t>Le </a:t>
            </a:r>
            <a:r>
              <a:rPr lang="fr-FR" b="1" dirty="0" smtClean="0"/>
              <a:t>tambour à cames</a:t>
            </a:r>
            <a:r>
              <a:rPr lang="fr-FR" dirty="0" smtClean="0"/>
              <a:t>, appelé aussi </a:t>
            </a:r>
            <a:r>
              <a:rPr lang="fr-FR" b="1" dirty="0" smtClean="0"/>
              <a:t>monobloc</a:t>
            </a:r>
            <a:r>
              <a:rPr lang="fr-FR" dirty="0" smtClean="0"/>
              <a:t>, commande le fonctionnement de différents </a:t>
            </a:r>
            <a:r>
              <a:rPr lang="fr-FR" b="1" dirty="0" smtClean="0"/>
              <a:t>commutateurs</a:t>
            </a:r>
            <a:r>
              <a:rPr lang="fr-FR" dirty="0" smtClean="0"/>
              <a:t> 12  au cours de cycle de lavage. Ces commutateurs actionnent l’arrivée d’eau, la montée en température, la variation de vitesse du tambour, etc..</a:t>
            </a:r>
            <a:endParaRPr lang="fr-FR" dirty="0"/>
          </a:p>
        </p:txBody>
      </p:sp>
      <p:cxnSp>
        <p:nvCxnSpPr>
          <p:cNvPr id="6" name="Connecteur droit avec flèche 5"/>
          <p:cNvCxnSpPr/>
          <p:nvPr/>
        </p:nvCxnSpPr>
        <p:spPr>
          <a:xfrm flipV="1">
            <a:off x="1475656" y="4221088"/>
            <a:ext cx="1440160" cy="11521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V="1">
            <a:off x="2118360" y="2011680"/>
            <a:ext cx="1798320" cy="36728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39552" y="476672"/>
            <a:ext cx="7920880" cy="923330"/>
          </a:xfrm>
          <a:prstGeom prst="rect">
            <a:avLst/>
          </a:prstGeom>
          <a:noFill/>
        </p:spPr>
        <p:txBody>
          <a:bodyPr wrap="square" rtlCol="0">
            <a:spAutoFit/>
          </a:bodyPr>
          <a:lstStyle/>
          <a:p>
            <a:pPr algn="just"/>
            <a:r>
              <a:rPr lang="fr-FR" dirty="0" smtClean="0"/>
              <a:t>Le </a:t>
            </a:r>
            <a:r>
              <a:rPr lang="fr-FR" b="1" dirty="0" smtClean="0"/>
              <a:t>monobloc</a:t>
            </a:r>
            <a:r>
              <a:rPr lang="fr-FR" dirty="0" smtClean="0"/>
              <a:t> ne tourne pas en continu. Il est actionné périodiquement par un système de cliquet (on entend les crans du système pendant le cycle de fonctionnement).  On voit un exemple de ce système dans le brevet </a:t>
            </a:r>
            <a:r>
              <a:rPr lang="fr-FR" dirty="0" smtClean="0">
                <a:hlinkClick r:id="rId2"/>
              </a:rPr>
              <a:t>FR2565312</a:t>
            </a:r>
            <a:endParaRPr lang="fr-FR" dirty="0"/>
          </a:p>
        </p:txBody>
      </p:sp>
      <p:pic>
        <p:nvPicPr>
          <p:cNvPr id="2050" name="Picture 2"/>
          <p:cNvPicPr>
            <a:picLocks noChangeAspect="1" noChangeArrowheads="1"/>
          </p:cNvPicPr>
          <p:nvPr/>
        </p:nvPicPr>
        <p:blipFill>
          <a:blip r:embed="rId3" cstate="print"/>
          <a:srcRect l="41707" t="16360" r="19903" b="46234"/>
          <a:stretch>
            <a:fillRect/>
          </a:stretch>
        </p:blipFill>
        <p:spPr bwMode="auto">
          <a:xfrm>
            <a:off x="2123728" y="1772816"/>
            <a:ext cx="5715161" cy="4176464"/>
          </a:xfrm>
          <a:prstGeom prst="rect">
            <a:avLst/>
          </a:prstGeom>
          <a:noFill/>
          <a:ln w="9525">
            <a:noFill/>
            <a:miter lim="800000"/>
            <a:headEnd/>
            <a:tailEnd/>
          </a:ln>
        </p:spPr>
      </p:pic>
      <p:sp>
        <p:nvSpPr>
          <p:cNvPr id="4" name="ZoneTexte 3"/>
          <p:cNvSpPr txBox="1"/>
          <p:nvPr/>
        </p:nvSpPr>
        <p:spPr>
          <a:xfrm>
            <a:off x="611560" y="6237312"/>
            <a:ext cx="7254165" cy="369332"/>
          </a:xfrm>
          <a:prstGeom prst="rect">
            <a:avLst/>
          </a:prstGeom>
          <a:noFill/>
        </p:spPr>
        <p:txBody>
          <a:bodyPr wrap="none" rtlCol="0">
            <a:spAutoFit/>
          </a:bodyPr>
          <a:lstStyle/>
          <a:p>
            <a:r>
              <a:rPr lang="fr-FR" dirty="0" smtClean="0"/>
              <a:t>Le monobloc est entraîné par une </a:t>
            </a:r>
            <a:r>
              <a:rPr lang="fr-FR" b="1" dirty="0" smtClean="0"/>
              <a:t>came</a:t>
            </a:r>
            <a:r>
              <a:rPr lang="fr-FR" dirty="0" smtClean="0"/>
              <a:t> 28 et un </a:t>
            </a:r>
            <a:r>
              <a:rPr lang="fr-FR" b="1" dirty="0" smtClean="0"/>
              <a:t>cliquet d’entraînement</a:t>
            </a:r>
            <a:r>
              <a:rPr lang="fr-FR" dirty="0" smtClean="0"/>
              <a:t> 18</a:t>
            </a:r>
            <a:endParaRPr lang="fr-FR" dirty="0"/>
          </a:p>
        </p:txBody>
      </p:sp>
      <p:sp>
        <p:nvSpPr>
          <p:cNvPr id="5" name="ZoneTexte 4"/>
          <p:cNvSpPr txBox="1"/>
          <p:nvPr/>
        </p:nvSpPr>
        <p:spPr>
          <a:xfrm>
            <a:off x="323528" y="3212976"/>
            <a:ext cx="1237070" cy="369332"/>
          </a:xfrm>
          <a:prstGeom prst="rect">
            <a:avLst/>
          </a:prstGeom>
          <a:noFill/>
        </p:spPr>
        <p:txBody>
          <a:bodyPr wrap="none" rtlCol="0">
            <a:spAutoFit/>
          </a:bodyPr>
          <a:lstStyle/>
          <a:p>
            <a:r>
              <a:rPr lang="fr-FR" b="1" dirty="0" smtClean="0"/>
              <a:t>Contacteur</a:t>
            </a:r>
            <a:endParaRPr lang="fr-FR" b="1" dirty="0"/>
          </a:p>
        </p:txBody>
      </p:sp>
      <p:cxnSp>
        <p:nvCxnSpPr>
          <p:cNvPr id="7" name="Connecteur droit avec flèche 6"/>
          <p:cNvCxnSpPr/>
          <p:nvPr/>
        </p:nvCxnSpPr>
        <p:spPr>
          <a:xfrm>
            <a:off x="1401097" y="766916"/>
            <a:ext cx="2064774" cy="222700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V="1">
            <a:off x="1238865" y="2271252"/>
            <a:ext cx="3126658" cy="10323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V="1">
            <a:off x="4026310" y="3805084"/>
            <a:ext cx="2816942" cy="252197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H="1" flipV="1">
            <a:off x="5928852" y="4218039"/>
            <a:ext cx="587364" cy="20912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l="39492" t="53766" r="21379" b="13750"/>
          <a:stretch>
            <a:fillRect/>
          </a:stretch>
        </p:blipFill>
        <p:spPr bwMode="auto">
          <a:xfrm>
            <a:off x="899592" y="1124744"/>
            <a:ext cx="6823304" cy="4248472"/>
          </a:xfrm>
          <a:prstGeom prst="rect">
            <a:avLst/>
          </a:prstGeom>
          <a:noFill/>
          <a:ln w="9525">
            <a:noFill/>
            <a:miter lim="800000"/>
            <a:headEnd/>
            <a:tailEnd/>
          </a:ln>
        </p:spPr>
      </p:pic>
      <p:sp>
        <p:nvSpPr>
          <p:cNvPr id="3" name="ZoneTexte 2"/>
          <p:cNvSpPr txBox="1"/>
          <p:nvPr/>
        </p:nvSpPr>
        <p:spPr>
          <a:xfrm>
            <a:off x="251520" y="5805264"/>
            <a:ext cx="8100392" cy="646331"/>
          </a:xfrm>
          <a:prstGeom prst="rect">
            <a:avLst/>
          </a:prstGeom>
          <a:noFill/>
        </p:spPr>
        <p:txBody>
          <a:bodyPr wrap="square" rtlCol="0">
            <a:spAutoFit/>
          </a:bodyPr>
          <a:lstStyle/>
          <a:p>
            <a:pPr algn="just"/>
            <a:r>
              <a:rPr lang="fr-FR" dirty="0" smtClean="0"/>
              <a:t>La came 28 est entraînée en </a:t>
            </a:r>
            <a:r>
              <a:rPr lang="fr-FR" b="1" dirty="0" smtClean="0"/>
              <a:t>rotation uniforme </a:t>
            </a:r>
            <a:r>
              <a:rPr lang="fr-FR" dirty="0" smtClean="0"/>
              <a:t>par un moteur électrique (forme </a:t>
            </a:r>
            <a:r>
              <a:rPr lang="fr-FR" b="1" dirty="0" smtClean="0"/>
              <a:t>carrée creuse</a:t>
            </a:r>
            <a:r>
              <a:rPr lang="fr-FR" dirty="0" smtClean="0"/>
              <a:t> recevant </a:t>
            </a:r>
            <a:r>
              <a:rPr lang="fr-FR" b="1" dirty="0" smtClean="0"/>
              <a:t>l’arbre de sortie </a:t>
            </a:r>
            <a:r>
              <a:rPr lang="fr-FR" dirty="0" smtClean="0"/>
              <a:t>du moteur)</a:t>
            </a:r>
            <a:endParaRPr lang="fr-FR" dirty="0"/>
          </a:p>
        </p:txBody>
      </p:sp>
      <p:sp>
        <p:nvSpPr>
          <p:cNvPr id="4" name="ZoneTexte 3"/>
          <p:cNvSpPr txBox="1"/>
          <p:nvPr/>
        </p:nvSpPr>
        <p:spPr>
          <a:xfrm>
            <a:off x="1763688" y="476672"/>
            <a:ext cx="2993576" cy="369332"/>
          </a:xfrm>
          <a:prstGeom prst="rect">
            <a:avLst/>
          </a:prstGeom>
          <a:noFill/>
        </p:spPr>
        <p:txBody>
          <a:bodyPr wrap="none" rtlCol="0">
            <a:spAutoFit/>
          </a:bodyPr>
          <a:lstStyle/>
          <a:p>
            <a:r>
              <a:rPr lang="fr-FR" dirty="0" smtClean="0"/>
              <a:t>Vue de </a:t>
            </a:r>
            <a:r>
              <a:rPr lang="fr-FR" b="1" dirty="0" smtClean="0"/>
              <a:t>dessous</a:t>
            </a:r>
            <a:r>
              <a:rPr lang="fr-FR" dirty="0" smtClean="0"/>
              <a:t> de la came 28</a:t>
            </a:r>
            <a:endParaRPr lang="fr-FR" dirty="0"/>
          </a:p>
        </p:txBody>
      </p:sp>
      <p:cxnSp>
        <p:nvCxnSpPr>
          <p:cNvPr id="6" name="Connecteur droit avec flèche 5"/>
          <p:cNvCxnSpPr/>
          <p:nvPr/>
        </p:nvCxnSpPr>
        <p:spPr>
          <a:xfrm>
            <a:off x="2987824" y="764704"/>
            <a:ext cx="3816424" cy="21602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flipV="1">
            <a:off x="827584" y="3352800"/>
            <a:ext cx="5390336" cy="28125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V="1">
            <a:off x="899592" y="2255520"/>
            <a:ext cx="2133168" cy="362175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l="42445" t="16360" r="19165" b="12766"/>
          <a:stretch>
            <a:fillRect/>
          </a:stretch>
        </p:blipFill>
        <p:spPr bwMode="auto">
          <a:xfrm>
            <a:off x="899592" y="260648"/>
            <a:ext cx="4576508" cy="6336704"/>
          </a:xfrm>
          <a:prstGeom prst="rect">
            <a:avLst/>
          </a:prstGeom>
          <a:noFill/>
          <a:ln w="9525">
            <a:noFill/>
            <a:miter lim="800000"/>
            <a:headEnd/>
            <a:tailEnd/>
          </a:ln>
        </p:spPr>
      </p:pic>
      <p:sp>
        <p:nvSpPr>
          <p:cNvPr id="3" name="ZoneTexte 2"/>
          <p:cNvSpPr txBox="1"/>
          <p:nvPr/>
        </p:nvSpPr>
        <p:spPr>
          <a:xfrm>
            <a:off x="683568" y="6488668"/>
            <a:ext cx="2636363" cy="369332"/>
          </a:xfrm>
          <a:prstGeom prst="rect">
            <a:avLst/>
          </a:prstGeom>
          <a:noFill/>
        </p:spPr>
        <p:txBody>
          <a:bodyPr wrap="none" rtlCol="0">
            <a:spAutoFit/>
          </a:bodyPr>
          <a:lstStyle/>
          <a:p>
            <a:r>
              <a:rPr lang="fr-FR" dirty="0" smtClean="0"/>
              <a:t>Cliquet d’entraînement 18</a:t>
            </a:r>
            <a:endParaRPr lang="fr-FR" dirty="0"/>
          </a:p>
        </p:txBody>
      </p:sp>
      <p:sp>
        <p:nvSpPr>
          <p:cNvPr id="4" name="ZoneTexte 3"/>
          <p:cNvSpPr txBox="1"/>
          <p:nvPr/>
        </p:nvSpPr>
        <p:spPr>
          <a:xfrm>
            <a:off x="5292080" y="6021288"/>
            <a:ext cx="1146468" cy="369332"/>
          </a:xfrm>
          <a:prstGeom prst="rect">
            <a:avLst/>
          </a:prstGeom>
          <a:noFill/>
        </p:spPr>
        <p:txBody>
          <a:bodyPr wrap="none" rtlCol="0">
            <a:spAutoFit/>
          </a:bodyPr>
          <a:lstStyle/>
          <a:p>
            <a:r>
              <a:rPr lang="fr-FR" dirty="0" smtClean="0"/>
              <a:t>Coupe 5-5</a:t>
            </a:r>
            <a:endParaRPr lang="fr-FR" dirty="0"/>
          </a:p>
        </p:txBody>
      </p:sp>
      <p:cxnSp>
        <p:nvCxnSpPr>
          <p:cNvPr id="6" name="Connecteur droit avec flèche 5"/>
          <p:cNvCxnSpPr/>
          <p:nvPr/>
        </p:nvCxnSpPr>
        <p:spPr>
          <a:xfrm flipH="1" flipV="1">
            <a:off x="3082413" y="5191432"/>
            <a:ext cx="2497699" cy="90186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a:stCxn id="4" idx="0"/>
          </p:cNvCxnSpPr>
          <p:nvPr/>
        </p:nvCxnSpPr>
        <p:spPr>
          <a:xfrm flipH="1" flipV="1">
            <a:off x="4380271" y="2433484"/>
            <a:ext cx="1485043" cy="35878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flipH="1" flipV="1">
            <a:off x="2079523" y="5707626"/>
            <a:ext cx="260229" cy="88972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V="1">
            <a:off x="2483768" y="2227006"/>
            <a:ext cx="1247574" cy="437034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ZoneTexte 14"/>
          <p:cNvSpPr txBox="1"/>
          <p:nvPr/>
        </p:nvSpPr>
        <p:spPr>
          <a:xfrm>
            <a:off x="5508104" y="1412776"/>
            <a:ext cx="3456384" cy="2031325"/>
          </a:xfrm>
          <a:prstGeom prst="rect">
            <a:avLst/>
          </a:prstGeom>
          <a:noFill/>
        </p:spPr>
        <p:txBody>
          <a:bodyPr wrap="square" rtlCol="0">
            <a:spAutoFit/>
          </a:bodyPr>
          <a:lstStyle/>
          <a:p>
            <a:pPr algn="just"/>
            <a:r>
              <a:rPr lang="fr-FR" dirty="0" smtClean="0"/>
              <a:t>Le cliquet 18 est guidé par un </a:t>
            </a:r>
            <a:r>
              <a:rPr lang="fr-FR" b="1" dirty="0" smtClean="0"/>
              <a:t>doigt de guidage</a:t>
            </a:r>
            <a:r>
              <a:rPr lang="fr-FR" dirty="0" smtClean="0"/>
              <a:t> 44 dans une encoche allongée 46 de la plaque avant de la machine. Il a un mouvement </a:t>
            </a:r>
            <a:r>
              <a:rPr lang="fr-FR" b="1" dirty="0" smtClean="0"/>
              <a:t>alternatif de translation</a:t>
            </a:r>
            <a:r>
              <a:rPr lang="fr-FR" dirty="0" smtClean="0"/>
              <a:t>, suivant une direction </a:t>
            </a:r>
            <a:r>
              <a:rPr lang="fr-FR" b="1" dirty="0" smtClean="0"/>
              <a:t>tangentielle</a:t>
            </a:r>
            <a:r>
              <a:rPr lang="fr-FR" dirty="0" smtClean="0"/>
              <a:t> au monobloc.</a:t>
            </a:r>
            <a:endParaRPr lang="fr-FR" dirty="0"/>
          </a:p>
        </p:txBody>
      </p:sp>
      <p:cxnSp>
        <p:nvCxnSpPr>
          <p:cNvPr id="17" name="Connecteur droit avec flèche 16"/>
          <p:cNvCxnSpPr/>
          <p:nvPr/>
        </p:nvCxnSpPr>
        <p:spPr>
          <a:xfrm flipH="1">
            <a:off x="2771800" y="1916832"/>
            <a:ext cx="3168352" cy="27363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flipH="1">
            <a:off x="2743200" y="1965960"/>
            <a:ext cx="3505200" cy="352044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flipH="1">
            <a:off x="2636520" y="2204864"/>
            <a:ext cx="3879696" cy="238237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Connecteur droit avec flèche 22"/>
          <p:cNvCxnSpPr/>
          <p:nvPr/>
        </p:nvCxnSpPr>
        <p:spPr>
          <a:xfrm flipH="1" flipV="1">
            <a:off x="3491880" y="2636912"/>
            <a:ext cx="3744416" cy="28803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5508104" y="3861048"/>
            <a:ext cx="3456384" cy="923330"/>
          </a:xfrm>
          <a:prstGeom prst="rect">
            <a:avLst/>
          </a:prstGeom>
          <a:noFill/>
        </p:spPr>
        <p:txBody>
          <a:bodyPr wrap="square" rtlCol="0">
            <a:spAutoFit/>
          </a:bodyPr>
          <a:lstStyle/>
          <a:p>
            <a:pPr algn="just"/>
            <a:r>
              <a:rPr lang="fr-FR" dirty="0" smtClean="0"/>
              <a:t>Le </a:t>
            </a:r>
            <a:r>
              <a:rPr lang="fr-FR" b="1" dirty="0" smtClean="0"/>
              <a:t>doigt 38 </a:t>
            </a:r>
            <a:r>
              <a:rPr lang="fr-FR" dirty="0" smtClean="0"/>
              <a:t>du cliquet 18 est en contact avec la partie </a:t>
            </a:r>
            <a:r>
              <a:rPr lang="fr-FR" b="1" dirty="0" smtClean="0"/>
              <a:t>intérieure 34 </a:t>
            </a:r>
            <a:r>
              <a:rPr lang="fr-FR" dirty="0" smtClean="0"/>
              <a:t>ou </a:t>
            </a:r>
            <a:r>
              <a:rPr lang="fr-FR" b="1" dirty="0" smtClean="0"/>
              <a:t>extérieure 36 </a:t>
            </a:r>
            <a:r>
              <a:rPr lang="fr-FR" dirty="0" smtClean="0"/>
              <a:t>de la came 28.</a:t>
            </a:r>
            <a:endParaRPr lang="fr-FR" dirty="0"/>
          </a:p>
        </p:txBody>
      </p:sp>
      <p:cxnSp>
        <p:nvCxnSpPr>
          <p:cNvPr id="26" name="Connecteur droit avec flèche 25"/>
          <p:cNvCxnSpPr/>
          <p:nvPr/>
        </p:nvCxnSpPr>
        <p:spPr>
          <a:xfrm flipH="1">
            <a:off x="2774731" y="4149080"/>
            <a:ext cx="3381445" cy="175773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p:nvPr/>
        </p:nvCxnSpPr>
        <p:spPr>
          <a:xfrm flipH="1" flipV="1">
            <a:off x="4004441" y="1923393"/>
            <a:ext cx="2151735" cy="200966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Connecteur droit avec flèche 29"/>
          <p:cNvCxnSpPr/>
          <p:nvPr/>
        </p:nvCxnSpPr>
        <p:spPr>
          <a:xfrm flipH="1" flipV="1">
            <a:off x="4267200" y="1996966"/>
            <a:ext cx="3473152" cy="222412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flipH="1" flipV="1">
            <a:off x="4498428" y="1418897"/>
            <a:ext cx="2233812" cy="3090223"/>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l="40969" t="15375" r="35613" b="58007"/>
          <a:stretch>
            <a:fillRect/>
          </a:stretch>
        </p:blipFill>
        <p:spPr bwMode="auto">
          <a:xfrm>
            <a:off x="1907704" y="1340768"/>
            <a:ext cx="4392488" cy="3744416"/>
          </a:xfrm>
          <a:prstGeom prst="rect">
            <a:avLst/>
          </a:prstGeom>
          <a:noFill/>
          <a:ln w="9525">
            <a:noFill/>
            <a:miter lim="800000"/>
            <a:headEnd/>
            <a:tailEnd/>
          </a:ln>
        </p:spPr>
      </p:pic>
      <p:sp>
        <p:nvSpPr>
          <p:cNvPr id="4" name="ZoneTexte 3"/>
          <p:cNvSpPr txBox="1"/>
          <p:nvPr/>
        </p:nvSpPr>
        <p:spPr>
          <a:xfrm>
            <a:off x="611560" y="548680"/>
            <a:ext cx="8136903" cy="923330"/>
          </a:xfrm>
          <a:prstGeom prst="rect">
            <a:avLst/>
          </a:prstGeom>
          <a:noFill/>
        </p:spPr>
        <p:txBody>
          <a:bodyPr wrap="square" rtlCol="0">
            <a:spAutoFit/>
          </a:bodyPr>
          <a:lstStyle/>
          <a:p>
            <a:pPr algn="just"/>
            <a:r>
              <a:rPr lang="fr-FR" dirty="0" smtClean="0"/>
              <a:t>Il y a un </a:t>
            </a:r>
            <a:r>
              <a:rPr lang="fr-FR" b="1" dirty="0" smtClean="0"/>
              <a:t>cliquet </a:t>
            </a:r>
            <a:r>
              <a:rPr lang="fr-FR" b="1" dirty="0" err="1" smtClean="0"/>
              <a:t>antiretour</a:t>
            </a:r>
            <a:r>
              <a:rPr lang="fr-FR" b="1" dirty="0" smtClean="0"/>
              <a:t> </a:t>
            </a:r>
            <a:r>
              <a:rPr lang="fr-FR" dirty="0" smtClean="0"/>
              <a:t>54 qui empêche le mouvement du monobloc dans le sens </a:t>
            </a:r>
            <a:r>
              <a:rPr lang="fr-FR" b="1" dirty="0" smtClean="0"/>
              <a:t>trigonométrique</a:t>
            </a:r>
            <a:r>
              <a:rPr lang="fr-FR" dirty="0" smtClean="0"/>
              <a:t>. Il est guidé en rotation par rapport à la came 28. Les deux cliquets sont maintenus contre le rochet du monobloc par des </a:t>
            </a:r>
            <a:r>
              <a:rPr lang="fr-FR" b="1" dirty="0" smtClean="0"/>
              <a:t>ressorts à lame.</a:t>
            </a:r>
            <a:endParaRPr lang="fr-FR" b="1" dirty="0"/>
          </a:p>
        </p:txBody>
      </p:sp>
      <p:sp>
        <p:nvSpPr>
          <p:cNvPr id="5" name="ZoneTexte 4"/>
          <p:cNvSpPr txBox="1"/>
          <p:nvPr/>
        </p:nvSpPr>
        <p:spPr>
          <a:xfrm>
            <a:off x="899593" y="5589240"/>
            <a:ext cx="7920880" cy="923330"/>
          </a:xfrm>
          <a:prstGeom prst="rect">
            <a:avLst/>
          </a:prstGeom>
          <a:noFill/>
        </p:spPr>
        <p:txBody>
          <a:bodyPr wrap="square" rtlCol="0">
            <a:spAutoFit/>
          </a:bodyPr>
          <a:lstStyle/>
          <a:p>
            <a:r>
              <a:rPr lang="fr-FR" dirty="0" smtClean="0"/>
              <a:t>La came 28 tourne dans le sens des </a:t>
            </a:r>
            <a:r>
              <a:rPr lang="fr-FR" b="1" dirty="0" smtClean="0"/>
              <a:t>aiguilles d’une montre</a:t>
            </a:r>
            <a:r>
              <a:rPr lang="fr-FR" dirty="0" smtClean="0"/>
              <a:t>.  Dans cette première phase, le cliquet 18 ne bouge pas, car le </a:t>
            </a:r>
            <a:r>
              <a:rPr lang="fr-FR" b="1" dirty="0" smtClean="0"/>
              <a:t>doigt 38</a:t>
            </a:r>
            <a:r>
              <a:rPr lang="fr-FR" dirty="0" smtClean="0"/>
              <a:t> est en contact avec une partie à </a:t>
            </a:r>
            <a:r>
              <a:rPr lang="fr-FR" b="1" dirty="0" smtClean="0"/>
              <a:t>rayon constant </a:t>
            </a:r>
            <a:r>
              <a:rPr lang="fr-FR" dirty="0" smtClean="0"/>
              <a:t>de la forme intérieure 34 de la came.</a:t>
            </a:r>
            <a:endParaRPr lang="fr-FR" dirty="0"/>
          </a:p>
        </p:txBody>
      </p:sp>
      <p:cxnSp>
        <p:nvCxnSpPr>
          <p:cNvPr id="7" name="Connecteur droit avec flèche 6"/>
          <p:cNvCxnSpPr/>
          <p:nvPr/>
        </p:nvCxnSpPr>
        <p:spPr>
          <a:xfrm>
            <a:off x="1979712" y="836712"/>
            <a:ext cx="1545153" cy="361730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flipH="1">
            <a:off x="3923928" y="1340768"/>
            <a:ext cx="2520280" cy="29523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flipV="1">
            <a:off x="4572000" y="2708920"/>
            <a:ext cx="576064" cy="295232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flipH="1" flipV="1">
            <a:off x="4719484" y="3126658"/>
            <a:ext cx="428580" cy="282262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flipV="1">
            <a:off x="1386348" y="2684206"/>
            <a:ext cx="3200400" cy="35543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l="62851" t="15375" r="20641" b="59031"/>
          <a:stretch>
            <a:fillRect/>
          </a:stretch>
        </p:blipFill>
        <p:spPr bwMode="auto">
          <a:xfrm>
            <a:off x="1835696" y="260648"/>
            <a:ext cx="4536504" cy="5275005"/>
          </a:xfrm>
          <a:prstGeom prst="rect">
            <a:avLst/>
          </a:prstGeom>
          <a:noFill/>
          <a:ln w="9525">
            <a:noFill/>
            <a:miter lim="800000"/>
            <a:headEnd/>
            <a:tailEnd/>
          </a:ln>
        </p:spPr>
      </p:pic>
      <p:sp>
        <p:nvSpPr>
          <p:cNvPr id="3" name="ZoneTexte 2"/>
          <p:cNvSpPr txBox="1"/>
          <p:nvPr/>
        </p:nvSpPr>
        <p:spPr>
          <a:xfrm>
            <a:off x="467544" y="5949280"/>
            <a:ext cx="8280920" cy="646331"/>
          </a:xfrm>
          <a:prstGeom prst="rect">
            <a:avLst/>
          </a:prstGeom>
          <a:noFill/>
        </p:spPr>
        <p:txBody>
          <a:bodyPr wrap="square" rtlCol="0">
            <a:spAutoFit/>
          </a:bodyPr>
          <a:lstStyle/>
          <a:p>
            <a:pPr algn="just"/>
            <a:r>
              <a:rPr lang="fr-FR" dirty="0" smtClean="0"/>
              <a:t>Dans cette phase, le cliquet 18 est entraîné en </a:t>
            </a:r>
            <a:r>
              <a:rPr lang="fr-FR" b="1" dirty="0" smtClean="0"/>
              <a:t>translation</a:t>
            </a:r>
            <a:r>
              <a:rPr lang="fr-FR" dirty="0" smtClean="0"/>
              <a:t> par la courbe à rayon </a:t>
            </a:r>
            <a:r>
              <a:rPr lang="fr-FR" b="1" dirty="0" smtClean="0"/>
              <a:t>croissant</a:t>
            </a:r>
            <a:r>
              <a:rPr lang="fr-FR" dirty="0" smtClean="0"/>
              <a:t> de la forme 34.</a:t>
            </a:r>
            <a:endParaRPr lang="fr-FR" dirty="0"/>
          </a:p>
        </p:txBody>
      </p:sp>
      <p:cxnSp>
        <p:nvCxnSpPr>
          <p:cNvPr id="5" name="Connecteur droit avec flèche 4"/>
          <p:cNvCxnSpPr/>
          <p:nvPr/>
        </p:nvCxnSpPr>
        <p:spPr>
          <a:xfrm flipH="1" flipV="1">
            <a:off x="3413760" y="3931920"/>
            <a:ext cx="2382376" cy="208936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flipV="1">
            <a:off x="1115616" y="3212976"/>
            <a:ext cx="3528392" cy="309634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l="43184" t="39984" r="36145" b="34422"/>
          <a:stretch>
            <a:fillRect/>
          </a:stretch>
        </p:blipFill>
        <p:spPr bwMode="auto">
          <a:xfrm>
            <a:off x="1763688" y="980728"/>
            <a:ext cx="4752528" cy="4413062"/>
          </a:xfrm>
          <a:prstGeom prst="rect">
            <a:avLst/>
          </a:prstGeom>
          <a:noFill/>
          <a:ln w="9525">
            <a:noFill/>
            <a:miter lim="800000"/>
            <a:headEnd/>
            <a:tailEnd/>
          </a:ln>
        </p:spPr>
      </p:pic>
      <p:sp>
        <p:nvSpPr>
          <p:cNvPr id="3" name="ZoneTexte 2"/>
          <p:cNvSpPr txBox="1"/>
          <p:nvPr/>
        </p:nvSpPr>
        <p:spPr>
          <a:xfrm>
            <a:off x="611560" y="5733256"/>
            <a:ext cx="7920880" cy="646331"/>
          </a:xfrm>
          <a:prstGeom prst="rect">
            <a:avLst/>
          </a:prstGeom>
          <a:noFill/>
        </p:spPr>
        <p:txBody>
          <a:bodyPr wrap="square" rtlCol="0">
            <a:spAutoFit/>
          </a:bodyPr>
          <a:lstStyle/>
          <a:p>
            <a:pPr algn="just"/>
            <a:r>
              <a:rPr lang="fr-FR" dirty="0" smtClean="0"/>
              <a:t>Le cliquet 18 fait </a:t>
            </a:r>
            <a:r>
              <a:rPr lang="fr-FR" b="1" dirty="0" smtClean="0"/>
              <a:t>tourner le monobloc </a:t>
            </a:r>
            <a:r>
              <a:rPr lang="fr-FR" dirty="0" smtClean="0"/>
              <a:t>dans le sens des aiguilles d’une montre. Le </a:t>
            </a:r>
            <a:r>
              <a:rPr lang="fr-FR" b="1" dirty="0" smtClean="0"/>
              <a:t>cliquet </a:t>
            </a:r>
            <a:r>
              <a:rPr lang="fr-FR" b="1" dirty="0" err="1" smtClean="0"/>
              <a:t>antiretour</a:t>
            </a:r>
            <a:r>
              <a:rPr lang="fr-FR" b="1" dirty="0" smtClean="0"/>
              <a:t> 54 </a:t>
            </a:r>
            <a:r>
              <a:rPr lang="fr-FR" dirty="0" smtClean="0"/>
              <a:t>glisse hors du cran de la denture où il était précédemment.</a:t>
            </a:r>
            <a:endParaRPr lang="fr-FR" dirty="0"/>
          </a:p>
        </p:txBody>
      </p:sp>
      <p:cxnSp>
        <p:nvCxnSpPr>
          <p:cNvPr id="5" name="Connecteur droit avec flèche 4"/>
          <p:cNvCxnSpPr/>
          <p:nvPr/>
        </p:nvCxnSpPr>
        <p:spPr>
          <a:xfrm flipH="1" flipV="1">
            <a:off x="3337560" y="3642360"/>
            <a:ext cx="442352" cy="216290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flipV="1">
            <a:off x="1569720" y="4437112"/>
            <a:ext cx="1562120" cy="16588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l="44660" t="62625" r="19903" b="11782"/>
          <a:stretch>
            <a:fillRect/>
          </a:stretch>
        </p:blipFill>
        <p:spPr bwMode="auto">
          <a:xfrm>
            <a:off x="683568" y="1556792"/>
            <a:ext cx="7311582" cy="3960440"/>
          </a:xfrm>
          <a:prstGeom prst="rect">
            <a:avLst/>
          </a:prstGeom>
          <a:noFill/>
          <a:ln w="9525">
            <a:noFill/>
            <a:miter lim="800000"/>
            <a:headEnd/>
            <a:tailEnd/>
          </a:ln>
        </p:spPr>
      </p:pic>
      <p:sp>
        <p:nvSpPr>
          <p:cNvPr id="3" name="ZoneTexte 2"/>
          <p:cNvSpPr txBox="1"/>
          <p:nvPr/>
        </p:nvSpPr>
        <p:spPr>
          <a:xfrm>
            <a:off x="179512" y="5589240"/>
            <a:ext cx="8424936" cy="646331"/>
          </a:xfrm>
          <a:prstGeom prst="rect">
            <a:avLst/>
          </a:prstGeom>
          <a:noFill/>
        </p:spPr>
        <p:txBody>
          <a:bodyPr wrap="square" rtlCol="0">
            <a:spAutoFit/>
          </a:bodyPr>
          <a:lstStyle/>
          <a:p>
            <a:r>
              <a:rPr lang="fr-FR" dirty="0" smtClean="0"/>
              <a:t>Puis le cliquet 18 est ramené en position initiale par la partie </a:t>
            </a:r>
            <a:r>
              <a:rPr lang="fr-FR" b="1" dirty="0" smtClean="0"/>
              <a:t>extérieure 36 </a:t>
            </a:r>
            <a:r>
              <a:rPr lang="fr-FR" dirty="0" smtClean="0"/>
              <a:t>de la came 28, en contact avec le </a:t>
            </a:r>
            <a:r>
              <a:rPr lang="fr-FR" b="1" dirty="0" smtClean="0"/>
              <a:t>doigt 38 </a:t>
            </a:r>
            <a:r>
              <a:rPr lang="fr-FR" dirty="0" smtClean="0"/>
              <a:t>du cliquet 18.</a:t>
            </a:r>
            <a:endParaRPr lang="fr-FR" dirty="0"/>
          </a:p>
        </p:txBody>
      </p:sp>
      <p:cxnSp>
        <p:nvCxnSpPr>
          <p:cNvPr id="5" name="Connecteur droit avec flèche 4"/>
          <p:cNvCxnSpPr/>
          <p:nvPr/>
        </p:nvCxnSpPr>
        <p:spPr>
          <a:xfrm flipH="1" flipV="1">
            <a:off x="2411760" y="2996952"/>
            <a:ext cx="3960440" cy="266429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flipV="1">
            <a:off x="2699792" y="3356992"/>
            <a:ext cx="72008" cy="25922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l="41707" t="16360" r="19903" b="46234"/>
          <a:stretch>
            <a:fillRect/>
          </a:stretch>
        </p:blipFill>
        <p:spPr bwMode="auto">
          <a:xfrm>
            <a:off x="1331640" y="980728"/>
            <a:ext cx="5715161" cy="4176464"/>
          </a:xfrm>
          <a:prstGeom prst="rect">
            <a:avLst/>
          </a:prstGeom>
          <a:noFill/>
          <a:ln w="9525">
            <a:noFill/>
            <a:miter lim="800000"/>
            <a:headEnd/>
            <a:tailEnd/>
          </a:ln>
        </p:spPr>
      </p:pic>
      <p:sp>
        <p:nvSpPr>
          <p:cNvPr id="3" name="ZoneTexte 2"/>
          <p:cNvSpPr txBox="1"/>
          <p:nvPr/>
        </p:nvSpPr>
        <p:spPr>
          <a:xfrm>
            <a:off x="395536" y="5373216"/>
            <a:ext cx="8280920" cy="1200329"/>
          </a:xfrm>
          <a:prstGeom prst="rect">
            <a:avLst/>
          </a:prstGeom>
          <a:noFill/>
        </p:spPr>
        <p:txBody>
          <a:bodyPr wrap="square" rtlCol="0">
            <a:spAutoFit/>
          </a:bodyPr>
          <a:lstStyle/>
          <a:p>
            <a:pPr algn="just"/>
            <a:r>
              <a:rPr lang="fr-FR" dirty="0" smtClean="0"/>
              <a:t>A noter que le cliquet 18 aurait pu être entraîné en translation alternative par un </a:t>
            </a:r>
            <a:r>
              <a:rPr lang="fr-FR" b="1" dirty="0" smtClean="0"/>
              <a:t>système bielle manivelle</a:t>
            </a:r>
            <a:r>
              <a:rPr lang="fr-FR" dirty="0" smtClean="0"/>
              <a:t>. Le monobloc aurait pu également être entraîné en rotation pas à pas par un système à </a:t>
            </a:r>
            <a:r>
              <a:rPr lang="fr-FR" b="1" dirty="0" smtClean="0"/>
              <a:t>croix de malte</a:t>
            </a:r>
            <a:r>
              <a:rPr lang="fr-FR" dirty="0" smtClean="0"/>
              <a:t> ou par un </a:t>
            </a:r>
            <a:r>
              <a:rPr lang="fr-FR" b="1" dirty="0" smtClean="0"/>
              <a:t>secteur denté</a:t>
            </a:r>
            <a:r>
              <a:rPr lang="fr-FR" dirty="0" smtClean="0"/>
              <a:t>, voire même en </a:t>
            </a:r>
            <a:r>
              <a:rPr lang="fr-FR" b="1" dirty="0" smtClean="0"/>
              <a:t>coupant périodiquement </a:t>
            </a:r>
            <a:r>
              <a:rPr lang="fr-FR" dirty="0" smtClean="0"/>
              <a:t>l’alimentation du moteur électrique qui l’entraînerait (?)</a:t>
            </a:r>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429</Words>
  <Application>Microsoft Office PowerPoint</Application>
  <PresentationFormat>Affichage à l'écran (4:3)</PresentationFormat>
  <Paragraphs>17</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htollenaere</dc:creator>
  <cp:lastModifiedBy>htollenaere</cp:lastModifiedBy>
  <cp:revision>13</cp:revision>
  <dcterms:created xsi:type="dcterms:W3CDTF">2013-04-24T12:55:16Z</dcterms:created>
  <dcterms:modified xsi:type="dcterms:W3CDTF">2013-04-24T14:36:07Z</dcterms:modified>
</cp:coreProperties>
</file>