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omments/comment1.xml" ContentType="application/vnd.openxmlformats-officedocument.presentationml.comment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handoutMasterIdLst>
    <p:handoutMasterId r:id="rId121"/>
  </p:handoutMasterIdLst>
  <p:sldIdLst>
    <p:sldId id="258" r:id="rId2"/>
    <p:sldId id="373" r:id="rId3"/>
    <p:sldId id="282" r:id="rId4"/>
    <p:sldId id="405" r:id="rId5"/>
    <p:sldId id="327" r:id="rId6"/>
    <p:sldId id="272" r:id="rId7"/>
    <p:sldId id="353" r:id="rId8"/>
    <p:sldId id="406" r:id="rId9"/>
    <p:sldId id="267" r:id="rId10"/>
    <p:sldId id="291" r:id="rId11"/>
    <p:sldId id="358" r:id="rId12"/>
    <p:sldId id="359" r:id="rId13"/>
    <p:sldId id="360" r:id="rId14"/>
    <p:sldId id="372" r:id="rId15"/>
    <p:sldId id="369" r:id="rId16"/>
    <p:sldId id="366" r:id="rId17"/>
    <p:sldId id="407" r:id="rId18"/>
    <p:sldId id="368" r:id="rId19"/>
    <p:sldId id="354" r:id="rId20"/>
    <p:sldId id="371" r:id="rId21"/>
    <p:sldId id="475" r:id="rId22"/>
    <p:sldId id="374" r:id="rId23"/>
    <p:sldId id="375" r:id="rId24"/>
    <p:sldId id="376" r:id="rId25"/>
    <p:sldId id="290" r:id="rId26"/>
    <p:sldId id="377" r:id="rId27"/>
    <p:sldId id="477" r:id="rId28"/>
    <p:sldId id="379" r:id="rId29"/>
    <p:sldId id="466" r:id="rId30"/>
    <p:sldId id="380" r:id="rId31"/>
    <p:sldId id="471" r:id="rId32"/>
    <p:sldId id="382" r:id="rId33"/>
    <p:sldId id="474" r:id="rId34"/>
    <p:sldId id="476" r:id="rId35"/>
    <p:sldId id="378" r:id="rId36"/>
    <p:sldId id="271" r:id="rId37"/>
    <p:sldId id="389" r:id="rId38"/>
    <p:sldId id="361" r:id="rId39"/>
    <p:sldId id="317" r:id="rId40"/>
    <p:sldId id="332" r:id="rId41"/>
    <p:sldId id="383" r:id="rId42"/>
    <p:sldId id="287" r:id="rId43"/>
    <p:sldId id="464" r:id="rId44"/>
    <p:sldId id="329" r:id="rId45"/>
    <p:sldId id="301" r:id="rId46"/>
    <p:sldId id="302" r:id="rId47"/>
    <p:sldId id="305" r:id="rId48"/>
    <p:sldId id="307" r:id="rId49"/>
    <p:sldId id="384" r:id="rId50"/>
    <p:sldId id="385" r:id="rId51"/>
    <p:sldId id="308" r:id="rId52"/>
    <p:sldId id="303" r:id="rId53"/>
    <p:sldId id="306" r:id="rId54"/>
    <p:sldId id="460" r:id="rId55"/>
    <p:sldId id="393" r:id="rId56"/>
    <p:sldId id="394" r:id="rId57"/>
    <p:sldId id="408" r:id="rId58"/>
    <p:sldId id="278" r:id="rId59"/>
    <p:sldId id="288" r:id="rId60"/>
    <p:sldId id="396" r:id="rId61"/>
    <p:sldId id="409" r:id="rId62"/>
    <p:sldId id="404" r:id="rId63"/>
    <p:sldId id="395" r:id="rId64"/>
    <p:sldId id="470" r:id="rId65"/>
    <p:sldId id="331" r:id="rId66"/>
    <p:sldId id="420" r:id="rId67"/>
    <p:sldId id="463" r:id="rId68"/>
    <p:sldId id="431" r:id="rId69"/>
    <p:sldId id="397" r:id="rId70"/>
    <p:sldId id="427" r:id="rId71"/>
    <p:sldId id="262" r:id="rId72"/>
    <p:sldId id="438" r:id="rId73"/>
    <p:sldId id="456" r:id="rId74"/>
    <p:sldId id="457" r:id="rId75"/>
    <p:sldId id="467" r:id="rId76"/>
    <p:sldId id="442" r:id="rId77"/>
    <p:sldId id="468" r:id="rId78"/>
    <p:sldId id="469" r:id="rId79"/>
    <p:sldId id="444" r:id="rId80"/>
    <p:sldId id="458" r:id="rId81"/>
    <p:sldId id="398" r:id="rId82"/>
    <p:sldId id="448" r:id="rId83"/>
    <p:sldId id="459" r:id="rId84"/>
    <p:sldId id="399" r:id="rId85"/>
    <p:sldId id="454" r:id="rId86"/>
    <p:sldId id="400" r:id="rId87"/>
    <p:sldId id="313" r:id="rId88"/>
    <p:sldId id="473" r:id="rId89"/>
    <p:sldId id="478" r:id="rId90"/>
    <p:sldId id="472" r:id="rId91"/>
    <p:sldId id="259" r:id="rId92"/>
    <p:sldId id="280" r:id="rId93"/>
    <p:sldId id="355" r:id="rId94"/>
    <p:sldId id="370" r:id="rId95"/>
    <p:sldId id="364" r:id="rId96"/>
    <p:sldId id="362" r:id="rId97"/>
    <p:sldId id="318" r:id="rId98"/>
    <p:sldId id="462" r:id="rId99"/>
    <p:sldId id="411" r:id="rId100"/>
    <p:sldId id="412" r:id="rId101"/>
    <p:sldId id="413" r:id="rId102"/>
    <p:sldId id="414" r:id="rId103"/>
    <p:sldId id="417" r:id="rId104"/>
    <p:sldId id="418" r:id="rId105"/>
    <p:sldId id="419" r:id="rId106"/>
    <p:sldId id="415" r:id="rId107"/>
    <p:sldId id="416" r:id="rId108"/>
    <p:sldId id="445" r:id="rId109"/>
    <p:sldId id="446" r:id="rId110"/>
    <p:sldId id="319" r:id="rId111"/>
    <p:sldId id="320" r:id="rId112"/>
    <p:sldId id="321" r:id="rId113"/>
    <p:sldId id="322" r:id="rId114"/>
    <p:sldId id="392" r:id="rId115"/>
    <p:sldId id="387" r:id="rId116"/>
    <p:sldId id="388" r:id="rId117"/>
    <p:sldId id="390" r:id="rId118"/>
    <p:sldId id="465" r:id="rId119"/>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70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soud Sébastien" initials="AS" lastIdx="1" clrIdx="0">
    <p:extLst>
      <p:ext uri="{19B8F6BF-5375-455C-9EA6-DF929625EA0E}">
        <p15:presenceInfo xmlns:p15="http://schemas.microsoft.com/office/powerpoint/2012/main" userId="Ansoud Sébasti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727"/>
    <a:srgbClr val="FFFFFF"/>
    <a:srgbClr val="C55516"/>
    <a:srgbClr val="FF0000"/>
    <a:srgbClr val="F79646"/>
    <a:srgbClr val="FFFF00"/>
    <a:srgbClr val="C0504D"/>
    <a:srgbClr val="4F81BD"/>
    <a:srgbClr val="CCFF33"/>
    <a:srgbClr val="FDE9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Style moyen 1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Style léger 3 - Accentuation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8" autoAdjust="0"/>
    <p:restoredTop sz="84070" autoAdjust="0"/>
  </p:normalViewPr>
  <p:slideViewPr>
    <p:cSldViewPr snapToGrid="0" snapToObjects="1">
      <p:cViewPr varScale="1">
        <p:scale>
          <a:sx n="69" d="100"/>
          <a:sy n="69" d="100"/>
        </p:scale>
        <p:origin x="338" y="34"/>
      </p:cViewPr>
      <p:guideLst>
        <p:guide orient="horz" pos="2160"/>
        <p:guide pos="1706"/>
      </p:guideLst>
    </p:cSldViewPr>
  </p:slideViewPr>
  <p:notesTextViewPr>
    <p:cViewPr>
      <p:scale>
        <a:sx n="100" d="100"/>
        <a:sy n="100" d="100"/>
      </p:scale>
      <p:origin x="0" y="0"/>
    </p:cViewPr>
  </p:notesTextViewPr>
  <p:sorterViewPr>
    <p:cViewPr varScale="1">
      <p:scale>
        <a:sx n="1" d="1"/>
        <a:sy n="1" d="1"/>
      </p:scale>
      <p:origin x="0" y="-2736"/>
    </p:cViewPr>
  </p:sorterViewPr>
  <p:notesViewPr>
    <p:cSldViewPr snapToGrid="0" snapToObjects="1">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colondeca\Mon%20Cloud\RR%20-%20INSA\3GM\CONAN\Cours\Cours%203%20-%20Ecoconception\Donn&#233;es%20pour%20cours%20ECO.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colondeca\Mon%20Cloud\RR%20-%20INSA\3GM\CONAN\Cours\Cours%203%20-%20Ecoconception\Donn&#233;es%20pour%20cours%20ECO.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fr-FR"/>
              <a:t>État des réserves en millions de tonnes, 2006</a:t>
            </a:r>
          </a:p>
        </c:rich>
      </c:tx>
      <c:layout/>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fr-FR"/>
        </a:p>
      </c:txPr>
    </c:title>
    <c:autoTitleDeleted val="0"/>
    <c:plotArea>
      <c:layout/>
      <c:barChart>
        <c:barDir val="col"/>
        <c:grouping val="percentStacked"/>
        <c:varyColors val="0"/>
        <c:ser>
          <c:idx val="0"/>
          <c:order val="0"/>
          <c:tx>
            <c:strRef>
              <c:f>'Type de réserve'!$B$1</c:f>
              <c:strCache>
                <c:ptCount val="1"/>
                <c:pt idx="0">
                  <c:v>Production cumulée</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'Type de réserve'!$A$2:$A$6</c:f>
              <c:strCache>
                <c:ptCount val="5"/>
                <c:pt idx="0">
                  <c:v>Fer</c:v>
                </c:pt>
                <c:pt idx="1">
                  <c:v>Aluminium</c:v>
                </c:pt>
                <c:pt idx="2">
                  <c:v>Cuivre</c:v>
                </c:pt>
                <c:pt idx="3">
                  <c:v>Plomb</c:v>
                </c:pt>
                <c:pt idx="4">
                  <c:v>Or</c:v>
                </c:pt>
              </c:strCache>
            </c:strRef>
          </c:cat>
          <c:val>
            <c:numRef>
              <c:f>'Type de réserve'!$B$2:$B$6</c:f>
              <c:numCache>
                <c:formatCode>General</c:formatCode>
                <c:ptCount val="5"/>
                <c:pt idx="0">
                  <c:v>53000</c:v>
                </c:pt>
                <c:pt idx="1">
                  <c:v>540</c:v>
                </c:pt>
                <c:pt idx="2">
                  <c:v>467.5</c:v>
                </c:pt>
                <c:pt idx="3">
                  <c:v>250</c:v>
                </c:pt>
                <c:pt idx="4">
                  <c:v>0.14400000000000002</c:v>
                </c:pt>
              </c:numCache>
            </c:numRef>
          </c:val>
          <c:extLst>
            <c:ext xmlns:c16="http://schemas.microsoft.com/office/drawing/2014/chart" uri="{C3380CC4-5D6E-409C-BE32-E72D297353CC}">
              <c16:uniqueId val="{00000000-33F6-4DFF-9EAB-BDD812EB0640}"/>
            </c:ext>
          </c:extLst>
        </c:ser>
        <c:ser>
          <c:idx val="1"/>
          <c:order val="1"/>
          <c:tx>
            <c:strRef>
              <c:f>'Type de réserve'!$C$1</c:f>
              <c:strCache>
                <c:ptCount val="1"/>
                <c:pt idx="0">
                  <c:v>dont pertes</c:v>
                </c:pt>
              </c:strCache>
            </c:strRef>
          </c:tx>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chemeClr>
              </a:solidFill>
              <a:round/>
            </a:ln>
            <a:effectLst/>
          </c:spPr>
          <c:invertIfNegative val="0"/>
          <c:dLbls>
            <c:dLbl>
              <c:idx val="0"/>
              <c:layout>
                <c:manualLayout>
                  <c:x val="6.8576204456162027E-2"/>
                  <c:y val="-2.3500210114084205E-3"/>
                </c:manualLayout>
              </c:layout>
              <c:tx>
                <c:rich>
                  <a:bodyPr/>
                  <a:lstStyle/>
                  <a:p>
                    <a:r>
                      <a:rPr lang="en-US" smtClean="0"/>
                      <a:t>?</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AD89-4B92-91E2-CBC5CF99BE57}"/>
                </c:ext>
              </c:extLst>
            </c:dLbl>
            <c:dLbl>
              <c:idx val="1"/>
              <c:layout>
                <c:manualLayout>
                  <c:x val="8.7956436150294817E-2"/>
                  <c:y val="-2.350021011408343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AD89-4B92-91E2-CBC5CF99BE57}"/>
                </c:ext>
              </c:extLst>
            </c:dLbl>
            <c:dLbl>
              <c:idx val="2"/>
              <c:layout>
                <c:manualLayout>
                  <c:x val="8.9447223203689641E-2"/>
                  <c:y val="-1.880016809126676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AD89-4B92-91E2-CBC5CF99BE57}"/>
                </c:ext>
              </c:extLst>
            </c:dLbl>
            <c:dLbl>
              <c:idx val="3"/>
              <c:layout>
                <c:manualLayout>
                  <c:x val="-6.8576204456162054E-2"/>
                  <c:y val="-7.0500630342250894E-3"/>
                </c:manualLayout>
              </c:layout>
              <c:tx>
                <c:rich>
                  <a:bodyPr/>
                  <a:lstStyle/>
                  <a:p>
                    <a:r>
                      <a:rPr lang="en-US" smtClean="0"/>
                      <a:t>?</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AD89-4B92-91E2-CBC5CF99BE57}"/>
                </c:ext>
              </c:extLst>
            </c:dLbl>
            <c:dLbl>
              <c:idx val="4"/>
              <c:layout>
                <c:manualLayout>
                  <c:x val="-9.0938010257084576E-2"/>
                  <c:y val="-1.880016809126676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AD89-4B92-91E2-CBC5CF99BE5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'Type de réserve'!$A$2:$A$6</c:f>
              <c:strCache>
                <c:ptCount val="5"/>
                <c:pt idx="0">
                  <c:v>Fer</c:v>
                </c:pt>
                <c:pt idx="1">
                  <c:v>Aluminium</c:v>
                </c:pt>
                <c:pt idx="2">
                  <c:v>Cuivre</c:v>
                </c:pt>
                <c:pt idx="3">
                  <c:v>Plomb</c:v>
                </c:pt>
                <c:pt idx="4">
                  <c:v>Or</c:v>
                </c:pt>
              </c:strCache>
            </c:strRef>
          </c:cat>
          <c:val>
            <c:numRef>
              <c:f>'Type de réserve'!$C$2:$C$6</c:f>
              <c:numCache>
                <c:formatCode>General</c:formatCode>
                <c:ptCount val="5"/>
                <c:pt idx="0">
                  <c:v>0</c:v>
                </c:pt>
                <c:pt idx="1">
                  <c:v>360</c:v>
                </c:pt>
                <c:pt idx="2">
                  <c:v>82.5</c:v>
                </c:pt>
                <c:pt idx="3">
                  <c:v>0</c:v>
                </c:pt>
                <c:pt idx="4">
                  <c:v>1.6E-2</c:v>
                </c:pt>
              </c:numCache>
            </c:numRef>
          </c:val>
          <c:extLst>
            <c:ext xmlns:c16="http://schemas.microsoft.com/office/drawing/2014/chart" uri="{C3380CC4-5D6E-409C-BE32-E72D297353CC}">
              <c16:uniqueId val="{00000001-33F6-4DFF-9EAB-BDD812EB0640}"/>
            </c:ext>
          </c:extLst>
        </c:ser>
        <c:ser>
          <c:idx val="2"/>
          <c:order val="2"/>
          <c:tx>
            <c:strRef>
              <c:f>'Type de réserve'!$D$1</c:f>
              <c:strCache>
                <c:ptCount val="1"/>
                <c:pt idx="0">
                  <c:v>Réserves</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'Type de réserve'!$A$2:$A$6</c:f>
              <c:strCache>
                <c:ptCount val="5"/>
                <c:pt idx="0">
                  <c:v>Fer</c:v>
                </c:pt>
                <c:pt idx="1">
                  <c:v>Aluminium</c:v>
                </c:pt>
                <c:pt idx="2">
                  <c:v>Cuivre</c:v>
                </c:pt>
                <c:pt idx="3">
                  <c:v>Plomb</c:v>
                </c:pt>
                <c:pt idx="4">
                  <c:v>Or</c:v>
                </c:pt>
              </c:strCache>
            </c:strRef>
          </c:cat>
          <c:val>
            <c:numRef>
              <c:f>'Type de réserve'!$D$2:$D$6</c:f>
              <c:numCache>
                <c:formatCode>General</c:formatCode>
                <c:ptCount val="5"/>
                <c:pt idx="0">
                  <c:v>73000</c:v>
                </c:pt>
                <c:pt idx="1">
                  <c:v>5000</c:v>
                </c:pt>
                <c:pt idx="2">
                  <c:v>490</c:v>
                </c:pt>
                <c:pt idx="3">
                  <c:v>79</c:v>
                </c:pt>
                <c:pt idx="4">
                  <c:v>0.04</c:v>
                </c:pt>
              </c:numCache>
            </c:numRef>
          </c:val>
          <c:extLst>
            <c:ext xmlns:c16="http://schemas.microsoft.com/office/drawing/2014/chart" uri="{C3380CC4-5D6E-409C-BE32-E72D297353CC}">
              <c16:uniqueId val="{00000002-33F6-4DFF-9EAB-BDD812EB0640}"/>
            </c:ext>
          </c:extLst>
        </c:ser>
        <c:ser>
          <c:idx val="3"/>
          <c:order val="3"/>
          <c:tx>
            <c:strRef>
              <c:f>'Type de réserve'!$E$1</c:f>
              <c:strCache>
                <c:ptCount val="1"/>
                <c:pt idx="0">
                  <c:v>Réserves de base</c:v>
                </c:pt>
              </c:strCache>
            </c:strRef>
          </c:tx>
          <c:spPr>
            <a:gradFill rotWithShape="1">
              <a:gsLst>
                <a:gs pos="0">
                  <a:schemeClr val="accent6">
                    <a:lumMod val="60000"/>
                    <a:tint val="50000"/>
                    <a:satMod val="300000"/>
                  </a:schemeClr>
                </a:gs>
                <a:gs pos="35000">
                  <a:schemeClr val="accent6">
                    <a:lumMod val="60000"/>
                    <a:tint val="37000"/>
                    <a:satMod val="300000"/>
                  </a:schemeClr>
                </a:gs>
                <a:gs pos="100000">
                  <a:schemeClr val="accent6">
                    <a:lumMod val="60000"/>
                    <a:tint val="15000"/>
                    <a:satMod val="350000"/>
                  </a:schemeClr>
                </a:gs>
              </a:gsLst>
              <a:lin ang="16200000" scaled="1"/>
            </a:gradFill>
            <a:ln w="9525" cap="flat" cmpd="sng" algn="ctr">
              <a:solidFill>
                <a:schemeClr val="accent6">
                  <a:lumMod val="60000"/>
                  <a:shade val="95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50000"/>
                        <a:lumOff val="50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'Type de réserve'!$A$2:$A$6</c:f>
              <c:strCache>
                <c:ptCount val="5"/>
                <c:pt idx="0">
                  <c:v>Fer</c:v>
                </c:pt>
                <c:pt idx="1">
                  <c:v>Aluminium</c:v>
                </c:pt>
                <c:pt idx="2">
                  <c:v>Cuivre</c:v>
                </c:pt>
                <c:pt idx="3">
                  <c:v>Plomb</c:v>
                </c:pt>
                <c:pt idx="4">
                  <c:v>Or</c:v>
                </c:pt>
              </c:strCache>
            </c:strRef>
          </c:cat>
          <c:val>
            <c:numRef>
              <c:f>'Type de réserve'!$E$2:$E$6</c:f>
              <c:numCache>
                <c:formatCode>General</c:formatCode>
                <c:ptCount val="5"/>
                <c:pt idx="0">
                  <c:v>160000</c:v>
                </c:pt>
                <c:pt idx="1">
                  <c:v>6400</c:v>
                </c:pt>
                <c:pt idx="2">
                  <c:v>940</c:v>
                </c:pt>
                <c:pt idx="3">
                  <c:v>170</c:v>
                </c:pt>
                <c:pt idx="4">
                  <c:v>0.09</c:v>
                </c:pt>
              </c:numCache>
            </c:numRef>
          </c:val>
          <c:extLst>
            <c:ext xmlns:c16="http://schemas.microsoft.com/office/drawing/2014/chart" uri="{C3380CC4-5D6E-409C-BE32-E72D297353CC}">
              <c16:uniqueId val="{00000003-33F6-4DFF-9EAB-BDD812EB0640}"/>
            </c:ext>
          </c:extLst>
        </c:ser>
        <c:dLbls>
          <c:showLegendKey val="0"/>
          <c:showVal val="0"/>
          <c:showCatName val="0"/>
          <c:showSerName val="0"/>
          <c:showPercent val="0"/>
          <c:showBubbleSize val="0"/>
        </c:dLbls>
        <c:gapWidth val="150"/>
        <c:overlap val="100"/>
        <c:axId val="340717104"/>
        <c:axId val="340715440"/>
      </c:barChart>
      <c:catAx>
        <c:axId val="34071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fr-FR"/>
          </a:p>
        </c:txPr>
        <c:crossAx val="340715440"/>
        <c:crosses val="autoZero"/>
        <c:auto val="1"/>
        <c:lblAlgn val="ctr"/>
        <c:lblOffset val="100"/>
        <c:noMultiLvlLbl val="0"/>
      </c:catAx>
      <c:valAx>
        <c:axId val="340715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fr-FR"/>
          </a:p>
        </c:txPr>
        <c:crossAx val="340717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50000"/>
                  <a:lumOff val="50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7.3127008856513256E-2"/>
          <c:y val="8.2158591689880753E-2"/>
          <c:w val="0.90690864176737263"/>
          <c:h val="0.74089032767922181"/>
        </c:manualLayout>
      </c:layout>
      <c:barChart>
        <c:barDir val="col"/>
        <c:grouping val="clustered"/>
        <c:varyColors val="0"/>
        <c:ser>
          <c:idx val="0"/>
          <c:order val="0"/>
          <c:tx>
            <c:strRef>
              <c:f>'Eco99'!$B$6</c:f>
              <c:strCache>
                <c:ptCount val="1"/>
                <c:pt idx="0">
                  <c:v>eco99</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C39D-4F93-B687-628610B3FCA6}"/>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C39D-4F93-B687-628610B3FCA6}"/>
              </c:ext>
            </c:extLst>
          </c:dPt>
          <c:dPt>
            <c:idx val="2"/>
            <c:invertIfNegative val="0"/>
            <c:bubble3D val="0"/>
            <c:spPr>
              <a:solidFill>
                <a:schemeClr val="accent4"/>
              </a:solidFill>
              <a:ln>
                <a:noFill/>
              </a:ln>
              <a:effectLst/>
            </c:spPr>
            <c:extLst>
              <c:ext xmlns:c16="http://schemas.microsoft.com/office/drawing/2014/chart" uri="{C3380CC4-5D6E-409C-BE32-E72D297353CC}">
                <c16:uniqueId val="{00000005-C39D-4F93-B687-628610B3FCA6}"/>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C39D-4F93-B687-628610B3FCA6}"/>
              </c:ext>
            </c:extLst>
          </c:dPt>
          <c:dPt>
            <c:idx val="4"/>
            <c:invertIfNegative val="0"/>
            <c:bubble3D val="0"/>
            <c:spPr>
              <a:solidFill>
                <a:schemeClr val="accent6"/>
              </a:solidFill>
              <a:ln>
                <a:noFill/>
              </a:ln>
              <a:effectLst/>
            </c:spPr>
            <c:extLst>
              <c:ext xmlns:c16="http://schemas.microsoft.com/office/drawing/2014/chart" uri="{C3380CC4-5D6E-409C-BE32-E72D297353CC}">
                <c16:uniqueId val="{00000009-C39D-4F93-B687-628610B3FCA6}"/>
              </c:ext>
            </c:extLst>
          </c:dPt>
          <c:dPt>
            <c:idx val="8"/>
            <c:invertIfNegative val="0"/>
            <c:bubble3D val="0"/>
            <c:spPr>
              <a:solidFill>
                <a:srgbClr val="FF0000"/>
              </a:solidFill>
              <a:ln>
                <a:noFill/>
              </a:ln>
              <a:effectLst/>
            </c:spPr>
            <c:extLst>
              <c:ext xmlns:c16="http://schemas.microsoft.com/office/drawing/2014/chart" uri="{C3380CC4-5D6E-409C-BE32-E72D297353CC}">
                <c16:uniqueId val="{0000000B-C39D-4F93-B687-628610B3FCA6}"/>
              </c:ext>
            </c:extLst>
          </c:dPt>
          <c:dPt>
            <c:idx val="11"/>
            <c:invertIfNegative val="0"/>
            <c:bubble3D val="0"/>
            <c:spPr>
              <a:solidFill>
                <a:srgbClr val="FF0000"/>
              </a:solidFill>
              <a:ln>
                <a:noFill/>
              </a:ln>
              <a:effectLst/>
            </c:spPr>
            <c:extLst>
              <c:ext xmlns:c16="http://schemas.microsoft.com/office/drawing/2014/chart" uri="{C3380CC4-5D6E-409C-BE32-E72D297353CC}">
                <c16:uniqueId val="{0000000D-C39D-4F93-B687-628610B3FCA6}"/>
              </c:ext>
            </c:extLst>
          </c:dPt>
          <c:dPt>
            <c:idx val="14"/>
            <c:invertIfNegative val="0"/>
            <c:bubble3D val="0"/>
            <c:spPr>
              <a:solidFill>
                <a:srgbClr val="FF0000"/>
              </a:solidFill>
              <a:ln>
                <a:noFill/>
              </a:ln>
              <a:effectLst/>
            </c:spPr>
            <c:extLst>
              <c:ext xmlns:c16="http://schemas.microsoft.com/office/drawing/2014/chart" uri="{C3380CC4-5D6E-409C-BE32-E72D297353CC}">
                <c16:uniqueId val="{0000000F-C39D-4F93-B687-628610B3FCA6}"/>
              </c:ext>
            </c:extLst>
          </c:dPt>
          <c:dPt>
            <c:idx val="24"/>
            <c:invertIfNegative val="0"/>
            <c:bubble3D val="0"/>
            <c:spPr>
              <a:solidFill>
                <a:srgbClr val="FF0000"/>
              </a:solidFill>
              <a:ln>
                <a:noFill/>
              </a:ln>
              <a:effectLst/>
            </c:spPr>
            <c:extLst>
              <c:ext xmlns:c16="http://schemas.microsoft.com/office/drawing/2014/chart" uri="{C3380CC4-5D6E-409C-BE32-E72D297353CC}">
                <c16:uniqueId val="{00000011-C39D-4F93-B687-628610B3FCA6}"/>
              </c:ext>
            </c:extLst>
          </c:dPt>
          <c:dPt>
            <c:idx val="25"/>
            <c:invertIfNegative val="0"/>
            <c:bubble3D val="0"/>
            <c:spPr>
              <a:solidFill>
                <a:srgbClr val="FF0000"/>
              </a:solidFill>
              <a:ln>
                <a:noFill/>
              </a:ln>
              <a:effectLst/>
            </c:spPr>
            <c:extLst>
              <c:ext xmlns:c16="http://schemas.microsoft.com/office/drawing/2014/chart" uri="{C3380CC4-5D6E-409C-BE32-E72D297353CC}">
                <c16:uniqueId val="{00000013-C39D-4F93-B687-628610B3FCA6}"/>
              </c:ext>
            </c:extLst>
          </c:dPt>
          <c:dPt>
            <c:idx val="26"/>
            <c:invertIfNegative val="0"/>
            <c:bubble3D val="0"/>
            <c:spPr>
              <a:solidFill>
                <a:srgbClr val="FF0000"/>
              </a:solidFill>
              <a:ln>
                <a:noFill/>
              </a:ln>
              <a:effectLst/>
            </c:spPr>
            <c:extLst>
              <c:ext xmlns:c16="http://schemas.microsoft.com/office/drawing/2014/chart" uri="{C3380CC4-5D6E-409C-BE32-E72D297353CC}">
                <c16:uniqueId val="{00000015-C39D-4F93-B687-628610B3FCA6}"/>
              </c:ext>
            </c:extLst>
          </c:dPt>
          <c:dPt>
            <c:idx val="27"/>
            <c:invertIfNegative val="0"/>
            <c:bubble3D val="0"/>
            <c:spPr>
              <a:solidFill>
                <a:srgbClr val="FF0000"/>
              </a:solidFill>
              <a:ln>
                <a:noFill/>
              </a:ln>
              <a:effectLst/>
            </c:spPr>
            <c:extLst>
              <c:ext xmlns:c16="http://schemas.microsoft.com/office/drawing/2014/chart" uri="{C3380CC4-5D6E-409C-BE32-E72D297353CC}">
                <c16:uniqueId val="{00000017-C39D-4F93-B687-628610B3FCA6}"/>
              </c:ext>
            </c:extLst>
          </c:dPt>
          <c:dPt>
            <c:idx val="29"/>
            <c:invertIfNegative val="0"/>
            <c:bubble3D val="0"/>
            <c:spPr>
              <a:solidFill>
                <a:srgbClr val="FF0000"/>
              </a:solidFill>
              <a:ln>
                <a:noFill/>
              </a:ln>
              <a:effectLst/>
            </c:spPr>
            <c:extLst>
              <c:ext xmlns:c16="http://schemas.microsoft.com/office/drawing/2014/chart" uri="{C3380CC4-5D6E-409C-BE32-E72D297353CC}">
                <c16:uniqueId val="{00000019-C39D-4F93-B687-628610B3FCA6}"/>
              </c:ext>
            </c:extLst>
          </c:dPt>
          <c:dPt>
            <c:idx val="30"/>
            <c:invertIfNegative val="0"/>
            <c:bubble3D val="0"/>
            <c:spPr>
              <a:solidFill>
                <a:srgbClr val="FF0000"/>
              </a:solidFill>
              <a:ln>
                <a:noFill/>
              </a:ln>
              <a:effectLst/>
            </c:spPr>
            <c:extLst>
              <c:ext xmlns:c16="http://schemas.microsoft.com/office/drawing/2014/chart" uri="{C3380CC4-5D6E-409C-BE32-E72D297353CC}">
                <c16:uniqueId val="{0000001B-C39D-4F93-B687-628610B3FCA6}"/>
              </c:ext>
            </c:extLst>
          </c:dPt>
          <c:dPt>
            <c:idx val="31"/>
            <c:invertIfNegative val="0"/>
            <c:bubble3D val="0"/>
            <c:spPr>
              <a:solidFill>
                <a:srgbClr val="7030A0"/>
              </a:solidFill>
              <a:ln>
                <a:noFill/>
              </a:ln>
              <a:effectLst/>
            </c:spPr>
            <c:extLst>
              <c:ext xmlns:c16="http://schemas.microsoft.com/office/drawing/2014/chart" uri="{C3380CC4-5D6E-409C-BE32-E72D297353CC}">
                <c16:uniqueId val="{0000001D-C39D-4F93-B687-628610B3FCA6}"/>
              </c:ext>
            </c:extLst>
          </c:dPt>
          <c:dPt>
            <c:idx val="32"/>
            <c:invertIfNegative val="0"/>
            <c:bubble3D val="0"/>
            <c:spPr>
              <a:solidFill>
                <a:srgbClr val="7030A0"/>
              </a:solidFill>
              <a:ln>
                <a:noFill/>
              </a:ln>
              <a:effectLst/>
            </c:spPr>
            <c:extLst>
              <c:ext xmlns:c16="http://schemas.microsoft.com/office/drawing/2014/chart" uri="{C3380CC4-5D6E-409C-BE32-E72D297353CC}">
                <c16:uniqueId val="{0000001F-C39D-4F93-B687-628610B3FCA6}"/>
              </c:ext>
            </c:extLst>
          </c:dPt>
          <c:dPt>
            <c:idx val="33"/>
            <c:invertIfNegative val="0"/>
            <c:bubble3D val="0"/>
            <c:spPr>
              <a:solidFill>
                <a:srgbClr val="7030A0"/>
              </a:solidFill>
              <a:ln>
                <a:noFill/>
              </a:ln>
              <a:effectLst/>
            </c:spPr>
            <c:extLst>
              <c:ext xmlns:c16="http://schemas.microsoft.com/office/drawing/2014/chart" uri="{C3380CC4-5D6E-409C-BE32-E72D297353CC}">
                <c16:uniqueId val="{00000021-C39D-4F93-B687-628610B3FCA6}"/>
              </c:ext>
            </c:extLst>
          </c:dPt>
          <c:cat>
            <c:strRef>
              <c:f>'Eco99'!$D$10:$D$812</c:f>
              <c:strCache>
                <c:ptCount val="34"/>
                <c:pt idx="0">
                  <c:v>Bambou</c:v>
                </c:pt>
                <c:pt idx="1">
                  <c:v>Beton</c:v>
                </c:pt>
                <c:pt idx="2">
                  <c:v>Brique</c:v>
                </c:pt>
                <c:pt idx="3">
                  <c:v>Pin</c:v>
                </c:pt>
                <c:pt idx="4">
                  <c:v>Papier</c:v>
                </c:pt>
                <c:pt idx="5">
                  <c:v>PVC</c:v>
                </c:pt>
                <c:pt idx="6">
                  <c:v>PP</c:v>
                </c:pt>
                <c:pt idx="7">
                  <c:v>POM</c:v>
                </c:pt>
                <c:pt idx="8">
                  <c:v>Acier faiblement allié</c:v>
                </c:pt>
                <c:pt idx="9">
                  <c:v>PET</c:v>
                </c:pt>
                <c:pt idx="10">
                  <c:v>ABS</c:v>
                </c:pt>
                <c:pt idx="11">
                  <c:v>Aluminium</c:v>
                </c:pt>
                <c:pt idx="12">
                  <c:v>PET</c:v>
                </c:pt>
                <c:pt idx="13">
                  <c:v>PLA</c:v>
                </c:pt>
                <c:pt idx="14">
                  <c:v>Plomb</c:v>
                </c:pt>
                <c:pt idx="15">
                  <c:v>PET</c:v>
                </c:pt>
                <c:pt idx="16">
                  <c:v>PB</c:v>
                </c:pt>
                <c:pt idx="17">
                  <c:v>PS</c:v>
                </c:pt>
                <c:pt idx="18">
                  <c:v>PF</c:v>
                </c:pt>
                <c:pt idx="19">
                  <c:v>PC</c:v>
                </c:pt>
                <c:pt idx="20">
                  <c:v>PA66</c:v>
                </c:pt>
                <c:pt idx="21">
                  <c:v>Polyester</c:v>
                </c:pt>
                <c:pt idx="22">
                  <c:v>Silicon</c:v>
                </c:pt>
                <c:pt idx="23">
                  <c:v>PMMA</c:v>
                </c:pt>
                <c:pt idx="24">
                  <c:v>Zinc</c:v>
                </c:pt>
                <c:pt idx="25">
                  <c:v>Laiton</c:v>
                </c:pt>
                <c:pt idx="26">
                  <c:v>Chrome</c:v>
                </c:pt>
                <c:pt idx="27">
                  <c:v>Cuivre</c:v>
                </c:pt>
                <c:pt idx="28">
                  <c:v>PTFE</c:v>
                </c:pt>
                <c:pt idx="29">
                  <c:v>Titane</c:v>
                </c:pt>
                <c:pt idx="30">
                  <c:v>Bronze</c:v>
                </c:pt>
                <c:pt idx="31">
                  <c:v>Palladium</c:v>
                </c:pt>
                <c:pt idx="32">
                  <c:v>Platine</c:v>
                </c:pt>
                <c:pt idx="33">
                  <c:v>Rhodium</c:v>
                </c:pt>
              </c:strCache>
            </c:strRef>
          </c:cat>
          <c:val>
            <c:numRef>
              <c:f>'Eco99'!$B$7:$B$813</c:f>
              <c:numCache>
                <c:formatCode>General</c:formatCode>
                <c:ptCount val="34"/>
                <c:pt idx="0">
                  <c:v>0.46899999999999997</c:v>
                </c:pt>
                <c:pt idx="1">
                  <c:v>3.86</c:v>
                </c:pt>
                <c:pt idx="2">
                  <c:v>11</c:v>
                </c:pt>
                <c:pt idx="3">
                  <c:v>41.6</c:v>
                </c:pt>
                <c:pt idx="4">
                  <c:v>150</c:v>
                </c:pt>
                <c:pt idx="5">
                  <c:v>170</c:v>
                </c:pt>
                <c:pt idx="6">
                  <c:v>191</c:v>
                </c:pt>
                <c:pt idx="7">
                  <c:v>195</c:v>
                </c:pt>
                <c:pt idx="8">
                  <c:v>198</c:v>
                </c:pt>
                <c:pt idx="9">
                  <c:v>217</c:v>
                </c:pt>
                <c:pt idx="10">
                  <c:v>218</c:v>
                </c:pt>
                <c:pt idx="11">
                  <c:v>219</c:v>
                </c:pt>
                <c:pt idx="12">
                  <c:v>276</c:v>
                </c:pt>
                <c:pt idx="13">
                  <c:v>278</c:v>
                </c:pt>
                <c:pt idx="14">
                  <c:v>284</c:v>
                </c:pt>
                <c:pt idx="15">
                  <c:v>287</c:v>
                </c:pt>
                <c:pt idx="16">
                  <c:v>295</c:v>
                </c:pt>
                <c:pt idx="17">
                  <c:v>319</c:v>
                </c:pt>
                <c:pt idx="18">
                  <c:v>327</c:v>
                </c:pt>
                <c:pt idx="19">
                  <c:v>338</c:v>
                </c:pt>
                <c:pt idx="20">
                  <c:v>407</c:v>
                </c:pt>
                <c:pt idx="21">
                  <c:v>437</c:v>
                </c:pt>
                <c:pt idx="22">
                  <c:v>447</c:v>
                </c:pt>
                <c:pt idx="23">
                  <c:v>506</c:v>
                </c:pt>
                <c:pt idx="24">
                  <c:v>783</c:v>
                </c:pt>
                <c:pt idx="25" formatCode="0.00E+00">
                  <c:v>1770</c:v>
                </c:pt>
                <c:pt idx="26" formatCode="0.00E+00">
                  <c:v>1910</c:v>
                </c:pt>
                <c:pt idx="27" formatCode="0.00E+00">
                  <c:v>2170</c:v>
                </c:pt>
                <c:pt idx="28" formatCode="0.00E+00">
                  <c:v>2440</c:v>
                </c:pt>
                <c:pt idx="29" formatCode="0.00E+00">
                  <c:v>2900</c:v>
                </c:pt>
                <c:pt idx="30" formatCode="0.00E+00">
                  <c:v>3010</c:v>
                </c:pt>
                <c:pt idx="31" formatCode="0.00E+00">
                  <c:v>1780000</c:v>
                </c:pt>
                <c:pt idx="32" formatCode="0.00E+00">
                  <c:v>2650000</c:v>
                </c:pt>
                <c:pt idx="33" formatCode="0.00E+00">
                  <c:v>5810000</c:v>
                </c:pt>
              </c:numCache>
            </c:numRef>
          </c:val>
          <c:extLst>
            <c:ext xmlns:c16="http://schemas.microsoft.com/office/drawing/2014/chart" uri="{C3380CC4-5D6E-409C-BE32-E72D297353CC}">
              <c16:uniqueId val="{00000022-C39D-4F93-B687-628610B3FCA6}"/>
            </c:ext>
          </c:extLst>
        </c:ser>
        <c:dLbls>
          <c:showLegendKey val="0"/>
          <c:showVal val="0"/>
          <c:showCatName val="0"/>
          <c:showSerName val="0"/>
          <c:showPercent val="0"/>
          <c:showBubbleSize val="0"/>
        </c:dLbls>
        <c:gapWidth val="219"/>
        <c:overlap val="-27"/>
        <c:axId val="370928832"/>
        <c:axId val="166710704"/>
      </c:barChart>
      <c:catAx>
        <c:axId val="370928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66710704"/>
        <c:crossesAt val="0.1"/>
        <c:auto val="1"/>
        <c:lblAlgn val="ctr"/>
        <c:lblOffset val="100"/>
        <c:noMultiLvlLbl val="0"/>
      </c:catAx>
      <c:valAx>
        <c:axId val="166710704"/>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70928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9-28T21:20:51.317" idx="1">
    <p:pos x="1947" y="924"/>
    <p:text>FEU COUVANT. Combustion lente d'un matériau, sans flamme ni émission visible de lumière, et généralement révélée par une élévation de la température ou par émission de fumée (ou les deux à la fois). Il correspond à une oxydation lente auto-entretenue de gaz combustibles, accompagnée d'une faible libération d'énergie.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7F543B-2E8F-422A-8F9A-CEBA20DFE819}" type="doc">
      <dgm:prSet loTypeId="urn:microsoft.com/office/officeart/2005/8/layout/hProcess9" loCatId="process" qsTypeId="urn:microsoft.com/office/officeart/2005/8/quickstyle/simple3" qsCatId="simple" csTypeId="urn:microsoft.com/office/officeart/2005/8/colors/colorful1" csCatId="colorful" phldr="1"/>
      <dgm:spPr/>
    </dgm:pt>
    <dgm:pt modelId="{AEDCA4A1-4579-417F-A84D-5C8803B3A7C3}">
      <dgm:prSet phldrT="[Texte]"/>
      <dgm:spPr/>
      <dgm:t>
        <a:bodyPr/>
        <a:lstStyle/>
        <a:p>
          <a:r>
            <a:rPr lang="fr-FR"/>
            <a:t>Identification des flux de matière et d'énergie dans tout le cycle de vie du produit</a:t>
          </a:r>
        </a:p>
      </dgm:t>
    </dgm:pt>
    <dgm:pt modelId="{311823D4-B0C4-48F9-88B5-0774417B4CDB}" type="parTrans" cxnId="{DB461AAB-1348-4A58-81C5-136FB05D9A15}">
      <dgm:prSet/>
      <dgm:spPr/>
      <dgm:t>
        <a:bodyPr/>
        <a:lstStyle/>
        <a:p>
          <a:endParaRPr lang="fr-FR"/>
        </a:p>
      </dgm:t>
    </dgm:pt>
    <dgm:pt modelId="{9A2C65ED-0E28-4D63-B70B-3864AC4691C9}" type="sibTrans" cxnId="{DB461AAB-1348-4A58-81C5-136FB05D9A15}">
      <dgm:prSet/>
      <dgm:spPr/>
      <dgm:t>
        <a:bodyPr/>
        <a:lstStyle/>
        <a:p>
          <a:endParaRPr lang="fr-FR"/>
        </a:p>
      </dgm:t>
    </dgm:pt>
    <dgm:pt modelId="{F77094B0-77BE-42E1-9211-DB6EC633EA5D}">
      <dgm:prSet phldrT="[Texte]"/>
      <dgm:spPr/>
      <dgm:t>
        <a:bodyPr/>
        <a:lstStyle/>
        <a:p>
          <a:r>
            <a:rPr lang="fr-FR"/>
            <a:t>Association d'un modèle d'impact à chaque flux</a:t>
          </a:r>
        </a:p>
      </dgm:t>
    </dgm:pt>
    <dgm:pt modelId="{4742C548-015C-423D-B7FD-711EDACA1BDA}" type="parTrans" cxnId="{179BD30A-E6DA-4920-890C-B4A277DEAAC9}">
      <dgm:prSet/>
      <dgm:spPr/>
      <dgm:t>
        <a:bodyPr/>
        <a:lstStyle/>
        <a:p>
          <a:endParaRPr lang="fr-FR"/>
        </a:p>
      </dgm:t>
    </dgm:pt>
    <dgm:pt modelId="{3C775F8A-EE9C-4C60-B332-2A332411384D}" type="sibTrans" cxnId="{179BD30A-E6DA-4920-890C-B4A277DEAAC9}">
      <dgm:prSet/>
      <dgm:spPr/>
      <dgm:t>
        <a:bodyPr/>
        <a:lstStyle/>
        <a:p>
          <a:endParaRPr lang="fr-FR"/>
        </a:p>
      </dgm:t>
    </dgm:pt>
    <dgm:pt modelId="{E1A02E56-13A3-479E-B4AC-1CA0EDFB4F0D}">
      <dgm:prSet phldrT="[Texte]"/>
      <dgm:spPr/>
      <dgm:t>
        <a:bodyPr/>
        <a:lstStyle/>
        <a:p>
          <a:r>
            <a:rPr lang="fr-FR" dirty="0"/>
            <a:t>Sommation en trois catégories : dégradation des ressources, dégradation des écosystèmes, dégradation de la santé humaine</a:t>
          </a:r>
        </a:p>
      </dgm:t>
    </dgm:pt>
    <dgm:pt modelId="{4910C454-7C6E-4F9F-9E26-9F1C852ADB50}" type="parTrans" cxnId="{AA621F5F-F391-47C9-A50F-0258F46277B4}">
      <dgm:prSet/>
      <dgm:spPr/>
      <dgm:t>
        <a:bodyPr/>
        <a:lstStyle/>
        <a:p>
          <a:endParaRPr lang="fr-FR"/>
        </a:p>
      </dgm:t>
    </dgm:pt>
    <dgm:pt modelId="{94B9038C-10D2-490F-8606-E42885AC0A77}" type="sibTrans" cxnId="{AA621F5F-F391-47C9-A50F-0258F46277B4}">
      <dgm:prSet/>
      <dgm:spPr/>
      <dgm:t>
        <a:bodyPr/>
        <a:lstStyle/>
        <a:p>
          <a:endParaRPr lang="fr-FR"/>
        </a:p>
      </dgm:t>
    </dgm:pt>
    <dgm:pt modelId="{169FBF7F-1825-4D13-966D-9B011BD9C235}">
      <dgm:prSet phldrT="[Texte]"/>
      <dgm:spPr/>
      <dgm:t>
        <a:bodyPr/>
        <a:lstStyle/>
        <a:p>
          <a:r>
            <a:rPr lang="fr-FR"/>
            <a:t>Pondération de chacune des catégories</a:t>
          </a:r>
        </a:p>
      </dgm:t>
    </dgm:pt>
    <dgm:pt modelId="{F27D2635-06DB-4E66-9731-B9167A2DA299}" type="parTrans" cxnId="{A9118040-1ADF-43BA-A0F0-D3B7F97DD8DA}">
      <dgm:prSet/>
      <dgm:spPr/>
      <dgm:t>
        <a:bodyPr/>
        <a:lstStyle/>
        <a:p>
          <a:endParaRPr lang="fr-FR"/>
        </a:p>
      </dgm:t>
    </dgm:pt>
    <dgm:pt modelId="{54F07D68-9D54-4487-98A3-86065CFCCD9B}" type="sibTrans" cxnId="{A9118040-1ADF-43BA-A0F0-D3B7F97DD8DA}">
      <dgm:prSet/>
      <dgm:spPr/>
      <dgm:t>
        <a:bodyPr/>
        <a:lstStyle/>
        <a:p>
          <a:endParaRPr lang="fr-FR"/>
        </a:p>
      </dgm:t>
    </dgm:pt>
    <dgm:pt modelId="{809AE59C-8F0B-42FD-8481-622CC92EF4A8}">
      <dgm:prSet phldrT="[Texte]"/>
      <dgm:spPr/>
      <dgm:t>
        <a:bodyPr/>
        <a:lstStyle/>
        <a:p>
          <a:r>
            <a:rPr lang="fr-FR"/>
            <a:t>Éco-indicateur</a:t>
          </a:r>
        </a:p>
      </dgm:t>
    </dgm:pt>
    <dgm:pt modelId="{D2202E39-DF6B-4CE6-88E8-8EDA5089C959}" type="parTrans" cxnId="{ADFC5C2D-D682-4851-8C64-BA60FB72EA14}">
      <dgm:prSet/>
      <dgm:spPr/>
      <dgm:t>
        <a:bodyPr/>
        <a:lstStyle/>
        <a:p>
          <a:endParaRPr lang="fr-FR"/>
        </a:p>
      </dgm:t>
    </dgm:pt>
    <dgm:pt modelId="{E0FC7B77-D207-4E38-8CE9-91734CDD07E6}" type="sibTrans" cxnId="{ADFC5C2D-D682-4851-8C64-BA60FB72EA14}">
      <dgm:prSet/>
      <dgm:spPr/>
      <dgm:t>
        <a:bodyPr/>
        <a:lstStyle/>
        <a:p>
          <a:endParaRPr lang="fr-FR"/>
        </a:p>
      </dgm:t>
    </dgm:pt>
    <dgm:pt modelId="{6C6FCC0F-64B7-40D6-A69D-BEEEA8DEC4E8}" type="pres">
      <dgm:prSet presAssocID="{777F543B-2E8F-422A-8F9A-CEBA20DFE819}" presName="CompostProcess" presStyleCnt="0">
        <dgm:presLayoutVars>
          <dgm:dir/>
          <dgm:resizeHandles val="exact"/>
        </dgm:presLayoutVars>
      </dgm:prSet>
      <dgm:spPr/>
    </dgm:pt>
    <dgm:pt modelId="{DFB47C7F-6280-4D6B-B40C-0EF36A8F57E5}" type="pres">
      <dgm:prSet presAssocID="{777F543B-2E8F-422A-8F9A-CEBA20DFE819}" presName="arrow" presStyleLbl="bgShp" presStyleIdx="0" presStyleCnt="1"/>
      <dgm:spPr/>
    </dgm:pt>
    <dgm:pt modelId="{290B8F8B-B55C-4773-8B78-4C86B917ECAE}" type="pres">
      <dgm:prSet presAssocID="{777F543B-2E8F-422A-8F9A-CEBA20DFE819}" presName="linearProcess" presStyleCnt="0"/>
      <dgm:spPr/>
    </dgm:pt>
    <dgm:pt modelId="{82926856-4CA7-4A4D-8EB2-2C8084C5F4B3}" type="pres">
      <dgm:prSet presAssocID="{AEDCA4A1-4579-417F-A84D-5C8803B3A7C3}" presName="textNode" presStyleLbl="node1" presStyleIdx="0" presStyleCnt="5">
        <dgm:presLayoutVars>
          <dgm:bulletEnabled val="1"/>
        </dgm:presLayoutVars>
      </dgm:prSet>
      <dgm:spPr/>
      <dgm:t>
        <a:bodyPr/>
        <a:lstStyle/>
        <a:p>
          <a:endParaRPr lang="fr-FR"/>
        </a:p>
      </dgm:t>
    </dgm:pt>
    <dgm:pt modelId="{FC821DC8-F730-4E4E-A074-CE7EE6184160}" type="pres">
      <dgm:prSet presAssocID="{9A2C65ED-0E28-4D63-B70B-3864AC4691C9}" presName="sibTrans" presStyleCnt="0"/>
      <dgm:spPr/>
    </dgm:pt>
    <dgm:pt modelId="{5718F4C5-86B0-4259-BAF4-5B56B0C86366}" type="pres">
      <dgm:prSet presAssocID="{F77094B0-77BE-42E1-9211-DB6EC633EA5D}" presName="textNode" presStyleLbl="node1" presStyleIdx="1" presStyleCnt="5">
        <dgm:presLayoutVars>
          <dgm:bulletEnabled val="1"/>
        </dgm:presLayoutVars>
      </dgm:prSet>
      <dgm:spPr/>
      <dgm:t>
        <a:bodyPr/>
        <a:lstStyle/>
        <a:p>
          <a:endParaRPr lang="fr-FR"/>
        </a:p>
      </dgm:t>
    </dgm:pt>
    <dgm:pt modelId="{EFD9F099-C3C9-4042-9C4D-A5376626C3E2}" type="pres">
      <dgm:prSet presAssocID="{3C775F8A-EE9C-4C60-B332-2A332411384D}" presName="sibTrans" presStyleCnt="0"/>
      <dgm:spPr/>
    </dgm:pt>
    <dgm:pt modelId="{5BF0BBC3-BE84-4E2C-8FB6-DD782A315156}" type="pres">
      <dgm:prSet presAssocID="{E1A02E56-13A3-479E-B4AC-1CA0EDFB4F0D}" presName="textNode" presStyleLbl="node1" presStyleIdx="2" presStyleCnt="5">
        <dgm:presLayoutVars>
          <dgm:bulletEnabled val="1"/>
        </dgm:presLayoutVars>
      </dgm:prSet>
      <dgm:spPr/>
      <dgm:t>
        <a:bodyPr/>
        <a:lstStyle/>
        <a:p>
          <a:endParaRPr lang="fr-FR"/>
        </a:p>
      </dgm:t>
    </dgm:pt>
    <dgm:pt modelId="{64EB8A94-4810-4F48-8FD1-394B2336EBD7}" type="pres">
      <dgm:prSet presAssocID="{94B9038C-10D2-490F-8606-E42885AC0A77}" presName="sibTrans" presStyleCnt="0"/>
      <dgm:spPr/>
    </dgm:pt>
    <dgm:pt modelId="{C31259CA-9AA5-497B-808A-5B0FA43A327B}" type="pres">
      <dgm:prSet presAssocID="{169FBF7F-1825-4D13-966D-9B011BD9C235}" presName="textNode" presStyleLbl="node1" presStyleIdx="3" presStyleCnt="5">
        <dgm:presLayoutVars>
          <dgm:bulletEnabled val="1"/>
        </dgm:presLayoutVars>
      </dgm:prSet>
      <dgm:spPr/>
      <dgm:t>
        <a:bodyPr/>
        <a:lstStyle/>
        <a:p>
          <a:endParaRPr lang="fr-FR"/>
        </a:p>
      </dgm:t>
    </dgm:pt>
    <dgm:pt modelId="{44FC8828-D58C-45FE-870B-AE8C641F4EE7}" type="pres">
      <dgm:prSet presAssocID="{54F07D68-9D54-4487-98A3-86065CFCCD9B}" presName="sibTrans" presStyleCnt="0"/>
      <dgm:spPr/>
    </dgm:pt>
    <dgm:pt modelId="{D283D625-4FC7-4AC1-9F36-1C36BFE94E62}" type="pres">
      <dgm:prSet presAssocID="{809AE59C-8F0B-42FD-8481-622CC92EF4A8}" presName="textNode" presStyleLbl="node1" presStyleIdx="4" presStyleCnt="5" custLinFactNeighborX="4576" custLinFactNeighborY="-1148">
        <dgm:presLayoutVars>
          <dgm:bulletEnabled val="1"/>
        </dgm:presLayoutVars>
      </dgm:prSet>
      <dgm:spPr/>
      <dgm:t>
        <a:bodyPr/>
        <a:lstStyle/>
        <a:p>
          <a:endParaRPr lang="fr-FR"/>
        </a:p>
      </dgm:t>
    </dgm:pt>
  </dgm:ptLst>
  <dgm:cxnLst>
    <dgm:cxn modelId="{A03307B0-768B-44F3-A356-239DF4B65072}" type="presOf" srcId="{169FBF7F-1825-4D13-966D-9B011BD9C235}" destId="{C31259CA-9AA5-497B-808A-5B0FA43A327B}" srcOrd="0" destOrd="0" presId="urn:microsoft.com/office/officeart/2005/8/layout/hProcess9"/>
    <dgm:cxn modelId="{A762E435-49C2-48AF-ACBB-6EF9FC8C4094}" type="presOf" srcId="{F77094B0-77BE-42E1-9211-DB6EC633EA5D}" destId="{5718F4C5-86B0-4259-BAF4-5B56B0C86366}" srcOrd="0" destOrd="0" presId="urn:microsoft.com/office/officeart/2005/8/layout/hProcess9"/>
    <dgm:cxn modelId="{ADFC5C2D-D682-4851-8C64-BA60FB72EA14}" srcId="{777F543B-2E8F-422A-8F9A-CEBA20DFE819}" destId="{809AE59C-8F0B-42FD-8481-622CC92EF4A8}" srcOrd="4" destOrd="0" parTransId="{D2202E39-DF6B-4CE6-88E8-8EDA5089C959}" sibTransId="{E0FC7B77-D207-4E38-8CE9-91734CDD07E6}"/>
    <dgm:cxn modelId="{A9118040-1ADF-43BA-A0F0-D3B7F97DD8DA}" srcId="{777F543B-2E8F-422A-8F9A-CEBA20DFE819}" destId="{169FBF7F-1825-4D13-966D-9B011BD9C235}" srcOrd="3" destOrd="0" parTransId="{F27D2635-06DB-4E66-9731-B9167A2DA299}" sibTransId="{54F07D68-9D54-4487-98A3-86065CFCCD9B}"/>
    <dgm:cxn modelId="{179BD30A-E6DA-4920-890C-B4A277DEAAC9}" srcId="{777F543B-2E8F-422A-8F9A-CEBA20DFE819}" destId="{F77094B0-77BE-42E1-9211-DB6EC633EA5D}" srcOrd="1" destOrd="0" parTransId="{4742C548-015C-423D-B7FD-711EDACA1BDA}" sibTransId="{3C775F8A-EE9C-4C60-B332-2A332411384D}"/>
    <dgm:cxn modelId="{BF210711-0384-4DD5-B05A-01CAAF67A1CF}" type="presOf" srcId="{809AE59C-8F0B-42FD-8481-622CC92EF4A8}" destId="{D283D625-4FC7-4AC1-9F36-1C36BFE94E62}" srcOrd="0" destOrd="0" presId="urn:microsoft.com/office/officeart/2005/8/layout/hProcess9"/>
    <dgm:cxn modelId="{5320EDA5-24DD-418D-8E74-8CA721FF9C87}" type="presOf" srcId="{777F543B-2E8F-422A-8F9A-CEBA20DFE819}" destId="{6C6FCC0F-64B7-40D6-A69D-BEEEA8DEC4E8}" srcOrd="0" destOrd="0" presId="urn:microsoft.com/office/officeart/2005/8/layout/hProcess9"/>
    <dgm:cxn modelId="{AA621F5F-F391-47C9-A50F-0258F46277B4}" srcId="{777F543B-2E8F-422A-8F9A-CEBA20DFE819}" destId="{E1A02E56-13A3-479E-B4AC-1CA0EDFB4F0D}" srcOrd="2" destOrd="0" parTransId="{4910C454-7C6E-4F9F-9E26-9F1C852ADB50}" sibTransId="{94B9038C-10D2-490F-8606-E42885AC0A77}"/>
    <dgm:cxn modelId="{4D6F4A14-C407-480F-A111-A8A3C38D311E}" type="presOf" srcId="{AEDCA4A1-4579-417F-A84D-5C8803B3A7C3}" destId="{82926856-4CA7-4A4D-8EB2-2C8084C5F4B3}" srcOrd="0" destOrd="0" presId="urn:microsoft.com/office/officeart/2005/8/layout/hProcess9"/>
    <dgm:cxn modelId="{2977D1AD-6F02-4005-9AFB-205A6FB6D706}" type="presOf" srcId="{E1A02E56-13A3-479E-B4AC-1CA0EDFB4F0D}" destId="{5BF0BBC3-BE84-4E2C-8FB6-DD782A315156}" srcOrd="0" destOrd="0" presId="urn:microsoft.com/office/officeart/2005/8/layout/hProcess9"/>
    <dgm:cxn modelId="{DB461AAB-1348-4A58-81C5-136FB05D9A15}" srcId="{777F543B-2E8F-422A-8F9A-CEBA20DFE819}" destId="{AEDCA4A1-4579-417F-A84D-5C8803B3A7C3}" srcOrd="0" destOrd="0" parTransId="{311823D4-B0C4-48F9-88B5-0774417B4CDB}" sibTransId="{9A2C65ED-0E28-4D63-B70B-3864AC4691C9}"/>
    <dgm:cxn modelId="{6A694269-243F-4A2E-AE7A-E76E58585A2B}" type="presParOf" srcId="{6C6FCC0F-64B7-40D6-A69D-BEEEA8DEC4E8}" destId="{DFB47C7F-6280-4D6B-B40C-0EF36A8F57E5}" srcOrd="0" destOrd="0" presId="urn:microsoft.com/office/officeart/2005/8/layout/hProcess9"/>
    <dgm:cxn modelId="{F7BAA592-13B0-4165-836A-15525BB83749}" type="presParOf" srcId="{6C6FCC0F-64B7-40D6-A69D-BEEEA8DEC4E8}" destId="{290B8F8B-B55C-4773-8B78-4C86B917ECAE}" srcOrd="1" destOrd="0" presId="urn:microsoft.com/office/officeart/2005/8/layout/hProcess9"/>
    <dgm:cxn modelId="{164A1113-594F-4A94-8D12-82052605EEBA}" type="presParOf" srcId="{290B8F8B-B55C-4773-8B78-4C86B917ECAE}" destId="{82926856-4CA7-4A4D-8EB2-2C8084C5F4B3}" srcOrd="0" destOrd="0" presId="urn:microsoft.com/office/officeart/2005/8/layout/hProcess9"/>
    <dgm:cxn modelId="{B790B2BC-CBDB-4E20-9B3B-974761F0596B}" type="presParOf" srcId="{290B8F8B-B55C-4773-8B78-4C86B917ECAE}" destId="{FC821DC8-F730-4E4E-A074-CE7EE6184160}" srcOrd="1" destOrd="0" presId="urn:microsoft.com/office/officeart/2005/8/layout/hProcess9"/>
    <dgm:cxn modelId="{457900D5-D32E-43F1-8559-27E9A3F12A08}" type="presParOf" srcId="{290B8F8B-B55C-4773-8B78-4C86B917ECAE}" destId="{5718F4C5-86B0-4259-BAF4-5B56B0C86366}" srcOrd="2" destOrd="0" presId="urn:microsoft.com/office/officeart/2005/8/layout/hProcess9"/>
    <dgm:cxn modelId="{FA7D4C1A-C503-497A-B03D-D0BE5939585D}" type="presParOf" srcId="{290B8F8B-B55C-4773-8B78-4C86B917ECAE}" destId="{EFD9F099-C3C9-4042-9C4D-A5376626C3E2}" srcOrd="3" destOrd="0" presId="urn:microsoft.com/office/officeart/2005/8/layout/hProcess9"/>
    <dgm:cxn modelId="{22DF1130-EF8D-4C19-A082-E46D6122ABFC}" type="presParOf" srcId="{290B8F8B-B55C-4773-8B78-4C86B917ECAE}" destId="{5BF0BBC3-BE84-4E2C-8FB6-DD782A315156}" srcOrd="4" destOrd="0" presId="urn:microsoft.com/office/officeart/2005/8/layout/hProcess9"/>
    <dgm:cxn modelId="{7B151290-8A10-4638-B207-6485AFDD1D8B}" type="presParOf" srcId="{290B8F8B-B55C-4773-8B78-4C86B917ECAE}" destId="{64EB8A94-4810-4F48-8FD1-394B2336EBD7}" srcOrd="5" destOrd="0" presId="urn:microsoft.com/office/officeart/2005/8/layout/hProcess9"/>
    <dgm:cxn modelId="{0E98648D-F447-4C13-A729-D5105665EFD6}" type="presParOf" srcId="{290B8F8B-B55C-4773-8B78-4C86B917ECAE}" destId="{C31259CA-9AA5-497B-808A-5B0FA43A327B}" srcOrd="6" destOrd="0" presId="urn:microsoft.com/office/officeart/2005/8/layout/hProcess9"/>
    <dgm:cxn modelId="{6B468B5A-A0C1-485B-8282-599619F4FA07}" type="presParOf" srcId="{290B8F8B-B55C-4773-8B78-4C86B917ECAE}" destId="{44FC8828-D58C-45FE-870B-AE8C641F4EE7}" srcOrd="7" destOrd="0" presId="urn:microsoft.com/office/officeart/2005/8/layout/hProcess9"/>
    <dgm:cxn modelId="{8AC54490-43D0-4A3A-BD75-371565C0C58B}" type="presParOf" srcId="{290B8F8B-B55C-4773-8B78-4C86B917ECAE}" destId="{D283D625-4FC7-4AC1-9F36-1C36BFE94E62}"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B47C7F-6280-4D6B-B40C-0EF36A8F57E5}">
      <dsp:nvSpPr>
        <dsp:cNvPr id="0" name=""/>
        <dsp:cNvSpPr/>
      </dsp:nvSpPr>
      <dsp:spPr>
        <a:xfrm>
          <a:off x="658720" y="0"/>
          <a:ext cx="7465503" cy="3180009"/>
        </a:xfrm>
        <a:prstGeom prst="rightArrow">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2926856-4CA7-4A4D-8EB2-2C8084C5F4B3}">
      <dsp:nvSpPr>
        <dsp:cNvPr id="0" name=""/>
        <dsp:cNvSpPr/>
      </dsp:nvSpPr>
      <dsp:spPr>
        <a:xfrm>
          <a:off x="3859" y="954002"/>
          <a:ext cx="1687543" cy="1272003"/>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a:t>Identification des flux de matière et d'énergie dans tout le cycle de vie du produit</a:t>
          </a:r>
        </a:p>
      </dsp:txBody>
      <dsp:txXfrm>
        <a:off x="65953" y="1016096"/>
        <a:ext cx="1563355" cy="1147815"/>
      </dsp:txXfrm>
    </dsp:sp>
    <dsp:sp modelId="{5718F4C5-86B0-4259-BAF4-5B56B0C86366}">
      <dsp:nvSpPr>
        <dsp:cNvPr id="0" name=""/>
        <dsp:cNvSpPr/>
      </dsp:nvSpPr>
      <dsp:spPr>
        <a:xfrm>
          <a:off x="1775780" y="954002"/>
          <a:ext cx="1687543" cy="1272003"/>
        </a:xfrm>
        <a:prstGeom prst="round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a:t>Association d'un modèle d'impact à chaque flux</a:t>
          </a:r>
        </a:p>
      </dsp:txBody>
      <dsp:txXfrm>
        <a:off x="1837874" y="1016096"/>
        <a:ext cx="1563355" cy="1147815"/>
      </dsp:txXfrm>
    </dsp:sp>
    <dsp:sp modelId="{5BF0BBC3-BE84-4E2C-8FB6-DD782A315156}">
      <dsp:nvSpPr>
        <dsp:cNvPr id="0" name=""/>
        <dsp:cNvSpPr/>
      </dsp:nvSpPr>
      <dsp:spPr>
        <a:xfrm>
          <a:off x="3547700" y="954002"/>
          <a:ext cx="1687543" cy="1272003"/>
        </a:xfrm>
        <a:prstGeom prst="round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dirty="0"/>
            <a:t>Sommation en trois catégories : dégradation des ressources, dégradation des écosystèmes, dégradation de la santé humaine</a:t>
          </a:r>
        </a:p>
      </dsp:txBody>
      <dsp:txXfrm>
        <a:off x="3609794" y="1016096"/>
        <a:ext cx="1563355" cy="1147815"/>
      </dsp:txXfrm>
    </dsp:sp>
    <dsp:sp modelId="{C31259CA-9AA5-497B-808A-5B0FA43A327B}">
      <dsp:nvSpPr>
        <dsp:cNvPr id="0" name=""/>
        <dsp:cNvSpPr/>
      </dsp:nvSpPr>
      <dsp:spPr>
        <a:xfrm>
          <a:off x="5319621" y="954002"/>
          <a:ext cx="1687543" cy="1272003"/>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a:t>Pondération de chacune des catégories</a:t>
          </a:r>
        </a:p>
      </dsp:txBody>
      <dsp:txXfrm>
        <a:off x="5381715" y="1016096"/>
        <a:ext cx="1563355" cy="1147815"/>
      </dsp:txXfrm>
    </dsp:sp>
    <dsp:sp modelId="{D283D625-4FC7-4AC1-9F36-1C36BFE94E62}">
      <dsp:nvSpPr>
        <dsp:cNvPr id="0" name=""/>
        <dsp:cNvSpPr/>
      </dsp:nvSpPr>
      <dsp:spPr>
        <a:xfrm>
          <a:off x="7095401" y="939400"/>
          <a:ext cx="1687543" cy="1272003"/>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fr-FR" sz="1000" kern="1200"/>
            <a:t>Éco-indicateur</a:t>
          </a:r>
        </a:p>
      </dsp:txBody>
      <dsp:txXfrm>
        <a:off x="7157495" y="1001494"/>
        <a:ext cx="1563355" cy="114781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0.34713</cdr:x>
      <cdr:y>0.73466</cdr:y>
    </cdr:from>
    <cdr:to>
      <cdr:x>0.49284</cdr:x>
      <cdr:y>0.86079</cdr:y>
    </cdr:to>
    <cdr:sp macro="" textlink="">
      <cdr:nvSpPr>
        <cdr:cNvPr id="2" name="Ellipse 1"/>
        <cdr:cNvSpPr/>
      </cdr:nvSpPr>
      <cdr:spPr>
        <a:xfrm xmlns:a="http://schemas.openxmlformats.org/drawingml/2006/main">
          <a:off x="2957168" y="3970247"/>
          <a:ext cx="1241367" cy="681643"/>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rtlCol="0" anchor="ctr"/>
        <a:lstStyle xmlns:a="http://schemas.openxmlformats.org/drawingml/2006/main"/>
        <a:p xmlns:a="http://schemas.openxmlformats.org/drawingml/2006/main">
          <a:endParaRPr lang="fr-FR"/>
        </a:p>
      </cdr:txBody>
    </cdr:sp>
  </cdr:relSizeAnchor>
  <cdr:relSizeAnchor xmlns:cdr="http://schemas.openxmlformats.org/drawingml/2006/chartDrawing">
    <cdr:from>
      <cdr:x>0.71597</cdr:x>
      <cdr:y>0.38805</cdr:y>
    </cdr:from>
    <cdr:to>
      <cdr:x>0.89357</cdr:x>
      <cdr:y>0.48752</cdr:y>
    </cdr:to>
    <cdr:sp macro="" textlink="">
      <cdr:nvSpPr>
        <cdr:cNvPr id="3" name="Ellipse 2"/>
        <cdr:cNvSpPr/>
      </cdr:nvSpPr>
      <cdr:spPr>
        <a:xfrm xmlns:a="http://schemas.openxmlformats.org/drawingml/2006/main">
          <a:off x="6099379" y="2097113"/>
          <a:ext cx="1512916" cy="537556"/>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rtlCol="0" anchor="ctr"/>
        <a:lstStyle xmlns:a="http://schemas.openxmlformats.org/drawingml/2006/main"/>
        <a:p xmlns:a="http://schemas.openxmlformats.org/drawingml/2006/main">
          <a:endParaRPr lang="fr-F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18148B-A41C-724A-BB19-C694B8AA6E7E}" type="datetimeFigureOut">
              <a:rPr lang="fr-FR" smtClean="0"/>
              <a:t>08/10/2018</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DFF4B2-EC5A-5F44-961F-7B8CF1ED80E7}" type="slidenum">
              <a:rPr lang="fr-FR" smtClean="0"/>
              <a:t>‹N°›</a:t>
            </a:fld>
            <a:endParaRPr lang="fr-FR"/>
          </a:p>
        </p:txBody>
      </p:sp>
    </p:spTree>
    <p:extLst>
      <p:ext uri="{BB962C8B-B14F-4D97-AF65-F5344CB8AC3E}">
        <p14:creationId xmlns:p14="http://schemas.microsoft.com/office/powerpoint/2010/main" val="3831029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3B94EB-16EA-3445-A814-D54700928F30}" type="datetimeFigureOut">
              <a:rPr lang="fr-FR" smtClean="0"/>
              <a:t>08/10/2018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465112-E82C-7A42-9B0E-04E99CBC5D53}" type="slidenum">
              <a:rPr lang="fr-FR" smtClean="0"/>
              <a:t>‹N°›</a:t>
            </a:fld>
            <a:endParaRPr lang="fr-FR"/>
          </a:p>
        </p:txBody>
      </p:sp>
    </p:spTree>
    <p:extLst>
      <p:ext uri="{BB962C8B-B14F-4D97-AF65-F5344CB8AC3E}">
        <p14:creationId xmlns:p14="http://schemas.microsoft.com/office/powerpoint/2010/main" val="38095065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r.wiktionary.org/wiki/consommation"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fr.wiktionary.org/wiki/appel" TargetMode="External"/><Relationship Id="rId4" Type="http://schemas.openxmlformats.org/officeDocument/2006/relationships/hyperlink" Target="https://fr.wiktionary.org/wiki/d%C3%A9marrage"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s://fr.wikipedia.org/wiki/Liste_des_autorit%C3%A9s_de_concurrence" TargetMode="External"/><Relationship Id="rId13" Type="http://schemas.openxmlformats.org/officeDocument/2006/relationships/hyperlink" Target="https://fr.wikipedia.org/wiki/Commission_europ%C3%A9enne" TargetMode="External"/><Relationship Id="rId3" Type="http://schemas.openxmlformats.org/officeDocument/2006/relationships/hyperlink" Target="https://fr.wikipedia.org/wiki/Indice" TargetMode="External"/><Relationship Id="rId7" Type="http://schemas.openxmlformats.org/officeDocument/2006/relationships/hyperlink" Target="https://fr.wikipedia.org/wiki/Droit_de_la_concurrence" TargetMode="External"/><Relationship Id="rId12" Type="http://schemas.openxmlformats.org/officeDocument/2006/relationships/hyperlink" Target="https://fr.wikipedia.org/wiki/Indice_de_Herfindahl-Hirschmann#cite_note-2" TargetMode="External"/><Relationship Id="rId2" Type="http://schemas.openxmlformats.org/officeDocument/2006/relationships/slide" Target="../slides/slide95.xml"/><Relationship Id="rId1" Type="http://schemas.openxmlformats.org/officeDocument/2006/relationships/notesMaster" Target="../notesMasters/notesMaster1.xml"/><Relationship Id="rId6" Type="http://schemas.openxmlformats.org/officeDocument/2006/relationships/hyperlink" Target="https://fr.wikipedia.org/wiki/Part_de_march%C3%A9" TargetMode="External"/><Relationship Id="rId11" Type="http://schemas.openxmlformats.org/officeDocument/2006/relationships/hyperlink" Target="https://fr.wikipedia.org/wiki/Loi_antitrust" TargetMode="External"/><Relationship Id="rId5" Type="http://schemas.openxmlformats.org/officeDocument/2006/relationships/hyperlink" Target="https://fr.wikipedia.org/wiki/Carr%C3%A9_(alg%C3%A8bre)" TargetMode="External"/><Relationship Id="rId10" Type="http://schemas.openxmlformats.org/officeDocument/2006/relationships/hyperlink" Target="https://fr.wikipedia.org/wiki/%C3%89tats-Unis" TargetMode="External"/><Relationship Id="rId4" Type="http://schemas.openxmlformats.org/officeDocument/2006/relationships/hyperlink" Target="https://fr.wikipedia.org/wiki/Concentration_d'un_march%C3%A9" TargetMode="External"/><Relationship Id="rId9" Type="http://schemas.openxmlformats.org/officeDocument/2006/relationships/hyperlink" Target="https://fr.wikipedia.org/wiki/Indice_de_Herfindahl-Hirschmann#cite_note-1" TargetMode="External"/><Relationship Id="rId14" Type="http://schemas.openxmlformats.org/officeDocument/2006/relationships/hyperlink" Target="https://fr.wikipedia.org/wiki/Indice_de_Herfindahl-Hirschmann#cite_note-3"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fr.wikipedia.org/wiki/Mine_(gisement)" TargetMode="External"/><Relationship Id="rId13" Type="http://schemas.openxmlformats.org/officeDocument/2006/relationships/hyperlink" Target="https://fr.wikipedia.org/wiki/Coentreprise" TargetMode="External"/><Relationship Id="rId18" Type="http://schemas.openxmlformats.org/officeDocument/2006/relationships/hyperlink" Target="https://fr.wikipedia.org/wiki/Belgrade" TargetMode="External"/><Relationship Id="rId26" Type="http://schemas.openxmlformats.org/officeDocument/2006/relationships/hyperlink" Target="https://fr.wikipedia.org/wiki/Esp%C3%A8ce_prot%C3%A9g%C3%A9e" TargetMode="External"/><Relationship Id="rId3" Type="http://schemas.openxmlformats.org/officeDocument/2006/relationships/hyperlink" Target="https://fr.wikipedia.org/wiki/Baia_Mare" TargetMode="External"/><Relationship Id="rId21" Type="http://schemas.openxmlformats.org/officeDocument/2006/relationships/hyperlink" Target="https://fr.wikipedia.org/wiki/Yougoslavie" TargetMode="External"/><Relationship Id="rId7" Type="http://schemas.openxmlformats.org/officeDocument/2006/relationships/hyperlink" Target="https://fr.wikipedia.org/wiki/Catastrophe_de_Baia_Mare#cite_note-deathriver-1" TargetMode="External"/><Relationship Id="rId12" Type="http://schemas.openxmlformats.org/officeDocument/2006/relationships/hyperlink" Target="https://fr.wikipedia.org/wiki/Barrage" TargetMode="External"/><Relationship Id="rId17" Type="http://schemas.openxmlformats.org/officeDocument/2006/relationships/hyperlink" Target="https://fr.wikipedia.org/wiki/Danube" TargetMode="External"/><Relationship Id="rId25" Type="http://schemas.openxmlformats.org/officeDocument/2006/relationships/hyperlink" Target="https://fr.wikipedia.org/wiki/Catastrophe_de_Baia_Mare#cite_note-BBC2-2" TargetMode="External"/><Relationship Id="rId2" Type="http://schemas.openxmlformats.org/officeDocument/2006/relationships/slide" Target="../slides/slide13.xml"/><Relationship Id="rId16" Type="http://schemas.openxmlformats.org/officeDocument/2006/relationships/hyperlink" Target="https://fr.wikipedia.org/wiki/%C3%89l%C3%A9ment-trace_m%C3%A9tallique" TargetMode="External"/><Relationship Id="rId20" Type="http://schemas.openxmlformats.org/officeDocument/2006/relationships/hyperlink" Target="https://fr.wikipedia.org/wiki/Hongrie" TargetMode="External"/><Relationship Id="rId1" Type="http://schemas.openxmlformats.org/officeDocument/2006/relationships/notesMaster" Target="../notesMasters/notesMaster1.xml"/><Relationship Id="rId6" Type="http://schemas.openxmlformats.org/officeDocument/2006/relationships/hyperlink" Target="https://fr.wikipedia.org/wiki/Catastrophe_nucl%C3%A9aire_de_Tchernobyl" TargetMode="External"/><Relationship Id="rId11" Type="http://schemas.openxmlformats.org/officeDocument/2006/relationships/hyperlink" Target="https://fr.wikipedia.org/wiki/Tisza" TargetMode="External"/><Relationship Id="rId24" Type="http://schemas.openxmlformats.org/officeDocument/2006/relationships/hyperlink" Target="https://fr.wikipedia.org/wiki/Eau_potable" TargetMode="External"/><Relationship Id="rId5" Type="http://schemas.openxmlformats.org/officeDocument/2006/relationships/hyperlink" Target="https://fr.wikipedia.org/wiki/Europe_de_l'Est" TargetMode="External"/><Relationship Id="rId15" Type="http://schemas.openxmlformats.org/officeDocument/2006/relationships/hyperlink" Target="https://fr.wikipedia.org/wiki/Or" TargetMode="External"/><Relationship Id="rId23" Type="http://schemas.openxmlformats.org/officeDocument/2006/relationships/hyperlink" Target="https://fr.wikipedia.org/wiki/Serbie" TargetMode="External"/><Relationship Id="rId10" Type="http://schemas.openxmlformats.org/officeDocument/2006/relationships/hyperlink" Target="https://fr.wikipedia.org/wiki/Some%C8%99" TargetMode="External"/><Relationship Id="rId19" Type="http://schemas.openxmlformats.org/officeDocument/2006/relationships/hyperlink" Target="https://fr.wikipedia.org/wiki/Poisson" TargetMode="External"/><Relationship Id="rId4" Type="http://schemas.openxmlformats.org/officeDocument/2006/relationships/hyperlink" Target="https://fr.wikipedia.org/wiki/Roumanie" TargetMode="External"/><Relationship Id="rId9" Type="http://schemas.openxmlformats.org/officeDocument/2006/relationships/hyperlink" Target="https://fr.wikipedia.org/wiki/Cyanure" TargetMode="External"/><Relationship Id="rId14" Type="http://schemas.openxmlformats.org/officeDocument/2006/relationships/hyperlink" Target="https://fr.wikipedia.org/wiki/Australie" TargetMode="External"/><Relationship Id="rId22" Type="http://schemas.openxmlformats.org/officeDocument/2006/relationships/hyperlink" Target="https://fr.wikipedia.org/wiki/Halieutiqu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Pour le tourisme, c’est le nombre de personnes déplacées</a:t>
            </a:r>
            <a:r>
              <a:rPr lang="fr-FR" baseline="0" dirty="0" smtClean="0"/>
              <a:t> pour le tourisme/ an </a:t>
            </a:r>
            <a:endParaRPr lang="fr-FR" baseline="0" dirty="0" smtClean="0"/>
          </a:p>
          <a:p>
            <a:endParaRPr lang="fr-FR" baseline="0" dirty="0" smtClean="0"/>
          </a:p>
          <a:p>
            <a:r>
              <a:rPr lang="fr-FR" baseline="0" dirty="0" smtClean="0"/>
              <a:t>Les déchets représentent 4 fois le nombre de voitures en circulation dans le monde/an</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5</a:t>
            </a:fld>
            <a:endParaRPr lang="fr-FR"/>
          </a:p>
        </p:txBody>
      </p:sp>
    </p:spTree>
    <p:extLst>
      <p:ext uri="{BB962C8B-B14F-4D97-AF65-F5344CB8AC3E}">
        <p14:creationId xmlns:p14="http://schemas.microsoft.com/office/powerpoint/2010/main" val="2935012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Source : https://</a:t>
            </a:r>
            <a:r>
              <a:rPr lang="fr-FR" dirty="0" smtClean="0"/>
              <a:t>ishiki.org/analyses/de-lholocene-a-lanthropocene</a:t>
            </a:r>
          </a:p>
          <a:p>
            <a:r>
              <a:rPr lang="fr-FR" dirty="0" smtClean="0"/>
              <a:t>20 min/</a:t>
            </a:r>
            <a:endParaRPr lang="fr-FR" dirty="0"/>
          </a:p>
        </p:txBody>
      </p:sp>
      <p:sp>
        <p:nvSpPr>
          <p:cNvPr id="4" name="Espace réservé du numéro de diapositive 3"/>
          <p:cNvSpPr>
            <a:spLocks noGrp="1"/>
          </p:cNvSpPr>
          <p:nvPr>
            <p:ph type="sldNum" sz="quarter" idx="10"/>
          </p:nvPr>
        </p:nvSpPr>
        <p:spPr/>
        <p:txBody>
          <a:bodyPr/>
          <a:lstStyle/>
          <a:p>
            <a:fld id="{427A220B-F302-4A15-B718-7573777224D8}" type="slidenum">
              <a:rPr lang="fr-FR" smtClean="0"/>
              <a:t>16</a:t>
            </a:fld>
            <a:endParaRPr lang="fr-FR"/>
          </a:p>
        </p:txBody>
      </p:sp>
    </p:spTree>
    <p:extLst>
      <p:ext uri="{BB962C8B-B14F-4D97-AF65-F5344CB8AC3E}">
        <p14:creationId xmlns:p14="http://schemas.microsoft.com/office/powerpoint/2010/main" val="2617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http://futurs-souhaitables.org/post-r/posters/mtaux/   à mettre</a:t>
            </a:r>
            <a:r>
              <a:rPr lang="fr-FR" baseline="0" dirty="0" smtClean="0"/>
              <a:t> sur </a:t>
            </a:r>
            <a:r>
              <a:rPr lang="fr-FR" baseline="0" dirty="0" err="1" smtClean="0"/>
              <a:t>moodle</a:t>
            </a:r>
            <a:endParaRPr lang="fr-FR" baseline="0" dirty="0" smtClean="0"/>
          </a:p>
          <a:p>
            <a:endParaRPr lang="fr-FR" baseline="0" dirty="0" smtClean="0"/>
          </a:p>
          <a:p>
            <a:r>
              <a:rPr lang="fr-FR" baseline="0" dirty="0" smtClean="0"/>
              <a:t>Et graphiquement, ce serait pas mieux?</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17</a:t>
            </a:fld>
            <a:endParaRPr lang="fr-FR"/>
          </a:p>
        </p:txBody>
      </p:sp>
    </p:spTree>
    <p:extLst>
      <p:ext uri="{BB962C8B-B14F-4D97-AF65-F5344CB8AC3E}">
        <p14:creationId xmlns:p14="http://schemas.microsoft.com/office/powerpoint/2010/main" val="364020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http://futurs-souhaitables.org/post-r/posters/mtaux/   à mettre</a:t>
            </a:r>
            <a:r>
              <a:rPr lang="fr-FR" baseline="0" dirty="0" smtClean="0"/>
              <a:t> sur </a:t>
            </a:r>
            <a:r>
              <a:rPr lang="fr-FR" baseline="0" dirty="0" err="1" smtClean="0"/>
              <a:t>moodle</a:t>
            </a:r>
            <a:endParaRPr lang="fr-FR" baseline="0" dirty="0" smtClean="0"/>
          </a:p>
          <a:p>
            <a:r>
              <a:rPr lang="fr-FR" baseline="0" dirty="0" smtClean="0"/>
              <a:t>Il n’y a pas de mine d’Indium</a:t>
            </a:r>
            <a:endParaRPr lang="fr-FR" baseline="0" dirty="0" smtClean="0"/>
          </a:p>
          <a:p>
            <a:endParaRPr lang="fr-FR" baseline="0" dirty="0" smtClean="0"/>
          </a:p>
          <a:p>
            <a:r>
              <a:rPr lang="fr-FR" baseline="0" dirty="0" smtClean="0"/>
              <a:t>L’Indium présente des propriétés remarquables pour les soudures verre-verre et verre-métal</a:t>
            </a:r>
          </a:p>
          <a:p>
            <a:endParaRPr lang="fr-FR" baseline="0" dirty="0" smtClean="0"/>
          </a:p>
          <a:p>
            <a:r>
              <a:rPr lang="fr-FR" b="1" dirty="0" smtClean="0"/>
              <a:t>L’indium et les écrans tactiles</a:t>
            </a:r>
          </a:p>
          <a:p>
            <a:r>
              <a:rPr lang="fr-FR" sz="1200" kern="1200" dirty="0" smtClean="0">
                <a:solidFill>
                  <a:schemeClr val="tx1"/>
                </a:solidFill>
                <a:effectLst/>
                <a:latin typeface="+mn-lt"/>
                <a:ea typeface="+mn-ea"/>
                <a:cs typeface="+mn-cs"/>
              </a:rPr>
              <a:t>Le principe des écrans tactiles est de permettre de conduire l’électricité tout en restant transparent. Or on ne sait réaliser ce petit miracle technologique qu’à l’aide d’une molécule appelée ITO et qui est un mélange de 2 oxydes métalliques appelé oxyde d’indium-étain. Ce mélange est à base d’indium.</a:t>
            </a:r>
          </a:p>
          <a:p>
            <a:r>
              <a:rPr lang="fr-FR" sz="1200" kern="1200" dirty="0" smtClean="0">
                <a:solidFill>
                  <a:schemeClr val="tx1"/>
                </a:solidFill>
                <a:effectLst/>
                <a:latin typeface="+mn-lt"/>
                <a:ea typeface="+mn-ea"/>
                <a:cs typeface="+mn-cs"/>
              </a:rPr>
              <a:t>Considéré comme l</a:t>
            </a:r>
            <a:r>
              <a:rPr lang="fr-FR" sz="1200" b="1" kern="1200" dirty="0" smtClean="0">
                <a:solidFill>
                  <a:schemeClr val="tx1"/>
                </a:solidFill>
                <a:effectLst/>
                <a:latin typeface="+mn-lt"/>
                <a:ea typeface="+mn-ea"/>
                <a:cs typeface="+mn-cs"/>
              </a:rPr>
              <a:t>‘une des matières premières les plus rares</a:t>
            </a:r>
            <a:r>
              <a:rPr lang="fr-FR" sz="1200" kern="1200" dirty="0" smtClean="0">
                <a:solidFill>
                  <a:schemeClr val="tx1"/>
                </a:solidFill>
                <a:effectLst/>
                <a:latin typeface="+mn-lt"/>
                <a:ea typeface="+mn-ea"/>
                <a:cs typeface="+mn-cs"/>
              </a:rPr>
              <a:t> de la planète, l’indium se trouve en petites quantités dans des mines de zinc ou de plomb dans quelques pays comme la Chine, le Japon et le Canada.</a:t>
            </a:r>
            <a:endParaRPr lang="fr-FR" dirty="0" smtClean="0"/>
          </a:p>
          <a:p>
            <a:r>
              <a:rPr lang="fr-FR" sz="1200" b="1" kern="1200" dirty="0" smtClean="0">
                <a:solidFill>
                  <a:schemeClr val="tx1"/>
                </a:solidFill>
                <a:effectLst/>
                <a:latin typeface="+mn-lt"/>
                <a:ea typeface="+mn-ea"/>
                <a:cs typeface="+mn-cs"/>
              </a:rPr>
              <a:t>La disparition de l’indium</a:t>
            </a:r>
          </a:p>
          <a:p>
            <a:r>
              <a:rPr lang="fr-FR" sz="1200" b="1" kern="1200" dirty="0" smtClean="0">
                <a:solidFill>
                  <a:schemeClr val="tx1"/>
                </a:solidFill>
                <a:effectLst/>
                <a:latin typeface="+mn-lt"/>
                <a:ea typeface="+mn-ea"/>
                <a:cs typeface="+mn-cs"/>
              </a:rPr>
              <a:t>2030 : fin de l’indium (In)</a:t>
            </a:r>
          </a:p>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18</a:t>
            </a:fld>
            <a:endParaRPr lang="fr-FR"/>
          </a:p>
        </p:txBody>
      </p:sp>
    </p:spTree>
    <p:extLst>
      <p:ext uri="{BB962C8B-B14F-4D97-AF65-F5344CB8AC3E}">
        <p14:creationId xmlns:p14="http://schemas.microsoft.com/office/powerpoint/2010/main" val="57696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http://futurs-souhaitables.org/post-r/posters/mtaux/   à mettre</a:t>
            </a:r>
            <a:r>
              <a:rPr lang="fr-FR" baseline="0" dirty="0" smtClean="0"/>
              <a:t> sur </a:t>
            </a:r>
            <a:r>
              <a:rPr lang="fr-FR" baseline="0" dirty="0" err="1" smtClean="0"/>
              <a:t>moodle</a:t>
            </a:r>
            <a:endParaRPr lang="fr-FR" baseline="0" dirty="0" smtClean="0"/>
          </a:p>
          <a:p>
            <a:endParaRPr lang="fr-FR" baseline="0" dirty="0" smtClean="0"/>
          </a:p>
          <a:p>
            <a:r>
              <a:rPr lang="fr-FR" baseline="0" dirty="0" smtClean="0"/>
              <a:t>Les terres rares ne sont pas si rares que ça, c’est leur concentration et leur importance stratégique de par leur application qui en font des matériaux particuliers</a:t>
            </a:r>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19</a:t>
            </a:fld>
            <a:endParaRPr lang="fr-FR"/>
          </a:p>
        </p:txBody>
      </p:sp>
    </p:spTree>
    <p:extLst>
      <p:ext uri="{BB962C8B-B14F-4D97-AF65-F5344CB8AC3E}">
        <p14:creationId xmlns:p14="http://schemas.microsoft.com/office/powerpoint/2010/main" val="104430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Exemple</a:t>
            </a:r>
            <a:r>
              <a:rPr lang="fr-FR" baseline="0" dirty="0" smtClean="0"/>
              <a:t> le Néodyme pour la fonction vibreur</a:t>
            </a:r>
          </a:p>
          <a:p>
            <a:endParaRPr lang="fr-FR" baseline="0" dirty="0" smtClean="0"/>
          </a:p>
          <a:p>
            <a:r>
              <a:rPr lang="fr-FR" baseline="0" dirty="0" smtClean="0"/>
              <a:t>Documentaire </a:t>
            </a:r>
            <a:r>
              <a:rPr lang="fr-FR" baseline="0" dirty="0" smtClean="0"/>
              <a:t>de Guillaume </a:t>
            </a:r>
            <a:r>
              <a:rPr lang="fr-FR" baseline="0" dirty="0" err="1" smtClean="0"/>
              <a:t>Pitron</a:t>
            </a:r>
            <a:r>
              <a:rPr lang="fr-FR" baseline="0" dirty="0" smtClean="0"/>
              <a:t> ! »La sale guerre des terres rares </a:t>
            </a:r>
            <a:r>
              <a:rPr lang="fr-FR" baseline="0" dirty="0" smtClean="0"/>
              <a:t>»</a:t>
            </a:r>
          </a:p>
          <a:p>
            <a:endParaRPr lang="fr-FR" baseline="0" dirty="0" smtClean="0"/>
          </a:p>
          <a:p>
            <a:r>
              <a:rPr lang="fr-FR" baseline="0" dirty="0" smtClean="0"/>
              <a:t>Baotou en Mongolie</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20</a:t>
            </a:fld>
            <a:endParaRPr lang="fr-FR"/>
          </a:p>
        </p:txBody>
      </p:sp>
    </p:spTree>
    <p:extLst>
      <p:ext uri="{BB962C8B-B14F-4D97-AF65-F5344CB8AC3E}">
        <p14:creationId xmlns:p14="http://schemas.microsoft.com/office/powerpoint/2010/main" val="697694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23</a:t>
            </a:fld>
            <a:endParaRPr lang="fr-FR"/>
          </a:p>
        </p:txBody>
      </p:sp>
    </p:spTree>
    <p:extLst>
      <p:ext uri="{BB962C8B-B14F-4D97-AF65-F5344CB8AC3E}">
        <p14:creationId xmlns:p14="http://schemas.microsoft.com/office/powerpoint/2010/main" val="4217662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 noter que la disparition d’un littoral boisé entraîne la diminution drastique des précipitations à l’intérieur des terres..</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25</a:t>
            </a:fld>
            <a:endParaRPr lang="fr-FR"/>
          </a:p>
        </p:txBody>
      </p:sp>
    </p:spTree>
    <p:extLst>
      <p:ext uri="{BB962C8B-B14F-4D97-AF65-F5344CB8AC3E}">
        <p14:creationId xmlns:p14="http://schemas.microsoft.com/office/powerpoint/2010/main" val="49886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cobalt et le molybdène aussi sont</a:t>
            </a:r>
            <a:r>
              <a:rPr lang="fr-FR" baseline="0" dirty="0" smtClean="0"/>
              <a:t> en usage purement dispersif donc difficile à recycler</a:t>
            </a:r>
          </a:p>
          <a:p>
            <a:endParaRPr lang="fr-FR" baseline="0" dirty="0" smtClean="0"/>
          </a:p>
          <a:p>
            <a:r>
              <a:rPr lang="fr-FR" baseline="0" dirty="0" smtClean="0"/>
              <a:t>Qu’est ce que la pièce en super alliage? Vilebrequin aviation</a:t>
            </a:r>
          </a:p>
          <a:p>
            <a:endParaRPr lang="fr-FR" baseline="0" dirty="0" smtClean="0"/>
          </a:p>
          <a:p>
            <a:r>
              <a:rPr lang="fr-FR" baseline="0" dirty="0" smtClean="0"/>
              <a:t>La voiture deviendra du fer à béton mais l’inverse n’est pas vrai</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27</a:t>
            </a:fld>
            <a:endParaRPr lang="fr-FR"/>
          </a:p>
        </p:txBody>
      </p:sp>
    </p:spTree>
    <p:extLst>
      <p:ext uri="{BB962C8B-B14F-4D97-AF65-F5344CB8AC3E}">
        <p14:creationId xmlns:p14="http://schemas.microsoft.com/office/powerpoint/2010/main" val="3597000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cobalt et le molybdène aussi sont</a:t>
            </a:r>
            <a:r>
              <a:rPr lang="fr-FR" baseline="0" dirty="0" smtClean="0"/>
              <a:t> en usage purement dispersif donc difficile à recycler</a:t>
            </a:r>
          </a:p>
          <a:p>
            <a:endParaRPr lang="fr-FR" baseline="0" dirty="0" smtClean="0"/>
          </a:p>
          <a:p>
            <a:r>
              <a:rPr lang="fr-FR" baseline="0" dirty="0" smtClean="0"/>
              <a:t>Qu’est ce que la pièce en super alliage? Vilebrequin aviation</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28</a:t>
            </a:fld>
            <a:endParaRPr lang="fr-FR"/>
          </a:p>
        </p:txBody>
      </p:sp>
    </p:spTree>
    <p:extLst>
      <p:ext uri="{BB962C8B-B14F-4D97-AF65-F5344CB8AC3E}">
        <p14:creationId xmlns:p14="http://schemas.microsoft.com/office/powerpoint/2010/main" val="281718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Source : Rapport ADEME 2017 L’épuisement des métaux et des minéraux, faut il s’inquiéter?</a:t>
            </a:r>
            <a:endParaRPr lang="fr-FR" dirty="0"/>
          </a:p>
        </p:txBody>
      </p:sp>
      <p:sp>
        <p:nvSpPr>
          <p:cNvPr id="4" name="Espace réservé du numéro de diapositive 3"/>
          <p:cNvSpPr>
            <a:spLocks noGrp="1"/>
          </p:cNvSpPr>
          <p:nvPr>
            <p:ph type="sldNum" sz="quarter" idx="10"/>
          </p:nvPr>
        </p:nvSpPr>
        <p:spPr/>
        <p:txBody>
          <a:bodyPr/>
          <a:lstStyle/>
          <a:p>
            <a:fld id="{427A220B-F302-4A15-B718-7573777224D8}" type="slidenum">
              <a:rPr lang="fr-FR" smtClean="0"/>
              <a:t>29</a:t>
            </a:fld>
            <a:endParaRPr lang="fr-FR"/>
          </a:p>
        </p:txBody>
      </p:sp>
    </p:spTree>
    <p:extLst>
      <p:ext uri="{BB962C8B-B14F-4D97-AF65-F5344CB8AC3E}">
        <p14:creationId xmlns:p14="http://schemas.microsoft.com/office/powerpoint/2010/main" val="825539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http://futurs-souhaitables.org/post-r/posters/mtaux/   à mettre</a:t>
            </a:r>
            <a:r>
              <a:rPr lang="fr-FR" baseline="0" dirty="0" smtClean="0"/>
              <a:t> sur </a:t>
            </a:r>
            <a:r>
              <a:rPr lang="fr-FR" baseline="0" dirty="0" err="1" smtClean="0"/>
              <a:t>moodle</a:t>
            </a:r>
            <a:endParaRPr lang="fr-FR" baseline="0" dirty="0" smtClean="0"/>
          </a:p>
          <a:p>
            <a:endParaRPr lang="fr-FR" baseline="0" dirty="0" smtClean="0"/>
          </a:p>
          <a:p>
            <a:r>
              <a:rPr lang="fr-FR" baseline="0" dirty="0" smtClean="0"/>
              <a:t>Je suis mitigée pour cette image, elle donne l’impression qu’on a plein de réserves</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7</a:t>
            </a:fld>
            <a:endParaRPr lang="fr-FR"/>
          </a:p>
        </p:txBody>
      </p:sp>
    </p:spTree>
    <p:extLst>
      <p:ext uri="{BB962C8B-B14F-4D97-AF65-F5344CB8AC3E}">
        <p14:creationId xmlns:p14="http://schemas.microsoft.com/office/powerpoint/2010/main" val="933798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Boues rouges</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30</a:t>
            </a:fld>
            <a:endParaRPr lang="fr-FR"/>
          </a:p>
        </p:txBody>
      </p:sp>
    </p:spTree>
    <p:extLst>
      <p:ext uri="{BB962C8B-B14F-4D97-AF65-F5344CB8AC3E}">
        <p14:creationId xmlns:p14="http://schemas.microsoft.com/office/powerpoint/2010/main" val="190152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smtClean="0"/>
              <a:t>Impact plantation </a:t>
            </a:r>
            <a:r>
              <a:rPr lang="fr-FR" i="1" dirty="0" err="1" smtClean="0"/>
              <a:t>sdu</a:t>
            </a:r>
            <a:r>
              <a:rPr lang="fr-FR" i="1" dirty="0" smtClean="0"/>
              <a:t> caoutchouc« En Asie du Sud-Est, qui produit plus de 90 % de la production mondiale, les principaux pays fournisseurs ont défriché près de 46 000 kilomètres carrés, l’équivalent de l’Estonie, pour planter des hévéas. »</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31</a:t>
            </a:fld>
            <a:endParaRPr lang="fr-FR"/>
          </a:p>
        </p:txBody>
      </p:sp>
    </p:spTree>
    <p:extLst>
      <p:ext uri="{BB962C8B-B14F-4D97-AF65-F5344CB8AC3E}">
        <p14:creationId xmlns:p14="http://schemas.microsoft.com/office/powerpoint/2010/main" val="871117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L’industrie des pneumatiques représente 75% de la demande mondiale en caoutchouc</a:t>
            </a:r>
          </a:p>
          <a:p>
            <a:pPr marL="0" marR="0" indent="0" algn="l" defTabSz="457200" rtl="0" eaLnBrk="1" fontAlgn="auto" latinLnBrk="0" hangingPunct="1">
              <a:lnSpc>
                <a:spcPct val="100000"/>
              </a:lnSpc>
              <a:spcBef>
                <a:spcPts val="0"/>
              </a:spcBef>
              <a:spcAft>
                <a:spcPts val="0"/>
              </a:spcAft>
              <a:buClrTx/>
              <a:buSzTx/>
              <a:buFontTx/>
              <a:buNone/>
              <a:tabLst/>
              <a:defRPr/>
            </a:pPr>
            <a:r>
              <a:rPr lang="fr-FR" i="1" dirty="0" smtClean="0"/>
              <a:t>Impact plantation </a:t>
            </a:r>
            <a:r>
              <a:rPr lang="fr-FR" i="1" dirty="0" err="1" smtClean="0"/>
              <a:t>sdu</a:t>
            </a:r>
            <a:r>
              <a:rPr lang="fr-FR" i="1" dirty="0" smtClean="0"/>
              <a:t> caoutchouc« En Asie du Sud-Est, qui produit plus de 90 % de la production mondiale, les principaux pays fournisseurs ont défriché près de 46 000 kilomètres carrés, l’équivalent de l’Estonie, pour planter des hévéas. »</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32</a:t>
            </a:fld>
            <a:endParaRPr lang="fr-FR"/>
          </a:p>
        </p:txBody>
      </p:sp>
    </p:spTree>
    <p:extLst>
      <p:ext uri="{BB962C8B-B14F-4D97-AF65-F5344CB8AC3E}">
        <p14:creationId xmlns:p14="http://schemas.microsoft.com/office/powerpoint/2010/main" val="1272198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Vérifier</a:t>
            </a:r>
            <a:r>
              <a:rPr lang="fr-FR" baseline="0" dirty="0" smtClean="0"/>
              <a:t> l’info 2030</a:t>
            </a:r>
          </a:p>
          <a:p>
            <a:r>
              <a:rPr lang="fr-FR" sz="1200" kern="1200" dirty="0" smtClean="0">
                <a:solidFill>
                  <a:schemeClr val="tx1"/>
                </a:solidFill>
                <a:effectLst/>
                <a:latin typeface="+mn-lt"/>
                <a:ea typeface="+mn-ea"/>
                <a:cs typeface="+mn-cs"/>
              </a:rPr>
              <a:t>deux types de produits non valorisables :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stériles d’exploitation (en général, matériaux sols ou roches grossiers). Il </a:t>
            </a:r>
          </a:p>
          <a:p>
            <a:r>
              <a:rPr lang="fr-FR" sz="1200" kern="1200" dirty="0" smtClean="0">
                <a:solidFill>
                  <a:schemeClr val="tx1"/>
                </a:solidFill>
                <a:effectLst/>
                <a:latin typeface="+mn-lt"/>
                <a:ea typeface="+mn-ea"/>
                <a:cs typeface="+mn-cs"/>
              </a:rPr>
              <a:t>s’agit des terrains de recouvrement (stériles francs), d’une partie du minerai </a:t>
            </a:r>
          </a:p>
          <a:p>
            <a:r>
              <a:rPr lang="fr-FR" sz="1200" kern="1200" dirty="0" smtClean="0">
                <a:solidFill>
                  <a:schemeClr val="tx1"/>
                </a:solidFill>
                <a:effectLst/>
                <a:latin typeface="+mn-lt"/>
                <a:ea typeface="+mn-ea"/>
                <a:cs typeface="+mn-cs"/>
              </a:rPr>
              <a:t>abattu jugée insuffisamment riche (stériles de sélectivité) ou un mélange des </a:t>
            </a:r>
          </a:p>
          <a:p>
            <a:r>
              <a:rPr lang="fr-FR" sz="1200" kern="1200" dirty="0" smtClean="0">
                <a:solidFill>
                  <a:schemeClr val="tx1"/>
                </a:solidFill>
                <a:effectLst/>
                <a:latin typeface="+mn-lt"/>
                <a:ea typeface="+mn-ea"/>
                <a:cs typeface="+mn-cs"/>
              </a:rPr>
              <a:t>deux précédents (stériles mixtes) ;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résidus de traitement minier résultants des opérations de traitement (en </a:t>
            </a:r>
          </a:p>
          <a:p>
            <a:r>
              <a:rPr lang="fr-FR" sz="1200" kern="1200" dirty="0" smtClean="0">
                <a:solidFill>
                  <a:schemeClr val="tx1"/>
                </a:solidFill>
                <a:effectLst/>
                <a:latin typeface="+mn-lt"/>
                <a:ea typeface="+mn-ea"/>
                <a:cs typeface="+mn-cs"/>
              </a:rPr>
              <a:t>général matériaux fins mêlés à différentes solutions aqueuses). </a:t>
            </a:r>
          </a:p>
          <a:p>
            <a:r>
              <a:rPr lang="fr-FR" sz="1200" kern="1200" dirty="0" smtClean="0">
                <a:solidFill>
                  <a:schemeClr val="tx1"/>
                </a:solidFill>
                <a:effectLst/>
                <a:latin typeface="+mn-lt"/>
                <a:ea typeface="+mn-ea"/>
                <a:cs typeface="+mn-cs"/>
              </a:rPr>
              <a:t>La gestion de ces produits constitue un enjeu majeur pour une exploitation minière responsable </a:t>
            </a:r>
          </a:p>
          <a:p>
            <a:r>
              <a:rPr lang="fr-FR" sz="1200" kern="1200" dirty="0" smtClean="0">
                <a:solidFill>
                  <a:schemeClr val="tx1"/>
                </a:solidFill>
                <a:effectLst/>
                <a:latin typeface="+mn-lt"/>
                <a:ea typeface="+mn-ea"/>
                <a:cs typeface="+mn-cs"/>
              </a:rPr>
              <a:t>car ils ont été à l’origine d’accidents et de désastres environnementaux majeurs. </a:t>
            </a:r>
          </a:p>
          <a:p>
            <a:r>
              <a:rPr lang="fr-FR" sz="1200" kern="1200" dirty="0" smtClean="0">
                <a:solidFill>
                  <a:schemeClr val="tx1"/>
                </a:solidFill>
                <a:effectLst/>
                <a:latin typeface="+mn-lt"/>
                <a:ea typeface="+mn-ea"/>
                <a:cs typeface="+mn-cs"/>
              </a:rPr>
              <a:t>L’affaissement minier : se manifeste par un réajustement des terrains de surface </a:t>
            </a:r>
          </a:p>
          <a:p>
            <a:r>
              <a:rPr lang="fr-FR" sz="1200" kern="1200" dirty="0" smtClean="0">
                <a:solidFill>
                  <a:schemeClr val="tx1"/>
                </a:solidFill>
                <a:effectLst/>
                <a:latin typeface="+mn-lt"/>
                <a:ea typeface="+mn-ea"/>
                <a:cs typeface="+mn-cs"/>
              </a:rPr>
              <a:t>induit par l’éboulement de cavités souterraines résultant de l’extraction ou de la </a:t>
            </a:r>
          </a:p>
          <a:p>
            <a:r>
              <a:rPr lang="fr-FR" sz="1200" kern="1200" dirty="0" smtClean="0">
                <a:solidFill>
                  <a:schemeClr val="tx1"/>
                </a:solidFill>
                <a:effectLst/>
                <a:latin typeface="+mn-lt"/>
                <a:ea typeface="+mn-ea"/>
                <a:cs typeface="+mn-cs"/>
              </a:rPr>
              <a:t>disparition (dissolution, combustion) de minerai. </a:t>
            </a:r>
          </a:p>
          <a:p>
            <a:r>
              <a:rPr lang="fr-FR" sz="1200" kern="1200" dirty="0" smtClean="0">
                <a:solidFill>
                  <a:schemeClr val="tx1"/>
                </a:solidFill>
                <a:effectLst/>
                <a:latin typeface="+mn-lt"/>
                <a:ea typeface="+mn-ea"/>
                <a:cs typeface="+mn-cs"/>
              </a:rPr>
              <a:t>Les ruptures des ouvrages de dépôts des stériles ou de retenue de </a:t>
            </a:r>
          </a:p>
          <a:p>
            <a:r>
              <a:rPr lang="fr-FR" sz="1200" kern="1200" dirty="0" smtClean="0">
                <a:solidFill>
                  <a:schemeClr val="tx1"/>
                </a:solidFill>
                <a:effectLst/>
                <a:latin typeface="+mn-lt"/>
                <a:ea typeface="+mn-ea"/>
                <a:cs typeface="+mn-cs"/>
              </a:rPr>
              <a:t>résidus de traitement minier :</a:t>
            </a:r>
          </a:p>
          <a:p>
            <a:r>
              <a:rPr lang="fr-FR" sz="1200" kern="1200" dirty="0" smtClean="0">
                <a:solidFill>
                  <a:schemeClr val="tx1"/>
                </a:solidFill>
                <a:effectLst/>
                <a:latin typeface="+mn-lt"/>
                <a:ea typeface="+mn-ea"/>
                <a:cs typeface="+mn-cs"/>
              </a:rPr>
              <a:t>La nature et la granulométrie des </a:t>
            </a:r>
          </a:p>
          <a:p>
            <a:r>
              <a:rPr lang="fr-FR" sz="1200" kern="1200" dirty="0" smtClean="0">
                <a:solidFill>
                  <a:schemeClr val="tx1"/>
                </a:solidFill>
                <a:effectLst/>
                <a:latin typeface="+mn-lt"/>
                <a:ea typeface="+mn-ea"/>
                <a:cs typeface="+mn-cs"/>
              </a:rPr>
              <a:t>matériaux constituant ces ouvrages peuvent être très variables, depuis de </a:t>
            </a:r>
          </a:p>
          <a:p>
            <a:r>
              <a:rPr lang="fr-FR" sz="1200" kern="1200" dirty="0" smtClean="0">
                <a:solidFill>
                  <a:schemeClr val="tx1"/>
                </a:solidFill>
                <a:effectLst/>
                <a:latin typeface="+mn-lt"/>
                <a:ea typeface="+mn-ea"/>
                <a:cs typeface="+mn-cs"/>
              </a:rPr>
              <a:t>gros blocs pierreux, jusqu’à des silts et des argiles en passant par des </a:t>
            </a:r>
          </a:p>
          <a:p>
            <a:r>
              <a:rPr lang="fr-FR" sz="1200" kern="1200" dirty="0" smtClean="0">
                <a:solidFill>
                  <a:schemeClr val="tx1"/>
                </a:solidFill>
                <a:effectLst/>
                <a:latin typeface="+mn-lt"/>
                <a:ea typeface="+mn-ea"/>
                <a:cs typeface="+mn-cs"/>
              </a:rPr>
              <a:t>sables et graviers. La rupture ou la déformation des ouvrages de dépôt </a:t>
            </a:r>
          </a:p>
          <a:p>
            <a:r>
              <a:rPr lang="fr-FR" sz="1200" kern="1200" dirty="0" smtClean="0">
                <a:solidFill>
                  <a:schemeClr val="tx1"/>
                </a:solidFill>
                <a:effectLst/>
                <a:latin typeface="+mn-lt"/>
                <a:ea typeface="+mn-ea"/>
                <a:cs typeface="+mn-cs"/>
              </a:rPr>
              <a:t>résultent généralement de l’évolution défavorable d’un ou plusieurs </a:t>
            </a:r>
          </a:p>
          <a:p>
            <a:r>
              <a:rPr lang="fr-FR" sz="1200" kern="1200" dirty="0" smtClean="0">
                <a:solidFill>
                  <a:schemeClr val="tx1"/>
                </a:solidFill>
                <a:effectLst/>
                <a:latin typeface="+mn-lt"/>
                <a:ea typeface="+mn-ea"/>
                <a:cs typeface="+mn-cs"/>
              </a:rPr>
              <a:t>facteurs gouvernant le comportement mécanique des matériaux et </a:t>
            </a:r>
          </a:p>
          <a:p>
            <a:r>
              <a:rPr lang="fr-FR" sz="1200" kern="1200" dirty="0" smtClean="0">
                <a:solidFill>
                  <a:schemeClr val="tx1"/>
                </a:solidFill>
                <a:effectLst/>
                <a:latin typeface="+mn-lt"/>
                <a:ea typeface="+mn-ea"/>
                <a:cs typeface="+mn-cs"/>
              </a:rPr>
              <a:t>notamment les circulations d’eau. Les désordres les plus dommageables </a:t>
            </a:r>
          </a:p>
          <a:p>
            <a:r>
              <a:rPr lang="fr-FR" sz="1200" kern="1200" dirty="0" smtClean="0">
                <a:solidFill>
                  <a:schemeClr val="tx1"/>
                </a:solidFill>
                <a:effectLst/>
                <a:latin typeface="+mn-lt"/>
                <a:ea typeface="+mn-ea"/>
                <a:cs typeface="+mn-cs"/>
              </a:rPr>
              <a:t>susceptibles d’affecter ces ouvrages sont les glissements profonds et les </a:t>
            </a:r>
          </a:p>
          <a:p>
            <a:r>
              <a:rPr lang="fr-FR" sz="1200" kern="1200" dirty="0" smtClean="0">
                <a:solidFill>
                  <a:schemeClr val="tx1"/>
                </a:solidFill>
                <a:effectLst/>
                <a:latin typeface="+mn-lt"/>
                <a:ea typeface="+mn-ea"/>
                <a:cs typeface="+mn-cs"/>
              </a:rPr>
              <a:t>coulées. En novembre 2015, la rupture soudaine de deux barrages </a:t>
            </a:r>
          </a:p>
          <a:p>
            <a:r>
              <a:rPr lang="fr-FR" sz="1200" kern="1200" dirty="0" smtClean="0">
                <a:solidFill>
                  <a:schemeClr val="tx1"/>
                </a:solidFill>
                <a:effectLst/>
                <a:latin typeface="+mn-lt"/>
                <a:ea typeface="+mn-ea"/>
                <a:cs typeface="+mn-cs"/>
              </a:rPr>
              <a:t>retenant des résidus miniers d’une mine de fer au Brésil a entraîné le </a:t>
            </a:r>
          </a:p>
          <a:p>
            <a:r>
              <a:rPr lang="fr-FR" sz="1200" kern="1200" dirty="0" smtClean="0">
                <a:solidFill>
                  <a:schemeClr val="tx1"/>
                </a:solidFill>
                <a:effectLst/>
                <a:latin typeface="+mn-lt"/>
                <a:ea typeface="+mn-ea"/>
                <a:cs typeface="+mn-cs"/>
              </a:rPr>
              <a:t>déversement d’une coulée de 60 millions m</a:t>
            </a:r>
          </a:p>
          <a:p>
            <a:r>
              <a:rPr lang="fr-FR" sz="1200" kern="1200" dirty="0" smtClean="0">
                <a:solidFill>
                  <a:schemeClr val="tx1"/>
                </a:solidFill>
                <a:effectLst/>
                <a:latin typeface="+mn-lt"/>
                <a:ea typeface="+mn-ea"/>
                <a:cs typeface="+mn-cs"/>
              </a:rPr>
              <a:t>3</a:t>
            </a:r>
          </a:p>
          <a:p>
            <a:r>
              <a:rPr lang="fr-FR" sz="1200" kern="1200" dirty="0" smtClean="0">
                <a:solidFill>
                  <a:schemeClr val="tx1"/>
                </a:solidFill>
                <a:effectLst/>
                <a:latin typeface="+mn-lt"/>
                <a:ea typeface="+mn-ea"/>
                <a:cs typeface="+mn-cs"/>
              </a:rPr>
              <a:t>de boue s’étendant sur plus </a:t>
            </a:r>
          </a:p>
          <a:p>
            <a:r>
              <a:rPr lang="fr-FR" sz="1200" kern="1200" dirty="0" smtClean="0">
                <a:solidFill>
                  <a:schemeClr val="tx1"/>
                </a:solidFill>
                <a:effectLst/>
                <a:latin typeface="+mn-lt"/>
                <a:ea typeface="+mn-ea"/>
                <a:cs typeface="+mn-cs"/>
              </a:rPr>
              <a:t>de 500 km. </a:t>
            </a:r>
          </a:p>
          <a:p>
            <a:endParaRPr lang="fr-FR" dirty="0" smtClean="0"/>
          </a:p>
          <a:p>
            <a:r>
              <a:rPr lang="fr-FR" sz="1200" kern="1200" dirty="0" smtClean="0">
                <a:solidFill>
                  <a:schemeClr val="tx1"/>
                </a:solidFill>
                <a:effectLst/>
                <a:latin typeface="+mn-lt"/>
                <a:ea typeface="+mn-ea"/>
                <a:cs typeface="+mn-cs"/>
              </a:rPr>
              <a:t>Les besoins en eaux </a:t>
            </a:r>
          </a:p>
          <a:p>
            <a:r>
              <a:rPr lang="fr-FR" sz="1200" kern="1200" dirty="0" smtClean="0">
                <a:solidFill>
                  <a:schemeClr val="tx1"/>
                </a:solidFill>
                <a:effectLst/>
                <a:latin typeface="+mn-lt"/>
                <a:ea typeface="+mn-ea"/>
                <a:cs typeface="+mn-cs"/>
              </a:rPr>
              <a:t>La problématique des conflits d’usage d’eau est à prendre en compte.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eaux d’exhaure </a:t>
            </a:r>
          </a:p>
          <a:p>
            <a:r>
              <a:rPr lang="fr-FR" sz="1200" kern="1200" dirty="0" smtClean="0">
                <a:solidFill>
                  <a:schemeClr val="tx1"/>
                </a:solidFill>
                <a:effectLst/>
                <a:latin typeface="+mn-lt"/>
                <a:ea typeface="+mn-ea"/>
                <a:cs typeface="+mn-cs"/>
              </a:rPr>
              <a:t>Les pompages d’exhaure peuvent collecter des </a:t>
            </a:r>
            <a:r>
              <a:rPr lang="fr-FR" sz="1200" kern="1200" dirty="0" err="1" smtClean="0">
                <a:solidFill>
                  <a:schemeClr val="tx1"/>
                </a:solidFill>
                <a:effectLst/>
                <a:latin typeface="+mn-lt"/>
                <a:ea typeface="+mn-ea"/>
                <a:cs typeface="+mn-cs"/>
              </a:rPr>
              <a:t>quantit</a:t>
            </a:r>
            <a:endParaRPr lang="fr-F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és</a:t>
            </a:r>
            <a:r>
              <a:rPr lang="fr-FR" sz="1200" kern="1200" dirty="0" smtClean="0">
                <a:solidFill>
                  <a:schemeClr val="tx1"/>
                </a:solidFill>
                <a:effectLst/>
                <a:latin typeface="+mn-lt"/>
                <a:ea typeface="+mn-ea"/>
                <a:cs typeface="+mn-cs"/>
              </a:rPr>
              <a:t> d’eau parfois importantes (Figure 29). </a:t>
            </a:r>
          </a:p>
          <a:p>
            <a:r>
              <a:rPr lang="fr-FR" sz="1200" kern="1200" dirty="0" smtClean="0">
                <a:solidFill>
                  <a:schemeClr val="tx1"/>
                </a:solidFill>
                <a:effectLst/>
                <a:latin typeface="+mn-lt"/>
                <a:ea typeface="+mn-ea"/>
                <a:cs typeface="+mn-cs"/>
              </a:rPr>
              <a:t>Après vérification de leur qualité, ces volumes d’eau peuvent rejoindre le réseau </a:t>
            </a:r>
          </a:p>
          <a:p>
            <a:r>
              <a:rPr lang="fr-FR" sz="1200" kern="1200" dirty="0" smtClean="0">
                <a:solidFill>
                  <a:schemeClr val="tx1"/>
                </a:solidFill>
                <a:effectLst/>
                <a:latin typeface="+mn-lt"/>
                <a:ea typeface="+mn-ea"/>
                <a:cs typeface="+mn-cs"/>
              </a:rPr>
              <a:t>hydrographique superficiel où ils sont </a:t>
            </a:r>
            <a:r>
              <a:rPr lang="fr-FR" sz="1200" kern="1200" dirty="0" err="1" smtClean="0">
                <a:solidFill>
                  <a:schemeClr val="tx1"/>
                </a:solidFill>
                <a:effectLst/>
                <a:latin typeface="+mn-lt"/>
                <a:ea typeface="+mn-ea"/>
                <a:cs typeface="+mn-cs"/>
              </a:rPr>
              <a:t>suscept</a:t>
            </a:r>
            <a:endParaRPr lang="fr-F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ibles</a:t>
            </a:r>
            <a:r>
              <a:rPr lang="fr-FR" sz="1200" kern="1200" dirty="0" smtClean="0">
                <a:solidFill>
                  <a:schemeClr val="tx1"/>
                </a:solidFill>
                <a:effectLst/>
                <a:latin typeface="+mn-lt"/>
                <a:ea typeface="+mn-ea"/>
                <a:cs typeface="+mn-cs"/>
              </a:rPr>
              <a:t> de modifier les écoulements naturels </a:t>
            </a:r>
          </a:p>
          <a:p>
            <a:r>
              <a:rPr lang="fr-FR" sz="1200" kern="1200" dirty="0" smtClean="0">
                <a:solidFill>
                  <a:schemeClr val="tx1"/>
                </a:solidFill>
                <a:effectLst/>
                <a:latin typeface="+mn-lt"/>
                <a:ea typeface="+mn-ea"/>
                <a:cs typeface="+mn-cs"/>
              </a:rPr>
              <a:t>(débordement de cours d’eau en crue ou en hautes eaux, écoulement pérenne de certains </a:t>
            </a:r>
          </a:p>
          <a:p>
            <a:r>
              <a:rPr lang="fr-FR" sz="1200" kern="1200" dirty="0" smtClean="0">
                <a:solidFill>
                  <a:schemeClr val="tx1"/>
                </a:solidFill>
                <a:effectLst/>
                <a:latin typeface="+mn-lt"/>
                <a:ea typeface="+mn-ea"/>
                <a:cs typeface="+mn-cs"/>
              </a:rPr>
              <a:t>cours d’eau normalement asséchés pendant une période de l’année).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smtClean="0"/>
              <a:t>P.45 rapport</a:t>
            </a:r>
          </a:p>
          <a:p>
            <a:r>
              <a:rPr lang="fr-FR" dirty="0" smtClean="0"/>
              <a:t> Exploitation minière et</a:t>
            </a:r>
            <a:r>
              <a:rPr lang="fr-FR" baseline="0" dirty="0" smtClean="0"/>
              <a:t> traitement des minerais</a:t>
            </a:r>
          </a:p>
          <a:p>
            <a:r>
              <a:rPr lang="fr-FR" sz="1200" kern="1200" dirty="0" smtClean="0">
                <a:solidFill>
                  <a:schemeClr val="tx1"/>
                </a:solidFill>
                <a:effectLst/>
                <a:latin typeface="+mn-lt"/>
                <a:ea typeface="+mn-ea"/>
                <a:cs typeface="+mn-cs"/>
              </a:rPr>
              <a:t>Des accidents majeurs ont touché des ouvrages de retenue d’effluents miniers et ont marqué </a:t>
            </a:r>
          </a:p>
          <a:p>
            <a:r>
              <a:rPr lang="fr-FR" sz="1200" kern="1200" dirty="0" smtClean="0">
                <a:solidFill>
                  <a:schemeClr val="tx1"/>
                </a:solidFill>
                <a:effectLst/>
                <a:latin typeface="+mn-lt"/>
                <a:ea typeface="+mn-ea"/>
                <a:cs typeface="+mn-cs"/>
              </a:rPr>
              <a:t>l'opinion mondiale : </a:t>
            </a:r>
          </a:p>
          <a:p>
            <a:r>
              <a:rPr lang="fr-FR" sz="1200" kern="1200" dirty="0" smtClean="0">
                <a:solidFill>
                  <a:schemeClr val="tx1"/>
                </a:solidFill>
                <a:effectLst/>
                <a:latin typeface="+mn-lt"/>
                <a:ea typeface="+mn-ea"/>
                <a:cs typeface="+mn-cs"/>
              </a:rPr>
              <a:t>• le site de la mine d’</a:t>
            </a:r>
            <a:r>
              <a:rPr lang="fr-FR" sz="1200" kern="1200" dirty="0" err="1" smtClean="0">
                <a:solidFill>
                  <a:schemeClr val="tx1"/>
                </a:solidFill>
                <a:effectLst/>
                <a:latin typeface="+mn-lt"/>
                <a:ea typeface="+mn-ea"/>
                <a:cs typeface="+mn-cs"/>
              </a:rPr>
              <a:t>Aznalcóllar</a:t>
            </a:r>
            <a:r>
              <a:rPr lang="fr-FR" sz="1200" kern="1200" dirty="0" smtClean="0">
                <a:solidFill>
                  <a:schemeClr val="tx1"/>
                </a:solidFill>
                <a:effectLst/>
                <a:latin typeface="+mn-lt"/>
                <a:ea typeface="+mn-ea"/>
                <a:cs typeface="+mn-cs"/>
              </a:rPr>
              <a:t> (Espagne), en 1998, l’effondrement d’un terril a entraîné </a:t>
            </a:r>
          </a:p>
          <a:p>
            <a:r>
              <a:rPr lang="fr-FR" sz="1200" kern="1200" dirty="0" smtClean="0">
                <a:solidFill>
                  <a:schemeClr val="tx1"/>
                </a:solidFill>
                <a:effectLst/>
                <a:latin typeface="+mn-lt"/>
                <a:ea typeface="+mn-ea"/>
                <a:cs typeface="+mn-cs"/>
              </a:rPr>
              <a:t>le déversement de 4 millions de m</a:t>
            </a:r>
          </a:p>
          <a:p>
            <a:r>
              <a:rPr lang="fr-FR" sz="1200" kern="1200" dirty="0" smtClean="0">
                <a:solidFill>
                  <a:schemeClr val="tx1"/>
                </a:solidFill>
                <a:effectLst/>
                <a:latin typeface="+mn-lt"/>
                <a:ea typeface="+mn-ea"/>
                <a:cs typeface="+mn-cs"/>
              </a:rPr>
              <a:t>3</a:t>
            </a:r>
          </a:p>
          <a:p>
            <a:r>
              <a:rPr lang="fr-FR" sz="1200" kern="1200" dirty="0" smtClean="0">
                <a:solidFill>
                  <a:schemeClr val="tx1"/>
                </a:solidFill>
                <a:effectLst/>
                <a:latin typeface="+mn-lt"/>
                <a:ea typeface="+mn-ea"/>
                <a:cs typeface="+mn-cs"/>
              </a:rPr>
              <a:t>de DMA dans un fleuve adjacent ; </a:t>
            </a:r>
          </a:p>
          <a:p>
            <a:r>
              <a:rPr lang="fr-FR" sz="1200" kern="1200" dirty="0" smtClean="0">
                <a:solidFill>
                  <a:schemeClr val="tx1"/>
                </a:solidFill>
                <a:effectLst/>
                <a:latin typeface="+mn-lt"/>
                <a:ea typeface="+mn-ea"/>
                <a:cs typeface="+mn-cs"/>
              </a:rPr>
              <a:t>• à Baia Mare (Roumanie), en 2000, une rupture similaire entraîna le déversement de </a:t>
            </a:r>
          </a:p>
          <a:p>
            <a:r>
              <a:rPr lang="fr-FR" sz="1200" kern="1200" dirty="0" smtClean="0">
                <a:solidFill>
                  <a:schemeClr val="tx1"/>
                </a:solidFill>
                <a:effectLst/>
                <a:latin typeface="+mn-lt"/>
                <a:ea typeface="+mn-ea"/>
                <a:cs typeface="+mn-cs"/>
              </a:rPr>
              <a:t>100 000 m</a:t>
            </a:r>
          </a:p>
          <a:p>
            <a:r>
              <a:rPr lang="fr-FR" sz="1200" kern="1200" dirty="0" smtClean="0">
                <a:solidFill>
                  <a:schemeClr val="tx1"/>
                </a:solidFill>
                <a:effectLst/>
                <a:latin typeface="+mn-lt"/>
                <a:ea typeface="+mn-ea"/>
                <a:cs typeface="+mn-cs"/>
              </a:rPr>
              <a:t>3</a:t>
            </a:r>
          </a:p>
          <a:p>
            <a:r>
              <a:rPr lang="fr-FR" sz="1200" kern="1200" dirty="0" smtClean="0">
                <a:solidFill>
                  <a:schemeClr val="tx1"/>
                </a:solidFill>
                <a:effectLst/>
                <a:latin typeface="+mn-lt"/>
                <a:ea typeface="+mn-ea"/>
                <a:cs typeface="+mn-cs"/>
              </a:rPr>
              <a:t>de DMA contenant entre 50 et 100 t de cyanure, qui ont contaminé le </a:t>
            </a:r>
          </a:p>
          <a:p>
            <a:r>
              <a:rPr lang="fr-FR" sz="1200" kern="1200" dirty="0" smtClean="0">
                <a:solidFill>
                  <a:schemeClr val="tx1"/>
                </a:solidFill>
                <a:effectLst/>
                <a:latin typeface="+mn-lt"/>
                <a:ea typeface="+mn-ea"/>
                <a:cs typeface="+mn-cs"/>
              </a:rPr>
              <a:t>Danube sur plus de 2000 km ; </a:t>
            </a:r>
          </a:p>
          <a:p>
            <a:r>
              <a:rPr lang="fr-FR" sz="1200" kern="1200" dirty="0" smtClean="0">
                <a:solidFill>
                  <a:schemeClr val="tx1"/>
                </a:solidFill>
                <a:effectLst/>
                <a:latin typeface="+mn-lt"/>
                <a:ea typeface="+mn-ea"/>
                <a:cs typeface="+mn-cs"/>
              </a:rPr>
              <a:t>• en août 2015, une fuite accidentelle causée par des personnels de l’Agence de </a:t>
            </a:r>
          </a:p>
          <a:p>
            <a:r>
              <a:rPr lang="fr-FR" sz="1200" kern="1200" dirty="0" smtClean="0">
                <a:solidFill>
                  <a:schemeClr val="tx1"/>
                </a:solidFill>
                <a:effectLst/>
                <a:latin typeface="+mn-lt"/>
                <a:ea typeface="+mn-ea"/>
                <a:cs typeface="+mn-cs"/>
              </a:rPr>
              <a:t>Protection de l’Environnement du gouvernement</a:t>
            </a:r>
          </a:p>
          <a:p>
            <a:r>
              <a:rPr lang="fr-FR" sz="1200" kern="1200" dirty="0" smtClean="0">
                <a:solidFill>
                  <a:schemeClr val="tx1"/>
                </a:solidFill>
                <a:effectLst/>
                <a:latin typeface="+mn-lt"/>
                <a:ea typeface="+mn-ea"/>
                <a:cs typeface="+mn-cs"/>
              </a:rPr>
              <a:t>américain a contaminé la rivière </a:t>
            </a:r>
          </a:p>
          <a:p>
            <a:r>
              <a:rPr lang="fr-FR" sz="1200" kern="1200" dirty="0" smtClean="0">
                <a:solidFill>
                  <a:schemeClr val="tx1"/>
                </a:solidFill>
                <a:effectLst/>
                <a:latin typeface="+mn-lt"/>
                <a:ea typeface="+mn-ea"/>
                <a:cs typeface="+mn-cs"/>
              </a:rPr>
              <a:t>Animas (3,8 millions de litres d'eaux polluées</a:t>
            </a:r>
          </a:p>
          <a:p>
            <a:r>
              <a:rPr lang="fr-FR" sz="1200" kern="1200" dirty="0" smtClean="0">
                <a:solidFill>
                  <a:schemeClr val="tx1"/>
                </a:solidFill>
                <a:effectLst/>
                <a:latin typeface="+mn-lt"/>
                <a:ea typeface="+mn-ea"/>
                <a:cs typeface="+mn-cs"/>
              </a:rPr>
              <a:t>[cadmium, du plomb, du zinc, du fer, du </a:t>
            </a:r>
          </a:p>
          <a:p>
            <a:r>
              <a:rPr lang="fr-FR" sz="1200" kern="1200" dirty="0" smtClean="0">
                <a:solidFill>
                  <a:schemeClr val="tx1"/>
                </a:solidFill>
                <a:effectLst/>
                <a:latin typeface="+mn-lt"/>
                <a:ea typeface="+mn-ea"/>
                <a:cs typeface="+mn-cs"/>
              </a:rPr>
              <a:t>cuivre ou de l'arsenic]). </a:t>
            </a:r>
          </a:p>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36</a:t>
            </a:fld>
            <a:endParaRPr lang="fr-FR"/>
          </a:p>
        </p:txBody>
      </p:sp>
    </p:spTree>
    <p:extLst>
      <p:ext uri="{BB962C8B-B14F-4D97-AF65-F5344CB8AC3E}">
        <p14:creationId xmlns:p14="http://schemas.microsoft.com/office/powerpoint/2010/main" val="3845451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37</a:t>
            </a:fld>
            <a:endParaRPr lang="fr-FR"/>
          </a:p>
        </p:txBody>
      </p:sp>
    </p:spTree>
    <p:extLst>
      <p:ext uri="{BB962C8B-B14F-4D97-AF65-F5344CB8AC3E}">
        <p14:creationId xmlns:p14="http://schemas.microsoft.com/office/powerpoint/2010/main" val="3236476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Vérifier</a:t>
            </a:r>
            <a:r>
              <a:rPr lang="fr-FR" baseline="0" dirty="0" smtClean="0"/>
              <a:t> l’info 2030</a:t>
            </a:r>
          </a:p>
          <a:p>
            <a:r>
              <a:rPr lang="fr-FR" sz="1200" kern="1200" dirty="0" smtClean="0">
                <a:solidFill>
                  <a:schemeClr val="tx1"/>
                </a:solidFill>
                <a:effectLst/>
                <a:latin typeface="+mn-lt"/>
                <a:ea typeface="+mn-ea"/>
                <a:cs typeface="+mn-cs"/>
              </a:rPr>
              <a:t>deux types de produits non valorisables :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stériles d’exploitation (en général, matériaux sols ou roches grossiers). Il </a:t>
            </a:r>
          </a:p>
          <a:p>
            <a:r>
              <a:rPr lang="fr-FR" sz="1200" kern="1200" dirty="0" smtClean="0">
                <a:solidFill>
                  <a:schemeClr val="tx1"/>
                </a:solidFill>
                <a:effectLst/>
                <a:latin typeface="+mn-lt"/>
                <a:ea typeface="+mn-ea"/>
                <a:cs typeface="+mn-cs"/>
              </a:rPr>
              <a:t>s’agit des terrains de recouvrement (stériles francs), d’une partie du minerai </a:t>
            </a:r>
          </a:p>
          <a:p>
            <a:r>
              <a:rPr lang="fr-FR" sz="1200" kern="1200" dirty="0" smtClean="0">
                <a:solidFill>
                  <a:schemeClr val="tx1"/>
                </a:solidFill>
                <a:effectLst/>
                <a:latin typeface="+mn-lt"/>
                <a:ea typeface="+mn-ea"/>
                <a:cs typeface="+mn-cs"/>
              </a:rPr>
              <a:t>abattu jugée insuffisamment riche (stériles de sélectivité) ou un mélange des </a:t>
            </a:r>
          </a:p>
          <a:p>
            <a:r>
              <a:rPr lang="fr-FR" sz="1200" kern="1200" dirty="0" smtClean="0">
                <a:solidFill>
                  <a:schemeClr val="tx1"/>
                </a:solidFill>
                <a:effectLst/>
                <a:latin typeface="+mn-lt"/>
                <a:ea typeface="+mn-ea"/>
                <a:cs typeface="+mn-cs"/>
              </a:rPr>
              <a:t>deux précédents (stériles mixtes) ;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résidus de traitement minier résultants des opérations de traitement (en </a:t>
            </a:r>
          </a:p>
          <a:p>
            <a:r>
              <a:rPr lang="fr-FR" sz="1200" kern="1200" dirty="0" smtClean="0">
                <a:solidFill>
                  <a:schemeClr val="tx1"/>
                </a:solidFill>
                <a:effectLst/>
                <a:latin typeface="+mn-lt"/>
                <a:ea typeface="+mn-ea"/>
                <a:cs typeface="+mn-cs"/>
              </a:rPr>
              <a:t>général matériaux fins mêlés à différentes solutions aqueuses). </a:t>
            </a:r>
          </a:p>
          <a:p>
            <a:r>
              <a:rPr lang="fr-FR" sz="1200" kern="1200" dirty="0" smtClean="0">
                <a:solidFill>
                  <a:schemeClr val="tx1"/>
                </a:solidFill>
                <a:effectLst/>
                <a:latin typeface="+mn-lt"/>
                <a:ea typeface="+mn-ea"/>
                <a:cs typeface="+mn-cs"/>
              </a:rPr>
              <a:t>La gestion de ces produits constitue un enjeu majeur pour une exploitation minière responsable </a:t>
            </a:r>
          </a:p>
          <a:p>
            <a:r>
              <a:rPr lang="fr-FR" sz="1200" kern="1200" dirty="0" smtClean="0">
                <a:solidFill>
                  <a:schemeClr val="tx1"/>
                </a:solidFill>
                <a:effectLst/>
                <a:latin typeface="+mn-lt"/>
                <a:ea typeface="+mn-ea"/>
                <a:cs typeface="+mn-cs"/>
              </a:rPr>
              <a:t>car ils ont été à l’origine d’accidents et de désastres environnementaux majeurs. </a:t>
            </a:r>
          </a:p>
          <a:p>
            <a:r>
              <a:rPr lang="fr-FR" sz="1200" kern="1200" dirty="0" smtClean="0">
                <a:solidFill>
                  <a:schemeClr val="tx1"/>
                </a:solidFill>
                <a:effectLst/>
                <a:latin typeface="+mn-lt"/>
                <a:ea typeface="+mn-ea"/>
                <a:cs typeface="+mn-cs"/>
              </a:rPr>
              <a:t>L’affaissement minier : se manifeste par un réajustement des terrains de surface </a:t>
            </a:r>
          </a:p>
          <a:p>
            <a:r>
              <a:rPr lang="fr-FR" sz="1200" kern="1200" dirty="0" smtClean="0">
                <a:solidFill>
                  <a:schemeClr val="tx1"/>
                </a:solidFill>
                <a:effectLst/>
                <a:latin typeface="+mn-lt"/>
                <a:ea typeface="+mn-ea"/>
                <a:cs typeface="+mn-cs"/>
              </a:rPr>
              <a:t>induit par l’éboulement de cavités souterraines résultant de l’extraction ou de la </a:t>
            </a:r>
          </a:p>
          <a:p>
            <a:r>
              <a:rPr lang="fr-FR" sz="1200" kern="1200" dirty="0" smtClean="0">
                <a:solidFill>
                  <a:schemeClr val="tx1"/>
                </a:solidFill>
                <a:effectLst/>
                <a:latin typeface="+mn-lt"/>
                <a:ea typeface="+mn-ea"/>
                <a:cs typeface="+mn-cs"/>
              </a:rPr>
              <a:t>disparition (dissolution, combustion) de minerai. </a:t>
            </a:r>
          </a:p>
          <a:p>
            <a:r>
              <a:rPr lang="fr-FR" sz="1200" kern="1200" dirty="0" smtClean="0">
                <a:solidFill>
                  <a:schemeClr val="tx1"/>
                </a:solidFill>
                <a:effectLst/>
                <a:latin typeface="+mn-lt"/>
                <a:ea typeface="+mn-ea"/>
                <a:cs typeface="+mn-cs"/>
              </a:rPr>
              <a:t>Les ruptures des ouvrages de dépôts des stériles ou de retenue de </a:t>
            </a:r>
          </a:p>
          <a:p>
            <a:r>
              <a:rPr lang="fr-FR" sz="1200" kern="1200" dirty="0" smtClean="0">
                <a:solidFill>
                  <a:schemeClr val="tx1"/>
                </a:solidFill>
                <a:effectLst/>
                <a:latin typeface="+mn-lt"/>
                <a:ea typeface="+mn-ea"/>
                <a:cs typeface="+mn-cs"/>
              </a:rPr>
              <a:t>résidus de traitement minier :</a:t>
            </a:r>
          </a:p>
          <a:p>
            <a:r>
              <a:rPr lang="fr-FR" sz="1200" kern="1200" dirty="0" smtClean="0">
                <a:solidFill>
                  <a:schemeClr val="tx1"/>
                </a:solidFill>
                <a:effectLst/>
                <a:latin typeface="+mn-lt"/>
                <a:ea typeface="+mn-ea"/>
                <a:cs typeface="+mn-cs"/>
              </a:rPr>
              <a:t>La nature et la granulométrie des </a:t>
            </a:r>
          </a:p>
          <a:p>
            <a:r>
              <a:rPr lang="fr-FR" sz="1200" kern="1200" dirty="0" smtClean="0">
                <a:solidFill>
                  <a:schemeClr val="tx1"/>
                </a:solidFill>
                <a:effectLst/>
                <a:latin typeface="+mn-lt"/>
                <a:ea typeface="+mn-ea"/>
                <a:cs typeface="+mn-cs"/>
              </a:rPr>
              <a:t>matériaux constituant ces ouvrages peuvent être très variables, depuis de </a:t>
            </a:r>
          </a:p>
          <a:p>
            <a:r>
              <a:rPr lang="fr-FR" sz="1200" kern="1200" dirty="0" smtClean="0">
                <a:solidFill>
                  <a:schemeClr val="tx1"/>
                </a:solidFill>
                <a:effectLst/>
                <a:latin typeface="+mn-lt"/>
                <a:ea typeface="+mn-ea"/>
                <a:cs typeface="+mn-cs"/>
              </a:rPr>
              <a:t>gros blocs pierreux, jusqu’à des silts et des argiles en passant par des </a:t>
            </a:r>
          </a:p>
          <a:p>
            <a:r>
              <a:rPr lang="fr-FR" sz="1200" kern="1200" dirty="0" smtClean="0">
                <a:solidFill>
                  <a:schemeClr val="tx1"/>
                </a:solidFill>
                <a:effectLst/>
                <a:latin typeface="+mn-lt"/>
                <a:ea typeface="+mn-ea"/>
                <a:cs typeface="+mn-cs"/>
              </a:rPr>
              <a:t>sables et graviers. La rupture ou la déformation des ouvrages de dépôt </a:t>
            </a:r>
          </a:p>
          <a:p>
            <a:r>
              <a:rPr lang="fr-FR" sz="1200" kern="1200" dirty="0" smtClean="0">
                <a:solidFill>
                  <a:schemeClr val="tx1"/>
                </a:solidFill>
                <a:effectLst/>
                <a:latin typeface="+mn-lt"/>
                <a:ea typeface="+mn-ea"/>
                <a:cs typeface="+mn-cs"/>
              </a:rPr>
              <a:t>résultent généralement de l’évolution défavorable d’un ou plusieurs </a:t>
            </a:r>
          </a:p>
          <a:p>
            <a:r>
              <a:rPr lang="fr-FR" sz="1200" kern="1200" dirty="0" smtClean="0">
                <a:solidFill>
                  <a:schemeClr val="tx1"/>
                </a:solidFill>
                <a:effectLst/>
                <a:latin typeface="+mn-lt"/>
                <a:ea typeface="+mn-ea"/>
                <a:cs typeface="+mn-cs"/>
              </a:rPr>
              <a:t>facteurs gouvernant le comportement mécanique des matériaux et </a:t>
            </a:r>
          </a:p>
          <a:p>
            <a:r>
              <a:rPr lang="fr-FR" sz="1200" kern="1200" dirty="0" smtClean="0">
                <a:solidFill>
                  <a:schemeClr val="tx1"/>
                </a:solidFill>
                <a:effectLst/>
                <a:latin typeface="+mn-lt"/>
                <a:ea typeface="+mn-ea"/>
                <a:cs typeface="+mn-cs"/>
              </a:rPr>
              <a:t>notamment les circulations d’eau. Les désordres les plus dommageables </a:t>
            </a:r>
          </a:p>
          <a:p>
            <a:r>
              <a:rPr lang="fr-FR" sz="1200" kern="1200" dirty="0" smtClean="0">
                <a:solidFill>
                  <a:schemeClr val="tx1"/>
                </a:solidFill>
                <a:effectLst/>
                <a:latin typeface="+mn-lt"/>
                <a:ea typeface="+mn-ea"/>
                <a:cs typeface="+mn-cs"/>
              </a:rPr>
              <a:t>susceptibles d’affecter ces ouvrages sont les glissements profonds et les </a:t>
            </a:r>
          </a:p>
          <a:p>
            <a:r>
              <a:rPr lang="fr-FR" sz="1200" kern="1200" dirty="0" smtClean="0">
                <a:solidFill>
                  <a:schemeClr val="tx1"/>
                </a:solidFill>
                <a:effectLst/>
                <a:latin typeface="+mn-lt"/>
                <a:ea typeface="+mn-ea"/>
                <a:cs typeface="+mn-cs"/>
              </a:rPr>
              <a:t>coulées. En novembre 2015, la rupture soudaine de deux barrages </a:t>
            </a:r>
          </a:p>
          <a:p>
            <a:r>
              <a:rPr lang="fr-FR" sz="1200" kern="1200" dirty="0" smtClean="0">
                <a:solidFill>
                  <a:schemeClr val="tx1"/>
                </a:solidFill>
                <a:effectLst/>
                <a:latin typeface="+mn-lt"/>
                <a:ea typeface="+mn-ea"/>
                <a:cs typeface="+mn-cs"/>
              </a:rPr>
              <a:t>retenant des résidus miniers d’une mine de fer au Brésil a entraîné le </a:t>
            </a:r>
          </a:p>
          <a:p>
            <a:r>
              <a:rPr lang="fr-FR" sz="1200" kern="1200" dirty="0" smtClean="0">
                <a:solidFill>
                  <a:schemeClr val="tx1"/>
                </a:solidFill>
                <a:effectLst/>
                <a:latin typeface="+mn-lt"/>
                <a:ea typeface="+mn-ea"/>
                <a:cs typeface="+mn-cs"/>
              </a:rPr>
              <a:t>déversement d’une coulée de 60 millions m</a:t>
            </a:r>
          </a:p>
          <a:p>
            <a:r>
              <a:rPr lang="fr-FR" sz="1200" kern="1200" dirty="0" smtClean="0">
                <a:solidFill>
                  <a:schemeClr val="tx1"/>
                </a:solidFill>
                <a:effectLst/>
                <a:latin typeface="+mn-lt"/>
                <a:ea typeface="+mn-ea"/>
                <a:cs typeface="+mn-cs"/>
              </a:rPr>
              <a:t>3</a:t>
            </a:r>
          </a:p>
          <a:p>
            <a:r>
              <a:rPr lang="fr-FR" sz="1200" kern="1200" dirty="0" smtClean="0">
                <a:solidFill>
                  <a:schemeClr val="tx1"/>
                </a:solidFill>
                <a:effectLst/>
                <a:latin typeface="+mn-lt"/>
                <a:ea typeface="+mn-ea"/>
                <a:cs typeface="+mn-cs"/>
              </a:rPr>
              <a:t>de boue s’étendant sur plus </a:t>
            </a:r>
          </a:p>
          <a:p>
            <a:r>
              <a:rPr lang="fr-FR" sz="1200" kern="1200" dirty="0" smtClean="0">
                <a:solidFill>
                  <a:schemeClr val="tx1"/>
                </a:solidFill>
                <a:effectLst/>
                <a:latin typeface="+mn-lt"/>
                <a:ea typeface="+mn-ea"/>
                <a:cs typeface="+mn-cs"/>
              </a:rPr>
              <a:t>de 500 km. </a:t>
            </a:r>
          </a:p>
          <a:p>
            <a:endParaRPr lang="fr-FR" dirty="0" smtClean="0"/>
          </a:p>
          <a:p>
            <a:r>
              <a:rPr lang="fr-FR" sz="1200" kern="1200" dirty="0" smtClean="0">
                <a:solidFill>
                  <a:schemeClr val="tx1"/>
                </a:solidFill>
                <a:effectLst/>
                <a:latin typeface="+mn-lt"/>
                <a:ea typeface="+mn-ea"/>
                <a:cs typeface="+mn-cs"/>
              </a:rPr>
              <a:t>Les besoins en eaux </a:t>
            </a:r>
          </a:p>
          <a:p>
            <a:r>
              <a:rPr lang="fr-FR" sz="1200" kern="1200" dirty="0" smtClean="0">
                <a:solidFill>
                  <a:schemeClr val="tx1"/>
                </a:solidFill>
                <a:effectLst/>
                <a:latin typeface="+mn-lt"/>
                <a:ea typeface="+mn-ea"/>
                <a:cs typeface="+mn-cs"/>
              </a:rPr>
              <a:t>La problématique des conflits d’usage d’eau est à prendre en compte. </a:t>
            </a:r>
          </a:p>
          <a:p>
            <a:r>
              <a:rPr lang="fr-FR" sz="1200" kern="1200" dirty="0" smtClean="0">
                <a:solidFill>
                  <a:schemeClr val="tx1"/>
                </a:solidFill>
                <a:effectLst/>
                <a:latin typeface="+mn-lt"/>
                <a:ea typeface="+mn-ea"/>
                <a:cs typeface="+mn-cs"/>
              </a:rPr>
              <a:t>• </a:t>
            </a:r>
          </a:p>
          <a:p>
            <a:r>
              <a:rPr lang="fr-FR" sz="1200" kern="1200" dirty="0" smtClean="0">
                <a:solidFill>
                  <a:schemeClr val="tx1"/>
                </a:solidFill>
                <a:effectLst/>
                <a:latin typeface="+mn-lt"/>
                <a:ea typeface="+mn-ea"/>
                <a:cs typeface="+mn-cs"/>
              </a:rPr>
              <a:t>Les eaux d’exhaure </a:t>
            </a:r>
          </a:p>
          <a:p>
            <a:r>
              <a:rPr lang="fr-FR" sz="1200" kern="1200" dirty="0" smtClean="0">
                <a:solidFill>
                  <a:schemeClr val="tx1"/>
                </a:solidFill>
                <a:effectLst/>
                <a:latin typeface="+mn-lt"/>
                <a:ea typeface="+mn-ea"/>
                <a:cs typeface="+mn-cs"/>
              </a:rPr>
              <a:t>Les pompages d’exhaure peuvent collecter des </a:t>
            </a:r>
            <a:r>
              <a:rPr lang="fr-FR" sz="1200" kern="1200" dirty="0" err="1" smtClean="0">
                <a:solidFill>
                  <a:schemeClr val="tx1"/>
                </a:solidFill>
                <a:effectLst/>
                <a:latin typeface="+mn-lt"/>
                <a:ea typeface="+mn-ea"/>
                <a:cs typeface="+mn-cs"/>
              </a:rPr>
              <a:t>quantit</a:t>
            </a:r>
            <a:endParaRPr lang="fr-F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és</a:t>
            </a:r>
            <a:r>
              <a:rPr lang="fr-FR" sz="1200" kern="1200" dirty="0" smtClean="0">
                <a:solidFill>
                  <a:schemeClr val="tx1"/>
                </a:solidFill>
                <a:effectLst/>
                <a:latin typeface="+mn-lt"/>
                <a:ea typeface="+mn-ea"/>
                <a:cs typeface="+mn-cs"/>
              </a:rPr>
              <a:t> d’eau parfois importantes (Figure 29). </a:t>
            </a:r>
          </a:p>
          <a:p>
            <a:r>
              <a:rPr lang="fr-FR" sz="1200" kern="1200" dirty="0" smtClean="0">
                <a:solidFill>
                  <a:schemeClr val="tx1"/>
                </a:solidFill>
                <a:effectLst/>
                <a:latin typeface="+mn-lt"/>
                <a:ea typeface="+mn-ea"/>
                <a:cs typeface="+mn-cs"/>
              </a:rPr>
              <a:t>Après vérification de leur qualité, ces volumes d’eau peuvent rejoindre le réseau </a:t>
            </a:r>
          </a:p>
          <a:p>
            <a:r>
              <a:rPr lang="fr-FR" sz="1200" kern="1200" dirty="0" smtClean="0">
                <a:solidFill>
                  <a:schemeClr val="tx1"/>
                </a:solidFill>
                <a:effectLst/>
                <a:latin typeface="+mn-lt"/>
                <a:ea typeface="+mn-ea"/>
                <a:cs typeface="+mn-cs"/>
              </a:rPr>
              <a:t>hydrographique superficiel où ils sont </a:t>
            </a:r>
            <a:r>
              <a:rPr lang="fr-FR" sz="1200" kern="1200" dirty="0" err="1" smtClean="0">
                <a:solidFill>
                  <a:schemeClr val="tx1"/>
                </a:solidFill>
                <a:effectLst/>
                <a:latin typeface="+mn-lt"/>
                <a:ea typeface="+mn-ea"/>
                <a:cs typeface="+mn-cs"/>
              </a:rPr>
              <a:t>suscept</a:t>
            </a:r>
            <a:endParaRPr lang="fr-FR" sz="1200" kern="1200" dirty="0" smtClean="0">
              <a:solidFill>
                <a:schemeClr val="tx1"/>
              </a:solidFill>
              <a:effectLst/>
              <a:latin typeface="+mn-lt"/>
              <a:ea typeface="+mn-ea"/>
              <a:cs typeface="+mn-cs"/>
            </a:endParaRPr>
          </a:p>
          <a:p>
            <a:r>
              <a:rPr lang="fr-FR" sz="1200" kern="1200" dirty="0" err="1" smtClean="0">
                <a:solidFill>
                  <a:schemeClr val="tx1"/>
                </a:solidFill>
                <a:effectLst/>
                <a:latin typeface="+mn-lt"/>
                <a:ea typeface="+mn-ea"/>
                <a:cs typeface="+mn-cs"/>
              </a:rPr>
              <a:t>ibles</a:t>
            </a:r>
            <a:r>
              <a:rPr lang="fr-FR" sz="1200" kern="1200" dirty="0" smtClean="0">
                <a:solidFill>
                  <a:schemeClr val="tx1"/>
                </a:solidFill>
                <a:effectLst/>
                <a:latin typeface="+mn-lt"/>
                <a:ea typeface="+mn-ea"/>
                <a:cs typeface="+mn-cs"/>
              </a:rPr>
              <a:t> de modifier les écoulements naturels </a:t>
            </a:r>
          </a:p>
          <a:p>
            <a:r>
              <a:rPr lang="fr-FR" sz="1200" kern="1200" dirty="0" smtClean="0">
                <a:solidFill>
                  <a:schemeClr val="tx1"/>
                </a:solidFill>
                <a:effectLst/>
                <a:latin typeface="+mn-lt"/>
                <a:ea typeface="+mn-ea"/>
                <a:cs typeface="+mn-cs"/>
              </a:rPr>
              <a:t>(débordement de cours d’eau en crue ou en hautes eaux, écoulement pérenne de certains </a:t>
            </a:r>
          </a:p>
          <a:p>
            <a:r>
              <a:rPr lang="fr-FR" sz="1200" kern="1200" dirty="0" smtClean="0">
                <a:solidFill>
                  <a:schemeClr val="tx1"/>
                </a:solidFill>
                <a:effectLst/>
                <a:latin typeface="+mn-lt"/>
                <a:ea typeface="+mn-ea"/>
                <a:cs typeface="+mn-cs"/>
              </a:rPr>
              <a:t>cours d’eau normalement asséchés pendant une période de l’année).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baseline="0" dirty="0" smtClean="0"/>
              <a:t>P.45 rapport</a:t>
            </a:r>
          </a:p>
          <a:p>
            <a:r>
              <a:rPr lang="fr-FR" dirty="0" smtClean="0"/>
              <a:t> Exploitation minière et</a:t>
            </a:r>
            <a:r>
              <a:rPr lang="fr-FR" baseline="0" dirty="0" smtClean="0"/>
              <a:t> traitement des minerais</a:t>
            </a:r>
          </a:p>
          <a:p>
            <a:r>
              <a:rPr lang="fr-FR" sz="1200" kern="1200" dirty="0" smtClean="0">
                <a:solidFill>
                  <a:schemeClr val="tx1"/>
                </a:solidFill>
                <a:effectLst/>
                <a:latin typeface="+mn-lt"/>
                <a:ea typeface="+mn-ea"/>
                <a:cs typeface="+mn-cs"/>
              </a:rPr>
              <a:t>Des accidents majeurs ont touché des ouvrages de retenue d’effluents miniers et ont marqué </a:t>
            </a:r>
          </a:p>
          <a:p>
            <a:r>
              <a:rPr lang="fr-FR" sz="1200" kern="1200" dirty="0" smtClean="0">
                <a:solidFill>
                  <a:schemeClr val="tx1"/>
                </a:solidFill>
                <a:effectLst/>
                <a:latin typeface="+mn-lt"/>
                <a:ea typeface="+mn-ea"/>
                <a:cs typeface="+mn-cs"/>
              </a:rPr>
              <a:t>l'opinion mondiale : </a:t>
            </a:r>
          </a:p>
          <a:p>
            <a:r>
              <a:rPr lang="fr-FR" sz="1200" kern="1200" dirty="0" smtClean="0">
                <a:solidFill>
                  <a:schemeClr val="tx1"/>
                </a:solidFill>
                <a:effectLst/>
                <a:latin typeface="+mn-lt"/>
                <a:ea typeface="+mn-ea"/>
                <a:cs typeface="+mn-cs"/>
              </a:rPr>
              <a:t>• le site de la mine d’</a:t>
            </a:r>
            <a:r>
              <a:rPr lang="fr-FR" sz="1200" kern="1200" dirty="0" err="1" smtClean="0">
                <a:solidFill>
                  <a:schemeClr val="tx1"/>
                </a:solidFill>
                <a:effectLst/>
                <a:latin typeface="+mn-lt"/>
                <a:ea typeface="+mn-ea"/>
                <a:cs typeface="+mn-cs"/>
              </a:rPr>
              <a:t>Aznalcóllar</a:t>
            </a:r>
            <a:r>
              <a:rPr lang="fr-FR" sz="1200" kern="1200" dirty="0" smtClean="0">
                <a:solidFill>
                  <a:schemeClr val="tx1"/>
                </a:solidFill>
                <a:effectLst/>
                <a:latin typeface="+mn-lt"/>
                <a:ea typeface="+mn-ea"/>
                <a:cs typeface="+mn-cs"/>
              </a:rPr>
              <a:t> (Espagne), en 1998, l’effondrement d’un terril a entraîné </a:t>
            </a:r>
          </a:p>
          <a:p>
            <a:r>
              <a:rPr lang="fr-FR" sz="1200" kern="1200" dirty="0" smtClean="0">
                <a:solidFill>
                  <a:schemeClr val="tx1"/>
                </a:solidFill>
                <a:effectLst/>
                <a:latin typeface="+mn-lt"/>
                <a:ea typeface="+mn-ea"/>
                <a:cs typeface="+mn-cs"/>
              </a:rPr>
              <a:t>le déversement de 4 millions de m</a:t>
            </a:r>
          </a:p>
          <a:p>
            <a:r>
              <a:rPr lang="fr-FR" sz="1200" kern="1200" dirty="0" smtClean="0">
                <a:solidFill>
                  <a:schemeClr val="tx1"/>
                </a:solidFill>
                <a:effectLst/>
                <a:latin typeface="+mn-lt"/>
                <a:ea typeface="+mn-ea"/>
                <a:cs typeface="+mn-cs"/>
              </a:rPr>
              <a:t>3</a:t>
            </a:r>
          </a:p>
          <a:p>
            <a:r>
              <a:rPr lang="fr-FR" sz="1200" kern="1200" dirty="0" smtClean="0">
                <a:solidFill>
                  <a:schemeClr val="tx1"/>
                </a:solidFill>
                <a:effectLst/>
                <a:latin typeface="+mn-lt"/>
                <a:ea typeface="+mn-ea"/>
                <a:cs typeface="+mn-cs"/>
              </a:rPr>
              <a:t>de DMA dans un fleuve adjacent ; </a:t>
            </a:r>
          </a:p>
          <a:p>
            <a:r>
              <a:rPr lang="fr-FR" sz="1200" kern="1200" dirty="0" smtClean="0">
                <a:solidFill>
                  <a:schemeClr val="tx1"/>
                </a:solidFill>
                <a:effectLst/>
                <a:latin typeface="+mn-lt"/>
                <a:ea typeface="+mn-ea"/>
                <a:cs typeface="+mn-cs"/>
              </a:rPr>
              <a:t>• à Baia Mare (Roumanie), en 2000, une rupture similaire entraîna le déversement de </a:t>
            </a:r>
          </a:p>
          <a:p>
            <a:r>
              <a:rPr lang="fr-FR" sz="1200" kern="1200" dirty="0" smtClean="0">
                <a:solidFill>
                  <a:schemeClr val="tx1"/>
                </a:solidFill>
                <a:effectLst/>
                <a:latin typeface="+mn-lt"/>
                <a:ea typeface="+mn-ea"/>
                <a:cs typeface="+mn-cs"/>
              </a:rPr>
              <a:t>100 000 m</a:t>
            </a:r>
          </a:p>
          <a:p>
            <a:r>
              <a:rPr lang="fr-FR" sz="1200" kern="1200" dirty="0" smtClean="0">
                <a:solidFill>
                  <a:schemeClr val="tx1"/>
                </a:solidFill>
                <a:effectLst/>
                <a:latin typeface="+mn-lt"/>
                <a:ea typeface="+mn-ea"/>
                <a:cs typeface="+mn-cs"/>
              </a:rPr>
              <a:t>3</a:t>
            </a:r>
          </a:p>
          <a:p>
            <a:r>
              <a:rPr lang="fr-FR" sz="1200" kern="1200" dirty="0" smtClean="0">
                <a:solidFill>
                  <a:schemeClr val="tx1"/>
                </a:solidFill>
                <a:effectLst/>
                <a:latin typeface="+mn-lt"/>
                <a:ea typeface="+mn-ea"/>
                <a:cs typeface="+mn-cs"/>
              </a:rPr>
              <a:t>de DMA contenant entre 50 et 100 t de cyanure, qui ont contaminé le </a:t>
            </a:r>
          </a:p>
          <a:p>
            <a:r>
              <a:rPr lang="fr-FR" sz="1200" kern="1200" dirty="0" smtClean="0">
                <a:solidFill>
                  <a:schemeClr val="tx1"/>
                </a:solidFill>
                <a:effectLst/>
                <a:latin typeface="+mn-lt"/>
                <a:ea typeface="+mn-ea"/>
                <a:cs typeface="+mn-cs"/>
              </a:rPr>
              <a:t>Danube sur plus de 2000 km ; </a:t>
            </a:r>
          </a:p>
          <a:p>
            <a:r>
              <a:rPr lang="fr-FR" sz="1200" kern="1200" dirty="0" smtClean="0">
                <a:solidFill>
                  <a:schemeClr val="tx1"/>
                </a:solidFill>
                <a:effectLst/>
                <a:latin typeface="+mn-lt"/>
                <a:ea typeface="+mn-ea"/>
                <a:cs typeface="+mn-cs"/>
              </a:rPr>
              <a:t>• en août 2015, une fuite accidentelle causée par des personnels de l’Agence de </a:t>
            </a:r>
          </a:p>
          <a:p>
            <a:r>
              <a:rPr lang="fr-FR" sz="1200" kern="1200" dirty="0" smtClean="0">
                <a:solidFill>
                  <a:schemeClr val="tx1"/>
                </a:solidFill>
                <a:effectLst/>
                <a:latin typeface="+mn-lt"/>
                <a:ea typeface="+mn-ea"/>
                <a:cs typeface="+mn-cs"/>
              </a:rPr>
              <a:t>Protection de l’Environnement du gouvernement</a:t>
            </a:r>
          </a:p>
          <a:p>
            <a:r>
              <a:rPr lang="fr-FR" sz="1200" kern="1200" dirty="0" smtClean="0">
                <a:solidFill>
                  <a:schemeClr val="tx1"/>
                </a:solidFill>
                <a:effectLst/>
                <a:latin typeface="+mn-lt"/>
                <a:ea typeface="+mn-ea"/>
                <a:cs typeface="+mn-cs"/>
              </a:rPr>
              <a:t>américain a contaminé la rivière </a:t>
            </a:r>
          </a:p>
          <a:p>
            <a:r>
              <a:rPr lang="fr-FR" sz="1200" kern="1200" dirty="0" smtClean="0">
                <a:solidFill>
                  <a:schemeClr val="tx1"/>
                </a:solidFill>
                <a:effectLst/>
                <a:latin typeface="+mn-lt"/>
                <a:ea typeface="+mn-ea"/>
                <a:cs typeface="+mn-cs"/>
              </a:rPr>
              <a:t>Animas (3,8 millions de litres d'eaux polluées</a:t>
            </a:r>
          </a:p>
          <a:p>
            <a:r>
              <a:rPr lang="fr-FR" sz="1200" kern="1200" dirty="0" smtClean="0">
                <a:solidFill>
                  <a:schemeClr val="tx1"/>
                </a:solidFill>
                <a:effectLst/>
                <a:latin typeface="+mn-lt"/>
                <a:ea typeface="+mn-ea"/>
                <a:cs typeface="+mn-cs"/>
              </a:rPr>
              <a:t>[cadmium, du plomb, du zinc, du fer, du </a:t>
            </a:r>
          </a:p>
          <a:p>
            <a:r>
              <a:rPr lang="fr-FR" sz="1200" kern="1200" dirty="0" smtClean="0">
                <a:solidFill>
                  <a:schemeClr val="tx1"/>
                </a:solidFill>
                <a:effectLst/>
                <a:latin typeface="+mn-lt"/>
                <a:ea typeface="+mn-ea"/>
                <a:cs typeface="+mn-cs"/>
              </a:rPr>
              <a:t>cuivre ou de l'arsenic]). </a:t>
            </a:r>
          </a:p>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38</a:t>
            </a:fld>
            <a:endParaRPr lang="fr-FR"/>
          </a:p>
        </p:txBody>
      </p:sp>
    </p:spTree>
    <p:extLst>
      <p:ext uri="{BB962C8B-B14F-4D97-AF65-F5344CB8AC3E}">
        <p14:creationId xmlns:p14="http://schemas.microsoft.com/office/powerpoint/2010/main" val="2537402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pollution, 24 mois après, car la boue qui s’est déposée sur les berges continue de ruisseler à chaque pluie. Sur les 109 affluents de ce fleuve, l’un des plus importants d’Amérique du Sud, 20 sont également contaminés. Des travaux de décontamination et de replantation sont entrepris par la fondation </a:t>
            </a:r>
            <a:r>
              <a:rPr lang="fr-FR" dirty="0" err="1" smtClean="0"/>
              <a:t>Renova</a:t>
            </a:r>
            <a:r>
              <a:rPr lang="fr-FR" dirty="0" smtClean="0"/>
              <a:t>, un organisme créé par un accord avec les autorités publiques et financé par les groupes miniers propriétaires du barrage. La tâche est titanesque et le plan de récupération des zones dévastées est prévu sur une période de 20 ans. Mais certains biologistes estiment que la nature aura besoin plutôt d’une cinquantaine d’années pour retrouver l’équilibre des écosystèmes. Même si la faune et la flore reviennent peupler les berges et les champs, la récupération est lente. Notamment parce que plus de 11 tonnes de poissons sont morts asphyxiés dans les jours qui ont suivi la catastrophe, provoquant pollution et déséquilibre de la chaîne alimentaire.</a:t>
            </a:r>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39</a:t>
            </a:fld>
            <a:endParaRPr lang="fr-FR"/>
          </a:p>
        </p:txBody>
      </p:sp>
    </p:spTree>
    <p:extLst>
      <p:ext uri="{BB962C8B-B14F-4D97-AF65-F5344CB8AC3E}">
        <p14:creationId xmlns:p14="http://schemas.microsoft.com/office/powerpoint/2010/main" val="3981604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METTRE EN AVANT L’ENERGIE</a:t>
            </a:r>
          </a:p>
          <a:p>
            <a:r>
              <a:rPr lang="fr-FR" dirty="0" smtClean="0"/>
              <a:t>C’est aussi 5 % des</a:t>
            </a:r>
            <a:r>
              <a:rPr lang="fr-FR" baseline="0" dirty="0" smtClean="0"/>
              <a:t> </a:t>
            </a:r>
            <a:r>
              <a:rPr lang="fr-FR" dirty="0" smtClean="0"/>
              <a:t>émissions de CO2 d’origine anthropique</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42</a:t>
            </a:fld>
            <a:endParaRPr lang="fr-FR"/>
          </a:p>
        </p:txBody>
      </p:sp>
    </p:spTree>
    <p:extLst>
      <p:ext uri="{BB962C8B-B14F-4D97-AF65-F5344CB8AC3E}">
        <p14:creationId xmlns:p14="http://schemas.microsoft.com/office/powerpoint/2010/main" val="2167023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 épurer</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46</a:t>
            </a:fld>
            <a:endParaRPr lang="fr-FR"/>
          </a:p>
        </p:txBody>
      </p:sp>
    </p:spTree>
    <p:extLst>
      <p:ext uri="{BB962C8B-B14F-4D97-AF65-F5344CB8AC3E}">
        <p14:creationId xmlns:p14="http://schemas.microsoft.com/office/powerpoint/2010/main" val="1711410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Pas assez parlant</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47</a:t>
            </a:fld>
            <a:endParaRPr lang="fr-FR"/>
          </a:p>
        </p:txBody>
      </p:sp>
    </p:spTree>
    <p:extLst>
      <p:ext uri="{BB962C8B-B14F-4D97-AF65-F5344CB8AC3E}">
        <p14:creationId xmlns:p14="http://schemas.microsoft.com/office/powerpoint/2010/main" val="187052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http://futurs-souhaitables.org/post-r/posters/mtaux/   à mettre</a:t>
            </a:r>
            <a:r>
              <a:rPr lang="fr-FR" baseline="0" dirty="0" smtClean="0"/>
              <a:t> sur </a:t>
            </a:r>
            <a:r>
              <a:rPr lang="fr-FR" baseline="0" dirty="0" err="1" smtClean="0"/>
              <a:t>moodle</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8</a:t>
            </a:fld>
            <a:endParaRPr lang="fr-FR"/>
          </a:p>
        </p:txBody>
      </p:sp>
    </p:spTree>
    <p:extLst>
      <p:ext uri="{BB962C8B-B14F-4D97-AF65-F5344CB8AC3E}">
        <p14:creationId xmlns:p14="http://schemas.microsoft.com/office/powerpoint/2010/main" val="14260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 lac Poopó en Bolivie s'est asséché à 99% en 25 ans, à cause notamment des exploitations minières et du réchauffement climatique. Photos 1991</a:t>
            </a:r>
            <a:r>
              <a:rPr lang="fr-FR" baseline="0" dirty="0" smtClean="0"/>
              <a:t> 2015</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49</a:t>
            </a:fld>
            <a:endParaRPr lang="fr-FR"/>
          </a:p>
        </p:txBody>
      </p:sp>
    </p:spTree>
    <p:extLst>
      <p:ext uri="{BB962C8B-B14F-4D97-AF65-F5344CB8AC3E}">
        <p14:creationId xmlns:p14="http://schemas.microsoft.com/office/powerpoint/2010/main" val="685235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50</a:t>
            </a:fld>
            <a:endParaRPr lang="fr-FR"/>
          </a:p>
        </p:txBody>
      </p:sp>
    </p:spTree>
    <p:extLst>
      <p:ext uri="{BB962C8B-B14F-4D97-AF65-F5344CB8AC3E}">
        <p14:creationId xmlns:p14="http://schemas.microsoft.com/office/powerpoint/2010/main" val="1471434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Donner un impact illustratif</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51</a:t>
            </a:fld>
            <a:endParaRPr lang="fr-FR"/>
          </a:p>
        </p:txBody>
      </p:sp>
    </p:spTree>
    <p:extLst>
      <p:ext uri="{BB962C8B-B14F-4D97-AF65-F5344CB8AC3E}">
        <p14:creationId xmlns:p14="http://schemas.microsoft.com/office/powerpoint/2010/main" val="154925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Où</a:t>
            </a:r>
            <a:r>
              <a:rPr lang="fr-FR" baseline="0" dirty="0" smtClean="0"/>
              <a:t> la mettre?</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54</a:t>
            </a:fld>
            <a:endParaRPr lang="fr-FR"/>
          </a:p>
        </p:txBody>
      </p:sp>
    </p:spTree>
    <p:extLst>
      <p:ext uri="{BB962C8B-B14F-4D97-AF65-F5344CB8AC3E}">
        <p14:creationId xmlns:p14="http://schemas.microsoft.com/office/powerpoint/2010/main" val="34612610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1h20</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60</a:t>
            </a:fld>
            <a:endParaRPr lang="fr-FR"/>
          </a:p>
        </p:txBody>
      </p:sp>
    </p:spTree>
    <p:extLst>
      <p:ext uri="{BB962C8B-B14F-4D97-AF65-F5344CB8AC3E}">
        <p14:creationId xmlns:p14="http://schemas.microsoft.com/office/powerpoint/2010/main" val="4141481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Modele</a:t>
            </a:r>
            <a:r>
              <a:rPr lang="fr-FR" dirty="0" smtClean="0"/>
              <a:t>, pratique</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63</a:t>
            </a:fld>
            <a:endParaRPr lang="fr-FR"/>
          </a:p>
        </p:txBody>
      </p:sp>
    </p:spTree>
    <p:extLst>
      <p:ext uri="{BB962C8B-B14F-4D97-AF65-F5344CB8AC3E}">
        <p14:creationId xmlns:p14="http://schemas.microsoft.com/office/powerpoint/2010/main" val="15847435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68</a:t>
            </a:fld>
            <a:endParaRPr lang="fr-FR"/>
          </a:p>
        </p:txBody>
      </p:sp>
    </p:spTree>
    <p:extLst>
      <p:ext uri="{BB962C8B-B14F-4D97-AF65-F5344CB8AC3E}">
        <p14:creationId xmlns:p14="http://schemas.microsoft.com/office/powerpoint/2010/main" val="2769514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70</a:t>
            </a:fld>
            <a:endParaRPr lang="fr-FR"/>
          </a:p>
        </p:txBody>
      </p:sp>
    </p:spTree>
    <p:extLst>
      <p:ext uri="{BB962C8B-B14F-4D97-AF65-F5344CB8AC3E}">
        <p14:creationId xmlns:p14="http://schemas.microsoft.com/office/powerpoint/2010/main" val="1399215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CES choix des</a:t>
            </a:r>
            <a:r>
              <a:rPr lang="fr-FR" baseline="0" dirty="0" smtClean="0"/>
              <a:t> propriétés pour le VTT : masse volumique, </a:t>
            </a:r>
            <a:r>
              <a:rPr lang="fr-FR" baseline="0" dirty="0" err="1" smtClean="0"/>
              <a:t>young</a:t>
            </a:r>
            <a:r>
              <a:rPr lang="fr-FR" baseline="0" dirty="0" smtClean="0"/>
              <a:t>, coût matière, recyclabilité CO2</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71</a:t>
            </a:fld>
            <a:endParaRPr lang="fr-FR"/>
          </a:p>
        </p:txBody>
      </p:sp>
    </p:spTree>
    <p:extLst>
      <p:ext uri="{BB962C8B-B14F-4D97-AF65-F5344CB8AC3E}">
        <p14:creationId xmlns:p14="http://schemas.microsoft.com/office/powerpoint/2010/main" val="489325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72</a:t>
            </a:fld>
            <a:endParaRPr lang="fr-FR"/>
          </a:p>
        </p:txBody>
      </p:sp>
    </p:spTree>
    <p:extLst>
      <p:ext uri="{BB962C8B-B14F-4D97-AF65-F5344CB8AC3E}">
        <p14:creationId xmlns:p14="http://schemas.microsoft.com/office/powerpoint/2010/main" val="2529684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Ajouter Nickel et ADEME 2022</a:t>
            </a:r>
          </a:p>
          <a:p>
            <a:r>
              <a:rPr lang="fr-FR" sz="1200" b="0" i="0" u="none" strike="noStrike" kern="1200" baseline="0" dirty="0" smtClean="0">
                <a:solidFill>
                  <a:schemeClr val="tx1"/>
                </a:solidFill>
                <a:latin typeface="+mn-lt"/>
                <a:ea typeface="+mn-ea"/>
                <a:cs typeface="+mn-cs"/>
              </a:rPr>
              <a:t>Ainsi la durée de vie des réserves connues de cuivre reste depuis 60 ans autour de 40 années </a:t>
            </a:r>
            <a:endParaRPr lang="fr-FR" dirty="0" smtClean="0"/>
          </a:p>
          <a:p>
            <a:endParaRPr lang="fr-FR" dirty="0" smtClean="0"/>
          </a:p>
          <a:p>
            <a:r>
              <a:rPr lang="fr-FR" dirty="0" smtClean="0"/>
              <a:t>Faire histogramme sur </a:t>
            </a:r>
            <a:r>
              <a:rPr lang="fr-FR" dirty="0" err="1" smtClean="0"/>
              <a:t>excel</a:t>
            </a:r>
            <a:r>
              <a:rPr lang="fr-FR" dirty="0" smtClean="0"/>
              <a:t> avec données wiki et </a:t>
            </a:r>
            <a:r>
              <a:rPr lang="fr-FR" dirty="0" err="1" smtClean="0"/>
              <a:t>ademe</a:t>
            </a:r>
            <a:r>
              <a:rPr lang="fr-FR" dirty="0" smtClean="0"/>
              <a:t> </a:t>
            </a:r>
            <a:r>
              <a:rPr lang="fr-FR" dirty="0" err="1" smtClean="0"/>
              <a:t>sourcées</a:t>
            </a:r>
            <a:endParaRPr lang="fr-FR" dirty="0" smtClean="0"/>
          </a:p>
          <a:p>
            <a:r>
              <a:rPr lang="fr-FR" dirty="0" err="1" smtClean="0"/>
              <a:t>Burn</a:t>
            </a:r>
            <a:r>
              <a:rPr lang="fr-FR" baseline="0" dirty="0" smtClean="0"/>
              <a:t> rate : </a:t>
            </a:r>
            <a:r>
              <a:rPr lang="fr-FR" dirty="0" smtClean="0">
                <a:hlinkClick r:id="rId3" tooltip="consommation"/>
              </a:rPr>
              <a:t>Consommation</a:t>
            </a:r>
            <a:r>
              <a:rPr lang="fr-FR" dirty="0" smtClean="0"/>
              <a:t> mensuelle des liquidités d’une entreprise en phase de </a:t>
            </a:r>
            <a:r>
              <a:rPr lang="fr-FR" dirty="0" smtClean="0">
                <a:hlinkClick r:id="rId4" tooltip="démarrage"/>
              </a:rPr>
              <a:t>démarrage</a:t>
            </a:r>
            <a:r>
              <a:rPr lang="fr-FR" dirty="0" smtClean="0"/>
              <a:t> permettant, ainsi, de connaître la durée de vie de l’entreprise avant le prochain </a:t>
            </a:r>
            <a:r>
              <a:rPr lang="fr-FR" dirty="0" smtClean="0">
                <a:hlinkClick r:id="rId5" tooltip="appel"/>
              </a:rPr>
              <a:t>appel</a:t>
            </a:r>
            <a:r>
              <a:rPr lang="fr-FR" dirty="0" smtClean="0"/>
              <a:t> de fonds.</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9</a:t>
            </a:fld>
            <a:endParaRPr lang="fr-FR"/>
          </a:p>
        </p:txBody>
      </p:sp>
    </p:spTree>
    <p:extLst>
      <p:ext uri="{BB962C8B-B14F-4D97-AF65-F5344CB8AC3E}">
        <p14:creationId xmlns:p14="http://schemas.microsoft.com/office/powerpoint/2010/main" val="12111482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73</a:t>
            </a:fld>
            <a:endParaRPr lang="fr-FR"/>
          </a:p>
        </p:txBody>
      </p:sp>
    </p:spTree>
    <p:extLst>
      <p:ext uri="{BB962C8B-B14F-4D97-AF65-F5344CB8AC3E}">
        <p14:creationId xmlns:p14="http://schemas.microsoft.com/office/powerpoint/2010/main" val="3460063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On trouve le calcaire mais c’est trop lourd, on </a:t>
            </a:r>
            <a:r>
              <a:rPr lang="fr-FR" sz="2600" dirty="0" err="1" smtClean="0"/>
              <a:t>introiduit</a:t>
            </a:r>
            <a:r>
              <a:rPr lang="fr-FR" sz="2600" dirty="0" smtClean="0"/>
              <a:t> un indice « masse » diapo suivante</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74</a:t>
            </a:fld>
            <a:endParaRPr lang="fr-FR"/>
          </a:p>
        </p:txBody>
      </p:sp>
    </p:spTree>
    <p:extLst>
      <p:ext uri="{BB962C8B-B14F-4D97-AF65-F5344CB8AC3E}">
        <p14:creationId xmlns:p14="http://schemas.microsoft.com/office/powerpoint/2010/main" val="23863869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Avec l’indice masse on élimine le calcaire</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75</a:t>
            </a:fld>
            <a:endParaRPr lang="fr-FR"/>
          </a:p>
        </p:txBody>
      </p:sp>
    </p:spTree>
    <p:extLst>
      <p:ext uri="{BB962C8B-B14F-4D97-AF65-F5344CB8AC3E}">
        <p14:creationId xmlns:p14="http://schemas.microsoft.com/office/powerpoint/2010/main" val="22461015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On ajoute le critère rigidité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76</a:t>
            </a:fld>
            <a:endParaRPr lang="fr-FR"/>
          </a:p>
        </p:txBody>
      </p:sp>
    </p:spTree>
    <p:extLst>
      <p:ext uri="{BB962C8B-B14F-4D97-AF65-F5344CB8AC3E}">
        <p14:creationId xmlns:p14="http://schemas.microsoft.com/office/powerpoint/2010/main" val="36552752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Le pin apparaît comme le </a:t>
            </a:r>
            <a:r>
              <a:rPr lang="fr-FR" sz="2600" dirty="0" err="1" smtClean="0"/>
              <a:t>mailleur</a:t>
            </a:r>
            <a:r>
              <a:rPr lang="fr-FR" sz="2600" dirty="0" smtClean="0"/>
              <a:t> choix MAIS sans tenir compte de la forme !!</a:t>
            </a:r>
          </a:p>
          <a:p>
            <a:pPr lvl="1"/>
            <a:endParaRPr lang="fr-FR" sz="2600" dirty="0" smtClean="0"/>
          </a:p>
          <a:p>
            <a:pPr lvl="1"/>
            <a:r>
              <a:rPr lang="fr-FR" sz="2600" dirty="0" smtClean="0"/>
              <a:t>Attention</a:t>
            </a:r>
            <a:r>
              <a:rPr lang="fr-FR" sz="2600" baseline="0" dirty="0" smtClean="0"/>
              <a:t> : ici on compare des sections pleines</a:t>
            </a:r>
            <a:endParaRPr lang="fr-FR" sz="2600" dirty="0" smtClean="0"/>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77</a:t>
            </a:fld>
            <a:endParaRPr lang="fr-FR"/>
          </a:p>
        </p:txBody>
      </p:sp>
    </p:spTree>
    <p:extLst>
      <p:ext uri="{BB962C8B-B14F-4D97-AF65-F5344CB8AC3E}">
        <p14:creationId xmlns:p14="http://schemas.microsoft.com/office/powerpoint/2010/main" val="3353331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En prenant en compte la forme on voit</a:t>
            </a:r>
            <a:r>
              <a:rPr lang="fr-FR" sz="2600" baseline="0" dirty="0" smtClean="0"/>
              <a:t> que l’acier est un bon choix. Encore faut-il être sûr d’obtenir la performance annoncée du facteur de forme (choix du « bon » profilé. On </a:t>
            </a:r>
            <a:r>
              <a:rPr lang="fr-FR" sz="2600" baseline="0" dirty="0" err="1" smtClean="0"/>
              <a:t>eput</a:t>
            </a:r>
            <a:r>
              <a:rPr lang="fr-FR" sz="2600" baseline="0" dirty="0" smtClean="0"/>
              <a:t> aussi travailler la forme pour le papier et obtenir un meilleur </a:t>
            </a:r>
            <a:r>
              <a:rPr lang="fr-FR" sz="2600" baseline="0" dirty="0" err="1" smtClean="0"/>
              <a:t>résulat</a:t>
            </a:r>
            <a:r>
              <a:rPr lang="fr-FR" sz="2600" baseline="0" dirty="0" smtClean="0"/>
              <a:t> (cas de vélo en carton)</a:t>
            </a:r>
            <a:endParaRPr lang="fr-FR" sz="2600" dirty="0" smtClean="0"/>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78</a:t>
            </a:fld>
            <a:endParaRPr lang="fr-FR"/>
          </a:p>
        </p:txBody>
      </p:sp>
    </p:spTree>
    <p:extLst>
      <p:ext uri="{BB962C8B-B14F-4D97-AF65-F5344CB8AC3E}">
        <p14:creationId xmlns:p14="http://schemas.microsoft.com/office/powerpoint/2010/main" val="41268342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On</a:t>
            </a:r>
            <a:r>
              <a:rPr lang="fr-FR" sz="2600" baseline="0" dirty="0" smtClean="0"/>
              <a:t> n’a pas le bilan en impact CO2 et 2nergie du vélo en carton</a:t>
            </a:r>
          </a:p>
          <a:p>
            <a:pPr lvl="1"/>
            <a:endParaRPr lang="fr-FR" sz="2600" baseline="0" dirty="0" smtClean="0"/>
          </a:p>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79</a:t>
            </a:fld>
            <a:endParaRPr lang="fr-FR"/>
          </a:p>
        </p:txBody>
      </p:sp>
    </p:spTree>
    <p:extLst>
      <p:ext uri="{BB962C8B-B14F-4D97-AF65-F5344CB8AC3E}">
        <p14:creationId xmlns:p14="http://schemas.microsoft.com/office/powerpoint/2010/main" val="41351825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80</a:t>
            </a:fld>
            <a:endParaRPr lang="fr-FR"/>
          </a:p>
        </p:txBody>
      </p:sp>
    </p:spTree>
    <p:extLst>
      <p:ext uri="{BB962C8B-B14F-4D97-AF65-F5344CB8AC3E}">
        <p14:creationId xmlns:p14="http://schemas.microsoft.com/office/powerpoint/2010/main" val="29923068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82</a:t>
            </a:fld>
            <a:endParaRPr lang="fr-FR"/>
          </a:p>
        </p:txBody>
      </p:sp>
    </p:spTree>
    <p:extLst>
      <p:ext uri="{BB962C8B-B14F-4D97-AF65-F5344CB8AC3E}">
        <p14:creationId xmlns:p14="http://schemas.microsoft.com/office/powerpoint/2010/main" val="3944568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87</a:t>
            </a:fld>
            <a:endParaRPr lang="fr-FR"/>
          </a:p>
        </p:txBody>
      </p:sp>
    </p:spTree>
    <p:extLst>
      <p:ext uri="{BB962C8B-B14F-4D97-AF65-F5344CB8AC3E}">
        <p14:creationId xmlns:p14="http://schemas.microsoft.com/office/powerpoint/2010/main" val="357458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10% : part actuelle due</a:t>
            </a:r>
          </a:p>
          <a:p>
            <a:r>
              <a:rPr lang="fr-FR" dirty="0" smtClean="0"/>
              <a:t> 15 min</a:t>
            </a:r>
            <a:endParaRPr lang="fr-FR" dirty="0" smtClean="0"/>
          </a:p>
          <a:p>
            <a:r>
              <a:rPr lang="fr-FR" dirty="0" smtClean="0"/>
              <a:t>Pour</a:t>
            </a:r>
            <a:r>
              <a:rPr lang="fr-FR" baseline="0" dirty="0" smtClean="0"/>
              <a:t> les métaux rares 99,9% des ressources resteront inexploitables</a:t>
            </a:r>
          </a:p>
          <a:p>
            <a:endParaRPr lang="fr-FR" baseline="0" dirty="0" smtClean="0"/>
          </a:p>
          <a:p>
            <a:r>
              <a:rPr lang="fr-FR" baseline="0" dirty="0" smtClean="0"/>
              <a:t>Le rapport entre la totalité de la ressource et ce qui est exploitable est entre 1000 et 10000</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10</a:t>
            </a:fld>
            <a:endParaRPr lang="fr-FR"/>
          </a:p>
        </p:txBody>
      </p:sp>
    </p:spTree>
    <p:extLst>
      <p:ext uri="{BB962C8B-B14F-4D97-AF65-F5344CB8AC3E}">
        <p14:creationId xmlns:p14="http://schemas.microsoft.com/office/powerpoint/2010/main" val="510476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Barre 100 millions</a:t>
            </a:r>
            <a:r>
              <a:rPr lang="fr-FR" baseline="0" dirty="0" smtClean="0"/>
              <a:t> de barils de pétrole jour</a:t>
            </a:r>
          </a:p>
          <a:p>
            <a:r>
              <a:rPr lang="fr-FR" baseline="0" dirty="0" smtClean="0"/>
              <a:t>Image 1 an de CO2 New York</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92</a:t>
            </a:fld>
            <a:endParaRPr lang="fr-FR"/>
          </a:p>
        </p:txBody>
      </p:sp>
    </p:spTree>
    <p:extLst>
      <p:ext uri="{BB962C8B-B14F-4D97-AF65-F5344CB8AC3E}">
        <p14:creationId xmlns:p14="http://schemas.microsoft.com/office/powerpoint/2010/main" val="32021238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Ajouter Nickel et ADEME 2022</a:t>
            </a:r>
          </a:p>
          <a:p>
            <a:r>
              <a:rPr lang="fr-FR" sz="1200" b="0" i="0" u="none" strike="noStrike" kern="1200" baseline="0" dirty="0" smtClean="0">
                <a:solidFill>
                  <a:schemeClr val="tx1"/>
                </a:solidFill>
                <a:latin typeface="+mn-lt"/>
                <a:ea typeface="+mn-ea"/>
                <a:cs typeface="+mn-cs"/>
              </a:rPr>
              <a:t>Ainsi la durée de vie des réserves connues de cuivre reste depuis 60 ans autour de 40 années </a:t>
            </a:r>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93</a:t>
            </a:fld>
            <a:endParaRPr lang="fr-FR"/>
          </a:p>
        </p:txBody>
      </p:sp>
    </p:spTree>
    <p:extLst>
      <p:ext uri="{BB962C8B-B14F-4D97-AF65-F5344CB8AC3E}">
        <p14:creationId xmlns:p14="http://schemas.microsoft.com/office/powerpoint/2010/main" val="35868795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http://futurs-souhaitables.org/post-r/posters/mtaux/   à mettre</a:t>
            </a:r>
            <a:r>
              <a:rPr lang="fr-FR" baseline="0" dirty="0" smtClean="0"/>
              <a:t> sur </a:t>
            </a:r>
            <a:r>
              <a:rPr lang="fr-FR" baseline="0" dirty="0" err="1" smtClean="0"/>
              <a:t>moodle</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94</a:t>
            </a:fld>
            <a:endParaRPr lang="fr-FR"/>
          </a:p>
        </p:txBody>
      </p:sp>
    </p:spTree>
    <p:extLst>
      <p:ext uri="{BB962C8B-B14F-4D97-AF65-F5344CB8AC3E}">
        <p14:creationId xmlns:p14="http://schemas.microsoft.com/office/powerpoint/2010/main" val="34099221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Source : CES </a:t>
            </a:r>
            <a:r>
              <a:rPr lang="fr-FR" dirty="0" err="1" smtClean="0"/>
              <a:t>Edupack</a:t>
            </a:r>
            <a:endParaRPr lang="fr-FR" dirty="0" smtClean="0"/>
          </a:p>
          <a:p>
            <a:r>
              <a:rPr lang="fr-FR" dirty="0" smtClean="0"/>
              <a:t>L'</a:t>
            </a:r>
            <a:r>
              <a:rPr lang="fr-FR" b="1" dirty="0" smtClean="0"/>
              <a:t>indice de </a:t>
            </a:r>
            <a:r>
              <a:rPr lang="fr-FR" b="1" dirty="0" err="1" smtClean="0"/>
              <a:t>Herfindahl-Hirschman</a:t>
            </a:r>
            <a:r>
              <a:rPr lang="fr-FR" dirty="0" smtClean="0"/>
              <a:t> (en anglais, </a:t>
            </a:r>
            <a:r>
              <a:rPr lang="fr-FR" i="1" dirty="0" err="1" smtClean="0"/>
              <a:t>Herfindahl-Hirschman</a:t>
            </a:r>
            <a:r>
              <a:rPr lang="fr-FR" i="1" dirty="0" smtClean="0"/>
              <a:t> Index</a:t>
            </a:r>
            <a:r>
              <a:rPr lang="fr-FR" dirty="0" smtClean="0"/>
              <a:t> : </a:t>
            </a:r>
            <a:r>
              <a:rPr lang="fr-FR" b="1" dirty="0" smtClean="0"/>
              <a:t>IHH</a:t>
            </a:r>
            <a:r>
              <a:rPr lang="fr-FR" dirty="0" smtClean="0"/>
              <a:t> ou </a:t>
            </a:r>
            <a:r>
              <a:rPr lang="fr-FR" b="1" dirty="0" smtClean="0"/>
              <a:t>HHI</a:t>
            </a:r>
            <a:r>
              <a:rPr lang="fr-FR" dirty="0" smtClean="0"/>
              <a:t>) est un </a:t>
            </a:r>
            <a:r>
              <a:rPr lang="fr-FR" dirty="0" smtClean="0">
                <a:hlinkClick r:id="rId3" tooltip="Indice"/>
              </a:rPr>
              <a:t>indice</a:t>
            </a:r>
            <a:r>
              <a:rPr lang="fr-FR" dirty="0" smtClean="0"/>
              <a:t> mesurant la </a:t>
            </a:r>
            <a:r>
              <a:rPr lang="fr-FR" dirty="0" smtClean="0">
                <a:hlinkClick r:id="rId4" tooltip="Concentration d'un marché"/>
              </a:rPr>
              <a:t>concentration du marché</a:t>
            </a:r>
            <a:r>
              <a:rPr lang="fr-FR" dirty="0" smtClean="0"/>
              <a:t>. </a:t>
            </a:r>
          </a:p>
          <a:p>
            <a:r>
              <a:rPr lang="fr-FR" dirty="0" smtClean="0"/>
              <a:t>Il est établi en additionnant le </a:t>
            </a:r>
            <a:r>
              <a:rPr lang="fr-FR" dirty="0" smtClean="0">
                <a:hlinkClick r:id="rId5" tooltip="Carré (algèbre)"/>
              </a:rPr>
              <a:t>carré</a:t>
            </a:r>
            <a:r>
              <a:rPr lang="fr-FR" dirty="0" smtClean="0"/>
              <a:t> des </a:t>
            </a:r>
            <a:r>
              <a:rPr lang="fr-FR" dirty="0" smtClean="0">
                <a:hlinkClick r:id="rId6" tooltip="Part de marché"/>
              </a:rPr>
              <a:t>parts de marché</a:t>
            </a:r>
            <a:r>
              <a:rPr lang="fr-FR" dirty="0" smtClean="0"/>
              <a:t> (généralement multipliées par 100) de toutes les entreprises du secteur considéré. Plus l'IHH d'un secteur est fort, plus la production est concentrée. </a:t>
            </a:r>
          </a:p>
          <a:p>
            <a:r>
              <a:rPr lang="fr-FR" dirty="0" smtClean="0"/>
              <a:t>L'IHH est utilisé en </a:t>
            </a:r>
            <a:r>
              <a:rPr lang="fr-FR" dirty="0" smtClean="0">
                <a:hlinkClick r:id="rId7" tooltip="Droit de la concurrence"/>
              </a:rPr>
              <a:t>droit de la concurrence</a:t>
            </a:r>
            <a:r>
              <a:rPr lang="fr-FR" dirty="0" smtClean="0"/>
              <a:t> par les </a:t>
            </a:r>
            <a:r>
              <a:rPr lang="fr-FR" dirty="0" smtClean="0">
                <a:hlinkClick r:id="rId8" tooltip="Liste des autorités de concurrence"/>
              </a:rPr>
              <a:t>autorités de concurrence</a:t>
            </a:r>
            <a:r>
              <a:rPr lang="fr-FR" dirty="0" smtClean="0"/>
              <a:t> à deux titres : en valeur absolue et en variation (avant et après l'opération de concentration envisagée). On distingue habituellement trois zones</a:t>
            </a:r>
            <a:r>
              <a:rPr lang="fr-FR" baseline="30000" dirty="0" smtClean="0">
                <a:hlinkClick r:id="rId9"/>
              </a:rPr>
              <a:t>1</a:t>
            </a:r>
            <a:r>
              <a:rPr lang="fr-FR" dirty="0" smtClean="0"/>
              <a:t>: </a:t>
            </a:r>
          </a:p>
          <a:p>
            <a:r>
              <a:rPr lang="fr-FR" dirty="0" smtClean="0"/>
              <a:t>IHH inférieur à 1000 : secteur peu concentré, présentant peu de risques de problèmes ;</a:t>
            </a:r>
          </a:p>
          <a:p>
            <a:r>
              <a:rPr lang="fr-FR" dirty="0" smtClean="0"/>
              <a:t>IHH compris entre 1000 et 2000, avec une variation supérieure à 250 : zone intermédiaire, pouvant présenter des risques en présence de certains facteurs. Et si la variation est inférieure à 250, il est peu probable que la concentration soit problématique ;</a:t>
            </a:r>
          </a:p>
          <a:p>
            <a:r>
              <a:rPr lang="fr-FR" dirty="0" smtClean="0"/>
              <a:t>IHH supérieur à 2000, avec une variation supérieure à 150 : la concentration sera généralement non-admise. Et si la variation est inférieure à 150, il est peu probable que la concentration soit problématique.</a:t>
            </a:r>
          </a:p>
          <a:p>
            <a:r>
              <a:rPr lang="fr-FR" dirty="0" smtClean="0"/>
              <a:t>Aux </a:t>
            </a:r>
            <a:r>
              <a:rPr lang="fr-FR" dirty="0" smtClean="0">
                <a:hlinkClick r:id="rId10" tooltip="États-Unis"/>
              </a:rPr>
              <a:t>États-Unis</a:t>
            </a:r>
            <a:r>
              <a:rPr lang="fr-FR" dirty="0" smtClean="0"/>
              <a:t>, une transaction qui augmente de plus de 100 points le IHH d'un secteur est soumise aux </a:t>
            </a:r>
            <a:r>
              <a:rPr lang="fr-FR" dirty="0" smtClean="0">
                <a:hlinkClick r:id="rId11" tooltip="Loi antitrust"/>
              </a:rPr>
              <a:t>lois anti-trust</a:t>
            </a:r>
            <a:r>
              <a:rPr lang="fr-FR" baseline="30000" dirty="0" smtClean="0">
                <a:hlinkClick r:id="rId12"/>
              </a:rPr>
              <a:t>2</a:t>
            </a:r>
            <a:r>
              <a:rPr lang="fr-FR" dirty="0" smtClean="0"/>
              <a:t>. </a:t>
            </a:r>
          </a:p>
          <a:p>
            <a:r>
              <a:rPr lang="fr-FR" dirty="0" smtClean="0"/>
              <a:t>De même, la </a:t>
            </a:r>
            <a:r>
              <a:rPr lang="fr-FR" dirty="0" smtClean="0">
                <a:hlinkClick r:id="rId13" tooltip="Commission européenne"/>
              </a:rPr>
              <a:t>Commission européenne</a:t>
            </a:r>
            <a:r>
              <a:rPr lang="fr-FR" dirty="0" smtClean="0"/>
              <a:t> s'y réfère dans ses lignes directrices sur l'appréciation des concentrations horizontales</a:t>
            </a:r>
            <a:r>
              <a:rPr lang="fr-FR" baseline="30000" dirty="0" smtClean="0">
                <a:hlinkClick r:id="rId14"/>
              </a:rPr>
              <a:t>3</a:t>
            </a: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427A220B-F302-4A15-B718-7573777224D8}" type="slidenum">
              <a:rPr lang="fr-FR" smtClean="0"/>
              <a:t>95</a:t>
            </a:fld>
            <a:endParaRPr lang="fr-FR"/>
          </a:p>
        </p:txBody>
      </p:sp>
    </p:spTree>
    <p:extLst>
      <p:ext uri="{BB962C8B-B14F-4D97-AF65-F5344CB8AC3E}">
        <p14:creationId xmlns:p14="http://schemas.microsoft.com/office/powerpoint/2010/main" val="35777205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http://www2.assemblee-nationale.fr/documents/notice/13/rap-info/i3880/(index)/rapports-information/(archives)/index-information-</a:t>
            </a:r>
            <a:r>
              <a:rPr lang="fr-FR" dirty="0" err="1" smtClean="0"/>
              <a:t>comper</a:t>
            </a:r>
            <a:endParaRPr lang="fr-FR" dirty="0"/>
          </a:p>
        </p:txBody>
      </p:sp>
      <p:sp>
        <p:nvSpPr>
          <p:cNvPr id="4" name="Espace réservé du numéro de diapositive 3"/>
          <p:cNvSpPr>
            <a:spLocks noGrp="1"/>
          </p:cNvSpPr>
          <p:nvPr>
            <p:ph type="sldNum" sz="quarter" idx="10"/>
          </p:nvPr>
        </p:nvSpPr>
        <p:spPr/>
        <p:txBody>
          <a:bodyPr/>
          <a:lstStyle/>
          <a:p>
            <a:fld id="{CCBC0936-E8C1-D040-8A3E-3BDD2F6FB097}" type="slidenum">
              <a:rPr lang="fr-FR" smtClean="0"/>
              <a:t>96</a:t>
            </a:fld>
            <a:endParaRPr lang="fr-FR"/>
          </a:p>
        </p:txBody>
      </p:sp>
    </p:spTree>
    <p:extLst>
      <p:ext uri="{BB962C8B-B14F-4D97-AF65-F5344CB8AC3E}">
        <p14:creationId xmlns:p14="http://schemas.microsoft.com/office/powerpoint/2010/main" val="29868239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97</a:t>
            </a:fld>
            <a:endParaRPr lang="fr-FR"/>
          </a:p>
        </p:txBody>
      </p:sp>
    </p:spTree>
    <p:extLst>
      <p:ext uri="{BB962C8B-B14F-4D97-AF65-F5344CB8AC3E}">
        <p14:creationId xmlns:p14="http://schemas.microsoft.com/office/powerpoint/2010/main" val="4616025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 mer d’Aral</a:t>
            </a:r>
            <a:r>
              <a:rPr lang="fr-FR" baseline="0" dirty="0" smtClean="0"/>
              <a:t> : détournement pour agriculture intensive du coton en </a:t>
            </a:r>
            <a:r>
              <a:rPr lang="fr-FR" baseline="0" dirty="0" err="1" smtClean="0"/>
              <a:t>ouzbekistan</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98</a:t>
            </a:fld>
            <a:endParaRPr lang="fr-FR"/>
          </a:p>
        </p:txBody>
      </p:sp>
    </p:spTree>
    <p:extLst>
      <p:ext uri="{BB962C8B-B14F-4D97-AF65-F5344CB8AC3E}">
        <p14:creationId xmlns:p14="http://schemas.microsoft.com/office/powerpoint/2010/main" val="3642486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30% des retardateurs sur le marché) sont incorporés dans des produits de consommation pour les rendre moins inflammables. Ces produits relâchent des RFB dans l’environnement, contaminent  l’air, le sol et l’eau. Les RFB peuvent donc entrer dans la chaîne alimentaire et seront retrouvés principalement dans les aliments d’origine animale, comme le poisson, la viande, le lait</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103</a:t>
            </a:fld>
            <a:endParaRPr lang="fr-FR"/>
          </a:p>
        </p:txBody>
      </p:sp>
    </p:spTree>
    <p:extLst>
      <p:ext uri="{BB962C8B-B14F-4D97-AF65-F5344CB8AC3E}">
        <p14:creationId xmlns:p14="http://schemas.microsoft.com/office/powerpoint/2010/main" val="42397545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104</a:t>
            </a:fld>
            <a:endParaRPr lang="fr-FR"/>
          </a:p>
        </p:txBody>
      </p:sp>
    </p:spTree>
    <p:extLst>
      <p:ext uri="{BB962C8B-B14F-4D97-AF65-F5344CB8AC3E}">
        <p14:creationId xmlns:p14="http://schemas.microsoft.com/office/powerpoint/2010/main" val="24542496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108</a:t>
            </a:fld>
            <a:endParaRPr lang="fr-FR"/>
          </a:p>
        </p:txBody>
      </p:sp>
    </p:spTree>
    <p:extLst>
      <p:ext uri="{BB962C8B-B14F-4D97-AF65-F5344CB8AC3E}">
        <p14:creationId xmlns:p14="http://schemas.microsoft.com/office/powerpoint/2010/main" val="1364884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10% : part actuelle due</a:t>
            </a:r>
          </a:p>
          <a:p>
            <a:r>
              <a:rPr lang="fr-FR" dirty="0" smtClean="0"/>
              <a:t>Cas théorique</a:t>
            </a:r>
            <a:endParaRPr lang="fr-FR" dirty="0" smtClean="0"/>
          </a:p>
          <a:p>
            <a:r>
              <a:rPr lang="fr-FR" dirty="0" smtClean="0"/>
              <a:t>Le fer et l’aluminium suivent</a:t>
            </a:r>
            <a:r>
              <a:rPr lang="fr-FR" baseline="0" dirty="0" smtClean="0"/>
              <a:t> plutôt cette courbe, il n’y a donc pas de barrière minéralogique</a:t>
            </a:r>
            <a:endParaRPr lang="fr-FR" dirty="0" smtClean="0"/>
          </a:p>
          <a:p>
            <a:r>
              <a:rPr lang="fr-FR" dirty="0" smtClean="0"/>
              <a:t>Faire</a:t>
            </a:r>
            <a:r>
              <a:rPr lang="fr-FR" baseline="0" dirty="0" smtClean="0"/>
              <a:t> apparaître plus clairement la différence entre les deux courbes</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11</a:t>
            </a:fld>
            <a:endParaRPr lang="fr-FR"/>
          </a:p>
        </p:txBody>
      </p:sp>
    </p:spTree>
    <p:extLst>
      <p:ext uri="{BB962C8B-B14F-4D97-AF65-F5344CB8AC3E}">
        <p14:creationId xmlns:p14="http://schemas.microsoft.com/office/powerpoint/2010/main" val="28599444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fr-FR" sz="2600" dirty="0" smtClean="0"/>
              <a:t>Cette analyse aboutit à la rédaction d’un cahier des charges, généralement chiffré.</a:t>
            </a:r>
          </a:p>
        </p:txBody>
      </p:sp>
      <p:sp>
        <p:nvSpPr>
          <p:cNvPr id="4" name="Espace réservé du numéro de diapositive 3"/>
          <p:cNvSpPr>
            <a:spLocks noGrp="1"/>
          </p:cNvSpPr>
          <p:nvPr>
            <p:ph type="sldNum" sz="quarter" idx="10"/>
          </p:nvPr>
        </p:nvSpPr>
        <p:spPr/>
        <p:txBody>
          <a:bodyPr/>
          <a:lstStyle/>
          <a:p>
            <a:fld id="{C591C018-655D-44EC-B865-EFE2E25980DA}" type="slidenum">
              <a:rPr lang="fr-FR" smtClean="0"/>
              <a:pPr/>
              <a:t>109</a:t>
            </a:fld>
            <a:endParaRPr lang="fr-FR"/>
          </a:p>
        </p:txBody>
      </p:sp>
    </p:spTree>
    <p:extLst>
      <p:ext uri="{BB962C8B-B14F-4D97-AF65-F5344CB8AC3E}">
        <p14:creationId xmlns:p14="http://schemas.microsoft.com/office/powerpoint/2010/main" val="11981901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smtClean="0"/>
              <a:t>Concentrations (% en poids) en éléments majeurs dans les minéralisations des grands fonds océaniques (source : Ifremer, Les ressources minérales marines profondes. Synthèse d’une étude prospective à l’horizon 2030, (2011), p. 10).</a:t>
            </a:r>
            <a:endParaRPr lang="fr-FR" dirty="0"/>
          </a:p>
        </p:txBody>
      </p:sp>
      <p:sp>
        <p:nvSpPr>
          <p:cNvPr id="4" name="Espace réservé du numéro de diapositive 3"/>
          <p:cNvSpPr>
            <a:spLocks noGrp="1"/>
          </p:cNvSpPr>
          <p:nvPr>
            <p:ph type="sldNum" sz="quarter" idx="10"/>
          </p:nvPr>
        </p:nvSpPr>
        <p:spPr/>
        <p:txBody>
          <a:bodyPr/>
          <a:lstStyle/>
          <a:p>
            <a:fld id="{427A220B-F302-4A15-B718-7573777224D8}" type="slidenum">
              <a:rPr lang="fr-FR" smtClean="0"/>
              <a:t>114</a:t>
            </a:fld>
            <a:endParaRPr lang="fr-FR"/>
          </a:p>
        </p:txBody>
      </p:sp>
    </p:spTree>
    <p:extLst>
      <p:ext uri="{BB962C8B-B14F-4D97-AF65-F5344CB8AC3E}">
        <p14:creationId xmlns:p14="http://schemas.microsoft.com/office/powerpoint/2010/main" val="3158018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Source : https://www.sauvonslaforet.org/themes/or#start</a:t>
            </a:r>
            <a:endParaRPr lang="fr-FR" dirty="0"/>
          </a:p>
        </p:txBody>
      </p:sp>
      <p:sp>
        <p:nvSpPr>
          <p:cNvPr id="4" name="Espace réservé du numéro de diapositive 3"/>
          <p:cNvSpPr>
            <a:spLocks noGrp="1"/>
          </p:cNvSpPr>
          <p:nvPr>
            <p:ph type="sldNum" sz="quarter" idx="10"/>
          </p:nvPr>
        </p:nvSpPr>
        <p:spPr/>
        <p:txBody>
          <a:bodyPr/>
          <a:lstStyle/>
          <a:p>
            <a:fld id="{427A220B-F302-4A15-B718-7573777224D8}" type="slidenum">
              <a:rPr lang="fr-FR" smtClean="0"/>
              <a:t>115</a:t>
            </a:fld>
            <a:endParaRPr lang="fr-FR"/>
          </a:p>
        </p:txBody>
      </p:sp>
    </p:spTree>
    <p:extLst>
      <p:ext uri="{BB962C8B-B14F-4D97-AF65-F5344CB8AC3E}">
        <p14:creationId xmlns:p14="http://schemas.microsoft.com/office/powerpoint/2010/main" val="36526742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Source :</a:t>
            </a:r>
            <a:r>
              <a:rPr lang="fr-FR" baseline="0" dirty="0" smtClean="0"/>
              <a:t> Rapport BRGM 2013 Utilisation de la cyanuration dans l’industrie aurifère en Guyane. Impacts potentiels sur l’environnement er recommandations</a:t>
            </a:r>
            <a:endParaRPr lang="fr-FR" dirty="0"/>
          </a:p>
        </p:txBody>
      </p:sp>
      <p:sp>
        <p:nvSpPr>
          <p:cNvPr id="4" name="Espace réservé du numéro de diapositive 3"/>
          <p:cNvSpPr>
            <a:spLocks noGrp="1"/>
          </p:cNvSpPr>
          <p:nvPr>
            <p:ph type="sldNum" sz="quarter" idx="10"/>
          </p:nvPr>
        </p:nvSpPr>
        <p:spPr/>
        <p:txBody>
          <a:bodyPr/>
          <a:lstStyle/>
          <a:p>
            <a:fld id="{427A220B-F302-4A15-B718-7573777224D8}" type="slidenum">
              <a:rPr lang="fr-FR" smtClean="0"/>
              <a:t>116</a:t>
            </a:fld>
            <a:endParaRPr lang="fr-FR"/>
          </a:p>
        </p:txBody>
      </p:sp>
    </p:spTree>
    <p:extLst>
      <p:ext uri="{BB962C8B-B14F-4D97-AF65-F5344CB8AC3E}">
        <p14:creationId xmlns:p14="http://schemas.microsoft.com/office/powerpoint/2010/main" val="731787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vOir</a:t>
            </a:r>
            <a:r>
              <a:rPr lang="fr-FR" dirty="0" smtClean="0"/>
              <a:t> pour l’échelle</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12</a:t>
            </a:fld>
            <a:endParaRPr lang="fr-FR"/>
          </a:p>
        </p:txBody>
      </p:sp>
    </p:spTree>
    <p:extLst>
      <p:ext uri="{BB962C8B-B14F-4D97-AF65-F5344CB8AC3E}">
        <p14:creationId xmlns:p14="http://schemas.microsoft.com/office/powerpoint/2010/main" val="3604701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Longue de 2,5 kilomètres, Montagne d’or sera large de 500 à 800 mètres et devrait s’enfoncer jusqu’à 400 mètres de profondeur (la tour Eiffel, pour rappel, en fait 300 de haut). La surface de déforestation induite, toutes installations confondues, tournerait autour de 10 km².</a:t>
            </a:r>
          </a:p>
          <a:p>
            <a:endParaRPr lang="fr-FR" dirty="0" smtClean="0"/>
          </a:p>
          <a:p>
            <a:r>
              <a:rPr lang="fr-FR" dirty="0" smtClean="0"/>
              <a:t>Parallèlement,</a:t>
            </a:r>
            <a:r>
              <a:rPr lang="fr-FR" baseline="0" dirty="0" smtClean="0"/>
              <a:t> </a:t>
            </a:r>
            <a:r>
              <a:rPr lang="fr-FR" dirty="0" smtClean="0"/>
              <a:t>30 000 tonnes d’or dorment dans les banques centrales internationales, soit 20 % de tout l’or du monde qui n’est utilisé ni pour l’industrie, ni pour la joaillerie</a:t>
            </a:r>
          </a:p>
          <a:p>
            <a:endParaRPr lang="fr-FR" dirty="0" smtClean="0"/>
          </a:p>
          <a:p>
            <a:r>
              <a:rPr lang="fr-FR" dirty="0" smtClean="0"/>
              <a:t>Le cyanure</a:t>
            </a:r>
            <a:r>
              <a:rPr lang="fr-FR" baseline="0" dirty="0" smtClean="0"/>
              <a:t> est utilisé pour les gîtes d’or primaire, il permet de rendre l’or soluble. </a:t>
            </a:r>
            <a:r>
              <a:rPr lang="fr-FR" dirty="0" smtClean="0"/>
              <a:t>Les </a:t>
            </a:r>
            <a:r>
              <a:rPr lang="fr-FR" dirty="0" err="1" smtClean="0"/>
              <a:t>ecosystèmes</a:t>
            </a:r>
            <a:r>
              <a:rPr lang="fr-FR" dirty="0" smtClean="0"/>
              <a:t> aquatiques sont</a:t>
            </a:r>
            <a:r>
              <a:rPr lang="fr-FR" baseline="0" dirty="0" smtClean="0"/>
              <a:t> plus sensibles au cyanure que les </a:t>
            </a:r>
            <a:r>
              <a:rPr lang="fr-FR" baseline="0" dirty="0" err="1" smtClean="0"/>
              <a:t>ecosystèmes</a:t>
            </a:r>
            <a:r>
              <a:rPr lang="fr-FR" baseline="0" dirty="0" smtClean="0"/>
              <a:t> terrestres. Les résidus de la cyanuration sont stockés dans des parcs à résidus derrière des digues.</a:t>
            </a:r>
          </a:p>
          <a:p>
            <a:endParaRPr lang="fr-FR" baseline="0" dirty="0" smtClean="0"/>
          </a:p>
          <a:p>
            <a:r>
              <a:rPr lang="fr-FR" baseline="0" dirty="0" smtClean="0"/>
              <a:t>Energie pour 3g?</a:t>
            </a:r>
          </a:p>
          <a:p>
            <a:endParaRPr lang="fr-FR" baseline="0" dirty="0" smtClean="0"/>
          </a:p>
          <a:p>
            <a:r>
              <a:rPr lang="fr-FR" dirty="0" smtClean="0"/>
              <a:t>La </a:t>
            </a:r>
            <a:r>
              <a:rPr lang="fr-FR" b="1" dirty="0" smtClean="0"/>
              <a:t>catastrophe de 2000 de </a:t>
            </a:r>
            <a:r>
              <a:rPr lang="fr-FR" b="1" dirty="0" smtClean="0">
                <a:hlinkClick r:id="rId3" tooltip="Baia Mare"/>
              </a:rPr>
              <a:t>Baia Mare</a:t>
            </a:r>
            <a:r>
              <a:rPr lang="fr-FR" dirty="0" smtClean="0"/>
              <a:t>, en </a:t>
            </a:r>
            <a:r>
              <a:rPr lang="fr-FR" dirty="0" smtClean="0">
                <a:hlinkClick r:id="rId4" tooltip="Roumanie"/>
              </a:rPr>
              <a:t>Roumanie</a:t>
            </a:r>
            <a:r>
              <a:rPr lang="fr-FR" dirty="0" smtClean="0"/>
              <a:t>, qualifiée de pire désastre écologique en </a:t>
            </a:r>
            <a:r>
              <a:rPr lang="fr-FR" dirty="0" smtClean="0">
                <a:hlinkClick r:id="rId5" tooltip="Europe de l'Est"/>
              </a:rPr>
              <a:t>Europe de l'Est</a:t>
            </a:r>
            <a:r>
              <a:rPr lang="fr-FR" dirty="0" smtClean="0"/>
              <a:t> depuis </a:t>
            </a:r>
            <a:r>
              <a:rPr lang="fr-FR" dirty="0" smtClean="0">
                <a:hlinkClick r:id="rId6" tooltip="Catastrophe nucléaire de Tchernobyl"/>
              </a:rPr>
              <a:t>Tchernobyl</a:t>
            </a:r>
            <a:r>
              <a:rPr lang="fr-FR" baseline="30000" dirty="0" smtClean="0">
                <a:hlinkClick r:id="rId7"/>
              </a:rPr>
              <a:t>1</a:t>
            </a:r>
            <a:r>
              <a:rPr lang="fr-FR" dirty="0" smtClean="0"/>
              <a:t>, a été un accident </a:t>
            </a:r>
            <a:r>
              <a:rPr lang="fr-FR" dirty="0" smtClean="0">
                <a:hlinkClick r:id="rId8" tooltip="Mine (gisement)"/>
              </a:rPr>
              <a:t>minier</a:t>
            </a:r>
            <a:r>
              <a:rPr lang="fr-FR" dirty="0" smtClean="0"/>
              <a:t> consistant en le déversement de </a:t>
            </a:r>
            <a:r>
              <a:rPr lang="fr-FR" dirty="0" smtClean="0">
                <a:hlinkClick r:id="rId9" tooltip="Cyanure"/>
              </a:rPr>
              <a:t>cyanure</a:t>
            </a:r>
            <a:r>
              <a:rPr lang="fr-FR" dirty="0" smtClean="0"/>
              <a:t> dans le bassin hydrographique du </a:t>
            </a:r>
            <a:r>
              <a:rPr lang="fr-FR" dirty="0" err="1" smtClean="0">
                <a:hlinkClick r:id="rId10" tooltip="Someș"/>
              </a:rPr>
              <a:t>Someș</a:t>
            </a:r>
            <a:r>
              <a:rPr lang="fr-FR" dirty="0" smtClean="0"/>
              <a:t> et de la </a:t>
            </a:r>
            <a:r>
              <a:rPr lang="fr-FR" dirty="0" smtClean="0">
                <a:hlinkClick r:id="rId11" tooltip="Tisza"/>
              </a:rPr>
              <a:t>Tisza</a:t>
            </a:r>
            <a:r>
              <a:rPr lang="fr-FR" dirty="0" smtClean="0"/>
              <a:t> à la suite de la rupture d'un </a:t>
            </a:r>
            <a:r>
              <a:rPr lang="fr-FR" dirty="0" smtClean="0">
                <a:hlinkClick r:id="rId12" tooltip="Barrage"/>
              </a:rPr>
              <a:t>barrage</a:t>
            </a:r>
            <a:r>
              <a:rPr lang="fr-FR" dirty="0" smtClean="0"/>
              <a:t> qui contenait des eaux contaminées. L'accident s'est produit aux alentours de </a:t>
            </a:r>
            <a:r>
              <a:rPr lang="fr-FR" dirty="0" smtClean="0">
                <a:hlinkClick r:id="rId3" tooltip="Baia Mare"/>
              </a:rPr>
              <a:t>Baia Mare</a:t>
            </a:r>
            <a:r>
              <a:rPr lang="fr-FR" dirty="0" smtClean="0"/>
              <a:t> à la suite des activités industrielles de la société </a:t>
            </a:r>
            <a:r>
              <a:rPr lang="fr-FR" i="1" dirty="0" err="1" smtClean="0"/>
              <a:t>Aurul</a:t>
            </a:r>
            <a:r>
              <a:rPr lang="fr-FR" dirty="0" smtClean="0"/>
              <a:t>, une </a:t>
            </a:r>
            <a:r>
              <a:rPr lang="fr-FR" dirty="0" smtClean="0">
                <a:hlinkClick r:id="rId13" tooltip="Coentreprise"/>
              </a:rPr>
              <a:t>coentreprise</a:t>
            </a:r>
            <a:r>
              <a:rPr lang="fr-FR" dirty="0" smtClean="0"/>
              <a:t> avec participation </a:t>
            </a:r>
            <a:r>
              <a:rPr lang="fr-FR" dirty="0" smtClean="0">
                <a:hlinkClick r:id="rId14" tooltip="Australie"/>
              </a:rPr>
              <a:t>australienne</a:t>
            </a:r>
            <a:r>
              <a:rPr lang="fr-FR" dirty="0" smtClean="0"/>
              <a:t> (par </a:t>
            </a:r>
            <a:r>
              <a:rPr lang="fr-FR" i="1" dirty="0" err="1" smtClean="0"/>
              <a:t>Esmeralda</a:t>
            </a:r>
            <a:r>
              <a:rPr lang="fr-FR" i="1" dirty="0" smtClean="0"/>
              <a:t> Exploration</a:t>
            </a:r>
            <a:r>
              <a:rPr lang="fr-FR" dirty="0" smtClean="0"/>
              <a:t>) et </a:t>
            </a:r>
            <a:r>
              <a:rPr lang="fr-FR" dirty="0" smtClean="0">
                <a:hlinkClick r:id="rId4" tooltip="Roumanie"/>
              </a:rPr>
              <a:t>roumaine</a:t>
            </a:r>
            <a:r>
              <a:rPr lang="fr-FR" dirty="0" smtClean="0"/>
              <a:t> (par une société du gouvernement roumain) spécialisée dans l'exploitation </a:t>
            </a:r>
            <a:r>
              <a:rPr lang="fr-FR" dirty="0" smtClean="0">
                <a:hlinkClick r:id="rId15" tooltip="Or"/>
              </a:rPr>
              <a:t>aurifère</a:t>
            </a:r>
            <a:r>
              <a:rPr lang="fr-FR" dirty="0" smtClean="0"/>
              <a:t>. </a:t>
            </a:r>
          </a:p>
          <a:p>
            <a:r>
              <a:rPr lang="fr-FR" dirty="0" smtClean="0"/>
              <a:t>Le cyanure déversé (estimé à 100 tonnes) et les </a:t>
            </a:r>
            <a:r>
              <a:rPr lang="fr-FR" dirty="0" smtClean="0">
                <a:hlinkClick r:id="rId16" tooltip="Élément-trace métallique"/>
              </a:rPr>
              <a:t>métaux lourds</a:t>
            </a:r>
            <a:r>
              <a:rPr lang="fr-FR" dirty="0" smtClean="0"/>
              <a:t> ont pollué surtout la </a:t>
            </a:r>
            <a:r>
              <a:rPr lang="fr-FR" dirty="0" smtClean="0">
                <a:hlinkClick r:id="rId11" tooltip="Tisza"/>
              </a:rPr>
              <a:t>Tisza</a:t>
            </a:r>
            <a:r>
              <a:rPr lang="fr-FR" dirty="0" smtClean="0"/>
              <a:t> et le </a:t>
            </a:r>
            <a:r>
              <a:rPr lang="fr-FR" dirty="0" smtClean="0">
                <a:hlinkClick r:id="rId17" tooltip="Danube"/>
              </a:rPr>
              <a:t>Danube</a:t>
            </a:r>
            <a:r>
              <a:rPr lang="fr-FR" dirty="0" smtClean="0"/>
              <a:t> (jusqu'à </a:t>
            </a:r>
            <a:r>
              <a:rPr lang="fr-FR" dirty="0" smtClean="0">
                <a:hlinkClick r:id="rId18" tooltip="Belgrade"/>
              </a:rPr>
              <a:t>Belgrade</a:t>
            </a:r>
            <a:r>
              <a:rPr lang="fr-FR" dirty="0" smtClean="0"/>
              <a:t>), tuant sur le champ de grandes quantités de </a:t>
            </a:r>
            <a:r>
              <a:rPr lang="fr-FR" dirty="0" smtClean="0">
                <a:hlinkClick r:id="rId19" tooltip="Poisson"/>
              </a:rPr>
              <a:t>poissons</a:t>
            </a:r>
            <a:r>
              <a:rPr lang="fr-FR" dirty="0" smtClean="0"/>
              <a:t> en </a:t>
            </a:r>
            <a:r>
              <a:rPr lang="fr-FR" dirty="0" smtClean="0">
                <a:hlinkClick r:id="rId20" tooltip="Hongrie"/>
              </a:rPr>
              <a:t>Hongrie</a:t>
            </a:r>
            <a:r>
              <a:rPr lang="fr-FR" dirty="0" smtClean="0"/>
              <a:t> et en ex-</a:t>
            </a:r>
            <a:r>
              <a:rPr lang="fr-FR" dirty="0" smtClean="0">
                <a:hlinkClick r:id="rId21" tooltip="Yougoslavie"/>
              </a:rPr>
              <a:t>Yougoslavie</a:t>
            </a:r>
            <a:r>
              <a:rPr lang="fr-FR" dirty="0" smtClean="0"/>
              <a:t> (80 % des ressources </a:t>
            </a:r>
            <a:r>
              <a:rPr lang="fr-FR" dirty="0" smtClean="0">
                <a:hlinkClick r:id="rId22" tooltip="Halieutique"/>
              </a:rPr>
              <a:t>halieutiques</a:t>
            </a:r>
            <a:r>
              <a:rPr lang="fr-FR" dirty="0" smtClean="0"/>
              <a:t> de la Tisza du côté </a:t>
            </a:r>
            <a:r>
              <a:rPr lang="fr-FR" dirty="0" smtClean="0">
                <a:hlinkClick r:id="rId23" tooltip="Serbie"/>
              </a:rPr>
              <a:t>serbe</a:t>
            </a:r>
            <a:r>
              <a:rPr lang="fr-FR" dirty="0" smtClean="0"/>
              <a:t>), et ont contaminé l'</a:t>
            </a:r>
            <a:r>
              <a:rPr lang="fr-FR" dirty="0" smtClean="0">
                <a:hlinkClick r:id="rId24" tooltip="Eau potable"/>
              </a:rPr>
              <a:t>eau potable</a:t>
            </a:r>
            <a:r>
              <a:rPr lang="fr-FR" dirty="0" smtClean="0"/>
              <a:t> de 2,5 millions de Hongrois </a:t>
            </a:r>
            <a:r>
              <a:rPr lang="fr-FR" baseline="30000" dirty="0" smtClean="0">
                <a:hlinkClick r:id="rId7"/>
              </a:rPr>
              <a:t>1</a:t>
            </a:r>
            <a:r>
              <a:rPr lang="fr-FR" dirty="0" smtClean="0"/>
              <a:t>. Plus de 100 tonnes de poissons morts avaient été trouvées en février 2000 dans la Tisza</a:t>
            </a:r>
            <a:r>
              <a:rPr lang="fr-FR" baseline="30000" dirty="0" smtClean="0">
                <a:hlinkClick r:id="rId25"/>
              </a:rPr>
              <a:t>2</a:t>
            </a:r>
            <a:r>
              <a:rPr lang="fr-FR" dirty="0" smtClean="0"/>
              <a:t>. 19 </a:t>
            </a:r>
            <a:r>
              <a:rPr lang="fr-FR" dirty="0" smtClean="0">
                <a:hlinkClick r:id="rId26" tooltip="Espèce protégée"/>
              </a:rPr>
              <a:t>espèces protégées</a:t>
            </a:r>
            <a:r>
              <a:rPr lang="fr-FR" dirty="0" smtClean="0"/>
              <a:t> ont été éradiquées dans ce fleuve</a:t>
            </a:r>
            <a:r>
              <a:rPr lang="fr-FR" baseline="30000" dirty="0" smtClean="0">
                <a:hlinkClick r:id="rId25"/>
              </a:rPr>
              <a:t>2</a:t>
            </a:r>
            <a:r>
              <a:rPr lang="fr-FR" dirty="0" smtClean="0"/>
              <a:t>. La présence de cyanure s'élevait à cette date, dans certains endroits du Danube, à 20 à 50 fois la concentration « tolérable » </a:t>
            </a:r>
          </a:p>
          <a:p>
            <a:endParaRPr lang="fr-FR" dirty="0"/>
          </a:p>
        </p:txBody>
      </p:sp>
      <p:sp>
        <p:nvSpPr>
          <p:cNvPr id="4" name="Espace réservé du numéro de diapositive 3"/>
          <p:cNvSpPr>
            <a:spLocks noGrp="1"/>
          </p:cNvSpPr>
          <p:nvPr>
            <p:ph type="sldNum" sz="quarter" idx="10"/>
          </p:nvPr>
        </p:nvSpPr>
        <p:spPr/>
        <p:txBody>
          <a:bodyPr/>
          <a:lstStyle/>
          <a:p>
            <a:fld id="{427A220B-F302-4A15-B718-7573777224D8}" type="slidenum">
              <a:rPr lang="fr-FR" smtClean="0"/>
              <a:t>13</a:t>
            </a:fld>
            <a:endParaRPr lang="fr-FR"/>
          </a:p>
        </p:txBody>
      </p:sp>
    </p:spTree>
    <p:extLst>
      <p:ext uri="{BB962C8B-B14F-4D97-AF65-F5344CB8AC3E}">
        <p14:creationId xmlns:p14="http://schemas.microsoft.com/office/powerpoint/2010/main" val="3629984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http://futurs-souhaitables.org/post-r/posters/mtaux/   à mettre</a:t>
            </a:r>
            <a:r>
              <a:rPr lang="fr-FR" baseline="0" dirty="0" smtClean="0"/>
              <a:t> sur </a:t>
            </a:r>
            <a:r>
              <a:rPr lang="fr-FR" baseline="0" dirty="0" err="1" smtClean="0"/>
              <a:t>moodle</a:t>
            </a:r>
            <a:endParaRPr lang="fr-FR" dirty="0"/>
          </a:p>
        </p:txBody>
      </p:sp>
      <p:sp>
        <p:nvSpPr>
          <p:cNvPr id="4" name="Espace réservé du numéro de diapositive 3"/>
          <p:cNvSpPr>
            <a:spLocks noGrp="1"/>
          </p:cNvSpPr>
          <p:nvPr>
            <p:ph type="sldNum" sz="quarter" idx="10"/>
          </p:nvPr>
        </p:nvSpPr>
        <p:spPr/>
        <p:txBody>
          <a:bodyPr/>
          <a:lstStyle/>
          <a:p>
            <a:fld id="{86465112-E82C-7A42-9B0E-04E99CBC5D53}" type="slidenum">
              <a:rPr lang="fr-FR" smtClean="0"/>
              <a:t>15</a:t>
            </a:fld>
            <a:endParaRPr lang="fr-FR"/>
          </a:p>
        </p:txBody>
      </p:sp>
    </p:spTree>
    <p:extLst>
      <p:ext uri="{BB962C8B-B14F-4D97-AF65-F5344CB8AC3E}">
        <p14:creationId xmlns:p14="http://schemas.microsoft.com/office/powerpoint/2010/main" val="107749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w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_BMC">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entagone 10"/>
          <p:cNvSpPr/>
          <p:nvPr userDrawn="1"/>
        </p:nvSpPr>
        <p:spPr>
          <a:xfrm rot="16200000">
            <a:off x="4110669" y="-1147016"/>
            <a:ext cx="3922107" cy="616779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3" name="Losange 11"/>
          <p:cNvSpPr/>
          <p:nvPr userDrawn="1"/>
        </p:nvSpPr>
        <p:spPr>
          <a:xfrm>
            <a:off x="6195758" y="-24175"/>
            <a:ext cx="2972928"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4" name="Triangle isocèle 13"/>
          <p:cNvSpPr/>
          <p:nvPr userDrawn="1"/>
        </p:nvSpPr>
        <p:spPr>
          <a:xfrm rot="16200000">
            <a:off x="7020500" y="344602"/>
            <a:ext cx="2063438" cy="2183562"/>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4" name="Espace réservé de la date 3"/>
          <p:cNvSpPr>
            <a:spLocks noGrp="1"/>
          </p:cNvSpPr>
          <p:nvPr>
            <p:ph type="dt" sz="half" idx="10"/>
          </p:nvPr>
        </p:nvSpPr>
        <p:spPr>
          <a:xfrm>
            <a:off x="260625" y="6393653"/>
            <a:ext cx="2133600" cy="365125"/>
          </a:xfrm>
          <a:prstGeom prst="rect">
            <a:avLst/>
          </a:prstGeom>
        </p:spPr>
        <p:txBody>
          <a:bodyPr/>
          <a:lstStyle>
            <a:lvl1pPr>
              <a:defRPr sz="1100">
                <a:solidFill>
                  <a:srgbClr val="000000"/>
                </a:solidFill>
              </a:defRPr>
            </a:lvl1pPr>
          </a:lstStyle>
          <a:p>
            <a:endParaRPr lang="fr-FR" dirty="0"/>
          </a:p>
        </p:txBody>
      </p:sp>
      <p:pic>
        <p:nvPicPr>
          <p:cNvPr id="5" name="Image 4"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1955" y="360000"/>
            <a:ext cx="2306320" cy="502920"/>
          </a:xfrm>
          <a:prstGeom prst="rect">
            <a:avLst/>
          </a:prstGeom>
        </p:spPr>
      </p:pic>
      <p:sp>
        <p:nvSpPr>
          <p:cNvPr id="18" name="Triangle isocèle 17"/>
          <p:cNvSpPr/>
          <p:nvPr userDrawn="1"/>
        </p:nvSpPr>
        <p:spPr>
          <a:xfrm rot="5400000">
            <a:off x="125760" y="1170310"/>
            <a:ext cx="4320480" cy="4572000"/>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9" name="Triangle isocèle 18"/>
          <p:cNvSpPr/>
          <p:nvPr userDrawn="1"/>
        </p:nvSpPr>
        <p:spPr>
          <a:xfrm rot="5400000">
            <a:off x="125760" y="782960"/>
            <a:ext cx="4320480" cy="4572000"/>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pic>
        <p:nvPicPr>
          <p:cNvPr id="22" name="Image 21" descr="032_XW9K4492.jp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39552" y="801411"/>
            <a:ext cx="8997696" cy="4512235"/>
          </a:xfrm>
          <a:prstGeom prst="rect">
            <a:avLst/>
          </a:prstGeom>
          <a:effectLst>
            <a:softEdge rad="1270000"/>
          </a:effectLst>
        </p:spPr>
      </p:pic>
      <p:pic>
        <p:nvPicPr>
          <p:cNvPr id="23" name="Imag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1948" y="6373504"/>
            <a:ext cx="720080" cy="320905"/>
          </a:xfrm>
          <a:prstGeom prst="rect">
            <a:avLst/>
          </a:prstGeom>
        </p:spPr>
      </p:pic>
      <p:sp>
        <p:nvSpPr>
          <p:cNvPr id="15"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16"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17" name="Espace réservé du texte 6"/>
          <p:cNvSpPr>
            <a:spLocks noGrp="1"/>
          </p:cNvSpPr>
          <p:nvPr>
            <p:ph type="body" sz="quarter" idx="11" hasCustomPrompt="1"/>
          </p:nvPr>
        </p:nvSpPr>
        <p:spPr>
          <a:xfrm>
            <a:off x="2708275" y="5711296"/>
            <a:ext cx="6159500" cy="398462"/>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5162022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4680"/>
            <a:ext cx="8229240" cy="1142640"/>
          </a:xfrm>
          <a:prstGeom prst="rect">
            <a:avLst/>
          </a:prstGeom>
        </p:spPr>
        <p:txBody>
          <a:bodyPr lIns="0" tIns="0" rIns="0" bIns="0" anchor="ctr"/>
          <a:lstStyle/>
          <a:p>
            <a:endParaRPr lang="fr-FR" sz="1800" b="0" strike="noStrike" spc="-1">
              <a:solidFill>
                <a:srgbClr val="000000"/>
              </a:solidFill>
              <a:uFill>
                <a:solidFill>
                  <a:srgbClr val="FFFFFF"/>
                </a:solidFill>
              </a:uFill>
              <a:latin typeface="Calibri"/>
            </a:endParaRPr>
          </a:p>
        </p:txBody>
      </p:sp>
      <p:sp>
        <p:nvSpPr>
          <p:cNvPr id="120" name="PlaceHolder 2"/>
          <p:cNvSpPr>
            <a:spLocks noGrp="1"/>
          </p:cNvSpPr>
          <p:nvPr>
            <p:ph type="subTitle"/>
          </p:nvPr>
        </p:nvSpPr>
        <p:spPr>
          <a:xfrm>
            <a:off x="457200" y="1600200"/>
            <a:ext cx="8229240" cy="45255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319748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5F76FB2-9132-1F4F-BCDA-91AD2DF85F4E}" type="datetimeFigureOut">
              <a:rPr lang="fr-FR" smtClean="0"/>
              <a:t>08/10/2018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7BC86B-8636-E342-8C09-4E560B6A6F58}" type="slidenum">
              <a:rPr lang="fr-FR" smtClean="0"/>
              <a:t>‹N°›</a:t>
            </a:fld>
            <a:endParaRPr lang="fr-FR"/>
          </a:p>
        </p:txBody>
      </p:sp>
    </p:spTree>
    <p:extLst>
      <p:ext uri="{BB962C8B-B14F-4D97-AF65-F5344CB8AC3E}">
        <p14:creationId xmlns:p14="http://schemas.microsoft.com/office/powerpoint/2010/main" val="2316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5F76FB2-9132-1F4F-BCDA-91AD2DF85F4E}" type="datetimeFigureOut">
              <a:rPr lang="fr-FR" smtClean="0"/>
              <a:t>08/10/2018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B7BC86B-8636-E342-8C09-4E560B6A6F58}" type="slidenum">
              <a:rPr lang="fr-FR" smtClean="0"/>
              <a:t>‹N°›</a:t>
            </a:fld>
            <a:endParaRPr lang="fr-FR"/>
          </a:p>
        </p:txBody>
      </p:sp>
    </p:spTree>
    <p:extLst>
      <p:ext uri="{BB962C8B-B14F-4D97-AF65-F5344CB8AC3E}">
        <p14:creationId xmlns:p14="http://schemas.microsoft.com/office/powerpoint/2010/main" val="1240769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re et contenu 1">
    <p:spTree>
      <p:nvGrpSpPr>
        <p:cNvPr id="1" name=""/>
        <p:cNvGrpSpPr/>
        <p:nvPr/>
      </p:nvGrpSpPr>
      <p:grpSpPr>
        <a:xfrm>
          <a:off x="0" y="0"/>
          <a:ext cx="0" cy="0"/>
          <a:chOff x="0" y="0"/>
          <a:chExt cx="0" cy="0"/>
        </a:xfrm>
      </p:grpSpPr>
      <p:sp>
        <p:nvSpPr>
          <p:cNvPr id="9" name="Pentagone 10"/>
          <p:cNvSpPr/>
          <p:nvPr/>
        </p:nvSpPr>
        <p:spPr>
          <a:xfrm rot="16200000" flipH="1" flipV="1">
            <a:off x="204822"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3" name="Espace réservé du contenu 2"/>
          <p:cNvSpPr>
            <a:spLocks noGrp="1"/>
          </p:cNvSpPr>
          <p:nvPr>
            <p:ph idx="1" hasCustomPrompt="1"/>
          </p:nvPr>
        </p:nvSpPr>
        <p:spPr>
          <a:xfrm>
            <a:off x="457200" y="1340442"/>
            <a:ext cx="8229600" cy="4785722"/>
          </a:xfrm>
        </p:spPr>
        <p:txBody>
          <a:bodyPr/>
          <a:lstStyle>
            <a:lvl1pPr>
              <a:defRPr sz="1600">
                <a:latin typeface="Arial"/>
                <a:cs typeface="Arial"/>
              </a:defRPr>
            </a:lvl1pPr>
            <a:lvl2pPr marL="742950" indent="-285750">
              <a:buFont typeface="Arial"/>
              <a:buChar char="•"/>
              <a:defRPr sz="1600">
                <a:latin typeface="Arial"/>
                <a:cs typeface="Arial"/>
              </a:defRPr>
            </a:lvl2pPr>
            <a:lvl3pPr marL="1143000" indent="-228600">
              <a:buFont typeface="Arial"/>
              <a:buChar char="•"/>
              <a:defRPr sz="1600">
                <a:latin typeface="Arial"/>
                <a:cs typeface="Arial"/>
              </a:defRPr>
            </a:lvl3pPr>
            <a:lvl4pPr marL="1600200" indent="-228600">
              <a:buFont typeface="Arial"/>
              <a:buChar char="•"/>
              <a:defRPr sz="1600">
                <a:latin typeface="Arial"/>
                <a:cs typeface="Arial"/>
              </a:defRPr>
            </a:lvl4pPr>
            <a:lvl5pPr marL="2057400" indent="-228600">
              <a:buFont typeface="Arial"/>
              <a:buChar char="•"/>
              <a:defRPr sz="1600">
                <a:latin typeface="Arial"/>
                <a:cs typeface="Arial"/>
              </a:defRPr>
            </a:lvl5pPr>
          </a:lstStyle>
          <a:p>
            <a:pPr lvl="0"/>
            <a:r>
              <a:rPr lang="fr-FR" dirty="0" smtClean="0"/>
              <a:t>ITEM1</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2" name="Image 11"/>
          <p:cNvPicPr>
            <a:picLocks noChangeAspect="1"/>
          </p:cNvPicPr>
          <p:nvPr/>
        </p:nvPicPr>
        <p:blipFill>
          <a:blip r:embed="rId2" cstate="print"/>
          <a:stretch>
            <a:fillRect/>
          </a:stretch>
        </p:blipFill>
        <p:spPr>
          <a:xfrm>
            <a:off x="8237926" y="6474386"/>
            <a:ext cx="636199" cy="283523"/>
          </a:xfrm>
          <a:prstGeom prst="rect">
            <a:avLst/>
          </a:prstGeom>
        </p:spPr>
      </p:pic>
      <p:pic>
        <p:nvPicPr>
          <p:cNvPr id="16" name="Image 15" descr="Logo_INSALyon-quadri copi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6535079"/>
            <a:ext cx="1008000" cy="219807"/>
          </a:xfrm>
          <a:prstGeom prst="rect">
            <a:avLst/>
          </a:prstGeom>
        </p:spPr>
      </p:pic>
      <p:sp>
        <p:nvSpPr>
          <p:cNvPr id="11" name="Pentagone 10"/>
          <p:cNvSpPr/>
          <p:nvPr/>
        </p:nvSpPr>
        <p:spPr>
          <a:xfrm rot="5400000" flipH="1" flipV="1">
            <a:off x="8382720"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4" name="Pentagone 10"/>
          <p:cNvSpPr/>
          <p:nvPr/>
        </p:nvSpPr>
        <p:spPr>
          <a:xfrm rot="5400000" flipH="1" flipV="1">
            <a:off x="8665255"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19" name="Titre 1"/>
          <p:cNvSpPr>
            <a:spLocks noGrp="1"/>
          </p:cNvSpPr>
          <p:nvPr>
            <p:ph type="title"/>
          </p:nvPr>
        </p:nvSpPr>
        <p:spPr>
          <a:xfrm>
            <a:off x="382005" y="340233"/>
            <a:ext cx="8229600" cy="282066"/>
          </a:xfrm>
        </p:spPr>
        <p:txBody>
          <a:bodyPr tIns="0" rIns="0" b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20" name="Rectangle 19"/>
          <p:cNvSpPr/>
          <p:nvPr/>
        </p:nvSpPr>
        <p:spPr>
          <a:xfrm>
            <a:off x="457200" y="697111"/>
            <a:ext cx="36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space réservé du pied de page 4"/>
          <p:cNvSpPr>
            <a:spLocks noGrp="1"/>
          </p:cNvSpPr>
          <p:nvPr>
            <p:ph type="ftr" sz="quarter" idx="11"/>
          </p:nvPr>
        </p:nvSpPr>
        <p:spPr>
          <a:xfrm>
            <a:off x="3779520" y="6486975"/>
            <a:ext cx="3352800" cy="365125"/>
          </a:xfrm>
        </p:spPr>
        <p:txBody>
          <a:bodyPr/>
          <a:lstStyle>
            <a:lvl1pPr>
              <a:defRPr b="1"/>
            </a:lvl1pPr>
          </a:lstStyle>
          <a:p>
            <a:r>
              <a:rPr lang="fr-FR" dirty="0" smtClean="0"/>
              <a:t>Conception appliquée de Systèmes Mécaniques</a:t>
            </a:r>
          </a:p>
        </p:txBody>
      </p:sp>
      <p:sp>
        <p:nvSpPr>
          <p:cNvPr id="24" name="Espace réservé du numéro de diapositive 17"/>
          <p:cNvSpPr>
            <a:spLocks noGrp="1"/>
          </p:cNvSpPr>
          <p:nvPr>
            <p:ph type="sldNum" sz="quarter" idx="14"/>
          </p:nvPr>
        </p:nvSpPr>
        <p:spPr>
          <a:xfrm>
            <a:off x="7322318" y="6486975"/>
            <a:ext cx="854765" cy="365125"/>
          </a:xfrm>
        </p:spPr>
        <p:txBody>
          <a:bodyPr/>
          <a:lstStyle/>
          <a:p>
            <a:fld id="{AAD0F63A-0C70-404B-8929-12849BA1A697}" type="slidenum">
              <a:rPr lang="fr-FR" smtClean="0"/>
              <a:pPr/>
              <a:t>‹N°›</a:t>
            </a:fld>
            <a:endParaRPr lang="fr-FR" dirty="0"/>
          </a:p>
        </p:txBody>
      </p:sp>
      <p:sp>
        <p:nvSpPr>
          <p:cNvPr id="13" name="Espace réservé de la date 4"/>
          <p:cNvSpPr>
            <a:spLocks noGrp="1"/>
          </p:cNvSpPr>
          <p:nvPr>
            <p:ph type="dt" sz="half" idx="13"/>
          </p:nvPr>
        </p:nvSpPr>
        <p:spPr>
          <a:xfrm>
            <a:off x="2055412" y="6486975"/>
            <a:ext cx="1554480" cy="365125"/>
          </a:xfrm>
        </p:spPr>
        <p:txBody>
          <a:bodyPr/>
          <a:lstStyle/>
          <a:p>
            <a:fld id="{A33531C5-2AFF-42DF-8C6C-E2653B425681}" type="datetime4">
              <a:rPr lang="fr-FR" smtClean="0"/>
              <a:t>8 octobre 2018</a:t>
            </a:fld>
            <a:endParaRPr lang="fr-FR" dirty="0"/>
          </a:p>
        </p:txBody>
      </p:sp>
    </p:spTree>
    <p:extLst>
      <p:ext uri="{BB962C8B-B14F-4D97-AF65-F5344CB8AC3E}">
        <p14:creationId xmlns:p14="http://schemas.microsoft.com/office/powerpoint/2010/main" val="1956867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_simple">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entagone 10"/>
          <p:cNvSpPr/>
          <p:nvPr userDrawn="1"/>
        </p:nvSpPr>
        <p:spPr>
          <a:xfrm rot="16200000">
            <a:off x="4110669" y="-1147016"/>
            <a:ext cx="3922107" cy="616779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3" name="Losange 11"/>
          <p:cNvSpPr/>
          <p:nvPr userDrawn="1"/>
        </p:nvSpPr>
        <p:spPr>
          <a:xfrm>
            <a:off x="6195758" y="-24175"/>
            <a:ext cx="2972928"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4" name="Triangle isocèle 13"/>
          <p:cNvSpPr/>
          <p:nvPr userDrawn="1"/>
        </p:nvSpPr>
        <p:spPr>
          <a:xfrm rot="16200000">
            <a:off x="7020500" y="344602"/>
            <a:ext cx="2063438" cy="2183562"/>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4" name="Espace réservé de la date 3"/>
          <p:cNvSpPr>
            <a:spLocks noGrp="1"/>
          </p:cNvSpPr>
          <p:nvPr>
            <p:ph type="dt" sz="half" idx="10"/>
          </p:nvPr>
        </p:nvSpPr>
        <p:spPr>
          <a:xfrm>
            <a:off x="401955" y="6349433"/>
            <a:ext cx="2133600" cy="365125"/>
          </a:xfrm>
          <a:prstGeom prst="rect">
            <a:avLst/>
          </a:prstGeom>
        </p:spPr>
        <p:txBody>
          <a:bodyPr/>
          <a:lstStyle>
            <a:lvl1pPr>
              <a:defRPr sz="1100">
                <a:solidFill>
                  <a:srgbClr val="000000"/>
                </a:solidFill>
              </a:defRPr>
            </a:lvl1pPr>
          </a:lstStyle>
          <a:p>
            <a:endParaRPr lang="fr-FR" dirty="0"/>
          </a:p>
        </p:txBody>
      </p:sp>
      <p:pic>
        <p:nvPicPr>
          <p:cNvPr id="5" name="Image 4"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1955" y="360000"/>
            <a:ext cx="2306320" cy="502920"/>
          </a:xfrm>
          <a:prstGeom prst="rect">
            <a:avLst/>
          </a:prstGeom>
        </p:spPr>
      </p:pic>
      <p:sp>
        <p:nvSpPr>
          <p:cNvPr id="18" name="Triangle isocèle 17"/>
          <p:cNvSpPr/>
          <p:nvPr userDrawn="1"/>
        </p:nvSpPr>
        <p:spPr>
          <a:xfrm rot="5400000">
            <a:off x="125760" y="1170310"/>
            <a:ext cx="4320480" cy="4572000"/>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9" name="Triangle isocèle 18"/>
          <p:cNvSpPr/>
          <p:nvPr userDrawn="1"/>
        </p:nvSpPr>
        <p:spPr>
          <a:xfrm rot="5400000">
            <a:off x="125760" y="782960"/>
            <a:ext cx="4320480" cy="4572000"/>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pic>
        <p:nvPicPr>
          <p:cNvPr id="23" name="Imag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51948" y="6373504"/>
            <a:ext cx="720080" cy="320905"/>
          </a:xfrm>
          <a:prstGeom prst="rect">
            <a:avLst/>
          </a:prstGeom>
        </p:spPr>
      </p:pic>
      <p:sp>
        <p:nvSpPr>
          <p:cNvPr id="21"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22"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7" name="Espace réservé du texte 6"/>
          <p:cNvSpPr>
            <a:spLocks noGrp="1"/>
          </p:cNvSpPr>
          <p:nvPr>
            <p:ph type="body" sz="quarter" idx="11" hasCustomPrompt="1"/>
          </p:nvPr>
        </p:nvSpPr>
        <p:spPr>
          <a:xfrm>
            <a:off x="2708275" y="5711296"/>
            <a:ext cx="6159500" cy="398462"/>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14542387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Pentagone 10"/>
          <p:cNvSpPr/>
          <p:nvPr userDrawn="1"/>
        </p:nvSpPr>
        <p:spPr>
          <a:xfrm rot="16200000">
            <a:off x="4885377" y="-974591"/>
            <a:ext cx="3319824" cy="522065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3" name="Losange 11"/>
          <p:cNvSpPr/>
          <p:nvPr userDrawn="1"/>
        </p:nvSpPr>
        <p:spPr>
          <a:xfrm>
            <a:off x="6652282" y="-24175"/>
            <a:ext cx="2516403" cy="1639451"/>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4" name="Triangle isocèle 13"/>
          <p:cNvSpPr/>
          <p:nvPr userDrawn="1"/>
        </p:nvSpPr>
        <p:spPr>
          <a:xfrm rot="16200000">
            <a:off x="7346587" y="353825"/>
            <a:ext cx="1746574" cy="1848252"/>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8" name="Triangle isocèle 17"/>
          <p:cNvSpPr/>
          <p:nvPr userDrawn="1"/>
        </p:nvSpPr>
        <p:spPr>
          <a:xfrm rot="5400000">
            <a:off x="94524" y="2079251"/>
            <a:ext cx="3247355" cy="3436402"/>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9" name="Triangle isocèle 18"/>
          <p:cNvSpPr/>
          <p:nvPr userDrawn="1"/>
        </p:nvSpPr>
        <p:spPr>
          <a:xfrm rot="5400000">
            <a:off x="94524" y="1691901"/>
            <a:ext cx="3247355" cy="3436402"/>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1"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22"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Tree>
    <p:extLst>
      <p:ext uri="{BB962C8B-B14F-4D97-AF65-F5344CB8AC3E}">
        <p14:creationId xmlns:p14="http://schemas.microsoft.com/office/powerpoint/2010/main" val="220277267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_chiffres">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0" name="Pentagone 10"/>
          <p:cNvSpPr/>
          <p:nvPr userDrawn="1"/>
        </p:nvSpPr>
        <p:spPr>
          <a:xfrm rot="16200000">
            <a:off x="4110669" y="-1147016"/>
            <a:ext cx="3922107" cy="616779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51000"/>
                </a:srgbClr>
              </a:gs>
              <a:gs pos="100000">
                <a:schemeClr val="bg1">
                  <a:alpha val="51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1" name="Losange 11"/>
          <p:cNvSpPr/>
          <p:nvPr userDrawn="1"/>
        </p:nvSpPr>
        <p:spPr>
          <a:xfrm>
            <a:off x="6195758" y="-24175"/>
            <a:ext cx="2972928"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22000"/>
                </a:schemeClr>
              </a:gs>
              <a:gs pos="100000">
                <a:srgbClr val="9D1747">
                  <a:alpha val="22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9" name="Triangle isocèle 28"/>
          <p:cNvSpPr/>
          <p:nvPr userDrawn="1"/>
        </p:nvSpPr>
        <p:spPr>
          <a:xfrm rot="16200000">
            <a:off x="7020500" y="344602"/>
            <a:ext cx="2063438" cy="2183562"/>
          </a:xfrm>
          <a:prstGeom prst="triangle">
            <a:avLst/>
          </a:prstGeom>
          <a:gradFill flip="none" rotWithShape="1">
            <a:gsLst>
              <a:gs pos="0">
                <a:srgbClr val="9D1747">
                  <a:alpha val="10000"/>
                </a:srgbClr>
              </a:gs>
              <a:gs pos="100000">
                <a:srgbClr val="FFFFFF">
                  <a:alpha val="10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30" name="Triangle isocèle 29"/>
          <p:cNvSpPr/>
          <p:nvPr userDrawn="1"/>
        </p:nvSpPr>
        <p:spPr>
          <a:xfrm rot="5400000">
            <a:off x="125760" y="1170310"/>
            <a:ext cx="4320480" cy="4572000"/>
          </a:xfrm>
          <a:prstGeom prst="triangle">
            <a:avLst/>
          </a:prstGeom>
          <a:solidFill>
            <a:srgbClr val="9D1747">
              <a:alpha val="5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31" name="Triangle isocèle 30"/>
          <p:cNvSpPr/>
          <p:nvPr userDrawn="1"/>
        </p:nvSpPr>
        <p:spPr>
          <a:xfrm rot="5400000">
            <a:off x="125760" y="782960"/>
            <a:ext cx="4320480" cy="4572000"/>
          </a:xfrm>
          <a:prstGeom prst="triangle">
            <a:avLst/>
          </a:prstGeom>
          <a:gradFill flip="none" rotWithShape="1">
            <a:gsLst>
              <a:gs pos="100000">
                <a:srgbClr val="9D1747">
                  <a:alpha val="30000"/>
                </a:srgbClr>
              </a:gs>
              <a:gs pos="0">
                <a:srgbClr val="FFFFFF">
                  <a:alpha val="30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1948" y="6373504"/>
            <a:ext cx="720080" cy="320905"/>
          </a:xfrm>
          <a:prstGeom prst="rect">
            <a:avLst/>
          </a:prstGeom>
        </p:spPr>
      </p:pic>
      <p:sp>
        <p:nvSpPr>
          <p:cNvPr id="4" name="Espace réservé de la date 3"/>
          <p:cNvSpPr>
            <a:spLocks noGrp="1"/>
          </p:cNvSpPr>
          <p:nvPr>
            <p:ph type="dt" sz="half" idx="10"/>
          </p:nvPr>
        </p:nvSpPr>
        <p:spPr>
          <a:xfrm>
            <a:off x="457200" y="6356354"/>
            <a:ext cx="2133600" cy="365125"/>
          </a:xfrm>
          <a:prstGeom prst="rect">
            <a:avLst/>
          </a:prstGeom>
        </p:spPr>
        <p:txBody>
          <a:bodyPr/>
          <a:lstStyle>
            <a:lvl1pPr>
              <a:defRPr sz="1100">
                <a:solidFill>
                  <a:srgbClr val="FFFFFF"/>
                </a:solidFill>
              </a:defRPr>
            </a:lvl1pPr>
          </a:lstStyle>
          <a:p>
            <a:endParaRPr lang="fr-FR" dirty="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sz="1100">
                <a:solidFill>
                  <a:srgbClr val="FFFFFF"/>
                </a:solidFill>
              </a:defRPr>
            </a:lvl1pPr>
          </a:lstStyle>
          <a:p>
            <a:fld id="{1A31A217-8750-3D45-897A-9370757FC290}" type="slidenum">
              <a:rPr lang="fr-FR" smtClean="0"/>
              <a:pPr/>
              <a:t>‹N°›</a:t>
            </a:fld>
            <a:endParaRPr lang="fr-FR" dirty="0"/>
          </a:p>
        </p:txBody>
      </p:sp>
      <p:pic>
        <p:nvPicPr>
          <p:cNvPr id="23" name="Picture 4" descr="S:\serv_com\01_CHARTE-INSA-Rennes\2014\08_Modèles-PPT\Triangle-bas.eps"/>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Image 25" descr="Logo_INSALyon-quadri copi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1955" y="360000"/>
            <a:ext cx="2306320" cy="502920"/>
          </a:xfrm>
          <a:prstGeom prst="rect">
            <a:avLst/>
          </a:prstGeom>
        </p:spPr>
      </p:pic>
      <p:sp>
        <p:nvSpPr>
          <p:cNvPr id="15"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chemeClr val="bg1"/>
                </a:solidFill>
                <a:latin typeface="Arial"/>
                <a:cs typeface="Arial"/>
              </a:defRPr>
            </a:lvl1pPr>
          </a:lstStyle>
          <a:p>
            <a:r>
              <a:rPr lang="fr-FR" smtClean="0"/>
              <a:t>Modifiez le style du titre</a:t>
            </a:r>
            <a:endParaRPr lang="fr-FR" dirty="0"/>
          </a:p>
        </p:txBody>
      </p:sp>
      <p:sp>
        <p:nvSpPr>
          <p:cNvPr id="18"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19" name="Espace réservé du texte 6"/>
          <p:cNvSpPr>
            <a:spLocks noGrp="1"/>
          </p:cNvSpPr>
          <p:nvPr>
            <p:ph type="body" sz="quarter" idx="12" hasCustomPrompt="1"/>
          </p:nvPr>
        </p:nvSpPr>
        <p:spPr>
          <a:xfrm>
            <a:off x="2708275" y="5711296"/>
            <a:ext cx="6159500" cy="398462"/>
          </a:xfrm>
          <a:prstGeom prst="rect">
            <a:avLst/>
          </a:prstGeom>
        </p:spPr>
        <p:txBody>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371484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_courbes">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8" name="Pentagone 10"/>
          <p:cNvSpPr/>
          <p:nvPr userDrawn="1"/>
        </p:nvSpPr>
        <p:spPr>
          <a:xfrm rot="16200000">
            <a:off x="4110669" y="-1147016"/>
            <a:ext cx="3922107" cy="616779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51000"/>
                </a:srgbClr>
              </a:gs>
              <a:gs pos="100000">
                <a:schemeClr val="bg1">
                  <a:alpha val="51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9" name="Losange 11"/>
          <p:cNvSpPr/>
          <p:nvPr userDrawn="1"/>
        </p:nvSpPr>
        <p:spPr>
          <a:xfrm>
            <a:off x="6195758" y="-24175"/>
            <a:ext cx="2972928"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22000"/>
                </a:schemeClr>
              </a:gs>
              <a:gs pos="100000">
                <a:srgbClr val="9D1747">
                  <a:alpha val="22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2" name="Triangle isocèle 21"/>
          <p:cNvSpPr/>
          <p:nvPr userDrawn="1"/>
        </p:nvSpPr>
        <p:spPr>
          <a:xfrm rot="16200000">
            <a:off x="7020500" y="344602"/>
            <a:ext cx="2063438" cy="2183562"/>
          </a:xfrm>
          <a:prstGeom prst="triangle">
            <a:avLst/>
          </a:prstGeom>
          <a:gradFill flip="none" rotWithShape="1">
            <a:gsLst>
              <a:gs pos="0">
                <a:srgbClr val="9D1747">
                  <a:alpha val="10000"/>
                </a:srgbClr>
              </a:gs>
              <a:gs pos="100000">
                <a:srgbClr val="FFFFFF">
                  <a:alpha val="10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7" name="Triangle isocèle 26"/>
          <p:cNvSpPr/>
          <p:nvPr userDrawn="1"/>
        </p:nvSpPr>
        <p:spPr>
          <a:xfrm rot="5400000">
            <a:off x="125760" y="1170310"/>
            <a:ext cx="4320480" cy="4572000"/>
          </a:xfrm>
          <a:prstGeom prst="triangle">
            <a:avLst/>
          </a:prstGeom>
          <a:solidFill>
            <a:srgbClr val="9D1747">
              <a:alpha val="5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8" name="Triangle isocèle 27"/>
          <p:cNvSpPr/>
          <p:nvPr userDrawn="1"/>
        </p:nvSpPr>
        <p:spPr>
          <a:xfrm rot="5400000">
            <a:off x="125760" y="782960"/>
            <a:ext cx="4320480" cy="4572000"/>
          </a:xfrm>
          <a:prstGeom prst="triangle">
            <a:avLst/>
          </a:prstGeom>
          <a:gradFill flip="none" rotWithShape="1">
            <a:gsLst>
              <a:gs pos="100000">
                <a:srgbClr val="9D1747">
                  <a:alpha val="30000"/>
                </a:srgbClr>
              </a:gs>
              <a:gs pos="0">
                <a:srgbClr val="FFFFFF">
                  <a:alpha val="30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51948" y="6373504"/>
            <a:ext cx="720080" cy="320905"/>
          </a:xfrm>
          <a:prstGeom prst="rect">
            <a:avLst/>
          </a:prstGeom>
        </p:spPr>
      </p:pic>
      <p:sp>
        <p:nvSpPr>
          <p:cNvPr id="4" name="Espace réservé de la date 3"/>
          <p:cNvSpPr>
            <a:spLocks noGrp="1"/>
          </p:cNvSpPr>
          <p:nvPr>
            <p:ph type="dt" sz="half" idx="10"/>
          </p:nvPr>
        </p:nvSpPr>
        <p:spPr>
          <a:xfrm>
            <a:off x="457200" y="6356354"/>
            <a:ext cx="2133600" cy="365125"/>
          </a:xfrm>
          <a:prstGeom prst="rect">
            <a:avLst/>
          </a:prstGeom>
        </p:spPr>
        <p:txBody>
          <a:bodyPr/>
          <a:lstStyle>
            <a:lvl1pPr>
              <a:defRPr sz="1100">
                <a:solidFill>
                  <a:srgbClr val="FFFFFF"/>
                </a:solidFill>
              </a:defRPr>
            </a:lvl1pPr>
          </a:lstStyle>
          <a:p>
            <a:endParaRPr lang="fr-FR" dirty="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sz="1100">
                <a:solidFill>
                  <a:srgbClr val="FFFFFF"/>
                </a:solidFill>
              </a:defRPr>
            </a:lvl1pPr>
          </a:lstStyle>
          <a:p>
            <a:fld id="{1A31A217-8750-3D45-897A-9370757FC290}" type="slidenum">
              <a:rPr lang="fr-FR" smtClean="0"/>
              <a:pPr/>
              <a:t>‹N°›</a:t>
            </a:fld>
            <a:endParaRPr lang="fr-FR" dirty="0"/>
          </a:p>
        </p:txBody>
      </p:sp>
      <p:pic>
        <p:nvPicPr>
          <p:cNvPr id="23" name="Picture 4" descr="S:\serv_com\01_CHARTE-INSA-Rennes\2014\08_Modèles-PPT\Triangle-bas.eps"/>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b="42646"/>
          <a:stretch/>
        </p:blipFill>
        <p:spPr bwMode="auto">
          <a:xfrm>
            <a:off x="2708275" y="6388492"/>
            <a:ext cx="1944216" cy="469508"/>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Image 25" descr="Logo_INSALyon-quadri copi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1955" y="360000"/>
            <a:ext cx="2306320" cy="502920"/>
          </a:xfrm>
          <a:prstGeom prst="rect">
            <a:avLst/>
          </a:prstGeom>
        </p:spPr>
      </p:pic>
      <p:sp>
        <p:nvSpPr>
          <p:cNvPr id="17" name="Titre 1"/>
          <p:cNvSpPr>
            <a:spLocks noGrp="1"/>
          </p:cNvSpPr>
          <p:nvPr>
            <p:ph type="ctrTitle"/>
          </p:nvPr>
        </p:nvSpPr>
        <p:spPr>
          <a:xfrm>
            <a:off x="2708275" y="4384655"/>
            <a:ext cx="6159500" cy="644549"/>
          </a:xfrm>
          <a:prstGeom prst="rect">
            <a:avLst/>
          </a:prstGeom>
        </p:spPr>
        <p:txBody>
          <a:bodyPr>
            <a:normAutofit/>
          </a:bodyPr>
          <a:lstStyle>
            <a:lvl1pPr algn="l">
              <a:defRPr sz="3600" b="1">
                <a:solidFill>
                  <a:schemeClr val="bg1"/>
                </a:solidFill>
                <a:latin typeface="Arial"/>
                <a:cs typeface="Arial"/>
              </a:defRPr>
            </a:lvl1pPr>
          </a:lstStyle>
          <a:p>
            <a:r>
              <a:rPr lang="fr-FR" smtClean="0"/>
              <a:t>Modifiez le style du titre</a:t>
            </a:r>
            <a:endParaRPr lang="fr-FR" dirty="0"/>
          </a:p>
        </p:txBody>
      </p:sp>
      <p:sp>
        <p:nvSpPr>
          <p:cNvPr id="20" name="Sous-titre 2"/>
          <p:cNvSpPr>
            <a:spLocks noGrp="1"/>
          </p:cNvSpPr>
          <p:nvPr>
            <p:ph type="subTitle" idx="1" hasCustomPrompt="1"/>
          </p:nvPr>
        </p:nvSpPr>
        <p:spPr>
          <a:xfrm>
            <a:off x="2708275" y="5033779"/>
            <a:ext cx="6159500" cy="466913"/>
          </a:xfrm>
          <a:prstGeom prst="rect">
            <a:avLst/>
          </a:prstGeom>
        </p:spPr>
        <p:txBody>
          <a:bodyPr>
            <a:normAutofit/>
          </a:bodyPr>
          <a:lstStyle>
            <a:lvl1pPr marL="0" indent="0" algn="l">
              <a:buNone/>
              <a:defRPr sz="2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21" name="Espace réservé du texte 6"/>
          <p:cNvSpPr>
            <a:spLocks noGrp="1"/>
          </p:cNvSpPr>
          <p:nvPr>
            <p:ph type="body" sz="quarter" idx="12" hasCustomPrompt="1"/>
          </p:nvPr>
        </p:nvSpPr>
        <p:spPr>
          <a:xfrm>
            <a:off x="2708275" y="5711296"/>
            <a:ext cx="6159500" cy="398462"/>
          </a:xfrm>
          <a:prstGeom prst="rect">
            <a:avLst/>
          </a:prstGeom>
        </p:spPr>
        <p:txBody>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37816703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_et_contenu">
    <p:spTree>
      <p:nvGrpSpPr>
        <p:cNvPr id="1" name=""/>
        <p:cNvGrpSpPr/>
        <p:nvPr/>
      </p:nvGrpSpPr>
      <p:grpSpPr>
        <a:xfrm>
          <a:off x="0" y="0"/>
          <a:ext cx="0" cy="0"/>
          <a:chOff x="0" y="0"/>
          <a:chExt cx="0" cy="0"/>
        </a:xfrm>
      </p:grpSpPr>
      <p:sp>
        <p:nvSpPr>
          <p:cNvPr id="7" name="Pentagone 10"/>
          <p:cNvSpPr/>
          <p:nvPr userDrawn="1"/>
        </p:nvSpPr>
        <p:spPr>
          <a:xfrm rot="5400000" flipH="1" flipV="1">
            <a:off x="8382722"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9" name="Pentagone 10"/>
          <p:cNvSpPr/>
          <p:nvPr userDrawn="1"/>
        </p:nvSpPr>
        <p:spPr>
          <a:xfrm rot="16200000" flipH="1" flipV="1">
            <a:off x="204824"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0" name="Pentagone 10"/>
          <p:cNvSpPr/>
          <p:nvPr userDrawn="1"/>
        </p:nvSpPr>
        <p:spPr>
          <a:xfrm rot="5400000" flipH="1" flipV="1">
            <a:off x="8665257"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 name="Titre 1"/>
          <p:cNvSpPr>
            <a:spLocks noGrp="1"/>
          </p:cNvSpPr>
          <p:nvPr>
            <p:ph type="title"/>
          </p:nvPr>
        </p:nvSpPr>
        <p:spPr>
          <a:xfrm>
            <a:off x="457200" y="274642"/>
            <a:ext cx="82296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b="1"/>
            </a:lvl1pPr>
          </a:lstStyle>
          <a:p>
            <a:fld id="{3466D8FE-5733-7B45-8963-854D3AC5C96E}" type="slidenum">
              <a:rPr lang="fr-FR" smtClean="0"/>
              <a:pPr/>
              <a:t>‹N°›</a:t>
            </a:fld>
            <a:endParaRPr lang="fr-FR" dirty="0"/>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7928" y="6474390"/>
            <a:ext cx="636199"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76" y="6535083"/>
            <a:ext cx="1008000" cy="219807"/>
          </a:xfrm>
          <a:prstGeom prst="rect">
            <a:avLst/>
          </a:prstGeom>
        </p:spPr>
      </p:pic>
      <p:sp>
        <p:nvSpPr>
          <p:cNvPr id="4" name="Rectangle 3"/>
          <p:cNvSpPr/>
          <p:nvPr userDrawn="1"/>
        </p:nvSpPr>
        <p:spPr>
          <a:xfrm>
            <a:off x="457200" y="698500"/>
            <a:ext cx="36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8" name="Espace réservé du contenu 7"/>
          <p:cNvSpPr>
            <a:spLocks noGrp="1"/>
          </p:cNvSpPr>
          <p:nvPr>
            <p:ph sz="quarter" idx="12"/>
          </p:nvPr>
        </p:nvSpPr>
        <p:spPr>
          <a:xfrm>
            <a:off x="457200" y="1016000"/>
            <a:ext cx="8229600" cy="5130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973235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_seul">
    <p:spTree>
      <p:nvGrpSpPr>
        <p:cNvPr id="1" name=""/>
        <p:cNvGrpSpPr/>
        <p:nvPr/>
      </p:nvGrpSpPr>
      <p:grpSpPr>
        <a:xfrm>
          <a:off x="0" y="0"/>
          <a:ext cx="0" cy="0"/>
          <a:chOff x="0" y="0"/>
          <a:chExt cx="0" cy="0"/>
        </a:xfrm>
      </p:grpSpPr>
      <p:sp>
        <p:nvSpPr>
          <p:cNvPr id="7" name="Pentagone 10"/>
          <p:cNvSpPr/>
          <p:nvPr userDrawn="1"/>
        </p:nvSpPr>
        <p:spPr>
          <a:xfrm rot="5400000" flipH="1" flipV="1">
            <a:off x="8382722"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9" name="Pentagone 10"/>
          <p:cNvSpPr/>
          <p:nvPr userDrawn="1"/>
        </p:nvSpPr>
        <p:spPr>
          <a:xfrm rot="16200000" flipH="1" flipV="1">
            <a:off x="204824"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0" name="Pentagone 10"/>
          <p:cNvSpPr/>
          <p:nvPr userDrawn="1"/>
        </p:nvSpPr>
        <p:spPr>
          <a:xfrm rot="5400000" flipH="1" flipV="1">
            <a:off x="8665257"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 name="Titre 1"/>
          <p:cNvSpPr>
            <a:spLocks noGrp="1"/>
          </p:cNvSpPr>
          <p:nvPr>
            <p:ph type="title"/>
          </p:nvPr>
        </p:nvSpPr>
        <p:spPr>
          <a:xfrm>
            <a:off x="457200" y="274642"/>
            <a:ext cx="82296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b="1"/>
            </a:lvl1pPr>
          </a:lstStyle>
          <a:p>
            <a:fld id="{3466D8FE-5733-7B45-8963-854D3AC5C96E}" type="slidenum">
              <a:rPr lang="fr-FR" smtClean="0"/>
              <a:pPr/>
              <a:t>‹N°›</a:t>
            </a:fld>
            <a:endParaRPr lang="fr-FR" dirty="0"/>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7928" y="6474390"/>
            <a:ext cx="636199"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76" y="6535083"/>
            <a:ext cx="1008000" cy="219807"/>
          </a:xfrm>
          <a:prstGeom prst="rect">
            <a:avLst/>
          </a:prstGeom>
        </p:spPr>
      </p:pic>
      <p:sp>
        <p:nvSpPr>
          <p:cNvPr id="4" name="Rectangle 3"/>
          <p:cNvSpPr/>
          <p:nvPr userDrawn="1"/>
        </p:nvSpPr>
        <p:spPr>
          <a:xfrm>
            <a:off x="457200" y="698500"/>
            <a:ext cx="36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1632053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onnes">
    <p:spTree>
      <p:nvGrpSpPr>
        <p:cNvPr id="1" name=""/>
        <p:cNvGrpSpPr/>
        <p:nvPr/>
      </p:nvGrpSpPr>
      <p:grpSpPr>
        <a:xfrm>
          <a:off x="0" y="0"/>
          <a:ext cx="0" cy="0"/>
          <a:chOff x="0" y="0"/>
          <a:chExt cx="0" cy="0"/>
        </a:xfrm>
      </p:grpSpPr>
      <p:sp>
        <p:nvSpPr>
          <p:cNvPr id="7" name="Pentagone 10"/>
          <p:cNvSpPr/>
          <p:nvPr userDrawn="1"/>
        </p:nvSpPr>
        <p:spPr>
          <a:xfrm rot="5400000" flipH="1" flipV="1">
            <a:off x="8382722"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9" name="Pentagone 10"/>
          <p:cNvSpPr/>
          <p:nvPr userDrawn="1"/>
        </p:nvSpPr>
        <p:spPr>
          <a:xfrm rot="16200000" flipH="1" flipV="1">
            <a:off x="204824"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0" name="Pentagone 10"/>
          <p:cNvSpPr/>
          <p:nvPr userDrawn="1"/>
        </p:nvSpPr>
        <p:spPr>
          <a:xfrm rot="5400000" flipH="1" flipV="1">
            <a:off x="8665257"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 name="Titre 1"/>
          <p:cNvSpPr>
            <a:spLocks noGrp="1"/>
          </p:cNvSpPr>
          <p:nvPr>
            <p:ph type="title"/>
          </p:nvPr>
        </p:nvSpPr>
        <p:spPr>
          <a:xfrm>
            <a:off x="457200" y="274642"/>
            <a:ext cx="82296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b="1"/>
            </a:lvl1pPr>
          </a:lstStyle>
          <a:p>
            <a:fld id="{3466D8FE-5733-7B45-8963-854D3AC5C96E}" type="slidenum">
              <a:rPr lang="fr-FR" smtClean="0"/>
              <a:pPr/>
              <a:t>‹N°›</a:t>
            </a:fld>
            <a:endParaRPr lang="fr-FR" dirty="0"/>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7928" y="6474390"/>
            <a:ext cx="636199"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76" y="6535083"/>
            <a:ext cx="1008000" cy="219807"/>
          </a:xfrm>
          <a:prstGeom prst="rect">
            <a:avLst/>
          </a:prstGeom>
        </p:spPr>
      </p:pic>
      <p:sp>
        <p:nvSpPr>
          <p:cNvPr id="4" name="Rectangle 3"/>
          <p:cNvSpPr/>
          <p:nvPr userDrawn="1"/>
        </p:nvSpPr>
        <p:spPr>
          <a:xfrm>
            <a:off x="457200" y="698500"/>
            <a:ext cx="36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6" name="Espace réservé du contenu 5"/>
          <p:cNvSpPr>
            <a:spLocks noGrp="1"/>
          </p:cNvSpPr>
          <p:nvPr>
            <p:ph sz="quarter" idx="12"/>
          </p:nvPr>
        </p:nvSpPr>
        <p:spPr>
          <a:xfrm>
            <a:off x="4808538" y="1044575"/>
            <a:ext cx="3878262" cy="5119688"/>
          </a:xfrm>
          <a:prstGeom prst="rect">
            <a:avLst/>
          </a:prstGeom>
        </p:spPr>
        <p:txBody>
          <a:bodyPr/>
          <a:lstStyle>
            <a:lvl1pPr marL="0" indent="0">
              <a:buNone/>
              <a:defRPr sz="2000">
                <a:latin typeface="Calibri Light" panose="020F0302020204030204" pitchFamily="34" charset="0"/>
              </a:defRPr>
            </a:lvl1pPr>
            <a:lvl2pPr>
              <a:defRPr sz="1800">
                <a:latin typeface="Calibri Light" panose="020F0302020204030204" pitchFamily="34" charset="0"/>
              </a:defRPr>
            </a:lvl2pPr>
            <a:lvl3pPr>
              <a:defRPr sz="16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fr-FR" smtClean="0"/>
              <a:t>Modifier les styles du texte du masque</a:t>
            </a:r>
          </a:p>
        </p:txBody>
      </p:sp>
      <p:sp>
        <p:nvSpPr>
          <p:cNvPr id="14" name="Espace réservé du texte 13"/>
          <p:cNvSpPr>
            <a:spLocks noGrp="1"/>
          </p:cNvSpPr>
          <p:nvPr>
            <p:ph type="body" sz="quarter" idx="13"/>
          </p:nvPr>
        </p:nvSpPr>
        <p:spPr>
          <a:xfrm>
            <a:off x="457200" y="1044575"/>
            <a:ext cx="4198938" cy="51196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695369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Pentagone 10"/>
          <p:cNvSpPr/>
          <p:nvPr userDrawn="1"/>
        </p:nvSpPr>
        <p:spPr>
          <a:xfrm rot="5400000" flipH="1" flipV="1">
            <a:off x="8382722" y="-325702"/>
            <a:ext cx="435581" cy="1086982"/>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9" name="Pentagone 10"/>
          <p:cNvSpPr/>
          <p:nvPr userDrawn="1"/>
        </p:nvSpPr>
        <p:spPr>
          <a:xfrm rot="16200000" flipH="1" flipV="1">
            <a:off x="204824" y="639253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0" name="Pentagone 10"/>
          <p:cNvSpPr/>
          <p:nvPr userDrawn="1"/>
        </p:nvSpPr>
        <p:spPr>
          <a:xfrm rot="5400000" flipH="1" flipV="1">
            <a:off x="8665257" y="-204823"/>
            <a:ext cx="273923" cy="683568"/>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5" name="Espace réservé du pied de page 4"/>
          <p:cNvSpPr>
            <a:spLocks noGrp="1"/>
          </p:cNvSpPr>
          <p:nvPr>
            <p:ph type="ftr" sz="quarter" idx="11"/>
          </p:nvPr>
        </p:nvSpPr>
        <p:spPr>
          <a:xfrm>
            <a:off x="3124200" y="6356354"/>
            <a:ext cx="2895600" cy="365125"/>
          </a:xfrm>
          <a:prstGeom prst="rect">
            <a:avLst/>
          </a:prstGeom>
        </p:spPr>
        <p:txBody>
          <a:bodyPr/>
          <a:lstStyle>
            <a:lvl1pPr>
              <a:defRPr b="1"/>
            </a:lvl1pPr>
          </a:lstStyle>
          <a:p>
            <a:fld id="{3466D8FE-5733-7B45-8963-854D3AC5C96E}" type="slidenum">
              <a:rPr lang="fr-FR" smtClean="0"/>
              <a:pPr/>
              <a:t>‹N°›</a:t>
            </a:fld>
            <a:endParaRPr lang="fr-FR" dirty="0"/>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37928" y="6474390"/>
            <a:ext cx="636199"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576" y="6535083"/>
            <a:ext cx="1008000" cy="219807"/>
          </a:xfrm>
          <a:prstGeom prst="rect">
            <a:avLst/>
          </a:prstGeom>
        </p:spPr>
      </p:pic>
    </p:spTree>
    <p:extLst>
      <p:ext uri="{BB962C8B-B14F-4D97-AF65-F5344CB8AC3E}">
        <p14:creationId xmlns:p14="http://schemas.microsoft.com/office/powerpoint/2010/main" val="24737454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0" name="Espace réservé du pied de page 9"/>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Tree>
    <p:extLst>
      <p:ext uri="{BB962C8B-B14F-4D97-AF65-F5344CB8AC3E}">
        <p14:creationId xmlns:p14="http://schemas.microsoft.com/office/powerpoint/2010/main" val="422092017"/>
      </p:ext>
    </p:extLst>
  </p:cSld>
  <p:clrMap bg1="lt1" tx1="dk1" bg2="lt2" tx2="dk2" accent1="accent1" accent2="accent2" accent3="accent3" accent4="accent4" accent5="accent5" accent6="accent6" hlink="hlink" folHlink="folHlink"/>
  <p:sldLayoutIdLst>
    <p:sldLayoutId id="2147483662" r:id="rId1"/>
    <p:sldLayoutId id="2147483673" r:id="rId2"/>
    <p:sldLayoutId id="2147483675" r:id="rId3"/>
    <p:sldLayoutId id="2147483669" r:id="rId4"/>
    <p:sldLayoutId id="2147483670" r:id="rId5"/>
    <p:sldLayoutId id="2147483650" r:id="rId6"/>
    <p:sldLayoutId id="2147483671" r:id="rId7"/>
    <p:sldLayoutId id="2147483674" r:id="rId8"/>
    <p:sldLayoutId id="2147483672" r:id="rId9"/>
    <p:sldLayoutId id="2147483677" r:id="rId10"/>
    <p:sldLayoutId id="2147483678" r:id="rId11"/>
    <p:sldLayoutId id="2147483679" r:id="rId12"/>
    <p:sldLayoutId id="2147483680" r:id="rId13"/>
  </p:sldLayoutIdLst>
  <p:timing>
    <p:tnLst>
      <p:par>
        <p:cTn id="1" dur="indefinite" restart="never" nodeType="tmRoot"/>
      </p:par>
    </p:tnLst>
  </p:timing>
  <p:hf sldNum="0"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Calibri" panose="020F0502020204030204" pitchFamily="34" charset="0"/>
          <a:ea typeface="+mn-ea"/>
          <a:cs typeface="+mn-cs"/>
        </a:defRPr>
      </a:lvl1pPr>
      <a:lvl2pPr marL="541338" indent="-269875"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Calibri" panose="020F0502020204030204" pitchFamily="34" charset="0"/>
          <a:ea typeface="+mn-ea"/>
          <a:cs typeface="+mn-cs"/>
        </a:defRPr>
      </a:lvl2pPr>
      <a:lvl3pPr marL="896938" indent="-269875" algn="l" defTabSz="457200" rtl="0" eaLnBrk="1" latinLnBrk="0" hangingPunct="1">
        <a:spcBef>
          <a:spcPct val="20000"/>
        </a:spcBef>
        <a:buClr>
          <a:srgbClr val="FF0000"/>
        </a:buClr>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168400" indent="-271463" algn="l" defTabSz="457200" rtl="0" eaLnBrk="1" latinLnBrk="0" hangingPunct="1">
        <a:spcBef>
          <a:spcPct val="20000"/>
        </a:spcBef>
        <a:buClr>
          <a:srgbClr val="FF0000"/>
        </a:buClr>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1439863" indent="-271463" algn="l" defTabSz="457200" rtl="0" eaLnBrk="1" latinLnBrk="0" hangingPunct="1">
        <a:spcBef>
          <a:spcPct val="20000"/>
        </a:spcBef>
        <a:buClr>
          <a:srgbClr val="FF0000"/>
        </a:buClr>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png"/><Relationship Id="rId1" Type="http://schemas.openxmlformats.org/officeDocument/2006/relationships/slideLayout" Target="../slideLayouts/slideLayout7.xml"/><Relationship Id="rId5" Type="http://schemas.openxmlformats.org/officeDocument/2006/relationships/hyperlink" Target="https://fr.wikipedia.org/wiki/Pacific_Gas_and_Electric_Company" TargetMode="External"/><Relationship Id="rId4" Type="http://schemas.openxmlformats.org/officeDocument/2006/relationships/hyperlink" Target="https://fr.wikipedia.org/wiki/Chrome_hexavalent" TargetMode="External"/></Relationships>
</file>

<file path=ppt/slides/_rels/slide10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104.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10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9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350.png"/></Relationships>
</file>

<file path=ppt/slides/_rels/slide109.xml.rels><?xml version="1.0" encoding="UTF-8" standalone="yes"?>
<Relationships xmlns="http://schemas.openxmlformats.org/package/2006/relationships"><Relationship Id="rId3" Type="http://schemas.openxmlformats.org/officeDocument/2006/relationships/image" Target="../media/image1820.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37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204.emf"/></Relationships>
</file>

<file path=ppt/slides/_rels/slide11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206.png"/><Relationship Id="rId4" Type="http://schemas.openxmlformats.org/officeDocument/2006/relationships/hyperlink" Target="https://www.sauvonslaforet.org/themes/or#start"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208.png"/><Relationship Id="rId4" Type="http://schemas.openxmlformats.org/officeDocument/2006/relationships/hyperlink" Target="https://fr.wikipedia.org/wiki/Cyanure_de_sodium"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7.xml"/><Relationship Id="rId5" Type="http://schemas.openxmlformats.org/officeDocument/2006/relationships/image" Target="../media/image212.jpeg"/><Relationship Id="rId4" Type="http://schemas.openxmlformats.org/officeDocument/2006/relationships/image" Target="../media/image211.png"/></Relationships>
</file>

<file path=ppt/slides/_rels/slide11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27.jpe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 Id="rId9" Type="http://schemas.openxmlformats.org/officeDocument/2006/relationships/image" Target="../media/image86.png"/></Relationships>
</file>

<file path=ppt/slides/_rels/slide4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13.jpe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4.png"/><Relationship Id="rId7"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jpg"/><Relationship Id="rId4" Type="http://schemas.openxmlformats.org/officeDocument/2006/relationships/image" Target="../media/image115.png"/><Relationship Id="rId9" Type="http://schemas.openxmlformats.org/officeDocument/2006/relationships/image" Target="../media/image11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diagramLayout" Target="../diagrams/layout1.xml"/><Relationship Id="rId7" Type="http://schemas.openxmlformats.org/officeDocument/2006/relationships/image" Target="../media/image120.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g"/></Relationships>
</file>

<file path=ppt/slides/_rels/slide6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40.png"/></Relationships>
</file>

<file path=ppt/slides/_rels/slide7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1700.png"/><Relationship Id="rId4" Type="http://schemas.openxmlformats.org/officeDocument/2006/relationships/image" Target="../media/image1690.png"/></Relationships>
</file>

<file path=ppt/slides/_rels/slide73.xml.rels><?xml version="1.0" encoding="UTF-8" standalone="yes"?>
<Relationships xmlns="http://schemas.openxmlformats.org/package/2006/relationships"><Relationship Id="rId3" Type="http://schemas.openxmlformats.org/officeDocument/2006/relationships/image" Target="../media/image1710.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74.png"/><Relationship Id="rId5" Type="http://schemas.openxmlformats.org/officeDocument/2006/relationships/image" Target="../media/image1730.png"/><Relationship Id="rId4" Type="http://schemas.openxmlformats.org/officeDocument/2006/relationships/image" Target="../media/image1720.png"/></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76.png"/></Relationships>
</file>

<file path=ppt/slides/_rels/slide7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391.png"/></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390.png"/></Relationships>
</file>

<file path=ppt/slides/_rels/slide77.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78.xml.rels><?xml version="1.0" encoding="UTF-8" standalone="yes"?>
<Relationships xmlns="http://schemas.openxmlformats.org/package/2006/relationships"><Relationship Id="rId3" Type="http://schemas.openxmlformats.org/officeDocument/2006/relationships/image" Target="../media/image1450.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1460.png"/></Relationships>
</file>

<file path=ppt/slides/_rels/slide7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150.jpeg"/><Relationship Id="rId4" Type="http://schemas.openxmlformats.org/officeDocument/2006/relationships/image" Target="../media/image149.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notesSlide" Target="../notesSlides/notesSlide4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4.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8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png"/></Relationships>
</file>

<file path=ppt/slides/_rels/slide9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6.png"/></Relationships>
</file>

<file path=ppt/slides/_rels/slide9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9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9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9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81.jpg"/><Relationship Id="rId4" Type="http://schemas.openxmlformats.org/officeDocument/2006/relationships/image" Target="../media/image180.png"/></Relationships>
</file>

<file path=ppt/slides/_rels/slide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hyperlink" Target="https://fr.wikipedia.org/wiki/Pluies_acides" TargetMode="External"/><Relationship Id="rId5" Type="http://schemas.openxmlformats.org/officeDocument/2006/relationships/hyperlink" Target="https://fr.wikipedia.org/wiki/%C3%89cotoxique" TargetMode="External"/><Relationship Id="rId4" Type="http://schemas.openxmlformats.org/officeDocument/2006/relationships/hyperlink" Target="https://fr.wikipedia.org/wiki/Demi-v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ctrTitle"/>
          </p:nvPr>
        </p:nvSpPr>
        <p:spPr>
          <a:prstGeom prst="rect">
            <a:avLst/>
          </a:prstGeom>
        </p:spPr>
        <p:txBody>
          <a:bodyPr/>
          <a:lstStyle/>
          <a:p>
            <a:r>
              <a:rPr lang="fr-FR" dirty="0" smtClean="0"/>
              <a:t>Conception &amp; Analyse</a:t>
            </a:r>
            <a:endParaRPr lang="fr-FR" dirty="0"/>
          </a:p>
        </p:txBody>
      </p:sp>
      <p:sp>
        <p:nvSpPr>
          <p:cNvPr id="7" name="Sous-titre 6"/>
          <p:cNvSpPr>
            <a:spLocks noGrp="1"/>
          </p:cNvSpPr>
          <p:nvPr>
            <p:ph type="subTitle" idx="1"/>
          </p:nvPr>
        </p:nvSpPr>
        <p:spPr>
          <a:xfrm>
            <a:off x="2708275" y="5033779"/>
            <a:ext cx="6159500" cy="677517"/>
          </a:xfrm>
        </p:spPr>
        <p:txBody>
          <a:bodyPr>
            <a:normAutofit/>
          </a:bodyPr>
          <a:lstStyle/>
          <a:p>
            <a:r>
              <a:rPr lang="fr-FR" dirty="0" err="1" smtClean="0"/>
              <a:t>Eco-conception</a:t>
            </a:r>
            <a:endParaRPr lang="fr-FR" dirty="0"/>
          </a:p>
        </p:txBody>
      </p:sp>
      <p:sp>
        <p:nvSpPr>
          <p:cNvPr id="8" name="Espace réservé du texte 7"/>
          <p:cNvSpPr>
            <a:spLocks noGrp="1"/>
          </p:cNvSpPr>
          <p:nvPr>
            <p:ph type="body" sz="quarter" idx="11"/>
          </p:nvPr>
        </p:nvSpPr>
        <p:spPr/>
        <p:txBody>
          <a:bodyPr>
            <a:normAutofit/>
          </a:bodyPr>
          <a:lstStyle/>
          <a:p>
            <a:pPr algn="r"/>
            <a:r>
              <a:rPr lang="fr-FR" b="0" i="1" dirty="0" smtClean="0"/>
              <a:t>Équipe pédagogique CONAN</a:t>
            </a:r>
            <a:endParaRPr lang="fr-FR" b="0" i="1" dirty="0"/>
          </a:p>
        </p:txBody>
      </p:sp>
    </p:spTree>
    <p:extLst>
      <p:ext uri="{BB962C8B-B14F-4D97-AF65-F5344CB8AC3E}">
        <p14:creationId xmlns:p14="http://schemas.microsoft.com/office/powerpoint/2010/main" val="540890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a:t>
            </a:r>
            <a:r>
              <a:rPr lang="fr-FR" dirty="0"/>
              <a:t>concentration exploitable</a:t>
            </a:r>
            <a:r>
              <a:rPr lang="fr-FR" dirty="0" smtClean="0"/>
              <a:t> : barrière minéralogique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a:t>
            </a:fld>
            <a:endParaRPr lang="fr-FR" dirty="0"/>
          </a:p>
        </p:txBody>
      </p:sp>
      <p:cxnSp>
        <p:nvCxnSpPr>
          <p:cNvPr id="5" name="Connecteur droit avec flèche 4"/>
          <p:cNvCxnSpPr/>
          <p:nvPr/>
        </p:nvCxnSpPr>
        <p:spPr>
          <a:xfrm flipH="1" flipV="1">
            <a:off x="2157573" y="1099335"/>
            <a:ext cx="20548" cy="43254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Connecteur droit avec flèche 7"/>
          <p:cNvCxnSpPr/>
          <p:nvPr/>
        </p:nvCxnSpPr>
        <p:spPr>
          <a:xfrm>
            <a:off x="2178121" y="5424755"/>
            <a:ext cx="6030931"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Forme libre 8"/>
          <p:cNvSpPr/>
          <p:nvPr/>
        </p:nvSpPr>
        <p:spPr>
          <a:xfrm>
            <a:off x="2167847" y="1701303"/>
            <a:ext cx="5311740" cy="3876427"/>
          </a:xfrm>
          <a:custGeom>
            <a:avLst/>
            <a:gdLst>
              <a:gd name="connsiteX0" fmla="*/ 0 w 5311740"/>
              <a:gd name="connsiteY0" fmla="*/ 3713177 h 3876427"/>
              <a:gd name="connsiteX1" fmla="*/ 287677 w 5311740"/>
              <a:gd name="connsiteY1" fmla="*/ 3569339 h 3876427"/>
              <a:gd name="connsiteX2" fmla="*/ 287677 w 5311740"/>
              <a:gd name="connsiteY2" fmla="*/ 3569339 h 3876427"/>
              <a:gd name="connsiteX3" fmla="*/ 667820 w 5311740"/>
              <a:gd name="connsiteY3" fmla="*/ 2747406 h 3876427"/>
              <a:gd name="connsiteX4" fmla="*/ 1058238 w 5311740"/>
              <a:gd name="connsiteY4" fmla="*/ 867236 h 3876427"/>
              <a:gd name="connsiteX5" fmla="*/ 1232899 w 5311740"/>
              <a:gd name="connsiteY5" fmla="*/ 127496 h 3876427"/>
              <a:gd name="connsiteX6" fmla="*/ 1356189 w 5311740"/>
              <a:gd name="connsiteY6" fmla="*/ 24755 h 3876427"/>
              <a:gd name="connsiteX7" fmla="*/ 1458931 w 5311740"/>
              <a:gd name="connsiteY7" fmla="*/ 55577 h 3876427"/>
              <a:gd name="connsiteX8" fmla="*/ 1643865 w 5311740"/>
              <a:gd name="connsiteY8" fmla="*/ 589833 h 3876427"/>
              <a:gd name="connsiteX9" fmla="*/ 1962364 w 5311740"/>
              <a:gd name="connsiteY9" fmla="*/ 2130957 h 3876427"/>
              <a:gd name="connsiteX10" fmla="*/ 2424701 w 5311740"/>
              <a:gd name="connsiteY10" fmla="*/ 3137824 h 3876427"/>
              <a:gd name="connsiteX11" fmla="*/ 2825393 w 5311740"/>
              <a:gd name="connsiteY11" fmla="*/ 3528242 h 3876427"/>
              <a:gd name="connsiteX12" fmla="*/ 3195263 w 5311740"/>
              <a:gd name="connsiteY12" fmla="*/ 3682355 h 3876427"/>
              <a:gd name="connsiteX13" fmla="*/ 3524036 w 5311740"/>
              <a:gd name="connsiteY13" fmla="*/ 3569339 h 3876427"/>
              <a:gd name="connsiteX14" fmla="*/ 3698697 w 5311740"/>
              <a:gd name="connsiteY14" fmla="*/ 3363856 h 3876427"/>
              <a:gd name="connsiteX15" fmla="*/ 3904180 w 5311740"/>
              <a:gd name="connsiteY15" fmla="*/ 3281663 h 3876427"/>
              <a:gd name="connsiteX16" fmla="*/ 4037744 w 5311740"/>
              <a:gd name="connsiteY16" fmla="*/ 3312485 h 3876427"/>
              <a:gd name="connsiteX17" fmla="*/ 4315146 w 5311740"/>
              <a:gd name="connsiteY17" fmla="*/ 3425501 h 3876427"/>
              <a:gd name="connsiteX18" fmla="*/ 4500081 w 5311740"/>
              <a:gd name="connsiteY18" fmla="*/ 3559065 h 3876427"/>
              <a:gd name="connsiteX19" fmla="*/ 4828854 w 5311740"/>
              <a:gd name="connsiteY19" fmla="*/ 3682355 h 3876427"/>
              <a:gd name="connsiteX20" fmla="*/ 4993241 w 5311740"/>
              <a:gd name="connsiteY20" fmla="*/ 3682355 h 3876427"/>
              <a:gd name="connsiteX21" fmla="*/ 5291191 w 5311740"/>
              <a:gd name="connsiteY21" fmla="*/ 3713177 h 3876427"/>
              <a:gd name="connsiteX22" fmla="*/ 5311740 w 5311740"/>
              <a:gd name="connsiteY22" fmla="*/ 3713177 h 3876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11740" h="3876427">
                <a:moveTo>
                  <a:pt x="0" y="3713177"/>
                </a:moveTo>
                <a:lnTo>
                  <a:pt x="287677" y="3569339"/>
                </a:lnTo>
                <a:lnTo>
                  <a:pt x="287677" y="3569339"/>
                </a:lnTo>
                <a:cubicBezTo>
                  <a:pt x="351034" y="3432350"/>
                  <a:pt x="539393" y="3197757"/>
                  <a:pt x="667820" y="2747406"/>
                </a:cubicBezTo>
                <a:cubicBezTo>
                  <a:pt x="796247" y="2297055"/>
                  <a:pt x="964058" y="1303888"/>
                  <a:pt x="1058238" y="867236"/>
                </a:cubicBezTo>
                <a:cubicBezTo>
                  <a:pt x="1152418" y="430584"/>
                  <a:pt x="1183241" y="267909"/>
                  <a:pt x="1232899" y="127496"/>
                </a:cubicBezTo>
                <a:cubicBezTo>
                  <a:pt x="1282557" y="-12917"/>
                  <a:pt x="1318517" y="36741"/>
                  <a:pt x="1356189" y="24755"/>
                </a:cubicBezTo>
                <a:cubicBezTo>
                  <a:pt x="1393861" y="12769"/>
                  <a:pt x="1410985" y="-38603"/>
                  <a:pt x="1458931" y="55577"/>
                </a:cubicBezTo>
                <a:cubicBezTo>
                  <a:pt x="1506877" y="149757"/>
                  <a:pt x="1559960" y="243936"/>
                  <a:pt x="1643865" y="589833"/>
                </a:cubicBezTo>
                <a:cubicBezTo>
                  <a:pt x="1727770" y="935730"/>
                  <a:pt x="1832225" y="1706292"/>
                  <a:pt x="1962364" y="2130957"/>
                </a:cubicBezTo>
                <a:cubicBezTo>
                  <a:pt x="2092503" y="2555622"/>
                  <a:pt x="2280863" y="2904943"/>
                  <a:pt x="2424701" y="3137824"/>
                </a:cubicBezTo>
                <a:cubicBezTo>
                  <a:pt x="2568539" y="3370705"/>
                  <a:pt x="2696966" y="3437487"/>
                  <a:pt x="2825393" y="3528242"/>
                </a:cubicBezTo>
                <a:cubicBezTo>
                  <a:pt x="2953820" y="3618997"/>
                  <a:pt x="3078823" y="3675505"/>
                  <a:pt x="3195263" y="3682355"/>
                </a:cubicBezTo>
                <a:cubicBezTo>
                  <a:pt x="3311704" y="3689204"/>
                  <a:pt x="3440130" y="3622422"/>
                  <a:pt x="3524036" y="3569339"/>
                </a:cubicBezTo>
                <a:cubicBezTo>
                  <a:pt x="3607942" y="3516256"/>
                  <a:pt x="3635340" y="3411802"/>
                  <a:pt x="3698697" y="3363856"/>
                </a:cubicBezTo>
                <a:cubicBezTo>
                  <a:pt x="3762054" y="3315910"/>
                  <a:pt x="3847672" y="3290225"/>
                  <a:pt x="3904180" y="3281663"/>
                </a:cubicBezTo>
                <a:cubicBezTo>
                  <a:pt x="3960688" y="3273101"/>
                  <a:pt x="3969250" y="3288512"/>
                  <a:pt x="4037744" y="3312485"/>
                </a:cubicBezTo>
                <a:cubicBezTo>
                  <a:pt x="4106238" y="3336458"/>
                  <a:pt x="4238090" y="3384404"/>
                  <a:pt x="4315146" y="3425501"/>
                </a:cubicBezTo>
                <a:cubicBezTo>
                  <a:pt x="4392202" y="3466598"/>
                  <a:pt x="4414463" y="3516256"/>
                  <a:pt x="4500081" y="3559065"/>
                </a:cubicBezTo>
                <a:cubicBezTo>
                  <a:pt x="4585699" y="3601874"/>
                  <a:pt x="4746661" y="3661807"/>
                  <a:pt x="4828854" y="3682355"/>
                </a:cubicBezTo>
                <a:cubicBezTo>
                  <a:pt x="4911047" y="3702903"/>
                  <a:pt x="4916185" y="3677218"/>
                  <a:pt x="4993241" y="3682355"/>
                </a:cubicBezTo>
                <a:cubicBezTo>
                  <a:pt x="5070297" y="3687492"/>
                  <a:pt x="5238108" y="3708040"/>
                  <a:pt x="5291191" y="3713177"/>
                </a:cubicBezTo>
                <a:cubicBezTo>
                  <a:pt x="5344274" y="3718314"/>
                  <a:pt x="5191875" y="4077909"/>
                  <a:pt x="5311740" y="3713177"/>
                </a:cubicBezTo>
              </a:path>
            </a:pathLst>
          </a:custGeom>
          <a:solidFill>
            <a:schemeClr val="accent6">
              <a:lumMod val="60000"/>
              <a:lumOff val="40000"/>
            </a:schemeClr>
          </a:solidFill>
          <a:ln w="28575">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0" name="ZoneTexte 9"/>
          <p:cNvSpPr txBox="1"/>
          <p:nvPr/>
        </p:nvSpPr>
        <p:spPr>
          <a:xfrm>
            <a:off x="2504326" y="796029"/>
            <a:ext cx="6024085" cy="369332"/>
          </a:xfrm>
          <a:prstGeom prst="rect">
            <a:avLst/>
          </a:prstGeom>
          <a:noFill/>
        </p:spPr>
        <p:txBody>
          <a:bodyPr wrap="none" rtlCol="0">
            <a:spAutoFit/>
          </a:bodyPr>
          <a:lstStyle/>
          <a:p>
            <a:r>
              <a:rPr lang="fr-FR" dirty="0" smtClean="0">
                <a:latin typeface="Calibri Light" panose="020F0302020204030204" pitchFamily="34" charset="0"/>
              </a:rPr>
              <a:t>Distribution probable des métaux rares dans la croûte terrestre</a:t>
            </a:r>
            <a:endParaRPr lang="fr-FR" dirty="0">
              <a:latin typeface="Calibri Light" panose="020F0302020204030204" pitchFamily="34" charset="0"/>
            </a:endParaRPr>
          </a:p>
        </p:txBody>
      </p:sp>
      <p:sp>
        <p:nvSpPr>
          <p:cNvPr id="11" name="ZoneTexte 10"/>
          <p:cNvSpPr txBox="1"/>
          <p:nvPr/>
        </p:nvSpPr>
        <p:spPr>
          <a:xfrm>
            <a:off x="3665283" y="5641112"/>
            <a:ext cx="3056606" cy="369332"/>
          </a:xfrm>
          <a:prstGeom prst="rect">
            <a:avLst/>
          </a:prstGeom>
          <a:noFill/>
        </p:spPr>
        <p:txBody>
          <a:bodyPr wrap="none" rtlCol="0">
            <a:spAutoFit/>
          </a:bodyPr>
          <a:lstStyle/>
          <a:p>
            <a:r>
              <a:rPr lang="fr-FR" dirty="0" smtClean="0">
                <a:latin typeface="Calibri Light" panose="020F0302020204030204" pitchFamily="34" charset="0"/>
              </a:rPr>
              <a:t>Concentration du minerai en %</a:t>
            </a:r>
            <a:endParaRPr lang="fr-FR" dirty="0">
              <a:latin typeface="Calibri Light" panose="020F0302020204030204" pitchFamily="34" charset="0"/>
            </a:endParaRPr>
          </a:p>
        </p:txBody>
      </p:sp>
      <p:sp>
        <p:nvSpPr>
          <p:cNvPr id="12" name="ZoneTexte 11"/>
          <p:cNvSpPr txBox="1"/>
          <p:nvPr/>
        </p:nvSpPr>
        <p:spPr>
          <a:xfrm>
            <a:off x="1695908" y="2645173"/>
            <a:ext cx="461665" cy="1937390"/>
          </a:xfrm>
          <a:prstGeom prst="rect">
            <a:avLst/>
          </a:prstGeom>
          <a:noFill/>
        </p:spPr>
        <p:txBody>
          <a:bodyPr vert="vert270" wrap="none" rtlCol="0">
            <a:spAutoFit/>
          </a:bodyPr>
          <a:lstStyle/>
          <a:p>
            <a:r>
              <a:rPr lang="fr-FR" dirty="0" smtClean="0">
                <a:latin typeface="Calibri Light" panose="020F0302020204030204" pitchFamily="34" charset="0"/>
              </a:rPr>
              <a:t>Quantité extractible</a:t>
            </a:r>
            <a:endParaRPr lang="fr-FR" dirty="0">
              <a:latin typeface="Calibri Light" panose="020F0302020204030204" pitchFamily="34" charset="0"/>
            </a:endParaRPr>
          </a:p>
        </p:txBody>
      </p:sp>
      <p:sp>
        <p:nvSpPr>
          <p:cNvPr id="13" name="Forme libre 12"/>
          <p:cNvSpPr/>
          <p:nvPr/>
        </p:nvSpPr>
        <p:spPr>
          <a:xfrm flipH="1">
            <a:off x="2178121" y="2321960"/>
            <a:ext cx="5126805" cy="3092521"/>
          </a:xfrm>
          <a:custGeom>
            <a:avLst/>
            <a:gdLst>
              <a:gd name="connsiteX0" fmla="*/ 0 w 5126805"/>
              <a:gd name="connsiteY0" fmla="*/ 3092521 h 3092521"/>
              <a:gd name="connsiteX1" fmla="*/ 667821 w 5126805"/>
              <a:gd name="connsiteY1" fmla="*/ 3030876 h 3092521"/>
              <a:gd name="connsiteX2" fmla="*/ 1109609 w 5126805"/>
              <a:gd name="connsiteY2" fmla="*/ 2958957 h 3092521"/>
              <a:gd name="connsiteX3" fmla="*/ 1479479 w 5126805"/>
              <a:gd name="connsiteY3" fmla="*/ 2825393 h 3092521"/>
              <a:gd name="connsiteX4" fmla="*/ 1643866 w 5126805"/>
              <a:gd name="connsiteY4" fmla="*/ 2712377 h 3092521"/>
              <a:gd name="connsiteX5" fmla="*/ 1900719 w 5126805"/>
              <a:gd name="connsiteY5" fmla="*/ 2311685 h 3092521"/>
              <a:gd name="connsiteX6" fmla="*/ 2013735 w 5126805"/>
              <a:gd name="connsiteY6" fmla="*/ 1993186 h 3092521"/>
              <a:gd name="connsiteX7" fmla="*/ 2188396 w 5126805"/>
              <a:gd name="connsiteY7" fmla="*/ 1181528 h 3092521"/>
              <a:gd name="connsiteX8" fmla="*/ 2280863 w 5126805"/>
              <a:gd name="connsiteY8" fmla="*/ 739739 h 3092521"/>
              <a:gd name="connsiteX9" fmla="*/ 2527443 w 5126805"/>
              <a:gd name="connsiteY9" fmla="*/ 462337 h 3092521"/>
              <a:gd name="connsiteX10" fmla="*/ 2897313 w 5126805"/>
              <a:gd name="connsiteY10" fmla="*/ 328773 h 3092521"/>
              <a:gd name="connsiteX11" fmla="*/ 3380198 w 5126805"/>
              <a:gd name="connsiteY11" fmla="*/ 205483 h 3092521"/>
              <a:gd name="connsiteX12" fmla="*/ 3914454 w 5126805"/>
              <a:gd name="connsiteY12" fmla="*/ 113015 h 3092521"/>
              <a:gd name="connsiteX13" fmla="*/ 4294598 w 5126805"/>
              <a:gd name="connsiteY13" fmla="*/ 71919 h 3092521"/>
              <a:gd name="connsiteX14" fmla="*/ 4726113 w 5126805"/>
              <a:gd name="connsiteY14" fmla="*/ 30822 h 3092521"/>
              <a:gd name="connsiteX15" fmla="*/ 5126805 w 5126805"/>
              <a:gd name="connsiteY15" fmla="*/ 0 h 309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26805" h="3092521">
                <a:moveTo>
                  <a:pt x="0" y="3092521"/>
                </a:moveTo>
                <a:cubicBezTo>
                  <a:pt x="241443" y="3072829"/>
                  <a:pt x="482886" y="3053137"/>
                  <a:pt x="667821" y="3030876"/>
                </a:cubicBezTo>
                <a:cubicBezTo>
                  <a:pt x="852756" y="3008615"/>
                  <a:pt x="974333" y="2993204"/>
                  <a:pt x="1109609" y="2958957"/>
                </a:cubicBezTo>
                <a:cubicBezTo>
                  <a:pt x="1244885" y="2924710"/>
                  <a:pt x="1390436" y="2866490"/>
                  <a:pt x="1479479" y="2825393"/>
                </a:cubicBezTo>
                <a:cubicBezTo>
                  <a:pt x="1568522" y="2784296"/>
                  <a:pt x="1573659" y="2797995"/>
                  <a:pt x="1643866" y="2712377"/>
                </a:cubicBezTo>
                <a:cubicBezTo>
                  <a:pt x="1714073" y="2626759"/>
                  <a:pt x="1839074" y="2431550"/>
                  <a:pt x="1900719" y="2311685"/>
                </a:cubicBezTo>
                <a:cubicBezTo>
                  <a:pt x="1962364" y="2191820"/>
                  <a:pt x="1965789" y="2181545"/>
                  <a:pt x="2013735" y="1993186"/>
                </a:cubicBezTo>
                <a:cubicBezTo>
                  <a:pt x="2061681" y="1804827"/>
                  <a:pt x="2143875" y="1390436"/>
                  <a:pt x="2188396" y="1181528"/>
                </a:cubicBezTo>
                <a:cubicBezTo>
                  <a:pt x="2232917" y="972620"/>
                  <a:pt x="2224355" y="859604"/>
                  <a:pt x="2280863" y="739739"/>
                </a:cubicBezTo>
                <a:cubicBezTo>
                  <a:pt x="2337371" y="619874"/>
                  <a:pt x="2424701" y="530831"/>
                  <a:pt x="2527443" y="462337"/>
                </a:cubicBezTo>
                <a:cubicBezTo>
                  <a:pt x="2630185" y="393843"/>
                  <a:pt x="2755187" y="371582"/>
                  <a:pt x="2897313" y="328773"/>
                </a:cubicBezTo>
                <a:cubicBezTo>
                  <a:pt x="3039439" y="285964"/>
                  <a:pt x="3210675" y="241443"/>
                  <a:pt x="3380198" y="205483"/>
                </a:cubicBezTo>
                <a:cubicBezTo>
                  <a:pt x="3549721" y="169523"/>
                  <a:pt x="3762054" y="135276"/>
                  <a:pt x="3914454" y="113015"/>
                </a:cubicBezTo>
                <a:cubicBezTo>
                  <a:pt x="4066854" y="90754"/>
                  <a:pt x="4294598" y="71919"/>
                  <a:pt x="4294598" y="71919"/>
                </a:cubicBezTo>
                <a:lnTo>
                  <a:pt x="4726113" y="30822"/>
                </a:lnTo>
                <a:lnTo>
                  <a:pt x="5126805" y="0"/>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14" name="Rectangle 13"/>
          <p:cNvSpPr/>
          <p:nvPr/>
        </p:nvSpPr>
        <p:spPr>
          <a:xfrm>
            <a:off x="4772345" y="1284270"/>
            <a:ext cx="965771" cy="4140485"/>
          </a:xfrm>
          <a:prstGeom prst="rect">
            <a:avLst/>
          </a:prstGeom>
          <a:solidFill>
            <a:srgbClr val="F79646">
              <a:alpha val="45098"/>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5" name="ZoneTexte 14"/>
          <p:cNvSpPr txBox="1"/>
          <p:nvPr/>
        </p:nvSpPr>
        <p:spPr>
          <a:xfrm>
            <a:off x="6019800" y="1341382"/>
            <a:ext cx="1592494" cy="646331"/>
          </a:xfrm>
          <a:prstGeom prst="rect">
            <a:avLst/>
          </a:prstGeom>
          <a:noFill/>
        </p:spPr>
        <p:txBody>
          <a:bodyPr wrap="square" rtlCol="0">
            <a:spAutoFit/>
          </a:bodyPr>
          <a:lstStyle/>
          <a:p>
            <a:r>
              <a:rPr lang="fr-FR" dirty="0" smtClean="0">
                <a:latin typeface="Calibri Light" panose="020F0302020204030204" pitchFamily="34" charset="0"/>
              </a:rPr>
              <a:t>« barrière » minéralogique</a:t>
            </a:r>
            <a:endParaRPr lang="fr-FR" dirty="0">
              <a:latin typeface="Calibri Light" panose="020F0302020204030204" pitchFamily="34" charset="0"/>
            </a:endParaRPr>
          </a:p>
        </p:txBody>
      </p:sp>
      <p:sp>
        <p:nvSpPr>
          <p:cNvPr id="16" name="ZoneTexte 15"/>
          <p:cNvSpPr txBox="1"/>
          <p:nvPr/>
        </p:nvSpPr>
        <p:spPr>
          <a:xfrm>
            <a:off x="6115563" y="2202963"/>
            <a:ext cx="2026709" cy="369332"/>
          </a:xfrm>
          <a:prstGeom prst="rect">
            <a:avLst/>
          </a:prstGeom>
          <a:noFill/>
        </p:spPr>
        <p:txBody>
          <a:bodyPr wrap="none" rtlCol="0">
            <a:spAutoFit/>
          </a:bodyPr>
          <a:lstStyle/>
          <a:p>
            <a:r>
              <a:rPr lang="fr-FR" dirty="0" smtClean="0">
                <a:latin typeface="Calibri Light" panose="020F0302020204030204" pitchFamily="34" charset="0"/>
              </a:rPr>
              <a:t>Énergie d’extraction</a:t>
            </a:r>
            <a:endParaRPr lang="fr-FR" dirty="0">
              <a:latin typeface="Calibri Light" panose="020F0302020204030204" pitchFamily="34" charset="0"/>
            </a:endParaRPr>
          </a:p>
        </p:txBody>
      </p:sp>
      <p:cxnSp>
        <p:nvCxnSpPr>
          <p:cNvPr id="18" name="Connecteur droit avec flèche 17"/>
          <p:cNvCxnSpPr>
            <a:stCxn id="10" idx="2"/>
            <a:endCxn id="9" idx="7"/>
          </p:cNvCxnSpPr>
          <p:nvPr/>
        </p:nvCxnSpPr>
        <p:spPr>
          <a:xfrm flipH="1">
            <a:off x="3626778" y="1165361"/>
            <a:ext cx="1889591" cy="59151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Connecteur droit avec flèche 19"/>
          <p:cNvCxnSpPr>
            <a:stCxn id="15" idx="1"/>
          </p:cNvCxnSpPr>
          <p:nvPr/>
        </p:nvCxnSpPr>
        <p:spPr>
          <a:xfrm flipH="1">
            <a:off x="5609691" y="1664548"/>
            <a:ext cx="410109" cy="65741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2" name="Ellipse 21"/>
          <p:cNvSpPr/>
          <p:nvPr/>
        </p:nvSpPr>
        <p:spPr>
          <a:xfrm>
            <a:off x="6839601" y="2526398"/>
            <a:ext cx="2761888" cy="27618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smtClean="0"/>
              <a:t>Et demain </a:t>
            </a:r>
            <a:r>
              <a:rPr lang="fr-FR" sz="8000" b="1" dirty="0" smtClean="0"/>
              <a:t>?</a:t>
            </a:r>
            <a:endParaRPr lang="fr-FR" sz="2800" b="1" dirty="0" smtClean="0"/>
          </a:p>
        </p:txBody>
      </p:sp>
      <p:cxnSp>
        <p:nvCxnSpPr>
          <p:cNvPr id="25" name="Connecteur droit avec flèche 24"/>
          <p:cNvCxnSpPr>
            <a:stCxn id="16" idx="1"/>
          </p:cNvCxnSpPr>
          <p:nvPr/>
        </p:nvCxnSpPr>
        <p:spPr>
          <a:xfrm flipH="1">
            <a:off x="5054885" y="2387629"/>
            <a:ext cx="1060678" cy="71295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 name="ZoneTexte 3"/>
          <p:cNvSpPr txBox="1"/>
          <p:nvPr/>
        </p:nvSpPr>
        <p:spPr>
          <a:xfrm>
            <a:off x="2567156" y="3896562"/>
            <a:ext cx="4139738" cy="369332"/>
          </a:xfrm>
          <a:prstGeom prst="rect">
            <a:avLst/>
          </a:prstGeom>
          <a:noFill/>
        </p:spPr>
        <p:txBody>
          <a:bodyPr wrap="square" rtlCol="0">
            <a:spAutoFit/>
          </a:bodyPr>
          <a:lstStyle/>
          <a:p>
            <a:r>
              <a:rPr lang="fr-FR" b="1" dirty="0" smtClean="0">
                <a:latin typeface="Calibri Light" panose="020F0302020204030204" pitchFamily="34" charset="0"/>
              </a:rPr>
              <a:t>Modèle Skinner métaux rares</a:t>
            </a:r>
            <a:endParaRPr lang="fr-FR" b="1" dirty="0">
              <a:latin typeface="Calibri Light" panose="020F0302020204030204" pitchFamily="34" charset="0"/>
            </a:endParaRPr>
          </a:p>
        </p:txBody>
      </p:sp>
      <p:pic>
        <p:nvPicPr>
          <p:cNvPr id="27" name="Picture 2" descr="https://s1.qwant.com/thumbr/0x0/2/6/79f14df55cba262d5b9cba711d7684542f74fa2980509d5b16049e96c4dca5/1200px-Cuivre_natif_J1.JPG?u=https%3A%2F%2Fupload.wikimedia.org%2Fwikipedia%2Fcommons%2Fthumb%2Fe%2Fe3%2FCuivre_natif_J1.JPG%2F1200px-Cuivre_natif_J1.JPG&amp;q=0&amp;b=1&amp;p=0&amp;a=1"/>
          <p:cNvPicPr>
            <a:picLocks noChangeAspect="1" noChangeArrowheads="1"/>
          </p:cNvPicPr>
          <p:nvPr/>
        </p:nvPicPr>
        <p:blipFill>
          <a:blip r:embed="rId3" cstate="print">
            <a:clrChange>
              <a:clrFrom>
                <a:srgbClr val="0D0C0A"/>
              </a:clrFrom>
              <a:clrTo>
                <a:srgbClr val="0D0C0A">
                  <a:alpha val="0"/>
                </a:srgbClr>
              </a:clrTo>
            </a:clrChange>
            <a:extLst>
              <a:ext uri="{28A0092B-C50C-407E-A947-70E740481C1C}">
                <a14:useLocalDpi xmlns:a14="http://schemas.microsoft.com/office/drawing/2010/main"/>
              </a:ext>
            </a:extLst>
          </a:blip>
          <a:srcRect/>
          <a:stretch>
            <a:fillRect/>
          </a:stretch>
        </p:blipFill>
        <p:spPr bwMode="auto">
          <a:xfrm>
            <a:off x="6995089" y="5442351"/>
            <a:ext cx="2148911" cy="1206972"/>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4"/>
          <a:stretch>
            <a:fillRect/>
          </a:stretch>
        </p:blipFill>
        <p:spPr>
          <a:xfrm>
            <a:off x="-20867" y="5004262"/>
            <a:ext cx="1947608" cy="1895672"/>
          </a:xfrm>
          <a:prstGeom prst="rect">
            <a:avLst/>
          </a:prstGeom>
        </p:spPr>
      </p:pic>
      <p:sp>
        <p:nvSpPr>
          <p:cNvPr id="21" name="Ellipse 20"/>
          <p:cNvSpPr/>
          <p:nvPr/>
        </p:nvSpPr>
        <p:spPr>
          <a:xfrm>
            <a:off x="4186112" y="2347634"/>
            <a:ext cx="2761888" cy="276188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6000" b="1" dirty="0" smtClean="0"/>
              <a:t>10 % </a:t>
            </a:r>
            <a:r>
              <a:rPr lang="fr-FR" b="1" dirty="0" smtClean="0"/>
              <a:t>de l’énergie mondiale</a:t>
            </a:r>
          </a:p>
        </p:txBody>
      </p:sp>
    </p:spTree>
    <p:extLst>
      <p:ext uri="{BB962C8B-B14F-4D97-AF65-F5344CB8AC3E}">
        <p14:creationId xmlns:p14="http://schemas.microsoft.com/office/powerpoint/2010/main" val="286218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P spid="15" grpId="0"/>
      <p:bldP spid="16" grpId="0"/>
      <p:bldP spid="22" grpId="0" animBg="1"/>
      <p:bldP spid="21"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dangers de ces produits : cadmium</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100</a:t>
            </a:fld>
            <a:endParaRPr lang="fr-FR" dirty="0"/>
          </a:p>
        </p:txBody>
      </p:sp>
      <p:pic>
        <p:nvPicPr>
          <p:cNvPr id="4" name="Image 3"/>
          <p:cNvPicPr>
            <a:picLocks noChangeAspect="1"/>
          </p:cNvPicPr>
          <p:nvPr/>
        </p:nvPicPr>
        <p:blipFill>
          <a:blip r:embed="rId2"/>
          <a:stretch>
            <a:fillRect/>
          </a:stretch>
        </p:blipFill>
        <p:spPr>
          <a:xfrm>
            <a:off x="457200" y="863029"/>
            <a:ext cx="3132897" cy="5572447"/>
          </a:xfrm>
          <a:prstGeom prst="rect">
            <a:avLst/>
          </a:prstGeom>
        </p:spPr>
      </p:pic>
      <p:pic>
        <p:nvPicPr>
          <p:cNvPr id="2050" name="Picture 2" descr="The Cost of Taxi Travel in 80 Cities Across the Glob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4597" y="2495251"/>
            <a:ext cx="4043701" cy="269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02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dangers de ces produits : chrome </a:t>
            </a:r>
            <a:r>
              <a:rPr lang="fr-FR" dirty="0" err="1" smtClean="0"/>
              <a:t>hexavalent</a:t>
            </a:r>
            <a:r>
              <a:rPr lang="fr-FR" dirty="0" smtClean="0"/>
              <a:t> (dans le trioxyde de chrome)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101</a:t>
            </a:fld>
            <a:endParaRPr lang="fr-FR" dirty="0"/>
          </a:p>
        </p:txBody>
      </p:sp>
      <p:pic>
        <p:nvPicPr>
          <p:cNvPr id="5" name="Image 4"/>
          <p:cNvPicPr>
            <a:picLocks noChangeAspect="1"/>
          </p:cNvPicPr>
          <p:nvPr/>
        </p:nvPicPr>
        <p:blipFill>
          <a:blip r:embed="rId2"/>
          <a:stretch>
            <a:fillRect/>
          </a:stretch>
        </p:blipFill>
        <p:spPr>
          <a:xfrm>
            <a:off x="457200" y="776049"/>
            <a:ext cx="2803631" cy="5580305"/>
          </a:xfrm>
          <a:prstGeom prst="rect">
            <a:avLst/>
          </a:prstGeom>
        </p:spPr>
      </p:pic>
      <p:pic>
        <p:nvPicPr>
          <p:cNvPr id="3074" name="Picture 2" descr="Description de cette image, également commentée ci-aprè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892" y="1039830"/>
            <a:ext cx="2095500" cy="279082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3976100" y="3870146"/>
            <a:ext cx="4381927" cy="2462213"/>
          </a:xfrm>
          <a:prstGeom prst="rect">
            <a:avLst/>
          </a:prstGeom>
          <a:noFill/>
        </p:spPr>
        <p:txBody>
          <a:bodyPr wrap="square" rtlCol="0">
            <a:spAutoFit/>
          </a:bodyPr>
          <a:lstStyle/>
          <a:p>
            <a:r>
              <a:rPr lang="fr-FR" sz="1400" dirty="0"/>
              <a:t>Malgré un manque de formation en droit, elle réussit à se faire embaucher dans un petit cabinet d'avocats et, intriguée par des dossiers d'indemnisations immobilières croisés avec des requêtes en soins médicaux sur les mêmes personnes, elle enquête, découvre des causes probables de pollution par </a:t>
            </a:r>
            <a:r>
              <a:rPr lang="fr-FR" sz="1400" dirty="0" err="1"/>
              <a:t>le</a:t>
            </a:r>
            <a:r>
              <a:rPr lang="fr-FR" sz="1400" dirty="0" err="1">
                <a:hlinkClick r:id="rId4" tooltip="Chrome hexavalent"/>
              </a:rPr>
              <a:t>chrome</a:t>
            </a:r>
            <a:r>
              <a:rPr lang="fr-FR" sz="1400" dirty="0">
                <a:hlinkClick r:id="rId4" tooltip="Chrome hexavalent"/>
              </a:rPr>
              <a:t> </a:t>
            </a:r>
            <a:r>
              <a:rPr lang="fr-FR" sz="1400" dirty="0" err="1">
                <a:hlinkClick r:id="rId4" tooltip="Chrome hexavalent"/>
              </a:rPr>
              <a:t>hexavalent</a:t>
            </a:r>
            <a:r>
              <a:rPr lang="fr-FR" sz="1400" dirty="0"/>
              <a:t> dans les eaux potables, instruit le dossier des centaines de victimes et leur fait obtenir un dédommagement élevé (333 millions $US) auprès de la société </a:t>
            </a:r>
            <a:r>
              <a:rPr lang="fr-FR" sz="1400" dirty="0">
                <a:hlinkClick r:id="rId5" tooltip="Pacific Gas and Electric Company"/>
              </a:rPr>
              <a:t>Pacific </a:t>
            </a:r>
            <a:r>
              <a:rPr lang="fr-FR" sz="1400" dirty="0" err="1">
                <a:hlinkClick r:id="rId5" tooltip="Pacific Gas and Electric Company"/>
              </a:rPr>
              <a:t>Gas</a:t>
            </a:r>
            <a:r>
              <a:rPr lang="fr-FR" sz="1400" dirty="0">
                <a:hlinkClick r:id="rId5" tooltip="Pacific Gas and Electric Company"/>
              </a:rPr>
              <a:t> and Electric </a:t>
            </a:r>
            <a:r>
              <a:rPr lang="fr-FR" sz="1400" dirty="0" err="1">
                <a:hlinkClick r:id="rId5" tooltip="Pacific Gas and Electric Company"/>
              </a:rPr>
              <a:t>Company</a:t>
            </a:r>
            <a:r>
              <a:rPr lang="fr-FR" sz="1400" dirty="0"/>
              <a:t> (PG&amp;E) de Californie en 1993.</a:t>
            </a:r>
            <a:endParaRPr lang="fr-FR" sz="1400" dirty="0">
              <a:latin typeface="Calibri Light" panose="020F0302020204030204" pitchFamily="34" charset="0"/>
            </a:endParaRPr>
          </a:p>
        </p:txBody>
      </p:sp>
      <p:sp>
        <p:nvSpPr>
          <p:cNvPr id="7" name="Rectangle 6"/>
          <p:cNvSpPr/>
          <p:nvPr/>
        </p:nvSpPr>
        <p:spPr>
          <a:xfrm>
            <a:off x="4563223" y="2751174"/>
            <a:ext cx="1787669" cy="369332"/>
          </a:xfrm>
          <a:prstGeom prst="rect">
            <a:avLst/>
          </a:prstGeom>
        </p:spPr>
        <p:txBody>
          <a:bodyPr wrap="none">
            <a:spAutoFit/>
          </a:bodyPr>
          <a:lstStyle/>
          <a:p>
            <a:r>
              <a:rPr lang="fr-FR" dirty="0">
                <a:solidFill>
                  <a:srgbClr val="000000"/>
                </a:solidFill>
                <a:latin typeface="Linux Libertine"/>
              </a:rPr>
              <a:t>Erin </a:t>
            </a:r>
            <a:r>
              <a:rPr lang="fr-FR" dirty="0" err="1">
                <a:solidFill>
                  <a:srgbClr val="000000"/>
                </a:solidFill>
                <a:latin typeface="Linux Libertine"/>
              </a:rPr>
              <a:t>Brockovich</a:t>
            </a:r>
            <a:endParaRPr lang="fr-FR" b="0" i="0" dirty="0">
              <a:solidFill>
                <a:srgbClr val="000000"/>
              </a:solidFill>
              <a:effectLst/>
              <a:latin typeface="Linux Libertine"/>
            </a:endParaRPr>
          </a:p>
        </p:txBody>
      </p:sp>
    </p:spTree>
    <p:extLst>
      <p:ext uri="{BB962C8B-B14F-4D97-AF65-F5344CB8AC3E}">
        <p14:creationId xmlns:p14="http://schemas.microsoft.com/office/powerpoint/2010/main" val="194648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dangers de ces produits : mercure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102</a:t>
            </a:fld>
            <a:endParaRPr lang="fr-FR" dirty="0"/>
          </a:p>
        </p:txBody>
      </p:sp>
      <p:pic>
        <p:nvPicPr>
          <p:cNvPr id="4" name="Image 3"/>
          <p:cNvPicPr>
            <a:picLocks noChangeAspect="1"/>
          </p:cNvPicPr>
          <p:nvPr/>
        </p:nvPicPr>
        <p:blipFill>
          <a:blip r:embed="rId2"/>
          <a:stretch>
            <a:fillRect/>
          </a:stretch>
        </p:blipFill>
        <p:spPr>
          <a:xfrm>
            <a:off x="457200" y="1229432"/>
            <a:ext cx="2933700" cy="3409950"/>
          </a:xfrm>
          <a:prstGeom prst="rect">
            <a:avLst/>
          </a:prstGeom>
        </p:spPr>
      </p:pic>
      <p:pic>
        <p:nvPicPr>
          <p:cNvPr id="4098" name="Picture 2" descr="https://upload.wikimedia.org/wikipedia/commons/thumb/8/84/MercuryFoodChainMercureBioconcentration-frFL.png/800px-MercuryFoodChainMercureBioconcentration-frF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952" y="1229432"/>
            <a:ext cx="4312578" cy="46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250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Retardateurs de flamme bromés RFB</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103</a:t>
            </a:fld>
            <a:endParaRPr lang="fr-FR" dirty="0"/>
          </a:p>
        </p:txBody>
      </p:sp>
      <p:sp>
        <p:nvSpPr>
          <p:cNvPr id="4" name="Rectangle 3"/>
          <p:cNvSpPr/>
          <p:nvPr/>
        </p:nvSpPr>
        <p:spPr>
          <a:xfrm>
            <a:off x="5834530" y="3207520"/>
            <a:ext cx="2299865" cy="923330"/>
          </a:xfrm>
          <a:prstGeom prst="rect">
            <a:avLst/>
          </a:prstGeom>
        </p:spPr>
        <p:txBody>
          <a:bodyPr wrap="square">
            <a:spAutoFit/>
          </a:bodyPr>
          <a:lstStyle/>
          <a:p>
            <a:r>
              <a:rPr lang="fr-FR" sz="1350" dirty="0"/>
              <a:t>Exposition :</a:t>
            </a:r>
          </a:p>
          <a:p>
            <a:pPr marL="214313" indent="-214313">
              <a:buFont typeface="Arial" panose="020B0604020202020204" pitchFamily="34" charset="0"/>
              <a:buChar char="•"/>
            </a:pPr>
            <a:r>
              <a:rPr lang="fr-FR" sz="1350" dirty="0"/>
              <a:t>alimentation</a:t>
            </a:r>
          </a:p>
          <a:p>
            <a:pPr marL="214313" indent="-214313">
              <a:buFont typeface="Arial" panose="020B0604020202020204" pitchFamily="34" charset="0"/>
              <a:buChar char="•"/>
            </a:pPr>
            <a:r>
              <a:rPr lang="fr-FR" sz="1350" dirty="0"/>
              <a:t>contacts cutanés</a:t>
            </a:r>
          </a:p>
          <a:p>
            <a:pPr marL="214313" indent="-214313">
              <a:buFont typeface="Arial" panose="020B0604020202020204" pitchFamily="34" charset="0"/>
              <a:buChar char="•"/>
            </a:pPr>
            <a:r>
              <a:rPr lang="fr-FR" sz="1350" dirty="0"/>
              <a:t>inhalation de poussières</a:t>
            </a:r>
          </a:p>
        </p:txBody>
      </p:sp>
      <p:sp>
        <p:nvSpPr>
          <p:cNvPr id="5" name="Rectangle 4"/>
          <p:cNvSpPr/>
          <p:nvPr/>
        </p:nvSpPr>
        <p:spPr>
          <a:xfrm>
            <a:off x="457200" y="5425561"/>
            <a:ext cx="7936787"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fr-FR" sz="1350" dirty="0"/>
              <a:t>Les concentrations moyennes de RFB dans les tissus humains doublent environ tous les 5 ans.</a:t>
            </a:r>
          </a:p>
          <a:p>
            <a:r>
              <a:rPr lang="fr-FR" sz="1350" dirty="0"/>
              <a:t> la présence de RFB a été identifiée en Arctique dans l’air et des animaux marins, </a:t>
            </a:r>
          </a:p>
        </p:txBody>
      </p:sp>
      <p:pic>
        <p:nvPicPr>
          <p:cNvPr id="7" name="Image 6"/>
          <p:cNvPicPr>
            <a:picLocks noChangeAspect="1"/>
          </p:cNvPicPr>
          <p:nvPr/>
        </p:nvPicPr>
        <p:blipFill>
          <a:blip r:embed="rId3"/>
          <a:stretch>
            <a:fillRect/>
          </a:stretch>
        </p:blipFill>
        <p:spPr>
          <a:xfrm>
            <a:off x="6185043" y="776049"/>
            <a:ext cx="2501757" cy="1900954"/>
          </a:xfrm>
          <a:prstGeom prst="rect">
            <a:avLst/>
          </a:prstGeom>
        </p:spPr>
      </p:pic>
      <p:pic>
        <p:nvPicPr>
          <p:cNvPr id="8" name="Image 7"/>
          <p:cNvPicPr>
            <a:picLocks noChangeAspect="1"/>
          </p:cNvPicPr>
          <p:nvPr/>
        </p:nvPicPr>
        <p:blipFill>
          <a:blip r:embed="rId4"/>
          <a:stretch>
            <a:fillRect/>
          </a:stretch>
        </p:blipFill>
        <p:spPr>
          <a:xfrm>
            <a:off x="457200" y="850482"/>
            <a:ext cx="5136806" cy="4166920"/>
          </a:xfrm>
          <a:prstGeom prst="rect">
            <a:avLst/>
          </a:prstGeom>
        </p:spPr>
      </p:pic>
    </p:spTree>
    <p:extLst>
      <p:ext uri="{BB962C8B-B14F-4D97-AF65-F5344CB8AC3E}">
        <p14:creationId xmlns:p14="http://schemas.microsoft.com/office/powerpoint/2010/main" val="1060155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6410948" y="1925011"/>
            <a:ext cx="2087674" cy="2253136"/>
          </a:xfrm>
          <a:prstGeom prst="rect">
            <a:avLst/>
          </a:prstGeom>
        </p:spPr>
      </p:pic>
      <p:pic>
        <p:nvPicPr>
          <p:cNvPr id="14" name="Image 13"/>
          <p:cNvPicPr>
            <a:picLocks noChangeAspect="1"/>
          </p:cNvPicPr>
          <p:nvPr/>
        </p:nvPicPr>
        <p:blipFill>
          <a:blip r:embed="rId4">
            <a:clrChange>
              <a:clrFrom>
                <a:srgbClr val="FEFEFE"/>
              </a:clrFrom>
              <a:clrTo>
                <a:srgbClr val="FEFEFE">
                  <a:alpha val="0"/>
                </a:srgbClr>
              </a:clrTo>
            </a:clrChange>
          </a:blip>
          <a:stretch>
            <a:fillRect/>
          </a:stretch>
        </p:blipFill>
        <p:spPr>
          <a:xfrm>
            <a:off x="5198723" y="2583229"/>
            <a:ext cx="1851731" cy="1851731"/>
          </a:xfrm>
          <a:prstGeom prst="rect">
            <a:avLst/>
          </a:prstGeom>
        </p:spPr>
      </p:pic>
      <p:sp>
        <p:nvSpPr>
          <p:cNvPr id="2" name="Titre 1"/>
          <p:cNvSpPr>
            <a:spLocks noGrp="1"/>
          </p:cNvSpPr>
          <p:nvPr>
            <p:ph type="title"/>
          </p:nvPr>
        </p:nvSpPr>
        <p:spPr/>
        <p:txBody>
          <a:bodyPr/>
          <a:lstStyle/>
          <a:p>
            <a:r>
              <a:rPr lang="fr-FR" dirty="0" smtClean="0"/>
              <a:t>Législation/ application????</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104</a:t>
            </a:fld>
            <a:endParaRPr lang="fr-FR" dirty="0"/>
          </a:p>
        </p:txBody>
      </p:sp>
      <p:sp>
        <p:nvSpPr>
          <p:cNvPr id="4" name="Rectangle à coins arrondis 3"/>
          <p:cNvSpPr/>
          <p:nvPr/>
        </p:nvSpPr>
        <p:spPr>
          <a:xfrm>
            <a:off x="457200" y="885961"/>
            <a:ext cx="8229600" cy="91940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fr-FR" sz="1600" dirty="0" smtClean="0"/>
              <a:t>En plus de la directive </a:t>
            </a:r>
            <a:r>
              <a:rPr lang="fr-FR" sz="1600" dirty="0" err="1" smtClean="0"/>
              <a:t>RoHS</a:t>
            </a:r>
            <a:r>
              <a:rPr lang="fr-FR" sz="1600" dirty="0" smtClean="0"/>
              <a:t>, depuis juillet 2006 </a:t>
            </a:r>
            <a:r>
              <a:rPr lang="fr-FR" sz="1600" dirty="0"/>
              <a:t>tous les nouveaux équipements électriques et électroniques </a:t>
            </a:r>
            <a:r>
              <a:rPr lang="fr-FR" sz="1600" b="1" dirty="0"/>
              <a:t>ne peuvent plus contenir de PBB ou de PBDE, quelle que soit la </a:t>
            </a:r>
            <a:r>
              <a:rPr lang="fr-FR" sz="1600" b="1" dirty="0" smtClean="0"/>
              <a:t>concentration</a:t>
            </a:r>
            <a:r>
              <a:rPr lang="fr-FR" sz="1600" dirty="0" smtClean="0"/>
              <a:t>.</a:t>
            </a:r>
            <a:endParaRPr lang="fr-FR" sz="1600" dirty="0"/>
          </a:p>
        </p:txBody>
      </p:sp>
      <p:pic>
        <p:nvPicPr>
          <p:cNvPr id="5" name="Image 4"/>
          <p:cNvPicPr>
            <a:picLocks noChangeAspect="1"/>
          </p:cNvPicPr>
          <p:nvPr/>
        </p:nvPicPr>
        <p:blipFill rotWithShape="1">
          <a:blip r:embed="rId5"/>
          <a:srcRect l="21614" t="4787"/>
          <a:stretch/>
        </p:blipFill>
        <p:spPr>
          <a:xfrm>
            <a:off x="5198723" y="4365297"/>
            <a:ext cx="3086738" cy="1991057"/>
          </a:xfrm>
          <a:prstGeom prst="rect">
            <a:avLst/>
          </a:prstGeom>
        </p:spPr>
      </p:pic>
      <p:pic>
        <p:nvPicPr>
          <p:cNvPr id="9" name="Image 8"/>
          <p:cNvPicPr>
            <a:picLocks noChangeAspect="1"/>
          </p:cNvPicPr>
          <p:nvPr/>
        </p:nvPicPr>
        <p:blipFill>
          <a:blip r:embed="rId6"/>
          <a:stretch>
            <a:fillRect/>
          </a:stretch>
        </p:blipFill>
        <p:spPr>
          <a:xfrm>
            <a:off x="2013150" y="4628466"/>
            <a:ext cx="2021681" cy="1271588"/>
          </a:xfrm>
          <a:prstGeom prst="rect">
            <a:avLst/>
          </a:prstGeom>
        </p:spPr>
      </p:pic>
      <p:sp>
        <p:nvSpPr>
          <p:cNvPr id="10" name="ZoneTexte 9"/>
          <p:cNvSpPr txBox="1"/>
          <p:nvPr/>
        </p:nvSpPr>
        <p:spPr>
          <a:xfrm>
            <a:off x="4869951" y="1907559"/>
            <a:ext cx="2410680" cy="715581"/>
          </a:xfrm>
          <a:prstGeom prst="rect">
            <a:avLst/>
          </a:prstGeom>
          <a:noFill/>
        </p:spPr>
        <p:txBody>
          <a:bodyPr wrap="square" rtlCol="0">
            <a:spAutoFit/>
          </a:bodyPr>
          <a:lstStyle/>
          <a:p>
            <a:r>
              <a:rPr lang="fr-FR" sz="1350" b="1" dirty="0">
                <a:solidFill>
                  <a:srgbClr val="6E0740"/>
                </a:solidFill>
                <a:latin typeface="Arial"/>
                <a:ea typeface="+mj-ea"/>
                <a:cs typeface="Arial"/>
              </a:rPr>
              <a:t>Chargeur </a:t>
            </a:r>
            <a:r>
              <a:rPr lang="fr-FR" sz="1350" b="1" dirty="0" err="1">
                <a:solidFill>
                  <a:srgbClr val="6E0740"/>
                </a:solidFill>
                <a:latin typeface="Arial"/>
                <a:ea typeface="+mj-ea"/>
                <a:cs typeface="Arial"/>
              </a:rPr>
              <a:t>perçeuse</a:t>
            </a:r>
            <a:r>
              <a:rPr lang="fr-FR" sz="1350" b="1" dirty="0">
                <a:solidFill>
                  <a:srgbClr val="6E0740"/>
                </a:solidFill>
                <a:latin typeface="Arial"/>
                <a:ea typeface="+mj-ea"/>
                <a:cs typeface="Arial"/>
              </a:rPr>
              <a:t> </a:t>
            </a:r>
            <a:r>
              <a:rPr lang="fr-FR" sz="1350" b="1" dirty="0" smtClean="0">
                <a:solidFill>
                  <a:srgbClr val="6E0740"/>
                </a:solidFill>
                <a:latin typeface="Arial"/>
                <a:ea typeface="+mj-ea"/>
                <a:cs typeface="Arial"/>
              </a:rPr>
              <a:t>:</a:t>
            </a:r>
            <a:br>
              <a:rPr lang="fr-FR" sz="1350" b="1" dirty="0" smtClean="0">
                <a:solidFill>
                  <a:srgbClr val="6E0740"/>
                </a:solidFill>
                <a:latin typeface="Arial"/>
                <a:ea typeface="+mj-ea"/>
                <a:cs typeface="Arial"/>
              </a:rPr>
            </a:br>
            <a:r>
              <a:rPr lang="fr-FR" sz="1350" b="1" dirty="0" smtClean="0">
                <a:solidFill>
                  <a:srgbClr val="6E0740"/>
                </a:solidFill>
                <a:latin typeface="Arial"/>
                <a:ea typeface="+mj-ea"/>
                <a:cs typeface="Arial"/>
              </a:rPr>
              <a:t>100 </a:t>
            </a:r>
            <a:r>
              <a:rPr lang="fr-FR" sz="1350" b="1" dirty="0">
                <a:solidFill>
                  <a:srgbClr val="6E0740"/>
                </a:solidFill>
                <a:latin typeface="Arial"/>
                <a:ea typeface="+mj-ea"/>
                <a:cs typeface="Arial"/>
              </a:rPr>
              <a:t>000 ppm</a:t>
            </a:r>
          </a:p>
          <a:p>
            <a:r>
              <a:rPr lang="fr-FR" sz="1350" b="1" dirty="0">
                <a:solidFill>
                  <a:srgbClr val="6E0740"/>
                </a:solidFill>
                <a:latin typeface="Arial"/>
                <a:ea typeface="+mj-ea"/>
                <a:cs typeface="Arial"/>
              </a:rPr>
              <a:t>100 fois le seuil</a:t>
            </a:r>
          </a:p>
        </p:txBody>
      </p:sp>
      <p:sp>
        <p:nvSpPr>
          <p:cNvPr id="12" name="ZoneTexte 11"/>
          <p:cNvSpPr txBox="1"/>
          <p:nvPr/>
        </p:nvSpPr>
        <p:spPr>
          <a:xfrm>
            <a:off x="1044101" y="5623994"/>
            <a:ext cx="2003751" cy="692498"/>
          </a:xfrm>
          <a:prstGeom prst="rect">
            <a:avLst/>
          </a:prstGeom>
        </p:spPr>
        <p:txBody>
          <a:bodyPr lIns="0" rIns="0">
            <a:normAutofit lnSpcReduction="10000"/>
          </a:bodyPr>
          <a:lstStyle>
            <a:lvl1pPr>
              <a:spcBef>
                <a:spcPct val="0"/>
              </a:spcBef>
              <a:buNone/>
              <a:defRPr b="1">
                <a:solidFill>
                  <a:srgbClr val="6E0740"/>
                </a:solidFill>
                <a:latin typeface="Arial"/>
                <a:ea typeface="+mj-ea"/>
                <a:cs typeface="Arial"/>
              </a:defRPr>
            </a:lvl1pPr>
          </a:lstStyle>
          <a:p>
            <a:r>
              <a:rPr lang="fr-FR" sz="1350" dirty="0"/>
              <a:t>Clé USB </a:t>
            </a:r>
            <a:r>
              <a:rPr lang="fr-FR" sz="1350" dirty="0" smtClean="0"/>
              <a:t>:</a:t>
            </a:r>
          </a:p>
          <a:p>
            <a:r>
              <a:rPr lang="fr-FR" sz="1350" dirty="0" smtClean="0"/>
              <a:t>50 </a:t>
            </a:r>
            <a:r>
              <a:rPr lang="fr-FR" sz="1350" dirty="0"/>
              <a:t>000 ppm</a:t>
            </a:r>
          </a:p>
          <a:p>
            <a:r>
              <a:rPr lang="fr-FR" sz="1350" dirty="0"/>
              <a:t>50 fois le seuil</a:t>
            </a:r>
          </a:p>
        </p:txBody>
      </p:sp>
      <p:sp>
        <p:nvSpPr>
          <p:cNvPr id="15" name="ZoneTexte 14"/>
          <p:cNvSpPr txBox="1"/>
          <p:nvPr/>
        </p:nvSpPr>
        <p:spPr>
          <a:xfrm>
            <a:off x="481374" y="1922242"/>
            <a:ext cx="5037513" cy="784830"/>
          </a:xfrm>
          <a:prstGeom prst="rect">
            <a:avLst/>
          </a:prstGeom>
          <a:noFill/>
        </p:spPr>
        <p:txBody>
          <a:bodyPr wrap="square" rtlCol="0">
            <a:spAutoFit/>
          </a:bodyPr>
          <a:lstStyle/>
          <a:p>
            <a:r>
              <a:rPr lang="fr-FR" sz="4500" b="1" i="1" dirty="0"/>
              <a:t>Et pourtant</a:t>
            </a:r>
            <a:r>
              <a:rPr lang="fr-FR" sz="4500" b="1" i="1" dirty="0">
                <a:latin typeface="Calibri Light" panose="020F0302020204030204" pitchFamily="34" charset="0"/>
              </a:rPr>
              <a:t>…</a:t>
            </a:r>
          </a:p>
        </p:txBody>
      </p:sp>
      <p:pic>
        <p:nvPicPr>
          <p:cNvPr id="16" name="Image 15"/>
          <p:cNvPicPr>
            <a:picLocks noChangeAspect="1"/>
          </p:cNvPicPr>
          <p:nvPr/>
        </p:nvPicPr>
        <p:blipFill>
          <a:blip r:embed="rId7"/>
          <a:stretch>
            <a:fillRect/>
          </a:stretch>
        </p:blipFill>
        <p:spPr>
          <a:xfrm>
            <a:off x="1613004" y="2735757"/>
            <a:ext cx="3022392" cy="1773267"/>
          </a:xfrm>
          <a:prstGeom prst="rect">
            <a:avLst/>
          </a:prstGeom>
        </p:spPr>
      </p:pic>
      <p:sp>
        <p:nvSpPr>
          <p:cNvPr id="17" name="ZoneTexte 16"/>
          <p:cNvSpPr txBox="1"/>
          <p:nvPr/>
        </p:nvSpPr>
        <p:spPr>
          <a:xfrm>
            <a:off x="343311" y="3531778"/>
            <a:ext cx="2003751" cy="692498"/>
          </a:xfrm>
          <a:prstGeom prst="rect">
            <a:avLst/>
          </a:prstGeom>
        </p:spPr>
        <p:txBody>
          <a:bodyPr lIns="0" rIns="0">
            <a:normAutofit lnSpcReduction="10000"/>
          </a:bodyPr>
          <a:lstStyle>
            <a:lvl1pPr>
              <a:spcBef>
                <a:spcPct val="0"/>
              </a:spcBef>
              <a:buNone/>
              <a:defRPr b="1">
                <a:solidFill>
                  <a:srgbClr val="6E0740"/>
                </a:solidFill>
                <a:latin typeface="Arial"/>
                <a:ea typeface="+mj-ea"/>
                <a:cs typeface="Arial"/>
              </a:defRPr>
            </a:lvl1pPr>
          </a:lstStyle>
          <a:p>
            <a:r>
              <a:rPr lang="fr-FR" sz="1350" dirty="0" smtClean="0"/>
              <a:t>Jouet :</a:t>
            </a:r>
          </a:p>
          <a:p>
            <a:r>
              <a:rPr lang="fr-FR" sz="1350" dirty="0" smtClean="0"/>
              <a:t>50 </a:t>
            </a:r>
            <a:r>
              <a:rPr lang="fr-FR" sz="1350" dirty="0"/>
              <a:t>000 ppm</a:t>
            </a:r>
          </a:p>
          <a:p>
            <a:r>
              <a:rPr lang="fr-FR" sz="1350" dirty="0"/>
              <a:t>50 fois le seuil</a:t>
            </a:r>
          </a:p>
        </p:txBody>
      </p:sp>
    </p:spTree>
    <p:extLst>
      <p:ext uri="{BB962C8B-B14F-4D97-AF65-F5344CB8AC3E}">
        <p14:creationId xmlns:p14="http://schemas.microsoft.com/office/powerpoint/2010/main" val="291781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choix de conception sans prise en compte des impacts…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105</a:t>
            </a:fld>
            <a:endParaRPr lang="fr-FR" dirty="0"/>
          </a:p>
        </p:txBody>
      </p:sp>
      <p:sp>
        <p:nvSpPr>
          <p:cNvPr id="4" name="Rectangle 3"/>
          <p:cNvSpPr/>
          <p:nvPr/>
        </p:nvSpPr>
        <p:spPr>
          <a:xfrm>
            <a:off x="457200" y="989739"/>
            <a:ext cx="7730304" cy="1962076"/>
          </a:xfrm>
          <a:prstGeom prst="rect">
            <a:avLst/>
          </a:prstGeom>
        </p:spPr>
        <p:txBody>
          <a:bodyPr wrap="square">
            <a:spAutoFit/>
          </a:bodyPr>
          <a:lstStyle/>
          <a:p>
            <a:r>
              <a:rPr lang="fr-FR" sz="1350" dirty="0"/>
              <a:t>Juin 2018: Une étude britannique  affirme «Les gaz asphyxiants générés par les matériaux présents dans les objets (les retardateurs de flammes :polymères à base de composés bromés, halogènes…) sont supposés réduire les risques d’incendie mais ils augmentent les risques de mort:</a:t>
            </a:r>
          </a:p>
          <a:p>
            <a:endParaRPr lang="fr-FR" sz="1350" dirty="0"/>
          </a:p>
          <a:p>
            <a:r>
              <a:rPr lang="fr-FR" sz="1350" dirty="0"/>
              <a:t>L’exposition à la chaleur des retardateurs de flammes provoquerait d’avantage de feux </a:t>
            </a:r>
            <a:r>
              <a:rPr lang="fr-FR" sz="1350" dirty="0" err="1"/>
              <a:t>couvants</a:t>
            </a:r>
            <a:r>
              <a:rPr lang="fr-FR" sz="1350" dirty="0"/>
              <a:t>.</a:t>
            </a:r>
          </a:p>
          <a:p>
            <a:r>
              <a:rPr lang="fr-FR" sz="1350" dirty="0"/>
              <a:t>Des foyers où des fumées extrêmement toxiques (monoxyde de carbone et de cyanure d’hydrogène) et très fumigènes se dégagent. Or, ce sont la fumée et les gaz de combustion qui tuent, pas les flammes.</a:t>
            </a:r>
          </a:p>
        </p:txBody>
      </p:sp>
      <p:pic>
        <p:nvPicPr>
          <p:cNvPr id="5" name="Image 4"/>
          <p:cNvPicPr>
            <a:picLocks noChangeAspect="1"/>
          </p:cNvPicPr>
          <p:nvPr/>
        </p:nvPicPr>
        <p:blipFill>
          <a:blip r:embed="rId2"/>
          <a:stretch>
            <a:fillRect/>
          </a:stretch>
        </p:blipFill>
        <p:spPr>
          <a:xfrm>
            <a:off x="3030119" y="3459134"/>
            <a:ext cx="3940284" cy="2223333"/>
          </a:xfrm>
          <a:prstGeom prst="rect">
            <a:avLst/>
          </a:prstGeom>
        </p:spPr>
      </p:pic>
    </p:spTree>
    <p:extLst>
      <p:ext uri="{BB962C8B-B14F-4D97-AF65-F5344CB8AC3E}">
        <p14:creationId xmlns:p14="http://schemas.microsoft.com/office/powerpoint/2010/main" val="2434977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Directive 2002/95/CE </a:t>
            </a:r>
            <a:r>
              <a:rPr lang="fr-FR" dirty="0" err="1" smtClean="0"/>
              <a:t>RoHS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106</a:t>
            </a:fld>
            <a:endParaRPr lang="fr-FR" dirty="0"/>
          </a:p>
        </p:txBody>
      </p:sp>
      <p:sp>
        <p:nvSpPr>
          <p:cNvPr id="4" name="ZoneTexte 3"/>
          <p:cNvSpPr txBox="1"/>
          <p:nvPr/>
        </p:nvSpPr>
        <p:spPr>
          <a:xfrm>
            <a:off x="457200" y="879508"/>
            <a:ext cx="8229600" cy="442674"/>
          </a:xfrm>
          <a:prstGeom prst="round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sz="2000" b="1" dirty="0" smtClean="0">
                <a:latin typeface="Calibri Light" panose="020F0302020204030204" pitchFamily="34" charset="0"/>
              </a:rPr>
              <a:t>Où trouve-t-on ces substances ?</a:t>
            </a:r>
            <a:endParaRPr lang="fr-FR" sz="2000" dirty="0">
              <a:latin typeface="Calibri Light" panose="020F0302020204030204" pitchFamily="34" charset="0"/>
            </a:endParaRPr>
          </a:p>
        </p:txBody>
      </p:sp>
      <p:pic>
        <p:nvPicPr>
          <p:cNvPr id="7" name="Picture 2" descr="E:\Eco-conception\1.Eco-conception_Cadre règlementaire\2.Directive_RoHS\PrésentationRoHS\Capture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447800"/>
            <a:ext cx="8001000"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029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Directive 2002/95/CE </a:t>
            </a:r>
            <a:r>
              <a:rPr lang="fr-FR" dirty="0" err="1" smtClean="0"/>
              <a:t>RoHS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107</a:t>
            </a:fld>
            <a:endParaRPr lang="fr-FR" dirty="0"/>
          </a:p>
        </p:txBody>
      </p:sp>
      <p:sp>
        <p:nvSpPr>
          <p:cNvPr id="4" name="ZoneTexte 3"/>
          <p:cNvSpPr txBox="1"/>
          <p:nvPr/>
        </p:nvSpPr>
        <p:spPr>
          <a:xfrm>
            <a:off x="457200" y="879508"/>
            <a:ext cx="8229600" cy="442674"/>
          </a:xfrm>
          <a:prstGeom prst="round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sz="2000" b="1" dirty="0" smtClean="0">
                <a:latin typeface="Calibri Light" panose="020F0302020204030204" pitchFamily="34" charset="0"/>
              </a:rPr>
              <a:t>Où trouve-t-on ces substances ?</a:t>
            </a:r>
            <a:endParaRPr lang="fr-FR" sz="2000" dirty="0">
              <a:latin typeface="Calibri Light" panose="020F0302020204030204" pitchFamily="34" charset="0"/>
            </a:endParaRPr>
          </a:p>
        </p:txBody>
      </p:sp>
      <p:pic>
        <p:nvPicPr>
          <p:cNvPr id="6" name="Picture 3" descr="E:\Eco-conception\1.Eco-conception_Cadre règlementaire\2.Directive_RoHS\PrésentationRoHS\Capture0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9632" y="1399704"/>
            <a:ext cx="6736703" cy="5009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241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a:t>Exigence fonctionnelle dans le choix du </a:t>
            </a:r>
            <a:r>
              <a:rPr lang="fr-FR" dirty="0" smtClean="0"/>
              <a:t>matériau</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108</a:t>
            </a:fld>
            <a:endParaRPr lang="fr-FR" dirty="0"/>
          </a:p>
        </p:txBody>
      </p:sp>
      <p:sp>
        <p:nvSpPr>
          <p:cNvPr id="9" name="Rectangle 8"/>
          <p:cNvSpPr/>
          <p:nvPr/>
        </p:nvSpPr>
        <p:spPr>
          <a:xfrm>
            <a:off x="546651" y="885149"/>
            <a:ext cx="7780919" cy="369332"/>
          </a:xfrm>
          <a:prstGeom prst="rect">
            <a:avLst/>
          </a:prstGeom>
        </p:spPr>
        <p:txBody>
          <a:bodyPr wrap="square">
            <a:spAutoFit/>
          </a:bodyPr>
          <a:lstStyle/>
          <a:p>
            <a:pPr lvl="0">
              <a:spcBef>
                <a:spcPts val="1200"/>
              </a:spcBef>
              <a:spcAft>
                <a:spcPts val="300"/>
              </a:spcAft>
            </a:pPr>
            <a:r>
              <a:rPr lang="fr-FR" b="1" i="1" dirty="0">
                <a:latin typeface="Calibri" panose="020F0502020204030204" pitchFamily="34" charset="0"/>
                <a:cs typeface="Arial" panose="020B0604020202020204" pitchFamily="34" charset="0"/>
              </a:rPr>
              <a:t>Prise en compte de la géométrie de la </a:t>
            </a:r>
            <a:r>
              <a:rPr lang="fr-FR" b="1" i="1" dirty="0" smtClean="0">
                <a:latin typeface="Calibri" panose="020F0502020204030204" pitchFamily="34" charset="0"/>
                <a:cs typeface="Arial" panose="020B0604020202020204" pitchFamily="34" charset="0"/>
              </a:rPr>
              <a:t>section : </a:t>
            </a:r>
            <a:r>
              <a:rPr lang="fr-FR" b="1" dirty="0"/>
              <a:t>FACTEUR DE FORME</a:t>
            </a:r>
            <a:endParaRPr lang="fr-FR" b="1" i="1" dirty="0">
              <a:latin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10" name="Tableau 9"/>
              <p:cNvGraphicFramePr>
                <a:graphicFrameLocks noGrp="1"/>
              </p:cNvGraphicFramePr>
              <p:nvPr>
                <p:extLst/>
              </p:nvPr>
            </p:nvGraphicFramePr>
            <p:xfrm>
              <a:off x="1019719" y="2518845"/>
              <a:ext cx="6549390" cy="1348296"/>
            </p:xfrm>
            <a:graphic>
              <a:graphicData uri="http://schemas.openxmlformats.org/drawingml/2006/table">
                <a:tbl>
                  <a:tblPr firstRow="1" firstCol="1" bandRow="1">
                    <a:tableStyleId>{7DF18680-E054-41AD-8BC1-D1AEF772440D}</a:tableStyleId>
                  </a:tblPr>
                  <a:tblGrid>
                    <a:gridCol w="2223770">
                      <a:extLst>
                        <a:ext uri="{9D8B030D-6E8A-4147-A177-3AD203B41FA5}">
                          <a16:colId xmlns:a16="http://schemas.microsoft.com/office/drawing/2014/main" val="2988317665"/>
                        </a:ext>
                      </a:extLst>
                    </a:gridCol>
                    <a:gridCol w="2213610">
                      <a:extLst>
                        <a:ext uri="{9D8B030D-6E8A-4147-A177-3AD203B41FA5}">
                          <a16:colId xmlns:a16="http://schemas.microsoft.com/office/drawing/2014/main" val="3354132386"/>
                        </a:ext>
                      </a:extLst>
                    </a:gridCol>
                    <a:gridCol w="2112010">
                      <a:extLst>
                        <a:ext uri="{9D8B030D-6E8A-4147-A177-3AD203B41FA5}">
                          <a16:colId xmlns:a16="http://schemas.microsoft.com/office/drawing/2014/main" val="2490636277"/>
                        </a:ext>
                      </a:extLst>
                    </a:gridCol>
                  </a:tblGrid>
                  <a:tr h="0">
                    <a:tc>
                      <a:txBody>
                        <a:bodyPr/>
                        <a:lstStyle/>
                        <a:p>
                          <a:pPr marL="453390" indent="-226695">
                            <a:lnSpc>
                              <a:spcPct val="150000"/>
                            </a:lnSpc>
                            <a:spcAft>
                              <a:spcPts val="0"/>
                            </a:spcAft>
                          </a:pPr>
                          <a:r>
                            <a:rPr lang="fr-FR" sz="1200" kern="1200" dirty="0">
                              <a:effectLst/>
                            </a:rPr>
                            <a:t>Contrainte de conception</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200" kern="1200">
                              <a:effectLst/>
                            </a:rPr>
                            <a:t>Flexion</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200" kern="1200">
                              <a:effectLst/>
                            </a:rPr>
                            <a:t>Torsion</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8273636"/>
                      </a:ext>
                    </a:extLst>
                  </a:tr>
                  <a:tr h="0">
                    <a:tc>
                      <a:txBody>
                        <a:bodyPr/>
                        <a:lstStyle/>
                        <a:p>
                          <a:pPr marL="453390" indent="-226695">
                            <a:lnSpc>
                              <a:spcPct val="150000"/>
                            </a:lnSpc>
                            <a:spcAft>
                              <a:spcPts val="0"/>
                            </a:spcAft>
                          </a:pPr>
                          <a:r>
                            <a:rPr lang="fr-FR" sz="1200" kern="1200" dirty="0">
                              <a:effectLst/>
                            </a:rPr>
                            <a:t>Rigidité</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14:m>
                            <m:oMathPara xmlns:m="http://schemas.openxmlformats.org/officeDocument/2006/math">
                              <m:oMathParaPr>
                                <m:jc m:val="centerGroup"/>
                              </m:oMathParaPr>
                              <m:oMath xmlns:m="http://schemas.openxmlformats.org/officeDocument/2006/math">
                                <m:sSubSup>
                                  <m:sSubSupPr>
                                    <m:ctrlPr>
                                      <a:rPr lang="fr-FR" sz="1200" i="1" kern="1200">
                                        <a:effectLst/>
                                        <a:latin typeface="Cambria Math" panose="02040503050406030204" pitchFamily="18" charset="0"/>
                                      </a:rPr>
                                    </m:ctrlPr>
                                  </m:sSubSupPr>
                                  <m:e>
                                    <m:r>
                                      <a:rPr lang="fr-FR" sz="1200" kern="1200">
                                        <a:effectLst/>
                                        <a:latin typeface="Cambria Math" panose="02040503050406030204" pitchFamily="18" charset="0"/>
                                      </a:rPr>
                                      <m:t>𝜙</m:t>
                                    </m:r>
                                  </m:e>
                                  <m:sub>
                                    <m:r>
                                      <a:rPr lang="fr-FR" sz="1200" kern="1200">
                                        <a:effectLst/>
                                        <a:latin typeface="Cambria Math" panose="02040503050406030204" pitchFamily="18" charset="0"/>
                                      </a:rPr>
                                      <m:t>𝐹</m:t>
                                    </m:r>
                                  </m:sub>
                                  <m:sup>
                                    <m:r>
                                      <a:rPr lang="fr-FR" sz="1200" kern="1200">
                                        <a:effectLst/>
                                        <a:latin typeface="Cambria Math" panose="02040503050406030204" pitchFamily="18" charset="0"/>
                                      </a:rPr>
                                      <m:t>𝑒</m:t>
                                    </m:r>
                                  </m:sup>
                                </m:sSubSup>
                                <m:r>
                                  <a:rPr lang="fr-FR" sz="1200" kern="1200">
                                    <a:effectLst/>
                                    <a:latin typeface="Cambria Math" panose="02040503050406030204" pitchFamily="18" charset="0"/>
                                  </a:rPr>
                                  <m:t>=</m:t>
                                </m:r>
                                <m:f>
                                  <m:fPr>
                                    <m:ctrlPr>
                                      <a:rPr lang="fr-FR" sz="1200" i="1" kern="1200">
                                        <a:effectLst/>
                                        <a:latin typeface="Cambria Math" panose="02040503050406030204" pitchFamily="18" charset="0"/>
                                      </a:rPr>
                                    </m:ctrlPr>
                                  </m:fPr>
                                  <m:num>
                                    <m:r>
                                      <a:rPr lang="fr-FR" sz="1200" kern="1200">
                                        <a:effectLst/>
                                        <a:latin typeface="Cambria Math" panose="02040503050406030204" pitchFamily="18" charset="0"/>
                                      </a:rPr>
                                      <m:t>4</m:t>
                                    </m:r>
                                    <m:r>
                                      <a:rPr lang="fr-FR" sz="1200" kern="1200">
                                        <a:effectLst/>
                                        <a:latin typeface="Cambria Math" panose="02040503050406030204" pitchFamily="18" charset="0"/>
                                      </a:rPr>
                                      <m:t>𝜋</m:t>
                                    </m:r>
                                    <m:r>
                                      <a:rPr lang="fr-FR" sz="1200" kern="1200">
                                        <a:effectLst/>
                                        <a:latin typeface="Cambria Math" panose="02040503050406030204" pitchFamily="18" charset="0"/>
                                      </a:rPr>
                                      <m:t>𝐼</m:t>
                                    </m:r>
                                  </m:num>
                                  <m:den>
                                    <m:r>
                                      <a:rPr lang="fr-FR" sz="1200" kern="1200">
                                        <a:effectLst/>
                                        <a:latin typeface="Cambria Math" panose="02040503050406030204" pitchFamily="18" charset="0"/>
                                      </a:rPr>
                                      <m:t>𝐴</m:t>
                                    </m:r>
                                    <m:r>
                                      <a:rPr lang="fr-FR" sz="1200" kern="1200">
                                        <a:effectLst/>
                                        <a:latin typeface="Cambria Math" panose="02040503050406030204" pitchFamily="18" charset="0"/>
                                      </a:rPr>
                                      <m:t>²</m:t>
                                    </m:r>
                                  </m:den>
                                </m:f>
                              </m:oMath>
                            </m:oMathPara>
                          </a14:m>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14:m>
                            <m:oMathPara xmlns:m="http://schemas.openxmlformats.org/officeDocument/2006/math">
                              <m:oMathParaPr>
                                <m:jc m:val="centerGroup"/>
                              </m:oMathParaPr>
                              <m:oMath xmlns:m="http://schemas.openxmlformats.org/officeDocument/2006/math">
                                <m:sSubSup>
                                  <m:sSubSupPr>
                                    <m:ctrlPr>
                                      <a:rPr lang="fr-FR" sz="1200" i="1" kern="1200">
                                        <a:effectLst/>
                                        <a:latin typeface="Cambria Math" panose="02040503050406030204" pitchFamily="18" charset="0"/>
                                      </a:rPr>
                                    </m:ctrlPr>
                                  </m:sSubSupPr>
                                  <m:e>
                                    <m:r>
                                      <a:rPr lang="fr-FR" sz="1200" kern="1200">
                                        <a:effectLst/>
                                        <a:latin typeface="Cambria Math" panose="02040503050406030204" pitchFamily="18" charset="0"/>
                                      </a:rPr>
                                      <m:t>𝜙</m:t>
                                    </m:r>
                                  </m:e>
                                  <m:sub>
                                    <m:r>
                                      <a:rPr lang="fr-FR" sz="1200" kern="1200">
                                        <a:effectLst/>
                                        <a:latin typeface="Cambria Math" panose="02040503050406030204" pitchFamily="18" charset="0"/>
                                      </a:rPr>
                                      <m:t>𝑇</m:t>
                                    </m:r>
                                  </m:sub>
                                  <m:sup>
                                    <m:r>
                                      <a:rPr lang="fr-FR" sz="1200" kern="1200">
                                        <a:effectLst/>
                                        <a:latin typeface="Cambria Math" panose="02040503050406030204" pitchFamily="18" charset="0"/>
                                      </a:rPr>
                                      <m:t>𝑒</m:t>
                                    </m:r>
                                  </m:sup>
                                </m:sSubSup>
                                <m:r>
                                  <a:rPr lang="fr-FR" sz="1200" kern="1200">
                                    <a:effectLst/>
                                    <a:latin typeface="Cambria Math" panose="02040503050406030204" pitchFamily="18" charset="0"/>
                                  </a:rPr>
                                  <m:t>=</m:t>
                                </m:r>
                                <m:f>
                                  <m:fPr>
                                    <m:ctrlPr>
                                      <a:rPr lang="fr-FR" sz="1200" i="1" kern="1200">
                                        <a:effectLst/>
                                        <a:latin typeface="Cambria Math" panose="02040503050406030204" pitchFamily="18" charset="0"/>
                                      </a:rPr>
                                    </m:ctrlPr>
                                  </m:fPr>
                                  <m:num>
                                    <m:r>
                                      <a:rPr lang="fr-FR" sz="1200" kern="1200">
                                        <a:effectLst/>
                                        <a:latin typeface="Cambria Math" panose="02040503050406030204" pitchFamily="18" charset="0"/>
                                      </a:rPr>
                                      <m:t>2</m:t>
                                    </m:r>
                                    <m:r>
                                      <a:rPr lang="fr-FR" sz="1200" kern="1200">
                                        <a:effectLst/>
                                        <a:latin typeface="Cambria Math" panose="02040503050406030204" pitchFamily="18" charset="0"/>
                                      </a:rPr>
                                      <m:t>𝜋</m:t>
                                    </m:r>
                                    <m:r>
                                      <a:rPr lang="fr-FR" sz="1200" kern="1200">
                                        <a:effectLst/>
                                        <a:latin typeface="Cambria Math" panose="02040503050406030204" pitchFamily="18" charset="0"/>
                                      </a:rPr>
                                      <m:t>𝐾</m:t>
                                    </m:r>
                                  </m:num>
                                  <m:den>
                                    <m:r>
                                      <a:rPr lang="fr-FR" sz="1200" kern="1200">
                                        <a:effectLst/>
                                        <a:latin typeface="Cambria Math" panose="02040503050406030204" pitchFamily="18" charset="0"/>
                                      </a:rPr>
                                      <m:t>𝐴</m:t>
                                    </m:r>
                                    <m:r>
                                      <a:rPr lang="fr-FR" sz="1200" kern="1200">
                                        <a:effectLst/>
                                        <a:latin typeface="Cambria Math" panose="02040503050406030204" pitchFamily="18" charset="0"/>
                                      </a:rPr>
                                      <m:t>²</m:t>
                                    </m:r>
                                  </m:den>
                                </m:f>
                              </m:oMath>
                            </m:oMathPara>
                          </a14:m>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48665683"/>
                      </a:ext>
                    </a:extLst>
                  </a:tr>
                  <a:tr h="0">
                    <a:tc>
                      <a:txBody>
                        <a:bodyPr/>
                        <a:lstStyle/>
                        <a:p>
                          <a:pPr marL="453390" indent="-226695">
                            <a:lnSpc>
                              <a:spcPct val="150000"/>
                            </a:lnSpc>
                            <a:spcAft>
                              <a:spcPts val="0"/>
                            </a:spcAft>
                          </a:pPr>
                          <a:r>
                            <a:rPr lang="fr-FR" sz="1200" kern="1200">
                              <a:effectLst/>
                            </a:rPr>
                            <a:t>Résistance</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14:m>
                            <m:oMathPara xmlns:m="http://schemas.openxmlformats.org/officeDocument/2006/math">
                              <m:oMathParaPr>
                                <m:jc m:val="centerGroup"/>
                              </m:oMathParaPr>
                              <m:oMath xmlns:m="http://schemas.openxmlformats.org/officeDocument/2006/math">
                                <m:sSubSup>
                                  <m:sSubSupPr>
                                    <m:ctrlPr>
                                      <a:rPr lang="fr-FR" sz="1200" i="1" kern="1200">
                                        <a:effectLst/>
                                        <a:latin typeface="Cambria Math" panose="02040503050406030204" pitchFamily="18" charset="0"/>
                                      </a:rPr>
                                    </m:ctrlPr>
                                  </m:sSubSupPr>
                                  <m:e>
                                    <m:r>
                                      <a:rPr lang="fr-FR" sz="1200" kern="1200">
                                        <a:effectLst/>
                                        <a:latin typeface="Cambria Math" panose="02040503050406030204" pitchFamily="18" charset="0"/>
                                      </a:rPr>
                                      <m:t>𝜙</m:t>
                                    </m:r>
                                  </m:e>
                                  <m:sub>
                                    <m:r>
                                      <a:rPr lang="fr-FR" sz="1200" kern="1200">
                                        <a:effectLst/>
                                        <a:latin typeface="Cambria Math" panose="02040503050406030204" pitchFamily="18" charset="0"/>
                                      </a:rPr>
                                      <m:t>𝐹</m:t>
                                    </m:r>
                                  </m:sub>
                                  <m:sup>
                                    <m:r>
                                      <a:rPr lang="fr-FR" sz="1200" kern="1200">
                                        <a:effectLst/>
                                        <a:latin typeface="Cambria Math" panose="02040503050406030204" pitchFamily="18" charset="0"/>
                                      </a:rPr>
                                      <m:t>𝑓</m:t>
                                    </m:r>
                                  </m:sup>
                                </m:sSubSup>
                                <m:r>
                                  <a:rPr lang="fr-FR" sz="1200" kern="1200">
                                    <a:effectLst/>
                                    <a:latin typeface="Cambria Math" panose="02040503050406030204" pitchFamily="18" charset="0"/>
                                  </a:rPr>
                                  <m:t>=</m:t>
                                </m:r>
                                <m:f>
                                  <m:fPr>
                                    <m:ctrlPr>
                                      <a:rPr lang="fr-FR" sz="1200" i="1" kern="1200">
                                        <a:effectLst/>
                                        <a:latin typeface="Cambria Math" panose="02040503050406030204" pitchFamily="18" charset="0"/>
                                      </a:rPr>
                                    </m:ctrlPr>
                                  </m:fPr>
                                  <m:num>
                                    <m:r>
                                      <a:rPr lang="fr-FR" sz="1200" kern="1200">
                                        <a:effectLst/>
                                        <a:latin typeface="Cambria Math" panose="02040503050406030204" pitchFamily="18" charset="0"/>
                                      </a:rPr>
                                      <m:t>4</m:t>
                                    </m:r>
                                    <m:rad>
                                      <m:radPr>
                                        <m:degHide m:val="on"/>
                                        <m:ctrlPr>
                                          <a:rPr lang="fr-FR" sz="1200" i="1" kern="1200">
                                            <a:effectLst/>
                                            <a:latin typeface="Cambria Math" panose="02040503050406030204" pitchFamily="18" charset="0"/>
                                          </a:rPr>
                                        </m:ctrlPr>
                                      </m:radPr>
                                      <m:deg/>
                                      <m:e>
                                        <m:r>
                                          <a:rPr lang="fr-FR" sz="1200" kern="1200">
                                            <a:effectLst/>
                                            <a:latin typeface="Cambria Math" panose="02040503050406030204" pitchFamily="18" charset="0"/>
                                          </a:rPr>
                                          <m:t>𝜋</m:t>
                                        </m:r>
                                      </m:e>
                                    </m:rad>
                                    <m:r>
                                      <a:rPr lang="fr-FR" sz="1200" kern="1200">
                                        <a:effectLst/>
                                        <a:latin typeface="Cambria Math" panose="02040503050406030204" pitchFamily="18" charset="0"/>
                                      </a:rPr>
                                      <m:t>𝑍</m:t>
                                    </m:r>
                                  </m:num>
                                  <m:den>
                                    <m:sSup>
                                      <m:sSupPr>
                                        <m:ctrlPr>
                                          <a:rPr lang="fr-FR" sz="1200" i="1" kern="1200">
                                            <a:effectLst/>
                                            <a:latin typeface="Cambria Math" panose="02040503050406030204" pitchFamily="18" charset="0"/>
                                          </a:rPr>
                                        </m:ctrlPr>
                                      </m:sSupPr>
                                      <m:e>
                                        <m:r>
                                          <a:rPr lang="fr-FR" sz="1200" kern="1200">
                                            <a:effectLst/>
                                            <a:latin typeface="Cambria Math" panose="02040503050406030204" pitchFamily="18" charset="0"/>
                                          </a:rPr>
                                          <m:t>𝐴</m:t>
                                        </m:r>
                                      </m:e>
                                      <m:sup>
                                        <m:r>
                                          <a:rPr lang="fr-FR" sz="1200" kern="1200">
                                            <a:effectLst/>
                                            <a:latin typeface="Cambria Math" panose="02040503050406030204" pitchFamily="18" charset="0"/>
                                          </a:rPr>
                                          <m:t>3/2</m:t>
                                        </m:r>
                                      </m:sup>
                                    </m:sSup>
                                  </m:den>
                                </m:f>
                              </m:oMath>
                            </m:oMathPara>
                          </a14:m>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14:m>
                            <m:oMathPara xmlns:m="http://schemas.openxmlformats.org/officeDocument/2006/math">
                              <m:oMathParaPr>
                                <m:jc m:val="centerGroup"/>
                              </m:oMathParaPr>
                              <m:oMath xmlns:m="http://schemas.openxmlformats.org/officeDocument/2006/math">
                                <m:sSubSup>
                                  <m:sSubSupPr>
                                    <m:ctrlPr>
                                      <a:rPr lang="fr-FR" sz="1200" i="1" kern="1200">
                                        <a:effectLst/>
                                        <a:latin typeface="Cambria Math" panose="02040503050406030204" pitchFamily="18" charset="0"/>
                                      </a:rPr>
                                    </m:ctrlPr>
                                  </m:sSubSupPr>
                                  <m:e>
                                    <m:r>
                                      <a:rPr lang="fr-FR" sz="1200" kern="1200">
                                        <a:effectLst/>
                                        <a:latin typeface="Cambria Math" panose="02040503050406030204" pitchFamily="18" charset="0"/>
                                      </a:rPr>
                                      <m:t>𝜙</m:t>
                                    </m:r>
                                  </m:e>
                                  <m:sub>
                                    <m:r>
                                      <a:rPr lang="fr-FR" sz="1200" kern="1200">
                                        <a:effectLst/>
                                        <a:latin typeface="Cambria Math" panose="02040503050406030204" pitchFamily="18" charset="0"/>
                                      </a:rPr>
                                      <m:t>𝑇</m:t>
                                    </m:r>
                                  </m:sub>
                                  <m:sup>
                                    <m:r>
                                      <a:rPr lang="fr-FR" sz="1200" kern="1200">
                                        <a:effectLst/>
                                        <a:latin typeface="Cambria Math" panose="02040503050406030204" pitchFamily="18" charset="0"/>
                                      </a:rPr>
                                      <m:t>𝑓</m:t>
                                    </m:r>
                                  </m:sup>
                                </m:sSubSup>
                                <m:r>
                                  <a:rPr lang="fr-FR" sz="1200" kern="1200">
                                    <a:effectLst/>
                                    <a:latin typeface="Cambria Math" panose="02040503050406030204" pitchFamily="18" charset="0"/>
                                  </a:rPr>
                                  <m:t>=</m:t>
                                </m:r>
                                <m:f>
                                  <m:fPr>
                                    <m:ctrlPr>
                                      <a:rPr lang="fr-FR" sz="1200" i="1" kern="1200">
                                        <a:effectLst/>
                                        <a:latin typeface="Cambria Math" panose="02040503050406030204" pitchFamily="18" charset="0"/>
                                      </a:rPr>
                                    </m:ctrlPr>
                                  </m:fPr>
                                  <m:num>
                                    <m:r>
                                      <a:rPr lang="fr-FR" sz="1200" kern="1200">
                                        <a:effectLst/>
                                        <a:latin typeface="Cambria Math" panose="02040503050406030204" pitchFamily="18" charset="0"/>
                                      </a:rPr>
                                      <m:t>2</m:t>
                                    </m:r>
                                    <m:rad>
                                      <m:radPr>
                                        <m:degHide m:val="on"/>
                                        <m:ctrlPr>
                                          <a:rPr lang="fr-FR" sz="1200" i="1" kern="1200">
                                            <a:effectLst/>
                                            <a:latin typeface="Cambria Math" panose="02040503050406030204" pitchFamily="18" charset="0"/>
                                          </a:rPr>
                                        </m:ctrlPr>
                                      </m:radPr>
                                      <m:deg/>
                                      <m:e>
                                        <m:r>
                                          <a:rPr lang="fr-FR" sz="1200" kern="1200">
                                            <a:effectLst/>
                                            <a:latin typeface="Cambria Math" panose="02040503050406030204" pitchFamily="18" charset="0"/>
                                          </a:rPr>
                                          <m:t>𝜋</m:t>
                                        </m:r>
                                      </m:e>
                                    </m:rad>
                                    <m:r>
                                      <a:rPr lang="fr-FR" sz="1200" kern="1200">
                                        <a:effectLst/>
                                        <a:latin typeface="Cambria Math" panose="02040503050406030204" pitchFamily="18" charset="0"/>
                                      </a:rPr>
                                      <m:t>𝑄</m:t>
                                    </m:r>
                                  </m:num>
                                  <m:den>
                                    <m:sSup>
                                      <m:sSupPr>
                                        <m:ctrlPr>
                                          <a:rPr lang="fr-FR" sz="1200" i="1" kern="1200">
                                            <a:effectLst/>
                                            <a:latin typeface="Cambria Math" panose="02040503050406030204" pitchFamily="18" charset="0"/>
                                          </a:rPr>
                                        </m:ctrlPr>
                                      </m:sSupPr>
                                      <m:e>
                                        <m:r>
                                          <a:rPr lang="fr-FR" sz="1200" kern="1200">
                                            <a:effectLst/>
                                            <a:latin typeface="Cambria Math" panose="02040503050406030204" pitchFamily="18" charset="0"/>
                                          </a:rPr>
                                          <m:t>𝐴</m:t>
                                        </m:r>
                                      </m:e>
                                      <m:sup>
                                        <m:r>
                                          <a:rPr lang="fr-FR" sz="1200" kern="1200">
                                            <a:effectLst/>
                                            <a:latin typeface="Cambria Math" panose="02040503050406030204" pitchFamily="18" charset="0"/>
                                          </a:rPr>
                                          <m:t>3/2</m:t>
                                        </m:r>
                                      </m:sup>
                                    </m:sSup>
                                  </m:den>
                                </m:f>
                              </m:oMath>
                            </m:oMathPara>
                          </a14:m>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5587651"/>
                      </a:ext>
                    </a:extLst>
                  </a:tr>
                </a:tbl>
              </a:graphicData>
            </a:graphic>
          </p:graphicFrame>
        </mc:Choice>
        <mc:Fallback xmlns="">
          <p:graphicFrame>
            <p:nvGraphicFramePr>
              <p:cNvPr id="10" name="Tableau 9"/>
              <p:cNvGraphicFramePr>
                <a:graphicFrameLocks noGrp="1"/>
              </p:cNvGraphicFramePr>
              <p:nvPr>
                <p:extLst>
                  <p:ext uri="{D42A27DB-BD31-4B8C-83A1-F6EECF244321}">
                    <p14:modId xmlns:p14="http://schemas.microsoft.com/office/powerpoint/2010/main" val="697678676"/>
                  </p:ext>
                </p:extLst>
              </p:nvPr>
            </p:nvGraphicFramePr>
            <p:xfrm>
              <a:off x="1019719" y="2518845"/>
              <a:ext cx="6549390" cy="1319975"/>
            </p:xfrm>
            <a:graphic>
              <a:graphicData uri="http://schemas.openxmlformats.org/drawingml/2006/table">
                <a:tbl>
                  <a:tblPr firstRow="1" firstCol="1" bandRow="1">
                    <a:tableStyleId>{7DF18680-E054-41AD-8BC1-D1AEF772440D}</a:tableStyleId>
                  </a:tblPr>
                  <a:tblGrid>
                    <a:gridCol w="2223770">
                      <a:extLst>
                        <a:ext uri="{9D8B030D-6E8A-4147-A177-3AD203B41FA5}">
                          <a16:colId xmlns:a16="http://schemas.microsoft.com/office/drawing/2014/main" val="2988317665"/>
                        </a:ext>
                      </a:extLst>
                    </a:gridCol>
                    <a:gridCol w="2213610">
                      <a:extLst>
                        <a:ext uri="{9D8B030D-6E8A-4147-A177-3AD203B41FA5}">
                          <a16:colId xmlns:a16="http://schemas.microsoft.com/office/drawing/2014/main" val="3354132386"/>
                        </a:ext>
                      </a:extLst>
                    </a:gridCol>
                    <a:gridCol w="2112010">
                      <a:extLst>
                        <a:ext uri="{9D8B030D-6E8A-4147-A177-3AD203B41FA5}">
                          <a16:colId xmlns:a16="http://schemas.microsoft.com/office/drawing/2014/main" val="2490636277"/>
                        </a:ext>
                      </a:extLst>
                    </a:gridCol>
                  </a:tblGrid>
                  <a:tr h="245999">
                    <a:tc>
                      <a:txBody>
                        <a:bodyPr/>
                        <a:lstStyle/>
                        <a:p>
                          <a:pPr marL="453390" indent="-226695">
                            <a:lnSpc>
                              <a:spcPct val="150000"/>
                            </a:lnSpc>
                            <a:spcAft>
                              <a:spcPts val="0"/>
                            </a:spcAft>
                          </a:pPr>
                          <a:r>
                            <a:rPr lang="fr-FR" sz="1200" kern="1200" dirty="0">
                              <a:effectLst/>
                            </a:rPr>
                            <a:t>Contrainte de conception</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200" kern="1200">
                              <a:effectLst/>
                            </a:rPr>
                            <a:t>Flexion</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200" kern="1200">
                              <a:effectLst/>
                            </a:rPr>
                            <a:t>Torsion</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8273636"/>
                      </a:ext>
                    </a:extLst>
                  </a:tr>
                  <a:tr h="518922">
                    <a:tc>
                      <a:txBody>
                        <a:bodyPr/>
                        <a:lstStyle/>
                        <a:p>
                          <a:pPr marL="453390" indent="-226695">
                            <a:lnSpc>
                              <a:spcPct val="150000"/>
                            </a:lnSpc>
                            <a:spcAft>
                              <a:spcPts val="0"/>
                            </a:spcAft>
                          </a:pPr>
                          <a:r>
                            <a:rPr lang="fr-FR" sz="1200" kern="1200" dirty="0">
                              <a:effectLst/>
                            </a:rPr>
                            <a:t>Rigidité</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3"/>
                          <a:stretch>
                            <a:fillRect l="-100826" t="-47674" r="-96694" b="-108140"/>
                          </a:stretch>
                        </a:blipFill>
                      </a:tcPr>
                    </a:tc>
                    <a:tc>
                      <a:txBody>
                        <a:bodyPr/>
                        <a:lstStyle/>
                        <a:p>
                          <a:endParaRPr lang="fr-FR"/>
                        </a:p>
                      </a:txBody>
                      <a:tcPr marL="68580" marR="68580" marT="0" marB="0">
                        <a:blipFill>
                          <a:blip r:embed="rId3"/>
                          <a:stretch>
                            <a:fillRect l="-210086" t="-47674" r="-1153" b="-108140"/>
                          </a:stretch>
                        </a:blipFill>
                      </a:tcPr>
                    </a:tc>
                    <a:extLst>
                      <a:ext uri="{0D108BD9-81ED-4DB2-BD59-A6C34878D82A}">
                        <a16:rowId xmlns:a16="http://schemas.microsoft.com/office/drawing/2014/main" val="1548665683"/>
                      </a:ext>
                    </a:extLst>
                  </a:tr>
                  <a:tr h="555054">
                    <a:tc>
                      <a:txBody>
                        <a:bodyPr/>
                        <a:lstStyle/>
                        <a:p>
                          <a:pPr marL="453390" indent="-226695">
                            <a:lnSpc>
                              <a:spcPct val="150000"/>
                            </a:lnSpc>
                            <a:spcAft>
                              <a:spcPts val="0"/>
                            </a:spcAft>
                          </a:pPr>
                          <a:r>
                            <a:rPr lang="fr-FR" sz="1200" kern="1200">
                              <a:effectLst/>
                            </a:rPr>
                            <a:t>Résistance</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3"/>
                          <a:stretch>
                            <a:fillRect l="-100826" t="-139560" r="-96694" b="-2198"/>
                          </a:stretch>
                        </a:blipFill>
                      </a:tcPr>
                    </a:tc>
                    <a:tc>
                      <a:txBody>
                        <a:bodyPr/>
                        <a:lstStyle/>
                        <a:p>
                          <a:endParaRPr lang="fr-FR"/>
                        </a:p>
                      </a:txBody>
                      <a:tcPr marL="68580" marR="68580" marT="0" marB="0">
                        <a:blipFill>
                          <a:blip r:embed="rId3"/>
                          <a:stretch>
                            <a:fillRect l="-210086" t="-139560" r="-1153" b="-2198"/>
                          </a:stretch>
                        </a:blipFill>
                      </a:tcPr>
                    </a:tc>
                    <a:extLst>
                      <a:ext uri="{0D108BD9-81ED-4DB2-BD59-A6C34878D82A}">
                        <a16:rowId xmlns:a16="http://schemas.microsoft.com/office/drawing/2014/main" val="305558765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 name="Tableau 10"/>
              <p:cNvGraphicFramePr>
                <a:graphicFrameLocks noGrp="1"/>
              </p:cNvGraphicFramePr>
              <p:nvPr>
                <p:extLst/>
              </p:nvPr>
            </p:nvGraphicFramePr>
            <p:xfrm>
              <a:off x="715730" y="4098891"/>
              <a:ext cx="7157367" cy="1828800"/>
            </p:xfrm>
            <a:graphic>
              <a:graphicData uri="http://schemas.openxmlformats.org/drawingml/2006/table">
                <a:tbl>
                  <a:tblPr firstRow="1" firstCol="1" bandRow="1">
                    <a:tableStyleId>{00A15C55-8517-42AA-B614-E9B94910E393}</a:tableStyleId>
                  </a:tblPr>
                  <a:tblGrid>
                    <a:gridCol w="2037709">
                      <a:extLst>
                        <a:ext uri="{9D8B030D-6E8A-4147-A177-3AD203B41FA5}">
                          <a16:colId xmlns:a16="http://schemas.microsoft.com/office/drawing/2014/main" val="1563146844"/>
                        </a:ext>
                      </a:extLst>
                    </a:gridCol>
                    <a:gridCol w="841047">
                      <a:extLst>
                        <a:ext uri="{9D8B030D-6E8A-4147-A177-3AD203B41FA5}">
                          <a16:colId xmlns:a16="http://schemas.microsoft.com/office/drawing/2014/main" val="3091448093"/>
                        </a:ext>
                      </a:extLst>
                    </a:gridCol>
                    <a:gridCol w="1136492">
                      <a:extLst>
                        <a:ext uri="{9D8B030D-6E8A-4147-A177-3AD203B41FA5}">
                          <a16:colId xmlns:a16="http://schemas.microsoft.com/office/drawing/2014/main" val="4037628239"/>
                        </a:ext>
                      </a:extLst>
                    </a:gridCol>
                    <a:gridCol w="797119">
                      <a:extLst>
                        <a:ext uri="{9D8B030D-6E8A-4147-A177-3AD203B41FA5}">
                          <a16:colId xmlns:a16="http://schemas.microsoft.com/office/drawing/2014/main" val="1430427608"/>
                        </a:ext>
                      </a:extLst>
                    </a:gridCol>
                    <a:gridCol w="263918">
                      <a:extLst>
                        <a:ext uri="{9D8B030D-6E8A-4147-A177-3AD203B41FA5}">
                          <a16:colId xmlns:a16="http://schemas.microsoft.com/office/drawing/2014/main" val="3731472640"/>
                        </a:ext>
                      </a:extLst>
                    </a:gridCol>
                    <a:gridCol w="977900">
                      <a:extLst>
                        <a:ext uri="{9D8B030D-6E8A-4147-A177-3AD203B41FA5}">
                          <a16:colId xmlns:a16="http://schemas.microsoft.com/office/drawing/2014/main" val="1323173562"/>
                        </a:ext>
                      </a:extLst>
                    </a:gridCol>
                    <a:gridCol w="1103182">
                      <a:extLst>
                        <a:ext uri="{9D8B030D-6E8A-4147-A177-3AD203B41FA5}">
                          <a16:colId xmlns:a16="http://schemas.microsoft.com/office/drawing/2014/main" val="391922241"/>
                        </a:ext>
                      </a:extLst>
                    </a:gridCol>
                  </a:tblGrid>
                  <a:tr h="0">
                    <a:tc>
                      <a:txBody>
                        <a:bodyPr/>
                        <a:lstStyle/>
                        <a:p>
                          <a:pPr marL="453390" indent="-226695">
                            <a:lnSpc>
                              <a:spcPct val="200000"/>
                            </a:lnSpc>
                            <a:spcAft>
                              <a:spcPts val="0"/>
                            </a:spcAft>
                          </a:pPr>
                          <a:r>
                            <a:rPr lang="fr-FR" sz="1200" kern="1200" dirty="0">
                              <a:effectLst/>
                            </a:rPr>
                            <a:t>Section</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spcAft>
                              <a:spcPts val="0"/>
                            </a:spcAft>
                          </a:pPr>
                          <a:r>
                            <a:rPr lang="fr-FR" sz="1200" kern="1200" dirty="0">
                              <a:effectLst/>
                            </a:rPr>
                            <a:t>A</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spcAft>
                              <a:spcPts val="0"/>
                            </a:spcAft>
                          </a:pPr>
                          <a:r>
                            <a:rPr lang="fr-FR" sz="1200" kern="1200">
                              <a:effectLst/>
                            </a:rPr>
                            <a:t>I</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spcAft>
                              <a:spcPts val="0"/>
                            </a:spcAft>
                          </a:pPr>
                          <a:r>
                            <a:rPr lang="fr-FR" sz="1200" kern="1200" dirty="0">
                              <a:effectLst/>
                            </a:rPr>
                            <a:t>K</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453390" indent="-226695">
                            <a:spcAft>
                              <a:spcPts val="0"/>
                            </a:spcAft>
                          </a:pPr>
                          <a:r>
                            <a:rPr lang="fr-FR" sz="1200" kern="1200">
                              <a:effectLst/>
                            </a:rPr>
                            <a:t>Z</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453390" indent="-226695">
                            <a:spcAft>
                              <a:spcPts val="0"/>
                            </a:spcAft>
                          </a:pPr>
                          <a:r>
                            <a:rPr lang="fr-FR" sz="1200" kern="1200">
                              <a:effectLst/>
                            </a:rPr>
                            <a:t>Q</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4063591"/>
                      </a:ext>
                    </a:extLst>
                  </a:tr>
                  <a:tr h="0">
                    <a:tc>
                      <a:txBody>
                        <a:bodyPr/>
                        <a:lstStyle/>
                        <a:p>
                          <a:pPr indent="-226695">
                            <a:lnSpc>
                              <a:spcPct val="200000"/>
                            </a:lnSpc>
                            <a:spcAft>
                              <a:spcPts val="0"/>
                            </a:spcAft>
                          </a:pPr>
                          <a:r>
                            <a:rPr lang="fr-FR" sz="1200" kern="1200" dirty="0">
                              <a:effectLst/>
                            </a:rPr>
                            <a:t>Tube rond R, r</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14:m>
                            <m:oMath xmlns:m="http://schemas.openxmlformats.org/officeDocument/2006/math">
                              <m:r>
                                <a:rPr lang="fr-FR" sz="1100" kern="1200" smtClean="0">
                                  <a:effectLst/>
                                  <a:latin typeface="Cambria Math" panose="02040503050406030204" pitchFamily="18" charset="0"/>
                                </a:rPr>
                                <m:t>𝜋</m:t>
                              </m:r>
                            </m:oMath>
                          </a14:m>
                          <a:r>
                            <a:rPr lang="fr-FR" sz="1100" kern="1200" dirty="0" smtClean="0">
                              <a:effectLst/>
                            </a:rPr>
                            <a:t>(</a:t>
                          </a:r>
                          <a:r>
                            <a:rPr lang="fr-FR" sz="1100" kern="1200" dirty="0">
                              <a:effectLst/>
                            </a:rPr>
                            <a:t>R²-r²)</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14:m>
                            <m:oMath xmlns:m="http://schemas.openxmlformats.org/officeDocument/2006/math">
                              <m:r>
                                <a:rPr lang="fr-FR" sz="1100" kern="1200" smtClean="0">
                                  <a:effectLst/>
                                  <a:latin typeface="Cambria Math" panose="02040503050406030204" pitchFamily="18" charset="0"/>
                                </a:rPr>
                                <m:t>𝜋</m:t>
                              </m:r>
                            </m:oMath>
                          </a14:m>
                          <a:r>
                            <a:rPr lang="fr-FR" sz="1100" kern="1200" dirty="0" smtClean="0">
                              <a:effectLst/>
                            </a:rPr>
                            <a:t>(</a:t>
                          </a:r>
                          <a:r>
                            <a:rPr lang="fr-FR" sz="1100" kern="1200" dirty="0">
                              <a:effectLst/>
                            </a:rPr>
                            <a:t>R</a:t>
                          </a:r>
                          <a:r>
                            <a:rPr lang="fr-FR" sz="1100" kern="1200" baseline="30000" dirty="0">
                              <a:effectLst/>
                            </a:rPr>
                            <a:t>4</a:t>
                          </a:r>
                          <a:r>
                            <a:rPr lang="fr-FR" sz="1100" kern="1200" dirty="0">
                              <a:effectLst/>
                            </a:rPr>
                            <a:t>-r</a:t>
                          </a:r>
                          <a:r>
                            <a:rPr lang="fr-FR" sz="1100" kern="1200" baseline="30000" dirty="0">
                              <a:effectLst/>
                            </a:rPr>
                            <a:t>4</a:t>
                          </a:r>
                          <a:r>
                            <a:rPr lang="fr-FR" sz="1100" kern="1200" dirty="0">
                              <a:effectLst/>
                            </a:rPr>
                            <a:t>)/4</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20955" indent="-226695">
                            <a:spcAft>
                              <a:spcPts val="0"/>
                            </a:spcAft>
                          </a:pPr>
                          <a14:m>
                            <m:oMath xmlns:m="http://schemas.openxmlformats.org/officeDocument/2006/math">
                              <m:r>
                                <a:rPr lang="fr-FR" sz="1100" kern="1200" smtClean="0">
                                  <a:effectLst/>
                                  <a:latin typeface="Cambria Math" panose="02040503050406030204" pitchFamily="18" charset="0"/>
                                </a:rPr>
                                <m:t>𝜋</m:t>
                              </m:r>
                            </m:oMath>
                          </a14:m>
                          <a:r>
                            <a:rPr lang="fr-FR" sz="1100" kern="1200" dirty="0" smtClean="0">
                              <a:effectLst/>
                            </a:rPr>
                            <a:t>(</a:t>
                          </a:r>
                          <a:r>
                            <a:rPr lang="fr-FR" sz="1100" kern="1200" dirty="0">
                              <a:effectLst/>
                            </a:rPr>
                            <a:t>R</a:t>
                          </a:r>
                          <a:r>
                            <a:rPr lang="fr-FR" sz="1100" kern="1200" baseline="30000" dirty="0">
                              <a:effectLst/>
                            </a:rPr>
                            <a:t>4</a:t>
                          </a:r>
                          <a:r>
                            <a:rPr lang="fr-FR" sz="1100" kern="1200" dirty="0">
                              <a:effectLst/>
                            </a:rPr>
                            <a:t>-r</a:t>
                          </a:r>
                          <a:r>
                            <a:rPr lang="fr-FR" sz="1100" kern="1200" baseline="30000" dirty="0">
                              <a:effectLst/>
                            </a:rPr>
                            <a:t>4</a:t>
                          </a:r>
                          <a:r>
                            <a:rPr lang="fr-FR" sz="1100" kern="1200" dirty="0">
                              <a:effectLst/>
                            </a:rPr>
                            <a:t>)/2</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20955" indent="-226695">
                            <a:spcAft>
                              <a:spcPts val="0"/>
                            </a:spcAft>
                          </a:pPr>
                          <a14:m>
                            <m:oMath xmlns:m="http://schemas.openxmlformats.org/officeDocument/2006/math">
                              <m:r>
                                <a:rPr lang="fr-FR" sz="1100" kern="1200" smtClean="0">
                                  <a:effectLst/>
                                  <a:latin typeface="Cambria Math" panose="02040503050406030204" pitchFamily="18" charset="0"/>
                                </a:rPr>
                                <m:t>𝜋</m:t>
                              </m:r>
                            </m:oMath>
                          </a14:m>
                          <a:r>
                            <a:rPr lang="fr-FR" sz="1100" kern="1200" dirty="0" smtClean="0">
                              <a:effectLst/>
                            </a:rPr>
                            <a:t>(</a:t>
                          </a:r>
                          <a:r>
                            <a:rPr lang="fr-FR" sz="1100" kern="1200" dirty="0">
                              <a:effectLst/>
                            </a:rPr>
                            <a:t>R</a:t>
                          </a:r>
                          <a:r>
                            <a:rPr lang="fr-FR" sz="1100" kern="1200" baseline="30000" dirty="0">
                              <a:effectLst/>
                            </a:rPr>
                            <a:t>4</a:t>
                          </a:r>
                          <a:r>
                            <a:rPr lang="fr-FR" sz="1100" kern="1200" dirty="0">
                              <a:effectLst/>
                            </a:rPr>
                            <a:t>-r</a:t>
                          </a:r>
                          <a:r>
                            <a:rPr lang="fr-FR" sz="1100" kern="1200" baseline="30000" dirty="0">
                              <a:effectLst/>
                            </a:rPr>
                            <a:t>4</a:t>
                          </a:r>
                          <a:r>
                            <a:rPr lang="fr-FR" sz="1100" kern="1200" dirty="0">
                              <a:effectLst/>
                            </a:rPr>
                            <a:t>)/4R</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14:m>
                            <m:oMath xmlns:m="http://schemas.openxmlformats.org/officeDocument/2006/math">
                              <m:r>
                                <a:rPr lang="fr-FR" sz="1100" kern="1200" smtClean="0">
                                  <a:effectLst/>
                                  <a:latin typeface="Cambria Math" panose="02040503050406030204" pitchFamily="18" charset="0"/>
                                </a:rPr>
                                <m:t>𝜋</m:t>
                              </m:r>
                            </m:oMath>
                          </a14:m>
                          <a:r>
                            <a:rPr lang="fr-FR" sz="1100" kern="1200" dirty="0" smtClean="0">
                              <a:effectLst/>
                            </a:rPr>
                            <a:t>(</a:t>
                          </a:r>
                          <a:r>
                            <a:rPr lang="fr-FR" sz="1100" kern="1200" dirty="0">
                              <a:effectLst/>
                            </a:rPr>
                            <a:t>R</a:t>
                          </a:r>
                          <a:r>
                            <a:rPr lang="fr-FR" sz="1100" kern="1200" baseline="30000" dirty="0">
                              <a:effectLst/>
                            </a:rPr>
                            <a:t>4</a:t>
                          </a:r>
                          <a:r>
                            <a:rPr lang="fr-FR" sz="1100" kern="1200" dirty="0">
                              <a:effectLst/>
                            </a:rPr>
                            <a:t>-r</a:t>
                          </a:r>
                          <a:r>
                            <a:rPr lang="fr-FR" sz="1100" kern="1200" baseline="30000" dirty="0">
                              <a:effectLst/>
                            </a:rPr>
                            <a:t>4</a:t>
                          </a:r>
                          <a:r>
                            <a:rPr lang="fr-FR" sz="1100" kern="1200" dirty="0">
                              <a:effectLst/>
                            </a:rPr>
                            <a:t>)/2R</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11697839"/>
                      </a:ext>
                    </a:extLst>
                  </a:tr>
                  <a:tr h="0">
                    <a:tc>
                      <a:txBody>
                        <a:bodyPr/>
                        <a:lstStyle/>
                        <a:p>
                          <a:pPr indent="-226695">
                            <a:lnSpc>
                              <a:spcPct val="200000"/>
                            </a:lnSpc>
                            <a:spcAft>
                              <a:spcPts val="0"/>
                            </a:spcAft>
                          </a:pPr>
                          <a:r>
                            <a:rPr lang="fr-FR" sz="1200" kern="1200" dirty="0">
                              <a:effectLst/>
                            </a:rPr>
                            <a:t>Tube </a:t>
                          </a:r>
                          <a:r>
                            <a:rPr lang="fr-FR" sz="1200" kern="1200" dirty="0" err="1">
                              <a:effectLst/>
                            </a:rPr>
                            <a:t>rect</a:t>
                          </a:r>
                          <a:r>
                            <a:rPr lang="fr-FR" sz="1200" kern="1200" dirty="0">
                              <a:effectLst/>
                            </a:rPr>
                            <a:t>. </a:t>
                          </a:r>
                          <a:r>
                            <a:rPr lang="fr-FR" sz="1200" kern="1200" dirty="0" err="1" smtClean="0">
                              <a:effectLst/>
                            </a:rPr>
                            <a:t>Bxhxe</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dirty="0">
                              <a:effectLst/>
                            </a:rPr>
                            <a:t>2e(</a:t>
                          </a:r>
                          <a:r>
                            <a:rPr lang="fr-FR" sz="1100" kern="1200" dirty="0" err="1">
                              <a:effectLst/>
                            </a:rPr>
                            <a:t>h+b</a:t>
                          </a:r>
                          <a:r>
                            <a:rPr lang="fr-FR" sz="1100" kern="1200" dirty="0">
                              <a:effectLst/>
                            </a:rPr>
                            <a:t>)</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dirty="0">
                              <a:effectLst/>
                            </a:rPr>
                            <a:t>h</a:t>
                          </a:r>
                          <a:r>
                            <a:rPr lang="fr-FR" sz="1100" kern="1200" baseline="30000" dirty="0">
                              <a:effectLst/>
                            </a:rPr>
                            <a:t>3</a:t>
                          </a:r>
                          <a:r>
                            <a:rPr lang="fr-FR" sz="1100" kern="1200" dirty="0">
                              <a:effectLst/>
                            </a:rPr>
                            <a:t>e(1+3b/h)/6</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20955" indent="-226695">
                            <a:spcAft>
                              <a:spcPts val="0"/>
                            </a:spcAft>
                          </a:pPr>
                          <a:r>
                            <a:rPr lang="fr-FR" sz="1100" kern="1200" dirty="0">
                              <a:effectLst/>
                            </a:rPr>
                            <a:t>≈2eb²h²/(</a:t>
                          </a:r>
                          <a:r>
                            <a:rPr lang="fr-FR" sz="1100" kern="1200" dirty="0" err="1">
                              <a:effectLst/>
                            </a:rPr>
                            <a:t>h+b</a:t>
                          </a:r>
                          <a:r>
                            <a:rPr lang="fr-FR" sz="1100" kern="1200" dirty="0">
                              <a:effectLst/>
                            </a:rPr>
                            <a:t>)</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20955" indent="-226695">
                            <a:spcAft>
                              <a:spcPts val="0"/>
                            </a:spcAft>
                          </a:pPr>
                          <a:r>
                            <a:rPr lang="fr-FR" sz="1100" kern="1200" dirty="0">
                              <a:effectLst/>
                            </a:rPr>
                            <a:t>h²e(1+3b/h)/3</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dirty="0">
                              <a:effectLst/>
                            </a:rPr>
                            <a:t>2ebh</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6374837"/>
                      </a:ext>
                    </a:extLst>
                  </a:tr>
                  <a:tr h="0">
                    <a:tc>
                      <a:txBody>
                        <a:bodyPr/>
                        <a:lstStyle/>
                        <a:p>
                          <a:pPr indent="-226695">
                            <a:lnSpc>
                              <a:spcPct val="200000"/>
                            </a:lnSpc>
                            <a:spcAft>
                              <a:spcPts val="0"/>
                            </a:spcAft>
                          </a:pPr>
                          <a:r>
                            <a:rPr lang="fr-FR" sz="1200" kern="1200" dirty="0">
                              <a:effectLst/>
                            </a:rPr>
                            <a:t>Poutre I</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dirty="0">
                              <a:effectLst/>
                            </a:rPr>
                            <a:t>2e(</a:t>
                          </a:r>
                          <a:r>
                            <a:rPr lang="fr-FR" sz="1100" kern="1200" dirty="0" err="1">
                              <a:effectLst/>
                            </a:rPr>
                            <a:t>h+b</a:t>
                          </a:r>
                          <a:r>
                            <a:rPr lang="fr-FR" sz="1100" kern="1200" dirty="0">
                              <a:effectLst/>
                            </a:rPr>
                            <a:t>)</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a:effectLst/>
                            </a:rPr>
                            <a:t>h</a:t>
                          </a:r>
                          <a:r>
                            <a:rPr lang="fr-FR" sz="1100" kern="1200" baseline="30000">
                              <a:effectLst/>
                            </a:rPr>
                            <a:t>3</a:t>
                          </a:r>
                          <a:r>
                            <a:rPr lang="fr-FR" sz="1100" kern="1200">
                              <a:effectLst/>
                            </a:rPr>
                            <a:t>e(1+3b/h)/6</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20955" indent="-226695">
                            <a:spcAft>
                              <a:spcPts val="0"/>
                            </a:spcAft>
                          </a:pPr>
                          <a:r>
                            <a:rPr lang="fr-FR" sz="1100" kern="1200">
                              <a:effectLst/>
                            </a:rPr>
                            <a:t>2be</a:t>
                          </a:r>
                          <a:r>
                            <a:rPr lang="fr-FR" sz="1100" kern="1200" baseline="30000">
                              <a:effectLst/>
                            </a:rPr>
                            <a:t>3</a:t>
                          </a:r>
                          <a:r>
                            <a:rPr lang="fr-FR" sz="1100" kern="1200">
                              <a:effectLst/>
                            </a:rPr>
                            <a:t>(1+4h/b)/3</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20955" indent="-226695">
                            <a:spcAft>
                              <a:spcPts val="0"/>
                            </a:spcAft>
                          </a:pPr>
                          <a:r>
                            <a:rPr lang="fr-FR" sz="1100" kern="1200">
                              <a:effectLst/>
                            </a:rPr>
                            <a:t>h²e(1+3b/h)/3</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a:effectLst/>
                            </a:rPr>
                            <a:t>2be</a:t>
                          </a:r>
                          <a:r>
                            <a:rPr lang="fr-FR" sz="1100" kern="1200" baseline="30000">
                              <a:effectLst/>
                            </a:rPr>
                            <a:t>2</a:t>
                          </a:r>
                          <a:r>
                            <a:rPr lang="fr-FR" sz="1100" kern="1200">
                              <a:effectLst/>
                            </a:rPr>
                            <a:t>(1+4h/b)/3</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14438545"/>
                      </a:ext>
                    </a:extLst>
                  </a:tr>
                  <a:tr h="0">
                    <a:tc>
                      <a:txBody>
                        <a:bodyPr/>
                        <a:lstStyle/>
                        <a:p>
                          <a:pPr indent="-226695">
                            <a:lnSpc>
                              <a:spcPct val="200000"/>
                            </a:lnSpc>
                            <a:spcAft>
                              <a:spcPts val="0"/>
                            </a:spcAft>
                          </a:pPr>
                          <a:r>
                            <a:rPr lang="fr-FR" sz="1200" kern="1200" dirty="0">
                              <a:effectLst/>
                            </a:rPr>
                            <a:t>Poutre H</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6985">
                            <a:spcAft>
                              <a:spcPts val="0"/>
                            </a:spcAft>
                          </a:pPr>
                          <a:r>
                            <a:rPr lang="fr-FR" sz="1100" kern="1200" dirty="0">
                              <a:effectLst/>
                            </a:rPr>
                            <a:t>2e(</a:t>
                          </a:r>
                          <a:r>
                            <a:rPr lang="fr-FR" sz="1100" kern="1200" dirty="0" err="1">
                              <a:effectLst/>
                            </a:rPr>
                            <a:t>h+b</a:t>
                          </a:r>
                          <a:r>
                            <a:rPr lang="fr-FR" sz="1100" kern="1200" dirty="0">
                              <a:effectLst/>
                            </a:rPr>
                            <a:t>)</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6990" indent="-226695" algn="ctr">
                            <a:spcAft>
                              <a:spcPts val="0"/>
                            </a:spcAft>
                          </a:pPr>
                          <a:r>
                            <a:rPr lang="fr-FR" sz="1100" kern="1200" dirty="0">
                              <a:effectLst/>
                            </a:rPr>
                            <a:t>e(h</a:t>
                          </a:r>
                          <a:r>
                            <a:rPr lang="fr-FR" sz="1100" kern="1200" baseline="30000" dirty="0">
                              <a:effectLst/>
                            </a:rPr>
                            <a:t>3</a:t>
                          </a:r>
                          <a:r>
                            <a:rPr lang="fr-FR" sz="1100" kern="1200" dirty="0">
                              <a:effectLst/>
                            </a:rPr>
                            <a:t>+4be</a:t>
                          </a:r>
                          <a:r>
                            <a:rPr lang="fr-FR" sz="1100" kern="1200" baseline="30000" dirty="0">
                              <a:effectLst/>
                            </a:rPr>
                            <a:t>2</a:t>
                          </a:r>
                          <a:r>
                            <a:rPr lang="fr-FR" sz="1100" kern="1200" dirty="0">
                              <a:effectLst/>
                            </a:rPr>
                            <a:t>)/6</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20955" indent="-20955">
                            <a:spcAft>
                              <a:spcPts val="0"/>
                            </a:spcAft>
                          </a:pPr>
                          <a:r>
                            <a:rPr lang="fr-FR" sz="1100" kern="1200">
                              <a:effectLst/>
                            </a:rPr>
                            <a:t>2he</a:t>
                          </a:r>
                          <a:r>
                            <a:rPr lang="fr-FR" sz="1100" kern="1200" baseline="30000">
                              <a:effectLst/>
                            </a:rPr>
                            <a:t>3</a:t>
                          </a:r>
                          <a:r>
                            <a:rPr lang="fr-FR" sz="1100" kern="1200">
                              <a:effectLst/>
                            </a:rPr>
                            <a:t>(1+4b/h)/3</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20955" indent="5080">
                            <a:spcAft>
                              <a:spcPts val="0"/>
                            </a:spcAft>
                          </a:pPr>
                          <a:r>
                            <a:rPr lang="fr-FR" sz="1100" kern="1200">
                              <a:effectLst/>
                            </a:rPr>
                            <a:t>e(h</a:t>
                          </a:r>
                          <a:r>
                            <a:rPr lang="fr-FR" sz="1100" kern="1200" baseline="30000">
                              <a:effectLst/>
                            </a:rPr>
                            <a:t>3</a:t>
                          </a:r>
                          <a:r>
                            <a:rPr lang="fr-FR" sz="1100" kern="1200">
                              <a:effectLst/>
                            </a:rPr>
                            <a:t>+4be</a:t>
                          </a:r>
                          <a:r>
                            <a:rPr lang="fr-FR" sz="1100" kern="1200" baseline="30000">
                              <a:effectLst/>
                            </a:rPr>
                            <a:t>2</a:t>
                          </a:r>
                          <a:r>
                            <a:rPr lang="fr-FR" sz="1100" kern="1200">
                              <a:effectLst/>
                            </a:rPr>
                            <a:t>)/3h</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0955">
                            <a:spcAft>
                              <a:spcPts val="0"/>
                            </a:spcAft>
                          </a:pPr>
                          <a:r>
                            <a:rPr lang="fr-FR" sz="1100" kern="1200" dirty="0">
                              <a:effectLst/>
                            </a:rPr>
                            <a:t>2he</a:t>
                          </a:r>
                          <a:r>
                            <a:rPr lang="fr-FR" sz="1100" kern="1200" baseline="30000" dirty="0">
                              <a:effectLst/>
                            </a:rPr>
                            <a:t>2</a:t>
                          </a:r>
                          <a:r>
                            <a:rPr lang="fr-FR" sz="1100" kern="1200" dirty="0">
                              <a:effectLst/>
                            </a:rPr>
                            <a:t>(1+4b/h)/3</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375190"/>
                      </a:ext>
                    </a:extLst>
                  </a:tr>
                </a:tbl>
              </a:graphicData>
            </a:graphic>
          </p:graphicFrame>
        </mc:Choice>
        <mc:Fallback xmlns="">
          <p:graphicFrame>
            <p:nvGraphicFramePr>
              <p:cNvPr id="11" name="Tableau 10"/>
              <p:cNvGraphicFramePr>
                <a:graphicFrameLocks noGrp="1"/>
              </p:cNvGraphicFramePr>
              <p:nvPr>
                <p:extLst>
                  <p:ext uri="{D42A27DB-BD31-4B8C-83A1-F6EECF244321}">
                    <p14:modId xmlns:p14="http://schemas.microsoft.com/office/powerpoint/2010/main" val="2603242796"/>
                  </p:ext>
                </p:extLst>
              </p:nvPr>
            </p:nvGraphicFramePr>
            <p:xfrm>
              <a:off x="715730" y="4098891"/>
              <a:ext cx="7157367" cy="1572895"/>
            </p:xfrm>
            <a:graphic>
              <a:graphicData uri="http://schemas.openxmlformats.org/drawingml/2006/table">
                <a:tbl>
                  <a:tblPr firstRow="1" firstCol="1" bandRow="1">
                    <a:tableStyleId>{00A15C55-8517-42AA-B614-E9B94910E393}</a:tableStyleId>
                  </a:tblPr>
                  <a:tblGrid>
                    <a:gridCol w="2037709">
                      <a:extLst>
                        <a:ext uri="{9D8B030D-6E8A-4147-A177-3AD203B41FA5}">
                          <a16:colId xmlns:a16="http://schemas.microsoft.com/office/drawing/2014/main" val="1563146844"/>
                        </a:ext>
                      </a:extLst>
                    </a:gridCol>
                    <a:gridCol w="841047">
                      <a:extLst>
                        <a:ext uri="{9D8B030D-6E8A-4147-A177-3AD203B41FA5}">
                          <a16:colId xmlns:a16="http://schemas.microsoft.com/office/drawing/2014/main" val="3091448093"/>
                        </a:ext>
                      </a:extLst>
                    </a:gridCol>
                    <a:gridCol w="1136492">
                      <a:extLst>
                        <a:ext uri="{9D8B030D-6E8A-4147-A177-3AD203B41FA5}">
                          <a16:colId xmlns:a16="http://schemas.microsoft.com/office/drawing/2014/main" val="4037628239"/>
                        </a:ext>
                      </a:extLst>
                    </a:gridCol>
                    <a:gridCol w="797119">
                      <a:extLst>
                        <a:ext uri="{9D8B030D-6E8A-4147-A177-3AD203B41FA5}">
                          <a16:colId xmlns:a16="http://schemas.microsoft.com/office/drawing/2014/main" val="1430427608"/>
                        </a:ext>
                      </a:extLst>
                    </a:gridCol>
                    <a:gridCol w="263918">
                      <a:extLst>
                        <a:ext uri="{9D8B030D-6E8A-4147-A177-3AD203B41FA5}">
                          <a16:colId xmlns:a16="http://schemas.microsoft.com/office/drawing/2014/main" val="3731472640"/>
                        </a:ext>
                      </a:extLst>
                    </a:gridCol>
                    <a:gridCol w="977900">
                      <a:extLst>
                        <a:ext uri="{9D8B030D-6E8A-4147-A177-3AD203B41FA5}">
                          <a16:colId xmlns:a16="http://schemas.microsoft.com/office/drawing/2014/main" val="1323173562"/>
                        </a:ext>
                      </a:extLst>
                    </a:gridCol>
                    <a:gridCol w="1103182">
                      <a:extLst>
                        <a:ext uri="{9D8B030D-6E8A-4147-A177-3AD203B41FA5}">
                          <a16:colId xmlns:a16="http://schemas.microsoft.com/office/drawing/2014/main" val="391922241"/>
                        </a:ext>
                      </a:extLst>
                    </a:gridCol>
                  </a:tblGrid>
                  <a:tr h="314579">
                    <a:tc>
                      <a:txBody>
                        <a:bodyPr/>
                        <a:lstStyle/>
                        <a:p>
                          <a:pPr marL="453390" indent="-226695">
                            <a:lnSpc>
                              <a:spcPct val="200000"/>
                            </a:lnSpc>
                            <a:spcAft>
                              <a:spcPts val="0"/>
                            </a:spcAft>
                          </a:pPr>
                          <a:r>
                            <a:rPr lang="fr-FR" sz="1200" kern="1200" dirty="0">
                              <a:effectLst/>
                            </a:rPr>
                            <a:t>Section</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spcAft>
                              <a:spcPts val="0"/>
                            </a:spcAft>
                          </a:pPr>
                          <a:r>
                            <a:rPr lang="fr-FR" sz="1200" kern="1200" dirty="0">
                              <a:effectLst/>
                            </a:rPr>
                            <a:t>A</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spcAft>
                              <a:spcPts val="0"/>
                            </a:spcAft>
                          </a:pPr>
                          <a:r>
                            <a:rPr lang="fr-FR" sz="1200" kern="1200">
                              <a:effectLst/>
                            </a:rPr>
                            <a:t>I</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spcAft>
                              <a:spcPts val="0"/>
                            </a:spcAft>
                          </a:pPr>
                          <a:r>
                            <a:rPr lang="fr-FR" sz="1200" kern="1200" dirty="0">
                              <a:effectLst/>
                            </a:rPr>
                            <a:t>K</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453390" indent="-226695">
                            <a:spcAft>
                              <a:spcPts val="0"/>
                            </a:spcAft>
                          </a:pPr>
                          <a:r>
                            <a:rPr lang="fr-FR" sz="1200" kern="1200">
                              <a:effectLst/>
                            </a:rPr>
                            <a:t>Z</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453390" indent="-226695">
                            <a:spcAft>
                              <a:spcPts val="0"/>
                            </a:spcAft>
                          </a:pPr>
                          <a:r>
                            <a:rPr lang="fr-FR" sz="1200" kern="1200">
                              <a:effectLst/>
                            </a:rPr>
                            <a:t>Q</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4063591"/>
                      </a:ext>
                    </a:extLst>
                  </a:tr>
                  <a:tr h="314579">
                    <a:tc>
                      <a:txBody>
                        <a:bodyPr/>
                        <a:lstStyle/>
                        <a:p>
                          <a:pPr indent="-226695">
                            <a:lnSpc>
                              <a:spcPct val="200000"/>
                            </a:lnSpc>
                            <a:spcAft>
                              <a:spcPts val="0"/>
                            </a:spcAft>
                          </a:pPr>
                          <a:r>
                            <a:rPr lang="fr-FR" sz="1200" kern="1200" dirty="0">
                              <a:effectLst/>
                            </a:rPr>
                            <a:t>Tube rond R, r</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4"/>
                          <a:stretch>
                            <a:fillRect l="-243478" t="-115385" r="-511594" b="-326923"/>
                          </a:stretch>
                        </a:blipFill>
                      </a:tcPr>
                    </a:tc>
                    <a:tc>
                      <a:txBody>
                        <a:bodyPr/>
                        <a:lstStyle/>
                        <a:p>
                          <a:endParaRPr lang="fr-FR"/>
                        </a:p>
                      </a:txBody>
                      <a:tcPr marL="68580" marR="68580" marT="0" marB="0">
                        <a:blipFill>
                          <a:blip r:embed="rId4"/>
                          <a:stretch>
                            <a:fillRect l="-254839" t="-115385" r="-279570" b="-326923"/>
                          </a:stretch>
                        </a:blipFill>
                      </a:tcPr>
                    </a:tc>
                    <a:tc gridSpan="2">
                      <a:txBody>
                        <a:bodyPr/>
                        <a:lstStyle/>
                        <a:p>
                          <a:endParaRPr lang="fr-FR"/>
                        </a:p>
                      </a:txBody>
                      <a:tcPr marL="68580" marR="68580" marT="0" marB="0">
                        <a:blipFill>
                          <a:blip r:embed="rId4"/>
                          <a:stretch>
                            <a:fillRect l="-379310" t="-115385" r="-198851" b="-326923"/>
                          </a:stretch>
                        </a:blipFill>
                      </a:tcPr>
                    </a:tc>
                    <a:tc hMerge="1">
                      <a:txBody>
                        <a:bodyPr/>
                        <a:lstStyle/>
                        <a:p>
                          <a:endParaRPr lang="fr-FR"/>
                        </a:p>
                      </a:txBody>
                      <a:tcPr/>
                    </a:tc>
                    <a:tc>
                      <a:txBody>
                        <a:bodyPr/>
                        <a:lstStyle/>
                        <a:p>
                          <a:endParaRPr lang="fr-FR"/>
                        </a:p>
                      </a:txBody>
                      <a:tcPr marL="68580" marR="68580" marT="0" marB="0">
                        <a:blipFill>
                          <a:blip r:embed="rId4"/>
                          <a:stretch>
                            <a:fillRect l="-518012" t="-115385" r="-114907" b="-326923"/>
                          </a:stretch>
                        </a:blipFill>
                      </a:tcPr>
                    </a:tc>
                    <a:tc>
                      <a:txBody>
                        <a:bodyPr/>
                        <a:lstStyle/>
                        <a:p>
                          <a:endParaRPr lang="fr-FR"/>
                        </a:p>
                      </a:txBody>
                      <a:tcPr marL="68580" marR="68580" marT="0" marB="0">
                        <a:blipFill>
                          <a:blip r:embed="rId4"/>
                          <a:stretch>
                            <a:fillRect l="-549724" t="-115385" r="-2210" b="-326923"/>
                          </a:stretch>
                        </a:blipFill>
                      </a:tcPr>
                    </a:tc>
                    <a:extLst>
                      <a:ext uri="{0D108BD9-81ED-4DB2-BD59-A6C34878D82A}">
                        <a16:rowId xmlns:a16="http://schemas.microsoft.com/office/drawing/2014/main" val="711697839"/>
                      </a:ext>
                    </a:extLst>
                  </a:tr>
                  <a:tr h="314579">
                    <a:tc>
                      <a:txBody>
                        <a:bodyPr/>
                        <a:lstStyle/>
                        <a:p>
                          <a:pPr indent="-226695">
                            <a:lnSpc>
                              <a:spcPct val="200000"/>
                            </a:lnSpc>
                            <a:spcAft>
                              <a:spcPts val="0"/>
                            </a:spcAft>
                          </a:pPr>
                          <a:r>
                            <a:rPr lang="fr-FR" sz="1200" kern="1200" dirty="0">
                              <a:effectLst/>
                            </a:rPr>
                            <a:t>Tube </a:t>
                          </a:r>
                          <a:r>
                            <a:rPr lang="fr-FR" sz="1200" kern="1200" dirty="0" err="1">
                              <a:effectLst/>
                            </a:rPr>
                            <a:t>rect</a:t>
                          </a:r>
                          <a:r>
                            <a:rPr lang="fr-FR" sz="1200" kern="1200" dirty="0">
                              <a:effectLst/>
                            </a:rPr>
                            <a:t>. </a:t>
                          </a:r>
                          <a:r>
                            <a:rPr lang="fr-FR" sz="1200" kern="1200" dirty="0" err="1" smtClean="0">
                              <a:effectLst/>
                            </a:rPr>
                            <a:t>Bxhxe</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dirty="0">
                              <a:effectLst/>
                            </a:rPr>
                            <a:t>2e(</a:t>
                          </a:r>
                          <a:r>
                            <a:rPr lang="fr-FR" sz="1100" kern="1200" dirty="0" err="1">
                              <a:effectLst/>
                            </a:rPr>
                            <a:t>h+b</a:t>
                          </a:r>
                          <a:r>
                            <a:rPr lang="fr-FR" sz="1100" kern="1200" dirty="0">
                              <a:effectLst/>
                            </a:rPr>
                            <a:t>)</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dirty="0">
                              <a:effectLst/>
                            </a:rPr>
                            <a:t>h</a:t>
                          </a:r>
                          <a:r>
                            <a:rPr lang="fr-FR" sz="1100" kern="1200" baseline="30000" dirty="0">
                              <a:effectLst/>
                            </a:rPr>
                            <a:t>3</a:t>
                          </a:r>
                          <a:r>
                            <a:rPr lang="fr-FR" sz="1100" kern="1200" dirty="0">
                              <a:effectLst/>
                            </a:rPr>
                            <a:t>e(1+3b/h)/6</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20955" indent="-226695">
                            <a:spcAft>
                              <a:spcPts val="0"/>
                            </a:spcAft>
                          </a:pPr>
                          <a:r>
                            <a:rPr lang="fr-FR" sz="1100" kern="1200" dirty="0">
                              <a:effectLst/>
                            </a:rPr>
                            <a:t>≈2eb²h²/(</a:t>
                          </a:r>
                          <a:r>
                            <a:rPr lang="fr-FR" sz="1100" kern="1200" dirty="0" err="1">
                              <a:effectLst/>
                            </a:rPr>
                            <a:t>h+b</a:t>
                          </a:r>
                          <a:r>
                            <a:rPr lang="fr-FR" sz="1100" kern="1200" dirty="0">
                              <a:effectLst/>
                            </a:rPr>
                            <a:t>)</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20955" indent="-226695">
                            <a:spcAft>
                              <a:spcPts val="0"/>
                            </a:spcAft>
                          </a:pPr>
                          <a:r>
                            <a:rPr lang="fr-FR" sz="1100" kern="1200" dirty="0">
                              <a:effectLst/>
                            </a:rPr>
                            <a:t>h²e(1+3b/h)/3</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dirty="0">
                              <a:effectLst/>
                            </a:rPr>
                            <a:t>2ebh</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36374837"/>
                      </a:ext>
                    </a:extLst>
                  </a:tr>
                  <a:tr h="314579">
                    <a:tc>
                      <a:txBody>
                        <a:bodyPr/>
                        <a:lstStyle/>
                        <a:p>
                          <a:pPr indent="-226695">
                            <a:lnSpc>
                              <a:spcPct val="200000"/>
                            </a:lnSpc>
                            <a:spcAft>
                              <a:spcPts val="0"/>
                            </a:spcAft>
                          </a:pPr>
                          <a:r>
                            <a:rPr lang="fr-FR" sz="1200" kern="1200" dirty="0">
                              <a:effectLst/>
                            </a:rPr>
                            <a:t>Poutre I</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dirty="0">
                              <a:effectLst/>
                            </a:rPr>
                            <a:t>2e(</a:t>
                          </a:r>
                          <a:r>
                            <a:rPr lang="fr-FR" sz="1100" kern="1200" dirty="0" err="1">
                              <a:effectLst/>
                            </a:rPr>
                            <a:t>h+b</a:t>
                          </a:r>
                          <a:r>
                            <a:rPr lang="fr-FR" sz="1100" kern="1200" dirty="0">
                              <a:effectLst/>
                            </a:rPr>
                            <a:t>)</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a:effectLst/>
                            </a:rPr>
                            <a:t>h</a:t>
                          </a:r>
                          <a:r>
                            <a:rPr lang="fr-FR" sz="1100" kern="1200" baseline="30000">
                              <a:effectLst/>
                            </a:rPr>
                            <a:t>3</a:t>
                          </a:r>
                          <a:r>
                            <a:rPr lang="fr-FR" sz="1100" kern="1200">
                              <a:effectLst/>
                            </a:rPr>
                            <a:t>e(1+3b/h)/6</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20955" indent="-226695">
                            <a:spcAft>
                              <a:spcPts val="0"/>
                            </a:spcAft>
                          </a:pPr>
                          <a:r>
                            <a:rPr lang="fr-FR" sz="1100" kern="1200">
                              <a:effectLst/>
                            </a:rPr>
                            <a:t>2be</a:t>
                          </a:r>
                          <a:r>
                            <a:rPr lang="fr-FR" sz="1100" kern="1200" baseline="30000">
                              <a:effectLst/>
                            </a:rPr>
                            <a:t>3</a:t>
                          </a:r>
                          <a:r>
                            <a:rPr lang="fr-FR" sz="1100" kern="1200">
                              <a:effectLst/>
                            </a:rPr>
                            <a:t>(1+4h/b)/3</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20955" indent="-226695">
                            <a:spcAft>
                              <a:spcPts val="0"/>
                            </a:spcAft>
                          </a:pPr>
                          <a:r>
                            <a:rPr lang="fr-FR" sz="1100" kern="1200">
                              <a:effectLst/>
                            </a:rPr>
                            <a:t>h²e(1+3b/h)/3</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26695">
                            <a:spcAft>
                              <a:spcPts val="0"/>
                            </a:spcAft>
                          </a:pPr>
                          <a:r>
                            <a:rPr lang="fr-FR" sz="1100" kern="1200">
                              <a:effectLst/>
                            </a:rPr>
                            <a:t>2be</a:t>
                          </a:r>
                          <a:r>
                            <a:rPr lang="fr-FR" sz="1100" kern="1200" baseline="30000">
                              <a:effectLst/>
                            </a:rPr>
                            <a:t>2</a:t>
                          </a:r>
                          <a:r>
                            <a:rPr lang="fr-FR" sz="1100" kern="1200">
                              <a:effectLst/>
                            </a:rPr>
                            <a:t>(1+4h/b)/3</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14438545"/>
                      </a:ext>
                    </a:extLst>
                  </a:tr>
                  <a:tr h="314579">
                    <a:tc>
                      <a:txBody>
                        <a:bodyPr/>
                        <a:lstStyle/>
                        <a:p>
                          <a:pPr indent="-226695">
                            <a:lnSpc>
                              <a:spcPct val="200000"/>
                            </a:lnSpc>
                            <a:spcAft>
                              <a:spcPts val="0"/>
                            </a:spcAft>
                          </a:pPr>
                          <a:r>
                            <a:rPr lang="fr-FR" sz="1200" kern="1200" dirty="0">
                              <a:effectLst/>
                            </a:rPr>
                            <a:t>Poutre H</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6985">
                            <a:spcAft>
                              <a:spcPts val="0"/>
                            </a:spcAft>
                          </a:pPr>
                          <a:r>
                            <a:rPr lang="fr-FR" sz="1100" kern="1200" dirty="0">
                              <a:effectLst/>
                            </a:rPr>
                            <a:t>2e(</a:t>
                          </a:r>
                          <a:r>
                            <a:rPr lang="fr-FR" sz="1100" kern="1200" dirty="0" err="1">
                              <a:effectLst/>
                            </a:rPr>
                            <a:t>h+b</a:t>
                          </a:r>
                          <a:r>
                            <a:rPr lang="fr-FR" sz="1100" kern="1200" dirty="0">
                              <a:effectLst/>
                            </a:rPr>
                            <a:t>)</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6990" indent="-226695" algn="ctr">
                            <a:spcAft>
                              <a:spcPts val="0"/>
                            </a:spcAft>
                          </a:pPr>
                          <a:r>
                            <a:rPr lang="fr-FR" sz="1100" kern="1200" dirty="0">
                              <a:effectLst/>
                            </a:rPr>
                            <a:t>e(h</a:t>
                          </a:r>
                          <a:r>
                            <a:rPr lang="fr-FR" sz="1100" kern="1200" baseline="30000" dirty="0">
                              <a:effectLst/>
                            </a:rPr>
                            <a:t>3</a:t>
                          </a:r>
                          <a:r>
                            <a:rPr lang="fr-FR" sz="1100" kern="1200" dirty="0">
                              <a:effectLst/>
                            </a:rPr>
                            <a:t>+4be</a:t>
                          </a:r>
                          <a:r>
                            <a:rPr lang="fr-FR" sz="1100" kern="1200" baseline="30000" dirty="0">
                              <a:effectLst/>
                            </a:rPr>
                            <a:t>2</a:t>
                          </a:r>
                          <a:r>
                            <a:rPr lang="fr-FR" sz="1100" kern="1200" dirty="0">
                              <a:effectLst/>
                            </a:rPr>
                            <a:t>)/6</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gridSpan="2">
                      <a:txBody>
                        <a:bodyPr/>
                        <a:lstStyle/>
                        <a:p>
                          <a:pPr marL="20955" indent="-20955">
                            <a:spcAft>
                              <a:spcPts val="0"/>
                            </a:spcAft>
                          </a:pPr>
                          <a:r>
                            <a:rPr lang="fr-FR" sz="1100" kern="1200">
                              <a:effectLst/>
                            </a:rPr>
                            <a:t>2he</a:t>
                          </a:r>
                          <a:r>
                            <a:rPr lang="fr-FR" sz="1100" kern="1200" baseline="30000">
                              <a:effectLst/>
                            </a:rPr>
                            <a:t>3</a:t>
                          </a:r>
                          <a:r>
                            <a:rPr lang="fr-FR" sz="1100" kern="1200">
                              <a:effectLst/>
                            </a:rPr>
                            <a:t>(1+4b/h)/3</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fr-FR"/>
                        </a:p>
                      </a:txBody>
                      <a:tcPr/>
                    </a:tc>
                    <a:tc>
                      <a:txBody>
                        <a:bodyPr/>
                        <a:lstStyle/>
                        <a:p>
                          <a:pPr marL="20955" indent="5080">
                            <a:spcAft>
                              <a:spcPts val="0"/>
                            </a:spcAft>
                          </a:pPr>
                          <a:r>
                            <a:rPr lang="fr-FR" sz="1100" kern="1200">
                              <a:effectLst/>
                            </a:rPr>
                            <a:t>e(h</a:t>
                          </a:r>
                          <a:r>
                            <a:rPr lang="fr-FR" sz="1100" kern="1200" baseline="30000">
                              <a:effectLst/>
                            </a:rPr>
                            <a:t>3</a:t>
                          </a:r>
                          <a:r>
                            <a:rPr lang="fr-FR" sz="1100" kern="1200">
                              <a:effectLst/>
                            </a:rPr>
                            <a:t>+4be</a:t>
                          </a:r>
                          <a:r>
                            <a:rPr lang="fr-FR" sz="1100" kern="1200" baseline="30000">
                              <a:effectLst/>
                            </a:rPr>
                            <a:t>2</a:t>
                          </a:r>
                          <a:r>
                            <a:rPr lang="fr-FR" sz="1100" kern="1200">
                              <a:effectLst/>
                            </a:rPr>
                            <a:t>)/3h</a:t>
                          </a:r>
                          <a:endParaRPr lang="fr-FR" sz="12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20955" indent="-20955">
                            <a:spcAft>
                              <a:spcPts val="0"/>
                            </a:spcAft>
                          </a:pPr>
                          <a:r>
                            <a:rPr lang="fr-FR" sz="1100" kern="1200" dirty="0">
                              <a:effectLst/>
                            </a:rPr>
                            <a:t>2he</a:t>
                          </a:r>
                          <a:r>
                            <a:rPr lang="fr-FR" sz="1100" kern="1200" baseline="30000" dirty="0">
                              <a:effectLst/>
                            </a:rPr>
                            <a:t>2</a:t>
                          </a:r>
                          <a:r>
                            <a:rPr lang="fr-FR" sz="1100" kern="1200" dirty="0">
                              <a:effectLst/>
                            </a:rPr>
                            <a:t>(1+4b/h)/3</a:t>
                          </a:r>
                          <a:endParaRPr lang="fr-FR" sz="12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375190"/>
                      </a:ext>
                    </a:extLst>
                  </a:tr>
                </a:tbl>
              </a:graphicData>
            </a:graphic>
          </p:graphicFrame>
        </mc:Fallback>
      </mc:AlternateContent>
      <p:sp>
        <p:nvSpPr>
          <p:cNvPr id="12" name="Rectangle 1"/>
          <p:cNvSpPr>
            <a:spLocks noChangeArrowheads="1"/>
          </p:cNvSpPr>
          <p:nvPr/>
        </p:nvSpPr>
        <p:spPr bwMode="auto">
          <a:xfrm>
            <a:off x="364116" y="1348054"/>
            <a:ext cx="824748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En dehors des propriétés des matériaux, le concepteur peut aussi jouer sur la géométrie de la section. Cette géométrie joue un rôle prépondérant dans le cas des chargements en flexion et en torsion. Ce paramètre peut aussi être évalué avec des facteurs de forme :</a:t>
            </a:r>
            <a:endParaRPr kumimoji="0" lang="fr-FR" altLang="fr-FR"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 : aire de la section ; I, K, Z et Q sont des coefficients propres à chaque section.</a:t>
            </a:r>
            <a:endParaRPr kumimoji="0" lang="fr-FR" altLang="fr-FR" sz="1600" b="0"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4165729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a:t>Exigence fonctionnelle dans le choix du matériau</a:t>
            </a:r>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109</a:t>
            </a:fld>
            <a:endParaRPr lang="fr-FR" dirty="0"/>
          </a:p>
        </p:txBody>
      </p:sp>
      <mc:AlternateContent xmlns:mc="http://schemas.openxmlformats.org/markup-compatibility/2006" xmlns:a14="http://schemas.microsoft.com/office/drawing/2010/main">
        <mc:Choice Requires="a14">
          <p:graphicFrame>
            <p:nvGraphicFramePr>
              <p:cNvPr id="2" name="Tableau 1"/>
              <p:cNvGraphicFramePr>
                <a:graphicFrameLocks noGrp="1"/>
              </p:cNvGraphicFramePr>
              <p:nvPr>
                <p:extLst>
                  <p:ext uri="{D42A27DB-BD31-4B8C-83A1-F6EECF244321}">
                    <p14:modId xmlns:p14="http://schemas.microsoft.com/office/powerpoint/2010/main" val="4139524297"/>
                  </p:ext>
                </p:extLst>
              </p:nvPr>
            </p:nvGraphicFramePr>
            <p:xfrm>
              <a:off x="820353" y="3985106"/>
              <a:ext cx="7356730" cy="2560320"/>
            </p:xfrm>
            <a:graphic>
              <a:graphicData uri="http://schemas.openxmlformats.org/drawingml/2006/table">
                <a:tbl>
                  <a:tblPr firstRow="1" firstCol="1" bandRow="1">
                    <a:tableStyleId>{5940675A-B579-460E-94D1-54222C63F5DA}</a:tableStyleId>
                  </a:tblPr>
                  <a:tblGrid>
                    <a:gridCol w="1883049">
                      <a:extLst>
                        <a:ext uri="{9D8B030D-6E8A-4147-A177-3AD203B41FA5}">
                          <a16:colId xmlns:a16="http://schemas.microsoft.com/office/drawing/2014/main" val="3532125313"/>
                        </a:ext>
                      </a:extLst>
                    </a:gridCol>
                    <a:gridCol w="1867357">
                      <a:extLst>
                        <a:ext uri="{9D8B030D-6E8A-4147-A177-3AD203B41FA5}">
                          <a16:colId xmlns:a16="http://schemas.microsoft.com/office/drawing/2014/main" val="1153433415"/>
                        </a:ext>
                      </a:extLst>
                    </a:gridCol>
                    <a:gridCol w="1860937">
                      <a:extLst>
                        <a:ext uri="{9D8B030D-6E8A-4147-A177-3AD203B41FA5}">
                          <a16:colId xmlns:a16="http://schemas.microsoft.com/office/drawing/2014/main" val="1641438496"/>
                        </a:ext>
                      </a:extLst>
                    </a:gridCol>
                    <a:gridCol w="1745387">
                      <a:extLst>
                        <a:ext uri="{9D8B030D-6E8A-4147-A177-3AD203B41FA5}">
                          <a16:colId xmlns:a16="http://schemas.microsoft.com/office/drawing/2014/main" val="1785335946"/>
                        </a:ext>
                      </a:extLst>
                    </a:gridCol>
                  </a:tblGrid>
                  <a:tr h="0">
                    <a:tc>
                      <a:txBody>
                        <a:bodyPr/>
                        <a:lstStyle/>
                        <a:p>
                          <a:pPr marL="453390" indent="-226695">
                            <a:lnSpc>
                              <a:spcPct val="150000"/>
                            </a:lnSpc>
                            <a:spcAft>
                              <a:spcPts val="0"/>
                            </a:spcAft>
                          </a:pPr>
                          <a:r>
                            <a:rPr lang="fr-FR" sz="1400" kern="1200" dirty="0">
                              <a:effectLst/>
                            </a:rPr>
                            <a:t>Matériau</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Facteur de forme </a:t>
                          </a:r>
                          <a14:m>
                            <m:oMath xmlns:m="http://schemas.openxmlformats.org/officeDocument/2006/math">
                              <m:sSubSup>
                                <m:sSubSupPr>
                                  <m:ctrlPr>
                                    <a:rPr lang="fr-FR" sz="1400" i="1" kern="1200">
                                      <a:effectLst/>
                                      <a:latin typeface="Cambria Math" panose="02040503050406030204" pitchFamily="18" charset="0"/>
                                    </a:rPr>
                                  </m:ctrlPr>
                                </m:sSubSupPr>
                                <m:e>
                                  <m:r>
                                    <a:rPr lang="fr-FR" sz="1400" kern="1200">
                                      <a:effectLst/>
                                      <a:latin typeface="Cambria Math" panose="02040503050406030204" pitchFamily="18" charset="0"/>
                                    </a:rPr>
                                    <m:t>𝝓</m:t>
                                  </m:r>
                                </m:e>
                                <m:sub>
                                  <m:r>
                                    <a:rPr lang="fr-FR" sz="1400" kern="1200">
                                      <a:effectLst/>
                                      <a:latin typeface="Cambria Math" panose="02040503050406030204" pitchFamily="18" charset="0"/>
                                    </a:rPr>
                                    <m:t>𝑭</m:t>
                                  </m:r>
                                </m:sub>
                                <m:sup>
                                  <m:r>
                                    <a:rPr lang="fr-FR" sz="1400" kern="1200">
                                      <a:effectLst/>
                                      <a:latin typeface="Cambria Math" panose="02040503050406030204" pitchFamily="18" charset="0"/>
                                    </a:rPr>
                                    <m:t>𝒆</m:t>
                                  </m:r>
                                </m:sup>
                              </m:sSubSup>
                            </m:oMath>
                          </a14:m>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Indice E</a:t>
                          </a:r>
                          <a:r>
                            <a:rPr lang="fr-FR" sz="1400" kern="1200" baseline="30000">
                              <a:effectLst/>
                            </a:rPr>
                            <a:t>1/2</a:t>
                          </a:r>
                          <a:r>
                            <a:rPr lang="fr-FR" sz="1400" kern="1200">
                              <a:effectLst/>
                            </a:rPr>
                            <a:t>/r (10</a:t>
                          </a:r>
                          <a:r>
                            <a:rPr lang="fr-FR" sz="1400" kern="1200" baseline="30000">
                              <a:effectLst/>
                            </a:rPr>
                            <a:t>-5</a:t>
                          </a:r>
                          <a:r>
                            <a:rPr lang="fr-FR" sz="1400" kern="1200">
                              <a:effectLst/>
                            </a:rPr>
                            <a:t>)</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Indice M</a:t>
                          </a:r>
                          <a:r>
                            <a:rPr lang="fr-FR" sz="1400" kern="1200" baseline="-25000">
                              <a:effectLst/>
                            </a:rPr>
                            <a:t>1 </a:t>
                          </a:r>
                          <a:r>
                            <a:rPr lang="fr-FR" sz="1400" kern="1200">
                              <a:effectLst/>
                            </a:rPr>
                            <a:t>(10</a:t>
                          </a:r>
                          <a:r>
                            <a:rPr lang="fr-FR" sz="1400" kern="1200" baseline="30000">
                              <a:effectLst/>
                            </a:rPr>
                            <a:t>-5</a:t>
                          </a:r>
                          <a:r>
                            <a:rPr lang="fr-FR" sz="1400" kern="1200">
                              <a:effectLst/>
                            </a:rPr>
                            <a:t>)</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9707299"/>
                      </a:ext>
                    </a:extLst>
                  </a:tr>
                  <a:tr h="0">
                    <a:tc>
                      <a:txBody>
                        <a:bodyPr/>
                        <a:lstStyle/>
                        <a:p>
                          <a:pPr marL="453390" indent="-226695">
                            <a:lnSpc>
                              <a:spcPct val="150000"/>
                            </a:lnSpc>
                            <a:spcAft>
                              <a:spcPts val="0"/>
                            </a:spcAft>
                          </a:pPr>
                          <a:r>
                            <a:rPr lang="fr-FR" sz="1400" kern="1200">
                              <a:effectLst/>
                            </a:rPr>
                            <a:t>Balsa</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1 – 2</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gn="ctr">
                            <a:lnSpc>
                              <a:spcPct val="150000"/>
                            </a:lnSpc>
                            <a:spcAft>
                              <a:spcPts val="0"/>
                            </a:spcAft>
                          </a:pPr>
                          <a:r>
                            <a:rPr lang="fr-FR" sz="1400" kern="1200">
                              <a:effectLst/>
                            </a:rPr>
                            <a:t>1047</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1048-1481</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242910"/>
                      </a:ext>
                    </a:extLst>
                  </a:tr>
                  <a:tr h="0">
                    <a:tc>
                      <a:txBody>
                        <a:bodyPr/>
                        <a:lstStyle/>
                        <a:p>
                          <a:pPr marL="453390" indent="-226695">
                            <a:lnSpc>
                              <a:spcPct val="150000"/>
                            </a:lnSpc>
                            <a:spcAft>
                              <a:spcPts val="0"/>
                            </a:spcAft>
                          </a:pPr>
                          <a:r>
                            <a:rPr lang="fr-FR" sz="1400" kern="1200">
                              <a:effectLst/>
                            </a:rPr>
                            <a:t>Epicéa</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1 – 2</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gn="ctr">
                            <a:lnSpc>
                              <a:spcPct val="150000"/>
                            </a:lnSpc>
                            <a:spcAft>
                              <a:spcPts val="0"/>
                            </a:spcAft>
                          </a:pPr>
                          <a:r>
                            <a:rPr lang="fr-FR" sz="1400" kern="1200" dirty="0">
                              <a:effectLst/>
                            </a:rPr>
                            <a:t>827</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827-1169</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3049692"/>
                      </a:ext>
                    </a:extLst>
                  </a:tr>
                  <a:tr h="0">
                    <a:tc>
                      <a:txBody>
                        <a:bodyPr/>
                        <a:lstStyle/>
                        <a:p>
                          <a:pPr marL="453390" indent="-226695">
                            <a:lnSpc>
                              <a:spcPct val="150000"/>
                            </a:lnSpc>
                            <a:spcAft>
                              <a:spcPts val="0"/>
                            </a:spcAft>
                          </a:pPr>
                          <a:r>
                            <a:rPr lang="fr-FR" sz="1400" kern="1200">
                              <a:effectLst/>
                            </a:rPr>
                            <a:t>Acier</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25 -30</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gn="ctr">
                            <a:lnSpc>
                              <a:spcPct val="150000"/>
                            </a:lnSpc>
                            <a:spcAft>
                              <a:spcPts val="0"/>
                            </a:spcAft>
                          </a:pPr>
                          <a:r>
                            <a:rPr lang="fr-FR" sz="1400" kern="1200" dirty="0">
                              <a:effectLst/>
                            </a:rPr>
                            <a:t>185</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923-1011</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435815"/>
                      </a:ext>
                    </a:extLst>
                  </a:tr>
                  <a:tr h="0">
                    <a:tc>
                      <a:txBody>
                        <a:bodyPr/>
                        <a:lstStyle/>
                        <a:p>
                          <a:pPr marL="453390" indent="-226695">
                            <a:lnSpc>
                              <a:spcPct val="150000"/>
                            </a:lnSpc>
                            <a:spcAft>
                              <a:spcPts val="0"/>
                            </a:spcAft>
                          </a:pPr>
                          <a:r>
                            <a:rPr lang="fr-FR" sz="1400" kern="1200">
                              <a:effectLst/>
                            </a:rPr>
                            <a:t>Aluminium 7075 T6</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15 – 25</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gn="ctr">
                            <a:lnSpc>
                              <a:spcPct val="150000"/>
                            </a:lnSpc>
                            <a:spcAft>
                              <a:spcPts val="0"/>
                            </a:spcAft>
                          </a:pPr>
                          <a:r>
                            <a:rPr lang="fr-FR" sz="1400" kern="1200">
                              <a:effectLst/>
                            </a:rPr>
                            <a:t>304</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1178-1520</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6969693"/>
                      </a:ext>
                    </a:extLst>
                  </a:tr>
                  <a:tr h="0">
                    <a:tc>
                      <a:txBody>
                        <a:bodyPr/>
                        <a:lstStyle/>
                        <a:p>
                          <a:pPr marL="453390" indent="-226695">
                            <a:lnSpc>
                              <a:spcPct val="150000"/>
                            </a:lnSpc>
                            <a:spcAft>
                              <a:spcPts val="0"/>
                            </a:spcAft>
                          </a:pPr>
                          <a:r>
                            <a:rPr lang="fr-FR" sz="1400" kern="1200" dirty="0">
                              <a:effectLst/>
                            </a:rPr>
                            <a:t>CFRP</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453390" indent="-226695">
                            <a:lnSpc>
                              <a:spcPct val="150000"/>
                            </a:lnSpc>
                            <a:spcAft>
                              <a:spcPts val="0"/>
                            </a:spcAft>
                          </a:pPr>
                          <a:r>
                            <a:rPr lang="fr-FR" sz="1400" kern="1200" dirty="0">
                              <a:effectLst/>
                            </a:rPr>
                            <a:t>10 – 15</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453390" indent="-226695" algn="ctr">
                            <a:lnSpc>
                              <a:spcPct val="150000"/>
                            </a:lnSpc>
                            <a:spcAft>
                              <a:spcPts val="0"/>
                            </a:spcAft>
                          </a:pPr>
                          <a:r>
                            <a:rPr lang="fr-FR" sz="1400" kern="1200" dirty="0">
                              <a:effectLst/>
                            </a:rPr>
                            <a:t>676</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453390" indent="-226695">
                            <a:lnSpc>
                              <a:spcPct val="150000"/>
                            </a:lnSpc>
                            <a:spcAft>
                              <a:spcPts val="0"/>
                            </a:spcAft>
                          </a:pPr>
                          <a:r>
                            <a:rPr lang="fr-FR" sz="1400" kern="1200" dirty="0">
                              <a:effectLst/>
                            </a:rPr>
                            <a:t>2140-2621</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4273243369"/>
                      </a:ext>
                    </a:extLst>
                  </a:tr>
                </a:tbl>
              </a:graphicData>
            </a:graphic>
          </p:graphicFrame>
        </mc:Choice>
        <mc:Fallback xmlns="">
          <p:graphicFrame>
            <p:nvGraphicFramePr>
              <p:cNvPr id="2" name="Tableau 1"/>
              <p:cNvGraphicFramePr>
                <a:graphicFrameLocks noGrp="1"/>
              </p:cNvGraphicFramePr>
              <p:nvPr>
                <p:extLst>
                  <p:ext uri="{D42A27DB-BD31-4B8C-83A1-F6EECF244321}">
                    <p14:modId xmlns:p14="http://schemas.microsoft.com/office/powerpoint/2010/main" val="4139524297"/>
                  </p:ext>
                </p:extLst>
              </p:nvPr>
            </p:nvGraphicFramePr>
            <p:xfrm>
              <a:off x="820353" y="3985106"/>
              <a:ext cx="7356730" cy="2560320"/>
            </p:xfrm>
            <a:graphic>
              <a:graphicData uri="http://schemas.openxmlformats.org/drawingml/2006/table">
                <a:tbl>
                  <a:tblPr firstRow="1" firstCol="1" bandRow="1">
                    <a:tableStyleId>{5940675A-B579-460E-94D1-54222C63F5DA}</a:tableStyleId>
                  </a:tblPr>
                  <a:tblGrid>
                    <a:gridCol w="1883049">
                      <a:extLst>
                        <a:ext uri="{9D8B030D-6E8A-4147-A177-3AD203B41FA5}">
                          <a16:colId xmlns:a16="http://schemas.microsoft.com/office/drawing/2014/main" val="3532125313"/>
                        </a:ext>
                      </a:extLst>
                    </a:gridCol>
                    <a:gridCol w="1867357">
                      <a:extLst>
                        <a:ext uri="{9D8B030D-6E8A-4147-A177-3AD203B41FA5}">
                          <a16:colId xmlns:a16="http://schemas.microsoft.com/office/drawing/2014/main" val="1153433415"/>
                        </a:ext>
                      </a:extLst>
                    </a:gridCol>
                    <a:gridCol w="1860937">
                      <a:extLst>
                        <a:ext uri="{9D8B030D-6E8A-4147-A177-3AD203B41FA5}">
                          <a16:colId xmlns:a16="http://schemas.microsoft.com/office/drawing/2014/main" val="1641438496"/>
                        </a:ext>
                      </a:extLst>
                    </a:gridCol>
                    <a:gridCol w="1745387">
                      <a:extLst>
                        <a:ext uri="{9D8B030D-6E8A-4147-A177-3AD203B41FA5}">
                          <a16:colId xmlns:a16="http://schemas.microsoft.com/office/drawing/2014/main" val="1785335946"/>
                        </a:ext>
                      </a:extLst>
                    </a:gridCol>
                  </a:tblGrid>
                  <a:tr h="640080">
                    <a:tc>
                      <a:txBody>
                        <a:bodyPr/>
                        <a:lstStyle/>
                        <a:p>
                          <a:pPr marL="453390" indent="-226695">
                            <a:lnSpc>
                              <a:spcPct val="150000"/>
                            </a:lnSpc>
                            <a:spcAft>
                              <a:spcPts val="0"/>
                            </a:spcAft>
                          </a:pPr>
                          <a:r>
                            <a:rPr lang="fr-FR" sz="1400" kern="1200" dirty="0">
                              <a:effectLst/>
                            </a:rPr>
                            <a:t>Matériau</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fr-FR"/>
                        </a:p>
                      </a:txBody>
                      <a:tcPr marL="68580" marR="68580" marT="0" marB="0">
                        <a:blipFill>
                          <a:blip r:embed="rId3"/>
                          <a:stretch>
                            <a:fillRect l="-100977" t="-952" r="-193485" b="-311429"/>
                          </a:stretch>
                        </a:blipFill>
                      </a:tcPr>
                    </a:tc>
                    <a:tc>
                      <a:txBody>
                        <a:bodyPr/>
                        <a:lstStyle/>
                        <a:p>
                          <a:pPr marL="453390" indent="-226695">
                            <a:lnSpc>
                              <a:spcPct val="150000"/>
                            </a:lnSpc>
                            <a:spcAft>
                              <a:spcPts val="0"/>
                            </a:spcAft>
                          </a:pPr>
                          <a:r>
                            <a:rPr lang="fr-FR" sz="1400" kern="1200">
                              <a:effectLst/>
                            </a:rPr>
                            <a:t>Indice E</a:t>
                          </a:r>
                          <a:r>
                            <a:rPr lang="fr-FR" sz="1400" kern="1200" baseline="30000">
                              <a:effectLst/>
                            </a:rPr>
                            <a:t>1/2</a:t>
                          </a:r>
                          <a:r>
                            <a:rPr lang="fr-FR" sz="1400" kern="1200">
                              <a:effectLst/>
                            </a:rPr>
                            <a:t>/r (10</a:t>
                          </a:r>
                          <a:r>
                            <a:rPr lang="fr-FR" sz="1400" kern="1200" baseline="30000">
                              <a:effectLst/>
                            </a:rPr>
                            <a:t>-5</a:t>
                          </a:r>
                          <a:r>
                            <a:rPr lang="fr-FR" sz="1400" kern="1200">
                              <a:effectLst/>
                            </a:rPr>
                            <a:t>)</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Indice M</a:t>
                          </a:r>
                          <a:r>
                            <a:rPr lang="fr-FR" sz="1400" kern="1200" baseline="-25000">
                              <a:effectLst/>
                            </a:rPr>
                            <a:t>1 </a:t>
                          </a:r>
                          <a:r>
                            <a:rPr lang="fr-FR" sz="1400" kern="1200">
                              <a:effectLst/>
                            </a:rPr>
                            <a:t>(10</a:t>
                          </a:r>
                          <a:r>
                            <a:rPr lang="fr-FR" sz="1400" kern="1200" baseline="30000">
                              <a:effectLst/>
                            </a:rPr>
                            <a:t>-5</a:t>
                          </a:r>
                          <a:r>
                            <a:rPr lang="fr-FR" sz="1400" kern="1200">
                              <a:effectLst/>
                            </a:rPr>
                            <a:t>)</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79707299"/>
                      </a:ext>
                    </a:extLst>
                  </a:tr>
                  <a:tr h="320040">
                    <a:tc>
                      <a:txBody>
                        <a:bodyPr/>
                        <a:lstStyle/>
                        <a:p>
                          <a:pPr marL="453390" indent="-226695">
                            <a:lnSpc>
                              <a:spcPct val="150000"/>
                            </a:lnSpc>
                            <a:spcAft>
                              <a:spcPts val="0"/>
                            </a:spcAft>
                          </a:pPr>
                          <a:r>
                            <a:rPr lang="fr-FR" sz="1400" kern="1200">
                              <a:effectLst/>
                            </a:rPr>
                            <a:t>Balsa</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1 – 2</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gn="ctr">
                            <a:lnSpc>
                              <a:spcPct val="150000"/>
                            </a:lnSpc>
                            <a:spcAft>
                              <a:spcPts val="0"/>
                            </a:spcAft>
                          </a:pPr>
                          <a:r>
                            <a:rPr lang="fr-FR" sz="1400" kern="1200">
                              <a:effectLst/>
                            </a:rPr>
                            <a:t>1047</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1048-1481</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242910"/>
                      </a:ext>
                    </a:extLst>
                  </a:tr>
                  <a:tr h="320040">
                    <a:tc>
                      <a:txBody>
                        <a:bodyPr/>
                        <a:lstStyle/>
                        <a:p>
                          <a:pPr marL="453390" indent="-226695">
                            <a:lnSpc>
                              <a:spcPct val="150000"/>
                            </a:lnSpc>
                            <a:spcAft>
                              <a:spcPts val="0"/>
                            </a:spcAft>
                          </a:pPr>
                          <a:r>
                            <a:rPr lang="fr-FR" sz="1400" kern="1200">
                              <a:effectLst/>
                            </a:rPr>
                            <a:t>Epicéa</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1 – 2</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gn="ctr">
                            <a:lnSpc>
                              <a:spcPct val="150000"/>
                            </a:lnSpc>
                            <a:spcAft>
                              <a:spcPts val="0"/>
                            </a:spcAft>
                          </a:pPr>
                          <a:r>
                            <a:rPr lang="fr-FR" sz="1400" kern="1200" dirty="0">
                              <a:effectLst/>
                            </a:rPr>
                            <a:t>827</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827-1169</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13049692"/>
                      </a:ext>
                    </a:extLst>
                  </a:tr>
                  <a:tr h="320040">
                    <a:tc>
                      <a:txBody>
                        <a:bodyPr/>
                        <a:lstStyle/>
                        <a:p>
                          <a:pPr marL="453390" indent="-226695">
                            <a:lnSpc>
                              <a:spcPct val="150000"/>
                            </a:lnSpc>
                            <a:spcAft>
                              <a:spcPts val="0"/>
                            </a:spcAft>
                          </a:pPr>
                          <a:r>
                            <a:rPr lang="fr-FR" sz="1400" kern="1200">
                              <a:effectLst/>
                            </a:rPr>
                            <a:t>Acier</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25 -30</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gn="ctr">
                            <a:lnSpc>
                              <a:spcPct val="150000"/>
                            </a:lnSpc>
                            <a:spcAft>
                              <a:spcPts val="0"/>
                            </a:spcAft>
                          </a:pPr>
                          <a:r>
                            <a:rPr lang="fr-FR" sz="1400" kern="1200" dirty="0">
                              <a:effectLst/>
                            </a:rPr>
                            <a:t>185</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923-1011</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435815"/>
                      </a:ext>
                    </a:extLst>
                  </a:tr>
                  <a:tr h="640080">
                    <a:tc>
                      <a:txBody>
                        <a:bodyPr/>
                        <a:lstStyle/>
                        <a:p>
                          <a:pPr marL="453390" indent="-226695">
                            <a:lnSpc>
                              <a:spcPct val="150000"/>
                            </a:lnSpc>
                            <a:spcAft>
                              <a:spcPts val="0"/>
                            </a:spcAft>
                          </a:pPr>
                          <a:r>
                            <a:rPr lang="fr-FR" sz="1400" kern="1200">
                              <a:effectLst/>
                            </a:rPr>
                            <a:t>Aluminium 7075 T6</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a:effectLst/>
                            </a:rPr>
                            <a:t>15 – 25</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gn="ctr">
                            <a:lnSpc>
                              <a:spcPct val="150000"/>
                            </a:lnSpc>
                            <a:spcAft>
                              <a:spcPts val="0"/>
                            </a:spcAft>
                          </a:pPr>
                          <a:r>
                            <a:rPr lang="fr-FR" sz="1400" kern="1200">
                              <a:effectLst/>
                            </a:rPr>
                            <a:t>304</a:t>
                          </a:r>
                          <a:endParaRPr lang="fr-FR" sz="1400" kern="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453390" indent="-226695">
                            <a:lnSpc>
                              <a:spcPct val="150000"/>
                            </a:lnSpc>
                            <a:spcAft>
                              <a:spcPts val="0"/>
                            </a:spcAft>
                          </a:pPr>
                          <a:r>
                            <a:rPr lang="fr-FR" sz="1400" kern="1200" dirty="0">
                              <a:effectLst/>
                            </a:rPr>
                            <a:t>1178-1520</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6969693"/>
                      </a:ext>
                    </a:extLst>
                  </a:tr>
                  <a:tr h="320040">
                    <a:tc>
                      <a:txBody>
                        <a:bodyPr/>
                        <a:lstStyle/>
                        <a:p>
                          <a:pPr marL="453390" indent="-226695">
                            <a:lnSpc>
                              <a:spcPct val="150000"/>
                            </a:lnSpc>
                            <a:spcAft>
                              <a:spcPts val="0"/>
                            </a:spcAft>
                          </a:pPr>
                          <a:r>
                            <a:rPr lang="fr-FR" sz="1400" kern="1200" dirty="0">
                              <a:effectLst/>
                            </a:rPr>
                            <a:t>CFRP</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453390" indent="-226695">
                            <a:lnSpc>
                              <a:spcPct val="150000"/>
                            </a:lnSpc>
                            <a:spcAft>
                              <a:spcPts val="0"/>
                            </a:spcAft>
                          </a:pPr>
                          <a:r>
                            <a:rPr lang="fr-FR" sz="1400" kern="1200" dirty="0">
                              <a:effectLst/>
                            </a:rPr>
                            <a:t>10 – 15</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453390" indent="-226695" algn="ctr">
                            <a:lnSpc>
                              <a:spcPct val="150000"/>
                            </a:lnSpc>
                            <a:spcAft>
                              <a:spcPts val="0"/>
                            </a:spcAft>
                          </a:pPr>
                          <a:r>
                            <a:rPr lang="fr-FR" sz="1400" kern="1200" dirty="0">
                              <a:effectLst/>
                            </a:rPr>
                            <a:t>676</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453390" indent="-226695">
                            <a:lnSpc>
                              <a:spcPct val="150000"/>
                            </a:lnSpc>
                            <a:spcAft>
                              <a:spcPts val="0"/>
                            </a:spcAft>
                          </a:pPr>
                          <a:r>
                            <a:rPr lang="fr-FR" sz="1400" kern="1200" dirty="0">
                              <a:effectLst/>
                            </a:rPr>
                            <a:t>2140-2621</a:t>
                          </a:r>
                          <a:endParaRPr lang="fr-FR" sz="1400" kern="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4273243369"/>
                      </a:ext>
                    </a:extLst>
                  </a:tr>
                </a:tbl>
              </a:graphicData>
            </a:graphic>
          </p:graphicFrame>
        </mc:Fallback>
      </mc:AlternateContent>
      <mc:AlternateContent xmlns:mc="http://schemas.openxmlformats.org/markup-compatibility/2006" xmlns:a14="http://schemas.microsoft.com/office/drawing/2010/main">
        <mc:Choice Requires="a14">
          <p:sp>
            <p:nvSpPr>
              <p:cNvPr id="4" name="Rectangle 1"/>
              <p:cNvSpPr>
                <a:spLocks noChangeArrowheads="1"/>
              </p:cNvSpPr>
              <p:nvPr/>
            </p:nvSpPr>
            <p:spPr bwMode="auto">
              <a:xfrm>
                <a:off x="0" y="643823"/>
                <a:ext cx="8611605" cy="33197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455469" tIns="152352" rIns="91440" bIns="3808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b="1" u="none" strike="noStrike" cap="none" normalizeH="0" baseline="0" dirty="0" smtClean="0">
                    <a:ln>
                      <a:noFill/>
                    </a:ln>
                    <a:solidFill>
                      <a:schemeClr val="tx1"/>
                    </a:solidFill>
                    <a:effectLst/>
                    <a:latin typeface="Calibri" panose="020F0502020204030204" pitchFamily="34" charset="0"/>
                    <a:cs typeface="Arial" panose="020B0604020202020204" pitchFamily="34" charset="0"/>
                  </a:rPr>
                  <a:t>Exemple : longeron d’avion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1" u="none" strike="noStrike" cap="none" normalizeH="0" baseline="0" dirty="0" smtClean="0">
                  <a:ln>
                    <a:noFill/>
                  </a:ln>
                  <a:solidFill>
                    <a:schemeClr val="tx1"/>
                  </a:solidFill>
                  <a:effectLst/>
                  <a:latin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a:t>
                </a:r>
                <a:r>
                  <a:rPr kumimoji="0" lang="fr-FR" altLang="fr-FR" sz="1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objectif</a:t>
                </a: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est ici la </a:t>
                </a:r>
                <a:r>
                  <a:rPr kumimoji="0" lang="fr-FR" altLang="fr-FR" sz="1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masse minimale, </a:t>
                </a: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avec comme </a:t>
                </a:r>
                <a:r>
                  <a:rPr kumimoji="0" lang="fr-FR" altLang="fr-FR" sz="1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contraintes</a:t>
                </a: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la </a:t>
                </a:r>
                <a:r>
                  <a:rPr kumimoji="0" lang="fr-FR" altLang="fr-FR" sz="16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rigidité et une longueur spécifiés</a:t>
                </a: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L’indice de performance, hors géométrie, est M* = E</a:t>
                </a:r>
                <a:r>
                  <a:rPr kumimoji="0" lang="fr-FR" altLang="fr-FR" sz="1600" b="0" i="0" u="none" strike="noStrike" cap="none" normalizeH="0" baseline="3000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1/2</a:t>
                </a: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r>
                  <a:rPr kumimoji="0" lang="fr-FR" altLang="fr-FR" sz="1600" b="0" i="0" u="none" strike="noStrike" cap="none" normalizeH="0" baseline="0" dirty="0" smtClean="0">
                    <a:ln>
                      <a:noFill/>
                    </a:ln>
                    <a:solidFill>
                      <a:schemeClr val="tx1"/>
                    </a:solidFill>
                    <a:effectLst/>
                    <a:latin typeface="Symbol" panose="05050102010706020507" pitchFamily="18" charset="2"/>
                    <a:ea typeface="Times New Roman" panose="02020603050405020304" pitchFamily="18" charset="0"/>
                    <a:cs typeface="Times New Roman" panose="02020603050405020304" pitchFamily="18" charset="0"/>
                  </a:rPr>
                  <a:t>r</a:t>
                </a: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600" dirty="0">
                  <a:latin typeface="Calibri" panose="020F0502020204030204" pitchFamily="34" charset="0"/>
                  <a:ea typeface="Times New Roman" panose="02020603050405020304" pitchFamily="18" charset="0"/>
                  <a:cs typeface="Times New Roman" panose="02020603050405020304" pitchFamily="18" charset="0"/>
                </a:endParaRPr>
              </a:p>
              <a:p>
                <a:pPr lvl="0"/>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L’indice de performance matériau-géométrie est </a:t>
                </a:r>
                <a14:m>
                  <m:oMath xmlns:m="http://schemas.openxmlformats.org/officeDocument/2006/math">
                    <m:r>
                      <a:rPr kumimoji="0" lang="fr-FR" altLang="fr-FR"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r>
                      <a:rPr kumimoji="0" lang="fr-FR" altLang="fr-FR"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kumimoji="0" lang="fr-FR" altLang="fr-FR"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kumimoji="0" lang="fr-FR" altLang="fr-FR"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ctrlPr>
                          </m:sSupPr>
                          <m:e>
                            <m:d>
                              <m:dPr>
                                <m:ctrlPr>
                                  <a:rPr kumimoji="0" lang="fr-FR" altLang="fr-FR"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ctrlPr>
                              </m:dPr>
                              <m:e>
                                <m:sSubSup>
                                  <m:sSubSupPr>
                                    <m:ctrlPr>
                                      <a:rPr kumimoji="0" lang="fr-FR" altLang="fr-FR"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ctrlPr>
                                  </m:sSubSupPr>
                                  <m:e>
                                    <m:r>
                                      <a:rPr lang="fr-FR" altLang="fr-FR" i="1" dirty="0">
                                        <a:latin typeface="Cambria Math" panose="02040503050406030204" pitchFamily="18" charset="0"/>
                                        <a:ea typeface="Times New Roman" panose="02020603050405020304" pitchFamily="18" charset="0"/>
                                        <a:cs typeface="Times New Roman" panose="02020603050405020304" pitchFamily="18" charset="0"/>
                                      </a:rPr>
                                      <m:t>𝜙</m:t>
                                    </m:r>
                                  </m:e>
                                  <m:sub>
                                    <m:r>
                                      <a:rPr kumimoji="0" lang="fr-FR" altLang="fr-FR"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𝐹</m:t>
                                    </m:r>
                                  </m:sub>
                                  <m:sup>
                                    <m:r>
                                      <a:rPr kumimoji="0" lang="fr-FR" altLang="fr-FR"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𝑒</m:t>
                                    </m:r>
                                  </m:sup>
                                </m:sSubSup>
                                <m:r>
                                  <a:rPr kumimoji="0" lang="fr-FR" altLang="fr-FR" b="0" i="1" u="none" strike="noStrike" cap="none" normalizeH="0" baseline="0" dirty="0" smtClean="0">
                                    <a:ln>
                                      <a:noFill/>
                                    </a:ln>
                                    <a:solidFill>
                                      <a:schemeClr val="tx1"/>
                                    </a:solidFill>
                                    <a:effectLst/>
                                    <a:latin typeface="Cambria Math" panose="02040503050406030204" pitchFamily="18" charset="0"/>
                                    <a:cs typeface="Times New Roman" panose="02020603050405020304" pitchFamily="18" charset="0"/>
                                  </a:rPr>
                                  <m:t>.</m:t>
                                </m:r>
                                <m:r>
                                  <a:rPr kumimoji="0" lang="fr-FR" altLang="fr-FR"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𝐸</m:t>
                                </m:r>
                              </m:e>
                            </m:d>
                          </m:e>
                          <m:sup>
                            <m:f>
                              <m:fPr>
                                <m:ctrlPr>
                                  <a:rPr kumimoji="0" lang="fr-FR" altLang="fr-FR"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fr-FR" altLang="fr-FR"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kumimoji="0" lang="fr-FR" altLang="fr-FR"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sup>
                        </m:sSup>
                      </m:num>
                      <m:den>
                        <m:r>
                          <a:rPr kumimoji="0" lang="fr-FR" altLang="fr-FR" b="0" i="1" u="none" strike="noStrike" cap="none" normalizeH="0" baseline="0" dirty="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𝜌</m:t>
                        </m:r>
                      </m:den>
                    </m:f>
                  </m:oMath>
                </a14:m>
                <a:r>
                  <a:rPr kumimoji="0" lang="fr-FR" altLang="fr-FR"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600"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6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La section qui maximise le rapport I/A² s'avère la plus intéressante. Or le balsa et l’épicéa sont disponibles uniquement en sections pleines. Par contre les CFRP et l’aluminium sont disponibles dans des sections bien plus efficaces (Tubes et poutre IPN notamment) et ont des indices bien supérieurs.</a:t>
                </a:r>
                <a:endParaRPr kumimoji="0" lang="fr-FR" altLang="fr-FR" sz="1600" b="0" i="0" u="none" strike="noStrike" cap="none" normalizeH="0" baseline="0" dirty="0" smtClean="0">
                  <a:ln>
                    <a:noFill/>
                  </a:ln>
                  <a:solidFill>
                    <a:schemeClr val="tx1"/>
                  </a:solidFill>
                  <a:effectLst/>
                </a:endParaRPr>
              </a:p>
            </p:txBody>
          </p:sp>
        </mc:Choice>
        <mc:Fallback xmlns="">
          <p:sp>
            <p:nvSpPr>
              <p:cNvPr id="4" name="Rectangle 1"/>
              <p:cNvSpPr>
                <a:spLocks noRot="1" noChangeAspect="1" noMove="1" noResize="1" noEditPoints="1" noAdjustHandles="1" noChangeArrowheads="1" noChangeShapeType="1" noTextEdit="1"/>
              </p:cNvSpPr>
              <p:nvPr/>
            </p:nvSpPr>
            <p:spPr bwMode="auto">
              <a:xfrm>
                <a:off x="0" y="643823"/>
                <a:ext cx="8611605" cy="3319759"/>
              </a:xfrm>
              <a:prstGeom prst="rect">
                <a:avLst/>
              </a:prstGeom>
              <a:blipFill>
                <a:blip r:embed="rId4"/>
                <a:stretch>
                  <a:fillRect r="-637" b="-23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a:noFill/>
                  </a:rPr>
                  <a:t> </a:t>
                </a:r>
              </a:p>
            </p:txBody>
          </p:sp>
        </mc:Fallback>
      </mc:AlternateContent>
    </p:spTree>
    <p:extLst>
      <p:ext uri="{BB962C8B-B14F-4D97-AF65-F5344CB8AC3E}">
        <p14:creationId xmlns:p14="http://schemas.microsoft.com/office/powerpoint/2010/main" val="2849926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1876" y="274642"/>
            <a:ext cx="8229600" cy="501407"/>
          </a:xfrm>
        </p:spPr>
        <p:txBody>
          <a:bodyPr>
            <a:normAutofit/>
          </a:bodyPr>
          <a:lstStyle/>
          <a:p>
            <a:r>
              <a:rPr lang="fr-FR" dirty="0" smtClean="0"/>
              <a:t>La </a:t>
            </a:r>
            <a:r>
              <a:rPr lang="fr-FR" dirty="0"/>
              <a:t>concentration exploitable</a:t>
            </a:r>
            <a:r>
              <a:rPr lang="fr-FR" dirty="0" smtClean="0"/>
              <a:t> : rendement décroissant</a:t>
            </a:r>
            <a:endParaRPr lang="fr-FR" dirty="0"/>
          </a:p>
        </p:txBody>
      </p:sp>
      <p:sp>
        <p:nvSpPr>
          <p:cNvPr id="3" name="Espace réservé du pied de page 2"/>
          <p:cNvSpPr>
            <a:spLocks noGrp="1"/>
          </p:cNvSpPr>
          <p:nvPr>
            <p:ph type="ftr" sz="quarter" idx="11"/>
          </p:nvPr>
        </p:nvSpPr>
        <p:spPr>
          <a:xfrm>
            <a:off x="3418088" y="6468822"/>
            <a:ext cx="2895600" cy="365125"/>
          </a:xfrm>
        </p:spPr>
        <p:txBody>
          <a:bodyPr/>
          <a:lstStyle/>
          <a:p>
            <a:fld id="{3466D8FE-5733-7B45-8963-854D3AC5C96E}" type="slidenum">
              <a:rPr lang="fr-FR" smtClean="0"/>
              <a:pPr/>
              <a:t>11</a:t>
            </a:fld>
            <a:endParaRPr lang="fr-FR" dirty="0"/>
          </a:p>
        </p:txBody>
      </p:sp>
      <p:grpSp>
        <p:nvGrpSpPr>
          <p:cNvPr id="4" name="Groupe 3"/>
          <p:cNvGrpSpPr/>
          <p:nvPr/>
        </p:nvGrpSpPr>
        <p:grpSpPr>
          <a:xfrm>
            <a:off x="1379913" y="897774"/>
            <a:ext cx="7752492" cy="4813831"/>
            <a:chOff x="2340993" y="1064531"/>
            <a:chExt cx="4844497" cy="3536861"/>
          </a:xfrm>
        </p:grpSpPr>
        <p:cxnSp>
          <p:nvCxnSpPr>
            <p:cNvPr id="5" name="Connecteur droit avec flèche 4"/>
            <p:cNvCxnSpPr/>
            <p:nvPr/>
          </p:nvCxnSpPr>
          <p:spPr>
            <a:xfrm flipH="1" flipV="1">
              <a:off x="2646880" y="1064531"/>
              <a:ext cx="15411" cy="324406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8" name="Connecteur droit avec flèche 7"/>
            <p:cNvCxnSpPr/>
            <p:nvPr/>
          </p:nvCxnSpPr>
          <p:spPr>
            <a:xfrm>
              <a:off x="2662292" y="4308596"/>
              <a:ext cx="4523198"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ZoneTexte 9"/>
            <p:cNvSpPr txBox="1"/>
            <p:nvPr/>
          </p:nvSpPr>
          <p:spPr>
            <a:xfrm>
              <a:off x="3652919" y="1397627"/>
              <a:ext cx="2385313" cy="456849"/>
            </a:xfrm>
            <a:prstGeom prst="rect">
              <a:avLst/>
            </a:prstGeom>
            <a:noFill/>
          </p:spPr>
          <p:txBody>
            <a:bodyPr wrap="none" rtlCol="0">
              <a:spAutoFit/>
            </a:bodyPr>
            <a:lstStyle/>
            <a:p>
              <a:r>
                <a:rPr lang="fr-FR" b="1" dirty="0">
                  <a:latin typeface="Calibri Light" panose="020F0302020204030204" pitchFamily="34" charset="0"/>
                </a:rPr>
                <a:t>Distribution probable des </a:t>
              </a:r>
              <a:r>
                <a:rPr lang="fr-FR" b="1" dirty="0" smtClean="0">
                  <a:latin typeface="Calibri Light" panose="020F0302020204030204" pitchFamily="34" charset="0"/>
                </a:rPr>
                <a:t>métaux</a:t>
              </a:r>
              <a:br>
                <a:rPr lang="fr-FR" b="1" dirty="0" smtClean="0">
                  <a:latin typeface="Calibri Light" panose="020F0302020204030204" pitchFamily="34" charset="0"/>
                </a:rPr>
              </a:br>
              <a:r>
                <a:rPr lang="fr-FR" b="1" dirty="0" smtClean="0">
                  <a:latin typeface="Calibri Light" panose="020F0302020204030204" pitchFamily="34" charset="0"/>
                </a:rPr>
                <a:t>abondants </a:t>
              </a:r>
              <a:r>
                <a:rPr lang="fr-FR" b="1" dirty="0">
                  <a:latin typeface="Calibri Light" panose="020F0302020204030204" pitchFamily="34" charset="0"/>
                </a:rPr>
                <a:t>dans la croûte terrestre</a:t>
              </a:r>
            </a:p>
          </p:txBody>
        </p:sp>
        <p:sp>
          <p:nvSpPr>
            <p:cNvPr id="11" name="ZoneTexte 10"/>
            <p:cNvSpPr txBox="1"/>
            <p:nvPr/>
          </p:nvSpPr>
          <p:spPr>
            <a:xfrm>
              <a:off x="3738491" y="4340335"/>
              <a:ext cx="2160514" cy="261057"/>
            </a:xfrm>
            <a:prstGeom prst="rect">
              <a:avLst/>
            </a:prstGeom>
            <a:noFill/>
          </p:spPr>
          <p:txBody>
            <a:bodyPr wrap="none" rtlCol="0">
              <a:spAutoFit/>
            </a:bodyPr>
            <a:lstStyle/>
            <a:p>
              <a:r>
                <a:rPr lang="fr-FR" b="1" dirty="0">
                  <a:latin typeface="Calibri Light" panose="020F0302020204030204" pitchFamily="34" charset="0"/>
                </a:rPr>
                <a:t>Concentration du minerai en %</a:t>
              </a:r>
            </a:p>
          </p:txBody>
        </p:sp>
        <p:sp>
          <p:nvSpPr>
            <p:cNvPr id="12" name="ZoneTexte 11"/>
            <p:cNvSpPr txBox="1"/>
            <p:nvPr/>
          </p:nvSpPr>
          <p:spPr>
            <a:xfrm>
              <a:off x="2340993" y="2058159"/>
              <a:ext cx="326321" cy="1342221"/>
            </a:xfrm>
            <a:prstGeom prst="rect">
              <a:avLst/>
            </a:prstGeom>
            <a:noFill/>
          </p:spPr>
          <p:txBody>
            <a:bodyPr vert="vert270" wrap="none" rtlCol="0">
              <a:spAutoFit/>
            </a:bodyPr>
            <a:lstStyle/>
            <a:p>
              <a:r>
                <a:rPr lang="fr-FR" b="1" dirty="0">
                  <a:latin typeface="Calibri Light" panose="020F0302020204030204" pitchFamily="34" charset="0"/>
                </a:rPr>
                <a:t>Quantité extractible</a:t>
              </a:r>
            </a:p>
          </p:txBody>
        </p:sp>
        <p:sp>
          <p:nvSpPr>
            <p:cNvPr id="16" name="ZoneTexte 15"/>
            <p:cNvSpPr txBox="1"/>
            <p:nvPr/>
          </p:nvSpPr>
          <p:spPr>
            <a:xfrm>
              <a:off x="4436145" y="2748871"/>
              <a:ext cx="1432548" cy="261057"/>
            </a:xfrm>
            <a:prstGeom prst="rect">
              <a:avLst/>
            </a:prstGeom>
            <a:noFill/>
          </p:spPr>
          <p:txBody>
            <a:bodyPr wrap="none" rtlCol="0">
              <a:spAutoFit/>
            </a:bodyPr>
            <a:lstStyle/>
            <a:p>
              <a:r>
                <a:rPr lang="fr-FR" b="1" dirty="0">
                  <a:latin typeface="Calibri Light" panose="020F0302020204030204" pitchFamily="34" charset="0"/>
                </a:rPr>
                <a:t>Énergie d’extraction</a:t>
              </a:r>
            </a:p>
          </p:txBody>
        </p:sp>
        <p:cxnSp>
          <p:nvCxnSpPr>
            <p:cNvPr id="18" name="Connecteur droit avec flèche 17"/>
            <p:cNvCxnSpPr>
              <a:stCxn id="10" idx="2"/>
              <a:endCxn id="6" idx="112"/>
            </p:cNvCxnSpPr>
            <p:nvPr/>
          </p:nvCxnSpPr>
          <p:spPr>
            <a:xfrm flipH="1">
              <a:off x="2898654" y="1743144"/>
              <a:ext cx="2416300" cy="103230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5" name="Connecteur droit avec flèche 24"/>
            <p:cNvCxnSpPr>
              <a:stCxn id="16" idx="1"/>
              <a:endCxn id="29" idx="91"/>
            </p:cNvCxnSpPr>
            <p:nvPr/>
          </p:nvCxnSpPr>
          <p:spPr>
            <a:xfrm flipH="1">
              <a:off x="3887334" y="2887370"/>
              <a:ext cx="548811" cy="1935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 name="Forme libre 5"/>
            <p:cNvSpPr/>
            <p:nvPr/>
          </p:nvSpPr>
          <p:spPr>
            <a:xfrm>
              <a:off x="2646880" y="2535748"/>
              <a:ext cx="3829622" cy="1751630"/>
            </a:xfrm>
            <a:custGeom>
              <a:avLst/>
              <a:gdLst>
                <a:gd name="connsiteX0" fmla="*/ 9972135 w 9972135"/>
                <a:gd name="connsiteY0" fmla="*/ 4917057 h 4917057"/>
                <a:gd name="connsiteX1" fmla="*/ 9782354 w 9972135"/>
                <a:gd name="connsiteY1" fmla="*/ 4899804 h 4917057"/>
                <a:gd name="connsiteX2" fmla="*/ 9730596 w 9972135"/>
                <a:gd name="connsiteY2" fmla="*/ 4873925 h 4917057"/>
                <a:gd name="connsiteX3" fmla="*/ 9661585 w 9972135"/>
                <a:gd name="connsiteY3" fmla="*/ 4856672 h 4917057"/>
                <a:gd name="connsiteX4" fmla="*/ 9618452 w 9972135"/>
                <a:gd name="connsiteY4" fmla="*/ 4839419 h 4917057"/>
                <a:gd name="connsiteX5" fmla="*/ 9558068 w 9972135"/>
                <a:gd name="connsiteY5" fmla="*/ 4830793 h 4917057"/>
                <a:gd name="connsiteX6" fmla="*/ 9454551 w 9972135"/>
                <a:gd name="connsiteY6" fmla="*/ 4813540 h 4917057"/>
                <a:gd name="connsiteX7" fmla="*/ 9359660 w 9972135"/>
                <a:gd name="connsiteY7" fmla="*/ 4787661 h 4917057"/>
                <a:gd name="connsiteX8" fmla="*/ 9195758 w 9972135"/>
                <a:gd name="connsiteY8" fmla="*/ 4770408 h 4917057"/>
                <a:gd name="connsiteX9" fmla="*/ 9135373 w 9972135"/>
                <a:gd name="connsiteY9" fmla="*/ 4761781 h 4917057"/>
                <a:gd name="connsiteX10" fmla="*/ 8911086 w 9972135"/>
                <a:gd name="connsiteY10" fmla="*/ 4744529 h 4917057"/>
                <a:gd name="connsiteX11" fmla="*/ 8867954 w 9972135"/>
                <a:gd name="connsiteY11" fmla="*/ 4735902 h 4917057"/>
                <a:gd name="connsiteX12" fmla="*/ 8807569 w 9972135"/>
                <a:gd name="connsiteY12" fmla="*/ 4727276 h 4917057"/>
                <a:gd name="connsiteX13" fmla="*/ 8764437 w 9972135"/>
                <a:gd name="connsiteY13" fmla="*/ 4710023 h 4917057"/>
                <a:gd name="connsiteX14" fmla="*/ 8712679 w 9972135"/>
                <a:gd name="connsiteY14" fmla="*/ 4701397 h 4917057"/>
                <a:gd name="connsiteX15" fmla="*/ 8669547 w 9972135"/>
                <a:gd name="connsiteY15" fmla="*/ 4692770 h 4917057"/>
                <a:gd name="connsiteX16" fmla="*/ 8635041 w 9972135"/>
                <a:gd name="connsiteY16" fmla="*/ 4684144 h 4917057"/>
                <a:gd name="connsiteX17" fmla="*/ 8609162 w 9972135"/>
                <a:gd name="connsiteY17" fmla="*/ 4675517 h 4917057"/>
                <a:gd name="connsiteX18" fmla="*/ 8514271 w 9972135"/>
                <a:gd name="connsiteY18" fmla="*/ 4658264 h 4917057"/>
                <a:gd name="connsiteX19" fmla="*/ 8402128 w 9972135"/>
                <a:gd name="connsiteY19" fmla="*/ 4632385 h 4917057"/>
                <a:gd name="connsiteX20" fmla="*/ 8358996 w 9972135"/>
                <a:gd name="connsiteY20" fmla="*/ 4615132 h 4917057"/>
                <a:gd name="connsiteX21" fmla="*/ 8212347 w 9972135"/>
                <a:gd name="connsiteY21" fmla="*/ 4589253 h 4917057"/>
                <a:gd name="connsiteX22" fmla="*/ 8177841 w 9972135"/>
                <a:gd name="connsiteY22" fmla="*/ 4572000 h 4917057"/>
                <a:gd name="connsiteX23" fmla="*/ 8134709 w 9972135"/>
                <a:gd name="connsiteY23" fmla="*/ 4563374 h 4917057"/>
                <a:gd name="connsiteX24" fmla="*/ 8100203 w 9972135"/>
                <a:gd name="connsiteY24" fmla="*/ 4554747 h 4917057"/>
                <a:gd name="connsiteX25" fmla="*/ 8031192 w 9972135"/>
                <a:gd name="connsiteY25" fmla="*/ 4528868 h 4917057"/>
                <a:gd name="connsiteX26" fmla="*/ 7901796 w 9972135"/>
                <a:gd name="connsiteY26" fmla="*/ 4502989 h 4917057"/>
                <a:gd name="connsiteX27" fmla="*/ 7763773 w 9972135"/>
                <a:gd name="connsiteY27" fmla="*/ 4477110 h 4917057"/>
                <a:gd name="connsiteX28" fmla="*/ 7694762 w 9972135"/>
                <a:gd name="connsiteY28" fmla="*/ 4459857 h 4917057"/>
                <a:gd name="connsiteX29" fmla="*/ 7634377 w 9972135"/>
                <a:gd name="connsiteY29" fmla="*/ 4442604 h 4917057"/>
                <a:gd name="connsiteX30" fmla="*/ 7573992 w 9972135"/>
                <a:gd name="connsiteY30" fmla="*/ 4433978 h 4917057"/>
                <a:gd name="connsiteX31" fmla="*/ 7513607 w 9972135"/>
                <a:gd name="connsiteY31" fmla="*/ 4416725 h 4917057"/>
                <a:gd name="connsiteX32" fmla="*/ 7461849 w 9972135"/>
                <a:gd name="connsiteY32" fmla="*/ 4408098 h 4917057"/>
                <a:gd name="connsiteX33" fmla="*/ 7306573 w 9972135"/>
                <a:gd name="connsiteY33" fmla="*/ 4382219 h 4917057"/>
                <a:gd name="connsiteX34" fmla="*/ 7228935 w 9972135"/>
                <a:gd name="connsiteY34" fmla="*/ 4364966 h 4917057"/>
                <a:gd name="connsiteX35" fmla="*/ 7203056 w 9972135"/>
                <a:gd name="connsiteY35" fmla="*/ 4356340 h 4917057"/>
                <a:gd name="connsiteX36" fmla="*/ 7134045 w 9972135"/>
                <a:gd name="connsiteY36" fmla="*/ 4339087 h 4917057"/>
                <a:gd name="connsiteX37" fmla="*/ 7090913 w 9972135"/>
                <a:gd name="connsiteY37" fmla="*/ 4330461 h 4917057"/>
                <a:gd name="connsiteX38" fmla="*/ 7013275 w 9972135"/>
                <a:gd name="connsiteY38" fmla="*/ 4313208 h 4917057"/>
                <a:gd name="connsiteX39" fmla="*/ 6987396 w 9972135"/>
                <a:gd name="connsiteY39" fmla="*/ 4304581 h 4917057"/>
                <a:gd name="connsiteX40" fmla="*/ 6840747 w 9972135"/>
                <a:gd name="connsiteY40" fmla="*/ 4278702 h 4917057"/>
                <a:gd name="connsiteX41" fmla="*/ 6788988 w 9972135"/>
                <a:gd name="connsiteY41" fmla="*/ 4270076 h 4917057"/>
                <a:gd name="connsiteX42" fmla="*/ 6711351 w 9972135"/>
                <a:gd name="connsiteY42" fmla="*/ 4252823 h 4917057"/>
                <a:gd name="connsiteX43" fmla="*/ 6650966 w 9972135"/>
                <a:gd name="connsiteY43" fmla="*/ 4244197 h 4917057"/>
                <a:gd name="connsiteX44" fmla="*/ 6590581 w 9972135"/>
                <a:gd name="connsiteY44" fmla="*/ 4226944 h 4917057"/>
                <a:gd name="connsiteX45" fmla="*/ 6556075 w 9972135"/>
                <a:gd name="connsiteY45" fmla="*/ 4201064 h 4917057"/>
                <a:gd name="connsiteX46" fmla="*/ 6512943 w 9972135"/>
                <a:gd name="connsiteY46" fmla="*/ 4183812 h 4917057"/>
                <a:gd name="connsiteX47" fmla="*/ 6461185 w 9972135"/>
                <a:gd name="connsiteY47" fmla="*/ 4166559 h 4917057"/>
                <a:gd name="connsiteX48" fmla="*/ 6418052 w 9972135"/>
                <a:gd name="connsiteY48" fmla="*/ 4149306 h 4917057"/>
                <a:gd name="connsiteX49" fmla="*/ 6383547 w 9972135"/>
                <a:gd name="connsiteY49" fmla="*/ 4140680 h 4917057"/>
                <a:gd name="connsiteX50" fmla="*/ 6357668 w 9972135"/>
                <a:gd name="connsiteY50" fmla="*/ 4132053 h 4917057"/>
                <a:gd name="connsiteX51" fmla="*/ 6262777 w 9972135"/>
                <a:gd name="connsiteY51" fmla="*/ 4114800 h 4917057"/>
                <a:gd name="connsiteX52" fmla="*/ 6150634 w 9972135"/>
                <a:gd name="connsiteY52" fmla="*/ 4063042 h 4917057"/>
                <a:gd name="connsiteX53" fmla="*/ 6098875 w 9972135"/>
                <a:gd name="connsiteY53" fmla="*/ 4054415 h 4917057"/>
                <a:gd name="connsiteX54" fmla="*/ 5986732 w 9972135"/>
                <a:gd name="connsiteY54" fmla="*/ 4011283 h 4917057"/>
                <a:gd name="connsiteX55" fmla="*/ 5814203 w 9972135"/>
                <a:gd name="connsiteY55" fmla="*/ 3959525 h 4917057"/>
                <a:gd name="connsiteX56" fmla="*/ 5702060 w 9972135"/>
                <a:gd name="connsiteY56" fmla="*/ 3907766 h 4917057"/>
                <a:gd name="connsiteX57" fmla="*/ 5581290 w 9972135"/>
                <a:gd name="connsiteY57" fmla="*/ 3847381 h 4917057"/>
                <a:gd name="connsiteX58" fmla="*/ 5434641 w 9972135"/>
                <a:gd name="connsiteY58" fmla="*/ 3795623 h 4917057"/>
                <a:gd name="connsiteX59" fmla="*/ 5296619 w 9972135"/>
                <a:gd name="connsiteY59" fmla="*/ 3735238 h 4917057"/>
                <a:gd name="connsiteX60" fmla="*/ 5218981 w 9972135"/>
                <a:gd name="connsiteY60" fmla="*/ 3709359 h 4917057"/>
                <a:gd name="connsiteX61" fmla="*/ 5158596 w 9972135"/>
                <a:gd name="connsiteY61" fmla="*/ 3692106 h 4917057"/>
                <a:gd name="connsiteX62" fmla="*/ 5089585 w 9972135"/>
                <a:gd name="connsiteY62" fmla="*/ 3666227 h 4917057"/>
                <a:gd name="connsiteX63" fmla="*/ 5011947 w 9972135"/>
                <a:gd name="connsiteY63" fmla="*/ 3631721 h 4917057"/>
                <a:gd name="connsiteX64" fmla="*/ 4848045 w 9972135"/>
                <a:gd name="connsiteY64" fmla="*/ 3579963 h 4917057"/>
                <a:gd name="connsiteX65" fmla="*/ 4727275 w 9972135"/>
                <a:gd name="connsiteY65" fmla="*/ 3528204 h 4917057"/>
                <a:gd name="connsiteX66" fmla="*/ 4623758 w 9972135"/>
                <a:gd name="connsiteY66" fmla="*/ 3485072 h 4917057"/>
                <a:gd name="connsiteX67" fmla="*/ 4520241 w 9972135"/>
                <a:gd name="connsiteY67" fmla="*/ 3450566 h 4917057"/>
                <a:gd name="connsiteX68" fmla="*/ 4477109 w 9972135"/>
                <a:gd name="connsiteY68" fmla="*/ 3433314 h 4917057"/>
                <a:gd name="connsiteX69" fmla="*/ 4442603 w 9972135"/>
                <a:gd name="connsiteY69" fmla="*/ 3407434 h 4917057"/>
                <a:gd name="connsiteX70" fmla="*/ 4356339 w 9972135"/>
                <a:gd name="connsiteY70" fmla="*/ 3372929 h 4917057"/>
                <a:gd name="connsiteX71" fmla="*/ 4330460 w 9972135"/>
                <a:gd name="connsiteY71" fmla="*/ 3364302 h 4917057"/>
                <a:gd name="connsiteX72" fmla="*/ 4235569 w 9972135"/>
                <a:gd name="connsiteY72" fmla="*/ 3295291 h 4917057"/>
                <a:gd name="connsiteX73" fmla="*/ 4201064 w 9972135"/>
                <a:gd name="connsiteY73" fmla="*/ 3278038 h 4917057"/>
                <a:gd name="connsiteX74" fmla="*/ 4175185 w 9972135"/>
                <a:gd name="connsiteY74" fmla="*/ 3252159 h 4917057"/>
                <a:gd name="connsiteX75" fmla="*/ 4140679 w 9972135"/>
                <a:gd name="connsiteY75" fmla="*/ 3234906 h 4917057"/>
                <a:gd name="connsiteX76" fmla="*/ 4097547 w 9972135"/>
                <a:gd name="connsiteY76" fmla="*/ 3209027 h 4917057"/>
                <a:gd name="connsiteX77" fmla="*/ 4054415 w 9972135"/>
                <a:gd name="connsiteY77" fmla="*/ 3174521 h 4917057"/>
                <a:gd name="connsiteX78" fmla="*/ 3864634 w 9972135"/>
                <a:gd name="connsiteY78" fmla="*/ 3045125 h 4917057"/>
                <a:gd name="connsiteX79" fmla="*/ 3838754 w 9972135"/>
                <a:gd name="connsiteY79" fmla="*/ 3027872 h 4917057"/>
                <a:gd name="connsiteX80" fmla="*/ 3804249 w 9972135"/>
                <a:gd name="connsiteY80" fmla="*/ 3010619 h 4917057"/>
                <a:gd name="connsiteX81" fmla="*/ 3752490 w 9972135"/>
                <a:gd name="connsiteY81" fmla="*/ 2976114 h 4917057"/>
                <a:gd name="connsiteX82" fmla="*/ 3709358 w 9972135"/>
                <a:gd name="connsiteY82" fmla="*/ 2941608 h 4917057"/>
                <a:gd name="connsiteX83" fmla="*/ 3666226 w 9972135"/>
                <a:gd name="connsiteY83" fmla="*/ 2924355 h 4917057"/>
                <a:gd name="connsiteX84" fmla="*/ 3588588 w 9972135"/>
                <a:gd name="connsiteY84" fmla="*/ 2881223 h 4917057"/>
                <a:gd name="connsiteX85" fmla="*/ 3510951 w 9972135"/>
                <a:gd name="connsiteY85" fmla="*/ 2829464 h 4917057"/>
                <a:gd name="connsiteX86" fmla="*/ 3467819 w 9972135"/>
                <a:gd name="connsiteY86" fmla="*/ 2812212 h 4917057"/>
                <a:gd name="connsiteX87" fmla="*/ 3398807 w 9972135"/>
                <a:gd name="connsiteY87" fmla="*/ 2777706 h 4917057"/>
                <a:gd name="connsiteX88" fmla="*/ 3234905 w 9972135"/>
                <a:gd name="connsiteY88" fmla="*/ 2674189 h 4917057"/>
                <a:gd name="connsiteX89" fmla="*/ 3105509 w 9972135"/>
                <a:gd name="connsiteY89" fmla="*/ 2553419 h 4917057"/>
                <a:gd name="connsiteX90" fmla="*/ 3071003 w 9972135"/>
                <a:gd name="connsiteY90" fmla="*/ 2536166 h 4917057"/>
                <a:gd name="connsiteX91" fmla="*/ 3010619 w 9972135"/>
                <a:gd name="connsiteY91" fmla="*/ 2501661 h 4917057"/>
                <a:gd name="connsiteX92" fmla="*/ 2950234 w 9972135"/>
                <a:gd name="connsiteY92" fmla="*/ 2475781 h 4917057"/>
                <a:gd name="connsiteX93" fmla="*/ 2760452 w 9972135"/>
                <a:gd name="connsiteY93" fmla="*/ 2363638 h 4917057"/>
                <a:gd name="connsiteX94" fmla="*/ 2562045 w 9972135"/>
                <a:gd name="connsiteY94" fmla="*/ 2234242 h 4917057"/>
                <a:gd name="connsiteX95" fmla="*/ 2501660 w 9972135"/>
                <a:gd name="connsiteY95" fmla="*/ 2182483 h 4917057"/>
                <a:gd name="connsiteX96" fmla="*/ 2424022 w 9972135"/>
                <a:gd name="connsiteY96" fmla="*/ 2139351 h 4917057"/>
                <a:gd name="connsiteX97" fmla="*/ 2225615 w 9972135"/>
                <a:gd name="connsiteY97" fmla="*/ 2009955 h 4917057"/>
                <a:gd name="connsiteX98" fmla="*/ 2165230 w 9972135"/>
                <a:gd name="connsiteY98" fmla="*/ 1958197 h 4917057"/>
                <a:gd name="connsiteX99" fmla="*/ 1966822 w 9972135"/>
                <a:gd name="connsiteY99" fmla="*/ 1846053 h 4917057"/>
                <a:gd name="connsiteX100" fmla="*/ 1854679 w 9972135"/>
                <a:gd name="connsiteY100" fmla="*/ 1777042 h 4917057"/>
                <a:gd name="connsiteX101" fmla="*/ 1621766 w 9972135"/>
                <a:gd name="connsiteY101" fmla="*/ 1639019 h 4917057"/>
                <a:gd name="connsiteX102" fmla="*/ 1552754 w 9972135"/>
                <a:gd name="connsiteY102" fmla="*/ 1587261 h 4917057"/>
                <a:gd name="connsiteX103" fmla="*/ 1414732 w 9972135"/>
                <a:gd name="connsiteY103" fmla="*/ 1457864 h 4917057"/>
                <a:gd name="connsiteX104" fmla="*/ 1233577 w 9972135"/>
                <a:gd name="connsiteY104" fmla="*/ 1302589 h 4917057"/>
                <a:gd name="connsiteX105" fmla="*/ 1199071 w 9972135"/>
                <a:gd name="connsiteY105" fmla="*/ 1250831 h 4917057"/>
                <a:gd name="connsiteX106" fmla="*/ 1138686 w 9972135"/>
                <a:gd name="connsiteY106" fmla="*/ 1173193 h 4917057"/>
                <a:gd name="connsiteX107" fmla="*/ 974785 w 9972135"/>
                <a:gd name="connsiteY107" fmla="*/ 992038 h 4917057"/>
                <a:gd name="connsiteX108" fmla="*/ 871268 w 9972135"/>
                <a:gd name="connsiteY108" fmla="*/ 879895 h 4917057"/>
                <a:gd name="connsiteX109" fmla="*/ 819509 w 9972135"/>
                <a:gd name="connsiteY109" fmla="*/ 810883 h 4917057"/>
                <a:gd name="connsiteX110" fmla="*/ 776377 w 9972135"/>
                <a:gd name="connsiteY110" fmla="*/ 785004 h 4917057"/>
                <a:gd name="connsiteX111" fmla="*/ 690113 w 9972135"/>
                <a:gd name="connsiteY111" fmla="*/ 698740 h 4917057"/>
                <a:gd name="connsiteX112" fmla="*/ 655607 w 9972135"/>
                <a:gd name="connsiteY112" fmla="*/ 672861 h 4917057"/>
                <a:gd name="connsiteX113" fmla="*/ 483079 w 9972135"/>
                <a:gd name="connsiteY113" fmla="*/ 508959 h 4917057"/>
                <a:gd name="connsiteX114" fmla="*/ 327803 w 9972135"/>
                <a:gd name="connsiteY114" fmla="*/ 370936 h 4917057"/>
                <a:gd name="connsiteX115" fmla="*/ 232913 w 9972135"/>
                <a:gd name="connsiteY115" fmla="*/ 284672 h 4917057"/>
                <a:gd name="connsiteX116" fmla="*/ 34505 w 9972135"/>
                <a:gd name="connsiteY116" fmla="*/ 51759 h 4917057"/>
                <a:gd name="connsiteX117" fmla="*/ 0 w 9972135"/>
                <a:gd name="connsiteY117" fmla="*/ 0 h 49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972135" h="4917057">
                  <a:moveTo>
                    <a:pt x="9972135" y="4917057"/>
                  </a:moveTo>
                  <a:cubicBezTo>
                    <a:pt x="9908875" y="4911306"/>
                    <a:pt x="9844886" y="4910970"/>
                    <a:pt x="9782354" y="4899804"/>
                  </a:cubicBezTo>
                  <a:cubicBezTo>
                    <a:pt x="9763365" y="4896413"/>
                    <a:pt x="9748761" y="4880413"/>
                    <a:pt x="9730596" y="4873925"/>
                  </a:cubicBezTo>
                  <a:cubicBezTo>
                    <a:pt x="9708266" y="4865950"/>
                    <a:pt x="9684248" y="4863645"/>
                    <a:pt x="9661585" y="4856672"/>
                  </a:cubicBezTo>
                  <a:cubicBezTo>
                    <a:pt x="9646785" y="4852118"/>
                    <a:pt x="9633475" y="4843175"/>
                    <a:pt x="9618452" y="4839419"/>
                  </a:cubicBezTo>
                  <a:cubicBezTo>
                    <a:pt x="9598727" y="4834488"/>
                    <a:pt x="9578152" y="4833964"/>
                    <a:pt x="9558068" y="4830793"/>
                  </a:cubicBezTo>
                  <a:cubicBezTo>
                    <a:pt x="9523514" y="4825337"/>
                    <a:pt x="9488734" y="4820971"/>
                    <a:pt x="9454551" y="4813540"/>
                  </a:cubicBezTo>
                  <a:cubicBezTo>
                    <a:pt x="9422514" y="4806575"/>
                    <a:pt x="9391809" y="4794091"/>
                    <a:pt x="9359660" y="4787661"/>
                  </a:cubicBezTo>
                  <a:cubicBezTo>
                    <a:pt x="9346428" y="4785015"/>
                    <a:pt x="9204578" y="4771446"/>
                    <a:pt x="9195758" y="4770408"/>
                  </a:cubicBezTo>
                  <a:cubicBezTo>
                    <a:pt x="9175565" y="4768032"/>
                    <a:pt x="9155581" y="4764026"/>
                    <a:pt x="9135373" y="4761781"/>
                  </a:cubicBezTo>
                  <a:cubicBezTo>
                    <a:pt x="9060142" y="4753422"/>
                    <a:pt x="8986821" y="4749578"/>
                    <a:pt x="8911086" y="4744529"/>
                  </a:cubicBezTo>
                  <a:cubicBezTo>
                    <a:pt x="8896709" y="4741653"/>
                    <a:pt x="8882417" y="4738312"/>
                    <a:pt x="8867954" y="4735902"/>
                  </a:cubicBezTo>
                  <a:cubicBezTo>
                    <a:pt x="8847898" y="4732559"/>
                    <a:pt x="8827295" y="4732207"/>
                    <a:pt x="8807569" y="4727276"/>
                  </a:cubicBezTo>
                  <a:cubicBezTo>
                    <a:pt x="8792546" y="4723520"/>
                    <a:pt x="8779376" y="4714097"/>
                    <a:pt x="8764437" y="4710023"/>
                  </a:cubicBezTo>
                  <a:cubicBezTo>
                    <a:pt x="8747563" y="4705421"/>
                    <a:pt x="8729887" y="4704526"/>
                    <a:pt x="8712679" y="4701397"/>
                  </a:cubicBezTo>
                  <a:cubicBezTo>
                    <a:pt x="8698253" y="4698774"/>
                    <a:pt x="8683860" y="4695951"/>
                    <a:pt x="8669547" y="4692770"/>
                  </a:cubicBezTo>
                  <a:cubicBezTo>
                    <a:pt x="8657973" y="4690198"/>
                    <a:pt x="8646441" y="4687401"/>
                    <a:pt x="8635041" y="4684144"/>
                  </a:cubicBezTo>
                  <a:cubicBezTo>
                    <a:pt x="8626298" y="4681646"/>
                    <a:pt x="8617984" y="4677722"/>
                    <a:pt x="8609162" y="4675517"/>
                  </a:cubicBezTo>
                  <a:cubicBezTo>
                    <a:pt x="8585061" y="4669492"/>
                    <a:pt x="8537329" y="4662107"/>
                    <a:pt x="8514271" y="4658264"/>
                  </a:cubicBezTo>
                  <a:cubicBezTo>
                    <a:pt x="8414385" y="4618312"/>
                    <a:pt x="8539247" y="4664029"/>
                    <a:pt x="8402128" y="4632385"/>
                  </a:cubicBezTo>
                  <a:cubicBezTo>
                    <a:pt x="8387040" y="4628903"/>
                    <a:pt x="8374096" y="4618564"/>
                    <a:pt x="8358996" y="4615132"/>
                  </a:cubicBezTo>
                  <a:cubicBezTo>
                    <a:pt x="8310592" y="4604131"/>
                    <a:pt x="8212347" y="4589253"/>
                    <a:pt x="8212347" y="4589253"/>
                  </a:cubicBezTo>
                  <a:cubicBezTo>
                    <a:pt x="8200845" y="4583502"/>
                    <a:pt x="8190041" y="4576067"/>
                    <a:pt x="8177841" y="4572000"/>
                  </a:cubicBezTo>
                  <a:cubicBezTo>
                    <a:pt x="8163931" y="4567364"/>
                    <a:pt x="8149022" y="4566555"/>
                    <a:pt x="8134709" y="4563374"/>
                  </a:cubicBezTo>
                  <a:cubicBezTo>
                    <a:pt x="8123135" y="4560802"/>
                    <a:pt x="8111603" y="4558004"/>
                    <a:pt x="8100203" y="4554747"/>
                  </a:cubicBezTo>
                  <a:cubicBezTo>
                    <a:pt x="8057785" y="4542627"/>
                    <a:pt x="8085915" y="4547109"/>
                    <a:pt x="8031192" y="4528868"/>
                  </a:cubicBezTo>
                  <a:cubicBezTo>
                    <a:pt x="8000897" y="4518770"/>
                    <a:pt x="7912360" y="4505213"/>
                    <a:pt x="7901796" y="4502989"/>
                  </a:cubicBezTo>
                  <a:cubicBezTo>
                    <a:pt x="7768067" y="4474835"/>
                    <a:pt x="7897599" y="4493837"/>
                    <a:pt x="7763773" y="4477110"/>
                  </a:cubicBezTo>
                  <a:lnTo>
                    <a:pt x="7694762" y="4459857"/>
                  </a:lnTo>
                  <a:cubicBezTo>
                    <a:pt x="7674535" y="4454463"/>
                    <a:pt x="7654846" y="4446990"/>
                    <a:pt x="7634377" y="4442604"/>
                  </a:cubicBezTo>
                  <a:cubicBezTo>
                    <a:pt x="7614496" y="4438344"/>
                    <a:pt x="7594120" y="4436853"/>
                    <a:pt x="7573992" y="4433978"/>
                  </a:cubicBezTo>
                  <a:cubicBezTo>
                    <a:pt x="7553864" y="4428227"/>
                    <a:pt x="7534005" y="4421432"/>
                    <a:pt x="7513607" y="4416725"/>
                  </a:cubicBezTo>
                  <a:cubicBezTo>
                    <a:pt x="7496564" y="4412792"/>
                    <a:pt x="7479040" y="4411321"/>
                    <a:pt x="7461849" y="4408098"/>
                  </a:cubicBezTo>
                  <a:cubicBezTo>
                    <a:pt x="7331064" y="4383576"/>
                    <a:pt x="7421907" y="4396637"/>
                    <a:pt x="7306573" y="4382219"/>
                  </a:cubicBezTo>
                  <a:cubicBezTo>
                    <a:pt x="7248316" y="4362801"/>
                    <a:pt x="7320027" y="4385209"/>
                    <a:pt x="7228935" y="4364966"/>
                  </a:cubicBezTo>
                  <a:cubicBezTo>
                    <a:pt x="7220059" y="4362993"/>
                    <a:pt x="7211829" y="4358732"/>
                    <a:pt x="7203056" y="4356340"/>
                  </a:cubicBezTo>
                  <a:cubicBezTo>
                    <a:pt x="7180180" y="4350101"/>
                    <a:pt x="7157296" y="4343737"/>
                    <a:pt x="7134045" y="4339087"/>
                  </a:cubicBezTo>
                  <a:cubicBezTo>
                    <a:pt x="7119668" y="4336212"/>
                    <a:pt x="7105137" y="4334017"/>
                    <a:pt x="7090913" y="4330461"/>
                  </a:cubicBezTo>
                  <a:cubicBezTo>
                    <a:pt x="7005964" y="4309223"/>
                    <a:pt x="7155710" y="4336946"/>
                    <a:pt x="7013275" y="4313208"/>
                  </a:cubicBezTo>
                  <a:cubicBezTo>
                    <a:pt x="7004649" y="4310332"/>
                    <a:pt x="6996218" y="4306786"/>
                    <a:pt x="6987396" y="4304581"/>
                  </a:cubicBezTo>
                  <a:cubicBezTo>
                    <a:pt x="6956433" y="4296840"/>
                    <a:pt x="6847852" y="4279886"/>
                    <a:pt x="6840747" y="4278702"/>
                  </a:cubicBezTo>
                  <a:cubicBezTo>
                    <a:pt x="6823494" y="4275827"/>
                    <a:pt x="6805957" y="4274319"/>
                    <a:pt x="6788988" y="4270076"/>
                  </a:cubicBezTo>
                  <a:cubicBezTo>
                    <a:pt x="6757963" y="4262319"/>
                    <a:pt x="6744214" y="4258300"/>
                    <a:pt x="6711351" y="4252823"/>
                  </a:cubicBezTo>
                  <a:cubicBezTo>
                    <a:pt x="6691295" y="4249480"/>
                    <a:pt x="6671094" y="4247072"/>
                    <a:pt x="6650966" y="4244197"/>
                  </a:cubicBezTo>
                  <a:cubicBezTo>
                    <a:pt x="6630838" y="4238446"/>
                    <a:pt x="6609638" y="4235607"/>
                    <a:pt x="6590581" y="4226944"/>
                  </a:cubicBezTo>
                  <a:cubicBezTo>
                    <a:pt x="6577492" y="4220994"/>
                    <a:pt x="6568643" y="4208046"/>
                    <a:pt x="6556075" y="4201064"/>
                  </a:cubicBezTo>
                  <a:cubicBezTo>
                    <a:pt x="6542539" y="4193544"/>
                    <a:pt x="6527496" y="4189104"/>
                    <a:pt x="6512943" y="4183812"/>
                  </a:cubicBezTo>
                  <a:cubicBezTo>
                    <a:pt x="6495852" y="4177597"/>
                    <a:pt x="6478276" y="4172774"/>
                    <a:pt x="6461185" y="4166559"/>
                  </a:cubicBezTo>
                  <a:cubicBezTo>
                    <a:pt x="6446632" y="4161267"/>
                    <a:pt x="6432743" y="4154203"/>
                    <a:pt x="6418052" y="4149306"/>
                  </a:cubicBezTo>
                  <a:cubicBezTo>
                    <a:pt x="6406805" y="4145557"/>
                    <a:pt x="6394946" y="4143937"/>
                    <a:pt x="6383547" y="4140680"/>
                  </a:cubicBezTo>
                  <a:cubicBezTo>
                    <a:pt x="6374804" y="4138182"/>
                    <a:pt x="6366559" y="4133958"/>
                    <a:pt x="6357668" y="4132053"/>
                  </a:cubicBezTo>
                  <a:cubicBezTo>
                    <a:pt x="6326233" y="4125317"/>
                    <a:pt x="6294407" y="4120551"/>
                    <a:pt x="6262777" y="4114800"/>
                  </a:cubicBezTo>
                  <a:cubicBezTo>
                    <a:pt x="6225396" y="4097547"/>
                    <a:pt x="6189266" y="4077275"/>
                    <a:pt x="6150634" y="4063042"/>
                  </a:cubicBezTo>
                  <a:cubicBezTo>
                    <a:pt x="6134221" y="4056995"/>
                    <a:pt x="6115844" y="4058657"/>
                    <a:pt x="6098875" y="4054415"/>
                  </a:cubicBezTo>
                  <a:cubicBezTo>
                    <a:pt x="6025683" y="4036117"/>
                    <a:pt x="6064626" y="4037248"/>
                    <a:pt x="5986732" y="4011283"/>
                  </a:cubicBezTo>
                  <a:cubicBezTo>
                    <a:pt x="5930676" y="3992598"/>
                    <a:pt x="5869975" y="3980976"/>
                    <a:pt x="5814203" y="3959525"/>
                  </a:cubicBezTo>
                  <a:cubicBezTo>
                    <a:pt x="5778652" y="3945851"/>
                    <a:pt x="5735914" y="3925995"/>
                    <a:pt x="5702060" y="3907766"/>
                  </a:cubicBezTo>
                  <a:cubicBezTo>
                    <a:pt x="5635001" y="3871657"/>
                    <a:pt x="5651327" y="3873645"/>
                    <a:pt x="5581290" y="3847381"/>
                  </a:cubicBezTo>
                  <a:cubicBezTo>
                    <a:pt x="5484378" y="3811039"/>
                    <a:pt x="5525562" y="3833507"/>
                    <a:pt x="5434641" y="3795623"/>
                  </a:cubicBezTo>
                  <a:cubicBezTo>
                    <a:pt x="5388286" y="3776308"/>
                    <a:pt x="5344260" y="3751118"/>
                    <a:pt x="5296619" y="3735238"/>
                  </a:cubicBezTo>
                  <a:cubicBezTo>
                    <a:pt x="5270740" y="3726612"/>
                    <a:pt x="5245018" y="3717496"/>
                    <a:pt x="5218981" y="3709359"/>
                  </a:cubicBezTo>
                  <a:cubicBezTo>
                    <a:pt x="5199000" y="3703115"/>
                    <a:pt x="5178456" y="3698726"/>
                    <a:pt x="5158596" y="3692106"/>
                  </a:cubicBezTo>
                  <a:cubicBezTo>
                    <a:pt x="5135289" y="3684337"/>
                    <a:pt x="5112302" y="3675581"/>
                    <a:pt x="5089585" y="3666227"/>
                  </a:cubicBezTo>
                  <a:cubicBezTo>
                    <a:pt x="5063398" y="3655444"/>
                    <a:pt x="5038617" y="3641246"/>
                    <a:pt x="5011947" y="3631721"/>
                  </a:cubicBezTo>
                  <a:cubicBezTo>
                    <a:pt x="4957991" y="3612451"/>
                    <a:pt x="4900706" y="3602532"/>
                    <a:pt x="4848045" y="3579963"/>
                  </a:cubicBezTo>
                  <a:lnTo>
                    <a:pt x="4727275" y="3528204"/>
                  </a:lnTo>
                  <a:cubicBezTo>
                    <a:pt x="4715491" y="3523154"/>
                    <a:pt x="4642792" y="3491417"/>
                    <a:pt x="4623758" y="3485072"/>
                  </a:cubicBezTo>
                  <a:cubicBezTo>
                    <a:pt x="4589252" y="3473570"/>
                    <a:pt x="4554012" y="3464074"/>
                    <a:pt x="4520241" y="3450566"/>
                  </a:cubicBezTo>
                  <a:cubicBezTo>
                    <a:pt x="4505864" y="3444815"/>
                    <a:pt x="4490645" y="3440834"/>
                    <a:pt x="4477109" y="3433314"/>
                  </a:cubicBezTo>
                  <a:cubicBezTo>
                    <a:pt x="4464541" y="3426332"/>
                    <a:pt x="4455463" y="3413864"/>
                    <a:pt x="4442603" y="3407434"/>
                  </a:cubicBezTo>
                  <a:cubicBezTo>
                    <a:pt x="4414903" y="3393584"/>
                    <a:pt x="4385719" y="3382723"/>
                    <a:pt x="4356339" y="3372929"/>
                  </a:cubicBezTo>
                  <a:cubicBezTo>
                    <a:pt x="4347713" y="3370053"/>
                    <a:pt x="4338593" y="3368369"/>
                    <a:pt x="4330460" y="3364302"/>
                  </a:cubicBezTo>
                  <a:cubicBezTo>
                    <a:pt x="4204701" y="3301422"/>
                    <a:pt x="4322428" y="3360436"/>
                    <a:pt x="4235569" y="3295291"/>
                  </a:cubicBezTo>
                  <a:cubicBezTo>
                    <a:pt x="4225282" y="3287575"/>
                    <a:pt x="4211528" y="3285512"/>
                    <a:pt x="4201064" y="3278038"/>
                  </a:cubicBezTo>
                  <a:cubicBezTo>
                    <a:pt x="4191137" y="3270947"/>
                    <a:pt x="4185112" y="3259250"/>
                    <a:pt x="4175185" y="3252159"/>
                  </a:cubicBezTo>
                  <a:cubicBezTo>
                    <a:pt x="4164721" y="3244685"/>
                    <a:pt x="4151920" y="3241151"/>
                    <a:pt x="4140679" y="3234906"/>
                  </a:cubicBezTo>
                  <a:cubicBezTo>
                    <a:pt x="4126022" y="3226763"/>
                    <a:pt x="4111283" y="3218642"/>
                    <a:pt x="4097547" y="3209027"/>
                  </a:cubicBezTo>
                  <a:cubicBezTo>
                    <a:pt x="4082463" y="3198468"/>
                    <a:pt x="4069472" y="3185117"/>
                    <a:pt x="4054415" y="3174521"/>
                  </a:cubicBezTo>
                  <a:cubicBezTo>
                    <a:pt x="3991799" y="3130458"/>
                    <a:pt x="3927948" y="3088178"/>
                    <a:pt x="3864634" y="3045125"/>
                  </a:cubicBezTo>
                  <a:cubicBezTo>
                    <a:pt x="3856060" y="3039295"/>
                    <a:pt x="3848027" y="3032509"/>
                    <a:pt x="3838754" y="3027872"/>
                  </a:cubicBezTo>
                  <a:cubicBezTo>
                    <a:pt x="3827252" y="3022121"/>
                    <a:pt x="3815276" y="3017235"/>
                    <a:pt x="3804249" y="3010619"/>
                  </a:cubicBezTo>
                  <a:cubicBezTo>
                    <a:pt x="3786469" y="2999951"/>
                    <a:pt x="3769259" y="2988310"/>
                    <a:pt x="3752490" y="2976114"/>
                  </a:cubicBezTo>
                  <a:cubicBezTo>
                    <a:pt x="3737599" y="2965285"/>
                    <a:pt x="3725146" y="2951081"/>
                    <a:pt x="3709358" y="2941608"/>
                  </a:cubicBezTo>
                  <a:cubicBezTo>
                    <a:pt x="3696080" y="2933641"/>
                    <a:pt x="3680603" y="2930106"/>
                    <a:pt x="3666226" y="2924355"/>
                  </a:cubicBezTo>
                  <a:cubicBezTo>
                    <a:pt x="3629894" y="2869858"/>
                    <a:pt x="3674018" y="2923939"/>
                    <a:pt x="3588588" y="2881223"/>
                  </a:cubicBezTo>
                  <a:cubicBezTo>
                    <a:pt x="3560769" y="2867313"/>
                    <a:pt x="3539829" y="2841015"/>
                    <a:pt x="3510951" y="2829464"/>
                  </a:cubicBezTo>
                  <a:lnTo>
                    <a:pt x="3467819" y="2812212"/>
                  </a:lnTo>
                  <a:cubicBezTo>
                    <a:pt x="3397397" y="2741790"/>
                    <a:pt x="3494974" y="2829796"/>
                    <a:pt x="3398807" y="2777706"/>
                  </a:cubicBezTo>
                  <a:cubicBezTo>
                    <a:pt x="3341989" y="2746930"/>
                    <a:pt x="3280597" y="2719881"/>
                    <a:pt x="3234905" y="2674189"/>
                  </a:cubicBezTo>
                  <a:cubicBezTo>
                    <a:pt x="3202740" y="2642023"/>
                    <a:pt x="3152373" y="2582708"/>
                    <a:pt x="3105509" y="2553419"/>
                  </a:cubicBezTo>
                  <a:cubicBezTo>
                    <a:pt x="3094604" y="2546603"/>
                    <a:pt x="3082292" y="2542324"/>
                    <a:pt x="3071003" y="2536166"/>
                  </a:cubicBezTo>
                  <a:cubicBezTo>
                    <a:pt x="3050651" y="2525065"/>
                    <a:pt x="3031354" y="2512029"/>
                    <a:pt x="3010619" y="2501661"/>
                  </a:cubicBezTo>
                  <a:cubicBezTo>
                    <a:pt x="2991032" y="2491867"/>
                    <a:pt x="2969203" y="2486724"/>
                    <a:pt x="2950234" y="2475781"/>
                  </a:cubicBezTo>
                  <a:cubicBezTo>
                    <a:pt x="2740150" y="2354578"/>
                    <a:pt x="2853052" y="2394502"/>
                    <a:pt x="2760452" y="2363638"/>
                  </a:cubicBezTo>
                  <a:cubicBezTo>
                    <a:pt x="2694316" y="2320506"/>
                    <a:pt x="2621994" y="2285627"/>
                    <a:pt x="2562045" y="2234242"/>
                  </a:cubicBezTo>
                  <a:cubicBezTo>
                    <a:pt x="2541917" y="2216989"/>
                    <a:pt x="2523506" y="2197502"/>
                    <a:pt x="2501660" y="2182483"/>
                  </a:cubicBezTo>
                  <a:cubicBezTo>
                    <a:pt x="2477264" y="2165711"/>
                    <a:pt x="2449127" y="2155042"/>
                    <a:pt x="2424022" y="2139351"/>
                  </a:cubicBezTo>
                  <a:cubicBezTo>
                    <a:pt x="2357066" y="2097504"/>
                    <a:pt x="2290300" y="2055234"/>
                    <a:pt x="2225615" y="2009955"/>
                  </a:cubicBezTo>
                  <a:cubicBezTo>
                    <a:pt x="2203897" y="1994752"/>
                    <a:pt x="2187627" y="1972381"/>
                    <a:pt x="2165230" y="1958197"/>
                  </a:cubicBezTo>
                  <a:cubicBezTo>
                    <a:pt x="2101050" y="1917550"/>
                    <a:pt x="2032443" y="1884332"/>
                    <a:pt x="1966822" y="1846053"/>
                  </a:cubicBezTo>
                  <a:cubicBezTo>
                    <a:pt x="1928909" y="1823937"/>
                    <a:pt x="1893937" y="1796671"/>
                    <a:pt x="1854679" y="1777042"/>
                  </a:cubicBezTo>
                  <a:cubicBezTo>
                    <a:pt x="1751888" y="1725647"/>
                    <a:pt x="1773339" y="1738326"/>
                    <a:pt x="1621766" y="1639019"/>
                  </a:cubicBezTo>
                  <a:cubicBezTo>
                    <a:pt x="1597714" y="1623261"/>
                    <a:pt x="1574394" y="1606196"/>
                    <a:pt x="1552754" y="1587261"/>
                  </a:cubicBezTo>
                  <a:cubicBezTo>
                    <a:pt x="1505294" y="1545733"/>
                    <a:pt x="1462497" y="1499041"/>
                    <a:pt x="1414732" y="1457864"/>
                  </a:cubicBezTo>
                  <a:cubicBezTo>
                    <a:pt x="1315950" y="1372707"/>
                    <a:pt x="1308932" y="1390502"/>
                    <a:pt x="1233577" y="1302589"/>
                  </a:cubicBezTo>
                  <a:cubicBezTo>
                    <a:pt x="1220083" y="1286846"/>
                    <a:pt x="1211333" y="1267552"/>
                    <a:pt x="1199071" y="1250831"/>
                  </a:cubicBezTo>
                  <a:cubicBezTo>
                    <a:pt x="1179683" y="1224393"/>
                    <a:pt x="1160158" y="1197969"/>
                    <a:pt x="1138686" y="1173193"/>
                  </a:cubicBezTo>
                  <a:cubicBezTo>
                    <a:pt x="1085354" y="1111656"/>
                    <a:pt x="1029650" y="1052213"/>
                    <a:pt x="974785" y="992038"/>
                  </a:cubicBezTo>
                  <a:cubicBezTo>
                    <a:pt x="940510" y="954446"/>
                    <a:pt x="901791" y="920593"/>
                    <a:pt x="871268" y="879895"/>
                  </a:cubicBezTo>
                  <a:cubicBezTo>
                    <a:pt x="854015" y="856891"/>
                    <a:pt x="839842" y="831216"/>
                    <a:pt x="819509" y="810883"/>
                  </a:cubicBezTo>
                  <a:cubicBezTo>
                    <a:pt x="807653" y="799027"/>
                    <a:pt x="789047" y="795985"/>
                    <a:pt x="776377" y="785004"/>
                  </a:cubicBezTo>
                  <a:cubicBezTo>
                    <a:pt x="745647" y="758371"/>
                    <a:pt x="719912" y="726411"/>
                    <a:pt x="690113" y="698740"/>
                  </a:cubicBezTo>
                  <a:cubicBezTo>
                    <a:pt x="679577" y="688957"/>
                    <a:pt x="666205" y="682576"/>
                    <a:pt x="655607" y="672861"/>
                  </a:cubicBezTo>
                  <a:cubicBezTo>
                    <a:pt x="597133" y="619260"/>
                    <a:pt x="541425" y="562699"/>
                    <a:pt x="483079" y="508959"/>
                  </a:cubicBezTo>
                  <a:cubicBezTo>
                    <a:pt x="432142" y="462043"/>
                    <a:pt x="379365" y="417164"/>
                    <a:pt x="327803" y="370936"/>
                  </a:cubicBezTo>
                  <a:cubicBezTo>
                    <a:pt x="295975" y="342401"/>
                    <a:pt x="260633" y="317213"/>
                    <a:pt x="232913" y="284672"/>
                  </a:cubicBezTo>
                  <a:cubicBezTo>
                    <a:pt x="166777" y="207034"/>
                    <a:pt x="91077" y="136619"/>
                    <a:pt x="34505" y="51759"/>
                  </a:cubicBezTo>
                  <a:lnTo>
                    <a:pt x="0" y="0"/>
                  </a:lnTo>
                </a:path>
              </a:pathLst>
            </a:cu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Forme libre 28"/>
            <p:cNvSpPr/>
            <p:nvPr/>
          </p:nvSpPr>
          <p:spPr>
            <a:xfrm>
              <a:off x="2777962" y="1845496"/>
              <a:ext cx="3674597" cy="2428273"/>
            </a:xfrm>
            <a:custGeom>
              <a:avLst/>
              <a:gdLst>
                <a:gd name="connsiteX0" fmla="*/ 9972135 w 9972135"/>
                <a:gd name="connsiteY0" fmla="*/ 4917057 h 4917057"/>
                <a:gd name="connsiteX1" fmla="*/ 9782354 w 9972135"/>
                <a:gd name="connsiteY1" fmla="*/ 4899804 h 4917057"/>
                <a:gd name="connsiteX2" fmla="*/ 9730596 w 9972135"/>
                <a:gd name="connsiteY2" fmla="*/ 4873925 h 4917057"/>
                <a:gd name="connsiteX3" fmla="*/ 9661585 w 9972135"/>
                <a:gd name="connsiteY3" fmla="*/ 4856672 h 4917057"/>
                <a:gd name="connsiteX4" fmla="*/ 9618452 w 9972135"/>
                <a:gd name="connsiteY4" fmla="*/ 4839419 h 4917057"/>
                <a:gd name="connsiteX5" fmla="*/ 9558068 w 9972135"/>
                <a:gd name="connsiteY5" fmla="*/ 4830793 h 4917057"/>
                <a:gd name="connsiteX6" fmla="*/ 9454551 w 9972135"/>
                <a:gd name="connsiteY6" fmla="*/ 4813540 h 4917057"/>
                <a:gd name="connsiteX7" fmla="*/ 9359660 w 9972135"/>
                <a:gd name="connsiteY7" fmla="*/ 4787661 h 4917057"/>
                <a:gd name="connsiteX8" fmla="*/ 9195758 w 9972135"/>
                <a:gd name="connsiteY8" fmla="*/ 4770408 h 4917057"/>
                <a:gd name="connsiteX9" fmla="*/ 9135373 w 9972135"/>
                <a:gd name="connsiteY9" fmla="*/ 4761781 h 4917057"/>
                <a:gd name="connsiteX10" fmla="*/ 8911086 w 9972135"/>
                <a:gd name="connsiteY10" fmla="*/ 4744529 h 4917057"/>
                <a:gd name="connsiteX11" fmla="*/ 8867954 w 9972135"/>
                <a:gd name="connsiteY11" fmla="*/ 4735902 h 4917057"/>
                <a:gd name="connsiteX12" fmla="*/ 8807569 w 9972135"/>
                <a:gd name="connsiteY12" fmla="*/ 4727276 h 4917057"/>
                <a:gd name="connsiteX13" fmla="*/ 8764437 w 9972135"/>
                <a:gd name="connsiteY13" fmla="*/ 4710023 h 4917057"/>
                <a:gd name="connsiteX14" fmla="*/ 8712679 w 9972135"/>
                <a:gd name="connsiteY14" fmla="*/ 4701397 h 4917057"/>
                <a:gd name="connsiteX15" fmla="*/ 8669547 w 9972135"/>
                <a:gd name="connsiteY15" fmla="*/ 4692770 h 4917057"/>
                <a:gd name="connsiteX16" fmla="*/ 8635041 w 9972135"/>
                <a:gd name="connsiteY16" fmla="*/ 4684144 h 4917057"/>
                <a:gd name="connsiteX17" fmla="*/ 8609162 w 9972135"/>
                <a:gd name="connsiteY17" fmla="*/ 4675517 h 4917057"/>
                <a:gd name="connsiteX18" fmla="*/ 8514271 w 9972135"/>
                <a:gd name="connsiteY18" fmla="*/ 4658264 h 4917057"/>
                <a:gd name="connsiteX19" fmla="*/ 8402128 w 9972135"/>
                <a:gd name="connsiteY19" fmla="*/ 4632385 h 4917057"/>
                <a:gd name="connsiteX20" fmla="*/ 8358996 w 9972135"/>
                <a:gd name="connsiteY20" fmla="*/ 4615132 h 4917057"/>
                <a:gd name="connsiteX21" fmla="*/ 8212347 w 9972135"/>
                <a:gd name="connsiteY21" fmla="*/ 4589253 h 4917057"/>
                <a:gd name="connsiteX22" fmla="*/ 8177841 w 9972135"/>
                <a:gd name="connsiteY22" fmla="*/ 4572000 h 4917057"/>
                <a:gd name="connsiteX23" fmla="*/ 8134709 w 9972135"/>
                <a:gd name="connsiteY23" fmla="*/ 4563374 h 4917057"/>
                <a:gd name="connsiteX24" fmla="*/ 8100203 w 9972135"/>
                <a:gd name="connsiteY24" fmla="*/ 4554747 h 4917057"/>
                <a:gd name="connsiteX25" fmla="*/ 8031192 w 9972135"/>
                <a:gd name="connsiteY25" fmla="*/ 4528868 h 4917057"/>
                <a:gd name="connsiteX26" fmla="*/ 7901796 w 9972135"/>
                <a:gd name="connsiteY26" fmla="*/ 4502989 h 4917057"/>
                <a:gd name="connsiteX27" fmla="*/ 7763773 w 9972135"/>
                <a:gd name="connsiteY27" fmla="*/ 4477110 h 4917057"/>
                <a:gd name="connsiteX28" fmla="*/ 7694762 w 9972135"/>
                <a:gd name="connsiteY28" fmla="*/ 4459857 h 4917057"/>
                <a:gd name="connsiteX29" fmla="*/ 7634377 w 9972135"/>
                <a:gd name="connsiteY29" fmla="*/ 4442604 h 4917057"/>
                <a:gd name="connsiteX30" fmla="*/ 7573992 w 9972135"/>
                <a:gd name="connsiteY30" fmla="*/ 4433978 h 4917057"/>
                <a:gd name="connsiteX31" fmla="*/ 7513607 w 9972135"/>
                <a:gd name="connsiteY31" fmla="*/ 4416725 h 4917057"/>
                <a:gd name="connsiteX32" fmla="*/ 7461849 w 9972135"/>
                <a:gd name="connsiteY32" fmla="*/ 4408098 h 4917057"/>
                <a:gd name="connsiteX33" fmla="*/ 7306573 w 9972135"/>
                <a:gd name="connsiteY33" fmla="*/ 4382219 h 4917057"/>
                <a:gd name="connsiteX34" fmla="*/ 7228935 w 9972135"/>
                <a:gd name="connsiteY34" fmla="*/ 4364966 h 4917057"/>
                <a:gd name="connsiteX35" fmla="*/ 7203056 w 9972135"/>
                <a:gd name="connsiteY35" fmla="*/ 4356340 h 4917057"/>
                <a:gd name="connsiteX36" fmla="*/ 7134045 w 9972135"/>
                <a:gd name="connsiteY36" fmla="*/ 4339087 h 4917057"/>
                <a:gd name="connsiteX37" fmla="*/ 7090913 w 9972135"/>
                <a:gd name="connsiteY37" fmla="*/ 4330461 h 4917057"/>
                <a:gd name="connsiteX38" fmla="*/ 7013275 w 9972135"/>
                <a:gd name="connsiteY38" fmla="*/ 4313208 h 4917057"/>
                <a:gd name="connsiteX39" fmla="*/ 6987396 w 9972135"/>
                <a:gd name="connsiteY39" fmla="*/ 4304581 h 4917057"/>
                <a:gd name="connsiteX40" fmla="*/ 6840747 w 9972135"/>
                <a:gd name="connsiteY40" fmla="*/ 4278702 h 4917057"/>
                <a:gd name="connsiteX41" fmla="*/ 6788988 w 9972135"/>
                <a:gd name="connsiteY41" fmla="*/ 4270076 h 4917057"/>
                <a:gd name="connsiteX42" fmla="*/ 6711351 w 9972135"/>
                <a:gd name="connsiteY42" fmla="*/ 4252823 h 4917057"/>
                <a:gd name="connsiteX43" fmla="*/ 6650966 w 9972135"/>
                <a:gd name="connsiteY43" fmla="*/ 4244197 h 4917057"/>
                <a:gd name="connsiteX44" fmla="*/ 6590581 w 9972135"/>
                <a:gd name="connsiteY44" fmla="*/ 4226944 h 4917057"/>
                <a:gd name="connsiteX45" fmla="*/ 6556075 w 9972135"/>
                <a:gd name="connsiteY45" fmla="*/ 4201064 h 4917057"/>
                <a:gd name="connsiteX46" fmla="*/ 6512943 w 9972135"/>
                <a:gd name="connsiteY46" fmla="*/ 4183812 h 4917057"/>
                <a:gd name="connsiteX47" fmla="*/ 6461185 w 9972135"/>
                <a:gd name="connsiteY47" fmla="*/ 4166559 h 4917057"/>
                <a:gd name="connsiteX48" fmla="*/ 6418052 w 9972135"/>
                <a:gd name="connsiteY48" fmla="*/ 4149306 h 4917057"/>
                <a:gd name="connsiteX49" fmla="*/ 6383547 w 9972135"/>
                <a:gd name="connsiteY49" fmla="*/ 4140680 h 4917057"/>
                <a:gd name="connsiteX50" fmla="*/ 6357668 w 9972135"/>
                <a:gd name="connsiteY50" fmla="*/ 4132053 h 4917057"/>
                <a:gd name="connsiteX51" fmla="*/ 6262777 w 9972135"/>
                <a:gd name="connsiteY51" fmla="*/ 4114800 h 4917057"/>
                <a:gd name="connsiteX52" fmla="*/ 6150634 w 9972135"/>
                <a:gd name="connsiteY52" fmla="*/ 4063042 h 4917057"/>
                <a:gd name="connsiteX53" fmla="*/ 6098875 w 9972135"/>
                <a:gd name="connsiteY53" fmla="*/ 4054415 h 4917057"/>
                <a:gd name="connsiteX54" fmla="*/ 5986732 w 9972135"/>
                <a:gd name="connsiteY54" fmla="*/ 4011283 h 4917057"/>
                <a:gd name="connsiteX55" fmla="*/ 5814203 w 9972135"/>
                <a:gd name="connsiteY55" fmla="*/ 3959525 h 4917057"/>
                <a:gd name="connsiteX56" fmla="*/ 5702060 w 9972135"/>
                <a:gd name="connsiteY56" fmla="*/ 3907766 h 4917057"/>
                <a:gd name="connsiteX57" fmla="*/ 5581290 w 9972135"/>
                <a:gd name="connsiteY57" fmla="*/ 3847381 h 4917057"/>
                <a:gd name="connsiteX58" fmla="*/ 5434641 w 9972135"/>
                <a:gd name="connsiteY58" fmla="*/ 3795623 h 4917057"/>
                <a:gd name="connsiteX59" fmla="*/ 5296619 w 9972135"/>
                <a:gd name="connsiteY59" fmla="*/ 3735238 h 4917057"/>
                <a:gd name="connsiteX60" fmla="*/ 5218981 w 9972135"/>
                <a:gd name="connsiteY60" fmla="*/ 3709359 h 4917057"/>
                <a:gd name="connsiteX61" fmla="*/ 5158596 w 9972135"/>
                <a:gd name="connsiteY61" fmla="*/ 3692106 h 4917057"/>
                <a:gd name="connsiteX62" fmla="*/ 5089585 w 9972135"/>
                <a:gd name="connsiteY62" fmla="*/ 3666227 h 4917057"/>
                <a:gd name="connsiteX63" fmla="*/ 5011947 w 9972135"/>
                <a:gd name="connsiteY63" fmla="*/ 3631721 h 4917057"/>
                <a:gd name="connsiteX64" fmla="*/ 4848045 w 9972135"/>
                <a:gd name="connsiteY64" fmla="*/ 3579963 h 4917057"/>
                <a:gd name="connsiteX65" fmla="*/ 4727275 w 9972135"/>
                <a:gd name="connsiteY65" fmla="*/ 3528204 h 4917057"/>
                <a:gd name="connsiteX66" fmla="*/ 4623758 w 9972135"/>
                <a:gd name="connsiteY66" fmla="*/ 3485072 h 4917057"/>
                <a:gd name="connsiteX67" fmla="*/ 4520241 w 9972135"/>
                <a:gd name="connsiteY67" fmla="*/ 3450566 h 4917057"/>
                <a:gd name="connsiteX68" fmla="*/ 4477109 w 9972135"/>
                <a:gd name="connsiteY68" fmla="*/ 3433314 h 4917057"/>
                <a:gd name="connsiteX69" fmla="*/ 4442603 w 9972135"/>
                <a:gd name="connsiteY69" fmla="*/ 3407434 h 4917057"/>
                <a:gd name="connsiteX70" fmla="*/ 4356339 w 9972135"/>
                <a:gd name="connsiteY70" fmla="*/ 3372929 h 4917057"/>
                <a:gd name="connsiteX71" fmla="*/ 4330460 w 9972135"/>
                <a:gd name="connsiteY71" fmla="*/ 3364302 h 4917057"/>
                <a:gd name="connsiteX72" fmla="*/ 4235569 w 9972135"/>
                <a:gd name="connsiteY72" fmla="*/ 3295291 h 4917057"/>
                <a:gd name="connsiteX73" fmla="*/ 4201064 w 9972135"/>
                <a:gd name="connsiteY73" fmla="*/ 3278038 h 4917057"/>
                <a:gd name="connsiteX74" fmla="*/ 4175185 w 9972135"/>
                <a:gd name="connsiteY74" fmla="*/ 3252159 h 4917057"/>
                <a:gd name="connsiteX75" fmla="*/ 4140679 w 9972135"/>
                <a:gd name="connsiteY75" fmla="*/ 3234906 h 4917057"/>
                <a:gd name="connsiteX76" fmla="*/ 4097547 w 9972135"/>
                <a:gd name="connsiteY76" fmla="*/ 3209027 h 4917057"/>
                <a:gd name="connsiteX77" fmla="*/ 4054415 w 9972135"/>
                <a:gd name="connsiteY77" fmla="*/ 3174521 h 4917057"/>
                <a:gd name="connsiteX78" fmla="*/ 3864634 w 9972135"/>
                <a:gd name="connsiteY78" fmla="*/ 3045125 h 4917057"/>
                <a:gd name="connsiteX79" fmla="*/ 3838754 w 9972135"/>
                <a:gd name="connsiteY79" fmla="*/ 3027872 h 4917057"/>
                <a:gd name="connsiteX80" fmla="*/ 3804249 w 9972135"/>
                <a:gd name="connsiteY80" fmla="*/ 3010619 h 4917057"/>
                <a:gd name="connsiteX81" fmla="*/ 3752490 w 9972135"/>
                <a:gd name="connsiteY81" fmla="*/ 2976114 h 4917057"/>
                <a:gd name="connsiteX82" fmla="*/ 3709358 w 9972135"/>
                <a:gd name="connsiteY82" fmla="*/ 2941608 h 4917057"/>
                <a:gd name="connsiteX83" fmla="*/ 3666226 w 9972135"/>
                <a:gd name="connsiteY83" fmla="*/ 2924355 h 4917057"/>
                <a:gd name="connsiteX84" fmla="*/ 3588588 w 9972135"/>
                <a:gd name="connsiteY84" fmla="*/ 2881223 h 4917057"/>
                <a:gd name="connsiteX85" fmla="*/ 3510951 w 9972135"/>
                <a:gd name="connsiteY85" fmla="*/ 2829464 h 4917057"/>
                <a:gd name="connsiteX86" fmla="*/ 3467819 w 9972135"/>
                <a:gd name="connsiteY86" fmla="*/ 2812212 h 4917057"/>
                <a:gd name="connsiteX87" fmla="*/ 3398807 w 9972135"/>
                <a:gd name="connsiteY87" fmla="*/ 2777706 h 4917057"/>
                <a:gd name="connsiteX88" fmla="*/ 3234905 w 9972135"/>
                <a:gd name="connsiteY88" fmla="*/ 2674189 h 4917057"/>
                <a:gd name="connsiteX89" fmla="*/ 3105509 w 9972135"/>
                <a:gd name="connsiteY89" fmla="*/ 2553419 h 4917057"/>
                <a:gd name="connsiteX90" fmla="*/ 3071003 w 9972135"/>
                <a:gd name="connsiteY90" fmla="*/ 2536166 h 4917057"/>
                <a:gd name="connsiteX91" fmla="*/ 3010619 w 9972135"/>
                <a:gd name="connsiteY91" fmla="*/ 2501661 h 4917057"/>
                <a:gd name="connsiteX92" fmla="*/ 2950234 w 9972135"/>
                <a:gd name="connsiteY92" fmla="*/ 2475781 h 4917057"/>
                <a:gd name="connsiteX93" fmla="*/ 2760452 w 9972135"/>
                <a:gd name="connsiteY93" fmla="*/ 2363638 h 4917057"/>
                <a:gd name="connsiteX94" fmla="*/ 2562045 w 9972135"/>
                <a:gd name="connsiteY94" fmla="*/ 2234242 h 4917057"/>
                <a:gd name="connsiteX95" fmla="*/ 2501660 w 9972135"/>
                <a:gd name="connsiteY95" fmla="*/ 2182483 h 4917057"/>
                <a:gd name="connsiteX96" fmla="*/ 2424022 w 9972135"/>
                <a:gd name="connsiteY96" fmla="*/ 2139351 h 4917057"/>
                <a:gd name="connsiteX97" fmla="*/ 2225615 w 9972135"/>
                <a:gd name="connsiteY97" fmla="*/ 2009955 h 4917057"/>
                <a:gd name="connsiteX98" fmla="*/ 2165230 w 9972135"/>
                <a:gd name="connsiteY98" fmla="*/ 1958197 h 4917057"/>
                <a:gd name="connsiteX99" fmla="*/ 1966822 w 9972135"/>
                <a:gd name="connsiteY99" fmla="*/ 1846053 h 4917057"/>
                <a:gd name="connsiteX100" fmla="*/ 1854679 w 9972135"/>
                <a:gd name="connsiteY100" fmla="*/ 1777042 h 4917057"/>
                <a:gd name="connsiteX101" fmla="*/ 1621766 w 9972135"/>
                <a:gd name="connsiteY101" fmla="*/ 1639019 h 4917057"/>
                <a:gd name="connsiteX102" fmla="*/ 1552754 w 9972135"/>
                <a:gd name="connsiteY102" fmla="*/ 1587261 h 4917057"/>
                <a:gd name="connsiteX103" fmla="*/ 1414732 w 9972135"/>
                <a:gd name="connsiteY103" fmla="*/ 1457864 h 4917057"/>
                <a:gd name="connsiteX104" fmla="*/ 1233577 w 9972135"/>
                <a:gd name="connsiteY104" fmla="*/ 1302589 h 4917057"/>
                <a:gd name="connsiteX105" fmla="*/ 1199071 w 9972135"/>
                <a:gd name="connsiteY105" fmla="*/ 1250831 h 4917057"/>
                <a:gd name="connsiteX106" fmla="*/ 1138686 w 9972135"/>
                <a:gd name="connsiteY106" fmla="*/ 1173193 h 4917057"/>
                <a:gd name="connsiteX107" fmla="*/ 974785 w 9972135"/>
                <a:gd name="connsiteY107" fmla="*/ 992038 h 4917057"/>
                <a:gd name="connsiteX108" fmla="*/ 871268 w 9972135"/>
                <a:gd name="connsiteY108" fmla="*/ 879895 h 4917057"/>
                <a:gd name="connsiteX109" fmla="*/ 819509 w 9972135"/>
                <a:gd name="connsiteY109" fmla="*/ 810883 h 4917057"/>
                <a:gd name="connsiteX110" fmla="*/ 776377 w 9972135"/>
                <a:gd name="connsiteY110" fmla="*/ 785004 h 4917057"/>
                <a:gd name="connsiteX111" fmla="*/ 690113 w 9972135"/>
                <a:gd name="connsiteY111" fmla="*/ 698740 h 4917057"/>
                <a:gd name="connsiteX112" fmla="*/ 655607 w 9972135"/>
                <a:gd name="connsiteY112" fmla="*/ 672861 h 4917057"/>
                <a:gd name="connsiteX113" fmla="*/ 483079 w 9972135"/>
                <a:gd name="connsiteY113" fmla="*/ 508959 h 4917057"/>
                <a:gd name="connsiteX114" fmla="*/ 327803 w 9972135"/>
                <a:gd name="connsiteY114" fmla="*/ 370936 h 4917057"/>
                <a:gd name="connsiteX115" fmla="*/ 232913 w 9972135"/>
                <a:gd name="connsiteY115" fmla="*/ 284672 h 4917057"/>
                <a:gd name="connsiteX116" fmla="*/ 34505 w 9972135"/>
                <a:gd name="connsiteY116" fmla="*/ 51759 h 4917057"/>
                <a:gd name="connsiteX117" fmla="*/ 0 w 9972135"/>
                <a:gd name="connsiteY117" fmla="*/ 0 h 491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972135" h="4917057">
                  <a:moveTo>
                    <a:pt x="9972135" y="4917057"/>
                  </a:moveTo>
                  <a:cubicBezTo>
                    <a:pt x="9908875" y="4911306"/>
                    <a:pt x="9844886" y="4910970"/>
                    <a:pt x="9782354" y="4899804"/>
                  </a:cubicBezTo>
                  <a:cubicBezTo>
                    <a:pt x="9763365" y="4896413"/>
                    <a:pt x="9748761" y="4880413"/>
                    <a:pt x="9730596" y="4873925"/>
                  </a:cubicBezTo>
                  <a:cubicBezTo>
                    <a:pt x="9708266" y="4865950"/>
                    <a:pt x="9684248" y="4863645"/>
                    <a:pt x="9661585" y="4856672"/>
                  </a:cubicBezTo>
                  <a:cubicBezTo>
                    <a:pt x="9646785" y="4852118"/>
                    <a:pt x="9633475" y="4843175"/>
                    <a:pt x="9618452" y="4839419"/>
                  </a:cubicBezTo>
                  <a:cubicBezTo>
                    <a:pt x="9598727" y="4834488"/>
                    <a:pt x="9578152" y="4833964"/>
                    <a:pt x="9558068" y="4830793"/>
                  </a:cubicBezTo>
                  <a:cubicBezTo>
                    <a:pt x="9523514" y="4825337"/>
                    <a:pt x="9488734" y="4820971"/>
                    <a:pt x="9454551" y="4813540"/>
                  </a:cubicBezTo>
                  <a:cubicBezTo>
                    <a:pt x="9422514" y="4806575"/>
                    <a:pt x="9391809" y="4794091"/>
                    <a:pt x="9359660" y="4787661"/>
                  </a:cubicBezTo>
                  <a:cubicBezTo>
                    <a:pt x="9346428" y="4785015"/>
                    <a:pt x="9204578" y="4771446"/>
                    <a:pt x="9195758" y="4770408"/>
                  </a:cubicBezTo>
                  <a:cubicBezTo>
                    <a:pt x="9175565" y="4768032"/>
                    <a:pt x="9155581" y="4764026"/>
                    <a:pt x="9135373" y="4761781"/>
                  </a:cubicBezTo>
                  <a:cubicBezTo>
                    <a:pt x="9060142" y="4753422"/>
                    <a:pt x="8986821" y="4749578"/>
                    <a:pt x="8911086" y="4744529"/>
                  </a:cubicBezTo>
                  <a:cubicBezTo>
                    <a:pt x="8896709" y="4741653"/>
                    <a:pt x="8882417" y="4738312"/>
                    <a:pt x="8867954" y="4735902"/>
                  </a:cubicBezTo>
                  <a:cubicBezTo>
                    <a:pt x="8847898" y="4732559"/>
                    <a:pt x="8827295" y="4732207"/>
                    <a:pt x="8807569" y="4727276"/>
                  </a:cubicBezTo>
                  <a:cubicBezTo>
                    <a:pt x="8792546" y="4723520"/>
                    <a:pt x="8779376" y="4714097"/>
                    <a:pt x="8764437" y="4710023"/>
                  </a:cubicBezTo>
                  <a:cubicBezTo>
                    <a:pt x="8747563" y="4705421"/>
                    <a:pt x="8729887" y="4704526"/>
                    <a:pt x="8712679" y="4701397"/>
                  </a:cubicBezTo>
                  <a:cubicBezTo>
                    <a:pt x="8698253" y="4698774"/>
                    <a:pt x="8683860" y="4695951"/>
                    <a:pt x="8669547" y="4692770"/>
                  </a:cubicBezTo>
                  <a:cubicBezTo>
                    <a:pt x="8657973" y="4690198"/>
                    <a:pt x="8646441" y="4687401"/>
                    <a:pt x="8635041" y="4684144"/>
                  </a:cubicBezTo>
                  <a:cubicBezTo>
                    <a:pt x="8626298" y="4681646"/>
                    <a:pt x="8617984" y="4677722"/>
                    <a:pt x="8609162" y="4675517"/>
                  </a:cubicBezTo>
                  <a:cubicBezTo>
                    <a:pt x="8585061" y="4669492"/>
                    <a:pt x="8537329" y="4662107"/>
                    <a:pt x="8514271" y="4658264"/>
                  </a:cubicBezTo>
                  <a:cubicBezTo>
                    <a:pt x="8414385" y="4618312"/>
                    <a:pt x="8539247" y="4664029"/>
                    <a:pt x="8402128" y="4632385"/>
                  </a:cubicBezTo>
                  <a:cubicBezTo>
                    <a:pt x="8387040" y="4628903"/>
                    <a:pt x="8374096" y="4618564"/>
                    <a:pt x="8358996" y="4615132"/>
                  </a:cubicBezTo>
                  <a:cubicBezTo>
                    <a:pt x="8310592" y="4604131"/>
                    <a:pt x="8212347" y="4589253"/>
                    <a:pt x="8212347" y="4589253"/>
                  </a:cubicBezTo>
                  <a:cubicBezTo>
                    <a:pt x="8200845" y="4583502"/>
                    <a:pt x="8190041" y="4576067"/>
                    <a:pt x="8177841" y="4572000"/>
                  </a:cubicBezTo>
                  <a:cubicBezTo>
                    <a:pt x="8163931" y="4567364"/>
                    <a:pt x="8149022" y="4566555"/>
                    <a:pt x="8134709" y="4563374"/>
                  </a:cubicBezTo>
                  <a:cubicBezTo>
                    <a:pt x="8123135" y="4560802"/>
                    <a:pt x="8111603" y="4558004"/>
                    <a:pt x="8100203" y="4554747"/>
                  </a:cubicBezTo>
                  <a:cubicBezTo>
                    <a:pt x="8057785" y="4542627"/>
                    <a:pt x="8085915" y="4547109"/>
                    <a:pt x="8031192" y="4528868"/>
                  </a:cubicBezTo>
                  <a:cubicBezTo>
                    <a:pt x="8000897" y="4518770"/>
                    <a:pt x="7912360" y="4505213"/>
                    <a:pt x="7901796" y="4502989"/>
                  </a:cubicBezTo>
                  <a:cubicBezTo>
                    <a:pt x="7768067" y="4474835"/>
                    <a:pt x="7897599" y="4493837"/>
                    <a:pt x="7763773" y="4477110"/>
                  </a:cubicBezTo>
                  <a:lnTo>
                    <a:pt x="7694762" y="4459857"/>
                  </a:lnTo>
                  <a:cubicBezTo>
                    <a:pt x="7674535" y="4454463"/>
                    <a:pt x="7654846" y="4446990"/>
                    <a:pt x="7634377" y="4442604"/>
                  </a:cubicBezTo>
                  <a:cubicBezTo>
                    <a:pt x="7614496" y="4438344"/>
                    <a:pt x="7594120" y="4436853"/>
                    <a:pt x="7573992" y="4433978"/>
                  </a:cubicBezTo>
                  <a:cubicBezTo>
                    <a:pt x="7553864" y="4428227"/>
                    <a:pt x="7534005" y="4421432"/>
                    <a:pt x="7513607" y="4416725"/>
                  </a:cubicBezTo>
                  <a:cubicBezTo>
                    <a:pt x="7496564" y="4412792"/>
                    <a:pt x="7479040" y="4411321"/>
                    <a:pt x="7461849" y="4408098"/>
                  </a:cubicBezTo>
                  <a:cubicBezTo>
                    <a:pt x="7331064" y="4383576"/>
                    <a:pt x="7421907" y="4396637"/>
                    <a:pt x="7306573" y="4382219"/>
                  </a:cubicBezTo>
                  <a:cubicBezTo>
                    <a:pt x="7248316" y="4362801"/>
                    <a:pt x="7320027" y="4385209"/>
                    <a:pt x="7228935" y="4364966"/>
                  </a:cubicBezTo>
                  <a:cubicBezTo>
                    <a:pt x="7220059" y="4362993"/>
                    <a:pt x="7211829" y="4358732"/>
                    <a:pt x="7203056" y="4356340"/>
                  </a:cubicBezTo>
                  <a:cubicBezTo>
                    <a:pt x="7180180" y="4350101"/>
                    <a:pt x="7157296" y="4343737"/>
                    <a:pt x="7134045" y="4339087"/>
                  </a:cubicBezTo>
                  <a:cubicBezTo>
                    <a:pt x="7119668" y="4336212"/>
                    <a:pt x="7105137" y="4334017"/>
                    <a:pt x="7090913" y="4330461"/>
                  </a:cubicBezTo>
                  <a:cubicBezTo>
                    <a:pt x="7005964" y="4309223"/>
                    <a:pt x="7155710" y="4336946"/>
                    <a:pt x="7013275" y="4313208"/>
                  </a:cubicBezTo>
                  <a:cubicBezTo>
                    <a:pt x="7004649" y="4310332"/>
                    <a:pt x="6996218" y="4306786"/>
                    <a:pt x="6987396" y="4304581"/>
                  </a:cubicBezTo>
                  <a:cubicBezTo>
                    <a:pt x="6956433" y="4296840"/>
                    <a:pt x="6847852" y="4279886"/>
                    <a:pt x="6840747" y="4278702"/>
                  </a:cubicBezTo>
                  <a:cubicBezTo>
                    <a:pt x="6823494" y="4275827"/>
                    <a:pt x="6805957" y="4274319"/>
                    <a:pt x="6788988" y="4270076"/>
                  </a:cubicBezTo>
                  <a:cubicBezTo>
                    <a:pt x="6757963" y="4262319"/>
                    <a:pt x="6744214" y="4258300"/>
                    <a:pt x="6711351" y="4252823"/>
                  </a:cubicBezTo>
                  <a:cubicBezTo>
                    <a:pt x="6691295" y="4249480"/>
                    <a:pt x="6671094" y="4247072"/>
                    <a:pt x="6650966" y="4244197"/>
                  </a:cubicBezTo>
                  <a:cubicBezTo>
                    <a:pt x="6630838" y="4238446"/>
                    <a:pt x="6609638" y="4235607"/>
                    <a:pt x="6590581" y="4226944"/>
                  </a:cubicBezTo>
                  <a:cubicBezTo>
                    <a:pt x="6577492" y="4220994"/>
                    <a:pt x="6568643" y="4208046"/>
                    <a:pt x="6556075" y="4201064"/>
                  </a:cubicBezTo>
                  <a:cubicBezTo>
                    <a:pt x="6542539" y="4193544"/>
                    <a:pt x="6527496" y="4189104"/>
                    <a:pt x="6512943" y="4183812"/>
                  </a:cubicBezTo>
                  <a:cubicBezTo>
                    <a:pt x="6495852" y="4177597"/>
                    <a:pt x="6478276" y="4172774"/>
                    <a:pt x="6461185" y="4166559"/>
                  </a:cubicBezTo>
                  <a:cubicBezTo>
                    <a:pt x="6446632" y="4161267"/>
                    <a:pt x="6432743" y="4154203"/>
                    <a:pt x="6418052" y="4149306"/>
                  </a:cubicBezTo>
                  <a:cubicBezTo>
                    <a:pt x="6406805" y="4145557"/>
                    <a:pt x="6394946" y="4143937"/>
                    <a:pt x="6383547" y="4140680"/>
                  </a:cubicBezTo>
                  <a:cubicBezTo>
                    <a:pt x="6374804" y="4138182"/>
                    <a:pt x="6366559" y="4133958"/>
                    <a:pt x="6357668" y="4132053"/>
                  </a:cubicBezTo>
                  <a:cubicBezTo>
                    <a:pt x="6326233" y="4125317"/>
                    <a:pt x="6294407" y="4120551"/>
                    <a:pt x="6262777" y="4114800"/>
                  </a:cubicBezTo>
                  <a:cubicBezTo>
                    <a:pt x="6225396" y="4097547"/>
                    <a:pt x="6189266" y="4077275"/>
                    <a:pt x="6150634" y="4063042"/>
                  </a:cubicBezTo>
                  <a:cubicBezTo>
                    <a:pt x="6134221" y="4056995"/>
                    <a:pt x="6115844" y="4058657"/>
                    <a:pt x="6098875" y="4054415"/>
                  </a:cubicBezTo>
                  <a:cubicBezTo>
                    <a:pt x="6025683" y="4036117"/>
                    <a:pt x="6064626" y="4037248"/>
                    <a:pt x="5986732" y="4011283"/>
                  </a:cubicBezTo>
                  <a:cubicBezTo>
                    <a:pt x="5930676" y="3992598"/>
                    <a:pt x="5869975" y="3980976"/>
                    <a:pt x="5814203" y="3959525"/>
                  </a:cubicBezTo>
                  <a:cubicBezTo>
                    <a:pt x="5778652" y="3945851"/>
                    <a:pt x="5735914" y="3925995"/>
                    <a:pt x="5702060" y="3907766"/>
                  </a:cubicBezTo>
                  <a:cubicBezTo>
                    <a:pt x="5635001" y="3871657"/>
                    <a:pt x="5651327" y="3873645"/>
                    <a:pt x="5581290" y="3847381"/>
                  </a:cubicBezTo>
                  <a:cubicBezTo>
                    <a:pt x="5484378" y="3811039"/>
                    <a:pt x="5525562" y="3833507"/>
                    <a:pt x="5434641" y="3795623"/>
                  </a:cubicBezTo>
                  <a:cubicBezTo>
                    <a:pt x="5388286" y="3776308"/>
                    <a:pt x="5344260" y="3751118"/>
                    <a:pt x="5296619" y="3735238"/>
                  </a:cubicBezTo>
                  <a:cubicBezTo>
                    <a:pt x="5270740" y="3726612"/>
                    <a:pt x="5245018" y="3717496"/>
                    <a:pt x="5218981" y="3709359"/>
                  </a:cubicBezTo>
                  <a:cubicBezTo>
                    <a:pt x="5199000" y="3703115"/>
                    <a:pt x="5178456" y="3698726"/>
                    <a:pt x="5158596" y="3692106"/>
                  </a:cubicBezTo>
                  <a:cubicBezTo>
                    <a:pt x="5135289" y="3684337"/>
                    <a:pt x="5112302" y="3675581"/>
                    <a:pt x="5089585" y="3666227"/>
                  </a:cubicBezTo>
                  <a:cubicBezTo>
                    <a:pt x="5063398" y="3655444"/>
                    <a:pt x="5038617" y="3641246"/>
                    <a:pt x="5011947" y="3631721"/>
                  </a:cubicBezTo>
                  <a:cubicBezTo>
                    <a:pt x="4957991" y="3612451"/>
                    <a:pt x="4900706" y="3602532"/>
                    <a:pt x="4848045" y="3579963"/>
                  </a:cubicBezTo>
                  <a:lnTo>
                    <a:pt x="4727275" y="3528204"/>
                  </a:lnTo>
                  <a:cubicBezTo>
                    <a:pt x="4715491" y="3523154"/>
                    <a:pt x="4642792" y="3491417"/>
                    <a:pt x="4623758" y="3485072"/>
                  </a:cubicBezTo>
                  <a:cubicBezTo>
                    <a:pt x="4589252" y="3473570"/>
                    <a:pt x="4554012" y="3464074"/>
                    <a:pt x="4520241" y="3450566"/>
                  </a:cubicBezTo>
                  <a:cubicBezTo>
                    <a:pt x="4505864" y="3444815"/>
                    <a:pt x="4490645" y="3440834"/>
                    <a:pt x="4477109" y="3433314"/>
                  </a:cubicBezTo>
                  <a:cubicBezTo>
                    <a:pt x="4464541" y="3426332"/>
                    <a:pt x="4455463" y="3413864"/>
                    <a:pt x="4442603" y="3407434"/>
                  </a:cubicBezTo>
                  <a:cubicBezTo>
                    <a:pt x="4414903" y="3393584"/>
                    <a:pt x="4385719" y="3382723"/>
                    <a:pt x="4356339" y="3372929"/>
                  </a:cubicBezTo>
                  <a:cubicBezTo>
                    <a:pt x="4347713" y="3370053"/>
                    <a:pt x="4338593" y="3368369"/>
                    <a:pt x="4330460" y="3364302"/>
                  </a:cubicBezTo>
                  <a:cubicBezTo>
                    <a:pt x="4204701" y="3301422"/>
                    <a:pt x="4322428" y="3360436"/>
                    <a:pt x="4235569" y="3295291"/>
                  </a:cubicBezTo>
                  <a:cubicBezTo>
                    <a:pt x="4225282" y="3287575"/>
                    <a:pt x="4211528" y="3285512"/>
                    <a:pt x="4201064" y="3278038"/>
                  </a:cubicBezTo>
                  <a:cubicBezTo>
                    <a:pt x="4191137" y="3270947"/>
                    <a:pt x="4185112" y="3259250"/>
                    <a:pt x="4175185" y="3252159"/>
                  </a:cubicBezTo>
                  <a:cubicBezTo>
                    <a:pt x="4164721" y="3244685"/>
                    <a:pt x="4151920" y="3241151"/>
                    <a:pt x="4140679" y="3234906"/>
                  </a:cubicBezTo>
                  <a:cubicBezTo>
                    <a:pt x="4126022" y="3226763"/>
                    <a:pt x="4111283" y="3218642"/>
                    <a:pt x="4097547" y="3209027"/>
                  </a:cubicBezTo>
                  <a:cubicBezTo>
                    <a:pt x="4082463" y="3198468"/>
                    <a:pt x="4069472" y="3185117"/>
                    <a:pt x="4054415" y="3174521"/>
                  </a:cubicBezTo>
                  <a:cubicBezTo>
                    <a:pt x="3991799" y="3130458"/>
                    <a:pt x="3927948" y="3088178"/>
                    <a:pt x="3864634" y="3045125"/>
                  </a:cubicBezTo>
                  <a:cubicBezTo>
                    <a:pt x="3856060" y="3039295"/>
                    <a:pt x="3848027" y="3032509"/>
                    <a:pt x="3838754" y="3027872"/>
                  </a:cubicBezTo>
                  <a:cubicBezTo>
                    <a:pt x="3827252" y="3022121"/>
                    <a:pt x="3815276" y="3017235"/>
                    <a:pt x="3804249" y="3010619"/>
                  </a:cubicBezTo>
                  <a:cubicBezTo>
                    <a:pt x="3786469" y="2999951"/>
                    <a:pt x="3769259" y="2988310"/>
                    <a:pt x="3752490" y="2976114"/>
                  </a:cubicBezTo>
                  <a:cubicBezTo>
                    <a:pt x="3737599" y="2965285"/>
                    <a:pt x="3725146" y="2951081"/>
                    <a:pt x="3709358" y="2941608"/>
                  </a:cubicBezTo>
                  <a:cubicBezTo>
                    <a:pt x="3696080" y="2933641"/>
                    <a:pt x="3680603" y="2930106"/>
                    <a:pt x="3666226" y="2924355"/>
                  </a:cubicBezTo>
                  <a:cubicBezTo>
                    <a:pt x="3629894" y="2869858"/>
                    <a:pt x="3674018" y="2923939"/>
                    <a:pt x="3588588" y="2881223"/>
                  </a:cubicBezTo>
                  <a:cubicBezTo>
                    <a:pt x="3560769" y="2867313"/>
                    <a:pt x="3539829" y="2841015"/>
                    <a:pt x="3510951" y="2829464"/>
                  </a:cubicBezTo>
                  <a:lnTo>
                    <a:pt x="3467819" y="2812212"/>
                  </a:lnTo>
                  <a:cubicBezTo>
                    <a:pt x="3397397" y="2741790"/>
                    <a:pt x="3494974" y="2829796"/>
                    <a:pt x="3398807" y="2777706"/>
                  </a:cubicBezTo>
                  <a:cubicBezTo>
                    <a:pt x="3341989" y="2746930"/>
                    <a:pt x="3280597" y="2719881"/>
                    <a:pt x="3234905" y="2674189"/>
                  </a:cubicBezTo>
                  <a:cubicBezTo>
                    <a:pt x="3202740" y="2642023"/>
                    <a:pt x="3152373" y="2582708"/>
                    <a:pt x="3105509" y="2553419"/>
                  </a:cubicBezTo>
                  <a:cubicBezTo>
                    <a:pt x="3094604" y="2546603"/>
                    <a:pt x="3082292" y="2542324"/>
                    <a:pt x="3071003" y="2536166"/>
                  </a:cubicBezTo>
                  <a:cubicBezTo>
                    <a:pt x="3050651" y="2525065"/>
                    <a:pt x="3031354" y="2512029"/>
                    <a:pt x="3010619" y="2501661"/>
                  </a:cubicBezTo>
                  <a:cubicBezTo>
                    <a:pt x="2991032" y="2491867"/>
                    <a:pt x="2969203" y="2486724"/>
                    <a:pt x="2950234" y="2475781"/>
                  </a:cubicBezTo>
                  <a:cubicBezTo>
                    <a:pt x="2740150" y="2354578"/>
                    <a:pt x="2853052" y="2394502"/>
                    <a:pt x="2760452" y="2363638"/>
                  </a:cubicBezTo>
                  <a:cubicBezTo>
                    <a:pt x="2694316" y="2320506"/>
                    <a:pt x="2621994" y="2285627"/>
                    <a:pt x="2562045" y="2234242"/>
                  </a:cubicBezTo>
                  <a:cubicBezTo>
                    <a:pt x="2541917" y="2216989"/>
                    <a:pt x="2523506" y="2197502"/>
                    <a:pt x="2501660" y="2182483"/>
                  </a:cubicBezTo>
                  <a:cubicBezTo>
                    <a:pt x="2477264" y="2165711"/>
                    <a:pt x="2449127" y="2155042"/>
                    <a:pt x="2424022" y="2139351"/>
                  </a:cubicBezTo>
                  <a:cubicBezTo>
                    <a:pt x="2357066" y="2097504"/>
                    <a:pt x="2290300" y="2055234"/>
                    <a:pt x="2225615" y="2009955"/>
                  </a:cubicBezTo>
                  <a:cubicBezTo>
                    <a:pt x="2203897" y="1994752"/>
                    <a:pt x="2187627" y="1972381"/>
                    <a:pt x="2165230" y="1958197"/>
                  </a:cubicBezTo>
                  <a:cubicBezTo>
                    <a:pt x="2101050" y="1917550"/>
                    <a:pt x="2032443" y="1884332"/>
                    <a:pt x="1966822" y="1846053"/>
                  </a:cubicBezTo>
                  <a:cubicBezTo>
                    <a:pt x="1928909" y="1823937"/>
                    <a:pt x="1893937" y="1796671"/>
                    <a:pt x="1854679" y="1777042"/>
                  </a:cubicBezTo>
                  <a:cubicBezTo>
                    <a:pt x="1751888" y="1725647"/>
                    <a:pt x="1773339" y="1738326"/>
                    <a:pt x="1621766" y="1639019"/>
                  </a:cubicBezTo>
                  <a:cubicBezTo>
                    <a:pt x="1597714" y="1623261"/>
                    <a:pt x="1574394" y="1606196"/>
                    <a:pt x="1552754" y="1587261"/>
                  </a:cubicBezTo>
                  <a:cubicBezTo>
                    <a:pt x="1505294" y="1545733"/>
                    <a:pt x="1462497" y="1499041"/>
                    <a:pt x="1414732" y="1457864"/>
                  </a:cubicBezTo>
                  <a:cubicBezTo>
                    <a:pt x="1315950" y="1372707"/>
                    <a:pt x="1308932" y="1390502"/>
                    <a:pt x="1233577" y="1302589"/>
                  </a:cubicBezTo>
                  <a:cubicBezTo>
                    <a:pt x="1220083" y="1286846"/>
                    <a:pt x="1211333" y="1267552"/>
                    <a:pt x="1199071" y="1250831"/>
                  </a:cubicBezTo>
                  <a:cubicBezTo>
                    <a:pt x="1179683" y="1224393"/>
                    <a:pt x="1160158" y="1197969"/>
                    <a:pt x="1138686" y="1173193"/>
                  </a:cubicBezTo>
                  <a:cubicBezTo>
                    <a:pt x="1085354" y="1111656"/>
                    <a:pt x="1029650" y="1052213"/>
                    <a:pt x="974785" y="992038"/>
                  </a:cubicBezTo>
                  <a:cubicBezTo>
                    <a:pt x="940510" y="954446"/>
                    <a:pt x="901791" y="920593"/>
                    <a:pt x="871268" y="879895"/>
                  </a:cubicBezTo>
                  <a:cubicBezTo>
                    <a:pt x="854015" y="856891"/>
                    <a:pt x="839842" y="831216"/>
                    <a:pt x="819509" y="810883"/>
                  </a:cubicBezTo>
                  <a:cubicBezTo>
                    <a:pt x="807653" y="799027"/>
                    <a:pt x="789047" y="795985"/>
                    <a:pt x="776377" y="785004"/>
                  </a:cubicBezTo>
                  <a:cubicBezTo>
                    <a:pt x="745647" y="758371"/>
                    <a:pt x="719912" y="726411"/>
                    <a:pt x="690113" y="698740"/>
                  </a:cubicBezTo>
                  <a:cubicBezTo>
                    <a:pt x="679577" y="688957"/>
                    <a:pt x="666205" y="682576"/>
                    <a:pt x="655607" y="672861"/>
                  </a:cubicBezTo>
                  <a:cubicBezTo>
                    <a:pt x="597133" y="619260"/>
                    <a:pt x="541425" y="562699"/>
                    <a:pt x="483079" y="508959"/>
                  </a:cubicBezTo>
                  <a:cubicBezTo>
                    <a:pt x="432142" y="462043"/>
                    <a:pt x="379365" y="417164"/>
                    <a:pt x="327803" y="370936"/>
                  </a:cubicBezTo>
                  <a:cubicBezTo>
                    <a:pt x="295975" y="342401"/>
                    <a:pt x="260633" y="317213"/>
                    <a:pt x="232913" y="284672"/>
                  </a:cubicBezTo>
                  <a:cubicBezTo>
                    <a:pt x="166777" y="207034"/>
                    <a:pt x="91077" y="136619"/>
                    <a:pt x="34505" y="51759"/>
                  </a:cubicBezTo>
                  <a:lnTo>
                    <a:pt x="0" y="0"/>
                  </a:ln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31" name="Connecteur droit avec flèche 30"/>
            <p:cNvCxnSpPr/>
            <p:nvPr/>
          </p:nvCxnSpPr>
          <p:spPr>
            <a:xfrm flipH="1" flipV="1">
              <a:off x="6761510" y="1064531"/>
              <a:ext cx="15411" cy="3244065"/>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34" name="ZoneTexte 33"/>
            <p:cNvSpPr txBox="1"/>
            <p:nvPr/>
          </p:nvSpPr>
          <p:spPr>
            <a:xfrm>
              <a:off x="6717145" y="2133039"/>
              <a:ext cx="326321" cy="1341223"/>
            </a:xfrm>
            <a:prstGeom prst="rect">
              <a:avLst/>
            </a:prstGeom>
            <a:noFill/>
          </p:spPr>
          <p:txBody>
            <a:bodyPr vert="vert270" wrap="none" rtlCol="0">
              <a:spAutoFit/>
            </a:bodyPr>
            <a:lstStyle/>
            <a:p>
              <a:r>
                <a:rPr lang="fr-FR" b="1" dirty="0">
                  <a:latin typeface="Calibri Light" panose="020F0302020204030204" pitchFamily="34" charset="0"/>
                </a:rPr>
                <a:t>Énergie d’extraction</a:t>
              </a:r>
            </a:p>
          </p:txBody>
        </p:sp>
      </p:grpSp>
    </p:spTree>
    <p:extLst>
      <p:ext uri="{BB962C8B-B14F-4D97-AF65-F5344CB8AC3E}">
        <p14:creationId xmlns:p14="http://schemas.microsoft.com/office/powerpoint/2010/main" val="395263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pic>
        <p:nvPicPr>
          <p:cNvPr id="4" name="Image 3"/>
          <p:cNvPicPr>
            <a:picLocks noChangeAspect="1"/>
          </p:cNvPicPr>
          <p:nvPr/>
        </p:nvPicPr>
        <p:blipFill>
          <a:blip r:embed="rId2"/>
          <a:stretch>
            <a:fillRect/>
          </a:stretch>
        </p:blipFill>
        <p:spPr>
          <a:xfrm>
            <a:off x="1371600" y="749300"/>
            <a:ext cx="6388100" cy="5346700"/>
          </a:xfrm>
          <a:prstGeom prst="rect">
            <a:avLst/>
          </a:prstGeom>
        </p:spPr>
      </p:pic>
    </p:spTree>
    <p:extLst>
      <p:ext uri="{BB962C8B-B14F-4D97-AF65-F5344CB8AC3E}">
        <p14:creationId xmlns:p14="http://schemas.microsoft.com/office/powerpoint/2010/main" val="1795980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930066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70000" lnSpcReduction="20000"/>
          </a:bodyPr>
          <a:lstStyle/>
          <a:p>
            <a:r>
              <a:rPr lang="fr-FR" dirty="0" smtClean="0"/>
              <a:t>C’est un métal encore plus léger que l’aluminium (d = 1,74 contre 2,7), d’aspect blanc brillant mais qui s’oxyde et se ternit assez vite lorsqu’il est pur. Non allié, ses propriétés mécaniques sont assez faibles : c’est pourquoi on l’utilise sous forme d’alliages notamment avec l’aluminium.</a:t>
            </a:r>
          </a:p>
          <a:p>
            <a:r>
              <a:rPr lang="fr-FR" dirty="0" smtClean="0"/>
              <a:t>Il est relativement abondant dans la croûte terrestre : comme métal, son abondance vient après l’aluminium et le fer et est estimée à environ 2 %. Dans l’Univers, il se classe au 9erang du fait de sa formation au sein d’étoiles par addition de trois noyaux d’hélium au carbone, lui même issu de la fusion de trois noyaux d’hélium.</a:t>
            </a:r>
          </a:p>
          <a:p>
            <a:r>
              <a:rPr lang="fr-FR" dirty="0" smtClean="0"/>
              <a:t>Les sources d’exploitation sont de deux sortes :</a:t>
            </a:r>
          </a:p>
          <a:p>
            <a:r>
              <a:rPr lang="fr-FR" dirty="0" smtClean="0"/>
              <a:t>l’eau de mer qui en contient en moyenne 1,3 kg/m3. Certaines mers fermées en renferment bien plus : jusqu’à 35 kg/m3. Sa teneur dans le Grand Lac salé de l’Utah est également importante ;</a:t>
            </a:r>
          </a:p>
          <a:p>
            <a:r>
              <a:rPr lang="fr-FR" dirty="0" smtClean="0"/>
              <a:t>les minerais, les principaux étant la magnésite, MgCO3, la dolomite riche en dolomie (</a:t>
            </a:r>
            <a:r>
              <a:rPr lang="fr-FR" dirty="0" err="1" smtClean="0"/>
              <a:t>Ca,Mg</a:t>
            </a:r>
            <a:r>
              <a:rPr lang="fr-FR" dirty="0" smtClean="0"/>
              <a:t>)CO3 qui, après calcination, contient près de 40 % de magnésie, </a:t>
            </a:r>
            <a:r>
              <a:rPr lang="fr-FR" dirty="0" err="1" smtClean="0"/>
              <a:t>MgO</a:t>
            </a:r>
            <a:r>
              <a:rPr lang="fr-FR" dirty="0" smtClean="0"/>
              <a:t>, et le chlorure mixte KCl,MgCl2, 6 H2O des gisements de potasse. La production totale de minerais est de l’ordre de 20 Mt/an, dont plus de la moitié en Chine.</a:t>
            </a:r>
          </a:p>
          <a:p>
            <a:r>
              <a:rPr lang="fr-FR" dirty="0" smtClean="0"/>
              <a:t>utilisations</a:t>
            </a:r>
            <a:endParaRPr lang="fr-FR" dirty="0"/>
          </a:p>
        </p:txBody>
      </p:sp>
    </p:spTree>
    <p:extLst>
      <p:ext uri="{BB962C8B-B14F-4D97-AF65-F5344CB8AC3E}">
        <p14:creationId xmlns:p14="http://schemas.microsoft.com/office/powerpoint/2010/main" val="398888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4" name="Espace réservé du contenu 3"/>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701" r="1527"/>
          <a:stretch/>
        </p:blipFill>
        <p:spPr>
          <a:xfrm>
            <a:off x="0" y="1600200"/>
            <a:ext cx="9177671" cy="4076713"/>
          </a:xfrm>
        </p:spPr>
      </p:pic>
    </p:spTree>
    <p:extLst>
      <p:ext uri="{BB962C8B-B14F-4D97-AF65-F5344CB8AC3E}">
        <p14:creationId xmlns:p14="http://schemas.microsoft.com/office/powerpoint/2010/main" val="3289173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2616784" y="1206388"/>
            <a:ext cx="6255189" cy="6045636"/>
          </a:xfrm>
          <a:prstGeom prst="rect">
            <a:avLst/>
          </a:prstGeom>
        </p:spPr>
      </p:pic>
      <p:sp>
        <p:nvSpPr>
          <p:cNvPr id="7" name="ZoneTexte 6"/>
          <p:cNvSpPr txBox="1"/>
          <p:nvPr/>
        </p:nvSpPr>
        <p:spPr>
          <a:xfrm>
            <a:off x="2227777" y="958782"/>
            <a:ext cx="4647426" cy="369332"/>
          </a:xfrm>
          <a:prstGeom prst="rect">
            <a:avLst/>
          </a:prstGeom>
          <a:noFill/>
        </p:spPr>
        <p:txBody>
          <a:bodyPr wrap="none" rtlCol="0">
            <a:spAutoFit/>
          </a:bodyPr>
          <a:lstStyle/>
          <a:p>
            <a:r>
              <a:rPr lang="fr-FR" dirty="0"/>
              <a:t>Les richesses métalliques des fonds marins</a:t>
            </a:r>
          </a:p>
        </p:txBody>
      </p:sp>
      <p:pic>
        <p:nvPicPr>
          <p:cNvPr id="2" name="Image 1"/>
          <p:cNvPicPr>
            <a:picLocks noChangeAspect="1"/>
          </p:cNvPicPr>
          <p:nvPr/>
        </p:nvPicPr>
        <p:blipFill>
          <a:blip r:embed="rId4"/>
          <a:stretch>
            <a:fillRect/>
          </a:stretch>
        </p:blipFill>
        <p:spPr>
          <a:xfrm>
            <a:off x="-4043438" y="1305031"/>
            <a:ext cx="7346842" cy="2517755"/>
          </a:xfrm>
          <a:prstGeom prst="rect">
            <a:avLst/>
          </a:prstGeom>
        </p:spPr>
      </p:pic>
      <p:sp>
        <p:nvSpPr>
          <p:cNvPr id="3" name="Rectangle 2"/>
          <p:cNvSpPr/>
          <p:nvPr/>
        </p:nvSpPr>
        <p:spPr>
          <a:xfrm>
            <a:off x="0" y="3822786"/>
            <a:ext cx="2658650" cy="715581"/>
          </a:xfrm>
          <a:prstGeom prst="rect">
            <a:avLst/>
          </a:prstGeom>
        </p:spPr>
        <p:txBody>
          <a:bodyPr wrap="square">
            <a:spAutoFit/>
          </a:bodyPr>
          <a:lstStyle/>
          <a:p>
            <a:r>
              <a:rPr lang="fr-FR" sz="1350" dirty="0"/>
              <a:t>Équipements pour l'exploitation sous-marine d'amas sulfurés (Nautilus </a:t>
            </a:r>
            <a:r>
              <a:rPr lang="fr-FR" sz="1350" dirty="0" err="1"/>
              <a:t>Minerals</a:t>
            </a:r>
            <a:r>
              <a:rPr lang="fr-FR" sz="1350" dirty="0"/>
              <a:t>, 2016)</a:t>
            </a:r>
          </a:p>
        </p:txBody>
      </p:sp>
    </p:spTree>
    <p:extLst>
      <p:ext uri="{BB962C8B-B14F-4D97-AF65-F5344CB8AC3E}">
        <p14:creationId xmlns:p14="http://schemas.microsoft.com/office/powerpoint/2010/main" val="1368606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Suivi des impacts des activités aurifères sur le Plateau des Guyanes forte augmentation globale depuis 2008</a:t>
            </a:r>
          </a:p>
        </p:txBody>
      </p:sp>
      <p:pic>
        <p:nvPicPr>
          <p:cNvPr id="3" name="Image 2"/>
          <p:cNvPicPr>
            <a:picLocks noChangeAspect="1"/>
          </p:cNvPicPr>
          <p:nvPr/>
        </p:nvPicPr>
        <p:blipFill>
          <a:blip r:embed="rId3"/>
          <a:stretch>
            <a:fillRect/>
          </a:stretch>
        </p:blipFill>
        <p:spPr>
          <a:xfrm>
            <a:off x="3527642" y="1528334"/>
            <a:ext cx="5351745" cy="3759117"/>
          </a:xfrm>
          <a:prstGeom prst="rect">
            <a:avLst/>
          </a:prstGeom>
        </p:spPr>
      </p:pic>
      <p:sp>
        <p:nvSpPr>
          <p:cNvPr id="4" name="Rectangle 3">
            <a:hlinkClick r:id="rId4"/>
          </p:cNvPr>
          <p:cNvSpPr/>
          <p:nvPr/>
        </p:nvSpPr>
        <p:spPr>
          <a:xfrm>
            <a:off x="471160" y="1460359"/>
            <a:ext cx="1492716" cy="300082"/>
          </a:xfrm>
          <a:prstGeom prst="rect">
            <a:avLst/>
          </a:prstGeom>
        </p:spPr>
        <p:txBody>
          <a:bodyPr wrap="none">
            <a:spAutoFit/>
          </a:bodyPr>
          <a:lstStyle/>
          <a:p>
            <a:r>
              <a:rPr lang="fr-FR" sz="1350" dirty="0">
                <a:hlinkClick r:id="rId4"/>
              </a:rPr>
              <a:t>article impacts or</a:t>
            </a:r>
            <a:endParaRPr lang="fr-FR" sz="1350" dirty="0"/>
          </a:p>
        </p:txBody>
      </p:sp>
      <p:sp>
        <p:nvSpPr>
          <p:cNvPr id="5" name="Rectangle 4"/>
          <p:cNvSpPr/>
          <p:nvPr/>
        </p:nvSpPr>
        <p:spPr>
          <a:xfrm>
            <a:off x="-62631" y="1883586"/>
            <a:ext cx="3261464" cy="1962076"/>
          </a:xfrm>
          <a:prstGeom prst="rect">
            <a:avLst/>
          </a:prstGeom>
        </p:spPr>
        <p:txBody>
          <a:bodyPr wrap="square">
            <a:spAutoFit/>
          </a:bodyPr>
          <a:lstStyle/>
          <a:p>
            <a:r>
              <a:rPr lang="fr-FR" sz="1350" dirty="0"/>
              <a:t>L’extraction aurifère industrielle nécessite par ailleurs des quantités d’eau astronomiques. En moyenne, 140 000 litres d’eau par heure.</a:t>
            </a:r>
          </a:p>
          <a:p>
            <a:r>
              <a:rPr lang="fr-FR" sz="1350" dirty="0"/>
              <a:t>1 000 kilos de déchets toxiques et de déblais sont produits pour obtenir seulement 0,24 gramme d’or. </a:t>
            </a:r>
          </a:p>
          <a:p>
            <a:r>
              <a:rPr lang="fr-FR" sz="1350" dirty="0"/>
              <a:t>Une bague en or produit à elle seule 20 tonnes de déchets hautement toxiques.</a:t>
            </a:r>
          </a:p>
        </p:txBody>
      </p:sp>
      <p:pic>
        <p:nvPicPr>
          <p:cNvPr id="7" name="Image 6"/>
          <p:cNvPicPr>
            <a:picLocks noChangeAspect="1"/>
          </p:cNvPicPr>
          <p:nvPr/>
        </p:nvPicPr>
        <p:blipFill>
          <a:blip r:embed="rId5"/>
          <a:stretch>
            <a:fillRect/>
          </a:stretch>
        </p:blipFill>
        <p:spPr>
          <a:xfrm>
            <a:off x="70459" y="3960573"/>
            <a:ext cx="2044910" cy="1716066"/>
          </a:xfrm>
          <a:prstGeom prst="rect">
            <a:avLst/>
          </a:prstGeom>
        </p:spPr>
      </p:pic>
    </p:spTree>
    <p:extLst>
      <p:ext uri="{BB962C8B-B14F-4D97-AF65-F5344CB8AC3E}">
        <p14:creationId xmlns:p14="http://schemas.microsoft.com/office/powerpoint/2010/main" val="1318164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Dangers du cyanure</a:t>
            </a:r>
            <a:endParaRPr lang="fr-FR" dirty="0"/>
          </a:p>
        </p:txBody>
      </p:sp>
      <p:pic>
        <p:nvPicPr>
          <p:cNvPr id="3" name="Image 2"/>
          <p:cNvPicPr>
            <a:picLocks noChangeAspect="1"/>
          </p:cNvPicPr>
          <p:nvPr/>
        </p:nvPicPr>
        <p:blipFill>
          <a:blip r:embed="rId3"/>
          <a:stretch>
            <a:fillRect/>
          </a:stretch>
        </p:blipFill>
        <p:spPr>
          <a:xfrm>
            <a:off x="822021" y="1608811"/>
            <a:ext cx="3777427" cy="2817953"/>
          </a:xfrm>
          <a:prstGeom prst="rect">
            <a:avLst/>
          </a:prstGeom>
        </p:spPr>
      </p:pic>
      <p:sp>
        <p:nvSpPr>
          <p:cNvPr id="4" name="ZoneTexte 3"/>
          <p:cNvSpPr txBox="1"/>
          <p:nvPr/>
        </p:nvSpPr>
        <p:spPr>
          <a:xfrm>
            <a:off x="4856968" y="1608812"/>
            <a:ext cx="4136720" cy="715581"/>
          </a:xfrm>
          <a:prstGeom prst="rect">
            <a:avLst/>
          </a:prstGeom>
          <a:noFill/>
        </p:spPr>
        <p:txBody>
          <a:bodyPr wrap="square" rtlCol="0">
            <a:spAutoFit/>
          </a:bodyPr>
          <a:lstStyle/>
          <a:p>
            <a:r>
              <a:rPr lang="fr-FR" sz="1350" dirty="0"/>
              <a:t>2015 Tianjin  à 150 km de Pékin: Explosion d’une usine contenant 2 400 tonnes de produits toxiques dont 700 tonnes de </a:t>
            </a:r>
            <a:r>
              <a:rPr lang="fr-FR" sz="1350" dirty="0">
                <a:hlinkClick r:id="rId4"/>
              </a:rPr>
              <a:t>cyanure de sodium</a:t>
            </a:r>
            <a:r>
              <a:rPr lang="fr-FR" sz="1350" dirty="0"/>
              <a:t>.</a:t>
            </a:r>
          </a:p>
        </p:txBody>
      </p:sp>
      <p:pic>
        <p:nvPicPr>
          <p:cNvPr id="5" name="Image 4"/>
          <p:cNvPicPr>
            <a:picLocks noChangeAspect="1"/>
          </p:cNvPicPr>
          <p:nvPr/>
        </p:nvPicPr>
        <p:blipFill>
          <a:blip r:embed="rId5"/>
          <a:stretch>
            <a:fillRect/>
          </a:stretch>
        </p:blipFill>
        <p:spPr>
          <a:xfrm>
            <a:off x="4486825" y="3450139"/>
            <a:ext cx="4758216" cy="2184176"/>
          </a:xfrm>
          <a:prstGeom prst="rect">
            <a:avLst/>
          </a:prstGeom>
        </p:spPr>
      </p:pic>
    </p:spTree>
    <p:extLst>
      <p:ext uri="{BB962C8B-B14F-4D97-AF65-F5344CB8AC3E}">
        <p14:creationId xmlns:p14="http://schemas.microsoft.com/office/powerpoint/2010/main" val="4217995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Limite des futurs gisements : la concentration exploitable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117</a:t>
            </a:fld>
            <a:endParaRPr lang="fr-FR" dirty="0"/>
          </a:p>
        </p:txBody>
      </p:sp>
      <p:pic>
        <p:nvPicPr>
          <p:cNvPr id="8" name="Image 7"/>
          <p:cNvPicPr>
            <a:picLocks noChangeAspect="1"/>
          </p:cNvPicPr>
          <p:nvPr/>
        </p:nvPicPr>
        <p:blipFill>
          <a:blip r:embed="rId2"/>
          <a:stretch>
            <a:fillRect/>
          </a:stretch>
        </p:blipFill>
        <p:spPr>
          <a:xfrm>
            <a:off x="3883863" y="493593"/>
            <a:ext cx="7258050" cy="1924050"/>
          </a:xfrm>
          <a:prstGeom prst="rect">
            <a:avLst/>
          </a:prstGeom>
        </p:spPr>
      </p:pic>
      <p:pic>
        <p:nvPicPr>
          <p:cNvPr id="9" name="Image 8"/>
          <p:cNvPicPr>
            <a:picLocks noChangeAspect="1"/>
          </p:cNvPicPr>
          <p:nvPr/>
        </p:nvPicPr>
        <p:blipFill>
          <a:blip r:embed="rId3"/>
          <a:stretch>
            <a:fillRect/>
          </a:stretch>
        </p:blipFill>
        <p:spPr>
          <a:xfrm>
            <a:off x="457200" y="2968490"/>
            <a:ext cx="6629400" cy="3000375"/>
          </a:xfrm>
          <a:prstGeom prst="rect">
            <a:avLst/>
          </a:prstGeom>
        </p:spPr>
      </p:pic>
      <p:pic>
        <p:nvPicPr>
          <p:cNvPr id="10" name="Image 9"/>
          <p:cNvPicPr>
            <a:picLocks noChangeAspect="1"/>
          </p:cNvPicPr>
          <p:nvPr/>
        </p:nvPicPr>
        <p:blipFill>
          <a:blip r:embed="rId4"/>
          <a:stretch>
            <a:fillRect/>
          </a:stretch>
        </p:blipFill>
        <p:spPr>
          <a:xfrm>
            <a:off x="-228314" y="1016054"/>
            <a:ext cx="7429500" cy="1495425"/>
          </a:xfrm>
          <a:prstGeom prst="rect">
            <a:avLst/>
          </a:prstGeom>
        </p:spPr>
      </p:pic>
      <p:pic>
        <p:nvPicPr>
          <p:cNvPr id="11" name="Picture 4" descr="https://upload.wikimedia.org/wikipedia/commons/thumb/8/8d/Terril_Loos-en-Gohelle_2006-01-14.jpg/1920px-Terril_Loos-en-Gohelle_2006-01-14.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36794" y="2605315"/>
            <a:ext cx="4623298" cy="3082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143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118</a:t>
            </a:fld>
            <a:endParaRPr lang="fr-FR" dirty="0"/>
          </a:p>
        </p:txBody>
      </p:sp>
      <p:pic>
        <p:nvPicPr>
          <p:cNvPr id="4" name="Image 3"/>
          <p:cNvPicPr>
            <a:picLocks noChangeAspect="1"/>
          </p:cNvPicPr>
          <p:nvPr/>
        </p:nvPicPr>
        <p:blipFill>
          <a:blip r:embed="rId2"/>
          <a:stretch>
            <a:fillRect/>
          </a:stretch>
        </p:blipFill>
        <p:spPr>
          <a:xfrm>
            <a:off x="-4572000" y="-1714500"/>
            <a:ext cx="18288000" cy="10287000"/>
          </a:xfrm>
          <a:prstGeom prst="rect">
            <a:avLst/>
          </a:prstGeom>
        </p:spPr>
      </p:pic>
    </p:spTree>
    <p:extLst>
      <p:ext uri="{BB962C8B-B14F-4D97-AF65-F5344CB8AC3E}">
        <p14:creationId xmlns:p14="http://schemas.microsoft.com/office/powerpoint/2010/main" val="1592868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Rendements décroissants : cas du cuivre et du fer</a:t>
            </a:r>
            <a:endParaRPr lang="fr-FR" dirty="0"/>
          </a:p>
        </p:txBody>
      </p:sp>
      <p:pic>
        <p:nvPicPr>
          <p:cNvPr id="3" name="Picture 2" descr="graphe temporel des teneurs en cuivre du minerai"/>
          <p:cNvPicPr/>
          <p:nvPr/>
        </p:nvPicPr>
        <p:blipFill>
          <a:blip r:embed="rId3" cstate="print">
            <a:extLst>
              <a:ext uri="{28A0092B-C50C-407E-A947-70E740481C1C}">
                <a14:useLocalDpi xmlns:a14="http://schemas.microsoft.com/office/drawing/2010/main"/>
              </a:ext>
            </a:extLst>
          </a:blip>
          <a:srcRect/>
          <a:stretch>
            <a:fillRect/>
          </a:stretch>
        </p:blipFill>
        <p:spPr bwMode="auto">
          <a:xfrm>
            <a:off x="4438996" y="776049"/>
            <a:ext cx="4613761" cy="3608621"/>
          </a:xfrm>
          <a:prstGeom prst="rect">
            <a:avLst/>
          </a:prstGeom>
          <a:noFill/>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solidFill>
                  <a:srgbClr val="FFFFFF"/>
                </a:solidFill>
              </a14:hiddenFill>
            </a:ext>
          </a:extLst>
        </p:spPr>
      </p:pic>
      <p:pic>
        <p:nvPicPr>
          <p:cNvPr id="3074" name="Picture 2" descr="Minerai de fer — Wikipé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48" y="2533682"/>
            <a:ext cx="4285829" cy="35585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cteur droit avec flèche 5"/>
          <p:cNvCxnSpPr/>
          <p:nvPr/>
        </p:nvCxnSpPr>
        <p:spPr>
          <a:xfrm flipH="1" flipV="1">
            <a:off x="6373091" y="3846022"/>
            <a:ext cx="476596" cy="8811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pic>
        <p:nvPicPr>
          <p:cNvPr id="8" name="Image 7"/>
          <p:cNvPicPr>
            <a:picLocks noChangeAspect="1"/>
          </p:cNvPicPr>
          <p:nvPr/>
        </p:nvPicPr>
        <p:blipFill>
          <a:blip r:embed="rId5"/>
          <a:stretch>
            <a:fillRect/>
          </a:stretch>
        </p:blipFill>
        <p:spPr>
          <a:xfrm>
            <a:off x="5834496" y="4727171"/>
            <a:ext cx="2628900" cy="1743075"/>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881" y="846371"/>
            <a:ext cx="2599667" cy="1464601"/>
          </a:xfrm>
          <a:prstGeom prst="rect">
            <a:avLst/>
          </a:prstGeom>
        </p:spPr>
      </p:pic>
      <p:cxnSp>
        <p:nvCxnSpPr>
          <p:cNvPr id="11" name="Connecteur droit avec flèche 10"/>
          <p:cNvCxnSpPr/>
          <p:nvPr/>
        </p:nvCxnSpPr>
        <p:spPr>
          <a:xfrm>
            <a:off x="2078182" y="1948063"/>
            <a:ext cx="1241366" cy="11165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4" name="Ellipse 3"/>
          <p:cNvSpPr/>
          <p:nvPr/>
        </p:nvSpPr>
        <p:spPr>
          <a:xfrm>
            <a:off x="97748" y="4597846"/>
            <a:ext cx="1717084" cy="171708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4000" dirty="0" smtClean="0"/>
              <a:t>450kg/t</a:t>
            </a:r>
            <a:endParaRPr lang="fr-FR" sz="4000" dirty="0"/>
          </a:p>
        </p:txBody>
      </p:sp>
      <p:sp>
        <p:nvSpPr>
          <p:cNvPr id="12" name="Ellipse 11"/>
          <p:cNvSpPr/>
          <p:nvPr/>
        </p:nvSpPr>
        <p:spPr>
          <a:xfrm>
            <a:off x="7887328" y="2310971"/>
            <a:ext cx="576067" cy="57606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100" dirty="0" smtClean="0"/>
              <a:t>8</a:t>
            </a:r>
            <a:br>
              <a:rPr lang="fr-FR" sz="1100" dirty="0" smtClean="0"/>
            </a:br>
            <a:r>
              <a:rPr lang="fr-FR" sz="1100" dirty="0" smtClean="0"/>
              <a:t>kg/t</a:t>
            </a:r>
            <a:endParaRPr lang="fr-FR" sz="1100" dirty="0"/>
          </a:p>
        </p:txBody>
      </p:sp>
    </p:spTree>
    <p:extLst>
      <p:ext uri="{BB962C8B-B14F-4D97-AF65-F5344CB8AC3E}">
        <p14:creationId xmlns:p14="http://schemas.microsoft.com/office/powerpoint/2010/main" val="266591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L’or</a:t>
            </a:r>
            <a:endParaRPr lang="fr-FR" dirty="0"/>
          </a:p>
        </p:txBody>
      </p:sp>
      <p:pic>
        <p:nvPicPr>
          <p:cNvPr id="3076" name="Picture 4" descr="Or — Wikipé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 y="1079942"/>
            <a:ext cx="4570868" cy="33929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upload.wikimedia.org/wikipedia/commons/thumb/8/8e/Mine_primaire_et_alluvionnaire.jpg/300px-Mine_primaire_et_alluvionnai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243" y="131978"/>
            <a:ext cx="3309030" cy="44120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76552" y="4556581"/>
            <a:ext cx="4322618" cy="1962076"/>
          </a:xfrm>
          <a:prstGeom prst="rect">
            <a:avLst/>
          </a:prstGeom>
        </p:spPr>
        <p:txBody>
          <a:bodyPr wrap="square">
            <a:spAutoFit/>
          </a:bodyPr>
          <a:lstStyle/>
          <a:p>
            <a:r>
              <a:rPr lang="fr-FR" sz="1350" b="1" i="1" u="sng" dirty="0" smtClean="0"/>
              <a:t>Exploitation aurifère en Guyane: « Montagne d’or »</a:t>
            </a:r>
            <a:endParaRPr lang="fr-FR" sz="1350" b="1" i="1" u="sng" dirty="0"/>
          </a:p>
          <a:p>
            <a:r>
              <a:rPr lang="fr-FR" sz="1350" dirty="0"/>
              <a:t>Le site minier, </a:t>
            </a:r>
            <a:r>
              <a:rPr lang="fr-FR" sz="1350" dirty="0" smtClean="0"/>
              <a:t>long de 2,5 km, s’étend </a:t>
            </a:r>
            <a:r>
              <a:rPr lang="fr-FR" sz="1350" dirty="0"/>
              <a:t>sur 800 hectares </a:t>
            </a:r>
            <a:r>
              <a:rPr lang="fr-FR" sz="1350" dirty="0" smtClean="0"/>
              <a:t>et devrait s’enfoncer jusqu’à 400 mètres de profondeur (133 étages).</a:t>
            </a:r>
          </a:p>
          <a:p>
            <a:r>
              <a:rPr lang="fr-FR" sz="1350" dirty="0" smtClean="0"/>
              <a:t>Il </a:t>
            </a:r>
            <a:r>
              <a:rPr lang="fr-FR" sz="1350" dirty="0"/>
              <a:t>doit être exploité pendant douze ans à partir de 2022</a:t>
            </a:r>
            <a:r>
              <a:rPr lang="fr-FR" sz="1350" dirty="0" smtClean="0"/>
              <a:t>.</a:t>
            </a:r>
          </a:p>
          <a:p>
            <a:r>
              <a:rPr lang="fr-FR" sz="1350" dirty="0" smtClean="0"/>
              <a:t>L’utilisation </a:t>
            </a:r>
            <a:r>
              <a:rPr lang="fr-FR" sz="1350" dirty="0"/>
              <a:t>de 57 000 tonnes d’explosifs et 46 500 tonnes de cyanure est prévue. </a:t>
            </a:r>
          </a:p>
        </p:txBody>
      </p:sp>
      <p:sp>
        <p:nvSpPr>
          <p:cNvPr id="4" name="Rectangle 3"/>
          <p:cNvSpPr/>
          <p:nvPr/>
        </p:nvSpPr>
        <p:spPr>
          <a:xfrm>
            <a:off x="0" y="4472933"/>
            <a:ext cx="5111194" cy="2031325"/>
          </a:xfrm>
          <a:prstGeom prst="rect">
            <a:avLst/>
          </a:prstGeom>
        </p:spPr>
        <p:txBody>
          <a:bodyPr wrap="square">
            <a:spAutoFit/>
          </a:bodyPr>
          <a:lstStyle/>
          <a:p>
            <a:r>
              <a:rPr lang="fr-FR" dirty="0"/>
              <a:t> </a:t>
            </a:r>
            <a:r>
              <a:rPr lang="fr-FR" dirty="0" smtClean="0"/>
              <a:t>Pour 3 </a:t>
            </a:r>
            <a:r>
              <a:rPr lang="fr-FR" dirty="0"/>
              <a:t>gr d’or il faudra broyer… 1 tonne de </a:t>
            </a:r>
            <a:r>
              <a:rPr lang="fr-FR" dirty="0" smtClean="0"/>
              <a:t>roches</a:t>
            </a:r>
            <a:r>
              <a:rPr lang="fr-FR" dirty="0"/>
              <a:t>.</a:t>
            </a:r>
            <a:endParaRPr lang="fr-FR" dirty="0" smtClean="0"/>
          </a:p>
          <a:p>
            <a:r>
              <a:rPr lang="fr-FR" dirty="0" smtClean="0"/>
              <a:t> </a:t>
            </a:r>
            <a:r>
              <a:rPr lang="fr-FR" dirty="0"/>
              <a:t>I</a:t>
            </a:r>
            <a:r>
              <a:rPr lang="fr-FR" dirty="0" smtClean="0"/>
              <a:t>l </a:t>
            </a:r>
            <a:r>
              <a:rPr lang="fr-FR" dirty="0"/>
              <a:t>faudra </a:t>
            </a:r>
            <a:r>
              <a:rPr lang="fr-FR" dirty="0" smtClean="0"/>
              <a:t>pour chaque exploitation aurifère une </a:t>
            </a:r>
            <a:r>
              <a:rPr lang="fr-FR" dirty="0"/>
              <a:t>route et une ligne à haute tension sur plus de 120 kilomètres et un barrage hydro-électrique qui noierait au moins 100 000 hectares de forêts soit 1/3 du Rhône</a:t>
            </a:r>
          </a:p>
        </p:txBody>
      </p:sp>
      <p:pic>
        <p:nvPicPr>
          <p:cNvPr id="7" name="Image 6"/>
          <p:cNvPicPr>
            <a:picLocks noChangeAspect="1"/>
          </p:cNvPicPr>
          <p:nvPr/>
        </p:nvPicPr>
        <p:blipFill>
          <a:blip r:embed="rId5">
            <a:clrChange>
              <a:clrFrom>
                <a:srgbClr val="FFFFFF"/>
              </a:clrFrom>
              <a:clrTo>
                <a:srgbClr val="FFFFFF">
                  <a:alpha val="0"/>
                </a:srgbClr>
              </a:clrTo>
            </a:clrChange>
          </a:blip>
          <a:stretch>
            <a:fillRect/>
          </a:stretch>
        </p:blipFill>
        <p:spPr>
          <a:xfrm rot="1614157">
            <a:off x="2087708" y="994162"/>
            <a:ext cx="1932648" cy="1932648"/>
          </a:xfrm>
          <a:prstGeom prst="rect">
            <a:avLst/>
          </a:prstGeom>
        </p:spPr>
      </p:pic>
      <p:sp>
        <p:nvSpPr>
          <p:cNvPr id="8" name="Ellipse 7"/>
          <p:cNvSpPr/>
          <p:nvPr/>
        </p:nvSpPr>
        <p:spPr>
          <a:xfrm>
            <a:off x="4071605" y="2886449"/>
            <a:ext cx="444994" cy="44499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800" dirty="0"/>
              <a:t>3</a:t>
            </a:r>
            <a:r>
              <a:rPr lang="fr-FR" sz="800" dirty="0" smtClean="0"/>
              <a:t/>
            </a:r>
            <a:br>
              <a:rPr lang="fr-FR" sz="800" dirty="0" smtClean="0"/>
            </a:br>
            <a:r>
              <a:rPr lang="fr-FR" sz="800" dirty="0" smtClean="0"/>
              <a:t>g/t</a:t>
            </a:r>
            <a:endParaRPr lang="fr-FR" sz="800" dirty="0"/>
          </a:p>
        </p:txBody>
      </p:sp>
      <p:sp>
        <p:nvSpPr>
          <p:cNvPr id="9" name="Ellipse 8"/>
          <p:cNvSpPr/>
          <p:nvPr/>
        </p:nvSpPr>
        <p:spPr>
          <a:xfrm>
            <a:off x="3207912" y="1995055"/>
            <a:ext cx="2227782" cy="222778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6600" dirty="0"/>
              <a:t>3</a:t>
            </a:r>
            <a:r>
              <a:rPr lang="fr-FR" sz="6600" dirty="0" smtClean="0"/>
              <a:t/>
            </a:r>
            <a:br>
              <a:rPr lang="fr-FR" sz="6600" dirty="0" smtClean="0"/>
            </a:br>
            <a:r>
              <a:rPr lang="fr-FR" sz="6600" dirty="0" smtClean="0"/>
              <a:t>g/t</a:t>
            </a:r>
            <a:endParaRPr lang="fr-FR" sz="6600" dirty="0"/>
          </a:p>
        </p:txBody>
      </p:sp>
      <p:pic>
        <p:nvPicPr>
          <p:cNvPr id="5" name="Image 4"/>
          <p:cNvPicPr>
            <a:picLocks noChangeAspect="1"/>
          </p:cNvPicPr>
          <p:nvPr/>
        </p:nvPicPr>
        <p:blipFill rotWithShape="1">
          <a:blip r:embed="rId6"/>
          <a:srcRect l="27085" t="4766" r="11862" b="-4766"/>
          <a:stretch/>
        </p:blipFill>
        <p:spPr>
          <a:xfrm>
            <a:off x="5206381" y="0"/>
            <a:ext cx="3430933" cy="7943066"/>
          </a:xfrm>
          <a:prstGeom prst="rect">
            <a:avLst/>
          </a:prstGeom>
        </p:spPr>
      </p:pic>
    </p:spTree>
    <p:extLst>
      <p:ext uri="{BB962C8B-B14F-4D97-AF65-F5344CB8AC3E}">
        <p14:creationId xmlns:p14="http://schemas.microsoft.com/office/powerpoint/2010/main" val="269482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smtClean="0"/>
              <a:t>Terres rares et matériaux stratégiques</a:t>
            </a:r>
            <a:endParaRPr lang="fr-FR" dirty="0"/>
          </a:p>
        </p:txBody>
      </p:sp>
      <p:sp>
        <p:nvSpPr>
          <p:cNvPr id="3" name="Sous-titre 2"/>
          <p:cNvSpPr>
            <a:spLocks noGrp="1"/>
          </p:cNvSpPr>
          <p:nvPr>
            <p:ph type="subTitle" idx="1"/>
          </p:nvPr>
        </p:nvSpPr>
        <p:spPr>
          <a:xfrm>
            <a:off x="2708275" y="5519554"/>
            <a:ext cx="6159500" cy="466913"/>
          </a:xfrm>
        </p:spPr>
        <p:txBody>
          <a:bodyPr>
            <a:normAutofit fontScale="77500" lnSpcReduction="20000"/>
          </a:bodyPr>
          <a:lstStyle/>
          <a:p>
            <a:r>
              <a:rPr lang="fr-FR" dirty="0" smtClean="0"/>
              <a:t>Les ressources de la transition énergétique</a:t>
            </a:r>
            <a:endParaRPr lang="fr-FR" dirty="0"/>
          </a:p>
        </p:txBody>
      </p:sp>
    </p:spTree>
    <p:extLst>
      <p:ext uri="{BB962C8B-B14F-4D97-AF65-F5344CB8AC3E}">
        <p14:creationId xmlns:p14="http://schemas.microsoft.com/office/powerpoint/2010/main" val="1369801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Prospective des matériaux stratégiques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15</a:t>
            </a:fld>
            <a:endParaRPr lang="fr-FR" dirty="0"/>
          </a:p>
        </p:txBody>
      </p:sp>
      <p:pic>
        <p:nvPicPr>
          <p:cNvPr id="4" name="Espace réservé du contenu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88422" y="1253667"/>
            <a:ext cx="8955578" cy="4941072"/>
          </a:xfrm>
          <a:prstGeom prst="rect">
            <a:avLst/>
          </a:prstGeom>
        </p:spPr>
      </p:pic>
      <p:sp>
        <p:nvSpPr>
          <p:cNvPr id="5" name="Ellipse 4"/>
          <p:cNvSpPr/>
          <p:nvPr/>
        </p:nvSpPr>
        <p:spPr>
          <a:xfrm>
            <a:off x="2122516" y="3685309"/>
            <a:ext cx="1291244" cy="465514"/>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62039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Répartition par usages des terres rares</a:t>
            </a:r>
            <a:endParaRPr lang="fr-FR" dirty="0"/>
          </a:p>
        </p:txBody>
      </p:sp>
      <p:pic>
        <p:nvPicPr>
          <p:cNvPr id="3" name="Image 2"/>
          <p:cNvPicPr>
            <a:picLocks noChangeAspect="1"/>
          </p:cNvPicPr>
          <p:nvPr/>
        </p:nvPicPr>
        <p:blipFill>
          <a:blip r:embed="rId3"/>
          <a:stretch>
            <a:fillRect/>
          </a:stretch>
        </p:blipFill>
        <p:spPr>
          <a:xfrm>
            <a:off x="-24468" y="1138528"/>
            <a:ext cx="9192936" cy="4975296"/>
          </a:xfrm>
          <a:prstGeom prst="rect">
            <a:avLst/>
          </a:prstGeom>
        </p:spPr>
      </p:pic>
    </p:spTree>
    <p:extLst>
      <p:ext uri="{BB962C8B-B14F-4D97-AF65-F5344CB8AC3E}">
        <p14:creationId xmlns:p14="http://schemas.microsoft.com/office/powerpoint/2010/main" val="923161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Prospective des matériaux </a:t>
            </a:r>
            <a:r>
              <a:rPr lang="fr-FR" dirty="0" smtClean="0"/>
              <a:t>stratégiques </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17</a:t>
            </a:fld>
            <a:endParaRPr lang="fr-FR" dirty="0"/>
          </a:p>
        </p:txBody>
      </p:sp>
      <p:pic>
        <p:nvPicPr>
          <p:cNvPr id="6" name="Image 5"/>
          <p:cNvPicPr>
            <a:picLocks noChangeAspect="1"/>
          </p:cNvPicPr>
          <p:nvPr/>
        </p:nvPicPr>
        <p:blipFill>
          <a:blip r:embed="rId3"/>
          <a:stretch>
            <a:fillRect/>
          </a:stretch>
        </p:blipFill>
        <p:spPr>
          <a:xfrm>
            <a:off x="558298" y="883579"/>
            <a:ext cx="8027404" cy="5090842"/>
          </a:xfrm>
          <a:prstGeom prst="rect">
            <a:avLst/>
          </a:prstGeom>
        </p:spPr>
      </p:pic>
      <p:sp>
        <p:nvSpPr>
          <p:cNvPr id="5" name="Rectangle 4"/>
          <p:cNvSpPr/>
          <p:nvPr/>
        </p:nvSpPr>
        <p:spPr>
          <a:xfrm>
            <a:off x="558298" y="2071394"/>
            <a:ext cx="8006982" cy="2171038"/>
          </a:xfrm>
          <a:prstGeom prst="rect">
            <a:avLst/>
          </a:prstGeom>
          <a:solidFill>
            <a:srgbClr val="FFFF00">
              <a:alpha val="30196"/>
            </a:srgb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4" name="Ellipse 3"/>
          <p:cNvSpPr/>
          <p:nvPr/>
        </p:nvSpPr>
        <p:spPr>
          <a:xfrm>
            <a:off x="3308466" y="2318759"/>
            <a:ext cx="1003069" cy="520931"/>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b="1" dirty="0"/>
          </a:p>
        </p:txBody>
      </p:sp>
      <p:sp>
        <p:nvSpPr>
          <p:cNvPr id="7" name="Ellipse 6"/>
          <p:cNvSpPr/>
          <p:nvPr/>
        </p:nvSpPr>
        <p:spPr>
          <a:xfrm>
            <a:off x="7362305" y="2254273"/>
            <a:ext cx="1003069" cy="520931"/>
          </a:xfrm>
          <a:prstGeom prst="ellipse">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b="1" dirty="0"/>
          </a:p>
        </p:txBody>
      </p:sp>
      <p:sp>
        <p:nvSpPr>
          <p:cNvPr id="8" name="ZoneTexte 7"/>
          <p:cNvSpPr txBox="1"/>
          <p:nvPr/>
        </p:nvSpPr>
        <p:spPr>
          <a:xfrm>
            <a:off x="6019800" y="2006908"/>
            <a:ext cx="2150225" cy="1015663"/>
          </a:xfrm>
          <a:prstGeom prst="rect">
            <a:avLst/>
          </a:prstGeom>
          <a:noFill/>
        </p:spPr>
        <p:txBody>
          <a:bodyPr wrap="square" rtlCol="0">
            <a:spAutoFit/>
          </a:bodyPr>
          <a:lstStyle/>
          <a:p>
            <a:r>
              <a:rPr lang="fr-FR" sz="6000" b="1" dirty="0" smtClean="0">
                <a:solidFill>
                  <a:srgbClr val="FF0000"/>
                </a:solidFill>
                <a:latin typeface="Calibri Light" panose="020F0302020204030204" pitchFamily="34" charset="0"/>
              </a:rPr>
              <a:t>x4</a:t>
            </a:r>
            <a:endParaRPr lang="fr-FR" sz="6000" b="1" dirty="0">
              <a:solidFill>
                <a:srgbClr val="FF0000"/>
              </a:solidFill>
              <a:latin typeface="Calibri Light" panose="020F0302020204030204" pitchFamily="34" charset="0"/>
            </a:endParaRPr>
          </a:p>
        </p:txBody>
      </p:sp>
    </p:spTree>
    <p:extLst>
      <p:ext uri="{BB962C8B-B14F-4D97-AF65-F5344CB8AC3E}">
        <p14:creationId xmlns:p14="http://schemas.microsoft.com/office/powerpoint/2010/main" val="88323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Interdépendances des « petits métaux »</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18</a:t>
            </a:fld>
            <a:endParaRPr lang="fr-FR" dirty="0"/>
          </a:p>
        </p:txBody>
      </p:sp>
      <p:pic>
        <p:nvPicPr>
          <p:cNvPr id="4" name="Image 3"/>
          <p:cNvPicPr>
            <a:picLocks noChangeAspect="1"/>
          </p:cNvPicPr>
          <p:nvPr/>
        </p:nvPicPr>
        <p:blipFill>
          <a:blip r:embed="rId3"/>
          <a:stretch>
            <a:fillRect/>
          </a:stretch>
        </p:blipFill>
        <p:spPr>
          <a:xfrm>
            <a:off x="-44335" y="1299445"/>
            <a:ext cx="8963710" cy="4772346"/>
          </a:xfrm>
          <a:prstGeom prst="rect">
            <a:avLst/>
          </a:prstGeom>
        </p:spPr>
      </p:pic>
      <p:sp>
        <p:nvSpPr>
          <p:cNvPr id="5" name="ZoneTexte 4"/>
          <p:cNvSpPr txBox="1"/>
          <p:nvPr/>
        </p:nvSpPr>
        <p:spPr>
          <a:xfrm>
            <a:off x="554182" y="837780"/>
            <a:ext cx="7996844" cy="461665"/>
          </a:xfrm>
          <a:prstGeom prst="rect">
            <a:avLst/>
          </a:prstGeom>
          <a:noFill/>
        </p:spPr>
        <p:txBody>
          <a:bodyPr wrap="square" rtlCol="0">
            <a:spAutoFit/>
          </a:bodyPr>
          <a:lstStyle/>
          <a:p>
            <a:r>
              <a:rPr lang="fr-FR" sz="2400" dirty="0" smtClean="0">
                <a:latin typeface="+mj-lt"/>
              </a:rPr>
              <a:t>L’énergie est ainsi mutualisée…</a:t>
            </a:r>
            <a:endParaRPr lang="fr-FR" sz="2400" dirty="0">
              <a:latin typeface="+mj-lt"/>
            </a:endParaRPr>
          </a:p>
        </p:txBody>
      </p:sp>
      <p:sp>
        <p:nvSpPr>
          <p:cNvPr id="6" name="ZoneTexte 5"/>
          <p:cNvSpPr txBox="1"/>
          <p:nvPr/>
        </p:nvSpPr>
        <p:spPr>
          <a:xfrm>
            <a:off x="1554903" y="2417822"/>
            <a:ext cx="7311617" cy="461665"/>
          </a:xfrm>
          <a:prstGeom prst="rect">
            <a:avLst/>
          </a:prstGeom>
          <a:gradFill flip="none" rotWithShape="1">
            <a:gsLst>
              <a:gs pos="0">
                <a:schemeClr val="bg1">
                  <a:alpha val="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wrap="none" rtlCol="0">
            <a:spAutoFit/>
          </a:bodyPr>
          <a:lstStyle/>
          <a:p>
            <a:r>
              <a:rPr lang="fr-FR" sz="2400" dirty="0" smtClean="0">
                <a:latin typeface="+mj-lt"/>
              </a:rPr>
              <a:t>2038 :La </a:t>
            </a:r>
            <a:r>
              <a:rPr lang="fr-FR" sz="2400" dirty="0" err="1">
                <a:latin typeface="+mj-lt"/>
              </a:rPr>
              <a:t>dépletion</a:t>
            </a:r>
            <a:r>
              <a:rPr lang="fr-FR" sz="2400" dirty="0">
                <a:latin typeface="+mj-lt"/>
              </a:rPr>
              <a:t> du zinc implique celle de l’Indium</a:t>
            </a:r>
          </a:p>
        </p:txBody>
      </p:sp>
      <p:pic>
        <p:nvPicPr>
          <p:cNvPr id="7" name="Image 6"/>
          <p:cNvPicPr>
            <a:picLocks noChangeAspect="1"/>
          </p:cNvPicPr>
          <p:nvPr/>
        </p:nvPicPr>
        <p:blipFill rotWithShape="1">
          <a:blip r:embed="rId4"/>
          <a:srcRect b="28144"/>
          <a:stretch/>
        </p:blipFill>
        <p:spPr>
          <a:xfrm>
            <a:off x="4344868" y="2879487"/>
            <a:ext cx="4521652" cy="2446200"/>
          </a:xfrm>
          <a:prstGeom prst="rect">
            <a:avLst/>
          </a:prstGeom>
        </p:spPr>
      </p:pic>
      <p:sp>
        <p:nvSpPr>
          <p:cNvPr id="8" name="ZoneTexte 7"/>
          <p:cNvSpPr txBox="1"/>
          <p:nvPr/>
        </p:nvSpPr>
        <p:spPr>
          <a:xfrm>
            <a:off x="4649585" y="3156486"/>
            <a:ext cx="4134197" cy="769441"/>
          </a:xfrm>
          <a:prstGeom prst="rect">
            <a:avLst/>
          </a:prstGeom>
          <a:noFill/>
        </p:spPr>
        <p:txBody>
          <a:bodyPr wrap="square" rtlCol="0">
            <a:spAutoFit/>
          </a:bodyPr>
          <a:lstStyle/>
          <a:p>
            <a:r>
              <a:rPr lang="fr-FR" sz="4400" b="1" dirty="0" smtClean="0">
                <a:latin typeface="Calibri Light" panose="020F0302020204030204" pitchFamily="34" charset="0"/>
              </a:rPr>
              <a:t>2038</a:t>
            </a:r>
            <a:endParaRPr lang="fr-FR" sz="4400" b="1" dirty="0">
              <a:latin typeface="Calibri Light" panose="020F0302020204030204" pitchFamily="34" charset="0"/>
            </a:endParaRPr>
          </a:p>
        </p:txBody>
      </p:sp>
      <p:cxnSp>
        <p:nvCxnSpPr>
          <p:cNvPr id="12" name="Connecteur droit 11"/>
          <p:cNvCxnSpPr/>
          <p:nvPr/>
        </p:nvCxnSpPr>
        <p:spPr>
          <a:xfrm>
            <a:off x="4344868" y="2879487"/>
            <a:ext cx="4438914" cy="2390782"/>
          </a:xfrm>
          <a:prstGeom prst="line">
            <a:avLst/>
          </a:prstGeom>
          <a:ln w="73025"/>
        </p:spPr>
        <p:style>
          <a:lnRef idx="1">
            <a:schemeClr val="accent2"/>
          </a:lnRef>
          <a:fillRef idx="0">
            <a:schemeClr val="accent2"/>
          </a:fillRef>
          <a:effectRef idx="0">
            <a:schemeClr val="accent2"/>
          </a:effectRef>
          <a:fontRef idx="minor">
            <a:schemeClr val="tx1"/>
          </a:fontRef>
        </p:style>
      </p:cxnSp>
      <p:cxnSp>
        <p:nvCxnSpPr>
          <p:cNvPr id="13" name="Connecteur droit 12"/>
          <p:cNvCxnSpPr/>
          <p:nvPr/>
        </p:nvCxnSpPr>
        <p:spPr>
          <a:xfrm flipV="1">
            <a:off x="4433455" y="2879487"/>
            <a:ext cx="4350327" cy="2446200"/>
          </a:xfrm>
          <a:prstGeom prst="line">
            <a:avLst/>
          </a:prstGeom>
          <a:ln w="698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3697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7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clrChange>
              <a:clrFrom>
                <a:srgbClr val="FFFFFF"/>
              </a:clrFrom>
              <a:clrTo>
                <a:srgbClr val="FFFFFF">
                  <a:alpha val="0"/>
                </a:srgbClr>
              </a:clrTo>
            </a:clrChange>
          </a:blip>
          <a:stretch>
            <a:fillRect/>
          </a:stretch>
        </p:blipFill>
        <p:spPr>
          <a:xfrm>
            <a:off x="290512" y="657546"/>
            <a:ext cx="8562975" cy="5923480"/>
          </a:xfrm>
          <a:prstGeom prst="rect">
            <a:avLst/>
          </a:prstGeom>
        </p:spPr>
      </p:pic>
      <p:sp>
        <p:nvSpPr>
          <p:cNvPr id="2" name="Titre 1"/>
          <p:cNvSpPr>
            <a:spLocks noGrp="1"/>
          </p:cNvSpPr>
          <p:nvPr>
            <p:ph type="title"/>
          </p:nvPr>
        </p:nvSpPr>
        <p:spPr/>
        <p:txBody>
          <a:bodyPr/>
          <a:lstStyle/>
          <a:p>
            <a:r>
              <a:rPr lang="fr-FR" dirty="0" smtClean="0"/>
              <a:t>Production et abondance des Terres rares et matériaux stratégiques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19</a:t>
            </a:fld>
            <a:endParaRPr lang="fr-FR" dirty="0"/>
          </a:p>
        </p:txBody>
      </p:sp>
      <p:sp>
        <p:nvSpPr>
          <p:cNvPr id="10" name="Forme libre 9"/>
          <p:cNvSpPr/>
          <p:nvPr/>
        </p:nvSpPr>
        <p:spPr>
          <a:xfrm>
            <a:off x="1767153" y="2649478"/>
            <a:ext cx="5020190" cy="3251513"/>
          </a:xfrm>
          <a:custGeom>
            <a:avLst/>
            <a:gdLst>
              <a:gd name="connsiteX0" fmla="*/ 267130 w 5020190"/>
              <a:gd name="connsiteY0" fmla="*/ 3237614 h 3251513"/>
              <a:gd name="connsiteX1" fmla="*/ 82195 w 5020190"/>
              <a:gd name="connsiteY1" fmla="*/ 2991034 h 3251513"/>
              <a:gd name="connsiteX2" fmla="*/ 544532 w 5020190"/>
              <a:gd name="connsiteY2" fmla="*/ 2682810 h 3251513"/>
              <a:gd name="connsiteX3" fmla="*/ 2794573 w 5020190"/>
              <a:gd name="connsiteY3" fmla="*/ 2066360 h 3251513"/>
              <a:gd name="connsiteX4" fmla="*/ 3421296 w 5020190"/>
              <a:gd name="connsiteY4" fmla="*/ 1706765 h 3251513"/>
              <a:gd name="connsiteX5" fmla="*/ 4119939 w 5020190"/>
              <a:gd name="connsiteY5" fmla="*/ 812913 h 3251513"/>
              <a:gd name="connsiteX6" fmla="*/ 4407616 w 5020190"/>
              <a:gd name="connsiteY6" fmla="*/ 21803 h 3251513"/>
              <a:gd name="connsiteX7" fmla="*/ 5013791 w 5020190"/>
              <a:gd name="connsiteY7" fmla="*/ 360850 h 3251513"/>
              <a:gd name="connsiteX8" fmla="*/ 3986375 w 5020190"/>
              <a:gd name="connsiteY8" fmla="*/ 1778684 h 3251513"/>
              <a:gd name="connsiteX9" fmla="*/ 2599364 w 5020190"/>
              <a:gd name="connsiteY9" fmla="*/ 2559520 h 3251513"/>
              <a:gd name="connsiteX10" fmla="*/ 267130 w 5020190"/>
              <a:gd name="connsiteY10" fmla="*/ 3237614 h 325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0190" h="3251513">
                <a:moveTo>
                  <a:pt x="267130" y="3237614"/>
                </a:moveTo>
                <a:cubicBezTo>
                  <a:pt x="-152398" y="3309533"/>
                  <a:pt x="35961" y="3083501"/>
                  <a:pt x="82195" y="2991034"/>
                </a:cubicBezTo>
                <a:cubicBezTo>
                  <a:pt x="128429" y="2898567"/>
                  <a:pt x="92469" y="2836922"/>
                  <a:pt x="544532" y="2682810"/>
                </a:cubicBezTo>
                <a:cubicBezTo>
                  <a:pt x="996595" y="2528698"/>
                  <a:pt x="2315112" y="2229034"/>
                  <a:pt x="2794573" y="2066360"/>
                </a:cubicBezTo>
                <a:cubicBezTo>
                  <a:pt x="3274034" y="1903686"/>
                  <a:pt x="3200402" y="1915673"/>
                  <a:pt x="3421296" y="1706765"/>
                </a:cubicBezTo>
                <a:cubicBezTo>
                  <a:pt x="3642190" y="1497857"/>
                  <a:pt x="3955552" y="1093740"/>
                  <a:pt x="4119939" y="812913"/>
                </a:cubicBezTo>
                <a:cubicBezTo>
                  <a:pt x="4284326" y="532086"/>
                  <a:pt x="4258641" y="97147"/>
                  <a:pt x="4407616" y="21803"/>
                </a:cubicBezTo>
                <a:cubicBezTo>
                  <a:pt x="4556591" y="-53541"/>
                  <a:pt x="5083998" y="68036"/>
                  <a:pt x="5013791" y="360850"/>
                </a:cubicBezTo>
                <a:cubicBezTo>
                  <a:pt x="4943584" y="653664"/>
                  <a:pt x="4388779" y="1412239"/>
                  <a:pt x="3986375" y="1778684"/>
                </a:cubicBezTo>
                <a:cubicBezTo>
                  <a:pt x="3583971" y="2145129"/>
                  <a:pt x="3220950" y="2319790"/>
                  <a:pt x="2599364" y="2559520"/>
                </a:cubicBezTo>
                <a:cubicBezTo>
                  <a:pt x="1977778" y="2799250"/>
                  <a:pt x="686658" y="3165695"/>
                  <a:pt x="267130" y="3237614"/>
                </a:cubicBezTo>
                <a:close/>
              </a:path>
            </a:pathLst>
          </a:custGeom>
          <a:solidFill>
            <a:srgbClr val="4F81B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p:cNvPicPr>
            <a:picLocks noChangeAspect="1"/>
          </p:cNvPicPr>
          <p:nvPr/>
        </p:nvPicPr>
        <p:blipFill>
          <a:blip r:embed="rId4">
            <a:clrChange>
              <a:clrFrom>
                <a:srgbClr val="FFFFFF"/>
              </a:clrFrom>
              <a:clrTo>
                <a:srgbClr val="FFFFFF">
                  <a:alpha val="0"/>
                </a:srgbClr>
              </a:clrTo>
            </a:clrChange>
          </a:blip>
          <a:stretch>
            <a:fillRect/>
          </a:stretch>
        </p:blipFill>
        <p:spPr>
          <a:xfrm>
            <a:off x="300786" y="626724"/>
            <a:ext cx="8562975" cy="5938516"/>
          </a:xfrm>
          <a:prstGeom prst="rect">
            <a:avLst/>
          </a:prstGeom>
        </p:spPr>
      </p:pic>
      <p:sp>
        <p:nvSpPr>
          <p:cNvPr id="11" name="ZoneTexte 10"/>
          <p:cNvSpPr txBox="1"/>
          <p:nvPr/>
        </p:nvSpPr>
        <p:spPr>
          <a:xfrm>
            <a:off x="2490084" y="3514299"/>
            <a:ext cx="1268232" cy="369332"/>
          </a:xfrm>
          <a:prstGeom prst="rect">
            <a:avLst/>
          </a:prstGeom>
          <a:noFill/>
        </p:spPr>
        <p:txBody>
          <a:bodyPr wrap="none" rtlCol="0">
            <a:spAutoFit/>
          </a:bodyPr>
          <a:lstStyle/>
          <a:p>
            <a:r>
              <a:rPr lang="fr-FR" b="1" i="1" dirty="0" smtClean="0">
                <a:latin typeface="Calibri Light" panose="020F0302020204030204" pitchFamily="34" charset="0"/>
              </a:rPr>
              <a:t>Terres rares</a:t>
            </a:r>
            <a:endParaRPr lang="fr-FR" b="1" i="1" dirty="0">
              <a:latin typeface="Calibri Light" panose="020F0302020204030204" pitchFamily="34" charset="0"/>
            </a:endParaRPr>
          </a:p>
        </p:txBody>
      </p:sp>
      <p:cxnSp>
        <p:nvCxnSpPr>
          <p:cNvPr id="13" name="Connecteur droit 12"/>
          <p:cNvCxnSpPr/>
          <p:nvPr/>
        </p:nvCxnSpPr>
        <p:spPr>
          <a:xfrm>
            <a:off x="3124200" y="3883631"/>
            <a:ext cx="759431" cy="1130158"/>
          </a:xfrm>
          <a:prstGeom prst="line">
            <a:avLst/>
          </a:prstGeom>
        </p:spPr>
        <p:style>
          <a:lnRef idx="1">
            <a:schemeClr val="accent1"/>
          </a:lnRef>
          <a:fillRef idx="0">
            <a:schemeClr val="accent1"/>
          </a:fillRef>
          <a:effectRef idx="0">
            <a:schemeClr val="accent1"/>
          </a:effectRef>
          <a:fontRef idx="minor">
            <a:schemeClr val="tx1"/>
          </a:fontRef>
        </p:style>
      </p:cxnSp>
      <p:sp>
        <p:nvSpPr>
          <p:cNvPr id="16" name="Forme libre 15"/>
          <p:cNvSpPr/>
          <p:nvPr/>
        </p:nvSpPr>
        <p:spPr>
          <a:xfrm>
            <a:off x="4721141" y="2280043"/>
            <a:ext cx="2741447" cy="2119040"/>
          </a:xfrm>
          <a:custGeom>
            <a:avLst/>
            <a:gdLst>
              <a:gd name="connsiteX0" fmla="*/ 66616 w 2741447"/>
              <a:gd name="connsiteY0" fmla="*/ 2035103 h 2119040"/>
              <a:gd name="connsiteX1" fmla="*/ 87165 w 2741447"/>
              <a:gd name="connsiteY1" fmla="*/ 1593314 h 2119040"/>
              <a:gd name="connsiteX2" fmla="*/ 981016 w 2741447"/>
              <a:gd name="connsiteY2" fmla="*/ 1161800 h 2119040"/>
              <a:gd name="connsiteX3" fmla="*/ 1073484 w 2741447"/>
              <a:gd name="connsiteY3" fmla="*/ 483705 h 2119040"/>
              <a:gd name="connsiteX4" fmla="*/ 1967335 w 2741447"/>
              <a:gd name="connsiteY4" fmla="*/ 41917 h 2119040"/>
              <a:gd name="connsiteX5" fmla="*/ 2737897 w 2741447"/>
              <a:gd name="connsiteY5" fmla="*/ 124110 h 2119040"/>
              <a:gd name="connsiteX6" fmla="*/ 2224189 w 2741447"/>
              <a:gd name="connsiteY6" fmla="*/ 976865 h 2119040"/>
              <a:gd name="connsiteX7" fmla="*/ 1525547 w 2741447"/>
              <a:gd name="connsiteY7" fmla="*/ 1562492 h 2119040"/>
              <a:gd name="connsiteX8" fmla="*/ 374841 w 2741447"/>
              <a:gd name="connsiteY8" fmla="*/ 2076200 h 2119040"/>
              <a:gd name="connsiteX9" fmla="*/ 66616 w 2741447"/>
              <a:gd name="connsiteY9" fmla="*/ 2035103 h 21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1447" h="2119040">
                <a:moveTo>
                  <a:pt x="66616" y="2035103"/>
                </a:moveTo>
                <a:cubicBezTo>
                  <a:pt x="18670" y="1954622"/>
                  <a:pt x="-65235" y="1738864"/>
                  <a:pt x="87165" y="1593314"/>
                </a:cubicBezTo>
                <a:cubicBezTo>
                  <a:pt x="239565" y="1447763"/>
                  <a:pt x="816630" y="1346735"/>
                  <a:pt x="981016" y="1161800"/>
                </a:cubicBezTo>
                <a:cubicBezTo>
                  <a:pt x="1145402" y="976865"/>
                  <a:pt x="909098" y="670352"/>
                  <a:pt x="1073484" y="483705"/>
                </a:cubicBezTo>
                <a:cubicBezTo>
                  <a:pt x="1237870" y="297058"/>
                  <a:pt x="1689933" y="101849"/>
                  <a:pt x="1967335" y="41917"/>
                </a:cubicBezTo>
                <a:cubicBezTo>
                  <a:pt x="2244737" y="-18015"/>
                  <a:pt x="2695088" y="-31715"/>
                  <a:pt x="2737897" y="124110"/>
                </a:cubicBezTo>
                <a:cubicBezTo>
                  <a:pt x="2780706" y="279935"/>
                  <a:pt x="2426247" y="737135"/>
                  <a:pt x="2224189" y="976865"/>
                </a:cubicBezTo>
                <a:cubicBezTo>
                  <a:pt x="2022131" y="1216595"/>
                  <a:pt x="1833772" y="1379270"/>
                  <a:pt x="1525547" y="1562492"/>
                </a:cubicBezTo>
                <a:cubicBezTo>
                  <a:pt x="1217322" y="1745714"/>
                  <a:pt x="616284" y="1997432"/>
                  <a:pt x="374841" y="2076200"/>
                </a:cubicBezTo>
                <a:cubicBezTo>
                  <a:pt x="133398" y="2154968"/>
                  <a:pt x="114562" y="2115584"/>
                  <a:pt x="66616" y="2035103"/>
                </a:cubicBezTo>
                <a:close/>
              </a:path>
            </a:pathLst>
          </a:custGeom>
          <a:solidFill>
            <a:srgbClr val="C0504D">
              <a:alpha val="30196"/>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17" name="ZoneTexte 16"/>
          <p:cNvSpPr txBox="1"/>
          <p:nvPr/>
        </p:nvSpPr>
        <p:spPr>
          <a:xfrm>
            <a:off x="3157906" y="2518065"/>
            <a:ext cx="2288960" cy="369332"/>
          </a:xfrm>
          <a:prstGeom prst="rect">
            <a:avLst/>
          </a:prstGeom>
          <a:noFill/>
        </p:spPr>
        <p:txBody>
          <a:bodyPr wrap="none" rtlCol="0">
            <a:spAutoFit/>
          </a:bodyPr>
          <a:lstStyle/>
          <a:p>
            <a:r>
              <a:rPr lang="fr-FR" b="1" i="1" dirty="0" smtClean="0">
                <a:latin typeface="Calibri Light" panose="020F0302020204030204" pitchFamily="34" charset="0"/>
              </a:rPr>
              <a:t>Matériaux stratégiques</a:t>
            </a:r>
            <a:endParaRPr lang="fr-FR" b="1" i="1" dirty="0">
              <a:latin typeface="Calibri Light" panose="020F0302020204030204" pitchFamily="34" charset="0"/>
            </a:endParaRPr>
          </a:p>
        </p:txBody>
      </p:sp>
      <p:cxnSp>
        <p:nvCxnSpPr>
          <p:cNvPr id="19" name="Connecteur droit 18"/>
          <p:cNvCxnSpPr/>
          <p:nvPr/>
        </p:nvCxnSpPr>
        <p:spPr>
          <a:xfrm>
            <a:off x="4277248" y="2887397"/>
            <a:ext cx="1703238" cy="194492"/>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7510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a:t>C</a:t>
            </a:r>
            <a:r>
              <a:rPr lang="fr-FR" dirty="0" smtClean="0"/>
              <a:t>ontexte</a:t>
            </a:r>
            <a:endParaRPr lang="fr-FR" dirty="0"/>
          </a:p>
        </p:txBody>
      </p:sp>
      <p:sp>
        <p:nvSpPr>
          <p:cNvPr id="5" name="Sous-titre 4"/>
          <p:cNvSpPr>
            <a:spLocks noGrp="1"/>
          </p:cNvSpPr>
          <p:nvPr>
            <p:ph type="subTitle" idx="1"/>
          </p:nvPr>
        </p:nvSpPr>
        <p:spPr/>
        <p:txBody>
          <a:bodyPr>
            <a:normAutofit fontScale="92500" lnSpcReduction="10000"/>
          </a:bodyPr>
          <a:lstStyle/>
          <a:p>
            <a:endParaRPr lang="fr-FR"/>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2</a:t>
            </a:fld>
            <a:endParaRPr lang="fr-FR" dirty="0"/>
          </a:p>
        </p:txBody>
      </p:sp>
    </p:spTree>
    <p:extLst>
      <p:ext uri="{BB962C8B-B14F-4D97-AF65-F5344CB8AC3E}">
        <p14:creationId xmlns:p14="http://schemas.microsoft.com/office/powerpoint/2010/main" val="3321531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Capture d’écran 2018-02-04 à 11.05.44.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320"/>
            <a:ext cx="9144000" cy="6255099"/>
          </a:xfrm>
          <a:prstGeom prst="rect">
            <a:avLst/>
          </a:prstGeom>
        </p:spPr>
      </p:pic>
      <p:sp>
        <p:nvSpPr>
          <p:cNvPr id="4" name="Titre 3"/>
          <p:cNvSpPr>
            <a:spLocks noGrp="1"/>
          </p:cNvSpPr>
          <p:nvPr>
            <p:ph type="title"/>
          </p:nvPr>
        </p:nvSpPr>
        <p:spPr/>
        <p:txBody>
          <a:bodyPr/>
          <a:lstStyle/>
          <a:p>
            <a:r>
              <a:rPr lang="fr-FR" dirty="0" smtClean="0"/>
              <a:t>Le </a:t>
            </a:r>
            <a:r>
              <a:rPr lang="fr-FR" dirty="0"/>
              <a:t>H</a:t>
            </a:r>
            <a:r>
              <a:rPr lang="fr-FR" dirty="0" smtClean="0"/>
              <a:t>igh Tech, les terres rares, et les conséquences environnementales</a:t>
            </a:r>
            <a:endParaRPr lang="fr-FR" dirty="0"/>
          </a:p>
        </p:txBody>
      </p:sp>
      <p:pic>
        <p:nvPicPr>
          <p:cNvPr id="6" name="Image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61" y="908086"/>
            <a:ext cx="6898774" cy="3660200"/>
          </a:xfrm>
          <a:prstGeom prst="rect">
            <a:avLst/>
          </a:prstGeom>
        </p:spPr>
      </p:pic>
      <p:pic>
        <p:nvPicPr>
          <p:cNvPr id="19" name="Image 18" descr="Capture d’écran 2018-02-04 à 11.05.3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56068" y="3788334"/>
            <a:ext cx="6187932" cy="3292509"/>
          </a:xfrm>
          <a:prstGeom prst="rect">
            <a:avLst/>
          </a:prstGeom>
        </p:spPr>
      </p:pic>
      <p:sp>
        <p:nvSpPr>
          <p:cNvPr id="2" name="Ellipse 1"/>
          <p:cNvSpPr/>
          <p:nvPr/>
        </p:nvSpPr>
        <p:spPr>
          <a:xfrm>
            <a:off x="892233" y="3594400"/>
            <a:ext cx="731520" cy="786938"/>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62147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bleau périodique des élé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832" y="1447434"/>
            <a:ext cx="6776336" cy="430603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smtClean="0"/>
              <a:t>Une pénurie annoncée</a:t>
            </a:r>
            <a:endParaRPr lang="fr-FR" dirty="0"/>
          </a:p>
        </p:txBody>
      </p:sp>
      <p:sp>
        <p:nvSpPr>
          <p:cNvPr id="5" name="Rectangle 4"/>
          <p:cNvSpPr/>
          <p:nvPr/>
        </p:nvSpPr>
        <p:spPr>
          <a:xfrm>
            <a:off x="1397977" y="1692520"/>
            <a:ext cx="351692" cy="430823"/>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6" name="Rectangle 5"/>
          <p:cNvSpPr/>
          <p:nvPr/>
        </p:nvSpPr>
        <p:spPr>
          <a:xfrm>
            <a:off x="1397977" y="2546245"/>
            <a:ext cx="351692" cy="904736"/>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7" name="Rectangle 6"/>
          <p:cNvSpPr/>
          <p:nvPr/>
        </p:nvSpPr>
        <p:spPr>
          <a:xfrm>
            <a:off x="1749670" y="3020158"/>
            <a:ext cx="351692" cy="430823"/>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9" name="Rectangle 8"/>
          <p:cNvSpPr/>
          <p:nvPr/>
        </p:nvSpPr>
        <p:spPr>
          <a:xfrm>
            <a:off x="2461846" y="2998613"/>
            <a:ext cx="351692" cy="430823"/>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0" name="Rectangle 9"/>
          <p:cNvSpPr/>
          <p:nvPr/>
        </p:nvSpPr>
        <p:spPr>
          <a:xfrm>
            <a:off x="3971292" y="2990257"/>
            <a:ext cx="351692" cy="430823"/>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1" name="Rectangle 10"/>
          <p:cNvSpPr/>
          <p:nvPr/>
        </p:nvSpPr>
        <p:spPr>
          <a:xfrm>
            <a:off x="5773714" y="2568225"/>
            <a:ext cx="732594" cy="430823"/>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2" name="Rectangle 11"/>
          <p:cNvSpPr/>
          <p:nvPr/>
        </p:nvSpPr>
        <p:spPr>
          <a:xfrm>
            <a:off x="6140011" y="2123343"/>
            <a:ext cx="1078474" cy="430823"/>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3" name="Rectangle 12"/>
          <p:cNvSpPr/>
          <p:nvPr/>
        </p:nvSpPr>
        <p:spPr>
          <a:xfrm>
            <a:off x="6837583" y="2554166"/>
            <a:ext cx="732594" cy="430823"/>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4" name="Rectangle 13"/>
          <p:cNvSpPr/>
          <p:nvPr/>
        </p:nvSpPr>
        <p:spPr>
          <a:xfrm>
            <a:off x="1397977" y="2115422"/>
            <a:ext cx="703385"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5" name="Rectangle 14"/>
          <p:cNvSpPr/>
          <p:nvPr/>
        </p:nvSpPr>
        <p:spPr>
          <a:xfrm>
            <a:off x="1749670" y="2567790"/>
            <a:ext cx="351692"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6" name="Rectangle 15"/>
          <p:cNvSpPr/>
          <p:nvPr/>
        </p:nvSpPr>
        <p:spPr>
          <a:xfrm>
            <a:off x="1749669" y="3443061"/>
            <a:ext cx="1063870"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7" name="Rectangle 16"/>
          <p:cNvSpPr/>
          <p:nvPr/>
        </p:nvSpPr>
        <p:spPr>
          <a:xfrm>
            <a:off x="2112985" y="2993781"/>
            <a:ext cx="351692"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8" name="Rectangle 17"/>
          <p:cNvSpPr/>
          <p:nvPr/>
        </p:nvSpPr>
        <p:spPr>
          <a:xfrm>
            <a:off x="2813539" y="2993781"/>
            <a:ext cx="1157753"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19" name="Rectangle 18"/>
          <p:cNvSpPr/>
          <p:nvPr/>
        </p:nvSpPr>
        <p:spPr>
          <a:xfrm>
            <a:off x="3185944" y="3433396"/>
            <a:ext cx="351692" cy="8880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0" name="Rectangle 19"/>
          <p:cNvSpPr/>
          <p:nvPr/>
        </p:nvSpPr>
        <p:spPr>
          <a:xfrm>
            <a:off x="4346529" y="2993781"/>
            <a:ext cx="1063870"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1" name="Rectangle 20"/>
          <p:cNvSpPr/>
          <p:nvPr/>
        </p:nvSpPr>
        <p:spPr>
          <a:xfrm>
            <a:off x="4657387" y="3443060"/>
            <a:ext cx="351692"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2" name="Rectangle 21"/>
          <p:cNvSpPr/>
          <p:nvPr/>
        </p:nvSpPr>
        <p:spPr>
          <a:xfrm>
            <a:off x="5399069" y="3455377"/>
            <a:ext cx="351692"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3" name="Rectangle 22"/>
          <p:cNvSpPr/>
          <p:nvPr/>
        </p:nvSpPr>
        <p:spPr>
          <a:xfrm>
            <a:off x="5009079" y="3892339"/>
            <a:ext cx="1828504"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4" name="Rectangle 23"/>
          <p:cNvSpPr/>
          <p:nvPr/>
        </p:nvSpPr>
        <p:spPr>
          <a:xfrm>
            <a:off x="6128007" y="3466783"/>
            <a:ext cx="351692"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5" name="Rectangle 24"/>
          <p:cNvSpPr/>
          <p:nvPr/>
        </p:nvSpPr>
        <p:spPr>
          <a:xfrm>
            <a:off x="5790592" y="2151462"/>
            <a:ext cx="351692"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6" name="Rectangle 25"/>
          <p:cNvSpPr/>
          <p:nvPr/>
        </p:nvSpPr>
        <p:spPr>
          <a:xfrm>
            <a:off x="6861128" y="2994652"/>
            <a:ext cx="709049"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7" name="Rectangle 26"/>
          <p:cNvSpPr/>
          <p:nvPr/>
        </p:nvSpPr>
        <p:spPr>
          <a:xfrm>
            <a:off x="7203880" y="3443059"/>
            <a:ext cx="351692" cy="43082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8" name="Rectangle 27"/>
          <p:cNvSpPr/>
          <p:nvPr/>
        </p:nvSpPr>
        <p:spPr>
          <a:xfrm>
            <a:off x="2813539" y="3447893"/>
            <a:ext cx="351692" cy="864960"/>
          </a:xfrm>
          <a:prstGeom prst="rect">
            <a:avLst/>
          </a:prstGeom>
          <a:solidFill>
            <a:schemeClr val="accent2">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29" name="Rectangle 28"/>
          <p:cNvSpPr/>
          <p:nvPr/>
        </p:nvSpPr>
        <p:spPr>
          <a:xfrm>
            <a:off x="3556826" y="3899389"/>
            <a:ext cx="1443461" cy="430823"/>
          </a:xfrm>
          <a:prstGeom prst="rect">
            <a:avLst/>
          </a:prstGeom>
          <a:solidFill>
            <a:schemeClr val="accent2">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0" name="Rectangle 29"/>
          <p:cNvSpPr/>
          <p:nvPr/>
        </p:nvSpPr>
        <p:spPr>
          <a:xfrm>
            <a:off x="5016012" y="3429436"/>
            <a:ext cx="351692" cy="430823"/>
          </a:xfrm>
          <a:prstGeom prst="rect">
            <a:avLst/>
          </a:prstGeom>
          <a:solidFill>
            <a:schemeClr val="accent2">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1" name="Rectangle 30"/>
          <p:cNvSpPr/>
          <p:nvPr/>
        </p:nvSpPr>
        <p:spPr>
          <a:xfrm>
            <a:off x="3952142" y="3447894"/>
            <a:ext cx="686624" cy="430823"/>
          </a:xfrm>
          <a:prstGeom prst="rect">
            <a:avLst/>
          </a:prstGeom>
          <a:solidFill>
            <a:schemeClr val="accent2">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2" name="Rectangle 31"/>
          <p:cNvSpPr/>
          <p:nvPr/>
        </p:nvSpPr>
        <p:spPr>
          <a:xfrm>
            <a:off x="6127053" y="3007841"/>
            <a:ext cx="686624" cy="430823"/>
          </a:xfrm>
          <a:prstGeom prst="rect">
            <a:avLst/>
          </a:prstGeom>
          <a:solidFill>
            <a:schemeClr val="accent2">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3" name="Rectangle 32"/>
          <p:cNvSpPr/>
          <p:nvPr/>
        </p:nvSpPr>
        <p:spPr>
          <a:xfrm>
            <a:off x="7608476" y="1691380"/>
            <a:ext cx="351692" cy="430823"/>
          </a:xfrm>
          <a:prstGeom prst="rect">
            <a:avLst/>
          </a:prstGeom>
          <a:solidFill>
            <a:srgbClr val="FF0000">
              <a:alpha val="49804"/>
            </a:srgb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4" name="Rectangle 33"/>
          <p:cNvSpPr/>
          <p:nvPr/>
        </p:nvSpPr>
        <p:spPr>
          <a:xfrm>
            <a:off x="5426500" y="2990257"/>
            <a:ext cx="715784" cy="430823"/>
          </a:xfrm>
          <a:prstGeom prst="rect">
            <a:avLst/>
          </a:prstGeom>
          <a:solidFill>
            <a:srgbClr val="FF0000">
              <a:alpha val="49804"/>
            </a:srgb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5" name="Rectangle 34"/>
          <p:cNvSpPr/>
          <p:nvPr/>
        </p:nvSpPr>
        <p:spPr>
          <a:xfrm>
            <a:off x="5782126" y="3450090"/>
            <a:ext cx="351692" cy="430823"/>
          </a:xfrm>
          <a:prstGeom prst="rect">
            <a:avLst/>
          </a:prstGeom>
          <a:solidFill>
            <a:srgbClr val="FF0000">
              <a:alpha val="49804"/>
            </a:srgb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6" name="Rectangle 35"/>
          <p:cNvSpPr/>
          <p:nvPr/>
        </p:nvSpPr>
        <p:spPr>
          <a:xfrm>
            <a:off x="2467426" y="3882031"/>
            <a:ext cx="351692" cy="430823"/>
          </a:xfrm>
          <a:prstGeom prst="rect">
            <a:avLst/>
          </a:prstGeom>
          <a:solidFill>
            <a:srgbClr val="FF0000">
              <a:alpha val="49804"/>
            </a:srgb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7" name="Rectangle 36"/>
          <p:cNvSpPr/>
          <p:nvPr/>
        </p:nvSpPr>
        <p:spPr>
          <a:xfrm>
            <a:off x="6856944" y="3435139"/>
            <a:ext cx="351692" cy="430823"/>
          </a:xfrm>
          <a:prstGeom prst="rect">
            <a:avLst/>
          </a:prstGeom>
          <a:solidFill>
            <a:srgbClr val="FF0000">
              <a:alpha val="49804"/>
            </a:srgb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8" name="Rectangle 37"/>
          <p:cNvSpPr/>
          <p:nvPr/>
        </p:nvSpPr>
        <p:spPr>
          <a:xfrm>
            <a:off x="6475937" y="3456135"/>
            <a:ext cx="351692" cy="430823"/>
          </a:xfrm>
          <a:prstGeom prst="rect">
            <a:avLst/>
          </a:prstGeom>
          <a:solidFill>
            <a:schemeClr val="accent2">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39" name="Rectangle 38"/>
          <p:cNvSpPr/>
          <p:nvPr/>
        </p:nvSpPr>
        <p:spPr>
          <a:xfrm>
            <a:off x="2819117" y="4865887"/>
            <a:ext cx="1133025" cy="430823"/>
          </a:xfrm>
          <a:prstGeom prst="rect">
            <a:avLst/>
          </a:prstGeom>
          <a:solidFill>
            <a:srgbClr val="FF0000">
              <a:alpha val="49804"/>
            </a:srgb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40" name="Rectangle 39"/>
          <p:cNvSpPr/>
          <p:nvPr/>
        </p:nvSpPr>
        <p:spPr>
          <a:xfrm>
            <a:off x="4295454" y="4865887"/>
            <a:ext cx="3664714" cy="430823"/>
          </a:xfrm>
          <a:prstGeom prst="rect">
            <a:avLst/>
          </a:prstGeom>
          <a:solidFill>
            <a:srgbClr val="FF0000">
              <a:alpha val="49804"/>
            </a:srgb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p>
        </p:txBody>
      </p:sp>
      <p:sp>
        <p:nvSpPr>
          <p:cNvPr id="41" name="Rectangle 40"/>
          <p:cNvSpPr/>
          <p:nvPr/>
        </p:nvSpPr>
        <p:spPr>
          <a:xfrm>
            <a:off x="52318" y="1492039"/>
            <a:ext cx="1027038" cy="815943"/>
          </a:xfrm>
          <a:prstGeom prst="rect">
            <a:avLst/>
          </a:prstGeom>
          <a:solidFill>
            <a:srgbClr val="FF0000">
              <a:alpha val="49804"/>
            </a:srgb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50" dirty="0">
                <a:solidFill>
                  <a:schemeClr val="tx1"/>
                </a:solidFill>
              </a:rPr>
              <a:t>Menace sérieuse dans le siècle</a:t>
            </a:r>
          </a:p>
        </p:txBody>
      </p:sp>
      <p:sp>
        <p:nvSpPr>
          <p:cNvPr id="42" name="Rectangle 41"/>
          <p:cNvSpPr/>
          <p:nvPr/>
        </p:nvSpPr>
        <p:spPr>
          <a:xfrm>
            <a:off x="66476" y="2414795"/>
            <a:ext cx="1027038" cy="815943"/>
          </a:xfrm>
          <a:prstGeom prst="rect">
            <a:avLst/>
          </a:prstGeom>
          <a:solidFill>
            <a:schemeClr val="accent2">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50" dirty="0">
                <a:solidFill>
                  <a:schemeClr val="tx1"/>
                </a:solidFill>
              </a:rPr>
              <a:t>Menace émergente en raison des usages</a:t>
            </a:r>
          </a:p>
        </p:txBody>
      </p:sp>
      <p:sp>
        <p:nvSpPr>
          <p:cNvPr id="43" name="Rectangle 42"/>
          <p:cNvSpPr/>
          <p:nvPr/>
        </p:nvSpPr>
        <p:spPr>
          <a:xfrm>
            <a:off x="96717" y="3324363"/>
            <a:ext cx="1027038" cy="815943"/>
          </a:xfrm>
          <a:prstGeom prst="rect">
            <a:avLst/>
          </a:prstGeom>
          <a:solidFill>
            <a:schemeClr val="accent4">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50" dirty="0">
                <a:solidFill>
                  <a:schemeClr val="tx1"/>
                </a:solidFill>
              </a:rPr>
              <a:t>Disponibilité limitée</a:t>
            </a:r>
          </a:p>
        </p:txBody>
      </p:sp>
      <p:sp>
        <p:nvSpPr>
          <p:cNvPr id="44" name="Rectangle 43"/>
          <p:cNvSpPr/>
          <p:nvPr/>
        </p:nvSpPr>
        <p:spPr>
          <a:xfrm>
            <a:off x="96716" y="4242504"/>
            <a:ext cx="1027038" cy="815943"/>
          </a:xfrm>
          <a:prstGeom prst="rect">
            <a:avLst/>
          </a:prstGeom>
          <a:solidFill>
            <a:schemeClr val="accent6">
              <a:alpha val="49804"/>
            </a:schemeClr>
          </a:solidFill>
          <a:ln w="190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050" dirty="0">
                <a:solidFill>
                  <a:schemeClr val="tx1"/>
                </a:solidFill>
              </a:rPr>
              <a:t>Éléments abondants</a:t>
            </a:r>
          </a:p>
        </p:txBody>
      </p:sp>
    </p:spTree>
    <p:extLst>
      <p:ext uri="{BB962C8B-B14F-4D97-AF65-F5344CB8AC3E}">
        <p14:creationId xmlns:p14="http://schemas.microsoft.com/office/powerpoint/2010/main" val="3857568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Terres « abondantes »</a:t>
            </a:r>
            <a:endParaRPr lang="fr-FR" dirty="0"/>
          </a:p>
        </p:txBody>
      </p:sp>
      <p:sp>
        <p:nvSpPr>
          <p:cNvPr id="5" name="Sous-titre 4"/>
          <p:cNvSpPr>
            <a:spLocks noGrp="1"/>
          </p:cNvSpPr>
          <p:nvPr>
            <p:ph type="subTitle" idx="1"/>
          </p:nvPr>
        </p:nvSpPr>
        <p:spPr/>
        <p:txBody>
          <a:bodyPr>
            <a:normAutofit fontScale="92500" lnSpcReduction="10000"/>
          </a:bodyPr>
          <a:lstStyle/>
          <a:p>
            <a:r>
              <a:rPr lang="fr-FR" dirty="0" smtClean="0"/>
              <a:t>Abondantes, mais à quel prix ?</a:t>
            </a:r>
            <a:endParaRPr lang="fr-FR" dirty="0"/>
          </a:p>
        </p:txBody>
      </p:sp>
    </p:spTree>
    <p:extLst>
      <p:ext uri="{BB962C8B-B14F-4D97-AF65-F5344CB8AC3E}">
        <p14:creationId xmlns:p14="http://schemas.microsoft.com/office/powerpoint/2010/main" val="300976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Abondance des éléments dans la croûte terrestre</a:t>
            </a:r>
            <a:endParaRPr lang="fr-FR" dirty="0"/>
          </a:p>
        </p:txBody>
      </p:sp>
      <p:pic>
        <p:nvPicPr>
          <p:cNvPr id="6" name="Image 5"/>
          <p:cNvPicPr>
            <a:picLocks noChangeAspect="1"/>
          </p:cNvPicPr>
          <p:nvPr/>
        </p:nvPicPr>
        <p:blipFill rotWithShape="1">
          <a:blip r:embed="rId3"/>
          <a:srcRect t="9829"/>
          <a:stretch/>
        </p:blipFill>
        <p:spPr>
          <a:xfrm>
            <a:off x="277401" y="776049"/>
            <a:ext cx="8498765" cy="5753611"/>
          </a:xfrm>
          <a:prstGeom prst="rect">
            <a:avLst/>
          </a:prstGeom>
        </p:spPr>
      </p:pic>
      <p:sp>
        <p:nvSpPr>
          <p:cNvPr id="7" name="Ellipse 6"/>
          <p:cNvSpPr/>
          <p:nvPr/>
        </p:nvSpPr>
        <p:spPr>
          <a:xfrm>
            <a:off x="7803379" y="1865912"/>
            <a:ext cx="304800" cy="199505"/>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180831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Abondants mais polluants…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24</a:t>
            </a:fld>
            <a:endParaRPr lang="fr-FR" dirty="0"/>
          </a:p>
        </p:txBody>
      </p:sp>
      <p:pic>
        <p:nvPicPr>
          <p:cNvPr id="4" name="Image 3"/>
          <p:cNvPicPr>
            <a:picLocks noChangeAspect="1"/>
          </p:cNvPicPr>
          <p:nvPr/>
        </p:nvPicPr>
        <p:blipFill>
          <a:blip r:embed="rId2"/>
          <a:stretch>
            <a:fillRect/>
          </a:stretch>
        </p:blipFill>
        <p:spPr>
          <a:xfrm>
            <a:off x="667231" y="738040"/>
            <a:ext cx="7809537" cy="5800876"/>
          </a:xfrm>
          <a:prstGeom prst="rect">
            <a:avLst/>
          </a:prstGeom>
        </p:spPr>
      </p:pic>
      <p:sp>
        <p:nvSpPr>
          <p:cNvPr id="5" name="Ellipse 4"/>
          <p:cNvSpPr/>
          <p:nvPr/>
        </p:nvSpPr>
        <p:spPr>
          <a:xfrm>
            <a:off x="6806786" y="2066352"/>
            <a:ext cx="1165960" cy="626101"/>
          </a:xfrm>
          <a:prstGeom prst="ellipse">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6" name="Image 5"/>
          <p:cNvPicPr>
            <a:picLocks noChangeAspect="1"/>
          </p:cNvPicPr>
          <p:nvPr/>
        </p:nvPicPr>
        <p:blipFill>
          <a:blip r:embed="rId3"/>
          <a:stretch>
            <a:fillRect/>
          </a:stretch>
        </p:blipFill>
        <p:spPr>
          <a:xfrm>
            <a:off x="2011199" y="854966"/>
            <a:ext cx="4690572" cy="3048871"/>
          </a:xfrm>
          <a:prstGeom prst="rect">
            <a:avLst/>
          </a:prstGeom>
        </p:spPr>
      </p:pic>
    </p:spTree>
    <p:extLst>
      <p:ext uri="{BB962C8B-B14F-4D97-AF65-F5344CB8AC3E}">
        <p14:creationId xmlns:p14="http://schemas.microsoft.com/office/powerpoint/2010/main" val="72490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impacts d’exploitation : cas du silicium</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25</a:t>
            </a:fld>
            <a:endParaRPr lang="fr-FR" dirty="0"/>
          </a:p>
        </p:txBody>
      </p:sp>
      <p:pic>
        <p:nvPicPr>
          <p:cNvPr id="4" name="Espace réservé du contenu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398736" y="776049"/>
            <a:ext cx="3661619" cy="2013749"/>
          </a:xfrm>
          <a:prstGeom prst="rect">
            <a:avLst/>
          </a:prstGeom>
        </p:spPr>
      </p:pic>
      <p:sp>
        <p:nvSpPr>
          <p:cNvPr id="5" name="ZoneTexte 4"/>
          <p:cNvSpPr txBox="1"/>
          <p:nvPr/>
        </p:nvSpPr>
        <p:spPr>
          <a:xfrm>
            <a:off x="2766708" y="948928"/>
            <a:ext cx="2632028" cy="1015663"/>
          </a:xfrm>
          <a:prstGeom prst="rect">
            <a:avLst/>
          </a:prstGeom>
          <a:noFill/>
        </p:spPr>
        <p:txBody>
          <a:bodyPr wrap="square" rtlCol="0">
            <a:spAutoFit/>
          </a:bodyPr>
          <a:lstStyle/>
          <a:p>
            <a:r>
              <a:rPr lang="fr-FR" sz="2000" dirty="0" smtClean="0"/>
              <a:t>70% des rivages sableux de la planète sont soumis à l’érosion </a:t>
            </a:r>
            <a:endParaRPr lang="fr-FR" sz="2000" dirty="0"/>
          </a:p>
        </p:txBody>
      </p:sp>
      <p:pic>
        <p:nvPicPr>
          <p:cNvPr id="6" name="Image 5"/>
          <p:cNvPicPr>
            <a:picLocks noChangeAspect="1"/>
          </p:cNvPicPr>
          <p:nvPr/>
        </p:nvPicPr>
        <p:blipFill>
          <a:blip r:embed="rId4"/>
          <a:stretch>
            <a:fillRect/>
          </a:stretch>
        </p:blipFill>
        <p:spPr>
          <a:xfrm>
            <a:off x="533161" y="2482903"/>
            <a:ext cx="2206453" cy="1654840"/>
          </a:xfrm>
          <a:prstGeom prst="rect">
            <a:avLst/>
          </a:prstGeom>
        </p:spPr>
      </p:pic>
      <p:sp>
        <p:nvSpPr>
          <p:cNvPr id="7" name="ZoneTexte 6"/>
          <p:cNvSpPr txBox="1"/>
          <p:nvPr/>
        </p:nvSpPr>
        <p:spPr>
          <a:xfrm>
            <a:off x="2739614" y="2558234"/>
            <a:ext cx="2171685" cy="1200329"/>
          </a:xfrm>
          <a:prstGeom prst="rect">
            <a:avLst/>
          </a:prstGeom>
          <a:noFill/>
        </p:spPr>
        <p:txBody>
          <a:bodyPr wrap="square" rtlCol="0">
            <a:spAutoFit/>
          </a:bodyPr>
          <a:lstStyle/>
          <a:p>
            <a:r>
              <a:rPr lang="fr-FR" dirty="0" smtClean="0"/>
              <a:t>La moitié des plages en Californie sont menacées de disparition</a:t>
            </a:r>
            <a:endParaRPr lang="fr-FR" dirty="0"/>
          </a:p>
        </p:txBody>
      </p:sp>
      <p:pic>
        <p:nvPicPr>
          <p:cNvPr id="8" name="Espace réservé du contenu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22404" y="776049"/>
            <a:ext cx="2392203" cy="1625544"/>
          </a:xfrm>
          <a:prstGeom prst="rect">
            <a:avLst/>
          </a:prstGeom>
        </p:spPr>
      </p:pic>
      <p:pic>
        <p:nvPicPr>
          <p:cNvPr id="9" name="Espace réservé du contenu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14502" y="2976973"/>
            <a:ext cx="4445853" cy="3160503"/>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34855" y="4550909"/>
            <a:ext cx="3263705" cy="1870894"/>
          </a:xfrm>
          <a:prstGeom prst="rect">
            <a:avLst/>
          </a:prstGeom>
        </p:spPr>
      </p:pic>
      <p:sp>
        <p:nvSpPr>
          <p:cNvPr id="11" name="ZoneTexte 10"/>
          <p:cNvSpPr txBox="1"/>
          <p:nvPr/>
        </p:nvSpPr>
        <p:spPr>
          <a:xfrm>
            <a:off x="222403" y="4226795"/>
            <a:ext cx="4688896" cy="923330"/>
          </a:xfrm>
          <a:prstGeom prst="rect">
            <a:avLst/>
          </a:prstGeom>
          <a:noFill/>
        </p:spPr>
        <p:txBody>
          <a:bodyPr wrap="square" rtlCol="0">
            <a:spAutoFit/>
          </a:bodyPr>
          <a:lstStyle/>
          <a:p>
            <a:r>
              <a:rPr lang="fr-FR" dirty="0" smtClean="0"/>
              <a:t>Une vingtaine d’îles ont disparu en Indonésie suite à l’extraction de sable permettant l’expansion de Singapour</a:t>
            </a:r>
            <a:endParaRPr lang="fr-FR" dirty="0"/>
          </a:p>
        </p:txBody>
      </p:sp>
    </p:spTree>
    <p:extLst>
      <p:ext uri="{BB962C8B-B14F-4D97-AF65-F5344CB8AC3E}">
        <p14:creationId xmlns:p14="http://schemas.microsoft.com/office/powerpoint/2010/main" val="299400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par>
                                <p:cTn id="24" presetID="5" presetClass="entr" presetSubtype="1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par>
                                <p:cTn id="27" presetID="5"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heckerboard(across)">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smtClean="0"/>
              <a:t>Le recyclage : limites </a:t>
            </a:r>
            <a:r>
              <a:rPr lang="fr-FR" dirty="0"/>
              <a:t>de l’économie circulaire</a:t>
            </a:r>
            <a:br>
              <a:rPr lang="fr-FR" dirty="0"/>
            </a:br>
            <a:endParaRPr lang="fr-FR" dirty="0"/>
          </a:p>
        </p:txBody>
      </p:sp>
      <p:sp>
        <p:nvSpPr>
          <p:cNvPr id="4" name="Sous-titre 3"/>
          <p:cNvSpPr>
            <a:spLocks noGrp="1"/>
          </p:cNvSpPr>
          <p:nvPr>
            <p:ph type="subTitle" idx="1"/>
          </p:nvPr>
        </p:nvSpPr>
        <p:spPr>
          <a:xfrm>
            <a:off x="2708275" y="5500692"/>
            <a:ext cx="6159500" cy="466913"/>
          </a:xfrm>
        </p:spPr>
        <p:txBody>
          <a:bodyPr>
            <a:normAutofit fontScale="70000" lnSpcReduction="20000"/>
          </a:bodyPr>
          <a:lstStyle/>
          <a:p>
            <a:r>
              <a:rPr lang="fr-FR" dirty="0" smtClean="0"/>
              <a:t>Comment utiliser les ressources déjà extraites ?</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26</a:t>
            </a:fld>
            <a:endParaRPr lang="fr-FR" dirty="0"/>
          </a:p>
        </p:txBody>
      </p:sp>
    </p:spTree>
    <p:extLst>
      <p:ext uri="{BB962C8B-B14F-4D97-AF65-F5344CB8AC3E}">
        <p14:creationId xmlns:p14="http://schemas.microsoft.com/office/powerpoint/2010/main" val="867018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a:picLocks noChangeAspect="1"/>
          </p:cNvPicPr>
          <p:nvPr/>
        </p:nvPicPr>
        <p:blipFill>
          <a:blip r:embed="rId3"/>
          <a:stretch>
            <a:fillRect/>
          </a:stretch>
        </p:blipFill>
        <p:spPr>
          <a:xfrm>
            <a:off x="5359484" y="3607176"/>
            <a:ext cx="3707115" cy="2489449"/>
          </a:xfrm>
          <a:prstGeom prst="rect">
            <a:avLst/>
          </a:prstGeom>
        </p:spPr>
      </p:pic>
      <p:grpSp>
        <p:nvGrpSpPr>
          <p:cNvPr id="8" name="Groupe 7"/>
          <p:cNvGrpSpPr/>
          <p:nvPr/>
        </p:nvGrpSpPr>
        <p:grpSpPr>
          <a:xfrm>
            <a:off x="593403" y="638560"/>
            <a:ext cx="5061593" cy="2222923"/>
            <a:chOff x="1171254" y="638560"/>
            <a:chExt cx="5061593" cy="2222923"/>
          </a:xfrm>
        </p:grpSpPr>
        <p:pic>
          <p:nvPicPr>
            <p:cNvPr id="3074" name="Picture 2" descr="Location louer voiture petite 5 portes, voitures et ..."/>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02104" y="638560"/>
              <a:ext cx="3530743" cy="2222923"/>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1171254" y="935394"/>
              <a:ext cx="1869897" cy="186989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4000" b="1" dirty="0" smtClean="0"/>
                <a:t>10</a:t>
              </a:r>
            </a:p>
            <a:p>
              <a:pPr algn="ctr"/>
              <a:r>
                <a:rPr lang="fr-FR" b="1" dirty="0" smtClean="0"/>
                <a:t>types d’acier dans une voiture</a:t>
              </a:r>
              <a:endParaRPr lang="fr-FR" b="1" dirty="0"/>
            </a:p>
          </p:txBody>
        </p:sp>
      </p:grpSp>
      <p:pic>
        <p:nvPicPr>
          <p:cNvPr id="1026" name="Picture 2" descr="Logo recyclag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3185" y="2269758"/>
            <a:ext cx="4043770" cy="319598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normAutofit/>
          </a:bodyPr>
          <a:lstStyle/>
          <a:p>
            <a:r>
              <a:rPr lang="fr-FR" dirty="0" smtClean="0"/>
              <a:t>Les limites du recyclage : pureté des matériaux VS complexité des objets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27</a:t>
            </a:fld>
            <a:endParaRPr lang="fr-FR" dirty="0"/>
          </a:p>
        </p:txBody>
      </p:sp>
      <p:grpSp>
        <p:nvGrpSpPr>
          <p:cNvPr id="13" name="Groupe 12"/>
          <p:cNvGrpSpPr/>
          <p:nvPr/>
        </p:nvGrpSpPr>
        <p:grpSpPr>
          <a:xfrm>
            <a:off x="82737" y="2964636"/>
            <a:ext cx="3846786" cy="3330163"/>
            <a:chOff x="82737" y="2964636"/>
            <a:chExt cx="3846786" cy="3330163"/>
          </a:xfrm>
        </p:grpSpPr>
        <p:pic>
          <p:nvPicPr>
            <p:cNvPr id="3076" name="Picture 4" descr="https://upload.wikimedia.org/wikipedia/commons/thumb/7/73/V%C3%A1lvula_de_bola_en_Hastelloy_C276%2C_una_aleaci%C3%B3n_de_n%C3%ADquel%2C_similar_al_inconel%2C_monel_e_incoloy..jpg/220px-V%C3%A1lvula_de_bola_en_Hastelloy_C276%2C_una_aleaci%C3%B3n_de_n%C3%ADquel%2C_similar_al_inconel%2C_monel_e_incoloy..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80597" y="4540173"/>
              <a:ext cx="2095500" cy="1476375"/>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82737" y="2964636"/>
              <a:ext cx="2162168" cy="216216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4000" b="1" dirty="0" smtClean="0"/>
                <a:t>15</a:t>
              </a:r>
            </a:p>
            <a:p>
              <a:pPr algn="ctr"/>
              <a:r>
                <a:rPr lang="fr-FR" b="1" dirty="0" smtClean="0"/>
                <a:t>Métaux ≠ dans un superalliage</a:t>
              </a:r>
              <a:endParaRPr lang="fr-FR" b="1" dirty="0"/>
            </a:p>
          </p:txBody>
        </p:sp>
        <p:sp>
          <p:nvSpPr>
            <p:cNvPr id="9" name="ZoneTexte 8"/>
            <p:cNvSpPr txBox="1"/>
            <p:nvPr/>
          </p:nvSpPr>
          <p:spPr>
            <a:xfrm>
              <a:off x="727171" y="5987022"/>
              <a:ext cx="3202352" cy="307777"/>
            </a:xfrm>
            <a:prstGeom prst="rect">
              <a:avLst/>
            </a:prstGeom>
            <a:noFill/>
          </p:spPr>
          <p:txBody>
            <a:bodyPr wrap="none" rtlCol="0">
              <a:spAutoFit/>
            </a:bodyPr>
            <a:lstStyle/>
            <a:p>
              <a:r>
                <a:rPr lang="fr-FR" sz="1400" i="1" dirty="0" smtClean="0">
                  <a:latin typeface="Calibri Light" panose="020F0302020204030204" pitchFamily="34" charset="0"/>
                </a:rPr>
                <a:t>Hastelloy D : Ni, Si, Cu, Mn, Fe, Co + traces</a:t>
              </a:r>
              <a:endParaRPr lang="fr-FR" sz="1400" i="1" dirty="0">
                <a:latin typeface="Calibri Light" panose="020F0302020204030204" pitchFamily="34" charset="0"/>
              </a:endParaRPr>
            </a:p>
          </p:txBody>
        </p:sp>
      </p:grpSp>
      <p:sp>
        <p:nvSpPr>
          <p:cNvPr id="16" name="Forme libre 15"/>
          <p:cNvSpPr/>
          <p:nvPr/>
        </p:nvSpPr>
        <p:spPr>
          <a:xfrm>
            <a:off x="2600340" y="1813921"/>
            <a:ext cx="4136615" cy="3796740"/>
          </a:xfrm>
          <a:custGeom>
            <a:avLst/>
            <a:gdLst>
              <a:gd name="connsiteX0" fmla="*/ 232435 w 4136615"/>
              <a:gd name="connsiteY0" fmla="*/ 1479479 h 3796740"/>
              <a:gd name="connsiteX1" fmla="*/ 674224 w 4136615"/>
              <a:gd name="connsiteY1" fmla="*/ 955497 h 3796740"/>
              <a:gd name="connsiteX2" fmla="*/ 931078 w 4136615"/>
              <a:gd name="connsiteY2" fmla="*/ 657546 h 3796740"/>
              <a:gd name="connsiteX3" fmla="*/ 1167384 w 4136615"/>
              <a:gd name="connsiteY3" fmla="*/ 390418 h 3796740"/>
              <a:gd name="connsiteX4" fmla="*/ 1506431 w 4136615"/>
              <a:gd name="connsiteY4" fmla="*/ 92467 h 3796740"/>
              <a:gd name="connsiteX5" fmla="*/ 1619446 w 4136615"/>
              <a:gd name="connsiteY5" fmla="*/ 0 h 3796740"/>
              <a:gd name="connsiteX6" fmla="*/ 1516705 w 4136615"/>
              <a:gd name="connsiteY6" fmla="*/ 143838 h 3796740"/>
              <a:gd name="connsiteX7" fmla="*/ 1383141 w 4136615"/>
              <a:gd name="connsiteY7" fmla="*/ 369870 h 3796740"/>
              <a:gd name="connsiteX8" fmla="*/ 653676 w 4136615"/>
              <a:gd name="connsiteY8" fmla="*/ 1551398 h 3796740"/>
              <a:gd name="connsiteX9" fmla="*/ 119420 w 4136615"/>
              <a:gd name="connsiteY9" fmla="*/ 2558265 h 3796740"/>
              <a:gd name="connsiteX10" fmla="*/ 47500 w 4136615"/>
              <a:gd name="connsiteY10" fmla="*/ 2691829 h 3796740"/>
              <a:gd name="connsiteX11" fmla="*/ 6404 w 4136615"/>
              <a:gd name="connsiteY11" fmla="*/ 2774022 h 3796740"/>
              <a:gd name="connsiteX12" fmla="*/ 181064 w 4136615"/>
              <a:gd name="connsiteY12" fmla="*/ 2589088 h 3796740"/>
              <a:gd name="connsiteX13" fmla="*/ 530386 w 4136615"/>
              <a:gd name="connsiteY13" fmla="*/ 2157573 h 3796740"/>
              <a:gd name="connsiteX14" fmla="*/ 735869 w 4136615"/>
              <a:gd name="connsiteY14" fmla="*/ 1818526 h 3796740"/>
              <a:gd name="connsiteX15" fmla="*/ 1177658 w 4136615"/>
              <a:gd name="connsiteY15" fmla="*/ 1212351 h 3796740"/>
              <a:gd name="connsiteX16" fmla="*/ 1321496 w 4136615"/>
              <a:gd name="connsiteY16" fmla="*/ 986319 h 3796740"/>
              <a:gd name="connsiteX17" fmla="*/ 1393415 w 4136615"/>
              <a:gd name="connsiteY17" fmla="*/ 842481 h 3796740"/>
              <a:gd name="connsiteX18" fmla="*/ 1455060 w 4136615"/>
              <a:gd name="connsiteY18" fmla="*/ 770562 h 3796740"/>
              <a:gd name="connsiteX19" fmla="*/ 1475608 w 4136615"/>
              <a:gd name="connsiteY19" fmla="*/ 739739 h 3796740"/>
              <a:gd name="connsiteX20" fmla="*/ 1290673 w 4136615"/>
              <a:gd name="connsiteY20" fmla="*/ 1078787 h 3796740"/>
              <a:gd name="connsiteX21" fmla="*/ 1146835 w 4136615"/>
              <a:gd name="connsiteY21" fmla="*/ 1325366 h 3796740"/>
              <a:gd name="connsiteX22" fmla="*/ 715321 w 4136615"/>
              <a:gd name="connsiteY22" fmla="*/ 2106202 h 3796740"/>
              <a:gd name="connsiteX23" fmla="*/ 530386 w 4136615"/>
              <a:gd name="connsiteY23" fmla="*/ 2414427 h 3796740"/>
              <a:gd name="connsiteX24" fmla="*/ 407096 w 4136615"/>
              <a:gd name="connsiteY24" fmla="*/ 2619910 h 3796740"/>
              <a:gd name="connsiteX25" fmla="*/ 355725 w 4136615"/>
              <a:gd name="connsiteY25" fmla="*/ 2722652 h 3796740"/>
              <a:gd name="connsiteX26" fmla="*/ 324903 w 4136615"/>
              <a:gd name="connsiteY26" fmla="*/ 2774022 h 3796740"/>
              <a:gd name="connsiteX27" fmla="*/ 335177 w 4136615"/>
              <a:gd name="connsiteY27" fmla="*/ 2743200 h 3796740"/>
              <a:gd name="connsiteX28" fmla="*/ 417370 w 4136615"/>
              <a:gd name="connsiteY28" fmla="*/ 2640458 h 3796740"/>
              <a:gd name="connsiteX29" fmla="*/ 602305 w 4136615"/>
              <a:gd name="connsiteY29" fmla="*/ 2434975 h 3796740"/>
              <a:gd name="connsiteX30" fmla="*/ 1229029 w 4136615"/>
              <a:gd name="connsiteY30" fmla="*/ 1623317 h 3796740"/>
              <a:gd name="connsiteX31" fmla="*/ 1496157 w 4136615"/>
              <a:gd name="connsiteY31" fmla="*/ 1273996 h 3796740"/>
              <a:gd name="connsiteX32" fmla="*/ 1855752 w 4136615"/>
              <a:gd name="connsiteY32" fmla="*/ 852755 h 3796740"/>
              <a:gd name="connsiteX33" fmla="*/ 1835204 w 4136615"/>
              <a:gd name="connsiteY33" fmla="*/ 924674 h 3796740"/>
              <a:gd name="connsiteX34" fmla="*/ 1557802 w 4136615"/>
              <a:gd name="connsiteY34" fmla="*/ 1325366 h 3796740"/>
              <a:gd name="connsiteX35" fmla="*/ 1300948 w 4136615"/>
              <a:gd name="connsiteY35" fmla="*/ 1726058 h 3796740"/>
              <a:gd name="connsiteX36" fmla="*/ 859159 w 4136615"/>
              <a:gd name="connsiteY36" fmla="*/ 2332234 h 3796740"/>
              <a:gd name="connsiteX37" fmla="*/ 715321 w 4136615"/>
              <a:gd name="connsiteY37" fmla="*/ 2486346 h 3796740"/>
              <a:gd name="connsiteX38" fmla="*/ 653676 w 4136615"/>
              <a:gd name="connsiteY38" fmla="*/ 2568539 h 3796740"/>
              <a:gd name="connsiteX39" fmla="*/ 633127 w 4136615"/>
              <a:gd name="connsiteY39" fmla="*/ 2589088 h 3796740"/>
              <a:gd name="connsiteX40" fmla="*/ 889981 w 4136615"/>
              <a:gd name="connsiteY40" fmla="*/ 2280863 h 3796740"/>
              <a:gd name="connsiteX41" fmla="*/ 1547527 w 4136615"/>
              <a:gd name="connsiteY41" fmla="*/ 1438382 h 3796740"/>
              <a:gd name="connsiteX42" fmla="*/ 1917397 w 4136615"/>
              <a:gd name="connsiteY42" fmla="*/ 996593 h 3796740"/>
              <a:gd name="connsiteX43" fmla="*/ 2369460 w 4136615"/>
              <a:gd name="connsiteY43" fmla="*/ 410966 h 3796740"/>
              <a:gd name="connsiteX44" fmla="*/ 2472202 w 4136615"/>
              <a:gd name="connsiteY44" fmla="*/ 297951 h 3796740"/>
              <a:gd name="connsiteX45" fmla="*/ 2451653 w 4136615"/>
              <a:gd name="connsiteY45" fmla="*/ 359596 h 3796740"/>
              <a:gd name="connsiteX46" fmla="*/ 1804381 w 4136615"/>
              <a:gd name="connsiteY46" fmla="*/ 1212351 h 3796740"/>
              <a:gd name="connsiteX47" fmla="*/ 1516705 w 4136615"/>
              <a:gd name="connsiteY47" fmla="*/ 1664414 h 3796740"/>
              <a:gd name="connsiteX48" fmla="*/ 807788 w 4136615"/>
              <a:gd name="connsiteY48" fmla="*/ 2619910 h 3796740"/>
              <a:gd name="connsiteX49" fmla="*/ 1064642 w 4136615"/>
              <a:gd name="connsiteY49" fmla="*/ 2311685 h 3796740"/>
              <a:gd name="connsiteX50" fmla="*/ 1660543 w 4136615"/>
              <a:gd name="connsiteY50" fmla="*/ 1530849 h 3796740"/>
              <a:gd name="connsiteX51" fmla="*/ 2163977 w 4136615"/>
              <a:gd name="connsiteY51" fmla="*/ 934948 h 3796740"/>
              <a:gd name="connsiteX52" fmla="*/ 2369460 w 4136615"/>
              <a:gd name="connsiteY52" fmla="*/ 729465 h 3796740"/>
              <a:gd name="connsiteX53" fmla="*/ 2235896 w 4136615"/>
              <a:gd name="connsiteY53" fmla="*/ 904126 h 3796740"/>
              <a:gd name="connsiteX54" fmla="*/ 1187932 w 4136615"/>
              <a:gd name="connsiteY54" fmla="*/ 2342508 h 3796740"/>
              <a:gd name="connsiteX55" fmla="*/ 787240 w 4136615"/>
              <a:gd name="connsiteY55" fmla="*/ 2948683 h 3796740"/>
              <a:gd name="connsiteX56" fmla="*/ 766691 w 4136615"/>
              <a:gd name="connsiteY56" fmla="*/ 2989780 h 3796740"/>
              <a:gd name="connsiteX57" fmla="*/ 869433 w 4136615"/>
              <a:gd name="connsiteY57" fmla="*/ 2845942 h 3796740"/>
              <a:gd name="connsiteX58" fmla="*/ 1321496 w 4136615"/>
              <a:gd name="connsiteY58" fmla="*/ 2301411 h 3796740"/>
              <a:gd name="connsiteX59" fmla="*/ 1660543 w 4136615"/>
              <a:gd name="connsiteY59" fmla="*/ 1839074 h 3796740"/>
              <a:gd name="connsiteX60" fmla="*/ 2492750 w 4136615"/>
              <a:gd name="connsiteY60" fmla="*/ 873303 h 3796740"/>
              <a:gd name="connsiteX61" fmla="*/ 2163977 w 4136615"/>
              <a:gd name="connsiteY61" fmla="*/ 1356189 h 3796740"/>
              <a:gd name="connsiteX62" fmla="*/ 1146835 w 4136615"/>
              <a:gd name="connsiteY62" fmla="*/ 2722652 h 3796740"/>
              <a:gd name="connsiteX63" fmla="*/ 1013271 w 4136615"/>
              <a:gd name="connsiteY63" fmla="*/ 2897312 h 3796740"/>
              <a:gd name="connsiteX64" fmla="*/ 961900 w 4136615"/>
              <a:gd name="connsiteY64" fmla="*/ 3000054 h 3796740"/>
              <a:gd name="connsiteX65" fmla="*/ 1917397 w 4136615"/>
              <a:gd name="connsiteY65" fmla="*/ 1910993 h 3796740"/>
              <a:gd name="connsiteX66" fmla="*/ 3304408 w 4136615"/>
              <a:gd name="connsiteY66" fmla="*/ 523982 h 3796740"/>
              <a:gd name="connsiteX67" fmla="*/ 3396876 w 4136615"/>
              <a:gd name="connsiteY67" fmla="*/ 472611 h 3796740"/>
              <a:gd name="connsiteX68" fmla="*/ 3211941 w 4136615"/>
              <a:gd name="connsiteY68" fmla="*/ 698643 h 3796740"/>
              <a:gd name="connsiteX69" fmla="*/ 2564669 w 4136615"/>
              <a:gd name="connsiteY69" fmla="*/ 1510301 h 3796740"/>
              <a:gd name="connsiteX70" fmla="*/ 1958494 w 4136615"/>
              <a:gd name="connsiteY70" fmla="*/ 2219218 h 3796740"/>
              <a:gd name="connsiteX71" fmla="*/ 1753011 w 4136615"/>
              <a:gd name="connsiteY71" fmla="*/ 2434975 h 3796740"/>
              <a:gd name="connsiteX72" fmla="*/ 1639995 w 4136615"/>
              <a:gd name="connsiteY72" fmla="*/ 2568539 h 3796740"/>
              <a:gd name="connsiteX73" fmla="*/ 2205073 w 4136615"/>
              <a:gd name="connsiteY73" fmla="*/ 2003461 h 3796740"/>
              <a:gd name="connsiteX74" fmla="*/ 3098925 w 4136615"/>
              <a:gd name="connsiteY74" fmla="*/ 1109609 h 3796740"/>
              <a:gd name="connsiteX75" fmla="*/ 3869487 w 4136615"/>
              <a:gd name="connsiteY75" fmla="*/ 400692 h 3796740"/>
              <a:gd name="connsiteX76" fmla="*/ 4136615 w 4136615"/>
              <a:gd name="connsiteY76" fmla="*/ 195209 h 3796740"/>
              <a:gd name="connsiteX77" fmla="*/ 3294134 w 4136615"/>
              <a:gd name="connsiteY77" fmla="*/ 1253447 h 3796740"/>
              <a:gd name="connsiteX78" fmla="*/ 2657136 w 4136615"/>
              <a:gd name="connsiteY78" fmla="*/ 1982912 h 3796740"/>
              <a:gd name="connsiteX79" fmla="*/ 2379734 w 4136615"/>
              <a:gd name="connsiteY79" fmla="*/ 2321960 h 3796740"/>
              <a:gd name="connsiteX80" fmla="*/ 2903716 w 4136615"/>
              <a:gd name="connsiteY80" fmla="*/ 1859622 h 3796740"/>
              <a:gd name="connsiteX81" fmla="*/ 3622907 w 4136615"/>
              <a:gd name="connsiteY81" fmla="*/ 1181528 h 3796740"/>
              <a:gd name="connsiteX82" fmla="*/ 3869487 w 4136615"/>
              <a:gd name="connsiteY82" fmla="*/ 934948 h 3796740"/>
              <a:gd name="connsiteX83" fmla="*/ 4105793 w 4136615"/>
              <a:gd name="connsiteY83" fmla="*/ 719191 h 3796740"/>
              <a:gd name="connsiteX84" fmla="*/ 4074970 w 4136615"/>
              <a:gd name="connsiteY84" fmla="*/ 770562 h 3796740"/>
              <a:gd name="connsiteX85" fmla="*/ 2554395 w 4136615"/>
              <a:gd name="connsiteY85" fmla="*/ 2671281 h 3796740"/>
              <a:gd name="connsiteX86" fmla="*/ 2287267 w 4136615"/>
              <a:gd name="connsiteY86" fmla="*/ 2979506 h 3796740"/>
              <a:gd name="connsiteX87" fmla="*/ 2359186 w 4136615"/>
              <a:gd name="connsiteY87" fmla="*/ 2928135 h 3796740"/>
              <a:gd name="connsiteX88" fmla="*/ 3088651 w 4136615"/>
              <a:gd name="connsiteY88" fmla="*/ 2075380 h 3796740"/>
              <a:gd name="connsiteX89" fmla="*/ 3150296 w 4136615"/>
              <a:gd name="connsiteY89" fmla="*/ 1993187 h 3796740"/>
              <a:gd name="connsiteX90" fmla="*/ 2811249 w 4136615"/>
              <a:gd name="connsiteY90" fmla="*/ 2434975 h 3796740"/>
              <a:gd name="connsiteX91" fmla="*/ 2287267 w 4136615"/>
              <a:gd name="connsiteY91" fmla="*/ 3051425 h 3796740"/>
              <a:gd name="connsiteX92" fmla="*/ 1866026 w 4136615"/>
              <a:gd name="connsiteY92" fmla="*/ 3554858 h 3796740"/>
              <a:gd name="connsiteX93" fmla="*/ 1691366 w 4136615"/>
              <a:gd name="connsiteY93" fmla="*/ 3791164 h 3796740"/>
              <a:gd name="connsiteX94" fmla="*/ 1753011 w 4136615"/>
              <a:gd name="connsiteY94" fmla="*/ 3678148 h 3796740"/>
              <a:gd name="connsiteX95" fmla="*/ 2451653 w 4136615"/>
              <a:gd name="connsiteY95" fmla="*/ 2887038 h 3796740"/>
              <a:gd name="connsiteX96" fmla="*/ 2985909 w 4136615"/>
              <a:gd name="connsiteY96" fmla="*/ 2270589 h 3796740"/>
              <a:gd name="connsiteX97" fmla="*/ 3283860 w 4136615"/>
              <a:gd name="connsiteY97" fmla="*/ 1993187 h 3796740"/>
              <a:gd name="connsiteX98" fmla="*/ 2472202 w 4136615"/>
              <a:gd name="connsiteY98" fmla="*/ 2917861 h 3796740"/>
              <a:gd name="connsiteX99" fmla="*/ 2143429 w 4136615"/>
              <a:gd name="connsiteY99" fmla="*/ 3318553 h 3796740"/>
              <a:gd name="connsiteX100" fmla="*/ 2020139 w 4136615"/>
              <a:gd name="connsiteY100" fmla="*/ 3482939 h 3796740"/>
              <a:gd name="connsiteX101" fmla="*/ 2646862 w 4136615"/>
              <a:gd name="connsiteY101" fmla="*/ 2938409 h 3796740"/>
              <a:gd name="connsiteX102" fmla="*/ 3530440 w 4136615"/>
              <a:gd name="connsiteY102" fmla="*/ 2137025 h 3796740"/>
              <a:gd name="connsiteX103" fmla="*/ 2831797 w 4136615"/>
              <a:gd name="connsiteY103" fmla="*/ 2938409 h 3796740"/>
              <a:gd name="connsiteX104" fmla="*/ 2544121 w 4136615"/>
              <a:gd name="connsiteY104" fmla="*/ 3256908 h 3796740"/>
              <a:gd name="connsiteX105" fmla="*/ 2451653 w 4136615"/>
              <a:gd name="connsiteY105" fmla="*/ 3390472 h 3796740"/>
              <a:gd name="connsiteX106" fmla="*/ 2646862 w 4136615"/>
              <a:gd name="connsiteY106" fmla="*/ 3277456 h 3796740"/>
              <a:gd name="connsiteX107" fmla="*/ 3242763 w 4136615"/>
              <a:gd name="connsiteY107" fmla="*/ 2835667 h 3796740"/>
              <a:gd name="connsiteX108" fmla="*/ 3479069 w 4136615"/>
              <a:gd name="connsiteY108" fmla="*/ 2671281 h 3796740"/>
              <a:gd name="connsiteX109" fmla="*/ 3191393 w 4136615"/>
              <a:gd name="connsiteY109" fmla="*/ 3010328 h 3796740"/>
              <a:gd name="connsiteX110" fmla="*/ 3027006 w 4136615"/>
              <a:gd name="connsiteY110" fmla="*/ 3236360 h 3796740"/>
              <a:gd name="connsiteX111" fmla="*/ 2729055 w 4136615"/>
              <a:gd name="connsiteY111" fmla="*/ 3585681 h 3796740"/>
              <a:gd name="connsiteX112" fmla="*/ 2646862 w 4136615"/>
              <a:gd name="connsiteY112" fmla="*/ 3647326 h 3796740"/>
              <a:gd name="connsiteX113" fmla="*/ 2605766 w 4136615"/>
              <a:gd name="connsiteY113" fmla="*/ 3688422 h 3796740"/>
              <a:gd name="connsiteX114" fmla="*/ 2657136 w 4136615"/>
              <a:gd name="connsiteY114" fmla="*/ 3678148 h 3796740"/>
              <a:gd name="connsiteX115" fmla="*/ 2883168 w 4136615"/>
              <a:gd name="connsiteY115" fmla="*/ 3503488 h 3796740"/>
              <a:gd name="connsiteX116" fmla="*/ 3859213 w 4136615"/>
              <a:gd name="connsiteY116" fmla="*/ 2650733 h 3796740"/>
              <a:gd name="connsiteX117" fmla="*/ 3920858 w 4136615"/>
              <a:gd name="connsiteY117" fmla="*/ 2619910 h 3796740"/>
              <a:gd name="connsiteX118" fmla="*/ 3664004 w 4136615"/>
              <a:gd name="connsiteY118" fmla="*/ 2958957 h 3796740"/>
              <a:gd name="connsiteX119" fmla="*/ 3396876 w 4136615"/>
              <a:gd name="connsiteY119" fmla="*/ 3318553 h 3796740"/>
              <a:gd name="connsiteX120" fmla="*/ 3283860 w 4136615"/>
              <a:gd name="connsiteY120" fmla="*/ 3472665 h 379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136615" h="3796740">
                <a:moveTo>
                  <a:pt x="232435" y="1479479"/>
                </a:moveTo>
                <a:cubicBezTo>
                  <a:pt x="463310" y="1219746"/>
                  <a:pt x="177954" y="1542750"/>
                  <a:pt x="674224" y="955497"/>
                </a:cubicBezTo>
                <a:cubicBezTo>
                  <a:pt x="758861" y="855343"/>
                  <a:pt x="844857" y="756340"/>
                  <a:pt x="931078" y="657546"/>
                </a:cubicBezTo>
                <a:cubicBezTo>
                  <a:pt x="1009247" y="567977"/>
                  <a:pt x="1080955" y="472046"/>
                  <a:pt x="1167384" y="390418"/>
                </a:cubicBezTo>
                <a:cubicBezTo>
                  <a:pt x="1623755" y="-40602"/>
                  <a:pt x="1112617" y="432579"/>
                  <a:pt x="1506431" y="92467"/>
                </a:cubicBezTo>
                <a:cubicBezTo>
                  <a:pt x="1620211" y="-5797"/>
                  <a:pt x="1534008" y="42719"/>
                  <a:pt x="1619446" y="0"/>
                </a:cubicBezTo>
                <a:cubicBezTo>
                  <a:pt x="1560861" y="117174"/>
                  <a:pt x="1661224" y="-76382"/>
                  <a:pt x="1516705" y="143838"/>
                </a:cubicBezTo>
                <a:cubicBezTo>
                  <a:pt x="1468689" y="217005"/>
                  <a:pt x="1430227" y="296102"/>
                  <a:pt x="1383141" y="369870"/>
                </a:cubicBezTo>
                <a:cubicBezTo>
                  <a:pt x="888899" y="1144182"/>
                  <a:pt x="997474" y="913562"/>
                  <a:pt x="653676" y="1551398"/>
                </a:cubicBezTo>
                <a:cubicBezTo>
                  <a:pt x="473404" y="1885851"/>
                  <a:pt x="297746" y="2222771"/>
                  <a:pt x="119420" y="2558265"/>
                </a:cubicBezTo>
                <a:cubicBezTo>
                  <a:pt x="95687" y="2602915"/>
                  <a:pt x="70963" y="2647037"/>
                  <a:pt x="47500" y="2691829"/>
                </a:cubicBezTo>
                <a:cubicBezTo>
                  <a:pt x="33287" y="2718963"/>
                  <a:pt x="-17775" y="2792828"/>
                  <a:pt x="6404" y="2774022"/>
                </a:cubicBezTo>
                <a:cubicBezTo>
                  <a:pt x="175055" y="2642849"/>
                  <a:pt x="28885" y="2770253"/>
                  <a:pt x="181064" y="2589088"/>
                </a:cubicBezTo>
                <a:cubicBezTo>
                  <a:pt x="406029" y="2321273"/>
                  <a:pt x="257348" y="2563800"/>
                  <a:pt x="530386" y="2157573"/>
                </a:cubicBezTo>
                <a:cubicBezTo>
                  <a:pt x="604105" y="2047894"/>
                  <a:pt x="661203" y="1927562"/>
                  <a:pt x="735869" y="1818526"/>
                </a:cubicBezTo>
                <a:cubicBezTo>
                  <a:pt x="877136" y="1612231"/>
                  <a:pt x="1043424" y="1423290"/>
                  <a:pt x="1177658" y="1212351"/>
                </a:cubicBezTo>
                <a:cubicBezTo>
                  <a:pt x="1225604" y="1137007"/>
                  <a:pt x="1276497" y="1063460"/>
                  <a:pt x="1321496" y="986319"/>
                </a:cubicBezTo>
                <a:cubicBezTo>
                  <a:pt x="1348506" y="940016"/>
                  <a:pt x="1365200" y="888060"/>
                  <a:pt x="1393415" y="842481"/>
                </a:cubicBezTo>
                <a:cubicBezTo>
                  <a:pt x="1410034" y="815634"/>
                  <a:pt x="1435336" y="795217"/>
                  <a:pt x="1455060" y="770562"/>
                </a:cubicBezTo>
                <a:cubicBezTo>
                  <a:pt x="1462774" y="760920"/>
                  <a:pt x="1468759" y="750013"/>
                  <a:pt x="1475608" y="739739"/>
                </a:cubicBezTo>
                <a:cubicBezTo>
                  <a:pt x="1443072" y="902421"/>
                  <a:pt x="1476075" y="767790"/>
                  <a:pt x="1290673" y="1078787"/>
                </a:cubicBezTo>
                <a:cubicBezTo>
                  <a:pt x="1241947" y="1160520"/>
                  <a:pt x="1192938" y="1242125"/>
                  <a:pt x="1146835" y="1325366"/>
                </a:cubicBezTo>
                <a:cubicBezTo>
                  <a:pt x="813903" y="1926495"/>
                  <a:pt x="1035928" y="1557796"/>
                  <a:pt x="715321" y="2106202"/>
                </a:cubicBezTo>
                <a:cubicBezTo>
                  <a:pt x="654850" y="2209639"/>
                  <a:pt x="592031" y="2311685"/>
                  <a:pt x="530386" y="2414427"/>
                </a:cubicBezTo>
                <a:cubicBezTo>
                  <a:pt x="489289" y="2482921"/>
                  <a:pt x="442818" y="2548465"/>
                  <a:pt x="407096" y="2619910"/>
                </a:cubicBezTo>
                <a:cubicBezTo>
                  <a:pt x="389972" y="2654157"/>
                  <a:pt x="373744" y="2688867"/>
                  <a:pt x="355725" y="2722652"/>
                </a:cubicBezTo>
                <a:cubicBezTo>
                  <a:pt x="346328" y="2740272"/>
                  <a:pt x="339023" y="2759902"/>
                  <a:pt x="324903" y="2774022"/>
                </a:cubicBezTo>
                <a:cubicBezTo>
                  <a:pt x="317245" y="2781680"/>
                  <a:pt x="329013" y="2752104"/>
                  <a:pt x="335177" y="2743200"/>
                </a:cubicBezTo>
                <a:cubicBezTo>
                  <a:pt x="360141" y="2707140"/>
                  <a:pt x="388646" y="2673601"/>
                  <a:pt x="417370" y="2640458"/>
                </a:cubicBezTo>
                <a:cubicBezTo>
                  <a:pt x="477722" y="2570821"/>
                  <a:pt x="544828" y="2507003"/>
                  <a:pt x="602305" y="2434975"/>
                </a:cubicBezTo>
                <a:cubicBezTo>
                  <a:pt x="815509" y="2167795"/>
                  <a:pt x="1020501" y="1894163"/>
                  <a:pt x="1229029" y="1623317"/>
                </a:cubicBezTo>
                <a:cubicBezTo>
                  <a:pt x="1318453" y="1507169"/>
                  <a:pt x="1398772" y="1383554"/>
                  <a:pt x="1496157" y="1273996"/>
                </a:cubicBezTo>
                <a:cubicBezTo>
                  <a:pt x="1838197" y="889201"/>
                  <a:pt x="1740062" y="1045576"/>
                  <a:pt x="1855752" y="852755"/>
                </a:cubicBezTo>
                <a:cubicBezTo>
                  <a:pt x="1848903" y="876728"/>
                  <a:pt x="1846354" y="902374"/>
                  <a:pt x="1835204" y="924674"/>
                </a:cubicBezTo>
                <a:cubicBezTo>
                  <a:pt x="1773328" y="1048427"/>
                  <a:pt x="1619056" y="1234877"/>
                  <a:pt x="1557802" y="1325366"/>
                </a:cubicBezTo>
                <a:cubicBezTo>
                  <a:pt x="1468868" y="1456745"/>
                  <a:pt x="1391391" y="1595713"/>
                  <a:pt x="1300948" y="1726058"/>
                </a:cubicBezTo>
                <a:cubicBezTo>
                  <a:pt x="1158412" y="1931478"/>
                  <a:pt x="1029758" y="2149450"/>
                  <a:pt x="859159" y="2332234"/>
                </a:cubicBezTo>
                <a:cubicBezTo>
                  <a:pt x="811213" y="2383605"/>
                  <a:pt x="761430" y="2433320"/>
                  <a:pt x="715321" y="2486346"/>
                </a:cubicBezTo>
                <a:cubicBezTo>
                  <a:pt x="692849" y="2512189"/>
                  <a:pt x="675070" y="2541797"/>
                  <a:pt x="653676" y="2568539"/>
                </a:cubicBezTo>
                <a:cubicBezTo>
                  <a:pt x="647625" y="2576103"/>
                  <a:pt x="628795" y="2597752"/>
                  <a:pt x="633127" y="2589088"/>
                </a:cubicBezTo>
                <a:cubicBezTo>
                  <a:pt x="717241" y="2420858"/>
                  <a:pt x="729093" y="2478581"/>
                  <a:pt x="889981" y="2280863"/>
                </a:cubicBezTo>
                <a:cubicBezTo>
                  <a:pt x="1114825" y="2004549"/>
                  <a:pt x="1324988" y="1716556"/>
                  <a:pt x="1547527" y="1438382"/>
                </a:cubicBezTo>
                <a:cubicBezTo>
                  <a:pt x="1667506" y="1288409"/>
                  <a:pt x="1800039" y="1148625"/>
                  <a:pt x="1917397" y="996593"/>
                </a:cubicBezTo>
                <a:cubicBezTo>
                  <a:pt x="2068085" y="801384"/>
                  <a:pt x="2195085" y="585341"/>
                  <a:pt x="2369460" y="410966"/>
                </a:cubicBezTo>
                <a:cubicBezTo>
                  <a:pt x="2460384" y="320042"/>
                  <a:pt x="2430160" y="361011"/>
                  <a:pt x="2472202" y="297951"/>
                </a:cubicBezTo>
                <a:cubicBezTo>
                  <a:pt x="2465352" y="318499"/>
                  <a:pt x="2462567" y="340887"/>
                  <a:pt x="2451653" y="359596"/>
                </a:cubicBezTo>
                <a:cubicBezTo>
                  <a:pt x="2303991" y="612728"/>
                  <a:pt x="1867755" y="1124910"/>
                  <a:pt x="1804381" y="1212351"/>
                </a:cubicBezTo>
                <a:cubicBezTo>
                  <a:pt x="1699564" y="1356973"/>
                  <a:pt x="1619916" y="1518642"/>
                  <a:pt x="1516705" y="1664414"/>
                </a:cubicBezTo>
                <a:cubicBezTo>
                  <a:pt x="1287536" y="1988086"/>
                  <a:pt x="1034870" y="2294771"/>
                  <a:pt x="807788" y="2619910"/>
                </a:cubicBezTo>
                <a:cubicBezTo>
                  <a:pt x="731210" y="2729555"/>
                  <a:pt x="982190" y="2416985"/>
                  <a:pt x="1064642" y="2311685"/>
                </a:cubicBezTo>
                <a:cubicBezTo>
                  <a:pt x="1266496" y="2053896"/>
                  <a:pt x="1456242" y="1786703"/>
                  <a:pt x="1660543" y="1530849"/>
                </a:cubicBezTo>
                <a:cubicBezTo>
                  <a:pt x="1822798" y="1327651"/>
                  <a:pt x="1980108" y="1118817"/>
                  <a:pt x="2163977" y="934948"/>
                </a:cubicBezTo>
                <a:lnTo>
                  <a:pt x="2369460" y="729465"/>
                </a:lnTo>
                <a:cubicBezTo>
                  <a:pt x="2319070" y="855443"/>
                  <a:pt x="2388995" y="698188"/>
                  <a:pt x="2235896" y="904126"/>
                </a:cubicBezTo>
                <a:cubicBezTo>
                  <a:pt x="1881973" y="1380200"/>
                  <a:pt x="1515052" y="1847634"/>
                  <a:pt x="1187932" y="2342508"/>
                </a:cubicBezTo>
                <a:cubicBezTo>
                  <a:pt x="1054368" y="2544566"/>
                  <a:pt x="895563" y="2732043"/>
                  <a:pt x="787240" y="2948683"/>
                </a:cubicBezTo>
                <a:cubicBezTo>
                  <a:pt x="780390" y="2962382"/>
                  <a:pt x="757123" y="3001740"/>
                  <a:pt x="766691" y="2989780"/>
                </a:cubicBezTo>
                <a:cubicBezTo>
                  <a:pt x="803499" y="2943770"/>
                  <a:pt x="832459" y="2891818"/>
                  <a:pt x="869433" y="2845942"/>
                </a:cubicBezTo>
                <a:cubicBezTo>
                  <a:pt x="1017472" y="2662265"/>
                  <a:pt x="1175747" y="2486910"/>
                  <a:pt x="1321496" y="2301411"/>
                </a:cubicBezTo>
                <a:cubicBezTo>
                  <a:pt x="1439568" y="2151137"/>
                  <a:pt x="1539351" y="1986843"/>
                  <a:pt x="1660543" y="1839074"/>
                </a:cubicBezTo>
                <a:cubicBezTo>
                  <a:pt x="1930027" y="1510493"/>
                  <a:pt x="2731911" y="522035"/>
                  <a:pt x="2492750" y="873303"/>
                </a:cubicBezTo>
                <a:cubicBezTo>
                  <a:pt x="2383159" y="1034265"/>
                  <a:pt x="2280249" y="1199985"/>
                  <a:pt x="2163977" y="1356189"/>
                </a:cubicBezTo>
                <a:lnTo>
                  <a:pt x="1146835" y="2722652"/>
                </a:lnTo>
                <a:cubicBezTo>
                  <a:pt x="1102985" y="2781379"/>
                  <a:pt x="1046048" y="2831758"/>
                  <a:pt x="1013271" y="2897312"/>
                </a:cubicBezTo>
                <a:cubicBezTo>
                  <a:pt x="996147" y="2931559"/>
                  <a:pt x="935407" y="3027699"/>
                  <a:pt x="961900" y="3000054"/>
                </a:cubicBezTo>
                <a:cubicBezTo>
                  <a:pt x="1274908" y="2673437"/>
                  <a:pt x="1605048" y="2245367"/>
                  <a:pt x="1917397" y="1910993"/>
                </a:cubicBezTo>
                <a:cubicBezTo>
                  <a:pt x="2369225" y="1427306"/>
                  <a:pt x="2765008" y="901563"/>
                  <a:pt x="3304408" y="523982"/>
                </a:cubicBezTo>
                <a:cubicBezTo>
                  <a:pt x="3333294" y="503762"/>
                  <a:pt x="3366053" y="489735"/>
                  <a:pt x="3396876" y="472611"/>
                </a:cubicBezTo>
                <a:cubicBezTo>
                  <a:pt x="3335231" y="547955"/>
                  <a:pt x="3272846" y="622700"/>
                  <a:pt x="3211941" y="698643"/>
                </a:cubicBezTo>
                <a:cubicBezTo>
                  <a:pt x="2995440" y="968601"/>
                  <a:pt x="2784781" y="1243279"/>
                  <a:pt x="2564669" y="1510301"/>
                </a:cubicBezTo>
                <a:cubicBezTo>
                  <a:pt x="2366905" y="1750212"/>
                  <a:pt x="2172918" y="1994073"/>
                  <a:pt x="1958494" y="2219218"/>
                </a:cubicBezTo>
                <a:cubicBezTo>
                  <a:pt x="1890000" y="2291137"/>
                  <a:pt x="1819926" y="2361584"/>
                  <a:pt x="1753011" y="2434975"/>
                </a:cubicBezTo>
                <a:cubicBezTo>
                  <a:pt x="1713717" y="2478072"/>
                  <a:pt x="1593338" y="2603532"/>
                  <a:pt x="1639995" y="2568539"/>
                </a:cubicBezTo>
                <a:cubicBezTo>
                  <a:pt x="1735052" y="2497246"/>
                  <a:pt x="2168721" y="2040119"/>
                  <a:pt x="2205073" y="2003461"/>
                </a:cubicBezTo>
                <a:cubicBezTo>
                  <a:pt x="2501774" y="1704266"/>
                  <a:pt x="2795407" y="1401886"/>
                  <a:pt x="3098925" y="1109609"/>
                </a:cubicBezTo>
                <a:cubicBezTo>
                  <a:pt x="3350331" y="867515"/>
                  <a:pt x="3592846" y="613493"/>
                  <a:pt x="3869487" y="400692"/>
                </a:cubicBezTo>
                <a:lnTo>
                  <a:pt x="4136615" y="195209"/>
                </a:lnTo>
                <a:cubicBezTo>
                  <a:pt x="3854934" y="637851"/>
                  <a:pt x="4015712" y="394928"/>
                  <a:pt x="3294134" y="1253447"/>
                </a:cubicBezTo>
                <a:cubicBezTo>
                  <a:pt x="3086431" y="1500568"/>
                  <a:pt x="2867027" y="1737646"/>
                  <a:pt x="2657136" y="1982912"/>
                </a:cubicBezTo>
                <a:cubicBezTo>
                  <a:pt x="2562193" y="2093857"/>
                  <a:pt x="2267556" y="2415442"/>
                  <a:pt x="2379734" y="2321960"/>
                </a:cubicBezTo>
                <a:cubicBezTo>
                  <a:pt x="2576533" y="2157960"/>
                  <a:pt x="2600611" y="2139006"/>
                  <a:pt x="2903716" y="1859622"/>
                </a:cubicBezTo>
                <a:cubicBezTo>
                  <a:pt x="3145985" y="1636313"/>
                  <a:pt x="3384917" y="1409391"/>
                  <a:pt x="3622907" y="1181528"/>
                </a:cubicBezTo>
                <a:cubicBezTo>
                  <a:pt x="3706867" y="1101140"/>
                  <a:pt x="3785527" y="1015335"/>
                  <a:pt x="3869487" y="934948"/>
                </a:cubicBezTo>
                <a:cubicBezTo>
                  <a:pt x="3946530" y="861183"/>
                  <a:pt x="4160671" y="627729"/>
                  <a:pt x="4105793" y="719191"/>
                </a:cubicBezTo>
                <a:cubicBezTo>
                  <a:pt x="4095519" y="736315"/>
                  <a:pt x="4086908" y="754554"/>
                  <a:pt x="4074970" y="770562"/>
                </a:cubicBezTo>
                <a:cubicBezTo>
                  <a:pt x="3589885" y="1421016"/>
                  <a:pt x="3086012" y="2057877"/>
                  <a:pt x="2554395" y="2671281"/>
                </a:cubicBezTo>
                <a:cubicBezTo>
                  <a:pt x="2465352" y="2774023"/>
                  <a:pt x="2176634" y="3058530"/>
                  <a:pt x="2287267" y="2979506"/>
                </a:cubicBezTo>
                <a:cubicBezTo>
                  <a:pt x="2311240" y="2962382"/>
                  <a:pt x="2336321" y="2946713"/>
                  <a:pt x="2359186" y="2928135"/>
                </a:cubicBezTo>
                <a:cubicBezTo>
                  <a:pt x="2634604" y="2704357"/>
                  <a:pt x="2959754" y="2232710"/>
                  <a:pt x="3088651" y="2075380"/>
                </a:cubicBezTo>
                <a:cubicBezTo>
                  <a:pt x="3110355" y="2048888"/>
                  <a:pt x="3169293" y="1964692"/>
                  <a:pt x="3150296" y="1993187"/>
                </a:cubicBezTo>
                <a:cubicBezTo>
                  <a:pt x="3058038" y="2131573"/>
                  <a:pt x="2903103" y="2324502"/>
                  <a:pt x="2811249" y="2434975"/>
                </a:cubicBezTo>
                <a:cubicBezTo>
                  <a:pt x="2638831" y="2642343"/>
                  <a:pt x="2461213" y="2845337"/>
                  <a:pt x="2287267" y="3051425"/>
                </a:cubicBezTo>
                <a:cubicBezTo>
                  <a:pt x="2146137" y="3218634"/>
                  <a:pt x="1996082" y="3378898"/>
                  <a:pt x="1866026" y="3554858"/>
                </a:cubicBezTo>
                <a:cubicBezTo>
                  <a:pt x="1807806" y="3633627"/>
                  <a:pt x="1757553" y="3718960"/>
                  <a:pt x="1691366" y="3791164"/>
                </a:cubicBezTo>
                <a:cubicBezTo>
                  <a:pt x="1662370" y="3822797"/>
                  <a:pt x="1725393" y="3710991"/>
                  <a:pt x="1753011" y="3678148"/>
                </a:cubicBezTo>
                <a:cubicBezTo>
                  <a:pt x="1979438" y="3408883"/>
                  <a:pt x="2219845" y="3151685"/>
                  <a:pt x="2451653" y="2887038"/>
                </a:cubicBezTo>
                <a:cubicBezTo>
                  <a:pt x="2630816" y="2682494"/>
                  <a:pt x="2786896" y="2455877"/>
                  <a:pt x="2985909" y="2270589"/>
                </a:cubicBezTo>
                <a:lnTo>
                  <a:pt x="3283860" y="1993187"/>
                </a:lnTo>
                <a:cubicBezTo>
                  <a:pt x="3176809" y="2421392"/>
                  <a:pt x="3292643" y="1985541"/>
                  <a:pt x="2472202" y="2917861"/>
                </a:cubicBezTo>
                <a:cubicBezTo>
                  <a:pt x="2358065" y="3047562"/>
                  <a:pt x="2247091" y="3180337"/>
                  <a:pt x="2143429" y="3318553"/>
                </a:cubicBezTo>
                <a:cubicBezTo>
                  <a:pt x="2102332" y="3373348"/>
                  <a:pt x="1968435" y="3527862"/>
                  <a:pt x="2020139" y="3482939"/>
                </a:cubicBezTo>
                <a:cubicBezTo>
                  <a:pt x="2229047" y="3301429"/>
                  <a:pt x="2443797" y="3126432"/>
                  <a:pt x="2646862" y="2938409"/>
                </a:cubicBezTo>
                <a:cubicBezTo>
                  <a:pt x="3493722" y="2154280"/>
                  <a:pt x="3154887" y="2362352"/>
                  <a:pt x="3530440" y="2137025"/>
                </a:cubicBezTo>
                <a:cubicBezTo>
                  <a:pt x="3103274" y="2655725"/>
                  <a:pt x="3357770" y="2358291"/>
                  <a:pt x="2831797" y="2938409"/>
                </a:cubicBezTo>
                <a:cubicBezTo>
                  <a:pt x="2735704" y="3044394"/>
                  <a:pt x="2625553" y="3139284"/>
                  <a:pt x="2544121" y="3256908"/>
                </a:cubicBezTo>
                <a:cubicBezTo>
                  <a:pt x="2513298" y="3301429"/>
                  <a:pt x="2398555" y="3379852"/>
                  <a:pt x="2451653" y="3390472"/>
                </a:cubicBezTo>
                <a:cubicBezTo>
                  <a:pt x="2525381" y="3405217"/>
                  <a:pt x="2585303" y="3320627"/>
                  <a:pt x="2646862" y="3277456"/>
                </a:cubicBezTo>
                <a:cubicBezTo>
                  <a:pt x="2849309" y="3135480"/>
                  <a:pt x="3044339" y="2983213"/>
                  <a:pt x="3242763" y="2835667"/>
                </a:cubicBezTo>
                <a:cubicBezTo>
                  <a:pt x="3460255" y="2673942"/>
                  <a:pt x="3366598" y="2708770"/>
                  <a:pt x="3479069" y="2671281"/>
                </a:cubicBezTo>
                <a:cubicBezTo>
                  <a:pt x="3361036" y="2789311"/>
                  <a:pt x="3389810" y="2758676"/>
                  <a:pt x="3191393" y="3010328"/>
                </a:cubicBezTo>
                <a:cubicBezTo>
                  <a:pt x="3133711" y="3083486"/>
                  <a:pt x="3085362" y="3163739"/>
                  <a:pt x="3027006" y="3236360"/>
                </a:cubicBezTo>
                <a:cubicBezTo>
                  <a:pt x="2931141" y="3355658"/>
                  <a:pt x="2832978" y="3473332"/>
                  <a:pt x="2729055" y="3585681"/>
                </a:cubicBezTo>
                <a:cubicBezTo>
                  <a:pt x="2705800" y="3610822"/>
                  <a:pt x="2673171" y="3625401"/>
                  <a:pt x="2646862" y="3647326"/>
                </a:cubicBezTo>
                <a:cubicBezTo>
                  <a:pt x="2631979" y="3659728"/>
                  <a:pt x="2599640" y="3670043"/>
                  <a:pt x="2605766" y="3688422"/>
                </a:cubicBezTo>
                <a:cubicBezTo>
                  <a:pt x="2611288" y="3704988"/>
                  <a:pt x="2640013" y="3681573"/>
                  <a:pt x="2657136" y="3678148"/>
                </a:cubicBezTo>
                <a:cubicBezTo>
                  <a:pt x="2732480" y="3619928"/>
                  <a:pt x="2812561" y="3567370"/>
                  <a:pt x="2883168" y="3503488"/>
                </a:cubicBezTo>
                <a:cubicBezTo>
                  <a:pt x="3197687" y="3218923"/>
                  <a:pt x="3485846" y="2870361"/>
                  <a:pt x="3859213" y="2650733"/>
                </a:cubicBezTo>
                <a:cubicBezTo>
                  <a:pt x="3879015" y="2639085"/>
                  <a:pt x="3900310" y="2630184"/>
                  <a:pt x="3920858" y="2619910"/>
                </a:cubicBezTo>
                <a:cubicBezTo>
                  <a:pt x="3841682" y="2778259"/>
                  <a:pt x="3925860" y="2616941"/>
                  <a:pt x="3664004" y="2958957"/>
                </a:cubicBezTo>
                <a:cubicBezTo>
                  <a:pt x="3573231" y="3077518"/>
                  <a:pt x="3487227" y="3199670"/>
                  <a:pt x="3396876" y="3318553"/>
                </a:cubicBezTo>
                <a:cubicBezTo>
                  <a:pt x="3277719" y="3475339"/>
                  <a:pt x="3207473" y="3472665"/>
                  <a:pt x="3283860" y="3472665"/>
                </a:cubicBezTo>
              </a:path>
            </a:pathLst>
          </a:custGeom>
          <a:ln w="7620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228323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recycl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93185" y="2269758"/>
            <a:ext cx="4043770" cy="3195986"/>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normAutofit/>
          </a:bodyPr>
          <a:lstStyle/>
          <a:p>
            <a:r>
              <a:rPr lang="fr-FR" dirty="0" smtClean="0"/>
              <a:t>Les limites du recyclage : pureté des matériaux VS complexité des objets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28</a:t>
            </a:fld>
            <a:endParaRPr lang="fr-FR" dirty="0"/>
          </a:p>
        </p:txBody>
      </p:sp>
      <p:grpSp>
        <p:nvGrpSpPr>
          <p:cNvPr id="11" name="Groupe 10"/>
          <p:cNvGrpSpPr/>
          <p:nvPr/>
        </p:nvGrpSpPr>
        <p:grpSpPr>
          <a:xfrm>
            <a:off x="261457" y="1018884"/>
            <a:ext cx="3480893" cy="2693407"/>
            <a:chOff x="4825854" y="479361"/>
            <a:chExt cx="3480893" cy="2693407"/>
          </a:xfrm>
        </p:grpSpPr>
        <p:pic>
          <p:nvPicPr>
            <p:cNvPr id="6" name="Image 5"/>
            <p:cNvPicPr>
              <a:picLocks noChangeAspect="1"/>
            </p:cNvPicPr>
            <p:nvPr/>
          </p:nvPicPr>
          <p:blipFill>
            <a:blip r:embed="rId4"/>
            <a:stretch>
              <a:fillRect/>
            </a:stretch>
          </p:blipFill>
          <p:spPr>
            <a:xfrm>
              <a:off x="4825854" y="479361"/>
              <a:ext cx="2095500" cy="1343025"/>
            </a:xfrm>
            <a:prstGeom prst="rect">
              <a:avLst/>
            </a:prstGeom>
          </p:spPr>
        </p:pic>
        <p:sp>
          <p:nvSpPr>
            <p:cNvPr id="10" name="Ellipse 9"/>
            <p:cNvSpPr/>
            <p:nvPr/>
          </p:nvSpPr>
          <p:spPr>
            <a:xfrm>
              <a:off x="6454066" y="1320087"/>
              <a:ext cx="1852681" cy="18526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4000" b="1" dirty="0" smtClean="0"/>
                <a:t>98%</a:t>
              </a:r>
            </a:p>
            <a:p>
              <a:pPr algn="ctr"/>
              <a:r>
                <a:rPr lang="fr-FR" b="1" dirty="0" smtClean="0"/>
                <a:t>Du titane utilisé en oxyde blanc</a:t>
              </a:r>
              <a:endParaRPr lang="fr-FR" b="1" dirty="0"/>
            </a:p>
          </p:txBody>
        </p:sp>
      </p:grpSp>
      <p:grpSp>
        <p:nvGrpSpPr>
          <p:cNvPr id="14" name="Groupe 13"/>
          <p:cNvGrpSpPr/>
          <p:nvPr/>
        </p:nvGrpSpPr>
        <p:grpSpPr>
          <a:xfrm>
            <a:off x="4052189" y="3616898"/>
            <a:ext cx="4634611" cy="2739456"/>
            <a:chOff x="700186" y="3270239"/>
            <a:chExt cx="4823068" cy="2975234"/>
          </a:xfrm>
        </p:grpSpPr>
        <p:pic>
          <p:nvPicPr>
            <p:cNvPr id="4" name="Picture 2" descr="https://upload.wikimedia.org/wikipedia/commons/2/23/Monokristalines_Silizium_f%C3%BCr_die_Waferherstellun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331044">
              <a:off x="4452702" y="3270239"/>
              <a:ext cx="1070552" cy="28612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à coins arrondis 11"/>
            <p:cNvSpPr/>
            <p:nvPr/>
          </p:nvSpPr>
          <p:spPr>
            <a:xfrm>
              <a:off x="700186" y="4889569"/>
              <a:ext cx="4344915" cy="135590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4000" b="1" dirty="0"/>
                <a:t>99,999 999 99 </a:t>
              </a:r>
              <a:r>
                <a:rPr lang="fr-FR" sz="4000" b="1" dirty="0" smtClean="0"/>
                <a:t>%</a:t>
              </a:r>
            </a:p>
            <a:p>
              <a:pPr algn="ctr"/>
              <a:r>
                <a:rPr lang="fr-FR" b="1" dirty="0" smtClean="0"/>
                <a:t>Pureté du silicium électronique</a:t>
              </a:r>
              <a:endParaRPr lang="fr-FR" b="1" dirty="0"/>
            </a:p>
          </p:txBody>
        </p:sp>
      </p:grpSp>
      <p:sp>
        <p:nvSpPr>
          <p:cNvPr id="16" name="Forme libre 15"/>
          <p:cNvSpPr/>
          <p:nvPr/>
        </p:nvSpPr>
        <p:spPr>
          <a:xfrm>
            <a:off x="2717691" y="1715822"/>
            <a:ext cx="4136615" cy="3796740"/>
          </a:xfrm>
          <a:custGeom>
            <a:avLst/>
            <a:gdLst>
              <a:gd name="connsiteX0" fmla="*/ 232435 w 4136615"/>
              <a:gd name="connsiteY0" fmla="*/ 1479479 h 3796740"/>
              <a:gd name="connsiteX1" fmla="*/ 674224 w 4136615"/>
              <a:gd name="connsiteY1" fmla="*/ 955497 h 3796740"/>
              <a:gd name="connsiteX2" fmla="*/ 931078 w 4136615"/>
              <a:gd name="connsiteY2" fmla="*/ 657546 h 3796740"/>
              <a:gd name="connsiteX3" fmla="*/ 1167384 w 4136615"/>
              <a:gd name="connsiteY3" fmla="*/ 390418 h 3796740"/>
              <a:gd name="connsiteX4" fmla="*/ 1506431 w 4136615"/>
              <a:gd name="connsiteY4" fmla="*/ 92467 h 3796740"/>
              <a:gd name="connsiteX5" fmla="*/ 1619446 w 4136615"/>
              <a:gd name="connsiteY5" fmla="*/ 0 h 3796740"/>
              <a:gd name="connsiteX6" fmla="*/ 1516705 w 4136615"/>
              <a:gd name="connsiteY6" fmla="*/ 143838 h 3796740"/>
              <a:gd name="connsiteX7" fmla="*/ 1383141 w 4136615"/>
              <a:gd name="connsiteY7" fmla="*/ 369870 h 3796740"/>
              <a:gd name="connsiteX8" fmla="*/ 653676 w 4136615"/>
              <a:gd name="connsiteY8" fmla="*/ 1551398 h 3796740"/>
              <a:gd name="connsiteX9" fmla="*/ 119420 w 4136615"/>
              <a:gd name="connsiteY9" fmla="*/ 2558265 h 3796740"/>
              <a:gd name="connsiteX10" fmla="*/ 47500 w 4136615"/>
              <a:gd name="connsiteY10" fmla="*/ 2691829 h 3796740"/>
              <a:gd name="connsiteX11" fmla="*/ 6404 w 4136615"/>
              <a:gd name="connsiteY11" fmla="*/ 2774022 h 3796740"/>
              <a:gd name="connsiteX12" fmla="*/ 181064 w 4136615"/>
              <a:gd name="connsiteY12" fmla="*/ 2589088 h 3796740"/>
              <a:gd name="connsiteX13" fmla="*/ 530386 w 4136615"/>
              <a:gd name="connsiteY13" fmla="*/ 2157573 h 3796740"/>
              <a:gd name="connsiteX14" fmla="*/ 735869 w 4136615"/>
              <a:gd name="connsiteY14" fmla="*/ 1818526 h 3796740"/>
              <a:gd name="connsiteX15" fmla="*/ 1177658 w 4136615"/>
              <a:gd name="connsiteY15" fmla="*/ 1212351 h 3796740"/>
              <a:gd name="connsiteX16" fmla="*/ 1321496 w 4136615"/>
              <a:gd name="connsiteY16" fmla="*/ 986319 h 3796740"/>
              <a:gd name="connsiteX17" fmla="*/ 1393415 w 4136615"/>
              <a:gd name="connsiteY17" fmla="*/ 842481 h 3796740"/>
              <a:gd name="connsiteX18" fmla="*/ 1455060 w 4136615"/>
              <a:gd name="connsiteY18" fmla="*/ 770562 h 3796740"/>
              <a:gd name="connsiteX19" fmla="*/ 1475608 w 4136615"/>
              <a:gd name="connsiteY19" fmla="*/ 739739 h 3796740"/>
              <a:gd name="connsiteX20" fmla="*/ 1290673 w 4136615"/>
              <a:gd name="connsiteY20" fmla="*/ 1078787 h 3796740"/>
              <a:gd name="connsiteX21" fmla="*/ 1146835 w 4136615"/>
              <a:gd name="connsiteY21" fmla="*/ 1325366 h 3796740"/>
              <a:gd name="connsiteX22" fmla="*/ 715321 w 4136615"/>
              <a:gd name="connsiteY22" fmla="*/ 2106202 h 3796740"/>
              <a:gd name="connsiteX23" fmla="*/ 530386 w 4136615"/>
              <a:gd name="connsiteY23" fmla="*/ 2414427 h 3796740"/>
              <a:gd name="connsiteX24" fmla="*/ 407096 w 4136615"/>
              <a:gd name="connsiteY24" fmla="*/ 2619910 h 3796740"/>
              <a:gd name="connsiteX25" fmla="*/ 355725 w 4136615"/>
              <a:gd name="connsiteY25" fmla="*/ 2722652 h 3796740"/>
              <a:gd name="connsiteX26" fmla="*/ 324903 w 4136615"/>
              <a:gd name="connsiteY26" fmla="*/ 2774022 h 3796740"/>
              <a:gd name="connsiteX27" fmla="*/ 335177 w 4136615"/>
              <a:gd name="connsiteY27" fmla="*/ 2743200 h 3796740"/>
              <a:gd name="connsiteX28" fmla="*/ 417370 w 4136615"/>
              <a:gd name="connsiteY28" fmla="*/ 2640458 h 3796740"/>
              <a:gd name="connsiteX29" fmla="*/ 602305 w 4136615"/>
              <a:gd name="connsiteY29" fmla="*/ 2434975 h 3796740"/>
              <a:gd name="connsiteX30" fmla="*/ 1229029 w 4136615"/>
              <a:gd name="connsiteY30" fmla="*/ 1623317 h 3796740"/>
              <a:gd name="connsiteX31" fmla="*/ 1496157 w 4136615"/>
              <a:gd name="connsiteY31" fmla="*/ 1273996 h 3796740"/>
              <a:gd name="connsiteX32" fmla="*/ 1855752 w 4136615"/>
              <a:gd name="connsiteY32" fmla="*/ 852755 h 3796740"/>
              <a:gd name="connsiteX33" fmla="*/ 1835204 w 4136615"/>
              <a:gd name="connsiteY33" fmla="*/ 924674 h 3796740"/>
              <a:gd name="connsiteX34" fmla="*/ 1557802 w 4136615"/>
              <a:gd name="connsiteY34" fmla="*/ 1325366 h 3796740"/>
              <a:gd name="connsiteX35" fmla="*/ 1300948 w 4136615"/>
              <a:gd name="connsiteY35" fmla="*/ 1726058 h 3796740"/>
              <a:gd name="connsiteX36" fmla="*/ 859159 w 4136615"/>
              <a:gd name="connsiteY36" fmla="*/ 2332234 h 3796740"/>
              <a:gd name="connsiteX37" fmla="*/ 715321 w 4136615"/>
              <a:gd name="connsiteY37" fmla="*/ 2486346 h 3796740"/>
              <a:gd name="connsiteX38" fmla="*/ 653676 w 4136615"/>
              <a:gd name="connsiteY38" fmla="*/ 2568539 h 3796740"/>
              <a:gd name="connsiteX39" fmla="*/ 633127 w 4136615"/>
              <a:gd name="connsiteY39" fmla="*/ 2589088 h 3796740"/>
              <a:gd name="connsiteX40" fmla="*/ 889981 w 4136615"/>
              <a:gd name="connsiteY40" fmla="*/ 2280863 h 3796740"/>
              <a:gd name="connsiteX41" fmla="*/ 1547527 w 4136615"/>
              <a:gd name="connsiteY41" fmla="*/ 1438382 h 3796740"/>
              <a:gd name="connsiteX42" fmla="*/ 1917397 w 4136615"/>
              <a:gd name="connsiteY42" fmla="*/ 996593 h 3796740"/>
              <a:gd name="connsiteX43" fmla="*/ 2369460 w 4136615"/>
              <a:gd name="connsiteY43" fmla="*/ 410966 h 3796740"/>
              <a:gd name="connsiteX44" fmla="*/ 2472202 w 4136615"/>
              <a:gd name="connsiteY44" fmla="*/ 297951 h 3796740"/>
              <a:gd name="connsiteX45" fmla="*/ 2451653 w 4136615"/>
              <a:gd name="connsiteY45" fmla="*/ 359596 h 3796740"/>
              <a:gd name="connsiteX46" fmla="*/ 1804381 w 4136615"/>
              <a:gd name="connsiteY46" fmla="*/ 1212351 h 3796740"/>
              <a:gd name="connsiteX47" fmla="*/ 1516705 w 4136615"/>
              <a:gd name="connsiteY47" fmla="*/ 1664414 h 3796740"/>
              <a:gd name="connsiteX48" fmla="*/ 807788 w 4136615"/>
              <a:gd name="connsiteY48" fmla="*/ 2619910 h 3796740"/>
              <a:gd name="connsiteX49" fmla="*/ 1064642 w 4136615"/>
              <a:gd name="connsiteY49" fmla="*/ 2311685 h 3796740"/>
              <a:gd name="connsiteX50" fmla="*/ 1660543 w 4136615"/>
              <a:gd name="connsiteY50" fmla="*/ 1530849 h 3796740"/>
              <a:gd name="connsiteX51" fmla="*/ 2163977 w 4136615"/>
              <a:gd name="connsiteY51" fmla="*/ 934948 h 3796740"/>
              <a:gd name="connsiteX52" fmla="*/ 2369460 w 4136615"/>
              <a:gd name="connsiteY52" fmla="*/ 729465 h 3796740"/>
              <a:gd name="connsiteX53" fmla="*/ 2235896 w 4136615"/>
              <a:gd name="connsiteY53" fmla="*/ 904126 h 3796740"/>
              <a:gd name="connsiteX54" fmla="*/ 1187932 w 4136615"/>
              <a:gd name="connsiteY54" fmla="*/ 2342508 h 3796740"/>
              <a:gd name="connsiteX55" fmla="*/ 787240 w 4136615"/>
              <a:gd name="connsiteY55" fmla="*/ 2948683 h 3796740"/>
              <a:gd name="connsiteX56" fmla="*/ 766691 w 4136615"/>
              <a:gd name="connsiteY56" fmla="*/ 2989780 h 3796740"/>
              <a:gd name="connsiteX57" fmla="*/ 869433 w 4136615"/>
              <a:gd name="connsiteY57" fmla="*/ 2845942 h 3796740"/>
              <a:gd name="connsiteX58" fmla="*/ 1321496 w 4136615"/>
              <a:gd name="connsiteY58" fmla="*/ 2301411 h 3796740"/>
              <a:gd name="connsiteX59" fmla="*/ 1660543 w 4136615"/>
              <a:gd name="connsiteY59" fmla="*/ 1839074 h 3796740"/>
              <a:gd name="connsiteX60" fmla="*/ 2492750 w 4136615"/>
              <a:gd name="connsiteY60" fmla="*/ 873303 h 3796740"/>
              <a:gd name="connsiteX61" fmla="*/ 2163977 w 4136615"/>
              <a:gd name="connsiteY61" fmla="*/ 1356189 h 3796740"/>
              <a:gd name="connsiteX62" fmla="*/ 1146835 w 4136615"/>
              <a:gd name="connsiteY62" fmla="*/ 2722652 h 3796740"/>
              <a:gd name="connsiteX63" fmla="*/ 1013271 w 4136615"/>
              <a:gd name="connsiteY63" fmla="*/ 2897312 h 3796740"/>
              <a:gd name="connsiteX64" fmla="*/ 961900 w 4136615"/>
              <a:gd name="connsiteY64" fmla="*/ 3000054 h 3796740"/>
              <a:gd name="connsiteX65" fmla="*/ 1917397 w 4136615"/>
              <a:gd name="connsiteY65" fmla="*/ 1910993 h 3796740"/>
              <a:gd name="connsiteX66" fmla="*/ 3304408 w 4136615"/>
              <a:gd name="connsiteY66" fmla="*/ 523982 h 3796740"/>
              <a:gd name="connsiteX67" fmla="*/ 3396876 w 4136615"/>
              <a:gd name="connsiteY67" fmla="*/ 472611 h 3796740"/>
              <a:gd name="connsiteX68" fmla="*/ 3211941 w 4136615"/>
              <a:gd name="connsiteY68" fmla="*/ 698643 h 3796740"/>
              <a:gd name="connsiteX69" fmla="*/ 2564669 w 4136615"/>
              <a:gd name="connsiteY69" fmla="*/ 1510301 h 3796740"/>
              <a:gd name="connsiteX70" fmla="*/ 1958494 w 4136615"/>
              <a:gd name="connsiteY70" fmla="*/ 2219218 h 3796740"/>
              <a:gd name="connsiteX71" fmla="*/ 1753011 w 4136615"/>
              <a:gd name="connsiteY71" fmla="*/ 2434975 h 3796740"/>
              <a:gd name="connsiteX72" fmla="*/ 1639995 w 4136615"/>
              <a:gd name="connsiteY72" fmla="*/ 2568539 h 3796740"/>
              <a:gd name="connsiteX73" fmla="*/ 2205073 w 4136615"/>
              <a:gd name="connsiteY73" fmla="*/ 2003461 h 3796740"/>
              <a:gd name="connsiteX74" fmla="*/ 3098925 w 4136615"/>
              <a:gd name="connsiteY74" fmla="*/ 1109609 h 3796740"/>
              <a:gd name="connsiteX75" fmla="*/ 3869487 w 4136615"/>
              <a:gd name="connsiteY75" fmla="*/ 400692 h 3796740"/>
              <a:gd name="connsiteX76" fmla="*/ 4136615 w 4136615"/>
              <a:gd name="connsiteY76" fmla="*/ 195209 h 3796740"/>
              <a:gd name="connsiteX77" fmla="*/ 3294134 w 4136615"/>
              <a:gd name="connsiteY77" fmla="*/ 1253447 h 3796740"/>
              <a:gd name="connsiteX78" fmla="*/ 2657136 w 4136615"/>
              <a:gd name="connsiteY78" fmla="*/ 1982912 h 3796740"/>
              <a:gd name="connsiteX79" fmla="*/ 2379734 w 4136615"/>
              <a:gd name="connsiteY79" fmla="*/ 2321960 h 3796740"/>
              <a:gd name="connsiteX80" fmla="*/ 2903716 w 4136615"/>
              <a:gd name="connsiteY80" fmla="*/ 1859622 h 3796740"/>
              <a:gd name="connsiteX81" fmla="*/ 3622907 w 4136615"/>
              <a:gd name="connsiteY81" fmla="*/ 1181528 h 3796740"/>
              <a:gd name="connsiteX82" fmla="*/ 3869487 w 4136615"/>
              <a:gd name="connsiteY82" fmla="*/ 934948 h 3796740"/>
              <a:gd name="connsiteX83" fmla="*/ 4105793 w 4136615"/>
              <a:gd name="connsiteY83" fmla="*/ 719191 h 3796740"/>
              <a:gd name="connsiteX84" fmla="*/ 4074970 w 4136615"/>
              <a:gd name="connsiteY84" fmla="*/ 770562 h 3796740"/>
              <a:gd name="connsiteX85" fmla="*/ 2554395 w 4136615"/>
              <a:gd name="connsiteY85" fmla="*/ 2671281 h 3796740"/>
              <a:gd name="connsiteX86" fmla="*/ 2287267 w 4136615"/>
              <a:gd name="connsiteY86" fmla="*/ 2979506 h 3796740"/>
              <a:gd name="connsiteX87" fmla="*/ 2359186 w 4136615"/>
              <a:gd name="connsiteY87" fmla="*/ 2928135 h 3796740"/>
              <a:gd name="connsiteX88" fmla="*/ 3088651 w 4136615"/>
              <a:gd name="connsiteY88" fmla="*/ 2075380 h 3796740"/>
              <a:gd name="connsiteX89" fmla="*/ 3150296 w 4136615"/>
              <a:gd name="connsiteY89" fmla="*/ 1993187 h 3796740"/>
              <a:gd name="connsiteX90" fmla="*/ 2811249 w 4136615"/>
              <a:gd name="connsiteY90" fmla="*/ 2434975 h 3796740"/>
              <a:gd name="connsiteX91" fmla="*/ 2287267 w 4136615"/>
              <a:gd name="connsiteY91" fmla="*/ 3051425 h 3796740"/>
              <a:gd name="connsiteX92" fmla="*/ 1866026 w 4136615"/>
              <a:gd name="connsiteY92" fmla="*/ 3554858 h 3796740"/>
              <a:gd name="connsiteX93" fmla="*/ 1691366 w 4136615"/>
              <a:gd name="connsiteY93" fmla="*/ 3791164 h 3796740"/>
              <a:gd name="connsiteX94" fmla="*/ 1753011 w 4136615"/>
              <a:gd name="connsiteY94" fmla="*/ 3678148 h 3796740"/>
              <a:gd name="connsiteX95" fmla="*/ 2451653 w 4136615"/>
              <a:gd name="connsiteY95" fmla="*/ 2887038 h 3796740"/>
              <a:gd name="connsiteX96" fmla="*/ 2985909 w 4136615"/>
              <a:gd name="connsiteY96" fmla="*/ 2270589 h 3796740"/>
              <a:gd name="connsiteX97" fmla="*/ 3283860 w 4136615"/>
              <a:gd name="connsiteY97" fmla="*/ 1993187 h 3796740"/>
              <a:gd name="connsiteX98" fmla="*/ 2472202 w 4136615"/>
              <a:gd name="connsiteY98" fmla="*/ 2917861 h 3796740"/>
              <a:gd name="connsiteX99" fmla="*/ 2143429 w 4136615"/>
              <a:gd name="connsiteY99" fmla="*/ 3318553 h 3796740"/>
              <a:gd name="connsiteX100" fmla="*/ 2020139 w 4136615"/>
              <a:gd name="connsiteY100" fmla="*/ 3482939 h 3796740"/>
              <a:gd name="connsiteX101" fmla="*/ 2646862 w 4136615"/>
              <a:gd name="connsiteY101" fmla="*/ 2938409 h 3796740"/>
              <a:gd name="connsiteX102" fmla="*/ 3530440 w 4136615"/>
              <a:gd name="connsiteY102" fmla="*/ 2137025 h 3796740"/>
              <a:gd name="connsiteX103" fmla="*/ 2831797 w 4136615"/>
              <a:gd name="connsiteY103" fmla="*/ 2938409 h 3796740"/>
              <a:gd name="connsiteX104" fmla="*/ 2544121 w 4136615"/>
              <a:gd name="connsiteY104" fmla="*/ 3256908 h 3796740"/>
              <a:gd name="connsiteX105" fmla="*/ 2451653 w 4136615"/>
              <a:gd name="connsiteY105" fmla="*/ 3390472 h 3796740"/>
              <a:gd name="connsiteX106" fmla="*/ 2646862 w 4136615"/>
              <a:gd name="connsiteY106" fmla="*/ 3277456 h 3796740"/>
              <a:gd name="connsiteX107" fmla="*/ 3242763 w 4136615"/>
              <a:gd name="connsiteY107" fmla="*/ 2835667 h 3796740"/>
              <a:gd name="connsiteX108" fmla="*/ 3479069 w 4136615"/>
              <a:gd name="connsiteY108" fmla="*/ 2671281 h 3796740"/>
              <a:gd name="connsiteX109" fmla="*/ 3191393 w 4136615"/>
              <a:gd name="connsiteY109" fmla="*/ 3010328 h 3796740"/>
              <a:gd name="connsiteX110" fmla="*/ 3027006 w 4136615"/>
              <a:gd name="connsiteY110" fmla="*/ 3236360 h 3796740"/>
              <a:gd name="connsiteX111" fmla="*/ 2729055 w 4136615"/>
              <a:gd name="connsiteY111" fmla="*/ 3585681 h 3796740"/>
              <a:gd name="connsiteX112" fmla="*/ 2646862 w 4136615"/>
              <a:gd name="connsiteY112" fmla="*/ 3647326 h 3796740"/>
              <a:gd name="connsiteX113" fmla="*/ 2605766 w 4136615"/>
              <a:gd name="connsiteY113" fmla="*/ 3688422 h 3796740"/>
              <a:gd name="connsiteX114" fmla="*/ 2657136 w 4136615"/>
              <a:gd name="connsiteY114" fmla="*/ 3678148 h 3796740"/>
              <a:gd name="connsiteX115" fmla="*/ 2883168 w 4136615"/>
              <a:gd name="connsiteY115" fmla="*/ 3503488 h 3796740"/>
              <a:gd name="connsiteX116" fmla="*/ 3859213 w 4136615"/>
              <a:gd name="connsiteY116" fmla="*/ 2650733 h 3796740"/>
              <a:gd name="connsiteX117" fmla="*/ 3920858 w 4136615"/>
              <a:gd name="connsiteY117" fmla="*/ 2619910 h 3796740"/>
              <a:gd name="connsiteX118" fmla="*/ 3664004 w 4136615"/>
              <a:gd name="connsiteY118" fmla="*/ 2958957 h 3796740"/>
              <a:gd name="connsiteX119" fmla="*/ 3396876 w 4136615"/>
              <a:gd name="connsiteY119" fmla="*/ 3318553 h 3796740"/>
              <a:gd name="connsiteX120" fmla="*/ 3283860 w 4136615"/>
              <a:gd name="connsiteY120" fmla="*/ 3472665 h 379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4136615" h="3796740">
                <a:moveTo>
                  <a:pt x="232435" y="1479479"/>
                </a:moveTo>
                <a:cubicBezTo>
                  <a:pt x="463310" y="1219746"/>
                  <a:pt x="177954" y="1542750"/>
                  <a:pt x="674224" y="955497"/>
                </a:cubicBezTo>
                <a:cubicBezTo>
                  <a:pt x="758861" y="855343"/>
                  <a:pt x="844857" y="756340"/>
                  <a:pt x="931078" y="657546"/>
                </a:cubicBezTo>
                <a:cubicBezTo>
                  <a:pt x="1009247" y="567977"/>
                  <a:pt x="1080955" y="472046"/>
                  <a:pt x="1167384" y="390418"/>
                </a:cubicBezTo>
                <a:cubicBezTo>
                  <a:pt x="1623755" y="-40602"/>
                  <a:pt x="1112617" y="432579"/>
                  <a:pt x="1506431" y="92467"/>
                </a:cubicBezTo>
                <a:cubicBezTo>
                  <a:pt x="1620211" y="-5797"/>
                  <a:pt x="1534008" y="42719"/>
                  <a:pt x="1619446" y="0"/>
                </a:cubicBezTo>
                <a:cubicBezTo>
                  <a:pt x="1560861" y="117174"/>
                  <a:pt x="1661224" y="-76382"/>
                  <a:pt x="1516705" y="143838"/>
                </a:cubicBezTo>
                <a:cubicBezTo>
                  <a:pt x="1468689" y="217005"/>
                  <a:pt x="1430227" y="296102"/>
                  <a:pt x="1383141" y="369870"/>
                </a:cubicBezTo>
                <a:cubicBezTo>
                  <a:pt x="888899" y="1144182"/>
                  <a:pt x="997474" y="913562"/>
                  <a:pt x="653676" y="1551398"/>
                </a:cubicBezTo>
                <a:cubicBezTo>
                  <a:pt x="473404" y="1885851"/>
                  <a:pt x="297746" y="2222771"/>
                  <a:pt x="119420" y="2558265"/>
                </a:cubicBezTo>
                <a:cubicBezTo>
                  <a:pt x="95687" y="2602915"/>
                  <a:pt x="70963" y="2647037"/>
                  <a:pt x="47500" y="2691829"/>
                </a:cubicBezTo>
                <a:cubicBezTo>
                  <a:pt x="33287" y="2718963"/>
                  <a:pt x="-17775" y="2792828"/>
                  <a:pt x="6404" y="2774022"/>
                </a:cubicBezTo>
                <a:cubicBezTo>
                  <a:pt x="175055" y="2642849"/>
                  <a:pt x="28885" y="2770253"/>
                  <a:pt x="181064" y="2589088"/>
                </a:cubicBezTo>
                <a:cubicBezTo>
                  <a:pt x="406029" y="2321273"/>
                  <a:pt x="257348" y="2563800"/>
                  <a:pt x="530386" y="2157573"/>
                </a:cubicBezTo>
                <a:cubicBezTo>
                  <a:pt x="604105" y="2047894"/>
                  <a:pt x="661203" y="1927562"/>
                  <a:pt x="735869" y="1818526"/>
                </a:cubicBezTo>
                <a:cubicBezTo>
                  <a:pt x="877136" y="1612231"/>
                  <a:pt x="1043424" y="1423290"/>
                  <a:pt x="1177658" y="1212351"/>
                </a:cubicBezTo>
                <a:cubicBezTo>
                  <a:pt x="1225604" y="1137007"/>
                  <a:pt x="1276497" y="1063460"/>
                  <a:pt x="1321496" y="986319"/>
                </a:cubicBezTo>
                <a:cubicBezTo>
                  <a:pt x="1348506" y="940016"/>
                  <a:pt x="1365200" y="888060"/>
                  <a:pt x="1393415" y="842481"/>
                </a:cubicBezTo>
                <a:cubicBezTo>
                  <a:pt x="1410034" y="815634"/>
                  <a:pt x="1435336" y="795217"/>
                  <a:pt x="1455060" y="770562"/>
                </a:cubicBezTo>
                <a:cubicBezTo>
                  <a:pt x="1462774" y="760920"/>
                  <a:pt x="1468759" y="750013"/>
                  <a:pt x="1475608" y="739739"/>
                </a:cubicBezTo>
                <a:cubicBezTo>
                  <a:pt x="1443072" y="902421"/>
                  <a:pt x="1476075" y="767790"/>
                  <a:pt x="1290673" y="1078787"/>
                </a:cubicBezTo>
                <a:cubicBezTo>
                  <a:pt x="1241947" y="1160520"/>
                  <a:pt x="1192938" y="1242125"/>
                  <a:pt x="1146835" y="1325366"/>
                </a:cubicBezTo>
                <a:cubicBezTo>
                  <a:pt x="813903" y="1926495"/>
                  <a:pt x="1035928" y="1557796"/>
                  <a:pt x="715321" y="2106202"/>
                </a:cubicBezTo>
                <a:cubicBezTo>
                  <a:pt x="654850" y="2209639"/>
                  <a:pt x="592031" y="2311685"/>
                  <a:pt x="530386" y="2414427"/>
                </a:cubicBezTo>
                <a:cubicBezTo>
                  <a:pt x="489289" y="2482921"/>
                  <a:pt x="442818" y="2548465"/>
                  <a:pt x="407096" y="2619910"/>
                </a:cubicBezTo>
                <a:cubicBezTo>
                  <a:pt x="389972" y="2654157"/>
                  <a:pt x="373744" y="2688867"/>
                  <a:pt x="355725" y="2722652"/>
                </a:cubicBezTo>
                <a:cubicBezTo>
                  <a:pt x="346328" y="2740272"/>
                  <a:pt x="339023" y="2759902"/>
                  <a:pt x="324903" y="2774022"/>
                </a:cubicBezTo>
                <a:cubicBezTo>
                  <a:pt x="317245" y="2781680"/>
                  <a:pt x="329013" y="2752104"/>
                  <a:pt x="335177" y="2743200"/>
                </a:cubicBezTo>
                <a:cubicBezTo>
                  <a:pt x="360141" y="2707140"/>
                  <a:pt x="388646" y="2673601"/>
                  <a:pt x="417370" y="2640458"/>
                </a:cubicBezTo>
                <a:cubicBezTo>
                  <a:pt x="477722" y="2570821"/>
                  <a:pt x="544828" y="2507003"/>
                  <a:pt x="602305" y="2434975"/>
                </a:cubicBezTo>
                <a:cubicBezTo>
                  <a:pt x="815509" y="2167795"/>
                  <a:pt x="1020501" y="1894163"/>
                  <a:pt x="1229029" y="1623317"/>
                </a:cubicBezTo>
                <a:cubicBezTo>
                  <a:pt x="1318453" y="1507169"/>
                  <a:pt x="1398772" y="1383554"/>
                  <a:pt x="1496157" y="1273996"/>
                </a:cubicBezTo>
                <a:cubicBezTo>
                  <a:pt x="1838197" y="889201"/>
                  <a:pt x="1740062" y="1045576"/>
                  <a:pt x="1855752" y="852755"/>
                </a:cubicBezTo>
                <a:cubicBezTo>
                  <a:pt x="1848903" y="876728"/>
                  <a:pt x="1846354" y="902374"/>
                  <a:pt x="1835204" y="924674"/>
                </a:cubicBezTo>
                <a:cubicBezTo>
                  <a:pt x="1773328" y="1048427"/>
                  <a:pt x="1619056" y="1234877"/>
                  <a:pt x="1557802" y="1325366"/>
                </a:cubicBezTo>
                <a:cubicBezTo>
                  <a:pt x="1468868" y="1456745"/>
                  <a:pt x="1391391" y="1595713"/>
                  <a:pt x="1300948" y="1726058"/>
                </a:cubicBezTo>
                <a:cubicBezTo>
                  <a:pt x="1158412" y="1931478"/>
                  <a:pt x="1029758" y="2149450"/>
                  <a:pt x="859159" y="2332234"/>
                </a:cubicBezTo>
                <a:cubicBezTo>
                  <a:pt x="811213" y="2383605"/>
                  <a:pt x="761430" y="2433320"/>
                  <a:pt x="715321" y="2486346"/>
                </a:cubicBezTo>
                <a:cubicBezTo>
                  <a:pt x="692849" y="2512189"/>
                  <a:pt x="675070" y="2541797"/>
                  <a:pt x="653676" y="2568539"/>
                </a:cubicBezTo>
                <a:cubicBezTo>
                  <a:pt x="647625" y="2576103"/>
                  <a:pt x="628795" y="2597752"/>
                  <a:pt x="633127" y="2589088"/>
                </a:cubicBezTo>
                <a:cubicBezTo>
                  <a:pt x="717241" y="2420858"/>
                  <a:pt x="729093" y="2478581"/>
                  <a:pt x="889981" y="2280863"/>
                </a:cubicBezTo>
                <a:cubicBezTo>
                  <a:pt x="1114825" y="2004549"/>
                  <a:pt x="1324988" y="1716556"/>
                  <a:pt x="1547527" y="1438382"/>
                </a:cubicBezTo>
                <a:cubicBezTo>
                  <a:pt x="1667506" y="1288409"/>
                  <a:pt x="1800039" y="1148625"/>
                  <a:pt x="1917397" y="996593"/>
                </a:cubicBezTo>
                <a:cubicBezTo>
                  <a:pt x="2068085" y="801384"/>
                  <a:pt x="2195085" y="585341"/>
                  <a:pt x="2369460" y="410966"/>
                </a:cubicBezTo>
                <a:cubicBezTo>
                  <a:pt x="2460384" y="320042"/>
                  <a:pt x="2430160" y="361011"/>
                  <a:pt x="2472202" y="297951"/>
                </a:cubicBezTo>
                <a:cubicBezTo>
                  <a:pt x="2465352" y="318499"/>
                  <a:pt x="2462567" y="340887"/>
                  <a:pt x="2451653" y="359596"/>
                </a:cubicBezTo>
                <a:cubicBezTo>
                  <a:pt x="2303991" y="612728"/>
                  <a:pt x="1867755" y="1124910"/>
                  <a:pt x="1804381" y="1212351"/>
                </a:cubicBezTo>
                <a:cubicBezTo>
                  <a:pt x="1699564" y="1356973"/>
                  <a:pt x="1619916" y="1518642"/>
                  <a:pt x="1516705" y="1664414"/>
                </a:cubicBezTo>
                <a:cubicBezTo>
                  <a:pt x="1287536" y="1988086"/>
                  <a:pt x="1034870" y="2294771"/>
                  <a:pt x="807788" y="2619910"/>
                </a:cubicBezTo>
                <a:cubicBezTo>
                  <a:pt x="731210" y="2729555"/>
                  <a:pt x="982190" y="2416985"/>
                  <a:pt x="1064642" y="2311685"/>
                </a:cubicBezTo>
                <a:cubicBezTo>
                  <a:pt x="1266496" y="2053896"/>
                  <a:pt x="1456242" y="1786703"/>
                  <a:pt x="1660543" y="1530849"/>
                </a:cubicBezTo>
                <a:cubicBezTo>
                  <a:pt x="1822798" y="1327651"/>
                  <a:pt x="1980108" y="1118817"/>
                  <a:pt x="2163977" y="934948"/>
                </a:cubicBezTo>
                <a:lnTo>
                  <a:pt x="2369460" y="729465"/>
                </a:lnTo>
                <a:cubicBezTo>
                  <a:pt x="2319070" y="855443"/>
                  <a:pt x="2388995" y="698188"/>
                  <a:pt x="2235896" y="904126"/>
                </a:cubicBezTo>
                <a:cubicBezTo>
                  <a:pt x="1881973" y="1380200"/>
                  <a:pt x="1515052" y="1847634"/>
                  <a:pt x="1187932" y="2342508"/>
                </a:cubicBezTo>
                <a:cubicBezTo>
                  <a:pt x="1054368" y="2544566"/>
                  <a:pt x="895563" y="2732043"/>
                  <a:pt x="787240" y="2948683"/>
                </a:cubicBezTo>
                <a:cubicBezTo>
                  <a:pt x="780390" y="2962382"/>
                  <a:pt x="757123" y="3001740"/>
                  <a:pt x="766691" y="2989780"/>
                </a:cubicBezTo>
                <a:cubicBezTo>
                  <a:pt x="803499" y="2943770"/>
                  <a:pt x="832459" y="2891818"/>
                  <a:pt x="869433" y="2845942"/>
                </a:cubicBezTo>
                <a:cubicBezTo>
                  <a:pt x="1017472" y="2662265"/>
                  <a:pt x="1175747" y="2486910"/>
                  <a:pt x="1321496" y="2301411"/>
                </a:cubicBezTo>
                <a:cubicBezTo>
                  <a:pt x="1439568" y="2151137"/>
                  <a:pt x="1539351" y="1986843"/>
                  <a:pt x="1660543" y="1839074"/>
                </a:cubicBezTo>
                <a:cubicBezTo>
                  <a:pt x="1930027" y="1510493"/>
                  <a:pt x="2731911" y="522035"/>
                  <a:pt x="2492750" y="873303"/>
                </a:cubicBezTo>
                <a:cubicBezTo>
                  <a:pt x="2383159" y="1034265"/>
                  <a:pt x="2280249" y="1199985"/>
                  <a:pt x="2163977" y="1356189"/>
                </a:cubicBezTo>
                <a:lnTo>
                  <a:pt x="1146835" y="2722652"/>
                </a:lnTo>
                <a:cubicBezTo>
                  <a:pt x="1102985" y="2781379"/>
                  <a:pt x="1046048" y="2831758"/>
                  <a:pt x="1013271" y="2897312"/>
                </a:cubicBezTo>
                <a:cubicBezTo>
                  <a:pt x="996147" y="2931559"/>
                  <a:pt x="935407" y="3027699"/>
                  <a:pt x="961900" y="3000054"/>
                </a:cubicBezTo>
                <a:cubicBezTo>
                  <a:pt x="1274908" y="2673437"/>
                  <a:pt x="1605048" y="2245367"/>
                  <a:pt x="1917397" y="1910993"/>
                </a:cubicBezTo>
                <a:cubicBezTo>
                  <a:pt x="2369225" y="1427306"/>
                  <a:pt x="2765008" y="901563"/>
                  <a:pt x="3304408" y="523982"/>
                </a:cubicBezTo>
                <a:cubicBezTo>
                  <a:pt x="3333294" y="503762"/>
                  <a:pt x="3366053" y="489735"/>
                  <a:pt x="3396876" y="472611"/>
                </a:cubicBezTo>
                <a:cubicBezTo>
                  <a:pt x="3335231" y="547955"/>
                  <a:pt x="3272846" y="622700"/>
                  <a:pt x="3211941" y="698643"/>
                </a:cubicBezTo>
                <a:cubicBezTo>
                  <a:pt x="2995440" y="968601"/>
                  <a:pt x="2784781" y="1243279"/>
                  <a:pt x="2564669" y="1510301"/>
                </a:cubicBezTo>
                <a:cubicBezTo>
                  <a:pt x="2366905" y="1750212"/>
                  <a:pt x="2172918" y="1994073"/>
                  <a:pt x="1958494" y="2219218"/>
                </a:cubicBezTo>
                <a:cubicBezTo>
                  <a:pt x="1890000" y="2291137"/>
                  <a:pt x="1819926" y="2361584"/>
                  <a:pt x="1753011" y="2434975"/>
                </a:cubicBezTo>
                <a:cubicBezTo>
                  <a:pt x="1713717" y="2478072"/>
                  <a:pt x="1593338" y="2603532"/>
                  <a:pt x="1639995" y="2568539"/>
                </a:cubicBezTo>
                <a:cubicBezTo>
                  <a:pt x="1735052" y="2497246"/>
                  <a:pt x="2168721" y="2040119"/>
                  <a:pt x="2205073" y="2003461"/>
                </a:cubicBezTo>
                <a:cubicBezTo>
                  <a:pt x="2501774" y="1704266"/>
                  <a:pt x="2795407" y="1401886"/>
                  <a:pt x="3098925" y="1109609"/>
                </a:cubicBezTo>
                <a:cubicBezTo>
                  <a:pt x="3350331" y="867515"/>
                  <a:pt x="3592846" y="613493"/>
                  <a:pt x="3869487" y="400692"/>
                </a:cubicBezTo>
                <a:lnTo>
                  <a:pt x="4136615" y="195209"/>
                </a:lnTo>
                <a:cubicBezTo>
                  <a:pt x="3854934" y="637851"/>
                  <a:pt x="4015712" y="394928"/>
                  <a:pt x="3294134" y="1253447"/>
                </a:cubicBezTo>
                <a:cubicBezTo>
                  <a:pt x="3086431" y="1500568"/>
                  <a:pt x="2867027" y="1737646"/>
                  <a:pt x="2657136" y="1982912"/>
                </a:cubicBezTo>
                <a:cubicBezTo>
                  <a:pt x="2562193" y="2093857"/>
                  <a:pt x="2267556" y="2415442"/>
                  <a:pt x="2379734" y="2321960"/>
                </a:cubicBezTo>
                <a:cubicBezTo>
                  <a:pt x="2576533" y="2157960"/>
                  <a:pt x="2600611" y="2139006"/>
                  <a:pt x="2903716" y="1859622"/>
                </a:cubicBezTo>
                <a:cubicBezTo>
                  <a:pt x="3145985" y="1636313"/>
                  <a:pt x="3384917" y="1409391"/>
                  <a:pt x="3622907" y="1181528"/>
                </a:cubicBezTo>
                <a:cubicBezTo>
                  <a:pt x="3706867" y="1101140"/>
                  <a:pt x="3785527" y="1015335"/>
                  <a:pt x="3869487" y="934948"/>
                </a:cubicBezTo>
                <a:cubicBezTo>
                  <a:pt x="3946530" y="861183"/>
                  <a:pt x="4160671" y="627729"/>
                  <a:pt x="4105793" y="719191"/>
                </a:cubicBezTo>
                <a:cubicBezTo>
                  <a:pt x="4095519" y="736315"/>
                  <a:pt x="4086908" y="754554"/>
                  <a:pt x="4074970" y="770562"/>
                </a:cubicBezTo>
                <a:cubicBezTo>
                  <a:pt x="3589885" y="1421016"/>
                  <a:pt x="3086012" y="2057877"/>
                  <a:pt x="2554395" y="2671281"/>
                </a:cubicBezTo>
                <a:cubicBezTo>
                  <a:pt x="2465352" y="2774023"/>
                  <a:pt x="2176634" y="3058530"/>
                  <a:pt x="2287267" y="2979506"/>
                </a:cubicBezTo>
                <a:cubicBezTo>
                  <a:pt x="2311240" y="2962382"/>
                  <a:pt x="2336321" y="2946713"/>
                  <a:pt x="2359186" y="2928135"/>
                </a:cubicBezTo>
                <a:cubicBezTo>
                  <a:pt x="2634604" y="2704357"/>
                  <a:pt x="2959754" y="2232710"/>
                  <a:pt x="3088651" y="2075380"/>
                </a:cubicBezTo>
                <a:cubicBezTo>
                  <a:pt x="3110355" y="2048888"/>
                  <a:pt x="3169293" y="1964692"/>
                  <a:pt x="3150296" y="1993187"/>
                </a:cubicBezTo>
                <a:cubicBezTo>
                  <a:pt x="3058038" y="2131573"/>
                  <a:pt x="2903103" y="2324502"/>
                  <a:pt x="2811249" y="2434975"/>
                </a:cubicBezTo>
                <a:cubicBezTo>
                  <a:pt x="2638831" y="2642343"/>
                  <a:pt x="2461213" y="2845337"/>
                  <a:pt x="2287267" y="3051425"/>
                </a:cubicBezTo>
                <a:cubicBezTo>
                  <a:pt x="2146137" y="3218634"/>
                  <a:pt x="1996082" y="3378898"/>
                  <a:pt x="1866026" y="3554858"/>
                </a:cubicBezTo>
                <a:cubicBezTo>
                  <a:pt x="1807806" y="3633627"/>
                  <a:pt x="1757553" y="3718960"/>
                  <a:pt x="1691366" y="3791164"/>
                </a:cubicBezTo>
                <a:cubicBezTo>
                  <a:pt x="1662370" y="3822797"/>
                  <a:pt x="1725393" y="3710991"/>
                  <a:pt x="1753011" y="3678148"/>
                </a:cubicBezTo>
                <a:cubicBezTo>
                  <a:pt x="1979438" y="3408883"/>
                  <a:pt x="2219845" y="3151685"/>
                  <a:pt x="2451653" y="2887038"/>
                </a:cubicBezTo>
                <a:cubicBezTo>
                  <a:pt x="2630816" y="2682494"/>
                  <a:pt x="2786896" y="2455877"/>
                  <a:pt x="2985909" y="2270589"/>
                </a:cubicBezTo>
                <a:lnTo>
                  <a:pt x="3283860" y="1993187"/>
                </a:lnTo>
                <a:cubicBezTo>
                  <a:pt x="3176809" y="2421392"/>
                  <a:pt x="3292643" y="1985541"/>
                  <a:pt x="2472202" y="2917861"/>
                </a:cubicBezTo>
                <a:cubicBezTo>
                  <a:pt x="2358065" y="3047562"/>
                  <a:pt x="2247091" y="3180337"/>
                  <a:pt x="2143429" y="3318553"/>
                </a:cubicBezTo>
                <a:cubicBezTo>
                  <a:pt x="2102332" y="3373348"/>
                  <a:pt x="1968435" y="3527862"/>
                  <a:pt x="2020139" y="3482939"/>
                </a:cubicBezTo>
                <a:cubicBezTo>
                  <a:pt x="2229047" y="3301429"/>
                  <a:pt x="2443797" y="3126432"/>
                  <a:pt x="2646862" y="2938409"/>
                </a:cubicBezTo>
                <a:cubicBezTo>
                  <a:pt x="3493722" y="2154280"/>
                  <a:pt x="3154887" y="2362352"/>
                  <a:pt x="3530440" y="2137025"/>
                </a:cubicBezTo>
                <a:cubicBezTo>
                  <a:pt x="3103274" y="2655725"/>
                  <a:pt x="3357770" y="2358291"/>
                  <a:pt x="2831797" y="2938409"/>
                </a:cubicBezTo>
                <a:cubicBezTo>
                  <a:pt x="2735704" y="3044394"/>
                  <a:pt x="2625553" y="3139284"/>
                  <a:pt x="2544121" y="3256908"/>
                </a:cubicBezTo>
                <a:cubicBezTo>
                  <a:pt x="2513298" y="3301429"/>
                  <a:pt x="2398555" y="3379852"/>
                  <a:pt x="2451653" y="3390472"/>
                </a:cubicBezTo>
                <a:cubicBezTo>
                  <a:pt x="2525381" y="3405217"/>
                  <a:pt x="2585303" y="3320627"/>
                  <a:pt x="2646862" y="3277456"/>
                </a:cubicBezTo>
                <a:cubicBezTo>
                  <a:pt x="2849309" y="3135480"/>
                  <a:pt x="3044339" y="2983213"/>
                  <a:pt x="3242763" y="2835667"/>
                </a:cubicBezTo>
                <a:cubicBezTo>
                  <a:pt x="3460255" y="2673942"/>
                  <a:pt x="3366598" y="2708770"/>
                  <a:pt x="3479069" y="2671281"/>
                </a:cubicBezTo>
                <a:cubicBezTo>
                  <a:pt x="3361036" y="2789311"/>
                  <a:pt x="3389810" y="2758676"/>
                  <a:pt x="3191393" y="3010328"/>
                </a:cubicBezTo>
                <a:cubicBezTo>
                  <a:pt x="3133711" y="3083486"/>
                  <a:pt x="3085362" y="3163739"/>
                  <a:pt x="3027006" y="3236360"/>
                </a:cubicBezTo>
                <a:cubicBezTo>
                  <a:pt x="2931141" y="3355658"/>
                  <a:pt x="2832978" y="3473332"/>
                  <a:pt x="2729055" y="3585681"/>
                </a:cubicBezTo>
                <a:cubicBezTo>
                  <a:pt x="2705800" y="3610822"/>
                  <a:pt x="2673171" y="3625401"/>
                  <a:pt x="2646862" y="3647326"/>
                </a:cubicBezTo>
                <a:cubicBezTo>
                  <a:pt x="2631979" y="3659728"/>
                  <a:pt x="2599640" y="3670043"/>
                  <a:pt x="2605766" y="3688422"/>
                </a:cubicBezTo>
                <a:cubicBezTo>
                  <a:pt x="2611288" y="3704988"/>
                  <a:pt x="2640013" y="3681573"/>
                  <a:pt x="2657136" y="3678148"/>
                </a:cubicBezTo>
                <a:cubicBezTo>
                  <a:pt x="2732480" y="3619928"/>
                  <a:pt x="2812561" y="3567370"/>
                  <a:pt x="2883168" y="3503488"/>
                </a:cubicBezTo>
                <a:cubicBezTo>
                  <a:pt x="3197687" y="3218923"/>
                  <a:pt x="3485846" y="2870361"/>
                  <a:pt x="3859213" y="2650733"/>
                </a:cubicBezTo>
                <a:cubicBezTo>
                  <a:pt x="3879015" y="2639085"/>
                  <a:pt x="3900310" y="2630184"/>
                  <a:pt x="3920858" y="2619910"/>
                </a:cubicBezTo>
                <a:cubicBezTo>
                  <a:pt x="3841682" y="2778259"/>
                  <a:pt x="3925860" y="2616941"/>
                  <a:pt x="3664004" y="2958957"/>
                </a:cubicBezTo>
                <a:cubicBezTo>
                  <a:pt x="3573231" y="3077518"/>
                  <a:pt x="3487227" y="3199670"/>
                  <a:pt x="3396876" y="3318553"/>
                </a:cubicBezTo>
                <a:cubicBezTo>
                  <a:pt x="3277719" y="3475339"/>
                  <a:pt x="3207473" y="3472665"/>
                  <a:pt x="3283860" y="3472665"/>
                </a:cubicBezTo>
              </a:path>
            </a:pathLst>
          </a:custGeom>
          <a:ln w="76200"/>
        </p:spPr>
        <p:style>
          <a:lnRef idx="3">
            <a:schemeClr val="accent2"/>
          </a:lnRef>
          <a:fillRef idx="0">
            <a:schemeClr val="accent2"/>
          </a:fillRef>
          <a:effectRef idx="2">
            <a:schemeClr val="accent2"/>
          </a:effectRef>
          <a:fontRef idx="minor">
            <a:schemeClr val="tx1"/>
          </a:fontRef>
        </p:style>
        <p:txBody>
          <a:bodyPr rtlCol="0" anchor="ctr"/>
          <a:lstStyle/>
          <a:p>
            <a:pPr algn="ctr"/>
            <a:endParaRPr lang="fr-FR"/>
          </a:p>
        </p:txBody>
      </p:sp>
      <p:sp>
        <p:nvSpPr>
          <p:cNvPr id="17" name="ZoneTexte 16"/>
          <p:cNvSpPr txBox="1"/>
          <p:nvPr/>
        </p:nvSpPr>
        <p:spPr>
          <a:xfrm>
            <a:off x="2592422" y="970815"/>
            <a:ext cx="2299855" cy="523220"/>
          </a:xfrm>
          <a:prstGeom prst="rect">
            <a:avLst/>
          </a:prstGeom>
          <a:noFill/>
        </p:spPr>
        <p:txBody>
          <a:bodyPr wrap="square" rtlCol="0">
            <a:spAutoFit/>
          </a:bodyPr>
          <a:lstStyle/>
          <a:p>
            <a:r>
              <a:rPr lang="fr-FR" sz="2800" b="1" dirty="0" smtClean="0">
                <a:latin typeface="Calibri Light" panose="020F0302020204030204" pitchFamily="34" charset="0"/>
              </a:rPr>
              <a:t>Usage dispersif</a:t>
            </a:r>
            <a:endParaRPr lang="fr-FR" sz="2800" b="1" dirty="0">
              <a:latin typeface="Calibri Light" panose="020F0302020204030204" pitchFamily="34" charset="0"/>
            </a:endParaRPr>
          </a:p>
        </p:txBody>
      </p:sp>
      <p:sp>
        <p:nvSpPr>
          <p:cNvPr id="21" name="ZoneTexte 20"/>
          <p:cNvSpPr txBox="1"/>
          <p:nvPr/>
        </p:nvSpPr>
        <p:spPr>
          <a:xfrm>
            <a:off x="6680662" y="2686493"/>
            <a:ext cx="2299855" cy="523220"/>
          </a:xfrm>
          <a:prstGeom prst="rect">
            <a:avLst/>
          </a:prstGeom>
          <a:noFill/>
        </p:spPr>
        <p:txBody>
          <a:bodyPr wrap="square" rtlCol="0">
            <a:spAutoFit/>
          </a:bodyPr>
          <a:lstStyle/>
          <a:p>
            <a:r>
              <a:rPr lang="fr-FR" sz="2800" b="1" dirty="0" smtClean="0">
                <a:latin typeface="Calibri Light" panose="020F0302020204030204" pitchFamily="34" charset="0"/>
              </a:rPr>
              <a:t>Usage exigeant </a:t>
            </a:r>
            <a:endParaRPr lang="fr-FR" sz="2800" b="1" dirty="0">
              <a:latin typeface="Calibri Light" panose="020F0302020204030204" pitchFamily="34" charset="0"/>
            </a:endParaRPr>
          </a:p>
        </p:txBody>
      </p:sp>
    </p:spTree>
    <p:extLst>
      <p:ext uri="{BB962C8B-B14F-4D97-AF65-F5344CB8AC3E}">
        <p14:creationId xmlns:p14="http://schemas.microsoft.com/office/powerpoint/2010/main" val="104735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limites du recyclage : </a:t>
            </a:r>
            <a:r>
              <a:rPr lang="fr-FR" dirty="0" smtClean="0"/>
              <a:t>la croissance de la consommation</a:t>
            </a:r>
            <a:endParaRPr lang="fr-FR" dirty="0"/>
          </a:p>
        </p:txBody>
      </p:sp>
      <p:pic>
        <p:nvPicPr>
          <p:cNvPr id="3" name="Image 2"/>
          <p:cNvPicPr>
            <a:picLocks noChangeAspect="1"/>
          </p:cNvPicPr>
          <p:nvPr/>
        </p:nvPicPr>
        <p:blipFill>
          <a:blip r:embed="rId3"/>
          <a:stretch>
            <a:fillRect/>
          </a:stretch>
        </p:blipFill>
        <p:spPr>
          <a:xfrm>
            <a:off x="289856" y="1612960"/>
            <a:ext cx="7770643" cy="4045236"/>
          </a:xfrm>
          <a:prstGeom prst="rect">
            <a:avLst/>
          </a:prstGeom>
        </p:spPr>
      </p:pic>
    </p:spTree>
    <p:extLst>
      <p:ext uri="{BB962C8B-B14F-4D97-AF65-F5344CB8AC3E}">
        <p14:creationId xmlns:p14="http://schemas.microsoft.com/office/powerpoint/2010/main" val="499101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91803" y="871269"/>
            <a:ext cx="6717392" cy="4756072"/>
          </a:xfrm>
          <a:prstGeom prst="rect">
            <a:avLst/>
          </a:prstGeom>
        </p:spPr>
      </p:pic>
      <p:sp>
        <p:nvSpPr>
          <p:cNvPr id="5" name="Titre 4"/>
          <p:cNvSpPr>
            <a:spLocks noGrp="1"/>
          </p:cNvSpPr>
          <p:nvPr>
            <p:ph type="title"/>
          </p:nvPr>
        </p:nvSpPr>
        <p:spPr/>
        <p:txBody>
          <a:bodyPr/>
          <a:lstStyle/>
          <a:p>
            <a:r>
              <a:rPr lang="fr-FR" dirty="0" smtClean="0"/>
              <a:t>Le produit et son environnement ultime : la TERRE</a:t>
            </a:r>
            <a:endParaRPr lang="fr-FR" dirty="0"/>
          </a:p>
        </p:txBody>
      </p:sp>
      <p:pic>
        <p:nvPicPr>
          <p:cNvPr id="1026" name="Picture 2" descr="Installation Pilote Automatique Barre Franche Extérieure à ..."/>
          <p:cNvPicPr>
            <a:picLocks noChangeAspect="1" noChangeArrowheads="1"/>
          </p:cNvPicPr>
          <p:nvPr/>
        </p:nvPicPr>
        <p:blipFill rotWithShape="1">
          <a:blip r:embed="rId3">
            <a:extLst>
              <a:ext uri="{28A0092B-C50C-407E-A947-70E740481C1C}">
                <a14:useLocalDpi xmlns:a14="http://schemas.microsoft.com/office/drawing/2010/main" val="0"/>
              </a:ext>
            </a:extLst>
          </a:blip>
          <a:srcRect l="9327" t="25558" r="8923" b="25903"/>
          <a:stretch/>
        </p:blipFill>
        <p:spPr bwMode="auto">
          <a:xfrm>
            <a:off x="976046" y="993110"/>
            <a:ext cx="7599814" cy="4512389"/>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p:cNvSpPr/>
          <p:nvPr/>
        </p:nvSpPr>
        <p:spPr>
          <a:xfrm>
            <a:off x="4673509" y="1756190"/>
            <a:ext cx="3752193" cy="1376856"/>
          </a:xfrm>
          <a:prstGeom prst="ellipse">
            <a:avLst/>
          </a:prstGeom>
          <a:solidFill>
            <a:schemeClr val="bg1"/>
          </a:solid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800" dirty="0" smtClean="0"/>
              <a:t>Environnement</a:t>
            </a:r>
            <a:endParaRPr lang="fr-FR" sz="2800" dirty="0"/>
          </a:p>
        </p:txBody>
      </p:sp>
      <p:pic>
        <p:nvPicPr>
          <p:cNvPr id="1028" name="Picture 4" descr="https://s2.qwant.com/thumbr/0x0/5/3/827dd7cdec3e65fd8bd1dab407df2145475d7e2e935f103b1a6d26b8fd63ac/terre-europe.jpg?u=http%3A%2F%2Fwww.astrosurf.com%2Fluxorion%2FImages%2Fterre-europe.jpg&amp;q=0&amp;b=1&amp;p=0&amp;a=1"/>
          <p:cNvPicPr>
            <a:picLocks noChangeAspect="1" noChangeArrowheads="1"/>
          </p:cNvPicPr>
          <p:nvPr/>
        </p:nvPicPr>
        <p:blipFill>
          <a:blip r:embed="rId4">
            <a:clrChange>
              <a:clrFrom>
                <a:srgbClr val="070506"/>
              </a:clrFrom>
              <a:clrTo>
                <a:srgbClr val="070506">
                  <a:alpha val="0"/>
                </a:srgbClr>
              </a:clrTo>
            </a:clrChange>
            <a:extLst>
              <a:ext uri="{28A0092B-C50C-407E-A947-70E740481C1C}">
                <a14:useLocalDpi xmlns:a14="http://schemas.microsoft.com/office/drawing/2010/main"/>
              </a:ext>
            </a:extLst>
          </a:blip>
          <a:srcRect/>
          <a:stretch>
            <a:fillRect/>
          </a:stretch>
        </p:blipFill>
        <p:spPr bwMode="auto">
          <a:xfrm>
            <a:off x="3751663" y="244074"/>
            <a:ext cx="5440680" cy="432054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cteur droit avec flèche 9"/>
          <p:cNvCxnSpPr/>
          <p:nvPr/>
        </p:nvCxnSpPr>
        <p:spPr>
          <a:xfrm flipV="1">
            <a:off x="3153103" y="3131124"/>
            <a:ext cx="2918282" cy="1124606"/>
          </a:xfrm>
          <a:prstGeom prst="straightConnector1">
            <a:avLst/>
          </a:prstGeom>
          <a:ln w="762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1067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3"/>
                                        </p:tgtEl>
                                      </p:cBhvr>
                                    </p:animEffect>
                                    <p:set>
                                      <p:cBhvr>
                                        <p:cTn id="11" dur="1" fill="hold">
                                          <p:stCondLst>
                                            <p:cond delay="1999"/>
                                          </p:stCondLst>
                                        </p:cTn>
                                        <p:tgtEl>
                                          <p:spTgt spid="13"/>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2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22222E-6 -2.59259E-6 L -0.31094 0.36459 " pathEditMode="relative" rAng="0" ptsTypes="AA">
                                      <p:cBhvr>
                                        <p:cTn id="18" dur="2000" fill="hold"/>
                                        <p:tgtEl>
                                          <p:spTgt spid="1026"/>
                                        </p:tgtEl>
                                        <p:attrNameLst>
                                          <p:attrName>ppt_x</p:attrName>
                                          <p:attrName>ppt_y</p:attrName>
                                        </p:attrNameLst>
                                      </p:cBhvr>
                                      <p:rCtr x="-15556" y="18218"/>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p:cTn id="29" dur="500" fill="hold"/>
                                        <p:tgtEl>
                                          <p:spTgt spid="1028"/>
                                        </p:tgtEl>
                                        <p:attrNameLst>
                                          <p:attrName>ppt_w</p:attrName>
                                        </p:attrNameLst>
                                      </p:cBhvr>
                                      <p:tavLst>
                                        <p:tav tm="0">
                                          <p:val>
                                            <p:fltVal val="0"/>
                                          </p:val>
                                        </p:tav>
                                        <p:tav tm="100000">
                                          <p:val>
                                            <p:strVal val="#ppt_w"/>
                                          </p:val>
                                        </p:tav>
                                      </p:tavLst>
                                    </p:anim>
                                    <p:anim calcmode="lin" valueType="num">
                                      <p:cBhvr>
                                        <p:cTn id="30" dur="500" fill="hold"/>
                                        <p:tgtEl>
                                          <p:spTgt spid="1028"/>
                                        </p:tgtEl>
                                        <p:attrNameLst>
                                          <p:attrName>ppt_h</p:attrName>
                                        </p:attrNameLst>
                                      </p:cBhvr>
                                      <p:tavLst>
                                        <p:tav tm="0">
                                          <p:val>
                                            <p:fltVal val="0"/>
                                          </p:val>
                                        </p:tav>
                                        <p:tav tm="100000">
                                          <p:val>
                                            <p:strVal val="#ppt_h"/>
                                          </p:val>
                                        </p:tav>
                                      </p:tavLst>
                                    </p:anim>
                                    <p:animEffect transition="in" filter="fade">
                                      <p:cBhvr>
                                        <p:cTn id="3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Limite du recyclage du stock « en circulation », exemple de l’aluminium</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30</a:t>
            </a:fld>
            <a:endParaRPr lang="fr-FR" dirty="0"/>
          </a:p>
        </p:txBody>
      </p:sp>
      <p:pic>
        <p:nvPicPr>
          <p:cNvPr id="4098" name="Picture 2" descr="https://s1.qwant.com/thumbr/0x0/9/d/e0fc1a7bb43a98b66c3494e2ddce156d554a5329e2b6d6fb3e12d863925a92/8c819f418a_96402_aluminium-rouleau.jpg?u=http%3A%2F%2Ffr.cdn.v5.futura-sciences.com%2Fbuildsv6%2Fimages%2Fwide1920%2F8%2Fc%2F8%2F8c819f418a_96402_aluminium-rouleau.jpg&amp;q=0&amp;b=1&amp;p=0&amp;a=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22547" y="2061059"/>
            <a:ext cx="5048958" cy="3154212"/>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3645311" y="685950"/>
            <a:ext cx="1935203" cy="193520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Extraction : </a:t>
            </a:r>
            <a:r>
              <a:rPr lang="fr-FR" sz="3600" b="1" dirty="0" smtClean="0"/>
              <a:t>30</a:t>
            </a:r>
            <a:r>
              <a:rPr lang="fr-FR" dirty="0" smtClean="0"/>
              <a:t> millions de tonnes /an</a:t>
            </a:r>
            <a:endParaRPr lang="fr-FR" dirty="0"/>
          </a:p>
        </p:txBody>
      </p:sp>
      <p:sp>
        <p:nvSpPr>
          <p:cNvPr id="10" name="Ellipse 9"/>
          <p:cNvSpPr/>
          <p:nvPr/>
        </p:nvSpPr>
        <p:spPr>
          <a:xfrm>
            <a:off x="6397088" y="4174198"/>
            <a:ext cx="2082145" cy="20821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Production : </a:t>
            </a:r>
            <a:r>
              <a:rPr lang="fr-FR" sz="3600" b="1" dirty="0" smtClean="0"/>
              <a:t>45</a:t>
            </a:r>
            <a:r>
              <a:rPr lang="fr-FR" dirty="0" smtClean="0"/>
              <a:t> millions de tonnes /an</a:t>
            </a:r>
            <a:endParaRPr lang="fr-FR" dirty="0"/>
          </a:p>
        </p:txBody>
      </p:sp>
      <p:sp>
        <p:nvSpPr>
          <p:cNvPr id="11" name="Ellipse 10"/>
          <p:cNvSpPr/>
          <p:nvPr/>
        </p:nvSpPr>
        <p:spPr>
          <a:xfrm>
            <a:off x="6632596" y="1325970"/>
            <a:ext cx="2082145" cy="208214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Recyclage : </a:t>
            </a:r>
            <a:r>
              <a:rPr lang="fr-FR" sz="3600" b="1" dirty="0" smtClean="0"/>
              <a:t>15 </a:t>
            </a:r>
            <a:r>
              <a:rPr lang="fr-FR" dirty="0" smtClean="0"/>
              <a:t>millions de tonnes /an</a:t>
            </a:r>
            <a:endParaRPr lang="fr-FR" dirty="0"/>
          </a:p>
        </p:txBody>
      </p:sp>
      <p:sp>
        <p:nvSpPr>
          <p:cNvPr id="8" name="Croix 7"/>
          <p:cNvSpPr/>
          <p:nvPr/>
        </p:nvSpPr>
        <p:spPr>
          <a:xfrm>
            <a:off x="5914202" y="1239678"/>
            <a:ext cx="595902" cy="595902"/>
          </a:xfrm>
          <a:prstGeom prst="plus">
            <a:avLst>
              <a:gd name="adj" fmla="val 35345"/>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 name="Égal 8"/>
          <p:cNvSpPr/>
          <p:nvPr/>
        </p:nvSpPr>
        <p:spPr>
          <a:xfrm>
            <a:off x="7673668" y="3408115"/>
            <a:ext cx="869590" cy="769448"/>
          </a:xfrm>
          <a:prstGeom prst="mathEqual">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solidFill>
                <a:schemeClr val="tx1"/>
              </a:solidFill>
            </a:endParaRPr>
          </a:p>
        </p:txBody>
      </p:sp>
      <p:sp>
        <p:nvSpPr>
          <p:cNvPr id="15" name="Moins 14"/>
          <p:cNvSpPr/>
          <p:nvPr/>
        </p:nvSpPr>
        <p:spPr>
          <a:xfrm>
            <a:off x="4356243" y="5285684"/>
            <a:ext cx="976045" cy="900246"/>
          </a:xfrm>
          <a:prstGeom prst="mathMinus">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pic>
        <p:nvPicPr>
          <p:cNvPr id="5" name="Image 4"/>
          <p:cNvPicPr>
            <a:picLocks noChangeAspect="1"/>
          </p:cNvPicPr>
          <p:nvPr/>
        </p:nvPicPr>
        <p:blipFill>
          <a:blip r:embed="rId4"/>
          <a:stretch>
            <a:fillRect/>
          </a:stretch>
        </p:blipFill>
        <p:spPr>
          <a:xfrm>
            <a:off x="-336456" y="2791577"/>
            <a:ext cx="4846689" cy="2665678"/>
          </a:xfrm>
          <a:prstGeom prst="rect">
            <a:avLst/>
          </a:prstGeom>
          <a:effectLst>
            <a:softEdge rad="304800"/>
          </a:effectLst>
        </p:spPr>
      </p:pic>
      <p:sp>
        <p:nvSpPr>
          <p:cNvPr id="12" name="Ellipse 11"/>
          <p:cNvSpPr/>
          <p:nvPr/>
        </p:nvSpPr>
        <p:spPr>
          <a:xfrm>
            <a:off x="1788537" y="4630551"/>
            <a:ext cx="2082145" cy="2082145"/>
          </a:xfrm>
          <a:prstGeom prst="ellipse">
            <a:avLst/>
          </a:prstGeom>
          <a:solidFill>
            <a:srgbClr val="C5551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a:t>P</a:t>
            </a:r>
            <a:r>
              <a:rPr lang="fr-FR" dirty="0" smtClean="0"/>
              <a:t>ertes : </a:t>
            </a:r>
            <a:br>
              <a:rPr lang="fr-FR" dirty="0" smtClean="0"/>
            </a:br>
            <a:r>
              <a:rPr lang="fr-FR" sz="3600" b="1" dirty="0" smtClean="0"/>
              <a:t>5</a:t>
            </a:r>
            <a:br>
              <a:rPr lang="fr-FR" sz="3600" b="1" dirty="0" smtClean="0"/>
            </a:br>
            <a:r>
              <a:rPr lang="fr-FR" dirty="0" smtClean="0"/>
              <a:t>millions de tonnes /an</a:t>
            </a:r>
            <a:endParaRPr lang="fr-FR" dirty="0"/>
          </a:p>
        </p:txBody>
      </p:sp>
      <p:sp>
        <p:nvSpPr>
          <p:cNvPr id="13" name="Ellipse 12"/>
          <p:cNvSpPr/>
          <p:nvPr/>
        </p:nvSpPr>
        <p:spPr>
          <a:xfrm>
            <a:off x="88595" y="841719"/>
            <a:ext cx="2590366" cy="2590366"/>
          </a:xfrm>
          <a:prstGeom prst="ellipse">
            <a:avLst/>
          </a:prstGeom>
          <a:solidFill>
            <a:srgbClr val="C5551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t>Pertes depuis 1888 : </a:t>
            </a:r>
            <a:br>
              <a:rPr lang="fr-FR" dirty="0" smtClean="0"/>
            </a:br>
            <a:r>
              <a:rPr lang="fr-FR" sz="3600" b="1" dirty="0" smtClean="0"/>
              <a:t>360</a:t>
            </a:r>
            <a:br>
              <a:rPr lang="fr-FR" sz="3600" b="1" dirty="0" smtClean="0"/>
            </a:br>
            <a:r>
              <a:rPr lang="fr-FR" dirty="0" smtClean="0"/>
              <a:t>millions de tonnes soit 40% de tout ce qui a été extrait…</a:t>
            </a:r>
            <a:endParaRPr lang="fr-FR" dirty="0"/>
          </a:p>
        </p:txBody>
      </p:sp>
    </p:spTree>
    <p:extLst>
      <p:ext uri="{BB962C8B-B14F-4D97-AF65-F5344CB8AC3E}">
        <p14:creationId xmlns:p14="http://schemas.microsoft.com/office/powerpoint/2010/main" val="51317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8" grpId="0" animBg="1"/>
      <p:bldP spid="9" grpId="0" animBg="1"/>
      <p:bldP spid="15" grpId="0" animBg="1"/>
      <p:bldP spid="12" grpId="0" animBg="1"/>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d’économie circulaire : le modèle…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31</a:t>
            </a:fld>
            <a:endParaRPr lang="fr-FR" dirty="0"/>
          </a:p>
        </p:txBody>
      </p:sp>
      <p:pic>
        <p:nvPicPr>
          <p:cNvPr id="4" name="Espace réservé du contenu 3"/>
          <p:cNvPicPr>
            <a:picLocks noChangeAspect="1"/>
          </p:cNvPicPr>
          <p:nvPr/>
        </p:nvPicPr>
        <p:blipFill rotWithShape="1">
          <a:blip r:embed="rId3">
            <a:clrChange>
              <a:clrFrom>
                <a:srgbClr val="FFFFFF"/>
              </a:clrFrom>
              <a:clrTo>
                <a:srgbClr val="FFFFFF">
                  <a:alpha val="0"/>
                </a:srgbClr>
              </a:clrTo>
            </a:clrChange>
            <a:extLst/>
          </a:blip>
          <a:srcRect l="1754" t="7020" r="1271" b="-192"/>
          <a:stretch/>
        </p:blipFill>
        <p:spPr>
          <a:xfrm>
            <a:off x="775855" y="665019"/>
            <a:ext cx="7720618" cy="5883730"/>
          </a:xfrm>
          <a:prstGeom prst="rect">
            <a:avLst/>
          </a:prstGeom>
        </p:spPr>
      </p:pic>
      <p:pic>
        <p:nvPicPr>
          <p:cNvPr id="5" name="Image 4"/>
          <p:cNvPicPr>
            <a:picLocks noChangeAspect="1"/>
          </p:cNvPicPr>
          <p:nvPr/>
        </p:nvPicPr>
        <p:blipFill>
          <a:blip r:embed="rId4"/>
          <a:stretch>
            <a:fillRect/>
          </a:stretch>
        </p:blipFill>
        <p:spPr>
          <a:xfrm>
            <a:off x="3438005" y="2044930"/>
            <a:ext cx="2086495" cy="2781994"/>
          </a:xfrm>
          <a:prstGeom prst="ellipse">
            <a:avLst/>
          </a:prstGeom>
          <a:ln>
            <a:noFill/>
          </a:ln>
          <a:effectLst>
            <a:softEdge rad="112500"/>
          </a:effectLst>
        </p:spPr>
      </p:pic>
    </p:spTree>
    <p:extLst>
      <p:ext uri="{BB962C8B-B14F-4D97-AF65-F5344CB8AC3E}">
        <p14:creationId xmlns:p14="http://schemas.microsoft.com/office/powerpoint/2010/main" val="15391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8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la réalité</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32</a:t>
            </a:fld>
            <a:endParaRPr lang="fr-FR" dirty="0"/>
          </a:p>
        </p:txBody>
      </p:sp>
      <p:pic>
        <p:nvPicPr>
          <p:cNvPr id="4" name="Image 3"/>
          <p:cNvPicPr>
            <a:picLocks noChangeAspect="1"/>
          </p:cNvPicPr>
          <p:nvPr/>
        </p:nvPicPr>
        <p:blipFill>
          <a:blip r:embed="rId3"/>
          <a:stretch>
            <a:fillRect/>
          </a:stretch>
        </p:blipFill>
        <p:spPr>
          <a:xfrm>
            <a:off x="3275899" y="594853"/>
            <a:ext cx="5868101" cy="4465368"/>
          </a:xfrm>
          <a:prstGeom prst="rect">
            <a:avLst/>
          </a:prstGeom>
        </p:spPr>
      </p:pic>
      <p:sp>
        <p:nvSpPr>
          <p:cNvPr id="5" name="Rectangle 4"/>
          <p:cNvSpPr/>
          <p:nvPr/>
        </p:nvSpPr>
        <p:spPr>
          <a:xfrm>
            <a:off x="219960" y="4969624"/>
            <a:ext cx="7882177" cy="1477328"/>
          </a:xfrm>
          <a:prstGeom prst="rect">
            <a:avLst/>
          </a:prstGeom>
          <a:solidFill>
            <a:srgbClr val="FFFFFF"/>
          </a:solidFill>
        </p:spPr>
        <p:txBody>
          <a:bodyPr wrap="square">
            <a:spAutoFit/>
          </a:bodyPr>
          <a:lstStyle/>
          <a:p>
            <a:r>
              <a:rPr lang="fr-FR" dirty="0" smtClean="0"/>
              <a:t>Les pneus </a:t>
            </a:r>
            <a:r>
              <a:rPr lang="fr-FR" dirty="0"/>
              <a:t>se sont libérés de leurs attaches de nylon et d'acier, se répandant au fond de l'océan sur une superficie équivalente à 31 stades de football... Certains se retrouvent sur les plages. Des milliers d'autres se sont coincés dans le récif naturel situé à proximité, bloquant la croissance des coraux et dévastant la vie </a:t>
            </a:r>
            <a:r>
              <a:rPr lang="fr-FR" dirty="0" smtClean="0"/>
              <a:t>marine…</a:t>
            </a:r>
            <a:endParaRPr lang="fr-FR" dirty="0"/>
          </a:p>
        </p:txBody>
      </p:sp>
      <p:sp>
        <p:nvSpPr>
          <p:cNvPr id="6" name="Rectangle 5"/>
          <p:cNvSpPr/>
          <p:nvPr/>
        </p:nvSpPr>
        <p:spPr>
          <a:xfrm>
            <a:off x="219960" y="3462194"/>
            <a:ext cx="4268912" cy="1200329"/>
          </a:xfrm>
          <a:prstGeom prst="rect">
            <a:avLst/>
          </a:prstGeom>
          <a:gradFill>
            <a:gsLst>
              <a:gs pos="31000">
                <a:schemeClr val="accent1">
                  <a:alpha val="16000"/>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fr-FR" sz="2400" dirty="0" smtClean="0"/>
              <a:t>des millions de </a:t>
            </a:r>
          </a:p>
          <a:p>
            <a:r>
              <a:rPr lang="fr-FR" sz="2400" dirty="0" smtClean="0"/>
              <a:t>pneus </a:t>
            </a:r>
            <a:r>
              <a:rPr lang="fr-FR" sz="2400" dirty="0"/>
              <a:t>usagés comme matériau de </a:t>
            </a:r>
            <a:r>
              <a:rPr lang="fr-FR" sz="2400" dirty="0" smtClean="0"/>
              <a:t>récif en Floride…</a:t>
            </a:r>
            <a:endParaRPr lang="fr-FR" sz="2400" dirty="0"/>
          </a:p>
        </p:txBody>
      </p:sp>
      <p:pic>
        <p:nvPicPr>
          <p:cNvPr id="7" name="Image 6"/>
          <p:cNvPicPr>
            <a:picLocks noChangeAspect="1"/>
          </p:cNvPicPr>
          <p:nvPr/>
        </p:nvPicPr>
        <p:blipFill>
          <a:blip r:embed="rId4"/>
          <a:stretch>
            <a:fillRect/>
          </a:stretch>
        </p:blipFill>
        <p:spPr>
          <a:xfrm>
            <a:off x="42621" y="846625"/>
            <a:ext cx="2973636" cy="1858523"/>
          </a:xfrm>
          <a:prstGeom prst="rect">
            <a:avLst/>
          </a:prstGeom>
        </p:spPr>
      </p:pic>
      <p:pic>
        <p:nvPicPr>
          <p:cNvPr id="8" name="Image 7"/>
          <p:cNvPicPr>
            <a:picLocks noChangeAspect="1"/>
          </p:cNvPicPr>
          <p:nvPr/>
        </p:nvPicPr>
        <p:blipFill>
          <a:blip r:embed="rId5"/>
          <a:stretch>
            <a:fillRect/>
          </a:stretch>
        </p:blipFill>
        <p:spPr>
          <a:xfrm>
            <a:off x="1700707" y="1368829"/>
            <a:ext cx="1423493" cy="1900436"/>
          </a:xfrm>
          <a:prstGeom prst="rect">
            <a:avLst/>
          </a:prstGeom>
        </p:spPr>
      </p:pic>
    </p:spTree>
    <p:extLst>
      <p:ext uri="{BB962C8B-B14F-4D97-AF65-F5344CB8AC3E}">
        <p14:creationId xmlns:p14="http://schemas.microsoft.com/office/powerpoint/2010/main" val="97348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Exemple de recyclage pour le silicium (sable)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33</a:t>
            </a:fld>
            <a:endParaRPr lang="fr-FR" dirty="0"/>
          </a:p>
        </p:txBody>
      </p:sp>
      <p:pic>
        <p:nvPicPr>
          <p:cNvPr id="6" name="Image 5"/>
          <p:cNvPicPr>
            <a:picLocks noChangeAspect="1"/>
          </p:cNvPicPr>
          <p:nvPr/>
        </p:nvPicPr>
        <p:blipFill>
          <a:blip r:embed="rId2"/>
          <a:stretch>
            <a:fillRect/>
          </a:stretch>
        </p:blipFill>
        <p:spPr>
          <a:xfrm>
            <a:off x="911889" y="824445"/>
            <a:ext cx="7320222" cy="5483512"/>
          </a:xfrm>
          <a:prstGeom prst="rect">
            <a:avLst/>
          </a:prstGeom>
        </p:spPr>
      </p:pic>
    </p:spTree>
    <p:extLst>
      <p:ext uri="{BB962C8B-B14F-4D97-AF65-F5344CB8AC3E}">
        <p14:creationId xmlns:p14="http://schemas.microsoft.com/office/powerpoint/2010/main" val="1436130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34</a:t>
            </a:fld>
            <a:endParaRPr lang="fr-FR" dirty="0"/>
          </a:p>
        </p:txBody>
      </p:sp>
      <p:pic>
        <p:nvPicPr>
          <p:cNvPr id="4" name="Image 3"/>
          <p:cNvPicPr>
            <a:picLocks noChangeAspect="1"/>
          </p:cNvPicPr>
          <p:nvPr/>
        </p:nvPicPr>
        <p:blipFill>
          <a:blip r:embed="rId2"/>
          <a:stretch>
            <a:fillRect/>
          </a:stretch>
        </p:blipFill>
        <p:spPr>
          <a:xfrm>
            <a:off x="461355" y="2319399"/>
            <a:ext cx="5238750" cy="3971925"/>
          </a:xfrm>
          <a:prstGeom prst="rect">
            <a:avLst/>
          </a:prstGeom>
        </p:spPr>
      </p:pic>
      <p:pic>
        <p:nvPicPr>
          <p:cNvPr id="5" name="Image 4"/>
          <p:cNvPicPr>
            <a:picLocks noChangeAspect="1"/>
          </p:cNvPicPr>
          <p:nvPr/>
        </p:nvPicPr>
        <p:blipFill>
          <a:blip r:embed="rId3"/>
          <a:stretch>
            <a:fillRect/>
          </a:stretch>
        </p:blipFill>
        <p:spPr>
          <a:xfrm>
            <a:off x="4060767" y="709626"/>
            <a:ext cx="4795059" cy="2365562"/>
          </a:xfrm>
          <a:prstGeom prst="rect">
            <a:avLst/>
          </a:prstGeom>
        </p:spPr>
      </p:pic>
      <p:pic>
        <p:nvPicPr>
          <p:cNvPr id="6" name="Image 5"/>
          <p:cNvPicPr>
            <a:picLocks noChangeAspect="1"/>
          </p:cNvPicPr>
          <p:nvPr/>
        </p:nvPicPr>
        <p:blipFill>
          <a:blip r:embed="rId4"/>
          <a:stretch>
            <a:fillRect/>
          </a:stretch>
        </p:blipFill>
        <p:spPr>
          <a:xfrm>
            <a:off x="643371" y="934538"/>
            <a:ext cx="7320222" cy="5483512"/>
          </a:xfrm>
          <a:prstGeom prst="rect">
            <a:avLst/>
          </a:prstGeom>
        </p:spPr>
      </p:pic>
    </p:spTree>
    <p:extLst>
      <p:ext uri="{BB962C8B-B14F-4D97-AF65-F5344CB8AC3E}">
        <p14:creationId xmlns:p14="http://schemas.microsoft.com/office/powerpoint/2010/main" val="155845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smtClean="0"/>
              <a:t>Cercle vicieux matière et énergie</a:t>
            </a:r>
            <a:endParaRPr lang="fr-FR" dirty="0"/>
          </a:p>
        </p:txBody>
      </p:sp>
      <p:sp>
        <p:nvSpPr>
          <p:cNvPr id="3" name="Sous-titre 2"/>
          <p:cNvSpPr>
            <a:spLocks noGrp="1"/>
          </p:cNvSpPr>
          <p:nvPr>
            <p:ph type="subTitle" idx="1"/>
          </p:nvPr>
        </p:nvSpPr>
        <p:spPr>
          <a:xfrm>
            <a:off x="2708275" y="5578309"/>
            <a:ext cx="6159500" cy="466913"/>
          </a:xfrm>
        </p:spPr>
        <p:txBody>
          <a:bodyPr>
            <a:normAutofit fontScale="77500" lnSpcReduction="20000"/>
          </a:bodyPr>
          <a:lstStyle/>
          <a:p>
            <a:r>
              <a:rPr lang="fr-FR" dirty="0" smtClean="0"/>
              <a:t>Limiter les énergies en limitant la matière</a:t>
            </a:r>
            <a:endParaRPr lang="fr-FR" dirty="0"/>
          </a:p>
        </p:txBody>
      </p:sp>
    </p:spTree>
    <p:extLst>
      <p:ext uri="{BB962C8B-B14F-4D97-AF65-F5344CB8AC3E}">
        <p14:creationId xmlns:p14="http://schemas.microsoft.com/office/powerpoint/2010/main" val="15396102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Rendements décroissants de l’exploitation minière : exemple du cuivre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36</a:t>
            </a:fld>
            <a:endParaRPr lang="fr-FR" dirty="0"/>
          </a:p>
        </p:txBody>
      </p:sp>
      <p:pic>
        <p:nvPicPr>
          <p:cNvPr id="4" name="Image 3"/>
          <p:cNvPicPr>
            <a:picLocks noChangeAspect="1"/>
          </p:cNvPicPr>
          <p:nvPr/>
        </p:nvPicPr>
        <p:blipFill>
          <a:blip r:embed="rId3"/>
          <a:stretch>
            <a:fillRect/>
          </a:stretch>
        </p:blipFill>
        <p:spPr>
          <a:xfrm>
            <a:off x="983672" y="852967"/>
            <a:ext cx="7173884" cy="5486198"/>
          </a:xfrm>
          <a:prstGeom prst="rect">
            <a:avLst/>
          </a:prstGeom>
        </p:spPr>
      </p:pic>
    </p:spTree>
    <p:extLst>
      <p:ext uri="{BB962C8B-B14F-4D97-AF65-F5344CB8AC3E}">
        <p14:creationId xmlns:p14="http://schemas.microsoft.com/office/powerpoint/2010/main" val="264905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Rendements décroissants de l’exploitation </a:t>
            </a:r>
            <a:r>
              <a:rPr lang="fr-FR" dirty="0" smtClean="0"/>
              <a:t>minière du cuivre :projections à 2100</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37</a:t>
            </a:fld>
            <a:endParaRPr lang="fr-FR" dirty="0"/>
          </a:p>
        </p:txBody>
      </p:sp>
      <p:pic>
        <p:nvPicPr>
          <p:cNvPr id="5" name="Image 4"/>
          <p:cNvPicPr>
            <a:picLocks noChangeAspect="1"/>
          </p:cNvPicPr>
          <p:nvPr/>
        </p:nvPicPr>
        <p:blipFill>
          <a:blip r:embed="rId3"/>
          <a:stretch>
            <a:fillRect/>
          </a:stretch>
        </p:blipFill>
        <p:spPr>
          <a:xfrm>
            <a:off x="102569" y="1011723"/>
            <a:ext cx="9969499" cy="5344631"/>
          </a:xfrm>
          <a:prstGeom prst="rect">
            <a:avLst/>
          </a:prstGeom>
        </p:spPr>
      </p:pic>
    </p:spTree>
    <p:extLst>
      <p:ext uri="{BB962C8B-B14F-4D97-AF65-F5344CB8AC3E}">
        <p14:creationId xmlns:p14="http://schemas.microsoft.com/office/powerpoint/2010/main" val="20415025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cstate="print">
            <a:extLst>
              <a:ext uri="{28A0092B-C50C-407E-A947-70E740481C1C}">
                <a14:useLocalDpi xmlns:a14="http://schemas.microsoft.com/office/drawing/2010/main"/>
              </a:ext>
            </a:extLst>
          </a:blip>
          <a:srcRect l="23125" t="38148" r="23021" b="17592"/>
          <a:stretch/>
        </p:blipFill>
        <p:spPr>
          <a:xfrm>
            <a:off x="0" y="2060660"/>
            <a:ext cx="4817600" cy="2227092"/>
          </a:xfrm>
          <a:prstGeom prst="rect">
            <a:avLst/>
          </a:prstGeom>
        </p:spPr>
      </p:pic>
      <p:pic>
        <p:nvPicPr>
          <p:cNvPr id="18" name="Image 17"/>
          <p:cNvPicPr>
            <a:picLocks noChangeAspect="1"/>
          </p:cNvPicPr>
          <p:nvPr/>
        </p:nvPicPr>
        <p:blipFill>
          <a:blip r:embed="rId4"/>
          <a:stretch>
            <a:fillRect/>
          </a:stretch>
        </p:blipFill>
        <p:spPr>
          <a:xfrm>
            <a:off x="3791071" y="3090449"/>
            <a:ext cx="4262277" cy="3144662"/>
          </a:xfrm>
          <a:prstGeom prst="rect">
            <a:avLst/>
          </a:prstGeom>
        </p:spPr>
      </p:pic>
      <p:sp>
        <p:nvSpPr>
          <p:cNvPr id="2" name="Titre 1"/>
          <p:cNvSpPr>
            <a:spLocks noGrp="1"/>
          </p:cNvSpPr>
          <p:nvPr>
            <p:ph type="title"/>
          </p:nvPr>
        </p:nvSpPr>
        <p:spPr/>
        <p:txBody>
          <a:bodyPr/>
          <a:lstStyle/>
          <a:p>
            <a:r>
              <a:rPr lang="fr-FR" dirty="0"/>
              <a:t>Rendements décroissants de l’exploitation minière : exemple du cuivre</a:t>
            </a:r>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38</a:t>
            </a:fld>
            <a:endParaRPr lang="fr-FR" dirty="0"/>
          </a:p>
        </p:txBody>
      </p:sp>
      <p:pic>
        <p:nvPicPr>
          <p:cNvPr id="6" name="Picture 2" descr="https://s1.qwant.com/thumbr/0x0/2/6/79f14df55cba262d5b9cba711d7684542f74fa2980509d5b16049e96c4dca5/1200px-Cuivre_natif_J1.JPG?u=https%3A%2F%2Fupload.wikimedia.org%2Fwikipedia%2Fcommons%2Fthumb%2Fe%2Fe3%2FCuivre_natif_J1.JPG%2F1200px-Cuivre_natif_J1.JPG&amp;q=0&amp;b=1&amp;p=0&amp;a=1"/>
          <p:cNvPicPr>
            <a:picLocks noChangeAspect="1" noChangeArrowheads="1"/>
          </p:cNvPicPr>
          <p:nvPr/>
        </p:nvPicPr>
        <p:blipFill>
          <a:blip r:embed="rId5" cstate="print">
            <a:clrChange>
              <a:clrFrom>
                <a:srgbClr val="0D0C0A"/>
              </a:clrFrom>
              <a:clrTo>
                <a:srgbClr val="0D0C0A">
                  <a:alpha val="0"/>
                </a:srgbClr>
              </a:clrTo>
            </a:clrChange>
            <a:extLst>
              <a:ext uri="{28A0092B-C50C-407E-A947-70E740481C1C}">
                <a14:useLocalDpi xmlns:a14="http://schemas.microsoft.com/office/drawing/2010/main"/>
              </a:ext>
            </a:extLst>
          </a:blip>
          <a:srcRect/>
          <a:stretch>
            <a:fillRect/>
          </a:stretch>
        </p:blipFill>
        <p:spPr bwMode="auto">
          <a:xfrm>
            <a:off x="-17649" y="708907"/>
            <a:ext cx="2712377" cy="1523452"/>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2576652" y="735666"/>
            <a:ext cx="1762660" cy="123768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dirty="0" smtClean="0"/>
              <a:t>1 tonne de Cuivre, c’est…</a:t>
            </a:r>
            <a:endParaRPr lang="fr-FR" dirty="0"/>
          </a:p>
        </p:txBody>
      </p:sp>
      <p:grpSp>
        <p:nvGrpSpPr>
          <p:cNvPr id="9" name="Groupe 8"/>
          <p:cNvGrpSpPr/>
          <p:nvPr/>
        </p:nvGrpSpPr>
        <p:grpSpPr>
          <a:xfrm>
            <a:off x="4445001" y="760540"/>
            <a:ext cx="4556582" cy="2351645"/>
            <a:chOff x="457200" y="826396"/>
            <a:chExt cx="3711670" cy="1773416"/>
          </a:xfrm>
        </p:grpSpPr>
        <p:pic>
          <p:nvPicPr>
            <p:cNvPr id="2052" name="Picture 4" descr="https://s2.qwant.com/thumbr/0x0/4/1/3d176f890dbca0efce3ee7f837ef3c172f7e39cd5b4dd36ad281f7f4f508c5/volcan-explosif-378127-1.jpg?u=http%3A%2F%2Fmikanawell.e-monsite.com%2Fmedias%2Fimages%2Fvolcan-explosif-378127-1.jpg&amp;q=0&amp;b=1&amp;p=0&amp;a=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200" y="826396"/>
              <a:ext cx="2667534" cy="1773416"/>
            </a:xfrm>
            <a:prstGeom prst="rect">
              <a:avLst/>
            </a:prstGeom>
            <a:noFill/>
            <a:extLst>
              <a:ext uri="{909E8E84-426E-40DD-AFC4-6F175D3DCCD1}">
                <a14:hiddenFill xmlns:a14="http://schemas.microsoft.com/office/drawing/2010/main">
                  <a:solidFill>
                    <a:srgbClr val="FFFFFF"/>
                  </a:solidFill>
                </a14:hiddenFill>
              </a:ext>
            </a:extLst>
          </p:spPr>
        </p:pic>
        <p:sp>
          <p:nvSpPr>
            <p:cNvPr id="10" name="Ellipse 9"/>
            <p:cNvSpPr/>
            <p:nvPr/>
          </p:nvSpPr>
          <p:spPr>
            <a:xfrm rot="615992">
              <a:off x="2104584" y="1409608"/>
              <a:ext cx="2064286" cy="66278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dirty="0" smtClean="0"/>
                <a:t>2020 :150 kg </a:t>
              </a:r>
            </a:p>
            <a:p>
              <a:pPr algn="ctr"/>
              <a:r>
                <a:rPr lang="fr-FR" dirty="0"/>
                <a:t>d’explosifs </a:t>
              </a:r>
            </a:p>
          </p:txBody>
        </p:sp>
      </p:grpSp>
      <p:grpSp>
        <p:nvGrpSpPr>
          <p:cNvPr id="13" name="Groupe 12"/>
          <p:cNvGrpSpPr/>
          <p:nvPr/>
        </p:nvGrpSpPr>
        <p:grpSpPr>
          <a:xfrm>
            <a:off x="424294" y="4306288"/>
            <a:ext cx="3478115" cy="1926134"/>
            <a:chOff x="424294" y="4306288"/>
            <a:chExt cx="3478115" cy="1926134"/>
          </a:xfrm>
        </p:grpSpPr>
        <p:pic>
          <p:nvPicPr>
            <p:cNvPr id="2056" name="Picture 8" descr="https://s2.qwant.com/thumbr/0x0/6/4/3197f53f553a4e2587cb1efc809e73e8952fcdf6347eb0a09f209c29e2750e/c0505-z.jpg?u=http%3A%2F%2Fwww.signaletique.biz%2Fboutique%2Fimages_produits%2Fc0505-z.jpg&amp;q=0&amp;b=1&amp;p=0&amp;a=1"/>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92170">
              <a:off x="424294" y="4306288"/>
              <a:ext cx="1926134" cy="1926134"/>
            </a:xfrm>
            <a:prstGeom prst="rect">
              <a:avLst/>
            </a:prstGeom>
            <a:noFill/>
            <a:extLst>
              <a:ext uri="{909E8E84-426E-40DD-AFC4-6F175D3DCCD1}">
                <a14:hiddenFill xmlns:a14="http://schemas.microsoft.com/office/drawing/2010/main">
                  <a:solidFill>
                    <a:srgbClr val="FFFFFF"/>
                  </a:solidFill>
                </a14:hiddenFill>
              </a:ext>
            </a:extLst>
          </p:spPr>
        </p:pic>
        <p:sp>
          <p:nvSpPr>
            <p:cNvPr id="14" name="Ellipse 13"/>
            <p:cNvSpPr/>
            <p:nvPr/>
          </p:nvSpPr>
          <p:spPr>
            <a:xfrm rot="20860108">
              <a:off x="1938929" y="4811093"/>
              <a:ext cx="1963480" cy="92900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t>500 kg d’acide sulfurique</a:t>
              </a:r>
              <a:endParaRPr lang="fr-FR" dirty="0"/>
            </a:p>
          </p:txBody>
        </p:sp>
      </p:grpSp>
      <p:grpSp>
        <p:nvGrpSpPr>
          <p:cNvPr id="15" name="Groupe 14"/>
          <p:cNvGrpSpPr/>
          <p:nvPr/>
        </p:nvGrpSpPr>
        <p:grpSpPr>
          <a:xfrm>
            <a:off x="3451657" y="4508621"/>
            <a:ext cx="4193295" cy="2753980"/>
            <a:chOff x="4676620" y="3892365"/>
            <a:chExt cx="4193295" cy="2753980"/>
          </a:xfrm>
        </p:grpSpPr>
        <p:pic>
          <p:nvPicPr>
            <p:cNvPr id="2058" name="Picture 10" descr="https://s1.qwant.com/thumbr/0x0/1/b/841dbee5cc625f95da0765398660850d43b6c87c760b038c4600fe32875a93/so2.png?u=http%3A%2F%2Fwww.gwadair.fr%2Fimages%2Fpolluants%2Fso2.png&amp;q=0&amp;b=1&amp;p=0&amp;a=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115935" y="3892365"/>
              <a:ext cx="2753980" cy="2753980"/>
            </a:xfrm>
            <a:prstGeom prst="rect">
              <a:avLst/>
            </a:prstGeom>
            <a:noFill/>
            <a:extLst>
              <a:ext uri="{909E8E84-426E-40DD-AFC4-6F175D3DCCD1}">
                <a14:hiddenFill xmlns:a14="http://schemas.microsoft.com/office/drawing/2010/main">
                  <a:solidFill>
                    <a:srgbClr val="FFFFFF"/>
                  </a:solidFill>
                </a14:hiddenFill>
              </a:ext>
            </a:extLst>
          </p:spPr>
        </p:pic>
        <p:sp>
          <p:nvSpPr>
            <p:cNvPr id="16" name="Ellipse 15"/>
            <p:cNvSpPr/>
            <p:nvPr/>
          </p:nvSpPr>
          <p:spPr>
            <a:xfrm rot="504369">
              <a:off x="4676620" y="4290550"/>
              <a:ext cx="1851857" cy="92900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dirty="0" smtClean="0"/>
                <a:t>2500 kg de dioxyde de soufre</a:t>
              </a:r>
              <a:endParaRPr lang="fr-FR" dirty="0"/>
            </a:p>
          </p:txBody>
        </p:sp>
      </p:grpSp>
      <p:sp>
        <p:nvSpPr>
          <p:cNvPr id="21" name="Ellipse 20"/>
          <p:cNvSpPr/>
          <p:nvPr/>
        </p:nvSpPr>
        <p:spPr>
          <a:xfrm rot="615992">
            <a:off x="7091255" y="881533"/>
            <a:ext cx="1996677" cy="66278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dirty="0" smtClean="0"/>
              <a:t>1930 :50 kg</a:t>
            </a:r>
            <a:endParaRPr lang="fr-FR" dirty="0"/>
          </a:p>
        </p:txBody>
      </p:sp>
      <p:sp>
        <p:nvSpPr>
          <p:cNvPr id="22" name="Ellipse 21"/>
          <p:cNvSpPr/>
          <p:nvPr/>
        </p:nvSpPr>
        <p:spPr>
          <a:xfrm rot="615992">
            <a:off x="6853149" y="2301773"/>
            <a:ext cx="2182525" cy="66278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dirty="0" smtClean="0"/>
              <a:t>2030 :450 kg </a:t>
            </a:r>
            <a:endParaRPr lang="fr-FR" dirty="0"/>
          </a:p>
        </p:txBody>
      </p:sp>
      <p:sp>
        <p:nvSpPr>
          <p:cNvPr id="25" name="Ellipse 24"/>
          <p:cNvSpPr/>
          <p:nvPr/>
        </p:nvSpPr>
        <p:spPr>
          <a:xfrm rot="315742">
            <a:off x="7107852" y="3117440"/>
            <a:ext cx="1963480" cy="92900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1930 :50 t</a:t>
            </a:r>
            <a:endParaRPr lang="fr-FR" dirty="0"/>
          </a:p>
        </p:txBody>
      </p:sp>
      <p:sp>
        <p:nvSpPr>
          <p:cNvPr id="26" name="Ellipse 25"/>
          <p:cNvSpPr/>
          <p:nvPr/>
        </p:nvSpPr>
        <p:spPr>
          <a:xfrm rot="315742">
            <a:off x="6999637" y="5001919"/>
            <a:ext cx="1963480" cy="92900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2030 :450 t</a:t>
            </a:r>
            <a:endParaRPr lang="fr-FR" dirty="0"/>
          </a:p>
        </p:txBody>
      </p:sp>
      <p:sp>
        <p:nvSpPr>
          <p:cNvPr id="12" name="Ellipse 11"/>
          <p:cNvSpPr/>
          <p:nvPr/>
        </p:nvSpPr>
        <p:spPr>
          <a:xfrm rot="315742">
            <a:off x="6472403" y="3981618"/>
            <a:ext cx="2491827" cy="92900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2020 :150 t  </a:t>
            </a:r>
          </a:p>
          <a:p>
            <a:pPr algn="ctr"/>
            <a:r>
              <a:rPr lang="fr-FR" dirty="0" smtClean="0"/>
              <a:t>de </a:t>
            </a:r>
            <a:r>
              <a:rPr lang="fr-FR" dirty="0"/>
              <a:t>stériles</a:t>
            </a:r>
          </a:p>
          <a:p>
            <a:pPr algn="ctr"/>
            <a:r>
              <a:rPr lang="fr-FR" dirty="0" smtClean="0"/>
              <a:t>miniers</a:t>
            </a:r>
            <a:endParaRPr lang="fr-FR" dirty="0"/>
          </a:p>
        </p:txBody>
      </p:sp>
    </p:spTree>
    <p:extLst>
      <p:ext uri="{BB962C8B-B14F-4D97-AF65-F5344CB8AC3E}">
        <p14:creationId xmlns:p14="http://schemas.microsoft.com/office/powerpoint/2010/main" val="267050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26"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5331620" y="1879286"/>
            <a:ext cx="3355180" cy="4477068"/>
          </a:xfrm>
          <a:prstGeom prst="rect">
            <a:avLst/>
          </a:prstGeom>
        </p:spPr>
      </p:pic>
      <p:sp>
        <p:nvSpPr>
          <p:cNvPr id="2" name="Titre 1"/>
          <p:cNvSpPr>
            <a:spLocks noGrp="1"/>
          </p:cNvSpPr>
          <p:nvPr>
            <p:ph type="title"/>
          </p:nvPr>
        </p:nvSpPr>
        <p:spPr/>
        <p:txBody>
          <a:bodyPr/>
          <a:lstStyle/>
          <a:p>
            <a:r>
              <a:rPr lang="fr-FR" dirty="0"/>
              <a:t>Limite des gisements actuels : les impacts </a:t>
            </a:r>
            <a:r>
              <a:rPr lang="fr-FR" dirty="0" smtClean="0"/>
              <a:t>de l’exploitation minière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39</a:t>
            </a:fld>
            <a:endParaRPr lang="fr-FR" dirty="0"/>
          </a:p>
        </p:txBody>
      </p:sp>
      <p:sp>
        <p:nvSpPr>
          <p:cNvPr id="4" name="Rectangle à coins arrondis 3"/>
          <p:cNvSpPr/>
          <p:nvPr/>
        </p:nvSpPr>
        <p:spPr>
          <a:xfrm>
            <a:off x="457200" y="811138"/>
            <a:ext cx="8229600" cy="1634490"/>
          </a:xfrm>
          <a:prstGeom prst="round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dirty="0">
                <a:solidFill>
                  <a:schemeClr val="tx1"/>
                </a:solidFill>
              </a:rPr>
              <a:t>La </a:t>
            </a:r>
            <a:r>
              <a:rPr lang="fr-FR" b="1" dirty="0">
                <a:solidFill>
                  <a:schemeClr val="tx1"/>
                </a:solidFill>
              </a:rPr>
              <a:t>rupture de barrages de Bento Rodrigues</a:t>
            </a:r>
            <a:r>
              <a:rPr lang="fr-FR" dirty="0">
                <a:solidFill>
                  <a:schemeClr val="tx1"/>
                </a:solidFill>
              </a:rPr>
              <a:t>, survenue le </a:t>
            </a:r>
            <a:r>
              <a:rPr lang="fr-FR" dirty="0" smtClean="0">
                <a:solidFill>
                  <a:schemeClr val="tx1"/>
                </a:solidFill>
              </a:rPr>
              <a:t>5/11/2015 dans </a:t>
            </a:r>
            <a:r>
              <a:rPr lang="fr-FR" dirty="0">
                <a:solidFill>
                  <a:schemeClr val="tx1"/>
                </a:solidFill>
              </a:rPr>
              <a:t>l'État de Minas </a:t>
            </a:r>
            <a:r>
              <a:rPr lang="fr-FR" dirty="0" err="1">
                <a:solidFill>
                  <a:schemeClr val="tx1"/>
                </a:solidFill>
              </a:rPr>
              <a:t>Gerais</a:t>
            </a:r>
            <a:r>
              <a:rPr lang="fr-FR" dirty="0">
                <a:solidFill>
                  <a:schemeClr val="tx1"/>
                </a:solidFill>
              </a:rPr>
              <a:t> au Brésil, a entraîné l'écoulement de millions de tonnes de boues issues de l'exploitation d'une mine de fer. </a:t>
            </a:r>
            <a:r>
              <a:rPr lang="fr-FR" dirty="0" smtClean="0">
                <a:solidFill>
                  <a:schemeClr val="tx1"/>
                </a:solidFill>
              </a:rPr>
              <a:t>De par son impact et sa durée prévisible de 30 ans, ce «</a:t>
            </a:r>
            <a:r>
              <a:rPr lang="fr-FR" dirty="0">
                <a:solidFill>
                  <a:schemeClr val="tx1"/>
                </a:solidFill>
              </a:rPr>
              <a:t> Fukushima brésilien </a:t>
            </a:r>
            <a:r>
              <a:rPr lang="fr-FR" dirty="0" smtClean="0">
                <a:solidFill>
                  <a:schemeClr val="tx1"/>
                </a:solidFill>
              </a:rPr>
              <a:t>» serait la </a:t>
            </a:r>
            <a:r>
              <a:rPr lang="fr-FR" dirty="0">
                <a:solidFill>
                  <a:schemeClr val="tx1"/>
                </a:solidFill>
              </a:rPr>
              <a:t>pire catastrophe écologique de toute l'histoire du </a:t>
            </a:r>
            <a:r>
              <a:rPr lang="fr-FR" dirty="0" smtClean="0">
                <a:solidFill>
                  <a:schemeClr val="tx1"/>
                </a:solidFill>
              </a:rPr>
              <a:t>pays.</a:t>
            </a:r>
            <a:endParaRPr lang="fr-FR" dirty="0">
              <a:solidFill>
                <a:schemeClr val="tx1"/>
              </a:solidFill>
            </a:endParaRPr>
          </a:p>
        </p:txBody>
      </p:sp>
      <p:pic>
        <p:nvPicPr>
          <p:cNvPr id="5" name="Image 4"/>
          <p:cNvPicPr>
            <a:picLocks noChangeAspect="1"/>
          </p:cNvPicPr>
          <p:nvPr/>
        </p:nvPicPr>
        <p:blipFill>
          <a:blip r:embed="rId4"/>
          <a:stretch>
            <a:fillRect/>
          </a:stretch>
        </p:blipFill>
        <p:spPr>
          <a:xfrm>
            <a:off x="214950" y="2775701"/>
            <a:ext cx="4879675" cy="3250579"/>
          </a:xfrm>
          <a:prstGeom prst="rect">
            <a:avLst/>
          </a:prstGeom>
        </p:spPr>
      </p:pic>
    </p:spTree>
    <p:extLst>
      <p:ext uri="{BB962C8B-B14F-4D97-AF65-F5344CB8AC3E}">
        <p14:creationId xmlns:p14="http://schemas.microsoft.com/office/powerpoint/2010/main" val="35350468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https://s14-eu5.startpage.com/cgi-bin/serveimage?url=http:%2F%2Fprofsvt71.e-monsite.com%2Fmedias%2Fimages%2Fdiapositive33-6.jpg&amp;sp=c77c804824d69e9d51572f3413f5849b"/>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789433" y="1595119"/>
            <a:ext cx="2100635" cy="9627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s14-eu5.startpage.com/cgi-bin/serveimage?url=https:%2F%2Fcomps.canstockphoto.fr%2Fbact%25C3%25A9rien-circle-micro-organisme-clipart-vecteur_csp50778100.jpg&amp;sp=b9a5d77cd9a7b7f9a8690d0609b59bb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85536" y="11754"/>
            <a:ext cx="1700489" cy="18289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14-eu5.startpage.com/cgi-bin/serveimage?url=https%3A%2F%2Fwww.vaillant.be%2Fmedia-master%2Fglobal-media%2Fvaillant%2Fproduct-pictures%2Fscene%2Fsolar12-3476-01-38612-format-flex-height%40480%40desktop.jpg&amp;sp=fcd192fe9a657980b0f940803f02189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52650" y="5191496"/>
            <a:ext cx="1936100" cy="12423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2.qwant.com/thumbr/0x0/7/e/48e5bf30c8540a0ecacf24c08781b6a6d485223f24ff50c4471981e6a92a1a/Nature-Soleil-450534.png?u=http%3A%2F%2Fwww2.mes-coloriages-preferes.biz%2Fcolorino%2FImages%2FLarge%2FNature-Soleil-450534.png&amp;q=0&amp;b=1&amp;p=0&amp;a=1"/>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7008877" y="-2438400"/>
            <a:ext cx="7874087" cy="7874087"/>
          </a:xfrm>
          <a:prstGeom prst="rect">
            <a:avLst/>
          </a:prstGeom>
          <a:noFill/>
          <a:extLst>
            <a:ext uri="{909E8E84-426E-40DD-AFC4-6F175D3DCCD1}">
              <a14:hiddenFill xmlns:a14="http://schemas.microsoft.com/office/drawing/2010/main">
                <a:solidFill>
                  <a:srgbClr val="FFFFFF"/>
                </a:solidFill>
              </a14:hiddenFill>
            </a:ext>
          </a:extLst>
        </p:spPr>
      </p:pic>
      <p:sp>
        <p:nvSpPr>
          <p:cNvPr id="5" name="Titre 4"/>
          <p:cNvSpPr>
            <a:spLocks noGrp="1"/>
          </p:cNvSpPr>
          <p:nvPr>
            <p:ph type="title"/>
          </p:nvPr>
        </p:nvSpPr>
        <p:spPr/>
        <p:txBody>
          <a:bodyPr/>
          <a:lstStyle/>
          <a:p>
            <a:r>
              <a:rPr lang="fr-FR" dirty="0" smtClean="0"/>
              <a:t>Notre planète, UN ÎLOT de VIE !</a:t>
            </a:r>
            <a:endParaRPr lang="fr-FR" dirty="0"/>
          </a:p>
        </p:txBody>
      </p:sp>
      <p:sp>
        <p:nvSpPr>
          <p:cNvPr id="2" name="ZoneTexte 1"/>
          <p:cNvSpPr txBox="1"/>
          <p:nvPr/>
        </p:nvSpPr>
        <p:spPr>
          <a:xfrm>
            <a:off x="6015085" y="4154932"/>
            <a:ext cx="3094100" cy="1884226"/>
          </a:xfrm>
          <a:custGeom>
            <a:avLst/>
            <a:gdLst>
              <a:gd name="connsiteX0" fmla="*/ 0 w 3565724"/>
              <a:gd name="connsiteY0" fmla="*/ 0 h 1477328"/>
              <a:gd name="connsiteX1" fmla="*/ 3565724 w 3565724"/>
              <a:gd name="connsiteY1" fmla="*/ 0 h 1477328"/>
              <a:gd name="connsiteX2" fmla="*/ 3565724 w 3565724"/>
              <a:gd name="connsiteY2" fmla="*/ 1477328 h 1477328"/>
              <a:gd name="connsiteX3" fmla="*/ 0 w 3565724"/>
              <a:gd name="connsiteY3" fmla="*/ 1477328 h 1477328"/>
              <a:gd name="connsiteX4" fmla="*/ 0 w 3565724"/>
              <a:gd name="connsiteY4" fmla="*/ 0 h 1477328"/>
              <a:gd name="connsiteX0" fmla="*/ 1756881 w 3565724"/>
              <a:gd name="connsiteY0" fmla="*/ 0 h 1477328"/>
              <a:gd name="connsiteX1" fmla="*/ 3565724 w 3565724"/>
              <a:gd name="connsiteY1" fmla="*/ 0 h 1477328"/>
              <a:gd name="connsiteX2" fmla="*/ 3565724 w 3565724"/>
              <a:gd name="connsiteY2" fmla="*/ 1477328 h 1477328"/>
              <a:gd name="connsiteX3" fmla="*/ 0 w 3565724"/>
              <a:gd name="connsiteY3" fmla="*/ 1477328 h 1477328"/>
              <a:gd name="connsiteX4" fmla="*/ 1756881 w 3565724"/>
              <a:gd name="connsiteY4" fmla="*/ 0 h 1477328"/>
              <a:gd name="connsiteX0" fmla="*/ 1489752 w 3298595"/>
              <a:gd name="connsiteY0" fmla="*/ 0 h 2402002"/>
              <a:gd name="connsiteX1" fmla="*/ 3298595 w 3298595"/>
              <a:gd name="connsiteY1" fmla="*/ 0 h 2402002"/>
              <a:gd name="connsiteX2" fmla="*/ 3298595 w 3298595"/>
              <a:gd name="connsiteY2" fmla="*/ 1477328 h 2402002"/>
              <a:gd name="connsiteX3" fmla="*/ 0 w 3298595"/>
              <a:gd name="connsiteY3" fmla="*/ 2402002 h 2402002"/>
              <a:gd name="connsiteX4" fmla="*/ 1489752 w 3298595"/>
              <a:gd name="connsiteY4" fmla="*/ 0 h 2402002"/>
              <a:gd name="connsiteX0" fmla="*/ 1489752 w 3298595"/>
              <a:gd name="connsiteY0" fmla="*/ 0 h 2402002"/>
              <a:gd name="connsiteX1" fmla="*/ 3298595 w 3298595"/>
              <a:gd name="connsiteY1" fmla="*/ 0 h 2402002"/>
              <a:gd name="connsiteX2" fmla="*/ 3298595 w 3298595"/>
              <a:gd name="connsiteY2" fmla="*/ 1477328 h 2402002"/>
              <a:gd name="connsiteX3" fmla="*/ 0 w 3298595"/>
              <a:gd name="connsiteY3" fmla="*/ 2402002 h 2402002"/>
              <a:gd name="connsiteX4" fmla="*/ 1489752 w 3298595"/>
              <a:gd name="connsiteY4" fmla="*/ 0 h 2402002"/>
              <a:gd name="connsiteX0" fmla="*/ 1489752 w 3298595"/>
              <a:gd name="connsiteY0" fmla="*/ 0 h 2402002"/>
              <a:gd name="connsiteX1" fmla="*/ 3298595 w 3298595"/>
              <a:gd name="connsiteY1" fmla="*/ 0 h 2402002"/>
              <a:gd name="connsiteX2" fmla="*/ 3298595 w 3298595"/>
              <a:gd name="connsiteY2" fmla="*/ 1477328 h 2402002"/>
              <a:gd name="connsiteX3" fmla="*/ 0 w 3298595"/>
              <a:gd name="connsiteY3" fmla="*/ 2402002 h 2402002"/>
              <a:gd name="connsiteX4" fmla="*/ 337299 w 3298595"/>
              <a:gd name="connsiteY4" fmla="*/ 1881034 h 2402002"/>
              <a:gd name="connsiteX5" fmla="*/ 1489752 w 3298595"/>
              <a:gd name="connsiteY5" fmla="*/ 0 h 2402002"/>
              <a:gd name="connsiteX0" fmla="*/ 1489752 w 3298595"/>
              <a:gd name="connsiteY0" fmla="*/ 0 h 2402002"/>
              <a:gd name="connsiteX1" fmla="*/ 3298595 w 3298595"/>
              <a:gd name="connsiteY1" fmla="*/ 0 h 2402002"/>
              <a:gd name="connsiteX2" fmla="*/ 3298595 w 3298595"/>
              <a:gd name="connsiteY2" fmla="*/ 1477328 h 2402002"/>
              <a:gd name="connsiteX3" fmla="*/ 0 w 3298595"/>
              <a:gd name="connsiteY3" fmla="*/ 2402002 h 2402002"/>
              <a:gd name="connsiteX4" fmla="*/ 768813 w 3298595"/>
              <a:gd name="connsiteY4" fmla="*/ 1572809 h 2402002"/>
              <a:gd name="connsiteX5" fmla="*/ 1489752 w 3298595"/>
              <a:gd name="connsiteY5" fmla="*/ 0 h 2402002"/>
              <a:gd name="connsiteX0" fmla="*/ 1489752 w 3298595"/>
              <a:gd name="connsiteY0" fmla="*/ 0 h 2402002"/>
              <a:gd name="connsiteX1" fmla="*/ 3298595 w 3298595"/>
              <a:gd name="connsiteY1" fmla="*/ 0 h 2402002"/>
              <a:gd name="connsiteX2" fmla="*/ 3298595 w 3298595"/>
              <a:gd name="connsiteY2" fmla="*/ 1477328 h 2402002"/>
              <a:gd name="connsiteX3" fmla="*/ 0 w 3298595"/>
              <a:gd name="connsiteY3" fmla="*/ 2402002 h 2402002"/>
              <a:gd name="connsiteX4" fmla="*/ 1272247 w 3298595"/>
              <a:gd name="connsiteY4" fmla="*/ 925537 h 2402002"/>
              <a:gd name="connsiteX5" fmla="*/ 1489752 w 3298595"/>
              <a:gd name="connsiteY5" fmla="*/ 0 h 2402002"/>
              <a:gd name="connsiteX0" fmla="*/ 1407559 w 3216402"/>
              <a:gd name="connsiteY0" fmla="*/ 0 h 2134874"/>
              <a:gd name="connsiteX1" fmla="*/ 3216402 w 3216402"/>
              <a:gd name="connsiteY1" fmla="*/ 0 h 2134874"/>
              <a:gd name="connsiteX2" fmla="*/ 3216402 w 3216402"/>
              <a:gd name="connsiteY2" fmla="*/ 1477328 h 2134874"/>
              <a:gd name="connsiteX3" fmla="*/ 0 w 3216402"/>
              <a:gd name="connsiteY3" fmla="*/ 2134874 h 2134874"/>
              <a:gd name="connsiteX4" fmla="*/ 1190054 w 3216402"/>
              <a:gd name="connsiteY4" fmla="*/ 925537 h 2134874"/>
              <a:gd name="connsiteX5" fmla="*/ 1407559 w 3216402"/>
              <a:gd name="connsiteY5" fmla="*/ 0 h 2134874"/>
              <a:gd name="connsiteX0" fmla="*/ 1407559 w 3216402"/>
              <a:gd name="connsiteY0" fmla="*/ 0 h 2134874"/>
              <a:gd name="connsiteX1" fmla="*/ 3216402 w 3216402"/>
              <a:gd name="connsiteY1" fmla="*/ 0 h 2134874"/>
              <a:gd name="connsiteX2" fmla="*/ 3216402 w 3216402"/>
              <a:gd name="connsiteY2" fmla="*/ 1477328 h 2134874"/>
              <a:gd name="connsiteX3" fmla="*/ 0 w 3216402"/>
              <a:gd name="connsiteY3" fmla="*/ 2134874 h 2134874"/>
              <a:gd name="connsiteX4" fmla="*/ 1220876 w 3216402"/>
              <a:gd name="connsiteY4" fmla="*/ 1007731 h 2134874"/>
              <a:gd name="connsiteX5" fmla="*/ 1407559 w 3216402"/>
              <a:gd name="connsiteY5" fmla="*/ 0 h 2134874"/>
              <a:gd name="connsiteX0" fmla="*/ 1407559 w 3226676"/>
              <a:gd name="connsiteY0" fmla="*/ 0 h 2134874"/>
              <a:gd name="connsiteX1" fmla="*/ 3216402 w 3226676"/>
              <a:gd name="connsiteY1" fmla="*/ 0 h 2134874"/>
              <a:gd name="connsiteX2" fmla="*/ 3226676 w 3226676"/>
              <a:gd name="connsiteY2" fmla="*/ 2093777 h 2134874"/>
              <a:gd name="connsiteX3" fmla="*/ 0 w 3226676"/>
              <a:gd name="connsiteY3" fmla="*/ 2134874 h 2134874"/>
              <a:gd name="connsiteX4" fmla="*/ 1220876 w 3226676"/>
              <a:gd name="connsiteY4" fmla="*/ 1007731 h 2134874"/>
              <a:gd name="connsiteX5" fmla="*/ 1407559 w 3226676"/>
              <a:gd name="connsiteY5" fmla="*/ 0 h 2134874"/>
              <a:gd name="connsiteX0" fmla="*/ 1284269 w 3103386"/>
              <a:gd name="connsiteY0" fmla="*/ 0 h 2384930"/>
              <a:gd name="connsiteX1" fmla="*/ 3093112 w 3103386"/>
              <a:gd name="connsiteY1" fmla="*/ 0 h 2384930"/>
              <a:gd name="connsiteX2" fmla="*/ 3103386 w 3103386"/>
              <a:gd name="connsiteY2" fmla="*/ 2093777 h 2384930"/>
              <a:gd name="connsiteX3" fmla="*/ 0 w 3103386"/>
              <a:gd name="connsiteY3" fmla="*/ 2384930 h 2384930"/>
              <a:gd name="connsiteX4" fmla="*/ 1097586 w 3103386"/>
              <a:gd name="connsiteY4" fmla="*/ 1007731 h 2384930"/>
              <a:gd name="connsiteX5" fmla="*/ 1284269 w 3103386"/>
              <a:gd name="connsiteY5" fmla="*/ 0 h 2384930"/>
              <a:gd name="connsiteX0" fmla="*/ 1284269 w 3094100"/>
              <a:gd name="connsiteY0" fmla="*/ 0 h 2384930"/>
              <a:gd name="connsiteX1" fmla="*/ 3093112 w 3094100"/>
              <a:gd name="connsiteY1" fmla="*/ 0 h 2384930"/>
              <a:gd name="connsiteX2" fmla="*/ 3093112 w 3094100"/>
              <a:gd name="connsiteY2" fmla="*/ 2318828 h 2384930"/>
              <a:gd name="connsiteX3" fmla="*/ 0 w 3094100"/>
              <a:gd name="connsiteY3" fmla="*/ 2384930 h 2384930"/>
              <a:gd name="connsiteX4" fmla="*/ 1097586 w 3094100"/>
              <a:gd name="connsiteY4" fmla="*/ 1007731 h 2384930"/>
              <a:gd name="connsiteX5" fmla="*/ 1284269 w 3094100"/>
              <a:gd name="connsiteY5" fmla="*/ 0 h 2384930"/>
              <a:gd name="connsiteX0" fmla="*/ 1284269 w 3094100"/>
              <a:gd name="connsiteY0" fmla="*/ 0 h 2384930"/>
              <a:gd name="connsiteX1" fmla="*/ 3093112 w 3094100"/>
              <a:gd name="connsiteY1" fmla="*/ 0 h 2384930"/>
              <a:gd name="connsiteX2" fmla="*/ 3093112 w 3094100"/>
              <a:gd name="connsiteY2" fmla="*/ 2318828 h 2384930"/>
              <a:gd name="connsiteX3" fmla="*/ 0 w 3094100"/>
              <a:gd name="connsiteY3" fmla="*/ 2384930 h 2384930"/>
              <a:gd name="connsiteX4" fmla="*/ 984571 w 3094100"/>
              <a:gd name="connsiteY4" fmla="*/ 1175339 h 2384930"/>
              <a:gd name="connsiteX5" fmla="*/ 1284269 w 3094100"/>
              <a:gd name="connsiteY5" fmla="*/ 0 h 2384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4100" h="2384930">
                <a:moveTo>
                  <a:pt x="1284269" y="0"/>
                </a:moveTo>
                <a:lnTo>
                  <a:pt x="3093112" y="0"/>
                </a:lnTo>
                <a:cubicBezTo>
                  <a:pt x="3096537" y="697926"/>
                  <a:pt x="3089687" y="1620902"/>
                  <a:pt x="3093112" y="2318828"/>
                </a:cubicBezTo>
                <a:lnTo>
                  <a:pt x="0" y="2384930"/>
                </a:lnTo>
                <a:lnTo>
                  <a:pt x="984571" y="1175339"/>
                </a:lnTo>
                <a:lnTo>
                  <a:pt x="1284269" y="0"/>
                </a:lnTo>
                <a:close/>
              </a:path>
            </a:pathLst>
          </a:custGeom>
          <a:noFill/>
        </p:spPr>
        <p:txBody>
          <a:bodyPr wrap="square" rtlCol="0">
            <a:noAutofit/>
          </a:bodyPr>
          <a:lstStyle/>
          <a:p>
            <a:pPr algn="r"/>
            <a:r>
              <a:rPr lang="fr-FR" b="1" u="sng" dirty="0" smtClean="0">
                <a:latin typeface="Calibri Light" panose="020F0302020204030204" pitchFamily="34" charset="0"/>
              </a:rPr>
              <a:t>Un héritage à préserver</a:t>
            </a:r>
          </a:p>
          <a:p>
            <a:pPr algn="r"/>
            <a:r>
              <a:rPr lang="fr-FR" dirty="0" smtClean="0">
                <a:latin typeface="Calibri Light" panose="020F0302020204030204" pitchFamily="34" charset="0"/>
              </a:rPr>
              <a:t>Fruit de 3,5 milliards</a:t>
            </a:r>
            <a:br>
              <a:rPr lang="fr-FR" dirty="0" smtClean="0">
                <a:latin typeface="Calibri Light" panose="020F0302020204030204" pitchFamily="34" charset="0"/>
              </a:rPr>
            </a:br>
            <a:r>
              <a:rPr lang="fr-FR" dirty="0" smtClean="0">
                <a:latin typeface="Calibri Light" panose="020F0302020204030204" pitchFamily="34" charset="0"/>
              </a:rPr>
              <a:t>d’années de vie sur Terre, </a:t>
            </a:r>
            <a:r>
              <a:rPr lang="fr-FR" b="1" dirty="0" smtClean="0">
                <a:latin typeface="Calibri Light" panose="020F0302020204030204" pitchFamily="34" charset="0"/>
              </a:rPr>
              <a:t>l’humanité dispose d’un stock</a:t>
            </a:r>
            <a:br>
              <a:rPr lang="fr-FR" b="1" dirty="0" smtClean="0">
                <a:latin typeface="Calibri Light" panose="020F0302020204030204" pitchFamily="34" charset="0"/>
              </a:rPr>
            </a:br>
            <a:r>
              <a:rPr lang="fr-FR" b="1" dirty="0" smtClean="0">
                <a:latin typeface="Calibri Light" panose="020F0302020204030204" pitchFamily="34" charset="0"/>
              </a:rPr>
              <a:t>de</a:t>
            </a:r>
            <a:r>
              <a:rPr lang="fr-FR" dirty="0" smtClean="0">
                <a:latin typeface="Calibri Light" panose="020F0302020204030204" pitchFamily="34" charset="0"/>
              </a:rPr>
              <a:t> </a:t>
            </a:r>
            <a:r>
              <a:rPr lang="fr-FR" b="1" dirty="0" smtClean="0">
                <a:latin typeface="Calibri Light" panose="020F0302020204030204" pitchFamily="34" charset="0"/>
              </a:rPr>
              <a:t>40</a:t>
            </a:r>
            <a:r>
              <a:rPr lang="fr-FR" b="1" baseline="30000" dirty="0" smtClean="0">
                <a:latin typeface="Calibri Light" panose="020F0302020204030204" pitchFamily="34" charset="0"/>
              </a:rPr>
              <a:t>E</a:t>
            </a:r>
            <a:r>
              <a:rPr lang="fr-FR" b="1" dirty="0" smtClean="0">
                <a:latin typeface="Calibri Light" panose="020F0302020204030204" pitchFamily="34" charset="0"/>
              </a:rPr>
              <a:t>21 J</a:t>
            </a:r>
            <a:r>
              <a:rPr lang="fr-FR" dirty="0" smtClean="0">
                <a:latin typeface="Calibri Light" panose="020F0302020204030204" pitchFamily="34" charset="0"/>
              </a:rPr>
              <a:t> d’énergie fossile, et </a:t>
            </a:r>
            <a:r>
              <a:rPr lang="fr-FR" b="1" dirty="0" smtClean="0">
                <a:latin typeface="Calibri Light" panose="020F0302020204030204" pitchFamily="34" charset="0"/>
              </a:rPr>
              <a:t>de 110</a:t>
            </a:r>
            <a:r>
              <a:rPr lang="fr-FR" b="1" baseline="30000" dirty="0" smtClean="0">
                <a:latin typeface="Calibri Light" panose="020F0302020204030204" pitchFamily="34" charset="0"/>
              </a:rPr>
              <a:t>E</a:t>
            </a:r>
            <a:r>
              <a:rPr lang="fr-FR" b="1" dirty="0" smtClean="0">
                <a:latin typeface="Calibri Light" panose="020F0302020204030204" pitchFamily="34" charset="0"/>
              </a:rPr>
              <a:t>6 tonnes </a:t>
            </a:r>
            <a:r>
              <a:rPr lang="fr-FR" dirty="0" smtClean="0">
                <a:latin typeface="Calibri Light" panose="020F0302020204030204" pitchFamily="34" charset="0"/>
              </a:rPr>
              <a:t>de terres rares</a:t>
            </a:r>
            <a:endParaRPr lang="fr-FR" dirty="0">
              <a:latin typeface="Calibri Light" panose="020F0302020204030204" pitchFamily="34" charset="0"/>
            </a:endParaRPr>
          </a:p>
        </p:txBody>
      </p:sp>
      <p:sp>
        <p:nvSpPr>
          <p:cNvPr id="16" name="ZoneTexte 15"/>
          <p:cNvSpPr txBox="1"/>
          <p:nvPr/>
        </p:nvSpPr>
        <p:spPr>
          <a:xfrm>
            <a:off x="2826880" y="5870870"/>
            <a:ext cx="3666387" cy="923330"/>
          </a:xfrm>
          <a:prstGeom prst="rect">
            <a:avLst/>
          </a:prstGeom>
          <a:noFill/>
        </p:spPr>
        <p:txBody>
          <a:bodyPr wrap="square" rtlCol="0">
            <a:spAutoFit/>
          </a:bodyPr>
          <a:lstStyle/>
          <a:p>
            <a:r>
              <a:rPr lang="fr-FR" b="1" dirty="0" smtClean="0">
                <a:latin typeface="Calibri Light" panose="020F0302020204030204" pitchFamily="34" charset="0"/>
              </a:rPr>
              <a:t>L’énergie solaire couvre d’ailleurs la moitié de nos besoins énergétiques actuels ! </a:t>
            </a:r>
            <a:r>
              <a:rPr lang="fr-FR" dirty="0" smtClean="0">
                <a:latin typeface="Calibri Light" panose="020F0302020204030204" pitchFamily="34" charset="0"/>
              </a:rPr>
              <a:t>(0,5</a:t>
            </a:r>
            <a:r>
              <a:rPr lang="fr-FR" baseline="30000" dirty="0" smtClean="0">
                <a:latin typeface="Calibri Light" panose="020F0302020204030204" pitchFamily="34" charset="0"/>
              </a:rPr>
              <a:t>E</a:t>
            </a:r>
            <a:r>
              <a:rPr lang="fr-FR" dirty="0" smtClean="0">
                <a:latin typeface="Calibri Light" panose="020F0302020204030204" pitchFamily="34" charset="0"/>
              </a:rPr>
              <a:t>21 J capté par l’homme)</a:t>
            </a:r>
            <a:endParaRPr lang="fr-FR" dirty="0">
              <a:latin typeface="Calibri Light" panose="020F0302020204030204" pitchFamily="34" charset="0"/>
            </a:endParaRPr>
          </a:p>
        </p:txBody>
      </p:sp>
      <p:sp>
        <p:nvSpPr>
          <p:cNvPr id="15" name="ZoneTexte 14"/>
          <p:cNvSpPr txBox="1"/>
          <p:nvPr/>
        </p:nvSpPr>
        <p:spPr>
          <a:xfrm>
            <a:off x="5518970" y="222488"/>
            <a:ext cx="3725111" cy="1200329"/>
          </a:xfrm>
          <a:prstGeom prst="rect">
            <a:avLst/>
          </a:prstGeom>
          <a:noFill/>
        </p:spPr>
        <p:txBody>
          <a:bodyPr wrap="square" rtlCol="0">
            <a:spAutoFit/>
          </a:bodyPr>
          <a:lstStyle/>
          <a:p>
            <a:r>
              <a:rPr lang="fr-FR" b="1" u="sng" dirty="0" smtClean="0">
                <a:latin typeface="Calibri Light" panose="020F0302020204030204" pitchFamily="34" charset="0"/>
              </a:rPr>
              <a:t>L’activité vivante est à l’origine</a:t>
            </a:r>
          </a:p>
          <a:p>
            <a:r>
              <a:rPr lang="fr-FR" dirty="0" smtClean="0">
                <a:latin typeface="Calibri Light" panose="020F0302020204030204" pitchFamily="34" charset="0"/>
              </a:rPr>
              <a:t>De la </a:t>
            </a:r>
            <a:r>
              <a:rPr lang="fr-FR" dirty="0">
                <a:latin typeface="Calibri Light" panose="020F0302020204030204" pitchFamily="34" charset="0"/>
              </a:rPr>
              <a:t>production de l’oxygène de </a:t>
            </a:r>
            <a:r>
              <a:rPr lang="fr-FR" dirty="0" smtClean="0">
                <a:latin typeface="Calibri Light" panose="020F0302020204030204" pitchFamily="34" charset="0"/>
              </a:rPr>
              <a:t>l’air, des énergies fossiles, des ressources minières, de la diminution du CO</a:t>
            </a:r>
            <a:r>
              <a:rPr lang="fr-FR" baseline="-25000" dirty="0" smtClean="0">
                <a:latin typeface="Calibri Light" panose="020F0302020204030204" pitchFamily="34" charset="0"/>
              </a:rPr>
              <a:t>2</a:t>
            </a:r>
            <a:r>
              <a:rPr lang="fr-FR" dirty="0" smtClean="0">
                <a:latin typeface="Calibri Light" panose="020F0302020204030204" pitchFamily="34" charset="0"/>
              </a:rPr>
              <a:t>… </a:t>
            </a:r>
            <a:endParaRPr lang="fr-FR" dirty="0">
              <a:latin typeface="Calibri Light" panose="020F0302020204030204" pitchFamily="34" charset="0"/>
            </a:endParaRPr>
          </a:p>
        </p:txBody>
      </p:sp>
      <p:pic>
        <p:nvPicPr>
          <p:cNvPr id="1034" name="Picture 10" descr="https://s14-eu5.startpage.com/cgi-bin/serveimage?url=http:%2F%2Fprofsvt71.e-monsite.com%2Fmedias%2Fimages%2Fdiapositive33-6.jpg&amp;sp=c77c804824d69e9d51572f3413f5849b"/>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576808" y="-47836"/>
            <a:ext cx="2382815" cy="114636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https://s14-eu5.startpage.com/cgi-bin/serveimage?url=http:%2F%2Fprofsvt71.e-monsite.com%2Fmedias%2Fimages%2Fdiapositive33-6.jpg&amp;sp=c77c804824d69e9d51572f3413f5849b"/>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281936" y="2456250"/>
            <a:ext cx="1797396" cy="82377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s14-eu5.startpage.com/cgi-bin/serveimage?url=http:%2F%2Fprofsvt71.e-monsite.com%2Fmedias%2Fimages%2Fdiapositive33-6.jpg&amp;sp=c77c804824d69e9d51572f3413f5849b"/>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021350" y="2684080"/>
            <a:ext cx="1926188" cy="12184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s://s2.qwant.com/thumbr/0x0/5/3/827dd7cdec3e65fd8bd1dab407df2145475d7e2e935f103b1a6d26b8fd63ac/terre-europe.jpg?u=http%3A%2F%2Fwww.astrosurf.com%2Fluxorion%2FImages%2Fterre-europe.jpg&amp;q=0&amp;b=1&amp;p=0&amp;a=1"/>
          <p:cNvPicPr>
            <a:picLocks noChangeAspect="1" noChangeArrowheads="1"/>
          </p:cNvPicPr>
          <p:nvPr/>
        </p:nvPicPr>
        <p:blipFill>
          <a:blip r:embed="rId9">
            <a:clrChange>
              <a:clrFrom>
                <a:srgbClr val="070506"/>
              </a:clrFrom>
              <a:clrTo>
                <a:srgbClr val="070506">
                  <a:alpha val="0"/>
                </a:srgbClr>
              </a:clrTo>
            </a:clrChange>
            <a:extLst>
              <a:ext uri="{28A0092B-C50C-407E-A947-70E740481C1C}">
                <a14:useLocalDpi xmlns:a14="http://schemas.microsoft.com/office/drawing/2010/main"/>
              </a:ext>
            </a:extLst>
          </a:blip>
          <a:srcRect/>
          <a:stretch>
            <a:fillRect/>
          </a:stretch>
        </p:blipFill>
        <p:spPr bwMode="auto">
          <a:xfrm>
            <a:off x="3751663" y="244074"/>
            <a:ext cx="5440680" cy="432054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271537" y="926205"/>
            <a:ext cx="2980479" cy="2462213"/>
          </a:xfrm>
          <a:prstGeom prst="rect">
            <a:avLst/>
          </a:prstGeom>
          <a:noFill/>
        </p:spPr>
        <p:txBody>
          <a:bodyPr wrap="square" rtlCol="0">
            <a:spAutoFit/>
          </a:bodyPr>
          <a:lstStyle/>
          <a:p>
            <a:r>
              <a:rPr lang="fr-FR" b="1" u="sng" dirty="0" smtClean="0">
                <a:latin typeface="Calibri Light" panose="020F0302020204030204" pitchFamily="34" charset="0"/>
              </a:rPr>
              <a:t>Le Soleil, source ultime</a:t>
            </a:r>
          </a:p>
          <a:p>
            <a:r>
              <a:rPr lang="fr-FR" sz="2800" b="1" dirty="0" smtClean="0">
                <a:latin typeface="Calibri Light" panose="020F0302020204030204" pitchFamily="34" charset="0"/>
              </a:rPr>
              <a:t>3850</a:t>
            </a:r>
            <a:r>
              <a:rPr lang="fr-FR" sz="2800" b="1" baseline="30000" dirty="0" smtClean="0">
                <a:latin typeface="Calibri Light" panose="020F0302020204030204" pitchFamily="34" charset="0"/>
              </a:rPr>
              <a:t>E</a:t>
            </a:r>
            <a:r>
              <a:rPr lang="fr-FR" sz="2800" b="1" dirty="0" smtClean="0">
                <a:latin typeface="Calibri Light" panose="020F0302020204030204" pitchFamily="34" charset="0"/>
              </a:rPr>
              <a:t>21 J par an</a:t>
            </a:r>
            <a:r>
              <a:rPr lang="fr-FR" b="1" dirty="0" smtClean="0">
                <a:latin typeface="Calibri Light" panose="020F0302020204030204" pitchFamily="34" charset="0"/>
              </a:rPr>
              <a:t> </a:t>
            </a:r>
            <a:r>
              <a:rPr lang="fr-FR" dirty="0" smtClean="0">
                <a:latin typeface="Calibri Light" panose="020F0302020204030204" pitchFamily="34" charset="0"/>
              </a:rPr>
              <a:t>d’énergie solaire. Dont une infime partie est captée par les êtres vivants dont l’activité a transformée notre planète en la Terre que nous connaissons.</a:t>
            </a:r>
            <a:endParaRPr lang="fr-FR" dirty="0">
              <a:latin typeface="Calibri Light" panose="020F0302020204030204" pitchFamily="34" charset="0"/>
            </a:endParaRPr>
          </a:p>
        </p:txBody>
      </p:sp>
    </p:spTree>
    <p:extLst>
      <p:ext uri="{BB962C8B-B14F-4D97-AF65-F5344CB8AC3E}">
        <p14:creationId xmlns:p14="http://schemas.microsoft.com/office/powerpoint/2010/main" val="19190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111E-6 -2.96296E-6 L -0.20642 0.20579 " pathEditMode="relative" rAng="0" ptsTypes="AA">
                                      <p:cBhvr>
                                        <p:cTn id="6" dur="2000" fill="hold"/>
                                        <p:tgtEl>
                                          <p:spTgt spid="21"/>
                                        </p:tgtEl>
                                        <p:attrNameLst>
                                          <p:attrName>ppt_x</p:attrName>
                                          <p:attrName>ppt_y</p:attrName>
                                        </p:attrNameLst>
                                      </p:cBhvr>
                                      <p:rCtr x="-10330" y="102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05556E-6 1.85185E-6 L 0.34948 0.2919 " pathEditMode="relative" rAng="0" ptsTypes="AA">
                                      <p:cBhvr>
                                        <p:cTn id="10" dur="2000" fill="hold"/>
                                        <p:tgtEl>
                                          <p:spTgt spid="1030"/>
                                        </p:tgtEl>
                                        <p:attrNameLst>
                                          <p:attrName>ppt_x</p:attrName>
                                          <p:attrName>ppt_y</p:attrName>
                                        </p:attrNameLst>
                                      </p:cBhvr>
                                      <p:rCtr x="15573" y="12801"/>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1374371" y="613158"/>
            <a:ext cx="6763919" cy="5906087"/>
          </a:xfrm>
          <a:prstGeom prst="rect">
            <a:avLst/>
          </a:prstGeom>
        </p:spPr>
      </p:pic>
      <p:sp>
        <p:nvSpPr>
          <p:cNvPr id="2" name="Titre 1"/>
          <p:cNvSpPr>
            <a:spLocks noGrp="1"/>
          </p:cNvSpPr>
          <p:nvPr>
            <p:ph type="title"/>
          </p:nvPr>
        </p:nvSpPr>
        <p:spPr/>
        <p:txBody>
          <a:bodyPr/>
          <a:lstStyle/>
          <a:p>
            <a:r>
              <a:rPr lang="fr-FR" dirty="0" smtClean="0"/>
              <a:t>La limite de l’énergie : taux de retour énergétique décroissant</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40</a:t>
            </a:fld>
            <a:endParaRPr lang="fr-FR" dirty="0"/>
          </a:p>
        </p:txBody>
      </p:sp>
      <p:pic>
        <p:nvPicPr>
          <p:cNvPr id="8" name="Image 7" descr="Résultat de recherche d'images pour &quot;pile&quot;"/>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0914" y="5115378"/>
            <a:ext cx="1019128" cy="1180709"/>
          </a:xfrm>
          <a:prstGeom prst="rect">
            <a:avLst/>
          </a:prstGeom>
          <a:noFill/>
          <a:ln>
            <a:noFill/>
          </a:ln>
        </p:spPr>
      </p:pic>
      <p:sp>
        <p:nvSpPr>
          <p:cNvPr id="9" name="Zone de texte 54"/>
          <p:cNvSpPr txBox="1"/>
          <p:nvPr/>
        </p:nvSpPr>
        <p:spPr>
          <a:xfrm>
            <a:off x="7182740" y="5044407"/>
            <a:ext cx="1394386" cy="63288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0,02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fr-FR"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0" descr="Résultat de recherche d'images pour &quot;pétrole&quot;"/>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831026" y="3950330"/>
            <a:ext cx="1443773" cy="869276"/>
          </a:xfrm>
          <a:prstGeom prst="rect">
            <a:avLst/>
          </a:prstGeom>
          <a:noFill/>
          <a:ln>
            <a:noFill/>
          </a:ln>
        </p:spPr>
      </p:pic>
      <p:pic>
        <p:nvPicPr>
          <p:cNvPr id="4" name="Image 3"/>
          <p:cNvPicPr>
            <a:picLocks noChangeAspect="1"/>
          </p:cNvPicPr>
          <p:nvPr/>
        </p:nvPicPr>
        <p:blipFill>
          <a:blip r:embed="rId5"/>
          <a:stretch>
            <a:fillRect/>
          </a:stretch>
        </p:blipFill>
        <p:spPr>
          <a:xfrm>
            <a:off x="4004381" y="3179147"/>
            <a:ext cx="1410942" cy="651204"/>
          </a:xfrm>
          <a:prstGeom prst="rect">
            <a:avLst/>
          </a:prstGeom>
          <a:effectLst>
            <a:softEdge rad="76200"/>
          </a:effectLst>
        </p:spPr>
      </p:pic>
      <p:pic>
        <p:nvPicPr>
          <p:cNvPr id="5" name="Image 4"/>
          <p:cNvPicPr>
            <a:picLocks noChangeAspect="1"/>
          </p:cNvPicPr>
          <p:nvPr/>
        </p:nvPicPr>
        <p:blipFill rotWithShape="1">
          <a:blip r:embed="rId6"/>
          <a:srcRect l="51091" t="16314" r="21709" b="8479"/>
          <a:stretch/>
        </p:blipFill>
        <p:spPr>
          <a:xfrm>
            <a:off x="5462235" y="3079394"/>
            <a:ext cx="654322" cy="1166932"/>
          </a:xfrm>
          <a:prstGeom prst="rect">
            <a:avLst/>
          </a:prstGeom>
          <a:effectLst>
            <a:softEdge rad="76200"/>
          </a:effectLst>
        </p:spPr>
      </p:pic>
    </p:spTree>
    <p:extLst>
      <p:ext uri="{BB962C8B-B14F-4D97-AF65-F5344CB8AC3E}">
        <p14:creationId xmlns:p14="http://schemas.microsoft.com/office/powerpoint/2010/main" val="23200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limite de l’énergie : </a:t>
            </a:r>
            <a:r>
              <a:rPr lang="fr-FR" dirty="0" smtClean="0"/>
              <a:t>l’intensité matérielle croissante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41</a:t>
            </a:fld>
            <a:endParaRPr lang="fr-FR" dirty="0"/>
          </a:p>
        </p:txBody>
      </p:sp>
      <p:pic>
        <p:nvPicPr>
          <p:cNvPr id="4" name="Image 3"/>
          <p:cNvPicPr>
            <a:picLocks noChangeAspect="1"/>
          </p:cNvPicPr>
          <p:nvPr/>
        </p:nvPicPr>
        <p:blipFill>
          <a:blip r:embed="rId2"/>
          <a:stretch>
            <a:fillRect/>
          </a:stretch>
        </p:blipFill>
        <p:spPr>
          <a:xfrm>
            <a:off x="457200" y="954908"/>
            <a:ext cx="6475972" cy="4981301"/>
          </a:xfrm>
          <a:prstGeom prst="rect">
            <a:avLst/>
          </a:prstGeom>
        </p:spPr>
      </p:pic>
      <p:pic>
        <p:nvPicPr>
          <p:cNvPr id="5" name="Image 4"/>
          <p:cNvPicPr>
            <a:picLocks noChangeAspect="1"/>
          </p:cNvPicPr>
          <p:nvPr/>
        </p:nvPicPr>
        <p:blipFill rotWithShape="1">
          <a:blip r:embed="rId3"/>
          <a:srcRect b="5075"/>
          <a:stretch/>
        </p:blipFill>
        <p:spPr>
          <a:xfrm>
            <a:off x="457200" y="789686"/>
            <a:ext cx="7720083" cy="5566668"/>
          </a:xfrm>
          <a:prstGeom prst="rect">
            <a:avLst/>
          </a:prstGeom>
        </p:spPr>
      </p:pic>
    </p:spTree>
    <p:extLst>
      <p:ext uri="{BB962C8B-B14F-4D97-AF65-F5344CB8AC3E}">
        <p14:creationId xmlns:p14="http://schemas.microsoft.com/office/powerpoint/2010/main" val="370743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cercle vicieux matière / énergie : l’énergie GRISE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42</a:t>
            </a:fld>
            <a:endParaRPr lang="fr-FR" dirty="0"/>
          </a:p>
        </p:txBody>
      </p:sp>
      <p:sp>
        <p:nvSpPr>
          <p:cNvPr id="12" name="Ellipse 11"/>
          <p:cNvSpPr/>
          <p:nvPr/>
        </p:nvSpPr>
        <p:spPr>
          <a:xfrm>
            <a:off x="2512352" y="1855970"/>
            <a:ext cx="4614768" cy="362480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5400" b="1" i="1" dirty="0" smtClean="0"/>
              <a:t>10%</a:t>
            </a:r>
            <a:r>
              <a:rPr lang="fr-FR" sz="3600" b="1" i="1" dirty="0" smtClean="0"/>
              <a:t> de l’énergie mondiale sert à la production des métaux</a:t>
            </a:r>
            <a:endParaRPr lang="fr-FR" sz="3600" b="1" i="1" dirty="0"/>
          </a:p>
        </p:txBody>
      </p:sp>
      <p:grpSp>
        <p:nvGrpSpPr>
          <p:cNvPr id="5" name="Groupe 4"/>
          <p:cNvGrpSpPr/>
          <p:nvPr/>
        </p:nvGrpSpPr>
        <p:grpSpPr>
          <a:xfrm>
            <a:off x="180867" y="135256"/>
            <a:ext cx="8878618" cy="6852120"/>
            <a:chOff x="180867" y="135256"/>
            <a:chExt cx="8878618" cy="6852120"/>
          </a:xfrm>
        </p:grpSpPr>
        <p:sp>
          <p:nvSpPr>
            <p:cNvPr id="15" name="Flèche en arc 14"/>
            <p:cNvSpPr/>
            <p:nvPr/>
          </p:nvSpPr>
          <p:spPr>
            <a:xfrm rot="15767477">
              <a:off x="1376356" y="-169317"/>
              <a:ext cx="6852120" cy="7461265"/>
            </a:xfrm>
            <a:prstGeom prst="circularArrow">
              <a:avLst>
                <a:gd name="adj1" fmla="val 12500"/>
                <a:gd name="adj2" fmla="val 1142319"/>
                <a:gd name="adj3" fmla="val 20457681"/>
                <a:gd name="adj4" fmla="val 3311273"/>
                <a:gd name="adj5" fmla="val 12500"/>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a:solidFill>
                  <a:schemeClr val="tx1"/>
                </a:solidFill>
              </a:endParaRPr>
            </a:p>
          </p:txBody>
        </p:sp>
        <p:grpSp>
          <p:nvGrpSpPr>
            <p:cNvPr id="14" name="Groupe 13"/>
            <p:cNvGrpSpPr/>
            <p:nvPr/>
          </p:nvGrpSpPr>
          <p:grpSpPr>
            <a:xfrm>
              <a:off x="386056" y="4308611"/>
              <a:ext cx="2612136" cy="2368451"/>
              <a:chOff x="6340464" y="2412272"/>
              <a:chExt cx="2612136" cy="2368451"/>
            </a:xfrm>
          </p:grpSpPr>
          <p:pic>
            <p:nvPicPr>
              <p:cNvPr id="6152" name="Picture 8" descr="https://s2.qwant.com/thumbr/0x0/4/f/d5fab0cdd0ee75d93f0ad7f2ea89d83e952783c850814d5fc4595e14a20a0d/32514.jpg?u=https%3A%2F%2Fwww.meretmarine.com%2Fobjets%2F32514.jpg&amp;q=0&amp;b=1&amp;p=0&amp;a=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40464" y="2412272"/>
                <a:ext cx="2612136" cy="172212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6580838" y="4134392"/>
                <a:ext cx="2371762" cy="646331"/>
              </a:xfrm>
              <a:prstGeom prst="rect">
                <a:avLst/>
              </a:prstGeom>
              <a:noFill/>
            </p:spPr>
            <p:txBody>
              <a:bodyPr wrap="square" rtlCol="0">
                <a:spAutoFit/>
              </a:bodyPr>
              <a:lstStyle/>
              <a:p>
                <a:pPr algn="r"/>
                <a:r>
                  <a:rPr lang="fr-FR" b="1" i="1" dirty="0" smtClean="0">
                    <a:latin typeface="Calibri Light" panose="020F0302020204030204" pitchFamily="34" charset="0"/>
                  </a:rPr>
                  <a:t>Mais énergie moins accessible</a:t>
                </a:r>
                <a:endParaRPr lang="fr-FR" b="1" i="1" dirty="0">
                  <a:latin typeface="Calibri Light" panose="020F0302020204030204" pitchFamily="34" charset="0"/>
                </a:endParaRPr>
              </a:p>
            </p:txBody>
          </p:sp>
        </p:grpSp>
        <p:grpSp>
          <p:nvGrpSpPr>
            <p:cNvPr id="13" name="Groupe 12"/>
            <p:cNvGrpSpPr/>
            <p:nvPr/>
          </p:nvGrpSpPr>
          <p:grpSpPr>
            <a:xfrm>
              <a:off x="6217678" y="4120537"/>
              <a:ext cx="2841807" cy="2556525"/>
              <a:chOff x="457200" y="3479124"/>
              <a:chExt cx="2841807" cy="2556525"/>
            </a:xfrm>
          </p:grpSpPr>
          <p:pic>
            <p:nvPicPr>
              <p:cNvPr id="6150" name="Picture 6" descr="https://s1.qwant.com/thumbr/0x0/0/0/aa028e3d575f24828f19c9341f6ad769cb6c65a552c94ba3cfcd31d0c088e5/17448547_Extraction-minerais.jpg?u=http%3A%2F%2Fwww.dor24.com%2Fwp-content%2Fuploads%2F2011%2F07%2F17448547_Extraction-minerais.jpg&amp;q=0&amp;b=1&amp;p=0&amp;a=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4134392"/>
                <a:ext cx="2841807" cy="1901257"/>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001503" y="3479124"/>
                <a:ext cx="2297504" cy="646331"/>
              </a:xfrm>
              <a:prstGeom prst="rect">
                <a:avLst/>
              </a:prstGeom>
              <a:noFill/>
            </p:spPr>
            <p:txBody>
              <a:bodyPr wrap="square" rtlCol="0">
                <a:spAutoFit/>
              </a:bodyPr>
              <a:lstStyle/>
              <a:p>
                <a:pPr algn="r"/>
                <a:r>
                  <a:rPr lang="fr-FR" b="1" i="1" dirty="0" smtClean="0">
                    <a:latin typeface="Calibri Light" panose="020F0302020204030204" pitchFamily="34" charset="0"/>
                  </a:rPr>
                  <a:t>Énergie d’extraction plus élevée</a:t>
                </a:r>
                <a:endParaRPr lang="fr-FR" b="1" i="1" dirty="0">
                  <a:latin typeface="Calibri Light" panose="020F0302020204030204" pitchFamily="34" charset="0"/>
                </a:endParaRPr>
              </a:p>
            </p:txBody>
          </p:sp>
        </p:grpSp>
        <p:grpSp>
          <p:nvGrpSpPr>
            <p:cNvPr id="7" name="Groupe 6"/>
            <p:cNvGrpSpPr/>
            <p:nvPr/>
          </p:nvGrpSpPr>
          <p:grpSpPr>
            <a:xfrm>
              <a:off x="6397897" y="715118"/>
              <a:ext cx="2503058" cy="2401884"/>
              <a:chOff x="996594" y="945782"/>
              <a:chExt cx="2503058" cy="2401884"/>
            </a:xfrm>
          </p:grpSpPr>
          <p:pic>
            <p:nvPicPr>
              <p:cNvPr id="6146" name="Picture 2" descr="https://s1.qwant.com/thumbr/0x0/3/c/1b7bb9c9ae89260342a16e94f0f2cc92a383e3eab32eb46c6946f038012d0f/mine-%C3%A0-ciel-ouvert-d%E2%80%99Escondida-598x600.jpg?u=http%3A%2F%2Fwww.prix-cuivre.com%2Fwp-content%2Fuploads%2F2015%2F11%2Fmine-%25C3%25A0-ciel-ouvert-d%25E2%2580%2599Escondida-598x600.jpg&amp;q=0&amp;b=1&amp;p=0&amp;a=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96594" y="945782"/>
                <a:ext cx="2393878" cy="240188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996594" y="945782"/>
                <a:ext cx="2503058" cy="369332"/>
              </a:xfrm>
              <a:prstGeom prst="rect">
                <a:avLst/>
              </a:prstGeom>
              <a:noFill/>
            </p:spPr>
            <p:txBody>
              <a:bodyPr wrap="none" rtlCol="0">
                <a:spAutoFit/>
              </a:bodyPr>
              <a:lstStyle/>
              <a:p>
                <a:r>
                  <a:rPr lang="fr-FR" b="1" i="1" dirty="0" smtClean="0">
                    <a:solidFill>
                      <a:schemeClr val="bg1"/>
                    </a:solidFill>
                    <a:latin typeface="Calibri Light" panose="020F0302020204030204" pitchFamily="34" charset="0"/>
                  </a:rPr>
                  <a:t>Minerai moins concentré</a:t>
                </a:r>
                <a:endParaRPr lang="fr-FR" b="1" i="1" dirty="0">
                  <a:solidFill>
                    <a:schemeClr val="bg1"/>
                  </a:solidFill>
                  <a:latin typeface="Calibri Light" panose="020F0302020204030204" pitchFamily="34" charset="0"/>
                </a:endParaRPr>
              </a:p>
            </p:txBody>
          </p:sp>
        </p:grpSp>
        <p:sp>
          <p:nvSpPr>
            <p:cNvPr id="11" name="ZoneTexte 10"/>
            <p:cNvSpPr txBox="1"/>
            <p:nvPr/>
          </p:nvSpPr>
          <p:spPr>
            <a:xfrm>
              <a:off x="538918" y="794584"/>
              <a:ext cx="3559200" cy="923330"/>
            </a:xfrm>
            <a:prstGeom prst="rect">
              <a:avLst/>
            </a:prstGeom>
            <a:noFill/>
          </p:spPr>
          <p:txBody>
            <a:bodyPr wrap="square" rtlCol="0">
              <a:spAutoFit/>
            </a:bodyPr>
            <a:lstStyle/>
            <a:p>
              <a:r>
                <a:rPr lang="fr-FR" b="1" i="1" dirty="0" smtClean="0">
                  <a:solidFill>
                    <a:schemeClr val="accent2"/>
                  </a:solidFill>
                  <a:latin typeface="Calibri Light" panose="020F0302020204030204" pitchFamily="34" charset="0"/>
                </a:rPr>
                <a:t>1 éolienne consomme 10x plus d’acier et de béton par kWh qu’une centrale thermique</a:t>
              </a:r>
              <a:endParaRPr lang="fr-FR" b="1" i="1" dirty="0">
                <a:solidFill>
                  <a:schemeClr val="accent2"/>
                </a:solidFill>
                <a:latin typeface="Calibri Light" panose="020F0302020204030204" pitchFamily="34" charset="0"/>
              </a:endParaRPr>
            </a:p>
          </p:txBody>
        </p:sp>
        <p:sp>
          <p:nvSpPr>
            <p:cNvPr id="10" name="ZoneTexte 9"/>
            <p:cNvSpPr txBox="1"/>
            <p:nvPr/>
          </p:nvSpPr>
          <p:spPr>
            <a:xfrm>
              <a:off x="180867" y="1736449"/>
              <a:ext cx="2675188" cy="923330"/>
            </a:xfrm>
            <a:prstGeom prst="rect">
              <a:avLst/>
            </a:prstGeom>
            <a:noFill/>
          </p:spPr>
          <p:txBody>
            <a:bodyPr wrap="square" rtlCol="0">
              <a:spAutoFit/>
            </a:bodyPr>
            <a:lstStyle/>
            <a:p>
              <a:pPr algn="r"/>
              <a:r>
                <a:rPr lang="fr-FR" b="1" i="1" dirty="0" smtClean="0">
                  <a:latin typeface="Calibri Light" panose="020F0302020204030204" pitchFamily="34" charset="0"/>
                </a:rPr>
                <a:t>Donc énergie qui demande plus de matière premières pour être extraite !</a:t>
              </a:r>
              <a:endParaRPr lang="fr-FR" b="1" i="1" dirty="0">
                <a:latin typeface="Calibri Light" panose="020F0302020204030204" pitchFamily="34" charset="0"/>
              </a:endParaRPr>
            </a:p>
          </p:txBody>
        </p:sp>
      </p:grpSp>
      <p:sp>
        <p:nvSpPr>
          <p:cNvPr id="19" name="Ellipse 18"/>
          <p:cNvSpPr/>
          <p:nvPr/>
        </p:nvSpPr>
        <p:spPr>
          <a:xfrm>
            <a:off x="2533929" y="1864907"/>
            <a:ext cx="4614768" cy="3624802"/>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4800" b="1" i="1" dirty="0" smtClean="0"/>
              <a:t>5%</a:t>
            </a:r>
            <a:r>
              <a:rPr lang="fr-FR" sz="3200" b="1" i="1" dirty="0" smtClean="0"/>
              <a:t> des émissions de CO</a:t>
            </a:r>
            <a:r>
              <a:rPr lang="fr-FR" sz="3200" b="1" i="1" baseline="-25000" dirty="0" smtClean="0"/>
              <a:t>2 </a:t>
            </a:r>
            <a:r>
              <a:rPr lang="fr-FR" sz="3200" b="1" i="1" dirty="0" smtClean="0"/>
              <a:t>proviennent de la production des métaux</a:t>
            </a:r>
            <a:endParaRPr lang="fr-FR" sz="3200" b="1" i="1" dirty="0"/>
          </a:p>
        </p:txBody>
      </p:sp>
    </p:spTree>
    <p:extLst>
      <p:ext uri="{BB962C8B-B14F-4D97-AF65-F5344CB8AC3E}">
        <p14:creationId xmlns:p14="http://schemas.microsoft.com/office/powerpoint/2010/main" val="427448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retenir</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43</a:t>
            </a:fld>
            <a:endParaRPr lang="fr-FR" dirty="0"/>
          </a:p>
        </p:txBody>
      </p:sp>
      <p:sp>
        <p:nvSpPr>
          <p:cNvPr id="4" name="ZoneTexte 3"/>
          <p:cNvSpPr txBox="1"/>
          <p:nvPr/>
        </p:nvSpPr>
        <p:spPr>
          <a:xfrm>
            <a:off x="457200" y="1097279"/>
            <a:ext cx="8229600" cy="4524315"/>
          </a:xfrm>
          <a:prstGeom prst="rect">
            <a:avLst/>
          </a:prstGeom>
          <a:noFill/>
        </p:spPr>
        <p:txBody>
          <a:bodyPr wrap="square" rtlCol="0">
            <a:spAutoFit/>
          </a:bodyPr>
          <a:lstStyle/>
          <a:p>
            <a:r>
              <a:rPr lang="fr-FR" sz="3600" b="1" i="1" dirty="0" smtClean="0">
                <a:latin typeface="Calibri Light" panose="020F0302020204030204" pitchFamily="34" charset="0"/>
              </a:rPr>
              <a:t>Les ressources doivent être triplement </a:t>
            </a:r>
            <a:r>
              <a:rPr lang="fr-FR" sz="3600" b="1" i="1" u="sng" dirty="0" smtClean="0">
                <a:solidFill>
                  <a:schemeClr val="accent2"/>
                </a:solidFill>
                <a:latin typeface="Calibri Light" panose="020F0302020204030204" pitchFamily="34" charset="0"/>
              </a:rPr>
              <a:t>justifiées </a:t>
            </a:r>
            <a:r>
              <a:rPr lang="fr-FR" sz="3600" b="1" i="1" dirty="0" smtClean="0">
                <a:latin typeface="Calibri Light" panose="020F0302020204030204" pitchFamily="34" charset="0"/>
              </a:rPr>
              <a:t>:</a:t>
            </a:r>
          </a:p>
          <a:p>
            <a:pPr marL="571500" indent="-571500">
              <a:buFont typeface="Arial" panose="020B0604020202020204" pitchFamily="34" charset="0"/>
              <a:buChar char="•"/>
            </a:pPr>
            <a:r>
              <a:rPr lang="fr-FR" sz="3600" b="1" i="1" dirty="0" smtClean="0">
                <a:latin typeface="Calibri Light" panose="020F0302020204030204" pitchFamily="34" charset="0"/>
              </a:rPr>
              <a:t>Par la </a:t>
            </a:r>
            <a:r>
              <a:rPr lang="fr-FR" sz="3600" b="1" i="1" u="sng" dirty="0" smtClean="0">
                <a:solidFill>
                  <a:schemeClr val="accent2"/>
                </a:solidFill>
                <a:latin typeface="Calibri Light" panose="020F0302020204030204" pitchFamily="34" charset="0"/>
              </a:rPr>
              <a:t>disponibilité</a:t>
            </a:r>
            <a:r>
              <a:rPr lang="fr-FR" sz="3600" b="1" i="1" dirty="0" smtClean="0">
                <a:latin typeface="Calibri Light" panose="020F0302020204030204" pitchFamily="34" charset="0"/>
              </a:rPr>
              <a:t> de la ressource elle-même</a:t>
            </a:r>
          </a:p>
          <a:p>
            <a:pPr marL="571500" indent="-571500">
              <a:buFont typeface="Arial" panose="020B0604020202020204" pitchFamily="34" charset="0"/>
              <a:buChar char="•"/>
            </a:pPr>
            <a:r>
              <a:rPr lang="fr-FR" sz="3600" b="1" i="1" dirty="0" smtClean="0">
                <a:latin typeface="Calibri Light" panose="020F0302020204030204" pitchFamily="34" charset="0"/>
              </a:rPr>
              <a:t>Par </a:t>
            </a:r>
            <a:r>
              <a:rPr lang="fr-FR" sz="3600" b="1" i="1" u="sng" dirty="0" smtClean="0">
                <a:solidFill>
                  <a:schemeClr val="accent2"/>
                </a:solidFill>
                <a:latin typeface="Calibri Light" panose="020F0302020204030204" pitchFamily="34" charset="0"/>
              </a:rPr>
              <a:t>l’énergie</a:t>
            </a:r>
            <a:r>
              <a:rPr lang="fr-FR" sz="3600" b="1" i="1" dirty="0" smtClean="0">
                <a:latin typeface="Calibri Light" panose="020F0302020204030204" pitchFamily="34" charset="0"/>
              </a:rPr>
              <a:t> nécessaire à son extraction et les ressources pour sa mise en œuvre</a:t>
            </a:r>
          </a:p>
          <a:p>
            <a:pPr marL="571500" indent="-571500">
              <a:buFont typeface="Arial" panose="020B0604020202020204" pitchFamily="34" charset="0"/>
              <a:buChar char="•"/>
            </a:pPr>
            <a:r>
              <a:rPr lang="fr-FR" sz="3600" b="1" i="1" dirty="0" smtClean="0">
                <a:latin typeface="Calibri Light" panose="020F0302020204030204" pitchFamily="34" charset="0"/>
              </a:rPr>
              <a:t>Par </a:t>
            </a:r>
            <a:r>
              <a:rPr lang="fr-FR" sz="3600" b="1" i="1" u="sng" dirty="0" smtClean="0">
                <a:solidFill>
                  <a:schemeClr val="accent2"/>
                </a:solidFill>
                <a:latin typeface="Calibri Light" panose="020F0302020204030204" pitchFamily="34" charset="0"/>
              </a:rPr>
              <a:t>les impacts </a:t>
            </a:r>
            <a:r>
              <a:rPr lang="fr-FR" sz="3600" b="1" i="1" dirty="0" smtClean="0">
                <a:latin typeface="Calibri Light" panose="020F0302020204030204" pitchFamily="34" charset="0"/>
              </a:rPr>
              <a:t>générés à toutes les étapes de production</a:t>
            </a:r>
            <a:endParaRPr lang="fr-FR" sz="3600" b="1" i="1" dirty="0">
              <a:latin typeface="Calibri Light" panose="020F0302020204030204" pitchFamily="34" charset="0"/>
            </a:endParaRPr>
          </a:p>
        </p:txBody>
      </p:sp>
    </p:spTree>
    <p:extLst>
      <p:ext uri="{BB962C8B-B14F-4D97-AF65-F5344CB8AC3E}">
        <p14:creationId xmlns:p14="http://schemas.microsoft.com/office/powerpoint/2010/main" val="9874830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fontScale="90000"/>
          </a:bodyPr>
          <a:lstStyle/>
          <a:p>
            <a:r>
              <a:rPr lang="fr-FR" dirty="0" smtClean="0"/>
              <a:t>Caractérisation des impacts environnementaux</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44</a:t>
            </a:fld>
            <a:endParaRPr lang="fr-FR" dirty="0"/>
          </a:p>
        </p:txBody>
      </p:sp>
      <p:sp>
        <p:nvSpPr>
          <p:cNvPr id="2" name="Sous-titre 1"/>
          <p:cNvSpPr>
            <a:spLocks noGrp="1"/>
          </p:cNvSpPr>
          <p:nvPr>
            <p:ph type="subTitle" idx="1"/>
          </p:nvPr>
        </p:nvSpPr>
        <p:spPr>
          <a:xfrm>
            <a:off x="2708275" y="5609131"/>
            <a:ext cx="6159500" cy="466913"/>
          </a:xfrm>
        </p:spPr>
        <p:txBody>
          <a:bodyPr>
            <a:normAutofit fontScale="77500" lnSpcReduction="20000"/>
          </a:bodyPr>
          <a:lstStyle/>
          <a:p>
            <a:r>
              <a:rPr lang="fr-FR" dirty="0" smtClean="0"/>
              <a:t>Comment mesurer l’impact d’un produit ?</a:t>
            </a:r>
            <a:endParaRPr lang="fr-FR" dirty="0"/>
          </a:p>
        </p:txBody>
      </p:sp>
    </p:spTree>
    <p:extLst>
      <p:ext uri="{BB962C8B-B14F-4D97-AF65-F5344CB8AC3E}">
        <p14:creationId xmlns:p14="http://schemas.microsoft.com/office/powerpoint/2010/main" val="1082291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Énergie grise en MJ</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45</a:t>
            </a:fld>
            <a:endParaRPr lang="fr-FR" dirty="0"/>
          </a:p>
        </p:txBody>
      </p:sp>
      <p:sp>
        <p:nvSpPr>
          <p:cNvPr id="4" name="Rectangle 3"/>
          <p:cNvSpPr/>
          <p:nvPr/>
        </p:nvSpPr>
        <p:spPr>
          <a:xfrm>
            <a:off x="391885" y="953251"/>
            <a:ext cx="3072587" cy="1477328"/>
          </a:xfrm>
          <a:prstGeom prst="rect">
            <a:avLst/>
          </a:prstGeom>
        </p:spPr>
        <p:txBody>
          <a:bodyPr wrap="square">
            <a:spAutoFit/>
          </a:bodyPr>
          <a:lstStyle/>
          <a:p>
            <a:r>
              <a:rPr lang="fr-FR" dirty="0">
                <a:latin typeface="Calibri" panose="020F0502020204030204" pitchFamily="34" charset="0"/>
                <a:ea typeface="Calibri" panose="020F0502020204030204" pitchFamily="34" charset="0"/>
                <a:cs typeface="Calibri" panose="020F0502020204030204" pitchFamily="34" charset="0"/>
              </a:rPr>
              <a:t>Cet indicateur </a:t>
            </a:r>
            <a:r>
              <a:rPr lang="fr-FR" dirty="0" smtClean="0">
                <a:latin typeface="Calibri" panose="020F0502020204030204" pitchFamily="34" charset="0"/>
                <a:ea typeface="Calibri" panose="020F0502020204030204" pitchFamily="34" charset="0"/>
                <a:cs typeface="Calibri" panose="020F0502020204030204" pitchFamily="34" charset="0"/>
              </a:rPr>
              <a:t>est la somme de toutes les énergies (renouvelables ou non) nécessaire à la production d’un produit.</a:t>
            </a:r>
            <a:endParaRPr lang="fr-FR" dirty="0"/>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4472" y="879679"/>
            <a:ext cx="5110655" cy="5110655"/>
          </a:xfrm>
          <a:prstGeom prst="rect">
            <a:avLst/>
          </a:prstGeom>
        </p:spPr>
      </p:pic>
      <p:pic>
        <p:nvPicPr>
          <p:cNvPr id="5" name="Image 4"/>
          <p:cNvPicPr>
            <a:picLocks noChangeAspect="1"/>
          </p:cNvPicPr>
          <p:nvPr/>
        </p:nvPicPr>
        <p:blipFill>
          <a:blip r:embed="rId3"/>
          <a:stretch>
            <a:fillRect/>
          </a:stretch>
        </p:blipFill>
        <p:spPr>
          <a:xfrm>
            <a:off x="555902" y="2430579"/>
            <a:ext cx="2338531" cy="3969067"/>
          </a:xfrm>
          <a:prstGeom prst="rect">
            <a:avLst/>
          </a:prstGeom>
        </p:spPr>
      </p:pic>
    </p:spTree>
    <p:extLst>
      <p:ext uri="{BB962C8B-B14F-4D97-AF65-F5344CB8AC3E}">
        <p14:creationId xmlns:p14="http://schemas.microsoft.com/office/powerpoint/2010/main" val="70062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Énergie grise en MJ</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46</a:t>
            </a:fld>
            <a:endParaRPr lang="fr-FR" dirty="0"/>
          </a:p>
        </p:txBody>
      </p:sp>
      <p:sp>
        <p:nvSpPr>
          <p:cNvPr id="4" name="Rectangle 3"/>
          <p:cNvSpPr/>
          <p:nvPr/>
        </p:nvSpPr>
        <p:spPr>
          <a:xfrm>
            <a:off x="51613" y="1025375"/>
            <a:ext cx="3072587" cy="1200329"/>
          </a:xfrm>
          <a:prstGeom prst="rect">
            <a:avLst/>
          </a:prstGeom>
        </p:spPr>
        <p:txBody>
          <a:bodyPr wrap="square">
            <a:spAutoFit/>
          </a:bodyPr>
          <a:lstStyle/>
          <a:p>
            <a:r>
              <a:rPr lang="fr-FR" dirty="0" smtClean="0">
                <a:latin typeface="Calibri" panose="020F0502020204030204" pitchFamily="34" charset="0"/>
                <a:ea typeface="Calibri" panose="020F0502020204030204" pitchFamily="34" charset="0"/>
                <a:cs typeface="Calibri" panose="020F0502020204030204" pitchFamily="34" charset="0"/>
              </a:rPr>
              <a:t>Les produits « virtuels » et les services peuvent être particulièrement gourmands en énergie !!</a:t>
            </a:r>
            <a:endParaRPr lang="fr-FR" dirty="0"/>
          </a:p>
        </p:txBody>
      </p:sp>
      <p:pic>
        <p:nvPicPr>
          <p:cNvPr id="5" name="Image 4"/>
          <p:cNvPicPr>
            <a:picLocks noChangeAspect="1"/>
          </p:cNvPicPr>
          <p:nvPr/>
        </p:nvPicPr>
        <p:blipFill>
          <a:blip r:embed="rId3"/>
          <a:stretch>
            <a:fillRect/>
          </a:stretch>
        </p:blipFill>
        <p:spPr>
          <a:xfrm>
            <a:off x="555902" y="2430579"/>
            <a:ext cx="2338531" cy="3969067"/>
          </a:xfrm>
          <a:prstGeom prst="rect">
            <a:avLst/>
          </a:prstGeom>
        </p:spPr>
      </p:pic>
      <p:sp>
        <p:nvSpPr>
          <p:cNvPr id="7" name="Text Box 2527"/>
          <p:cNvSpPr txBox="1">
            <a:spLocks noChangeArrowheads="1"/>
          </p:cNvSpPr>
          <p:nvPr/>
        </p:nvSpPr>
        <p:spPr bwMode="auto">
          <a:xfrm>
            <a:off x="4981191" y="1781575"/>
            <a:ext cx="759512" cy="72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0"/>
              </a:spcAft>
            </a:pPr>
            <a:r>
              <a:rPr lang="fr-FR" sz="360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8" name="Image 7" descr="Résultat de recherche d'images pour &quot;voiture&quot;"/>
          <p:cNvPicPr/>
          <p:nvPr/>
        </p:nvPicPr>
        <p:blipFill>
          <a:blip r:embed="rId4" cstate="print">
            <a:extLst>
              <a:ext uri="{28A0092B-C50C-407E-A947-70E740481C1C}">
                <a14:useLocalDpi xmlns:a14="http://schemas.microsoft.com/office/drawing/2010/main"/>
              </a:ext>
            </a:extLst>
          </a:blip>
          <a:srcRect/>
          <a:stretch>
            <a:fillRect/>
          </a:stretch>
        </p:blipFill>
        <p:spPr bwMode="auto">
          <a:xfrm>
            <a:off x="2894219" y="3947864"/>
            <a:ext cx="3426004" cy="2367788"/>
          </a:xfrm>
          <a:prstGeom prst="rect">
            <a:avLst/>
          </a:prstGeom>
          <a:noFill/>
          <a:ln>
            <a:noFill/>
          </a:ln>
        </p:spPr>
      </p:pic>
      <p:pic>
        <p:nvPicPr>
          <p:cNvPr id="10" name="Image 9" descr="Résultat de recherche d'images pour &quot;voiture électrique&quot;"/>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060717" y="80294"/>
            <a:ext cx="3775710" cy="2562674"/>
          </a:xfrm>
          <a:prstGeom prst="rect">
            <a:avLst/>
          </a:prstGeom>
          <a:noFill/>
          <a:ln>
            <a:noFill/>
          </a:ln>
        </p:spPr>
      </p:pic>
      <p:pic>
        <p:nvPicPr>
          <p:cNvPr id="11" name="Image 10" descr="Résultat de recherche d'images pour &quot;voiture hybride prius&quot;"/>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33536" y="162467"/>
            <a:ext cx="3715606" cy="2619138"/>
          </a:xfrm>
          <a:prstGeom prst="rect">
            <a:avLst/>
          </a:prstGeom>
          <a:noFill/>
          <a:ln>
            <a:noFill/>
          </a:ln>
        </p:spPr>
      </p:pic>
      <p:sp>
        <p:nvSpPr>
          <p:cNvPr id="12" name="Zone de texte 37"/>
          <p:cNvSpPr txBox="1"/>
          <p:nvPr/>
        </p:nvSpPr>
        <p:spPr>
          <a:xfrm rot="20878690">
            <a:off x="3036157" y="5821853"/>
            <a:ext cx="3592640" cy="42822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fr-F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Voiture thermique 20800 kWh</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 de texte 38"/>
          <p:cNvSpPr txBox="1"/>
          <p:nvPr/>
        </p:nvSpPr>
        <p:spPr>
          <a:xfrm>
            <a:off x="5982426" y="2263741"/>
            <a:ext cx="3253022" cy="10600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fr-F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Voiture électrique 34700 kWh</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 de texte 39"/>
          <p:cNvSpPr txBox="1"/>
          <p:nvPr/>
        </p:nvSpPr>
        <p:spPr>
          <a:xfrm rot="272983">
            <a:off x="2937207" y="2048866"/>
            <a:ext cx="3019840" cy="31544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fr-F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Voiture hybride 45900 kWh</a:t>
            </a:r>
            <a:endParaRPr lang="fr-FR"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733712" y="4581690"/>
            <a:ext cx="2429720" cy="1375138"/>
          </a:xfrm>
          <a:prstGeom prst="rect">
            <a:avLst/>
          </a:prstGeom>
        </p:spPr>
      </p:pic>
      <p:sp>
        <p:nvSpPr>
          <p:cNvPr id="16" name="Zone de texte 41"/>
          <p:cNvSpPr txBox="1"/>
          <p:nvPr/>
        </p:nvSpPr>
        <p:spPr>
          <a:xfrm rot="300304">
            <a:off x="6290847" y="5869625"/>
            <a:ext cx="2602742" cy="10600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fr-FR" sz="20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Ordinateur : 3000 kWh</a:t>
            </a:r>
            <a:endParaRPr lang="fr-FR" sz="3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 8"/>
          <p:cNvPicPr>
            <a:picLocks noChangeAspect="1"/>
          </p:cNvPicPr>
          <p:nvPr/>
        </p:nvPicPr>
        <p:blipFill rotWithShape="1">
          <a:blip r:embed="rId8" cstate="print">
            <a:extLst>
              <a:ext uri="{28A0092B-C50C-407E-A947-70E740481C1C}">
                <a14:useLocalDpi xmlns:a14="http://schemas.microsoft.com/office/drawing/2010/main"/>
              </a:ext>
            </a:extLst>
          </a:blip>
          <a:srcRect r="42265" b="42"/>
          <a:stretch/>
        </p:blipFill>
        <p:spPr>
          <a:xfrm>
            <a:off x="3019276" y="615968"/>
            <a:ext cx="2979949" cy="5159253"/>
          </a:xfrm>
          <a:prstGeom prst="rect">
            <a:avLst/>
          </a:prstGeom>
          <a:solidFill>
            <a:schemeClr val="bg1"/>
          </a:solidFill>
        </p:spPr>
      </p:pic>
      <p:sp>
        <p:nvSpPr>
          <p:cNvPr id="19" name="Zone de texte 43"/>
          <p:cNvSpPr txBox="1"/>
          <p:nvPr/>
        </p:nvSpPr>
        <p:spPr>
          <a:xfrm>
            <a:off x="6019800" y="2657899"/>
            <a:ext cx="2850096" cy="114256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fr-FR" sz="2800" b="1" i="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 h de streaming : 2,2kWh</a:t>
            </a:r>
          </a:p>
          <a:p>
            <a:pPr algn="ctr">
              <a:lnSpc>
                <a:spcPct val="115000"/>
              </a:lnSpc>
              <a:spcAft>
                <a:spcPts val="0"/>
              </a:spcAft>
            </a:pPr>
            <a:r>
              <a:rPr lang="fr-FR" sz="2800" b="1" i="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1 h de DVD : 3,5 kWh</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ZoneTexte 21"/>
          <p:cNvSpPr txBox="1"/>
          <p:nvPr/>
        </p:nvSpPr>
        <p:spPr>
          <a:xfrm>
            <a:off x="3030957" y="5328163"/>
            <a:ext cx="2933844" cy="769441"/>
          </a:xfrm>
          <a:prstGeom prst="rect">
            <a:avLst/>
          </a:prstGeom>
          <a:solidFill>
            <a:srgbClr val="EC2727"/>
          </a:solidFill>
        </p:spPr>
        <p:txBody>
          <a:bodyPr wrap="square" rtlCol="0">
            <a:spAutoFit/>
          </a:bodyPr>
          <a:lstStyle/>
          <a:p>
            <a:pPr algn="ctr"/>
            <a:r>
              <a:rPr lang="fr-FR" sz="4400" b="1" dirty="0" smtClean="0">
                <a:latin typeface="Calibri Light" panose="020F0302020204030204" pitchFamily="34" charset="0"/>
              </a:rPr>
              <a:t>Par minute</a:t>
            </a:r>
            <a:endParaRPr lang="fr-FR" sz="4400" b="1" dirty="0">
              <a:latin typeface="Calibri Light" panose="020F0302020204030204" pitchFamily="34" charset="0"/>
            </a:endParaRPr>
          </a:p>
        </p:txBody>
      </p:sp>
      <p:sp>
        <p:nvSpPr>
          <p:cNvPr id="20" name="Explosion 2 19"/>
          <p:cNvSpPr/>
          <p:nvPr/>
        </p:nvSpPr>
        <p:spPr>
          <a:xfrm>
            <a:off x="1726887" y="701650"/>
            <a:ext cx="5935600" cy="4954021"/>
          </a:xfrm>
          <a:prstGeom prst="irregularSeal2">
            <a:avLst/>
          </a:prstGeom>
          <a:solidFill>
            <a:srgbClr val="EC2727"/>
          </a:solidFill>
          <a:ln>
            <a:solidFill>
              <a:srgbClr val="4B4B4B"/>
            </a:solidFill>
          </a:ln>
        </p:spPr>
        <p:style>
          <a:lnRef idx="2">
            <a:schemeClr val="dk1"/>
          </a:lnRef>
          <a:fillRef idx="1">
            <a:schemeClr val="lt1"/>
          </a:fillRef>
          <a:effectRef idx="0">
            <a:schemeClr val="dk1"/>
          </a:effectRef>
          <a:fontRef idx="minor">
            <a:schemeClr val="dk1"/>
          </a:fontRef>
        </p:style>
        <p:txBody>
          <a:bodyPr rtlCol="0" anchor="ctr"/>
          <a:lstStyle/>
          <a:p>
            <a:pPr algn="ctr"/>
            <a:r>
              <a:rPr lang="fr-FR" sz="8000" b="1" dirty="0" smtClean="0">
                <a:solidFill>
                  <a:schemeClr val="bg1"/>
                </a:solidFill>
                <a:latin typeface="Calibri" panose="020F0502020204030204" pitchFamily="34" charset="0"/>
              </a:rPr>
              <a:t>732 MW</a:t>
            </a:r>
            <a:endParaRPr lang="fr-FR" sz="8000" b="1" dirty="0">
              <a:solidFill>
                <a:schemeClr val="bg1"/>
              </a:solidFill>
              <a:latin typeface="Calibri" panose="020F0502020204030204" pitchFamily="34" charset="0"/>
            </a:endParaRPr>
          </a:p>
        </p:txBody>
      </p:sp>
      <p:pic>
        <p:nvPicPr>
          <p:cNvPr id="21" name="Image 20"/>
          <p:cNvPicPr>
            <a:picLocks noChangeAspect="1"/>
          </p:cNvPicPr>
          <p:nvPr/>
        </p:nvPicPr>
        <p:blipFill rotWithShape="1">
          <a:blip r:embed="rId9"/>
          <a:srcRect l="51091" t="16314" r="21709" b="8479"/>
          <a:stretch/>
        </p:blipFill>
        <p:spPr>
          <a:xfrm>
            <a:off x="3432330" y="926238"/>
            <a:ext cx="2987608" cy="5328164"/>
          </a:xfrm>
          <a:prstGeom prst="rect">
            <a:avLst/>
          </a:prstGeom>
          <a:effectLst>
            <a:softEdge rad="76200"/>
          </a:effectLst>
        </p:spPr>
      </p:pic>
    </p:spTree>
    <p:extLst>
      <p:ext uri="{BB962C8B-B14F-4D97-AF65-F5344CB8AC3E}">
        <p14:creationId xmlns:p14="http://schemas.microsoft.com/office/powerpoint/2010/main" val="27844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16" dur="250" autoRev="1" fill="remove"/>
                                        <p:tgtEl>
                                          <p:spTgt spid="22"/>
                                        </p:tgtEl>
                                        <p:attrNameLst>
                                          <p:attrName>style.color</p:attrName>
                                        </p:attrNameLst>
                                      </p:cBhvr>
                                      <p:to>
                                        <a:schemeClr val="bg1"/>
                                      </p:to>
                                    </p:animClr>
                                    <p:animClr clrSpc="rgb" dir="cw">
                                      <p:cBhvr>
                                        <p:cTn id="17" dur="250" autoRev="1" fill="remove"/>
                                        <p:tgtEl>
                                          <p:spTgt spid="22"/>
                                        </p:tgtEl>
                                        <p:attrNameLst>
                                          <p:attrName>fillcolor</p:attrName>
                                        </p:attrNameLst>
                                      </p:cBhvr>
                                      <p:to>
                                        <a:schemeClr val="bg1"/>
                                      </p:to>
                                    </p:animClr>
                                    <p:set>
                                      <p:cBhvr>
                                        <p:cTn id="18" dur="250" autoRev="1" fill="remove"/>
                                        <p:tgtEl>
                                          <p:spTgt spid="22"/>
                                        </p:tgtEl>
                                        <p:attrNameLst>
                                          <p:attrName>fill.type</p:attrName>
                                        </p:attrNameLst>
                                      </p:cBhvr>
                                      <p:to>
                                        <p:strVal val="solid"/>
                                      </p:to>
                                    </p:set>
                                    <p:set>
                                      <p:cBhvr>
                                        <p:cTn id="19" dur="250" autoRev="1" fill="remove"/>
                                        <p:tgtEl>
                                          <p:spTgt spid="22"/>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2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2" grpId="1"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Consommation de ressources </a:t>
            </a:r>
            <a:r>
              <a:rPr lang="fr-FR" dirty="0" smtClean="0"/>
              <a:t>rares </a:t>
            </a:r>
            <a:r>
              <a:rPr lang="fr-FR" dirty="0"/>
              <a:t>e</a:t>
            </a:r>
            <a:r>
              <a:rPr lang="fr-FR" dirty="0" smtClean="0"/>
              <a:t>n kg </a:t>
            </a:r>
            <a:r>
              <a:rPr lang="fr-FR" dirty="0"/>
              <a:t>d’équivalent </a:t>
            </a:r>
            <a:r>
              <a:rPr lang="fr-FR" dirty="0" smtClean="0"/>
              <a:t>Antimoine Sb</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47</a:t>
            </a:fld>
            <a:endParaRPr lang="fr-FR" dirty="0"/>
          </a:p>
        </p:txBody>
      </p:sp>
      <p:sp>
        <p:nvSpPr>
          <p:cNvPr id="5" name="Rectangle 4"/>
          <p:cNvSpPr/>
          <p:nvPr/>
        </p:nvSpPr>
        <p:spPr>
          <a:xfrm>
            <a:off x="457199" y="776049"/>
            <a:ext cx="8154955" cy="1366528"/>
          </a:xfrm>
          <a:prstGeom prst="rect">
            <a:avLst/>
          </a:prstGeom>
        </p:spPr>
        <p:txBody>
          <a:bodyPr wrap="square">
            <a:spAutoFit/>
          </a:bodyPr>
          <a:lstStyle/>
          <a:p>
            <a:pPr>
              <a:lnSpc>
                <a:spcPct val="115000"/>
              </a:lnSpc>
              <a:spcAft>
                <a:spcPts val="1000"/>
              </a:spcAft>
            </a:pPr>
            <a:r>
              <a:rPr lang="fr-FR" dirty="0" smtClean="0">
                <a:latin typeface="Calibri" panose="020F0502020204030204" pitchFamily="34" charset="0"/>
                <a:ea typeface="Calibri" panose="020F0502020204030204" pitchFamily="34" charset="0"/>
                <a:cs typeface="Calibri" panose="020F0502020204030204" pitchFamily="34" charset="0"/>
              </a:rPr>
              <a:t>Aussi appelé épuisement des ressources abiotiques, cet </a:t>
            </a:r>
            <a:r>
              <a:rPr lang="fr-FR" dirty="0">
                <a:latin typeface="Calibri" panose="020F0502020204030204" pitchFamily="34" charset="0"/>
                <a:ea typeface="Calibri" panose="020F0502020204030204" pitchFamily="34" charset="0"/>
                <a:cs typeface="Calibri" panose="020F0502020204030204" pitchFamily="34" charset="0"/>
              </a:rPr>
              <a:t>indicateur exprime la quantité de matières « rares » consommée sur tout le cycle de vie du produit. </a:t>
            </a:r>
            <a:r>
              <a:rPr lang="fr-FR" dirty="0" smtClean="0">
                <a:latin typeface="Calibri" panose="020F0502020204030204" pitchFamily="34" charset="0"/>
                <a:ea typeface="Calibri" panose="020F0502020204030204" pitchFamily="34" charset="0"/>
                <a:cs typeface="Calibri" panose="020F0502020204030204" pitchFamily="34" charset="0"/>
              </a:rPr>
              <a:t>Le </a:t>
            </a:r>
            <a:r>
              <a:rPr lang="fr-FR" dirty="0">
                <a:latin typeface="Calibri" panose="020F0502020204030204" pitchFamily="34" charset="0"/>
                <a:ea typeface="Calibri" panose="020F0502020204030204" pitchFamily="34" charset="0"/>
                <a:cs typeface="Calibri" panose="020F0502020204030204" pitchFamily="34" charset="0"/>
              </a:rPr>
              <a:t>seuil de « raréfaction » a été fixé juste au-dessus du niveau des ressources énergétiques fossiles (qui sont donc exclues </a:t>
            </a:r>
            <a:r>
              <a:rPr lang="fr-FR" dirty="0" smtClean="0">
                <a:latin typeface="Calibri" panose="020F0502020204030204" pitchFamily="34" charset="0"/>
                <a:ea typeface="Calibri" panose="020F0502020204030204" pitchFamily="34" charset="0"/>
                <a:cs typeface="Calibri" panose="020F0502020204030204" pitchFamily="34" charset="0"/>
              </a:rPr>
              <a:t>du </a:t>
            </a:r>
            <a:r>
              <a:rPr lang="fr-FR" dirty="0">
                <a:latin typeface="Calibri" panose="020F0502020204030204" pitchFamily="34" charset="0"/>
                <a:ea typeface="Calibri" panose="020F0502020204030204" pitchFamily="34" charset="0"/>
                <a:cs typeface="Calibri" panose="020F0502020204030204" pitchFamily="34" charset="0"/>
              </a:rPr>
              <a:t>calcul</a:t>
            </a:r>
            <a:r>
              <a:rPr lang="fr-FR" dirty="0" smtClean="0">
                <a:latin typeface="Calibri" panose="020F0502020204030204" pitchFamily="34" charset="0"/>
                <a:ea typeface="Calibri" panose="020F0502020204030204" pitchFamily="34" charset="0"/>
                <a:cs typeface="Calibri" panose="020F0502020204030204" pitchFamily="34" charset="0"/>
              </a:rPr>
              <a:t>).</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p:nvPr/>
        </p:nvPicPr>
        <p:blipFill>
          <a:blip r:embed="rId3" cstate="screen">
            <a:extLst>
              <a:ext uri="{28A0092B-C50C-407E-A947-70E740481C1C}">
                <a14:useLocalDpi xmlns:a14="http://schemas.microsoft.com/office/drawing/2010/main"/>
              </a:ext>
            </a:extLst>
          </a:blip>
          <a:srcRect/>
          <a:stretch>
            <a:fillRect/>
          </a:stretch>
        </p:blipFill>
        <p:spPr bwMode="auto">
          <a:xfrm>
            <a:off x="9839" y="2142577"/>
            <a:ext cx="6089441" cy="3956045"/>
          </a:xfrm>
          <a:prstGeom prst="rect">
            <a:avLst/>
          </a:prstGeom>
          <a:noFill/>
          <a:ln w="9525">
            <a:noFill/>
            <a:miter lim="800000"/>
            <a:headEnd/>
            <a:tailEnd/>
          </a:ln>
        </p:spPr>
      </p:pic>
      <p:sp>
        <p:nvSpPr>
          <p:cNvPr id="8" name="Rectangle 7"/>
          <p:cNvSpPr/>
          <p:nvPr/>
        </p:nvSpPr>
        <p:spPr>
          <a:xfrm>
            <a:off x="6019800" y="2118677"/>
            <a:ext cx="3219797" cy="2031325"/>
          </a:xfrm>
          <a:prstGeom prst="rect">
            <a:avLst/>
          </a:prstGeom>
        </p:spPr>
        <p:txBody>
          <a:bodyPr wrap="square">
            <a:spAutoFit/>
          </a:bodyPr>
          <a:lstStyle/>
          <a:p>
            <a:r>
              <a:rPr lang="fr-FR" dirty="0" smtClean="0">
                <a:latin typeface="Calibri" panose="020F0502020204030204" pitchFamily="34" charset="0"/>
                <a:ea typeface="Calibri" panose="020F0502020204030204" pitchFamily="34" charset="0"/>
                <a:cs typeface="Calibri" panose="020F0502020204030204" pitchFamily="34" charset="0"/>
              </a:rPr>
              <a:t>Exemples :</a:t>
            </a:r>
          </a:p>
          <a:p>
            <a:pPr marL="285750" indent="-285750">
              <a:buFont typeface="Arial" panose="020B0604020202020204" pitchFamily="34" charset="0"/>
              <a:buChar char="•"/>
            </a:pPr>
            <a:r>
              <a:rPr lang="fr-FR" b="1" dirty="0" smtClean="0">
                <a:latin typeface="Calibri" panose="020F0502020204030204" pitchFamily="34" charset="0"/>
              </a:rPr>
              <a:t>Aluminium (mix européen) 49 g Sb/kg</a:t>
            </a:r>
          </a:p>
          <a:p>
            <a:pPr marL="285750" indent="-285750">
              <a:buFont typeface="Arial" panose="020B0604020202020204" pitchFamily="34" charset="0"/>
              <a:buChar char="•"/>
            </a:pPr>
            <a:r>
              <a:rPr lang="fr-FR" b="1" dirty="0" smtClean="0">
                <a:latin typeface="Calibri" panose="020F0502020204030204" pitchFamily="34" charset="0"/>
              </a:rPr>
              <a:t>Acier courant : 12 g Sb/kg</a:t>
            </a:r>
          </a:p>
          <a:p>
            <a:pPr marL="285750" indent="-285750">
              <a:buFont typeface="Arial" panose="020B0604020202020204" pitchFamily="34" charset="0"/>
              <a:buChar char="•"/>
            </a:pPr>
            <a:r>
              <a:rPr lang="fr-FR" b="1" dirty="0" smtClean="0">
                <a:latin typeface="Calibri" panose="020F0502020204030204" pitchFamily="34" charset="0"/>
              </a:rPr>
              <a:t>ABS : 44 g Sb/kg</a:t>
            </a:r>
          </a:p>
          <a:p>
            <a:pPr marL="285750" indent="-285750">
              <a:buFont typeface="Arial" panose="020B0604020202020204" pitchFamily="34" charset="0"/>
              <a:buChar char="•"/>
            </a:pPr>
            <a:r>
              <a:rPr lang="fr-FR" b="1" dirty="0" smtClean="0">
                <a:latin typeface="Calibri" panose="020F0502020204030204" pitchFamily="34" charset="0"/>
              </a:rPr>
              <a:t>Écran LCD : 375 g Sb/kg</a:t>
            </a:r>
          </a:p>
          <a:p>
            <a:pPr marL="285750" indent="-285750">
              <a:buFont typeface="Arial" panose="020B0604020202020204" pitchFamily="34" charset="0"/>
              <a:buChar char="•"/>
            </a:pPr>
            <a:r>
              <a:rPr lang="fr-FR" b="1" dirty="0" smtClean="0">
                <a:latin typeface="Calibri" panose="020F0502020204030204" pitchFamily="34" charset="0"/>
              </a:rPr>
              <a:t>Batterie Li/ion : 46 g Sb/kg</a:t>
            </a:r>
            <a:endParaRPr lang="fr-FR" b="1" dirty="0"/>
          </a:p>
        </p:txBody>
      </p:sp>
    </p:spTree>
    <p:extLst>
      <p:ext uri="{BB962C8B-B14F-4D97-AF65-F5344CB8AC3E}">
        <p14:creationId xmlns:p14="http://schemas.microsoft.com/office/powerpoint/2010/main" val="115538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Contribution à l’effet </a:t>
            </a:r>
            <a:r>
              <a:rPr lang="fr-FR" dirty="0"/>
              <a:t>de </a:t>
            </a:r>
            <a:r>
              <a:rPr lang="fr-FR" dirty="0" smtClean="0"/>
              <a:t>serre en kg équivalent de dioxyde de carbone CO</a:t>
            </a:r>
            <a:r>
              <a:rPr lang="fr-FR" baseline="-25000" dirty="0" smtClean="0"/>
              <a:t>2</a:t>
            </a:r>
            <a:endParaRPr lang="fr-FR" baseline="-25000"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48</a:t>
            </a:fld>
            <a:endParaRPr lang="fr-FR" dirty="0"/>
          </a:p>
        </p:txBody>
      </p:sp>
      <p:pic>
        <p:nvPicPr>
          <p:cNvPr id="4" name="Imag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5602" y="951631"/>
            <a:ext cx="1941198" cy="1941198"/>
          </a:xfrm>
          <a:prstGeom prst="rect">
            <a:avLst/>
          </a:prstGeom>
          <a:noFill/>
          <a:ln w="9525">
            <a:noFill/>
            <a:miter lim="800000"/>
            <a:headEnd/>
            <a:tailEnd/>
          </a:ln>
        </p:spPr>
      </p:pic>
      <p:sp>
        <p:nvSpPr>
          <p:cNvPr id="6" name="Rectangle 5"/>
          <p:cNvSpPr/>
          <p:nvPr/>
        </p:nvSpPr>
        <p:spPr>
          <a:xfrm>
            <a:off x="144087" y="794954"/>
            <a:ext cx="6620607" cy="2322174"/>
          </a:xfrm>
          <a:prstGeom prst="rect">
            <a:avLst/>
          </a:prstGeom>
        </p:spPr>
        <p:txBody>
          <a:bodyPr wrap="square">
            <a:spAutoFit/>
          </a:bodyPr>
          <a:lstStyle/>
          <a:p>
            <a:pPr>
              <a:lnSpc>
                <a:spcPct val="115000"/>
              </a:lnSpc>
              <a:spcAft>
                <a:spcPts val="1000"/>
              </a:spcAft>
            </a:pPr>
            <a:r>
              <a:rPr lang="fr-FR" dirty="0">
                <a:latin typeface="Calibri" panose="020F0502020204030204" pitchFamily="34" charset="0"/>
                <a:ea typeface="Calibri" panose="020F0502020204030204" pitchFamily="34" charset="0"/>
                <a:cs typeface="Calibri" panose="020F0502020204030204" pitchFamily="34" charset="0"/>
              </a:rPr>
              <a:t>Cet indicateur </a:t>
            </a:r>
            <a:r>
              <a:rPr lang="fr-FR" dirty="0" smtClean="0">
                <a:latin typeface="Calibri" panose="020F0502020204030204" pitchFamily="34" charset="0"/>
                <a:ea typeface="Calibri" panose="020F0502020204030204" pitchFamily="34" charset="0"/>
                <a:cs typeface="Calibri" panose="020F0502020204030204" pitchFamily="34" charset="0"/>
              </a:rPr>
              <a:t>de changement climatique exprime </a:t>
            </a:r>
            <a:r>
              <a:rPr lang="fr-FR" dirty="0">
                <a:latin typeface="Calibri" panose="020F0502020204030204" pitchFamily="34" charset="0"/>
                <a:ea typeface="Calibri" panose="020F0502020204030204" pitchFamily="34" charset="0"/>
                <a:cs typeface="Calibri" panose="020F0502020204030204" pitchFamily="34" charset="0"/>
              </a:rPr>
              <a:t>le potentiel d’effet de serre additionnel qu’engendre le produit considéré sur l’ensemble de son cycle de vie. L’effet de serre additionnel est impliqué dans les problématiques de changement climatique d’origine anthropique qui commence à affecter la planète. On peut citer l’élévation du niveau moyen des océans, la hausse des températures </a:t>
            </a:r>
            <a:r>
              <a:rPr lang="fr-FR" dirty="0" smtClean="0">
                <a:latin typeface="Calibri" panose="020F0502020204030204" pitchFamily="34" charset="0"/>
                <a:ea typeface="Calibri" panose="020F0502020204030204" pitchFamily="34" charset="0"/>
                <a:cs typeface="Calibri" panose="020F0502020204030204" pitchFamily="34" charset="0"/>
              </a:rPr>
              <a:t>moyennes, la désertification…</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p:cNvPicPr/>
          <p:nvPr/>
        </p:nvPicPr>
        <p:blipFill>
          <a:blip r:embed="rId3" cstate="print"/>
          <a:srcRect/>
          <a:stretch>
            <a:fillRect/>
          </a:stretch>
        </p:blipFill>
        <p:spPr bwMode="auto">
          <a:xfrm>
            <a:off x="3106691" y="2798579"/>
            <a:ext cx="5826217" cy="3557775"/>
          </a:xfrm>
          <a:prstGeom prst="rect">
            <a:avLst/>
          </a:prstGeom>
          <a:noFill/>
          <a:ln w="9525">
            <a:noFill/>
            <a:miter lim="800000"/>
            <a:headEnd/>
            <a:tailEnd/>
          </a:ln>
        </p:spPr>
      </p:pic>
      <p:sp>
        <p:nvSpPr>
          <p:cNvPr id="8" name="Rectangle 7"/>
          <p:cNvSpPr/>
          <p:nvPr/>
        </p:nvSpPr>
        <p:spPr>
          <a:xfrm>
            <a:off x="-83127" y="3282696"/>
            <a:ext cx="3264463" cy="2308324"/>
          </a:xfrm>
          <a:prstGeom prst="rect">
            <a:avLst/>
          </a:prstGeom>
        </p:spPr>
        <p:txBody>
          <a:bodyPr wrap="square">
            <a:spAutoFit/>
          </a:bodyPr>
          <a:lstStyle/>
          <a:p>
            <a:r>
              <a:rPr lang="fr-FR" dirty="0" smtClean="0">
                <a:latin typeface="Calibri" panose="020F0502020204030204" pitchFamily="34" charset="0"/>
                <a:ea typeface="Calibri" panose="020F0502020204030204" pitchFamily="34" charset="0"/>
                <a:cs typeface="Calibri" panose="020F0502020204030204" pitchFamily="34" charset="0"/>
              </a:rPr>
              <a:t>Exemples :</a:t>
            </a:r>
          </a:p>
          <a:p>
            <a:pPr marL="285750" indent="-285750">
              <a:buFont typeface="Arial" panose="020B0604020202020204" pitchFamily="34" charset="0"/>
              <a:buChar char="•"/>
            </a:pPr>
            <a:r>
              <a:rPr lang="fr-FR" b="1" dirty="0" smtClean="0">
                <a:latin typeface="Calibri" panose="020F0502020204030204" pitchFamily="34" charset="0"/>
              </a:rPr>
              <a:t>Aluminium 8,5 kg CO</a:t>
            </a:r>
            <a:r>
              <a:rPr lang="fr-FR" sz="1400" b="1" dirty="0" smtClean="0">
                <a:latin typeface="Calibri" panose="020F0502020204030204" pitchFamily="34" charset="0"/>
              </a:rPr>
              <a:t>2</a:t>
            </a:r>
            <a:r>
              <a:rPr lang="fr-FR" b="1" dirty="0" smtClean="0">
                <a:latin typeface="Calibri" panose="020F0502020204030204" pitchFamily="34" charset="0"/>
              </a:rPr>
              <a:t>/kg</a:t>
            </a:r>
          </a:p>
          <a:p>
            <a:pPr marL="285750" indent="-285750">
              <a:buFont typeface="Arial" panose="020B0604020202020204" pitchFamily="34" charset="0"/>
              <a:buChar char="•"/>
            </a:pPr>
            <a:r>
              <a:rPr lang="fr-FR" b="1" dirty="0" smtClean="0">
                <a:latin typeface="Calibri" panose="020F0502020204030204" pitchFamily="34" charset="0"/>
              </a:rPr>
              <a:t>Acier courant : 1,47 kg CO</a:t>
            </a:r>
            <a:r>
              <a:rPr lang="fr-FR" sz="1400" b="1" dirty="0">
                <a:latin typeface="Calibri" panose="020F0502020204030204" pitchFamily="34" charset="0"/>
              </a:rPr>
              <a:t>2</a:t>
            </a:r>
            <a:r>
              <a:rPr lang="fr-FR" b="1" dirty="0" smtClean="0">
                <a:latin typeface="Calibri" panose="020F0502020204030204" pitchFamily="34" charset="0"/>
              </a:rPr>
              <a:t>/kg</a:t>
            </a:r>
          </a:p>
          <a:p>
            <a:pPr marL="285750" indent="-285750">
              <a:buFont typeface="Arial" panose="020B0604020202020204" pitchFamily="34" charset="0"/>
              <a:buChar char="•"/>
            </a:pPr>
            <a:r>
              <a:rPr lang="fr-FR" b="1" dirty="0" smtClean="0">
                <a:latin typeface="Calibri" panose="020F0502020204030204" pitchFamily="34" charset="0"/>
              </a:rPr>
              <a:t>ABS : 4,34 kg CO</a:t>
            </a:r>
            <a:r>
              <a:rPr lang="fr-FR" sz="1400" b="1" dirty="0">
                <a:latin typeface="Calibri" panose="020F0502020204030204" pitchFamily="34" charset="0"/>
              </a:rPr>
              <a:t>2</a:t>
            </a:r>
            <a:r>
              <a:rPr lang="fr-FR" b="1" dirty="0" smtClean="0">
                <a:latin typeface="Calibri" panose="020F0502020204030204" pitchFamily="34" charset="0"/>
              </a:rPr>
              <a:t>/kg</a:t>
            </a:r>
          </a:p>
          <a:p>
            <a:pPr marL="285750" indent="-285750">
              <a:buFont typeface="Arial" panose="020B0604020202020204" pitchFamily="34" charset="0"/>
              <a:buChar char="•"/>
            </a:pPr>
            <a:r>
              <a:rPr lang="fr-FR" b="1" dirty="0" smtClean="0">
                <a:latin typeface="Calibri" panose="020F0502020204030204" pitchFamily="34" charset="0"/>
              </a:rPr>
              <a:t>Écran LCD : 59 kg CO</a:t>
            </a:r>
            <a:r>
              <a:rPr lang="fr-FR" sz="1400" b="1" dirty="0">
                <a:latin typeface="Calibri" panose="020F0502020204030204" pitchFamily="34" charset="0"/>
              </a:rPr>
              <a:t>2</a:t>
            </a:r>
            <a:r>
              <a:rPr lang="fr-FR" b="1" dirty="0" smtClean="0">
                <a:latin typeface="Calibri" panose="020F0502020204030204" pitchFamily="34" charset="0"/>
              </a:rPr>
              <a:t>/kg</a:t>
            </a:r>
          </a:p>
          <a:p>
            <a:pPr marL="285750" indent="-285750">
              <a:buFont typeface="Arial" panose="020B0604020202020204" pitchFamily="34" charset="0"/>
              <a:buChar char="•"/>
            </a:pPr>
            <a:r>
              <a:rPr lang="fr-FR" b="1" dirty="0" smtClean="0">
                <a:latin typeface="Calibri" panose="020F0502020204030204" pitchFamily="34" charset="0"/>
              </a:rPr>
              <a:t>Batterie Li/ion : 5,8 kg CO</a:t>
            </a:r>
            <a:r>
              <a:rPr lang="fr-FR" sz="1400" b="1" dirty="0">
                <a:latin typeface="Calibri" panose="020F0502020204030204" pitchFamily="34" charset="0"/>
              </a:rPr>
              <a:t>2</a:t>
            </a:r>
            <a:r>
              <a:rPr lang="fr-FR" b="1" dirty="0" smtClean="0">
                <a:latin typeface="Calibri" panose="020F0502020204030204" pitchFamily="34" charset="0"/>
              </a:rPr>
              <a:t>/kg …</a:t>
            </a:r>
            <a:endParaRPr lang="fr-FR" b="1" dirty="0"/>
          </a:p>
        </p:txBody>
      </p:sp>
    </p:spTree>
    <p:extLst>
      <p:ext uri="{BB962C8B-B14F-4D97-AF65-F5344CB8AC3E}">
        <p14:creationId xmlns:p14="http://schemas.microsoft.com/office/powerpoint/2010/main" val="121772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Impact du réchauffement climatique : lac </a:t>
            </a:r>
            <a:r>
              <a:rPr lang="fr-FR" dirty="0" err="1" smtClean="0"/>
              <a:t>Poopo</a:t>
            </a:r>
            <a:r>
              <a:rPr lang="fr-FR" dirty="0" smtClean="0"/>
              <a:t>, 99% d’assèchement en 25 ans </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49</a:t>
            </a:fld>
            <a:endParaRPr lang="fr-FR" dirty="0"/>
          </a:p>
        </p:txBody>
      </p:sp>
      <p:grpSp>
        <p:nvGrpSpPr>
          <p:cNvPr id="4" name="Groupe 3"/>
          <p:cNvGrpSpPr/>
          <p:nvPr/>
        </p:nvGrpSpPr>
        <p:grpSpPr>
          <a:xfrm>
            <a:off x="101485" y="776049"/>
            <a:ext cx="3955125" cy="5580305"/>
            <a:chOff x="59980" y="1089020"/>
            <a:chExt cx="3636414" cy="5151760"/>
          </a:xfrm>
        </p:grpSpPr>
        <p:pic>
          <p:nvPicPr>
            <p:cNvPr id="13" name="Image 12"/>
            <p:cNvPicPr>
              <a:picLocks noChangeAspect="1"/>
            </p:cNvPicPr>
            <p:nvPr/>
          </p:nvPicPr>
          <p:blipFill rotWithShape="1">
            <a:blip r:embed="rId3"/>
            <a:srcRect r="51720"/>
            <a:stretch/>
          </p:blipFill>
          <p:spPr>
            <a:xfrm>
              <a:off x="59980" y="1089020"/>
              <a:ext cx="3636414" cy="5151760"/>
            </a:xfrm>
            <a:prstGeom prst="rect">
              <a:avLst/>
            </a:prstGeom>
          </p:spPr>
        </p:pic>
        <p:cxnSp>
          <p:nvCxnSpPr>
            <p:cNvPr id="11" name="Connecteur droit avec flèche 10"/>
            <p:cNvCxnSpPr/>
            <p:nvPr/>
          </p:nvCxnSpPr>
          <p:spPr>
            <a:xfrm>
              <a:off x="1075113" y="2432858"/>
              <a:ext cx="1662545" cy="3258589"/>
            </a:xfrm>
            <a:prstGeom prst="straightConnector1">
              <a:avLst/>
            </a:prstGeom>
            <a:ln>
              <a:solidFill>
                <a:schemeClr val="bg1"/>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2" name="ZoneTexte 11"/>
            <p:cNvSpPr txBox="1"/>
            <p:nvPr/>
          </p:nvSpPr>
          <p:spPr>
            <a:xfrm>
              <a:off x="664444" y="3574929"/>
              <a:ext cx="2793076" cy="400110"/>
            </a:xfrm>
            <a:prstGeom prst="rect">
              <a:avLst/>
            </a:prstGeom>
            <a:noFill/>
          </p:spPr>
          <p:txBody>
            <a:bodyPr wrap="square" rtlCol="0">
              <a:spAutoFit/>
            </a:bodyPr>
            <a:lstStyle/>
            <a:p>
              <a:r>
                <a:rPr lang="fr-FR" sz="2000" b="1" dirty="0" smtClean="0">
                  <a:solidFill>
                    <a:schemeClr val="bg2"/>
                  </a:solidFill>
                  <a:latin typeface="Calibri Light" panose="020F0302020204030204" pitchFamily="34" charset="0"/>
                </a:rPr>
                <a:t>100 km</a:t>
              </a:r>
              <a:endParaRPr lang="fr-FR" sz="2000" b="1" dirty="0">
                <a:solidFill>
                  <a:schemeClr val="bg2"/>
                </a:solidFill>
                <a:latin typeface="Calibri Light" panose="020F0302020204030204" pitchFamily="34" charset="0"/>
              </a:endParaRPr>
            </a:p>
          </p:txBody>
        </p:sp>
      </p:grpSp>
      <p:grpSp>
        <p:nvGrpSpPr>
          <p:cNvPr id="5" name="Groupe 4"/>
          <p:cNvGrpSpPr/>
          <p:nvPr/>
        </p:nvGrpSpPr>
        <p:grpSpPr>
          <a:xfrm>
            <a:off x="4107062" y="751897"/>
            <a:ext cx="4362222" cy="5580513"/>
            <a:chOff x="4107062" y="751897"/>
            <a:chExt cx="4362222" cy="5580513"/>
          </a:xfrm>
        </p:grpSpPr>
        <p:pic>
          <p:nvPicPr>
            <p:cNvPr id="9" name="Image 8"/>
            <p:cNvPicPr>
              <a:picLocks noChangeAspect="1"/>
            </p:cNvPicPr>
            <p:nvPr/>
          </p:nvPicPr>
          <p:blipFill rotWithShape="1">
            <a:blip r:embed="rId3"/>
            <a:srcRect l="49199"/>
            <a:stretch/>
          </p:blipFill>
          <p:spPr>
            <a:xfrm>
              <a:off x="4107062" y="751897"/>
              <a:ext cx="4144705" cy="5580513"/>
            </a:xfrm>
            <a:prstGeom prst="rect">
              <a:avLst/>
            </a:prstGeom>
          </p:spPr>
        </p:pic>
        <p:sp>
          <p:nvSpPr>
            <p:cNvPr id="6" name="ZoneTexte 5"/>
            <p:cNvSpPr txBox="1"/>
            <p:nvPr/>
          </p:nvSpPr>
          <p:spPr>
            <a:xfrm>
              <a:off x="6823364" y="1538765"/>
              <a:ext cx="1645920" cy="461665"/>
            </a:xfrm>
            <a:prstGeom prst="rect">
              <a:avLst/>
            </a:prstGeom>
            <a:noFill/>
          </p:spPr>
          <p:txBody>
            <a:bodyPr wrap="square" rtlCol="0">
              <a:spAutoFit/>
            </a:bodyPr>
            <a:lstStyle/>
            <a:p>
              <a:r>
                <a:rPr lang="fr-FR" sz="2400" b="1" dirty="0" smtClean="0">
                  <a:solidFill>
                    <a:schemeClr val="bg1"/>
                  </a:solidFill>
                  <a:latin typeface="Calibri Light" panose="020F0302020204030204" pitchFamily="34" charset="0"/>
                </a:rPr>
                <a:t>2015</a:t>
              </a:r>
              <a:endParaRPr lang="fr-FR" sz="2400" b="1" dirty="0">
                <a:solidFill>
                  <a:schemeClr val="bg1"/>
                </a:solidFill>
                <a:latin typeface="Calibri Light" panose="020F0302020204030204" pitchFamily="34" charset="0"/>
              </a:endParaRPr>
            </a:p>
          </p:txBody>
        </p:sp>
      </p:grpSp>
      <p:sp>
        <p:nvSpPr>
          <p:cNvPr id="10" name="ZoneTexte 9"/>
          <p:cNvSpPr txBox="1"/>
          <p:nvPr/>
        </p:nvSpPr>
        <p:spPr>
          <a:xfrm>
            <a:off x="2461143" y="1598115"/>
            <a:ext cx="1645920" cy="461665"/>
          </a:xfrm>
          <a:prstGeom prst="rect">
            <a:avLst/>
          </a:prstGeom>
          <a:noFill/>
        </p:spPr>
        <p:txBody>
          <a:bodyPr wrap="square" rtlCol="0">
            <a:spAutoFit/>
          </a:bodyPr>
          <a:lstStyle/>
          <a:p>
            <a:r>
              <a:rPr lang="fr-FR" sz="2400" b="1" dirty="0" smtClean="0">
                <a:solidFill>
                  <a:schemeClr val="bg1"/>
                </a:solidFill>
                <a:latin typeface="Calibri Light" panose="020F0302020204030204" pitchFamily="34" charset="0"/>
              </a:rPr>
              <a:t>1991</a:t>
            </a:r>
            <a:endParaRPr lang="fr-FR" sz="2400" b="1"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316516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llipse 11"/>
          <p:cNvSpPr/>
          <p:nvPr/>
        </p:nvSpPr>
        <p:spPr>
          <a:xfrm>
            <a:off x="1078787" y="924674"/>
            <a:ext cx="7397392" cy="502358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L’anthropocène : en 150 ans, plus de la moitié des ressources dilapidées</a:t>
            </a:r>
          </a:p>
        </p:txBody>
      </p:sp>
      <p:sp>
        <p:nvSpPr>
          <p:cNvPr id="3" name="Espace réservé du pied de page 2"/>
          <p:cNvSpPr>
            <a:spLocks noGrp="1"/>
          </p:cNvSpPr>
          <p:nvPr>
            <p:ph type="ftr" sz="quarter" idx="11"/>
          </p:nvPr>
        </p:nvSpPr>
        <p:spPr/>
        <p:txBody>
          <a:bodyPr/>
          <a:lstStyle/>
          <a:p>
            <a:fld id="{3466D8FE-5733-7B45-8963-854D3AC5C96E}" type="slidenum">
              <a:rPr lang="fr-FR" smtClean="0"/>
              <a:pPr/>
              <a:t>5</a:t>
            </a:fld>
            <a:endParaRPr lang="fr-FR" dirty="0"/>
          </a:p>
        </p:txBody>
      </p:sp>
      <p:pic>
        <p:nvPicPr>
          <p:cNvPr id="4" name="Image 3"/>
          <p:cNvPicPr>
            <a:picLocks noChangeAspect="1"/>
          </p:cNvPicPr>
          <p:nvPr/>
        </p:nvPicPr>
        <p:blipFill>
          <a:blip r:embed="rId3">
            <a:clrChange>
              <a:clrFrom>
                <a:srgbClr val="FEFEFC"/>
              </a:clrFrom>
              <a:clrTo>
                <a:srgbClr val="FEFEFC">
                  <a:alpha val="0"/>
                </a:srgbClr>
              </a:clrTo>
            </a:clrChange>
          </a:blip>
          <a:stretch>
            <a:fillRect/>
          </a:stretch>
        </p:blipFill>
        <p:spPr>
          <a:xfrm>
            <a:off x="243424" y="633077"/>
            <a:ext cx="3019425" cy="2190750"/>
          </a:xfrm>
          <a:prstGeom prst="rect">
            <a:avLst/>
          </a:prstGeom>
        </p:spPr>
      </p:pic>
      <p:pic>
        <p:nvPicPr>
          <p:cNvPr id="7" name="Image 6"/>
          <p:cNvPicPr>
            <a:picLocks noChangeAspect="1"/>
          </p:cNvPicPr>
          <p:nvPr/>
        </p:nvPicPr>
        <p:blipFill>
          <a:blip r:embed="rId4">
            <a:clrChange>
              <a:clrFrom>
                <a:srgbClr val="FEFEFC"/>
              </a:clrFrom>
              <a:clrTo>
                <a:srgbClr val="FEFEFC">
                  <a:alpha val="0"/>
                </a:srgbClr>
              </a:clrTo>
            </a:clrChange>
          </a:blip>
          <a:stretch>
            <a:fillRect/>
          </a:stretch>
        </p:blipFill>
        <p:spPr>
          <a:xfrm>
            <a:off x="405079" y="4175129"/>
            <a:ext cx="3009900" cy="2095500"/>
          </a:xfrm>
          <a:prstGeom prst="rect">
            <a:avLst/>
          </a:prstGeom>
        </p:spPr>
      </p:pic>
      <p:pic>
        <p:nvPicPr>
          <p:cNvPr id="8" name="Image 7"/>
          <p:cNvPicPr>
            <a:picLocks noChangeAspect="1"/>
          </p:cNvPicPr>
          <p:nvPr/>
        </p:nvPicPr>
        <p:blipFill>
          <a:blip r:embed="rId5">
            <a:clrChange>
              <a:clrFrom>
                <a:srgbClr val="FEFEFC"/>
              </a:clrFrom>
              <a:clrTo>
                <a:srgbClr val="FEFEFC">
                  <a:alpha val="0"/>
                </a:srgbClr>
              </a:clrTo>
            </a:clrChange>
          </a:blip>
          <a:stretch>
            <a:fillRect/>
          </a:stretch>
        </p:blipFill>
        <p:spPr>
          <a:xfrm>
            <a:off x="3186381" y="2440402"/>
            <a:ext cx="2924175" cy="2105025"/>
          </a:xfrm>
          <a:prstGeom prst="rect">
            <a:avLst/>
          </a:prstGeom>
        </p:spPr>
      </p:pic>
      <p:sp>
        <p:nvSpPr>
          <p:cNvPr id="10" name="ZoneTexte 9"/>
          <p:cNvSpPr txBox="1"/>
          <p:nvPr/>
        </p:nvSpPr>
        <p:spPr>
          <a:xfrm>
            <a:off x="457200" y="2697801"/>
            <a:ext cx="2905658" cy="1477328"/>
          </a:xfrm>
          <a:prstGeom prst="rect">
            <a:avLst/>
          </a:prstGeom>
          <a:solidFill>
            <a:srgbClr val="FFFFFF">
              <a:alpha val="69804"/>
            </a:srgbClr>
          </a:solidFill>
        </p:spPr>
        <p:txBody>
          <a:bodyPr wrap="square" rtlCol="0">
            <a:spAutoFit/>
          </a:bodyPr>
          <a:lstStyle/>
          <a:p>
            <a:r>
              <a:rPr lang="fr-FR" b="1" u="sng" dirty="0" smtClean="0">
                <a:latin typeface="Calibri Light" panose="020F0302020204030204" pitchFamily="34" charset="0"/>
              </a:rPr>
              <a:t>Grande accélération :</a:t>
            </a:r>
          </a:p>
          <a:p>
            <a:r>
              <a:rPr lang="fr-FR" b="1" dirty="0" smtClean="0">
                <a:latin typeface="Calibri Light" panose="020F0302020204030204" pitchFamily="34" charset="0"/>
              </a:rPr>
              <a:t>0,55</a:t>
            </a:r>
            <a:r>
              <a:rPr lang="fr-FR" b="1" baseline="30000" dirty="0" smtClean="0">
                <a:latin typeface="Calibri Light" panose="020F0302020204030204" pitchFamily="34" charset="0"/>
              </a:rPr>
              <a:t>E</a:t>
            </a:r>
            <a:r>
              <a:rPr lang="fr-FR" b="1" dirty="0" smtClean="0">
                <a:latin typeface="Calibri Light" panose="020F0302020204030204" pitchFamily="34" charset="0"/>
              </a:rPr>
              <a:t>21 J </a:t>
            </a:r>
            <a:r>
              <a:rPr lang="fr-FR" dirty="0" smtClean="0">
                <a:latin typeface="Calibri Light" panose="020F0302020204030204" pitchFamily="34" charset="0"/>
              </a:rPr>
              <a:t>d’énergie fossile consommée CHAQUE ANNÉE</a:t>
            </a:r>
          </a:p>
          <a:p>
            <a:r>
              <a:rPr lang="fr-FR" b="1" dirty="0" smtClean="0">
                <a:latin typeface="Calibri Light" panose="020F0302020204030204" pitchFamily="34" charset="0"/>
              </a:rPr>
              <a:t>0,13</a:t>
            </a:r>
            <a:r>
              <a:rPr lang="fr-FR" b="1" baseline="30000" dirty="0" smtClean="0">
                <a:latin typeface="Calibri Light" panose="020F0302020204030204" pitchFamily="34" charset="0"/>
              </a:rPr>
              <a:t>E</a:t>
            </a:r>
            <a:r>
              <a:rPr lang="fr-FR" b="1" dirty="0" smtClean="0">
                <a:latin typeface="Calibri Light" panose="020F0302020204030204" pitchFamily="34" charset="0"/>
              </a:rPr>
              <a:t>6 tonnes </a:t>
            </a:r>
            <a:r>
              <a:rPr lang="fr-FR" dirty="0" smtClean="0">
                <a:latin typeface="Calibri Light" panose="020F0302020204030204" pitchFamily="34" charset="0"/>
              </a:rPr>
              <a:t>de terres rares produite par an</a:t>
            </a:r>
            <a:endParaRPr lang="fr-FR" dirty="0">
              <a:latin typeface="Calibri Light" panose="020F0302020204030204" pitchFamily="34" charset="0"/>
            </a:endParaRPr>
          </a:p>
        </p:txBody>
      </p:sp>
      <p:sp>
        <p:nvSpPr>
          <p:cNvPr id="11" name="ZoneTexte 10"/>
          <p:cNvSpPr txBox="1"/>
          <p:nvPr/>
        </p:nvSpPr>
        <p:spPr>
          <a:xfrm>
            <a:off x="6034087" y="2680855"/>
            <a:ext cx="3277455" cy="1754326"/>
          </a:xfrm>
          <a:prstGeom prst="rect">
            <a:avLst/>
          </a:prstGeom>
          <a:solidFill>
            <a:srgbClr val="FFFFFF">
              <a:alpha val="69804"/>
            </a:srgbClr>
          </a:solidFill>
        </p:spPr>
        <p:txBody>
          <a:bodyPr wrap="square" rtlCol="0">
            <a:spAutoFit/>
          </a:bodyPr>
          <a:lstStyle/>
          <a:p>
            <a:r>
              <a:rPr lang="fr-FR" b="1" u="sng" dirty="0" smtClean="0">
                <a:latin typeface="Calibri Light" panose="020F0302020204030204" pitchFamily="34" charset="0"/>
              </a:rPr>
              <a:t>Grande dégradation :</a:t>
            </a:r>
          </a:p>
          <a:p>
            <a:r>
              <a:rPr lang="fr-FR" b="1" dirty="0" smtClean="0">
                <a:latin typeface="Calibri Light" panose="020F0302020204030204" pitchFamily="34" charset="0"/>
              </a:rPr>
              <a:t>4</a:t>
            </a:r>
            <a:r>
              <a:rPr lang="fr-FR" b="1" baseline="30000" dirty="0" smtClean="0">
                <a:latin typeface="Calibri Light" panose="020F0302020204030204" pitchFamily="34" charset="0"/>
              </a:rPr>
              <a:t>E</a:t>
            </a:r>
            <a:r>
              <a:rPr lang="fr-FR" b="1" dirty="0" smtClean="0">
                <a:latin typeface="Calibri Light" panose="020F0302020204030204" pitchFamily="34" charset="0"/>
              </a:rPr>
              <a:t>9 tonnes de déchets par an</a:t>
            </a:r>
          </a:p>
          <a:p>
            <a:r>
              <a:rPr lang="fr-FR" b="1" dirty="0" smtClean="0">
                <a:latin typeface="Calibri Light" panose="020F0302020204030204" pitchFamily="34" charset="0"/>
              </a:rPr>
              <a:t>36,4</a:t>
            </a:r>
            <a:r>
              <a:rPr lang="fr-FR" b="1" baseline="30000" dirty="0" smtClean="0">
                <a:latin typeface="Calibri Light" panose="020F0302020204030204" pitchFamily="34" charset="0"/>
              </a:rPr>
              <a:t>E</a:t>
            </a:r>
            <a:r>
              <a:rPr lang="fr-FR" b="1" dirty="0" smtClean="0">
                <a:latin typeface="Calibri Light" panose="020F0302020204030204" pitchFamily="34" charset="0"/>
              </a:rPr>
              <a:t>9 tonnes de CO</a:t>
            </a:r>
            <a:r>
              <a:rPr lang="fr-FR" b="1" baseline="-25000" dirty="0" smtClean="0">
                <a:latin typeface="Calibri Light" panose="020F0302020204030204" pitchFamily="34" charset="0"/>
              </a:rPr>
              <a:t>2</a:t>
            </a:r>
            <a:r>
              <a:rPr lang="fr-FR" b="1" dirty="0" smtClean="0">
                <a:latin typeface="Calibri Light" panose="020F0302020204030204" pitchFamily="34" charset="0"/>
              </a:rPr>
              <a:t> par an</a:t>
            </a:r>
          </a:p>
          <a:p>
            <a:r>
              <a:rPr lang="fr-FR" dirty="0" smtClean="0">
                <a:latin typeface="Calibri Light" panose="020F0302020204030204" pitchFamily="34" charset="0"/>
              </a:rPr>
              <a:t>(100 x l’activité volcanique)</a:t>
            </a:r>
          </a:p>
          <a:p>
            <a:r>
              <a:rPr lang="fr-FR" b="1" dirty="0" smtClean="0">
                <a:latin typeface="Calibri Light" panose="020F0302020204030204" pitchFamily="34" charset="0"/>
              </a:rPr>
              <a:t>4</a:t>
            </a:r>
            <a:r>
              <a:rPr lang="fr-FR" b="1" baseline="30000" dirty="0" smtClean="0">
                <a:latin typeface="Calibri Light" panose="020F0302020204030204" pitchFamily="34" charset="0"/>
              </a:rPr>
              <a:t>E</a:t>
            </a:r>
            <a:r>
              <a:rPr lang="fr-FR" b="1" dirty="0" smtClean="0">
                <a:latin typeface="Calibri Light" panose="020F0302020204030204" pitchFamily="34" charset="0"/>
              </a:rPr>
              <a:t>9 m</a:t>
            </a:r>
            <a:r>
              <a:rPr lang="fr-FR" b="1" baseline="30000" dirty="0" smtClean="0">
                <a:latin typeface="Calibri Light" panose="020F0302020204030204" pitchFamily="34" charset="0"/>
              </a:rPr>
              <a:t>3</a:t>
            </a:r>
            <a:r>
              <a:rPr lang="fr-FR" b="1" dirty="0" smtClean="0">
                <a:latin typeface="Calibri Light" panose="020F0302020204030204" pitchFamily="34" charset="0"/>
              </a:rPr>
              <a:t> d’eau par an </a:t>
            </a:r>
            <a:r>
              <a:rPr lang="fr-FR" dirty="0" smtClean="0">
                <a:latin typeface="Calibri Light" panose="020F0302020204030204" pitchFamily="34" charset="0"/>
              </a:rPr>
              <a:t>(supérieur au seuil de renouvellement)</a:t>
            </a:r>
            <a:endParaRPr lang="fr-FR" dirty="0">
              <a:latin typeface="Calibri Light" panose="020F0302020204030204" pitchFamily="34" charset="0"/>
            </a:endParaRPr>
          </a:p>
        </p:txBody>
      </p:sp>
      <p:pic>
        <p:nvPicPr>
          <p:cNvPr id="5" name="Image 4"/>
          <p:cNvPicPr>
            <a:picLocks noChangeAspect="1"/>
          </p:cNvPicPr>
          <p:nvPr/>
        </p:nvPicPr>
        <p:blipFill>
          <a:blip r:embed="rId6"/>
          <a:stretch>
            <a:fillRect/>
          </a:stretch>
        </p:blipFill>
        <p:spPr>
          <a:xfrm>
            <a:off x="6055115" y="727074"/>
            <a:ext cx="2631685" cy="2002757"/>
          </a:xfrm>
          <a:prstGeom prst="rect">
            <a:avLst/>
          </a:prstGeom>
        </p:spPr>
      </p:pic>
      <p:pic>
        <p:nvPicPr>
          <p:cNvPr id="13" name="Image 12"/>
          <p:cNvPicPr>
            <a:picLocks noChangeAspect="1"/>
          </p:cNvPicPr>
          <p:nvPr/>
        </p:nvPicPr>
        <p:blipFill>
          <a:blip r:embed="rId7"/>
          <a:stretch>
            <a:fillRect/>
          </a:stretch>
        </p:blipFill>
        <p:spPr>
          <a:xfrm>
            <a:off x="6121633" y="4435181"/>
            <a:ext cx="2669405" cy="1934621"/>
          </a:xfrm>
          <a:prstGeom prst="rect">
            <a:avLst/>
          </a:prstGeom>
        </p:spPr>
      </p:pic>
    </p:spTree>
    <p:extLst>
      <p:ext uri="{BB962C8B-B14F-4D97-AF65-F5344CB8AC3E}">
        <p14:creationId xmlns:p14="http://schemas.microsoft.com/office/powerpoint/2010/main" val="7903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Espace réservé du contenu 3"/>
          <p:cNvPicPr/>
          <p:nvPr/>
        </p:nvPicPr>
        <p:blipFill>
          <a:blip r:embed="rId3"/>
          <a:srcRect l="-3824" t="16152" r="3824" b="24194"/>
          <a:stretch/>
        </p:blipFill>
        <p:spPr>
          <a:xfrm>
            <a:off x="1068982" y="721804"/>
            <a:ext cx="8088578" cy="5019520"/>
          </a:xfrm>
          <a:prstGeom prst="rect">
            <a:avLst/>
          </a:prstGeom>
          <a:ln>
            <a:noFill/>
          </a:ln>
        </p:spPr>
      </p:pic>
      <p:pic>
        <p:nvPicPr>
          <p:cNvPr id="6" name="Image 5"/>
          <p:cNvPicPr>
            <a:picLocks noChangeAspect="1"/>
          </p:cNvPicPr>
          <p:nvPr/>
        </p:nvPicPr>
        <p:blipFill rotWithShape="1">
          <a:blip r:embed="rId4">
            <a:clrChange>
              <a:clrFrom>
                <a:srgbClr val="FFFFFF"/>
              </a:clrFrom>
              <a:clrTo>
                <a:srgbClr val="FFFFFF">
                  <a:alpha val="0"/>
                </a:srgbClr>
              </a:clrTo>
            </a:clrChange>
          </a:blip>
          <a:srcRect l="22329" t="26714" r="23190" b="12012"/>
          <a:stretch/>
        </p:blipFill>
        <p:spPr>
          <a:xfrm>
            <a:off x="-420144" y="2402802"/>
            <a:ext cx="3058049" cy="2485081"/>
          </a:xfrm>
          <a:prstGeom prst="rect">
            <a:avLst/>
          </a:prstGeom>
        </p:spPr>
      </p:pic>
      <p:sp>
        <p:nvSpPr>
          <p:cNvPr id="2" name="Titre 1"/>
          <p:cNvSpPr>
            <a:spLocks noGrp="1"/>
          </p:cNvSpPr>
          <p:nvPr>
            <p:ph type="title"/>
          </p:nvPr>
        </p:nvSpPr>
        <p:spPr/>
        <p:txBody>
          <a:bodyPr/>
          <a:lstStyle/>
          <a:p>
            <a:r>
              <a:rPr lang="fr-FR" dirty="0"/>
              <a:t>Potentiel de Réchauffement Global (PRG</a:t>
            </a:r>
            <a:r>
              <a:rPr lang="fr-FR" dirty="0" smtClean="0"/>
              <a:t>) des gaz à effet de serre </a:t>
            </a:r>
            <a:endParaRPr lang="fr-FR" dirty="0"/>
          </a:p>
        </p:txBody>
      </p:sp>
      <p:sp>
        <p:nvSpPr>
          <p:cNvPr id="3" name="Rectangle 2"/>
          <p:cNvSpPr/>
          <p:nvPr/>
        </p:nvSpPr>
        <p:spPr>
          <a:xfrm>
            <a:off x="3812771" y="4887883"/>
            <a:ext cx="5259185" cy="903317"/>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0831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Contribution à l’acidification des pluies en kg </a:t>
            </a:r>
            <a:r>
              <a:rPr lang="fr-FR" dirty="0" err="1" smtClean="0"/>
              <a:t>éq</a:t>
            </a:r>
            <a:r>
              <a:rPr lang="fr-FR" dirty="0" smtClean="0"/>
              <a:t>. de dioxyde de soufre SO</a:t>
            </a:r>
            <a:r>
              <a:rPr lang="fr-FR" baseline="-25000" dirty="0" smtClean="0"/>
              <a:t>2</a:t>
            </a:r>
            <a:endParaRPr lang="fr-FR" baseline="-25000"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51</a:t>
            </a:fld>
            <a:endParaRPr lang="fr-FR" dirty="0"/>
          </a:p>
        </p:txBody>
      </p:sp>
      <p:sp>
        <p:nvSpPr>
          <p:cNvPr id="6" name="Rectangle 5"/>
          <p:cNvSpPr/>
          <p:nvPr/>
        </p:nvSpPr>
        <p:spPr>
          <a:xfrm>
            <a:off x="457200" y="851749"/>
            <a:ext cx="8229600" cy="1685077"/>
          </a:xfrm>
          <a:prstGeom prst="rect">
            <a:avLst/>
          </a:prstGeom>
        </p:spPr>
        <p:txBody>
          <a:bodyPr wrap="square">
            <a:spAutoFit/>
          </a:bodyPr>
          <a:lstStyle/>
          <a:p>
            <a:pPr>
              <a:lnSpc>
                <a:spcPct val="115000"/>
              </a:lnSpc>
              <a:spcAft>
                <a:spcPts val="1000"/>
              </a:spcAft>
            </a:pPr>
            <a:r>
              <a:rPr lang="fr-FR" dirty="0">
                <a:latin typeface="Calibri" panose="020F0502020204030204" pitchFamily="34" charset="0"/>
                <a:ea typeface="Calibri" panose="020F0502020204030204" pitchFamily="34" charset="0"/>
                <a:cs typeface="Calibri" panose="020F0502020204030204" pitchFamily="34" charset="0"/>
              </a:rPr>
              <a:t>Cet indicateur exprime le potentiel d’acidification qu’engendre le produit considéré sur l’ensemble de son cycle de vie. L’acidification recouvre le problème des « pluies acides » qui modifient à la baisse la productivité des écosystèmes naturels (forêts…) ou artificiels (cultures…). Les infrastructures humaines (bâtiments, véhicules…) sont aussi affaiblies.</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05294" y="2907752"/>
            <a:ext cx="3169921" cy="2308324"/>
          </a:xfrm>
          <a:prstGeom prst="rect">
            <a:avLst/>
          </a:prstGeom>
        </p:spPr>
        <p:txBody>
          <a:bodyPr wrap="square">
            <a:spAutoFit/>
          </a:bodyPr>
          <a:lstStyle/>
          <a:p>
            <a:r>
              <a:rPr lang="fr-FR" dirty="0" smtClean="0">
                <a:latin typeface="Calibri" panose="020F0502020204030204" pitchFamily="34" charset="0"/>
                <a:ea typeface="Calibri" panose="020F0502020204030204" pitchFamily="34" charset="0"/>
                <a:cs typeface="Calibri" panose="020F0502020204030204" pitchFamily="34" charset="0"/>
              </a:rPr>
              <a:t>Exemples :</a:t>
            </a:r>
          </a:p>
          <a:p>
            <a:pPr marL="285750" indent="-285750">
              <a:buFont typeface="Arial" panose="020B0604020202020204" pitchFamily="34" charset="0"/>
              <a:buChar char="•"/>
            </a:pPr>
            <a:r>
              <a:rPr lang="fr-FR" b="1" dirty="0" smtClean="0">
                <a:latin typeface="Calibri" panose="020F0502020204030204" pitchFamily="34" charset="0"/>
              </a:rPr>
              <a:t>Aluminium (mix européen) 39 g SO2/kg</a:t>
            </a:r>
          </a:p>
          <a:p>
            <a:pPr marL="285750" indent="-285750">
              <a:buFont typeface="Arial" panose="020B0604020202020204" pitchFamily="34" charset="0"/>
              <a:buChar char="•"/>
            </a:pPr>
            <a:r>
              <a:rPr lang="fr-FR" b="1" dirty="0" smtClean="0">
                <a:latin typeface="Calibri" panose="020F0502020204030204" pitchFamily="34" charset="0"/>
              </a:rPr>
              <a:t>Acier courant : 5 g SO2/kg</a:t>
            </a:r>
          </a:p>
          <a:p>
            <a:pPr marL="285750" indent="-285750">
              <a:buFont typeface="Arial" panose="020B0604020202020204" pitchFamily="34" charset="0"/>
              <a:buChar char="•"/>
            </a:pPr>
            <a:r>
              <a:rPr lang="fr-FR" b="1" dirty="0" smtClean="0">
                <a:latin typeface="Calibri" panose="020F0502020204030204" pitchFamily="34" charset="0"/>
              </a:rPr>
              <a:t>ABS : 13 g SO2/kg</a:t>
            </a:r>
          </a:p>
          <a:p>
            <a:pPr marL="285750" indent="-285750">
              <a:buFont typeface="Arial" panose="020B0604020202020204" pitchFamily="34" charset="0"/>
              <a:buChar char="•"/>
            </a:pPr>
            <a:r>
              <a:rPr lang="fr-FR" b="1" dirty="0" smtClean="0">
                <a:latin typeface="Calibri" panose="020F0502020204030204" pitchFamily="34" charset="0"/>
              </a:rPr>
              <a:t>Écran LCD : 353 g SO2/kg</a:t>
            </a:r>
          </a:p>
          <a:p>
            <a:pPr marL="285750" indent="-285750">
              <a:buFont typeface="Arial" panose="020B0604020202020204" pitchFamily="34" charset="0"/>
              <a:buChar char="•"/>
            </a:pPr>
            <a:r>
              <a:rPr lang="fr-FR" b="1" dirty="0" smtClean="0">
                <a:latin typeface="Calibri" panose="020F0502020204030204" pitchFamily="34" charset="0"/>
              </a:rPr>
              <a:t>Batterie Li/ion : 623 g SO2/kg …</a:t>
            </a:r>
            <a:endParaRPr lang="fr-FR" b="1" dirty="0"/>
          </a:p>
        </p:txBody>
      </p:sp>
      <p:pic>
        <p:nvPicPr>
          <p:cNvPr id="10" name="Image 9"/>
          <p:cNvPicPr>
            <a:picLocks noChangeAspect="1"/>
          </p:cNvPicPr>
          <p:nvPr/>
        </p:nvPicPr>
        <p:blipFill rotWithShape="1">
          <a:blip r:embed="rId3"/>
          <a:srcRect l="2005" r="3025" b="7481"/>
          <a:stretch/>
        </p:blipFill>
        <p:spPr>
          <a:xfrm>
            <a:off x="3557068" y="2244437"/>
            <a:ext cx="5514109" cy="4557633"/>
          </a:xfrm>
          <a:prstGeom prst="rect">
            <a:avLst/>
          </a:prstGeom>
        </p:spPr>
      </p:pic>
    </p:spTree>
    <p:extLst>
      <p:ext uri="{BB962C8B-B14F-4D97-AF65-F5344CB8AC3E}">
        <p14:creationId xmlns:p14="http://schemas.microsoft.com/office/powerpoint/2010/main" val="236830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Eau utilisée en litres ou Empreinte H</a:t>
            </a:r>
            <a:r>
              <a:rPr lang="fr-FR" baseline="-25000" dirty="0" smtClean="0"/>
              <a:t>2</a:t>
            </a:r>
            <a:r>
              <a:rPr lang="fr-FR" dirty="0" smtClean="0"/>
              <a:t>O</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52</a:t>
            </a:fld>
            <a:endParaRPr lang="fr-FR" dirty="0"/>
          </a:p>
        </p:txBody>
      </p:sp>
      <p:pic>
        <p:nvPicPr>
          <p:cNvPr id="4" name="Image 3"/>
          <p:cNvPicPr>
            <a:picLocks noChangeAspect="1"/>
          </p:cNvPicPr>
          <p:nvPr/>
        </p:nvPicPr>
        <p:blipFill>
          <a:blip r:embed="rId2"/>
          <a:stretch>
            <a:fillRect/>
          </a:stretch>
        </p:blipFill>
        <p:spPr>
          <a:xfrm>
            <a:off x="457200" y="2418873"/>
            <a:ext cx="2311498" cy="3979735"/>
          </a:xfrm>
          <a:prstGeom prst="rect">
            <a:avLst/>
          </a:prstGeom>
        </p:spPr>
      </p:pic>
      <p:sp>
        <p:nvSpPr>
          <p:cNvPr id="5" name="Rectangle 4"/>
          <p:cNvSpPr/>
          <p:nvPr/>
        </p:nvSpPr>
        <p:spPr>
          <a:xfrm>
            <a:off x="393192" y="776049"/>
            <a:ext cx="8293608" cy="1685077"/>
          </a:xfrm>
          <a:prstGeom prst="rect">
            <a:avLst/>
          </a:prstGeom>
        </p:spPr>
        <p:txBody>
          <a:bodyPr wrap="square">
            <a:spAutoFit/>
          </a:bodyPr>
          <a:lstStyle/>
          <a:p>
            <a:pPr>
              <a:lnSpc>
                <a:spcPct val="115000"/>
              </a:lnSpc>
              <a:spcAft>
                <a:spcPts val="0"/>
              </a:spcAft>
            </a:pPr>
            <a:r>
              <a:rPr lang="fr-FR" dirty="0">
                <a:latin typeface="Calibri" panose="020F0502020204030204" pitchFamily="34" charset="0"/>
                <a:ea typeface="Calibri" panose="020F0502020204030204" pitchFamily="34" charset="0"/>
                <a:cs typeface="Calibri" panose="020F0502020204030204" pitchFamily="34" charset="0"/>
              </a:rPr>
              <a:t>L'empreinte eau (on parle également d'empreinte sur l'eau) est le volume total </a:t>
            </a:r>
            <a:r>
              <a:rPr lang="fr-FR" b="1" i="1" dirty="0">
                <a:latin typeface="Calibri" panose="020F0502020204030204" pitchFamily="34" charset="0"/>
                <a:ea typeface="Calibri" panose="020F0502020204030204" pitchFamily="34" charset="0"/>
                <a:cs typeface="Calibri" panose="020F0502020204030204" pitchFamily="34" charset="0"/>
              </a:rPr>
              <a:t>d'eau virtuelle</a:t>
            </a:r>
            <a:r>
              <a:rPr lang="fr-FR" dirty="0">
                <a:latin typeface="Calibri" panose="020F0502020204030204" pitchFamily="34" charset="0"/>
                <a:ea typeface="Calibri" panose="020F0502020204030204" pitchFamily="34" charset="0"/>
                <a:cs typeface="Calibri" panose="020F0502020204030204" pitchFamily="34" charset="0"/>
              </a:rPr>
              <a:t> utilisée pour produire un produit ou un service </a:t>
            </a:r>
            <a:r>
              <a:rPr lang="fr-FR" b="1" i="1" u="sng" dirty="0">
                <a:latin typeface="Calibri" panose="020F0502020204030204" pitchFamily="34" charset="0"/>
                <a:ea typeface="Calibri" panose="020F0502020204030204" pitchFamily="34" charset="0"/>
                <a:cs typeface="Calibri" panose="020F0502020204030204" pitchFamily="34" charset="0"/>
              </a:rPr>
              <a:t>en comptant tous les stades de production</a:t>
            </a:r>
            <a:r>
              <a:rPr lang="fr-FR" dirty="0">
                <a:latin typeface="Calibri" panose="020F0502020204030204" pitchFamily="34" charset="0"/>
                <a:ea typeface="Calibri" panose="020F0502020204030204" pitchFamily="34" charset="0"/>
                <a:cs typeface="Calibri" panose="020F0502020204030204" pitchFamily="34" charset="0"/>
              </a:rPr>
              <a:t>. On peut distinguer </a:t>
            </a:r>
            <a:r>
              <a:rPr lang="fr-FR" b="1" i="1" dirty="0">
                <a:latin typeface="Calibri" panose="020F0502020204030204" pitchFamily="34" charset="0"/>
                <a:ea typeface="Calibri" panose="020F0502020204030204" pitchFamily="34" charset="0"/>
                <a:cs typeface="Calibri" panose="020F0502020204030204" pitchFamily="34" charset="0"/>
              </a:rPr>
              <a:t>l’eau bleue </a:t>
            </a:r>
            <a:r>
              <a:rPr lang="fr-FR" dirty="0">
                <a:latin typeface="Calibri" panose="020F0502020204030204" pitchFamily="34" charset="0"/>
                <a:ea typeface="Calibri" panose="020F0502020204030204" pitchFamily="34" charset="0"/>
                <a:cs typeface="Calibri" panose="020F0502020204030204" pitchFamily="34" charset="0"/>
              </a:rPr>
              <a:t>(eau douce de surface ou souterraine), </a:t>
            </a:r>
            <a:r>
              <a:rPr lang="fr-FR" b="1" i="1" dirty="0">
                <a:latin typeface="Calibri" panose="020F0502020204030204" pitchFamily="34" charset="0"/>
                <a:ea typeface="Calibri" panose="020F0502020204030204" pitchFamily="34" charset="0"/>
                <a:cs typeface="Calibri" panose="020F0502020204030204" pitchFamily="34" charset="0"/>
              </a:rPr>
              <a:t>l’eau verte</a:t>
            </a:r>
            <a:r>
              <a:rPr lang="fr-FR" dirty="0">
                <a:latin typeface="Calibri" panose="020F0502020204030204" pitchFamily="34" charset="0"/>
                <a:ea typeface="Calibri" panose="020F0502020204030204" pitchFamily="34" charset="0"/>
                <a:cs typeface="Calibri" panose="020F0502020204030204" pitchFamily="34" charset="0"/>
              </a:rPr>
              <a:t> (eau de pluie) et </a:t>
            </a:r>
            <a:r>
              <a:rPr lang="fr-FR" b="1" i="1" dirty="0">
                <a:latin typeface="Calibri" panose="020F0502020204030204" pitchFamily="34" charset="0"/>
                <a:ea typeface="Calibri" panose="020F0502020204030204" pitchFamily="34" charset="0"/>
                <a:cs typeface="Calibri" panose="020F0502020204030204" pitchFamily="34" charset="0"/>
              </a:rPr>
              <a:t>l’eau grise</a:t>
            </a:r>
            <a:r>
              <a:rPr lang="fr-FR" dirty="0">
                <a:latin typeface="Calibri" panose="020F0502020204030204" pitchFamily="34" charset="0"/>
                <a:ea typeface="Calibri" panose="020F0502020204030204" pitchFamily="34" charset="0"/>
                <a:cs typeface="Calibri" panose="020F0502020204030204" pitchFamily="34" charset="0"/>
              </a:rPr>
              <a:t> (eau polluée puis diluée pour être </a:t>
            </a:r>
            <a:r>
              <a:rPr lang="fr-FR" dirty="0" smtClean="0">
                <a:latin typeface="Calibri" panose="020F0502020204030204" pitchFamily="34" charset="0"/>
                <a:ea typeface="Calibri" panose="020F0502020204030204" pitchFamily="34" charset="0"/>
                <a:cs typeface="Calibri" panose="020F0502020204030204" pitchFamily="34" charset="0"/>
              </a:rPr>
              <a:t>disponible pour </a:t>
            </a:r>
            <a:r>
              <a:rPr lang="fr-FR" dirty="0">
                <a:latin typeface="Calibri" panose="020F0502020204030204" pitchFamily="34" charset="0"/>
                <a:ea typeface="Calibri" panose="020F0502020204030204" pitchFamily="34" charset="0"/>
                <a:cs typeface="Calibri" panose="020F0502020204030204" pitchFamily="34" charset="0"/>
              </a:rPr>
              <a:t>un autre usage)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 de texte 16"/>
          <p:cNvSpPr txBox="1"/>
          <p:nvPr/>
        </p:nvSpPr>
        <p:spPr>
          <a:xfrm rot="647482">
            <a:off x="2829304" y="2109125"/>
            <a:ext cx="2584823" cy="1993087"/>
          </a:xfrm>
          <a:prstGeom prst="ellipse">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0" tIns="0" rIns="0" bIns="0" numCol="1" spcCol="0" rtlCol="0" fromWordArt="0" anchor="t" anchorCtr="0" forceAA="0" compatLnSpc="1">
            <a:prstTxWarp prst="textNoShape">
              <a:avLst/>
            </a:prstTxWarp>
            <a:noAutofit/>
          </a:bodyPr>
          <a:lstStyle/>
          <a:p>
            <a:pPr algn="ctr">
              <a:lnSpc>
                <a:spcPct val="115000"/>
              </a:lnSpc>
              <a:spcAft>
                <a:spcPts val="0"/>
              </a:spcAft>
            </a:pPr>
            <a:r>
              <a:rPr lang="fr-FR" b="1" i="1">
                <a:effectLst/>
                <a:ea typeface="Calibri" panose="020F0502020204030204" pitchFamily="34" charset="0"/>
                <a:cs typeface="Times New Roman" panose="02020603050405020304" pitchFamily="18" charset="0"/>
              </a:rPr>
              <a:t>En matière d’économies d’eau l’industrie est un secteur prioritaire</a:t>
            </a:r>
            <a:endParaRPr lang="fr-FR" sz="2800">
              <a:effectLst/>
              <a:ea typeface="Calibri" panose="020F0502020204030204" pitchFamily="34" charset="0"/>
              <a:cs typeface="Times New Roman" panose="02020603050405020304" pitchFamily="18" charset="0"/>
            </a:endParaRPr>
          </a:p>
        </p:txBody>
      </p:sp>
      <p:pic>
        <p:nvPicPr>
          <p:cNvPr id="7" name="Image 6" descr="Résultat de recherche d'images pour &quot;orange&quot;"/>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92647" y="3966510"/>
            <a:ext cx="1841330" cy="1654095"/>
          </a:xfrm>
          <a:prstGeom prst="rect">
            <a:avLst/>
          </a:prstGeom>
          <a:noFill/>
          <a:ln>
            <a:noFill/>
          </a:ln>
        </p:spPr>
      </p:pic>
      <p:sp>
        <p:nvSpPr>
          <p:cNvPr id="8" name="Text Box 2488"/>
          <p:cNvSpPr txBox="1">
            <a:spLocks noChangeArrowheads="1"/>
          </p:cNvSpPr>
          <p:nvPr/>
        </p:nvSpPr>
        <p:spPr bwMode="auto">
          <a:xfrm>
            <a:off x="4101419" y="3963657"/>
            <a:ext cx="1187292" cy="118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none" lIns="0" tIns="0" rIns="0" bIns="0" anchor="t" anchorCtr="0" upright="1">
            <a:noAutofit/>
          </a:bodyPr>
          <a:lstStyle/>
          <a:p>
            <a:pPr>
              <a:lnSpc>
                <a:spcPct val="115000"/>
              </a:lnSpc>
              <a:spcAft>
                <a:spcPts val="0"/>
              </a:spcAft>
            </a:pPr>
            <a:endParaRPr lang="fr-FR" sz="3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 Box 2492"/>
          <p:cNvSpPr txBox="1">
            <a:spLocks noChangeArrowheads="1"/>
          </p:cNvSpPr>
          <p:nvPr/>
        </p:nvSpPr>
        <p:spPr bwMode="auto">
          <a:xfrm>
            <a:off x="4287442" y="3572464"/>
            <a:ext cx="779686" cy="65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spAutoFit/>
          </a:bodyPr>
          <a:lstStyle/>
          <a:p>
            <a:pPr>
              <a:lnSpc>
                <a:spcPct val="115000"/>
              </a:lnSpc>
              <a:spcAft>
                <a:spcPts val="0"/>
              </a:spcAft>
            </a:pPr>
            <a:r>
              <a:rPr lang="fr-FR" sz="320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15" name="Image 14" descr="https://static.rentacar.fr/images/cms_uploaded/pages/hub-vehicule/vp/location-voiture-rentacar-citadine.png"/>
          <p:cNvPicPr/>
          <p:nvPr/>
        </p:nvPicPr>
        <p:blipFill>
          <a:blip r:embed="rId4" cstate="print">
            <a:extLst>
              <a:ext uri="{28A0092B-C50C-407E-A947-70E740481C1C}">
                <a14:useLocalDpi xmlns:a14="http://schemas.microsoft.com/office/drawing/2010/main"/>
              </a:ext>
            </a:extLst>
          </a:blip>
          <a:srcRect/>
          <a:stretch>
            <a:fillRect/>
          </a:stretch>
        </p:blipFill>
        <p:spPr bwMode="auto">
          <a:xfrm rot="441410">
            <a:off x="5983264" y="1913626"/>
            <a:ext cx="2897110" cy="2002102"/>
          </a:xfrm>
          <a:prstGeom prst="rect">
            <a:avLst/>
          </a:prstGeom>
          <a:noFill/>
          <a:ln>
            <a:noFill/>
          </a:ln>
        </p:spPr>
      </p:pic>
      <p:sp>
        <p:nvSpPr>
          <p:cNvPr id="16" name="Zone de texte 19"/>
          <p:cNvSpPr txBox="1"/>
          <p:nvPr/>
        </p:nvSpPr>
        <p:spPr>
          <a:xfrm rot="1078171">
            <a:off x="5055917" y="3394981"/>
            <a:ext cx="2671876" cy="10657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fr-FR"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voiture d’1,5t : 400000 L</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 16"/>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10258" y="3808194"/>
            <a:ext cx="3773160" cy="2135258"/>
          </a:xfrm>
          <a:prstGeom prst="rect">
            <a:avLst/>
          </a:prstGeom>
        </p:spPr>
      </p:pic>
      <p:sp>
        <p:nvSpPr>
          <p:cNvPr id="18" name="Zone de texte 26"/>
          <p:cNvSpPr txBox="1"/>
          <p:nvPr/>
        </p:nvSpPr>
        <p:spPr>
          <a:xfrm rot="300304">
            <a:off x="2694086" y="5731652"/>
            <a:ext cx="2671876" cy="108819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fr-FR"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Ordinateur : 20000 L</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 de texte 27"/>
          <p:cNvSpPr txBox="1"/>
          <p:nvPr/>
        </p:nvSpPr>
        <p:spPr>
          <a:xfrm rot="20860296">
            <a:off x="5026205" y="5567392"/>
            <a:ext cx="4046144" cy="108819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fr-FR"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1L de jus d’orange : 22L (au Brésil), 1000L aux USA !</a:t>
            </a:r>
            <a:endParaRPr lang="fr-FR" sz="32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964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18" grpId="0"/>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rapèze 13"/>
          <p:cNvSpPr/>
          <p:nvPr/>
        </p:nvSpPr>
        <p:spPr>
          <a:xfrm>
            <a:off x="3208906" y="5295725"/>
            <a:ext cx="1467150" cy="797364"/>
          </a:xfrm>
          <a:prstGeom prst="trapezoid">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0"/>
              </a:spcAft>
            </a:pPr>
            <a:r>
              <a:rPr lang="fr-FR" sz="2800" dirty="0" smtClean="0">
                <a:ea typeface="Calibri" panose="020F0502020204030204" pitchFamily="34" charset="0"/>
                <a:cs typeface="Times New Roman" panose="02020603050405020304" pitchFamily="18" charset="0"/>
              </a:rPr>
              <a:t>20 T</a:t>
            </a:r>
            <a:endParaRPr lang="fr-FR" sz="2800" dirty="0">
              <a:effectLst/>
              <a:ea typeface="Calibri" panose="020F0502020204030204" pitchFamily="34" charset="0"/>
              <a:cs typeface="Times New Roman" panose="02020603050405020304" pitchFamily="18" charset="0"/>
            </a:endParaRPr>
          </a:p>
        </p:txBody>
      </p:sp>
      <p:sp>
        <p:nvSpPr>
          <p:cNvPr id="2" name="Titre 1"/>
          <p:cNvSpPr>
            <a:spLocks noGrp="1"/>
          </p:cNvSpPr>
          <p:nvPr>
            <p:ph type="title"/>
          </p:nvPr>
        </p:nvSpPr>
        <p:spPr/>
        <p:txBody>
          <a:bodyPr>
            <a:normAutofit/>
          </a:bodyPr>
          <a:lstStyle/>
          <a:p>
            <a:r>
              <a:rPr lang="fr-FR" dirty="0" smtClean="0"/>
              <a:t>Sac à dos écologique : consommation de ressources en kg</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53</a:t>
            </a:fld>
            <a:endParaRPr lang="fr-FR" dirty="0"/>
          </a:p>
        </p:txBody>
      </p:sp>
      <p:sp>
        <p:nvSpPr>
          <p:cNvPr id="5" name="Rectangle 4"/>
          <p:cNvSpPr/>
          <p:nvPr/>
        </p:nvSpPr>
        <p:spPr>
          <a:xfrm>
            <a:off x="2679192" y="689430"/>
            <a:ext cx="5932962" cy="1366528"/>
          </a:xfrm>
          <a:prstGeom prst="rect">
            <a:avLst/>
          </a:prstGeom>
        </p:spPr>
        <p:txBody>
          <a:bodyPr wrap="square">
            <a:spAutoFit/>
          </a:bodyPr>
          <a:lstStyle/>
          <a:p>
            <a:pPr>
              <a:lnSpc>
                <a:spcPct val="115000"/>
              </a:lnSpc>
              <a:spcAft>
                <a:spcPts val="1000"/>
              </a:spcAft>
            </a:pPr>
            <a:r>
              <a:rPr lang="fr-FR" dirty="0">
                <a:latin typeface="Calibri" panose="020F0502020204030204" pitchFamily="34" charset="0"/>
                <a:ea typeface="Calibri" panose="020F0502020204030204" pitchFamily="34" charset="0"/>
                <a:cs typeface="Calibri" panose="020F0502020204030204" pitchFamily="34" charset="0"/>
              </a:rPr>
              <a:t>Le sac à dos écologique ou mips (</a:t>
            </a:r>
            <a:r>
              <a:rPr lang="fr-FR" dirty="0" err="1">
                <a:latin typeface="Calibri" panose="020F0502020204030204" pitchFamily="34" charset="0"/>
                <a:ea typeface="Calibri" panose="020F0502020204030204" pitchFamily="34" charset="0"/>
                <a:cs typeface="Calibri" panose="020F0502020204030204" pitchFamily="34" charset="0"/>
              </a:rPr>
              <a:t>material</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intensity</a:t>
            </a:r>
            <a:r>
              <a:rPr lang="fr-FR" dirty="0">
                <a:latin typeface="Calibri" panose="020F0502020204030204" pitchFamily="34" charset="0"/>
                <a:ea typeface="Calibri" panose="020F0502020204030204" pitchFamily="34" charset="0"/>
                <a:cs typeface="Calibri" panose="020F0502020204030204" pitchFamily="34" charset="0"/>
              </a:rPr>
              <a:t> per </a:t>
            </a:r>
            <a:r>
              <a:rPr lang="fr-FR" dirty="0" err="1">
                <a:latin typeface="Calibri" panose="020F0502020204030204" pitchFamily="34" charset="0"/>
                <a:ea typeface="Calibri" panose="020F0502020204030204" pitchFamily="34" charset="0"/>
                <a:cs typeface="Calibri" panose="020F0502020204030204" pitchFamily="34" charset="0"/>
              </a:rPr>
              <a:t>unity</a:t>
            </a:r>
            <a:r>
              <a:rPr lang="fr-FR" dirty="0">
                <a:latin typeface="Calibri" panose="020F0502020204030204" pitchFamily="34" charset="0"/>
                <a:ea typeface="Calibri" panose="020F0502020204030204" pitchFamily="34" charset="0"/>
                <a:cs typeface="Calibri" panose="020F0502020204030204" pitchFamily="34" charset="0"/>
              </a:rPr>
              <a:t> of service) est une notion complémentaire à l’énergie grise : il quantifie la quantité de matériaux, en masse, qui a été nécessaire pour produire, utiliser, jeter un bien ou un service.</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3241250" y="2075067"/>
            <a:ext cx="5932962" cy="1047979"/>
          </a:xfrm>
          <a:prstGeom prst="rect">
            <a:avLst/>
          </a:prstGeom>
        </p:spPr>
        <p:txBody>
          <a:bodyPr wrap="square">
            <a:spAutoFit/>
          </a:bodyPr>
          <a:lstStyle/>
          <a:p>
            <a:pPr>
              <a:lnSpc>
                <a:spcPct val="115000"/>
              </a:lnSpc>
              <a:spcAft>
                <a:spcPts val="1000"/>
              </a:spcAft>
            </a:pPr>
            <a:r>
              <a:rPr lang="fr-FR" dirty="0" smtClean="0">
                <a:latin typeface="Calibri" panose="020F0502020204030204" pitchFamily="34" charset="0"/>
                <a:ea typeface="Calibri" panose="020F0502020204030204" pitchFamily="34" charset="0"/>
                <a:cs typeface="Calibri" panose="020F0502020204030204" pitchFamily="34" charset="0"/>
              </a:rPr>
              <a:t>Ce </a:t>
            </a:r>
            <a:r>
              <a:rPr lang="fr-FR" dirty="0">
                <a:latin typeface="Calibri" panose="020F0502020204030204" pitchFamily="34" charset="0"/>
                <a:ea typeface="Calibri" panose="020F0502020204030204" pitchFamily="34" charset="0"/>
                <a:cs typeface="Calibri" panose="020F0502020204030204" pitchFamily="34" charset="0"/>
              </a:rPr>
              <a:t>concept </a:t>
            </a:r>
            <a:r>
              <a:rPr lang="fr-FR" dirty="0" smtClean="0">
                <a:latin typeface="Calibri" panose="020F0502020204030204" pitchFamily="34" charset="0"/>
                <a:ea typeface="Calibri" panose="020F0502020204030204" pitchFamily="34" charset="0"/>
                <a:cs typeface="Calibri" panose="020F0502020204030204" pitchFamily="34" charset="0"/>
              </a:rPr>
              <a:t>permet de </a:t>
            </a:r>
            <a:r>
              <a:rPr lang="fr-FR" dirty="0">
                <a:latin typeface="Calibri" panose="020F0502020204030204" pitchFamily="34" charset="0"/>
                <a:ea typeface="Calibri" panose="020F0502020204030204" pitchFamily="34" charset="0"/>
                <a:cs typeface="Calibri" panose="020F0502020204030204" pitchFamily="34" charset="0"/>
              </a:rPr>
              <a:t>« </a:t>
            </a:r>
            <a:r>
              <a:rPr lang="fr-FR" dirty="0" err="1">
                <a:latin typeface="Calibri" panose="020F0502020204030204" pitchFamily="34" charset="0"/>
                <a:ea typeface="Calibri" panose="020F0502020204030204" pitchFamily="34" charset="0"/>
                <a:cs typeface="Calibri" panose="020F0502020204030204" pitchFamily="34" charset="0"/>
              </a:rPr>
              <a:t>rematérialiser</a:t>
            </a:r>
            <a:r>
              <a:rPr lang="fr-FR" dirty="0">
                <a:latin typeface="Calibri" panose="020F0502020204030204" pitchFamily="34" charset="0"/>
                <a:ea typeface="Calibri" panose="020F0502020204030204" pitchFamily="34" charset="0"/>
                <a:cs typeface="Calibri" panose="020F0502020204030204" pitchFamily="34" charset="0"/>
              </a:rPr>
              <a:t> » nombres </a:t>
            </a:r>
            <a:r>
              <a:rPr lang="fr-FR" dirty="0" smtClean="0">
                <a:latin typeface="Calibri" panose="020F0502020204030204" pitchFamily="34" charset="0"/>
                <a:ea typeface="Calibri" panose="020F0502020204030204" pitchFamily="34" charset="0"/>
                <a:cs typeface="Calibri" panose="020F0502020204030204" pitchFamily="34" charset="0"/>
              </a:rPr>
              <a:t>d’usage faussement ou abusivement réputés écologiques car « virtuel », « numérique » ou « dématérialisé ».</a:t>
            </a:r>
            <a:endParaRPr lang="fr-FR" dirty="0">
              <a:latin typeface="Calibri" panose="020F0502020204030204" pitchFamily="34" charset="0"/>
              <a:ea typeface="Calibri" panose="020F0502020204030204" pitchFamily="34" charset="0"/>
              <a:cs typeface="Calibri" panose="020F0502020204030204" pitchFamily="34" charset="0"/>
            </a:endParaRPr>
          </a:p>
        </p:txBody>
      </p:sp>
      <p:pic>
        <p:nvPicPr>
          <p:cNvPr id="6" name="Image 5" descr="Résultat de recherche d'images pour &quot;mail&quot;"/>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940939">
            <a:off x="7469315" y="2869237"/>
            <a:ext cx="1770655" cy="1809064"/>
          </a:xfrm>
          <a:prstGeom prst="rect">
            <a:avLst/>
          </a:prstGeom>
          <a:noFill/>
          <a:ln>
            <a:noFill/>
          </a:ln>
        </p:spPr>
      </p:pic>
      <p:sp>
        <p:nvSpPr>
          <p:cNvPr id="7" name="Trapèze 6"/>
          <p:cNvSpPr/>
          <p:nvPr/>
        </p:nvSpPr>
        <p:spPr>
          <a:xfrm>
            <a:off x="7373570" y="4376875"/>
            <a:ext cx="1420048" cy="907092"/>
          </a:xfrm>
          <a:prstGeom prst="trapezoid">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0"/>
              </a:spcAft>
            </a:pPr>
            <a:r>
              <a:rPr lang="fr-FR" sz="2800">
                <a:effectLst/>
                <a:ea typeface="Calibri" panose="020F0502020204030204" pitchFamily="34" charset="0"/>
                <a:cs typeface="Times New Roman" panose="02020603050405020304" pitchFamily="18" charset="0"/>
              </a:rPr>
              <a:t>5g </a:t>
            </a:r>
            <a:r>
              <a:rPr lang="fr-FR" sz="1400">
                <a:effectLst/>
                <a:ea typeface="Calibri" panose="020F0502020204030204" pitchFamily="34" charset="0"/>
                <a:cs typeface="Times New Roman" panose="02020603050405020304" pitchFamily="18" charset="0"/>
              </a:rPr>
              <a:t>par destinataire</a:t>
            </a:r>
            <a:endParaRPr lang="fr-FR" sz="2800">
              <a:effectLst/>
              <a:ea typeface="Calibri" panose="020F0502020204030204" pitchFamily="34" charset="0"/>
              <a:cs typeface="Times New Roman" panose="02020603050405020304" pitchFamily="18" charset="0"/>
            </a:endParaRPr>
          </a:p>
        </p:txBody>
      </p:sp>
      <p:pic>
        <p:nvPicPr>
          <p:cNvPr id="1028" name="Picture 4" descr="https://upload.wikimedia.org/wikipedia/commons/7/7a/Aufgeschnittener_Metall_Katalysator_f%C3%BCr_ein_Aut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0843" y="3329143"/>
            <a:ext cx="2669660" cy="1238889"/>
          </a:xfrm>
          <a:prstGeom prst="rect">
            <a:avLst/>
          </a:prstGeom>
          <a:noFill/>
          <a:extLst>
            <a:ext uri="{909E8E84-426E-40DD-AFC4-6F175D3DCCD1}">
              <a14:hiddenFill xmlns:a14="http://schemas.microsoft.com/office/drawing/2010/main">
                <a:solidFill>
                  <a:srgbClr val="FFFFFF"/>
                </a:solidFill>
              </a14:hiddenFill>
            </a:ext>
          </a:extLst>
        </p:spPr>
      </p:pic>
      <p:sp>
        <p:nvSpPr>
          <p:cNvPr id="11" name="Trapèze 10"/>
          <p:cNvSpPr/>
          <p:nvPr/>
        </p:nvSpPr>
        <p:spPr>
          <a:xfrm>
            <a:off x="5374573" y="4383629"/>
            <a:ext cx="1666316" cy="1355482"/>
          </a:xfrm>
          <a:prstGeom prst="trapezoid">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0"/>
              </a:spcAft>
            </a:pPr>
            <a:r>
              <a:rPr lang="fr-FR" sz="2400" dirty="0">
                <a:effectLst/>
                <a:ea typeface="Calibri" panose="020F0502020204030204" pitchFamily="34" charset="0"/>
                <a:cs typeface="Times New Roman" panose="02020603050405020304" pitchFamily="18" charset="0"/>
              </a:rPr>
              <a:t>300T/g </a:t>
            </a:r>
            <a:r>
              <a:rPr lang="fr-FR" sz="1200" dirty="0">
                <a:effectLst/>
                <a:ea typeface="Calibri" panose="020F0502020204030204" pitchFamily="34" charset="0"/>
                <a:cs typeface="Times New Roman" panose="02020603050405020304" pitchFamily="18" charset="0"/>
              </a:rPr>
              <a:t>pour le palladium</a:t>
            </a:r>
            <a:endParaRPr lang="fr-FR" sz="2400" dirty="0">
              <a:effectLst/>
              <a:ea typeface="Calibri" panose="020F0502020204030204" pitchFamily="34" charset="0"/>
              <a:cs typeface="Times New Roman" panose="02020603050405020304" pitchFamily="18" charset="0"/>
            </a:endParaRPr>
          </a:p>
        </p:txBody>
      </p:sp>
      <p:pic>
        <p:nvPicPr>
          <p:cNvPr id="12" name="Imag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2532" y="934560"/>
            <a:ext cx="2389361" cy="4804551"/>
          </a:xfrm>
          <a:prstGeom prst="rect">
            <a:avLst/>
          </a:prstGeom>
        </p:spPr>
      </p:pic>
      <p:pic>
        <p:nvPicPr>
          <p:cNvPr id="8" name="Image 7" descr="Résultat de recherche d'images pour &quot;téléphone portable&quot;"/>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103775">
            <a:off x="1207495" y="2493530"/>
            <a:ext cx="2393459" cy="1651679"/>
          </a:xfrm>
          <a:prstGeom prst="rect">
            <a:avLst/>
          </a:prstGeom>
          <a:noFill/>
          <a:ln>
            <a:noFill/>
          </a:ln>
        </p:spPr>
      </p:pic>
      <p:sp>
        <p:nvSpPr>
          <p:cNvPr id="10" name="Trapèze 9"/>
          <p:cNvSpPr/>
          <p:nvPr/>
        </p:nvSpPr>
        <p:spPr>
          <a:xfrm>
            <a:off x="2109926" y="4073046"/>
            <a:ext cx="1467150" cy="797364"/>
          </a:xfrm>
          <a:prstGeom prst="trapezoid">
            <a:avLst/>
          </a:prstGeom>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0"/>
              </a:spcAft>
            </a:pPr>
            <a:r>
              <a:rPr lang="fr-FR" sz="2800" dirty="0">
                <a:ea typeface="Calibri" panose="020F0502020204030204" pitchFamily="34" charset="0"/>
                <a:cs typeface="Times New Roman" panose="02020603050405020304" pitchFamily="18" charset="0"/>
              </a:rPr>
              <a:t>4</a:t>
            </a:r>
            <a:r>
              <a:rPr lang="fr-FR" sz="2800" dirty="0" smtClean="0">
                <a:effectLst/>
                <a:ea typeface="Calibri" panose="020F0502020204030204" pitchFamily="34" charset="0"/>
                <a:cs typeface="Times New Roman" panose="02020603050405020304" pitchFamily="18" charset="0"/>
              </a:rPr>
              <a:t>0 </a:t>
            </a:r>
            <a:r>
              <a:rPr lang="fr-FR" sz="2800" dirty="0">
                <a:effectLst/>
                <a:ea typeface="Calibri" panose="020F0502020204030204" pitchFamily="34" charset="0"/>
                <a:cs typeface="Times New Roman" panose="02020603050405020304" pitchFamily="18" charset="0"/>
              </a:rPr>
              <a:t>kg</a:t>
            </a:r>
          </a:p>
        </p:txBody>
      </p:sp>
      <p:pic>
        <p:nvPicPr>
          <p:cNvPr id="13" name="Image 12"/>
          <p:cNvPicPr>
            <a:picLocks noChangeAspect="1"/>
          </p:cNvPicPr>
          <p:nvPr/>
        </p:nvPicPr>
        <p:blipFill>
          <a:blip r:embed="rId6">
            <a:clrChange>
              <a:clrFrom>
                <a:srgbClr val="FFFFFF"/>
              </a:clrFrom>
              <a:clrTo>
                <a:srgbClr val="FFFFFF">
                  <a:alpha val="0"/>
                </a:srgbClr>
              </a:clrTo>
            </a:clrChange>
          </a:blip>
          <a:stretch>
            <a:fillRect/>
          </a:stretch>
        </p:blipFill>
        <p:spPr>
          <a:xfrm rot="1614157">
            <a:off x="2533562" y="5610051"/>
            <a:ext cx="1141847" cy="1141847"/>
          </a:xfrm>
          <a:prstGeom prst="rect">
            <a:avLst/>
          </a:prstGeom>
        </p:spPr>
      </p:pic>
    </p:spTree>
    <p:extLst>
      <p:ext uri="{BB962C8B-B14F-4D97-AF65-F5344CB8AC3E}">
        <p14:creationId xmlns:p14="http://schemas.microsoft.com/office/powerpoint/2010/main" val="241438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9" grpId="0"/>
      <p:bldP spid="7" grpId="0" animBg="1"/>
      <p:bldP spid="11"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Prise </a:t>
            </a:r>
            <a:r>
              <a:rPr lang="fr-FR" dirty="0"/>
              <a:t>en compte des impacts des traitements de surface dans la </a:t>
            </a:r>
            <a:r>
              <a:rPr lang="fr-FR" dirty="0" smtClean="0"/>
              <a:t>conception</a:t>
            </a:r>
            <a:endParaRPr lang="fr-FR" dirty="0"/>
          </a:p>
        </p:txBody>
      </p:sp>
      <p:grpSp>
        <p:nvGrpSpPr>
          <p:cNvPr id="18" name="Groupe 17"/>
          <p:cNvGrpSpPr/>
          <p:nvPr/>
        </p:nvGrpSpPr>
        <p:grpSpPr>
          <a:xfrm>
            <a:off x="226666" y="791900"/>
            <a:ext cx="4180234" cy="2143841"/>
            <a:chOff x="89887" y="1041862"/>
            <a:chExt cx="4180234" cy="2143841"/>
          </a:xfrm>
        </p:grpSpPr>
        <p:pic>
          <p:nvPicPr>
            <p:cNvPr id="5" name="Image 4" descr="Capture d’écran 2018-05-19 à 23.15.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87" y="1041862"/>
              <a:ext cx="4180234" cy="2143841"/>
            </a:xfrm>
            <a:prstGeom prst="rect">
              <a:avLst/>
            </a:prstGeom>
          </p:spPr>
        </p:pic>
        <p:pic>
          <p:nvPicPr>
            <p:cNvPr id="6" name="Image 5"/>
            <p:cNvPicPr>
              <a:picLocks noChangeAspect="1"/>
            </p:cNvPicPr>
            <p:nvPr/>
          </p:nvPicPr>
          <p:blipFill>
            <a:blip r:embed="rId4"/>
            <a:stretch>
              <a:fillRect/>
            </a:stretch>
          </p:blipFill>
          <p:spPr>
            <a:xfrm>
              <a:off x="89887" y="1727375"/>
              <a:ext cx="930077" cy="476493"/>
            </a:xfrm>
            <a:prstGeom prst="rect">
              <a:avLst/>
            </a:prstGeom>
          </p:spPr>
        </p:pic>
      </p:gr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089" y="725813"/>
            <a:ext cx="3746003" cy="2809503"/>
          </a:xfrm>
          <a:prstGeom prst="rect">
            <a:avLst/>
          </a:prstGeom>
        </p:spPr>
      </p:pic>
      <p:grpSp>
        <p:nvGrpSpPr>
          <p:cNvPr id="19" name="Groupe 18"/>
          <p:cNvGrpSpPr/>
          <p:nvPr/>
        </p:nvGrpSpPr>
        <p:grpSpPr>
          <a:xfrm>
            <a:off x="4594167" y="3664451"/>
            <a:ext cx="4414643" cy="2546670"/>
            <a:chOff x="4935604" y="3865363"/>
            <a:chExt cx="4073206" cy="2345758"/>
          </a:xfrm>
        </p:grpSpPr>
        <p:pic>
          <p:nvPicPr>
            <p:cNvPr id="8" name="Image 7"/>
            <p:cNvPicPr>
              <a:picLocks noChangeAspect="1"/>
            </p:cNvPicPr>
            <p:nvPr/>
          </p:nvPicPr>
          <p:blipFill>
            <a:blip r:embed="rId6"/>
            <a:stretch>
              <a:fillRect/>
            </a:stretch>
          </p:blipFill>
          <p:spPr>
            <a:xfrm>
              <a:off x="4935604" y="3922720"/>
              <a:ext cx="4073206" cy="2288401"/>
            </a:xfrm>
            <a:prstGeom prst="rect">
              <a:avLst/>
            </a:prstGeom>
          </p:spPr>
        </p:pic>
        <p:pic>
          <p:nvPicPr>
            <p:cNvPr id="11" name="Image 10"/>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68233">
              <a:off x="7249654" y="3865363"/>
              <a:ext cx="1558244" cy="1558244"/>
            </a:xfrm>
            <a:prstGeom prst="rect">
              <a:avLst/>
            </a:prstGeom>
          </p:spPr>
        </p:pic>
      </p:grpSp>
      <p:pic>
        <p:nvPicPr>
          <p:cNvPr id="14" name="Image 13"/>
          <p:cNvPicPr>
            <a:picLocks noChangeAspect="1"/>
          </p:cNvPicPr>
          <p:nvPr/>
        </p:nvPicPr>
        <p:blipFill>
          <a:blip r:embed="rId8"/>
          <a:stretch>
            <a:fillRect/>
          </a:stretch>
        </p:blipFill>
        <p:spPr>
          <a:xfrm>
            <a:off x="137522" y="3299059"/>
            <a:ext cx="4397087" cy="3112025"/>
          </a:xfrm>
          <a:prstGeom prst="rect">
            <a:avLst/>
          </a:prstGeom>
        </p:spPr>
      </p:pic>
      <p:pic>
        <p:nvPicPr>
          <p:cNvPr id="3" name="Image 2"/>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V="1">
            <a:off x="2965413" y="2861089"/>
            <a:ext cx="3586163" cy="3586163"/>
          </a:xfrm>
          <a:prstGeom prst="rect">
            <a:avLst/>
          </a:prstGeom>
        </p:spPr>
      </p:pic>
      <p:cxnSp>
        <p:nvCxnSpPr>
          <p:cNvPr id="7" name="Connecteur droit avec flèche 6"/>
          <p:cNvCxnSpPr/>
          <p:nvPr/>
        </p:nvCxnSpPr>
        <p:spPr>
          <a:xfrm flipH="1" flipV="1">
            <a:off x="4220673" y="2494479"/>
            <a:ext cx="1128278" cy="136262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995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smtClean="0"/>
              <a:t>Eco indicateur 99</a:t>
            </a:r>
            <a:endParaRPr lang="fr-FR" dirty="0"/>
          </a:p>
        </p:txBody>
      </p:sp>
      <p:sp>
        <p:nvSpPr>
          <p:cNvPr id="5" name="Sous-titre 4"/>
          <p:cNvSpPr>
            <a:spLocks noGrp="1"/>
          </p:cNvSpPr>
          <p:nvPr>
            <p:ph type="subTitle" idx="1"/>
          </p:nvPr>
        </p:nvSpPr>
        <p:spPr/>
        <p:txBody>
          <a:bodyPr>
            <a:normAutofit fontScale="92500" lnSpcReduction="10000"/>
          </a:bodyPr>
          <a:lstStyle/>
          <a:p>
            <a:r>
              <a:rPr lang="fr-FR" dirty="0" smtClean="0"/>
              <a:t>Obtenir un indicateur synthétique</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55</a:t>
            </a:fld>
            <a:endParaRPr lang="fr-FR" dirty="0"/>
          </a:p>
        </p:txBody>
      </p:sp>
    </p:spTree>
    <p:extLst>
      <p:ext uri="{BB962C8B-B14F-4D97-AF65-F5344CB8AC3E}">
        <p14:creationId xmlns:p14="http://schemas.microsoft.com/office/powerpoint/2010/main" val="2116456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Eco Indicateur 99</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56</a:t>
            </a:fld>
            <a:endParaRPr lang="fr-FR" dirty="0"/>
          </a:p>
        </p:txBody>
      </p:sp>
      <p:graphicFrame>
        <p:nvGraphicFramePr>
          <p:cNvPr id="4" name="Diagramme 3"/>
          <p:cNvGraphicFramePr/>
          <p:nvPr>
            <p:extLst>
              <p:ext uri="{D42A27DB-BD31-4B8C-83A1-F6EECF244321}">
                <p14:modId xmlns:p14="http://schemas.microsoft.com/office/powerpoint/2010/main" val="173597405"/>
              </p:ext>
            </p:extLst>
          </p:nvPr>
        </p:nvGraphicFramePr>
        <p:xfrm>
          <a:off x="261302" y="3130306"/>
          <a:ext cx="8782945" cy="3180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9" name="Imag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2450" y="863362"/>
            <a:ext cx="3336266" cy="22376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3612" y="938682"/>
            <a:ext cx="3355427" cy="21163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Rectangle 5"/>
          <p:cNvSpPr>
            <a:spLocks noChangeArrowheads="1"/>
          </p:cNvSpPr>
          <p:nvPr/>
        </p:nvSpPr>
        <p:spPr bwMode="auto">
          <a:xfrm>
            <a:off x="0" y="2125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p14="http://schemas.microsoft.com/office/powerpoint/2010/main" val="3749626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Eco Indicateur 99</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57</a:t>
            </a:fld>
            <a:endParaRPr lang="fr-FR" dirty="0"/>
          </a:p>
        </p:txBody>
      </p:sp>
      <p:sp>
        <p:nvSpPr>
          <p:cNvPr id="5"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Rectangle 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10" name="Graphique 9"/>
          <p:cNvGraphicFramePr>
            <a:graphicFrameLocks/>
          </p:cNvGraphicFramePr>
          <p:nvPr>
            <p:extLst>
              <p:ext uri="{D42A27DB-BD31-4B8C-83A1-F6EECF244321}">
                <p14:modId xmlns:p14="http://schemas.microsoft.com/office/powerpoint/2010/main" val="3422627796"/>
              </p:ext>
            </p:extLst>
          </p:nvPr>
        </p:nvGraphicFramePr>
        <p:xfrm>
          <a:off x="119062" y="776049"/>
          <a:ext cx="8905875" cy="558030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76844" y="3624350"/>
            <a:ext cx="1607127" cy="2172392"/>
          </a:xfrm>
          <a:prstGeom prst="rect">
            <a:avLst/>
          </a:prstGeom>
          <a:noFill/>
          <a:ln>
            <a:solidFill>
              <a:srgbClr val="F7964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8" name="Rectangle 7"/>
          <p:cNvSpPr/>
          <p:nvPr/>
        </p:nvSpPr>
        <p:spPr>
          <a:xfrm>
            <a:off x="1983971" y="3358342"/>
            <a:ext cx="4488873" cy="2438400"/>
          </a:xfrm>
          <a:prstGeom prst="rect">
            <a:avLst/>
          </a:prstGeom>
          <a:noFill/>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9" name="Rectangle 8"/>
          <p:cNvSpPr/>
          <p:nvPr/>
        </p:nvSpPr>
        <p:spPr>
          <a:xfrm>
            <a:off x="6472844" y="2948247"/>
            <a:ext cx="1607127" cy="2848495"/>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1" name="Rectangle 10"/>
          <p:cNvSpPr/>
          <p:nvPr/>
        </p:nvSpPr>
        <p:spPr>
          <a:xfrm>
            <a:off x="8079971" y="1233249"/>
            <a:ext cx="875607" cy="4563493"/>
          </a:xfrm>
          <a:prstGeom prst="rect">
            <a:avLst/>
          </a:prstGeom>
          <a:noFill/>
          <a:ln>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ZoneTexte 1"/>
          <p:cNvSpPr txBox="1"/>
          <p:nvPr/>
        </p:nvSpPr>
        <p:spPr>
          <a:xfrm>
            <a:off x="739832" y="2685550"/>
            <a:ext cx="1945178"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2000" b="1" dirty="0" smtClean="0">
                <a:solidFill>
                  <a:schemeClr val="accent6"/>
                </a:solidFill>
                <a:latin typeface="Calibri Light" panose="020F0302020204030204" pitchFamily="34" charset="0"/>
              </a:rPr>
              <a:t>X 0,1 pour un matériau naturel</a:t>
            </a:r>
            <a:endParaRPr lang="fr-FR" sz="2000" b="1" dirty="0">
              <a:solidFill>
                <a:schemeClr val="accent6"/>
              </a:solidFill>
              <a:latin typeface="Calibri Light" panose="020F0302020204030204" pitchFamily="34" charset="0"/>
            </a:endParaRPr>
          </a:p>
        </p:txBody>
      </p:sp>
      <p:sp>
        <p:nvSpPr>
          <p:cNvPr id="14" name="ZoneTexte 1"/>
          <p:cNvSpPr txBox="1"/>
          <p:nvPr/>
        </p:nvSpPr>
        <p:spPr>
          <a:xfrm>
            <a:off x="2962102" y="2594304"/>
            <a:ext cx="2876204"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2000" b="1" dirty="0" smtClean="0">
                <a:solidFill>
                  <a:schemeClr val="accent1"/>
                </a:solidFill>
                <a:latin typeface="Calibri Light" panose="020F0302020204030204" pitchFamily="34" charset="0"/>
              </a:rPr>
              <a:t>Entre 200 et 800 </a:t>
            </a:r>
            <a:r>
              <a:rPr lang="fr-FR" sz="2000" b="1" dirty="0" err="1" smtClean="0">
                <a:solidFill>
                  <a:schemeClr val="accent1"/>
                </a:solidFill>
                <a:latin typeface="Calibri Light" panose="020F0302020204030204" pitchFamily="34" charset="0"/>
              </a:rPr>
              <a:t>mpts</a:t>
            </a:r>
            <a:r>
              <a:rPr lang="fr-FR" sz="2000" b="1" dirty="0" smtClean="0">
                <a:solidFill>
                  <a:schemeClr val="accent1"/>
                </a:solidFill>
                <a:latin typeface="Calibri Light" panose="020F0302020204030204" pitchFamily="34" charset="0"/>
              </a:rPr>
              <a:t> pour les polymères</a:t>
            </a:r>
            <a:endParaRPr lang="fr-FR" sz="2000" b="1" dirty="0">
              <a:solidFill>
                <a:schemeClr val="accent1"/>
              </a:solidFill>
              <a:latin typeface="Calibri Light" panose="020F0302020204030204" pitchFamily="34" charset="0"/>
            </a:endParaRPr>
          </a:p>
        </p:txBody>
      </p:sp>
      <p:sp>
        <p:nvSpPr>
          <p:cNvPr id="15" name="ZoneTexte 1"/>
          <p:cNvSpPr txBox="1"/>
          <p:nvPr/>
        </p:nvSpPr>
        <p:spPr>
          <a:xfrm>
            <a:off x="6244244" y="2090844"/>
            <a:ext cx="1598815"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2000" b="1" dirty="0" smtClean="0">
                <a:solidFill>
                  <a:srgbClr val="FF0000"/>
                </a:solidFill>
                <a:latin typeface="Calibri Light" panose="020F0302020204030204" pitchFamily="34" charset="0"/>
              </a:rPr>
              <a:t>X 10 pour les métaux</a:t>
            </a:r>
            <a:endParaRPr lang="fr-FR" sz="2000" b="1" dirty="0">
              <a:solidFill>
                <a:srgbClr val="FF0000"/>
              </a:solidFill>
              <a:latin typeface="Calibri Light" panose="020F0302020204030204" pitchFamily="34" charset="0"/>
            </a:endParaRPr>
          </a:p>
        </p:txBody>
      </p:sp>
      <p:sp>
        <p:nvSpPr>
          <p:cNvPr id="16" name="ZoneTexte 1"/>
          <p:cNvSpPr txBox="1"/>
          <p:nvPr/>
        </p:nvSpPr>
        <p:spPr>
          <a:xfrm>
            <a:off x="5971396" y="740900"/>
            <a:ext cx="3045315" cy="95410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FR" sz="2800" b="1" dirty="0" smtClean="0">
                <a:solidFill>
                  <a:srgbClr val="7030A0"/>
                </a:solidFill>
                <a:latin typeface="Calibri Light" panose="020F0302020204030204" pitchFamily="34" charset="0"/>
              </a:rPr>
              <a:t>X 1000 pour les métaux rares</a:t>
            </a:r>
            <a:endParaRPr lang="fr-FR" sz="2800" b="1" dirty="0">
              <a:solidFill>
                <a:srgbClr val="7030A0"/>
              </a:solidFill>
              <a:latin typeface="Calibri Light" panose="020F0302020204030204" pitchFamily="34" charset="0"/>
            </a:endParaRPr>
          </a:p>
        </p:txBody>
      </p:sp>
    </p:spTree>
    <p:extLst>
      <p:ext uri="{BB962C8B-B14F-4D97-AF65-F5344CB8AC3E}">
        <p14:creationId xmlns:p14="http://schemas.microsoft.com/office/powerpoint/2010/main" val="440284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p:bldP spid="14" grpId="0"/>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lstStyle/>
          <a:p>
            <a:r>
              <a:rPr lang="fr-FR" dirty="0" err="1" smtClean="0"/>
              <a:t>Eco-conception</a:t>
            </a:r>
            <a:endParaRPr lang="fr-FR" dirty="0"/>
          </a:p>
        </p:txBody>
      </p:sp>
      <p:sp>
        <p:nvSpPr>
          <p:cNvPr id="5" name="Sous-titre 4"/>
          <p:cNvSpPr>
            <a:spLocks noGrp="1"/>
          </p:cNvSpPr>
          <p:nvPr>
            <p:ph type="subTitle" idx="1"/>
          </p:nvPr>
        </p:nvSpPr>
        <p:spPr/>
        <p:txBody>
          <a:bodyPr>
            <a:normAutofit fontScale="92500" lnSpcReduction="10000"/>
          </a:bodyPr>
          <a:lstStyle/>
          <a:p>
            <a:endParaRPr lang="fr-FR"/>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58</a:t>
            </a:fld>
            <a:endParaRPr lang="fr-FR" dirty="0"/>
          </a:p>
        </p:txBody>
      </p:sp>
    </p:spTree>
    <p:extLst>
      <p:ext uri="{BB962C8B-B14F-4D97-AF65-F5344CB8AC3E}">
        <p14:creationId xmlns:p14="http://schemas.microsoft.com/office/powerpoint/2010/main" val="20351346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Rôle de l’ingénieur</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59</a:t>
            </a:fld>
            <a:endParaRPr lang="fr-FR" dirty="0"/>
          </a:p>
        </p:txBody>
      </p:sp>
      <p:pic>
        <p:nvPicPr>
          <p:cNvPr id="6" name="Image 5"/>
          <p:cNvPicPr>
            <a:picLocks noChangeAspect="1"/>
          </p:cNvPicPr>
          <p:nvPr/>
        </p:nvPicPr>
        <p:blipFill rotWithShape="1">
          <a:blip r:embed="rId2">
            <a:extLst>
              <a:ext uri="{28A0092B-C50C-407E-A947-70E740481C1C}">
                <a14:useLocalDpi xmlns:a14="http://schemas.microsoft.com/office/drawing/2010/main" val="0"/>
              </a:ext>
            </a:extLst>
          </a:blip>
          <a:srcRect l="-44576" t="-29312" r="-8807" b="-10106"/>
          <a:stretch/>
        </p:blipFill>
        <p:spPr>
          <a:xfrm>
            <a:off x="-637309" y="-66501"/>
            <a:ext cx="11216639" cy="7646580"/>
          </a:xfrm>
          <a:prstGeom prst="rect">
            <a:avLst/>
          </a:prstGeom>
          <a:solidFill>
            <a:schemeClr val="tx1"/>
          </a:solidFill>
        </p:spPr>
      </p:pic>
      <p:sp>
        <p:nvSpPr>
          <p:cNvPr id="4" name="Rectangle à coins arrondis 3"/>
          <p:cNvSpPr/>
          <p:nvPr/>
        </p:nvSpPr>
        <p:spPr>
          <a:xfrm>
            <a:off x="457199" y="862113"/>
            <a:ext cx="8531630" cy="1393407"/>
          </a:xfrm>
          <a:prstGeom prst="roundRect">
            <a:avLst/>
          </a:prstGeom>
          <a:solidFill>
            <a:srgbClr val="FFFFFF">
              <a:alpha val="50196"/>
            </a:srgbClr>
          </a:solidFill>
        </p:spPr>
        <p:style>
          <a:lnRef idx="2">
            <a:schemeClr val="dk1"/>
          </a:lnRef>
          <a:fillRef idx="1">
            <a:schemeClr val="lt1"/>
          </a:fillRef>
          <a:effectRef idx="0">
            <a:schemeClr val="dk1"/>
          </a:effectRef>
          <a:fontRef idx="minor">
            <a:schemeClr val="dk1"/>
          </a:fontRef>
        </p:style>
        <p:txBody>
          <a:bodyPr rtlCol="0" anchor="ctr"/>
          <a:lstStyle/>
          <a:p>
            <a:r>
              <a:rPr lang="fr-FR" dirty="0" smtClean="0"/>
              <a:t>Les matériaux sont donc une ressource à gérer avec bon sens. </a:t>
            </a:r>
            <a:r>
              <a:rPr lang="fr-FR" b="1" u="sng" dirty="0" smtClean="0"/>
              <a:t>Leur utilisation doit donc être clairement motivée par un besoin fonctionnel argumenté</a:t>
            </a:r>
            <a:r>
              <a:rPr lang="fr-FR" dirty="0" smtClean="0"/>
              <a:t> : c’est le rôle de l’ingénieur de traduire ce besoin en caractéristiques physiques du système à concevoir, notamment concernant les matériaux.</a:t>
            </a:r>
            <a:endParaRPr lang="fr-FR" dirty="0"/>
          </a:p>
        </p:txBody>
      </p:sp>
      <p:sp>
        <p:nvSpPr>
          <p:cNvPr id="8" name="Ellipse 7"/>
          <p:cNvSpPr/>
          <p:nvPr/>
        </p:nvSpPr>
        <p:spPr>
          <a:xfrm>
            <a:off x="249382" y="2848495"/>
            <a:ext cx="4071355" cy="3793055"/>
          </a:xfrm>
          <a:prstGeom prst="ellipse">
            <a:avLst/>
          </a:prstGeom>
          <a:solidFill>
            <a:srgbClr val="FFFFFF">
              <a:alpha val="50196"/>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fr-FR" sz="2000" b="1" dirty="0" smtClean="0"/>
              <a:t>D’ici 20 ans nous allons produire et introduire dans l’environnement autant de métaux que dans toute l’histoire de l’humanité jusqu’ici…</a:t>
            </a:r>
            <a:endParaRPr lang="fr-FR" sz="2000" b="1" dirty="0"/>
          </a:p>
        </p:txBody>
      </p:sp>
    </p:spTree>
    <p:extLst>
      <p:ext uri="{BB962C8B-B14F-4D97-AF65-F5344CB8AC3E}">
        <p14:creationId xmlns:p14="http://schemas.microsoft.com/office/powerpoint/2010/main" val="94701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2708275" y="4384655"/>
            <a:ext cx="6159500" cy="1533260"/>
          </a:xfrm>
        </p:spPr>
        <p:txBody>
          <a:bodyPr>
            <a:normAutofit/>
          </a:bodyPr>
          <a:lstStyle/>
          <a:p>
            <a:r>
              <a:rPr lang="fr-FR" dirty="0" smtClean="0"/>
              <a:t>Réserves de matériaux pour la conception</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6</a:t>
            </a:fld>
            <a:endParaRPr lang="fr-FR" dirty="0"/>
          </a:p>
        </p:txBody>
      </p:sp>
    </p:spTree>
    <p:extLst>
      <p:ext uri="{BB962C8B-B14F-4D97-AF65-F5344CB8AC3E}">
        <p14:creationId xmlns:p14="http://schemas.microsoft.com/office/powerpoint/2010/main" val="11192173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6"/>
          <p:cNvPicPr/>
          <p:nvPr/>
        </p:nvPicPr>
        <p:blipFill>
          <a:blip r:embed="rId3" cstate="print">
            <a:extLst>
              <a:ext uri="{28A0092B-C50C-407E-A947-70E740481C1C}">
                <a14:useLocalDpi xmlns:a14="http://schemas.microsoft.com/office/drawing/2010/main"/>
              </a:ext>
            </a:extLst>
          </a:blip>
          <a:srcRect/>
          <a:stretch/>
        </p:blipFill>
        <p:spPr>
          <a:xfrm>
            <a:off x="3032146" y="2825059"/>
            <a:ext cx="2535120" cy="2050920"/>
          </a:xfrm>
          <a:prstGeom prst="rect">
            <a:avLst/>
          </a:prstGeom>
          <a:ln>
            <a:noFill/>
          </a:ln>
        </p:spPr>
      </p:pic>
      <p:sp>
        <p:nvSpPr>
          <p:cNvPr id="2" name="Titre 1"/>
          <p:cNvSpPr>
            <a:spLocks noGrp="1"/>
          </p:cNvSpPr>
          <p:nvPr>
            <p:ph type="title"/>
          </p:nvPr>
        </p:nvSpPr>
        <p:spPr/>
        <p:txBody>
          <a:bodyPr/>
          <a:lstStyle/>
          <a:p>
            <a:r>
              <a:rPr lang="fr-FR" dirty="0" smtClean="0"/>
              <a:t>Cycle de vie des produits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60</a:t>
            </a:fld>
            <a:endParaRPr lang="fr-FR" dirty="0"/>
          </a:p>
        </p:txBody>
      </p:sp>
      <p:sp>
        <p:nvSpPr>
          <p:cNvPr id="4" name="TextShape 1"/>
          <p:cNvSpPr txBox="1"/>
          <p:nvPr/>
        </p:nvSpPr>
        <p:spPr>
          <a:xfrm>
            <a:off x="685800" y="2130480"/>
            <a:ext cx="7772040" cy="1469520"/>
          </a:xfrm>
          <a:prstGeom prst="rect">
            <a:avLst/>
          </a:prstGeom>
          <a:noFill/>
          <a:ln>
            <a:noFill/>
          </a:ln>
        </p:spPr>
        <p:txBody>
          <a:bodyPr anchor="ctr"/>
          <a:lstStyle/>
          <a:p>
            <a:endParaRPr lang="fr-FR" sz="1800" b="0" strike="noStrike" spc="-1">
              <a:solidFill>
                <a:srgbClr val="000000"/>
              </a:solidFill>
              <a:uFill>
                <a:solidFill>
                  <a:srgbClr val="FFFFFF"/>
                </a:solidFill>
              </a:uFill>
              <a:latin typeface="Calibri"/>
            </a:endParaRPr>
          </a:p>
        </p:txBody>
      </p:sp>
      <p:sp>
        <p:nvSpPr>
          <p:cNvPr id="5" name="TextShape 2"/>
          <p:cNvSpPr txBox="1"/>
          <p:nvPr/>
        </p:nvSpPr>
        <p:spPr>
          <a:xfrm>
            <a:off x="1371600" y="3886200"/>
            <a:ext cx="6400440" cy="1752120"/>
          </a:xfrm>
          <a:prstGeom prst="rect">
            <a:avLst/>
          </a:prstGeom>
          <a:noFill/>
          <a:ln>
            <a:noFill/>
          </a:ln>
        </p:spPr>
        <p:txBody>
          <a:bodyPr/>
          <a:lstStyle/>
          <a:p>
            <a:pPr algn="ctr"/>
            <a:endParaRPr lang="fr-FR" sz="3200" b="0" strike="noStrike" spc="-1">
              <a:solidFill>
                <a:srgbClr val="000000"/>
              </a:solidFill>
              <a:uFill>
                <a:solidFill>
                  <a:srgbClr val="FFFFFF"/>
                </a:solidFill>
              </a:uFill>
              <a:latin typeface="Arial"/>
            </a:endParaRPr>
          </a:p>
        </p:txBody>
      </p:sp>
      <p:pic>
        <p:nvPicPr>
          <p:cNvPr id="6" name="Image 3"/>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7240" y="1067760"/>
            <a:ext cx="7986600" cy="5010840"/>
          </a:xfrm>
          <a:prstGeom prst="rect">
            <a:avLst/>
          </a:prstGeom>
          <a:ln>
            <a:noFill/>
          </a:ln>
        </p:spPr>
      </p:pic>
      <p:pic>
        <p:nvPicPr>
          <p:cNvPr id="7" name="Image 4"/>
          <p:cNvPicPr/>
          <p:nvPr/>
        </p:nvPicPr>
        <p:blipFill>
          <a:blip r:embed="rId5" cstate="print">
            <a:extLst>
              <a:ext uri="{28A0092B-C50C-407E-A947-70E740481C1C}">
                <a14:useLocalDpi xmlns:a14="http://schemas.microsoft.com/office/drawing/2010/main"/>
              </a:ext>
            </a:extLst>
          </a:blip>
          <a:stretch/>
        </p:blipFill>
        <p:spPr>
          <a:xfrm>
            <a:off x="3846600" y="34200"/>
            <a:ext cx="2017440" cy="1344960"/>
          </a:xfrm>
          <a:prstGeom prst="rect">
            <a:avLst/>
          </a:prstGeom>
          <a:ln>
            <a:noFill/>
          </a:ln>
        </p:spPr>
      </p:pic>
      <p:pic>
        <p:nvPicPr>
          <p:cNvPr id="9" name="Image 7"/>
          <p:cNvPicPr/>
          <p:nvPr/>
        </p:nvPicPr>
        <p:blipFill>
          <a:blip r:embed="rId6" cstate="print">
            <a:extLst>
              <a:ext uri="{28A0092B-C50C-407E-A947-70E740481C1C}">
                <a14:useLocalDpi xmlns:a14="http://schemas.microsoft.com/office/drawing/2010/main"/>
              </a:ext>
            </a:extLst>
          </a:blip>
          <a:srcRect/>
          <a:stretch/>
        </p:blipFill>
        <p:spPr>
          <a:xfrm>
            <a:off x="1080" y="5788440"/>
            <a:ext cx="2740680" cy="1069200"/>
          </a:xfrm>
          <a:prstGeom prst="rect">
            <a:avLst/>
          </a:prstGeom>
          <a:ln>
            <a:noFill/>
          </a:ln>
        </p:spPr>
      </p:pic>
      <p:pic>
        <p:nvPicPr>
          <p:cNvPr id="10" name="Image 8"/>
          <p:cNvPicPr/>
          <p:nvPr/>
        </p:nvPicPr>
        <p:blipFill>
          <a:blip r:embed="rId7" cstate="print">
            <a:extLst>
              <a:ext uri="{28A0092B-C50C-407E-A947-70E740481C1C}">
                <a14:useLocalDpi xmlns:a14="http://schemas.microsoft.com/office/drawing/2010/main"/>
              </a:ext>
            </a:extLst>
          </a:blip>
          <a:stretch/>
        </p:blipFill>
        <p:spPr>
          <a:xfrm>
            <a:off x="6645960" y="34200"/>
            <a:ext cx="2497680" cy="1401840"/>
          </a:xfrm>
          <a:prstGeom prst="rect">
            <a:avLst/>
          </a:prstGeom>
          <a:ln>
            <a:noFill/>
          </a:ln>
        </p:spPr>
      </p:pic>
      <p:sp>
        <p:nvSpPr>
          <p:cNvPr id="11" name="Line 3"/>
          <p:cNvSpPr/>
          <p:nvPr/>
        </p:nvSpPr>
        <p:spPr>
          <a:xfrm>
            <a:off x="1655280" y="1353960"/>
            <a:ext cx="1510920" cy="776160"/>
          </a:xfrm>
          <a:prstGeom prst="line">
            <a:avLst/>
          </a:prstGeom>
          <a:ln w="57240">
            <a:solidFill>
              <a:srgbClr val="C0504D"/>
            </a:solidFill>
            <a:round/>
          </a:ln>
        </p:spPr>
        <p:style>
          <a:lnRef idx="0">
            <a:scrgbClr r="0" g="0" b="0"/>
          </a:lnRef>
          <a:fillRef idx="0">
            <a:scrgbClr r="0" g="0" b="0"/>
          </a:fillRef>
          <a:effectRef idx="0">
            <a:scrgbClr r="0" g="0" b="0"/>
          </a:effectRef>
          <a:fontRef idx="minor"/>
        </p:style>
      </p:sp>
      <p:sp>
        <p:nvSpPr>
          <p:cNvPr id="12" name="Line 4"/>
          <p:cNvSpPr/>
          <p:nvPr/>
        </p:nvSpPr>
        <p:spPr>
          <a:xfrm flipV="1">
            <a:off x="1710000" y="1395000"/>
            <a:ext cx="1450800" cy="802800"/>
          </a:xfrm>
          <a:prstGeom prst="line">
            <a:avLst/>
          </a:prstGeom>
          <a:ln w="57240">
            <a:solidFill>
              <a:srgbClr val="C0504D"/>
            </a:solidFill>
            <a:round/>
          </a:ln>
        </p:spPr>
        <p:style>
          <a:lnRef idx="0">
            <a:scrgbClr r="0" g="0" b="0"/>
          </a:lnRef>
          <a:fillRef idx="0">
            <a:scrgbClr r="0" g="0" b="0"/>
          </a:fillRef>
          <a:effectRef idx="0">
            <a:scrgbClr r="0" g="0" b="0"/>
          </a:effectRef>
          <a:fontRef idx="minor"/>
        </p:style>
      </p:sp>
      <p:pic>
        <p:nvPicPr>
          <p:cNvPr id="13" name="Espace réservé du contenu 3"/>
          <p:cNvPicPr/>
          <p:nvPr/>
        </p:nvPicPr>
        <p:blipFill>
          <a:blip r:embed="rId8" cstate="print">
            <a:extLst>
              <a:ext uri="{28A0092B-C50C-407E-A947-70E740481C1C}">
                <a14:useLocalDpi xmlns:a14="http://schemas.microsoft.com/office/drawing/2010/main"/>
              </a:ext>
            </a:extLst>
          </a:blip>
          <a:srcRect/>
          <a:stretch/>
        </p:blipFill>
        <p:spPr>
          <a:xfrm>
            <a:off x="0" y="-16625"/>
            <a:ext cx="2505600" cy="1399680"/>
          </a:xfrm>
          <a:prstGeom prst="rect">
            <a:avLst/>
          </a:prstGeom>
          <a:ln>
            <a:noFill/>
          </a:ln>
        </p:spPr>
      </p:pic>
      <p:pic>
        <p:nvPicPr>
          <p:cNvPr id="14" name="Espace réservé du contenu 3"/>
          <p:cNvPicPr/>
          <p:nvPr/>
        </p:nvPicPr>
        <p:blipFill>
          <a:blip r:embed="rId9" cstate="print">
            <a:extLst>
              <a:ext uri="{28A0092B-C50C-407E-A947-70E740481C1C}">
                <a14:useLocalDpi xmlns:a14="http://schemas.microsoft.com/office/drawing/2010/main"/>
              </a:ext>
            </a:extLst>
          </a:blip>
          <a:srcRect/>
          <a:stretch/>
        </p:blipFill>
        <p:spPr>
          <a:xfrm>
            <a:off x="7036920" y="1638360"/>
            <a:ext cx="2034720" cy="1118880"/>
          </a:xfrm>
          <a:prstGeom prst="rect">
            <a:avLst/>
          </a:prstGeom>
          <a:ln>
            <a:noFill/>
          </a:ln>
        </p:spPr>
      </p:pic>
      <p:pic>
        <p:nvPicPr>
          <p:cNvPr id="15" name="Image 18"/>
          <p:cNvPicPr/>
          <p:nvPr/>
        </p:nvPicPr>
        <p:blipFill>
          <a:blip r:embed="rId10" cstate="print">
            <a:extLst>
              <a:ext uri="{28A0092B-C50C-407E-A947-70E740481C1C}">
                <a14:useLocalDpi xmlns:a14="http://schemas.microsoft.com/office/drawing/2010/main"/>
              </a:ext>
            </a:extLst>
          </a:blip>
          <a:srcRect/>
          <a:stretch/>
        </p:blipFill>
        <p:spPr>
          <a:xfrm>
            <a:off x="7254360" y="4176720"/>
            <a:ext cx="1938600" cy="1625400"/>
          </a:xfrm>
          <a:prstGeom prst="rect">
            <a:avLst/>
          </a:prstGeom>
          <a:ln>
            <a:noFill/>
          </a:ln>
        </p:spPr>
      </p:pic>
    </p:spTree>
    <p:extLst>
      <p:ext uri="{BB962C8B-B14F-4D97-AF65-F5344CB8AC3E}">
        <p14:creationId xmlns:p14="http://schemas.microsoft.com/office/powerpoint/2010/main" val="1766236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Documents and Settings\PAWLAK\Mes documents\Séminaire\Eco_labels\poubellebarree.jpe"/>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7906" r="16844"/>
          <a:stretch/>
        </p:blipFill>
        <p:spPr bwMode="auto">
          <a:xfrm>
            <a:off x="336616" y="2953731"/>
            <a:ext cx="2208944" cy="348639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06470">
            <a:off x="4995460" y="1805928"/>
            <a:ext cx="2193050" cy="3090034"/>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3838">
            <a:off x="2316735" y="1026316"/>
            <a:ext cx="2154174" cy="3038991"/>
          </a:xfrm>
          <a:prstGeom prst="rect">
            <a:avLst/>
          </a:prstGeom>
        </p:spPr>
      </p:pic>
      <p:sp>
        <p:nvSpPr>
          <p:cNvPr id="2" name="Titre 1"/>
          <p:cNvSpPr>
            <a:spLocks noGrp="1"/>
          </p:cNvSpPr>
          <p:nvPr>
            <p:ph type="title"/>
          </p:nvPr>
        </p:nvSpPr>
        <p:spPr/>
        <p:txBody>
          <a:bodyPr>
            <a:normAutofit/>
          </a:bodyPr>
          <a:lstStyle/>
          <a:p>
            <a:r>
              <a:rPr lang="fr-FR" dirty="0" smtClean="0"/>
              <a:t>Focus sur les normes d’éco-conception</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61</a:t>
            </a:fld>
            <a:endParaRPr lang="fr-FR" dirty="0"/>
          </a:p>
        </p:txBody>
      </p:sp>
      <p:sp>
        <p:nvSpPr>
          <p:cNvPr id="7" name="Ellipse 6"/>
          <p:cNvSpPr/>
          <p:nvPr/>
        </p:nvSpPr>
        <p:spPr>
          <a:xfrm>
            <a:off x="6361759" y="1990007"/>
            <a:ext cx="2389910" cy="238991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4000" b="1" dirty="0" err="1" smtClean="0"/>
              <a:t>RoHS</a:t>
            </a:r>
            <a:r>
              <a:rPr lang="fr-FR" sz="4000" b="1" dirty="0" smtClean="0"/>
              <a:t/>
            </a:r>
            <a:br>
              <a:rPr lang="fr-FR" sz="4000" b="1" dirty="0" smtClean="0"/>
            </a:br>
            <a:r>
              <a:rPr lang="fr-FR" sz="2400" b="1" dirty="0" smtClean="0"/>
              <a:t>2002</a:t>
            </a:r>
            <a:endParaRPr lang="fr-FR" sz="4000" b="1" dirty="0"/>
          </a:p>
        </p:txBody>
      </p:sp>
      <p:sp>
        <p:nvSpPr>
          <p:cNvPr id="8" name="Ellipse 7"/>
          <p:cNvSpPr/>
          <p:nvPr/>
        </p:nvSpPr>
        <p:spPr>
          <a:xfrm>
            <a:off x="2124940" y="3966444"/>
            <a:ext cx="2389910" cy="238991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3600" b="1" dirty="0" err="1" smtClean="0"/>
              <a:t>EuP</a:t>
            </a:r>
            <a:r>
              <a:rPr lang="fr-FR" sz="3600" b="1" dirty="0" smtClean="0"/>
              <a:t> et </a:t>
            </a:r>
            <a:r>
              <a:rPr lang="fr-FR" sz="3600" b="1" dirty="0" err="1" smtClean="0"/>
              <a:t>ErP</a:t>
            </a:r>
            <a:endParaRPr lang="fr-FR" sz="3600" b="1" dirty="0"/>
          </a:p>
        </p:txBody>
      </p:sp>
      <p:sp>
        <p:nvSpPr>
          <p:cNvPr id="10" name="Ellipse 9"/>
          <p:cNvSpPr/>
          <p:nvPr/>
        </p:nvSpPr>
        <p:spPr>
          <a:xfrm>
            <a:off x="342900" y="927798"/>
            <a:ext cx="2389910" cy="238991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4000" b="1" dirty="0" smtClean="0"/>
              <a:t>DEEE</a:t>
            </a:r>
            <a:br>
              <a:rPr lang="fr-FR" sz="4000" b="1" dirty="0" smtClean="0"/>
            </a:br>
            <a:r>
              <a:rPr lang="fr-FR" sz="2400" b="1" dirty="0" smtClean="0"/>
              <a:t>2002</a:t>
            </a:r>
            <a:endParaRPr lang="fr-FR" sz="4000" b="1" dirty="0"/>
          </a:p>
        </p:txBody>
      </p:sp>
    </p:spTree>
    <p:extLst>
      <p:ext uri="{BB962C8B-B14F-4D97-AF65-F5344CB8AC3E}">
        <p14:creationId xmlns:p14="http://schemas.microsoft.com/office/powerpoint/2010/main" val="390388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Liste des normes environnementales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62</a:t>
            </a:fld>
            <a:endParaRPr lang="fr-FR" dirty="0"/>
          </a:p>
        </p:txBody>
      </p:sp>
      <p:pic>
        <p:nvPicPr>
          <p:cNvPr id="4" name="Image 3"/>
          <p:cNvPicPr>
            <a:picLocks noChangeAspect="1"/>
          </p:cNvPicPr>
          <p:nvPr/>
        </p:nvPicPr>
        <p:blipFill rotWithShape="1">
          <a:blip r:embed="rId2"/>
          <a:srcRect l="1834" t="15152" r="21530"/>
          <a:stretch/>
        </p:blipFill>
        <p:spPr>
          <a:xfrm>
            <a:off x="9353550" y="776049"/>
            <a:ext cx="15351359" cy="9560454"/>
          </a:xfrm>
          <a:prstGeom prst="rect">
            <a:avLst/>
          </a:prstGeom>
        </p:spPr>
      </p:pic>
      <p:sp>
        <p:nvSpPr>
          <p:cNvPr id="5" name="Rectangle à coins arrondis 4"/>
          <p:cNvSpPr/>
          <p:nvPr/>
        </p:nvSpPr>
        <p:spPr>
          <a:xfrm>
            <a:off x="457200" y="1104900"/>
            <a:ext cx="3905250" cy="4133850"/>
          </a:xfrm>
          <a:prstGeom prst="roundRect">
            <a:avLst/>
          </a:prstGeom>
          <a:solidFill>
            <a:srgbClr val="FFFFFF">
              <a:alpha val="20000"/>
            </a:srgbClr>
          </a:solidFill>
          <a:ln w="38100">
            <a:solidFill>
              <a:schemeClr val="tx1"/>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7" name="ZoneTexte 6"/>
          <p:cNvSpPr txBox="1"/>
          <p:nvPr/>
        </p:nvSpPr>
        <p:spPr>
          <a:xfrm>
            <a:off x="4884821" y="1409700"/>
            <a:ext cx="3994484" cy="3785652"/>
          </a:xfrm>
          <a:prstGeom prst="rect">
            <a:avLst/>
          </a:prstGeom>
          <a:noFill/>
        </p:spPr>
        <p:txBody>
          <a:bodyPr wrap="square" rtlCol="0">
            <a:spAutoFit/>
          </a:bodyPr>
          <a:lstStyle/>
          <a:p>
            <a:pPr marL="285750" indent="-285750">
              <a:buFont typeface="Arial" panose="020B0604020202020204" pitchFamily="34" charset="0"/>
              <a:buChar char="•"/>
            </a:pPr>
            <a:r>
              <a:rPr lang="fr-FR" sz="1600" dirty="0" smtClean="0">
                <a:latin typeface="Calibri Light" panose="020F0302020204030204" pitchFamily="34" charset="0"/>
              </a:rPr>
              <a:t>ISO 14000 : management environnemental</a:t>
            </a:r>
          </a:p>
          <a:p>
            <a:pPr marL="285750" indent="-285750">
              <a:buFont typeface="Arial" panose="020B0604020202020204" pitchFamily="34" charset="0"/>
              <a:buChar char="•"/>
            </a:pPr>
            <a:r>
              <a:rPr lang="fr-FR" sz="1600" dirty="0" smtClean="0">
                <a:latin typeface="Calibri Light" panose="020F0302020204030204" pitchFamily="34" charset="0"/>
              </a:rPr>
              <a:t>ISO 14064 : gaz à effet de serre</a:t>
            </a:r>
          </a:p>
          <a:p>
            <a:pPr marL="285750" indent="-285750">
              <a:buFont typeface="Arial" panose="020B0604020202020204" pitchFamily="34" charset="0"/>
              <a:buChar char="•"/>
            </a:pPr>
            <a:r>
              <a:rPr lang="fr-FR" sz="1600" dirty="0" smtClean="0">
                <a:latin typeface="Calibri Light" panose="020F0302020204030204" pitchFamily="34" charset="0"/>
              </a:rPr>
              <a:t>ISO 14067 : empreinte carbone</a:t>
            </a:r>
          </a:p>
          <a:p>
            <a:pPr marL="285750" indent="-285750">
              <a:buFont typeface="Arial" panose="020B0604020202020204" pitchFamily="34" charset="0"/>
              <a:buChar char="•"/>
            </a:pPr>
            <a:r>
              <a:rPr lang="fr-FR" sz="1600" dirty="0" smtClean="0">
                <a:latin typeface="Calibri Light" panose="020F0302020204030204" pitchFamily="34" charset="0"/>
              </a:rPr>
              <a:t>ISO 50001 : management de l’énergie</a:t>
            </a:r>
          </a:p>
          <a:p>
            <a:pPr marL="285750" indent="-285750">
              <a:buFont typeface="Arial" panose="020B0604020202020204" pitchFamily="34" charset="0"/>
              <a:buChar char="•"/>
            </a:pPr>
            <a:r>
              <a:rPr lang="fr-FR" sz="1600" dirty="0" smtClean="0">
                <a:latin typeface="Calibri Light" panose="020F0302020204030204" pitchFamily="34" charset="0"/>
              </a:rPr>
              <a:t>ISO 14090 : adaptation aux</a:t>
            </a:r>
            <a:br>
              <a:rPr lang="fr-FR" sz="1600" dirty="0" smtClean="0">
                <a:latin typeface="Calibri Light" panose="020F0302020204030204" pitchFamily="34" charset="0"/>
              </a:rPr>
            </a:br>
            <a:r>
              <a:rPr lang="fr-FR" sz="1600" dirty="0" smtClean="0">
                <a:latin typeface="Calibri Light" panose="020F0302020204030204" pitchFamily="34" charset="0"/>
              </a:rPr>
              <a:t>changements climatiques</a:t>
            </a:r>
          </a:p>
          <a:p>
            <a:pPr marL="285750" indent="-285750">
              <a:buFont typeface="Arial" panose="020B0604020202020204" pitchFamily="34" charset="0"/>
              <a:buChar char="•"/>
            </a:pPr>
            <a:r>
              <a:rPr lang="fr-FR" sz="1600" dirty="0" smtClean="0">
                <a:latin typeface="Calibri Light" panose="020F0302020204030204" pitchFamily="34" charset="0"/>
              </a:rPr>
              <a:t>ISO 14080 : mesures en faveur du climat</a:t>
            </a:r>
            <a:br>
              <a:rPr lang="fr-FR" sz="1600" dirty="0" smtClean="0">
                <a:latin typeface="Calibri Light" panose="020F0302020204030204" pitchFamily="34" charset="0"/>
              </a:rPr>
            </a:br>
            <a:r>
              <a:rPr lang="fr-FR" sz="1600" b="1" i="1" u="sng" dirty="0" smtClean="0">
                <a:latin typeface="Calibri Light" panose="020F0302020204030204" pitchFamily="34" charset="0"/>
              </a:rPr>
              <a:t>Et aussi :</a:t>
            </a:r>
          </a:p>
          <a:p>
            <a:pPr marL="285750" indent="-285750">
              <a:buFont typeface="Arial" panose="020B0604020202020204" pitchFamily="34" charset="0"/>
              <a:buChar char="•"/>
            </a:pPr>
            <a:r>
              <a:rPr lang="fr-FR" sz="1600" b="1" i="1" u="sng" dirty="0" smtClean="0">
                <a:latin typeface="Calibri Light" panose="020F0302020204030204" pitchFamily="34" charset="0"/>
              </a:rPr>
              <a:t>ISO 14006 : Ligne directrice</a:t>
            </a:r>
            <a:br>
              <a:rPr lang="fr-FR" sz="1600" b="1" i="1" u="sng" dirty="0" smtClean="0">
                <a:latin typeface="Calibri Light" panose="020F0302020204030204" pitchFamily="34" charset="0"/>
              </a:rPr>
            </a:br>
            <a:r>
              <a:rPr lang="fr-FR" sz="1600" b="1" i="1" u="sng" dirty="0" smtClean="0">
                <a:latin typeface="Calibri Light" panose="020F0302020204030204" pitchFamily="34" charset="0"/>
              </a:rPr>
              <a:t>d’éco-conception</a:t>
            </a:r>
          </a:p>
          <a:p>
            <a:pPr marL="285750" indent="-285750">
              <a:buFont typeface="Arial" panose="020B0604020202020204" pitchFamily="34" charset="0"/>
              <a:buChar char="•"/>
            </a:pPr>
            <a:r>
              <a:rPr lang="fr-FR" sz="1600" b="1" i="1" u="sng" dirty="0" smtClean="0">
                <a:latin typeface="Calibri Light" panose="020F0302020204030204" pitchFamily="34" charset="0"/>
              </a:rPr>
              <a:t>ISO 14040 : Analyse du cycle de vie</a:t>
            </a:r>
          </a:p>
          <a:p>
            <a:pPr marL="285750" indent="-285750">
              <a:buFont typeface="Arial" panose="020B0604020202020204" pitchFamily="34" charset="0"/>
              <a:buChar char="•"/>
            </a:pPr>
            <a:r>
              <a:rPr lang="fr-FR" sz="1600" b="1" i="1" u="sng" dirty="0" smtClean="0">
                <a:latin typeface="Calibri Light" panose="020F0302020204030204" pitchFamily="34" charset="0"/>
              </a:rPr>
              <a:t>NF E01-005 : éco-conception</a:t>
            </a:r>
            <a:br>
              <a:rPr lang="fr-FR" sz="1600" b="1" i="1" u="sng" dirty="0" smtClean="0">
                <a:latin typeface="Calibri Light" panose="020F0302020204030204" pitchFamily="34" charset="0"/>
              </a:rPr>
            </a:br>
            <a:r>
              <a:rPr lang="fr-FR" sz="1600" b="1" i="1" u="sng" dirty="0" smtClean="0">
                <a:latin typeface="Calibri Light" panose="020F0302020204030204" pitchFamily="34" charset="0"/>
              </a:rPr>
              <a:t>des produits mécaniques</a:t>
            </a:r>
          </a:p>
          <a:p>
            <a:pPr marL="285750" indent="-285750">
              <a:buFont typeface="Arial" panose="020B0604020202020204" pitchFamily="34" charset="0"/>
              <a:buChar char="•"/>
            </a:pPr>
            <a:r>
              <a:rPr lang="fr-FR" sz="1600" b="1" i="1" u="sng" dirty="0" smtClean="0">
                <a:latin typeface="Calibri Light" panose="020F0302020204030204" pitchFamily="34" charset="0"/>
              </a:rPr>
              <a:t>ISO 14020 : Etiquettes et déclarations environnementales</a:t>
            </a:r>
          </a:p>
        </p:txBody>
      </p:sp>
    </p:spTree>
    <p:extLst>
      <p:ext uri="{BB962C8B-B14F-4D97-AF65-F5344CB8AC3E}">
        <p14:creationId xmlns:p14="http://schemas.microsoft.com/office/powerpoint/2010/main" val="371319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61111E-6 4.81481E-6 L -0.98525 0.01203 " pathEditMode="relative" rAng="0" ptsTypes="AA">
                                      <p:cBhvr>
                                        <p:cTn id="6" dur="2000" fill="hold"/>
                                        <p:tgtEl>
                                          <p:spTgt spid="4"/>
                                        </p:tgtEl>
                                        <p:attrNameLst>
                                          <p:attrName>ppt_x</p:attrName>
                                          <p:attrName>ppt_y</p:attrName>
                                        </p:attrNameLst>
                                      </p:cBhvr>
                                      <p:rCtr x="-49271" y="602"/>
                                    </p:animMotion>
                                  </p:childTnLst>
                                </p:cTn>
                              </p:par>
                            </p:childTnLst>
                          </p:cTn>
                        </p:par>
                      </p:childTnLst>
                    </p:cTn>
                  </p:par>
                  <p:par>
                    <p:cTn id="7" fill="hold">
                      <p:stCondLst>
                        <p:cond delay="indefinite"/>
                      </p:stCondLst>
                      <p:childTnLst>
                        <p:par>
                          <p:cTn id="8" fill="hold">
                            <p:stCondLst>
                              <p:cond delay="0"/>
                            </p:stCondLst>
                            <p:childTnLst>
                              <p:par>
                                <p:cTn id="9" presetID="50" presetClass="path" presetSubtype="0" accel="50000" decel="50000" fill="hold" nodeType="clickEffect">
                                  <p:stCondLst>
                                    <p:cond delay="0"/>
                                  </p:stCondLst>
                                  <p:childTnLst>
                                    <p:animMotion origin="layout" path="M -0.98525 0.01203 L -1.16754 0.01203 C -1.24914 0.01203 -1.34983 -0.00417 -1.34983 -0.01713 L -1.34983 -0.0463 " pathEditMode="relative" rAng="0" ptsTypes="AAAA">
                                      <p:cBhvr>
                                        <p:cTn id="10" dur="2000" fill="hold"/>
                                        <p:tgtEl>
                                          <p:spTgt spid="4"/>
                                        </p:tgtEl>
                                        <p:attrNameLst>
                                          <p:attrName>ppt_x</p:attrName>
                                          <p:attrName>ppt_y</p:attrName>
                                        </p:attrNameLst>
                                      </p:cBhvr>
                                      <p:rCtr x="-18229" y="-291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34983 -0.0463 L -1.18108 -0.48519 " pathEditMode="relative" rAng="0" ptsTypes="AA">
                                      <p:cBhvr>
                                        <p:cTn id="14" dur="2000" fill="hold"/>
                                        <p:tgtEl>
                                          <p:spTgt spid="4"/>
                                        </p:tgtEl>
                                        <p:attrNameLst>
                                          <p:attrName>ppt_x</p:attrName>
                                          <p:attrName>ppt_y</p:attrName>
                                        </p:attrNameLst>
                                      </p:cBhvr>
                                      <p:rCtr x="8438" y="-21944"/>
                                    </p:animMotion>
                                  </p:childTnLst>
                                </p:cTn>
                              </p:par>
                            </p:childTnLst>
                          </p:cTn>
                        </p:par>
                      </p:childTnLst>
                    </p:cTn>
                  </p:par>
                  <p:par>
                    <p:cTn id="15" fill="hold">
                      <p:stCondLst>
                        <p:cond delay="indefinite"/>
                      </p:stCondLst>
                      <p:childTnLst>
                        <p:par>
                          <p:cTn id="16" fill="hold">
                            <p:stCondLst>
                              <p:cond delay="0"/>
                            </p:stCondLst>
                            <p:childTnLst>
                              <p:par>
                                <p:cTn id="17" presetID="50" presetClass="path" presetSubtype="0" accel="50000" decel="50000" fill="hold" nodeType="clickEffect">
                                  <p:stCondLst>
                                    <p:cond delay="0"/>
                                  </p:stCondLst>
                                  <p:childTnLst>
                                    <p:animMotion origin="layout" path="M -1.18108 -0.48519 L -1.25816 -0.48519 C -1.29289 -0.48519 -1.33525 -0.56389 -1.33525 -0.62801 L -1.33525 -0.77014 " pathEditMode="relative" rAng="0" ptsTypes="AAAA">
                                      <p:cBhvr>
                                        <p:cTn id="18" dur="2000" fill="hold"/>
                                        <p:tgtEl>
                                          <p:spTgt spid="4"/>
                                        </p:tgtEl>
                                        <p:attrNameLst>
                                          <p:attrName>ppt_x</p:attrName>
                                          <p:attrName>ppt_y</p:attrName>
                                        </p:attrNameLst>
                                      </p:cBhvr>
                                      <p:rCtr x="-7708" y="-1425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33525 -0.77014 L -1.34983 -0.0463 " pathEditMode="relative" rAng="0" ptsTypes="AA">
                                      <p:cBhvr>
                                        <p:cTn id="22" dur="2000" fill="hold"/>
                                        <p:tgtEl>
                                          <p:spTgt spid="4"/>
                                        </p:tgtEl>
                                        <p:attrNameLst>
                                          <p:attrName>ppt_x</p:attrName>
                                          <p:attrName>ppt_y</p:attrName>
                                        </p:attrNameLst>
                                      </p:cBhvr>
                                      <p:rCtr x="-729" y="36181"/>
                                    </p:animMotion>
                                  </p:childTnLst>
                                </p:cTn>
                              </p:par>
                            </p:childTnLst>
                          </p:cTn>
                        </p:par>
                        <p:par>
                          <p:cTn id="23" fill="hold">
                            <p:stCondLst>
                              <p:cond delay="2000"/>
                            </p:stCondLst>
                            <p:childTnLst>
                              <p:par>
                                <p:cTn id="24" presetID="42" presetClass="path" presetSubtype="0" accel="50000" decel="50000" fill="hold" nodeType="afterEffect">
                                  <p:stCondLst>
                                    <p:cond delay="0"/>
                                  </p:stCondLst>
                                  <p:childTnLst>
                                    <p:animMotion origin="layout" path="M -1.34983 -0.0463 L -1.79775 -0.0463 " pathEditMode="relative" rAng="0" ptsTypes="AA">
                                      <p:cBhvr>
                                        <p:cTn id="25" dur="2000" fill="hold"/>
                                        <p:tgtEl>
                                          <p:spTgt spid="4"/>
                                        </p:tgtEl>
                                        <p:attrNameLst>
                                          <p:attrName>ppt_x</p:attrName>
                                          <p:attrName>ppt_y</p:attrName>
                                        </p:attrNameLst>
                                      </p:cBhvr>
                                      <p:rCtr x="-22396" y="0"/>
                                    </p:animMotion>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1.79775 -0.0463 L -1.88525 -0.77014 " pathEditMode="relative" rAng="0" ptsTypes="AA">
                                      <p:cBhvr>
                                        <p:cTn id="29" dur="2000" fill="hold"/>
                                        <p:tgtEl>
                                          <p:spTgt spid="4"/>
                                        </p:tgtEl>
                                        <p:attrNameLst>
                                          <p:attrName>ppt_x</p:attrName>
                                          <p:attrName>ppt_y</p:attrName>
                                        </p:attrNameLst>
                                      </p:cBhvr>
                                      <p:rCtr x="-4375" y="-36204"/>
                                    </p:animMotion>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1.88525 -0.77014 L -2.0665 -0.37408 " pathEditMode="relative" rAng="0" ptsTypes="AA">
                                      <p:cBhvr>
                                        <p:cTn id="33" dur="2000" fill="hold"/>
                                        <p:tgtEl>
                                          <p:spTgt spid="4"/>
                                        </p:tgtEl>
                                        <p:attrNameLst>
                                          <p:attrName>ppt_x</p:attrName>
                                          <p:attrName>ppt_y</p:attrName>
                                        </p:attrNameLst>
                                      </p:cBhvr>
                                      <p:rCtr x="-9063" y="19792"/>
                                    </p:animMotion>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0665 -0.37408 L -2.23525 -0.30463 " pathEditMode="relative" rAng="0" ptsTypes="AA">
                                      <p:cBhvr>
                                        <p:cTn id="37" dur="2000" fill="hold"/>
                                        <p:tgtEl>
                                          <p:spTgt spid="4"/>
                                        </p:tgtEl>
                                        <p:attrNameLst>
                                          <p:attrName>ppt_x</p:attrName>
                                          <p:attrName>ppt_y</p:attrName>
                                        </p:attrNameLst>
                                      </p:cBhvr>
                                      <p:rCtr x="-8438" y="3472"/>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23525 -0.30463 L -2.2665 -0.58241 " pathEditMode="relative" rAng="0" ptsTypes="AA">
                                      <p:cBhvr>
                                        <p:cTn id="41" dur="2000" fill="hold"/>
                                        <p:tgtEl>
                                          <p:spTgt spid="4"/>
                                        </p:tgtEl>
                                        <p:attrNameLst>
                                          <p:attrName>ppt_x</p:attrName>
                                          <p:attrName>ppt_y</p:attrName>
                                        </p:attrNameLst>
                                      </p:cBhvr>
                                      <p:rCtr x="-1563" y="-13889"/>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0" nodeType="clickEffect">
                                  <p:stCondLst>
                                    <p:cond delay="0"/>
                                  </p:stCondLst>
                                  <p:childTnLst>
                                    <p:animMotion origin="layout" path="M -1.66667E-6 0 L 0.46771 0.00139 " pathEditMode="relative" rAng="0" ptsTypes="AA">
                                      <p:cBhvr>
                                        <p:cTn id="45" dur="2000" fill="hold"/>
                                        <p:tgtEl>
                                          <p:spTgt spid="5"/>
                                        </p:tgtEl>
                                        <p:attrNameLst>
                                          <p:attrName>ppt_x</p:attrName>
                                          <p:attrName>ppt_y</p:attrName>
                                        </p:attrNameLst>
                                      </p:cBhvr>
                                      <p:rCtr x="23385" y="69"/>
                                    </p:animMotion>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xEl>
                                              <p:pRg st="0" end="0"/>
                                            </p:txEl>
                                          </p:spTgt>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500"/>
                                  </p:stCondLst>
                                  <p:childTnLst>
                                    <p:set>
                                      <p:cBhvr>
                                        <p:cTn id="52" dur="1" fill="hold">
                                          <p:stCondLst>
                                            <p:cond delay="0"/>
                                          </p:stCondLst>
                                        </p:cTn>
                                        <p:tgtEl>
                                          <p:spTgt spid="7">
                                            <p:txEl>
                                              <p:pRg st="1" end="1"/>
                                            </p:txEl>
                                          </p:spTgt>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grpId="0" nodeType="afterEffect">
                                  <p:stCondLst>
                                    <p:cond delay="500"/>
                                  </p:stCondLst>
                                  <p:childTnLst>
                                    <p:set>
                                      <p:cBhvr>
                                        <p:cTn id="55" dur="1" fill="hold">
                                          <p:stCondLst>
                                            <p:cond delay="0"/>
                                          </p:stCondLst>
                                        </p:cTn>
                                        <p:tgtEl>
                                          <p:spTgt spid="7">
                                            <p:txEl>
                                              <p:pRg st="2" end="2"/>
                                            </p:txEl>
                                          </p:spTgt>
                                        </p:tgtEl>
                                        <p:attrNameLst>
                                          <p:attrName>style.visibility</p:attrName>
                                        </p:attrNameLst>
                                      </p:cBhvr>
                                      <p:to>
                                        <p:strVal val="visible"/>
                                      </p:to>
                                    </p:set>
                                  </p:childTnLst>
                                </p:cTn>
                              </p:par>
                            </p:childTnLst>
                          </p:cTn>
                        </p:par>
                        <p:par>
                          <p:cTn id="56" fill="hold">
                            <p:stCondLst>
                              <p:cond delay="1000"/>
                            </p:stCondLst>
                            <p:childTnLst>
                              <p:par>
                                <p:cTn id="57" presetID="1" presetClass="entr" presetSubtype="0" fill="hold" grpId="0" nodeType="afterEffect">
                                  <p:stCondLst>
                                    <p:cond delay="500"/>
                                  </p:stCondLst>
                                  <p:childTnLst>
                                    <p:set>
                                      <p:cBhvr>
                                        <p:cTn id="58" dur="1" fill="hold">
                                          <p:stCondLst>
                                            <p:cond delay="0"/>
                                          </p:stCondLst>
                                        </p:cTn>
                                        <p:tgtEl>
                                          <p:spTgt spid="7">
                                            <p:txEl>
                                              <p:pRg st="3" end="3"/>
                                            </p:txEl>
                                          </p:spTgt>
                                        </p:tgtEl>
                                        <p:attrNameLst>
                                          <p:attrName>style.visibility</p:attrName>
                                        </p:attrNameLst>
                                      </p:cBhvr>
                                      <p:to>
                                        <p:strVal val="visible"/>
                                      </p:to>
                                    </p:set>
                                  </p:childTnLst>
                                </p:cTn>
                              </p:par>
                            </p:childTnLst>
                          </p:cTn>
                        </p:par>
                        <p:par>
                          <p:cTn id="59" fill="hold">
                            <p:stCondLst>
                              <p:cond delay="1500"/>
                            </p:stCondLst>
                            <p:childTnLst>
                              <p:par>
                                <p:cTn id="60" presetID="1" presetClass="entr" presetSubtype="0" fill="hold" grpId="0" nodeType="afterEffect">
                                  <p:stCondLst>
                                    <p:cond delay="500"/>
                                  </p:stCondLst>
                                  <p:childTnLst>
                                    <p:set>
                                      <p:cBhvr>
                                        <p:cTn id="61" dur="1" fill="hold">
                                          <p:stCondLst>
                                            <p:cond delay="0"/>
                                          </p:stCondLst>
                                        </p:cTn>
                                        <p:tgtEl>
                                          <p:spTgt spid="7">
                                            <p:txEl>
                                              <p:pRg st="4" end="4"/>
                                            </p:txEl>
                                          </p:spTgt>
                                        </p:tgtEl>
                                        <p:attrNameLst>
                                          <p:attrName>style.visibility</p:attrName>
                                        </p:attrNameLst>
                                      </p:cBhvr>
                                      <p:to>
                                        <p:strVal val="visible"/>
                                      </p:to>
                                    </p:set>
                                  </p:childTnLst>
                                </p:cTn>
                              </p:par>
                            </p:childTnLst>
                          </p:cTn>
                        </p:par>
                        <p:par>
                          <p:cTn id="62" fill="hold">
                            <p:stCondLst>
                              <p:cond delay="2000"/>
                            </p:stCondLst>
                            <p:childTnLst>
                              <p:par>
                                <p:cTn id="63" presetID="1" presetClass="entr" presetSubtype="0" fill="hold" grpId="0" nodeType="afterEffect">
                                  <p:stCondLst>
                                    <p:cond delay="500"/>
                                  </p:stCondLst>
                                  <p:childTnLst>
                                    <p:set>
                                      <p:cBhvr>
                                        <p:cTn id="64" dur="1" fill="hold">
                                          <p:stCondLst>
                                            <p:cond delay="0"/>
                                          </p:stCondLst>
                                        </p:cTn>
                                        <p:tgtEl>
                                          <p:spTgt spid="7">
                                            <p:txEl>
                                              <p:pRg st="5" end="5"/>
                                            </p:txEl>
                                          </p:spTgt>
                                        </p:tgtEl>
                                        <p:attrNameLst>
                                          <p:attrName>style.visibility</p:attrName>
                                        </p:attrNameLst>
                                      </p:cBhvr>
                                      <p:to>
                                        <p:strVal val="visible"/>
                                      </p:to>
                                    </p:set>
                                  </p:childTnLst>
                                </p:cTn>
                              </p:par>
                            </p:childTnLst>
                          </p:cTn>
                        </p:par>
                        <p:par>
                          <p:cTn id="65" fill="hold">
                            <p:stCondLst>
                              <p:cond delay="2500"/>
                            </p:stCondLst>
                            <p:childTnLst>
                              <p:par>
                                <p:cTn id="66" presetID="1" presetClass="entr" presetSubtype="0" fill="hold" grpId="0" nodeType="afterEffect">
                                  <p:stCondLst>
                                    <p:cond delay="500"/>
                                  </p:stCondLst>
                                  <p:childTnLst>
                                    <p:set>
                                      <p:cBhvr>
                                        <p:cTn id="67" dur="1" fill="hold">
                                          <p:stCondLst>
                                            <p:cond delay="0"/>
                                          </p:stCondLst>
                                        </p:cTn>
                                        <p:tgtEl>
                                          <p:spTgt spid="7">
                                            <p:txEl>
                                              <p:pRg st="6" end="6"/>
                                            </p:txEl>
                                          </p:spTgt>
                                        </p:tgtEl>
                                        <p:attrNameLst>
                                          <p:attrName>style.visibility</p:attrName>
                                        </p:attrNameLst>
                                      </p:cBhvr>
                                      <p:to>
                                        <p:strVal val="visible"/>
                                      </p:to>
                                    </p:set>
                                  </p:childTnLst>
                                </p:cTn>
                              </p:par>
                            </p:childTnLst>
                          </p:cTn>
                        </p:par>
                        <p:par>
                          <p:cTn id="68" fill="hold">
                            <p:stCondLst>
                              <p:cond delay="3000"/>
                            </p:stCondLst>
                            <p:childTnLst>
                              <p:par>
                                <p:cTn id="69" presetID="1" presetClass="entr" presetSubtype="0" fill="hold" grpId="0" nodeType="afterEffect">
                                  <p:stCondLst>
                                    <p:cond delay="500"/>
                                  </p:stCondLst>
                                  <p:childTnLst>
                                    <p:set>
                                      <p:cBhvr>
                                        <p:cTn id="70" dur="1" fill="hold">
                                          <p:stCondLst>
                                            <p:cond delay="0"/>
                                          </p:stCondLst>
                                        </p:cTn>
                                        <p:tgtEl>
                                          <p:spTgt spid="7">
                                            <p:txEl>
                                              <p:pRg st="7" end="7"/>
                                            </p:txEl>
                                          </p:spTgt>
                                        </p:tgtEl>
                                        <p:attrNameLst>
                                          <p:attrName>style.visibility</p:attrName>
                                        </p:attrNameLst>
                                      </p:cBhvr>
                                      <p:to>
                                        <p:strVal val="visible"/>
                                      </p:to>
                                    </p:set>
                                  </p:childTnLst>
                                </p:cTn>
                              </p:par>
                            </p:childTnLst>
                          </p:cTn>
                        </p:par>
                        <p:par>
                          <p:cTn id="71" fill="hold">
                            <p:stCondLst>
                              <p:cond delay="3500"/>
                            </p:stCondLst>
                            <p:childTnLst>
                              <p:par>
                                <p:cTn id="72" presetID="1" presetClass="entr" presetSubtype="0" fill="hold" grpId="0" nodeType="afterEffect">
                                  <p:stCondLst>
                                    <p:cond delay="500"/>
                                  </p:stCondLst>
                                  <p:childTnLst>
                                    <p:set>
                                      <p:cBhvr>
                                        <p:cTn id="73" dur="1" fill="hold">
                                          <p:stCondLst>
                                            <p:cond delay="0"/>
                                          </p:stCondLst>
                                        </p:cTn>
                                        <p:tgtEl>
                                          <p:spTgt spid="7">
                                            <p:txEl>
                                              <p:pRg st="8" end="8"/>
                                            </p:txEl>
                                          </p:spTgt>
                                        </p:tgtEl>
                                        <p:attrNameLst>
                                          <p:attrName>style.visibility</p:attrName>
                                        </p:attrNameLst>
                                      </p:cBhvr>
                                      <p:to>
                                        <p:strVal val="visible"/>
                                      </p:to>
                                    </p:set>
                                  </p:childTnLst>
                                </p:cTn>
                              </p:par>
                            </p:childTnLst>
                          </p:cTn>
                        </p:par>
                        <p:par>
                          <p:cTn id="74" fill="hold">
                            <p:stCondLst>
                              <p:cond delay="4000"/>
                            </p:stCondLst>
                            <p:childTnLst>
                              <p:par>
                                <p:cTn id="75" presetID="1" presetClass="entr" presetSubtype="0" fill="hold" grpId="0" nodeType="afterEffect">
                                  <p:stCondLst>
                                    <p:cond delay="500"/>
                                  </p:stCondLst>
                                  <p:childTnLst>
                                    <p:set>
                                      <p:cBhvr>
                                        <p:cTn id="7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Eco-conception</a:t>
            </a:r>
            <a:endParaRPr lang="fr-FR" dirty="0"/>
          </a:p>
        </p:txBody>
      </p:sp>
      <p:sp>
        <p:nvSpPr>
          <p:cNvPr id="3" name="Espace réservé du pied de page 2"/>
          <p:cNvSpPr>
            <a:spLocks noGrp="1"/>
          </p:cNvSpPr>
          <p:nvPr>
            <p:ph type="ftr" sz="quarter" idx="11"/>
          </p:nvPr>
        </p:nvSpPr>
        <p:spPr>
          <a:xfrm>
            <a:off x="3124200" y="6366628"/>
            <a:ext cx="2895600" cy="365125"/>
          </a:xfrm>
        </p:spPr>
        <p:txBody>
          <a:bodyPr/>
          <a:lstStyle/>
          <a:p>
            <a:fld id="{3466D8FE-5733-7B45-8963-854D3AC5C96E}" type="slidenum">
              <a:rPr lang="fr-FR" smtClean="0"/>
              <a:pPr/>
              <a:t>63</a:t>
            </a:fld>
            <a:endParaRPr lang="fr-FR" dirty="0"/>
          </a:p>
        </p:txBody>
      </p:sp>
      <p:pic>
        <p:nvPicPr>
          <p:cNvPr id="4" name="Espace réservé du contenu 3"/>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3040" y="830880"/>
            <a:ext cx="8944560" cy="5228280"/>
          </a:xfrm>
          <a:prstGeom prst="rect">
            <a:avLst/>
          </a:prstGeom>
          <a:ln>
            <a:noFill/>
          </a:ln>
        </p:spPr>
      </p:pic>
      <p:sp>
        <p:nvSpPr>
          <p:cNvPr id="5" name="CustomShape 2"/>
          <p:cNvSpPr/>
          <p:nvPr/>
        </p:nvSpPr>
        <p:spPr>
          <a:xfrm>
            <a:off x="6810120" y="1353600"/>
            <a:ext cx="2130480" cy="364680"/>
          </a:xfrm>
          <a:prstGeom prst="rect">
            <a:avLst/>
          </a:prstGeom>
          <a:solidFill>
            <a:srgbClr val="FFF9E5"/>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1" strike="noStrike" spc="-1" dirty="0">
                <a:solidFill>
                  <a:srgbClr val="7F7F7F"/>
                </a:solidFill>
                <a:uFill>
                  <a:solidFill>
                    <a:srgbClr val="FFFFFF"/>
                  </a:solidFill>
                </a:uFill>
                <a:latin typeface="Calibri"/>
              </a:rPr>
              <a:t>Utilisation partagée</a:t>
            </a:r>
            <a:endParaRPr lang="fr-FR" sz="1800" b="0" strike="noStrike" spc="-1" dirty="0">
              <a:solidFill>
                <a:srgbClr val="000000"/>
              </a:solidFill>
              <a:uFill>
                <a:solidFill>
                  <a:srgbClr val="FFFFFF"/>
                </a:solidFill>
              </a:uFill>
              <a:latin typeface="Arial"/>
            </a:endParaRPr>
          </a:p>
        </p:txBody>
      </p:sp>
      <p:sp>
        <p:nvSpPr>
          <p:cNvPr id="7" name="CustomShape 4"/>
          <p:cNvSpPr/>
          <p:nvPr/>
        </p:nvSpPr>
        <p:spPr>
          <a:xfrm>
            <a:off x="505440" y="1185120"/>
            <a:ext cx="3143160" cy="639000"/>
          </a:xfrm>
          <a:prstGeom prst="rect">
            <a:avLst/>
          </a:prstGeom>
          <a:solidFill>
            <a:srgbClr val="FFF9E5"/>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1" strike="noStrike" spc="-1">
                <a:solidFill>
                  <a:srgbClr val="7F7F7F"/>
                </a:solidFill>
                <a:uFill>
                  <a:solidFill>
                    <a:srgbClr val="FFFFFF"/>
                  </a:solidFill>
                </a:uFill>
                <a:latin typeface="Calibri"/>
              </a:rPr>
              <a:t>Pas de matériaux composites, incompatibles recyclage</a:t>
            </a:r>
            <a:endParaRPr lang="fr-FR" sz="1800" b="0" strike="noStrike" spc="-1">
              <a:solidFill>
                <a:srgbClr val="000000"/>
              </a:solidFill>
              <a:uFill>
                <a:solidFill>
                  <a:srgbClr val="FFFFFF"/>
                </a:solidFill>
              </a:uFill>
              <a:latin typeface="Arial"/>
            </a:endParaRPr>
          </a:p>
        </p:txBody>
      </p:sp>
      <p:sp>
        <p:nvSpPr>
          <p:cNvPr id="8" name="CustomShape 5"/>
          <p:cNvSpPr/>
          <p:nvPr/>
        </p:nvSpPr>
        <p:spPr>
          <a:xfrm>
            <a:off x="257040" y="2848680"/>
            <a:ext cx="2557800" cy="364680"/>
          </a:xfrm>
          <a:prstGeom prst="rect">
            <a:avLst/>
          </a:prstGeom>
          <a:solidFill>
            <a:srgbClr val="FFF9E5"/>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1" strike="noStrike" spc="-1" dirty="0">
                <a:solidFill>
                  <a:srgbClr val="7F7F7F"/>
                </a:solidFill>
                <a:uFill>
                  <a:solidFill>
                    <a:srgbClr val="FFFFFF"/>
                  </a:solidFill>
                </a:uFill>
                <a:latin typeface="Calibri"/>
              </a:rPr>
              <a:t>Favoriser la </a:t>
            </a:r>
            <a:r>
              <a:rPr lang="fr-FR" sz="1800" b="1" strike="noStrike" spc="-1" dirty="0" err="1">
                <a:solidFill>
                  <a:srgbClr val="7F7F7F"/>
                </a:solidFill>
                <a:uFill>
                  <a:solidFill>
                    <a:srgbClr val="FFFFFF"/>
                  </a:solidFill>
                </a:uFill>
                <a:latin typeface="Calibri"/>
              </a:rPr>
              <a:t>réparabilité</a:t>
            </a:r>
            <a:r>
              <a:rPr lang="fr-FR" sz="1800" b="1" strike="noStrike" spc="-1" dirty="0">
                <a:solidFill>
                  <a:srgbClr val="7F7F7F"/>
                </a:solidFill>
                <a:uFill>
                  <a:solidFill>
                    <a:srgbClr val="FFFFFF"/>
                  </a:solidFill>
                </a:uFill>
                <a:latin typeface="Calibri"/>
              </a:rPr>
              <a:t> </a:t>
            </a:r>
            <a:endParaRPr lang="fr-FR" sz="1800" b="0" strike="noStrike" spc="-1" dirty="0">
              <a:solidFill>
                <a:srgbClr val="000000"/>
              </a:solidFill>
              <a:uFill>
                <a:solidFill>
                  <a:srgbClr val="FFFFFF"/>
                </a:solidFill>
              </a:uFill>
              <a:latin typeface="Arial"/>
            </a:endParaRPr>
          </a:p>
        </p:txBody>
      </p:sp>
      <p:sp>
        <p:nvSpPr>
          <p:cNvPr id="9" name="CustomShape 6"/>
          <p:cNvSpPr/>
          <p:nvPr/>
        </p:nvSpPr>
        <p:spPr>
          <a:xfrm>
            <a:off x="3164400" y="6177240"/>
            <a:ext cx="3143160" cy="364680"/>
          </a:xfrm>
          <a:prstGeom prst="rect">
            <a:avLst/>
          </a:prstGeom>
          <a:solidFill>
            <a:srgbClr val="FFF9E5"/>
          </a:solidFill>
          <a:ln>
            <a:solidFill>
              <a:srgbClr val="000000"/>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1" strike="noStrike" spc="-1">
                <a:solidFill>
                  <a:srgbClr val="7F7F7F"/>
                </a:solidFill>
                <a:uFill>
                  <a:solidFill>
                    <a:srgbClr val="FFFFFF"/>
                  </a:solidFill>
                </a:uFill>
                <a:latin typeface="Calibri"/>
              </a:rPr>
              <a:t>Production et utilisation locale</a:t>
            </a:r>
            <a:endParaRPr lang="fr-FR" sz="1800" b="0" strike="noStrike" spc="-1">
              <a:solidFill>
                <a:srgbClr val="000000"/>
              </a:solidFill>
              <a:uFill>
                <a:solidFill>
                  <a:srgbClr val="FFFFFF"/>
                </a:solidFill>
              </a:uFill>
              <a:latin typeface="Arial"/>
            </a:endParaRPr>
          </a:p>
        </p:txBody>
      </p:sp>
      <p:sp>
        <p:nvSpPr>
          <p:cNvPr id="10" name="TextShape 7"/>
          <p:cNvSpPr txBox="1"/>
          <p:nvPr/>
        </p:nvSpPr>
        <p:spPr>
          <a:xfrm>
            <a:off x="6428880" y="2664000"/>
            <a:ext cx="2931120" cy="657000"/>
          </a:xfrm>
          <a:prstGeom prst="rect">
            <a:avLst/>
          </a:prstGeom>
          <a:noFill/>
          <a:ln>
            <a:noFill/>
          </a:ln>
        </p:spPr>
        <p:txBody>
          <a:bodyPr lIns="90000" tIns="45000" rIns="90000" bIns="45000"/>
          <a:lstStyle/>
          <a:p>
            <a:r>
              <a:rPr lang="fr-FR" sz="2000" b="1" strike="noStrike" spc="-1" dirty="0">
                <a:solidFill>
                  <a:srgbClr val="000000"/>
                </a:solidFill>
                <a:uFill>
                  <a:solidFill>
                    <a:srgbClr val="FFFFFF"/>
                  </a:solidFill>
                </a:uFill>
                <a:latin typeface="Arial"/>
              </a:rPr>
              <a:t>CO2, énergie, toxicité, rejets</a:t>
            </a:r>
            <a:endParaRPr lang="fr-FR" sz="1800" b="0" strike="noStrike" spc="-1" dirty="0">
              <a:solidFill>
                <a:srgbClr val="000000"/>
              </a:solidFill>
              <a:uFill>
                <a:solidFill>
                  <a:srgbClr val="FFFFFF"/>
                </a:solidFill>
              </a:uFill>
              <a:latin typeface="Arial"/>
            </a:endParaRPr>
          </a:p>
        </p:txBody>
      </p:sp>
      <p:sp>
        <p:nvSpPr>
          <p:cNvPr id="11" name="Rectangle 10"/>
          <p:cNvSpPr/>
          <p:nvPr/>
        </p:nvSpPr>
        <p:spPr>
          <a:xfrm>
            <a:off x="4317076" y="830880"/>
            <a:ext cx="4682837" cy="94250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2" name="Rectangle 11"/>
          <p:cNvSpPr/>
          <p:nvPr/>
        </p:nvSpPr>
        <p:spPr>
          <a:xfrm>
            <a:off x="6005269" y="1702712"/>
            <a:ext cx="4682837" cy="94250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3" name="Rectangle 12"/>
          <p:cNvSpPr/>
          <p:nvPr/>
        </p:nvSpPr>
        <p:spPr>
          <a:xfrm>
            <a:off x="6201720" y="2645214"/>
            <a:ext cx="4682837" cy="1302928"/>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4" name="Rectangle 13"/>
          <p:cNvSpPr/>
          <p:nvPr/>
        </p:nvSpPr>
        <p:spPr>
          <a:xfrm>
            <a:off x="5816847" y="4799141"/>
            <a:ext cx="4682837" cy="94250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5" name="Rectangle 14"/>
          <p:cNvSpPr/>
          <p:nvPr/>
        </p:nvSpPr>
        <p:spPr>
          <a:xfrm>
            <a:off x="2896309" y="5403272"/>
            <a:ext cx="3453371" cy="1235825"/>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6" name="Rectangle 15"/>
          <p:cNvSpPr/>
          <p:nvPr/>
        </p:nvSpPr>
        <p:spPr>
          <a:xfrm>
            <a:off x="-1558637" y="4697977"/>
            <a:ext cx="4682837" cy="141601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7" name="Rectangle 16"/>
          <p:cNvSpPr/>
          <p:nvPr/>
        </p:nvSpPr>
        <p:spPr>
          <a:xfrm>
            <a:off x="-1929938" y="3240135"/>
            <a:ext cx="4682837" cy="141601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8" name="Rectangle 17"/>
          <p:cNvSpPr/>
          <p:nvPr/>
        </p:nvSpPr>
        <p:spPr>
          <a:xfrm>
            <a:off x="-1867996" y="1904986"/>
            <a:ext cx="4700096" cy="1416014"/>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
        <p:nvSpPr>
          <p:cNvPr id="19" name="Rectangle 18"/>
          <p:cNvSpPr/>
          <p:nvPr/>
        </p:nvSpPr>
        <p:spPr>
          <a:xfrm>
            <a:off x="-984884" y="645592"/>
            <a:ext cx="4700096" cy="15074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67053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 retenir</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64</a:t>
            </a:fld>
            <a:endParaRPr lang="fr-FR" dirty="0"/>
          </a:p>
        </p:txBody>
      </p:sp>
      <p:sp>
        <p:nvSpPr>
          <p:cNvPr id="4" name="ZoneTexte 3"/>
          <p:cNvSpPr txBox="1"/>
          <p:nvPr/>
        </p:nvSpPr>
        <p:spPr>
          <a:xfrm>
            <a:off x="457200" y="1097279"/>
            <a:ext cx="8229600" cy="3970318"/>
          </a:xfrm>
          <a:prstGeom prst="rect">
            <a:avLst/>
          </a:prstGeom>
          <a:noFill/>
        </p:spPr>
        <p:txBody>
          <a:bodyPr wrap="square" rtlCol="0">
            <a:spAutoFit/>
          </a:bodyPr>
          <a:lstStyle/>
          <a:p>
            <a:r>
              <a:rPr lang="fr-FR" sz="3600" b="1" i="1" dirty="0" smtClean="0">
                <a:latin typeface="Calibri Light" panose="020F0302020204030204" pitchFamily="34" charset="0"/>
              </a:rPr>
              <a:t>Les produits doivent être doublement </a:t>
            </a:r>
            <a:r>
              <a:rPr lang="fr-FR" sz="3600" b="1" i="1" u="sng" dirty="0" smtClean="0">
                <a:solidFill>
                  <a:schemeClr val="accent2"/>
                </a:solidFill>
                <a:latin typeface="Calibri Light" panose="020F0302020204030204" pitchFamily="34" charset="0"/>
              </a:rPr>
              <a:t>justifiés </a:t>
            </a:r>
            <a:r>
              <a:rPr lang="fr-FR" sz="3600" b="1" i="1" dirty="0" smtClean="0">
                <a:latin typeface="Calibri Light" panose="020F0302020204030204" pitchFamily="34" charset="0"/>
              </a:rPr>
              <a:t>:</a:t>
            </a:r>
          </a:p>
          <a:p>
            <a:pPr marL="571500" indent="-571500">
              <a:buFont typeface="Arial" panose="020B0604020202020204" pitchFamily="34" charset="0"/>
              <a:buChar char="•"/>
            </a:pPr>
            <a:r>
              <a:rPr lang="fr-FR" sz="3600" b="1" i="1" dirty="0" smtClean="0">
                <a:latin typeface="Calibri Light" panose="020F0302020204030204" pitchFamily="34" charset="0"/>
              </a:rPr>
              <a:t>Par rapport au </a:t>
            </a:r>
            <a:r>
              <a:rPr lang="fr-FR" sz="3600" b="1" i="1" u="sng" dirty="0" smtClean="0">
                <a:solidFill>
                  <a:schemeClr val="accent2"/>
                </a:solidFill>
                <a:latin typeface="Calibri Light" panose="020F0302020204030204" pitchFamily="34" charset="0"/>
              </a:rPr>
              <a:t>besoin</a:t>
            </a:r>
            <a:r>
              <a:rPr lang="fr-FR" sz="3600" b="1" i="1" dirty="0" smtClean="0">
                <a:latin typeface="Calibri Light" panose="020F0302020204030204" pitchFamily="34" charset="0"/>
              </a:rPr>
              <a:t> auquel ils répondent</a:t>
            </a:r>
          </a:p>
          <a:p>
            <a:pPr marL="571500" indent="-571500">
              <a:buFont typeface="Arial" panose="020B0604020202020204" pitchFamily="34" charset="0"/>
              <a:buChar char="•"/>
            </a:pPr>
            <a:r>
              <a:rPr lang="fr-FR" sz="3600" b="1" i="1" dirty="0" smtClean="0">
                <a:latin typeface="Calibri Light" panose="020F0302020204030204" pitchFamily="34" charset="0"/>
              </a:rPr>
              <a:t>Par rapport aux </a:t>
            </a:r>
            <a:r>
              <a:rPr lang="fr-FR" sz="3600" b="1" i="1" u="sng" dirty="0" smtClean="0">
                <a:solidFill>
                  <a:schemeClr val="accent2"/>
                </a:solidFill>
                <a:latin typeface="Calibri Light" panose="020F0302020204030204" pitchFamily="34" charset="0"/>
              </a:rPr>
              <a:t>ressources matérielles, énergétiques et environnementales </a:t>
            </a:r>
            <a:r>
              <a:rPr lang="fr-FR" sz="3600" b="1" i="1" dirty="0" smtClean="0">
                <a:latin typeface="Calibri Light" panose="020F0302020204030204" pitchFamily="34" charset="0"/>
              </a:rPr>
              <a:t>mises en œuvre pour y répondre</a:t>
            </a:r>
            <a:endParaRPr lang="fr-FR" sz="3600" b="1" i="1" dirty="0">
              <a:latin typeface="Calibri Light" panose="020F0302020204030204" pitchFamily="34" charset="0"/>
            </a:endParaRPr>
          </a:p>
        </p:txBody>
      </p:sp>
    </p:spTree>
    <p:extLst>
      <p:ext uri="{BB962C8B-B14F-4D97-AF65-F5344CB8AC3E}">
        <p14:creationId xmlns:p14="http://schemas.microsoft.com/office/powerpoint/2010/main" val="1246150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2708275" y="4384655"/>
            <a:ext cx="6159500" cy="1481889"/>
          </a:xfrm>
        </p:spPr>
        <p:txBody>
          <a:bodyPr>
            <a:normAutofit/>
          </a:bodyPr>
          <a:lstStyle/>
          <a:p>
            <a:r>
              <a:rPr lang="fr-FR" dirty="0" smtClean="0"/>
              <a:t>Choix des matériaux en conception mécanique</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65</a:t>
            </a:fld>
            <a:endParaRPr lang="fr-FR" dirty="0"/>
          </a:p>
        </p:txBody>
      </p:sp>
    </p:spTree>
    <p:extLst>
      <p:ext uri="{BB962C8B-B14F-4D97-AF65-F5344CB8AC3E}">
        <p14:creationId xmlns:p14="http://schemas.microsoft.com/office/powerpoint/2010/main" val="418361355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Qu’est ce qu’un matériau ?</a:t>
            </a:r>
            <a:endParaRPr lang="fr-FR" dirty="0"/>
          </a:p>
        </p:txBody>
      </p:sp>
      <p:sp>
        <p:nvSpPr>
          <p:cNvPr id="2" name="Espace réservé du contenu 1"/>
          <p:cNvSpPr>
            <a:spLocks noGrp="1"/>
          </p:cNvSpPr>
          <p:nvPr>
            <p:ph idx="4294967295"/>
          </p:nvPr>
        </p:nvSpPr>
        <p:spPr>
          <a:xfrm>
            <a:off x="457200" y="859470"/>
            <a:ext cx="8229600" cy="1222375"/>
          </a:xfrm>
        </p:spPr>
        <p:txBody>
          <a:bodyPr>
            <a:normAutofit fontScale="70000" lnSpcReduction="20000"/>
          </a:bodyPr>
          <a:lstStyle/>
          <a:p>
            <a:pPr marL="0" indent="0">
              <a:buNone/>
            </a:pPr>
            <a:r>
              <a:rPr lang="fr-FR" b="1" i="1" dirty="0" smtClean="0"/>
              <a:t>Un </a:t>
            </a:r>
            <a:r>
              <a:rPr lang="fr-FR" b="1" i="1" dirty="0"/>
              <a:t>matériau est une </a:t>
            </a:r>
            <a:r>
              <a:rPr lang="fr-FR" b="1" i="1" dirty="0">
                <a:solidFill>
                  <a:srgbClr val="FF0000"/>
                </a:solidFill>
              </a:rPr>
              <a:t>matière première </a:t>
            </a:r>
            <a:r>
              <a:rPr lang="fr-FR" b="1" i="1" dirty="0"/>
              <a:t>choisie pour ses caractéristiques (mécaniques, physiques, thermiques, électriques, environnementales, économiques...) et </a:t>
            </a:r>
            <a:r>
              <a:rPr lang="fr-FR" b="1" i="1" dirty="0">
                <a:solidFill>
                  <a:srgbClr val="FF0000"/>
                </a:solidFill>
              </a:rPr>
              <a:t>transformée </a:t>
            </a:r>
            <a:r>
              <a:rPr lang="fr-FR" b="1" i="1" dirty="0"/>
              <a:t>en vue d'assurer un fonction particulière tout en résistant aux sollicitations </a:t>
            </a:r>
            <a:r>
              <a:rPr lang="fr-FR" b="1" i="1" dirty="0" smtClean="0"/>
              <a:t>extérieures. De par sa nature, ce matériau a aussi des contraintes : masse propre, impacts environnementaux, coût, énergie de production…</a:t>
            </a:r>
            <a:endParaRPr lang="fr-FR" dirty="0"/>
          </a:p>
        </p:txBody>
      </p:sp>
      <p:pic>
        <p:nvPicPr>
          <p:cNvPr id="7" name="Image 6"/>
          <p:cNvPicPr>
            <a:picLocks noChangeAspect="1"/>
          </p:cNvPicPr>
          <p:nvPr/>
        </p:nvPicPr>
        <p:blipFill>
          <a:blip r:embed="rId2"/>
          <a:stretch>
            <a:fillRect/>
          </a:stretch>
        </p:blipFill>
        <p:spPr>
          <a:xfrm>
            <a:off x="-23812" y="2564870"/>
            <a:ext cx="9158287" cy="2983442"/>
          </a:xfrm>
          <a:prstGeom prst="rect">
            <a:avLst/>
          </a:prstGeom>
        </p:spPr>
      </p:pic>
      <p:sp>
        <p:nvSpPr>
          <p:cNvPr id="8" name="Éclair 7"/>
          <p:cNvSpPr/>
          <p:nvPr/>
        </p:nvSpPr>
        <p:spPr>
          <a:xfrm>
            <a:off x="3027045" y="2615140"/>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9" name="ZoneTexte 8"/>
          <p:cNvSpPr txBox="1"/>
          <p:nvPr/>
        </p:nvSpPr>
        <p:spPr>
          <a:xfrm>
            <a:off x="1908134" y="2245808"/>
            <a:ext cx="2801536" cy="369332"/>
          </a:xfrm>
          <a:prstGeom prst="rect">
            <a:avLst/>
          </a:prstGeom>
          <a:noFill/>
        </p:spPr>
        <p:txBody>
          <a:bodyPr wrap="none" rtlCol="0">
            <a:spAutoFit/>
          </a:bodyPr>
          <a:lstStyle/>
          <a:p>
            <a:r>
              <a:rPr lang="fr-FR" b="1" u="sng" dirty="0" smtClean="0"/>
              <a:t>Impacts environnementaux</a:t>
            </a:r>
            <a:endParaRPr lang="fr-FR" b="1" u="sng" dirty="0"/>
          </a:p>
        </p:txBody>
      </p:sp>
      <p:sp>
        <p:nvSpPr>
          <p:cNvPr id="10" name="ZoneTexte 9"/>
          <p:cNvSpPr txBox="1"/>
          <p:nvPr/>
        </p:nvSpPr>
        <p:spPr>
          <a:xfrm>
            <a:off x="1908134" y="5563722"/>
            <a:ext cx="633507" cy="369332"/>
          </a:xfrm>
          <a:prstGeom prst="rect">
            <a:avLst/>
          </a:prstGeom>
          <a:noFill/>
        </p:spPr>
        <p:txBody>
          <a:bodyPr wrap="none" rtlCol="0">
            <a:spAutoFit/>
          </a:bodyPr>
          <a:lstStyle/>
          <a:p>
            <a:r>
              <a:rPr lang="fr-FR" b="1" u="sng" dirty="0" smtClean="0"/>
              <a:t>Coût</a:t>
            </a:r>
            <a:endParaRPr lang="fr-FR" b="1" u="sng" dirty="0"/>
          </a:p>
        </p:txBody>
      </p:sp>
      <p:sp>
        <p:nvSpPr>
          <p:cNvPr id="11" name="Éclair 10"/>
          <p:cNvSpPr/>
          <p:nvPr/>
        </p:nvSpPr>
        <p:spPr>
          <a:xfrm rot="15534421">
            <a:off x="2456414" y="4978623"/>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2" name="Éclair 11"/>
          <p:cNvSpPr/>
          <p:nvPr/>
        </p:nvSpPr>
        <p:spPr>
          <a:xfrm rot="11931611">
            <a:off x="4438207" y="5190602"/>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ZoneTexte 13"/>
          <p:cNvSpPr txBox="1"/>
          <p:nvPr/>
        </p:nvSpPr>
        <p:spPr>
          <a:xfrm>
            <a:off x="5139166" y="5679645"/>
            <a:ext cx="798617" cy="369332"/>
          </a:xfrm>
          <a:prstGeom prst="rect">
            <a:avLst/>
          </a:prstGeom>
          <a:noFill/>
        </p:spPr>
        <p:txBody>
          <a:bodyPr wrap="none" rtlCol="0">
            <a:spAutoFit/>
          </a:bodyPr>
          <a:lstStyle/>
          <a:p>
            <a:r>
              <a:rPr lang="fr-FR" b="1" u="sng" dirty="0" smtClean="0"/>
              <a:t>Masse</a:t>
            </a:r>
            <a:endParaRPr lang="fr-FR" b="1" u="sng" dirty="0"/>
          </a:p>
        </p:txBody>
      </p:sp>
      <p:sp>
        <p:nvSpPr>
          <p:cNvPr id="15" name="ZoneTexte 14"/>
          <p:cNvSpPr txBox="1"/>
          <p:nvPr/>
        </p:nvSpPr>
        <p:spPr>
          <a:xfrm>
            <a:off x="5139166" y="2121706"/>
            <a:ext cx="1761572" cy="369332"/>
          </a:xfrm>
          <a:prstGeom prst="rect">
            <a:avLst/>
          </a:prstGeom>
          <a:noFill/>
        </p:spPr>
        <p:txBody>
          <a:bodyPr wrap="none" rtlCol="0">
            <a:spAutoFit/>
          </a:bodyPr>
          <a:lstStyle/>
          <a:p>
            <a:r>
              <a:rPr lang="fr-FR" b="1" u="sng" dirty="0" smtClean="0"/>
              <a:t>Énergie primaire</a:t>
            </a:r>
            <a:endParaRPr lang="fr-FR" b="1" u="sng" dirty="0"/>
          </a:p>
        </p:txBody>
      </p:sp>
      <p:sp>
        <p:nvSpPr>
          <p:cNvPr id="16" name="Éclair 15"/>
          <p:cNvSpPr/>
          <p:nvPr/>
        </p:nvSpPr>
        <p:spPr>
          <a:xfrm rot="4653526">
            <a:off x="4941456" y="2605803"/>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7" name="Espace réservé du pied de page 2"/>
          <p:cNvSpPr>
            <a:spLocks noGrp="1"/>
          </p:cNvSpPr>
          <p:nvPr>
            <p:ph type="ftr" sz="quarter" idx="11"/>
          </p:nvPr>
        </p:nvSpPr>
        <p:spPr>
          <a:xfrm>
            <a:off x="3124200" y="6376902"/>
            <a:ext cx="2895600" cy="365125"/>
          </a:xfrm>
        </p:spPr>
        <p:txBody>
          <a:bodyPr/>
          <a:lstStyle/>
          <a:p>
            <a:fld id="{117914DB-F7C0-4F14-8DD2-488B7A21EF7E}" type="slidenum">
              <a:rPr lang="fr-FR" smtClean="0"/>
              <a:t>66</a:t>
            </a:fld>
            <a:endParaRPr lang="fr-FR" dirty="0"/>
          </a:p>
        </p:txBody>
      </p:sp>
    </p:spTree>
    <p:extLst>
      <p:ext uri="{BB962C8B-B14F-4D97-AF65-F5344CB8AC3E}">
        <p14:creationId xmlns:p14="http://schemas.microsoft.com/office/powerpoint/2010/main" val="26737674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Qu’est ce qu’un matériau ?</a:t>
            </a:r>
            <a:endParaRPr lang="fr-FR" dirty="0"/>
          </a:p>
        </p:txBody>
      </p:sp>
      <p:sp>
        <p:nvSpPr>
          <p:cNvPr id="2" name="Espace réservé du contenu 1"/>
          <p:cNvSpPr>
            <a:spLocks noGrp="1"/>
          </p:cNvSpPr>
          <p:nvPr>
            <p:ph idx="4294967295"/>
          </p:nvPr>
        </p:nvSpPr>
        <p:spPr>
          <a:xfrm>
            <a:off x="457200" y="859470"/>
            <a:ext cx="8229600" cy="1222375"/>
          </a:xfrm>
        </p:spPr>
        <p:txBody>
          <a:bodyPr>
            <a:normAutofit/>
          </a:bodyPr>
          <a:lstStyle/>
          <a:p>
            <a:pPr marL="0" indent="0">
              <a:buNone/>
            </a:pPr>
            <a:r>
              <a:rPr lang="fr-FR" b="1" i="1" dirty="0" smtClean="0"/>
              <a:t>Le concepteur choisit le matériau qui répond aux contraintes et sollicitations extérieures par des propriétés physiques adaptées</a:t>
            </a:r>
            <a:endParaRPr lang="fr-FR" dirty="0"/>
          </a:p>
        </p:txBody>
      </p:sp>
      <p:pic>
        <p:nvPicPr>
          <p:cNvPr id="7" name="Image 6"/>
          <p:cNvPicPr>
            <a:picLocks noChangeAspect="1"/>
          </p:cNvPicPr>
          <p:nvPr/>
        </p:nvPicPr>
        <p:blipFill rotWithShape="1">
          <a:blip r:embed="rId2"/>
          <a:srcRect l="30714" r="39030"/>
          <a:stretch/>
        </p:blipFill>
        <p:spPr>
          <a:xfrm>
            <a:off x="2798618" y="2606089"/>
            <a:ext cx="2770909" cy="2983442"/>
          </a:xfrm>
          <a:prstGeom prst="rect">
            <a:avLst/>
          </a:prstGeom>
        </p:spPr>
      </p:pic>
      <p:sp>
        <p:nvSpPr>
          <p:cNvPr id="8" name="Éclair 7"/>
          <p:cNvSpPr/>
          <p:nvPr/>
        </p:nvSpPr>
        <p:spPr>
          <a:xfrm>
            <a:off x="3027045" y="2615140"/>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9" name="ZoneTexte 8"/>
          <p:cNvSpPr txBox="1"/>
          <p:nvPr/>
        </p:nvSpPr>
        <p:spPr>
          <a:xfrm>
            <a:off x="1908134" y="2245808"/>
            <a:ext cx="1107996" cy="369332"/>
          </a:xfrm>
          <a:prstGeom prst="rect">
            <a:avLst/>
          </a:prstGeom>
          <a:noFill/>
        </p:spPr>
        <p:txBody>
          <a:bodyPr wrap="none" rtlCol="0">
            <a:spAutoFit/>
          </a:bodyPr>
          <a:lstStyle/>
          <a:p>
            <a:r>
              <a:rPr lang="fr-FR" b="1" u="sng" dirty="0" smtClean="0"/>
              <a:t>Général </a:t>
            </a:r>
            <a:endParaRPr lang="fr-FR" b="1" u="sng" dirty="0"/>
          </a:p>
        </p:txBody>
      </p:sp>
      <p:sp>
        <p:nvSpPr>
          <p:cNvPr id="10" name="ZoneTexte 9"/>
          <p:cNvSpPr txBox="1"/>
          <p:nvPr/>
        </p:nvSpPr>
        <p:spPr>
          <a:xfrm>
            <a:off x="1908134" y="5563722"/>
            <a:ext cx="1377300" cy="369332"/>
          </a:xfrm>
          <a:prstGeom prst="rect">
            <a:avLst/>
          </a:prstGeom>
          <a:noFill/>
        </p:spPr>
        <p:txBody>
          <a:bodyPr wrap="none" rtlCol="0">
            <a:spAutoFit/>
          </a:bodyPr>
          <a:lstStyle/>
          <a:p>
            <a:r>
              <a:rPr lang="fr-FR" b="1" u="sng" dirty="0" smtClean="0"/>
              <a:t>Mécanique</a:t>
            </a:r>
            <a:endParaRPr lang="fr-FR" b="1" u="sng" dirty="0"/>
          </a:p>
        </p:txBody>
      </p:sp>
      <p:sp>
        <p:nvSpPr>
          <p:cNvPr id="11" name="Éclair 10"/>
          <p:cNvSpPr/>
          <p:nvPr/>
        </p:nvSpPr>
        <p:spPr>
          <a:xfrm rot="15534421">
            <a:off x="2456414" y="4978623"/>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2" name="Éclair 11"/>
          <p:cNvSpPr/>
          <p:nvPr/>
        </p:nvSpPr>
        <p:spPr>
          <a:xfrm rot="11931611">
            <a:off x="4438207" y="5190602"/>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4" name="ZoneTexte 13"/>
          <p:cNvSpPr txBox="1"/>
          <p:nvPr/>
        </p:nvSpPr>
        <p:spPr>
          <a:xfrm>
            <a:off x="5139166" y="5679645"/>
            <a:ext cx="1364476" cy="369332"/>
          </a:xfrm>
          <a:prstGeom prst="rect">
            <a:avLst/>
          </a:prstGeom>
          <a:noFill/>
        </p:spPr>
        <p:txBody>
          <a:bodyPr wrap="none" rtlCol="0">
            <a:spAutoFit/>
          </a:bodyPr>
          <a:lstStyle/>
          <a:p>
            <a:r>
              <a:rPr lang="fr-FR" b="1" u="sng" dirty="0" smtClean="0"/>
              <a:t>Thermique</a:t>
            </a:r>
            <a:endParaRPr lang="fr-FR" b="1" u="sng" dirty="0"/>
          </a:p>
        </p:txBody>
      </p:sp>
      <p:sp>
        <p:nvSpPr>
          <p:cNvPr id="15" name="ZoneTexte 14"/>
          <p:cNvSpPr txBox="1"/>
          <p:nvPr/>
        </p:nvSpPr>
        <p:spPr>
          <a:xfrm>
            <a:off x="4646953" y="1928513"/>
            <a:ext cx="2185214" cy="369332"/>
          </a:xfrm>
          <a:prstGeom prst="rect">
            <a:avLst/>
          </a:prstGeom>
          <a:noFill/>
        </p:spPr>
        <p:txBody>
          <a:bodyPr wrap="none" rtlCol="0">
            <a:spAutoFit/>
          </a:bodyPr>
          <a:lstStyle/>
          <a:p>
            <a:r>
              <a:rPr lang="fr-FR" b="1" u="sng" dirty="0" smtClean="0"/>
              <a:t>Environnementale</a:t>
            </a:r>
            <a:endParaRPr lang="fr-FR" b="1" u="sng" dirty="0"/>
          </a:p>
        </p:txBody>
      </p:sp>
      <p:sp>
        <p:nvSpPr>
          <p:cNvPr id="16" name="Éclair 15"/>
          <p:cNvSpPr/>
          <p:nvPr/>
        </p:nvSpPr>
        <p:spPr>
          <a:xfrm rot="4653526">
            <a:off x="4941456" y="2605803"/>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7" name="Espace réservé du pied de page 2"/>
          <p:cNvSpPr>
            <a:spLocks noGrp="1"/>
          </p:cNvSpPr>
          <p:nvPr>
            <p:ph type="ftr" sz="quarter" idx="11"/>
          </p:nvPr>
        </p:nvSpPr>
        <p:spPr>
          <a:xfrm>
            <a:off x="3124200" y="6376902"/>
            <a:ext cx="2895600" cy="365125"/>
          </a:xfrm>
        </p:spPr>
        <p:txBody>
          <a:bodyPr/>
          <a:lstStyle/>
          <a:p>
            <a:fld id="{117914DB-F7C0-4F14-8DD2-488B7A21EF7E}" type="slidenum">
              <a:rPr lang="fr-FR" smtClean="0"/>
              <a:t>67</a:t>
            </a:fld>
            <a:endParaRPr lang="fr-FR" dirty="0"/>
          </a:p>
        </p:txBody>
      </p:sp>
      <p:sp>
        <p:nvSpPr>
          <p:cNvPr id="18" name="Éclair 17"/>
          <p:cNvSpPr/>
          <p:nvPr/>
        </p:nvSpPr>
        <p:spPr>
          <a:xfrm rot="20028469">
            <a:off x="1823747" y="3419359"/>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9" name="ZoneTexte 18"/>
          <p:cNvSpPr txBox="1"/>
          <p:nvPr/>
        </p:nvSpPr>
        <p:spPr>
          <a:xfrm>
            <a:off x="704836" y="3050027"/>
            <a:ext cx="1300356" cy="369332"/>
          </a:xfrm>
          <a:prstGeom prst="rect">
            <a:avLst/>
          </a:prstGeom>
          <a:noFill/>
        </p:spPr>
        <p:txBody>
          <a:bodyPr wrap="none" rtlCol="0">
            <a:spAutoFit/>
          </a:bodyPr>
          <a:lstStyle/>
          <a:p>
            <a:r>
              <a:rPr lang="fr-FR" b="1" u="sng" dirty="0" smtClean="0"/>
              <a:t>Electrique</a:t>
            </a:r>
            <a:endParaRPr lang="fr-FR" b="1" u="sng" dirty="0"/>
          </a:p>
        </p:txBody>
      </p:sp>
      <p:sp>
        <p:nvSpPr>
          <p:cNvPr id="20" name="ZoneTexte 19"/>
          <p:cNvSpPr txBox="1"/>
          <p:nvPr/>
        </p:nvSpPr>
        <p:spPr>
          <a:xfrm>
            <a:off x="6019800" y="3209495"/>
            <a:ext cx="838691" cy="369332"/>
          </a:xfrm>
          <a:prstGeom prst="rect">
            <a:avLst/>
          </a:prstGeom>
          <a:noFill/>
        </p:spPr>
        <p:txBody>
          <a:bodyPr wrap="none" rtlCol="0">
            <a:spAutoFit/>
          </a:bodyPr>
          <a:lstStyle/>
          <a:p>
            <a:r>
              <a:rPr lang="fr-FR" b="1" u="sng" dirty="0" smtClean="0"/>
              <a:t>Usure</a:t>
            </a:r>
            <a:endParaRPr lang="fr-FR" b="1" u="sng" dirty="0"/>
          </a:p>
        </p:txBody>
      </p:sp>
      <p:sp>
        <p:nvSpPr>
          <p:cNvPr id="21" name="Éclair 20"/>
          <p:cNvSpPr/>
          <p:nvPr/>
        </p:nvSpPr>
        <p:spPr>
          <a:xfrm rot="7084937">
            <a:off x="5704619" y="3516964"/>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2" name="ZoneTexte 21"/>
          <p:cNvSpPr txBox="1"/>
          <p:nvPr/>
        </p:nvSpPr>
        <p:spPr>
          <a:xfrm>
            <a:off x="6495687" y="4802357"/>
            <a:ext cx="1467068" cy="369332"/>
          </a:xfrm>
          <a:prstGeom prst="rect">
            <a:avLst/>
          </a:prstGeom>
          <a:noFill/>
        </p:spPr>
        <p:txBody>
          <a:bodyPr wrap="none" rtlCol="0">
            <a:spAutoFit/>
          </a:bodyPr>
          <a:lstStyle/>
          <a:p>
            <a:r>
              <a:rPr lang="fr-FR" b="1" u="sng" dirty="0" smtClean="0"/>
              <a:t>Magnétique</a:t>
            </a:r>
            <a:endParaRPr lang="fr-FR" b="1" u="sng" dirty="0"/>
          </a:p>
        </p:txBody>
      </p:sp>
      <p:sp>
        <p:nvSpPr>
          <p:cNvPr id="23" name="Éclair 22"/>
          <p:cNvSpPr/>
          <p:nvPr/>
        </p:nvSpPr>
        <p:spPr>
          <a:xfrm rot="9455856">
            <a:off x="5512826" y="4573363"/>
            <a:ext cx="752475" cy="692680"/>
          </a:xfrm>
          <a:prstGeom prst="lightningBol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1425923151"/>
              </p:ext>
            </p:extLst>
          </p:nvPr>
        </p:nvGraphicFramePr>
        <p:xfrm>
          <a:off x="1355014" y="1801960"/>
          <a:ext cx="1376542" cy="437658"/>
        </p:xfrm>
        <a:graphic>
          <a:graphicData uri="http://schemas.openxmlformats.org/drawingml/2006/table">
            <a:tbl>
              <a:tblPr firstRow="1" firstCol="1" bandRow="1" bandCol="1">
                <a:tableStyleId>{8799B23B-EC83-4686-B30A-512413B5E67A}</a:tableStyleId>
              </a:tblPr>
              <a:tblGrid>
                <a:gridCol w="1376542">
                  <a:extLst>
                    <a:ext uri="{9D8B030D-6E8A-4147-A177-3AD203B41FA5}">
                      <a16:colId xmlns:a16="http://schemas.microsoft.com/office/drawing/2014/main" val="1056714140"/>
                    </a:ext>
                  </a:extLst>
                </a:gridCol>
              </a:tblGrid>
              <a:tr h="218829">
                <a:tc>
                  <a:txBody>
                    <a:bodyPr/>
                    <a:lstStyle/>
                    <a:p>
                      <a:pPr indent="-226695" algn="just">
                        <a:lnSpc>
                          <a:spcPct val="107000"/>
                        </a:lnSpc>
                        <a:spcAft>
                          <a:spcPts val="800"/>
                        </a:spcAft>
                      </a:pPr>
                      <a:r>
                        <a:rPr lang="fr-FR" sz="1200" dirty="0">
                          <a:effectLst/>
                        </a:rPr>
                        <a:t>Coût</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2002615830"/>
                  </a:ext>
                </a:extLst>
              </a:tr>
              <a:tr h="218829">
                <a:tc>
                  <a:txBody>
                    <a:bodyPr/>
                    <a:lstStyle/>
                    <a:p>
                      <a:pPr indent="-226695" algn="just">
                        <a:lnSpc>
                          <a:spcPct val="107000"/>
                        </a:lnSpc>
                        <a:spcAft>
                          <a:spcPts val="800"/>
                        </a:spcAft>
                      </a:pPr>
                      <a:r>
                        <a:rPr lang="fr-FR" sz="1200" dirty="0">
                          <a:effectLst/>
                        </a:rPr>
                        <a:t>Densité</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1709855754"/>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548754388"/>
              </p:ext>
            </p:extLst>
          </p:nvPr>
        </p:nvGraphicFramePr>
        <p:xfrm>
          <a:off x="6858491" y="1776326"/>
          <a:ext cx="2225022" cy="1742905"/>
        </p:xfrm>
        <a:graphic>
          <a:graphicData uri="http://schemas.openxmlformats.org/drawingml/2006/table">
            <a:tbl>
              <a:tblPr firstRow="1" firstCol="1" bandRow="1" bandCol="1">
                <a:tableStyleId>{8799B23B-EC83-4686-B30A-512413B5E67A}</a:tableStyleId>
              </a:tblPr>
              <a:tblGrid>
                <a:gridCol w="2225022">
                  <a:extLst>
                    <a:ext uri="{9D8B030D-6E8A-4147-A177-3AD203B41FA5}">
                      <a16:colId xmlns:a16="http://schemas.microsoft.com/office/drawing/2014/main" val="4118343306"/>
                    </a:ext>
                  </a:extLst>
                </a:gridCol>
              </a:tblGrid>
              <a:tr h="218829">
                <a:tc>
                  <a:txBody>
                    <a:bodyPr/>
                    <a:lstStyle/>
                    <a:p>
                      <a:pPr indent="-226695" algn="just">
                        <a:lnSpc>
                          <a:spcPct val="107000"/>
                        </a:lnSpc>
                        <a:spcAft>
                          <a:spcPts val="800"/>
                        </a:spcAft>
                      </a:pPr>
                      <a:r>
                        <a:rPr lang="fr-FR" sz="1200" dirty="0">
                          <a:effectLst/>
                        </a:rPr>
                        <a:t>Consommation de ressources rares</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4057400088"/>
                  </a:ext>
                </a:extLst>
              </a:tr>
              <a:tr h="218829">
                <a:tc>
                  <a:txBody>
                    <a:bodyPr/>
                    <a:lstStyle/>
                    <a:p>
                      <a:pPr indent="-226695" algn="just">
                        <a:lnSpc>
                          <a:spcPct val="107000"/>
                        </a:lnSpc>
                        <a:spcAft>
                          <a:spcPts val="800"/>
                        </a:spcAft>
                      </a:pPr>
                      <a:r>
                        <a:rPr lang="fr-FR" sz="1200" dirty="0">
                          <a:effectLst/>
                        </a:rPr>
                        <a:t>Consommation en eau</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3974637757"/>
                  </a:ext>
                </a:extLst>
              </a:tr>
              <a:tr h="218829">
                <a:tc>
                  <a:txBody>
                    <a:bodyPr/>
                    <a:lstStyle/>
                    <a:p>
                      <a:pPr indent="-226695" algn="just">
                        <a:lnSpc>
                          <a:spcPct val="107000"/>
                        </a:lnSpc>
                        <a:spcAft>
                          <a:spcPts val="800"/>
                        </a:spcAft>
                      </a:pPr>
                      <a:r>
                        <a:rPr lang="fr-FR" sz="1200" dirty="0">
                          <a:effectLst/>
                        </a:rPr>
                        <a:t>Émission de CO</a:t>
                      </a:r>
                      <a:r>
                        <a:rPr lang="fr-FR" sz="1200" baseline="-25000" dirty="0">
                          <a:effectLst/>
                        </a:rPr>
                        <a:t>2</a:t>
                      </a:r>
                      <a:r>
                        <a:rPr lang="fr-FR" sz="1200" dirty="0">
                          <a:effectLst/>
                        </a:rPr>
                        <a:t>, </a:t>
                      </a:r>
                      <a:r>
                        <a:rPr lang="fr-FR" sz="1200" dirty="0" err="1">
                          <a:effectLst/>
                        </a:rPr>
                        <a:t>prod</a:t>
                      </a:r>
                      <a:r>
                        <a:rPr lang="fr-FR" sz="1200" dirty="0">
                          <a:effectLst/>
                        </a:rPr>
                        <a:t>. primaire</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1001952308"/>
                  </a:ext>
                </a:extLst>
              </a:tr>
              <a:tr h="218829">
                <a:tc>
                  <a:txBody>
                    <a:bodyPr/>
                    <a:lstStyle/>
                    <a:p>
                      <a:pPr indent="-226695" algn="just">
                        <a:lnSpc>
                          <a:spcPct val="107000"/>
                        </a:lnSpc>
                        <a:spcAft>
                          <a:spcPts val="800"/>
                        </a:spcAft>
                      </a:pPr>
                      <a:r>
                        <a:rPr lang="fr-FR" sz="1200" dirty="0">
                          <a:effectLst/>
                        </a:rPr>
                        <a:t>Eco-indicateur 99</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3086817433"/>
                  </a:ext>
                </a:extLst>
              </a:tr>
              <a:tr h="303590">
                <a:tc>
                  <a:txBody>
                    <a:bodyPr/>
                    <a:lstStyle/>
                    <a:p>
                      <a:pPr indent="-226695" algn="just">
                        <a:lnSpc>
                          <a:spcPct val="107000"/>
                        </a:lnSpc>
                        <a:spcAft>
                          <a:spcPts val="800"/>
                        </a:spcAft>
                      </a:pPr>
                      <a:r>
                        <a:rPr lang="fr-FR" sz="1200" dirty="0">
                          <a:effectLst/>
                        </a:rPr>
                        <a:t>Énergie grise, </a:t>
                      </a:r>
                      <a:r>
                        <a:rPr lang="fr-FR" sz="1200" dirty="0" err="1">
                          <a:effectLst/>
                        </a:rPr>
                        <a:t>prod</a:t>
                      </a:r>
                      <a:r>
                        <a:rPr lang="fr-FR" sz="1200" dirty="0">
                          <a:effectLst/>
                        </a:rPr>
                        <a:t>. primaire</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3155706805"/>
                  </a:ext>
                </a:extLst>
              </a:tr>
              <a:tr h="218829">
                <a:tc>
                  <a:txBody>
                    <a:bodyPr/>
                    <a:lstStyle/>
                    <a:p>
                      <a:pPr indent="-226695" algn="just">
                        <a:lnSpc>
                          <a:spcPct val="107000"/>
                        </a:lnSpc>
                        <a:spcAft>
                          <a:spcPts val="800"/>
                        </a:spcAft>
                      </a:pPr>
                      <a:r>
                        <a:rPr lang="fr-FR" sz="1200" dirty="0">
                          <a:effectLst/>
                        </a:rPr>
                        <a:t>Acidification</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1597217491"/>
                  </a:ext>
                </a:extLst>
              </a:tr>
            </a:tbl>
          </a:graphicData>
        </a:graphic>
      </p:graphicFrame>
      <p:graphicFrame>
        <p:nvGraphicFramePr>
          <p:cNvPr id="6" name="Tableau 5"/>
          <p:cNvGraphicFramePr>
            <a:graphicFrameLocks noGrp="1"/>
          </p:cNvGraphicFramePr>
          <p:nvPr>
            <p:extLst>
              <p:ext uri="{D42A27DB-BD31-4B8C-83A1-F6EECF244321}">
                <p14:modId xmlns:p14="http://schemas.microsoft.com/office/powerpoint/2010/main" val="3718736750"/>
              </p:ext>
            </p:extLst>
          </p:nvPr>
        </p:nvGraphicFramePr>
        <p:xfrm>
          <a:off x="111841" y="5526727"/>
          <a:ext cx="1796293" cy="829072"/>
        </p:xfrm>
        <a:graphic>
          <a:graphicData uri="http://schemas.openxmlformats.org/drawingml/2006/table">
            <a:tbl>
              <a:tblPr firstRow="1" firstCol="1" bandRow="1" bandCol="1">
                <a:tableStyleId>{8799B23B-EC83-4686-B30A-512413B5E67A}</a:tableStyleId>
              </a:tblPr>
              <a:tblGrid>
                <a:gridCol w="1796293">
                  <a:extLst>
                    <a:ext uri="{9D8B030D-6E8A-4147-A177-3AD203B41FA5}">
                      <a16:colId xmlns:a16="http://schemas.microsoft.com/office/drawing/2014/main" val="1454852998"/>
                    </a:ext>
                  </a:extLst>
                </a:gridCol>
              </a:tblGrid>
              <a:tr h="218829">
                <a:tc>
                  <a:txBody>
                    <a:bodyPr/>
                    <a:lstStyle/>
                    <a:p>
                      <a:pPr indent="-226695" algn="just">
                        <a:lnSpc>
                          <a:spcPct val="107000"/>
                        </a:lnSpc>
                        <a:spcAft>
                          <a:spcPts val="800"/>
                        </a:spcAft>
                      </a:pPr>
                      <a:r>
                        <a:rPr lang="fr-FR" sz="1200" dirty="0">
                          <a:effectLst/>
                        </a:rPr>
                        <a:t>Modules d’élasticité</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2451767834"/>
                  </a:ext>
                </a:extLst>
              </a:tr>
              <a:tr h="218829">
                <a:tc>
                  <a:txBody>
                    <a:bodyPr/>
                    <a:lstStyle/>
                    <a:p>
                      <a:pPr indent="-226695" algn="just">
                        <a:lnSpc>
                          <a:spcPct val="107000"/>
                        </a:lnSpc>
                        <a:spcAft>
                          <a:spcPts val="800"/>
                        </a:spcAft>
                      </a:pPr>
                      <a:r>
                        <a:rPr lang="fr-FR" sz="1200" dirty="0">
                          <a:effectLst/>
                        </a:rPr>
                        <a:t>Limite de rupture, élastique, fatigue</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1650172130"/>
                  </a:ext>
                </a:extLst>
              </a:tr>
              <a:tr h="218829">
                <a:tc>
                  <a:txBody>
                    <a:bodyPr/>
                    <a:lstStyle/>
                    <a:p>
                      <a:pPr indent="-226695" algn="just">
                        <a:lnSpc>
                          <a:spcPct val="107000"/>
                        </a:lnSpc>
                        <a:spcAft>
                          <a:spcPts val="800"/>
                        </a:spcAft>
                      </a:pPr>
                      <a:r>
                        <a:rPr lang="fr-FR" sz="1200" dirty="0">
                          <a:effectLst/>
                        </a:rPr>
                        <a:t>Ténacité</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1319237534"/>
                  </a:ext>
                </a:extLst>
              </a:tr>
            </a:tbl>
          </a:graphicData>
        </a:graphic>
      </p:graphicFrame>
      <p:graphicFrame>
        <p:nvGraphicFramePr>
          <p:cNvPr id="13" name="Tableau 12"/>
          <p:cNvGraphicFramePr>
            <a:graphicFrameLocks noGrp="1"/>
          </p:cNvGraphicFramePr>
          <p:nvPr>
            <p:extLst>
              <p:ext uri="{D42A27DB-BD31-4B8C-83A1-F6EECF244321}">
                <p14:modId xmlns:p14="http://schemas.microsoft.com/office/powerpoint/2010/main" val="2289176222"/>
              </p:ext>
            </p:extLst>
          </p:nvPr>
        </p:nvGraphicFramePr>
        <p:xfrm>
          <a:off x="6611703" y="5552435"/>
          <a:ext cx="2188856" cy="875316"/>
        </p:xfrm>
        <a:graphic>
          <a:graphicData uri="http://schemas.openxmlformats.org/drawingml/2006/table">
            <a:tbl>
              <a:tblPr firstRow="1" firstCol="1" bandRow="1" bandCol="1">
                <a:tableStyleId>{8799B23B-EC83-4686-B30A-512413B5E67A}</a:tableStyleId>
              </a:tblPr>
              <a:tblGrid>
                <a:gridCol w="2188856">
                  <a:extLst>
                    <a:ext uri="{9D8B030D-6E8A-4147-A177-3AD203B41FA5}">
                      <a16:colId xmlns:a16="http://schemas.microsoft.com/office/drawing/2014/main" val="2388379110"/>
                    </a:ext>
                  </a:extLst>
                </a:gridCol>
              </a:tblGrid>
              <a:tr h="218829">
                <a:tc>
                  <a:txBody>
                    <a:bodyPr/>
                    <a:lstStyle/>
                    <a:p>
                      <a:pPr indent="-226695" algn="just">
                        <a:lnSpc>
                          <a:spcPct val="107000"/>
                        </a:lnSpc>
                        <a:spcAft>
                          <a:spcPts val="800"/>
                        </a:spcAft>
                      </a:pPr>
                      <a:r>
                        <a:rPr lang="fr-FR" sz="1200" dirty="0">
                          <a:effectLst/>
                        </a:rPr>
                        <a:t>Conductivité thermique</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3916269001"/>
                  </a:ext>
                </a:extLst>
              </a:tr>
              <a:tr h="218829">
                <a:tc>
                  <a:txBody>
                    <a:bodyPr/>
                    <a:lstStyle/>
                    <a:p>
                      <a:pPr indent="-226695" algn="just">
                        <a:lnSpc>
                          <a:spcPct val="107000"/>
                        </a:lnSpc>
                        <a:spcAft>
                          <a:spcPts val="800"/>
                        </a:spcAft>
                      </a:pPr>
                      <a:r>
                        <a:rPr lang="fr-FR" sz="1200">
                          <a:effectLst/>
                        </a:rPr>
                        <a:t>Chaleur spécifique</a:t>
                      </a:r>
                      <a:endParaRPr lang="fr-FR" sz="120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2681720648"/>
                  </a:ext>
                </a:extLst>
              </a:tr>
              <a:tr h="218829">
                <a:tc>
                  <a:txBody>
                    <a:bodyPr/>
                    <a:lstStyle/>
                    <a:p>
                      <a:pPr indent="-226695" algn="just">
                        <a:lnSpc>
                          <a:spcPct val="107000"/>
                        </a:lnSpc>
                        <a:spcAft>
                          <a:spcPts val="800"/>
                        </a:spcAft>
                      </a:pPr>
                      <a:r>
                        <a:rPr lang="fr-FR" sz="1200" dirty="0">
                          <a:effectLst/>
                        </a:rPr>
                        <a:t>Température de fusion</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3674964200"/>
                  </a:ext>
                </a:extLst>
              </a:tr>
              <a:tr h="218829">
                <a:tc>
                  <a:txBody>
                    <a:bodyPr/>
                    <a:lstStyle/>
                    <a:p>
                      <a:pPr indent="-226695" algn="just">
                        <a:lnSpc>
                          <a:spcPct val="107000"/>
                        </a:lnSpc>
                        <a:spcAft>
                          <a:spcPts val="800"/>
                        </a:spcAft>
                      </a:pPr>
                      <a:r>
                        <a:rPr lang="fr-FR" sz="1200" dirty="0" err="1">
                          <a:effectLst/>
                        </a:rPr>
                        <a:t>Coef</a:t>
                      </a:r>
                      <a:r>
                        <a:rPr lang="fr-FR" sz="1200" dirty="0">
                          <a:effectLst/>
                        </a:rPr>
                        <a:t>. dilatation thermique</a:t>
                      </a:r>
                      <a:endParaRPr lang="fr-FR" sz="1200" dirty="0">
                        <a:effectLst/>
                        <a:latin typeface="Cambria" panose="02040503050406030204" pitchFamily="18" charset="0"/>
                        <a:ea typeface="Cambria" panose="02040503050406030204" pitchFamily="18" charset="0"/>
                        <a:cs typeface="Times New Roman" panose="02020603050405020304" pitchFamily="18" charset="0"/>
                      </a:endParaRPr>
                    </a:p>
                  </a:txBody>
                  <a:tcPr marL="66541" marR="66541" marT="0" marB="0"/>
                </a:tc>
                <a:extLst>
                  <a:ext uri="{0D108BD9-81ED-4DB2-BD59-A6C34878D82A}">
                    <a16:rowId xmlns:a16="http://schemas.microsoft.com/office/drawing/2014/main" val="1508989737"/>
                  </a:ext>
                </a:extLst>
              </a:tr>
            </a:tbl>
          </a:graphicData>
        </a:graphic>
      </p:graphicFrame>
    </p:spTree>
    <p:extLst>
      <p:ext uri="{BB962C8B-B14F-4D97-AF65-F5344CB8AC3E}">
        <p14:creationId xmlns:p14="http://schemas.microsoft.com/office/powerpoint/2010/main" val="109528441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smtClean="0"/>
              <a:t>Exigence fonctionnelle dans le choix du matériau</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68</a:t>
            </a:fld>
            <a:endParaRPr lang="fr-FR" dirty="0"/>
          </a:p>
        </p:txBody>
      </p:sp>
      <p:sp>
        <p:nvSpPr>
          <p:cNvPr id="2" name="Espace réservé du contenu 1"/>
          <p:cNvSpPr>
            <a:spLocks noGrp="1"/>
          </p:cNvSpPr>
          <p:nvPr>
            <p:ph idx="1"/>
          </p:nvPr>
        </p:nvSpPr>
        <p:spPr>
          <a:xfrm>
            <a:off x="161527" y="829910"/>
            <a:ext cx="8670555" cy="4785722"/>
          </a:xfrm>
        </p:spPr>
        <p:txBody>
          <a:bodyPr>
            <a:normAutofit/>
          </a:bodyPr>
          <a:lstStyle/>
          <a:p>
            <a:pPr marL="441325" indent="0" defTabSz="261938">
              <a:buNone/>
            </a:pPr>
            <a:r>
              <a:rPr lang="fr-FR" sz="2000" b="1" dirty="0" smtClean="0"/>
              <a:t>Diagrammes d’</a:t>
            </a:r>
            <a:r>
              <a:rPr lang="fr-FR" sz="2000" b="1" dirty="0" err="1" smtClean="0"/>
              <a:t>Ashby</a:t>
            </a:r>
            <a:endParaRPr lang="fr-FR" sz="2000" b="1" dirty="0" smtClean="0"/>
          </a:p>
          <a:p>
            <a:pPr marL="441325" indent="0" defTabSz="261938">
              <a:buNone/>
            </a:pPr>
            <a:r>
              <a:rPr lang="fr-FR" sz="1800" dirty="0" smtClean="0"/>
              <a:t>« Bulles de propriétés » : Module de </a:t>
            </a:r>
            <a:r>
              <a:rPr lang="fr-FR" sz="1800" dirty="0"/>
              <a:t>Y</a:t>
            </a:r>
            <a:r>
              <a:rPr lang="fr-FR" sz="1800" dirty="0" smtClean="0"/>
              <a:t>oung en fonction de la masse volumique</a:t>
            </a:r>
          </a:p>
          <a:p>
            <a:pPr marL="1452563" indent="0">
              <a:buNone/>
            </a:pPr>
            <a:endParaRPr lang="fr-FR" sz="1800" dirty="0" smtClean="0"/>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27" y="1673256"/>
            <a:ext cx="8605374" cy="4665273"/>
          </a:xfrm>
          <a:prstGeom prst="rect">
            <a:avLst/>
          </a:prstGeom>
        </p:spPr>
      </p:pic>
    </p:spTree>
    <p:extLst>
      <p:ext uri="{BB962C8B-B14F-4D97-AF65-F5344CB8AC3E}">
        <p14:creationId xmlns:p14="http://schemas.microsoft.com/office/powerpoint/2010/main" val="8718366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2708275" y="4384655"/>
            <a:ext cx="6159500" cy="1481889"/>
          </a:xfrm>
        </p:spPr>
        <p:txBody>
          <a:bodyPr>
            <a:normAutofit/>
          </a:bodyPr>
          <a:lstStyle/>
          <a:p>
            <a:r>
              <a:rPr lang="fr-FR" dirty="0" smtClean="0"/>
              <a:t>Procédure de choix des matériaux</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69</a:t>
            </a:fld>
            <a:endParaRPr lang="fr-FR" dirty="0"/>
          </a:p>
        </p:txBody>
      </p:sp>
    </p:spTree>
    <p:extLst>
      <p:ext uri="{BB962C8B-B14F-4D97-AF65-F5344CB8AC3E}">
        <p14:creationId xmlns:p14="http://schemas.microsoft.com/office/powerpoint/2010/main" val="12958471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réserves, une notion dynamique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7</a:t>
            </a:fld>
            <a:endParaRPr lang="fr-FR" dirty="0"/>
          </a:p>
        </p:txBody>
      </p:sp>
      <p:graphicFrame>
        <p:nvGraphicFramePr>
          <p:cNvPr id="9" name="Graphique 8"/>
          <p:cNvGraphicFramePr>
            <a:graphicFrameLocks/>
          </p:cNvGraphicFramePr>
          <p:nvPr>
            <p:extLst>
              <p:ext uri="{D42A27DB-BD31-4B8C-83A1-F6EECF244321}">
                <p14:modId xmlns:p14="http://schemas.microsoft.com/office/powerpoint/2010/main" val="923129412"/>
              </p:ext>
            </p:extLst>
          </p:nvPr>
        </p:nvGraphicFramePr>
        <p:xfrm>
          <a:off x="312505" y="873302"/>
          <a:ext cx="8518990" cy="5404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59355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a:t>Introduction</a:t>
            </a:r>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70</a:t>
            </a:fld>
            <a:endParaRPr lang="fr-FR" dirty="0"/>
          </a:p>
        </p:txBody>
      </p:sp>
      <p:pic>
        <p:nvPicPr>
          <p:cNvPr id="5" name="Image 4"/>
          <p:cNvPicPr>
            <a:picLocks noChangeAspect="1"/>
          </p:cNvPicPr>
          <p:nvPr/>
        </p:nvPicPr>
        <p:blipFill>
          <a:blip r:embed="rId3"/>
          <a:stretch>
            <a:fillRect/>
          </a:stretch>
        </p:blipFill>
        <p:spPr>
          <a:xfrm>
            <a:off x="477282" y="933450"/>
            <a:ext cx="8134324" cy="4968270"/>
          </a:xfrm>
          <a:prstGeom prst="rect">
            <a:avLst/>
          </a:prstGeom>
        </p:spPr>
      </p:pic>
    </p:spTree>
    <p:extLst>
      <p:ext uri="{BB962C8B-B14F-4D97-AF65-F5344CB8AC3E}">
        <p14:creationId xmlns:p14="http://schemas.microsoft.com/office/powerpoint/2010/main" val="189705876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lèche vers le bas 20"/>
          <p:cNvSpPr/>
          <p:nvPr/>
        </p:nvSpPr>
        <p:spPr>
          <a:xfrm>
            <a:off x="5955037" y="2625453"/>
            <a:ext cx="754380" cy="2277306"/>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ln w="0"/>
              <a:solidFill>
                <a:schemeClr val="accent1"/>
              </a:solidFill>
              <a:effectLst>
                <a:outerShdw blurRad="38100" dist="25400" dir="5400000" algn="ctr" rotWithShape="0">
                  <a:srgbClr val="6E747A">
                    <a:alpha val="43000"/>
                  </a:srgbClr>
                </a:outerShdw>
              </a:effectLst>
            </a:endParaRPr>
          </a:p>
        </p:txBody>
      </p:sp>
      <p:sp>
        <p:nvSpPr>
          <p:cNvPr id="20" name="Rectangle à coins arrondis 19"/>
          <p:cNvSpPr/>
          <p:nvPr/>
        </p:nvSpPr>
        <p:spPr>
          <a:xfrm>
            <a:off x="6554912" y="2355035"/>
            <a:ext cx="2198141" cy="994327"/>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r"/>
            <a:r>
              <a:rPr lang="fr-FR" b="1" i="1" u="sng" dirty="0" smtClean="0"/>
              <a:t>Matériau :</a:t>
            </a:r>
          </a:p>
          <a:p>
            <a:pPr algn="r"/>
            <a:r>
              <a:rPr lang="fr-FR" dirty="0" smtClean="0"/>
              <a:t>Module d’Young et limite en fatigue</a:t>
            </a:r>
          </a:p>
        </p:txBody>
      </p:sp>
      <p:sp>
        <p:nvSpPr>
          <p:cNvPr id="14" name="Rectangle à coins arrondis 13"/>
          <p:cNvSpPr/>
          <p:nvPr/>
        </p:nvSpPr>
        <p:spPr>
          <a:xfrm>
            <a:off x="2922447" y="803651"/>
            <a:ext cx="2861904" cy="10673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r>
              <a:rPr lang="fr-FR" b="1" u="sng" dirty="0" smtClean="0"/>
              <a:t>Fonctions :</a:t>
            </a:r>
            <a:r>
              <a:rPr lang="fr-FR" dirty="0" smtClean="0"/>
              <a:t/>
            </a:r>
            <a:br>
              <a:rPr lang="fr-FR" dirty="0" smtClean="0"/>
            </a:br>
            <a:r>
              <a:rPr lang="fr-FR" i="1" dirty="0"/>
              <a:t>Fourche rigide et </a:t>
            </a:r>
            <a:r>
              <a:rPr lang="fr-FR" i="1" dirty="0" smtClean="0"/>
              <a:t>solide sous une charge donnée</a:t>
            </a:r>
            <a:endParaRPr lang="fr-FR" i="1" dirty="0"/>
          </a:p>
        </p:txBody>
      </p:sp>
      <p:sp>
        <p:nvSpPr>
          <p:cNvPr id="2" name="Titre 1"/>
          <p:cNvSpPr>
            <a:spLocks noGrp="1"/>
          </p:cNvSpPr>
          <p:nvPr>
            <p:ph type="title"/>
          </p:nvPr>
        </p:nvSpPr>
        <p:spPr/>
        <p:txBody>
          <a:bodyPr/>
          <a:lstStyle/>
          <a:p>
            <a:r>
              <a:rPr lang="fr-FR" dirty="0" smtClean="0"/>
              <a:t>Relation Fonction, Géométrie, Matériau et performance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71</a:t>
            </a:fld>
            <a:endParaRPr lang="fr-FR"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72419"/>
            <a:ext cx="2281031" cy="1832428"/>
          </a:xfrm>
          <a:prstGeom prst="rect">
            <a:avLst/>
          </a:prstGeom>
        </p:spPr>
      </p:pic>
      <p:sp>
        <p:nvSpPr>
          <p:cNvPr id="6" name="Ellipse 5"/>
          <p:cNvSpPr/>
          <p:nvPr/>
        </p:nvSpPr>
        <p:spPr>
          <a:xfrm>
            <a:off x="1496740" y="1247743"/>
            <a:ext cx="671108" cy="32420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7" name="Connecteur droit avec flèche 6"/>
          <p:cNvCxnSpPr>
            <a:stCxn id="14" idx="1"/>
            <a:endCxn id="6" idx="6"/>
          </p:cNvCxnSpPr>
          <p:nvPr/>
        </p:nvCxnSpPr>
        <p:spPr>
          <a:xfrm flipH="1">
            <a:off x="2167848" y="1337307"/>
            <a:ext cx="754599" cy="72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2" name="Image 11"/>
          <p:cNvPicPr/>
          <p:nvPr/>
        </p:nvPicPr>
        <p:blipFill>
          <a:blip r:embed="rId4" cstate="print"/>
          <a:srcRect/>
          <a:stretch>
            <a:fillRect/>
          </a:stretch>
        </p:blipFill>
        <p:spPr bwMode="auto">
          <a:xfrm>
            <a:off x="555281" y="3310106"/>
            <a:ext cx="2292099" cy="1620793"/>
          </a:xfrm>
          <a:prstGeom prst="rect">
            <a:avLst/>
          </a:prstGeom>
          <a:noFill/>
          <a:ln w="9525">
            <a:noFill/>
            <a:miter lim="800000"/>
            <a:headEnd/>
            <a:tailEnd/>
          </a:ln>
        </p:spPr>
      </p:pic>
      <p:sp>
        <p:nvSpPr>
          <p:cNvPr id="17" name="Rectangle à coins arrondis 16"/>
          <p:cNvSpPr/>
          <p:nvPr/>
        </p:nvSpPr>
        <p:spPr>
          <a:xfrm>
            <a:off x="2932723" y="2063847"/>
            <a:ext cx="2851628" cy="1300577"/>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r>
              <a:rPr lang="fr-FR" b="1" i="1" u="sng" dirty="0" smtClean="0"/>
              <a:t>OBJECTIF de performance :</a:t>
            </a:r>
          </a:p>
          <a:p>
            <a:r>
              <a:rPr lang="fr-FR" dirty="0" smtClean="0"/>
              <a:t>bilan carbone le plus faible</a:t>
            </a:r>
          </a:p>
        </p:txBody>
      </p:sp>
      <p:sp>
        <p:nvSpPr>
          <p:cNvPr id="18" name="Rectangle à coins arrondis 17"/>
          <p:cNvSpPr/>
          <p:nvPr/>
        </p:nvSpPr>
        <p:spPr>
          <a:xfrm>
            <a:off x="6955604" y="803650"/>
            <a:ext cx="1797449" cy="994327"/>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r"/>
            <a:r>
              <a:rPr lang="fr-FR" b="1" i="1" u="sng" dirty="0" smtClean="0"/>
              <a:t>Géométrie :</a:t>
            </a:r>
          </a:p>
          <a:p>
            <a:pPr algn="r"/>
            <a:r>
              <a:rPr lang="fr-FR" dirty="0" smtClean="0"/>
              <a:t>section carrée imposée</a:t>
            </a:r>
          </a:p>
        </p:txBody>
      </p:sp>
      <p:sp>
        <p:nvSpPr>
          <p:cNvPr id="13" name="Ellipse 12"/>
          <p:cNvSpPr/>
          <p:nvPr/>
        </p:nvSpPr>
        <p:spPr>
          <a:xfrm>
            <a:off x="5331504" y="1462436"/>
            <a:ext cx="2302980" cy="1215601"/>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dirty="0" smtClean="0"/>
              <a:t>Modélisation : poutre carrée en flexion</a:t>
            </a:r>
            <a:endParaRPr lang="fr-FR" dirty="0"/>
          </a:p>
        </p:txBody>
      </p:sp>
      <mc:AlternateContent xmlns:mc="http://schemas.openxmlformats.org/markup-compatibility/2006" xmlns:a14="http://schemas.microsoft.com/office/drawing/2010/main">
        <mc:Choice Requires="a14">
          <p:sp>
            <p:nvSpPr>
              <p:cNvPr id="22" name="Rectangle 21"/>
              <p:cNvSpPr/>
              <p:nvPr/>
            </p:nvSpPr>
            <p:spPr>
              <a:xfrm>
                <a:off x="-63628" y="5332002"/>
                <a:ext cx="9271256" cy="801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fr-FR" sz="2400" b="0" i="1" smtClean="0">
                              <a:latin typeface="Cambria Math" panose="02040503050406030204" pitchFamily="18" charset="0"/>
                            </a:rPr>
                          </m:ctrlPr>
                        </m:mPr>
                        <m:mr>
                          <m:e>
                            <m:r>
                              <m:rPr>
                                <m:brk m:alnAt="7"/>
                              </m:rPr>
                              <a:rPr lang="fr-FR" sz="2400" b="0" i="1" smtClean="0">
                                <a:latin typeface="Cambria Math" panose="02040503050406030204" pitchFamily="18" charset="0"/>
                              </a:rPr>
                              <m:t>𝑜</m:t>
                            </m:r>
                            <m:r>
                              <a:rPr lang="fr-FR" sz="2400" b="0" i="1" smtClean="0">
                                <a:latin typeface="Cambria Math" panose="02040503050406030204" pitchFamily="18" charset="0"/>
                              </a:rPr>
                              <m:t>𝑏𝑗𝑒𝑐𝑡𝑖𝑓</m:t>
                            </m:r>
                          </m:e>
                        </m:mr>
                        <m:mr>
                          <m:e>
                            <m:r>
                              <a:rPr lang="fr-FR" sz="2400" b="0" i="1" smtClean="0">
                                <a:latin typeface="Cambria Math" panose="02040503050406030204" pitchFamily="18" charset="0"/>
                              </a:rPr>
                              <m:t>𝑝𝑒𝑟𝑓𝑜𝑟𝑚𝑎𝑛𝑐𝑒</m:t>
                            </m:r>
                          </m:e>
                        </m:mr>
                      </m:m>
                      <m:r>
                        <a:rPr lang="fr-FR" sz="2400" b="0" i="0" smtClean="0">
                          <a:latin typeface="Cambria Math" panose="02040503050406030204" pitchFamily="18" charset="0"/>
                        </a:rPr>
                        <m:t>=</m:t>
                      </m:r>
                      <m:sSub>
                        <m:sSubPr>
                          <m:ctrlPr>
                            <a:rPr lang="fr-FR" sz="2400" b="1" i="1" smtClean="0">
                              <a:solidFill>
                                <a:schemeClr val="accent1"/>
                              </a:solidFill>
                              <a:latin typeface="Cambria Math" panose="02040503050406030204" pitchFamily="18" charset="0"/>
                            </a:rPr>
                          </m:ctrlPr>
                        </m:sSubPr>
                        <m:e>
                          <m:r>
                            <a:rPr lang="fr-FR" sz="2400" b="1" i="1" smtClean="0">
                              <a:solidFill>
                                <a:schemeClr val="accent1"/>
                              </a:solidFill>
                              <a:latin typeface="Cambria Math" panose="02040503050406030204" pitchFamily="18" charset="0"/>
                            </a:rPr>
                            <m:t>𝒇</m:t>
                          </m:r>
                        </m:e>
                        <m:sub>
                          <m:r>
                            <a:rPr lang="fr-FR" sz="2400" b="1" i="1" smtClean="0">
                              <a:solidFill>
                                <a:schemeClr val="accent1"/>
                              </a:solidFill>
                              <a:latin typeface="Cambria Math" panose="02040503050406030204" pitchFamily="18" charset="0"/>
                            </a:rPr>
                            <m:t>𝟏</m:t>
                          </m:r>
                        </m:sub>
                      </m:sSub>
                      <m:d>
                        <m:dPr>
                          <m:ctrlPr>
                            <a:rPr lang="fr-FR" sz="2400" b="1" i="1" smtClean="0">
                              <a:solidFill>
                                <a:schemeClr val="accent1"/>
                              </a:solidFill>
                              <a:latin typeface="Cambria Math" panose="02040503050406030204" pitchFamily="18" charset="0"/>
                            </a:rPr>
                          </m:ctrlPr>
                        </m:dPr>
                        <m:e>
                          <m:m>
                            <m:mPr>
                              <m:mcs>
                                <m:mc>
                                  <m:mcPr>
                                    <m:count m:val="1"/>
                                    <m:mcJc m:val="center"/>
                                  </m:mcPr>
                                </m:mc>
                              </m:mcs>
                              <m:ctrlPr>
                                <a:rPr lang="fr-FR" sz="2400" b="1" i="1" smtClean="0">
                                  <a:solidFill>
                                    <a:schemeClr val="accent1"/>
                                  </a:solidFill>
                                  <a:latin typeface="Cambria Math" panose="02040503050406030204" pitchFamily="18" charset="0"/>
                                </a:rPr>
                              </m:ctrlPr>
                            </m:mPr>
                            <m:mr>
                              <m:e>
                                <m:r>
                                  <m:rPr>
                                    <m:brk m:alnAt="7"/>
                                  </m:rPr>
                                  <a:rPr lang="fr-FR" sz="2400" b="1" i="1" smtClean="0">
                                    <a:solidFill>
                                      <a:schemeClr val="accent1"/>
                                    </a:solidFill>
                                    <a:latin typeface="Cambria Math" panose="02040503050406030204" pitchFamily="18" charset="0"/>
                                  </a:rPr>
                                  <m:t>𝒗</m:t>
                                </m:r>
                                <m:r>
                                  <a:rPr lang="fr-FR" sz="2400" b="1" i="1" smtClean="0">
                                    <a:solidFill>
                                      <a:schemeClr val="accent1"/>
                                    </a:solidFill>
                                    <a:latin typeface="Cambria Math" panose="02040503050406030204" pitchFamily="18" charset="0"/>
                                  </a:rPr>
                                  <m:t>𝒂𝒓𝒊𝒂𝒃𝒍𝒆𝒔</m:t>
                                </m:r>
                              </m:e>
                            </m:mr>
                            <m:mr>
                              <m:e>
                                <m:r>
                                  <a:rPr lang="fr-FR" sz="2400" b="1" i="1" smtClean="0">
                                    <a:solidFill>
                                      <a:schemeClr val="accent1"/>
                                    </a:solidFill>
                                    <a:latin typeface="Cambria Math" panose="02040503050406030204" pitchFamily="18" charset="0"/>
                                  </a:rPr>
                                  <m:t>𝒈</m:t>
                                </m:r>
                                <m:r>
                                  <a:rPr lang="fr-FR" sz="2400" b="1" i="1" smtClean="0">
                                    <a:solidFill>
                                      <a:schemeClr val="accent1"/>
                                    </a:solidFill>
                                    <a:latin typeface="Cambria Math" panose="02040503050406030204" pitchFamily="18" charset="0"/>
                                  </a:rPr>
                                  <m:t>é</m:t>
                                </m:r>
                                <m:r>
                                  <a:rPr lang="fr-FR" sz="2400" b="1" i="1" smtClean="0">
                                    <a:solidFill>
                                      <a:schemeClr val="accent1"/>
                                    </a:solidFill>
                                    <a:latin typeface="Cambria Math" panose="02040503050406030204" pitchFamily="18" charset="0"/>
                                  </a:rPr>
                                  <m:t>𝒐𝒎</m:t>
                                </m:r>
                                <m:r>
                                  <a:rPr lang="fr-FR" sz="2400" b="1" i="1" smtClean="0">
                                    <a:solidFill>
                                      <a:schemeClr val="accent1"/>
                                    </a:solidFill>
                                    <a:latin typeface="Cambria Math" panose="02040503050406030204" pitchFamily="18" charset="0"/>
                                  </a:rPr>
                                  <m:t>é</m:t>
                                </m:r>
                                <m:r>
                                  <a:rPr lang="fr-FR" sz="2400" b="1" i="1" smtClean="0">
                                    <a:solidFill>
                                      <a:schemeClr val="accent1"/>
                                    </a:solidFill>
                                    <a:latin typeface="Cambria Math" panose="02040503050406030204" pitchFamily="18" charset="0"/>
                                  </a:rPr>
                                  <m:t>𝒕𝒓𝒊𝒆</m:t>
                                </m:r>
                              </m:e>
                            </m:mr>
                          </m:m>
                        </m:e>
                      </m:d>
                      <m:sSub>
                        <m:sSubPr>
                          <m:ctrlPr>
                            <a:rPr lang="fr-FR" sz="2400" b="1" i="1" smtClean="0">
                              <a:solidFill>
                                <a:schemeClr val="accent3"/>
                              </a:solidFill>
                              <a:latin typeface="Cambria Math" panose="02040503050406030204" pitchFamily="18" charset="0"/>
                            </a:rPr>
                          </m:ctrlPr>
                        </m:sSubPr>
                        <m:e>
                          <m:r>
                            <a:rPr lang="fr-FR" sz="2400" b="1" i="1" smtClean="0">
                              <a:solidFill>
                                <a:schemeClr val="accent3"/>
                              </a:solidFill>
                              <a:latin typeface="Cambria Math" panose="02040503050406030204" pitchFamily="18" charset="0"/>
                            </a:rPr>
                            <m:t>𝒇</m:t>
                          </m:r>
                        </m:e>
                        <m:sub>
                          <m:r>
                            <a:rPr lang="fr-FR" sz="2400" b="1" i="1" smtClean="0">
                              <a:solidFill>
                                <a:schemeClr val="accent3"/>
                              </a:solidFill>
                              <a:latin typeface="Cambria Math" panose="02040503050406030204" pitchFamily="18" charset="0"/>
                            </a:rPr>
                            <m:t>𝟐</m:t>
                          </m:r>
                        </m:sub>
                      </m:sSub>
                      <m:d>
                        <m:dPr>
                          <m:ctrlPr>
                            <a:rPr lang="fr-FR" sz="2400" b="1" i="1" smtClean="0">
                              <a:solidFill>
                                <a:schemeClr val="accent3"/>
                              </a:solidFill>
                              <a:latin typeface="Cambria Math" panose="02040503050406030204" pitchFamily="18" charset="0"/>
                            </a:rPr>
                          </m:ctrlPr>
                        </m:dPr>
                        <m:e>
                          <m:m>
                            <m:mPr>
                              <m:mcs>
                                <m:mc>
                                  <m:mcPr>
                                    <m:count m:val="1"/>
                                    <m:mcJc m:val="center"/>
                                  </m:mcPr>
                                </m:mc>
                              </m:mcs>
                              <m:ctrlPr>
                                <a:rPr lang="fr-FR" sz="2400" b="1" i="1" smtClean="0">
                                  <a:solidFill>
                                    <a:schemeClr val="accent3"/>
                                  </a:solidFill>
                                  <a:latin typeface="Cambria Math" panose="02040503050406030204" pitchFamily="18" charset="0"/>
                                </a:rPr>
                              </m:ctrlPr>
                            </m:mPr>
                            <m:mr>
                              <m:e>
                                <m:r>
                                  <a:rPr lang="fr-FR" sz="2400" b="1" i="1" smtClean="0">
                                    <a:solidFill>
                                      <a:schemeClr val="accent3"/>
                                    </a:solidFill>
                                    <a:latin typeface="Cambria Math" panose="02040503050406030204" pitchFamily="18" charset="0"/>
                                  </a:rPr>
                                  <m:t>𝒑𝒓𝒐𝒑𝒓𝒊</m:t>
                                </m:r>
                                <m:r>
                                  <a:rPr lang="fr-FR" sz="2400" b="1" i="1" smtClean="0">
                                    <a:solidFill>
                                      <a:schemeClr val="accent3"/>
                                    </a:solidFill>
                                    <a:latin typeface="Cambria Math" panose="02040503050406030204" pitchFamily="18" charset="0"/>
                                  </a:rPr>
                                  <m:t>é</m:t>
                                </m:r>
                                <m:r>
                                  <a:rPr lang="fr-FR" sz="2400" b="1" i="1" smtClean="0">
                                    <a:solidFill>
                                      <a:schemeClr val="accent3"/>
                                    </a:solidFill>
                                    <a:latin typeface="Cambria Math" panose="02040503050406030204" pitchFamily="18" charset="0"/>
                                  </a:rPr>
                                  <m:t>𝒕</m:t>
                                </m:r>
                                <m:r>
                                  <a:rPr lang="fr-FR" sz="2400" b="1" i="1" smtClean="0">
                                    <a:solidFill>
                                      <a:schemeClr val="accent3"/>
                                    </a:solidFill>
                                    <a:latin typeface="Cambria Math" panose="02040503050406030204" pitchFamily="18" charset="0"/>
                                  </a:rPr>
                                  <m:t>é</m:t>
                                </m:r>
                                <m:r>
                                  <a:rPr lang="fr-FR" sz="2400" b="1" i="1" smtClean="0">
                                    <a:solidFill>
                                      <a:schemeClr val="accent3"/>
                                    </a:solidFill>
                                    <a:latin typeface="Cambria Math" panose="02040503050406030204" pitchFamily="18" charset="0"/>
                                  </a:rPr>
                                  <m:t>𝒔</m:t>
                                </m:r>
                              </m:e>
                            </m:mr>
                            <m:mr>
                              <m:e>
                                <m:r>
                                  <a:rPr lang="fr-FR" sz="2400" b="1" i="1" smtClean="0">
                                    <a:solidFill>
                                      <a:schemeClr val="accent3"/>
                                    </a:solidFill>
                                    <a:latin typeface="Cambria Math" panose="02040503050406030204" pitchFamily="18" charset="0"/>
                                  </a:rPr>
                                  <m:t>𝒎𝒂𝒕</m:t>
                                </m:r>
                                <m:r>
                                  <a:rPr lang="fr-FR" sz="2400" b="1" i="1" smtClean="0">
                                    <a:solidFill>
                                      <a:schemeClr val="accent3"/>
                                    </a:solidFill>
                                    <a:latin typeface="Cambria Math" panose="02040503050406030204" pitchFamily="18" charset="0"/>
                                  </a:rPr>
                                  <m:t>é</m:t>
                                </m:r>
                                <m:r>
                                  <a:rPr lang="fr-FR" sz="2400" b="1" i="1" smtClean="0">
                                    <a:solidFill>
                                      <a:schemeClr val="accent3"/>
                                    </a:solidFill>
                                    <a:latin typeface="Cambria Math" panose="02040503050406030204" pitchFamily="18" charset="0"/>
                                  </a:rPr>
                                  <m:t>𝒓𝒊𝒂𝒖</m:t>
                                </m:r>
                              </m:e>
                            </m:mr>
                          </m:m>
                        </m:e>
                      </m:d>
                      <m:sSub>
                        <m:sSubPr>
                          <m:ctrlPr>
                            <a:rPr lang="fr-FR" sz="2400" b="1" i="1" smtClean="0">
                              <a:solidFill>
                                <a:schemeClr val="accent2"/>
                              </a:solidFill>
                              <a:latin typeface="Cambria Math" panose="02040503050406030204" pitchFamily="18" charset="0"/>
                            </a:rPr>
                          </m:ctrlPr>
                        </m:sSubPr>
                        <m:e>
                          <m:r>
                            <a:rPr lang="fr-FR" sz="2400" b="1" i="1" smtClean="0">
                              <a:solidFill>
                                <a:schemeClr val="accent2"/>
                              </a:solidFill>
                              <a:latin typeface="Cambria Math" panose="02040503050406030204" pitchFamily="18" charset="0"/>
                            </a:rPr>
                            <m:t>𝒇</m:t>
                          </m:r>
                        </m:e>
                        <m:sub>
                          <m:r>
                            <a:rPr lang="fr-FR" sz="2400" b="1" i="1" smtClean="0">
                              <a:solidFill>
                                <a:schemeClr val="accent2"/>
                              </a:solidFill>
                              <a:latin typeface="Cambria Math" panose="02040503050406030204" pitchFamily="18" charset="0"/>
                            </a:rPr>
                            <m:t>𝟑</m:t>
                          </m:r>
                        </m:sub>
                      </m:sSub>
                      <m:d>
                        <m:dPr>
                          <m:ctrlPr>
                            <a:rPr lang="fr-FR" sz="2400" b="1" i="1" smtClean="0">
                              <a:solidFill>
                                <a:schemeClr val="accent2"/>
                              </a:solidFill>
                              <a:latin typeface="Cambria Math" panose="02040503050406030204" pitchFamily="18" charset="0"/>
                            </a:rPr>
                          </m:ctrlPr>
                        </m:dPr>
                        <m:e>
                          <m:m>
                            <m:mPr>
                              <m:mcs>
                                <m:mc>
                                  <m:mcPr>
                                    <m:count m:val="1"/>
                                    <m:mcJc m:val="center"/>
                                  </m:mcPr>
                                </m:mc>
                              </m:mcs>
                              <m:ctrlPr>
                                <a:rPr lang="fr-FR" sz="2400" b="1" i="1" smtClean="0">
                                  <a:solidFill>
                                    <a:schemeClr val="accent2"/>
                                  </a:solidFill>
                                  <a:latin typeface="Cambria Math" panose="02040503050406030204" pitchFamily="18" charset="0"/>
                                </a:rPr>
                              </m:ctrlPr>
                            </m:mPr>
                            <m:mr>
                              <m:e>
                                <m:r>
                                  <m:rPr>
                                    <m:brk m:alnAt="7"/>
                                  </m:rPr>
                                  <a:rPr lang="fr-FR" sz="2400" b="1" i="1" smtClean="0">
                                    <a:solidFill>
                                      <a:schemeClr val="accent2"/>
                                    </a:solidFill>
                                    <a:latin typeface="Cambria Math" panose="02040503050406030204" pitchFamily="18" charset="0"/>
                                  </a:rPr>
                                  <m:t>𝒗</m:t>
                                </m:r>
                                <m:r>
                                  <a:rPr lang="fr-FR" sz="2400" b="1" i="1" smtClean="0">
                                    <a:solidFill>
                                      <a:schemeClr val="accent2"/>
                                    </a:solidFill>
                                    <a:latin typeface="Cambria Math" panose="02040503050406030204" pitchFamily="18" charset="0"/>
                                  </a:rPr>
                                  <m:t>𝒂𝒓𝒊𝒂𝒃𝒍𝒆𝒔</m:t>
                                </m:r>
                              </m:e>
                            </m:mr>
                            <m:mr>
                              <m:e>
                                <m:r>
                                  <a:rPr lang="fr-FR" sz="2400" b="1" i="1" smtClean="0">
                                    <a:solidFill>
                                      <a:schemeClr val="accent2"/>
                                    </a:solidFill>
                                    <a:latin typeface="Cambria Math" panose="02040503050406030204" pitchFamily="18" charset="0"/>
                                  </a:rPr>
                                  <m:t>𝒇𝒐𝒏𝒄𝒕𝒊𝒐𝒏𝒔</m:t>
                                </m:r>
                              </m:e>
                            </m:mr>
                          </m:m>
                        </m:e>
                      </m:d>
                    </m:oMath>
                  </m:oMathPara>
                </a14:m>
                <a:endParaRPr lang="fr-FR" sz="2400" b="1" dirty="0"/>
              </a:p>
            </p:txBody>
          </p:sp>
        </mc:Choice>
        <mc:Fallback xmlns="">
          <p:sp>
            <p:nvSpPr>
              <p:cNvPr id="22" name="Rectangle 21"/>
              <p:cNvSpPr>
                <a:spLocks noRot="1" noChangeAspect="1" noMove="1" noResize="1" noEditPoints="1" noAdjustHandles="1" noChangeArrowheads="1" noChangeShapeType="1" noTextEdit="1"/>
              </p:cNvSpPr>
              <p:nvPr/>
            </p:nvSpPr>
            <p:spPr>
              <a:xfrm>
                <a:off x="-63628" y="5332002"/>
                <a:ext cx="9271256" cy="801501"/>
              </a:xfrm>
              <a:prstGeom prst="rect">
                <a:avLst/>
              </a:prstGeom>
              <a:blipFill>
                <a:blip r:embed="rId5"/>
                <a:stretch>
                  <a:fillRect/>
                </a:stretch>
              </a:blipFill>
            </p:spPr>
            <p:txBody>
              <a:bodyPr/>
              <a:lstStyle/>
              <a:p>
                <a:r>
                  <a:rPr lang="fr-FR">
                    <a:noFill/>
                  </a:rPr>
                  <a:t> </a:t>
                </a:r>
              </a:p>
            </p:txBody>
          </p:sp>
        </mc:Fallback>
      </mc:AlternateContent>
      <p:sp>
        <p:nvSpPr>
          <p:cNvPr id="23" name="Rectangle 22"/>
          <p:cNvSpPr/>
          <p:nvPr/>
        </p:nvSpPr>
        <p:spPr>
          <a:xfrm>
            <a:off x="5644025" y="829723"/>
            <a:ext cx="1495922" cy="400110"/>
          </a:xfrm>
          <a:prstGeom prst="rect">
            <a:avLst/>
          </a:prstGeom>
        </p:spPr>
        <p:txBody>
          <a:bodyPr wrap="none">
            <a:spAutoFit/>
          </a:bodyPr>
          <a:lstStyle/>
          <a:p>
            <a:r>
              <a:rPr lang="fr-FR" sz="2000" dirty="0" smtClean="0"/>
              <a:t>Contraintes</a:t>
            </a:r>
            <a:endParaRPr lang="fr-FR" sz="2000" dirty="0"/>
          </a:p>
        </p:txBody>
      </p:sp>
      <p:sp>
        <p:nvSpPr>
          <p:cNvPr id="24" name="Rectangle 23"/>
          <p:cNvSpPr/>
          <p:nvPr/>
        </p:nvSpPr>
        <p:spPr>
          <a:xfrm>
            <a:off x="4844564" y="4902759"/>
            <a:ext cx="3276859" cy="400110"/>
          </a:xfrm>
          <a:prstGeom prst="rect">
            <a:avLst/>
          </a:prstGeom>
        </p:spPr>
        <p:txBody>
          <a:bodyPr wrap="none">
            <a:spAutoFit/>
          </a:bodyPr>
          <a:lstStyle/>
          <a:p>
            <a:r>
              <a:rPr lang="fr-FR" sz="2000" b="1" i="1" dirty="0" smtClean="0">
                <a:solidFill>
                  <a:schemeClr val="accent4"/>
                </a:solidFill>
              </a:rPr>
              <a:t>Équation de performance</a:t>
            </a:r>
            <a:endParaRPr lang="fr-FR" sz="2000" b="1" i="1" dirty="0">
              <a:solidFill>
                <a:schemeClr val="accent4"/>
              </a:solidFill>
            </a:endParaRPr>
          </a:p>
        </p:txBody>
      </p:sp>
      <p:sp>
        <p:nvSpPr>
          <p:cNvPr id="25" name="Flèche en arc 24"/>
          <p:cNvSpPr/>
          <p:nvPr/>
        </p:nvSpPr>
        <p:spPr>
          <a:xfrm>
            <a:off x="-246580" y="3634841"/>
            <a:ext cx="6266380" cy="2563993"/>
          </a:xfrm>
          <a:prstGeom prst="circularArrow">
            <a:avLst>
              <a:gd name="adj1" fmla="val 6950"/>
              <a:gd name="adj2" fmla="val 151365"/>
              <a:gd name="adj3" fmla="val 21325737"/>
              <a:gd name="adj4" fmla="val 16087275"/>
              <a:gd name="adj5" fmla="val 957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2671777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smtClean="0"/>
              <a:t>Méthode en 6 points et exemple</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72</a:t>
            </a:fld>
            <a:endParaRPr lang="fr-FR" dirty="0"/>
          </a:p>
        </p:txBody>
      </p:sp>
      <p:sp>
        <p:nvSpPr>
          <p:cNvPr id="2" name="Espace réservé du contenu 1"/>
          <p:cNvSpPr>
            <a:spLocks noGrp="1"/>
          </p:cNvSpPr>
          <p:nvPr>
            <p:ph idx="1"/>
          </p:nvPr>
        </p:nvSpPr>
        <p:spPr>
          <a:xfrm>
            <a:off x="1033720" y="1847070"/>
            <a:ext cx="8229601" cy="389644"/>
          </a:xfrm>
        </p:spPr>
        <p:txBody>
          <a:bodyPr>
            <a:normAutofit lnSpcReduction="10000"/>
          </a:bodyPr>
          <a:lstStyle/>
          <a:p>
            <a:pPr marL="0" indent="0" defTabSz="261938">
              <a:buNone/>
            </a:pPr>
            <a:r>
              <a:rPr lang="fr-FR" sz="2000" b="1" dirty="0" smtClean="0"/>
              <a:t>Écrire </a:t>
            </a:r>
            <a:r>
              <a:rPr lang="fr-FR" sz="2000" b="1" dirty="0"/>
              <a:t>une équation exprimant l’objectif</a:t>
            </a:r>
            <a:endParaRPr lang="fr-FR" sz="2000" b="1" dirty="0" smtClean="0"/>
          </a:p>
          <a:p>
            <a:pPr marL="1452563" indent="0">
              <a:buNone/>
            </a:pPr>
            <a:endParaRPr lang="fr-FR" sz="1800" dirty="0" smtClean="0"/>
          </a:p>
        </p:txBody>
      </p:sp>
      <p:sp>
        <p:nvSpPr>
          <p:cNvPr id="10" name="Rectangle 9"/>
          <p:cNvSpPr/>
          <p:nvPr/>
        </p:nvSpPr>
        <p:spPr>
          <a:xfrm>
            <a:off x="436532" y="2323663"/>
            <a:ext cx="8175073" cy="646331"/>
          </a:xfrm>
          <a:prstGeom prst="rect">
            <a:avLst/>
          </a:prstGeom>
        </p:spPr>
        <p:txBody>
          <a:bodyPr wrap="square">
            <a:spAutoFit/>
          </a:bodyPr>
          <a:lstStyle/>
          <a:p>
            <a:pPr marL="441325" indent="0" algn="ctr" defTabSz="261938">
              <a:buNone/>
            </a:pPr>
            <a:r>
              <a:rPr lang="fr-FR" b="1" dirty="0"/>
              <a:t>Objectif : </a:t>
            </a:r>
            <a:r>
              <a:rPr lang="fr-FR" i="1" dirty="0" smtClean="0"/>
              <a:t>Minimiser le bilan carbone Q</a:t>
            </a:r>
            <a:r>
              <a:rPr lang="fr-FR" i="1" baseline="-25000" dirty="0" smtClean="0"/>
              <a:t>CO2</a:t>
            </a:r>
            <a:r>
              <a:rPr lang="fr-FR" i="1" dirty="0" smtClean="0"/>
              <a:t> du té de la fourche</a:t>
            </a:r>
          </a:p>
          <a:p>
            <a:pPr marL="441325" algn="ctr" defTabSz="261938"/>
            <a:r>
              <a:rPr lang="fr-FR" dirty="0" smtClean="0">
                <a:latin typeface="Calibri" panose="020F0502020204030204" pitchFamily="34" charset="0"/>
                <a:ea typeface="Times New Roman" panose="02020603050405020304" pitchFamily="18" charset="0"/>
                <a:cs typeface="Times New Roman" panose="02020603050405020304" pitchFamily="18" charset="0"/>
              </a:rPr>
              <a:t>Q</a:t>
            </a:r>
            <a:r>
              <a:rPr lang="fr-FR" baseline="-25000" dirty="0" smtClean="0">
                <a:latin typeface="Calibri" panose="020F0502020204030204" pitchFamily="34" charset="0"/>
                <a:ea typeface="Times New Roman" panose="02020603050405020304" pitchFamily="18" charset="0"/>
                <a:cs typeface="Times New Roman" panose="02020603050405020304" pitchFamily="18" charset="0"/>
              </a:rPr>
              <a:t>CO2</a:t>
            </a:r>
            <a:r>
              <a:rPr lang="fr-FR" dirty="0" smtClean="0">
                <a:latin typeface="Calibri" panose="020F0502020204030204" pitchFamily="34" charset="0"/>
                <a:ea typeface="Times New Roman" panose="02020603050405020304" pitchFamily="18" charset="0"/>
                <a:cs typeface="Times New Roman" panose="02020603050405020304" pitchFamily="18" charset="0"/>
              </a:rPr>
              <a:t>= </a:t>
            </a:r>
            <a:r>
              <a:rPr lang="fr-FR" b="1" u="sng" dirty="0" smtClean="0">
                <a:solidFill>
                  <a:srgbClr val="4F81BD"/>
                </a:solidFill>
                <a:latin typeface="Calibri" panose="020F0502020204030204" pitchFamily="34" charset="0"/>
                <a:ea typeface="Times New Roman" panose="02020603050405020304" pitchFamily="18" charset="0"/>
                <a:cs typeface="Times New Roman" panose="02020603050405020304" pitchFamily="18" charset="0"/>
              </a:rPr>
              <a:t>b</a:t>
            </a:r>
            <a:r>
              <a:rPr lang="fr-FR" b="1" dirty="0" smtClean="0">
                <a:solidFill>
                  <a:srgbClr val="4F81BD"/>
                </a:solidFill>
                <a:latin typeface="Calibri" panose="020F0502020204030204" pitchFamily="34" charset="0"/>
                <a:ea typeface="Times New Roman" panose="02020603050405020304" pitchFamily="18" charset="0"/>
                <a:cs typeface="Times New Roman" panose="02020603050405020304" pitchFamily="18" charset="0"/>
              </a:rPr>
              <a:t>²</a:t>
            </a:r>
            <a:r>
              <a:rPr lang="fr-FR" dirty="0" smtClean="0">
                <a:latin typeface="Calibri" panose="020F0502020204030204" pitchFamily="34" charset="0"/>
                <a:ea typeface="Times New Roman" panose="02020603050405020304" pitchFamily="18" charset="0"/>
                <a:cs typeface="Times New Roman" panose="02020603050405020304" pitchFamily="18" charset="0"/>
              </a:rPr>
              <a:t>.</a:t>
            </a:r>
            <a:r>
              <a:rPr lang="fr-FR" b="1" dirty="0" smtClean="0">
                <a:solidFill>
                  <a:srgbClr val="4F81BD"/>
                </a:solidFill>
                <a:latin typeface="Calibri" panose="020F0502020204030204" pitchFamily="34" charset="0"/>
                <a:ea typeface="Times New Roman" panose="02020603050405020304" pitchFamily="18" charset="0"/>
                <a:cs typeface="Times New Roman" panose="02020603050405020304" pitchFamily="18" charset="0"/>
              </a:rPr>
              <a:t>L</a:t>
            </a:r>
            <a:r>
              <a:rPr lang="fr-FR" dirty="0" smtClean="0">
                <a:latin typeface="Calibri" panose="020F0502020204030204" pitchFamily="34" charset="0"/>
                <a:ea typeface="Times New Roman" panose="02020603050405020304" pitchFamily="18" charset="0"/>
                <a:cs typeface="Times New Roman" panose="02020603050405020304" pitchFamily="18" charset="0"/>
              </a:rPr>
              <a:t>.</a:t>
            </a:r>
            <a:r>
              <a:rPr lang="fr-FR" b="1" dirty="0" smtClean="0">
                <a:solidFill>
                  <a:srgbClr val="00B050"/>
                </a:solidFill>
                <a:latin typeface="Symbol" panose="05050102010706020507" pitchFamily="18" charset="2"/>
                <a:ea typeface="Times New Roman" panose="02020603050405020304" pitchFamily="18" charset="0"/>
                <a:cs typeface="Times New Roman" panose="02020603050405020304" pitchFamily="18" charset="0"/>
              </a:rPr>
              <a:t>r</a:t>
            </a:r>
            <a:r>
              <a:rPr lang="fr-FR" dirty="0" smtClean="0">
                <a:latin typeface="Symbol" panose="05050102010706020507" pitchFamily="18" charset="2"/>
                <a:ea typeface="Times New Roman" panose="02020603050405020304" pitchFamily="18" charset="0"/>
                <a:cs typeface="Times New Roman" panose="02020603050405020304" pitchFamily="18" charset="0"/>
              </a:rPr>
              <a:t>.</a:t>
            </a:r>
            <a:r>
              <a:rPr lang="fr-FR" b="1" dirty="0" smtClean="0">
                <a:solidFill>
                  <a:srgbClr val="00B050"/>
                </a:solidFill>
                <a:ea typeface="Times New Roman" panose="02020603050405020304" pitchFamily="18" charset="0"/>
                <a:cs typeface="Times New Roman" panose="02020603050405020304" pitchFamily="18" charset="0"/>
              </a:rPr>
              <a:t>q</a:t>
            </a:r>
            <a:r>
              <a:rPr lang="fr-FR" b="1" baseline="-25000" dirty="0" smtClean="0">
                <a:solidFill>
                  <a:srgbClr val="00B050"/>
                </a:solidFill>
                <a:ea typeface="Times New Roman" panose="02020603050405020304" pitchFamily="18" charset="0"/>
                <a:cs typeface="Times New Roman" panose="02020603050405020304" pitchFamily="18" charset="0"/>
              </a:rPr>
              <a:t>CO2</a:t>
            </a:r>
            <a:r>
              <a:rPr lang="fr-FR" dirty="0" smtClean="0">
                <a:latin typeface="Symbol" panose="05050102010706020507" pitchFamily="18" charset="2"/>
                <a:ea typeface="Times New Roman" panose="02020603050405020304" pitchFamily="18" charset="0"/>
                <a:cs typeface="Times New Roman" panose="02020603050405020304" pitchFamily="18" charset="0"/>
              </a:rPr>
              <a:t> </a:t>
            </a:r>
            <a:r>
              <a:rPr lang="fr-FR" dirty="0">
                <a:latin typeface="Calibri" panose="020F0502020204030204" pitchFamily="34" charset="0"/>
                <a:ea typeface="Times New Roman" panose="02020603050405020304" pitchFamily="18" charset="0"/>
                <a:cs typeface="Times New Roman" panose="02020603050405020304" pitchFamily="18" charset="0"/>
              </a:rPr>
              <a:t>&gt;&gt; Connaissant </a:t>
            </a:r>
            <a:r>
              <a:rPr lang="fr-FR" b="1" dirty="0">
                <a:solidFill>
                  <a:srgbClr val="00B050"/>
                </a:solidFill>
                <a:latin typeface="Symbol" panose="05050102010706020507" pitchFamily="18" charset="2"/>
                <a:ea typeface="Times New Roman" panose="02020603050405020304" pitchFamily="18" charset="0"/>
                <a:cs typeface="Times New Roman" panose="02020603050405020304" pitchFamily="18" charset="0"/>
              </a:rPr>
              <a:t>r</a:t>
            </a:r>
            <a:r>
              <a:rPr lang="fr-FR" dirty="0">
                <a:latin typeface="Calibri" panose="020F0502020204030204" pitchFamily="34" charset="0"/>
                <a:ea typeface="Times New Roman" panose="02020603050405020304" pitchFamily="18" charset="0"/>
                <a:cs typeface="Times New Roman" panose="02020603050405020304" pitchFamily="18" charset="0"/>
              </a:rPr>
              <a:t> </a:t>
            </a:r>
            <a:r>
              <a:rPr lang="fr-FR" dirty="0" smtClean="0">
                <a:latin typeface="Calibri" panose="020F0502020204030204" pitchFamily="34" charset="0"/>
                <a:ea typeface="Times New Roman" panose="02020603050405020304" pitchFamily="18" charset="0"/>
                <a:cs typeface="Times New Roman" panose="02020603050405020304" pitchFamily="18" charset="0"/>
              </a:rPr>
              <a:t>et </a:t>
            </a:r>
            <a:r>
              <a:rPr lang="fr-FR" b="1" dirty="0" smtClean="0">
                <a:solidFill>
                  <a:srgbClr val="00B050"/>
                </a:solidFill>
                <a:ea typeface="Times New Roman" panose="02020603050405020304" pitchFamily="18" charset="0"/>
                <a:cs typeface="Times New Roman" panose="02020603050405020304" pitchFamily="18" charset="0"/>
              </a:rPr>
              <a:t>q</a:t>
            </a:r>
            <a:r>
              <a:rPr lang="fr-FR" b="1" baseline="-25000" dirty="0" smtClean="0">
                <a:solidFill>
                  <a:srgbClr val="00B050"/>
                </a:solidFill>
                <a:ea typeface="Times New Roman" panose="02020603050405020304" pitchFamily="18" charset="0"/>
                <a:cs typeface="Times New Roman" panose="02020603050405020304" pitchFamily="18" charset="0"/>
              </a:rPr>
              <a:t>CO2 </a:t>
            </a:r>
            <a:r>
              <a:rPr lang="fr-FR" dirty="0" smtClean="0">
                <a:latin typeface="Calibri" panose="020F0502020204030204" pitchFamily="34" charset="0"/>
                <a:ea typeface="Times New Roman" panose="02020603050405020304" pitchFamily="18" charset="0"/>
                <a:cs typeface="Times New Roman" panose="02020603050405020304" pitchFamily="18" charset="0"/>
              </a:rPr>
              <a:t>nous </a:t>
            </a:r>
            <a:r>
              <a:rPr lang="fr-FR" dirty="0">
                <a:latin typeface="Calibri" panose="020F0502020204030204" pitchFamily="34" charset="0"/>
                <a:ea typeface="Times New Roman" panose="02020603050405020304" pitchFamily="18" charset="0"/>
                <a:cs typeface="Times New Roman" panose="02020603050405020304" pitchFamily="18" charset="0"/>
              </a:rPr>
              <a:t>pouvons en calculer </a:t>
            </a:r>
            <a:r>
              <a:rPr lang="fr-FR" dirty="0" smtClean="0">
                <a:latin typeface="Calibri" panose="020F0502020204030204" pitchFamily="34" charset="0"/>
                <a:ea typeface="Times New Roman" panose="02020603050405020304" pitchFamily="18" charset="0"/>
                <a:cs typeface="Times New Roman" panose="02020603050405020304" pitchFamily="18" charset="0"/>
              </a:rPr>
              <a:t>Q</a:t>
            </a:r>
            <a:r>
              <a:rPr lang="fr-FR" baseline="-25000" dirty="0" smtClean="0">
                <a:latin typeface="Calibri" panose="020F0502020204030204" pitchFamily="34" charset="0"/>
                <a:ea typeface="Times New Roman" panose="02020603050405020304" pitchFamily="18" charset="0"/>
                <a:cs typeface="Times New Roman" panose="02020603050405020304" pitchFamily="18" charset="0"/>
              </a:rPr>
              <a:t>CO2</a:t>
            </a:r>
            <a:r>
              <a:rPr lang="fr-FR" dirty="0" smtClean="0">
                <a:latin typeface="Calibri" panose="020F0502020204030204" pitchFamily="34" charset="0"/>
                <a:ea typeface="Times New Roman" panose="02020603050405020304" pitchFamily="18" charset="0"/>
                <a:cs typeface="Times New Roman" panose="02020603050405020304" pitchFamily="18" charset="0"/>
              </a:rPr>
              <a:t>. </a:t>
            </a:r>
            <a:endParaRPr lang="fr-FR" i="1" dirty="0" smtClean="0"/>
          </a:p>
        </p:txBody>
      </p:sp>
      <p:sp>
        <p:nvSpPr>
          <p:cNvPr id="8" name="Rectangle 7"/>
          <p:cNvSpPr/>
          <p:nvPr/>
        </p:nvSpPr>
        <p:spPr>
          <a:xfrm>
            <a:off x="1033721" y="3157378"/>
            <a:ext cx="7577884" cy="400110"/>
          </a:xfrm>
          <a:prstGeom prst="rect">
            <a:avLst/>
          </a:prstGeom>
        </p:spPr>
        <p:txBody>
          <a:bodyPr wrap="square">
            <a:spAutoFit/>
          </a:bodyPr>
          <a:lstStyle/>
          <a:p>
            <a:pPr defTabSz="261938">
              <a:buNone/>
            </a:pPr>
            <a:r>
              <a:rPr lang="fr-FR" sz="2000" b="1" dirty="0" smtClean="0">
                <a:latin typeface="Arial"/>
                <a:cs typeface="Arial"/>
              </a:rPr>
              <a:t>Identifier les variables libres (non imposées)</a:t>
            </a:r>
            <a:endParaRPr lang="fr-FR" b="1" dirty="0" smtClean="0"/>
          </a:p>
        </p:txBody>
      </p:sp>
      <p:pic>
        <p:nvPicPr>
          <p:cNvPr id="9" name="Image 8"/>
          <p:cNvPicPr>
            <a:picLocks noChangeAspect="1"/>
          </p:cNvPicPr>
          <p:nvPr/>
        </p:nvPicPr>
        <p:blipFill rotWithShape="1">
          <a:blip r:embed="rId3">
            <a:clrChange>
              <a:clrFrom>
                <a:srgbClr val="FFFFFF"/>
              </a:clrFrom>
              <a:clrTo>
                <a:srgbClr val="FFFFFF">
                  <a:alpha val="0"/>
                </a:srgbClr>
              </a:clrTo>
            </a:clrChange>
          </a:blip>
          <a:srcRect l="64821" t="3095" b="79048"/>
          <a:stretch/>
        </p:blipFill>
        <p:spPr>
          <a:xfrm>
            <a:off x="5713953" y="4132663"/>
            <a:ext cx="3216729" cy="1224643"/>
          </a:xfrm>
          <a:prstGeom prst="rect">
            <a:avLst/>
          </a:prstGeom>
        </p:spPr>
      </p:pic>
      <p:sp>
        <p:nvSpPr>
          <p:cNvPr id="11" name="Rectangle 10"/>
          <p:cNvSpPr/>
          <p:nvPr/>
        </p:nvSpPr>
        <p:spPr>
          <a:xfrm>
            <a:off x="1033720" y="4688822"/>
            <a:ext cx="4370487" cy="707886"/>
          </a:xfrm>
          <a:prstGeom prst="rect">
            <a:avLst/>
          </a:prstGeom>
        </p:spPr>
        <p:txBody>
          <a:bodyPr wrap="square">
            <a:spAutoFit/>
          </a:bodyPr>
          <a:lstStyle/>
          <a:p>
            <a:pPr defTabSz="179388"/>
            <a:r>
              <a:rPr lang="fr-FR" sz="2000" b="1" dirty="0" smtClean="0">
                <a:latin typeface="Arial"/>
                <a:cs typeface="Arial"/>
              </a:rPr>
              <a:t>Écrire </a:t>
            </a:r>
            <a:r>
              <a:rPr lang="fr-FR" sz="2000" b="1" dirty="0">
                <a:latin typeface="Arial"/>
                <a:cs typeface="Arial"/>
              </a:rPr>
              <a:t>les équation </a:t>
            </a:r>
            <a:r>
              <a:rPr lang="fr-FR" sz="2000" b="1" dirty="0" smtClean="0">
                <a:latin typeface="Arial"/>
                <a:cs typeface="Arial"/>
              </a:rPr>
              <a:t>de contraintes et </a:t>
            </a:r>
            <a:r>
              <a:rPr lang="fr-FR" sz="2000" b="1" dirty="0">
                <a:latin typeface="Arial"/>
                <a:cs typeface="Arial"/>
              </a:rPr>
              <a:t>exprimer la variable libre</a:t>
            </a:r>
            <a:endParaRPr lang="fr-FR" sz="2000" b="1" dirty="0"/>
          </a:p>
        </p:txBody>
      </p:sp>
      <mc:AlternateContent xmlns:mc="http://schemas.openxmlformats.org/markup-compatibility/2006" xmlns:a14="http://schemas.microsoft.com/office/drawing/2010/main">
        <mc:Choice Requires="a14">
          <p:sp>
            <p:nvSpPr>
              <p:cNvPr id="12" name="ZoneTexte 11"/>
              <p:cNvSpPr txBox="1"/>
              <p:nvPr/>
            </p:nvSpPr>
            <p:spPr>
              <a:xfrm>
                <a:off x="1216751" y="5489185"/>
                <a:ext cx="2573387" cy="970907"/>
              </a:xfrm>
              <a:prstGeom prst="rect">
                <a:avLst/>
              </a:prstGeom>
              <a:noFill/>
            </p:spPr>
            <p:txBody>
              <a:bodyPr wrap="square" lIns="0" tIns="0" rIns="0" bIns="0" rtlCol="0">
                <a:spAutoFit/>
              </a:bodyPr>
              <a:lstStyle/>
              <a:p>
                <a:r>
                  <a:rPr lang="fr-FR" b="1" dirty="0" smtClean="0"/>
                  <a:t>Résistance en flexion :</a:t>
                </a:r>
              </a:p>
              <a:p>
                <a:pPr/>
                <a14:m>
                  <m:oMathPara xmlns:m="http://schemas.openxmlformats.org/officeDocument/2006/math">
                    <m:oMathParaPr>
                      <m:jc m:val="center"/>
                    </m:oMathParaPr>
                    <m:oMath xmlns:m="http://schemas.openxmlformats.org/officeDocument/2006/math">
                      <m:sSub>
                        <m:sSubPr>
                          <m:ctrlPr>
                            <a:rPr lang="fr-FR" sz="2400" b="1" i="1" smtClean="0">
                              <a:solidFill>
                                <a:srgbClr val="00B050"/>
                              </a:solidFill>
                              <a:latin typeface="Cambria Math" panose="02040503050406030204" pitchFamily="18" charset="0"/>
                              <a:ea typeface="Cambria Math" panose="02040503050406030204" pitchFamily="18" charset="0"/>
                            </a:rPr>
                          </m:ctrlPr>
                        </m:sSubPr>
                        <m:e>
                          <m:r>
                            <a:rPr lang="fr-FR" sz="2400" b="1" i="1" smtClean="0">
                              <a:solidFill>
                                <a:srgbClr val="00B050"/>
                              </a:solidFill>
                              <a:latin typeface="Cambria Math" panose="02040503050406030204" pitchFamily="18" charset="0"/>
                              <a:ea typeface="Cambria Math" panose="02040503050406030204" pitchFamily="18" charset="0"/>
                            </a:rPr>
                            <m:t>𝝈</m:t>
                          </m:r>
                        </m:e>
                        <m:sub>
                          <m:r>
                            <a:rPr lang="fr-FR" sz="2400" b="1" i="1" smtClean="0">
                              <a:solidFill>
                                <a:srgbClr val="00B050"/>
                              </a:solidFill>
                              <a:latin typeface="Cambria Math" panose="02040503050406030204" pitchFamily="18" charset="0"/>
                              <a:ea typeface="Cambria Math" panose="02040503050406030204" pitchFamily="18" charset="0"/>
                            </a:rPr>
                            <m:t>−</m:t>
                          </m:r>
                          <m:r>
                            <a:rPr lang="fr-FR" sz="2400" b="1" i="1" smtClean="0">
                              <a:solidFill>
                                <a:srgbClr val="00B050"/>
                              </a:solidFill>
                              <a:latin typeface="Cambria Math" panose="02040503050406030204" pitchFamily="18" charset="0"/>
                              <a:ea typeface="Cambria Math" panose="02040503050406030204" pitchFamily="18" charset="0"/>
                            </a:rPr>
                            <m:t>𝟏</m:t>
                          </m:r>
                        </m:sub>
                      </m:sSub>
                      <m:r>
                        <a:rPr lang="fr-FR" sz="2400" b="1" i="1">
                          <a:latin typeface="Cambria Math" panose="02040503050406030204" pitchFamily="18" charset="0"/>
                          <a:ea typeface="Cambria Math" panose="02040503050406030204" pitchFamily="18" charset="0"/>
                        </a:rPr>
                        <m:t>=</m:t>
                      </m:r>
                      <m:f>
                        <m:fPr>
                          <m:ctrlPr>
                            <a:rPr lang="fr-FR" sz="2400" b="1" i="1">
                              <a:latin typeface="Cambria Math" panose="02040503050406030204" pitchFamily="18" charset="0"/>
                              <a:ea typeface="Cambria Math" panose="02040503050406030204" pitchFamily="18" charset="0"/>
                            </a:rPr>
                          </m:ctrlPr>
                        </m:fPr>
                        <m:num>
                          <m:r>
                            <a:rPr lang="fr-FR" sz="2400" b="1" i="1" smtClean="0">
                              <a:latin typeface="Cambria Math" panose="02040503050406030204" pitchFamily="18" charset="0"/>
                              <a:ea typeface="Cambria Math" panose="02040503050406030204" pitchFamily="18" charset="0"/>
                            </a:rPr>
                            <m:t>𝟑</m:t>
                          </m:r>
                          <m:r>
                            <a:rPr lang="fr-FR" sz="2400" b="1" i="1" smtClean="0">
                              <a:solidFill>
                                <a:srgbClr val="FF0000"/>
                              </a:solidFill>
                              <a:latin typeface="Cambria Math" panose="02040503050406030204" pitchFamily="18" charset="0"/>
                              <a:ea typeface="Cambria Math" panose="02040503050406030204" pitchFamily="18" charset="0"/>
                            </a:rPr>
                            <m:t>𝑭</m:t>
                          </m:r>
                          <m:r>
                            <a:rPr lang="fr-FR" sz="2400" b="1" i="1" smtClean="0">
                              <a:latin typeface="Cambria Math" panose="02040503050406030204" pitchFamily="18" charset="0"/>
                              <a:ea typeface="Cambria Math" panose="02040503050406030204" pitchFamily="18" charset="0"/>
                            </a:rPr>
                            <m:t>.</m:t>
                          </m:r>
                          <m:r>
                            <a:rPr lang="fr-FR" sz="2400" b="1" i="1" smtClean="0">
                              <a:solidFill>
                                <a:srgbClr val="0070C0"/>
                              </a:solidFill>
                              <a:latin typeface="Cambria Math" panose="02040503050406030204" pitchFamily="18" charset="0"/>
                              <a:ea typeface="Cambria Math" panose="02040503050406030204" pitchFamily="18" charset="0"/>
                            </a:rPr>
                            <m:t>𝑳</m:t>
                          </m:r>
                        </m:num>
                        <m:den>
                          <m:sSup>
                            <m:sSupPr>
                              <m:ctrlPr>
                                <a:rPr lang="fr-FR" sz="2400" b="1" i="1" smtClean="0">
                                  <a:solidFill>
                                    <a:srgbClr val="0070C0"/>
                                  </a:solidFill>
                                  <a:latin typeface="Cambria Math" panose="02040503050406030204" pitchFamily="18" charset="0"/>
                                  <a:ea typeface="Cambria Math" panose="02040503050406030204" pitchFamily="18" charset="0"/>
                                </a:rPr>
                              </m:ctrlPr>
                            </m:sSupPr>
                            <m:e>
                              <m:r>
                                <a:rPr lang="fr-FR" sz="2400" b="1" i="1" smtClean="0">
                                  <a:solidFill>
                                    <a:srgbClr val="0070C0"/>
                                  </a:solidFill>
                                  <a:latin typeface="Cambria Math" panose="02040503050406030204" pitchFamily="18" charset="0"/>
                                  <a:ea typeface="Cambria Math" panose="02040503050406030204" pitchFamily="18" charset="0"/>
                                </a:rPr>
                                <m:t>𝒃</m:t>
                              </m:r>
                            </m:e>
                            <m:sup>
                              <m:r>
                                <a:rPr lang="fr-FR" sz="2400" b="1" i="1" smtClean="0">
                                  <a:solidFill>
                                    <a:srgbClr val="0070C0"/>
                                  </a:solidFill>
                                  <a:latin typeface="Cambria Math" panose="02040503050406030204" pitchFamily="18" charset="0"/>
                                  <a:ea typeface="Cambria Math" panose="02040503050406030204" pitchFamily="18" charset="0"/>
                                </a:rPr>
                                <m:t>𝟑</m:t>
                              </m:r>
                            </m:sup>
                          </m:sSup>
                        </m:den>
                      </m:f>
                    </m:oMath>
                  </m:oMathPara>
                </a14:m>
                <a:endParaRPr lang="fr-FR" b="1" dirty="0"/>
              </a:p>
            </p:txBody>
          </p:sp>
        </mc:Choice>
        <mc:Fallback xmlns="">
          <p:sp>
            <p:nvSpPr>
              <p:cNvPr id="12" name="ZoneTexte 11"/>
              <p:cNvSpPr txBox="1">
                <a:spLocks noRot="1" noChangeAspect="1" noMove="1" noResize="1" noEditPoints="1" noAdjustHandles="1" noChangeArrowheads="1" noChangeShapeType="1" noTextEdit="1"/>
              </p:cNvSpPr>
              <p:nvPr/>
            </p:nvSpPr>
            <p:spPr>
              <a:xfrm>
                <a:off x="1216751" y="5489185"/>
                <a:ext cx="2573387" cy="970907"/>
              </a:xfrm>
              <a:prstGeom prst="rect">
                <a:avLst/>
              </a:prstGeom>
              <a:blipFill>
                <a:blip r:embed="rId4"/>
                <a:stretch>
                  <a:fillRect l="-5687" t="-8125" r="-1896"/>
                </a:stretch>
              </a:blipFill>
            </p:spPr>
            <p:txBody>
              <a:bodyPr/>
              <a:lstStyle/>
              <a:p>
                <a:r>
                  <a:rPr lang="fr-FR">
                    <a:noFill/>
                  </a:rPr>
                  <a:t> </a:t>
                </a:r>
              </a:p>
            </p:txBody>
          </p:sp>
        </mc:Fallback>
      </mc:AlternateContent>
      <p:sp>
        <p:nvSpPr>
          <p:cNvPr id="4" name="Rectangle 3"/>
          <p:cNvSpPr/>
          <p:nvPr/>
        </p:nvSpPr>
        <p:spPr>
          <a:xfrm>
            <a:off x="545364" y="866774"/>
            <a:ext cx="5999274" cy="400110"/>
          </a:xfrm>
          <a:prstGeom prst="rect">
            <a:avLst/>
          </a:prstGeom>
        </p:spPr>
        <p:txBody>
          <a:bodyPr wrap="square">
            <a:spAutoFit/>
          </a:bodyPr>
          <a:lstStyle/>
          <a:p>
            <a:pPr marL="441325" defTabSz="261938"/>
            <a:r>
              <a:rPr lang="fr-FR" sz="2000" b="1" dirty="0"/>
              <a:t>Définir les spécification de  conception</a:t>
            </a:r>
          </a:p>
        </p:txBody>
      </p:sp>
      <p:sp>
        <p:nvSpPr>
          <p:cNvPr id="14" name="Ellipse 13"/>
          <p:cNvSpPr/>
          <p:nvPr/>
        </p:nvSpPr>
        <p:spPr>
          <a:xfrm>
            <a:off x="436532" y="845896"/>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1</a:t>
            </a:r>
            <a:endParaRPr lang="fr-FR" dirty="0"/>
          </a:p>
        </p:txBody>
      </p:sp>
      <p:sp>
        <p:nvSpPr>
          <p:cNvPr id="15" name="Rectangle 14"/>
          <p:cNvSpPr/>
          <p:nvPr/>
        </p:nvSpPr>
        <p:spPr>
          <a:xfrm>
            <a:off x="436533" y="1287506"/>
            <a:ext cx="8175071" cy="369332"/>
          </a:xfrm>
          <a:prstGeom prst="rect">
            <a:avLst/>
          </a:prstGeom>
        </p:spPr>
        <p:txBody>
          <a:bodyPr wrap="square">
            <a:spAutoFit/>
          </a:bodyPr>
          <a:lstStyle/>
          <a:p>
            <a:pPr marL="441325" indent="0" algn="ctr" defTabSz="261938">
              <a:buNone/>
            </a:pPr>
            <a:r>
              <a:rPr lang="fr-FR" dirty="0" smtClean="0"/>
              <a:t>On conçoit un té de fourche de VTT rigide et résistante</a:t>
            </a:r>
            <a:endParaRPr lang="fr-FR" dirty="0"/>
          </a:p>
        </p:txBody>
      </p:sp>
      <p:sp>
        <p:nvSpPr>
          <p:cNvPr id="16" name="Ellipse 15"/>
          <p:cNvSpPr/>
          <p:nvPr/>
        </p:nvSpPr>
        <p:spPr>
          <a:xfrm>
            <a:off x="436532" y="1774030"/>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2</a:t>
            </a:r>
            <a:endParaRPr lang="fr-FR" dirty="0"/>
          </a:p>
        </p:txBody>
      </p:sp>
      <p:sp>
        <p:nvSpPr>
          <p:cNvPr id="17" name="Rectangle 16"/>
          <p:cNvSpPr/>
          <p:nvPr/>
        </p:nvSpPr>
        <p:spPr>
          <a:xfrm>
            <a:off x="382005" y="3640746"/>
            <a:ext cx="8229599" cy="646331"/>
          </a:xfrm>
          <a:prstGeom prst="rect">
            <a:avLst/>
          </a:prstGeom>
        </p:spPr>
        <p:txBody>
          <a:bodyPr wrap="square">
            <a:spAutoFit/>
          </a:bodyPr>
          <a:lstStyle/>
          <a:p>
            <a:pPr marL="441325" indent="0" algn="ctr" defTabSz="261938">
              <a:buNone/>
            </a:pPr>
            <a:r>
              <a:rPr lang="fr-FR" dirty="0"/>
              <a:t>Géométriquement, la longueur du Té est imposée ainsi que la forme de la section. La seule variable libre est le côté de la section carré : b</a:t>
            </a:r>
          </a:p>
        </p:txBody>
      </p:sp>
      <p:sp>
        <p:nvSpPr>
          <p:cNvPr id="18" name="Ellipse 17"/>
          <p:cNvSpPr/>
          <p:nvPr/>
        </p:nvSpPr>
        <p:spPr>
          <a:xfrm>
            <a:off x="436532" y="3120034"/>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3</a:t>
            </a:r>
            <a:endParaRPr lang="fr-FR" dirty="0"/>
          </a:p>
        </p:txBody>
      </p:sp>
      <p:sp>
        <p:nvSpPr>
          <p:cNvPr id="19" name="Ellipse 18"/>
          <p:cNvSpPr/>
          <p:nvPr/>
        </p:nvSpPr>
        <p:spPr>
          <a:xfrm>
            <a:off x="436532" y="4750444"/>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4</a:t>
            </a:r>
          </a:p>
        </p:txBody>
      </p:sp>
      <mc:AlternateContent xmlns:mc="http://schemas.openxmlformats.org/markup-compatibility/2006" xmlns:a14="http://schemas.microsoft.com/office/drawing/2010/main">
        <mc:Choice Requires="a14">
          <p:sp>
            <p:nvSpPr>
              <p:cNvPr id="20" name="ZoneTexte 19"/>
              <p:cNvSpPr txBox="1"/>
              <p:nvPr/>
            </p:nvSpPr>
            <p:spPr>
              <a:xfrm>
                <a:off x="4389359" y="5489185"/>
                <a:ext cx="4222246" cy="1390317"/>
              </a:xfrm>
              <a:prstGeom prst="rect">
                <a:avLst/>
              </a:prstGeom>
              <a:noFill/>
            </p:spPr>
            <p:txBody>
              <a:bodyPr wrap="square" lIns="0" tIns="0" rIns="0" bIns="0" rtlCol="0">
                <a:spAutoFit/>
              </a:bodyPr>
              <a:lstStyle/>
              <a:p>
                <a:r>
                  <a:rPr lang="fr-FR" b="1" dirty="0" smtClean="0"/>
                  <a:t>Rigidité en flexion :</a:t>
                </a:r>
              </a:p>
              <a:p>
                <a:pPr/>
                <a14:m>
                  <m:oMathPara xmlns:m="http://schemas.openxmlformats.org/officeDocument/2006/math">
                    <m:oMathParaPr>
                      <m:jc m:val="center"/>
                    </m:oMathParaPr>
                    <m:oMath xmlns:m="http://schemas.openxmlformats.org/officeDocument/2006/math">
                      <m:r>
                        <a:rPr lang="fr-FR" b="1" i="1">
                          <a:solidFill>
                            <a:srgbClr val="FF0000"/>
                          </a:solidFill>
                          <a:latin typeface="Cambria Math" panose="02040503050406030204" pitchFamily="18" charset="0"/>
                        </a:rPr>
                        <m:t>𝑲</m:t>
                      </m:r>
                      <m:r>
                        <a:rPr lang="fr-FR" b="1" i="1">
                          <a:latin typeface="Cambria Math" panose="02040503050406030204" pitchFamily="18" charset="0"/>
                        </a:rPr>
                        <m:t>=</m:t>
                      </m:r>
                      <m:f>
                        <m:fPr>
                          <m:ctrlPr>
                            <a:rPr lang="fr-FR" b="1" i="1">
                              <a:latin typeface="Cambria Math" panose="02040503050406030204" pitchFamily="18" charset="0"/>
                            </a:rPr>
                          </m:ctrlPr>
                        </m:fPr>
                        <m:num>
                          <m:r>
                            <a:rPr lang="fr-FR" b="1" i="1">
                              <a:solidFill>
                                <a:srgbClr val="FF0000"/>
                              </a:solidFill>
                              <a:latin typeface="Cambria Math" panose="02040503050406030204" pitchFamily="18" charset="0"/>
                            </a:rPr>
                            <m:t>𝑭</m:t>
                          </m:r>
                        </m:num>
                        <m:den>
                          <m:sSub>
                            <m:sSubPr>
                              <m:ctrlPr>
                                <a:rPr lang="fr-FR" b="1" i="1">
                                  <a:latin typeface="Cambria Math" panose="02040503050406030204" pitchFamily="18" charset="0"/>
                                </a:rPr>
                              </m:ctrlPr>
                            </m:sSubPr>
                            <m:e>
                              <m:r>
                                <a:rPr lang="fr-FR" b="1" i="1">
                                  <a:latin typeface="Cambria Math" panose="02040503050406030204" pitchFamily="18" charset="0"/>
                                </a:rPr>
                                <m:t>𝒇</m:t>
                              </m:r>
                            </m:e>
                            <m:sub>
                              <m:r>
                                <a:rPr lang="fr-FR" b="1" i="1">
                                  <a:latin typeface="Cambria Math" panose="02040503050406030204" pitchFamily="18" charset="0"/>
                                </a:rPr>
                                <m:t>𝒎𝒂𝒙𝒊</m:t>
                              </m:r>
                            </m:sub>
                          </m:sSub>
                        </m:den>
                      </m:f>
                      <m:r>
                        <a:rPr lang="fr-FR" b="1" i="1">
                          <a:latin typeface="Cambria Math" panose="02040503050406030204" pitchFamily="18" charset="0"/>
                        </a:rPr>
                        <m:t>=</m:t>
                      </m:r>
                      <m:f>
                        <m:fPr>
                          <m:ctrlPr>
                            <a:rPr lang="fr-FR" b="1" i="1">
                              <a:latin typeface="Cambria Math" panose="02040503050406030204" pitchFamily="18" charset="0"/>
                            </a:rPr>
                          </m:ctrlPr>
                        </m:fPr>
                        <m:num>
                          <m:r>
                            <a:rPr lang="fr-FR" b="1" i="1">
                              <a:solidFill>
                                <a:srgbClr val="FF0000"/>
                              </a:solidFill>
                              <a:latin typeface="Cambria Math" panose="02040503050406030204" pitchFamily="18" charset="0"/>
                            </a:rPr>
                            <m:t>𝑭</m:t>
                          </m:r>
                        </m:num>
                        <m:den>
                          <m:f>
                            <m:fPr>
                              <m:ctrlPr>
                                <a:rPr lang="fr-FR" b="1" i="1">
                                  <a:latin typeface="Cambria Math" panose="02040503050406030204" pitchFamily="18" charset="0"/>
                                </a:rPr>
                              </m:ctrlPr>
                            </m:fPr>
                            <m:num>
                              <m:r>
                                <a:rPr lang="fr-FR" b="1" i="1">
                                  <a:latin typeface="Cambria Math" panose="02040503050406030204" pitchFamily="18" charset="0"/>
                                </a:rPr>
                                <m:t>𝑭</m:t>
                              </m:r>
                              <m:r>
                                <a:rPr lang="fr-FR" b="1" i="1">
                                  <a:latin typeface="Cambria Math" panose="02040503050406030204" pitchFamily="18" charset="0"/>
                                </a:rPr>
                                <m:t>.</m:t>
                              </m:r>
                              <m:sSup>
                                <m:sSupPr>
                                  <m:ctrlPr>
                                    <a:rPr lang="fr-FR" b="1" i="1">
                                      <a:solidFill>
                                        <a:srgbClr val="0070C0"/>
                                      </a:solidFill>
                                      <a:latin typeface="Cambria Math" panose="02040503050406030204" pitchFamily="18" charset="0"/>
                                    </a:rPr>
                                  </m:ctrlPr>
                                </m:sSupPr>
                                <m:e>
                                  <m:r>
                                    <a:rPr lang="fr-FR" b="1" i="1">
                                      <a:solidFill>
                                        <a:srgbClr val="0070C0"/>
                                      </a:solidFill>
                                      <a:latin typeface="Cambria Math" panose="02040503050406030204" pitchFamily="18" charset="0"/>
                                    </a:rPr>
                                    <m:t>𝑳</m:t>
                                  </m:r>
                                </m:e>
                                <m:sup>
                                  <m:r>
                                    <a:rPr lang="fr-FR" b="1" i="1">
                                      <a:solidFill>
                                        <a:srgbClr val="0070C0"/>
                                      </a:solidFill>
                                      <a:latin typeface="Cambria Math" panose="02040503050406030204" pitchFamily="18" charset="0"/>
                                    </a:rPr>
                                    <m:t>𝟑</m:t>
                                  </m:r>
                                </m:sup>
                              </m:sSup>
                            </m:num>
                            <m:den>
                              <m:r>
                                <a:rPr lang="fr-FR" b="1" i="1">
                                  <a:latin typeface="Cambria Math" panose="02040503050406030204" pitchFamily="18" charset="0"/>
                                </a:rPr>
                                <m:t>𝟒</m:t>
                              </m:r>
                              <m:r>
                                <a:rPr lang="fr-FR" b="1" i="1">
                                  <a:latin typeface="Cambria Math" panose="02040503050406030204" pitchFamily="18" charset="0"/>
                                </a:rPr>
                                <m:t>𝑬</m:t>
                              </m:r>
                              <m:sSup>
                                <m:sSupPr>
                                  <m:ctrlPr>
                                    <a:rPr lang="fr-FR" b="1" i="1">
                                      <a:solidFill>
                                        <a:srgbClr val="0070C0"/>
                                      </a:solidFill>
                                      <a:latin typeface="Cambria Math" panose="02040503050406030204" pitchFamily="18" charset="0"/>
                                    </a:rPr>
                                  </m:ctrlPr>
                                </m:sSupPr>
                                <m:e>
                                  <m:r>
                                    <a:rPr lang="fr-FR" b="1" i="1">
                                      <a:solidFill>
                                        <a:srgbClr val="0070C0"/>
                                      </a:solidFill>
                                      <a:latin typeface="Cambria Math" panose="02040503050406030204" pitchFamily="18" charset="0"/>
                                    </a:rPr>
                                    <m:t>𝒃</m:t>
                                  </m:r>
                                </m:e>
                                <m:sup>
                                  <m:r>
                                    <a:rPr lang="fr-FR" b="1" i="1">
                                      <a:solidFill>
                                        <a:srgbClr val="0070C0"/>
                                      </a:solidFill>
                                      <a:latin typeface="Cambria Math" panose="02040503050406030204" pitchFamily="18" charset="0"/>
                                    </a:rPr>
                                    <m:t>𝟒</m:t>
                                  </m:r>
                                </m:sup>
                              </m:sSup>
                            </m:den>
                          </m:f>
                        </m:den>
                      </m:f>
                      <m:r>
                        <a:rPr lang="fr-FR" b="1" i="1">
                          <a:latin typeface="Cambria Math" panose="02040503050406030204" pitchFamily="18" charset="0"/>
                        </a:rPr>
                        <m:t>=</m:t>
                      </m:r>
                      <m:f>
                        <m:fPr>
                          <m:ctrlPr>
                            <a:rPr lang="fr-FR" b="1" i="1">
                              <a:latin typeface="Cambria Math" panose="02040503050406030204" pitchFamily="18" charset="0"/>
                            </a:rPr>
                          </m:ctrlPr>
                        </m:fPr>
                        <m:num>
                          <m:r>
                            <a:rPr lang="fr-FR" b="1" i="1">
                              <a:latin typeface="Cambria Math" panose="02040503050406030204" pitchFamily="18" charset="0"/>
                            </a:rPr>
                            <m:t>𝟒</m:t>
                          </m:r>
                          <m:r>
                            <a:rPr lang="fr-FR" b="1" i="1">
                              <a:solidFill>
                                <a:srgbClr val="00B050"/>
                              </a:solidFill>
                              <a:latin typeface="Cambria Math" panose="02040503050406030204" pitchFamily="18" charset="0"/>
                            </a:rPr>
                            <m:t>𝑬</m:t>
                          </m:r>
                          <m:sSup>
                            <m:sSupPr>
                              <m:ctrlPr>
                                <a:rPr lang="fr-FR" b="1" i="1">
                                  <a:solidFill>
                                    <a:srgbClr val="0070C0"/>
                                  </a:solidFill>
                                  <a:latin typeface="Cambria Math" panose="02040503050406030204" pitchFamily="18" charset="0"/>
                                </a:rPr>
                              </m:ctrlPr>
                            </m:sSupPr>
                            <m:e>
                              <m:r>
                                <a:rPr lang="fr-FR" b="1" i="1" smtClean="0">
                                  <a:solidFill>
                                    <a:srgbClr val="0070C0"/>
                                  </a:solidFill>
                                  <a:latin typeface="Cambria Math" panose="02040503050406030204" pitchFamily="18" charset="0"/>
                                </a:rPr>
                                <m:t>𝒃</m:t>
                              </m:r>
                            </m:e>
                            <m:sup>
                              <m:r>
                                <a:rPr lang="fr-FR" b="1" i="1" smtClean="0">
                                  <a:solidFill>
                                    <a:srgbClr val="0070C0"/>
                                  </a:solidFill>
                                  <a:latin typeface="Cambria Math" panose="02040503050406030204" pitchFamily="18" charset="0"/>
                                </a:rPr>
                                <m:t>𝟒</m:t>
                              </m:r>
                            </m:sup>
                          </m:sSup>
                        </m:num>
                        <m:den>
                          <m:sSup>
                            <m:sSupPr>
                              <m:ctrlPr>
                                <a:rPr lang="fr-FR" b="1" i="1">
                                  <a:solidFill>
                                    <a:srgbClr val="0070C0"/>
                                  </a:solidFill>
                                  <a:latin typeface="Cambria Math" panose="02040503050406030204" pitchFamily="18" charset="0"/>
                                </a:rPr>
                              </m:ctrlPr>
                            </m:sSupPr>
                            <m:e>
                              <m:r>
                                <a:rPr lang="fr-FR" b="1" i="1">
                                  <a:solidFill>
                                    <a:srgbClr val="0070C0"/>
                                  </a:solidFill>
                                  <a:latin typeface="Cambria Math" panose="02040503050406030204" pitchFamily="18" charset="0"/>
                                </a:rPr>
                                <m:t>𝑳</m:t>
                              </m:r>
                            </m:e>
                            <m:sup>
                              <m:r>
                                <a:rPr lang="fr-FR" b="1" i="1">
                                  <a:solidFill>
                                    <a:srgbClr val="0070C0"/>
                                  </a:solidFill>
                                  <a:latin typeface="Cambria Math" panose="02040503050406030204" pitchFamily="18" charset="0"/>
                                </a:rPr>
                                <m:t>𝟑</m:t>
                              </m:r>
                            </m:sup>
                          </m:sSup>
                        </m:den>
                      </m:f>
                    </m:oMath>
                  </m:oMathPara>
                </a14:m>
                <a:endParaRPr lang="fr-FR" b="1" dirty="0"/>
              </a:p>
              <a:p>
                <a:endParaRPr lang="fr-FR" b="1" dirty="0"/>
              </a:p>
            </p:txBody>
          </p:sp>
        </mc:Choice>
        <mc:Fallback xmlns="">
          <p:sp>
            <p:nvSpPr>
              <p:cNvPr id="20" name="ZoneTexte 19"/>
              <p:cNvSpPr txBox="1">
                <a:spLocks noRot="1" noChangeAspect="1" noMove="1" noResize="1" noEditPoints="1" noAdjustHandles="1" noChangeArrowheads="1" noChangeShapeType="1" noTextEdit="1"/>
              </p:cNvSpPr>
              <p:nvPr/>
            </p:nvSpPr>
            <p:spPr>
              <a:xfrm>
                <a:off x="4389359" y="5489185"/>
                <a:ext cx="4222246" cy="1390317"/>
              </a:xfrm>
              <a:prstGeom prst="rect">
                <a:avLst/>
              </a:prstGeom>
              <a:blipFill>
                <a:blip r:embed="rId5"/>
                <a:stretch>
                  <a:fillRect l="-3319" t="-5677"/>
                </a:stretch>
              </a:blipFill>
            </p:spPr>
            <p:txBody>
              <a:bodyPr/>
              <a:lstStyle/>
              <a:p>
                <a:r>
                  <a:rPr lang="fr-FR">
                    <a:noFill/>
                  </a:rPr>
                  <a:t> </a:t>
                </a:r>
              </a:p>
            </p:txBody>
          </p:sp>
        </mc:Fallback>
      </mc:AlternateContent>
    </p:spTree>
    <p:extLst>
      <p:ext uri="{BB962C8B-B14F-4D97-AF65-F5344CB8AC3E}">
        <p14:creationId xmlns:p14="http://schemas.microsoft.com/office/powerpoint/2010/main" val="4317389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smtClean="0"/>
              <a:t>Méthode en 6 points et exemple</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73</a:t>
            </a:fld>
            <a:endParaRPr lang="fr-FR" dirty="0"/>
          </a:p>
        </p:txBody>
      </p:sp>
      <p:sp>
        <p:nvSpPr>
          <p:cNvPr id="11" name="Rectangle 10"/>
          <p:cNvSpPr/>
          <p:nvPr/>
        </p:nvSpPr>
        <p:spPr>
          <a:xfrm>
            <a:off x="1033720" y="856561"/>
            <a:ext cx="4370487" cy="707886"/>
          </a:xfrm>
          <a:prstGeom prst="rect">
            <a:avLst/>
          </a:prstGeom>
        </p:spPr>
        <p:txBody>
          <a:bodyPr wrap="square">
            <a:spAutoFit/>
          </a:bodyPr>
          <a:lstStyle/>
          <a:p>
            <a:pPr defTabSz="179388"/>
            <a:r>
              <a:rPr lang="fr-FR" sz="2000" b="1" dirty="0" smtClean="0">
                <a:latin typeface="Arial"/>
                <a:cs typeface="Arial"/>
              </a:rPr>
              <a:t>Écrire </a:t>
            </a:r>
            <a:r>
              <a:rPr lang="fr-FR" sz="2000" b="1" dirty="0">
                <a:latin typeface="Arial"/>
                <a:cs typeface="Arial"/>
              </a:rPr>
              <a:t>les équation </a:t>
            </a:r>
            <a:r>
              <a:rPr lang="fr-FR" sz="2000" b="1" dirty="0" smtClean="0">
                <a:latin typeface="Arial"/>
                <a:cs typeface="Arial"/>
              </a:rPr>
              <a:t>de contraintes et </a:t>
            </a:r>
            <a:r>
              <a:rPr lang="fr-FR" sz="2000" b="1" dirty="0">
                <a:latin typeface="Arial"/>
                <a:cs typeface="Arial"/>
              </a:rPr>
              <a:t>exprimer la variable libre</a:t>
            </a:r>
            <a:endParaRPr lang="fr-FR" sz="2000" b="1" dirty="0"/>
          </a:p>
        </p:txBody>
      </p:sp>
      <mc:AlternateContent xmlns:mc="http://schemas.openxmlformats.org/markup-compatibility/2006" xmlns:a14="http://schemas.microsoft.com/office/drawing/2010/main">
        <mc:Choice Requires="a14">
          <p:sp>
            <p:nvSpPr>
              <p:cNvPr id="12" name="ZoneTexte 11"/>
              <p:cNvSpPr txBox="1"/>
              <p:nvPr/>
            </p:nvSpPr>
            <p:spPr>
              <a:xfrm>
                <a:off x="1216751" y="1656924"/>
                <a:ext cx="2573387" cy="1283878"/>
              </a:xfrm>
              <a:prstGeom prst="rect">
                <a:avLst/>
              </a:prstGeom>
              <a:noFill/>
            </p:spPr>
            <p:txBody>
              <a:bodyPr wrap="square" lIns="0" tIns="0" rIns="0" bIns="0" rtlCol="0">
                <a:spAutoFit/>
              </a:bodyPr>
              <a:lstStyle/>
              <a:p>
                <a:r>
                  <a:rPr lang="fr-FR" b="1" dirty="0" smtClean="0"/>
                  <a:t>Résistance en flexion :</a:t>
                </a:r>
              </a:p>
              <a:p>
                <a:pPr/>
                <a14:m>
                  <m:oMathPara xmlns:m="http://schemas.openxmlformats.org/officeDocument/2006/math">
                    <m:oMathParaPr>
                      <m:jc m:val="center"/>
                    </m:oMathParaPr>
                    <m:oMath xmlns:m="http://schemas.openxmlformats.org/officeDocument/2006/math">
                      <m:r>
                        <a:rPr lang="fr-FR" sz="2400" b="1" i="1" smtClean="0">
                          <a:solidFill>
                            <a:srgbClr val="0070C0"/>
                          </a:solidFill>
                          <a:latin typeface="Cambria Math" panose="02040503050406030204" pitchFamily="18" charset="0"/>
                          <a:ea typeface="Cambria Math" panose="02040503050406030204" pitchFamily="18" charset="0"/>
                        </a:rPr>
                        <m:t>𝒃</m:t>
                      </m:r>
                      <m:r>
                        <a:rPr lang="fr-FR" sz="2400" b="1" i="1">
                          <a:latin typeface="Cambria Math" panose="02040503050406030204" pitchFamily="18" charset="0"/>
                          <a:ea typeface="Cambria Math" panose="02040503050406030204" pitchFamily="18" charset="0"/>
                        </a:rPr>
                        <m:t>=</m:t>
                      </m:r>
                      <m:sSup>
                        <m:sSupPr>
                          <m:ctrlPr>
                            <a:rPr lang="fr-FR" sz="2400" b="1" i="1" smtClean="0">
                              <a:latin typeface="Cambria Math" panose="02040503050406030204" pitchFamily="18" charset="0"/>
                              <a:ea typeface="Cambria Math" panose="02040503050406030204" pitchFamily="18" charset="0"/>
                            </a:rPr>
                          </m:ctrlPr>
                        </m:sSupPr>
                        <m:e>
                          <m:d>
                            <m:dPr>
                              <m:ctrlPr>
                                <a:rPr lang="fr-FR" sz="2400" b="1" i="1" smtClean="0">
                                  <a:latin typeface="Cambria Math" panose="02040503050406030204" pitchFamily="18" charset="0"/>
                                  <a:ea typeface="Cambria Math" panose="02040503050406030204" pitchFamily="18" charset="0"/>
                                </a:rPr>
                              </m:ctrlPr>
                            </m:dPr>
                            <m:e>
                              <m:f>
                                <m:fPr>
                                  <m:ctrlPr>
                                    <a:rPr lang="fr-FR" sz="2400" b="1" i="1">
                                      <a:latin typeface="Cambria Math" panose="02040503050406030204" pitchFamily="18" charset="0"/>
                                      <a:ea typeface="Cambria Math" panose="02040503050406030204" pitchFamily="18" charset="0"/>
                                    </a:rPr>
                                  </m:ctrlPr>
                                </m:fPr>
                                <m:num>
                                  <m:r>
                                    <a:rPr lang="fr-FR" sz="2400" b="1" i="1">
                                      <a:latin typeface="Cambria Math" panose="02040503050406030204" pitchFamily="18" charset="0"/>
                                      <a:ea typeface="Cambria Math" panose="02040503050406030204" pitchFamily="18" charset="0"/>
                                    </a:rPr>
                                    <m:t>𝟑</m:t>
                                  </m:r>
                                  <m:r>
                                    <a:rPr lang="fr-FR" sz="2400" b="1" i="1">
                                      <a:solidFill>
                                        <a:srgbClr val="FF0000"/>
                                      </a:solidFill>
                                      <a:latin typeface="Cambria Math" panose="02040503050406030204" pitchFamily="18" charset="0"/>
                                      <a:ea typeface="Cambria Math" panose="02040503050406030204" pitchFamily="18" charset="0"/>
                                    </a:rPr>
                                    <m:t>𝑭</m:t>
                                  </m:r>
                                  <m:r>
                                    <a:rPr lang="fr-FR" sz="2400" b="1" i="1">
                                      <a:latin typeface="Cambria Math" panose="02040503050406030204" pitchFamily="18" charset="0"/>
                                      <a:ea typeface="Cambria Math" panose="02040503050406030204" pitchFamily="18" charset="0"/>
                                    </a:rPr>
                                    <m:t>.</m:t>
                                  </m:r>
                                  <m:r>
                                    <a:rPr lang="fr-FR" sz="2400" b="1" i="1">
                                      <a:solidFill>
                                        <a:srgbClr val="0070C0"/>
                                      </a:solidFill>
                                      <a:latin typeface="Cambria Math" panose="02040503050406030204" pitchFamily="18" charset="0"/>
                                      <a:ea typeface="Cambria Math" panose="02040503050406030204" pitchFamily="18" charset="0"/>
                                    </a:rPr>
                                    <m:t>𝑳</m:t>
                                  </m:r>
                                </m:num>
                                <m:den>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𝝈</m:t>
                                      </m:r>
                                    </m:e>
                                    <m:sub>
                                      <m:r>
                                        <a:rPr lang="fr-FR" sz="2400" b="1" i="1">
                                          <a:solidFill>
                                            <a:srgbClr val="00B050"/>
                                          </a:solidFill>
                                          <a:latin typeface="Cambria Math" panose="02040503050406030204" pitchFamily="18" charset="0"/>
                                          <a:ea typeface="Cambria Math" panose="02040503050406030204" pitchFamily="18" charset="0"/>
                                        </a:rPr>
                                        <m:t>−</m:t>
                                      </m:r>
                                      <m:r>
                                        <a:rPr lang="fr-FR" sz="2400" b="1" i="1">
                                          <a:solidFill>
                                            <a:srgbClr val="00B050"/>
                                          </a:solidFill>
                                          <a:latin typeface="Cambria Math" panose="02040503050406030204" pitchFamily="18" charset="0"/>
                                          <a:ea typeface="Cambria Math" panose="02040503050406030204" pitchFamily="18" charset="0"/>
                                        </a:rPr>
                                        <m:t>𝟏</m:t>
                                      </m:r>
                                    </m:sub>
                                  </m:sSub>
                                </m:den>
                              </m:f>
                            </m:e>
                          </m:d>
                        </m:e>
                        <m:sup>
                          <m:f>
                            <m:fPr>
                              <m:type m:val="skw"/>
                              <m:ctrlPr>
                                <a:rPr lang="fr-FR" sz="2400" b="1" i="1" smtClean="0">
                                  <a:latin typeface="Cambria Math" panose="02040503050406030204" pitchFamily="18" charset="0"/>
                                  <a:ea typeface="Cambria Math" panose="02040503050406030204" pitchFamily="18" charset="0"/>
                                </a:rPr>
                              </m:ctrlPr>
                            </m:fPr>
                            <m:num>
                              <m:r>
                                <a:rPr lang="fr-FR" sz="2400" b="1" i="1" smtClean="0">
                                  <a:latin typeface="Cambria Math" panose="02040503050406030204" pitchFamily="18" charset="0"/>
                                  <a:ea typeface="Cambria Math" panose="02040503050406030204" pitchFamily="18" charset="0"/>
                                </a:rPr>
                                <m:t>𝟏</m:t>
                              </m:r>
                            </m:num>
                            <m:den>
                              <m:r>
                                <a:rPr lang="fr-FR" sz="2400" b="1" i="1" smtClean="0">
                                  <a:latin typeface="Cambria Math" panose="02040503050406030204" pitchFamily="18" charset="0"/>
                                  <a:ea typeface="Cambria Math" panose="02040503050406030204" pitchFamily="18" charset="0"/>
                                </a:rPr>
                                <m:t>𝟑</m:t>
                              </m:r>
                            </m:den>
                          </m:f>
                        </m:sup>
                      </m:sSup>
                    </m:oMath>
                  </m:oMathPara>
                </a14:m>
                <a:endParaRPr lang="fr-FR" b="1" dirty="0"/>
              </a:p>
            </p:txBody>
          </p:sp>
        </mc:Choice>
        <mc:Fallback xmlns="">
          <p:sp>
            <p:nvSpPr>
              <p:cNvPr id="12" name="ZoneTexte 11"/>
              <p:cNvSpPr txBox="1">
                <a:spLocks noRot="1" noChangeAspect="1" noMove="1" noResize="1" noEditPoints="1" noAdjustHandles="1" noChangeArrowheads="1" noChangeShapeType="1" noTextEdit="1"/>
              </p:cNvSpPr>
              <p:nvPr/>
            </p:nvSpPr>
            <p:spPr>
              <a:xfrm>
                <a:off x="1216751" y="1656924"/>
                <a:ext cx="2573387" cy="1283878"/>
              </a:xfrm>
              <a:prstGeom prst="rect">
                <a:avLst/>
              </a:prstGeom>
              <a:blipFill>
                <a:blip r:embed="rId3"/>
                <a:stretch>
                  <a:fillRect l="-5687" t="-6190" r="-1896"/>
                </a:stretch>
              </a:blipFill>
            </p:spPr>
            <p:txBody>
              <a:bodyPr/>
              <a:lstStyle/>
              <a:p>
                <a:r>
                  <a:rPr lang="fr-FR">
                    <a:noFill/>
                  </a:rPr>
                  <a:t> </a:t>
                </a:r>
              </a:p>
            </p:txBody>
          </p:sp>
        </mc:Fallback>
      </mc:AlternateContent>
      <p:sp>
        <p:nvSpPr>
          <p:cNvPr id="19" name="Ellipse 18"/>
          <p:cNvSpPr/>
          <p:nvPr/>
        </p:nvSpPr>
        <p:spPr>
          <a:xfrm>
            <a:off x="436532" y="918183"/>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4</a:t>
            </a:r>
          </a:p>
        </p:txBody>
      </p:sp>
      <mc:AlternateContent xmlns:mc="http://schemas.openxmlformats.org/markup-compatibility/2006" xmlns:a14="http://schemas.microsoft.com/office/drawing/2010/main">
        <mc:Choice Requires="a14">
          <p:sp>
            <p:nvSpPr>
              <p:cNvPr id="20" name="ZoneTexte 19"/>
              <p:cNvSpPr txBox="1"/>
              <p:nvPr/>
            </p:nvSpPr>
            <p:spPr>
              <a:xfrm>
                <a:off x="4389359" y="1656924"/>
                <a:ext cx="4222246" cy="1577804"/>
              </a:xfrm>
              <a:prstGeom prst="rect">
                <a:avLst/>
              </a:prstGeom>
              <a:noFill/>
            </p:spPr>
            <p:txBody>
              <a:bodyPr wrap="square" lIns="0" tIns="0" rIns="0" bIns="0" rtlCol="0">
                <a:spAutoFit/>
              </a:bodyPr>
              <a:lstStyle/>
              <a:p>
                <a:r>
                  <a:rPr lang="fr-FR" b="1" dirty="0" smtClean="0"/>
                  <a:t>Rigidité en flexion :</a:t>
                </a:r>
              </a:p>
              <a:p>
                <a:pPr/>
                <a14:m>
                  <m:oMathPara xmlns:m="http://schemas.openxmlformats.org/officeDocument/2006/math">
                    <m:oMathParaPr>
                      <m:jc m:val="center"/>
                    </m:oMathParaPr>
                    <m:oMath xmlns:m="http://schemas.openxmlformats.org/officeDocument/2006/math">
                      <m:r>
                        <a:rPr lang="fr-FR" sz="2400" b="1" i="1">
                          <a:solidFill>
                            <a:srgbClr val="0070C0"/>
                          </a:solidFill>
                          <a:latin typeface="Cambria Math" panose="02040503050406030204" pitchFamily="18" charset="0"/>
                        </a:rPr>
                        <m:t>𝒃</m:t>
                      </m:r>
                      <m:r>
                        <a:rPr lang="fr-FR" sz="2400" b="1" i="1">
                          <a:latin typeface="Cambria Math" panose="02040503050406030204" pitchFamily="18" charset="0"/>
                        </a:rPr>
                        <m:t>=</m:t>
                      </m:r>
                      <m:sSup>
                        <m:sSupPr>
                          <m:ctrlPr>
                            <a:rPr lang="fr-FR" sz="2400" b="1" i="1" smtClean="0">
                              <a:latin typeface="Cambria Math" panose="02040503050406030204" pitchFamily="18" charset="0"/>
                            </a:rPr>
                          </m:ctrlPr>
                        </m:sSupPr>
                        <m:e>
                          <m:d>
                            <m:dPr>
                              <m:ctrlPr>
                                <a:rPr lang="fr-FR" sz="2400" b="1" i="1" smtClean="0">
                                  <a:latin typeface="Cambria Math" panose="02040503050406030204" pitchFamily="18" charset="0"/>
                                </a:rPr>
                              </m:ctrlPr>
                            </m:dPr>
                            <m:e>
                              <m:f>
                                <m:fPr>
                                  <m:ctrlPr>
                                    <a:rPr lang="fr-FR" sz="2400" b="1" i="1">
                                      <a:latin typeface="Cambria Math" panose="02040503050406030204" pitchFamily="18" charset="0"/>
                                    </a:rPr>
                                  </m:ctrlPr>
                                </m:fPr>
                                <m:num>
                                  <m:r>
                                    <a:rPr lang="fr-FR" sz="2400" b="1" i="1">
                                      <a:solidFill>
                                        <a:srgbClr val="FF0000"/>
                                      </a:solidFill>
                                      <a:latin typeface="Cambria Math" panose="02040503050406030204" pitchFamily="18" charset="0"/>
                                    </a:rPr>
                                    <m:t>𝑲</m:t>
                                  </m:r>
                                  <m:sSup>
                                    <m:sSupPr>
                                      <m:ctrlPr>
                                        <a:rPr lang="fr-FR" sz="2400" b="1" i="1">
                                          <a:solidFill>
                                            <a:srgbClr val="0070C0"/>
                                          </a:solidFill>
                                          <a:latin typeface="Cambria Math" panose="02040503050406030204" pitchFamily="18" charset="0"/>
                                        </a:rPr>
                                      </m:ctrlPr>
                                    </m:sSupPr>
                                    <m:e>
                                      <m:r>
                                        <a:rPr lang="fr-FR" sz="2400" b="1" i="1">
                                          <a:solidFill>
                                            <a:srgbClr val="0070C0"/>
                                          </a:solidFill>
                                          <a:latin typeface="Cambria Math" panose="02040503050406030204" pitchFamily="18" charset="0"/>
                                        </a:rPr>
                                        <m:t>𝑳</m:t>
                                      </m:r>
                                    </m:e>
                                    <m:sup>
                                      <m:r>
                                        <a:rPr lang="fr-FR" sz="2400" b="1" i="1">
                                          <a:solidFill>
                                            <a:srgbClr val="0070C0"/>
                                          </a:solidFill>
                                          <a:latin typeface="Cambria Math" panose="02040503050406030204" pitchFamily="18" charset="0"/>
                                        </a:rPr>
                                        <m:t>𝟑</m:t>
                                      </m:r>
                                    </m:sup>
                                  </m:sSup>
                                </m:num>
                                <m:den>
                                  <m:r>
                                    <a:rPr lang="fr-FR" sz="2400" b="1" i="1">
                                      <a:latin typeface="Cambria Math" panose="02040503050406030204" pitchFamily="18" charset="0"/>
                                    </a:rPr>
                                    <m:t>𝟒</m:t>
                                  </m:r>
                                  <m:r>
                                    <a:rPr lang="fr-FR" sz="2400" b="1" i="1">
                                      <a:solidFill>
                                        <a:srgbClr val="00B050"/>
                                      </a:solidFill>
                                      <a:latin typeface="Cambria Math" panose="02040503050406030204" pitchFamily="18" charset="0"/>
                                    </a:rPr>
                                    <m:t>𝑬</m:t>
                                  </m:r>
                                </m:den>
                              </m:f>
                            </m:e>
                          </m:d>
                        </m:e>
                        <m:sup>
                          <m:f>
                            <m:fPr>
                              <m:type m:val="skw"/>
                              <m:ctrlPr>
                                <a:rPr lang="fr-FR" sz="2400" b="1" i="1" smtClean="0">
                                  <a:latin typeface="Cambria Math" panose="02040503050406030204" pitchFamily="18" charset="0"/>
                                </a:rPr>
                              </m:ctrlPr>
                            </m:fPr>
                            <m:num>
                              <m:r>
                                <a:rPr lang="fr-FR" sz="2400" b="1" i="1" smtClean="0">
                                  <a:latin typeface="Cambria Math" panose="02040503050406030204" pitchFamily="18" charset="0"/>
                                </a:rPr>
                                <m:t>𝟏</m:t>
                              </m:r>
                            </m:num>
                            <m:den>
                              <m:r>
                                <a:rPr lang="fr-FR" sz="2400" b="1" i="1" smtClean="0">
                                  <a:latin typeface="Cambria Math" panose="02040503050406030204" pitchFamily="18" charset="0"/>
                                </a:rPr>
                                <m:t>𝟒</m:t>
                              </m:r>
                            </m:den>
                          </m:f>
                        </m:sup>
                      </m:sSup>
                    </m:oMath>
                  </m:oMathPara>
                </a14:m>
                <a:endParaRPr lang="fr-FR" b="1" dirty="0"/>
              </a:p>
              <a:p>
                <a:endParaRPr lang="fr-FR" b="1" dirty="0"/>
              </a:p>
            </p:txBody>
          </p:sp>
        </mc:Choice>
        <mc:Fallback xmlns="">
          <p:sp>
            <p:nvSpPr>
              <p:cNvPr id="20" name="ZoneTexte 19"/>
              <p:cNvSpPr txBox="1">
                <a:spLocks noRot="1" noChangeAspect="1" noMove="1" noResize="1" noEditPoints="1" noAdjustHandles="1" noChangeArrowheads="1" noChangeShapeType="1" noTextEdit="1"/>
              </p:cNvSpPr>
              <p:nvPr/>
            </p:nvSpPr>
            <p:spPr>
              <a:xfrm>
                <a:off x="4389359" y="1656924"/>
                <a:ext cx="4222246" cy="1577804"/>
              </a:xfrm>
              <a:prstGeom prst="rect">
                <a:avLst/>
              </a:prstGeom>
              <a:blipFill>
                <a:blip r:embed="rId4"/>
                <a:stretch>
                  <a:fillRect l="-3319" t="-5019"/>
                </a:stretch>
              </a:blipFill>
            </p:spPr>
            <p:txBody>
              <a:bodyPr/>
              <a:lstStyle/>
              <a:p>
                <a:r>
                  <a:rPr lang="fr-FR">
                    <a:noFill/>
                  </a:rPr>
                  <a:t> </a:t>
                </a:r>
              </a:p>
            </p:txBody>
          </p:sp>
        </mc:Fallback>
      </mc:AlternateContent>
      <p:sp>
        <p:nvSpPr>
          <p:cNvPr id="21" name="Rectangle 20"/>
          <p:cNvSpPr/>
          <p:nvPr/>
        </p:nvSpPr>
        <p:spPr>
          <a:xfrm>
            <a:off x="1033720" y="2930371"/>
            <a:ext cx="7577885" cy="400110"/>
          </a:xfrm>
          <a:prstGeom prst="rect">
            <a:avLst/>
          </a:prstGeom>
        </p:spPr>
        <p:txBody>
          <a:bodyPr wrap="square">
            <a:spAutoFit/>
          </a:bodyPr>
          <a:lstStyle/>
          <a:p>
            <a:pPr defTabSz="179388"/>
            <a:r>
              <a:rPr lang="fr-FR" sz="2000" b="1" dirty="0">
                <a:cs typeface="Arial"/>
              </a:rPr>
              <a:t>Remplacer dans l’équation objectif et séparer les variables</a:t>
            </a:r>
            <a:endParaRPr lang="fr-FR" sz="2000" b="1" dirty="0"/>
          </a:p>
        </p:txBody>
      </p:sp>
      <p:sp>
        <p:nvSpPr>
          <p:cNvPr id="22" name="Ellipse 21"/>
          <p:cNvSpPr/>
          <p:nvPr/>
        </p:nvSpPr>
        <p:spPr>
          <a:xfrm>
            <a:off x="436532" y="2894120"/>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smtClean="0"/>
              <a:t>5</a:t>
            </a:r>
            <a:endParaRPr lang="fr-FR" dirty="0"/>
          </a:p>
        </p:txBody>
      </p:sp>
      <p:sp>
        <p:nvSpPr>
          <p:cNvPr id="23" name="Rectangle 22"/>
          <p:cNvSpPr/>
          <p:nvPr/>
        </p:nvSpPr>
        <p:spPr>
          <a:xfrm>
            <a:off x="436532" y="3448355"/>
            <a:ext cx="8175073" cy="369332"/>
          </a:xfrm>
          <a:prstGeom prst="rect">
            <a:avLst/>
          </a:prstGeom>
        </p:spPr>
        <p:txBody>
          <a:bodyPr wrap="square">
            <a:spAutoFit/>
          </a:bodyPr>
          <a:lstStyle/>
          <a:p>
            <a:pPr algn="ctr"/>
            <a:r>
              <a:rPr lang="fr-FR" dirty="0"/>
              <a:t>Équation </a:t>
            </a:r>
            <a:r>
              <a:rPr lang="fr-FR" dirty="0" smtClean="0"/>
              <a:t>= </a:t>
            </a:r>
            <a:r>
              <a:rPr lang="fr-FR" dirty="0" smtClean="0">
                <a:solidFill>
                  <a:srgbClr val="0070C0"/>
                </a:solidFill>
              </a:rPr>
              <a:t>f(géométrie</a:t>
            </a:r>
            <a:r>
              <a:rPr lang="fr-FR" dirty="0">
                <a:solidFill>
                  <a:srgbClr val="0070C0"/>
                </a:solidFill>
              </a:rPr>
              <a:t>).</a:t>
            </a:r>
            <a:r>
              <a:rPr lang="fr-FR" dirty="0">
                <a:solidFill>
                  <a:srgbClr val="FF0000"/>
                </a:solidFill>
              </a:rPr>
              <a:t>f(sollicitation).</a:t>
            </a:r>
            <a:r>
              <a:rPr lang="fr-FR" dirty="0">
                <a:solidFill>
                  <a:srgbClr val="00B050"/>
                </a:solidFill>
              </a:rPr>
              <a:t>f(propriétés)</a:t>
            </a:r>
          </a:p>
        </p:txBody>
      </p:sp>
      <mc:AlternateContent xmlns:mc="http://schemas.openxmlformats.org/markup-compatibility/2006" xmlns:a14="http://schemas.microsoft.com/office/drawing/2010/main">
        <mc:Choice Requires="a14">
          <p:sp>
            <p:nvSpPr>
              <p:cNvPr id="24" name="ZoneTexte 23"/>
              <p:cNvSpPr txBox="1"/>
              <p:nvPr/>
            </p:nvSpPr>
            <p:spPr>
              <a:xfrm>
                <a:off x="909144" y="3905049"/>
                <a:ext cx="7267939" cy="1268232"/>
              </a:xfrm>
              <a:prstGeom prst="rect">
                <a:avLst/>
              </a:prstGeom>
              <a:noFill/>
            </p:spPr>
            <p:txBody>
              <a:bodyPr wrap="square" lIns="0" tIns="0" rIns="0" bIns="0" rtlCol="0">
                <a:spAutoFit/>
              </a:bodyPr>
              <a:lstStyle/>
              <a:p>
                <a:r>
                  <a:rPr lang="fr-FR" b="1" dirty="0" smtClean="0"/>
                  <a:t>Résistance en flexion :</a:t>
                </a:r>
              </a:p>
              <a:p>
                <a:pPr/>
                <a14:m>
                  <m:oMathPara xmlns:m="http://schemas.openxmlformats.org/officeDocument/2006/math">
                    <m:oMathParaPr>
                      <m:jc m:val="center"/>
                    </m:oMathParaPr>
                    <m:oMath xmlns:m="http://schemas.openxmlformats.org/officeDocument/2006/math">
                      <m:sSub>
                        <m:sSubPr>
                          <m:ctrlPr>
                            <a:rPr lang="fr-FR" sz="2400" b="1" i="1" smtClean="0">
                              <a:latin typeface="Cambria Math" panose="02040503050406030204" pitchFamily="18" charset="0"/>
                            </a:rPr>
                          </m:ctrlPr>
                        </m:sSubPr>
                        <m:e>
                          <m:r>
                            <a:rPr lang="fr-FR" sz="2400" b="1" i="1" smtClean="0">
                              <a:latin typeface="Cambria Math" panose="02040503050406030204" pitchFamily="18" charset="0"/>
                            </a:rPr>
                            <m:t>𝑸</m:t>
                          </m:r>
                        </m:e>
                        <m:sub>
                          <m:sSub>
                            <m:sSubPr>
                              <m:ctrlPr>
                                <a:rPr lang="fr-FR" sz="2400" b="1" i="1" smtClean="0">
                                  <a:latin typeface="Cambria Math" panose="02040503050406030204" pitchFamily="18" charset="0"/>
                                </a:rPr>
                              </m:ctrlPr>
                            </m:sSubPr>
                            <m:e>
                              <m:r>
                                <a:rPr lang="fr-FR" sz="2400" b="1" i="1" smtClean="0">
                                  <a:latin typeface="Cambria Math" panose="02040503050406030204" pitchFamily="18" charset="0"/>
                                </a:rPr>
                                <m:t>𝑪𝑶</m:t>
                              </m:r>
                            </m:e>
                            <m:sub>
                              <m:r>
                                <a:rPr lang="fr-FR" sz="2400" b="1" i="1" smtClean="0">
                                  <a:latin typeface="Cambria Math" panose="02040503050406030204" pitchFamily="18" charset="0"/>
                                </a:rPr>
                                <m:t>𝟐</m:t>
                              </m:r>
                            </m:sub>
                          </m:sSub>
                        </m:sub>
                      </m:sSub>
                      <m:r>
                        <a:rPr lang="fr-FR" sz="2400" b="1" i="1">
                          <a:latin typeface="Cambria Math" panose="02040503050406030204" pitchFamily="18" charset="0"/>
                        </a:rPr>
                        <m:t>=</m:t>
                      </m:r>
                      <m:sSup>
                        <m:sSupPr>
                          <m:ctrlPr>
                            <a:rPr lang="fr-FR" sz="2400" b="1" i="1" smtClean="0">
                              <a:solidFill>
                                <a:srgbClr val="0070C0"/>
                              </a:solidFill>
                              <a:latin typeface="Cambria Math" panose="02040503050406030204" pitchFamily="18" charset="0"/>
                            </a:rPr>
                          </m:ctrlPr>
                        </m:sSupPr>
                        <m:e>
                          <m:r>
                            <a:rPr lang="fr-FR" sz="2400" b="1" i="1" smtClean="0">
                              <a:solidFill>
                                <a:srgbClr val="0070C0"/>
                              </a:solidFill>
                              <a:latin typeface="Cambria Math" panose="02040503050406030204" pitchFamily="18" charset="0"/>
                            </a:rPr>
                            <m:t>𝒃</m:t>
                          </m:r>
                        </m:e>
                        <m:sup>
                          <m:r>
                            <a:rPr lang="fr-FR" sz="2400" b="1" i="1" smtClean="0">
                              <a:solidFill>
                                <a:srgbClr val="0070C0"/>
                              </a:solidFill>
                              <a:latin typeface="Cambria Math" panose="02040503050406030204" pitchFamily="18" charset="0"/>
                            </a:rPr>
                            <m:t>2</m:t>
                          </m:r>
                        </m:sup>
                      </m:sSup>
                      <m:r>
                        <a:rPr lang="fr-FR" sz="2400" b="1" i="1" smtClean="0">
                          <a:latin typeface="Cambria Math" panose="02040503050406030204" pitchFamily="18" charset="0"/>
                        </a:rPr>
                        <m:t>.</m:t>
                      </m:r>
                      <m:r>
                        <a:rPr lang="fr-FR" sz="2400" b="1" i="1" smtClean="0">
                          <a:solidFill>
                            <a:srgbClr val="0070C0"/>
                          </a:solidFill>
                          <a:latin typeface="Cambria Math" panose="02040503050406030204" pitchFamily="18" charset="0"/>
                        </a:rPr>
                        <m:t>𝑳</m:t>
                      </m:r>
                      <m:r>
                        <a:rPr lang="fr-FR" sz="2400" b="1" i="1" smtClean="0">
                          <a:latin typeface="Cambria Math" panose="02040503050406030204" pitchFamily="18" charset="0"/>
                        </a:rPr>
                        <m:t>.</m:t>
                      </m:r>
                      <m:r>
                        <a:rPr lang="fr-FR" sz="2400" b="1" i="1" smtClean="0">
                          <a:solidFill>
                            <a:srgbClr val="00B050"/>
                          </a:solidFill>
                          <a:latin typeface="Cambria Math" panose="02040503050406030204" pitchFamily="18" charset="0"/>
                          <a:ea typeface="Cambria Math" panose="02040503050406030204" pitchFamily="18" charset="0"/>
                        </a:rPr>
                        <m:t>𝝆</m:t>
                      </m:r>
                      <m:r>
                        <a:rPr lang="fr-FR" sz="2400" b="1" i="1" smtClean="0">
                          <a:solidFill>
                            <a:srgbClr val="00B050"/>
                          </a:solidFill>
                          <a:latin typeface="Cambria Math" panose="02040503050406030204" pitchFamily="18" charset="0"/>
                          <a:ea typeface="Cambria Math" panose="02040503050406030204" pitchFamily="18" charset="0"/>
                        </a:rPr>
                        <m:t>.</m:t>
                      </m:r>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𝒒</m:t>
                          </m:r>
                        </m:e>
                        <m:sub>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𝑪𝑶</m:t>
                              </m:r>
                            </m:e>
                            <m:sub>
                              <m:r>
                                <a:rPr lang="fr-FR" sz="2400" b="1" i="1">
                                  <a:solidFill>
                                    <a:srgbClr val="00B050"/>
                                  </a:solidFill>
                                  <a:latin typeface="Cambria Math" panose="02040503050406030204" pitchFamily="18" charset="0"/>
                                  <a:ea typeface="Cambria Math" panose="02040503050406030204" pitchFamily="18" charset="0"/>
                                </a:rPr>
                                <m:t>𝟐</m:t>
                              </m:r>
                            </m:sub>
                          </m:sSub>
                        </m:sub>
                      </m:sSub>
                      <m:r>
                        <a:rPr lang="fr-FR" sz="2400" b="1" i="1" smtClean="0">
                          <a:solidFill>
                            <a:schemeClr val="tx1"/>
                          </a:solidFill>
                          <a:latin typeface="Cambria Math" panose="02040503050406030204" pitchFamily="18" charset="0"/>
                          <a:ea typeface="Cambria Math" panose="02040503050406030204" pitchFamily="18" charset="0"/>
                        </a:rPr>
                        <m:t>=</m:t>
                      </m:r>
                      <m:d>
                        <m:dPr>
                          <m:begChr m:val="["/>
                          <m:endChr m:val="]"/>
                          <m:ctrlPr>
                            <a:rPr lang="fr-FR" sz="2400" b="1" i="1">
                              <a:solidFill>
                                <a:srgbClr val="0070C0"/>
                              </a:solidFill>
                              <a:latin typeface="Cambria Math" panose="02040503050406030204" pitchFamily="18" charset="0"/>
                            </a:rPr>
                          </m:ctrlPr>
                        </m:dPr>
                        <m:e>
                          <m:sSup>
                            <m:sSupPr>
                              <m:ctrlPr>
                                <a:rPr lang="fr-FR" sz="2400" b="1" i="1">
                                  <a:solidFill>
                                    <a:srgbClr val="0070C0"/>
                                  </a:solidFill>
                                  <a:latin typeface="Cambria Math" panose="02040503050406030204" pitchFamily="18" charset="0"/>
                                </a:rPr>
                              </m:ctrlPr>
                            </m:sSupPr>
                            <m:e>
                              <m:r>
                                <a:rPr lang="fr-FR" sz="2400" b="1" i="1">
                                  <a:solidFill>
                                    <a:srgbClr val="0070C0"/>
                                  </a:solidFill>
                                  <a:latin typeface="Cambria Math" panose="02040503050406030204" pitchFamily="18" charset="0"/>
                                </a:rPr>
                                <m:t>𝑳</m:t>
                              </m:r>
                            </m:e>
                            <m:sup>
                              <m:f>
                                <m:fPr>
                                  <m:ctrlPr>
                                    <a:rPr lang="fr-FR" sz="2400" b="1" i="1">
                                      <a:solidFill>
                                        <a:srgbClr val="0070C0"/>
                                      </a:solidFill>
                                      <a:latin typeface="Cambria Math" panose="02040503050406030204" pitchFamily="18" charset="0"/>
                                    </a:rPr>
                                  </m:ctrlPr>
                                </m:fPr>
                                <m:num>
                                  <m:r>
                                    <a:rPr lang="fr-FR" sz="2400" b="1" i="1">
                                      <a:solidFill>
                                        <a:srgbClr val="0070C0"/>
                                      </a:solidFill>
                                      <a:latin typeface="Cambria Math" panose="02040503050406030204" pitchFamily="18" charset="0"/>
                                    </a:rPr>
                                    <m:t>𝟓</m:t>
                                  </m:r>
                                </m:num>
                                <m:den>
                                  <m:r>
                                    <a:rPr lang="fr-FR" sz="2400" b="1" i="1">
                                      <a:solidFill>
                                        <a:srgbClr val="0070C0"/>
                                      </a:solidFill>
                                      <a:latin typeface="Cambria Math" panose="02040503050406030204" pitchFamily="18" charset="0"/>
                                    </a:rPr>
                                    <m:t>𝟑</m:t>
                                  </m:r>
                                </m:den>
                              </m:f>
                            </m:sup>
                          </m:sSup>
                        </m:e>
                      </m:d>
                      <m:r>
                        <a:rPr lang="fr-FR" sz="2400" b="1" i="1">
                          <a:latin typeface="Cambria Math" panose="02040503050406030204" pitchFamily="18" charset="0"/>
                        </a:rPr>
                        <m:t>  ∗</m:t>
                      </m:r>
                      <m:sSup>
                        <m:sSupPr>
                          <m:ctrlPr>
                            <a:rPr lang="fr-FR" sz="2400" b="1" i="1">
                              <a:solidFill>
                                <a:srgbClr val="FF0000"/>
                              </a:solidFill>
                              <a:latin typeface="Cambria Math" panose="02040503050406030204" pitchFamily="18" charset="0"/>
                            </a:rPr>
                          </m:ctrlPr>
                        </m:sSupPr>
                        <m:e>
                          <m:d>
                            <m:dPr>
                              <m:begChr m:val="["/>
                              <m:endChr m:val="]"/>
                              <m:ctrlPr>
                                <a:rPr lang="fr-FR" sz="2400" b="1" i="1">
                                  <a:solidFill>
                                    <a:srgbClr val="FF0000"/>
                                  </a:solidFill>
                                  <a:latin typeface="Cambria Math" panose="02040503050406030204" pitchFamily="18" charset="0"/>
                                </a:rPr>
                              </m:ctrlPr>
                            </m:dPr>
                            <m:e>
                              <m:r>
                                <a:rPr lang="fr-FR" sz="2400" b="1" i="1">
                                  <a:solidFill>
                                    <a:srgbClr val="FF0000"/>
                                  </a:solidFill>
                                  <a:latin typeface="Cambria Math" panose="02040503050406030204" pitchFamily="18" charset="0"/>
                                </a:rPr>
                                <m:t>𝟑</m:t>
                              </m:r>
                              <m:r>
                                <a:rPr lang="fr-FR" sz="2400" b="1" i="1">
                                  <a:solidFill>
                                    <a:srgbClr val="FF0000"/>
                                  </a:solidFill>
                                  <a:latin typeface="Cambria Math" panose="02040503050406030204" pitchFamily="18" charset="0"/>
                                </a:rPr>
                                <m:t>𝑭</m:t>
                              </m:r>
                            </m:e>
                          </m:d>
                        </m:e>
                        <m:sup>
                          <m:f>
                            <m:fPr>
                              <m:ctrlPr>
                                <a:rPr lang="fr-FR" sz="2400" b="1" i="1">
                                  <a:solidFill>
                                    <a:srgbClr val="FF0000"/>
                                  </a:solidFill>
                                  <a:latin typeface="Cambria Math" panose="02040503050406030204" pitchFamily="18" charset="0"/>
                                </a:rPr>
                              </m:ctrlPr>
                            </m:fPr>
                            <m:num>
                              <m:r>
                                <a:rPr lang="fr-FR" sz="2400" b="1" i="1">
                                  <a:solidFill>
                                    <a:srgbClr val="FF0000"/>
                                  </a:solidFill>
                                  <a:latin typeface="Cambria Math" panose="02040503050406030204" pitchFamily="18" charset="0"/>
                                </a:rPr>
                                <m:t>𝟐</m:t>
                              </m:r>
                            </m:num>
                            <m:den>
                              <m:r>
                                <a:rPr lang="fr-FR" sz="2400" b="1" i="1">
                                  <a:solidFill>
                                    <a:srgbClr val="FF0000"/>
                                  </a:solidFill>
                                  <a:latin typeface="Cambria Math" panose="02040503050406030204" pitchFamily="18" charset="0"/>
                                </a:rPr>
                                <m:t>𝟑</m:t>
                              </m:r>
                            </m:den>
                          </m:f>
                        </m:sup>
                      </m:sSup>
                      <m:r>
                        <a:rPr lang="fr-FR" sz="2400" b="1" i="1">
                          <a:latin typeface="Cambria Math" panose="02040503050406030204" pitchFamily="18" charset="0"/>
                        </a:rPr>
                        <m:t> ∗ </m:t>
                      </m:r>
                      <m:r>
                        <a:rPr lang="fr-FR" sz="2400" b="1" i="1">
                          <a:solidFill>
                            <a:srgbClr val="00B050"/>
                          </a:solidFill>
                          <a:latin typeface="Cambria Math" panose="02040503050406030204" pitchFamily="18" charset="0"/>
                        </a:rPr>
                        <m:t>[</m:t>
                      </m:r>
                      <m:f>
                        <m:fPr>
                          <m:ctrlPr>
                            <a:rPr lang="fr-FR" sz="2400" b="1" i="1">
                              <a:solidFill>
                                <a:srgbClr val="00B050"/>
                              </a:solidFill>
                              <a:latin typeface="Cambria Math" panose="02040503050406030204" pitchFamily="18" charset="0"/>
                              <a:ea typeface="Cambria Math" panose="02040503050406030204" pitchFamily="18" charset="0"/>
                            </a:rPr>
                          </m:ctrlPr>
                        </m:fPr>
                        <m:num>
                          <m:r>
                            <a:rPr lang="fr-FR" sz="2400" b="1" i="1">
                              <a:solidFill>
                                <a:srgbClr val="00B050"/>
                              </a:solidFill>
                              <a:latin typeface="Cambria Math" panose="02040503050406030204" pitchFamily="18" charset="0"/>
                              <a:ea typeface="Cambria Math" panose="02040503050406030204" pitchFamily="18" charset="0"/>
                            </a:rPr>
                            <m:t>𝝆</m:t>
                          </m:r>
                          <m:r>
                            <a:rPr lang="fr-FR" sz="2400" b="1" i="1" smtClean="0">
                              <a:solidFill>
                                <a:srgbClr val="00B050"/>
                              </a:solidFill>
                              <a:latin typeface="Cambria Math" panose="02040503050406030204" pitchFamily="18" charset="0"/>
                              <a:ea typeface="Cambria Math" panose="02040503050406030204" pitchFamily="18" charset="0"/>
                            </a:rPr>
                            <m:t>.</m:t>
                          </m:r>
                          <m:sSub>
                            <m:sSubPr>
                              <m:ctrlPr>
                                <a:rPr lang="fr-FR" sz="2400" b="1" i="1" smtClean="0">
                                  <a:solidFill>
                                    <a:srgbClr val="00B050"/>
                                  </a:solidFill>
                                  <a:latin typeface="Cambria Math" panose="02040503050406030204" pitchFamily="18" charset="0"/>
                                  <a:ea typeface="Cambria Math" panose="02040503050406030204" pitchFamily="18" charset="0"/>
                                </a:rPr>
                              </m:ctrlPr>
                            </m:sSubPr>
                            <m:e>
                              <m:r>
                                <a:rPr lang="fr-FR" sz="2400" b="1" i="1" smtClean="0">
                                  <a:solidFill>
                                    <a:srgbClr val="00B050"/>
                                  </a:solidFill>
                                  <a:latin typeface="Cambria Math" panose="02040503050406030204" pitchFamily="18" charset="0"/>
                                  <a:ea typeface="Cambria Math" panose="02040503050406030204" pitchFamily="18" charset="0"/>
                                </a:rPr>
                                <m:t>𝒒</m:t>
                              </m:r>
                            </m:e>
                            <m:sub>
                              <m:sSub>
                                <m:sSubPr>
                                  <m:ctrlPr>
                                    <a:rPr lang="fr-FR" sz="2400" b="1" i="1" smtClean="0">
                                      <a:solidFill>
                                        <a:srgbClr val="00B050"/>
                                      </a:solidFill>
                                      <a:latin typeface="Cambria Math" panose="02040503050406030204" pitchFamily="18" charset="0"/>
                                      <a:ea typeface="Cambria Math" panose="02040503050406030204" pitchFamily="18" charset="0"/>
                                    </a:rPr>
                                  </m:ctrlPr>
                                </m:sSubPr>
                                <m:e>
                                  <m:r>
                                    <a:rPr lang="fr-FR" sz="2400" b="1" i="1" smtClean="0">
                                      <a:solidFill>
                                        <a:srgbClr val="00B050"/>
                                      </a:solidFill>
                                      <a:latin typeface="Cambria Math" panose="02040503050406030204" pitchFamily="18" charset="0"/>
                                      <a:ea typeface="Cambria Math" panose="02040503050406030204" pitchFamily="18" charset="0"/>
                                    </a:rPr>
                                    <m:t>𝑪𝑶</m:t>
                                  </m:r>
                                </m:e>
                                <m:sub>
                                  <m:r>
                                    <a:rPr lang="fr-FR" sz="2400" b="1" i="1" smtClean="0">
                                      <a:solidFill>
                                        <a:srgbClr val="00B050"/>
                                      </a:solidFill>
                                      <a:latin typeface="Cambria Math" panose="02040503050406030204" pitchFamily="18" charset="0"/>
                                      <a:ea typeface="Cambria Math" panose="02040503050406030204" pitchFamily="18" charset="0"/>
                                    </a:rPr>
                                    <m:t>𝟐</m:t>
                                  </m:r>
                                </m:sub>
                              </m:sSub>
                            </m:sub>
                          </m:sSub>
                        </m:num>
                        <m:den>
                          <m:sSubSup>
                            <m:sSubSupPr>
                              <m:ctrlPr>
                                <a:rPr lang="fr-FR" sz="2400" b="1" i="1" smtClean="0">
                                  <a:solidFill>
                                    <a:srgbClr val="00B050"/>
                                  </a:solidFill>
                                  <a:latin typeface="Cambria Math" panose="02040503050406030204" pitchFamily="18" charset="0"/>
                                  <a:ea typeface="Cambria Math" panose="02040503050406030204" pitchFamily="18" charset="0"/>
                                </a:rPr>
                              </m:ctrlPr>
                            </m:sSubSupPr>
                            <m:e>
                              <m:r>
                                <a:rPr lang="fr-FR" sz="2400" b="1" i="1">
                                  <a:solidFill>
                                    <a:srgbClr val="00B050"/>
                                  </a:solidFill>
                                  <a:latin typeface="Cambria Math" panose="02040503050406030204" pitchFamily="18" charset="0"/>
                                  <a:ea typeface="Cambria Math" panose="02040503050406030204" pitchFamily="18" charset="0"/>
                                </a:rPr>
                                <m:t>𝝈</m:t>
                              </m:r>
                            </m:e>
                            <m:sub>
                              <m:r>
                                <a:rPr lang="fr-FR" sz="2400" b="1" i="1" smtClean="0">
                                  <a:solidFill>
                                    <a:srgbClr val="00B050"/>
                                  </a:solidFill>
                                  <a:latin typeface="Cambria Math" panose="02040503050406030204" pitchFamily="18" charset="0"/>
                                  <a:ea typeface="Cambria Math" panose="02040503050406030204" pitchFamily="18" charset="0"/>
                                </a:rPr>
                                <m:t>−</m:t>
                              </m:r>
                              <m:r>
                                <a:rPr lang="fr-FR" sz="2400" b="1" i="1" smtClean="0">
                                  <a:solidFill>
                                    <a:srgbClr val="00B050"/>
                                  </a:solidFill>
                                  <a:latin typeface="Cambria Math" panose="02040503050406030204" pitchFamily="18" charset="0"/>
                                  <a:ea typeface="Cambria Math" panose="02040503050406030204" pitchFamily="18" charset="0"/>
                                </a:rPr>
                                <m:t>𝟏</m:t>
                              </m:r>
                            </m:sub>
                            <m:sup>
                              <m:f>
                                <m:fPr>
                                  <m:type m:val="skw"/>
                                  <m:ctrlPr>
                                    <a:rPr lang="fr-FR" sz="2400" b="1" i="1" smtClean="0">
                                      <a:solidFill>
                                        <a:srgbClr val="00B050"/>
                                      </a:solidFill>
                                      <a:latin typeface="Cambria Math" panose="02040503050406030204" pitchFamily="18" charset="0"/>
                                      <a:ea typeface="Cambria Math" panose="02040503050406030204" pitchFamily="18" charset="0"/>
                                    </a:rPr>
                                  </m:ctrlPr>
                                </m:fPr>
                                <m:num>
                                  <m:r>
                                    <a:rPr lang="fr-FR" sz="2400" b="1" i="1" smtClean="0">
                                      <a:solidFill>
                                        <a:srgbClr val="00B050"/>
                                      </a:solidFill>
                                      <a:latin typeface="Cambria Math" panose="02040503050406030204" pitchFamily="18" charset="0"/>
                                      <a:ea typeface="Cambria Math" panose="02040503050406030204" pitchFamily="18" charset="0"/>
                                    </a:rPr>
                                    <m:t>𝟐</m:t>
                                  </m:r>
                                </m:num>
                                <m:den>
                                  <m:r>
                                    <a:rPr lang="fr-FR" sz="2400" b="1" i="1" smtClean="0">
                                      <a:solidFill>
                                        <a:srgbClr val="00B050"/>
                                      </a:solidFill>
                                      <a:latin typeface="Cambria Math" panose="02040503050406030204" pitchFamily="18" charset="0"/>
                                      <a:ea typeface="Cambria Math" panose="02040503050406030204" pitchFamily="18" charset="0"/>
                                    </a:rPr>
                                    <m:t>𝟑</m:t>
                                  </m:r>
                                </m:den>
                              </m:f>
                            </m:sup>
                          </m:sSubSup>
                        </m:den>
                      </m:f>
                    </m:oMath>
                  </m:oMathPara>
                </a14:m>
                <a:endParaRPr lang="fr-FR" b="1" dirty="0"/>
              </a:p>
            </p:txBody>
          </p:sp>
        </mc:Choice>
        <mc:Fallback xmlns="">
          <p:sp>
            <p:nvSpPr>
              <p:cNvPr id="24" name="ZoneTexte 23"/>
              <p:cNvSpPr txBox="1">
                <a:spLocks noRot="1" noChangeAspect="1" noMove="1" noResize="1" noEditPoints="1" noAdjustHandles="1" noChangeArrowheads="1" noChangeShapeType="1" noTextEdit="1"/>
              </p:cNvSpPr>
              <p:nvPr/>
            </p:nvSpPr>
            <p:spPr>
              <a:xfrm>
                <a:off x="909144" y="3905049"/>
                <a:ext cx="7267939" cy="1268232"/>
              </a:xfrm>
              <a:prstGeom prst="rect">
                <a:avLst/>
              </a:prstGeom>
              <a:blipFill>
                <a:blip r:embed="rId5"/>
                <a:stretch>
                  <a:fillRect l="-1930" t="-625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ZoneTexte 24"/>
              <p:cNvSpPr txBox="1"/>
              <p:nvPr/>
            </p:nvSpPr>
            <p:spPr>
              <a:xfrm>
                <a:off x="909143" y="5214389"/>
                <a:ext cx="7702461" cy="1963614"/>
              </a:xfrm>
              <a:prstGeom prst="rect">
                <a:avLst/>
              </a:prstGeom>
              <a:noFill/>
            </p:spPr>
            <p:txBody>
              <a:bodyPr wrap="square" lIns="0" tIns="0" rIns="0" bIns="0" rtlCol="0">
                <a:spAutoFit/>
              </a:bodyPr>
              <a:lstStyle/>
              <a:p>
                <a:r>
                  <a:rPr lang="fr-FR" b="1" dirty="0" smtClean="0"/>
                  <a:t>Rigidité en flexion :</a:t>
                </a:r>
              </a:p>
              <a:p>
                <a:pPr/>
                <a14:m>
                  <m:oMathPara xmlns:m="http://schemas.openxmlformats.org/officeDocument/2006/math">
                    <m:oMathParaPr>
                      <m:jc m:val="center"/>
                    </m:oMathParaPr>
                    <m:oMath xmlns:m="http://schemas.openxmlformats.org/officeDocument/2006/math">
                      <m:sSub>
                        <m:sSubPr>
                          <m:ctrlPr>
                            <a:rPr lang="fr-FR" sz="2400" b="1" i="1" smtClean="0">
                              <a:latin typeface="Cambria Math" panose="02040503050406030204" pitchFamily="18" charset="0"/>
                            </a:rPr>
                          </m:ctrlPr>
                        </m:sSubPr>
                        <m:e>
                          <m:r>
                            <a:rPr lang="fr-FR" sz="2400" b="1" i="1" smtClean="0">
                              <a:latin typeface="Cambria Math" panose="02040503050406030204" pitchFamily="18" charset="0"/>
                            </a:rPr>
                            <m:t>𝑸</m:t>
                          </m:r>
                        </m:e>
                        <m:sub>
                          <m:sSub>
                            <m:sSubPr>
                              <m:ctrlPr>
                                <a:rPr lang="fr-FR" sz="2400" b="1" i="1" smtClean="0">
                                  <a:latin typeface="Cambria Math" panose="02040503050406030204" pitchFamily="18" charset="0"/>
                                </a:rPr>
                              </m:ctrlPr>
                            </m:sSubPr>
                            <m:e>
                              <m:r>
                                <a:rPr lang="fr-FR" sz="2400" b="1" i="1" smtClean="0">
                                  <a:latin typeface="Cambria Math" panose="02040503050406030204" pitchFamily="18" charset="0"/>
                                </a:rPr>
                                <m:t>𝑪𝑶</m:t>
                              </m:r>
                            </m:e>
                            <m:sub>
                              <m:r>
                                <a:rPr lang="fr-FR" sz="2400" b="1" i="1" smtClean="0">
                                  <a:latin typeface="Cambria Math" panose="02040503050406030204" pitchFamily="18" charset="0"/>
                                </a:rPr>
                                <m:t>𝟐</m:t>
                              </m:r>
                            </m:sub>
                          </m:sSub>
                        </m:sub>
                      </m:sSub>
                      <m:r>
                        <a:rPr lang="fr-FR" sz="2400" b="1" i="1">
                          <a:latin typeface="Cambria Math" panose="02040503050406030204" pitchFamily="18" charset="0"/>
                        </a:rPr>
                        <m:t>=</m:t>
                      </m:r>
                      <m:sSup>
                        <m:sSupPr>
                          <m:ctrlPr>
                            <a:rPr lang="fr-FR" sz="2400" b="1" i="1">
                              <a:solidFill>
                                <a:srgbClr val="0070C0"/>
                              </a:solidFill>
                              <a:latin typeface="Cambria Math" panose="02040503050406030204" pitchFamily="18" charset="0"/>
                            </a:rPr>
                          </m:ctrlPr>
                        </m:sSupPr>
                        <m:e>
                          <m:r>
                            <a:rPr lang="fr-FR" sz="2400" b="1" i="1">
                              <a:solidFill>
                                <a:srgbClr val="0070C0"/>
                              </a:solidFill>
                              <a:latin typeface="Cambria Math" panose="02040503050406030204" pitchFamily="18" charset="0"/>
                            </a:rPr>
                            <m:t>𝒃</m:t>
                          </m:r>
                        </m:e>
                        <m:sup>
                          <m:r>
                            <a:rPr lang="fr-FR" sz="2400" b="1" i="1">
                              <a:solidFill>
                                <a:srgbClr val="0070C0"/>
                              </a:solidFill>
                              <a:latin typeface="Cambria Math" panose="02040503050406030204" pitchFamily="18" charset="0"/>
                            </a:rPr>
                            <m:t>2</m:t>
                          </m:r>
                        </m:sup>
                      </m:sSup>
                      <m:r>
                        <a:rPr lang="fr-FR" sz="2400" b="1" i="1">
                          <a:latin typeface="Cambria Math" panose="02040503050406030204" pitchFamily="18" charset="0"/>
                        </a:rPr>
                        <m:t>.</m:t>
                      </m:r>
                      <m:r>
                        <a:rPr lang="fr-FR" sz="2400" b="1" i="1">
                          <a:solidFill>
                            <a:srgbClr val="0070C0"/>
                          </a:solidFill>
                          <a:latin typeface="Cambria Math" panose="02040503050406030204" pitchFamily="18" charset="0"/>
                        </a:rPr>
                        <m:t>𝑳</m:t>
                      </m:r>
                      <m:r>
                        <a:rPr lang="fr-FR" sz="2400" b="1" i="1">
                          <a:latin typeface="Cambria Math" panose="02040503050406030204" pitchFamily="18" charset="0"/>
                        </a:rPr>
                        <m:t>.</m:t>
                      </m:r>
                      <m:r>
                        <a:rPr lang="fr-FR" sz="2400" b="1" i="1">
                          <a:solidFill>
                            <a:srgbClr val="00B050"/>
                          </a:solidFill>
                          <a:latin typeface="Cambria Math" panose="02040503050406030204" pitchFamily="18" charset="0"/>
                          <a:ea typeface="Cambria Math" panose="02040503050406030204" pitchFamily="18" charset="0"/>
                        </a:rPr>
                        <m:t>𝝆</m:t>
                      </m:r>
                      <m:r>
                        <a:rPr lang="fr-FR" sz="2400" b="1" i="1">
                          <a:solidFill>
                            <a:srgbClr val="00B050"/>
                          </a:solidFill>
                          <a:latin typeface="Cambria Math" panose="02040503050406030204" pitchFamily="18" charset="0"/>
                          <a:ea typeface="Cambria Math" panose="02040503050406030204" pitchFamily="18" charset="0"/>
                        </a:rPr>
                        <m:t>.</m:t>
                      </m:r>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𝒒</m:t>
                          </m:r>
                        </m:e>
                        <m:sub>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𝑪𝑶</m:t>
                              </m:r>
                            </m:e>
                            <m:sub>
                              <m:r>
                                <a:rPr lang="fr-FR" sz="2400" b="1" i="1">
                                  <a:solidFill>
                                    <a:srgbClr val="00B050"/>
                                  </a:solidFill>
                                  <a:latin typeface="Cambria Math" panose="02040503050406030204" pitchFamily="18" charset="0"/>
                                  <a:ea typeface="Cambria Math" panose="02040503050406030204" pitchFamily="18" charset="0"/>
                                </a:rPr>
                                <m:t>𝟐</m:t>
                              </m:r>
                            </m:sub>
                          </m:sSub>
                        </m:sub>
                      </m:sSub>
                      <m:r>
                        <a:rPr lang="fr-FR" sz="2400" b="1" i="1">
                          <a:latin typeface="Cambria Math" panose="02040503050406030204" pitchFamily="18" charset="0"/>
                          <a:ea typeface="Cambria Math" panose="02040503050406030204" pitchFamily="18" charset="0"/>
                        </a:rPr>
                        <m:t>=</m:t>
                      </m:r>
                      <m:sSup>
                        <m:sSupPr>
                          <m:ctrlPr>
                            <a:rPr lang="fr-FR" sz="2400" b="1" i="1">
                              <a:solidFill>
                                <a:srgbClr val="FF0000"/>
                              </a:solidFill>
                              <a:latin typeface="Cambria Math" panose="02040503050406030204" pitchFamily="18" charset="0"/>
                            </a:rPr>
                          </m:ctrlPr>
                        </m:sSupPr>
                        <m:e>
                          <m:d>
                            <m:dPr>
                              <m:begChr m:val="["/>
                              <m:endChr m:val="]"/>
                              <m:ctrlPr>
                                <a:rPr lang="fr-FR" sz="2400" b="1" i="1">
                                  <a:solidFill>
                                    <a:srgbClr val="FF0000"/>
                                  </a:solidFill>
                                  <a:latin typeface="Cambria Math" panose="02040503050406030204" pitchFamily="18" charset="0"/>
                                </a:rPr>
                              </m:ctrlPr>
                            </m:dPr>
                            <m:e>
                              <m:r>
                                <a:rPr lang="fr-FR" sz="2400" b="1" i="1">
                                  <a:solidFill>
                                    <a:srgbClr val="FF0000"/>
                                  </a:solidFill>
                                  <a:latin typeface="Cambria Math" panose="02040503050406030204" pitchFamily="18" charset="0"/>
                                </a:rPr>
                                <m:t>𝑲</m:t>
                              </m:r>
                            </m:e>
                          </m:d>
                        </m:e>
                        <m:sup>
                          <m:f>
                            <m:fPr>
                              <m:ctrlPr>
                                <a:rPr lang="fr-FR" sz="2400" b="1" i="1">
                                  <a:solidFill>
                                    <a:srgbClr val="FF0000"/>
                                  </a:solidFill>
                                  <a:latin typeface="Cambria Math" panose="02040503050406030204" pitchFamily="18" charset="0"/>
                                </a:rPr>
                              </m:ctrlPr>
                            </m:fPr>
                            <m:num>
                              <m:r>
                                <a:rPr lang="fr-FR" sz="2400" b="1" i="1">
                                  <a:solidFill>
                                    <a:srgbClr val="FF0000"/>
                                  </a:solidFill>
                                  <a:latin typeface="Cambria Math" panose="02040503050406030204" pitchFamily="18" charset="0"/>
                                </a:rPr>
                                <m:t>𝟏</m:t>
                              </m:r>
                            </m:num>
                            <m:den>
                              <m:r>
                                <a:rPr lang="fr-FR" sz="2400" b="1" i="1">
                                  <a:solidFill>
                                    <a:srgbClr val="FF0000"/>
                                  </a:solidFill>
                                  <a:latin typeface="Cambria Math" panose="02040503050406030204" pitchFamily="18" charset="0"/>
                                </a:rPr>
                                <m:t>𝟐</m:t>
                              </m:r>
                            </m:den>
                          </m:f>
                        </m:sup>
                      </m:sSup>
                      <m:r>
                        <a:rPr lang="fr-FR" sz="2400" b="1" i="1">
                          <a:latin typeface="Cambria Math" panose="02040503050406030204" pitchFamily="18" charset="0"/>
                        </a:rPr>
                        <m:t>  ∗  </m:t>
                      </m:r>
                      <m:d>
                        <m:dPr>
                          <m:begChr m:val="["/>
                          <m:endChr m:val="]"/>
                          <m:ctrlPr>
                            <a:rPr lang="fr-FR" sz="2400" b="1" i="1">
                              <a:solidFill>
                                <a:srgbClr val="0070C0"/>
                              </a:solidFill>
                              <a:latin typeface="Cambria Math" panose="02040503050406030204" pitchFamily="18" charset="0"/>
                            </a:rPr>
                          </m:ctrlPr>
                        </m:dPr>
                        <m:e>
                          <m:f>
                            <m:fPr>
                              <m:ctrlPr>
                                <a:rPr lang="fr-FR" sz="2400" b="1" i="1">
                                  <a:solidFill>
                                    <a:srgbClr val="0070C0"/>
                                  </a:solidFill>
                                  <a:latin typeface="Cambria Math" panose="02040503050406030204" pitchFamily="18" charset="0"/>
                                </a:rPr>
                              </m:ctrlPr>
                            </m:fPr>
                            <m:num>
                              <m:sSup>
                                <m:sSupPr>
                                  <m:ctrlPr>
                                    <a:rPr lang="fr-FR" sz="2400" b="1" i="1">
                                      <a:solidFill>
                                        <a:srgbClr val="0070C0"/>
                                      </a:solidFill>
                                      <a:latin typeface="Cambria Math" panose="02040503050406030204" pitchFamily="18" charset="0"/>
                                    </a:rPr>
                                  </m:ctrlPr>
                                </m:sSupPr>
                                <m:e>
                                  <m:r>
                                    <a:rPr lang="fr-FR" sz="2400" b="1" i="1">
                                      <a:solidFill>
                                        <a:srgbClr val="0070C0"/>
                                      </a:solidFill>
                                      <a:latin typeface="Cambria Math" panose="02040503050406030204" pitchFamily="18" charset="0"/>
                                    </a:rPr>
                                    <m:t>𝑳</m:t>
                                  </m:r>
                                </m:e>
                                <m:sup>
                                  <m:f>
                                    <m:fPr>
                                      <m:ctrlPr>
                                        <a:rPr lang="fr-FR" sz="2400" b="1" i="1">
                                          <a:solidFill>
                                            <a:srgbClr val="0070C0"/>
                                          </a:solidFill>
                                          <a:latin typeface="Cambria Math" panose="02040503050406030204" pitchFamily="18" charset="0"/>
                                        </a:rPr>
                                      </m:ctrlPr>
                                    </m:fPr>
                                    <m:num>
                                      <m:r>
                                        <a:rPr lang="fr-FR" sz="2400" b="1" i="1">
                                          <a:solidFill>
                                            <a:srgbClr val="0070C0"/>
                                          </a:solidFill>
                                          <a:latin typeface="Cambria Math" panose="02040503050406030204" pitchFamily="18" charset="0"/>
                                        </a:rPr>
                                        <m:t>𝟓</m:t>
                                      </m:r>
                                    </m:num>
                                    <m:den>
                                      <m:r>
                                        <a:rPr lang="fr-FR" sz="2400" b="1">
                                          <a:solidFill>
                                            <a:srgbClr val="0070C0"/>
                                          </a:solidFill>
                                          <a:latin typeface="Cambria Math" panose="02040503050406030204" pitchFamily="18" charset="0"/>
                                        </a:rPr>
                                        <m:t>𝟐</m:t>
                                      </m:r>
                                    </m:den>
                                  </m:f>
                                </m:sup>
                              </m:sSup>
                            </m:num>
                            <m:den>
                              <m:r>
                                <a:rPr lang="fr-FR" sz="2400" b="1" i="1">
                                  <a:solidFill>
                                    <a:srgbClr val="0070C0"/>
                                  </a:solidFill>
                                  <a:latin typeface="Cambria Math" panose="02040503050406030204" pitchFamily="18" charset="0"/>
                                </a:rPr>
                                <m:t>𝟐</m:t>
                              </m:r>
                            </m:den>
                          </m:f>
                        </m:e>
                      </m:d>
                      <m:r>
                        <a:rPr lang="fr-FR" sz="2400" b="1" i="1">
                          <a:latin typeface="Cambria Math" panose="02040503050406030204" pitchFamily="18" charset="0"/>
                        </a:rPr>
                        <m:t>  ∗ </m:t>
                      </m:r>
                      <m:r>
                        <a:rPr lang="fr-FR" sz="2400" b="1" i="1">
                          <a:solidFill>
                            <a:srgbClr val="00B050"/>
                          </a:solidFill>
                          <a:latin typeface="Cambria Math" panose="02040503050406030204" pitchFamily="18" charset="0"/>
                        </a:rPr>
                        <m:t>[</m:t>
                      </m:r>
                      <m:f>
                        <m:fPr>
                          <m:ctrlPr>
                            <a:rPr lang="fr-FR" sz="2400" b="1" i="1">
                              <a:solidFill>
                                <a:srgbClr val="00B050"/>
                              </a:solidFill>
                              <a:latin typeface="Cambria Math" panose="02040503050406030204" pitchFamily="18" charset="0"/>
                              <a:ea typeface="Cambria Math" panose="02040503050406030204" pitchFamily="18" charset="0"/>
                            </a:rPr>
                          </m:ctrlPr>
                        </m:fPr>
                        <m:num>
                          <m:r>
                            <a:rPr lang="fr-FR" sz="2400" b="1" i="1">
                              <a:solidFill>
                                <a:srgbClr val="00B050"/>
                              </a:solidFill>
                              <a:latin typeface="Cambria Math" panose="02040503050406030204" pitchFamily="18" charset="0"/>
                              <a:ea typeface="Cambria Math" panose="02040503050406030204" pitchFamily="18" charset="0"/>
                            </a:rPr>
                            <m:t>𝝆</m:t>
                          </m:r>
                          <m:r>
                            <a:rPr lang="fr-FR" sz="2400" b="1" i="1">
                              <a:solidFill>
                                <a:srgbClr val="00B050"/>
                              </a:solidFill>
                              <a:latin typeface="Cambria Math" panose="02040503050406030204" pitchFamily="18" charset="0"/>
                              <a:ea typeface="Cambria Math" panose="02040503050406030204" pitchFamily="18" charset="0"/>
                            </a:rPr>
                            <m:t>.</m:t>
                          </m:r>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𝒒</m:t>
                              </m:r>
                            </m:e>
                            <m:sub>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𝑪𝑶</m:t>
                                  </m:r>
                                </m:e>
                                <m:sub>
                                  <m:r>
                                    <a:rPr lang="fr-FR" sz="2400" b="1" i="1">
                                      <a:solidFill>
                                        <a:srgbClr val="00B050"/>
                                      </a:solidFill>
                                      <a:latin typeface="Cambria Math" panose="02040503050406030204" pitchFamily="18" charset="0"/>
                                      <a:ea typeface="Cambria Math" panose="02040503050406030204" pitchFamily="18" charset="0"/>
                                    </a:rPr>
                                    <m:t>𝟐</m:t>
                                  </m:r>
                                </m:sub>
                              </m:sSub>
                            </m:sub>
                          </m:sSub>
                        </m:num>
                        <m:den>
                          <m:sSup>
                            <m:sSupPr>
                              <m:ctrlPr>
                                <a:rPr lang="fr-FR" sz="2400" b="1" i="1">
                                  <a:solidFill>
                                    <a:srgbClr val="00B050"/>
                                  </a:solidFill>
                                  <a:latin typeface="Cambria Math" panose="02040503050406030204" pitchFamily="18" charset="0"/>
                                  <a:ea typeface="Cambria Math" panose="02040503050406030204" pitchFamily="18" charset="0"/>
                                </a:rPr>
                              </m:ctrlPr>
                            </m:sSupPr>
                            <m:e>
                              <m:r>
                                <a:rPr lang="fr-FR" sz="2400" b="1" i="1">
                                  <a:solidFill>
                                    <a:srgbClr val="00B050"/>
                                  </a:solidFill>
                                  <a:latin typeface="Cambria Math" panose="02040503050406030204" pitchFamily="18" charset="0"/>
                                  <a:ea typeface="Cambria Math" panose="02040503050406030204" pitchFamily="18" charset="0"/>
                                </a:rPr>
                                <m:t>𝑬</m:t>
                              </m:r>
                            </m:e>
                            <m:sup>
                              <m:f>
                                <m:fPr>
                                  <m:ctrlPr>
                                    <a:rPr lang="fr-FR" sz="2400" b="1" i="1">
                                      <a:solidFill>
                                        <a:srgbClr val="00B050"/>
                                      </a:solidFill>
                                      <a:latin typeface="Cambria Math" panose="02040503050406030204" pitchFamily="18" charset="0"/>
                                      <a:ea typeface="Cambria Math" panose="02040503050406030204" pitchFamily="18" charset="0"/>
                                    </a:rPr>
                                  </m:ctrlPr>
                                </m:fPr>
                                <m:num>
                                  <m:r>
                                    <a:rPr lang="fr-FR" sz="2400" b="1" i="1">
                                      <a:solidFill>
                                        <a:srgbClr val="00B050"/>
                                      </a:solidFill>
                                      <a:latin typeface="Cambria Math" panose="02040503050406030204" pitchFamily="18" charset="0"/>
                                      <a:ea typeface="Cambria Math" panose="02040503050406030204" pitchFamily="18" charset="0"/>
                                    </a:rPr>
                                    <m:t>𝟏</m:t>
                                  </m:r>
                                </m:num>
                                <m:den>
                                  <m:r>
                                    <a:rPr lang="fr-FR" sz="2400" b="1" i="1">
                                      <a:solidFill>
                                        <a:srgbClr val="00B050"/>
                                      </a:solidFill>
                                      <a:latin typeface="Cambria Math" panose="02040503050406030204" pitchFamily="18" charset="0"/>
                                      <a:ea typeface="Cambria Math" panose="02040503050406030204" pitchFamily="18" charset="0"/>
                                    </a:rPr>
                                    <m:t>𝟐</m:t>
                                  </m:r>
                                </m:den>
                              </m:f>
                            </m:sup>
                          </m:sSup>
                        </m:den>
                      </m:f>
                      <m:r>
                        <a:rPr lang="fr-FR" sz="2400" b="1" i="1">
                          <a:solidFill>
                            <a:srgbClr val="00B050"/>
                          </a:solidFill>
                          <a:latin typeface="Cambria Math" panose="02040503050406030204" pitchFamily="18" charset="0"/>
                          <a:ea typeface="Cambria Math" panose="02040503050406030204" pitchFamily="18" charset="0"/>
                        </a:rPr>
                        <m:t>]</m:t>
                      </m:r>
                    </m:oMath>
                  </m:oMathPara>
                </a14:m>
                <a:endParaRPr lang="fr-FR" sz="2400" b="1" dirty="0">
                  <a:solidFill>
                    <a:srgbClr val="00B050"/>
                  </a:solidFill>
                </a:endParaRPr>
              </a:p>
              <a:p>
                <a:endParaRPr lang="fr-FR" b="1" dirty="0"/>
              </a:p>
              <a:p>
                <a:endParaRPr lang="fr-FR" b="1" dirty="0"/>
              </a:p>
            </p:txBody>
          </p:sp>
        </mc:Choice>
        <mc:Fallback xmlns="">
          <p:sp>
            <p:nvSpPr>
              <p:cNvPr id="25" name="ZoneTexte 24"/>
              <p:cNvSpPr txBox="1">
                <a:spLocks noRot="1" noChangeAspect="1" noMove="1" noResize="1" noEditPoints="1" noAdjustHandles="1" noChangeArrowheads="1" noChangeShapeType="1" noTextEdit="1"/>
              </p:cNvSpPr>
              <p:nvPr/>
            </p:nvSpPr>
            <p:spPr>
              <a:xfrm>
                <a:off x="909143" y="5214389"/>
                <a:ext cx="7702461" cy="1963614"/>
              </a:xfrm>
              <a:prstGeom prst="rect">
                <a:avLst/>
              </a:prstGeom>
              <a:blipFill>
                <a:blip r:embed="rId6"/>
                <a:stretch>
                  <a:fillRect l="-1820" t="-4037"/>
                </a:stretch>
              </a:blipFill>
            </p:spPr>
            <p:txBody>
              <a:bodyPr/>
              <a:lstStyle/>
              <a:p>
                <a:r>
                  <a:rPr lang="fr-FR">
                    <a:noFill/>
                  </a:rPr>
                  <a:t> </a:t>
                </a:r>
              </a:p>
            </p:txBody>
          </p:sp>
        </mc:Fallback>
      </mc:AlternateContent>
      <p:sp>
        <p:nvSpPr>
          <p:cNvPr id="6" name="Ellipse 5"/>
          <p:cNvSpPr/>
          <p:nvPr/>
        </p:nvSpPr>
        <p:spPr>
          <a:xfrm>
            <a:off x="6437597" y="3817687"/>
            <a:ext cx="1529174" cy="1529174"/>
          </a:xfrm>
          <a:prstGeom prst="ellipse">
            <a:avLst/>
          </a:prstGeom>
          <a:no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26" name="Ellipse 25"/>
          <p:cNvSpPr/>
          <p:nvPr/>
        </p:nvSpPr>
        <p:spPr>
          <a:xfrm>
            <a:off x="6753065" y="5328826"/>
            <a:ext cx="1529174" cy="1529174"/>
          </a:xfrm>
          <a:prstGeom prst="ellipse">
            <a:avLst/>
          </a:prstGeom>
          <a:no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34949574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85198" y="1415238"/>
            <a:ext cx="6873839" cy="5071737"/>
          </a:xfrm>
          <a:prstGeom prst="rect">
            <a:avLst/>
          </a:prstGeom>
        </p:spPr>
      </p:pic>
      <p:sp>
        <p:nvSpPr>
          <p:cNvPr id="3" name="Titre 2"/>
          <p:cNvSpPr>
            <a:spLocks noGrp="1"/>
          </p:cNvSpPr>
          <p:nvPr>
            <p:ph type="title"/>
          </p:nvPr>
        </p:nvSpPr>
        <p:spPr>
          <a:prstGeom prst="rect">
            <a:avLst/>
          </a:prstGeom>
        </p:spPr>
        <p:txBody>
          <a:bodyPr/>
          <a:lstStyle/>
          <a:p>
            <a:r>
              <a:rPr lang="fr-FR" dirty="0" smtClean="0"/>
              <a:t>Exigence fonctionnelle dans le choix du matériau</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74</a:t>
            </a:fld>
            <a:endParaRPr lang="fr-FR" dirty="0"/>
          </a:p>
        </p:txBody>
      </p:sp>
      <p:sp>
        <p:nvSpPr>
          <p:cNvPr id="9" name="Rectangle 8"/>
          <p:cNvSpPr/>
          <p:nvPr/>
        </p:nvSpPr>
        <p:spPr>
          <a:xfrm>
            <a:off x="1033720" y="906362"/>
            <a:ext cx="7577885" cy="400110"/>
          </a:xfrm>
          <a:prstGeom prst="rect">
            <a:avLst/>
          </a:prstGeom>
        </p:spPr>
        <p:txBody>
          <a:bodyPr wrap="square">
            <a:spAutoFit/>
          </a:bodyPr>
          <a:lstStyle/>
          <a:p>
            <a:pPr defTabSz="179388"/>
            <a:r>
              <a:rPr lang="fr-FR" sz="2000" b="1" dirty="0" smtClean="0">
                <a:cs typeface="Arial"/>
              </a:rPr>
              <a:t>Critère de limite en fatigue, empreinte CO</a:t>
            </a:r>
            <a:r>
              <a:rPr lang="fr-FR" sz="2000" b="1" baseline="-25000" dirty="0" smtClean="0">
                <a:cs typeface="Arial"/>
              </a:rPr>
              <a:t>2</a:t>
            </a:r>
            <a:r>
              <a:rPr lang="fr-FR" sz="2000" b="1" dirty="0" smtClean="0">
                <a:cs typeface="Arial"/>
              </a:rPr>
              <a:t> minimale</a:t>
            </a:r>
            <a:endParaRPr lang="fr-FR" sz="2000" b="1" dirty="0"/>
          </a:p>
        </p:txBody>
      </p:sp>
      <p:sp>
        <p:nvSpPr>
          <p:cNvPr id="10" name="Ellipse 9"/>
          <p:cNvSpPr/>
          <p:nvPr/>
        </p:nvSpPr>
        <p:spPr>
          <a:xfrm>
            <a:off x="436532" y="906362"/>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6</a:t>
            </a:r>
          </a:p>
        </p:txBody>
      </p:sp>
      <mc:AlternateContent xmlns:mc="http://schemas.openxmlformats.org/markup-compatibility/2006" xmlns:a14="http://schemas.microsoft.com/office/drawing/2010/main">
        <mc:Choice Requires="a14">
          <p:sp>
            <p:nvSpPr>
              <p:cNvPr id="11" name="Rectangle 10"/>
              <p:cNvSpPr/>
              <p:nvPr/>
            </p:nvSpPr>
            <p:spPr>
              <a:xfrm>
                <a:off x="1745915" y="1773510"/>
                <a:ext cx="1198983" cy="11349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sz="2400" b="1" i="1">
                              <a:solidFill>
                                <a:srgbClr val="00B050"/>
                              </a:solidFill>
                              <a:latin typeface="Cambria Math" panose="02040503050406030204" pitchFamily="18" charset="0"/>
                              <a:ea typeface="Cambria Math" panose="02040503050406030204" pitchFamily="18" charset="0"/>
                            </a:rPr>
                          </m:ctrlPr>
                        </m:fPr>
                        <m:num>
                          <m:sSubSup>
                            <m:sSubSupPr>
                              <m:ctrlPr>
                                <a:rPr lang="fr-FR" sz="2400" b="1" i="1">
                                  <a:solidFill>
                                    <a:srgbClr val="00B050"/>
                                  </a:solidFill>
                                  <a:latin typeface="Cambria Math" panose="02040503050406030204" pitchFamily="18" charset="0"/>
                                  <a:ea typeface="Cambria Math" panose="02040503050406030204" pitchFamily="18" charset="0"/>
                                </a:rPr>
                              </m:ctrlPr>
                            </m:sSubSupPr>
                            <m:e>
                              <m:r>
                                <a:rPr lang="fr-FR" sz="2400" b="1" i="1">
                                  <a:solidFill>
                                    <a:srgbClr val="00B050"/>
                                  </a:solidFill>
                                  <a:latin typeface="Cambria Math" panose="02040503050406030204" pitchFamily="18" charset="0"/>
                                  <a:ea typeface="Cambria Math" panose="02040503050406030204" pitchFamily="18" charset="0"/>
                                </a:rPr>
                                <m:t>𝝈</m:t>
                              </m:r>
                            </m:e>
                            <m:sub>
                              <m:r>
                                <a:rPr lang="fr-FR" sz="2400" b="1" i="1">
                                  <a:solidFill>
                                    <a:srgbClr val="00B050"/>
                                  </a:solidFill>
                                  <a:latin typeface="Cambria Math" panose="02040503050406030204" pitchFamily="18" charset="0"/>
                                  <a:ea typeface="Cambria Math" panose="02040503050406030204" pitchFamily="18" charset="0"/>
                                </a:rPr>
                                <m:t>−</m:t>
                              </m:r>
                              <m:r>
                                <a:rPr lang="fr-FR" sz="2400" b="1" i="1">
                                  <a:solidFill>
                                    <a:srgbClr val="00B050"/>
                                  </a:solidFill>
                                  <a:latin typeface="Cambria Math" panose="02040503050406030204" pitchFamily="18" charset="0"/>
                                  <a:ea typeface="Cambria Math" panose="02040503050406030204" pitchFamily="18" charset="0"/>
                                </a:rPr>
                                <m:t>𝟏</m:t>
                              </m:r>
                            </m:sub>
                            <m:sup>
                              <m:f>
                                <m:fPr>
                                  <m:type m:val="skw"/>
                                  <m:ctrlPr>
                                    <a:rPr lang="fr-FR" sz="2400" b="1" i="1">
                                      <a:solidFill>
                                        <a:srgbClr val="00B050"/>
                                      </a:solidFill>
                                      <a:latin typeface="Cambria Math" panose="02040503050406030204" pitchFamily="18" charset="0"/>
                                      <a:ea typeface="Cambria Math" panose="02040503050406030204" pitchFamily="18" charset="0"/>
                                    </a:rPr>
                                  </m:ctrlPr>
                                </m:fPr>
                                <m:num>
                                  <m:r>
                                    <a:rPr lang="fr-FR" sz="2400" b="1" i="1">
                                      <a:solidFill>
                                        <a:srgbClr val="00B050"/>
                                      </a:solidFill>
                                      <a:latin typeface="Cambria Math" panose="02040503050406030204" pitchFamily="18" charset="0"/>
                                      <a:ea typeface="Cambria Math" panose="02040503050406030204" pitchFamily="18" charset="0"/>
                                    </a:rPr>
                                    <m:t>𝟐</m:t>
                                  </m:r>
                                </m:num>
                                <m:den>
                                  <m:r>
                                    <a:rPr lang="fr-FR" sz="2400" b="1" i="1">
                                      <a:solidFill>
                                        <a:srgbClr val="00B050"/>
                                      </a:solidFill>
                                      <a:latin typeface="Cambria Math" panose="02040503050406030204" pitchFamily="18" charset="0"/>
                                      <a:ea typeface="Cambria Math" panose="02040503050406030204" pitchFamily="18" charset="0"/>
                                    </a:rPr>
                                    <m:t>𝟑</m:t>
                                  </m:r>
                                </m:den>
                              </m:f>
                            </m:sup>
                          </m:sSubSup>
                        </m:num>
                        <m:den>
                          <m:r>
                            <a:rPr lang="fr-FR" sz="2400" b="1" i="1">
                              <a:solidFill>
                                <a:srgbClr val="00B050"/>
                              </a:solidFill>
                              <a:latin typeface="Cambria Math" panose="02040503050406030204" pitchFamily="18" charset="0"/>
                              <a:ea typeface="Cambria Math" panose="02040503050406030204" pitchFamily="18" charset="0"/>
                            </a:rPr>
                            <m:t>𝝆</m:t>
                          </m:r>
                          <m:r>
                            <a:rPr lang="fr-FR" sz="2400" b="1" i="1">
                              <a:solidFill>
                                <a:srgbClr val="00B050"/>
                              </a:solidFill>
                              <a:latin typeface="Cambria Math" panose="02040503050406030204" pitchFamily="18" charset="0"/>
                              <a:ea typeface="Cambria Math" panose="02040503050406030204" pitchFamily="18" charset="0"/>
                            </a:rPr>
                            <m:t>.</m:t>
                          </m:r>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𝒒</m:t>
                              </m:r>
                            </m:e>
                            <m:sub>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𝑪𝑶</m:t>
                                  </m:r>
                                </m:e>
                                <m:sub>
                                  <m:r>
                                    <a:rPr lang="fr-FR" sz="2400" b="1" i="1">
                                      <a:solidFill>
                                        <a:srgbClr val="00B050"/>
                                      </a:solidFill>
                                      <a:latin typeface="Cambria Math" panose="02040503050406030204" pitchFamily="18" charset="0"/>
                                      <a:ea typeface="Cambria Math" panose="02040503050406030204" pitchFamily="18" charset="0"/>
                                    </a:rPr>
                                    <m:t>𝟐</m:t>
                                  </m:r>
                                </m:sub>
                              </m:sSub>
                            </m:sub>
                          </m:sSub>
                        </m:den>
                      </m:f>
                    </m:oMath>
                  </m:oMathPara>
                </a14:m>
                <a:endParaRPr lang="fr-FR" sz="2400" dirty="0"/>
              </a:p>
            </p:txBody>
          </p:sp>
        </mc:Choice>
        <mc:Fallback xmlns="">
          <p:sp>
            <p:nvSpPr>
              <p:cNvPr id="11" name="Rectangle 10"/>
              <p:cNvSpPr>
                <a:spLocks noRot="1" noChangeAspect="1" noMove="1" noResize="1" noEditPoints="1" noAdjustHandles="1" noChangeArrowheads="1" noChangeShapeType="1" noTextEdit="1"/>
              </p:cNvSpPr>
              <p:nvPr/>
            </p:nvSpPr>
            <p:spPr>
              <a:xfrm>
                <a:off x="1745915" y="1773510"/>
                <a:ext cx="1198983" cy="1134926"/>
              </a:xfrm>
              <a:prstGeom prst="rect">
                <a:avLst/>
              </a:prstGeom>
              <a:blipFill>
                <a:blip r:embed="rId4"/>
                <a:stretch>
                  <a:fillRect/>
                </a:stretch>
              </a:blipFill>
            </p:spPr>
            <p:txBody>
              <a:bodyPr/>
              <a:lstStyle/>
              <a:p>
                <a:r>
                  <a:rPr lang="fr-FR">
                    <a:noFill/>
                  </a:rPr>
                  <a:t> </a:t>
                </a:r>
              </a:p>
            </p:txBody>
          </p:sp>
        </mc:Fallback>
      </mc:AlternateContent>
      <p:sp>
        <p:nvSpPr>
          <p:cNvPr id="4" name="ZoneTexte 3"/>
          <p:cNvSpPr txBox="1"/>
          <p:nvPr/>
        </p:nvSpPr>
        <p:spPr>
          <a:xfrm rot="17555799">
            <a:off x="1617916" y="3434013"/>
            <a:ext cx="4424604" cy="646331"/>
          </a:xfrm>
          <a:prstGeom prst="rect">
            <a:avLst/>
          </a:prstGeom>
          <a:solidFill>
            <a:srgbClr val="FFFFFF">
              <a:alpha val="50196"/>
            </a:srgbClr>
          </a:solidFill>
        </p:spPr>
        <p:txBody>
          <a:bodyPr wrap="square" rtlCol="0">
            <a:spAutoFit/>
          </a:bodyPr>
          <a:lstStyle/>
          <a:p>
            <a:pPr algn="ctr"/>
            <a:r>
              <a:rPr lang="fr-FR" b="1" dirty="0" smtClean="0">
                <a:latin typeface="Calibri Light" panose="020F0302020204030204" pitchFamily="34" charset="0"/>
              </a:rPr>
              <a:t>Les matériaux situés sur la même pente ont la même performance…</a:t>
            </a:r>
            <a:endParaRPr lang="fr-FR" b="1" dirty="0">
              <a:latin typeface="Calibri Light" panose="020F0302020204030204" pitchFamily="34" charset="0"/>
            </a:endParaRPr>
          </a:p>
        </p:txBody>
      </p:sp>
      <p:sp>
        <p:nvSpPr>
          <p:cNvPr id="5" name="ZoneTexte 4"/>
          <p:cNvSpPr txBox="1"/>
          <p:nvPr/>
        </p:nvSpPr>
        <p:spPr>
          <a:xfrm>
            <a:off x="2872979" y="1403382"/>
            <a:ext cx="636713" cy="369332"/>
          </a:xfrm>
          <a:prstGeom prst="rect">
            <a:avLst/>
          </a:prstGeom>
          <a:solidFill>
            <a:srgbClr val="FFFFFF">
              <a:alpha val="50196"/>
            </a:srgbClr>
          </a:solidFill>
        </p:spPr>
        <p:txBody>
          <a:bodyPr wrap="none" rtlCol="0">
            <a:spAutoFit/>
          </a:bodyPr>
          <a:lstStyle/>
          <a:p>
            <a:r>
              <a:rPr lang="fr-FR" b="1" dirty="0" smtClean="0">
                <a:latin typeface="Calibri Light" panose="020F0302020204030204" pitchFamily="34" charset="0"/>
              </a:rPr>
              <a:t>acier</a:t>
            </a:r>
            <a:endParaRPr lang="fr-FR" b="1" dirty="0">
              <a:latin typeface="Calibri Light" panose="020F0302020204030204" pitchFamily="34" charset="0"/>
            </a:endParaRPr>
          </a:p>
        </p:txBody>
      </p:sp>
      <p:cxnSp>
        <p:nvCxnSpPr>
          <p:cNvPr id="12" name="Connecteur droit avec flèche 11"/>
          <p:cNvCxnSpPr>
            <a:stCxn id="5" idx="2"/>
          </p:cNvCxnSpPr>
          <p:nvPr/>
        </p:nvCxnSpPr>
        <p:spPr>
          <a:xfrm>
            <a:off x="3191336" y="1772714"/>
            <a:ext cx="558731" cy="326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ZoneTexte 17"/>
          <p:cNvSpPr txBox="1"/>
          <p:nvPr/>
        </p:nvSpPr>
        <p:spPr>
          <a:xfrm>
            <a:off x="849953" y="4580019"/>
            <a:ext cx="1814728" cy="369332"/>
          </a:xfrm>
          <a:prstGeom prst="rect">
            <a:avLst/>
          </a:prstGeom>
          <a:solidFill>
            <a:srgbClr val="FFFFFF">
              <a:alpha val="50196"/>
            </a:srgbClr>
          </a:solidFill>
        </p:spPr>
        <p:txBody>
          <a:bodyPr wrap="none" rtlCol="0">
            <a:spAutoFit/>
          </a:bodyPr>
          <a:lstStyle/>
          <a:p>
            <a:r>
              <a:rPr lang="fr-FR" b="1" dirty="0" smtClean="0">
                <a:latin typeface="Calibri Light" panose="020F0302020204030204" pitchFamily="34" charset="0"/>
              </a:rPr>
              <a:t>Mousse polymère</a:t>
            </a:r>
            <a:endParaRPr lang="fr-FR" b="1" dirty="0">
              <a:latin typeface="Calibri Light" panose="020F0302020204030204" pitchFamily="34" charset="0"/>
            </a:endParaRPr>
          </a:p>
        </p:txBody>
      </p:sp>
      <p:cxnSp>
        <p:nvCxnSpPr>
          <p:cNvPr id="19" name="Connecteur droit avec flèche 18"/>
          <p:cNvCxnSpPr>
            <a:stCxn id="18" idx="2"/>
          </p:cNvCxnSpPr>
          <p:nvPr/>
        </p:nvCxnSpPr>
        <p:spPr>
          <a:xfrm>
            <a:off x="1757317" y="4949351"/>
            <a:ext cx="682193" cy="2904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ZoneTexte 22"/>
          <p:cNvSpPr txBox="1"/>
          <p:nvPr/>
        </p:nvSpPr>
        <p:spPr>
          <a:xfrm>
            <a:off x="1073591" y="3391920"/>
            <a:ext cx="1161665" cy="369332"/>
          </a:xfrm>
          <a:prstGeom prst="rect">
            <a:avLst/>
          </a:prstGeom>
          <a:solidFill>
            <a:srgbClr val="FFFFFF">
              <a:alpha val="50196"/>
            </a:srgbClr>
          </a:solidFill>
        </p:spPr>
        <p:txBody>
          <a:bodyPr wrap="none" rtlCol="0">
            <a:spAutoFit/>
          </a:bodyPr>
          <a:lstStyle/>
          <a:p>
            <a:r>
              <a:rPr lang="fr-FR" b="1" dirty="0" smtClean="0">
                <a:latin typeface="Calibri Light" panose="020F0302020204030204" pitchFamily="34" charset="0"/>
              </a:rPr>
              <a:t>Calcaire ??</a:t>
            </a:r>
            <a:endParaRPr lang="fr-FR" b="1" dirty="0">
              <a:latin typeface="Calibri Light" panose="020F0302020204030204" pitchFamily="34" charset="0"/>
            </a:endParaRPr>
          </a:p>
        </p:txBody>
      </p:sp>
      <p:cxnSp>
        <p:nvCxnSpPr>
          <p:cNvPr id="24" name="Connecteur droit avec flèche 23"/>
          <p:cNvCxnSpPr>
            <a:stCxn id="23" idx="2"/>
          </p:cNvCxnSpPr>
          <p:nvPr/>
        </p:nvCxnSpPr>
        <p:spPr>
          <a:xfrm>
            <a:off x="1654424" y="3761252"/>
            <a:ext cx="431230" cy="87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aphicFrame>
        <p:nvGraphicFramePr>
          <p:cNvPr id="29" name="Tableau 28"/>
          <p:cNvGraphicFramePr>
            <a:graphicFrameLocks noGrp="1"/>
          </p:cNvGraphicFramePr>
          <p:nvPr>
            <p:extLst>
              <p:ext uri="{D42A27DB-BD31-4B8C-83A1-F6EECF244321}">
                <p14:modId xmlns:p14="http://schemas.microsoft.com/office/powerpoint/2010/main" val="1851695520"/>
              </p:ext>
            </p:extLst>
          </p:nvPr>
        </p:nvGraphicFramePr>
        <p:xfrm>
          <a:off x="4536114" y="3192998"/>
          <a:ext cx="4607886" cy="1918997"/>
        </p:xfrm>
        <a:graphic>
          <a:graphicData uri="http://schemas.openxmlformats.org/drawingml/2006/table">
            <a:tbl>
              <a:tblPr firstRow="1" firstCol="1" bandRow="1">
                <a:tableStyleId>{5A111915-BE36-4E01-A7E5-04B1672EAD32}</a:tableStyleId>
              </a:tblPr>
              <a:tblGrid>
                <a:gridCol w="744803">
                  <a:extLst>
                    <a:ext uri="{9D8B030D-6E8A-4147-A177-3AD203B41FA5}">
                      <a16:colId xmlns:a16="http://schemas.microsoft.com/office/drawing/2014/main" val="4131998811"/>
                    </a:ext>
                  </a:extLst>
                </a:gridCol>
                <a:gridCol w="863029">
                  <a:extLst>
                    <a:ext uri="{9D8B030D-6E8A-4147-A177-3AD203B41FA5}">
                      <a16:colId xmlns:a16="http://schemas.microsoft.com/office/drawing/2014/main" val="2562118223"/>
                    </a:ext>
                  </a:extLst>
                </a:gridCol>
                <a:gridCol w="708917">
                  <a:extLst>
                    <a:ext uri="{9D8B030D-6E8A-4147-A177-3AD203B41FA5}">
                      <a16:colId xmlns:a16="http://schemas.microsoft.com/office/drawing/2014/main" val="1621744458"/>
                    </a:ext>
                  </a:extLst>
                </a:gridCol>
                <a:gridCol w="575353">
                  <a:extLst>
                    <a:ext uri="{9D8B030D-6E8A-4147-A177-3AD203B41FA5}">
                      <a16:colId xmlns:a16="http://schemas.microsoft.com/office/drawing/2014/main" val="2614230538"/>
                    </a:ext>
                  </a:extLst>
                </a:gridCol>
                <a:gridCol w="873303">
                  <a:extLst>
                    <a:ext uri="{9D8B030D-6E8A-4147-A177-3AD203B41FA5}">
                      <a16:colId xmlns:a16="http://schemas.microsoft.com/office/drawing/2014/main" val="454075870"/>
                    </a:ext>
                  </a:extLst>
                </a:gridCol>
                <a:gridCol w="842481">
                  <a:extLst>
                    <a:ext uri="{9D8B030D-6E8A-4147-A177-3AD203B41FA5}">
                      <a16:colId xmlns:a16="http://schemas.microsoft.com/office/drawing/2014/main" val="2005179111"/>
                    </a:ext>
                  </a:extLst>
                </a:gridCol>
              </a:tblGrid>
              <a:tr h="444054">
                <a:tc>
                  <a:txBody>
                    <a:bodyPr/>
                    <a:lstStyle/>
                    <a:p>
                      <a:pPr algn="ctr" fontAlgn="b"/>
                      <a:r>
                        <a:rPr lang="fr-FR" sz="1800" u="none" strike="noStrike" dirty="0">
                          <a:effectLst/>
                        </a:rPr>
                        <a:t>Nom</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1800" u="none" strike="noStrike" dirty="0" smtClean="0">
                          <a:effectLst/>
                        </a:rPr>
                        <a:t>indice</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1800" u="none" strike="noStrike" dirty="0" smtClean="0">
                          <a:effectLst/>
                          <a:latin typeface="Symbol" panose="05050102010706020507" pitchFamily="18" charset="2"/>
                        </a:rPr>
                        <a:t>r</a:t>
                      </a:r>
                      <a:endParaRPr lang="fr-FR" sz="1800" b="0" i="0" u="none" strike="noStrike" dirty="0">
                        <a:solidFill>
                          <a:srgbClr val="000000"/>
                        </a:solidFill>
                        <a:effectLst/>
                        <a:latin typeface="Symbol" panose="05050102010706020507" pitchFamily="18" charset="2"/>
                      </a:endParaRPr>
                    </a:p>
                  </a:txBody>
                  <a:tcPr marL="9525" marR="9525" marT="9525" marB="0" anchor="b"/>
                </a:tc>
                <a:tc>
                  <a:txBody>
                    <a:bodyPr/>
                    <a:lstStyle/>
                    <a:p>
                      <a:pPr algn="ctr" fontAlgn="b"/>
                      <a:r>
                        <a:rPr lang="fr-FR" sz="1800" u="none" strike="noStrike" dirty="0" smtClean="0">
                          <a:effectLst/>
                          <a:latin typeface="Symbol" panose="05050102010706020507" pitchFamily="18" charset="2"/>
                        </a:rPr>
                        <a:t>s</a:t>
                      </a:r>
                      <a:r>
                        <a:rPr lang="fr-FR" sz="1800" u="none" strike="noStrike" baseline="-25000" dirty="0" smtClean="0">
                          <a:effectLst/>
                        </a:rPr>
                        <a:t>-1</a:t>
                      </a:r>
                      <a:endParaRPr lang="fr-FR" sz="1800" b="0" i="0" u="none" strike="noStrike" baseline="-25000"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1800" u="none" strike="noStrike" dirty="0" smtClean="0">
                          <a:effectLst/>
                        </a:rPr>
                        <a:t>m (g)</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fr-FR" sz="1800" u="none" strike="noStrike" dirty="0" smtClean="0">
                          <a:effectLst/>
                        </a:rPr>
                        <a:t>b(mm)</a:t>
                      </a:r>
                      <a:endParaRPr lang="fr-F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34849553"/>
                  </a:ext>
                </a:extLst>
              </a:tr>
              <a:tr h="387124">
                <a:tc>
                  <a:txBody>
                    <a:bodyPr/>
                    <a:lstStyle/>
                    <a:p>
                      <a:pPr algn="l" fontAlgn="b"/>
                      <a:r>
                        <a:rPr lang="fr-FR" sz="1200" u="none" strike="noStrike" dirty="0" smtClean="0">
                          <a:effectLst/>
                        </a:rPr>
                        <a:t>Acier</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smtClean="0">
                          <a:effectLst/>
                        </a:rPr>
                        <a:t>0,003</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smtClean="0">
                          <a:effectLst/>
                        </a:rPr>
                        <a:t>7850</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a:effectLst/>
                        </a:rPr>
                        <a:t>474</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a:effectLst/>
                        </a:rPr>
                        <a:t>149,0</a:t>
                      </a:r>
                      <a:endParaRPr lang="fr-FR"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800" b="1" u="none" strike="noStrike" dirty="0">
                          <a:effectLst/>
                        </a:rPr>
                        <a:t>11,3</a:t>
                      </a:r>
                      <a:endParaRPr lang="fr-FR" sz="18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902233858"/>
                  </a:ext>
                </a:extLst>
              </a:tr>
              <a:tr h="700695">
                <a:tc>
                  <a:txBody>
                    <a:bodyPr/>
                    <a:lstStyle/>
                    <a:p>
                      <a:pPr algn="l" fontAlgn="b"/>
                      <a:r>
                        <a:rPr lang="fr-FR" sz="1200" u="none" strike="noStrike" dirty="0" smtClean="0">
                          <a:effectLst/>
                        </a:rPr>
                        <a:t>Mousse polymère</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smtClean="0">
                          <a:effectLst/>
                        </a:rPr>
                        <a:t>0,0018</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smtClean="0">
                          <a:effectLst/>
                        </a:rPr>
                        <a:t>122</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smtClean="0">
                          <a:effectLst/>
                        </a:rPr>
                        <a:t>1,62</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a:effectLst/>
                        </a:rPr>
                        <a:t>101,4</a:t>
                      </a:r>
                      <a:endParaRPr lang="fr-FR"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800" b="1" u="none" strike="noStrike" dirty="0">
                          <a:effectLst/>
                        </a:rPr>
                        <a:t>74,6</a:t>
                      </a:r>
                      <a:endParaRPr lang="fr-FR" sz="18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286885740"/>
                  </a:ext>
                </a:extLst>
              </a:tr>
              <a:tr h="387124">
                <a:tc>
                  <a:txBody>
                    <a:bodyPr/>
                    <a:lstStyle/>
                    <a:p>
                      <a:pPr algn="l" fontAlgn="b"/>
                      <a:r>
                        <a:rPr lang="fr-FR" sz="1200" u="none" strike="noStrike" dirty="0" smtClean="0">
                          <a:effectLst/>
                        </a:rPr>
                        <a:t>Calcaire</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600" b="1" u="none" strike="noStrike" dirty="0">
                          <a:effectLst/>
                        </a:rPr>
                        <a:t>0,1</a:t>
                      </a:r>
                      <a:endParaRPr lang="fr-FR" sz="16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smtClean="0">
                          <a:effectLst/>
                        </a:rPr>
                        <a:t>2550</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a:effectLst/>
                        </a:rPr>
                        <a:t>10</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600" b="1" u="none" strike="noStrike" dirty="0">
                          <a:effectLst/>
                        </a:rPr>
                        <a:t>634,1</a:t>
                      </a:r>
                      <a:endParaRPr lang="fr-FR" sz="1600" b="1"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200" u="none" strike="noStrike" dirty="0">
                          <a:effectLst/>
                        </a:rPr>
                        <a:t>40,7</a:t>
                      </a:r>
                      <a:endParaRPr lang="fr-FR"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999222466"/>
                  </a:ext>
                </a:extLst>
              </a:tr>
            </a:tbl>
          </a:graphicData>
        </a:graphic>
      </p:graphicFrame>
      <p:sp>
        <p:nvSpPr>
          <p:cNvPr id="6" name="Ellipse 5"/>
          <p:cNvSpPr/>
          <p:nvPr/>
        </p:nvSpPr>
        <p:spPr>
          <a:xfrm>
            <a:off x="7637873" y="4715838"/>
            <a:ext cx="791111" cy="554804"/>
          </a:xfrm>
          <a:prstGeom prst="ellipse">
            <a:avLst/>
          </a:pr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59842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8" grpId="0" animBg="1"/>
      <p:bldP spid="23"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672838" y="1251370"/>
            <a:ext cx="7291815" cy="5418167"/>
          </a:xfrm>
          <a:prstGeom prst="rect">
            <a:avLst/>
          </a:prstGeom>
        </p:spPr>
      </p:pic>
      <p:sp>
        <p:nvSpPr>
          <p:cNvPr id="3" name="Titre 2"/>
          <p:cNvSpPr>
            <a:spLocks noGrp="1"/>
          </p:cNvSpPr>
          <p:nvPr>
            <p:ph type="title"/>
          </p:nvPr>
        </p:nvSpPr>
        <p:spPr>
          <a:prstGeom prst="rect">
            <a:avLst/>
          </a:prstGeom>
        </p:spPr>
        <p:txBody>
          <a:bodyPr/>
          <a:lstStyle/>
          <a:p>
            <a:r>
              <a:rPr lang="fr-FR" dirty="0" smtClean="0"/>
              <a:t>Exigence fonctionnelle dans le choix du matériau</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75</a:t>
            </a:fld>
            <a:endParaRPr lang="fr-FR" dirty="0"/>
          </a:p>
        </p:txBody>
      </p:sp>
      <p:sp>
        <p:nvSpPr>
          <p:cNvPr id="9" name="Rectangle 8"/>
          <p:cNvSpPr/>
          <p:nvPr/>
        </p:nvSpPr>
        <p:spPr>
          <a:xfrm>
            <a:off x="1033720" y="906362"/>
            <a:ext cx="7577885" cy="400110"/>
          </a:xfrm>
          <a:prstGeom prst="rect">
            <a:avLst/>
          </a:prstGeom>
        </p:spPr>
        <p:txBody>
          <a:bodyPr wrap="square">
            <a:spAutoFit/>
          </a:bodyPr>
          <a:lstStyle/>
          <a:p>
            <a:pPr defTabSz="179388"/>
            <a:r>
              <a:rPr lang="fr-FR" sz="2000" b="1" dirty="0" smtClean="0">
                <a:cs typeface="Arial"/>
              </a:rPr>
              <a:t>Critère de limite en fatigue, masse minimale</a:t>
            </a:r>
            <a:endParaRPr lang="fr-FR" sz="2000" b="1" dirty="0"/>
          </a:p>
        </p:txBody>
      </p:sp>
      <p:sp>
        <p:nvSpPr>
          <p:cNvPr id="10" name="Ellipse 9"/>
          <p:cNvSpPr/>
          <p:nvPr/>
        </p:nvSpPr>
        <p:spPr>
          <a:xfrm>
            <a:off x="436532" y="906362"/>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6</a:t>
            </a:r>
          </a:p>
        </p:txBody>
      </p:sp>
      <mc:AlternateContent xmlns:mc="http://schemas.openxmlformats.org/markup-compatibility/2006" xmlns:a14="http://schemas.microsoft.com/office/drawing/2010/main">
        <mc:Choice Requires="a14">
          <p:sp>
            <p:nvSpPr>
              <p:cNvPr id="11" name="Rectangle 10"/>
              <p:cNvSpPr/>
              <p:nvPr/>
            </p:nvSpPr>
            <p:spPr>
              <a:xfrm>
                <a:off x="1745915" y="1773510"/>
                <a:ext cx="833305" cy="10910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sz="2400" b="1" i="1">
                              <a:solidFill>
                                <a:srgbClr val="00B050"/>
                              </a:solidFill>
                              <a:latin typeface="Cambria Math" panose="02040503050406030204" pitchFamily="18" charset="0"/>
                              <a:ea typeface="Cambria Math" panose="02040503050406030204" pitchFamily="18" charset="0"/>
                            </a:rPr>
                          </m:ctrlPr>
                        </m:fPr>
                        <m:num>
                          <m:sSubSup>
                            <m:sSubSupPr>
                              <m:ctrlPr>
                                <a:rPr lang="fr-FR" sz="2400" b="1" i="1">
                                  <a:solidFill>
                                    <a:srgbClr val="00B050"/>
                                  </a:solidFill>
                                  <a:latin typeface="Cambria Math" panose="02040503050406030204" pitchFamily="18" charset="0"/>
                                  <a:ea typeface="Cambria Math" panose="02040503050406030204" pitchFamily="18" charset="0"/>
                                </a:rPr>
                              </m:ctrlPr>
                            </m:sSubSupPr>
                            <m:e>
                              <m:r>
                                <a:rPr lang="fr-FR" sz="2400" b="1" i="1">
                                  <a:solidFill>
                                    <a:srgbClr val="00B050"/>
                                  </a:solidFill>
                                  <a:latin typeface="Cambria Math" panose="02040503050406030204" pitchFamily="18" charset="0"/>
                                  <a:ea typeface="Cambria Math" panose="02040503050406030204" pitchFamily="18" charset="0"/>
                                </a:rPr>
                                <m:t>𝝈</m:t>
                              </m:r>
                            </m:e>
                            <m:sub>
                              <m:r>
                                <a:rPr lang="fr-FR" sz="2400" b="1" i="1">
                                  <a:solidFill>
                                    <a:srgbClr val="00B050"/>
                                  </a:solidFill>
                                  <a:latin typeface="Cambria Math" panose="02040503050406030204" pitchFamily="18" charset="0"/>
                                  <a:ea typeface="Cambria Math" panose="02040503050406030204" pitchFamily="18" charset="0"/>
                                </a:rPr>
                                <m:t>−</m:t>
                              </m:r>
                              <m:r>
                                <a:rPr lang="fr-FR" sz="2400" b="1" i="1">
                                  <a:solidFill>
                                    <a:srgbClr val="00B050"/>
                                  </a:solidFill>
                                  <a:latin typeface="Cambria Math" panose="02040503050406030204" pitchFamily="18" charset="0"/>
                                  <a:ea typeface="Cambria Math" panose="02040503050406030204" pitchFamily="18" charset="0"/>
                                </a:rPr>
                                <m:t>𝟏</m:t>
                              </m:r>
                            </m:sub>
                            <m:sup>
                              <m:f>
                                <m:fPr>
                                  <m:type m:val="skw"/>
                                  <m:ctrlPr>
                                    <a:rPr lang="fr-FR" sz="2400" b="1" i="1">
                                      <a:solidFill>
                                        <a:srgbClr val="00B050"/>
                                      </a:solidFill>
                                      <a:latin typeface="Cambria Math" panose="02040503050406030204" pitchFamily="18" charset="0"/>
                                      <a:ea typeface="Cambria Math" panose="02040503050406030204" pitchFamily="18" charset="0"/>
                                    </a:rPr>
                                  </m:ctrlPr>
                                </m:fPr>
                                <m:num>
                                  <m:r>
                                    <a:rPr lang="fr-FR" sz="2400" b="1" i="1">
                                      <a:solidFill>
                                        <a:srgbClr val="00B050"/>
                                      </a:solidFill>
                                      <a:latin typeface="Cambria Math" panose="02040503050406030204" pitchFamily="18" charset="0"/>
                                      <a:ea typeface="Cambria Math" panose="02040503050406030204" pitchFamily="18" charset="0"/>
                                    </a:rPr>
                                    <m:t>𝟐</m:t>
                                  </m:r>
                                </m:num>
                                <m:den>
                                  <m:r>
                                    <a:rPr lang="fr-FR" sz="2400" b="1" i="1">
                                      <a:solidFill>
                                        <a:srgbClr val="00B050"/>
                                      </a:solidFill>
                                      <a:latin typeface="Cambria Math" panose="02040503050406030204" pitchFamily="18" charset="0"/>
                                      <a:ea typeface="Cambria Math" panose="02040503050406030204" pitchFamily="18" charset="0"/>
                                    </a:rPr>
                                    <m:t>𝟑</m:t>
                                  </m:r>
                                </m:den>
                              </m:f>
                            </m:sup>
                          </m:sSubSup>
                        </m:num>
                        <m:den>
                          <m:r>
                            <a:rPr lang="fr-FR" sz="2400" b="1" i="1">
                              <a:solidFill>
                                <a:srgbClr val="00B050"/>
                              </a:solidFill>
                              <a:latin typeface="Cambria Math" panose="02040503050406030204" pitchFamily="18" charset="0"/>
                              <a:ea typeface="Cambria Math" panose="02040503050406030204" pitchFamily="18" charset="0"/>
                            </a:rPr>
                            <m:t>𝝆</m:t>
                          </m:r>
                          <m:r>
                            <a:rPr lang="fr-FR" sz="2400" b="1" i="1" smtClean="0">
                              <a:solidFill>
                                <a:srgbClr val="00B050"/>
                              </a:solidFill>
                              <a:latin typeface="Cambria Math" panose="02040503050406030204" pitchFamily="18" charset="0"/>
                              <a:ea typeface="Cambria Math" panose="02040503050406030204" pitchFamily="18" charset="0"/>
                            </a:rPr>
                            <m:t> </m:t>
                          </m:r>
                        </m:den>
                      </m:f>
                    </m:oMath>
                  </m:oMathPara>
                </a14:m>
                <a:endParaRPr lang="fr-FR" sz="2400" dirty="0"/>
              </a:p>
            </p:txBody>
          </p:sp>
        </mc:Choice>
        <mc:Fallback xmlns="">
          <p:sp>
            <p:nvSpPr>
              <p:cNvPr id="11" name="Rectangle 10"/>
              <p:cNvSpPr>
                <a:spLocks noRot="1" noChangeAspect="1" noMove="1" noResize="1" noEditPoints="1" noAdjustHandles="1" noChangeArrowheads="1" noChangeShapeType="1" noTextEdit="1"/>
              </p:cNvSpPr>
              <p:nvPr/>
            </p:nvSpPr>
            <p:spPr>
              <a:xfrm>
                <a:off x="1745915" y="1773510"/>
                <a:ext cx="833305" cy="1091068"/>
              </a:xfrm>
              <a:prstGeom prst="rect">
                <a:avLst/>
              </a:prstGeom>
              <a:blipFill>
                <a:blip r:embed="rId4"/>
                <a:stretch>
                  <a:fillRect/>
                </a:stretch>
              </a:blipFill>
            </p:spPr>
            <p:txBody>
              <a:bodyPr/>
              <a:lstStyle/>
              <a:p>
                <a:r>
                  <a:rPr lang="fr-FR">
                    <a:noFill/>
                  </a:rPr>
                  <a:t> </a:t>
                </a:r>
              </a:p>
            </p:txBody>
          </p:sp>
        </mc:Fallback>
      </mc:AlternateContent>
    </p:spTree>
    <p:extLst>
      <p:ext uri="{BB962C8B-B14F-4D97-AF65-F5344CB8AC3E}">
        <p14:creationId xmlns:p14="http://schemas.microsoft.com/office/powerpoint/2010/main" val="25506694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436532" y="1306472"/>
            <a:ext cx="7112392" cy="5298653"/>
          </a:xfrm>
          <a:prstGeom prst="rect">
            <a:avLst/>
          </a:prstGeom>
        </p:spPr>
      </p:pic>
      <p:sp>
        <p:nvSpPr>
          <p:cNvPr id="3" name="Titre 2"/>
          <p:cNvSpPr>
            <a:spLocks noGrp="1"/>
          </p:cNvSpPr>
          <p:nvPr>
            <p:ph type="title"/>
          </p:nvPr>
        </p:nvSpPr>
        <p:spPr>
          <a:prstGeom prst="rect">
            <a:avLst/>
          </a:prstGeom>
        </p:spPr>
        <p:txBody>
          <a:bodyPr/>
          <a:lstStyle/>
          <a:p>
            <a:r>
              <a:rPr lang="fr-FR" dirty="0" smtClean="0"/>
              <a:t>Exigence fonctionnelle dans le choix du matériau</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76</a:t>
            </a:fld>
            <a:endParaRPr lang="fr-FR" dirty="0"/>
          </a:p>
        </p:txBody>
      </p:sp>
      <p:sp>
        <p:nvSpPr>
          <p:cNvPr id="9" name="Rectangle 8"/>
          <p:cNvSpPr/>
          <p:nvPr/>
        </p:nvSpPr>
        <p:spPr>
          <a:xfrm>
            <a:off x="1033720" y="906362"/>
            <a:ext cx="7577885" cy="400110"/>
          </a:xfrm>
          <a:prstGeom prst="rect">
            <a:avLst/>
          </a:prstGeom>
        </p:spPr>
        <p:txBody>
          <a:bodyPr wrap="square">
            <a:spAutoFit/>
          </a:bodyPr>
          <a:lstStyle/>
          <a:p>
            <a:pPr defTabSz="179388"/>
            <a:r>
              <a:rPr lang="fr-FR" sz="2000" b="1" dirty="0" smtClean="0">
                <a:cs typeface="Arial"/>
              </a:rPr>
              <a:t>Critère de rigidité, empreinte CO</a:t>
            </a:r>
            <a:r>
              <a:rPr lang="fr-FR" sz="2000" b="1" baseline="-25000" dirty="0" smtClean="0">
                <a:cs typeface="Arial"/>
              </a:rPr>
              <a:t>2</a:t>
            </a:r>
            <a:r>
              <a:rPr lang="fr-FR" sz="2000" b="1" dirty="0" smtClean="0">
                <a:cs typeface="Arial"/>
              </a:rPr>
              <a:t> minimale</a:t>
            </a:r>
            <a:endParaRPr lang="fr-FR" sz="2000" b="1" dirty="0"/>
          </a:p>
        </p:txBody>
      </p:sp>
      <p:sp>
        <p:nvSpPr>
          <p:cNvPr id="10" name="Ellipse 9"/>
          <p:cNvSpPr/>
          <p:nvPr/>
        </p:nvSpPr>
        <p:spPr>
          <a:xfrm>
            <a:off x="436532" y="906362"/>
            <a:ext cx="472612" cy="472612"/>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dirty="0"/>
              <a:t>6</a:t>
            </a:r>
          </a:p>
        </p:txBody>
      </p:sp>
      <mc:AlternateContent xmlns:mc="http://schemas.openxmlformats.org/markup-compatibility/2006" xmlns:a14="http://schemas.microsoft.com/office/drawing/2010/main">
        <mc:Choice Requires="a14">
          <p:sp>
            <p:nvSpPr>
              <p:cNvPr id="12" name="Rectangle 11"/>
              <p:cNvSpPr/>
              <p:nvPr/>
            </p:nvSpPr>
            <p:spPr>
              <a:xfrm>
                <a:off x="909144" y="1504821"/>
                <a:ext cx="1198983" cy="11166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fr-FR" sz="2400" b="1" i="1">
                              <a:solidFill>
                                <a:srgbClr val="00B050"/>
                              </a:solidFill>
                              <a:latin typeface="Cambria Math" panose="02040503050406030204" pitchFamily="18" charset="0"/>
                              <a:ea typeface="Cambria Math" panose="02040503050406030204" pitchFamily="18" charset="0"/>
                            </a:rPr>
                          </m:ctrlPr>
                        </m:fPr>
                        <m:num>
                          <m:sSup>
                            <m:sSupPr>
                              <m:ctrlPr>
                                <a:rPr lang="fr-FR" sz="2400" b="1" i="1">
                                  <a:solidFill>
                                    <a:srgbClr val="00B050"/>
                                  </a:solidFill>
                                  <a:latin typeface="Cambria Math" panose="02040503050406030204" pitchFamily="18" charset="0"/>
                                  <a:ea typeface="Cambria Math" panose="02040503050406030204" pitchFamily="18" charset="0"/>
                                </a:rPr>
                              </m:ctrlPr>
                            </m:sSupPr>
                            <m:e>
                              <m:r>
                                <a:rPr lang="fr-FR" sz="2400" b="1" i="1">
                                  <a:solidFill>
                                    <a:srgbClr val="00B050"/>
                                  </a:solidFill>
                                  <a:latin typeface="Cambria Math" panose="02040503050406030204" pitchFamily="18" charset="0"/>
                                  <a:ea typeface="Cambria Math" panose="02040503050406030204" pitchFamily="18" charset="0"/>
                                </a:rPr>
                                <m:t>𝑬</m:t>
                              </m:r>
                            </m:e>
                            <m:sup>
                              <m:f>
                                <m:fPr>
                                  <m:ctrlPr>
                                    <a:rPr lang="fr-FR" sz="2400" b="1" i="1">
                                      <a:solidFill>
                                        <a:srgbClr val="00B050"/>
                                      </a:solidFill>
                                      <a:latin typeface="Cambria Math" panose="02040503050406030204" pitchFamily="18" charset="0"/>
                                      <a:ea typeface="Cambria Math" panose="02040503050406030204" pitchFamily="18" charset="0"/>
                                    </a:rPr>
                                  </m:ctrlPr>
                                </m:fPr>
                                <m:num>
                                  <m:r>
                                    <a:rPr lang="fr-FR" sz="2400" b="1" i="1">
                                      <a:solidFill>
                                        <a:srgbClr val="00B050"/>
                                      </a:solidFill>
                                      <a:latin typeface="Cambria Math" panose="02040503050406030204" pitchFamily="18" charset="0"/>
                                      <a:ea typeface="Cambria Math" panose="02040503050406030204" pitchFamily="18" charset="0"/>
                                    </a:rPr>
                                    <m:t>𝟏</m:t>
                                  </m:r>
                                </m:num>
                                <m:den>
                                  <m:r>
                                    <a:rPr lang="fr-FR" sz="2400" b="1" i="1">
                                      <a:solidFill>
                                        <a:srgbClr val="00B050"/>
                                      </a:solidFill>
                                      <a:latin typeface="Cambria Math" panose="02040503050406030204" pitchFamily="18" charset="0"/>
                                      <a:ea typeface="Cambria Math" panose="02040503050406030204" pitchFamily="18" charset="0"/>
                                    </a:rPr>
                                    <m:t>𝟐</m:t>
                                  </m:r>
                                </m:den>
                              </m:f>
                            </m:sup>
                          </m:sSup>
                        </m:num>
                        <m:den>
                          <m:r>
                            <a:rPr lang="fr-FR" sz="2400" b="1" i="1">
                              <a:solidFill>
                                <a:srgbClr val="00B050"/>
                              </a:solidFill>
                              <a:latin typeface="Cambria Math" panose="02040503050406030204" pitchFamily="18" charset="0"/>
                              <a:ea typeface="Cambria Math" panose="02040503050406030204" pitchFamily="18" charset="0"/>
                            </a:rPr>
                            <m:t>𝝆</m:t>
                          </m:r>
                          <m:r>
                            <a:rPr lang="fr-FR" sz="2400" b="1" i="1">
                              <a:solidFill>
                                <a:srgbClr val="00B050"/>
                              </a:solidFill>
                              <a:latin typeface="Cambria Math" panose="02040503050406030204" pitchFamily="18" charset="0"/>
                              <a:ea typeface="Cambria Math" panose="02040503050406030204" pitchFamily="18" charset="0"/>
                            </a:rPr>
                            <m:t>.</m:t>
                          </m:r>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𝒒</m:t>
                              </m:r>
                            </m:e>
                            <m:sub>
                              <m:sSub>
                                <m:sSubPr>
                                  <m:ctrlPr>
                                    <a:rPr lang="fr-FR" sz="2400" b="1" i="1">
                                      <a:solidFill>
                                        <a:srgbClr val="00B050"/>
                                      </a:solidFill>
                                      <a:latin typeface="Cambria Math" panose="02040503050406030204" pitchFamily="18" charset="0"/>
                                      <a:ea typeface="Cambria Math" panose="02040503050406030204" pitchFamily="18" charset="0"/>
                                    </a:rPr>
                                  </m:ctrlPr>
                                </m:sSubPr>
                                <m:e>
                                  <m:r>
                                    <a:rPr lang="fr-FR" sz="2400" b="1" i="1">
                                      <a:solidFill>
                                        <a:srgbClr val="00B050"/>
                                      </a:solidFill>
                                      <a:latin typeface="Cambria Math" panose="02040503050406030204" pitchFamily="18" charset="0"/>
                                      <a:ea typeface="Cambria Math" panose="02040503050406030204" pitchFamily="18" charset="0"/>
                                    </a:rPr>
                                    <m:t>𝑪𝑶</m:t>
                                  </m:r>
                                </m:e>
                                <m:sub>
                                  <m:r>
                                    <a:rPr lang="fr-FR" sz="2400" b="1" i="1">
                                      <a:solidFill>
                                        <a:srgbClr val="00B050"/>
                                      </a:solidFill>
                                      <a:latin typeface="Cambria Math" panose="02040503050406030204" pitchFamily="18" charset="0"/>
                                      <a:ea typeface="Cambria Math" panose="02040503050406030204" pitchFamily="18" charset="0"/>
                                    </a:rPr>
                                    <m:t>𝟐</m:t>
                                  </m:r>
                                </m:sub>
                              </m:sSub>
                            </m:sub>
                          </m:sSub>
                        </m:den>
                      </m:f>
                    </m:oMath>
                  </m:oMathPara>
                </a14:m>
                <a:endParaRPr lang="fr-FR" sz="2400" dirty="0"/>
              </a:p>
            </p:txBody>
          </p:sp>
        </mc:Choice>
        <mc:Fallback xmlns="">
          <p:sp>
            <p:nvSpPr>
              <p:cNvPr id="12" name="Rectangle 11"/>
              <p:cNvSpPr>
                <a:spLocks noRot="1" noChangeAspect="1" noMove="1" noResize="1" noEditPoints="1" noAdjustHandles="1" noChangeArrowheads="1" noChangeShapeType="1" noTextEdit="1"/>
              </p:cNvSpPr>
              <p:nvPr/>
            </p:nvSpPr>
            <p:spPr>
              <a:xfrm>
                <a:off x="909144" y="1504821"/>
                <a:ext cx="1198983" cy="1116652"/>
              </a:xfrm>
              <a:prstGeom prst="rect">
                <a:avLst/>
              </a:prstGeom>
              <a:blipFill>
                <a:blip r:embed="rId4"/>
                <a:stretch>
                  <a:fillRect/>
                </a:stretch>
              </a:blipFill>
            </p:spPr>
            <p:txBody>
              <a:bodyPr/>
              <a:lstStyle/>
              <a:p>
                <a:r>
                  <a:rPr lang="fr-FR">
                    <a:noFill/>
                  </a:rPr>
                  <a:t> </a:t>
                </a:r>
              </a:p>
            </p:txBody>
          </p:sp>
        </mc:Fallback>
      </mc:AlternateContent>
      <p:graphicFrame>
        <p:nvGraphicFramePr>
          <p:cNvPr id="4" name="Tableau 3"/>
          <p:cNvGraphicFramePr>
            <a:graphicFrameLocks noGrp="1"/>
          </p:cNvGraphicFramePr>
          <p:nvPr>
            <p:extLst>
              <p:ext uri="{D42A27DB-BD31-4B8C-83A1-F6EECF244321}">
                <p14:modId xmlns:p14="http://schemas.microsoft.com/office/powerpoint/2010/main" val="661160383"/>
              </p:ext>
            </p:extLst>
          </p:nvPr>
        </p:nvGraphicFramePr>
        <p:xfrm>
          <a:off x="4190286" y="2167846"/>
          <a:ext cx="4749800" cy="3949122"/>
        </p:xfrm>
        <a:graphic>
          <a:graphicData uri="http://schemas.openxmlformats.org/drawingml/2006/table">
            <a:tbl>
              <a:tblPr firstRow="1" firstCol="1">
                <a:tableStyleId>{BDBED569-4797-4DF1-A0F4-6AAB3CD982D8}</a:tableStyleId>
              </a:tblPr>
              <a:tblGrid>
                <a:gridCol w="1703836">
                  <a:extLst>
                    <a:ext uri="{9D8B030D-6E8A-4147-A177-3AD203B41FA5}">
                      <a16:colId xmlns:a16="http://schemas.microsoft.com/office/drawing/2014/main" val="191828714"/>
                    </a:ext>
                  </a:extLst>
                </a:gridCol>
                <a:gridCol w="761491">
                  <a:extLst>
                    <a:ext uri="{9D8B030D-6E8A-4147-A177-3AD203B41FA5}">
                      <a16:colId xmlns:a16="http://schemas.microsoft.com/office/drawing/2014/main" val="3295380908"/>
                    </a:ext>
                  </a:extLst>
                </a:gridCol>
                <a:gridCol w="761491">
                  <a:extLst>
                    <a:ext uri="{9D8B030D-6E8A-4147-A177-3AD203B41FA5}">
                      <a16:colId xmlns:a16="http://schemas.microsoft.com/office/drawing/2014/main" val="1881697115"/>
                    </a:ext>
                  </a:extLst>
                </a:gridCol>
                <a:gridCol w="761491">
                  <a:extLst>
                    <a:ext uri="{9D8B030D-6E8A-4147-A177-3AD203B41FA5}">
                      <a16:colId xmlns:a16="http://schemas.microsoft.com/office/drawing/2014/main" val="974783855"/>
                    </a:ext>
                  </a:extLst>
                </a:gridCol>
                <a:gridCol w="761491">
                  <a:extLst>
                    <a:ext uri="{9D8B030D-6E8A-4147-A177-3AD203B41FA5}">
                      <a16:colId xmlns:a16="http://schemas.microsoft.com/office/drawing/2014/main" val="3914763607"/>
                    </a:ext>
                  </a:extLst>
                </a:gridCol>
              </a:tblGrid>
              <a:tr h="306922">
                <a:tc>
                  <a:txBody>
                    <a:bodyPr/>
                    <a:lstStyle/>
                    <a:p>
                      <a:pPr algn="l" fontAlgn="b"/>
                      <a:r>
                        <a:rPr lang="fr-FR" sz="1100" u="none" strike="noStrike">
                          <a:effectLst/>
                        </a:rPr>
                        <a:t>Nom</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fr-FR" sz="1100" u="none" strike="noStrike" dirty="0" smtClean="0">
                          <a:effectLst/>
                        </a:rPr>
                        <a:t>Indice</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fr-FR" sz="1100" u="none" strike="noStrike" dirty="0">
                          <a:effectLst/>
                        </a:rPr>
                        <a:t>E</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fr-FR" sz="1100" u="none" strike="noStrike" dirty="0">
                          <a:effectLst/>
                        </a:rPr>
                        <a:t>masse </a:t>
                      </a:r>
                      <a:r>
                        <a:rPr lang="fr-FR" sz="1100" u="none" strike="noStrike" dirty="0" smtClean="0">
                          <a:effectLst/>
                        </a:rPr>
                        <a:t>(g)</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fr-FR" sz="1100" u="none" strike="noStrike" dirty="0">
                          <a:effectLst/>
                        </a:rPr>
                        <a:t>b </a:t>
                      </a:r>
                      <a:r>
                        <a:rPr lang="fr-FR" sz="1100" u="none" strike="noStrike" dirty="0" smtClean="0">
                          <a:effectLst/>
                        </a:rPr>
                        <a:t>(mm)</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4254968374"/>
                  </a:ext>
                </a:extLst>
              </a:tr>
              <a:tr h="306922">
                <a:tc>
                  <a:txBody>
                    <a:bodyPr/>
                    <a:lstStyle/>
                    <a:p>
                      <a:pPr algn="l" fontAlgn="b"/>
                      <a:r>
                        <a:rPr lang="fr-FR" sz="1100" u="none" strike="noStrike">
                          <a:effectLst/>
                        </a:rPr>
                        <a:t>Bamboo</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5,71E-03</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1,75E+01</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230,6</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100" u="none" strike="noStrike">
                          <a:effectLst/>
                        </a:rPr>
                        <a:t>46,9</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671828437"/>
                  </a:ext>
                </a:extLst>
              </a:tr>
              <a:tr h="306922">
                <a:tc>
                  <a:txBody>
                    <a:bodyPr/>
                    <a:lstStyle/>
                    <a:p>
                      <a:pPr algn="l" fontAlgn="b"/>
                      <a:r>
                        <a:rPr lang="fr-FR" sz="1100" u="none" strike="noStrike">
                          <a:effectLst/>
                        </a:rPr>
                        <a:t>Cast iron, ductile (nodular)</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7,74E-04</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1,73E+02</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750,1</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26,4</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506896107"/>
                  </a:ext>
                </a:extLst>
              </a:tr>
              <a:tr h="555529">
                <a:tc>
                  <a:txBody>
                    <a:bodyPr/>
                    <a:lstStyle/>
                    <a:p>
                      <a:pPr algn="l" fontAlgn="b"/>
                      <a:r>
                        <a:rPr lang="fr-FR" sz="1100" u="none" strike="noStrike">
                          <a:effectLst/>
                        </a:rPr>
                        <a:t>Hardwood: oak, along grain</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8,46E-03</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2,29E+01</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270,7</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43,8</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487375077"/>
                  </a:ext>
                </a:extLst>
              </a:tr>
              <a:tr h="306922">
                <a:tc>
                  <a:txBody>
                    <a:bodyPr/>
                    <a:lstStyle/>
                    <a:p>
                      <a:pPr algn="l" fontAlgn="b"/>
                      <a:r>
                        <a:rPr lang="fr-FR" sz="1100" u="none" strike="noStrike">
                          <a:effectLst/>
                        </a:rPr>
                        <a:t>High carbon steel</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7,73E-04</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2,08E+02</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750,9</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25,3</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725982600"/>
                  </a:ext>
                </a:extLst>
              </a:tr>
              <a:tr h="306922">
                <a:tc>
                  <a:txBody>
                    <a:bodyPr/>
                    <a:lstStyle/>
                    <a:p>
                      <a:pPr algn="l" fontAlgn="b"/>
                      <a:r>
                        <a:rPr lang="fr-FR" sz="1100" u="none" strike="noStrike">
                          <a:effectLst/>
                        </a:rPr>
                        <a:t>Low alloy steel</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7,80E-04</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2,11E+02</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100" u="none" strike="noStrike">
                          <a:effectLst/>
                        </a:rPr>
                        <a:t>744,6</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25,1</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extLst>
                  <a:ext uri="{0D108BD9-81ED-4DB2-BD59-A6C34878D82A}">
                    <a16:rowId xmlns:a16="http://schemas.microsoft.com/office/drawing/2014/main" val="1989455278"/>
                  </a:ext>
                </a:extLst>
              </a:tr>
              <a:tr h="306922">
                <a:tc>
                  <a:txBody>
                    <a:bodyPr/>
                    <a:lstStyle/>
                    <a:p>
                      <a:pPr algn="l" fontAlgn="b"/>
                      <a:r>
                        <a:rPr lang="fr-FR" sz="1100" u="none" strike="noStrike">
                          <a:effectLst/>
                        </a:rPr>
                        <a:t>Medium carbon steel</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7,74E-04</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2,08E+02</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750,0</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25,2</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791308243"/>
                  </a:ext>
                </a:extLst>
              </a:tr>
              <a:tr h="306922">
                <a:tc>
                  <a:txBody>
                    <a:bodyPr/>
                    <a:lstStyle/>
                    <a:p>
                      <a:pPr algn="l" fontAlgn="b"/>
                      <a:r>
                        <a:rPr lang="fr-FR" sz="1100" u="none" strike="noStrike">
                          <a:effectLst/>
                        </a:rPr>
                        <a:t>Paper and cardboard</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3,03E-03</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5,95E+00</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378,5</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61,4</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260041796"/>
                  </a:ext>
                </a:extLst>
              </a:tr>
              <a:tr h="306922">
                <a:tc>
                  <a:txBody>
                    <a:bodyPr/>
                    <a:lstStyle/>
                    <a:p>
                      <a:pPr algn="l" fontAlgn="b"/>
                      <a:r>
                        <a:rPr lang="fr-FR" sz="1100" u="none" strike="noStrike">
                          <a:effectLst/>
                        </a:rPr>
                        <a:t>Plywood</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2,91E-03</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9,95E+00</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327,6</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54,0</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707954506"/>
                  </a:ext>
                </a:extLst>
              </a:tr>
              <a:tr h="306922">
                <a:tc>
                  <a:txBody>
                    <a:bodyPr/>
                    <a:lstStyle/>
                    <a:p>
                      <a:pPr algn="l" fontAlgn="b"/>
                      <a:r>
                        <a:rPr lang="fr-FR" sz="1100" u="none" strike="noStrike">
                          <a:effectLst/>
                        </a:rPr>
                        <a:t>Rigid Polymer Foam (MD)</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6,09E-04</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1,40E-01</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447,4</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156,7</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598888454"/>
                  </a:ext>
                </a:extLst>
              </a:tr>
              <a:tr h="555529">
                <a:tc>
                  <a:txBody>
                    <a:bodyPr/>
                    <a:lstStyle/>
                    <a:p>
                      <a:pPr algn="l" fontAlgn="b"/>
                      <a:r>
                        <a:rPr lang="fr-FR" sz="1100" u="none" strike="noStrike">
                          <a:effectLst/>
                        </a:rPr>
                        <a:t>Softwood: pine, along grain</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b="1" u="none" strike="noStrike" dirty="0">
                          <a:effectLst/>
                        </a:rPr>
                        <a:t>1,62E-02</a:t>
                      </a:r>
                      <a:endParaRPr lang="fr-FR" sz="1100" b="1"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100" u="none" strike="noStrike" dirty="0">
                          <a:effectLst/>
                        </a:rPr>
                        <a:t>9,35E+00</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a:effectLst/>
                        </a:rPr>
                        <a:t>234,3</a:t>
                      </a:r>
                      <a:endParaRPr lang="fr-FR" sz="11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r" fontAlgn="b"/>
                      <a:r>
                        <a:rPr lang="fr-FR" sz="1100" u="none" strike="noStrike" dirty="0">
                          <a:effectLst/>
                        </a:rPr>
                        <a:t>54,8</a:t>
                      </a:r>
                      <a:endParaRPr lang="fr-FR" sz="11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963952730"/>
                  </a:ext>
                </a:extLst>
              </a:tr>
            </a:tbl>
          </a:graphicData>
        </a:graphic>
      </p:graphicFrame>
    </p:spTree>
    <p:extLst>
      <p:ext uri="{BB962C8B-B14F-4D97-AF65-F5344CB8AC3E}">
        <p14:creationId xmlns:p14="http://schemas.microsoft.com/office/powerpoint/2010/main" val="26404160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smtClean="0"/>
              <a:t>Synthèse</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77</a:t>
            </a:fld>
            <a:endParaRPr lang="fr-FR" dirty="0"/>
          </a:p>
        </p:txBody>
      </p:sp>
      <mc:AlternateContent xmlns:mc="http://schemas.openxmlformats.org/markup-compatibility/2006" xmlns:a14="http://schemas.microsoft.com/office/drawing/2010/main">
        <mc:Choice Requires="a14">
          <p:graphicFrame>
            <p:nvGraphicFramePr>
              <p:cNvPr id="5" name="Tableau 4"/>
              <p:cNvGraphicFramePr>
                <a:graphicFrameLocks noGrp="1"/>
              </p:cNvGraphicFramePr>
              <p:nvPr>
                <p:extLst>
                  <p:ext uri="{D42A27DB-BD31-4B8C-83A1-F6EECF244321}">
                    <p14:modId xmlns:p14="http://schemas.microsoft.com/office/powerpoint/2010/main" val="541894218"/>
                  </p:ext>
                </p:extLst>
              </p:nvPr>
            </p:nvGraphicFramePr>
            <p:xfrm>
              <a:off x="382005" y="1025208"/>
              <a:ext cx="8229601" cy="3837114"/>
            </p:xfrm>
            <a:graphic>
              <a:graphicData uri="http://schemas.openxmlformats.org/drawingml/2006/table">
                <a:tbl>
                  <a:tblPr firstRow="1" firstCol="1">
                    <a:tableStyleId>{BDBED569-4797-4DF1-A0F4-6AAB3CD982D8}</a:tableStyleId>
                  </a:tblPr>
                  <a:tblGrid>
                    <a:gridCol w="2895451">
                      <a:extLst>
                        <a:ext uri="{9D8B030D-6E8A-4147-A177-3AD203B41FA5}">
                          <a16:colId xmlns:a16="http://schemas.microsoft.com/office/drawing/2014/main" val="2355985332"/>
                        </a:ext>
                      </a:extLst>
                    </a:gridCol>
                    <a:gridCol w="1376025">
                      <a:extLst>
                        <a:ext uri="{9D8B030D-6E8A-4147-A177-3AD203B41FA5}">
                          <a16:colId xmlns:a16="http://schemas.microsoft.com/office/drawing/2014/main" val="2093935754"/>
                        </a:ext>
                      </a:extLst>
                    </a:gridCol>
                    <a:gridCol w="1319375">
                      <a:extLst>
                        <a:ext uri="{9D8B030D-6E8A-4147-A177-3AD203B41FA5}">
                          <a16:colId xmlns:a16="http://schemas.microsoft.com/office/drawing/2014/main" val="657797882"/>
                        </a:ext>
                      </a:extLst>
                    </a:gridCol>
                    <a:gridCol w="1319375">
                      <a:extLst>
                        <a:ext uri="{9D8B030D-6E8A-4147-A177-3AD203B41FA5}">
                          <a16:colId xmlns:a16="http://schemas.microsoft.com/office/drawing/2014/main" val="3217150231"/>
                        </a:ext>
                      </a:extLst>
                    </a:gridCol>
                    <a:gridCol w="1319375">
                      <a:extLst>
                        <a:ext uri="{9D8B030D-6E8A-4147-A177-3AD203B41FA5}">
                          <a16:colId xmlns:a16="http://schemas.microsoft.com/office/drawing/2014/main" val="1002698784"/>
                        </a:ext>
                      </a:extLst>
                    </a:gridCol>
                  </a:tblGrid>
                  <a:tr h="824140">
                    <a:tc>
                      <a:txBody>
                        <a:bodyPr/>
                        <a:lstStyle/>
                        <a:p>
                          <a:pPr algn="ctr" fontAlgn="b"/>
                          <a:r>
                            <a:rPr lang="fr-FR" sz="1600" u="none" strike="noStrike">
                              <a:effectLst/>
                            </a:rPr>
                            <a:t>Nom</a:t>
                          </a:r>
                          <a:endParaRPr lang="fr-FR" sz="16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14:m>
                            <m:oMathPara xmlns:m="http://schemas.openxmlformats.org/officeDocument/2006/math">
                              <m:oMathParaPr>
                                <m:jc m:val="centerGroup"/>
                              </m:oMathParaPr>
                              <m:oMath xmlns:m="http://schemas.openxmlformats.org/officeDocument/2006/math">
                                <m:f>
                                  <m:fPr>
                                    <m:ctrlPr>
                                      <a:rPr lang="fr-FR" sz="1600" b="1" i="1" smtClean="0">
                                        <a:solidFill>
                                          <a:schemeClr val="tx1"/>
                                        </a:solidFill>
                                        <a:latin typeface="Cambria Math" panose="02040503050406030204" pitchFamily="18" charset="0"/>
                                        <a:ea typeface="Cambria Math" panose="02040503050406030204" pitchFamily="18" charset="0"/>
                                      </a:rPr>
                                    </m:ctrlPr>
                                  </m:fPr>
                                  <m:num>
                                    <m:sSup>
                                      <m:sSupPr>
                                        <m:ctrlPr>
                                          <a:rPr lang="fr-FR" sz="1600" b="1" i="1">
                                            <a:solidFill>
                                              <a:schemeClr val="tx1"/>
                                            </a:solidFill>
                                            <a:latin typeface="Cambria Math" panose="02040503050406030204" pitchFamily="18" charset="0"/>
                                            <a:ea typeface="Cambria Math" panose="02040503050406030204" pitchFamily="18" charset="0"/>
                                          </a:rPr>
                                        </m:ctrlPr>
                                      </m:sSupPr>
                                      <m:e>
                                        <m:r>
                                          <a:rPr lang="fr-FR" sz="1600" b="1" i="1">
                                            <a:solidFill>
                                              <a:schemeClr val="tx1"/>
                                            </a:solidFill>
                                            <a:latin typeface="Cambria Math" panose="02040503050406030204" pitchFamily="18" charset="0"/>
                                            <a:ea typeface="Cambria Math" panose="02040503050406030204" pitchFamily="18" charset="0"/>
                                          </a:rPr>
                                          <m:t>𝑬</m:t>
                                        </m:r>
                                      </m:e>
                                      <m:sup>
                                        <m:f>
                                          <m:fPr>
                                            <m:ctrlPr>
                                              <a:rPr lang="fr-FR" sz="1600" b="1" i="1">
                                                <a:solidFill>
                                                  <a:schemeClr val="tx1"/>
                                                </a:solidFill>
                                                <a:latin typeface="Cambria Math" panose="02040503050406030204" pitchFamily="18" charset="0"/>
                                                <a:ea typeface="Cambria Math" panose="02040503050406030204" pitchFamily="18" charset="0"/>
                                              </a:rPr>
                                            </m:ctrlPr>
                                          </m:fPr>
                                          <m:num>
                                            <m:r>
                                              <a:rPr lang="fr-FR" sz="1600" b="1" i="1">
                                                <a:solidFill>
                                                  <a:schemeClr val="tx1"/>
                                                </a:solidFill>
                                                <a:latin typeface="Cambria Math" panose="02040503050406030204" pitchFamily="18" charset="0"/>
                                                <a:ea typeface="Cambria Math" panose="02040503050406030204" pitchFamily="18" charset="0"/>
                                              </a:rPr>
                                              <m:t>𝟏</m:t>
                                            </m:r>
                                          </m:num>
                                          <m:den>
                                            <m:r>
                                              <a:rPr lang="fr-FR" sz="1600" b="1" i="1">
                                                <a:solidFill>
                                                  <a:schemeClr val="tx1"/>
                                                </a:solidFill>
                                                <a:latin typeface="Cambria Math" panose="02040503050406030204" pitchFamily="18" charset="0"/>
                                                <a:ea typeface="Cambria Math" panose="02040503050406030204" pitchFamily="18" charset="0"/>
                                              </a:rPr>
                                              <m:t>𝟐</m:t>
                                            </m:r>
                                          </m:den>
                                        </m:f>
                                      </m:sup>
                                    </m:sSup>
                                  </m:num>
                                  <m:den>
                                    <m:r>
                                      <a:rPr lang="fr-FR" sz="1600" b="1" i="1">
                                        <a:solidFill>
                                          <a:schemeClr val="tx1"/>
                                        </a:solidFill>
                                        <a:latin typeface="Cambria Math" panose="02040503050406030204" pitchFamily="18" charset="0"/>
                                        <a:ea typeface="Cambria Math" panose="02040503050406030204" pitchFamily="18" charset="0"/>
                                      </a:rPr>
                                      <m:t>𝝆</m:t>
                                    </m:r>
                                    <m:r>
                                      <a:rPr lang="fr-FR" sz="1600" b="1" i="1">
                                        <a:solidFill>
                                          <a:schemeClr val="tx1"/>
                                        </a:solidFill>
                                        <a:latin typeface="Cambria Math" panose="02040503050406030204" pitchFamily="18" charset="0"/>
                                        <a:ea typeface="Cambria Math" panose="02040503050406030204" pitchFamily="18" charset="0"/>
                                      </a:rPr>
                                      <m:t>.</m:t>
                                    </m:r>
                                    <m:sSub>
                                      <m:sSubPr>
                                        <m:ctrlPr>
                                          <a:rPr lang="fr-FR" sz="1600" b="1" i="1">
                                            <a:solidFill>
                                              <a:schemeClr val="tx1"/>
                                            </a:solidFill>
                                            <a:latin typeface="Cambria Math" panose="02040503050406030204" pitchFamily="18" charset="0"/>
                                            <a:ea typeface="Cambria Math" panose="02040503050406030204" pitchFamily="18" charset="0"/>
                                          </a:rPr>
                                        </m:ctrlPr>
                                      </m:sSubPr>
                                      <m:e>
                                        <m:r>
                                          <a:rPr lang="fr-FR" sz="1600" b="1" i="1">
                                            <a:solidFill>
                                              <a:schemeClr val="tx1"/>
                                            </a:solidFill>
                                            <a:latin typeface="Cambria Math" panose="02040503050406030204" pitchFamily="18" charset="0"/>
                                            <a:ea typeface="Cambria Math" panose="02040503050406030204" pitchFamily="18" charset="0"/>
                                          </a:rPr>
                                          <m:t>𝒒</m:t>
                                        </m:r>
                                      </m:e>
                                      <m:sub>
                                        <m:sSub>
                                          <m:sSubPr>
                                            <m:ctrlPr>
                                              <a:rPr lang="fr-FR" sz="1600" b="1" i="1">
                                                <a:solidFill>
                                                  <a:schemeClr val="tx1"/>
                                                </a:solidFill>
                                                <a:latin typeface="Cambria Math" panose="02040503050406030204" pitchFamily="18" charset="0"/>
                                                <a:ea typeface="Cambria Math" panose="02040503050406030204" pitchFamily="18" charset="0"/>
                                              </a:rPr>
                                            </m:ctrlPr>
                                          </m:sSubPr>
                                          <m:e>
                                            <m:r>
                                              <a:rPr lang="fr-FR" sz="1600" b="1" i="1">
                                                <a:solidFill>
                                                  <a:schemeClr val="tx1"/>
                                                </a:solidFill>
                                                <a:latin typeface="Cambria Math" panose="02040503050406030204" pitchFamily="18" charset="0"/>
                                                <a:ea typeface="Cambria Math" panose="02040503050406030204" pitchFamily="18" charset="0"/>
                                              </a:rPr>
                                              <m:t>𝑪𝑶</m:t>
                                            </m:r>
                                          </m:e>
                                          <m:sub>
                                            <m:r>
                                              <a:rPr lang="fr-FR" sz="1600" b="1" i="1">
                                                <a:solidFill>
                                                  <a:schemeClr val="tx1"/>
                                                </a:solidFill>
                                                <a:latin typeface="Cambria Math" panose="02040503050406030204" pitchFamily="18" charset="0"/>
                                                <a:ea typeface="Cambria Math" panose="02040503050406030204" pitchFamily="18" charset="0"/>
                                              </a:rPr>
                                              <m:t>𝟐</m:t>
                                            </m:r>
                                          </m:sub>
                                        </m:sSub>
                                      </m:sub>
                                    </m:sSub>
                                  </m:den>
                                </m:f>
                              </m:oMath>
                            </m:oMathPara>
                          </a14:m>
                          <a:endParaRPr lang="fr-FR"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14:m>
                            <m:oMathPara xmlns:m="http://schemas.openxmlformats.org/officeDocument/2006/math">
                              <m:oMathParaPr>
                                <m:jc m:val="centerGroup"/>
                              </m:oMathParaPr>
                              <m:oMath xmlns:m="http://schemas.openxmlformats.org/officeDocument/2006/math">
                                <m:f>
                                  <m:fPr>
                                    <m:ctrlPr>
                                      <a:rPr lang="fr-FR" sz="1600" b="1" i="1" smtClean="0">
                                        <a:solidFill>
                                          <a:schemeClr val="tx1"/>
                                        </a:solidFill>
                                        <a:latin typeface="Cambria Math" panose="02040503050406030204" pitchFamily="18" charset="0"/>
                                        <a:ea typeface="Cambria Math" panose="02040503050406030204" pitchFamily="18" charset="0"/>
                                      </a:rPr>
                                    </m:ctrlPr>
                                  </m:fPr>
                                  <m:num>
                                    <m:sSubSup>
                                      <m:sSubSupPr>
                                        <m:ctrlPr>
                                          <a:rPr lang="fr-FR" sz="1600" b="1" i="1">
                                            <a:solidFill>
                                              <a:schemeClr val="tx1"/>
                                            </a:solidFill>
                                            <a:latin typeface="Cambria Math" panose="02040503050406030204" pitchFamily="18" charset="0"/>
                                            <a:ea typeface="Cambria Math" panose="02040503050406030204" pitchFamily="18" charset="0"/>
                                          </a:rPr>
                                        </m:ctrlPr>
                                      </m:sSubSupPr>
                                      <m:e>
                                        <m:r>
                                          <a:rPr lang="fr-FR" sz="1600" b="1" i="1">
                                            <a:solidFill>
                                              <a:schemeClr val="tx1"/>
                                            </a:solidFill>
                                            <a:latin typeface="Cambria Math" panose="02040503050406030204" pitchFamily="18" charset="0"/>
                                            <a:ea typeface="Cambria Math" panose="02040503050406030204" pitchFamily="18" charset="0"/>
                                          </a:rPr>
                                          <m:t>𝝈</m:t>
                                        </m:r>
                                      </m:e>
                                      <m:sub>
                                        <m:r>
                                          <a:rPr lang="fr-FR" sz="1600" b="1" i="1">
                                            <a:solidFill>
                                              <a:schemeClr val="tx1"/>
                                            </a:solidFill>
                                            <a:latin typeface="Cambria Math" panose="02040503050406030204" pitchFamily="18" charset="0"/>
                                            <a:ea typeface="Cambria Math" panose="02040503050406030204" pitchFamily="18" charset="0"/>
                                          </a:rPr>
                                          <m:t>−</m:t>
                                        </m:r>
                                        <m:r>
                                          <a:rPr lang="fr-FR" sz="1600" b="1" i="1">
                                            <a:solidFill>
                                              <a:schemeClr val="tx1"/>
                                            </a:solidFill>
                                            <a:latin typeface="Cambria Math" panose="02040503050406030204" pitchFamily="18" charset="0"/>
                                            <a:ea typeface="Cambria Math" panose="02040503050406030204" pitchFamily="18" charset="0"/>
                                          </a:rPr>
                                          <m:t>𝟏</m:t>
                                        </m:r>
                                      </m:sub>
                                      <m:sup>
                                        <m:f>
                                          <m:fPr>
                                            <m:type m:val="skw"/>
                                            <m:ctrlPr>
                                              <a:rPr lang="fr-FR" sz="1600" b="1" i="1">
                                                <a:solidFill>
                                                  <a:schemeClr val="tx1"/>
                                                </a:solidFill>
                                                <a:latin typeface="Cambria Math" panose="02040503050406030204" pitchFamily="18" charset="0"/>
                                                <a:ea typeface="Cambria Math" panose="02040503050406030204" pitchFamily="18" charset="0"/>
                                              </a:rPr>
                                            </m:ctrlPr>
                                          </m:fPr>
                                          <m:num>
                                            <m:r>
                                              <a:rPr lang="fr-FR" sz="1600" b="1" i="1">
                                                <a:solidFill>
                                                  <a:schemeClr val="tx1"/>
                                                </a:solidFill>
                                                <a:latin typeface="Cambria Math" panose="02040503050406030204" pitchFamily="18" charset="0"/>
                                                <a:ea typeface="Cambria Math" panose="02040503050406030204" pitchFamily="18" charset="0"/>
                                              </a:rPr>
                                              <m:t>𝟐</m:t>
                                            </m:r>
                                          </m:num>
                                          <m:den>
                                            <m:r>
                                              <a:rPr lang="fr-FR" sz="1600" b="1" i="1">
                                                <a:solidFill>
                                                  <a:schemeClr val="tx1"/>
                                                </a:solidFill>
                                                <a:latin typeface="Cambria Math" panose="02040503050406030204" pitchFamily="18" charset="0"/>
                                                <a:ea typeface="Cambria Math" panose="02040503050406030204" pitchFamily="18" charset="0"/>
                                              </a:rPr>
                                              <m:t>𝟑</m:t>
                                            </m:r>
                                          </m:den>
                                        </m:f>
                                      </m:sup>
                                    </m:sSubSup>
                                  </m:num>
                                  <m:den>
                                    <m:r>
                                      <a:rPr lang="fr-FR" sz="1600" b="1" i="1">
                                        <a:solidFill>
                                          <a:schemeClr val="tx1"/>
                                        </a:solidFill>
                                        <a:latin typeface="Cambria Math" panose="02040503050406030204" pitchFamily="18" charset="0"/>
                                        <a:ea typeface="Cambria Math" panose="02040503050406030204" pitchFamily="18" charset="0"/>
                                      </a:rPr>
                                      <m:t>𝝆</m:t>
                                    </m:r>
                                    <m:sSub>
                                      <m:sSubPr>
                                        <m:ctrlPr>
                                          <a:rPr lang="fr-FR" sz="1600" b="1" i="1" smtClean="0">
                                            <a:solidFill>
                                              <a:schemeClr val="tx1"/>
                                            </a:solidFill>
                                            <a:latin typeface="Cambria Math" panose="02040503050406030204" pitchFamily="18" charset="0"/>
                                            <a:ea typeface="Cambria Math" panose="02040503050406030204" pitchFamily="18" charset="0"/>
                                          </a:rPr>
                                        </m:ctrlPr>
                                      </m:sSubPr>
                                      <m:e>
                                        <m:r>
                                          <a:rPr lang="fr-FR" sz="1600" b="1" i="1" smtClean="0">
                                            <a:solidFill>
                                              <a:schemeClr val="tx1"/>
                                            </a:solidFill>
                                            <a:latin typeface="Cambria Math" panose="02040503050406030204" pitchFamily="18" charset="0"/>
                                            <a:ea typeface="Cambria Math" panose="02040503050406030204" pitchFamily="18" charset="0"/>
                                          </a:rPr>
                                          <m:t>.</m:t>
                                        </m:r>
                                        <m:r>
                                          <a:rPr lang="fr-FR" sz="1600" b="1" i="1">
                                            <a:solidFill>
                                              <a:schemeClr val="tx1"/>
                                            </a:solidFill>
                                            <a:latin typeface="Cambria Math" panose="02040503050406030204" pitchFamily="18" charset="0"/>
                                            <a:ea typeface="Cambria Math" panose="02040503050406030204" pitchFamily="18" charset="0"/>
                                          </a:rPr>
                                          <m:t>𝒒</m:t>
                                        </m:r>
                                      </m:e>
                                      <m:sub>
                                        <m:sSub>
                                          <m:sSubPr>
                                            <m:ctrlPr>
                                              <a:rPr lang="fr-FR" sz="1600" b="1" i="1">
                                                <a:solidFill>
                                                  <a:schemeClr val="tx1"/>
                                                </a:solidFill>
                                                <a:latin typeface="Cambria Math" panose="02040503050406030204" pitchFamily="18" charset="0"/>
                                                <a:ea typeface="Cambria Math" panose="02040503050406030204" pitchFamily="18" charset="0"/>
                                              </a:rPr>
                                            </m:ctrlPr>
                                          </m:sSubPr>
                                          <m:e>
                                            <m:r>
                                              <a:rPr lang="fr-FR" sz="1600" b="1" i="1">
                                                <a:solidFill>
                                                  <a:schemeClr val="tx1"/>
                                                </a:solidFill>
                                                <a:latin typeface="Cambria Math" panose="02040503050406030204" pitchFamily="18" charset="0"/>
                                                <a:ea typeface="Cambria Math" panose="02040503050406030204" pitchFamily="18" charset="0"/>
                                              </a:rPr>
                                              <m:t>𝑪𝑶</m:t>
                                            </m:r>
                                          </m:e>
                                          <m:sub>
                                            <m:r>
                                              <a:rPr lang="fr-FR" sz="1600" b="1" i="1">
                                                <a:solidFill>
                                                  <a:schemeClr val="tx1"/>
                                                </a:solidFill>
                                                <a:latin typeface="Cambria Math" panose="02040503050406030204" pitchFamily="18" charset="0"/>
                                                <a:ea typeface="Cambria Math" panose="02040503050406030204" pitchFamily="18" charset="0"/>
                                              </a:rPr>
                                              <m:t>𝟐</m:t>
                                            </m:r>
                                          </m:sub>
                                        </m:sSub>
                                      </m:sub>
                                    </m:sSub>
                                  </m:den>
                                </m:f>
                              </m:oMath>
                            </m:oMathPara>
                          </a14:m>
                          <a:endParaRPr lang="fr-FR"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fr-FR" sz="1600" u="none" strike="noStrike" dirty="0" smtClean="0">
                              <a:effectLst/>
                            </a:rPr>
                            <a:t>m (g)</a:t>
                          </a:r>
                          <a:endParaRPr lang="fr-FR"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fr-FR" sz="1600" u="none" strike="noStrike" dirty="0" smtClean="0">
                              <a:effectLst/>
                            </a:rPr>
                            <a:t>b (mm)</a:t>
                          </a:r>
                          <a:endParaRPr lang="fr-FR"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61534983"/>
                      </a:ext>
                    </a:extLst>
                  </a:tr>
                  <a:tr h="238711">
                    <a:tc>
                      <a:txBody>
                        <a:bodyPr/>
                        <a:lstStyle/>
                        <a:p>
                          <a:pPr algn="l" fontAlgn="b"/>
                          <a:r>
                            <a:rPr lang="fr-FR" sz="1600" u="none" strike="noStrike">
                              <a:effectLst/>
                            </a:rPr>
                            <a:t>Bamboo</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5,71E-03</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1,31E-02</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2000" b="1" u="none" strike="noStrike" dirty="0">
                              <a:solidFill>
                                <a:schemeClr val="bg1"/>
                              </a:solidFill>
                              <a:effectLst/>
                            </a:rPr>
                            <a:t>230,6</a:t>
                          </a:r>
                          <a:endParaRPr lang="fr-FR" sz="2000" b="1" i="0" u="none" strike="noStrike" dirty="0">
                            <a:solidFill>
                              <a:schemeClr val="bg1"/>
                            </a:solidFill>
                            <a:effectLst/>
                            <a:latin typeface="Calibri" panose="020F0502020204030204" pitchFamily="34" charset="0"/>
                          </a:endParaRPr>
                        </a:p>
                      </a:txBody>
                      <a:tcPr marL="9525" marR="9525" marT="9525" marB="0" anchor="b">
                        <a:solidFill>
                          <a:schemeClr val="accent5">
                            <a:lumMod val="50000"/>
                          </a:schemeClr>
                        </a:solidFill>
                      </a:tcPr>
                    </a:tc>
                    <a:tc>
                      <a:txBody>
                        <a:bodyPr/>
                        <a:lstStyle/>
                        <a:p>
                          <a:pPr algn="r" fontAlgn="b"/>
                          <a:r>
                            <a:rPr lang="fr-FR" sz="1600" u="none" strike="noStrike" dirty="0">
                              <a:effectLst/>
                            </a:rPr>
                            <a:t>46,9</a:t>
                          </a:r>
                          <a:endParaRPr lang="fr-F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40572505"/>
                      </a:ext>
                    </a:extLst>
                  </a:tr>
                  <a:tr h="238711">
                    <a:tc>
                      <a:txBody>
                        <a:bodyPr/>
                        <a:lstStyle/>
                        <a:p>
                          <a:pPr algn="l" fontAlgn="b"/>
                          <a:r>
                            <a:rPr lang="fr-FR" sz="1600" u="none" strike="noStrike" dirty="0" err="1">
                              <a:effectLst/>
                            </a:rPr>
                            <a:t>Cast</a:t>
                          </a:r>
                          <a:r>
                            <a:rPr lang="fr-FR" sz="1600" u="none" strike="noStrike" dirty="0">
                              <a:effectLst/>
                            </a:rPr>
                            <a:t> </a:t>
                          </a:r>
                          <a:r>
                            <a:rPr lang="fr-FR" sz="1600" u="none" strike="noStrike" dirty="0" err="1">
                              <a:effectLst/>
                            </a:rPr>
                            <a:t>iron</a:t>
                          </a:r>
                          <a:r>
                            <a:rPr lang="fr-FR" sz="1600" u="none" strike="noStrike" dirty="0">
                              <a:effectLst/>
                            </a:rPr>
                            <a:t>, ductile (</a:t>
                          </a:r>
                          <a:r>
                            <a:rPr lang="fr-FR" sz="1600" u="none" strike="noStrike" dirty="0" err="1">
                              <a:effectLst/>
                            </a:rPr>
                            <a:t>nodular</a:t>
                          </a:r>
                          <a:r>
                            <a:rPr lang="fr-FR" sz="1600" u="none" strike="noStrike" dirty="0">
                              <a:effectLst/>
                            </a:rPr>
                            <a:t>)</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7,74E-04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2,30E-03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750,1</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26,4</a:t>
                          </a:r>
                          <a:endParaRPr lang="fr-F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2215335"/>
                      </a:ext>
                    </a:extLst>
                  </a:tr>
                  <a:tr h="432067">
                    <a:tc>
                      <a:txBody>
                        <a:bodyPr/>
                        <a:lstStyle/>
                        <a:p>
                          <a:pPr algn="l" fontAlgn="b"/>
                          <a:r>
                            <a:rPr lang="fr-FR" sz="1600" u="none" strike="noStrike">
                              <a:effectLst/>
                            </a:rPr>
                            <a:t>Hardwood: oak, along grain</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8,46E-03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2,30E-02</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270,7</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43,8</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5179852"/>
                      </a:ext>
                    </a:extLst>
                  </a:tr>
                  <a:tr h="238711">
                    <a:tc>
                      <a:txBody>
                        <a:bodyPr/>
                        <a:lstStyle/>
                        <a:p>
                          <a:pPr algn="l" fontAlgn="b"/>
                          <a:r>
                            <a:rPr lang="fr-FR" sz="1600" u="none" strike="noStrike">
                              <a:effectLst/>
                            </a:rPr>
                            <a:t>High carbon steel</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7,73E-04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2,98E-03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750,9</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25,3</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9622688"/>
                      </a:ext>
                    </a:extLst>
                  </a:tr>
                  <a:tr h="238711">
                    <a:tc>
                      <a:txBody>
                        <a:bodyPr/>
                        <a:lstStyle/>
                        <a:p>
                          <a:pPr algn="l" fontAlgn="b"/>
                          <a:r>
                            <a:rPr lang="fr-FR" sz="1600" u="none" strike="noStrike">
                              <a:effectLst/>
                            </a:rPr>
                            <a:t>Low alloy steel</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7,80E-04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3,00E-03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744,6</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2000" b="1" u="none" strike="noStrike" dirty="0">
                              <a:solidFill>
                                <a:schemeClr val="bg1"/>
                              </a:solidFill>
                              <a:effectLst/>
                            </a:rPr>
                            <a:t>25,1</a:t>
                          </a:r>
                          <a:endParaRPr lang="fr-FR" sz="2000" b="1" i="0" u="none" strike="noStrike" dirty="0">
                            <a:solidFill>
                              <a:schemeClr val="bg1"/>
                            </a:solidFill>
                            <a:effectLst/>
                            <a:latin typeface="Calibri" panose="020F0502020204030204" pitchFamily="34" charset="0"/>
                          </a:endParaRPr>
                        </a:p>
                      </a:txBody>
                      <a:tcPr marL="9525" marR="9525" marT="9525" marB="0" anchor="b">
                        <a:solidFill>
                          <a:schemeClr val="accent5">
                            <a:lumMod val="50000"/>
                          </a:schemeClr>
                        </a:solidFill>
                      </a:tcPr>
                    </a:tc>
                    <a:extLst>
                      <a:ext uri="{0D108BD9-81ED-4DB2-BD59-A6C34878D82A}">
                        <a16:rowId xmlns:a16="http://schemas.microsoft.com/office/drawing/2014/main" val="2484461364"/>
                      </a:ext>
                    </a:extLst>
                  </a:tr>
                  <a:tr h="238711">
                    <a:tc>
                      <a:txBody>
                        <a:bodyPr/>
                        <a:lstStyle/>
                        <a:p>
                          <a:pPr algn="l" fontAlgn="b"/>
                          <a:r>
                            <a:rPr lang="fr-FR" sz="1600" u="none" strike="noStrike">
                              <a:effectLst/>
                            </a:rPr>
                            <a:t>Medium carbon steel</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7,74E-04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2,77E-03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750,0</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25,2</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02009702"/>
                      </a:ext>
                    </a:extLst>
                  </a:tr>
                  <a:tr h="238711">
                    <a:tc>
                      <a:txBody>
                        <a:bodyPr/>
                        <a:lstStyle/>
                        <a:p>
                          <a:pPr algn="l" fontAlgn="b"/>
                          <a:r>
                            <a:rPr lang="fr-FR" sz="1600" u="none" strike="noStrike" dirty="0">
                              <a:effectLst/>
                            </a:rPr>
                            <a:t>Paper and </a:t>
                          </a:r>
                          <a:r>
                            <a:rPr lang="fr-FR" sz="1600" u="none" strike="noStrike" dirty="0" err="1">
                              <a:effectLst/>
                            </a:rPr>
                            <a:t>cardboard</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3,03E-03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0,00903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378,5</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61,4</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063471"/>
                      </a:ext>
                    </a:extLst>
                  </a:tr>
                  <a:tr h="238711">
                    <a:tc>
                      <a:txBody>
                        <a:bodyPr/>
                        <a:lstStyle/>
                        <a:p>
                          <a:pPr algn="l" fontAlgn="b"/>
                          <a:r>
                            <a:rPr lang="fr-FR" sz="1600" u="none" strike="noStrike">
                              <a:effectLst/>
                            </a:rPr>
                            <a:t>Plywood</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2,91E-03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0,00456</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327,6</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54,0</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4751212"/>
                      </a:ext>
                    </a:extLst>
                  </a:tr>
                  <a:tr h="238711">
                    <a:tc>
                      <a:txBody>
                        <a:bodyPr/>
                        <a:lstStyle/>
                        <a:p>
                          <a:pPr algn="l" fontAlgn="b"/>
                          <a:r>
                            <a:rPr lang="fr-FR" sz="1600" u="none" strike="noStrike">
                              <a:effectLst/>
                            </a:rPr>
                            <a:t>Rigid Polymer Foam (MD)</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6,09E-04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0,00186</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447,4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156,7</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113014"/>
                      </a:ext>
                    </a:extLst>
                  </a:tr>
                  <a:tr h="432067">
                    <a:tc>
                      <a:txBody>
                        <a:bodyPr/>
                        <a:lstStyle/>
                        <a:p>
                          <a:pPr algn="l" fontAlgn="b"/>
                          <a:r>
                            <a:rPr lang="fr-FR" sz="1600" u="none" strike="noStrike">
                              <a:effectLst/>
                            </a:rPr>
                            <a:t>Softwood: pine, along grain</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2000" b="1" u="none" strike="noStrike" dirty="0">
                              <a:solidFill>
                                <a:schemeClr val="bg1"/>
                              </a:solidFill>
                              <a:effectLst/>
                            </a:rPr>
                            <a:t>1,62E-02</a:t>
                          </a:r>
                          <a:endParaRPr lang="fr-FR" sz="2000" b="1" i="0" u="none" strike="noStrike" dirty="0">
                            <a:solidFill>
                              <a:schemeClr val="bg1"/>
                            </a:solidFill>
                            <a:effectLst/>
                            <a:latin typeface="Calibri" panose="020F0502020204030204" pitchFamily="34" charset="0"/>
                          </a:endParaRPr>
                        </a:p>
                      </a:txBody>
                      <a:tcPr marL="9525" marR="9525" marT="9525" marB="0" anchor="b">
                        <a:solidFill>
                          <a:schemeClr val="accent5">
                            <a:lumMod val="50000"/>
                          </a:schemeClr>
                        </a:solidFill>
                      </a:tcPr>
                    </a:tc>
                    <a:tc>
                      <a:txBody>
                        <a:bodyPr/>
                        <a:lstStyle/>
                        <a:p>
                          <a:pPr marL="0" algn="r" defTabSz="457200" rtl="0" eaLnBrk="1" fontAlgn="b" latinLnBrk="0" hangingPunct="1"/>
                          <a:r>
                            <a:rPr lang="fr-FR" sz="2000" b="1" u="none" strike="noStrike" kern="1200" dirty="0">
                              <a:solidFill>
                                <a:schemeClr val="bg1"/>
                              </a:solidFill>
                              <a:effectLst/>
                              <a:latin typeface="+mn-lt"/>
                              <a:ea typeface="+mn-ea"/>
                              <a:cs typeface="+mn-cs"/>
                            </a:rPr>
                            <a:t>0,0404</a:t>
                          </a:r>
                        </a:p>
                      </a:txBody>
                      <a:tcPr marL="9525" marR="9525" marT="9525" marB="0" anchor="b">
                        <a:solidFill>
                          <a:schemeClr val="accent5">
                            <a:lumMod val="50000"/>
                          </a:schemeClr>
                        </a:solidFill>
                      </a:tcPr>
                    </a:tc>
                    <a:tc>
                      <a:txBody>
                        <a:bodyPr/>
                        <a:lstStyle/>
                        <a:p>
                          <a:pPr algn="r" fontAlgn="b"/>
                          <a:r>
                            <a:rPr lang="fr-FR" sz="1600" u="none" strike="noStrike" dirty="0">
                              <a:effectLst/>
                            </a:rPr>
                            <a:t>234,3</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54,8</a:t>
                          </a:r>
                          <a:endParaRPr lang="fr-F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6038416"/>
                      </a:ext>
                    </a:extLst>
                  </a:tr>
                </a:tbl>
              </a:graphicData>
            </a:graphic>
          </p:graphicFrame>
        </mc:Choice>
        <mc:Fallback xmlns="">
          <p:graphicFrame>
            <p:nvGraphicFramePr>
              <p:cNvPr id="5" name="Tableau 4"/>
              <p:cNvGraphicFramePr>
                <a:graphicFrameLocks noGrp="1"/>
              </p:cNvGraphicFramePr>
              <p:nvPr>
                <p:extLst>
                  <p:ext uri="{D42A27DB-BD31-4B8C-83A1-F6EECF244321}">
                    <p14:modId xmlns:p14="http://schemas.microsoft.com/office/powerpoint/2010/main" val="1887214523"/>
                  </p:ext>
                </p:extLst>
              </p:nvPr>
            </p:nvGraphicFramePr>
            <p:xfrm>
              <a:off x="382005" y="1025208"/>
              <a:ext cx="8229601" cy="3837114"/>
            </p:xfrm>
            <a:graphic>
              <a:graphicData uri="http://schemas.openxmlformats.org/drawingml/2006/table">
                <a:tbl>
                  <a:tblPr firstRow="1" firstCol="1">
                    <a:tableStyleId>{BDBED569-4797-4DF1-A0F4-6AAB3CD982D8}</a:tableStyleId>
                  </a:tblPr>
                  <a:tblGrid>
                    <a:gridCol w="2895451">
                      <a:extLst>
                        <a:ext uri="{9D8B030D-6E8A-4147-A177-3AD203B41FA5}">
                          <a16:colId xmlns:a16="http://schemas.microsoft.com/office/drawing/2014/main" val="2355985332"/>
                        </a:ext>
                      </a:extLst>
                    </a:gridCol>
                    <a:gridCol w="1376025">
                      <a:extLst>
                        <a:ext uri="{9D8B030D-6E8A-4147-A177-3AD203B41FA5}">
                          <a16:colId xmlns:a16="http://schemas.microsoft.com/office/drawing/2014/main" val="2093935754"/>
                        </a:ext>
                      </a:extLst>
                    </a:gridCol>
                    <a:gridCol w="1319375">
                      <a:extLst>
                        <a:ext uri="{9D8B030D-6E8A-4147-A177-3AD203B41FA5}">
                          <a16:colId xmlns:a16="http://schemas.microsoft.com/office/drawing/2014/main" val="657797882"/>
                        </a:ext>
                      </a:extLst>
                    </a:gridCol>
                    <a:gridCol w="1319375">
                      <a:extLst>
                        <a:ext uri="{9D8B030D-6E8A-4147-A177-3AD203B41FA5}">
                          <a16:colId xmlns:a16="http://schemas.microsoft.com/office/drawing/2014/main" val="3217150231"/>
                        </a:ext>
                      </a:extLst>
                    </a:gridCol>
                    <a:gridCol w="1319375">
                      <a:extLst>
                        <a:ext uri="{9D8B030D-6E8A-4147-A177-3AD203B41FA5}">
                          <a16:colId xmlns:a16="http://schemas.microsoft.com/office/drawing/2014/main" val="1002698784"/>
                        </a:ext>
                      </a:extLst>
                    </a:gridCol>
                  </a:tblGrid>
                  <a:tr h="824140">
                    <a:tc>
                      <a:txBody>
                        <a:bodyPr/>
                        <a:lstStyle/>
                        <a:p>
                          <a:pPr algn="ctr" fontAlgn="b"/>
                          <a:r>
                            <a:rPr lang="fr-FR" sz="1600" u="none" strike="noStrike">
                              <a:effectLst/>
                            </a:rPr>
                            <a:t>Nom</a:t>
                          </a:r>
                          <a:endParaRPr lang="fr-FR" sz="1600" b="0" i="0" u="none" strike="noStrike">
                            <a:solidFill>
                              <a:srgbClr val="000000"/>
                            </a:solidFill>
                            <a:effectLst/>
                            <a:latin typeface="Calibri" panose="020F0502020204030204" pitchFamily="34" charset="0"/>
                          </a:endParaRPr>
                        </a:p>
                      </a:txBody>
                      <a:tcPr marL="9525" marR="9525" marT="9525" marB="0" anchor="ctr"/>
                    </a:tc>
                    <a:tc>
                      <a:txBody>
                        <a:bodyPr/>
                        <a:lstStyle/>
                        <a:p>
                          <a:endParaRPr lang="fr-FR"/>
                        </a:p>
                      </a:txBody>
                      <a:tcPr marL="9525" marR="9525" marT="9525" marB="0" anchor="ctr">
                        <a:blipFill>
                          <a:blip r:embed="rId3"/>
                          <a:stretch>
                            <a:fillRect l="-210619" t="-741" r="-288938" b="-385185"/>
                          </a:stretch>
                        </a:blipFill>
                      </a:tcPr>
                    </a:tc>
                    <a:tc>
                      <a:txBody>
                        <a:bodyPr/>
                        <a:lstStyle/>
                        <a:p>
                          <a:endParaRPr lang="fr-FR"/>
                        </a:p>
                      </a:txBody>
                      <a:tcPr marL="9525" marR="9525" marT="9525" marB="0" anchor="ctr">
                        <a:blipFill>
                          <a:blip r:embed="rId3"/>
                          <a:stretch>
                            <a:fillRect l="-323502" t="-741" r="-200922" b="-385185"/>
                          </a:stretch>
                        </a:blipFill>
                      </a:tcPr>
                    </a:tc>
                    <a:tc>
                      <a:txBody>
                        <a:bodyPr/>
                        <a:lstStyle/>
                        <a:p>
                          <a:pPr algn="ctr" fontAlgn="b"/>
                          <a:r>
                            <a:rPr lang="fr-FR" sz="1600" u="none" strike="noStrike" dirty="0" smtClean="0">
                              <a:effectLst/>
                            </a:rPr>
                            <a:t>m (g)</a:t>
                          </a:r>
                          <a:endParaRPr lang="fr-FR" sz="16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fr-FR" sz="1600" u="none" strike="noStrike" dirty="0" smtClean="0">
                              <a:effectLst/>
                            </a:rPr>
                            <a:t>b (mm)</a:t>
                          </a:r>
                          <a:endParaRPr lang="fr-FR" sz="16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61534983"/>
                      </a:ext>
                    </a:extLst>
                  </a:tr>
                  <a:tr h="314325">
                    <a:tc>
                      <a:txBody>
                        <a:bodyPr/>
                        <a:lstStyle/>
                        <a:p>
                          <a:pPr algn="l" fontAlgn="b"/>
                          <a:r>
                            <a:rPr lang="fr-FR" sz="1600" u="none" strike="noStrike">
                              <a:effectLst/>
                            </a:rPr>
                            <a:t>Bamboo</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5,71E-03</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1,31E-02</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2000" b="1" u="none" strike="noStrike" dirty="0">
                              <a:solidFill>
                                <a:schemeClr val="bg1"/>
                              </a:solidFill>
                              <a:effectLst/>
                            </a:rPr>
                            <a:t>230,6</a:t>
                          </a:r>
                          <a:endParaRPr lang="fr-FR" sz="2000" b="1" i="0" u="none" strike="noStrike" dirty="0">
                            <a:solidFill>
                              <a:schemeClr val="bg1"/>
                            </a:solidFill>
                            <a:effectLst/>
                            <a:latin typeface="Calibri" panose="020F0502020204030204" pitchFamily="34" charset="0"/>
                          </a:endParaRPr>
                        </a:p>
                      </a:txBody>
                      <a:tcPr marL="9525" marR="9525" marT="9525" marB="0" anchor="b">
                        <a:solidFill>
                          <a:schemeClr val="accent5">
                            <a:lumMod val="50000"/>
                          </a:schemeClr>
                        </a:solidFill>
                      </a:tcPr>
                    </a:tc>
                    <a:tc>
                      <a:txBody>
                        <a:bodyPr/>
                        <a:lstStyle/>
                        <a:p>
                          <a:pPr algn="r" fontAlgn="b"/>
                          <a:r>
                            <a:rPr lang="fr-FR" sz="1600" u="none" strike="noStrike" dirty="0">
                              <a:effectLst/>
                            </a:rPr>
                            <a:t>46,9</a:t>
                          </a:r>
                          <a:endParaRPr lang="fr-F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40572505"/>
                      </a:ext>
                    </a:extLst>
                  </a:tr>
                  <a:tr h="253365">
                    <a:tc>
                      <a:txBody>
                        <a:bodyPr/>
                        <a:lstStyle/>
                        <a:p>
                          <a:pPr algn="l" fontAlgn="b"/>
                          <a:r>
                            <a:rPr lang="fr-FR" sz="1600" u="none" strike="noStrike" dirty="0" err="1">
                              <a:effectLst/>
                            </a:rPr>
                            <a:t>Cast</a:t>
                          </a:r>
                          <a:r>
                            <a:rPr lang="fr-FR" sz="1600" u="none" strike="noStrike" dirty="0">
                              <a:effectLst/>
                            </a:rPr>
                            <a:t> </a:t>
                          </a:r>
                          <a:r>
                            <a:rPr lang="fr-FR" sz="1600" u="none" strike="noStrike" dirty="0" err="1">
                              <a:effectLst/>
                            </a:rPr>
                            <a:t>iron</a:t>
                          </a:r>
                          <a:r>
                            <a:rPr lang="fr-FR" sz="1600" u="none" strike="noStrike" dirty="0">
                              <a:effectLst/>
                            </a:rPr>
                            <a:t>, ductile (</a:t>
                          </a:r>
                          <a:r>
                            <a:rPr lang="fr-FR" sz="1600" u="none" strike="noStrike" dirty="0" err="1">
                              <a:effectLst/>
                            </a:rPr>
                            <a:t>nodular</a:t>
                          </a:r>
                          <a:r>
                            <a:rPr lang="fr-FR" sz="1600" u="none" strike="noStrike" dirty="0">
                              <a:effectLst/>
                            </a:rPr>
                            <a:t>)</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7,74E-04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2,30E-03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750,1</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26,4</a:t>
                          </a:r>
                          <a:endParaRPr lang="fr-F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2215335"/>
                      </a:ext>
                    </a:extLst>
                  </a:tr>
                  <a:tr h="432067">
                    <a:tc>
                      <a:txBody>
                        <a:bodyPr/>
                        <a:lstStyle/>
                        <a:p>
                          <a:pPr algn="l" fontAlgn="b"/>
                          <a:r>
                            <a:rPr lang="fr-FR" sz="1600" u="none" strike="noStrike">
                              <a:effectLst/>
                            </a:rPr>
                            <a:t>Hardwood: oak, along grain</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8,46E-03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2,30E-02</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270,7</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43,8</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5179852"/>
                      </a:ext>
                    </a:extLst>
                  </a:tr>
                  <a:tr h="253365">
                    <a:tc>
                      <a:txBody>
                        <a:bodyPr/>
                        <a:lstStyle/>
                        <a:p>
                          <a:pPr algn="l" fontAlgn="b"/>
                          <a:r>
                            <a:rPr lang="fr-FR" sz="1600" u="none" strike="noStrike">
                              <a:effectLst/>
                            </a:rPr>
                            <a:t>High carbon steel</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7,73E-04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2,98E-03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750,9</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25,3</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69622688"/>
                      </a:ext>
                    </a:extLst>
                  </a:tr>
                  <a:tr h="314325">
                    <a:tc>
                      <a:txBody>
                        <a:bodyPr/>
                        <a:lstStyle/>
                        <a:p>
                          <a:pPr algn="l" fontAlgn="b"/>
                          <a:r>
                            <a:rPr lang="fr-FR" sz="1600" u="none" strike="noStrike">
                              <a:effectLst/>
                            </a:rPr>
                            <a:t>Low alloy steel</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7,80E-04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3,00E-03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744,6</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2000" b="1" u="none" strike="noStrike" dirty="0">
                              <a:solidFill>
                                <a:schemeClr val="bg1"/>
                              </a:solidFill>
                              <a:effectLst/>
                            </a:rPr>
                            <a:t>25,1</a:t>
                          </a:r>
                          <a:endParaRPr lang="fr-FR" sz="2000" b="1" i="0" u="none" strike="noStrike" dirty="0">
                            <a:solidFill>
                              <a:schemeClr val="bg1"/>
                            </a:solidFill>
                            <a:effectLst/>
                            <a:latin typeface="Calibri" panose="020F0502020204030204" pitchFamily="34" charset="0"/>
                          </a:endParaRPr>
                        </a:p>
                      </a:txBody>
                      <a:tcPr marL="9525" marR="9525" marT="9525" marB="0" anchor="b">
                        <a:solidFill>
                          <a:schemeClr val="accent5">
                            <a:lumMod val="50000"/>
                          </a:schemeClr>
                        </a:solidFill>
                      </a:tcPr>
                    </a:tc>
                    <a:extLst>
                      <a:ext uri="{0D108BD9-81ED-4DB2-BD59-A6C34878D82A}">
                        <a16:rowId xmlns:a16="http://schemas.microsoft.com/office/drawing/2014/main" val="2484461364"/>
                      </a:ext>
                    </a:extLst>
                  </a:tr>
                  <a:tr h="253365">
                    <a:tc>
                      <a:txBody>
                        <a:bodyPr/>
                        <a:lstStyle/>
                        <a:p>
                          <a:pPr algn="l" fontAlgn="b"/>
                          <a:r>
                            <a:rPr lang="fr-FR" sz="1600" u="none" strike="noStrike">
                              <a:effectLst/>
                            </a:rPr>
                            <a:t>Medium carbon steel</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7,74E-04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2,77E-03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750,0</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25,2</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02009702"/>
                      </a:ext>
                    </a:extLst>
                  </a:tr>
                  <a:tr h="253365">
                    <a:tc>
                      <a:txBody>
                        <a:bodyPr/>
                        <a:lstStyle/>
                        <a:p>
                          <a:pPr algn="l" fontAlgn="b"/>
                          <a:r>
                            <a:rPr lang="fr-FR" sz="1600" u="none" strike="noStrike">
                              <a:effectLst/>
                            </a:rPr>
                            <a:t>Paper and cardboard</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3,03E-03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0,00903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378,5</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61,4</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063471"/>
                      </a:ext>
                    </a:extLst>
                  </a:tr>
                  <a:tr h="253365">
                    <a:tc>
                      <a:txBody>
                        <a:bodyPr/>
                        <a:lstStyle/>
                        <a:p>
                          <a:pPr algn="l" fontAlgn="b"/>
                          <a:r>
                            <a:rPr lang="fr-FR" sz="1600" u="none" strike="noStrike">
                              <a:effectLst/>
                            </a:rPr>
                            <a:t>Plywood</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2,91E-03</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0,00456</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327,6</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54,0</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84751212"/>
                      </a:ext>
                    </a:extLst>
                  </a:tr>
                  <a:tr h="253365">
                    <a:tc>
                      <a:txBody>
                        <a:bodyPr/>
                        <a:lstStyle/>
                        <a:p>
                          <a:pPr algn="l" fontAlgn="b"/>
                          <a:r>
                            <a:rPr lang="fr-FR" sz="1600" u="none" strike="noStrike">
                              <a:effectLst/>
                            </a:rPr>
                            <a:t>Rigid Polymer Foam (MD)</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6,09E-04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0,00186</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447,4</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a:effectLst/>
                            </a:rPr>
                            <a:t>156,7</a:t>
                          </a:r>
                          <a:endParaRPr lang="fr-FR" sz="16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7113014"/>
                      </a:ext>
                    </a:extLst>
                  </a:tr>
                  <a:tr h="432067">
                    <a:tc>
                      <a:txBody>
                        <a:bodyPr/>
                        <a:lstStyle/>
                        <a:p>
                          <a:pPr algn="l" fontAlgn="b"/>
                          <a:r>
                            <a:rPr lang="fr-FR" sz="1600" u="none" strike="noStrike">
                              <a:effectLst/>
                            </a:rPr>
                            <a:t>Softwood: pine, along grain</a:t>
                          </a:r>
                          <a:endParaRPr lang="fr-FR"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2000" b="1" u="none" strike="noStrike" dirty="0">
                              <a:solidFill>
                                <a:schemeClr val="bg1"/>
                              </a:solidFill>
                              <a:effectLst/>
                            </a:rPr>
                            <a:t>1,62E-02</a:t>
                          </a:r>
                          <a:endParaRPr lang="fr-FR" sz="2000" b="1" i="0" u="none" strike="noStrike" dirty="0">
                            <a:solidFill>
                              <a:schemeClr val="bg1"/>
                            </a:solidFill>
                            <a:effectLst/>
                            <a:latin typeface="Calibri" panose="020F0502020204030204" pitchFamily="34" charset="0"/>
                          </a:endParaRPr>
                        </a:p>
                      </a:txBody>
                      <a:tcPr marL="9525" marR="9525" marT="9525" marB="0" anchor="b">
                        <a:solidFill>
                          <a:schemeClr val="accent5">
                            <a:lumMod val="50000"/>
                          </a:schemeClr>
                        </a:solidFill>
                      </a:tcPr>
                    </a:tc>
                    <a:tc>
                      <a:txBody>
                        <a:bodyPr/>
                        <a:lstStyle/>
                        <a:p>
                          <a:pPr marL="0" algn="r" defTabSz="457200" rtl="0" eaLnBrk="1" fontAlgn="b" latinLnBrk="0" hangingPunct="1"/>
                          <a:r>
                            <a:rPr lang="fr-FR" sz="2000" b="1" u="none" strike="noStrike" kern="1200" dirty="0">
                              <a:solidFill>
                                <a:schemeClr val="bg1"/>
                              </a:solidFill>
                              <a:effectLst/>
                              <a:latin typeface="+mn-lt"/>
                              <a:ea typeface="+mn-ea"/>
                              <a:cs typeface="+mn-cs"/>
                            </a:rPr>
                            <a:t>0,0404</a:t>
                          </a:r>
                        </a:p>
                      </a:txBody>
                      <a:tcPr marL="9525" marR="9525" marT="9525" marB="0" anchor="b">
                        <a:solidFill>
                          <a:schemeClr val="accent5">
                            <a:lumMod val="50000"/>
                          </a:schemeClr>
                        </a:solidFill>
                      </a:tcPr>
                    </a:tc>
                    <a:tc>
                      <a:txBody>
                        <a:bodyPr/>
                        <a:lstStyle/>
                        <a:p>
                          <a:pPr algn="r" fontAlgn="b"/>
                          <a:r>
                            <a:rPr lang="fr-FR" sz="1600" u="none" strike="noStrike" dirty="0">
                              <a:effectLst/>
                            </a:rPr>
                            <a:t>234,3</a:t>
                          </a:r>
                          <a:endParaRPr lang="fr-FR"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600" u="none" strike="noStrike" dirty="0">
                              <a:effectLst/>
                            </a:rPr>
                            <a:t>54,8</a:t>
                          </a:r>
                          <a:endParaRPr lang="fr-FR" sz="16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76038416"/>
                      </a:ext>
                    </a:extLst>
                  </a:tr>
                </a:tbl>
              </a:graphicData>
            </a:graphic>
          </p:graphicFrame>
        </mc:Fallback>
      </mc:AlternateContent>
      <p:pic>
        <p:nvPicPr>
          <p:cNvPr id="11" name="Image 10"/>
          <p:cNvPicPr/>
          <p:nvPr/>
        </p:nvPicPr>
        <p:blipFill>
          <a:blip r:embed="rId4" cstate="print"/>
          <a:srcRect/>
          <a:stretch>
            <a:fillRect/>
          </a:stretch>
        </p:blipFill>
        <p:spPr bwMode="auto">
          <a:xfrm>
            <a:off x="382005" y="4987497"/>
            <a:ext cx="1796116" cy="1374302"/>
          </a:xfrm>
          <a:prstGeom prst="rect">
            <a:avLst/>
          </a:prstGeom>
          <a:noFill/>
          <a:ln w="9525">
            <a:noFill/>
            <a:miter lim="800000"/>
            <a:headEnd/>
            <a:tailEnd/>
          </a:ln>
        </p:spPr>
      </p:pic>
      <p:pic>
        <p:nvPicPr>
          <p:cNvPr id="13" name="Image 12"/>
          <p:cNvPicPr/>
          <p:nvPr/>
        </p:nvPicPr>
        <p:blipFill>
          <a:blip r:embed="rId5" cstate="print"/>
          <a:srcRect/>
          <a:stretch>
            <a:fillRect/>
          </a:stretch>
        </p:blipFill>
        <p:spPr bwMode="auto">
          <a:xfrm>
            <a:off x="3252734" y="5324925"/>
            <a:ext cx="1200150" cy="1162050"/>
          </a:xfrm>
          <a:prstGeom prst="rect">
            <a:avLst/>
          </a:prstGeom>
          <a:noFill/>
          <a:ln w="9525">
            <a:noFill/>
            <a:miter lim="800000"/>
            <a:headEnd/>
            <a:tailEnd/>
          </a:ln>
        </p:spPr>
      </p:pic>
      <p:pic>
        <p:nvPicPr>
          <p:cNvPr id="14" name="Image 13"/>
          <p:cNvPicPr/>
          <p:nvPr/>
        </p:nvPicPr>
        <p:blipFill>
          <a:blip r:embed="rId6" cstate="print"/>
          <a:srcRect/>
          <a:stretch>
            <a:fillRect/>
          </a:stretch>
        </p:blipFill>
        <p:spPr bwMode="auto">
          <a:xfrm>
            <a:off x="5234969" y="5005722"/>
            <a:ext cx="3376636" cy="1356077"/>
          </a:xfrm>
          <a:prstGeom prst="rect">
            <a:avLst/>
          </a:prstGeom>
          <a:noFill/>
          <a:ln w="9525">
            <a:noFill/>
            <a:miter lim="800000"/>
            <a:headEnd/>
            <a:tailEnd/>
          </a:ln>
        </p:spPr>
      </p:pic>
      <p:sp>
        <p:nvSpPr>
          <p:cNvPr id="2" name="Rectangle 1"/>
          <p:cNvSpPr/>
          <p:nvPr/>
        </p:nvSpPr>
        <p:spPr>
          <a:xfrm>
            <a:off x="205047" y="3663142"/>
            <a:ext cx="8539942" cy="34913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val="257026041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smtClean="0"/>
              <a:t>Prise en compte de la forme</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78</a:t>
            </a:fld>
            <a:endParaRPr lang="fr-FR" dirty="0"/>
          </a:p>
        </p:txBody>
      </p:sp>
      <mc:AlternateContent xmlns:mc="http://schemas.openxmlformats.org/markup-compatibility/2006" xmlns:a14="http://schemas.microsoft.com/office/drawing/2010/main">
        <mc:Choice Requires="a14">
          <p:graphicFrame>
            <p:nvGraphicFramePr>
              <p:cNvPr id="2" name="Tableau 1"/>
              <p:cNvGraphicFramePr>
                <a:graphicFrameLocks noGrp="1"/>
              </p:cNvGraphicFramePr>
              <p:nvPr>
                <p:extLst>
                  <p:ext uri="{D42A27DB-BD31-4B8C-83A1-F6EECF244321}">
                    <p14:modId xmlns:p14="http://schemas.microsoft.com/office/powerpoint/2010/main" val="1413921889"/>
                  </p:ext>
                </p:extLst>
              </p:nvPr>
            </p:nvGraphicFramePr>
            <p:xfrm>
              <a:off x="382005" y="855363"/>
              <a:ext cx="8229600" cy="1941069"/>
            </p:xfrm>
            <a:graphic>
              <a:graphicData uri="http://schemas.openxmlformats.org/drawingml/2006/table">
                <a:tbl>
                  <a:tblPr firstRow="1" firstCol="1" bandRow="1">
                    <a:tableStyleId>{7DF18680-E054-41AD-8BC1-D1AEF772440D}</a:tableStyleId>
                  </a:tblPr>
                  <a:tblGrid>
                    <a:gridCol w="2794266">
                      <a:extLst>
                        <a:ext uri="{9D8B030D-6E8A-4147-A177-3AD203B41FA5}">
                          <a16:colId xmlns:a16="http://schemas.microsoft.com/office/drawing/2014/main" val="2907014103"/>
                        </a:ext>
                      </a:extLst>
                    </a:gridCol>
                    <a:gridCol w="2781499">
                      <a:extLst>
                        <a:ext uri="{9D8B030D-6E8A-4147-A177-3AD203B41FA5}">
                          <a16:colId xmlns:a16="http://schemas.microsoft.com/office/drawing/2014/main" val="1878390366"/>
                        </a:ext>
                      </a:extLst>
                    </a:gridCol>
                    <a:gridCol w="2653835">
                      <a:extLst>
                        <a:ext uri="{9D8B030D-6E8A-4147-A177-3AD203B41FA5}">
                          <a16:colId xmlns:a16="http://schemas.microsoft.com/office/drawing/2014/main" val="3098195090"/>
                        </a:ext>
                      </a:extLst>
                    </a:gridCol>
                  </a:tblGrid>
                  <a:tr h="0">
                    <a:tc>
                      <a:txBody>
                        <a:bodyPr/>
                        <a:lstStyle/>
                        <a:p>
                          <a:pPr marL="453390" indent="-226695" algn="just">
                            <a:lnSpc>
                              <a:spcPct val="107000"/>
                            </a:lnSpc>
                            <a:spcAft>
                              <a:spcPts val="800"/>
                            </a:spcAft>
                          </a:pPr>
                          <a:r>
                            <a:rPr lang="fr-FR" sz="1400" dirty="0">
                              <a:effectLst/>
                            </a:rPr>
                            <a:t>Contrainte de conception</a:t>
                          </a:r>
                          <a:endParaRPr lang="fr-FR"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453390" indent="-226695" algn="ctr">
                            <a:lnSpc>
                              <a:spcPct val="107000"/>
                            </a:lnSpc>
                            <a:spcAft>
                              <a:spcPts val="800"/>
                            </a:spcAft>
                          </a:pPr>
                          <a:r>
                            <a:rPr lang="fr-FR" sz="2000" dirty="0">
                              <a:effectLst/>
                            </a:rPr>
                            <a:t>Flexion</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453390" indent="-226695" algn="ctr">
                            <a:lnSpc>
                              <a:spcPct val="107000"/>
                            </a:lnSpc>
                            <a:spcAft>
                              <a:spcPts val="800"/>
                            </a:spcAft>
                          </a:pPr>
                          <a:r>
                            <a:rPr lang="fr-FR" sz="2000" dirty="0">
                              <a:effectLst/>
                            </a:rPr>
                            <a:t>Torsion</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4717365"/>
                      </a:ext>
                    </a:extLst>
                  </a:tr>
                  <a:tr h="0">
                    <a:tc>
                      <a:txBody>
                        <a:bodyPr/>
                        <a:lstStyle/>
                        <a:p>
                          <a:pPr marL="453390" indent="-226695" algn="ctr">
                            <a:lnSpc>
                              <a:spcPct val="107000"/>
                            </a:lnSpc>
                            <a:spcAft>
                              <a:spcPts val="800"/>
                            </a:spcAft>
                          </a:pPr>
                          <a:r>
                            <a:rPr lang="fr-FR" sz="2000" dirty="0">
                              <a:effectLst/>
                            </a:rPr>
                            <a:t>Rigidité</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14:m>
                            <m:oMathPara xmlns:m="http://schemas.openxmlformats.org/officeDocument/2006/math">
                              <m:oMathParaPr>
                                <m:jc m:val="centerGroup"/>
                              </m:oMathParaPr>
                              <m:oMath xmlns:m="http://schemas.openxmlformats.org/officeDocument/2006/math">
                                <m:sSubSup>
                                  <m:sSubSupPr>
                                    <m:ctrlPr>
                                      <a:rPr lang="fr-FR" sz="2400" i="1">
                                        <a:effectLst/>
                                        <a:latin typeface="Cambria Math" panose="02040503050406030204" pitchFamily="18" charset="0"/>
                                      </a:rPr>
                                    </m:ctrlPr>
                                  </m:sSubSupPr>
                                  <m:e>
                                    <m:r>
                                      <a:rPr lang="fr-FR" sz="2400">
                                        <a:effectLst/>
                                        <a:latin typeface="Cambria Math" panose="02040503050406030204" pitchFamily="18" charset="0"/>
                                      </a:rPr>
                                      <m:t>𝜙</m:t>
                                    </m:r>
                                  </m:e>
                                  <m:sub>
                                    <m:r>
                                      <a:rPr lang="fr-FR" sz="2400">
                                        <a:effectLst/>
                                        <a:latin typeface="Cambria Math" panose="02040503050406030204" pitchFamily="18" charset="0"/>
                                      </a:rPr>
                                      <m:t>𝐹</m:t>
                                    </m:r>
                                  </m:sub>
                                  <m:sup>
                                    <m:r>
                                      <a:rPr lang="fr-FR" sz="2400">
                                        <a:effectLst/>
                                        <a:latin typeface="Cambria Math" panose="02040503050406030204" pitchFamily="18" charset="0"/>
                                      </a:rPr>
                                      <m:t>𝑒</m:t>
                                    </m:r>
                                  </m:sup>
                                </m:sSubSup>
                                <m:r>
                                  <a:rPr lang="fr-FR" sz="2400">
                                    <a:effectLst/>
                                    <a:latin typeface="Cambria Math" panose="02040503050406030204" pitchFamily="18" charset="0"/>
                                  </a:rPr>
                                  <m:t>=</m:t>
                                </m:r>
                                <m:f>
                                  <m:fPr>
                                    <m:ctrlPr>
                                      <a:rPr lang="fr-FR" sz="2400" i="1">
                                        <a:effectLst/>
                                        <a:latin typeface="Cambria Math" panose="02040503050406030204" pitchFamily="18" charset="0"/>
                                      </a:rPr>
                                    </m:ctrlPr>
                                  </m:fPr>
                                  <m:num>
                                    <m:r>
                                      <a:rPr lang="fr-FR" sz="2400">
                                        <a:effectLst/>
                                        <a:latin typeface="Cambria Math" panose="02040503050406030204" pitchFamily="18" charset="0"/>
                                      </a:rPr>
                                      <m:t>4</m:t>
                                    </m:r>
                                    <m:r>
                                      <a:rPr lang="fr-FR" sz="2400">
                                        <a:effectLst/>
                                        <a:latin typeface="Cambria Math" panose="02040503050406030204" pitchFamily="18" charset="0"/>
                                      </a:rPr>
                                      <m:t>𝜋</m:t>
                                    </m:r>
                                    <m:r>
                                      <a:rPr lang="fr-FR" sz="2400">
                                        <a:effectLst/>
                                        <a:latin typeface="Cambria Math" panose="02040503050406030204" pitchFamily="18" charset="0"/>
                                      </a:rPr>
                                      <m:t>𝐼</m:t>
                                    </m:r>
                                  </m:num>
                                  <m:den>
                                    <m:r>
                                      <a:rPr lang="fr-FR" sz="2400">
                                        <a:effectLst/>
                                        <a:latin typeface="Cambria Math" panose="02040503050406030204" pitchFamily="18" charset="0"/>
                                      </a:rPr>
                                      <m:t>𝐴</m:t>
                                    </m:r>
                                    <m:r>
                                      <a:rPr lang="fr-FR" sz="2400">
                                        <a:effectLst/>
                                        <a:latin typeface="Cambria Math" panose="02040503050406030204" pitchFamily="18" charset="0"/>
                                      </a:rPr>
                                      <m:t>²</m:t>
                                    </m:r>
                                  </m:den>
                                </m:f>
                              </m:oMath>
                            </m:oMathPara>
                          </a14:m>
                          <a:endParaRPr lang="fr-FR" sz="2400" dirty="0"/>
                        </a:p>
                      </a:txBody>
                      <a:tcPr marL="68580" marR="68580" marT="0" marB="0"/>
                    </a:tc>
                    <a:tc>
                      <a:txBody>
                        <a:bodyPr/>
                        <a:lstStyle/>
                        <a:p>
                          <a:pPr/>
                          <a14:m>
                            <m:oMathPara xmlns:m="http://schemas.openxmlformats.org/officeDocument/2006/math">
                              <m:oMathParaPr>
                                <m:jc m:val="centerGroup"/>
                              </m:oMathParaPr>
                              <m:oMath xmlns:m="http://schemas.openxmlformats.org/officeDocument/2006/math">
                                <m:sSubSup>
                                  <m:sSubSupPr>
                                    <m:ctrlPr>
                                      <a:rPr lang="fr-FR" sz="2400" i="1" smtClean="0">
                                        <a:effectLst/>
                                        <a:latin typeface="Cambria Math" panose="02040503050406030204" pitchFamily="18" charset="0"/>
                                      </a:rPr>
                                    </m:ctrlPr>
                                  </m:sSubSupPr>
                                  <m:e>
                                    <m:r>
                                      <a:rPr lang="fr-FR" sz="2400">
                                        <a:effectLst/>
                                        <a:latin typeface="Cambria Math" panose="02040503050406030204" pitchFamily="18" charset="0"/>
                                      </a:rPr>
                                      <m:t>𝜙</m:t>
                                    </m:r>
                                  </m:e>
                                  <m:sub>
                                    <m:r>
                                      <a:rPr lang="fr-FR" sz="2400">
                                        <a:effectLst/>
                                        <a:latin typeface="Cambria Math" panose="02040503050406030204" pitchFamily="18" charset="0"/>
                                      </a:rPr>
                                      <m:t>𝑇</m:t>
                                    </m:r>
                                  </m:sub>
                                  <m:sup>
                                    <m:r>
                                      <a:rPr lang="fr-FR" sz="2400">
                                        <a:effectLst/>
                                        <a:latin typeface="Cambria Math" panose="02040503050406030204" pitchFamily="18" charset="0"/>
                                      </a:rPr>
                                      <m:t>𝑒</m:t>
                                    </m:r>
                                  </m:sup>
                                </m:sSubSup>
                                <m:r>
                                  <a:rPr lang="fr-FR" sz="2400">
                                    <a:effectLst/>
                                    <a:latin typeface="Cambria Math" panose="02040503050406030204" pitchFamily="18" charset="0"/>
                                  </a:rPr>
                                  <m:t>=</m:t>
                                </m:r>
                                <m:f>
                                  <m:fPr>
                                    <m:ctrlPr>
                                      <a:rPr lang="fr-FR" sz="2400" i="1">
                                        <a:effectLst/>
                                        <a:latin typeface="Cambria Math" panose="02040503050406030204" pitchFamily="18" charset="0"/>
                                      </a:rPr>
                                    </m:ctrlPr>
                                  </m:fPr>
                                  <m:num>
                                    <m:r>
                                      <a:rPr lang="fr-FR" sz="2400">
                                        <a:effectLst/>
                                        <a:latin typeface="Cambria Math" panose="02040503050406030204" pitchFamily="18" charset="0"/>
                                      </a:rPr>
                                      <m:t>2</m:t>
                                    </m:r>
                                    <m:r>
                                      <a:rPr lang="fr-FR" sz="2400">
                                        <a:effectLst/>
                                        <a:latin typeface="Cambria Math" panose="02040503050406030204" pitchFamily="18" charset="0"/>
                                      </a:rPr>
                                      <m:t>𝜋</m:t>
                                    </m:r>
                                    <m:r>
                                      <a:rPr lang="fr-FR" sz="2400">
                                        <a:effectLst/>
                                        <a:latin typeface="Cambria Math" panose="02040503050406030204" pitchFamily="18" charset="0"/>
                                      </a:rPr>
                                      <m:t>𝐾</m:t>
                                    </m:r>
                                  </m:num>
                                  <m:den>
                                    <m:r>
                                      <a:rPr lang="fr-FR" sz="2400">
                                        <a:effectLst/>
                                        <a:latin typeface="Cambria Math" panose="02040503050406030204" pitchFamily="18" charset="0"/>
                                      </a:rPr>
                                      <m:t>𝐴</m:t>
                                    </m:r>
                                    <m:r>
                                      <a:rPr lang="fr-FR" sz="2400">
                                        <a:effectLst/>
                                        <a:latin typeface="Cambria Math" panose="02040503050406030204" pitchFamily="18" charset="0"/>
                                      </a:rPr>
                                      <m:t>²</m:t>
                                    </m:r>
                                  </m:den>
                                </m:f>
                              </m:oMath>
                            </m:oMathPara>
                          </a14:m>
                          <a:endParaRPr lang="fr-FR" sz="2400" dirty="0"/>
                        </a:p>
                      </a:txBody>
                      <a:tcPr/>
                    </a:tc>
                    <a:extLst>
                      <a:ext uri="{0D108BD9-81ED-4DB2-BD59-A6C34878D82A}">
                        <a16:rowId xmlns:a16="http://schemas.microsoft.com/office/drawing/2014/main" val="4035643268"/>
                      </a:ext>
                    </a:extLst>
                  </a:tr>
                  <a:tr h="0">
                    <a:tc>
                      <a:txBody>
                        <a:bodyPr/>
                        <a:lstStyle/>
                        <a:p>
                          <a:pPr marL="453390" algn="ctr">
                            <a:lnSpc>
                              <a:spcPct val="107000"/>
                            </a:lnSpc>
                            <a:spcAft>
                              <a:spcPts val="800"/>
                            </a:spcAft>
                          </a:pPr>
                          <a:r>
                            <a:rPr lang="fr-FR" sz="2000" dirty="0">
                              <a:effectLst/>
                            </a:rPr>
                            <a:t>Résistance</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anchor="ctr"/>
                    </a:tc>
                    <a:tc>
                      <a:txBody>
                        <a:bodyPr/>
                        <a:lstStyle/>
                        <a:p>
                          <a:pPr/>
                          <a14:m>
                            <m:oMathPara xmlns:m="http://schemas.openxmlformats.org/officeDocument/2006/math">
                              <m:oMathParaPr>
                                <m:jc m:val="centerGroup"/>
                              </m:oMathParaPr>
                              <m:oMath xmlns:m="http://schemas.openxmlformats.org/officeDocument/2006/math">
                                <m:sSubSup>
                                  <m:sSubSupPr>
                                    <m:ctrlPr>
                                      <a:rPr lang="fr-FR" sz="2400" i="1">
                                        <a:effectLst/>
                                        <a:latin typeface="Cambria Math" panose="02040503050406030204" pitchFamily="18" charset="0"/>
                                      </a:rPr>
                                    </m:ctrlPr>
                                  </m:sSubSupPr>
                                  <m:e>
                                    <m:r>
                                      <a:rPr lang="fr-FR" sz="2400">
                                        <a:effectLst/>
                                        <a:latin typeface="Cambria Math" panose="02040503050406030204" pitchFamily="18" charset="0"/>
                                      </a:rPr>
                                      <m:t>𝜙</m:t>
                                    </m:r>
                                  </m:e>
                                  <m:sub>
                                    <m:r>
                                      <a:rPr lang="fr-FR" sz="2400">
                                        <a:effectLst/>
                                        <a:latin typeface="Cambria Math" panose="02040503050406030204" pitchFamily="18" charset="0"/>
                                      </a:rPr>
                                      <m:t>𝐹</m:t>
                                    </m:r>
                                  </m:sub>
                                  <m:sup>
                                    <m:r>
                                      <a:rPr lang="fr-FR" sz="2400">
                                        <a:effectLst/>
                                        <a:latin typeface="Cambria Math" panose="02040503050406030204" pitchFamily="18" charset="0"/>
                                      </a:rPr>
                                      <m:t>𝑓</m:t>
                                    </m:r>
                                  </m:sup>
                                </m:sSubSup>
                                <m:r>
                                  <a:rPr lang="fr-FR" sz="2400">
                                    <a:effectLst/>
                                    <a:latin typeface="Cambria Math" panose="02040503050406030204" pitchFamily="18" charset="0"/>
                                  </a:rPr>
                                  <m:t>=</m:t>
                                </m:r>
                                <m:f>
                                  <m:fPr>
                                    <m:ctrlPr>
                                      <a:rPr lang="fr-FR" sz="2400" i="1">
                                        <a:effectLst/>
                                        <a:latin typeface="Cambria Math" panose="02040503050406030204" pitchFamily="18" charset="0"/>
                                      </a:rPr>
                                    </m:ctrlPr>
                                  </m:fPr>
                                  <m:num>
                                    <m:r>
                                      <a:rPr lang="fr-FR" sz="2400">
                                        <a:effectLst/>
                                        <a:latin typeface="Cambria Math" panose="02040503050406030204" pitchFamily="18" charset="0"/>
                                      </a:rPr>
                                      <m:t>4</m:t>
                                    </m:r>
                                    <m:rad>
                                      <m:radPr>
                                        <m:degHide m:val="on"/>
                                        <m:ctrlPr>
                                          <a:rPr lang="fr-FR" sz="2400" i="1">
                                            <a:effectLst/>
                                            <a:latin typeface="Cambria Math" panose="02040503050406030204" pitchFamily="18" charset="0"/>
                                          </a:rPr>
                                        </m:ctrlPr>
                                      </m:radPr>
                                      <m:deg/>
                                      <m:e>
                                        <m:r>
                                          <a:rPr lang="fr-FR" sz="2400">
                                            <a:effectLst/>
                                            <a:latin typeface="Cambria Math" panose="02040503050406030204" pitchFamily="18" charset="0"/>
                                          </a:rPr>
                                          <m:t>𝜋</m:t>
                                        </m:r>
                                      </m:e>
                                    </m:rad>
                                    <m:r>
                                      <a:rPr lang="fr-FR" sz="2400">
                                        <a:effectLst/>
                                        <a:latin typeface="Cambria Math" panose="02040503050406030204" pitchFamily="18" charset="0"/>
                                      </a:rPr>
                                      <m:t>𝑍</m:t>
                                    </m:r>
                                  </m:num>
                                  <m:den>
                                    <m:sSup>
                                      <m:sSupPr>
                                        <m:ctrlPr>
                                          <a:rPr lang="fr-FR" sz="2400" i="1">
                                            <a:effectLst/>
                                            <a:latin typeface="Cambria Math" panose="02040503050406030204" pitchFamily="18" charset="0"/>
                                          </a:rPr>
                                        </m:ctrlPr>
                                      </m:sSupPr>
                                      <m:e>
                                        <m:r>
                                          <a:rPr lang="fr-FR" sz="2400">
                                            <a:effectLst/>
                                            <a:latin typeface="Cambria Math" panose="02040503050406030204" pitchFamily="18" charset="0"/>
                                          </a:rPr>
                                          <m:t>𝐴</m:t>
                                        </m:r>
                                      </m:e>
                                      <m:sup>
                                        <m:r>
                                          <a:rPr lang="fr-FR" sz="2400">
                                            <a:effectLst/>
                                            <a:latin typeface="Cambria Math" panose="02040503050406030204" pitchFamily="18" charset="0"/>
                                          </a:rPr>
                                          <m:t>3/2</m:t>
                                        </m:r>
                                      </m:sup>
                                    </m:sSup>
                                  </m:den>
                                </m:f>
                              </m:oMath>
                            </m:oMathPara>
                          </a14:m>
                          <a:endParaRPr lang="fr-FR" sz="2400" dirty="0"/>
                        </a:p>
                      </a:txBody>
                      <a:tcPr marL="68580" marR="68580"/>
                    </a:tc>
                    <a:tc>
                      <a:txBody>
                        <a:bodyPr/>
                        <a:lstStyle/>
                        <a:p>
                          <a:pPr/>
                          <a14:m>
                            <m:oMathPara xmlns:m="http://schemas.openxmlformats.org/officeDocument/2006/math">
                              <m:oMathParaPr>
                                <m:jc m:val="centerGroup"/>
                              </m:oMathParaPr>
                              <m:oMath xmlns:m="http://schemas.openxmlformats.org/officeDocument/2006/math">
                                <m:sSubSup>
                                  <m:sSubSupPr>
                                    <m:ctrlPr>
                                      <a:rPr lang="fr-FR" sz="2400" i="1" smtClean="0">
                                        <a:effectLst/>
                                        <a:latin typeface="Cambria Math" panose="02040503050406030204" pitchFamily="18" charset="0"/>
                                      </a:rPr>
                                    </m:ctrlPr>
                                  </m:sSubSupPr>
                                  <m:e>
                                    <m:r>
                                      <a:rPr lang="fr-FR" sz="2400">
                                        <a:effectLst/>
                                        <a:latin typeface="Cambria Math" panose="02040503050406030204" pitchFamily="18" charset="0"/>
                                      </a:rPr>
                                      <m:t>𝜙</m:t>
                                    </m:r>
                                  </m:e>
                                  <m:sub>
                                    <m:r>
                                      <a:rPr lang="fr-FR" sz="2400">
                                        <a:effectLst/>
                                        <a:latin typeface="Cambria Math" panose="02040503050406030204" pitchFamily="18" charset="0"/>
                                      </a:rPr>
                                      <m:t>𝑇</m:t>
                                    </m:r>
                                  </m:sub>
                                  <m:sup>
                                    <m:r>
                                      <a:rPr lang="fr-FR" sz="2400">
                                        <a:effectLst/>
                                        <a:latin typeface="Cambria Math" panose="02040503050406030204" pitchFamily="18" charset="0"/>
                                      </a:rPr>
                                      <m:t>𝑓</m:t>
                                    </m:r>
                                  </m:sup>
                                </m:sSubSup>
                                <m:r>
                                  <a:rPr lang="fr-FR" sz="2400">
                                    <a:effectLst/>
                                    <a:latin typeface="Cambria Math" panose="02040503050406030204" pitchFamily="18" charset="0"/>
                                  </a:rPr>
                                  <m:t>=</m:t>
                                </m:r>
                                <m:f>
                                  <m:fPr>
                                    <m:ctrlPr>
                                      <a:rPr lang="fr-FR" sz="2400" i="1">
                                        <a:effectLst/>
                                        <a:latin typeface="Cambria Math" panose="02040503050406030204" pitchFamily="18" charset="0"/>
                                      </a:rPr>
                                    </m:ctrlPr>
                                  </m:fPr>
                                  <m:num>
                                    <m:r>
                                      <a:rPr lang="fr-FR" sz="2400">
                                        <a:effectLst/>
                                        <a:latin typeface="Cambria Math" panose="02040503050406030204" pitchFamily="18" charset="0"/>
                                      </a:rPr>
                                      <m:t>2</m:t>
                                    </m:r>
                                    <m:rad>
                                      <m:radPr>
                                        <m:degHide m:val="on"/>
                                        <m:ctrlPr>
                                          <a:rPr lang="fr-FR" sz="2400" i="1">
                                            <a:effectLst/>
                                            <a:latin typeface="Cambria Math" panose="02040503050406030204" pitchFamily="18" charset="0"/>
                                          </a:rPr>
                                        </m:ctrlPr>
                                      </m:radPr>
                                      <m:deg/>
                                      <m:e>
                                        <m:r>
                                          <a:rPr lang="fr-FR" sz="2400">
                                            <a:effectLst/>
                                            <a:latin typeface="Cambria Math" panose="02040503050406030204" pitchFamily="18" charset="0"/>
                                          </a:rPr>
                                          <m:t>𝜋</m:t>
                                        </m:r>
                                      </m:e>
                                    </m:rad>
                                    <m:r>
                                      <a:rPr lang="fr-FR" sz="2400">
                                        <a:effectLst/>
                                        <a:latin typeface="Cambria Math" panose="02040503050406030204" pitchFamily="18" charset="0"/>
                                      </a:rPr>
                                      <m:t>𝑄</m:t>
                                    </m:r>
                                  </m:num>
                                  <m:den>
                                    <m:sSup>
                                      <m:sSupPr>
                                        <m:ctrlPr>
                                          <a:rPr lang="fr-FR" sz="2400" i="1">
                                            <a:effectLst/>
                                            <a:latin typeface="Cambria Math" panose="02040503050406030204" pitchFamily="18" charset="0"/>
                                          </a:rPr>
                                        </m:ctrlPr>
                                      </m:sSupPr>
                                      <m:e>
                                        <m:r>
                                          <a:rPr lang="fr-FR" sz="2400">
                                            <a:effectLst/>
                                            <a:latin typeface="Cambria Math" panose="02040503050406030204" pitchFamily="18" charset="0"/>
                                          </a:rPr>
                                          <m:t>𝐴</m:t>
                                        </m:r>
                                      </m:e>
                                      <m:sup>
                                        <m:r>
                                          <a:rPr lang="fr-FR" sz="2400">
                                            <a:effectLst/>
                                            <a:latin typeface="Cambria Math" panose="02040503050406030204" pitchFamily="18" charset="0"/>
                                          </a:rPr>
                                          <m:t>3/2</m:t>
                                        </m:r>
                                      </m:sup>
                                    </m:sSup>
                                  </m:den>
                                </m:f>
                              </m:oMath>
                            </m:oMathPara>
                          </a14:m>
                          <a:endParaRPr lang="fr-FR" sz="2400" dirty="0"/>
                        </a:p>
                      </a:txBody>
                      <a:tcPr/>
                    </a:tc>
                    <a:extLst>
                      <a:ext uri="{0D108BD9-81ED-4DB2-BD59-A6C34878D82A}">
                        <a16:rowId xmlns:a16="http://schemas.microsoft.com/office/drawing/2014/main" val="3363499717"/>
                      </a:ext>
                    </a:extLst>
                  </a:tr>
                </a:tbl>
              </a:graphicData>
            </a:graphic>
          </p:graphicFrame>
        </mc:Choice>
        <mc:Fallback xmlns="">
          <p:graphicFrame>
            <p:nvGraphicFramePr>
              <p:cNvPr id="2" name="Tableau 1"/>
              <p:cNvGraphicFramePr>
                <a:graphicFrameLocks noGrp="1"/>
              </p:cNvGraphicFramePr>
              <p:nvPr>
                <p:extLst>
                  <p:ext uri="{D42A27DB-BD31-4B8C-83A1-F6EECF244321}">
                    <p14:modId xmlns:p14="http://schemas.microsoft.com/office/powerpoint/2010/main" val="1413921889"/>
                  </p:ext>
                </p:extLst>
              </p:nvPr>
            </p:nvGraphicFramePr>
            <p:xfrm>
              <a:off x="382005" y="855363"/>
              <a:ext cx="8229600" cy="1941069"/>
            </p:xfrm>
            <a:graphic>
              <a:graphicData uri="http://schemas.openxmlformats.org/drawingml/2006/table">
                <a:tbl>
                  <a:tblPr firstRow="1" firstCol="1" bandRow="1">
                    <a:tableStyleId>{7DF18680-E054-41AD-8BC1-D1AEF772440D}</a:tableStyleId>
                  </a:tblPr>
                  <a:tblGrid>
                    <a:gridCol w="2794266">
                      <a:extLst>
                        <a:ext uri="{9D8B030D-6E8A-4147-A177-3AD203B41FA5}">
                          <a16:colId xmlns:a16="http://schemas.microsoft.com/office/drawing/2014/main" val="2907014103"/>
                        </a:ext>
                      </a:extLst>
                    </a:gridCol>
                    <a:gridCol w="2781499">
                      <a:extLst>
                        <a:ext uri="{9D8B030D-6E8A-4147-A177-3AD203B41FA5}">
                          <a16:colId xmlns:a16="http://schemas.microsoft.com/office/drawing/2014/main" val="1878390366"/>
                        </a:ext>
                      </a:extLst>
                    </a:gridCol>
                    <a:gridCol w="2653835">
                      <a:extLst>
                        <a:ext uri="{9D8B030D-6E8A-4147-A177-3AD203B41FA5}">
                          <a16:colId xmlns:a16="http://schemas.microsoft.com/office/drawing/2014/main" val="3098195090"/>
                        </a:ext>
                      </a:extLst>
                    </a:gridCol>
                  </a:tblGrid>
                  <a:tr h="326136">
                    <a:tc>
                      <a:txBody>
                        <a:bodyPr/>
                        <a:lstStyle/>
                        <a:p>
                          <a:pPr marL="453390" indent="-226695" algn="just">
                            <a:lnSpc>
                              <a:spcPct val="107000"/>
                            </a:lnSpc>
                            <a:spcAft>
                              <a:spcPts val="800"/>
                            </a:spcAft>
                          </a:pPr>
                          <a:r>
                            <a:rPr lang="fr-FR" sz="1400" dirty="0">
                              <a:effectLst/>
                            </a:rPr>
                            <a:t>Contrainte de conception</a:t>
                          </a:r>
                          <a:endParaRPr lang="fr-FR" sz="1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453390" indent="-226695" algn="ctr">
                            <a:lnSpc>
                              <a:spcPct val="107000"/>
                            </a:lnSpc>
                            <a:spcAft>
                              <a:spcPts val="800"/>
                            </a:spcAft>
                          </a:pPr>
                          <a:r>
                            <a:rPr lang="fr-FR" sz="2000" dirty="0">
                              <a:effectLst/>
                            </a:rPr>
                            <a:t>Flexion</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453390" indent="-226695" algn="ctr">
                            <a:lnSpc>
                              <a:spcPct val="107000"/>
                            </a:lnSpc>
                            <a:spcAft>
                              <a:spcPts val="800"/>
                            </a:spcAft>
                          </a:pPr>
                          <a:r>
                            <a:rPr lang="fr-FR" sz="2000" dirty="0">
                              <a:effectLst/>
                            </a:rPr>
                            <a:t>Torsion</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54717365"/>
                      </a:ext>
                    </a:extLst>
                  </a:tr>
                  <a:tr h="783400">
                    <a:tc>
                      <a:txBody>
                        <a:bodyPr/>
                        <a:lstStyle/>
                        <a:p>
                          <a:pPr marL="453390" indent="-226695" algn="ctr">
                            <a:lnSpc>
                              <a:spcPct val="107000"/>
                            </a:lnSpc>
                            <a:spcAft>
                              <a:spcPts val="800"/>
                            </a:spcAft>
                          </a:pPr>
                          <a:r>
                            <a:rPr lang="fr-FR" sz="2000" dirty="0">
                              <a:effectLst/>
                            </a:rPr>
                            <a:t>Rigidité</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endParaRPr lang="fr-FR"/>
                        </a:p>
                      </a:txBody>
                      <a:tcPr marL="68580" marR="68580" marT="0" marB="0">
                        <a:blipFill>
                          <a:blip r:embed="rId3"/>
                          <a:stretch>
                            <a:fillRect l="-100877" t="-52344" r="-96491" b="-108594"/>
                          </a:stretch>
                        </a:blipFill>
                      </a:tcPr>
                    </a:tc>
                    <a:tc>
                      <a:txBody>
                        <a:bodyPr/>
                        <a:lstStyle/>
                        <a:p>
                          <a:endParaRPr lang="fr-FR"/>
                        </a:p>
                      </a:txBody>
                      <a:tcPr>
                        <a:blipFill>
                          <a:blip r:embed="rId3"/>
                          <a:stretch>
                            <a:fillRect l="-210092" t="-52344" r="-917" b="-108594"/>
                          </a:stretch>
                        </a:blipFill>
                      </a:tcPr>
                    </a:tc>
                    <a:extLst>
                      <a:ext uri="{0D108BD9-81ED-4DB2-BD59-A6C34878D82A}">
                        <a16:rowId xmlns:a16="http://schemas.microsoft.com/office/drawing/2014/main" val="4035643268"/>
                      </a:ext>
                    </a:extLst>
                  </a:tr>
                  <a:tr h="831533">
                    <a:tc>
                      <a:txBody>
                        <a:bodyPr/>
                        <a:lstStyle/>
                        <a:p>
                          <a:pPr marL="453390" algn="ctr">
                            <a:lnSpc>
                              <a:spcPct val="107000"/>
                            </a:lnSpc>
                            <a:spcAft>
                              <a:spcPts val="800"/>
                            </a:spcAft>
                          </a:pPr>
                          <a:r>
                            <a:rPr lang="fr-FR" sz="2000" dirty="0">
                              <a:effectLst/>
                            </a:rPr>
                            <a:t>Résistance</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anchor="ctr"/>
                    </a:tc>
                    <a:tc>
                      <a:txBody>
                        <a:bodyPr/>
                        <a:lstStyle/>
                        <a:p>
                          <a:endParaRPr lang="fr-FR"/>
                        </a:p>
                      </a:txBody>
                      <a:tcPr marL="68580" marR="68580">
                        <a:blipFill>
                          <a:blip r:embed="rId3"/>
                          <a:stretch>
                            <a:fillRect l="-100877" t="-142336" r="-96491" b="-1460"/>
                          </a:stretch>
                        </a:blipFill>
                      </a:tcPr>
                    </a:tc>
                    <a:tc>
                      <a:txBody>
                        <a:bodyPr/>
                        <a:lstStyle/>
                        <a:p>
                          <a:endParaRPr lang="fr-FR"/>
                        </a:p>
                      </a:txBody>
                      <a:tcPr>
                        <a:blipFill>
                          <a:blip r:embed="rId3"/>
                          <a:stretch>
                            <a:fillRect l="-210092" t="-142336" r="-917" b="-1460"/>
                          </a:stretch>
                        </a:blipFill>
                      </a:tcPr>
                    </a:tc>
                    <a:extLst>
                      <a:ext uri="{0D108BD9-81ED-4DB2-BD59-A6C34878D82A}">
                        <a16:rowId xmlns:a16="http://schemas.microsoft.com/office/drawing/2014/main" val="3363499717"/>
                      </a:ext>
                    </a:extLst>
                  </a:tr>
                </a:tbl>
              </a:graphicData>
            </a:graphic>
          </p:graphicFrame>
        </mc:Fallback>
      </mc:AlternateContent>
      <p:sp>
        <p:nvSpPr>
          <p:cNvPr id="4" name="Rectangle 3"/>
          <p:cNvSpPr/>
          <p:nvPr/>
        </p:nvSpPr>
        <p:spPr>
          <a:xfrm>
            <a:off x="382005" y="2869529"/>
            <a:ext cx="8229600" cy="338554"/>
          </a:xfrm>
          <a:prstGeom prst="rect">
            <a:avLst/>
          </a:prstGeom>
        </p:spPr>
        <p:txBody>
          <a:bodyPr wrap="square">
            <a:spAutoFit/>
          </a:bodyPr>
          <a:lstStyle/>
          <a:p>
            <a:r>
              <a:rPr lang="fr-FR" sz="1600" i="1" dirty="0">
                <a:latin typeface="Cambria" panose="02040503050406030204" pitchFamily="18" charset="0"/>
                <a:ea typeface="Cambria" panose="02040503050406030204" pitchFamily="18" charset="0"/>
                <a:cs typeface="Times New Roman" panose="02020603050405020304" pitchFamily="18" charset="0"/>
              </a:rPr>
              <a:t>A : aire de la section ; I, K, Z et Q sont des coefficients propres à chaque </a:t>
            </a:r>
            <a:r>
              <a:rPr lang="fr-FR" sz="1600" i="1" dirty="0" smtClean="0">
                <a:latin typeface="Cambria" panose="02040503050406030204" pitchFamily="18" charset="0"/>
                <a:ea typeface="Cambria" panose="02040503050406030204" pitchFamily="18" charset="0"/>
                <a:cs typeface="Times New Roman" panose="02020603050405020304" pitchFamily="18" charset="0"/>
              </a:rPr>
              <a:t>section (voir poly)</a:t>
            </a:r>
            <a:endParaRPr lang="fr-FR" sz="1600" i="1" dirty="0"/>
          </a:p>
        </p:txBody>
      </p:sp>
      <mc:AlternateContent xmlns:mc="http://schemas.openxmlformats.org/markup-compatibility/2006" xmlns:a14="http://schemas.microsoft.com/office/drawing/2010/main">
        <mc:Choice Requires="a14">
          <p:graphicFrame>
            <p:nvGraphicFramePr>
              <p:cNvPr id="6" name="Tableau 5"/>
              <p:cNvGraphicFramePr>
                <a:graphicFrameLocks noGrp="1"/>
              </p:cNvGraphicFramePr>
              <p:nvPr>
                <p:extLst>
                  <p:ext uri="{D42A27DB-BD31-4B8C-83A1-F6EECF244321}">
                    <p14:modId xmlns:p14="http://schemas.microsoft.com/office/powerpoint/2010/main" val="1900401008"/>
                  </p:ext>
                </p:extLst>
              </p:nvPr>
            </p:nvGraphicFramePr>
            <p:xfrm>
              <a:off x="382005" y="3299499"/>
              <a:ext cx="6301585" cy="1919224"/>
            </p:xfrm>
            <a:graphic>
              <a:graphicData uri="http://schemas.openxmlformats.org/drawingml/2006/table">
                <a:tbl>
                  <a:tblPr firstRow="1" bandRow="1">
                    <a:tableStyleId>{5A111915-BE36-4E01-A7E5-04B1672EAD32}</a:tableStyleId>
                  </a:tblPr>
                  <a:tblGrid>
                    <a:gridCol w="2911764">
                      <a:extLst>
                        <a:ext uri="{9D8B030D-6E8A-4147-A177-3AD203B41FA5}">
                          <a16:colId xmlns:a16="http://schemas.microsoft.com/office/drawing/2014/main" val="135903764"/>
                        </a:ext>
                      </a:extLst>
                    </a:gridCol>
                    <a:gridCol w="659348">
                      <a:extLst>
                        <a:ext uri="{9D8B030D-6E8A-4147-A177-3AD203B41FA5}">
                          <a16:colId xmlns:a16="http://schemas.microsoft.com/office/drawing/2014/main" val="502748779"/>
                        </a:ext>
                      </a:extLst>
                    </a:gridCol>
                    <a:gridCol w="885842">
                      <a:extLst>
                        <a:ext uri="{9D8B030D-6E8A-4147-A177-3AD203B41FA5}">
                          <a16:colId xmlns:a16="http://schemas.microsoft.com/office/drawing/2014/main" val="4085174585"/>
                        </a:ext>
                      </a:extLst>
                    </a:gridCol>
                    <a:gridCol w="836631">
                      <a:extLst>
                        <a:ext uri="{9D8B030D-6E8A-4147-A177-3AD203B41FA5}">
                          <a16:colId xmlns:a16="http://schemas.microsoft.com/office/drawing/2014/main" val="4183746210"/>
                        </a:ext>
                      </a:extLst>
                    </a:gridCol>
                    <a:gridCol w="1008000">
                      <a:extLst>
                        <a:ext uri="{9D8B030D-6E8A-4147-A177-3AD203B41FA5}">
                          <a16:colId xmlns:a16="http://schemas.microsoft.com/office/drawing/2014/main" val="1441473557"/>
                        </a:ext>
                      </a:extLst>
                    </a:gridCol>
                  </a:tblGrid>
                  <a:tr h="190500">
                    <a:tc>
                      <a:txBody>
                        <a:bodyPr/>
                        <a:lstStyle/>
                        <a:p>
                          <a:pPr algn="ctr" fontAlgn="b"/>
                          <a:r>
                            <a:rPr lang="fr-FR" sz="1800" u="none" strike="noStrike" dirty="0">
                              <a:effectLst/>
                            </a:rPr>
                            <a:t>Nom</a:t>
                          </a:r>
                          <a:endParaRPr lang="fr-FR" sz="18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b"/>
                          <a:r>
                            <a:rPr lang="fr-FR" sz="1800" u="none" strike="noStrike" dirty="0">
                              <a:effectLst/>
                            </a:rPr>
                            <a:t>facteur forme</a:t>
                          </a:r>
                          <a:endParaRPr lang="fr-FR" sz="18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fr-FR"/>
                        </a:p>
                      </a:txBody>
                      <a:tcPr/>
                    </a:tc>
                    <a:tc>
                      <a:txBody>
                        <a:bodyPr/>
                        <a:lstStyle/>
                        <a:p>
                          <a:pPr algn="ctr" fontAlgn="b"/>
                          <a14:m>
                            <m:oMathPara xmlns:m="http://schemas.openxmlformats.org/officeDocument/2006/math">
                              <m:oMathParaPr>
                                <m:jc m:val="centerGroup"/>
                              </m:oMathParaPr>
                              <m:oMath xmlns:m="http://schemas.openxmlformats.org/officeDocument/2006/math">
                                <m:f>
                                  <m:fPr>
                                    <m:ctrlPr>
                                      <a:rPr lang="fr-FR" sz="1800" i="1" smtClean="0">
                                        <a:latin typeface="Cambria Math" panose="02040503050406030204" pitchFamily="18" charset="0"/>
                                      </a:rPr>
                                    </m:ctrlPr>
                                  </m:fPr>
                                  <m:num>
                                    <m:sSup>
                                      <m:sSupPr>
                                        <m:ctrlPr>
                                          <a:rPr lang="fr-FR" sz="1800" i="1">
                                            <a:latin typeface="Cambria Math" panose="02040503050406030204" pitchFamily="18" charset="0"/>
                                          </a:rPr>
                                        </m:ctrlPr>
                                      </m:sSupPr>
                                      <m:e>
                                        <m:sSubSup>
                                          <m:sSubSupPr>
                                            <m:ctrlPr>
                                              <a:rPr lang="fr-FR" sz="1800" i="1" smtClean="0">
                                                <a:effectLst/>
                                                <a:latin typeface="Cambria Math" panose="02040503050406030204" pitchFamily="18" charset="0"/>
                                              </a:rPr>
                                            </m:ctrlPr>
                                          </m:sSubSupPr>
                                          <m:e>
                                            <m:r>
                                              <a:rPr lang="fr-FR" sz="1800" smtClean="0">
                                                <a:effectLst/>
                                                <a:latin typeface="Cambria Math" panose="02040503050406030204" pitchFamily="18" charset="0"/>
                                              </a:rPr>
                                              <m:t>(</m:t>
                                            </m:r>
                                            <m:r>
                                              <a:rPr lang="fr-FR" sz="1800">
                                                <a:effectLst/>
                                                <a:latin typeface="Cambria Math" panose="02040503050406030204" pitchFamily="18" charset="0"/>
                                              </a:rPr>
                                              <m:t>𝜙</m:t>
                                            </m:r>
                                          </m:e>
                                          <m:sub>
                                            <m:r>
                                              <a:rPr lang="fr-FR" sz="1800">
                                                <a:effectLst/>
                                                <a:latin typeface="Cambria Math" panose="02040503050406030204" pitchFamily="18" charset="0"/>
                                              </a:rPr>
                                              <m:t>𝐹</m:t>
                                            </m:r>
                                          </m:sub>
                                          <m:sup>
                                            <m:r>
                                              <a:rPr lang="fr-FR" sz="1800">
                                                <a:effectLst/>
                                                <a:latin typeface="Cambria Math" panose="02040503050406030204" pitchFamily="18" charset="0"/>
                                              </a:rPr>
                                              <m:t>𝑒</m:t>
                                            </m:r>
                                          </m:sup>
                                        </m:sSubSup>
                                        <m:r>
                                          <a:rPr lang="fr-FR" sz="1800">
                                            <a:latin typeface="Cambria Math" panose="02040503050406030204" pitchFamily="18" charset="0"/>
                                          </a:rPr>
                                          <m:t>𝑬</m:t>
                                        </m:r>
                                        <m:r>
                                          <a:rPr lang="fr-FR" sz="1800" smtClean="0">
                                            <a:latin typeface="Cambria Math" panose="02040503050406030204" pitchFamily="18" charset="0"/>
                                          </a:rPr>
                                          <m:t>)</m:t>
                                        </m:r>
                                      </m:e>
                                      <m:sup>
                                        <m:f>
                                          <m:fPr>
                                            <m:ctrlPr>
                                              <a:rPr lang="fr-FR" sz="1800" i="1">
                                                <a:latin typeface="Cambria Math" panose="02040503050406030204" pitchFamily="18" charset="0"/>
                                              </a:rPr>
                                            </m:ctrlPr>
                                          </m:fPr>
                                          <m:num>
                                            <m:r>
                                              <a:rPr lang="fr-FR" sz="1800">
                                                <a:latin typeface="Cambria Math" panose="02040503050406030204" pitchFamily="18" charset="0"/>
                                              </a:rPr>
                                              <m:t>𝟏</m:t>
                                            </m:r>
                                          </m:num>
                                          <m:den>
                                            <m:r>
                                              <a:rPr lang="fr-FR" sz="1800">
                                                <a:latin typeface="Cambria Math" panose="02040503050406030204" pitchFamily="18" charset="0"/>
                                              </a:rPr>
                                              <m:t>𝟐</m:t>
                                            </m:r>
                                          </m:den>
                                        </m:f>
                                      </m:sup>
                                    </m:sSup>
                                  </m:num>
                                  <m:den>
                                    <m:r>
                                      <a:rPr lang="fr-FR" sz="1800">
                                        <a:latin typeface="Cambria Math" panose="02040503050406030204" pitchFamily="18" charset="0"/>
                                      </a:rPr>
                                      <m:t>𝝆</m:t>
                                    </m:r>
                                    <m:r>
                                      <a:rPr lang="fr-FR" sz="1800">
                                        <a:latin typeface="Cambria Math" panose="02040503050406030204" pitchFamily="18" charset="0"/>
                                      </a:rPr>
                                      <m:t>.</m:t>
                                    </m:r>
                                    <m:sSub>
                                      <m:sSubPr>
                                        <m:ctrlPr>
                                          <a:rPr lang="fr-FR" sz="1800" i="1">
                                            <a:latin typeface="Cambria Math" panose="02040503050406030204" pitchFamily="18" charset="0"/>
                                          </a:rPr>
                                        </m:ctrlPr>
                                      </m:sSubPr>
                                      <m:e>
                                        <m:r>
                                          <a:rPr lang="fr-FR" sz="1800">
                                            <a:latin typeface="Cambria Math" panose="02040503050406030204" pitchFamily="18" charset="0"/>
                                          </a:rPr>
                                          <m:t>𝒒</m:t>
                                        </m:r>
                                      </m:e>
                                      <m:sub>
                                        <m:sSub>
                                          <m:sSubPr>
                                            <m:ctrlPr>
                                              <a:rPr lang="fr-FR" sz="1800" i="1">
                                                <a:latin typeface="Cambria Math" panose="02040503050406030204" pitchFamily="18" charset="0"/>
                                              </a:rPr>
                                            </m:ctrlPr>
                                          </m:sSubPr>
                                          <m:e>
                                            <m:r>
                                              <a:rPr lang="fr-FR" sz="1800">
                                                <a:latin typeface="Cambria Math" panose="02040503050406030204" pitchFamily="18" charset="0"/>
                                              </a:rPr>
                                              <m:t>𝑪𝑶</m:t>
                                            </m:r>
                                          </m:e>
                                          <m:sub>
                                            <m:r>
                                              <a:rPr lang="fr-FR" sz="1800">
                                                <a:latin typeface="Cambria Math" panose="02040503050406030204" pitchFamily="18" charset="0"/>
                                              </a:rPr>
                                              <m:t>𝟐</m:t>
                                            </m:r>
                                          </m:sub>
                                        </m:sSub>
                                      </m:sub>
                                    </m:sSub>
                                  </m:den>
                                </m:f>
                              </m:oMath>
                            </m:oMathPara>
                          </a14:m>
                          <a:endParaRPr lang="fr-FR" sz="18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14:m>
                            <m:oMathPara xmlns:m="http://schemas.openxmlformats.org/officeDocument/2006/math">
                              <m:oMathParaPr>
                                <m:jc m:val="centerGroup"/>
                              </m:oMathParaPr>
                              <m:oMath xmlns:m="http://schemas.openxmlformats.org/officeDocument/2006/math">
                                <m:f>
                                  <m:fPr>
                                    <m:ctrlPr>
                                      <a:rPr lang="fr-FR" sz="1800" i="1" smtClean="0">
                                        <a:latin typeface="Cambria Math" panose="02040503050406030204" pitchFamily="18" charset="0"/>
                                      </a:rPr>
                                    </m:ctrlPr>
                                  </m:fPr>
                                  <m:num>
                                    <m:sSubSup>
                                      <m:sSubSupPr>
                                        <m:ctrlPr>
                                          <a:rPr lang="fr-FR" sz="1800" i="1">
                                            <a:latin typeface="Cambria Math" panose="02040503050406030204" pitchFamily="18" charset="0"/>
                                          </a:rPr>
                                        </m:ctrlPr>
                                      </m:sSubSupPr>
                                      <m:e>
                                        <m:sSubSup>
                                          <m:sSubSupPr>
                                            <m:ctrlPr>
                                              <a:rPr lang="fr-FR" sz="1800" i="1" smtClean="0">
                                                <a:effectLst/>
                                                <a:latin typeface="Cambria Math" panose="02040503050406030204" pitchFamily="18" charset="0"/>
                                              </a:rPr>
                                            </m:ctrlPr>
                                          </m:sSubSupPr>
                                          <m:e>
                                            <m:r>
                                              <a:rPr lang="fr-FR" sz="1800" smtClean="0">
                                                <a:effectLst/>
                                                <a:latin typeface="Cambria Math" panose="02040503050406030204" pitchFamily="18" charset="0"/>
                                              </a:rPr>
                                              <m:t>(</m:t>
                                            </m:r>
                                            <m:r>
                                              <a:rPr lang="fr-FR" sz="1800">
                                                <a:effectLst/>
                                                <a:latin typeface="Cambria Math" panose="02040503050406030204" pitchFamily="18" charset="0"/>
                                              </a:rPr>
                                              <m:t>𝜙</m:t>
                                            </m:r>
                                          </m:e>
                                          <m:sub>
                                            <m:r>
                                              <a:rPr lang="fr-FR" sz="1800">
                                                <a:effectLst/>
                                                <a:latin typeface="Cambria Math" panose="02040503050406030204" pitchFamily="18" charset="0"/>
                                              </a:rPr>
                                              <m:t>𝐹</m:t>
                                            </m:r>
                                          </m:sub>
                                          <m:sup>
                                            <m:r>
                                              <a:rPr lang="fr-FR" sz="1800">
                                                <a:effectLst/>
                                                <a:latin typeface="Cambria Math" panose="02040503050406030204" pitchFamily="18" charset="0"/>
                                              </a:rPr>
                                              <m:t>𝑓</m:t>
                                            </m:r>
                                          </m:sup>
                                        </m:sSubSup>
                                        <m:r>
                                          <a:rPr lang="fr-FR" sz="1800">
                                            <a:latin typeface="Cambria Math" panose="02040503050406030204" pitchFamily="18" charset="0"/>
                                          </a:rPr>
                                          <m:t>𝝈</m:t>
                                        </m:r>
                                        <m:r>
                                          <a:rPr lang="fr-FR" sz="1800" smtClean="0">
                                            <a:latin typeface="Cambria Math" panose="02040503050406030204" pitchFamily="18" charset="0"/>
                                          </a:rPr>
                                          <m:t>)</m:t>
                                        </m:r>
                                      </m:e>
                                      <m:sub>
                                        <m:r>
                                          <a:rPr lang="fr-FR" sz="1800">
                                            <a:latin typeface="Cambria Math" panose="02040503050406030204" pitchFamily="18" charset="0"/>
                                          </a:rPr>
                                          <m:t>−</m:t>
                                        </m:r>
                                        <m:r>
                                          <a:rPr lang="fr-FR" sz="1800">
                                            <a:latin typeface="Cambria Math" panose="02040503050406030204" pitchFamily="18" charset="0"/>
                                          </a:rPr>
                                          <m:t>𝟏</m:t>
                                        </m:r>
                                      </m:sub>
                                      <m:sup>
                                        <m:f>
                                          <m:fPr>
                                            <m:type m:val="skw"/>
                                            <m:ctrlPr>
                                              <a:rPr lang="fr-FR" sz="1800" i="1">
                                                <a:latin typeface="Cambria Math" panose="02040503050406030204" pitchFamily="18" charset="0"/>
                                              </a:rPr>
                                            </m:ctrlPr>
                                          </m:fPr>
                                          <m:num>
                                            <m:r>
                                              <a:rPr lang="fr-FR" sz="1800">
                                                <a:latin typeface="Cambria Math" panose="02040503050406030204" pitchFamily="18" charset="0"/>
                                              </a:rPr>
                                              <m:t>𝟐</m:t>
                                            </m:r>
                                          </m:num>
                                          <m:den>
                                            <m:r>
                                              <a:rPr lang="fr-FR" sz="1800">
                                                <a:latin typeface="Cambria Math" panose="02040503050406030204" pitchFamily="18" charset="0"/>
                                              </a:rPr>
                                              <m:t>𝟑</m:t>
                                            </m:r>
                                          </m:den>
                                        </m:f>
                                      </m:sup>
                                    </m:sSubSup>
                                  </m:num>
                                  <m:den>
                                    <m:r>
                                      <a:rPr lang="fr-FR" sz="1800">
                                        <a:latin typeface="Cambria Math" panose="02040503050406030204" pitchFamily="18" charset="0"/>
                                      </a:rPr>
                                      <m:t>𝝆</m:t>
                                    </m:r>
                                    <m:r>
                                      <a:rPr lang="fr-FR" sz="1800" smtClean="0">
                                        <a:latin typeface="Cambria Math" panose="02040503050406030204" pitchFamily="18" charset="0"/>
                                      </a:rPr>
                                      <m:t>.</m:t>
                                    </m:r>
                                    <m:sSub>
                                      <m:sSubPr>
                                        <m:ctrlPr>
                                          <a:rPr lang="fr-FR" sz="1800" i="1" smtClean="0">
                                            <a:latin typeface="Cambria Math" panose="02040503050406030204" pitchFamily="18" charset="0"/>
                                          </a:rPr>
                                        </m:ctrlPr>
                                      </m:sSubPr>
                                      <m:e>
                                        <m:r>
                                          <a:rPr lang="fr-FR" sz="1800">
                                            <a:latin typeface="Cambria Math" panose="02040503050406030204" pitchFamily="18" charset="0"/>
                                          </a:rPr>
                                          <m:t>𝒒</m:t>
                                        </m:r>
                                      </m:e>
                                      <m:sub>
                                        <m:sSub>
                                          <m:sSubPr>
                                            <m:ctrlPr>
                                              <a:rPr lang="fr-FR" sz="1800" i="1">
                                                <a:latin typeface="Cambria Math" panose="02040503050406030204" pitchFamily="18" charset="0"/>
                                              </a:rPr>
                                            </m:ctrlPr>
                                          </m:sSubPr>
                                          <m:e>
                                            <m:r>
                                              <a:rPr lang="fr-FR" sz="1800">
                                                <a:latin typeface="Cambria Math" panose="02040503050406030204" pitchFamily="18" charset="0"/>
                                              </a:rPr>
                                              <m:t>𝑪𝑶</m:t>
                                            </m:r>
                                          </m:e>
                                          <m:sub>
                                            <m:r>
                                              <a:rPr lang="fr-FR" sz="1800">
                                                <a:latin typeface="Cambria Math" panose="02040503050406030204" pitchFamily="18" charset="0"/>
                                              </a:rPr>
                                              <m:t>𝟐</m:t>
                                            </m:r>
                                          </m:sub>
                                        </m:sSub>
                                      </m:sub>
                                    </m:sSub>
                                  </m:den>
                                </m:f>
                              </m:oMath>
                            </m:oMathPara>
                          </a14:m>
                          <a:endParaRPr lang="fr-FR" sz="1800" b="0"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62338336"/>
                      </a:ext>
                    </a:extLst>
                  </a:tr>
                  <a:tr h="190500">
                    <a:tc>
                      <a:txBody>
                        <a:bodyPr/>
                        <a:lstStyle/>
                        <a:p>
                          <a:pPr algn="l" fontAlgn="b"/>
                          <a:r>
                            <a:rPr lang="fr-FR" sz="1800" u="none" strike="noStrike">
                              <a:effectLst/>
                            </a:rPr>
                            <a:t>Bamboo</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10</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15</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2133</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7503</a:t>
                          </a:r>
                          <a:endParaRPr lang="fr-F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6060349"/>
                      </a:ext>
                    </a:extLst>
                  </a:tr>
                  <a:tr h="190500">
                    <a:tc>
                      <a:txBody>
                        <a:bodyPr/>
                        <a:lstStyle/>
                        <a:p>
                          <a:pPr algn="l" fontAlgn="b"/>
                          <a:r>
                            <a:rPr lang="fr-FR" sz="1800" u="none" strike="noStrike" dirty="0" err="1">
                              <a:effectLst/>
                            </a:rPr>
                            <a:t>Low</a:t>
                          </a:r>
                          <a:r>
                            <a:rPr lang="fr-FR" sz="1800" u="none" strike="noStrike" dirty="0">
                              <a:effectLst/>
                            </a:rPr>
                            <a:t> </a:t>
                          </a:r>
                          <a:r>
                            <a:rPr lang="fr-FR" sz="1800" u="none" strike="noStrike" dirty="0" err="1">
                              <a:effectLst/>
                            </a:rPr>
                            <a:t>alloy</a:t>
                          </a:r>
                          <a:r>
                            <a:rPr lang="fr-FR" sz="1800" u="none" strike="noStrike" dirty="0">
                              <a:effectLst/>
                            </a:rPr>
                            <a:t> </a:t>
                          </a:r>
                          <a:r>
                            <a:rPr lang="fr-FR" sz="1800" u="none" strike="noStrike" dirty="0" err="1">
                              <a:effectLst/>
                            </a:rPr>
                            <a:t>steel</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800" u="none" strike="noStrike" dirty="0">
                              <a:effectLst/>
                            </a:rPr>
                            <a:t>25</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800" u="none" strike="noStrike" dirty="0">
                              <a:effectLst/>
                            </a:rPr>
                            <a:t>30</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800" u="none" strike="noStrike" dirty="0">
                              <a:effectLst/>
                            </a:rPr>
                            <a:t>21405</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800" u="none" strike="noStrike" dirty="0">
                              <a:effectLst/>
                            </a:rPr>
                            <a:t>155657</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extLst>
                      <a:ext uri="{0D108BD9-81ED-4DB2-BD59-A6C34878D82A}">
                        <a16:rowId xmlns:a16="http://schemas.microsoft.com/office/drawing/2014/main" val="1437122949"/>
                      </a:ext>
                    </a:extLst>
                  </a:tr>
                  <a:tr h="190500">
                    <a:tc>
                      <a:txBody>
                        <a:bodyPr/>
                        <a:lstStyle/>
                        <a:p>
                          <a:pPr algn="l" fontAlgn="b"/>
                          <a:r>
                            <a:rPr lang="fr-FR" sz="1800" u="none" strike="noStrike" dirty="0">
                              <a:effectLst/>
                            </a:rPr>
                            <a:t>Paper and </a:t>
                          </a:r>
                          <a:r>
                            <a:rPr lang="fr-FR" sz="1800" u="none" strike="noStrike" dirty="0" err="1">
                              <a:effectLst/>
                            </a:rPr>
                            <a:t>cardboard</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1</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2</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556</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1707</a:t>
                          </a:r>
                          <a:endParaRPr lang="fr-F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2150692"/>
                      </a:ext>
                    </a:extLst>
                  </a:tr>
                  <a:tr h="190500">
                    <a:tc>
                      <a:txBody>
                        <a:bodyPr/>
                        <a:lstStyle/>
                        <a:p>
                          <a:pPr algn="l" fontAlgn="b"/>
                          <a:r>
                            <a:rPr lang="fr-FR" sz="1800" u="none" strike="noStrike" dirty="0" err="1">
                              <a:effectLst/>
                            </a:rPr>
                            <a:t>Softwood</a:t>
                          </a:r>
                          <a:r>
                            <a:rPr lang="fr-FR" sz="1800" u="none" strike="noStrike" dirty="0">
                              <a:effectLst/>
                            </a:rPr>
                            <a:t>: pine, </a:t>
                          </a:r>
                          <a:r>
                            <a:rPr lang="fr-FR" sz="1800" u="none" strike="noStrike" dirty="0" err="1">
                              <a:effectLst/>
                            </a:rPr>
                            <a:t>along</a:t>
                          </a:r>
                          <a:r>
                            <a:rPr lang="fr-FR" sz="1800" u="none" strike="noStrike" dirty="0">
                              <a:effectLst/>
                            </a:rPr>
                            <a:t> grain</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1</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2</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499</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1331</a:t>
                          </a:r>
                          <a:endParaRPr lang="fr-F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5836187"/>
                      </a:ext>
                    </a:extLst>
                  </a:tr>
                </a:tbl>
              </a:graphicData>
            </a:graphic>
          </p:graphicFrame>
        </mc:Choice>
        <mc:Fallback xmlns="">
          <p:graphicFrame>
            <p:nvGraphicFramePr>
              <p:cNvPr id="6" name="Tableau 5"/>
              <p:cNvGraphicFramePr>
                <a:graphicFrameLocks noGrp="1"/>
              </p:cNvGraphicFramePr>
              <p:nvPr>
                <p:extLst>
                  <p:ext uri="{D42A27DB-BD31-4B8C-83A1-F6EECF244321}">
                    <p14:modId xmlns:p14="http://schemas.microsoft.com/office/powerpoint/2010/main" val="1900401008"/>
                  </p:ext>
                </p:extLst>
              </p:nvPr>
            </p:nvGraphicFramePr>
            <p:xfrm>
              <a:off x="382005" y="3299499"/>
              <a:ext cx="6301585" cy="1919224"/>
            </p:xfrm>
            <a:graphic>
              <a:graphicData uri="http://schemas.openxmlformats.org/drawingml/2006/table">
                <a:tbl>
                  <a:tblPr firstRow="1" bandRow="1">
                    <a:tableStyleId>{5A111915-BE36-4E01-A7E5-04B1672EAD32}</a:tableStyleId>
                  </a:tblPr>
                  <a:tblGrid>
                    <a:gridCol w="2911764">
                      <a:extLst>
                        <a:ext uri="{9D8B030D-6E8A-4147-A177-3AD203B41FA5}">
                          <a16:colId xmlns:a16="http://schemas.microsoft.com/office/drawing/2014/main" val="135903764"/>
                        </a:ext>
                      </a:extLst>
                    </a:gridCol>
                    <a:gridCol w="659348">
                      <a:extLst>
                        <a:ext uri="{9D8B030D-6E8A-4147-A177-3AD203B41FA5}">
                          <a16:colId xmlns:a16="http://schemas.microsoft.com/office/drawing/2014/main" val="502748779"/>
                        </a:ext>
                      </a:extLst>
                    </a:gridCol>
                    <a:gridCol w="885842">
                      <a:extLst>
                        <a:ext uri="{9D8B030D-6E8A-4147-A177-3AD203B41FA5}">
                          <a16:colId xmlns:a16="http://schemas.microsoft.com/office/drawing/2014/main" val="4085174585"/>
                        </a:ext>
                      </a:extLst>
                    </a:gridCol>
                    <a:gridCol w="836631">
                      <a:extLst>
                        <a:ext uri="{9D8B030D-6E8A-4147-A177-3AD203B41FA5}">
                          <a16:colId xmlns:a16="http://schemas.microsoft.com/office/drawing/2014/main" val="4183746210"/>
                        </a:ext>
                      </a:extLst>
                    </a:gridCol>
                    <a:gridCol w="1008000">
                      <a:extLst>
                        <a:ext uri="{9D8B030D-6E8A-4147-A177-3AD203B41FA5}">
                          <a16:colId xmlns:a16="http://schemas.microsoft.com/office/drawing/2014/main" val="1441473557"/>
                        </a:ext>
                      </a:extLst>
                    </a:gridCol>
                  </a:tblGrid>
                  <a:tr h="783844">
                    <a:tc>
                      <a:txBody>
                        <a:bodyPr/>
                        <a:lstStyle/>
                        <a:p>
                          <a:pPr algn="ctr" fontAlgn="b"/>
                          <a:r>
                            <a:rPr lang="fr-FR" sz="1800" u="none" strike="noStrike" dirty="0">
                              <a:effectLst/>
                            </a:rPr>
                            <a:t>Nom</a:t>
                          </a:r>
                          <a:endParaRPr lang="fr-FR" sz="1800" b="0" i="0" u="none" strike="noStrike" dirty="0">
                            <a:solidFill>
                              <a:srgbClr val="000000"/>
                            </a:solidFill>
                            <a:effectLst/>
                            <a:latin typeface="Calibri" panose="020F0502020204030204" pitchFamily="34" charset="0"/>
                          </a:endParaRPr>
                        </a:p>
                      </a:txBody>
                      <a:tcPr marL="9525" marR="9525" marT="9525" marB="0" anchor="ctr"/>
                    </a:tc>
                    <a:tc gridSpan="2">
                      <a:txBody>
                        <a:bodyPr/>
                        <a:lstStyle/>
                        <a:p>
                          <a:pPr algn="ctr" fontAlgn="b"/>
                          <a:r>
                            <a:rPr lang="fr-FR" sz="1800" u="none" strike="noStrike" dirty="0">
                              <a:effectLst/>
                            </a:rPr>
                            <a:t>facteur forme</a:t>
                          </a:r>
                          <a:endParaRPr lang="fr-FR" sz="18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fr-FR"/>
                        </a:p>
                      </a:txBody>
                      <a:tcPr/>
                    </a:tc>
                    <a:tc>
                      <a:txBody>
                        <a:bodyPr/>
                        <a:lstStyle/>
                        <a:p>
                          <a:endParaRPr lang="fr-FR"/>
                        </a:p>
                      </a:txBody>
                      <a:tcPr marL="9525" marR="9525" marT="9525" marB="0" anchor="ctr">
                        <a:blipFill>
                          <a:blip r:embed="rId4"/>
                          <a:stretch>
                            <a:fillRect l="-535036" t="-775" r="-121898" b="-162016"/>
                          </a:stretch>
                        </a:blipFill>
                      </a:tcPr>
                    </a:tc>
                    <a:tc>
                      <a:txBody>
                        <a:bodyPr/>
                        <a:lstStyle/>
                        <a:p>
                          <a:endParaRPr lang="fr-FR"/>
                        </a:p>
                      </a:txBody>
                      <a:tcPr marL="9525" marR="9525" marT="9525" marB="0" anchor="ctr">
                        <a:blipFill>
                          <a:blip r:embed="rId4"/>
                          <a:stretch>
                            <a:fillRect l="-524096" t="-775" r="-602" b="-162016"/>
                          </a:stretch>
                        </a:blipFill>
                      </a:tcPr>
                    </a:tc>
                    <a:extLst>
                      <a:ext uri="{0D108BD9-81ED-4DB2-BD59-A6C34878D82A}">
                        <a16:rowId xmlns:a16="http://schemas.microsoft.com/office/drawing/2014/main" val="2262338336"/>
                      </a:ext>
                    </a:extLst>
                  </a:tr>
                  <a:tr h="283845">
                    <a:tc>
                      <a:txBody>
                        <a:bodyPr/>
                        <a:lstStyle/>
                        <a:p>
                          <a:pPr algn="l" fontAlgn="b"/>
                          <a:r>
                            <a:rPr lang="fr-FR" sz="1800" u="none" strike="noStrike">
                              <a:effectLst/>
                            </a:rPr>
                            <a:t>Bamboo</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10</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15</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2133</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7503</a:t>
                          </a:r>
                          <a:endParaRPr lang="fr-F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6060349"/>
                      </a:ext>
                    </a:extLst>
                  </a:tr>
                  <a:tr h="283845">
                    <a:tc>
                      <a:txBody>
                        <a:bodyPr/>
                        <a:lstStyle/>
                        <a:p>
                          <a:pPr algn="l" fontAlgn="b"/>
                          <a:r>
                            <a:rPr lang="fr-FR" sz="1800" u="none" strike="noStrike" dirty="0" err="1">
                              <a:effectLst/>
                            </a:rPr>
                            <a:t>Low</a:t>
                          </a:r>
                          <a:r>
                            <a:rPr lang="fr-FR" sz="1800" u="none" strike="noStrike" dirty="0">
                              <a:effectLst/>
                            </a:rPr>
                            <a:t> </a:t>
                          </a:r>
                          <a:r>
                            <a:rPr lang="fr-FR" sz="1800" u="none" strike="noStrike" dirty="0" err="1">
                              <a:effectLst/>
                            </a:rPr>
                            <a:t>alloy</a:t>
                          </a:r>
                          <a:r>
                            <a:rPr lang="fr-FR" sz="1800" u="none" strike="noStrike" dirty="0">
                              <a:effectLst/>
                            </a:rPr>
                            <a:t> </a:t>
                          </a:r>
                          <a:r>
                            <a:rPr lang="fr-FR" sz="1800" u="none" strike="noStrike" dirty="0" err="1">
                              <a:effectLst/>
                            </a:rPr>
                            <a:t>steel</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800" u="none" strike="noStrike" dirty="0">
                              <a:effectLst/>
                            </a:rPr>
                            <a:t>25</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800" u="none" strike="noStrike" dirty="0">
                              <a:effectLst/>
                            </a:rPr>
                            <a:t>30</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800" u="none" strike="noStrike" dirty="0">
                              <a:effectLst/>
                            </a:rPr>
                            <a:t>21405</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tc>
                      <a:txBody>
                        <a:bodyPr/>
                        <a:lstStyle/>
                        <a:p>
                          <a:pPr algn="r" fontAlgn="b"/>
                          <a:r>
                            <a:rPr lang="fr-FR" sz="1800" u="none" strike="noStrike" dirty="0">
                              <a:effectLst/>
                            </a:rPr>
                            <a:t>155657</a:t>
                          </a:r>
                          <a:endParaRPr lang="fr-FR" sz="1800" b="0" i="0" u="none" strike="noStrike" dirty="0">
                            <a:solidFill>
                              <a:srgbClr val="000000"/>
                            </a:solidFill>
                            <a:effectLst/>
                            <a:latin typeface="Calibri" panose="020F0502020204030204" pitchFamily="34" charset="0"/>
                          </a:endParaRPr>
                        </a:p>
                      </a:txBody>
                      <a:tcPr marL="9525" marR="9525" marT="9525" marB="0" anchor="b">
                        <a:solidFill>
                          <a:schemeClr val="accent5">
                            <a:lumMod val="40000"/>
                            <a:lumOff val="60000"/>
                          </a:schemeClr>
                        </a:solidFill>
                      </a:tcPr>
                    </a:tc>
                    <a:extLst>
                      <a:ext uri="{0D108BD9-81ED-4DB2-BD59-A6C34878D82A}">
                        <a16:rowId xmlns:a16="http://schemas.microsoft.com/office/drawing/2014/main" val="1437122949"/>
                      </a:ext>
                    </a:extLst>
                  </a:tr>
                  <a:tr h="283845">
                    <a:tc>
                      <a:txBody>
                        <a:bodyPr/>
                        <a:lstStyle/>
                        <a:p>
                          <a:pPr algn="l" fontAlgn="b"/>
                          <a:r>
                            <a:rPr lang="fr-FR" sz="1800" u="none" strike="noStrike" dirty="0">
                              <a:effectLst/>
                            </a:rPr>
                            <a:t>Paper and </a:t>
                          </a:r>
                          <a:r>
                            <a:rPr lang="fr-FR" sz="1800" u="none" strike="noStrike" dirty="0" err="1">
                              <a:effectLst/>
                            </a:rPr>
                            <a:t>cardboard</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1</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2</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556</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1707</a:t>
                          </a:r>
                          <a:endParaRPr lang="fr-FR"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2150692"/>
                      </a:ext>
                    </a:extLst>
                  </a:tr>
                  <a:tr h="283845">
                    <a:tc>
                      <a:txBody>
                        <a:bodyPr/>
                        <a:lstStyle/>
                        <a:p>
                          <a:pPr algn="l" fontAlgn="b"/>
                          <a:r>
                            <a:rPr lang="fr-FR" sz="1800" u="none" strike="noStrike" dirty="0" err="1">
                              <a:effectLst/>
                            </a:rPr>
                            <a:t>Softwood</a:t>
                          </a:r>
                          <a:r>
                            <a:rPr lang="fr-FR" sz="1800" u="none" strike="noStrike" dirty="0">
                              <a:effectLst/>
                            </a:rPr>
                            <a:t>: pine, </a:t>
                          </a:r>
                          <a:r>
                            <a:rPr lang="fr-FR" sz="1800" u="none" strike="noStrike" dirty="0" err="1">
                              <a:effectLst/>
                            </a:rPr>
                            <a:t>along</a:t>
                          </a:r>
                          <a:r>
                            <a:rPr lang="fr-FR" sz="1800" u="none" strike="noStrike" dirty="0">
                              <a:effectLst/>
                            </a:rPr>
                            <a:t> grain</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1</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a:effectLst/>
                            </a:rPr>
                            <a:t>2</a:t>
                          </a:r>
                          <a:endParaRPr lang="fr-FR"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499</a:t>
                          </a:r>
                          <a:endParaRPr lang="fr-FR"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fr-FR" sz="1800" u="none" strike="noStrike" dirty="0">
                              <a:effectLst/>
                            </a:rPr>
                            <a:t>1331</a:t>
                          </a:r>
                          <a:endParaRPr lang="fr-FR"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5836187"/>
                      </a:ext>
                    </a:extLst>
                  </a:tr>
                </a:tbl>
              </a:graphicData>
            </a:graphic>
          </p:graphicFrame>
        </mc:Fallback>
      </mc:AlternateContent>
    </p:spTree>
    <p:extLst>
      <p:ext uri="{BB962C8B-B14F-4D97-AF65-F5344CB8AC3E}">
        <p14:creationId xmlns:p14="http://schemas.microsoft.com/office/powerpoint/2010/main" val="1702539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normAutofit/>
          </a:bodyPr>
          <a:lstStyle/>
          <a:p>
            <a:r>
              <a:rPr lang="fr-FR" dirty="0" smtClean="0"/>
              <a:t>Conclusion</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79</a:t>
            </a:fld>
            <a:endParaRPr lang="fr-FR" dirty="0"/>
          </a:p>
        </p:txBody>
      </p:sp>
      <p:sp>
        <p:nvSpPr>
          <p:cNvPr id="10" name="Rectangle 9"/>
          <p:cNvSpPr/>
          <p:nvPr/>
        </p:nvSpPr>
        <p:spPr>
          <a:xfrm>
            <a:off x="377299" y="908598"/>
            <a:ext cx="8234306" cy="1323439"/>
          </a:xfrm>
          <a:prstGeom prst="rect">
            <a:avLst/>
          </a:prstGeom>
        </p:spPr>
        <p:txBody>
          <a:bodyPr wrap="square">
            <a:spAutoFit/>
          </a:bodyPr>
          <a:lstStyle/>
          <a:p>
            <a:pPr defTabSz="179388"/>
            <a:r>
              <a:rPr lang="fr-FR" sz="2000" b="1" dirty="0" smtClean="0">
                <a:cs typeface="Arial"/>
              </a:rPr>
              <a:t>Le choix d’un matériau doit tenir compte de la géométrie des pièces : de nombreuses améliorations, notamment environnementales, peuvent être apportées par des formes adaptées à la fonction.</a:t>
            </a:r>
            <a:endParaRPr lang="fr-FR" sz="2000" b="1" dirty="0"/>
          </a:p>
        </p:txBody>
      </p:sp>
      <p:pic>
        <p:nvPicPr>
          <p:cNvPr id="2" name="Picture 4" descr="Vélo en carton? Bricolage jouet ?Tête à Mode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55" y="3485722"/>
            <a:ext cx="2759325" cy="27593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n Vtc en Carton à 99% recyclable - Rendez sur www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747" y="1989749"/>
            <a:ext cx="3439880" cy="21499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20 euros le vélo en carton. Qui dit mieux"/>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767" y="4216696"/>
            <a:ext cx="3339101" cy="2090376"/>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3"/>
          <p:cNvSpPr/>
          <p:nvPr/>
        </p:nvSpPr>
        <p:spPr>
          <a:xfrm>
            <a:off x="-154112" y="3255647"/>
            <a:ext cx="3349375" cy="3051425"/>
          </a:xfrm>
          <a:prstGeom prst="mathMultiply">
            <a:avLst>
              <a:gd name="adj1" fmla="val 971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318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réserves, une notion dynamique</a:t>
            </a:r>
          </a:p>
        </p:txBody>
      </p:sp>
      <p:sp>
        <p:nvSpPr>
          <p:cNvPr id="3" name="Espace réservé du pied de page 2"/>
          <p:cNvSpPr>
            <a:spLocks noGrp="1"/>
          </p:cNvSpPr>
          <p:nvPr>
            <p:ph type="ftr" sz="quarter" idx="11"/>
          </p:nvPr>
        </p:nvSpPr>
        <p:spPr/>
        <p:txBody>
          <a:bodyPr/>
          <a:lstStyle/>
          <a:p>
            <a:fld id="{3466D8FE-5733-7B45-8963-854D3AC5C96E}" type="slidenum">
              <a:rPr lang="fr-FR" smtClean="0"/>
              <a:pPr/>
              <a:t>8</a:t>
            </a:fld>
            <a:endParaRPr lang="fr-FR" dirty="0"/>
          </a:p>
        </p:txBody>
      </p:sp>
      <p:pic>
        <p:nvPicPr>
          <p:cNvPr id="8" name="Image 7"/>
          <p:cNvPicPr>
            <a:picLocks noChangeAspect="1"/>
          </p:cNvPicPr>
          <p:nvPr/>
        </p:nvPicPr>
        <p:blipFill rotWithShape="1">
          <a:blip r:embed="rId3"/>
          <a:srcRect l="-1" t="15736" r="1111"/>
          <a:stretch/>
        </p:blipFill>
        <p:spPr>
          <a:xfrm>
            <a:off x="457200" y="846899"/>
            <a:ext cx="8296382" cy="5338144"/>
          </a:xfrm>
          <a:prstGeom prst="rect">
            <a:avLst/>
          </a:prstGeom>
        </p:spPr>
      </p:pic>
      <p:sp>
        <p:nvSpPr>
          <p:cNvPr id="4" name="ZoneTexte 3"/>
          <p:cNvSpPr txBox="1"/>
          <p:nvPr/>
        </p:nvSpPr>
        <p:spPr>
          <a:xfrm>
            <a:off x="2630184" y="5271180"/>
            <a:ext cx="1998752" cy="369332"/>
          </a:xfrm>
          <a:prstGeom prst="rect">
            <a:avLst/>
          </a:prstGeom>
          <a:solidFill>
            <a:srgbClr val="FFFFFF">
              <a:alpha val="50196"/>
            </a:srgbClr>
          </a:solidFill>
        </p:spPr>
        <p:txBody>
          <a:bodyPr wrap="none" rtlCol="0">
            <a:spAutoFit/>
          </a:bodyPr>
          <a:lstStyle/>
          <a:p>
            <a:r>
              <a:rPr lang="fr-FR" b="1" dirty="0" smtClean="0">
                <a:latin typeface="Calibri Light" panose="020F0302020204030204" pitchFamily="34" charset="0"/>
              </a:rPr>
              <a:t>Réserves exploitées</a:t>
            </a:r>
            <a:endParaRPr lang="fr-FR" b="1" dirty="0">
              <a:latin typeface="Calibri Light" panose="020F0302020204030204" pitchFamily="34" charset="0"/>
            </a:endParaRPr>
          </a:p>
        </p:txBody>
      </p:sp>
      <p:sp>
        <p:nvSpPr>
          <p:cNvPr id="7" name="ZoneTexte 6"/>
          <p:cNvSpPr txBox="1"/>
          <p:nvPr/>
        </p:nvSpPr>
        <p:spPr>
          <a:xfrm>
            <a:off x="1517443" y="3870220"/>
            <a:ext cx="1747914" cy="571889"/>
          </a:xfrm>
          <a:prstGeom prst="rect">
            <a:avLst/>
          </a:prstGeom>
          <a:solidFill>
            <a:srgbClr val="FFFFFF">
              <a:alpha val="50196"/>
            </a:srgbClr>
          </a:solidFill>
          <a:ln>
            <a:solidFill>
              <a:schemeClr val="tx1"/>
            </a:solidFill>
          </a:ln>
        </p:spPr>
        <p:txBody>
          <a:bodyPr wrap="none" tIns="252000" rtlCol="0">
            <a:noAutofit/>
          </a:bodyPr>
          <a:lstStyle/>
          <a:p>
            <a:r>
              <a:rPr lang="fr-FR" b="1" dirty="0" smtClean="0">
                <a:latin typeface="Calibri Light" panose="020F0302020204030204" pitchFamily="34" charset="0"/>
              </a:rPr>
              <a:t>Réserves de base</a:t>
            </a:r>
            <a:endParaRPr lang="fr-FR" b="1" dirty="0">
              <a:latin typeface="Calibri Light" panose="020F0302020204030204" pitchFamily="34" charset="0"/>
            </a:endParaRPr>
          </a:p>
        </p:txBody>
      </p:sp>
      <p:sp>
        <p:nvSpPr>
          <p:cNvPr id="9" name="ZoneTexte 8"/>
          <p:cNvSpPr txBox="1"/>
          <p:nvPr/>
        </p:nvSpPr>
        <p:spPr>
          <a:xfrm>
            <a:off x="1517443" y="3112000"/>
            <a:ext cx="2427833" cy="758220"/>
          </a:xfrm>
          <a:prstGeom prst="rect">
            <a:avLst/>
          </a:prstGeom>
          <a:solidFill>
            <a:srgbClr val="FFFFFF">
              <a:alpha val="50196"/>
            </a:srgbClr>
          </a:solidFill>
          <a:ln>
            <a:solidFill>
              <a:schemeClr val="tx1"/>
            </a:solidFill>
          </a:ln>
        </p:spPr>
        <p:txBody>
          <a:bodyPr wrap="none" tIns="216000" rtlCol="0">
            <a:noAutofit/>
          </a:bodyPr>
          <a:lstStyle/>
          <a:p>
            <a:r>
              <a:rPr lang="fr-FR" b="1" dirty="0" smtClean="0">
                <a:latin typeface="Calibri Light" panose="020F0302020204030204" pitchFamily="34" charset="0"/>
              </a:rPr>
              <a:t>Réserves potentielles</a:t>
            </a:r>
            <a:endParaRPr lang="fr-FR" b="1" dirty="0">
              <a:latin typeface="Calibri Light" panose="020F0302020204030204" pitchFamily="34" charset="0"/>
            </a:endParaRPr>
          </a:p>
        </p:txBody>
      </p:sp>
      <p:sp>
        <p:nvSpPr>
          <p:cNvPr id="10" name="ZoneTexte 9"/>
          <p:cNvSpPr txBox="1"/>
          <p:nvPr/>
        </p:nvSpPr>
        <p:spPr>
          <a:xfrm>
            <a:off x="2573501" y="2329841"/>
            <a:ext cx="3005366" cy="711309"/>
          </a:xfrm>
          <a:prstGeom prst="rect">
            <a:avLst/>
          </a:prstGeom>
          <a:solidFill>
            <a:srgbClr val="FFFFFF">
              <a:alpha val="49020"/>
            </a:srgbClr>
          </a:solidFill>
          <a:ln>
            <a:solidFill>
              <a:schemeClr val="tx1"/>
            </a:solidFill>
          </a:ln>
        </p:spPr>
        <p:txBody>
          <a:bodyPr wrap="square" rtlCol="0">
            <a:noAutofit/>
          </a:bodyPr>
          <a:lstStyle/>
          <a:p>
            <a:r>
              <a:rPr lang="fr-FR" b="1" dirty="0" smtClean="0">
                <a:latin typeface="Calibri Light" panose="020F0302020204030204" pitchFamily="34" charset="0"/>
              </a:rPr>
              <a:t>Réserves ultimes</a:t>
            </a:r>
            <a:endParaRPr lang="fr-FR" b="1" dirty="0">
              <a:latin typeface="Calibri Light" panose="020F0302020204030204" pitchFamily="34" charset="0"/>
            </a:endParaRPr>
          </a:p>
        </p:txBody>
      </p:sp>
    </p:spTree>
    <p:extLst>
      <p:ext uri="{BB962C8B-B14F-4D97-AF65-F5344CB8AC3E}">
        <p14:creationId xmlns:p14="http://schemas.microsoft.com/office/powerpoint/2010/main" val="171681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20 euros le vélo en carton. Qui dit mieux"/>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52767" y="4216696"/>
            <a:ext cx="3339101" cy="2090376"/>
          </a:xfrm>
          <a:prstGeom prst="rect">
            <a:avLst/>
          </a:prstGeom>
          <a:noFill/>
          <a:extLst>
            <a:ext uri="{909E8E84-426E-40DD-AFC4-6F175D3DCCD1}">
              <a14:hiddenFill xmlns:a14="http://schemas.microsoft.com/office/drawing/2010/main">
                <a:solidFill>
                  <a:srgbClr val="FFFFFF"/>
                </a:solidFill>
              </a14:hiddenFill>
            </a:ext>
          </a:extLst>
        </p:spPr>
      </p:pic>
      <p:sp>
        <p:nvSpPr>
          <p:cNvPr id="3" name="Titre 2"/>
          <p:cNvSpPr>
            <a:spLocks noGrp="1"/>
          </p:cNvSpPr>
          <p:nvPr>
            <p:ph type="title"/>
          </p:nvPr>
        </p:nvSpPr>
        <p:spPr>
          <a:prstGeom prst="rect">
            <a:avLst/>
          </a:prstGeom>
        </p:spPr>
        <p:txBody>
          <a:bodyPr/>
          <a:lstStyle/>
          <a:p>
            <a:r>
              <a:rPr lang="fr-FR" dirty="0" smtClean="0"/>
              <a:t>Conclusion</a:t>
            </a:r>
            <a:endParaRPr lang="fr-FR" dirty="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80</a:t>
            </a:fld>
            <a:endParaRPr lang="fr-FR" dirty="0"/>
          </a:p>
        </p:txBody>
      </p:sp>
      <p:sp>
        <p:nvSpPr>
          <p:cNvPr id="10" name="Rectangle 9"/>
          <p:cNvSpPr/>
          <p:nvPr/>
        </p:nvSpPr>
        <p:spPr>
          <a:xfrm>
            <a:off x="377299" y="908598"/>
            <a:ext cx="7577885" cy="400110"/>
          </a:xfrm>
          <a:prstGeom prst="rect">
            <a:avLst/>
          </a:prstGeom>
        </p:spPr>
        <p:txBody>
          <a:bodyPr wrap="square">
            <a:spAutoFit/>
          </a:bodyPr>
          <a:lstStyle/>
          <a:p>
            <a:pPr defTabSz="179388"/>
            <a:r>
              <a:rPr lang="fr-FR" sz="2000" b="1" dirty="0" smtClean="0">
                <a:cs typeface="Arial"/>
              </a:rPr>
              <a:t>Conclusion : un vélo en carton ?</a:t>
            </a:r>
            <a:endParaRPr lang="fr-FR" sz="2000" b="1" dirty="0"/>
          </a:p>
        </p:txBody>
      </p:sp>
      <p:pic>
        <p:nvPicPr>
          <p:cNvPr id="9" name="vélo en carton">
            <a:hlinkClick r:id="" action="ppaction://media"/>
          </p:cNvPr>
          <p:cNvPicPr>
            <a:picLocks noChangeAspect="1"/>
          </p:cNvPicPr>
          <p:nvPr>
            <a:videoFile r:link="rId1"/>
            <p:extLst>
              <p:ext uri="{DAA4B4D4-6D71-4841-9C94-3DE7FCFB9230}">
                <p14:media xmlns:p14="http://schemas.microsoft.com/office/powerpoint/2010/main" r:embed="rId2">
                  <p14:trim st="284235"/>
                </p14:media>
              </p:ext>
            </p:extLst>
          </p:nvPr>
        </p:nvPicPr>
        <p:blipFill>
          <a:blip r:embed="rId6"/>
          <a:stretch>
            <a:fillRect/>
          </a:stretch>
        </p:blipFill>
        <p:spPr>
          <a:xfrm>
            <a:off x="481941" y="1458217"/>
            <a:ext cx="8001412" cy="4500794"/>
          </a:xfrm>
          <a:prstGeom prst="rect">
            <a:avLst/>
          </a:prstGeom>
        </p:spPr>
      </p:pic>
    </p:spTree>
    <p:extLst>
      <p:ext uri="{BB962C8B-B14F-4D97-AF65-F5344CB8AC3E}">
        <p14:creationId xmlns:p14="http://schemas.microsoft.com/office/powerpoint/2010/main" val="65474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2708275" y="4384655"/>
            <a:ext cx="6159500" cy="1481889"/>
          </a:xfrm>
        </p:spPr>
        <p:txBody>
          <a:bodyPr>
            <a:normAutofit/>
          </a:bodyPr>
          <a:lstStyle/>
          <a:p>
            <a:r>
              <a:rPr lang="fr-FR" dirty="0" smtClean="0"/>
              <a:t>Procédure de choix des procédés</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81</a:t>
            </a:fld>
            <a:endParaRPr lang="fr-FR" dirty="0"/>
          </a:p>
        </p:txBody>
      </p:sp>
    </p:spTree>
    <p:extLst>
      <p:ext uri="{BB962C8B-B14F-4D97-AF65-F5344CB8AC3E}">
        <p14:creationId xmlns:p14="http://schemas.microsoft.com/office/powerpoint/2010/main" val="21398419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prstGeom prst="rect">
            <a:avLst/>
          </a:prstGeom>
        </p:spPr>
        <p:txBody>
          <a:bodyPr/>
          <a:lstStyle/>
          <a:p>
            <a:r>
              <a:rPr lang="fr-FR" dirty="0"/>
              <a:t>Exigence </a:t>
            </a:r>
            <a:r>
              <a:rPr lang="fr-FR" dirty="0" smtClean="0"/>
              <a:t>Technologique </a:t>
            </a:r>
            <a:r>
              <a:rPr lang="fr-FR" dirty="0"/>
              <a:t>dans le choix du matériau</a:t>
            </a:r>
          </a:p>
        </p:txBody>
      </p:sp>
      <p:sp>
        <p:nvSpPr>
          <p:cNvPr id="5" name="Espace réservé de la date 4"/>
          <p:cNvSpPr>
            <a:spLocks noGrp="1"/>
          </p:cNvSpPr>
          <p:nvPr>
            <p:ph type="dt" sz="half" idx="13"/>
          </p:nvPr>
        </p:nvSpPr>
        <p:spPr>
          <a:xfrm>
            <a:off x="2055412" y="6486975"/>
            <a:ext cx="1554480" cy="365125"/>
          </a:xfrm>
        </p:spPr>
        <p:txBody>
          <a:bodyPr/>
          <a:lstStyle/>
          <a:p>
            <a:fld id="{A33531C5-2AFF-42DF-8C6C-E2653B425681}" type="datetime4">
              <a:rPr lang="fr-FR" smtClean="0"/>
              <a:t>8 octobre 2018</a:t>
            </a:fld>
            <a:endParaRPr lang="fr-FR" dirty="0"/>
          </a:p>
        </p:txBody>
      </p:sp>
      <p:sp>
        <p:nvSpPr>
          <p:cNvPr id="6" name="Espace réservé du pied de page 5"/>
          <p:cNvSpPr>
            <a:spLocks noGrp="1"/>
          </p:cNvSpPr>
          <p:nvPr>
            <p:ph type="ftr" sz="quarter" idx="11"/>
          </p:nvPr>
        </p:nvSpPr>
        <p:spPr/>
        <p:txBody>
          <a:bodyPr/>
          <a:lstStyle/>
          <a:p>
            <a:r>
              <a:rPr lang="fr-FR" smtClean="0"/>
              <a:t>Conception appliquée de Systèmes Mécaniques</a:t>
            </a:r>
            <a:endParaRPr lang="fr-FR" dirty="0" smtClean="0"/>
          </a:p>
        </p:txBody>
      </p:sp>
      <p:sp>
        <p:nvSpPr>
          <p:cNvPr id="7" name="Espace réservé du numéro de diapositive 6"/>
          <p:cNvSpPr>
            <a:spLocks noGrp="1"/>
          </p:cNvSpPr>
          <p:nvPr>
            <p:ph type="sldNum" sz="quarter" idx="14"/>
          </p:nvPr>
        </p:nvSpPr>
        <p:spPr/>
        <p:txBody>
          <a:bodyPr/>
          <a:lstStyle/>
          <a:p>
            <a:fld id="{AAD0F63A-0C70-404B-8929-12849BA1A697}" type="slidenum">
              <a:rPr lang="fr-FR" smtClean="0"/>
              <a:pPr/>
              <a:t>82</a:t>
            </a:fld>
            <a:endParaRPr lang="fr-FR" dirty="0"/>
          </a:p>
        </p:txBody>
      </p:sp>
      <p:pic>
        <p:nvPicPr>
          <p:cNvPr id="2" name="Image 1"/>
          <p:cNvPicPr>
            <a:picLocks noChangeAspect="1"/>
          </p:cNvPicPr>
          <p:nvPr/>
        </p:nvPicPr>
        <p:blipFill>
          <a:blip r:embed="rId3"/>
          <a:stretch>
            <a:fillRect/>
          </a:stretch>
        </p:blipFill>
        <p:spPr>
          <a:xfrm>
            <a:off x="-242274" y="923925"/>
            <a:ext cx="9478158" cy="4839150"/>
          </a:xfrm>
          <a:prstGeom prst="rect">
            <a:avLst/>
          </a:prstGeom>
        </p:spPr>
      </p:pic>
    </p:spTree>
    <p:extLst>
      <p:ext uri="{BB962C8B-B14F-4D97-AF65-F5344CB8AC3E}">
        <p14:creationId xmlns:p14="http://schemas.microsoft.com/office/powerpoint/2010/main" val="20332894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Exemple pour le VTT : procédés compatibles avec des matériaux naturels</a:t>
            </a:r>
            <a:endParaRPr lang="fr-FR" dirty="0"/>
          </a:p>
        </p:txBody>
      </p:sp>
      <p:pic>
        <p:nvPicPr>
          <p:cNvPr id="6" name="Image 5"/>
          <p:cNvPicPr>
            <a:picLocks noChangeAspect="1"/>
          </p:cNvPicPr>
          <p:nvPr/>
        </p:nvPicPr>
        <p:blipFill>
          <a:blip r:embed="rId2"/>
          <a:stretch>
            <a:fillRect/>
          </a:stretch>
        </p:blipFill>
        <p:spPr>
          <a:xfrm>
            <a:off x="690149" y="779128"/>
            <a:ext cx="7613311" cy="5707847"/>
          </a:xfrm>
          <a:prstGeom prst="rect">
            <a:avLst/>
          </a:prstGeom>
        </p:spPr>
      </p:pic>
      <p:sp>
        <p:nvSpPr>
          <p:cNvPr id="5" name="Organigramme : Opération manuelle 4"/>
          <p:cNvSpPr/>
          <p:nvPr/>
        </p:nvSpPr>
        <p:spPr>
          <a:xfrm>
            <a:off x="5383659" y="2825393"/>
            <a:ext cx="3472666" cy="1222625"/>
          </a:xfrm>
          <a:prstGeom prst="flowChartManualOperatio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600" dirty="0" smtClean="0"/>
              <a:t>Groupe de procédés compatible avec des matériaux naturels</a:t>
            </a:r>
            <a:endParaRPr lang="fr-FR" sz="1600" dirty="0"/>
          </a:p>
        </p:txBody>
      </p:sp>
    </p:spTree>
    <p:extLst>
      <p:ext uri="{BB962C8B-B14F-4D97-AF65-F5344CB8AC3E}">
        <p14:creationId xmlns:p14="http://schemas.microsoft.com/office/powerpoint/2010/main" val="36805601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2708275" y="4384655"/>
            <a:ext cx="6159500" cy="1481889"/>
          </a:xfrm>
        </p:spPr>
        <p:txBody>
          <a:bodyPr>
            <a:normAutofit/>
          </a:bodyPr>
          <a:lstStyle/>
          <a:p>
            <a:r>
              <a:rPr lang="fr-FR" dirty="0" smtClean="0"/>
              <a:t>Indices de performance matériaux</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84</a:t>
            </a:fld>
            <a:endParaRPr lang="fr-FR" dirty="0"/>
          </a:p>
        </p:txBody>
      </p:sp>
    </p:spTree>
    <p:extLst>
      <p:ext uri="{BB962C8B-B14F-4D97-AF65-F5344CB8AC3E}">
        <p14:creationId xmlns:p14="http://schemas.microsoft.com/office/powerpoint/2010/main" val="165426196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rmAutofit fontScale="90000"/>
          </a:bodyPr>
          <a:lstStyle/>
          <a:p>
            <a:r>
              <a:rPr lang="fr-FR" dirty="0" smtClean="0"/>
              <a:t>Indices de performances : De la démarche « classique » à la démarche consciente</a:t>
            </a:r>
            <a:endParaRPr lang="fr-FR" dirty="0"/>
          </a:p>
        </p:txBody>
      </p:sp>
      <p:sp>
        <p:nvSpPr>
          <p:cNvPr id="5" name="Espace réservé du numéro de diapositive 4"/>
          <p:cNvSpPr>
            <a:spLocks noGrp="1"/>
          </p:cNvSpPr>
          <p:nvPr>
            <p:ph type="sldNum" sz="quarter" idx="14"/>
          </p:nvPr>
        </p:nvSpPr>
        <p:spPr/>
        <p:txBody>
          <a:bodyPr/>
          <a:lstStyle/>
          <a:p>
            <a:fld id="{AAD0F63A-0C70-404B-8929-12849BA1A697}" type="slidenum">
              <a:rPr lang="fr-FR" smtClean="0"/>
              <a:pPr/>
              <a:t>85</a:t>
            </a:fld>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777" y="3452554"/>
            <a:ext cx="3555101" cy="2746490"/>
          </a:xfrm>
          <a:prstGeom prst="rect">
            <a:avLst/>
          </a:prstGeom>
        </p:spPr>
      </p:pic>
      <p:sp>
        <p:nvSpPr>
          <p:cNvPr id="9" name="Rectangle 8"/>
          <p:cNvSpPr/>
          <p:nvPr/>
        </p:nvSpPr>
        <p:spPr>
          <a:xfrm>
            <a:off x="4537478" y="1505533"/>
            <a:ext cx="1843453" cy="769441"/>
          </a:xfrm>
          <a:prstGeom prst="rect">
            <a:avLst/>
          </a:prstGeom>
        </p:spPr>
        <p:txBody>
          <a:bodyPr wrap="none">
            <a:spAutoFit/>
          </a:bodyPr>
          <a:lstStyle/>
          <a:p>
            <a:pPr marL="453390" indent="-226695">
              <a:spcAft>
                <a:spcPts val="0"/>
              </a:spcAft>
            </a:pPr>
            <a:r>
              <a:rPr lang="fr-FR" sz="4400" b="1" dirty="0"/>
              <a:t>G</a:t>
            </a:r>
            <a:r>
              <a:rPr lang="fr-FR" sz="4400" b="1" baseline="30000" dirty="0"/>
              <a:t>1/2</a:t>
            </a:r>
            <a:r>
              <a:rPr lang="fr-FR" sz="4400" b="1" dirty="0"/>
              <a:t>/</a:t>
            </a:r>
            <a:r>
              <a:rPr lang="fr-FR" sz="4400" b="1" dirty="0">
                <a:latin typeface="Symbol" panose="05050102010706020507" pitchFamily="18" charset="2"/>
              </a:rPr>
              <a:t>r</a:t>
            </a:r>
            <a:endParaRPr lang="fr-FR" sz="4400" b="1" dirty="0">
              <a:latin typeface="Symbol" panose="05050102010706020507" pitchFamily="18" charset="2"/>
              <a:ea typeface="Times New Roman" panose="02020603050405020304" pitchFamily="18" charset="0"/>
              <a:cs typeface="Times New Roman" panose="02020603050405020304" pitchFamily="18" charset="0"/>
            </a:endParaRPr>
          </a:p>
        </p:txBody>
      </p:sp>
      <p:sp>
        <p:nvSpPr>
          <p:cNvPr id="10" name="Rectangle 9"/>
          <p:cNvSpPr/>
          <p:nvPr/>
        </p:nvSpPr>
        <p:spPr>
          <a:xfrm>
            <a:off x="885798" y="3382879"/>
            <a:ext cx="1655903" cy="707886"/>
          </a:xfrm>
          <a:prstGeom prst="rect">
            <a:avLst/>
          </a:prstGeom>
        </p:spPr>
        <p:txBody>
          <a:bodyPr wrap="none">
            <a:spAutoFit/>
          </a:bodyPr>
          <a:lstStyle/>
          <a:p>
            <a:pPr marL="453390" indent="-226695">
              <a:spcAft>
                <a:spcPts val="0"/>
              </a:spcAft>
            </a:pPr>
            <a:r>
              <a:rPr lang="fr-FR" sz="4000" b="1" dirty="0"/>
              <a:t>E</a:t>
            </a:r>
            <a:r>
              <a:rPr lang="fr-FR" sz="4000" b="1" baseline="30000" dirty="0"/>
              <a:t>1/2</a:t>
            </a:r>
            <a:r>
              <a:rPr lang="fr-FR" sz="4000" b="1" dirty="0"/>
              <a:t>/</a:t>
            </a:r>
            <a:r>
              <a:rPr lang="fr-FR" sz="4000" b="1" dirty="0">
                <a:latin typeface="Symbol" panose="05050102010706020507" pitchFamily="18" charset="2"/>
              </a:rPr>
              <a:t>r</a:t>
            </a:r>
            <a:endParaRPr lang="fr-FR" sz="4000" b="1" dirty="0">
              <a:latin typeface="Symbol" panose="05050102010706020507" pitchFamily="18" charset="2"/>
              <a:ea typeface="Times New Roman" panose="02020603050405020304" pitchFamily="18" charset="0"/>
              <a:cs typeface="Times New Roman" panose="02020603050405020304" pitchFamily="18" charset="0"/>
            </a:endParaRPr>
          </a:p>
        </p:txBody>
      </p:sp>
      <p:sp>
        <p:nvSpPr>
          <p:cNvPr id="11" name="Rectangle 10"/>
          <p:cNvSpPr/>
          <p:nvPr/>
        </p:nvSpPr>
        <p:spPr>
          <a:xfrm>
            <a:off x="6261783" y="3226014"/>
            <a:ext cx="1832233" cy="707886"/>
          </a:xfrm>
          <a:prstGeom prst="rect">
            <a:avLst/>
          </a:prstGeom>
        </p:spPr>
        <p:txBody>
          <a:bodyPr wrap="none">
            <a:spAutoFit/>
          </a:bodyPr>
          <a:lstStyle/>
          <a:p>
            <a:pPr marL="453390" indent="-226695"/>
            <a:r>
              <a:rPr lang="fr-FR" sz="4000" b="1" dirty="0" err="1">
                <a:latin typeface="Symbol" panose="05050102010706020507" pitchFamily="18" charset="2"/>
              </a:rPr>
              <a:t>s</a:t>
            </a:r>
            <a:r>
              <a:rPr lang="fr-FR" sz="4000" b="1" baseline="-25000" dirty="0" err="1"/>
              <a:t>f</a:t>
            </a:r>
            <a:r>
              <a:rPr lang="fr-FR" sz="4000" b="1" baseline="30000" dirty="0"/>
              <a:t> 2/3</a:t>
            </a:r>
            <a:r>
              <a:rPr lang="fr-FR" sz="4000" b="1" dirty="0"/>
              <a:t>/</a:t>
            </a:r>
            <a:r>
              <a:rPr lang="fr-FR" sz="4000" b="1" dirty="0">
                <a:latin typeface="Symbol" panose="05050102010706020507" pitchFamily="18" charset="2"/>
              </a:rPr>
              <a:t>r</a:t>
            </a:r>
            <a:endParaRPr lang="fr-FR" sz="4000" b="1" dirty="0">
              <a:latin typeface="Symbol" panose="05050102010706020507" pitchFamily="18" charset="2"/>
              <a:ea typeface="Times New Roman" panose="02020603050405020304" pitchFamily="18" charset="0"/>
              <a:cs typeface="Times New Roman" panose="02020603050405020304" pitchFamily="18" charset="0"/>
            </a:endParaRPr>
          </a:p>
        </p:txBody>
      </p:sp>
      <p:sp>
        <p:nvSpPr>
          <p:cNvPr id="12" name="Rectangle 11"/>
          <p:cNvSpPr/>
          <p:nvPr/>
        </p:nvSpPr>
        <p:spPr>
          <a:xfrm>
            <a:off x="3042761" y="5108354"/>
            <a:ext cx="1832233" cy="707886"/>
          </a:xfrm>
          <a:prstGeom prst="rect">
            <a:avLst/>
          </a:prstGeom>
        </p:spPr>
        <p:txBody>
          <a:bodyPr wrap="none">
            <a:spAutoFit/>
          </a:bodyPr>
          <a:lstStyle/>
          <a:p>
            <a:pPr marL="453390" indent="-226695"/>
            <a:r>
              <a:rPr lang="fr-FR" sz="4000" b="1" dirty="0" err="1">
                <a:latin typeface="Symbol" panose="05050102010706020507" pitchFamily="18" charset="2"/>
              </a:rPr>
              <a:t>s</a:t>
            </a:r>
            <a:r>
              <a:rPr lang="fr-FR" sz="4000" b="1" baseline="-25000" dirty="0" err="1"/>
              <a:t>f</a:t>
            </a:r>
            <a:r>
              <a:rPr lang="fr-FR" sz="4000" b="1" baseline="30000" dirty="0"/>
              <a:t> 2/3</a:t>
            </a:r>
            <a:r>
              <a:rPr lang="fr-FR" sz="4000" b="1" dirty="0"/>
              <a:t>/</a:t>
            </a:r>
            <a:r>
              <a:rPr lang="fr-FR" sz="4000" b="1" dirty="0">
                <a:latin typeface="Symbol" panose="05050102010706020507" pitchFamily="18" charset="2"/>
              </a:rPr>
              <a:t>r</a:t>
            </a:r>
            <a:endParaRPr lang="fr-FR" sz="4000" b="1" dirty="0">
              <a:latin typeface="Symbol" panose="05050102010706020507" pitchFamily="18" charset="2"/>
              <a:ea typeface="Times New Roman" panose="02020603050405020304" pitchFamily="18" charset="0"/>
              <a:cs typeface="Times New Roman" panose="02020603050405020304" pitchFamily="18" charset="0"/>
            </a:endParaRPr>
          </a:p>
        </p:txBody>
      </p:sp>
      <p:sp>
        <p:nvSpPr>
          <p:cNvPr id="13" name="Ellipse 12"/>
          <p:cNvSpPr/>
          <p:nvPr/>
        </p:nvSpPr>
        <p:spPr>
          <a:xfrm>
            <a:off x="686596" y="808391"/>
            <a:ext cx="2239484" cy="223948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b="1" i="1" dirty="0" smtClean="0"/>
              <a:t>Conception à masse minimale</a:t>
            </a:r>
            <a:br>
              <a:rPr lang="fr-FR" sz="2000" b="1" i="1" dirty="0" smtClean="0"/>
            </a:br>
            <a:r>
              <a:rPr lang="fr-FR" sz="1600" b="1" i="1" dirty="0" smtClean="0">
                <a:latin typeface="Symbol" panose="05050102010706020507" pitchFamily="18" charset="2"/>
              </a:rPr>
              <a:t>r</a:t>
            </a:r>
            <a:r>
              <a:rPr lang="fr-FR" sz="1600" b="1" i="1" dirty="0" smtClean="0"/>
              <a:t> masse volumique</a:t>
            </a:r>
            <a:endParaRPr lang="fr-FR" sz="1600" b="1" i="1" dirty="0"/>
          </a:p>
        </p:txBody>
      </p:sp>
      <p:sp>
        <p:nvSpPr>
          <p:cNvPr id="14" name="Rectangle 13"/>
          <p:cNvSpPr/>
          <p:nvPr/>
        </p:nvSpPr>
        <p:spPr>
          <a:xfrm>
            <a:off x="5194438" y="930530"/>
            <a:ext cx="4572000" cy="646331"/>
          </a:xfrm>
          <a:prstGeom prst="rect">
            <a:avLst/>
          </a:prstGeom>
        </p:spPr>
        <p:txBody>
          <a:bodyPr>
            <a:spAutoFit/>
          </a:bodyPr>
          <a:lstStyle/>
          <a:p>
            <a:pPr marL="453390" indent="-226695">
              <a:spcAft>
                <a:spcPts val="0"/>
              </a:spcAft>
            </a:pPr>
            <a:r>
              <a:rPr lang="fr-FR" dirty="0"/>
              <a:t>Arbre, rigidité, longueur et géométrie spécifiées, section libre</a:t>
            </a:r>
            <a:endParaRPr lang="fr-FR"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tangle 14"/>
          <p:cNvSpPr/>
          <p:nvPr/>
        </p:nvSpPr>
        <p:spPr>
          <a:xfrm>
            <a:off x="1100050" y="5743440"/>
            <a:ext cx="4572000" cy="646331"/>
          </a:xfrm>
          <a:prstGeom prst="rect">
            <a:avLst/>
          </a:prstGeom>
        </p:spPr>
        <p:txBody>
          <a:bodyPr>
            <a:spAutoFit/>
          </a:bodyPr>
          <a:lstStyle/>
          <a:p>
            <a:pPr marL="453390" indent="-226695"/>
            <a:r>
              <a:rPr lang="fr-FR" dirty="0"/>
              <a:t>Poutre, charge, longueur et géométrie spécifiées, section libre</a:t>
            </a:r>
            <a:endParaRPr lang="fr-FR"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Ellipse 15"/>
          <p:cNvSpPr/>
          <p:nvPr/>
        </p:nvSpPr>
        <p:spPr>
          <a:xfrm>
            <a:off x="6832473" y="4247491"/>
            <a:ext cx="2239484" cy="2239484"/>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2000" b="1" i="1" dirty="0" smtClean="0"/>
              <a:t>Conception à impact minimal </a:t>
            </a:r>
            <a:br>
              <a:rPr lang="fr-FR" sz="2000" b="1" i="1" dirty="0" smtClean="0"/>
            </a:br>
            <a:r>
              <a:rPr lang="fr-FR" sz="1400" b="1" i="1" dirty="0" smtClean="0">
                <a:solidFill>
                  <a:schemeClr val="bg1"/>
                </a:solidFill>
              </a:rPr>
              <a:t>q </a:t>
            </a:r>
            <a:r>
              <a:rPr lang="fr-FR" sz="1400" b="1" i="1" dirty="0">
                <a:solidFill>
                  <a:schemeClr val="bg1"/>
                </a:solidFill>
              </a:rPr>
              <a:t>: contenu énergétique </a:t>
            </a:r>
            <a:endParaRPr lang="fr-FR" sz="2000" b="1" i="1" dirty="0"/>
          </a:p>
        </p:txBody>
      </p:sp>
      <p:sp>
        <p:nvSpPr>
          <p:cNvPr id="17" name="Rectangle 16"/>
          <p:cNvSpPr/>
          <p:nvPr/>
        </p:nvSpPr>
        <p:spPr>
          <a:xfrm>
            <a:off x="6259011" y="3228780"/>
            <a:ext cx="2787623" cy="707886"/>
          </a:xfrm>
          <a:prstGeom prst="rect">
            <a:avLst/>
          </a:prstGeom>
        </p:spPr>
        <p:txBody>
          <a:bodyPr wrap="none">
            <a:spAutoFit/>
          </a:bodyPr>
          <a:lstStyle/>
          <a:p>
            <a:pPr marL="453390" indent="-226695"/>
            <a:r>
              <a:rPr lang="fr-FR" sz="4000" b="1" dirty="0" err="1">
                <a:latin typeface="Symbol" panose="05050102010706020507" pitchFamily="18" charset="2"/>
              </a:rPr>
              <a:t>s</a:t>
            </a:r>
            <a:r>
              <a:rPr lang="fr-FR" sz="4000" b="1" baseline="-25000" dirty="0" err="1"/>
              <a:t>f</a:t>
            </a:r>
            <a:r>
              <a:rPr lang="fr-FR" sz="4000" b="1" baseline="30000" dirty="0"/>
              <a:t> </a:t>
            </a:r>
            <a:r>
              <a:rPr lang="fr-FR" sz="4000" b="1" baseline="30000" dirty="0" smtClean="0"/>
              <a:t>2/3</a:t>
            </a:r>
            <a:r>
              <a:rPr lang="fr-FR" sz="4000" b="1" dirty="0" smtClean="0"/>
              <a:t>/</a:t>
            </a:r>
            <a:r>
              <a:rPr lang="fr-FR" sz="4000" b="1" dirty="0" err="1" smtClean="0">
                <a:latin typeface="Symbol" panose="05050102010706020507" pitchFamily="18" charset="2"/>
              </a:rPr>
              <a:t>r.</a:t>
            </a:r>
            <a:r>
              <a:rPr lang="fr-FR" sz="4000" b="1" dirty="0" err="1" smtClean="0">
                <a:solidFill>
                  <a:schemeClr val="accent1"/>
                </a:solidFill>
              </a:rPr>
              <a:t>Cm</a:t>
            </a:r>
            <a:endParaRPr lang="fr-FR" sz="4000" b="1" dirty="0">
              <a:solidFill>
                <a:schemeClr val="accent1"/>
              </a:solidFill>
              <a:ea typeface="Times New Roman" panose="02020603050405020304" pitchFamily="18" charset="0"/>
              <a:cs typeface="Times New Roman" panose="02020603050405020304" pitchFamily="18" charset="0"/>
            </a:endParaRPr>
          </a:p>
        </p:txBody>
      </p:sp>
      <p:sp>
        <p:nvSpPr>
          <p:cNvPr id="18" name="Rectangle 17"/>
          <p:cNvSpPr/>
          <p:nvPr/>
        </p:nvSpPr>
        <p:spPr>
          <a:xfrm>
            <a:off x="4537477" y="1500371"/>
            <a:ext cx="2893421" cy="769441"/>
          </a:xfrm>
          <a:prstGeom prst="rect">
            <a:avLst/>
          </a:prstGeom>
        </p:spPr>
        <p:txBody>
          <a:bodyPr wrap="none">
            <a:spAutoFit/>
          </a:bodyPr>
          <a:lstStyle/>
          <a:p>
            <a:pPr marL="453390" indent="-226695">
              <a:spcAft>
                <a:spcPts val="0"/>
              </a:spcAft>
            </a:pPr>
            <a:r>
              <a:rPr lang="fr-FR" sz="4400" b="1" dirty="0" smtClean="0"/>
              <a:t>G</a:t>
            </a:r>
            <a:r>
              <a:rPr lang="fr-FR" sz="4400" b="1" baseline="30000" dirty="0" smtClean="0"/>
              <a:t>1/2</a:t>
            </a:r>
            <a:r>
              <a:rPr lang="fr-FR" sz="4400" b="1" dirty="0" smtClean="0"/>
              <a:t>/</a:t>
            </a:r>
            <a:r>
              <a:rPr lang="fr-FR" sz="4400" b="1" dirty="0" err="1" smtClean="0">
                <a:latin typeface="Symbol" panose="05050102010706020507" pitchFamily="18" charset="2"/>
              </a:rPr>
              <a:t>r.</a:t>
            </a:r>
            <a:r>
              <a:rPr lang="fr-FR" sz="4400" b="1" dirty="0" err="1" smtClean="0">
                <a:solidFill>
                  <a:schemeClr val="accent1"/>
                </a:solidFill>
              </a:rPr>
              <a:t>Cm</a:t>
            </a:r>
            <a:endParaRPr lang="fr-FR" sz="4400" b="1" dirty="0">
              <a:solidFill>
                <a:schemeClr val="accent1"/>
              </a:solidFill>
              <a:ea typeface="Times New Roman" panose="02020603050405020304" pitchFamily="18" charset="0"/>
              <a:cs typeface="Times New Roman" panose="02020603050405020304" pitchFamily="18" charset="0"/>
            </a:endParaRPr>
          </a:p>
        </p:txBody>
      </p:sp>
      <p:sp>
        <p:nvSpPr>
          <p:cNvPr id="19" name="Rectangle 18"/>
          <p:cNvSpPr/>
          <p:nvPr/>
        </p:nvSpPr>
        <p:spPr>
          <a:xfrm>
            <a:off x="885797" y="3382879"/>
            <a:ext cx="2611292" cy="707886"/>
          </a:xfrm>
          <a:prstGeom prst="rect">
            <a:avLst/>
          </a:prstGeom>
        </p:spPr>
        <p:txBody>
          <a:bodyPr wrap="none">
            <a:spAutoFit/>
          </a:bodyPr>
          <a:lstStyle/>
          <a:p>
            <a:pPr marL="453390" indent="-226695">
              <a:spcAft>
                <a:spcPts val="0"/>
              </a:spcAft>
            </a:pPr>
            <a:r>
              <a:rPr lang="fr-FR" sz="4000" b="1" dirty="0" smtClean="0"/>
              <a:t>E</a:t>
            </a:r>
            <a:r>
              <a:rPr lang="fr-FR" sz="4000" b="1" baseline="30000" dirty="0" smtClean="0"/>
              <a:t>1/2</a:t>
            </a:r>
            <a:r>
              <a:rPr lang="fr-FR" sz="4000" b="1" dirty="0" smtClean="0"/>
              <a:t>/</a:t>
            </a:r>
            <a:r>
              <a:rPr lang="fr-FR" sz="4000" b="1" dirty="0" err="1" smtClean="0">
                <a:latin typeface="Symbol" panose="05050102010706020507" pitchFamily="18" charset="2"/>
              </a:rPr>
              <a:t>r.</a:t>
            </a:r>
            <a:r>
              <a:rPr lang="fr-FR" sz="4000" b="1" dirty="0" err="1" smtClean="0">
                <a:solidFill>
                  <a:schemeClr val="accent1"/>
                </a:solidFill>
              </a:rPr>
              <a:t>Cm</a:t>
            </a:r>
            <a:endParaRPr lang="fr-FR" sz="4000" b="1" dirty="0">
              <a:solidFill>
                <a:schemeClr val="accent1"/>
              </a:solidFill>
              <a:ea typeface="Times New Roman" panose="02020603050405020304" pitchFamily="18" charset="0"/>
              <a:cs typeface="Times New Roman" panose="02020603050405020304" pitchFamily="18" charset="0"/>
            </a:endParaRPr>
          </a:p>
        </p:txBody>
      </p:sp>
      <p:sp>
        <p:nvSpPr>
          <p:cNvPr id="21" name="Rectangle 20"/>
          <p:cNvSpPr/>
          <p:nvPr/>
        </p:nvSpPr>
        <p:spPr>
          <a:xfrm>
            <a:off x="3039751" y="5095761"/>
            <a:ext cx="2787623" cy="707886"/>
          </a:xfrm>
          <a:prstGeom prst="rect">
            <a:avLst/>
          </a:prstGeom>
        </p:spPr>
        <p:txBody>
          <a:bodyPr wrap="none">
            <a:spAutoFit/>
          </a:bodyPr>
          <a:lstStyle/>
          <a:p>
            <a:pPr marL="453390" indent="-226695"/>
            <a:r>
              <a:rPr lang="fr-FR" sz="4000" b="1" dirty="0" err="1">
                <a:latin typeface="Symbol" panose="05050102010706020507" pitchFamily="18" charset="2"/>
              </a:rPr>
              <a:t>s</a:t>
            </a:r>
            <a:r>
              <a:rPr lang="fr-FR" sz="4000" b="1" baseline="-25000" dirty="0" err="1"/>
              <a:t>f</a:t>
            </a:r>
            <a:r>
              <a:rPr lang="fr-FR" sz="4000" b="1" baseline="30000" dirty="0"/>
              <a:t> </a:t>
            </a:r>
            <a:r>
              <a:rPr lang="fr-FR" sz="4000" b="1" baseline="30000" dirty="0" smtClean="0"/>
              <a:t>2/3</a:t>
            </a:r>
            <a:r>
              <a:rPr lang="fr-FR" sz="4000" b="1" dirty="0" smtClean="0"/>
              <a:t>/</a:t>
            </a:r>
            <a:r>
              <a:rPr lang="fr-FR" sz="4000" b="1" dirty="0" err="1" smtClean="0">
                <a:latin typeface="Symbol" panose="05050102010706020507" pitchFamily="18" charset="2"/>
              </a:rPr>
              <a:t>r.</a:t>
            </a:r>
            <a:r>
              <a:rPr lang="fr-FR" sz="4000" b="1" dirty="0" err="1" smtClean="0">
                <a:solidFill>
                  <a:schemeClr val="accent1"/>
                </a:solidFill>
              </a:rPr>
              <a:t>Cm</a:t>
            </a:r>
            <a:endParaRPr lang="fr-FR" sz="4000" b="1" dirty="0">
              <a:solidFill>
                <a:schemeClr val="accent1"/>
              </a:solidFill>
              <a:ea typeface="Times New Roman" panose="02020603050405020304" pitchFamily="18" charset="0"/>
              <a:cs typeface="Times New Roman" panose="02020603050405020304" pitchFamily="18" charset="0"/>
            </a:endParaRPr>
          </a:p>
        </p:txBody>
      </p:sp>
      <p:sp>
        <p:nvSpPr>
          <p:cNvPr id="22" name="Rectangle 21"/>
          <p:cNvSpPr/>
          <p:nvPr/>
        </p:nvSpPr>
        <p:spPr>
          <a:xfrm>
            <a:off x="4537476" y="1496502"/>
            <a:ext cx="2957541" cy="769441"/>
          </a:xfrm>
          <a:prstGeom prst="rect">
            <a:avLst/>
          </a:prstGeom>
          <a:solidFill>
            <a:schemeClr val="bg1"/>
          </a:solidFill>
        </p:spPr>
        <p:txBody>
          <a:bodyPr wrap="none">
            <a:spAutoFit/>
          </a:bodyPr>
          <a:lstStyle/>
          <a:p>
            <a:pPr marL="453390" indent="-226695">
              <a:spcAft>
                <a:spcPts val="0"/>
              </a:spcAft>
            </a:pPr>
            <a:r>
              <a:rPr lang="fr-FR" sz="4400" b="1" dirty="0" smtClean="0"/>
              <a:t>G</a:t>
            </a:r>
            <a:r>
              <a:rPr lang="fr-FR" sz="4400" b="1" baseline="30000" dirty="0" smtClean="0"/>
              <a:t>1/2</a:t>
            </a:r>
            <a:r>
              <a:rPr lang="fr-FR" sz="4400" b="1" dirty="0" smtClean="0"/>
              <a:t>/</a:t>
            </a:r>
            <a:r>
              <a:rPr lang="fr-FR" sz="4400" b="1" dirty="0" err="1" smtClean="0">
                <a:latin typeface="Symbol" panose="05050102010706020507" pitchFamily="18" charset="2"/>
              </a:rPr>
              <a:t>r.</a:t>
            </a:r>
            <a:r>
              <a:rPr lang="fr-FR" sz="4400" b="1" dirty="0" err="1" smtClean="0">
                <a:solidFill>
                  <a:schemeClr val="accent3"/>
                </a:solidFill>
              </a:rPr>
              <a:t>q</a:t>
            </a:r>
            <a:r>
              <a:rPr lang="fr-FR" sz="4400" b="1" dirty="0" smtClean="0">
                <a:solidFill>
                  <a:schemeClr val="accent1"/>
                </a:solidFill>
              </a:rPr>
              <a:t>    </a:t>
            </a:r>
            <a:endParaRPr lang="fr-FR" sz="4400" b="1" dirty="0">
              <a:solidFill>
                <a:schemeClr val="accent1"/>
              </a:solidFill>
              <a:ea typeface="Times New Roman" panose="02020603050405020304" pitchFamily="18" charset="0"/>
              <a:cs typeface="Times New Roman" panose="02020603050405020304" pitchFamily="18" charset="0"/>
            </a:endParaRPr>
          </a:p>
        </p:txBody>
      </p:sp>
      <p:sp>
        <p:nvSpPr>
          <p:cNvPr id="23" name="Rectangle 22"/>
          <p:cNvSpPr/>
          <p:nvPr/>
        </p:nvSpPr>
        <p:spPr>
          <a:xfrm>
            <a:off x="6255543" y="3231176"/>
            <a:ext cx="2843727" cy="707886"/>
          </a:xfrm>
          <a:prstGeom prst="rect">
            <a:avLst/>
          </a:prstGeom>
          <a:solidFill>
            <a:schemeClr val="bg1"/>
          </a:solidFill>
        </p:spPr>
        <p:txBody>
          <a:bodyPr wrap="none">
            <a:spAutoFit/>
          </a:bodyPr>
          <a:lstStyle/>
          <a:p>
            <a:pPr marL="453390" indent="-226695"/>
            <a:r>
              <a:rPr lang="fr-FR" sz="4000" b="1" dirty="0" err="1">
                <a:latin typeface="Symbol" panose="05050102010706020507" pitchFamily="18" charset="2"/>
              </a:rPr>
              <a:t>s</a:t>
            </a:r>
            <a:r>
              <a:rPr lang="fr-FR" sz="4000" b="1" baseline="-25000" dirty="0" err="1"/>
              <a:t>f</a:t>
            </a:r>
            <a:r>
              <a:rPr lang="fr-FR" sz="4000" b="1" baseline="30000" dirty="0"/>
              <a:t> </a:t>
            </a:r>
            <a:r>
              <a:rPr lang="fr-FR" sz="4000" b="1" baseline="30000" dirty="0" smtClean="0"/>
              <a:t>2/3</a:t>
            </a:r>
            <a:r>
              <a:rPr lang="fr-FR" sz="4000" b="1" dirty="0" smtClean="0"/>
              <a:t>/</a:t>
            </a:r>
            <a:r>
              <a:rPr lang="fr-FR" sz="4000" b="1" dirty="0" err="1" smtClean="0">
                <a:latin typeface="Symbol" panose="05050102010706020507" pitchFamily="18" charset="2"/>
              </a:rPr>
              <a:t>r.</a:t>
            </a:r>
            <a:r>
              <a:rPr lang="fr-FR" sz="4000" b="1" dirty="0" err="1" smtClean="0">
                <a:solidFill>
                  <a:schemeClr val="accent3"/>
                </a:solidFill>
              </a:rPr>
              <a:t>q</a:t>
            </a:r>
            <a:r>
              <a:rPr lang="fr-FR" sz="4000" b="1" dirty="0" smtClean="0">
                <a:solidFill>
                  <a:schemeClr val="accent3"/>
                </a:solidFill>
              </a:rPr>
              <a:t>    </a:t>
            </a:r>
            <a:endParaRPr lang="fr-FR" sz="4000" b="1" dirty="0">
              <a:solidFill>
                <a:schemeClr val="accent3"/>
              </a:solidFill>
              <a:ea typeface="Times New Roman" panose="02020603050405020304" pitchFamily="18" charset="0"/>
              <a:cs typeface="Times New Roman" panose="02020603050405020304" pitchFamily="18" charset="0"/>
            </a:endParaRPr>
          </a:p>
        </p:txBody>
      </p:sp>
      <p:sp>
        <p:nvSpPr>
          <p:cNvPr id="24" name="Rectangle 23"/>
          <p:cNvSpPr/>
          <p:nvPr/>
        </p:nvSpPr>
        <p:spPr>
          <a:xfrm>
            <a:off x="3042761" y="5098449"/>
            <a:ext cx="2843727" cy="707886"/>
          </a:xfrm>
          <a:prstGeom prst="rect">
            <a:avLst/>
          </a:prstGeom>
          <a:solidFill>
            <a:schemeClr val="bg1"/>
          </a:solidFill>
        </p:spPr>
        <p:txBody>
          <a:bodyPr wrap="none">
            <a:spAutoFit/>
          </a:bodyPr>
          <a:lstStyle/>
          <a:p>
            <a:pPr marL="453390" indent="-226695"/>
            <a:r>
              <a:rPr lang="fr-FR" sz="4000" b="1" dirty="0" err="1">
                <a:latin typeface="Symbol" panose="05050102010706020507" pitchFamily="18" charset="2"/>
              </a:rPr>
              <a:t>s</a:t>
            </a:r>
            <a:r>
              <a:rPr lang="fr-FR" sz="4000" b="1" baseline="-25000" dirty="0" err="1"/>
              <a:t>f</a:t>
            </a:r>
            <a:r>
              <a:rPr lang="fr-FR" sz="4000" b="1" baseline="30000" dirty="0"/>
              <a:t> </a:t>
            </a:r>
            <a:r>
              <a:rPr lang="fr-FR" sz="4000" b="1" baseline="30000" dirty="0" smtClean="0"/>
              <a:t>2/3</a:t>
            </a:r>
            <a:r>
              <a:rPr lang="fr-FR" sz="4000" b="1" dirty="0" smtClean="0"/>
              <a:t>/</a:t>
            </a:r>
            <a:r>
              <a:rPr lang="fr-FR" sz="4000" b="1" dirty="0" err="1" smtClean="0">
                <a:latin typeface="Symbol" panose="05050102010706020507" pitchFamily="18" charset="2"/>
              </a:rPr>
              <a:t>r.</a:t>
            </a:r>
            <a:r>
              <a:rPr lang="fr-FR" sz="4000" b="1" dirty="0" err="1" smtClean="0">
                <a:solidFill>
                  <a:schemeClr val="accent3"/>
                </a:solidFill>
              </a:rPr>
              <a:t>q</a:t>
            </a:r>
            <a:r>
              <a:rPr lang="fr-FR" sz="4000" b="1" dirty="0" smtClean="0">
                <a:solidFill>
                  <a:schemeClr val="accent3"/>
                </a:solidFill>
              </a:rPr>
              <a:t>    </a:t>
            </a:r>
            <a:endParaRPr lang="fr-FR" sz="4000" b="1" dirty="0">
              <a:solidFill>
                <a:schemeClr val="accent3"/>
              </a:solidFill>
              <a:ea typeface="Times New Roman" panose="02020603050405020304" pitchFamily="18" charset="0"/>
              <a:cs typeface="Times New Roman" panose="02020603050405020304" pitchFamily="18" charset="0"/>
            </a:endParaRPr>
          </a:p>
        </p:txBody>
      </p:sp>
      <p:sp>
        <p:nvSpPr>
          <p:cNvPr id="25" name="Rectangle 24"/>
          <p:cNvSpPr/>
          <p:nvPr/>
        </p:nvSpPr>
        <p:spPr>
          <a:xfrm>
            <a:off x="885417" y="3388250"/>
            <a:ext cx="2667397" cy="707886"/>
          </a:xfrm>
          <a:prstGeom prst="rect">
            <a:avLst/>
          </a:prstGeom>
          <a:solidFill>
            <a:schemeClr val="bg1"/>
          </a:solidFill>
        </p:spPr>
        <p:txBody>
          <a:bodyPr wrap="none">
            <a:spAutoFit/>
          </a:bodyPr>
          <a:lstStyle/>
          <a:p>
            <a:pPr marL="453390" indent="-226695">
              <a:spcAft>
                <a:spcPts val="0"/>
              </a:spcAft>
            </a:pPr>
            <a:r>
              <a:rPr lang="fr-FR" sz="4000" b="1" dirty="0" smtClean="0"/>
              <a:t>E</a:t>
            </a:r>
            <a:r>
              <a:rPr lang="fr-FR" sz="4000" b="1" baseline="30000" dirty="0" smtClean="0"/>
              <a:t>1/2</a:t>
            </a:r>
            <a:r>
              <a:rPr lang="fr-FR" sz="4000" b="1" dirty="0" smtClean="0"/>
              <a:t>/</a:t>
            </a:r>
            <a:r>
              <a:rPr lang="fr-FR" sz="4000" b="1" dirty="0" err="1" smtClean="0">
                <a:latin typeface="Symbol" panose="05050102010706020507" pitchFamily="18" charset="2"/>
              </a:rPr>
              <a:t>r.</a:t>
            </a:r>
            <a:r>
              <a:rPr lang="fr-FR" sz="4000" b="1" dirty="0" err="1" smtClean="0">
                <a:solidFill>
                  <a:schemeClr val="accent3"/>
                </a:solidFill>
              </a:rPr>
              <a:t>q</a:t>
            </a:r>
            <a:r>
              <a:rPr lang="fr-FR" sz="4000" b="1" dirty="0" smtClean="0">
                <a:solidFill>
                  <a:schemeClr val="accent3"/>
                </a:solidFill>
              </a:rPr>
              <a:t>    </a:t>
            </a:r>
            <a:endParaRPr lang="fr-FR" sz="4000" b="1" dirty="0">
              <a:solidFill>
                <a:schemeClr val="accent3"/>
              </a:solidFill>
              <a:ea typeface="Times New Roman" panose="02020603050405020304" pitchFamily="18" charset="0"/>
              <a:cs typeface="Times New Roman" panose="02020603050405020304" pitchFamily="18" charset="0"/>
            </a:endParaRPr>
          </a:p>
        </p:txBody>
      </p:sp>
      <p:pic>
        <p:nvPicPr>
          <p:cNvPr id="2" name="Imag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7125" y="1136972"/>
            <a:ext cx="3456709" cy="3456709"/>
          </a:xfrm>
          <a:prstGeom prst="rect">
            <a:avLst/>
          </a:prstGeom>
        </p:spPr>
      </p:pic>
      <p:sp>
        <p:nvSpPr>
          <p:cNvPr id="20" name="Ellipse 19"/>
          <p:cNvSpPr/>
          <p:nvPr/>
        </p:nvSpPr>
        <p:spPr>
          <a:xfrm>
            <a:off x="3756574" y="2929077"/>
            <a:ext cx="2239484" cy="2239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i="1" dirty="0" smtClean="0"/>
              <a:t>Conception à coût minimal</a:t>
            </a:r>
            <a:br>
              <a:rPr lang="fr-FR" sz="2000" b="1" i="1" dirty="0" smtClean="0"/>
            </a:br>
            <a:r>
              <a:rPr lang="fr-FR" sz="1400" b="1" i="1" dirty="0">
                <a:solidFill>
                  <a:schemeClr val="bg1"/>
                </a:solidFill>
              </a:rPr>
              <a:t>Cm : coût </a:t>
            </a:r>
            <a:r>
              <a:rPr lang="fr-FR" sz="1400" b="1" i="1" dirty="0" smtClean="0">
                <a:solidFill>
                  <a:schemeClr val="bg1"/>
                </a:solidFill>
              </a:rPr>
              <a:t>matière</a:t>
            </a:r>
            <a:endParaRPr lang="fr-FR" sz="2000" b="1" i="1" dirty="0"/>
          </a:p>
        </p:txBody>
      </p:sp>
    </p:spTree>
    <p:extLst>
      <p:ext uri="{BB962C8B-B14F-4D97-AF65-F5344CB8AC3E}">
        <p14:creationId xmlns:p14="http://schemas.microsoft.com/office/powerpoint/2010/main" val="149921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6" grpId="0" animBg="1"/>
      <p:bldP spid="17" grpId="0"/>
      <p:bldP spid="18" grpId="0"/>
      <p:bldP spid="19" grpId="0"/>
      <p:bldP spid="21" grpId="0"/>
      <p:bldP spid="22" grpId="0" animBg="1"/>
      <p:bldP spid="23" grpId="0" animBg="1"/>
      <p:bldP spid="24" grpId="0" animBg="1"/>
      <p:bldP spid="25" grpId="0" animBg="1"/>
      <p:bldP spid="2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2708275" y="4384655"/>
            <a:ext cx="6159500" cy="1481889"/>
          </a:xfrm>
        </p:spPr>
        <p:txBody>
          <a:bodyPr>
            <a:normAutofit/>
          </a:bodyPr>
          <a:lstStyle/>
          <a:p>
            <a:r>
              <a:rPr lang="fr-FR" dirty="0" smtClean="0"/>
              <a:t>Synthèse</a:t>
            </a:r>
            <a:endParaRPr lang="fr-FR" dirty="0"/>
          </a:p>
        </p:txBody>
      </p:sp>
      <p:sp>
        <p:nvSpPr>
          <p:cNvPr id="3" name="Espace réservé du pied de page 2"/>
          <p:cNvSpPr>
            <a:spLocks noGrp="1"/>
          </p:cNvSpPr>
          <p:nvPr>
            <p:ph type="ftr" sz="quarter" idx="4294967295"/>
          </p:nvPr>
        </p:nvSpPr>
        <p:spPr>
          <a:xfrm>
            <a:off x="0" y="6356350"/>
            <a:ext cx="2895600" cy="365125"/>
          </a:xfrm>
        </p:spPr>
        <p:txBody>
          <a:bodyPr/>
          <a:lstStyle/>
          <a:p>
            <a:fld id="{3466D8FE-5733-7B45-8963-854D3AC5C96E}" type="slidenum">
              <a:rPr lang="fr-FR" smtClean="0"/>
              <a:pPr/>
              <a:t>86</a:t>
            </a:fld>
            <a:endParaRPr lang="fr-FR" dirty="0"/>
          </a:p>
        </p:txBody>
      </p:sp>
    </p:spTree>
    <p:extLst>
      <p:ext uri="{BB962C8B-B14F-4D97-AF65-F5344CB8AC3E}">
        <p14:creationId xmlns:p14="http://schemas.microsoft.com/office/powerpoint/2010/main" val="103260466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Connecteur droit 15"/>
          <p:cNvCxnSpPr>
            <a:stCxn id="6" idx="6"/>
          </p:cNvCxnSpPr>
          <p:nvPr/>
        </p:nvCxnSpPr>
        <p:spPr>
          <a:xfrm flipV="1">
            <a:off x="2904468" y="4432691"/>
            <a:ext cx="814337" cy="49577"/>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Connecteur droit 17"/>
          <p:cNvCxnSpPr>
            <a:stCxn id="4" idx="5"/>
          </p:cNvCxnSpPr>
          <p:nvPr/>
        </p:nvCxnSpPr>
        <p:spPr>
          <a:xfrm>
            <a:off x="3052951" y="2189548"/>
            <a:ext cx="962001" cy="847942"/>
          </a:xfrm>
          <a:prstGeom prst="line">
            <a:avLst/>
          </a:prstGeom>
        </p:spPr>
        <p:style>
          <a:lnRef idx="1">
            <a:schemeClr val="accent3"/>
          </a:lnRef>
          <a:fillRef idx="0">
            <a:schemeClr val="accent3"/>
          </a:fillRef>
          <a:effectRef idx="0">
            <a:schemeClr val="accent3"/>
          </a:effectRef>
          <a:fontRef idx="minor">
            <a:schemeClr val="tx1"/>
          </a:fontRef>
        </p:style>
      </p:cxnSp>
      <p:cxnSp>
        <p:nvCxnSpPr>
          <p:cNvPr id="20" name="Connecteur droit 19"/>
          <p:cNvCxnSpPr>
            <a:stCxn id="5" idx="3"/>
          </p:cNvCxnSpPr>
          <p:nvPr/>
        </p:nvCxnSpPr>
        <p:spPr>
          <a:xfrm flipH="1">
            <a:off x="5507421" y="2155517"/>
            <a:ext cx="377192" cy="673318"/>
          </a:xfrm>
          <a:prstGeom prst="line">
            <a:avLst/>
          </a:prstGeom>
        </p:spPr>
        <p:style>
          <a:lnRef idx="1">
            <a:schemeClr val="dk1"/>
          </a:lnRef>
          <a:fillRef idx="0">
            <a:schemeClr val="dk1"/>
          </a:fillRef>
          <a:effectRef idx="0">
            <a:schemeClr val="dk1"/>
          </a:effectRef>
          <a:fontRef idx="minor">
            <a:schemeClr val="tx1"/>
          </a:fontRef>
        </p:style>
      </p:cxnSp>
      <p:cxnSp>
        <p:nvCxnSpPr>
          <p:cNvPr id="22" name="Connecteur droit 21"/>
          <p:cNvCxnSpPr>
            <a:stCxn id="7" idx="1"/>
          </p:cNvCxnSpPr>
          <p:nvPr/>
        </p:nvCxnSpPr>
        <p:spPr>
          <a:xfrm flipH="1" flipV="1">
            <a:off x="5231964" y="4332405"/>
            <a:ext cx="608326" cy="715616"/>
          </a:xfrm>
          <a:prstGeom prst="line">
            <a:avLst/>
          </a:prstGeom>
        </p:spPr>
        <p:style>
          <a:lnRef idx="1">
            <a:schemeClr val="accent4"/>
          </a:lnRef>
          <a:fillRef idx="0">
            <a:schemeClr val="accent4"/>
          </a:fillRef>
          <a:effectRef idx="0">
            <a:schemeClr val="accent4"/>
          </a:effectRef>
          <a:fontRef idx="minor">
            <a:schemeClr val="tx1"/>
          </a:fontRef>
        </p:style>
      </p:cxnSp>
      <p:grpSp>
        <p:nvGrpSpPr>
          <p:cNvPr id="10" name="Groupe 9"/>
          <p:cNvGrpSpPr/>
          <p:nvPr/>
        </p:nvGrpSpPr>
        <p:grpSpPr>
          <a:xfrm>
            <a:off x="3421685" y="2076498"/>
            <a:ext cx="2974138" cy="2713342"/>
            <a:chOff x="3421685" y="2076498"/>
            <a:chExt cx="2974138" cy="2713342"/>
          </a:xfrm>
        </p:grpSpPr>
        <p:pic>
          <p:nvPicPr>
            <p:cNvPr id="12" name="Image 1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21685" y="2684080"/>
              <a:ext cx="2974138" cy="2105760"/>
            </a:xfrm>
            <a:prstGeom prst="rect">
              <a:avLst/>
            </a:prstGeom>
          </p:spPr>
        </p:pic>
        <p:grpSp>
          <p:nvGrpSpPr>
            <p:cNvPr id="11" name="Groupe 10"/>
            <p:cNvGrpSpPr/>
            <p:nvPr/>
          </p:nvGrpSpPr>
          <p:grpSpPr>
            <a:xfrm>
              <a:off x="3421685" y="2076498"/>
              <a:ext cx="1690656" cy="1423265"/>
              <a:chOff x="3421685" y="2076498"/>
              <a:chExt cx="1690656" cy="1423265"/>
            </a:xfrm>
          </p:grpSpPr>
          <p:sp>
            <p:nvSpPr>
              <p:cNvPr id="13" name="Arc 12"/>
              <p:cNvSpPr/>
              <p:nvPr/>
            </p:nvSpPr>
            <p:spPr>
              <a:xfrm>
                <a:off x="4165219" y="2456250"/>
                <a:ext cx="770561" cy="1043513"/>
              </a:xfrm>
              <a:prstGeom prst="arc">
                <a:avLst>
                  <a:gd name="adj1" fmla="val 15785317"/>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14" name="Ellipse 13"/>
              <p:cNvSpPr/>
              <p:nvPr/>
            </p:nvSpPr>
            <p:spPr>
              <a:xfrm>
                <a:off x="3421685" y="2076498"/>
                <a:ext cx="1690656" cy="41548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dirty="0" smtClean="0"/>
                  <a:t>environnement</a:t>
                </a:r>
                <a:endParaRPr lang="fr-FR" sz="1200" dirty="0"/>
              </a:p>
            </p:txBody>
          </p:sp>
        </p:grpSp>
      </p:grpSp>
      <p:cxnSp>
        <p:nvCxnSpPr>
          <p:cNvPr id="29" name="Connecteur droit 28"/>
          <p:cNvCxnSpPr>
            <a:stCxn id="23" idx="7"/>
          </p:cNvCxnSpPr>
          <p:nvPr/>
        </p:nvCxnSpPr>
        <p:spPr>
          <a:xfrm flipV="1">
            <a:off x="3056741" y="4442244"/>
            <a:ext cx="794886" cy="946673"/>
          </a:xfrm>
          <a:prstGeom prst="line">
            <a:avLst/>
          </a:prstGeom>
        </p:spPr>
        <p:style>
          <a:lnRef idx="1">
            <a:schemeClr val="accent6"/>
          </a:lnRef>
          <a:fillRef idx="0">
            <a:schemeClr val="accent6"/>
          </a:fillRef>
          <a:effectRef idx="0">
            <a:schemeClr val="accent6"/>
          </a:effectRef>
          <a:fontRef idx="minor">
            <a:schemeClr val="tx1"/>
          </a:fontRef>
        </p:style>
      </p:cxnSp>
      <p:pic>
        <p:nvPicPr>
          <p:cNvPr id="8" name="Image 7"/>
          <p:cNvPicPr>
            <a:picLocks noChangeAspect="1"/>
          </p:cNvPicPr>
          <p:nvPr/>
        </p:nvPicPr>
        <p:blipFill>
          <a:blip r:embed="rId4"/>
          <a:stretch>
            <a:fillRect/>
          </a:stretch>
        </p:blipFill>
        <p:spPr>
          <a:xfrm>
            <a:off x="2171700" y="784662"/>
            <a:ext cx="4800600" cy="5581650"/>
          </a:xfrm>
          <a:prstGeom prst="rect">
            <a:avLst/>
          </a:prstGeom>
        </p:spPr>
      </p:pic>
      <p:sp>
        <p:nvSpPr>
          <p:cNvPr id="2" name="Titre 1"/>
          <p:cNvSpPr>
            <a:spLocks noGrp="1"/>
          </p:cNvSpPr>
          <p:nvPr>
            <p:ph type="title"/>
          </p:nvPr>
        </p:nvSpPr>
        <p:spPr/>
        <p:txBody>
          <a:bodyPr/>
          <a:lstStyle/>
          <a:p>
            <a:r>
              <a:rPr lang="fr-FR" dirty="0" smtClean="0"/>
              <a:t>D’un point de vue scientifique, les impacts sont NON-NEGOCIABLES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87</a:t>
            </a:fld>
            <a:endParaRPr lang="fr-FR" dirty="0"/>
          </a:p>
        </p:txBody>
      </p:sp>
      <p:sp>
        <p:nvSpPr>
          <p:cNvPr id="4" name="Ellipse 3"/>
          <p:cNvSpPr/>
          <p:nvPr/>
        </p:nvSpPr>
        <p:spPr>
          <a:xfrm rot="21385724">
            <a:off x="156249" y="878950"/>
            <a:ext cx="3354512" cy="162331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400" b="1" dirty="0" smtClean="0"/>
              <a:t>Rendement &lt; 1</a:t>
            </a:r>
          </a:p>
          <a:p>
            <a:pPr algn="ctr"/>
            <a:r>
              <a:rPr lang="fr-FR" sz="1600" dirty="0" smtClean="0"/>
              <a:t>Tout travail mécanique demande une dépense d’énergie supérieure</a:t>
            </a:r>
            <a:endParaRPr lang="fr-FR" sz="1600" dirty="0"/>
          </a:p>
        </p:txBody>
      </p:sp>
      <p:sp>
        <p:nvSpPr>
          <p:cNvPr id="5" name="Ellipse 4"/>
          <p:cNvSpPr/>
          <p:nvPr/>
        </p:nvSpPr>
        <p:spPr>
          <a:xfrm rot="223702">
            <a:off x="5428166" y="848265"/>
            <a:ext cx="3354512" cy="1623317"/>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smtClean="0"/>
              <a:t>MATÉRIAUX</a:t>
            </a:r>
          </a:p>
          <a:p>
            <a:pPr algn="ctr"/>
            <a:r>
              <a:rPr lang="fr-FR" sz="1600" dirty="0" smtClean="0"/>
              <a:t>Tout travail mécanique demande un matériau comme support</a:t>
            </a:r>
            <a:endParaRPr lang="fr-FR" sz="1600" dirty="0"/>
          </a:p>
        </p:txBody>
      </p:sp>
      <p:sp>
        <p:nvSpPr>
          <p:cNvPr id="6" name="Ellipse 5"/>
          <p:cNvSpPr/>
          <p:nvPr/>
        </p:nvSpPr>
        <p:spPr>
          <a:xfrm rot="344758">
            <a:off x="-441617" y="3502685"/>
            <a:ext cx="3354512" cy="162331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FR" sz="2400" b="1" dirty="0" smtClean="0"/>
              <a:t>USURE</a:t>
            </a:r>
          </a:p>
          <a:p>
            <a:pPr algn="ctr"/>
            <a:r>
              <a:rPr lang="fr-FR" sz="1600" dirty="0" smtClean="0"/>
              <a:t>Tout travail mécanique dégrade le matériau support de ce travail</a:t>
            </a:r>
            <a:endParaRPr lang="fr-FR" sz="1600" dirty="0"/>
          </a:p>
        </p:txBody>
      </p:sp>
      <p:sp>
        <p:nvSpPr>
          <p:cNvPr id="7" name="Ellipse 6"/>
          <p:cNvSpPr/>
          <p:nvPr/>
        </p:nvSpPr>
        <p:spPr>
          <a:xfrm rot="21142769">
            <a:off x="5414668" y="4647946"/>
            <a:ext cx="3354512" cy="1623317"/>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2400" b="1" dirty="0" smtClean="0"/>
              <a:t>POLLUTIONS</a:t>
            </a:r>
          </a:p>
          <a:p>
            <a:pPr algn="ctr"/>
            <a:r>
              <a:rPr lang="fr-FR" sz="1600" dirty="0" smtClean="0"/>
              <a:t>Toute dégradation est irréversible, à jamais, pour toujours !</a:t>
            </a:r>
            <a:endParaRPr lang="fr-FR" sz="1600" dirty="0"/>
          </a:p>
        </p:txBody>
      </p:sp>
      <p:sp>
        <p:nvSpPr>
          <p:cNvPr id="9" name="ZoneTexte 8"/>
          <p:cNvSpPr txBox="1"/>
          <p:nvPr/>
        </p:nvSpPr>
        <p:spPr>
          <a:xfrm>
            <a:off x="6019800" y="2828835"/>
            <a:ext cx="3414237" cy="1200329"/>
          </a:xfrm>
          <a:prstGeom prst="rect">
            <a:avLst/>
          </a:prstGeom>
          <a:solidFill>
            <a:srgbClr val="FFFFFF">
              <a:alpha val="69804"/>
            </a:srgb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dirty="0" smtClean="0"/>
              <a:t>Le seconde principe de la thermodynamique est « la </a:t>
            </a:r>
            <a:r>
              <a:rPr lang="fr-FR" dirty="0"/>
              <a:t>première loi de toutes les </a:t>
            </a:r>
            <a:r>
              <a:rPr lang="fr-FR" dirty="0" smtClean="0"/>
              <a:t>sciences » . A.EINSTEIN</a:t>
            </a:r>
            <a:endParaRPr lang="fr-FR" dirty="0">
              <a:latin typeface="Calibri Light" panose="020F0302020204030204" pitchFamily="34" charset="0"/>
            </a:endParaRPr>
          </a:p>
        </p:txBody>
      </p:sp>
      <p:sp>
        <p:nvSpPr>
          <p:cNvPr id="23" name="Ellipse 22"/>
          <p:cNvSpPr/>
          <p:nvPr/>
        </p:nvSpPr>
        <p:spPr>
          <a:xfrm rot="21411899">
            <a:off x="525050" y="5248942"/>
            <a:ext cx="2998429" cy="134682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2400" b="1" dirty="0" smtClean="0"/>
              <a:t>RECYCLAGE</a:t>
            </a:r>
          </a:p>
          <a:p>
            <a:pPr algn="ctr"/>
            <a:r>
              <a:rPr lang="fr-FR" sz="1600" dirty="0" smtClean="0"/>
              <a:t>Aucun recyclage n’est complet.</a:t>
            </a:r>
            <a:endParaRPr lang="fr-FR" sz="1600" dirty="0"/>
          </a:p>
        </p:txBody>
      </p:sp>
    </p:spTree>
    <p:extLst>
      <p:ext uri="{BB962C8B-B14F-4D97-AF65-F5344CB8AC3E}">
        <p14:creationId xmlns:p14="http://schemas.microsoft.com/office/powerpoint/2010/main" val="387561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3000"/>
                                        <p:tgtEl>
                                          <p:spTgt spid="8"/>
                                        </p:tgtEl>
                                      </p:cBhvr>
                                    </p:animEffect>
                                  </p:childTnLst>
                                </p:cTn>
                              </p:par>
                            </p:childTnLst>
                          </p:cTn>
                        </p:par>
                        <p:par>
                          <p:cTn id="42" fill="hold">
                            <p:stCondLst>
                              <p:cond delay="3000"/>
                            </p:stCondLst>
                            <p:childTnLst>
                              <p:par>
                                <p:cTn id="43" presetID="1"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2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concevoir de nouveau produits dans ce contexte ?</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88</a:t>
            </a:fld>
            <a:endParaRPr lang="fr-FR" dirty="0"/>
          </a:p>
        </p:txBody>
      </p:sp>
      <p:grpSp>
        <p:nvGrpSpPr>
          <p:cNvPr id="8" name="Groupe 7"/>
          <p:cNvGrpSpPr/>
          <p:nvPr/>
        </p:nvGrpSpPr>
        <p:grpSpPr>
          <a:xfrm>
            <a:off x="3421685" y="2076498"/>
            <a:ext cx="2974138" cy="2713342"/>
            <a:chOff x="3421685" y="2076498"/>
            <a:chExt cx="2974138" cy="2713342"/>
          </a:xfrm>
        </p:grpSpPr>
        <p:grpSp>
          <p:nvGrpSpPr>
            <p:cNvPr id="4" name="Groupe 3"/>
            <p:cNvGrpSpPr/>
            <p:nvPr/>
          </p:nvGrpSpPr>
          <p:grpSpPr>
            <a:xfrm>
              <a:off x="3421685" y="2076498"/>
              <a:ext cx="1690656" cy="1423265"/>
              <a:chOff x="3421685" y="2076498"/>
              <a:chExt cx="1690656" cy="1423265"/>
            </a:xfrm>
          </p:grpSpPr>
          <p:sp>
            <p:nvSpPr>
              <p:cNvPr id="5" name="Arc 4"/>
              <p:cNvSpPr/>
              <p:nvPr/>
            </p:nvSpPr>
            <p:spPr>
              <a:xfrm>
                <a:off x="4165219" y="2456250"/>
                <a:ext cx="770561" cy="1043513"/>
              </a:xfrm>
              <a:prstGeom prst="arc">
                <a:avLst>
                  <a:gd name="adj1" fmla="val 15785317"/>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6" name="Ellipse 5"/>
              <p:cNvSpPr/>
              <p:nvPr/>
            </p:nvSpPr>
            <p:spPr>
              <a:xfrm>
                <a:off x="3421685" y="2076498"/>
                <a:ext cx="1690656" cy="41548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dirty="0" smtClean="0"/>
                  <a:t>environnement</a:t>
                </a:r>
                <a:endParaRPr lang="fr-FR" sz="1200" dirty="0"/>
              </a:p>
            </p:txBody>
          </p:sp>
        </p:grpSp>
        <p:pic>
          <p:nvPicPr>
            <p:cNvPr id="7" name="Imag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21685" y="2684080"/>
              <a:ext cx="2974138" cy="2105760"/>
            </a:xfrm>
            <a:prstGeom prst="rect">
              <a:avLst/>
            </a:prstGeom>
          </p:spPr>
        </p:pic>
      </p:grpSp>
      <p:pic>
        <p:nvPicPr>
          <p:cNvPr id="1026" name="Picture 2" descr="https://s2.qwant.com/thumbr/0x0/f/c/fdf151a27c7471c4bdd993d24350aaf05b72050bc9be95d51c7b74551c85de/hourglass-icon.jpg?u=http%3A%2F%2F3.bp.blogspot.com%2F-grlvF4L__eA%2FUKDrb4GaCqI%2FAAAAAAAAHLc%2FcSiym-RvHn0%2Fs1600%2Fhourglass-icon.jpg&amp;q=0&amp;b=1&amp;p=0&amp;a=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21068093">
            <a:off x="1147860" y="2148701"/>
            <a:ext cx="1746606" cy="31168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351718" y="723616"/>
            <a:ext cx="8229600" cy="45919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dirty="0" smtClean="0"/>
              <a:t>Intégrer </a:t>
            </a:r>
            <a:r>
              <a:rPr lang="fr-FR" b="1" u="sng" dirty="0" smtClean="0"/>
              <a:t>le temps </a:t>
            </a:r>
            <a:r>
              <a:rPr lang="fr-FR" dirty="0" smtClean="0"/>
              <a:t>dans l’analyse : </a:t>
            </a:r>
          </a:p>
        </p:txBody>
      </p:sp>
      <p:sp>
        <p:nvSpPr>
          <p:cNvPr id="11" name="Rectangle à coins arrondis 10"/>
          <p:cNvSpPr/>
          <p:nvPr/>
        </p:nvSpPr>
        <p:spPr>
          <a:xfrm>
            <a:off x="152213" y="5297607"/>
            <a:ext cx="8229600" cy="111034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FR" b="1" i="1" u="sng" dirty="0" smtClean="0"/>
              <a:t>« Si </a:t>
            </a:r>
            <a:r>
              <a:rPr lang="fr-FR" b="1" i="1" u="sng" dirty="0"/>
              <a:t>nos valeurs sont justes, tout le reste (prix, production, distribution, pollution...) est </a:t>
            </a:r>
            <a:r>
              <a:rPr lang="fr-FR" b="1" i="1" u="sng" dirty="0" smtClean="0"/>
              <a:t>juste » </a:t>
            </a:r>
            <a:r>
              <a:rPr lang="fr-FR" b="1" u="sng" dirty="0" smtClean="0"/>
              <a:t>Nicholas </a:t>
            </a:r>
            <a:r>
              <a:rPr lang="fr-FR" b="1" u="sng" dirty="0" err="1" smtClean="0"/>
              <a:t>Georgescu</a:t>
            </a:r>
            <a:r>
              <a:rPr lang="fr-FR" b="1" u="sng" dirty="0" err="1"/>
              <a:t>-</a:t>
            </a:r>
            <a:r>
              <a:rPr lang="fr-FR" b="1" u="sng" dirty="0" err="1" smtClean="0"/>
              <a:t>Roegen</a:t>
            </a:r>
            <a:endParaRPr lang="fr-FR" b="1" u="sng" dirty="0"/>
          </a:p>
        </p:txBody>
      </p:sp>
      <p:sp>
        <p:nvSpPr>
          <p:cNvPr id="16" name="Rectangle à coins arrondis 15"/>
          <p:cNvSpPr/>
          <p:nvPr/>
        </p:nvSpPr>
        <p:spPr>
          <a:xfrm>
            <a:off x="351718" y="1158140"/>
            <a:ext cx="8229600" cy="45374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dirty="0">
                <a:solidFill>
                  <a:prstClr val="black"/>
                </a:solidFill>
              </a:rPr>
              <a:t>répondre aux besoins du présent</a:t>
            </a:r>
            <a:endParaRPr lang="fr-FR" dirty="0" smtClean="0"/>
          </a:p>
        </p:txBody>
      </p:sp>
      <p:sp>
        <p:nvSpPr>
          <p:cNvPr id="17" name="Rectangle à coins arrondis 16"/>
          <p:cNvSpPr/>
          <p:nvPr/>
        </p:nvSpPr>
        <p:spPr>
          <a:xfrm>
            <a:off x="351718" y="1611882"/>
            <a:ext cx="8229600" cy="5029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dirty="0">
                <a:solidFill>
                  <a:prstClr val="black"/>
                </a:solidFill>
              </a:rPr>
              <a:t>sans compromettre la capacité des générations </a:t>
            </a:r>
            <a:r>
              <a:rPr lang="fr-FR" b="1" u="sng" dirty="0">
                <a:solidFill>
                  <a:prstClr val="black"/>
                </a:solidFill>
              </a:rPr>
              <a:t>futures</a:t>
            </a:r>
            <a:r>
              <a:rPr lang="fr-FR" dirty="0">
                <a:solidFill>
                  <a:prstClr val="black"/>
                </a:solidFill>
              </a:rPr>
              <a:t> à répondre à leurs propres besoins</a:t>
            </a:r>
            <a:endParaRPr lang="fr-FR" dirty="0"/>
          </a:p>
        </p:txBody>
      </p:sp>
      <p:pic>
        <p:nvPicPr>
          <p:cNvPr id="15" name="Picture 4" descr="https://s2.qwant.com/thumbr/0x0/5/3/827dd7cdec3e65fd8bd1dab407df2145475d7e2e935f103b1a6d26b8fd63ac/terre-europe.jpg?u=http%3A%2F%2Fwww.astrosurf.com%2Fluxorion%2FImages%2Fterre-europe.jpg&amp;q=0&amp;b=1&amp;p=0&amp;a=1"/>
          <p:cNvPicPr>
            <a:picLocks noChangeAspect="1" noChangeArrowheads="1"/>
          </p:cNvPicPr>
          <p:nvPr/>
        </p:nvPicPr>
        <p:blipFill>
          <a:blip r:embed="rId4">
            <a:clrChange>
              <a:clrFrom>
                <a:srgbClr val="070506"/>
              </a:clrFrom>
              <a:clrTo>
                <a:srgbClr val="070506">
                  <a:alpha val="0"/>
                </a:srgbClr>
              </a:clrTo>
            </a:clrChange>
            <a:extLst>
              <a:ext uri="{28A0092B-C50C-407E-A947-70E740481C1C}">
                <a14:useLocalDpi xmlns:a14="http://schemas.microsoft.com/office/drawing/2010/main"/>
              </a:ext>
            </a:extLst>
          </a:blip>
          <a:srcRect/>
          <a:stretch>
            <a:fillRect/>
          </a:stretch>
        </p:blipFill>
        <p:spPr bwMode="auto">
          <a:xfrm>
            <a:off x="4619311" y="1646924"/>
            <a:ext cx="5215729" cy="414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56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80">
                                          <p:stCondLst>
                                            <p:cond delay="0"/>
                                          </p:stCondLst>
                                        </p:cTn>
                                        <p:tgtEl>
                                          <p:spTgt spid="1026"/>
                                        </p:tgtEl>
                                      </p:cBhvr>
                                    </p:animEffect>
                                    <p:anim calcmode="lin" valueType="num">
                                      <p:cBhvr>
                                        <p:cTn id="12"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7" dur="26">
                                          <p:stCondLst>
                                            <p:cond delay="650"/>
                                          </p:stCondLst>
                                        </p:cTn>
                                        <p:tgtEl>
                                          <p:spTgt spid="1026"/>
                                        </p:tgtEl>
                                      </p:cBhvr>
                                      <p:to x="100000" y="60000"/>
                                    </p:animScale>
                                    <p:animScale>
                                      <p:cBhvr>
                                        <p:cTn id="18" dur="166" decel="50000">
                                          <p:stCondLst>
                                            <p:cond delay="676"/>
                                          </p:stCondLst>
                                        </p:cTn>
                                        <p:tgtEl>
                                          <p:spTgt spid="1026"/>
                                        </p:tgtEl>
                                      </p:cBhvr>
                                      <p:to x="100000" y="100000"/>
                                    </p:animScale>
                                    <p:animScale>
                                      <p:cBhvr>
                                        <p:cTn id="19" dur="26">
                                          <p:stCondLst>
                                            <p:cond delay="1312"/>
                                          </p:stCondLst>
                                        </p:cTn>
                                        <p:tgtEl>
                                          <p:spTgt spid="1026"/>
                                        </p:tgtEl>
                                      </p:cBhvr>
                                      <p:to x="100000" y="80000"/>
                                    </p:animScale>
                                    <p:animScale>
                                      <p:cBhvr>
                                        <p:cTn id="20" dur="166" decel="50000">
                                          <p:stCondLst>
                                            <p:cond delay="1338"/>
                                          </p:stCondLst>
                                        </p:cTn>
                                        <p:tgtEl>
                                          <p:spTgt spid="1026"/>
                                        </p:tgtEl>
                                      </p:cBhvr>
                                      <p:to x="100000" y="100000"/>
                                    </p:animScale>
                                    <p:animScale>
                                      <p:cBhvr>
                                        <p:cTn id="21" dur="26">
                                          <p:stCondLst>
                                            <p:cond delay="1642"/>
                                          </p:stCondLst>
                                        </p:cTn>
                                        <p:tgtEl>
                                          <p:spTgt spid="1026"/>
                                        </p:tgtEl>
                                      </p:cBhvr>
                                      <p:to x="100000" y="90000"/>
                                    </p:animScale>
                                    <p:animScale>
                                      <p:cBhvr>
                                        <p:cTn id="22" dur="166" decel="50000">
                                          <p:stCondLst>
                                            <p:cond delay="1668"/>
                                          </p:stCondLst>
                                        </p:cTn>
                                        <p:tgtEl>
                                          <p:spTgt spid="1026"/>
                                        </p:tgtEl>
                                      </p:cBhvr>
                                      <p:to x="100000" y="100000"/>
                                    </p:animScale>
                                    <p:animScale>
                                      <p:cBhvr>
                                        <p:cTn id="23" dur="26">
                                          <p:stCondLst>
                                            <p:cond delay="1808"/>
                                          </p:stCondLst>
                                        </p:cTn>
                                        <p:tgtEl>
                                          <p:spTgt spid="1026"/>
                                        </p:tgtEl>
                                      </p:cBhvr>
                                      <p:to x="100000" y="95000"/>
                                    </p:animScale>
                                    <p:animScale>
                                      <p:cBhvr>
                                        <p:cTn id="24" dur="166" decel="50000">
                                          <p:stCondLst>
                                            <p:cond delay="1834"/>
                                          </p:stCondLst>
                                        </p:cTn>
                                        <p:tgtEl>
                                          <p:spTgt spid="1026"/>
                                        </p:tgtEl>
                                      </p:cBhvr>
                                      <p:to x="100000" y="100000"/>
                                    </p:animScale>
                                  </p:child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1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10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indefinite" fill="hold" nodeType="clickEffect">
                                  <p:stCondLst>
                                    <p:cond delay="0"/>
                                  </p:stCondLst>
                                  <p:childTnLst>
                                    <p:animEffect transition="out" filter="fade">
                                      <p:cBhvr>
                                        <p:cTn id="37" dur="2000" tmFilter="0, 0; .2, .5; .8, .5; 1, 0"/>
                                        <p:tgtEl>
                                          <p:spTgt spid="15"/>
                                        </p:tgtEl>
                                      </p:cBhvr>
                                    </p:animEffect>
                                    <p:animScale>
                                      <p:cBhvr>
                                        <p:cTn id="38" dur="1000" autoRev="1" fill="hold"/>
                                        <p:tgtEl>
                                          <p:spTgt spid="15"/>
                                        </p:tgtEl>
                                      </p:cBhvr>
                                      <p:by x="105000" y="105000"/>
                                    </p:animScale>
                                  </p:childTnLst>
                                </p:cTn>
                              </p:par>
                            </p:childTnLst>
                          </p:cTn>
                        </p:par>
                        <p:par>
                          <p:cTn id="39" fill="hold">
                            <p:stCondLst>
                              <p:cond delay="20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animBg="1"/>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Rapport GIEC 8/10/2018</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89</a:t>
            </a:fld>
            <a:endParaRPr lang="fr-FR" dirty="0"/>
          </a:p>
        </p:txBody>
      </p:sp>
      <p:pic>
        <p:nvPicPr>
          <p:cNvPr id="4" name="Image 3"/>
          <p:cNvPicPr>
            <a:picLocks noChangeAspect="1"/>
          </p:cNvPicPr>
          <p:nvPr/>
        </p:nvPicPr>
        <p:blipFill rotWithShape="1">
          <a:blip r:embed="rId2"/>
          <a:srcRect b="61835"/>
          <a:stretch/>
        </p:blipFill>
        <p:spPr>
          <a:xfrm>
            <a:off x="116830" y="731521"/>
            <a:ext cx="4494274" cy="5558444"/>
          </a:xfrm>
          <a:prstGeom prst="rect">
            <a:avLst/>
          </a:prstGeom>
        </p:spPr>
      </p:pic>
      <p:pic>
        <p:nvPicPr>
          <p:cNvPr id="5" name="Image 4"/>
          <p:cNvPicPr>
            <a:picLocks noChangeAspect="1"/>
          </p:cNvPicPr>
          <p:nvPr/>
        </p:nvPicPr>
        <p:blipFill rotWithShape="1">
          <a:blip r:embed="rId2"/>
          <a:srcRect t="38488" b="-1"/>
          <a:stretch/>
        </p:blipFill>
        <p:spPr>
          <a:xfrm>
            <a:off x="4793984" y="474824"/>
            <a:ext cx="4310238" cy="8592043"/>
          </a:xfrm>
          <a:prstGeom prst="rect">
            <a:avLst/>
          </a:prstGeom>
        </p:spPr>
      </p:pic>
      <p:sp>
        <p:nvSpPr>
          <p:cNvPr id="6" name="Rectangle 5"/>
          <p:cNvSpPr/>
          <p:nvPr/>
        </p:nvSpPr>
        <p:spPr>
          <a:xfrm>
            <a:off x="72044" y="2967335"/>
            <a:ext cx="9071956" cy="1938992"/>
          </a:xfrm>
          <a:prstGeom prst="rect">
            <a:avLst/>
          </a:prstGeom>
          <a:gradFill flip="none" rotWithShape="1">
            <a:gsLst>
              <a:gs pos="0">
                <a:schemeClr val="bg1"/>
              </a:gs>
              <a:gs pos="83000">
                <a:schemeClr val="accent1">
                  <a:lumMod val="45000"/>
                  <a:lumOff val="55000"/>
                </a:schemeClr>
              </a:gs>
              <a:gs pos="100000">
                <a:schemeClr val="accent1">
                  <a:lumMod val="30000"/>
                  <a:lumOff val="70000"/>
                </a:schemeClr>
              </a:gs>
            </a:gsLst>
            <a:lin ang="16200000" scaled="1"/>
            <a:tileRect/>
          </a:gradFill>
        </p:spPr>
        <p:txBody>
          <a:bodyPr wrap="square">
            <a:spAutoFit/>
          </a:bodyPr>
          <a:lstStyle/>
          <a:p>
            <a:r>
              <a:rPr lang="fr-FR" sz="4000" dirty="0" smtClean="0"/>
              <a:t>« Nous </a:t>
            </a:r>
            <a:r>
              <a:rPr lang="fr-FR" sz="4000" dirty="0"/>
              <a:t>avons remis le message aux </a:t>
            </a:r>
            <a:r>
              <a:rPr lang="fr-FR" sz="4000" b="1" dirty="0"/>
              <a:t>gouvernements</a:t>
            </a:r>
            <a:r>
              <a:rPr lang="fr-FR" sz="4000" dirty="0"/>
              <a:t>, nous leur avons donné les preuves, à eux de </a:t>
            </a:r>
            <a:r>
              <a:rPr lang="fr-FR" sz="4000" dirty="0" smtClean="0"/>
              <a:t>voir. »</a:t>
            </a:r>
            <a:endParaRPr lang="fr-FR" sz="4000" dirty="0"/>
          </a:p>
        </p:txBody>
      </p:sp>
    </p:spTree>
    <p:extLst>
      <p:ext uri="{BB962C8B-B14F-4D97-AF65-F5344CB8AC3E}">
        <p14:creationId xmlns:p14="http://schemas.microsoft.com/office/powerpoint/2010/main" val="11052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46580" y="233363"/>
            <a:ext cx="8671390" cy="5998456"/>
          </a:xfrm>
          <a:prstGeom prst="rect">
            <a:avLst/>
          </a:prstGeom>
        </p:spPr>
      </p:pic>
      <p:sp>
        <p:nvSpPr>
          <p:cNvPr id="2" name="Titre 1"/>
          <p:cNvSpPr>
            <a:spLocks noGrp="1"/>
          </p:cNvSpPr>
          <p:nvPr>
            <p:ph type="title"/>
          </p:nvPr>
        </p:nvSpPr>
        <p:spPr/>
        <p:txBody>
          <a:bodyPr/>
          <a:lstStyle/>
          <a:p>
            <a:r>
              <a:rPr lang="fr-FR" dirty="0" smtClean="0"/>
              <a:t>Le « </a:t>
            </a:r>
            <a:r>
              <a:rPr lang="fr-FR" dirty="0" err="1" smtClean="0"/>
              <a:t>burn</a:t>
            </a:r>
            <a:r>
              <a:rPr lang="fr-FR" dirty="0" smtClean="0"/>
              <a:t> rate » des matériaux</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9</a:t>
            </a:fld>
            <a:endParaRPr lang="fr-FR" dirty="0"/>
          </a:p>
        </p:txBody>
      </p:sp>
      <p:sp>
        <p:nvSpPr>
          <p:cNvPr id="7" name="Flèche droite à entaille 6"/>
          <p:cNvSpPr/>
          <p:nvPr/>
        </p:nvSpPr>
        <p:spPr>
          <a:xfrm rot="16200000">
            <a:off x="-1569378" y="2761179"/>
            <a:ext cx="4053155" cy="616449"/>
          </a:xfrm>
          <a:prstGeom prst="notchedRightArrow">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Ressources disponibles</a:t>
            </a:r>
            <a:endParaRPr lang="fr-FR" dirty="0"/>
          </a:p>
        </p:txBody>
      </p:sp>
      <p:sp>
        <p:nvSpPr>
          <p:cNvPr id="8" name="Flèche droite à entaille 7"/>
          <p:cNvSpPr/>
          <p:nvPr/>
        </p:nvSpPr>
        <p:spPr>
          <a:xfrm>
            <a:off x="853633" y="5815173"/>
            <a:ext cx="7833167" cy="616449"/>
          </a:xfrm>
          <a:prstGeom prst="notchedRightArrow">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Production annuelle</a:t>
            </a:r>
            <a:endParaRPr lang="fr-FR" dirty="0"/>
          </a:p>
        </p:txBody>
      </p:sp>
      <p:sp>
        <p:nvSpPr>
          <p:cNvPr id="9" name="Flèche droite à entaille 8"/>
          <p:cNvSpPr/>
          <p:nvPr/>
        </p:nvSpPr>
        <p:spPr>
          <a:xfrm rot="3402531" flipH="1">
            <a:off x="6153643" y="2276704"/>
            <a:ext cx="4032571" cy="616449"/>
          </a:xfrm>
          <a:prstGeom prst="notchedRightArrow">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fr-FR" sz="1600" dirty="0" smtClean="0"/>
              <a:t>Pente : années virtuelles de réserve</a:t>
            </a:r>
            <a:endParaRPr lang="fr-FR" sz="1600" dirty="0"/>
          </a:p>
        </p:txBody>
      </p:sp>
      <p:sp>
        <p:nvSpPr>
          <p:cNvPr id="5" name="Ellipse 4"/>
          <p:cNvSpPr/>
          <p:nvPr/>
        </p:nvSpPr>
        <p:spPr>
          <a:xfrm>
            <a:off x="3736958" y="4318424"/>
            <a:ext cx="82194" cy="821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Légende sans bordure 1 5"/>
          <p:cNvSpPr/>
          <p:nvPr/>
        </p:nvSpPr>
        <p:spPr>
          <a:xfrm>
            <a:off x="1495426" y="2584928"/>
            <a:ext cx="1952624" cy="1022104"/>
          </a:xfrm>
          <a:prstGeom prst="callout1">
            <a:avLst>
              <a:gd name="adj1" fmla="val 61618"/>
              <a:gd name="adj2" fmla="val 75047"/>
              <a:gd name="adj3" fmla="val 169346"/>
              <a:gd name="adj4" fmla="val 116939"/>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b="1" dirty="0" smtClean="0"/>
              <a:t>Antimoine 11 ans</a:t>
            </a:r>
            <a:endParaRPr lang="fr-FR" sz="1600" b="1" dirty="0"/>
          </a:p>
        </p:txBody>
      </p:sp>
    </p:spTree>
    <p:extLst>
      <p:ext uri="{BB962C8B-B14F-4D97-AF65-F5344CB8AC3E}">
        <p14:creationId xmlns:p14="http://schemas.microsoft.com/office/powerpoint/2010/main" val="101360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Comment concevoir de nouveau produits dans ce contexte ?</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90</a:t>
            </a:fld>
            <a:endParaRPr lang="fr-FR" dirty="0"/>
          </a:p>
        </p:txBody>
      </p:sp>
      <p:grpSp>
        <p:nvGrpSpPr>
          <p:cNvPr id="8" name="Groupe 7"/>
          <p:cNvGrpSpPr/>
          <p:nvPr/>
        </p:nvGrpSpPr>
        <p:grpSpPr>
          <a:xfrm>
            <a:off x="3421685" y="2076498"/>
            <a:ext cx="2974138" cy="2713342"/>
            <a:chOff x="3421685" y="2076498"/>
            <a:chExt cx="2974138" cy="2713342"/>
          </a:xfrm>
        </p:grpSpPr>
        <p:grpSp>
          <p:nvGrpSpPr>
            <p:cNvPr id="4" name="Groupe 3"/>
            <p:cNvGrpSpPr/>
            <p:nvPr/>
          </p:nvGrpSpPr>
          <p:grpSpPr>
            <a:xfrm>
              <a:off x="3421685" y="2076498"/>
              <a:ext cx="1690656" cy="1423265"/>
              <a:chOff x="3421685" y="2076498"/>
              <a:chExt cx="1690656" cy="1423265"/>
            </a:xfrm>
          </p:grpSpPr>
          <p:sp>
            <p:nvSpPr>
              <p:cNvPr id="5" name="Arc 4"/>
              <p:cNvSpPr/>
              <p:nvPr/>
            </p:nvSpPr>
            <p:spPr>
              <a:xfrm>
                <a:off x="4165219" y="2456250"/>
                <a:ext cx="770561" cy="1043513"/>
              </a:xfrm>
              <a:prstGeom prst="arc">
                <a:avLst>
                  <a:gd name="adj1" fmla="val 15785317"/>
                  <a:gd name="adj2" fmla="val 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6" name="Ellipse 5"/>
              <p:cNvSpPr/>
              <p:nvPr/>
            </p:nvSpPr>
            <p:spPr>
              <a:xfrm>
                <a:off x="3421685" y="2076498"/>
                <a:ext cx="1690656" cy="41548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200" dirty="0" smtClean="0"/>
                  <a:t>environnement</a:t>
                </a:r>
                <a:endParaRPr lang="fr-FR" sz="1200" dirty="0"/>
              </a:p>
            </p:txBody>
          </p:sp>
        </p:grpSp>
        <p:pic>
          <p:nvPicPr>
            <p:cNvPr id="7" name="Image 6"/>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21685" y="2684080"/>
              <a:ext cx="2974138" cy="2105760"/>
            </a:xfrm>
            <a:prstGeom prst="rect">
              <a:avLst/>
            </a:prstGeom>
          </p:spPr>
        </p:pic>
      </p:grpSp>
      <p:pic>
        <p:nvPicPr>
          <p:cNvPr id="1026" name="Picture 2" descr="https://s2.qwant.com/thumbr/0x0/f/c/fdf151a27c7471c4bdd993d24350aaf05b72050bc9be95d51c7b74551c85de/hourglass-icon.jpg?u=http%3A%2F%2F3.bp.blogspot.com%2F-grlvF4L__eA%2FUKDrb4GaCqI%2FAAAAAAAAHLc%2FcSiym-RvHn0%2Fs1600%2Fhourglass-icon.jpg&amp;q=0&amp;b=1&amp;p=0&amp;a=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21068093">
            <a:off x="1073578" y="1979481"/>
            <a:ext cx="1746606" cy="31168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à coins arrondis 8"/>
          <p:cNvSpPr/>
          <p:nvPr/>
        </p:nvSpPr>
        <p:spPr>
          <a:xfrm>
            <a:off x="457200" y="839312"/>
            <a:ext cx="8229600" cy="50295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fr-FR" dirty="0" smtClean="0"/>
              <a:t>Intégrer </a:t>
            </a:r>
            <a:r>
              <a:rPr lang="fr-FR" b="1" u="sng" dirty="0" smtClean="0"/>
              <a:t>le temps </a:t>
            </a:r>
            <a:r>
              <a:rPr lang="fr-FR" dirty="0" smtClean="0"/>
              <a:t>dans l’analyse : </a:t>
            </a:r>
          </a:p>
        </p:txBody>
      </p:sp>
      <p:sp>
        <p:nvSpPr>
          <p:cNvPr id="11" name="Rectangle à coins arrondis 10"/>
          <p:cNvSpPr/>
          <p:nvPr/>
        </p:nvSpPr>
        <p:spPr>
          <a:xfrm>
            <a:off x="435699" y="5126155"/>
            <a:ext cx="8229600" cy="111034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FR" b="1" u="sng" dirty="0" smtClean="0"/>
              <a:t>Évaluer les impacts </a:t>
            </a:r>
            <a:r>
              <a:rPr lang="fr-FR" dirty="0" smtClean="0"/>
              <a:t>environnementaux, tant en terme de ressources perdues que de pollutions générées, </a:t>
            </a:r>
            <a:r>
              <a:rPr lang="fr-FR" b="1" u="sng" dirty="0" smtClean="0"/>
              <a:t>et les justifier </a:t>
            </a:r>
            <a:r>
              <a:rPr lang="fr-FR" dirty="0" smtClean="0"/>
              <a:t>au regard du besoin.</a:t>
            </a:r>
            <a:endParaRPr lang="fr-FR" dirty="0"/>
          </a:p>
        </p:txBody>
      </p:sp>
      <p:pic>
        <p:nvPicPr>
          <p:cNvPr id="1028" name="Picture 4" descr="https://s1.qwant.com/thumbr/0x0/a/7/39103bdc6e26f2396e6707d07f11fb576456822ca8d21304abcb084eb9579b/pollution_une.jpg?u=http%3A%2F%2Fwww.maicresse.fr%2Fwp-content%2Fuploads%2F201411%2Fpollution_une.jpg&amp;q=0&amp;b=1&amp;p=0&amp;a=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421548">
            <a:off x="6192973" y="2287836"/>
            <a:ext cx="2932728" cy="25001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43098" y="1404299"/>
            <a:ext cx="7747462" cy="369332"/>
          </a:xfrm>
          <a:prstGeom prst="rect">
            <a:avLst/>
          </a:prstGeom>
        </p:spPr>
        <p:txBody>
          <a:bodyPr wrap="square">
            <a:spAutoFit/>
          </a:bodyPr>
          <a:lstStyle/>
          <a:p>
            <a:pPr lvl="0"/>
            <a:r>
              <a:rPr lang="fr-FR" dirty="0" smtClean="0">
                <a:solidFill>
                  <a:prstClr val="black"/>
                </a:solidFill>
              </a:rPr>
              <a:t>répondre </a:t>
            </a:r>
            <a:r>
              <a:rPr lang="fr-FR" dirty="0">
                <a:solidFill>
                  <a:prstClr val="black"/>
                </a:solidFill>
              </a:rPr>
              <a:t>aux besoins du </a:t>
            </a:r>
            <a:r>
              <a:rPr lang="fr-FR" dirty="0" smtClean="0">
                <a:solidFill>
                  <a:prstClr val="black"/>
                </a:solidFill>
              </a:rPr>
              <a:t>présent.</a:t>
            </a:r>
            <a:endParaRPr lang="fr-FR" dirty="0">
              <a:solidFill>
                <a:prstClr val="black"/>
              </a:solidFill>
            </a:endParaRPr>
          </a:p>
        </p:txBody>
      </p:sp>
      <p:sp>
        <p:nvSpPr>
          <p:cNvPr id="12" name="Rectangle 11"/>
          <p:cNvSpPr/>
          <p:nvPr/>
        </p:nvSpPr>
        <p:spPr>
          <a:xfrm>
            <a:off x="457200" y="1715832"/>
            <a:ext cx="8071659" cy="646331"/>
          </a:xfrm>
          <a:prstGeom prst="rect">
            <a:avLst/>
          </a:prstGeom>
        </p:spPr>
        <p:txBody>
          <a:bodyPr wrap="square">
            <a:spAutoFit/>
          </a:bodyPr>
          <a:lstStyle/>
          <a:p>
            <a:r>
              <a:rPr lang="fr-FR" dirty="0">
                <a:solidFill>
                  <a:prstClr val="black"/>
                </a:solidFill>
              </a:rPr>
              <a:t>sans compromettre la capacité des générations </a:t>
            </a:r>
            <a:r>
              <a:rPr lang="fr-FR" b="1" u="sng" dirty="0">
                <a:solidFill>
                  <a:prstClr val="black"/>
                </a:solidFill>
              </a:rPr>
              <a:t>futures</a:t>
            </a:r>
            <a:r>
              <a:rPr lang="fr-FR" dirty="0">
                <a:solidFill>
                  <a:prstClr val="black"/>
                </a:solidFill>
              </a:rPr>
              <a:t> à répondre à leurs propres besoins</a:t>
            </a:r>
            <a:endParaRPr lang="fr-FR" dirty="0"/>
          </a:p>
        </p:txBody>
      </p:sp>
    </p:spTree>
    <p:extLst>
      <p:ext uri="{BB962C8B-B14F-4D97-AF65-F5344CB8AC3E}">
        <p14:creationId xmlns:p14="http://schemas.microsoft.com/office/powerpoint/2010/main" val="384856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80">
                                          <p:stCondLst>
                                            <p:cond delay="0"/>
                                          </p:stCondLst>
                                        </p:cTn>
                                        <p:tgtEl>
                                          <p:spTgt spid="1026"/>
                                        </p:tgtEl>
                                      </p:cBhvr>
                                    </p:animEffect>
                                    <p:anim calcmode="lin" valueType="num">
                                      <p:cBhvr>
                                        <p:cTn id="12"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7" dur="26">
                                          <p:stCondLst>
                                            <p:cond delay="650"/>
                                          </p:stCondLst>
                                        </p:cTn>
                                        <p:tgtEl>
                                          <p:spTgt spid="1026"/>
                                        </p:tgtEl>
                                      </p:cBhvr>
                                      <p:to x="100000" y="60000"/>
                                    </p:animScale>
                                    <p:animScale>
                                      <p:cBhvr>
                                        <p:cTn id="18" dur="166" decel="50000">
                                          <p:stCondLst>
                                            <p:cond delay="676"/>
                                          </p:stCondLst>
                                        </p:cTn>
                                        <p:tgtEl>
                                          <p:spTgt spid="1026"/>
                                        </p:tgtEl>
                                      </p:cBhvr>
                                      <p:to x="100000" y="100000"/>
                                    </p:animScale>
                                    <p:animScale>
                                      <p:cBhvr>
                                        <p:cTn id="19" dur="26">
                                          <p:stCondLst>
                                            <p:cond delay="1312"/>
                                          </p:stCondLst>
                                        </p:cTn>
                                        <p:tgtEl>
                                          <p:spTgt spid="1026"/>
                                        </p:tgtEl>
                                      </p:cBhvr>
                                      <p:to x="100000" y="80000"/>
                                    </p:animScale>
                                    <p:animScale>
                                      <p:cBhvr>
                                        <p:cTn id="20" dur="166" decel="50000">
                                          <p:stCondLst>
                                            <p:cond delay="1338"/>
                                          </p:stCondLst>
                                        </p:cTn>
                                        <p:tgtEl>
                                          <p:spTgt spid="1026"/>
                                        </p:tgtEl>
                                      </p:cBhvr>
                                      <p:to x="100000" y="100000"/>
                                    </p:animScale>
                                    <p:animScale>
                                      <p:cBhvr>
                                        <p:cTn id="21" dur="26">
                                          <p:stCondLst>
                                            <p:cond delay="1642"/>
                                          </p:stCondLst>
                                        </p:cTn>
                                        <p:tgtEl>
                                          <p:spTgt spid="1026"/>
                                        </p:tgtEl>
                                      </p:cBhvr>
                                      <p:to x="100000" y="90000"/>
                                    </p:animScale>
                                    <p:animScale>
                                      <p:cBhvr>
                                        <p:cTn id="22" dur="166" decel="50000">
                                          <p:stCondLst>
                                            <p:cond delay="1668"/>
                                          </p:stCondLst>
                                        </p:cTn>
                                        <p:tgtEl>
                                          <p:spTgt spid="1026"/>
                                        </p:tgtEl>
                                      </p:cBhvr>
                                      <p:to x="100000" y="100000"/>
                                    </p:animScale>
                                    <p:animScale>
                                      <p:cBhvr>
                                        <p:cTn id="23" dur="26">
                                          <p:stCondLst>
                                            <p:cond delay="1808"/>
                                          </p:stCondLst>
                                        </p:cTn>
                                        <p:tgtEl>
                                          <p:spTgt spid="1026"/>
                                        </p:tgtEl>
                                      </p:cBhvr>
                                      <p:to x="100000" y="95000"/>
                                    </p:animScale>
                                    <p:animScale>
                                      <p:cBhvr>
                                        <p:cTn id="24" dur="166" decel="50000">
                                          <p:stCondLst>
                                            <p:cond delay="1834"/>
                                          </p:stCondLst>
                                        </p:cTn>
                                        <p:tgtEl>
                                          <p:spTgt spid="1026"/>
                                        </p:tgtEl>
                                      </p:cBhvr>
                                      <p:to x="100000" y="100000"/>
                                    </p:animScale>
                                  </p:childTnLst>
                                </p:cTn>
                              </p:par>
                            </p:childTnLst>
                          </p:cTn>
                        </p:par>
                        <p:par>
                          <p:cTn id="25" fill="hold">
                            <p:stCondLst>
                              <p:cond delay="2000"/>
                            </p:stCondLst>
                            <p:childTnLst>
                              <p:par>
                                <p:cTn id="26" presetID="1" presetClass="entr" presetSubtype="0" fill="hold" grpId="0" nodeType="afterEffect">
                                  <p:stCondLst>
                                    <p:cond delay="100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wipe(down)">
                                      <p:cBhvr>
                                        <p:cTn id="32" dur="580">
                                          <p:stCondLst>
                                            <p:cond delay="0"/>
                                          </p:stCondLst>
                                        </p:cTn>
                                        <p:tgtEl>
                                          <p:spTgt spid="1028"/>
                                        </p:tgtEl>
                                      </p:cBhvr>
                                    </p:animEffect>
                                    <p:anim calcmode="lin" valueType="num">
                                      <p:cBhvr>
                                        <p:cTn id="33" dur="1822" tmFilter="0,0; 0.14,0.36; 0.43,0.73; 0.71,0.91; 1.0,1.0">
                                          <p:stCondLst>
                                            <p:cond delay="0"/>
                                          </p:stCondLst>
                                        </p:cTn>
                                        <p:tgtEl>
                                          <p:spTgt spid="102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2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2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2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28"/>
                                        </p:tgtEl>
                                        <p:attrNameLst>
                                          <p:attrName>ppt_y</p:attrName>
                                        </p:attrNameLst>
                                      </p:cBhvr>
                                      <p:tavLst>
                                        <p:tav tm="0" fmla="#ppt_y-sin(pi*$)/81">
                                          <p:val>
                                            <p:fltVal val="0"/>
                                          </p:val>
                                        </p:tav>
                                        <p:tav tm="100000">
                                          <p:val>
                                            <p:fltVal val="1"/>
                                          </p:val>
                                        </p:tav>
                                      </p:tavLst>
                                    </p:anim>
                                    <p:animScale>
                                      <p:cBhvr>
                                        <p:cTn id="38" dur="26">
                                          <p:stCondLst>
                                            <p:cond delay="650"/>
                                          </p:stCondLst>
                                        </p:cTn>
                                        <p:tgtEl>
                                          <p:spTgt spid="1028"/>
                                        </p:tgtEl>
                                      </p:cBhvr>
                                      <p:to x="100000" y="60000"/>
                                    </p:animScale>
                                    <p:animScale>
                                      <p:cBhvr>
                                        <p:cTn id="39" dur="166" decel="50000">
                                          <p:stCondLst>
                                            <p:cond delay="676"/>
                                          </p:stCondLst>
                                        </p:cTn>
                                        <p:tgtEl>
                                          <p:spTgt spid="1028"/>
                                        </p:tgtEl>
                                      </p:cBhvr>
                                      <p:to x="100000" y="100000"/>
                                    </p:animScale>
                                    <p:animScale>
                                      <p:cBhvr>
                                        <p:cTn id="40" dur="26">
                                          <p:stCondLst>
                                            <p:cond delay="1312"/>
                                          </p:stCondLst>
                                        </p:cTn>
                                        <p:tgtEl>
                                          <p:spTgt spid="1028"/>
                                        </p:tgtEl>
                                      </p:cBhvr>
                                      <p:to x="100000" y="80000"/>
                                    </p:animScale>
                                    <p:animScale>
                                      <p:cBhvr>
                                        <p:cTn id="41" dur="166" decel="50000">
                                          <p:stCondLst>
                                            <p:cond delay="1338"/>
                                          </p:stCondLst>
                                        </p:cTn>
                                        <p:tgtEl>
                                          <p:spTgt spid="1028"/>
                                        </p:tgtEl>
                                      </p:cBhvr>
                                      <p:to x="100000" y="100000"/>
                                    </p:animScale>
                                    <p:animScale>
                                      <p:cBhvr>
                                        <p:cTn id="42" dur="26">
                                          <p:stCondLst>
                                            <p:cond delay="1642"/>
                                          </p:stCondLst>
                                        </p:cTn>
                                        <p:tgtEl>
                                          <p:spTgt spid="1028"/>
                                        </p:tgtEl>
                                      </p:cBhvr>
                                      <p:to x="100000" y="90000"/>
                                    </p:animScale>
                                    <p:animScale>
                                      <p:cBhvr>
                                        <p:cTn id="43" dur="166" decel="50000">
                                          <p:stCondLst>
                                            <p:cond delay="1668"/>
                                          </p:stCondLst>
                                        </p:cTn>
                                        <p:tgtEl>
                                          <p:spTgt spid="1028"/>
                                        </p:tgtEl>
                                      </p:cBhvr>
                                      <p:to x="100000" y="100000"/>
                                    </p:animScale>
                                    <p:animScale>
                                      <p:cBhvr>
                                        <p:cTn id="44" dur="26">
                                          <p:stCondLst>
                                            <p:cond delay="1808"/>
                                          </p:stCondLst>
                                        </p:cTn>
                                        <p:tgtEl>
                                          <p:spTgt spid="1028"/>
                                        </p:tgtEl>
                                      </p:cBhvr>
                                      <p:to x="100000" y="95000"/>
                                    </p:animScale>
                                    <p:animScale>
                                      <p:cBhvr>
                                        <p:cTn id="45" dur="166" decel="50000">
                                          <p:stCondLst>
                                            <p:cond delay="1834"/>
                                          </p:stCondLst>
                                        </p:cTn>
                                        <p:tgtEl>
                                          <p:spTgt spid="1028"/>
                                        </p:tgtEl>
                                      </p:cBhvr>
                                      <p:to x="100000" y="100000"/>
                                    </p:animScale>
                                  </p:childTnLst>
                                </p:cTn>
                              </p:par>
                            </p:childTnLst>
                          </p:cTn>
                        </p:par>
                        <p:par>
                          <p:cTn id="46" fill="hold">
                            <p:stCondLst>
                              <p:cond delay="2000"/>
                            </p:stCondLst>
                            <p:childTnLst>
                              <p:par>
                                <p:cTn id="47" presetID="1" presetClass="entr" presetSubtype="0" fill="hold" grpId="0" nodeType="afterEffect">
                                  <p:stCondLst>
                                    <p:cond delay="100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Notre planète, UN ÎLOT de VIE !</a:t>
            </a:r>
            <a:endParaRPr lang="fr-FR" dirty="0"/>
          </a:p>
        </p:txBody>
      </p:sp>
      <p:pic>
        <p:nvPicPr>
          <p:cNvPr id="1028" name="Picture 4" descr="https://s2.qwant.com/thumbr/0x0/5/3/827dd7cdec3e65fd8bd1dab407df2145475d7e2e935f103b1a6d26b8fd63ac/terre-europe.jpg?u=http%3A%2F%2Fwww.astrosurf.com%2Fluxorion%2FImages%2Fterre-europe.jpg&amp;q=0&amp;b=1&amp;p=0&amp;a=1"/>
          <p:cNvPicPr>
            <a:picLocks noChangeAspect="1" noChangeArrowheads="1"/>
          </p:cNvPicPr>
          <p:nvPr/>
        </p:nvPicPr>
        <p:blipFill>
          <a:blip r:embed="rId2">
            <a:clrChange>
              <a:clrFrom>
                <a:srgbClr val="070506"/>
              </a:clrFrom>
              <a:clrTo>
                <a:srgbClr val="070506">
                  <a:alpha val="0"/>
                </a:srgbClr>
              </a:clrTo>
            </a:clrChange>
            <a:extLst>
              <a:ext uri="{28A0092B-C50C-407E-A947-70E740481C1C}">
                <a14:useLocalDpi xmlns:a14="http://schemas.microsoft.com/office/drawing/2010/main"/>
              </a:ext>
            </a:extLst>
          </a:blip>
          <a:srcRect/>
          <a:stretch>
            <a:fillRect/>
          </a:stretch>
        </p:blipFill>
        <p:spPr bwMode="auto">
          <a:xfrm>
            <a:off x="1920700" y="1107322"/>
            <a:ext cx="6257528" cy="496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65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1000" fill="hold"/>
                                        <p:tgtEl>
                                          <p:spTgt spid="1028"/>
                                        </p:tgtEl>
                                        <p:attrNameLst>
                                          <p:attrName>ppt_w</p:attrName>
                                        </p:attrNameLst>
                                      </p:cBhvr>
                                      <p:tavLst>
                                        <p:tav tm="0">
                                          <p:val>
                                            <p:fltVal val="0"/>
                                          </p:val>
                                        </p:tav>
                                        <p:tav tm="100000">
                                          <p:val>
                                            <p:strVal val="#ppt_w"/>
                                          </p:val>
                                        </p:tav>
                                      </p:tavLst>
                                    </p:anim>
                                    <p:anim calcmode="lin" valueType="num">
                                      <p:cBhvr>
                                        <p:cTn id="8" dur="1000" fill="hold"/>
                                        <p:tgtEl>
                                          <p:spTgt spid="1028"/>
                                        </p:tgtEl>
                                        <p:attrNameLst>
                                          <p:attrName>ppt_h</p:attrName>
                                        </p:attrNameLst>
                                      </p:cBhvr>
                                      <p:tavLst>
                                        <p:tav tm="0">
                                          <p:val>
                                            <p:fltVal val="0"/>
                                          </p:val>
                                        </p:tav>
                                        <p:tav tm="100000">
                                          <p:val>
                                            <p:strVal val="#ppt_h"/>
                                          </p:val>
                                        </p:tav>
                                      </p:tavLst>
                                    </p:anim>
                                    <p:animEffect transition="in" filter="fade">
                                      <p:cBhvr>
                                        <p:cTn id="9" dur="1000"/>
                                        <p:tgtEl>
                                          <p:spTgt spid="1028"/>
                                        </p:tgtEl>
                                      </p:cBhvr>
                                    </p:animEffect>
                                    <p:anim calcmode="lin" valueType="num">
                                      <p:cBhvr>
                                        <p:cTn id="10" dur="1000" fill="hold"/>
                                        <p:tgtEl>
                                          <p:spTgt spid="1028"/>
                                        </p:tgtEl>
                                        <p:attrNameLst>
                                          <p:attrName>ppt_x</p:attrName>
                                        </p:attrNameLst>
                                      </p:cBhvr>
                                      <p:tavLst>
                                        <p:tav tm="0">
                                          <p:val>
                                            <p:fltVal val="0.5"/>
                                          </p:val>
                                        </p:tav>
                                        <p:tav tm="100000">
                                          <p:val>
                                            <p:strVal val="#ppt_x"/>
                                          </p:val>
                                        </p:tav>
                                      </p:tavLst>
                                    </p:anim>
                                    <p:anim calcmode="lin" valueType="num">
                                      <p:cBhvr>
                                        <p:cTn id="11" dur="1000" fill="hold"/>
                                        <p:tgtEl>
                                          <p:spTgt spid="10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L’anthropocène : en 150 ans, plus de la moitié des ressources dilapidées</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92</a:t>
            </a:fld>
            <a:endParaRPr lang="fr-FR" dirty="0"/>
          </a:p>
        </p:txBody>
      </p:sp>
      <p:pic>
        <p:nvPicPr>
          <p:cNvPr id="4" name="Picture 2" descr="empreinte-ecologique-anthropocen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986298"/>
            <a:ext cx="7351052" cy="515980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5781142" y="573064"/>
            <a:ext cx="2905658" cy="1477328"/>
          </a:xfrm>
          <a:prstGeom prst="rect">
            <a:avLst/>
          </a:prstGeom>
          <a:solidFill>
            <a:srgbClr val="FFFFFF">
              <a:alpha val="69804"/>
            </a:srgbClr>
          </a:solidFill>
        </p:spPr>
        <p:txBody>
          <a:bodyPr wrap="square" rtlCol="0">
            <a:spAutoFit/>
          </a:bodyPr>
          <a:lstStyle/>
          <a:p>
            <a:r>
              <a:rPr lang="fr-FR" b="1" u="sng" dirty="0" smtClean="0">
                <a:latin typeface="Calibri Light" panose="020F0302020204030204" pitchFamily="34" charset="0"/>
              </a:rPr>
              <a:t>Grande accélération :</a:t>
            </a:r>
          </a:p>
          <a:p>
            <a:r>
              <a:rPr lang="fr-FR" b="1" dirty="0" smtClean="0">
                <a:latin typeface="Calibri Light" panose="020F0302020204030204" pitchFamily="34" charset="0"/>
              </a:rPr>
              <a:t>0,55</a:t>
            </a:r>
            <a:r>
              <a:rPr lang="fr-FR" b="1" baseline="30000" dirty="0" smtClean="0">
                <a:latin typeface="Calibri Light" panose="020F0302020204030204" pitchFamily="34" charset="0"/>
              </a:rPr>
              <a:t>E</a:t>
            </a:r>
            <a:r>
              <a:rPr lang="fr-FR" b="1" dirty="0" smtClean="0">
                <a:latin typeface="Calibri Light" panose="020F0302020204030204" pitchFamily="34" charset="0"/>
              </a:rPr>
              <a:t>21 J </a:t>
            </a:r>
            <a:r>
              <a:rPr lang="fr-FR" dirty="0" smtClean="0">
                <a:latin typeface="Calibri Light" panose="020F0302020204030204" pitchFamily="34" charset="0"/>
              </a:rPr>
              <a:t>d’énergie fossile consommée CHAQUE ANNÉE</a:t>
            </a:r>
          </a:p>
          <a:p>
            <a:r>
              <a:rPr lang="fr-FR" b="1" dirty="0" smtClean="0">
                <a:latin typeface="Calibri Light" panose="020F0302020204030204" pitchFamily="34" charset="0"/>
              </a:rPr>
              <a:t>0,13</a:t>
            </a:r>
            <a:r>
              <a:rPr lang="fr-FR" b="1" baseline="30000" dirty="0" smtClean="0">
                <a:latin typeface="Calibri Light" panose="020F0302020204030204" pitchFamily="34" charset="0"/>
              </a:rPr>
              <a:t>E</a:t>
            </a:r>
            <a:r>
              <a:rPr lang="fr-FR" b="1" dirty="0" smtClean="0">
                <a:latin typeface="Calibri Light" panose="020F0302020204030204" pitchFamily="34" charset="0"/>
              </a:rPr>
              <a:t>6 tonnes </a:t>
            </a:r>
            <a:r>
              <a:rPr lang="fr-FR" dirty="0" smtClean="0">
                <a:latin typeface="Calibri Light" panose="020F0302020204030204" pitchFamily="34" charset="0"/>
              </a:rPr>
              <a:t>de terres rares produite par an</a:t>
            </a:r>
            <a:endParaRPr lang="fr-FR" dirty="0">
              <a:latin typeface="Calibri Light" panose="020F0302020204030204" pitchFamily="34" charset="0"/>
            </a:endParaRPr>
          </a:p>
        </p:txBody>
      </p:sp>
      <p:sp>
        <p:nvSpPr>
          <p:cNvPr id="6" name="ZoneTexte 5"/>
          <p:cNvSpPr txBox="1"/>
          <p:nvPr/>
        </p:nvSpPr>
        <p:spPr>
          <a:xfrm>
            <a:off x="5866544" y="3341191"/>
            <a:ext cx="3277455" cy="1754326"/>
          </a:xfrm>
          <a:prstGeom prst="rect">
            <a:avLst/>
          </a:prstGeom>
          <a:solidFill>
            <a:srgbClr val="FFFFFF">
              <a:alpha val="69804"/>
            </a:srgbClr>
          </a:solidFill>
        </p:spPr>
        <p:txBody>
          <a:bodyPr wrap="square" rtlCol="0">
            <a:spAutoFit/>
          </a:bodyPr>
          <a:lstStyle/>
          <a:p>
            <a:r>
              <a:rPr lang="fr-FR" b="1" u="sng" dirty="0" smtClean="0">
                <a:latin typeface="Calibri Light" panose="020F0302020204030204" pitchFamily="34" charset="0"/>
              </a:rPr>
              <a:t>Grande dégradation :</a:t>
            </a:r>
          </a:p>
          <a:p>
            <a:r>
              <a:rPr lang="fr-FR" b="1" dirty="0" smtClean="0">
                <a:latin typeface="Calibri Light" panose="020F0302020204030204" pitchFamily="34" charset="0"/>
              </a:rPr>
              <a:t>4</a:t>
            </a:r>
            <a:r>
              <a:rPr lang="fr-FR" b="1" baseline="30000" dirty="0" smtClean="0">
                <a:latin typeface="Calibri Light" panose="020F0302020204030204" pitchFamily="34" charset="0"/>
              </a:rPr>
              <a:t>E</a:t>
            </a:r>
            <a:r>
              <a:rPr lang="fr-FR" b="1" dirty="0" smtClean="0">
                <a:latin typeface="Calibri Light" panose="020F0302020204030204" pitchFamily="34" charset="0"/>
              </a:rPr>
              <a:t>9 tonnes de déchets par an</a:t>
            </a:r>
          </a:p>
          <a:p>
            <a:r>
              <a:rPr lang="fr-FR" b="1" dirty="0" smtClean="0">
                <a:latin typeface="Calibri Light" panose="020F0302020204030204" pitchFamily="34" charset="0"/>
              </a:rPr>
              <a:t>36,4</a:t>
            </a:r>
            <a:r>
              <a:rPr lang="fr-FR" b="1" baseline="30000" dirty="0" smtClean="0">
                <a:latin typeface="Calibri Light" panose="020F0302020204030204" pitchFamily="34" charset="0"/>
              </a:rPr>
              <a:t>E</a:t>
            </a:r>
            <a:r>
              <a:rPr lang="fr-FR" b="1" dirty="0" smtClean="0">
                <a:latin typeface="Calibri Light" panose="020F0302020204030204" pitchFamily="34" charset="0"/>
              </a:rPr>
              <a:t>9 tonnes de CO</a:t>
            </a:r>
            <a:r>
              <a:rPr lang="fr-FR" b="1" baseline="-25000" dirty="0" smtClean="0">
                <a:latin typeface="Calibri Light" panose="020F0302020204030204" pitchFamily="34" charset="0"/>
              </a:rPr>
              <a:t>2</a:t>
            </a:r>
            <a:r>
              <a:rPr lang="fr-FR" b="1" dirty="0" smtClean="0">
                <a:latin typeface="Calibri Light" panose="020F0302020204030204" pitchFamily="34" charset="0"/>
              </a:rPr>
              <a:t> par an</a:t>
            </a:r>
          </a:p>
          <a:p>
            <a:r>
              <a:rPr lang="fr-FR" dirty="0" smtClean="0">
                <a:latin typeface="Calibri Light" panose="020F0302020204030204" pitchFamily="34" charset="0"/>
              </a:rPr>
              <a:t>(100 x l’activité volcanique)</a:t>
            </a:r>
          </a:p>
          <a:p>
            <a:r>
              <a:rPr lang="fr-FR" b="1" dirty="0" smtClean="0">
                <a:latin typeface="Calibri Light" panose="020F0302020204030204" pitchFamily="34" charset="0"/>
              </a:rPr>
              <a:t>4</a:t>
            </a:r>
            <a:r>
              <a:rPr lang="fr-FR" b="1" baseline="30000" dirty="0" smtClean="0">
                <a:latin typeface="Calibri Light" panose="020F0302020204030204" pitchFamily="34" charset="0"/>
              </a:rPr>
              <a:t>E</a:t>
            </a:r>
            <a:r>
              <a:rPr lang="fr-FR" b="1" dirty="0" smtClean="0">
                <a:latin typeface="Calibri Light" panose="020F0302020204030204" pitchFamily="34" charset="0"/>
              </a:rPr>
              <a:t>9 m</a:t>
            </a:r>
            <a:r>
              <a:rPr lang="fr-FR" b="1" baseline="30000" dirty="0" smtClean="0">
                <a:latin typeface="Calibri Light" panose="020F0302020204030204" pitchFamily="34" charset="0"/>
              </a:rPr>
              <a:t>3</a:t>
            </a:r>
            <a:r>
              <a:rPr lang="fr-FR" b="1" dirty="0" smtClean="0">
                <a:latin typeface="Calibri Light" panose="020F0302020204030204" pitchFamily="34" charset="0"/>
              </a:rPr>
              <a:t> d’eau par an </a:t>
            </a:r>
            <a:r>
              <a:rPr lang="fr-FR" dirty="0" smtClean="0">
                <a:latin typeface="Calibri Light" panose="020F0302020204030204" pitchFamily="34" charset="0"/>
              </a:rPr>
              <a:t>(supérieur au seuil de renouvellement)</a:t>
            </a:r>
            <a:endParaRPr lang="fr-FR" dirty="0">
              <a:latin typeface="Calibri Light" panose="020F0302020204030204" pitchFamily="34" charset="0"/>
            </a:endParaRPr>
          </a:p>
        </p:txBody>
      </p:sp>
      <p:pic>
        <p:nvPicPr>
          <p:cNvPr id="1026" name="Picture 2" descr="https://s2.qwant.com/thumbr/0x0/7/e/34d1b268cc583441d07ce304f2a04643dcbe9183e75d7d9d230bf7702f4a0d/2714459e0d85f8d8.png?u=https%3A%2F%2Fstatic.mstdn.fr%2Fstatic%2Fmedia_attachments%2Ffiles%2F000%2F010%2F022%2Foriginal%2F2714459e0d85f8d8.png&amp;q=0&amp;b=1&amp;p=0&amp;a=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9407" y="2033313"/>
            <a:ext cx="5016322" cy="48246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1.qwant.com/thumbr/0x0/9/6/1e6902399763fa03d71e16c03db2fe1302fbe1a380c72c00e924dae72b99ca/la-grande-acceleration.jpg?u=http%3A%2F%2Fimages.larepubliquedespyrenees.fr%2F2018%2F04%2F04%2F5ac52d9aa43f5e3668512fb7%2Fgolden%2F1000x625%2Fla-grande-acceleration.jpg&amp;q=0&amp;b=1&amp;p=0&amp;a=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944742" y="-144875"/>
            <a:ext cx="7229475" cy="4514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2.qwant.com/thumbr/0x0/7/a/342ec7eb1064fa332ae2cf3230b29bf836e92ac42049c52042dbb6aed947d8/1950_02.jpg?u=https%3A%2F%2Foce2015.files.wordpress.com%2F2015%2F02%2F1950_02.jpg&amp;q=0&amp;b=1&amp;p=0&amp;a=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95411" y="-938502"/>
            <a:ext cx="5181600" cy="61055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1.qwant.com/thumbr/0x0/b/2/433cb3f7f05910678766f0d708db1fd693ae5cb242e88353121b7e50178b77/fig-1-great_acceleration_small.jpg?u=https%3A%2F%2Fanthropocenejournal.files.wordpress.com%2F2013%2F05%2Ffig-1-great_acceleration_small.jpg&amp;q=0&amp;b=1&amp;p=0&amp;a=1"/>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50083" y="-1356403"/>
            <a:ext cx="16316669" cy="8762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968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limite des ressources en matériaux : le « </a:t>
            </a:r>
            <a:r>
              <a:rPr lang="fr-FR" dirty="0" err="1" smtClean="0"/>
              <a:t>burn</a:t>
            </a:r>
            <a:r>
              <a:rPr lang="fr-FR" dirty="0" smtClean="0"/>
              <a:t> rate » des matériaux</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93</a:t>
            </a:fld>
            <a:endParaRPr lang="fr-FR" dirty="0"/>
          </a:p>
        </p:txBody>
      </p:sp>
      <p:pic>
        <p:nvPicPr>
          <p:cNvPr id="10" name="Image 9"/>
          <p:cNvPicPr>
            <a:picLocks noChangeAspect="1"/>
          </p:cNvPicPr>
          <p:nvPr/>
        </p:nvPicPr>
        <p:blipFill>
          <a:blip r:embed="rId3"/>
          <a:stretch>
            <a:fillRect/>
          </a:stretch>
        </p:blipFill>
        <p:spPr>
          <a:xfrm>
            <a:off x="457199" y="907457"/>
            <a:ext cx="7984939" cy="4492193"/>
          </a:xfrm>
          <a:prstGeom prst="rect">
            <a:avLst/>
          </a:prstGeom>
        </p:spPr>
      </p:pic>
      <p:sp>
        <p:nvSpPr>
          <p:cNvPr id="7" name="Flèche droite à entaille 6"/>
          <p:cNvSpPr/>
          <p:nvPr/>
        </p:nvSpPr>
        <p:spPr>
          <a:xfrm rot="16200000">
            <a:off x="-1569378" y="2761179"/>
            <a:ext cx="4053155" cy="616449"/>
          </a:xfrm>
          <a:prstGeom prst="notchedRightArrow">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Ressources disponibles</a:t>
            </a:r>
            <a:endParaRPr lang="fr-FR" dirty="0"/>
          </a:p>
        </p:txBody>
      </p:sp>
      <p:sp>
        <p:nvSpPr>
          <p:cNvPr id="8" name="Flèche droite à entaille 7"/>
          <p:cNvSpPr/>
          <p:nvPr/>
        </p:nvSpPr>
        <p:spPr>
          <a:xfrm>
            <a:off x="765425" y="5065159"/>
            <a:ext cx="7833167" cy="616449"/>
          </a:xfrm>
          <a:prstGeom prst="notchedRightArrow">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p:spPr>
        <p:style>
          <a:lnRef idx="1">
            <a:schemeClr val="accent2"/>
          </a:lnRef>
          <a:fillRef idx="2">
            <a:schemeClr val="accent2"/>
          </a:fillRef>
          <a:effectRef idx="1">
            <a:schemeClr val="accent2"/>
          </a:effectRef>
          <a:fontRef idx="minor">
            <a:schemeClr val="dk1"/>
          </a:fontRef>
        </p:style>
        <p:txBody>
          <a:bodyPr rtlCol="0" anchor="ctr"/>
          <a:lstStyle/>
          <a:p>
            <a:pPr algn="ctr"/>
            <a:r>
              <a:rPr lang="fr-FR" dirty="0" smtClean="0"/>
              <a:t>Production annuelle</a:t>
            </a:r>
            <a:endParaRPr lang="fr-FR" dirty="0"/>
          </a:p>
        </p:txBody>
      </p:sp>
      <p:sp>
        <p:nvSpPr>
          <p:cNvPr id="9" name="Flèche droite à entaille 8"/>
          <p:cNvSpPr/>
          <p:nvPr/>
        </p:nvSpPr>
        <p:spPr>
          <a:xfrm rot="3758608" flipH="1">
            <a:off x="6533309" y="1422976"/>
            <a:ext cx="2969804" cy="616449"/>
          </a:xfrm>
          <a:prstGeom prst="notchedRightArrow">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p:spPr>
        <p:style>
          <a:lnRef idx="1">
            <a:schemeClr val="accent2"/>
          </a:lnRef>
          <a:fillRef idx="2">
            <a:schemeClr val="accent2"/>
          </a:fillRef>
          <a:effectRef idx="1">
            <a:schemeClr val="accent2"/>
          </a:effectRef>
          <a:fontRef idx="minor">
            <a:schemeClr val="dk1"/>
          </a:fontRef>
        </p:style>
        <p:txBody>
          <a:bodyPr vert="horz" rtlCol="0" anchor="ctr"/>
          <a:lstStyle/>
          <a:p>
            <a:pPr algn="ctr"/>
            <a:r>
              <a:rPr lang="fr-FR" sz="1600" dirty="0" smtClean="0"/>
              <a:t>Pente : années de réserve</a:t>
            </a:r>
            <a:endParaRPr lang="fr-FR" sz="1600" dirty="0"/>
          </a:p>
        </p:txBody>
      </p:sp>
      <p:pic>
        <p:nvPicPr>
          <p:cNvPr id="6" name="Image 5"/>
          <p:cNvPicPr>
            <a:picLocks noChangeAspect="1"/>
          </p:cNvPicPr>
          <p:nvPr/>
        </p:nvPicPr>
        <p:blipFill>
          <a:blip r:embed="rId4"/>
          <a:stretch>
            <a:fillRect/>
          </a:stretch>
        </p:blipFill>
        <p:spPr>
          <a:xfrm>
            <a:off x="-2442718" y="2622130"/>
            <a:ext cx="8229600" cy="5218439"/>
          </a:xfrm>
          <a:prstGeom prst="rect">
            <a:avLst/>
          </a:prstGeom>
        </p:spPr>
      </p:pic>
      <p:grpSp>
        <p:nvGrpSpPr>
          <p:cNvPr id="12" name="Grouper 6"/>
          <p:cNvGrpSpPr/>
          <p:nvPr/>
        </p:nvGrpSpPr>
        <p:grpSpPr>
          <a:xfrm>
            <a:off x="5823532" y="2622130"/>
            <a:ext cx="8185524" cy="4710605"/>
            <a:chOff x="0" y="1733524"/>
            <a:chExt cx="8185524" cy="4710605"/>
          </a:xfrm>
        </p:grpSpPr>
        <p:pic>
          <p:nvPicPr>
            <p:cNvPr id="13" name="Image 12"/>
            <p:cNvPicPr>
              <a:picLocks noChangeAspect="1"/>
            </p:cNvPicPr>
            <p:nvPr/>
          </p:nvPicPr>
          <p:blipFill>
            <a:blip r:embed="rId5"/>
            <a:stretch>
              <a:fillRect/>
            </a:stretch>
          </p:blipFill>
          <p:spPr>
            <a:xfrm>
              <a:off x="0" y="1733524"/>
              <a:ext cx="7049993" cy="4710605"/>
            </a:xfrm>
            <a:prstGeom prst="rect">
              <a:avLst/>
            </a:prstGeom>
          </p:spPr>
        </p:pic>
        <p:pic>
          <p:nvPicPr>
            <p:cNvPr id="14" name="Image 13"/>
            <p:cNvPicPr>
              <a:picLocks noChangeAspect="1"/>
            </p:cNvPicPr>
            <p:nvPr/>
          </p:nvPicPr>
          <p:blipFill>
            <a:blip r:embed="rId6"/>
            <a:stretch>
              <a:fillRect/>
            </a:stretch>
          </p:blipFill>
          <p:spPr>
            <a:xfrm>
              <a:off x="6636124" y="4707964"/>
              <a:ext cx="1549400" cy="1625600"/>
            </a:xfrm>
            <a:prstGeom prst="rect">
              <a:avLst/>
            </a:prstGeom>
          </p:spPr>
        </p:pic>
      </p:grpSp>
    </p:spTree>
    <p:extLst>
      <p:ext uri="{BB962C8B-B14F-4D97-AF65-F5344CB8AC3E}">
        <p14:creationId xmlns:p14="http://schemas.microsoft.com/office/powerpoint/2010/main" val="111143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heckerboard(across)">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Géographie des matériaux stratégiques</a:t>
            </a:r>
            <a:br>
              <a:rPr lang="fr-FR" dirty="0" smtClean="0"/>
            </a:br>
            <a:r>
              <a:rPr lang="fr-FR" dirty="0" smtClean="0"/>
              <a:t> </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94</a:t>
            </a:fld>
            <a:endParaRPr lang="fr-FR" dirty="0"/>
          </a:p>
        </p:txBody>
      </p:sp>
      <p:pic>
        <p:nvPicPr>
          <p:cNvPr id="5" name="Image 4"/>
          <p:cNvPicPr/>
          <p:nvPr/>
        </p:nvPicPr>
        <p:blipFill>
          <a:blip r:embed="rId3" cstate="print"/>
          <a:srcRect/>
          <a:stretch>
            <a:fillRect/>
          </a:stretch>
        </p:blipFill>
        <p:spPr bwMode="auto">
          <a:xfrm>
            <a:off x="457200" y="980120"/>
            <a:ext cx="8060575" cy="4796260"/>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6672200" y="274642"/>
            <a:ext cx="2092512" cy="2011399"/>
          </a:xfrm>
          <a:prstGeom prst="rect">
            <a:avLst/>
          </a:prstGeom>
        </p:spPr>
      </p:pic>
    </p:spTree>
    <p:extLst>
      <p:ext uri="{BB962C8B-B14F-4D97-AF65-F5344CB8AC3E}">
        <p14:creationId xmlns:p14="http://schemas.microsoft.com/office/powerpoint/2010/main" val="966342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6"/>
          <p:cNvPicPr>
            <a:picLocks noChangeAspect="1"/>
          </p:cNvPicPr>
          <p:nvPr/>
        </p:nvPicPr>
        <p:blipFill>
          <a:blip r:embed="rId3"/>
          <a:stretch>
            <a:fillRect/>
          </a:stretch>
        </p:blipFill>
        <p:spPr>
          <a:xfrm>
            <a:off x="58586" y="1732773"/>
            <a:ext cx="6272213" cy="3971925"/>
          </a:xfrm>
          <a:prstGeom prst="rect">
            <a:avLst/>
          </a:prstGeom>
        </p:spPr>
      </p:pic>
      <p:sp>
        <p:nvSpPr>
          <p:cNvPr id="2" name="Titre 1"/>
          <p:cNvSpPr>
            <a:spLocks noGrp="1"/>
          </p:cNvSpPr>
          <p:nvPr>
            <p:ph type="title"/>
          </p:nvPr>
        </p:nvSpPr>
        <p:spPr/>
        <p:txBody>
          <a:bodyPr/>
          <a:lstStyle/>
          <a:p>
            <a:r>
              <a:rPr lang="fr-FR" dirty="0" smtClean="0"/>
              <a:t>Les Terres Rares, c’est quoi ?</a:t>
            </a:r>
            <a:endParaRPr lang="fr-FR" dirty="0"/>
          </a:p>
        </p:txBody>
      </p:sp>
      <p:pic>
        <p:nvPicPr>
          <p:cNvPr id="1026" name="Picture 2" descr="Dessin - pile, de, doré, lingots, dans, chambre fort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224" y="1855497"/>
            <a:ext cx="1596588" cy="1666768"/>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a:xfrm>
            <a:off x="6871498" y="857251"/>
            <a:ext cx="1458066" cy="1237475"/>
          </a:xfrm>
          <a:prstGeom prst="ellipse">
            <a:avLst/>
          </a:prstGeom>
          <a:solidFill>
            <a:srgbClr val="000077"/>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700" b="1" dirty="0"/>
              <a:t>Terres Rares</a:t>
            </a:r>
            <a:endParaRPr lang="fr-FR" sz="2100" b="1" dirty="0"/>
          </a:p>
        </p:txBody>
      </p:sp>
      <p:cxnSp>
        <p:nvCxnSpPr>
          <p:cNvPr id="6" name="Connecteur droit avec flèche 5"/>
          <p:cNvCxnSpPr>
            <a:stCxn id="5" idx="2"/>
          </p:cNvCxnSpPr>
          <p:nvPr/>
        </p:nvCxnSpPr>
        <p:spPr>
          <a:xfrm flipH="1">
            <a:off x="6227339" y="1475988"/>
            <a:ext cx="644159" cy="7512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stCxn id="1026" idx="2"/>
          </p:cNvCxnSpPr>
          <p:nvPr/>
        </p:nvCxnSpPr>
        <p:spPr>
          <a:xfrm flipH="1">
            <a:off x="1056428" y="3522265"/>
            <a:ext cx="495091" cy="740127"/>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0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dirty="0"/>
          </a:p>
        </p:txBody>
      </p:sp>
      <p:pic>
        <p:nvPicPr>
          <p:cNvPr id="4" name="Espace réservé du contenu 3"/>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rcRect t="-3441" b="-2389"/>
          <a:stretch/>
        </p:blipFill>
        <p:spPr>
          <a:xfrm>
            <a:off x="0" y="808038"/>
            <a:ext cx="8229600" cy="6049962"/>
          </a:xfrm>
        </p:spPr>
      </p:pic>
    </p:spTree>
    <p:extLst>
      <p:ext uri="{BB962C8B-B14F-4D97-AF65-F5344CB8AC3E}">
        <p14:creationId xmlns:p14="http://schemas.microsoft.com/office/powerpoint/2010/main" val="176864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pied de page 2"/>
          <p:cNvSpPr>
            <a:spLocks noGrp="1"/>
          </p:cNvSpPr>
          <p:nvPr>
            <p:ph type="ftr" sz="quarter" idx="11"/>
          </p:nvPr>
        </p:nvSpPr>
        <p:spPr>
          <a:xfrm>
            <a:off x="3067050" y="6356354"/>
            <a:ext cx="2895600" cy="365125"/>
          </a:xfrm>
        </p:spPr>
        <p:txBody>
          <a:bodyPr/>
          <a:lstStyle/>
          <a:p>
            <a:fld id="{3466D8FE-5733-7B45-8963-854D3AC5C96E}" type="slidenum">
              <a:rPr lang="fr-FR" smtClean="0"/>
              <a:pPr/>
              <a:t>97</a:t>
            </a:fld>
            <a:endParaRPr lang="fr-FR" dirty="0"/>
          </a:p>
        </p:txBody>
      </p:sp>
      <p:pic>
        <p:nvPicPr>
          <p:cNvPr id="4" name="Image 3"/>
          <p:cNvPicPr>
            <a:picLocks noChangeAspect="1"/>
          </p:cNvPicPr>
          <p:nvPr/>
        </p:nvPicPr>
        <p:blipFill>
          <a:blip r:embed="rId3"/>
          <a:stretch>
            <a:fillRect/>
          </a:stretch>
        </p:blipFill>
        <p:spPr>
          <a:xfrm>
            <a:off x="642937" y="1219200"/>
            <a:ext cx="7858125" cy="4419600"/>
          </a:xfrm>
          <a:prstGeom prst="rect">
            <a:avLst/>
          </a:prstGeom>
        </p:spPr>
      </p:pic>
      <p:pic>
        <p:nvPicPr>
          <p:cNvPr id="6" name="Image 5"/>
          <p:cNvPicPr>
            <a:picLocks noChangeAspect="1"/>
          </p:cNvPicPr>
          <p:nvPr/>
        </p:nvPicPr>
        <p:blipFill>
          <a:blip r:embed="rId4"/>
          <a:stretch>
            <a:fillRect/>
          </a:stretch>
        </p:blipFill>
        <p:spPr>
          <a:xfrm>
            <a:off x="681037" y="1238250"/>
            <a:ext cx="7858125" cy="4419600"/>
          </a:xfrm>
          <a:prstGeom prst="rect">
            <a:avLst/>
          </a:prstGeom>
        </p:spPr>
      </p:pic>
      <p:cxnSp>
        <p:nvCxnSpPr>
          <p:cNvPr id="9" name="Connecteur droit 8"/>
          <p:cNvCxnSpPr/>
          <p:nvPr/>
        </p:nvCxnSpPr>
        <p:spPr>
          <a:xfrm>
            <a:off x="6894022" y="4139391"/>
            <a:ext cx="71489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1273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Impact du réchauffement climatique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98</a:t>
            </a:fld>
            <a:endParaRPr lang="fr-FR" dirty="0"/>
          </a:p>
        </p:txBody>
      </p:sp>
      <p:pic>
        <p:nvPicPr>
          <p:cNvPr id="4" name="Image 5"/>
          <p:cNvPicPr/>
          <p:nvPr/>
        </p:nvPicPr>
        <p:blipFill>
          <a:blip r:embed="rId3"/>
          <a:stretch/>
        </p:blipFill>
        <p:spPr>
          <a:xfrm>
            <a:off x="1053600" y="1149674"/>
            <a:ext cx="6331680" cy="5206680"/>
          </a:xfrm>
          <a:prstGeom prst="rect">
            <a:avLst/>
          </a:prstGeom>
          <a:ln>
            <a:noFill/>
          </a:ln>
        </p:spPr>
      </p:pic>
      <p:pic>
        <p:nvPicPr>
          <p:cNvPr id="8" name="Image 7"/>
          <p:cNvPicPr>
            <a:picLocks noChangeAspect="1"/>
          </p:cNvPicPr>
          <p:nvPr/>
        </p:nvPicPr>
        <p:blipFill>
          <a:blip r:embed="rId4"/>
          <a:stretch>
            <a:fillRect/>
          </a:stretch>
        </p:blipFill>
        <p:spPr>
          <a:xfrm>
            <a:off x="276225" y="776049"/>
            <a:ext cx="5743575" cy="55245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582" y="776049"/>
            <a:ext cx="5864047" cy="4983045"/>
          </a:xfrm>
          <a:prstGeom prst="rect">
            <a:avLst/>
          </a:prstGeom>
        </p:spPr>
      </p:pic>
      <p:cxnSp>
        <p:nvCxnSpPr>
          <p:cNvPr id="11" name="Connecteur droit avec flèche 10"/>
          <p:cNvCxnSpPr/>
          <p:nvPr/>
        </p:nvCxnSpPr>
        <p:spPr>
          <a:xfrm>
            <a:off x="4421277" y="914400"/>
            <a:ext cx="0" cy="4511040"/>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2" name="ZoneTexte 11"/>
          <p:cNvSpPr txBox="1"/>
          <p:nvPr/>
        </p:nvSpPr>
        <p:spPr>
          <a:xfrm>
            <a:off x="4421277" y="3338244"/>
            <a:ext cx="2793076" cy="400110"/>
          </a:xfrm>
          <a:prstGeom prst="rect">
            <a:avLst/>
          </a:prstGeom>
          <a:noFill/>
        </p:spPr>
        <p:txBody>
          <a:bodyPr wrap="square" rtlCol="0">
            <a:spAutoFit/>
          </a:bodyPr>
          <a:lstStyle/>
          <a:p>
            <a:r>
              <a:rPr lang="fr-FR" sz="2000" b="1" dirty="0" smtClean="0">
                <a:solidFill>
                  <a:schemeClr val="bg2"/>
                </a:solidFill>
                <a:latin typeface="Calibri Light" panose="020F0302020204030204" pitchFamily="34" charset="0"/>
              </a:rPr>
              <a:t>428 km</a:t>
            </a:r>
            <a:endParaRPr lang="fr-FR" sz="2000" b="1" dirty="0">
              <a:solidFill>
                <a:schemeClr val="bg2"/>
              </a:solidFill>
              <a:latin typeface="Calibri Light" panose="020F0302020204030204" pitchFamily="34" charset="0"/>
            </a:endParaRPr>
          </a:p>
        </p:txBody>
      </p:sp>
    </p:spTree>
    <p:extLst>
      <p:ext uri="{BB962C8B-B14F-4D97-AF65-F5344CB8AC3E}">
        <p14:creationId xmlns:p14="http://schemas.microsoft.com/office/powerpoint/2010/main" val="1491038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additive="repl">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rot="1020278">
            <a:off x="5611581" y="3689809"/>
            <a:ext cx="2613029" cy="2708794"/>
          </a:xfrm>
          <a:prstGeom prst="rect">
            <a:avLst/>
          </a:prstGeom>
        </p:spPr>
      </p:pic>
      <p:sp>
        <p:nvSpPr>
          <p:cNvPr id="2" name="Titre 1"/>
          <p:cNvSpPr>
            <a:spLocks noGrp="1"/>
          </p:cNvSpPr>
          <p:nvPr>
            <p:ph type="title"/>
          </p:nvPr>
        </p:nvSpPr>
        <p:spPr/>
        <p:txBody>
          <a:bodyPr/>
          <a:lstStyle/>
          <a:p>
            <a:r>
              <a:rPr lang="fr-FR" dirty="0" smtClean="0"/>
              <a:t>Les dangers de ces produits : plomb</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99</a:t>
            </a:fld>
            <a:endParaRPr lang="fr-FR" dirty="0"/>
          </a:p>
        </p:txBody>
      </p:sp>
      <p:pic>
        <p:nvPicPr>
          <p:cNvPr id="5" name="Image 4"/>
          <p:cNvPicPr>
            <a:picLocks noChangeAspect="1"/>
          </p:cNvPicPr>
          <p:nvPr/>
        </p:nvPicPr>
        <p:blipFill>
          <a:blip r:embed="rId3"/>
          <a:stretch>
            <a:fillRect/>
          </a:stretch>
        </p:blipFill>
        <p:spPr>
          <a:xfrm>
            <a:off x="457200" y="1114050"/>
            <a:ext cx="3000375" cy="3705225"/>
          </a:xfrm>
          <a:prstGeom prst="rect">
            <a:avLst/>
          </a:prstGeom>
        </p:spPr>
      </p:pic>
      <p:sp>
        <p:nvSpPr>
          <p:cNvPr id="6" name="Rectangle 5"/>
          <p:cNvSpPr/>
          <p:nvPr/>
        </p:nvSpPr>
        <p:spPr>
          <a:xfrm>
            <a:off x="3991583" y="837848"/>
            <a:ext cx="4572000" cy="2800767"/>
          </a:xfrm>
          <a:prstGeom prst="rect">
            <a:avLst/>
          </a:prstGeom>
        </p:spPr>
        <p:txBody>
          <a:bodyPr>
            <a:spAutoFit/>
          </a:bodyPr>
          <a:lstStyle/>
          <a:p>
            <a:r>
              <a:rPr lang="fr-FR" sz="1600" dirty="0"/>
              <a:t>Le plomb compte avec le mercure et le cadmium parmi les trois contaminants les plus toxiques et fréquents de notre </a:t>
            </a:r>
            <a:r>
              <a:rPr lang="fr-FR" sz="1600" dirty="0" smtClean="0"/>
              <a:t>environnement.</a:t>
            </a:r>
          </a:p>
          <a:p>
            <a:r>
              <a:rPr lang="fr-FR" sz="1600" dirty="0" smtClean="0">
                <a:solidFill>
                  <a:srgbClr val="222222"/>
                </a:solidFill>
                <a:latin typeface="Arial" panose="020B0604020202020204" pitchFamily="34" charset="0"/>
              </a:rPr>
              <a:t>Le </a:t>
            </a:r>
            <a:r>
              <a:rPr lang="fr-FR" sz="1600" dirty="0">
                <a:solidFill>
                  <a:srgbClr val="222222"/>
                </a:solidFill>
                <a:latin typeface="Arial" panose="020B0604020202020204" pitchFamily="34" charset="0"/>
              </a:rPr>
              <a:t>plomb n'est ni dégradable ni biodégradable. En tant que contaminant du sol, il est très stable : sa </a:t>
            </a:r>
            <a:r>
              <a:rPr lang="fr-FR" sz="1600" dirty="0">
                <a:solidFill>
                  <a:srgbClr val="0B0080"/>
                </a:solidFill>
                <a:latin typeface="Arial" panose="020B0604020202020204" pitchFamily="34" charset="0"/>
                <a:hlinkClick r:id="rId4" tooltip="Demi-vie"/>
              </a:rPr>
              <a:t>demi-vie</a:t>
            </a:r>
            <a:r>
              <a:rPr lang="fr-FR" sz="1600" dirty="0">
                <a:solidFill>
                  <a:srgbClr val="222222"/>
                </a:solidFill>
                <a:latin typeface="Arial" panose="020B0604020202020204" pitchFamily="34" charset="0"/>
              </a:rPr>
              <a:t> géochimique, c'est-à-dire le temps au bout duquel la moitié de ce plomb s'est dispersée dans l'environnement, serait d'environ 7 </a:t>
            </a:r>
            <a:r>
              <a:rPr lang="fr-FR" sz="1600" dirty="0" smtClean="0">
                <a:solidFill>
                  <a:srgbClr val="222222"/>
                </a:solidFill>
                <a:latin typeface="Arial" panose="020B0604020202020204" pitchFamily="34" charset="0"/>
              </a:rPr>
              <a:t>siècles. </a:t>
            </a:r>
            <a:r>
              <a:rPr lang="fr-FR" sz="1600" dirty="0">
                <a:solidFill>
                  <a:srgbClr val="222222"/>
                </a:solidFill>
                <a:latin typeface="Arial" panose="020B0604020202020204" pitchFamily="34" charset="0"/>
              </a:rPr>
              <a:t>Il est plus mobile et </a:t>
            </a:r>
            <a:r>
              <a:rPr lang="fr-FR" sz="1600" dirty="0">
                <a:solidFill>
                  <a:srgbClr val="0B0080"/>
                </a:solidFill>
                <a:latin typeface="Arial" panose="020B0604020202020204" pitchFamily="34" charset="0"/>
                <a:hlinkClick r:id="rId5" tooltip="Écotoxique"/>
              </a:rPr>
              <a:t>écotoxique</a:t>
            </a:r>
            <a:r>
              <a:rPr lang="fr-FR" sz="1600" dirty="0">
                <a:solidFill>
                  <a:srgbClr val="222222"/>
                </a:solidFill>
                <a:latin typeface="Arial" panose="020B0604020202020204" pitchFamily="34" charset="0"/>
              </a:rPr>
              <a:t> dans les milieux naturellement acides ou touchés par l'</a:t>
            </a:r>
            <a:r>
              <a:rPr lang="fr-FR" sz="1600" dirty="0">
                <a:solidFill>
                  <a:srgbClr val="0B0080"/>
                </a:solidFill>
                <a:latin typeface="Arial" panose="020B0604020202020204" pitchFamily="34" charset="0"/>
                <a:hlinkClick r:id="rId6" tooltip="Pluies acides"/>
              </a:rPr>
              <a:t>acidification anthropique</a:t>
            </a:r>
            <a:r>
              <a:rPr lang="fr-FR" sz="1600" dirty="0">
                <a:solidFill>
                  <a:srgbClr val="222222"/>
                </a:solidFill>
                <a:latin typeface="Arial" panose="020B0604020202020204" pitchFamily="34" charset="0"/>
              </a:rPr>
              <a:t>.</a:t>
            </a:r>
            <a:endParaRPr lang="fr-FR" sz="1600" dirty="0"/>
          </a:p>
        </p:txBody>
      </p:sp>
    </p:spTree>
    <p:extLst>
      <p:ext uri="{BB962C8B-B14F-4D97-AF65-F5344CB8AC3E}">
        <p14:creationId xmlns:p14="http://schemas.microsoft.com/office/powerpoint/2010/main" val="34051286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dele-PPT-formation-2014-NF">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defRPr dirty="0">
            <a:latin typeface="Calibri Light" panose="020F0302020204030204" pitchFamily="34" charset="0"/>
          </a:defRPr>
        </a:defPPr>
      </a:lstStyle>
    </a:txDef>
  </a:objectDefaults>
  <a:extraClrSchemeLst/>
  <a:extLst>
    <a:ext uri="{05A4C25C-085E-4340-85A3-A5531E510DB2}">
      <thm15:themeFamily xmlns:thm15="http://schemas.microsoft.com/office/thememl/2012/main" name="CM-9 guidage en rotation" id="{AA6C25D0-4896-4147-AB2C-BBD863B56213}" vid="{EAC04EE3-8773-4499-AC33-2AF65B6E01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 GM</Template>
  <TotalTime>6381</TotalTime>
  <Words>6193</Words>
  <Application>Microsoft Office PowerPoint</Application>
  <PresentationFormat>Affichage à l'écran (4:3)</PresentationFormat>
  <Paragraphs>1128</Paragraphs>
  <Slides>118</Slides>
  <Notes>63</Notes>
  <HiddenSlides>36</HiddenSlides>
  <MMClips>1</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118</vt:i4>
      </vt:variant>
    </vt:vector>
  </HeadingPairs>
  <TitlesOfParts>
    <vt:vector size="127" baseType="lpstr">
      <vt:lpstr>Arial</vt:lpstr>
      <vt:lpstr>Calibri</vt:lpstr>
      <vt:lpstr>Calibri Light</vt:lpstr>
      <vt:lpstr>Cambria</vt:lpstr>
      <vt:lpstr>Cambria Math</vt:lpstr>
      <vt:lpstr>Linux Libertine</vt:lpstr>
      <vt:lpstr>Symbol</vt:lpstr>
      <vt:lpstr>Times New Roman</vt:lpstr>
      <vt:lpstr>Modele-PPT-formation-2014-NF</vt:lpstr>
      <vt:lpstr>Conception &amp; Analyse</vt:lpstr>
      <vt:lpstr>Contexte</vt:lpstr>
      <vt:lpstr>Le produit et son environnement ultime : la TERRE</vt:lpstr>
      <vt:lpstr>Notre planète, UN ÎLOT de VIE !</vt:lpstr>
      <vt:lpstr>L’anthropocène : en 150 ans, plus de la moitié des ressources dilapidées</vt:lpstr>
      <vt:lpstr>Réserves de matériaux pour la conception</vt:lpstr>
      <vt:lpstr>Les réserves, une notion dynamique</vt:lpstr>
      <vt:lpstr>Les réserves, une notion dynamique</vt:lpstr>
      <vt:lpstr>Le « burn rate » des matériaux</vt:lpstr>
      <vt:lpstr>La concentration exploitable : barrière minéralogique</vt:lpstr>
      <vt:lpstr>La concentration exploitable : rendement décroissant</vt:lpstr>
      <vt:lpstr>Rendements décroissants : cas du cuivre et du fer</vt:lpstr>
      <vt:lpstr>L’or</vt:lpstr>
      <vt:lpstr>Terres rares et matériaux stratégiques</vt:lpstr>
      <vt:lpstr>Prospective des matériaux stratégiques</vt:lpstr>
      <vt:lpstr>Répartition par usages des terres rares</vt:lpstr>
      <vt:lpstr>Prospective des matériaux stratégiques </vt:lpstr>
      <vt:lpstr>Interdépendances des « petits métaux »</vt:lpstr>
      <vt:lpstr>Production et abondance des Terres rares et matériaux stratégiques</vt:lpstr>
      <vt:lpstr>Le High Tech, les terres rares, et les conséquences environnementales</vt:lpstr>
      <vt:lpstr>Une pénurie annoncée</vt:lpstr>
      <vt:lpstr>Terres « abondantes »</vt:lpstr>
      <vt:lpstr>Abondance des éléments dans la croûte terrestre</vt:lpstr>
      <vt:lpstr>Abondants mais polluants…</vt:lpstr>
      <vt:lpstr>Les impacts d’exploitation : cas du silicium</vt:lpstr>
      <vt:lpstr>Le recyclage : limites de l’économie circulaire </vt:lpstr>
      <vt:lpstr>Les limites du recyclage : pureté des matériaux VS complexité des objets</vt:lpstr>
      <vt:lpstr>Les limites du recyclage : pureté des matériaux VS complexité des objets</vt:lpstr>
      <vt:lpstr>Les limites du recyclage : la croissance de la consommation</vt:lpstr>
      <vt:lpstr>Limite du recyclage du stock « en circulation », exemple de l’aluminium</vt:lpstr>
      <vt:lpstr>Exemple d’économie circulaire : le modèle…</vt:lpstr>
      <vt:lpstr>…et la réalité</vt:lpstr>
      <vt:lpstr>Exemple de recyclage pour le silicium (sable)</vt:lpstr>
      <vt:lpstr>Présentation PowerPoint</vt:lpstr>
      <vt:lpstr>Cercle vicieux matière et énergie</vt:lpstr>
      <vt:lpstr>Rendements décroissants de l’exploitation minière : exemple du cuivre</vt:lpstr>
      <vt:lpstr>Rendements décroissants de l’exploitation minière du cuivre :projections à 2100</vt:lpstr>
      <vt:lpstr>Rendements décroissants de l’exploitation minière : exemple du cuivre</vt:lpstr>
      <vt:lpstr>Limite des gisements actuels : les impacts de l’exploitation minière</vt:lpstr>
      <vt:lpstr>La limite de l’énergie : taux de retour énergétique décroissant</vt:lpstr>
      <vt:lpstr>La limite de l’énergie : l’intensité matérielle croissante</vt:lpstr>
      <vt:lpstr>Le cercle vicieux matière / énergie : l’énergie GRISE</vt:lpstr>
      <vt:lpstr>A retenir</vt:lpstr>
      <vt:lpstr>Caractérisation des impacts environnementaux</vt:lpstr>
      <vt:lpstr>Énergie grise en MJ</vt:lpstr>
      <vt:lpstr>Énergie grise en MJ</vt:lpstr>
      <vt:lpstr>Consommation de ressources rares en kg d’équivalent Antimoine Sb</vt:lpstr>
      <vt:lpstr>Contribution à l’effet de serre en kg équivalent de dioxyde de carbone CO2</vt:lpstr>
      <vt:lpstr>Impact du réchauffement climatique : lac Poopo, 99% d’assèchement en 25 ans </vt:lpstr>
      <vt:lpstr>Potentiel de Réchauffement Global (PRG) des gaz à effet de serre </vt:lpstr>
      <vt:lpstr>Contribution à l’acidification des pluies en kg éq. de dioxyde de soufre SO2</vt:lpstr>
      <vt:lpstr>Eau utilisée en litres ou Empreinte H2O</vt:lpstr>
      <vt:lpstr>Sac à dos écologique : consommation de ressources en kg</vt:lpstr>
      <vt:lpstr>Prise en compte des impacts des traitements de surface dans la conception</vt:lpstr>
      <vt:lpstr>Eco indicateur 99</vt:lpstr>
      <vt:lpstr>Eco Indicateur 99</vt:lpstr>
      <vt:lpstr>Eco Indicateur 99</vt:lpstr>
      <vt:lpstr>Eco-conception</vt:lpstr>
      <vt:lpstr>Rôle de l’ingénieur</vt:lpstr>
      <vt:lpstr>Cycle de vie des produits</vt:lpstr>
      <vt:lpstr>Focus sur les normes d’éco-conception</vt:lpstr>
      <vt:lpstr>Liste des normes environnementales</vt:lpstr>
      <vt:lpstr>Eco-conception</vt:lpstr>
      <vt:lpstr>A retenir</vt:lpstr>
      <vt:lpstr>Choix des matériaux en conception mécanique</vt:lpstr>
      <vt:lpstr>Qu’est ce qu’un matériau ?</vt:lpstr>
      <vt:lpstr>Qu’est ce qu’un matériau ?</vt:lpstr>
      <vt:lpstr>Exigence fonctionnelle dans le choix du matériau</vt:lpstr>
      <vt:lpstr>Procédure de choix des matériaux</vt:lpstr>
      <vt:lpstr>Introduction</vt:lpstr>
      <vt:lpstr>Relation Fonction, Géométrie, Matériau et performance</vt:lpstr>
      <vt:lpstr>Méthode en 6 points et exemple</vt:lpstr>
      <vt:lpstr>Méthode en 6 points et exemple</vt:lpstr>
      <vt:lpstr>Exigence fonctionnelle dans le choix du matériau</vt:lpstr>
      <vt:lpstr>Exigence fonctionnelle dans le choix du matériau</vt:lpstr>
      <vt:lpstr>Exigence fonctionnelle dans le choix du matériau</vt:lpstr>
      <vt:lpstr>Synthèse</vt:lpstr>
      <vt:lpstr>Prise en compte de la forme</vt:lpstr>
      <vt:lpstr>Conclusion</vt:lpstr>
      <vt:lpstr>Conclusion</vt:lpstr>
      <vt:lpstr>Procédure de choix des procédés</vt:lpstr>
      <vt:lpstr>Exigence Technologique dans le choix du matériau</vt:lpstr>
      <vt:lpstr>Exemple pour le VTT : procédés compatibles avec des matériaux naturels</vt:lpstr>
      <vt:lpstr>Indices de performance matériaux</vt:lpstr>
      <vt:lpstr>Indices de performances : De la démarche « classique » à la démarche consciente</vt:lpstr>
      <vt:lpstr>Synthèse</vt:lpstr>
      <vt:lpstr>D’un point de vue scientifique, les impacts sont NON-NEGOCIABLES</vt:lpstr>
      <vt:lpstr>Comment concevoir de nouveau produits dans ce contexte ?</vt:lpstr>
      <vt:lpstr>Rapport GIEC 8/10/2018</vt:lpstr>
      <vt:lpstr>Comment concevoir de nouveau produits dans ce contexte ?</vt:lpstr>
      <vt:lpstr>Notre planète, UN ÎLOT de VIE !</vt:lpstr>
      <vt:lpstr>L’anthropocène : en 150 ans, plus de la moitié des ressources dilapidées</vt:lpstr>
      <vt:lpstr>La limite des ressources en matériaux : le « burn rate » des matériaux</vt:lpstr>
      <vt:lpstr>Géographie des matériaux stratégiques  </vt:lpstr>
      <vt:lpstr>Les Terres Rares, c’est quoi ?</vt:lpstr>
      <vt:lpstr>Présentation PowerPoint</vt:lpstr>
      <vt:lpstr>Présentation PowerPoint</vt:lpstr>
      <vt:lpstr>Impact du réchauffement climatique</vt:lpstr>
      <vt:lpstr>Les dangers de ces produits : plomb</vt:lpstr>
      <vt:lpstr>Les dangers de ces produits : cadmium</vt:lpstr>
      <vt:lpstr>Les dangers de ces produits : chrome hexavalent (dans le trioxyde de chrome)</vt:lpstr>
      <vt:lpstr>Les dangers de ces produits : mercure</vt:lpstr>
      <vt:lpstr>Retardateurs de flamme bromés RFB</vt:lpstr>
      <vt:lpstr>Législation/ application????</vt:lpstr>
      <vt:lpstr>Un choix de conception sans prise en compte des impacts…</vt:lpstr>
      <vt:lpstr>Directive 2002/95/CE RoHS</vt:lpstr>
      <vt:lpstr>Directive 2002/95/CE RoHS</vt:lpstr>
      <vt:lpstr>Exigence fonctionnelle dans le choix du matériau</vt:lpstr>
      <vt:lpstr>Exigence fonctionnelle dans le choix du matériau</vt:lpstr>
      <vt:lpstr>Présentation PowerPoint</vt:lpstr>
      <vt:lpstr>Présentation PowerPoint</vt:lpstr>
      <vt:lpstr>Présentation PowerPoint</vt:lpstr>
      <vt:lpstr>Présentation PowerPoint</vt:lpstr>
      <vt:lpstr>Présentation PowerPoint</vt:lpstr>
      <vt:lpstr>Suivi des impacts des activités aurifères sur le Plateau des Guyanes forte augmentation globale depuis 2008</vt:lpstr>
      <vt:lpstr>Dangers du cyanure</vt:lpstr>
      <vt:lpstr>Limite des futurs gisements : la concentration exploitable</vt:lpstr>
      <vt:lpstr>Présentation PowerPoint</vt:lpstr>
    </vt:vector>
  </TitlesOfParts>
  <Manager/>
  <Company>INSA Lyon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Conception &amp; Analyse</dc:title>
  <dc:subject/>
  <dc:creator>Romain Colon de Carvajal</dc:creator>
  <cp:keywords/>
  <dc:description/>
  <cp:lastModifiedBy>Ansoud Sébastien</cp:lastModifiedBy>
  <cp:revision>330</cp:revision>
  <dcterms:created xsi:type="dcterms:W3CDTF">2018-06-04T11:46:37Z</dcterms:created>
  <dcterms:modified xsi:type="dcterms:W3CDTF">2018-10-09T06:28:43Z</dcterms:modified>
  <cp:category/>
</cp:coreProperties>
</file>