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55"/>
  </p:notesMasterIdLst>
  <p:sldIdLst>
    <p:sldId id="313" r:id="rId3"/>
    <p:sldId id="258" r:id="rId4"/>
    <p:sldId id="325" r:id="rId5"/>
    <p:sldId id="314" r:id="rId6"/>
    <p:sldId id="315" r:id="rId7"/>
    <p:sldId id="316" r:id="rId8"/>
    <p:sldId id="319" r:id="rId9"/>
    <p:sldId id="317" r:id="rId10"/>
    <p:sldId id="318" r:id="rId11"/>
    <p:sldId id="320" r:id="rId12"/>
    <p:sldId id="330" r:id="rId13"/>
    <p:sldId id="329" r:id="rId14"/>
    <p:sldId id="341" r:id="rId15"/>
    <p:sldId id="301" r:id="rId16"/>
    <p:sldId id="263" r:id="rId17"/>
    <p:sldId id="345" r:id="rId18"/>
    <p:sldId id="298" r:id="rId19"/>
    <p:sldId id="332" r:id="rId20"/>
    <p:sldId id="333" r:id="rId21"/>
    <p:sldId id="326" r:id="rId22"/>
    <p:sldId id="304" r:id="rId23"/>
    <p:sldId id="300" r:id="rId24"/>
    <p:sldId id="303" r:id="rId25"/>
    <p:sldId id="299" r:id="rId26"/>
    <p:sldId id="305" r:id="rId27"/>
    <p:sldId id="306" r:id="rId28"/>
    <p:sldId id="307" r:id="rId29"/>
    <p:sldId id="327" r:id="rId30"/>
    <p:sldId id="322" r:id="rId31"/>
    <p:sldId id="323" r:id="rId32"/>
    <p:sldId id="324" r:id="rId33"/>
    <p:sldId id="291" r:id="rId34"/>
    <p:sldId id="302" r:id="rId35"/>
    <p:sldId id="328" r:id="rId36"/>
    <p:sldId id="260" r:id="rId37"/>
    <p:sldId id="281" r:id="rId38"/>
    <p:sldId id="283" r:id="rId39"/>
    <p:sldId id="284" r:id="rId40"/>
    <p:sldId id="310" r:id="rId41"/>
    <p:sldId id="311" r:id="rId42"/>
    <p:sldId id="342" r:id="rId43"/>
    <p:sldId id="337" r:id="rId44"/>
    <p:sldId id="336" r:id="rId45"/>
    <p:sldId id="285" r:id="rId46"/>
    <p:sldId id="343" r:id="rId47"/>
    <p:sldId id="334" r:id="rId48"/>
    <p:sldId id="297" r:id="rId49"/>
    <p:sldId id="287" r:id="rId50"/>
    <p:sldId id="289" r:id="rId51"/>
    <p:sldId id="347" r:id="rId52"/>
    <p:sldId id="331" r:id="rId53"/>
    <p:sldId id="293" r:id="rId5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p:cViewPr>
        <p:scale>
          <a:sx n="76" d="100"/>
          <a:sy n="76" d="100"/>
        </p:scale>
        <p:origin x="324" y="130"/>
      </p:cViewPr>
      <p:guideLst/>
    </p:cSldViewPr>
  </p:slideViewPr>
  <p:notesTextViewPr>
    <p:cViewPr>
      <p:scale>
        <a:sx n="1" d="1"/>
        <a:sy n="1" d="1"/>
      </p:scale>
      <p:origin x="0" y="0"/>
    </p:cViewPr>
  </p:notesTextViewPr>
  <p:sorterViewPr>
    <p:cViewPr>
      <p:scale>
        <a:sx n="43" d="100"/>
        <a:sy n="4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F759CC-6586-47FC-B0DD-9F907EFE92FB}" type="datetimeFigureOut">
              <a:rPr lang="fr-FR" smtClean="0"/>
              <a:t>14/02/2019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D88A03-7405-4BD9-B9F7-9A52423DD8E4}" type="slidenum">
              <a:rPr lang="fr-FR" smtClean="0"/>
              <a:t>‹N°›</a:t>
            </a:fld>
            <a:endParaRPr lang="fr-FR"/>
          </a:p>
        </p:txBody>
      </p:sp>
    </p:spTree>
    <p:extLst>
      <p:ext uri="{BB962C8B-B14F-4D97-AF65-F5344CB8AC3E}">
        <p14:creationId xmlns:p14="http://schemas.microsoft.com/office/powerpoint/2010/main" val="211080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fr.wikipedia.org/wiki/%C3%89lytre"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fr.wikipedia.org/wiki/Onymacris_unguicularis#cite_note-2"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es.wikipedia.org/wiki/Desierto" TargetMode="External"/><Relationship Id="rId13" Type="http://schemas.openxmlformats.org/officeDocument/2006/relationships/hyperlink" Target="https://es.wikipedia.org/wiki/Groasis_Waterboxx#cite_note-spGro-5" TargetMode="External"/><Relationship Id="rId18" Type="http://schemas.openxmlformats.org/officeDocument/2006/relationships/hyperlink" Target="https://es.wikipedia.org/wiki/Groasis_Waterboxx#cite_note-careGro-6" TargetMode="External"/><Relationship Id="rId26" Type="http://schemas.openxmlformats.org/officeDocument/2006/relationships/hyperlink" Target="https://es.wikipedia.org/wiki/Reto%C3%B1o" TargetMode="External"/><Relationship Id="rId3" Type="http://schemas.openxmlformats.org/officeDocument/2006/relationships/hyperlink" Target="https://accreviri.com/groasis-growboxx-en-espana/" TargetMode="External"/><Relationship Id="rId21" Type="http://schemas.openxmlformats.org/officeDocument/2006/relationships/hyperlink" Target="https://es.wikipedia.org/wiki/Efecto_loto" TargetMode="External"/><Relationship Id="rId7" Type="http://schemas.openxmlformats.org/officeDocument/2006/relationships/hyperlink" Target="https://es.wikipedia.org/wiki/Groasis_Waterboxx#cite_note-4" TargetMode="External"/><Relationship Id="rId12" Type="http://schemas.openxmlformats.org/officeDocument/2006/relationships/hyperlink" Target="https://es.wikipedia.org/wiki/Mecha" TargetMode="External"/><Relationship Id="rId17" Type="http://schemas.openxmlformats.org/officeDocument/2006/relationships/hyperlink" Target="https://es.wikipedia.org/wiki/Sol" TargetMode="External"/><Relationship Id="rId25" Type="http://schemas.openxmlformats.org/officeDocument/2006/relationships/hyperlink" Target="https://es.wiktionary.org/wiki/incubator" TargetMode="External"/><Relationship Id="rId2" Type="http://schemas.openxmlformats.org/officeDocument/2006/relationships/slide" Target="../slides/slide25.xml"/><Relationship Id="rId16" Type="http://schemas.openxmlformats.org/officeDocument/2006/relationships/hyperlink" Target="https://es.wikipedia.org/wiki/Capilaridad" TargetMode="External"/><Relationship Id="rId20" Type="http://schemas.openxmlformats.org/officeDocument/2006/relationships/hyperlink" Target="https://es.wikipedia.org/wiki/Nanotecnolog%C3%ADa" TargetMode="External"/><Relationship Id="rId29" Type="http://schemas.openxmlformats.org/officeDocument/2006/relationships/hyperlink" Target="https://es.wikipedia.org/wiki/Litro" TargetMode="External"/><Relationship Id="rId1" Type="http://schemas.openxmlformats.org/officeDocument/2006/relationships/notesMaster" Target="../notesMasters/notesMaster1.xml"/><Relationship Id="rId6" Type="http://schemas.openxmlformats.org/officeDocument/2006/relationships/hyperlink" Target="https://es.wikipedia.org/wiki/Biomimesis" TargetMode="External"/><Relationship Id="rId11" Type="http://schemas.openxmlformats.org/officeDocument/2006/relationships/hyperlink" Target="https://es.wikipedia.org/wiki/Polipropileno" TargetMode="External"/><Relationship Id="rId24" Type="http://schemas.openxmlformats.org/officeDocument/2006/relationships/hyperlink" Target="https://es.wikipedia.org/wiki/Groasis_Waterboxx#cite_note-9" TargetMode="External"/><Relationship Id="rId32" Type="http://schemas.openxmlformats.org/officeDocument/2006/relationships/hyperlink" Target="https://es.wikipedia.org/wiki/2010" TargetMode="External"/><Relationship Id="rId5" Type="http://schemas.openxmlformats.org/officeDocument/2006/relationships/hyperlink" Target="https://es.wikipedia.org/wiki/Groasis_Waterboxx#cite_note-psGro-3" TargetMode="External"/><Relationship Id="rId15" Type="http://schemas.openxmlformats.org/officeDocument/2006/relationships/hyperlink" Target="https://es.wikipedia.org/wiki/Vertical" TargetMode="External"/><Relationship Id="rId23" Type="http://schemas.openxmlformats.org/officeDocument/2006/relationships/hyperlink" Target="https://es.wikipedia.org/wiki/Groasis_Waterboxx#cite_note-8" TargetMode="External"/><Relationship Id="rId28" Type="http://schemas.openxmlformats.org/officeDocument/2006/relationships/hyperlink" Target="https://es.wikipedia.org/wiki/Roc%C3%ADo_(fen%C3%B3meno_f%C3%ADsico)" TargetMode="External"/><Relationship Id="rId10" Type="http://schemas.openxmlformats.org/officeDocument/2006/relationships/hyperlink" Target="https://es.wikipedia.org/wiki/Cubo_(recipiente)" TargetMode="External"/><Relationship Id="rId19" Type="http://schemas.openxmlformats.org/officeDocument/2006/relationships/hyperlink" Target="https://es.wikipedia.org/wiki/Groasis_Waterboxx#cite_note-gmGro-7" TargetMode="External"/><Relationship Id="rId31" Type="http://schemas.openxmlformats.org/officeDocument/2006/relationships/hyperlink" Target="https://es.wikipedia.org/wiki/Humedad" TargetMode="External"/><Relationship Id="rId4" Type="http://schemas.openxmlformats.org/officeDocument/2006/relationships/hyperlink" Target="https://es.wikipedia.org/wiki/Ra%C3%ADz_(bot%C3%A1nica)" TargetMode="External"/><Relationship Id="rId9" Type="http://schemas.openxmlformats.org/officeDocument/2006/relationships/hyperlink" Target="https://es.wikipedia.org/wiki/Erosi%C3%B3n" TargetMode="External"/><Relationship Id="rId14" Type="http://schemas.openxmlformats.org/officeDocument/2006/relationships/hyperlink" Target="https://es.wikipedia.org/wiki/T%C3%BAnel" TargetMode="External"/><Relationship Id="rId22" Type="http://schemas.openxmlformats.org/officeDocument/2006/relationships/hyperlink" Target="https://es.wikipedia.org/wiki/Superhidr%C3%B3fobo" TargetMode="External"/><Relationship Id="rId27" Type="http://schemas.openxmlformats.org/officeDocument/2006/relationships/hyperlink" Target="https://es.wikipedia.org/wiki/Condensaci%C3%B3n_(cambio_de_estado)" TargetMode="External"/><Relationship Id="rId30" Type="http://schemas.openxmlformats.org/officeDocument/2006/relationships/hyperlink" Target="https://es.wikipedia.org/wiki/Temperatura"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s.wikipedia.org/wiki/Pat%C3%B3genos" TargetMode="External"/><Relationship Id="rId7" Type="http://schemas.openxmlformats.org/officeDocument/2006/relationships/hyperlink" Target="https://es.wikipedia.org/wiki/Lib%C3%A9lulas"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es.wikipedia.org/wiki/Mariposas" TargetMode="External"/><Relationship Id="rId5" Type="http://schemas.openxmlformats.org/officeDocument/2006/relationships/hyperlink" Target="https://es.wikipedia.org/wiki/Algas" TargetMode="External"/><Relationship Id="rId4" Type="http://schemas.openxmlformats.org/officeDocument/2006/relationships/hyperlink" Target="https://es.wikipedia.org/wiki/Hongo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blogs.letemps.ch/laurent-horvath/wp-content/uploads/sites/45/2016/05/electrict&#233;_22.jp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iasoglobal.com/fr-FR/projet/stade-allianz-riviera"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esf.edu/efb/turner/termitePages/termiteGasex4.htm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jeb.biologists.org/content/220/18/3260"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465112-E82C-7A42-9B0E-04E99CBC5D5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23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Les </a:t>
            </a:r>
            <a:r>
              <a:rPr lang="fr-FR" dirty="0" smtClean="0">
                <a:hlinkClick r:id="rId3" tooltip="Élytre"/>
              </a:rPr>
              <a:t>élytres</a:t>
            </a:r>
            <a:r>
              <a:rPr lang="fr-FR" dirty="0" smtClean="0"/>
              <a:t> de ce scarabée sont constellées d'innombrables protubérances microscopiques. Cette structure de surface unique laisse le brouillard s'écouler rapidement. Un principe ingénieux : tandis que les pointes hydrophiles font se condenser l'eau, les creux servent à l'évacuer. </a:t>
            </a:r>
          </a:p>
          <a:p>
            <a:r>
              <a:rPr lang="fr-FR" dirty="0" smtClean="0"/>
              <a:t>Cette technique de drainage hautement performante est mise en pratique par la société allemande </a:t>
            </a:r>
            <a:r>
              <a:rPr lang="fr-FR" dirty="0" err="1" smtClean="0"/>
              <a:t>Sto</a:t>
            </a:r>
            <a:r>
              <a:rPr lang="fr-FR" dirty="0" smtClean="0"/>
              <a:t> en a fait une nouvelle peinture de façade, le </a:t>
            </a:r>
            <a:r>
              <a:rPr lang="fr-FR" dirty="0" err="1" smtClean="0"/>
              <a:t>StoColor</a:t>
            </a:r>
            <a:r>
              <a:rPr lang="fr-FR" dirty="0" smtClean="0"/>
              <a:t> </a:t>
            </a:r>
            <a:r>
              <a:rPr lang="fr-FR" dirty="0" err="1" smtClean="0"/>
              <a:t>Dryonic</a:t>
            </a:r>
            <a:r>
              <a:rPr lang="fr-FR" dirty="0" smtClean="0"/>
              <a:t>, assurant une évacuation très rapide de l'eau</a:t>
            </a:r>
            <a:r>
              <a:rPr lang="fr-FR" baseline="30000" dirty="0" smtClean="0">
                <a:hlinkClick r:id="rId4"/>
              </a:rPr>
              <a:t>2</a:t>
            </a:r>
            <a:r>
              <a:rPr lang="fr-FR" dirty="0" smtClean="0"/>
              <a:t>. </a:t>
            </a:r>
          </a:p>
          <a:p>
            <a:endParaRPr lang="fr-FR" dirty="0"/>
          </a:p>
        </p:txBody>
      </p:sp>
      <p:sp>
        <p:nvSpPr>
          <p:cNvPr id="4" name="Espace réservé du numéro de diapositive 3"/>
          <p:cNvSpPr>
            <a:spLocks noGrp="1"/>
          </p:cNvSpPr>
          <p:nvPr>
            <p:ph type="sldNum" sz="quarter" idx="10"/>
          </p:nvPr>
        </p:nvSpPr>
        <p:spPr/>
        <p:txBody>
          <a:bodyPr/>
          <a:lstStyle/>
          <a:p>
            <a:fld id="{4FD88A03-7405-4BD9-B9F7-9A52423DD8E4}" type="slidenum">
              <a:rPr lang="fr-FR" smtClean="0"/>
              <a:t>22</a:t>
            </a:fld>
            <a:endParaRPr lang="fr-FR"/>
          </a:p>
        </p:txBody>
      </p:sp>
    </p:spTree>
    <p:extLst>
      <p:ext uri="{BB962C8B-B14F-4D97-AF65-F5344CB8AC3E}">
        <p14:creationId xmlns:p14="http://schemas.microsoft.com/office/powerpoint/2010/main" val="461458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FD88A03-7405-4BD9-B9F7-9A52423DD8E4}" type="slidenum">
              <a:rPr lang="fr-FR" smtClean="0"/>
              <a:t>23</a:t>
            </a:fld>
            <a:endParaRPr lang="fr-FR"/>
          </a:p>
        </p:txBody>
      </p:sp>
    </p:spTree>
    <p:extLst>
      <p:ext uri="{BB962C8B-B14F-4D97-AF65-F5344CB8AC3E}">
        <p14:creationId xmlns:p14="http://schemas.microsoft.com/office/powerpoint/2010/main" val="1436376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Plantée dans plus de 1,80 mètre de terre, dans un sol bien compacté autour de son bulbe basal, la machine dispose de parois métalliques qui transmettent la fraîcheur du terrain. En surface, le vent entraîne la turbine hélicoïdale qui fait tourner un rotor interne. Ce dernier achemine l'air vers la chambre de condensation située dans le pied. L'air ambiant s'y rafraîchit et la vapeur d'eau se condense sur les bords avant de couler dans le fond du réservoir. Elle sera extraite par une simple pompe à main. </a:t>
            </a:r>
            <a:endParaRPr lang="fr-FR" dirty="0"/>
          </a:p>
        </p:txBody>
      </p:sp>
      <p:sp>
        <p:nvSpPr>
          <p:cNvPr id="4" name="Espace réservé du numéro de diapositive 3"/>
          <p:cNvSpPr>
            <a:spLocks noGrp="1"/>
          </p:cNvSpPr>
          <p:nvPr>
            <p:ph type="sldNum" sz="quarter" idx="10"/>
          </p:nvPr>
        </p:nvSpPr>
        <p:spPr/>
        <p:txBody>
          <a:bodyPr/>
          <a:lstStyle/>
          <a:p>
            <a:fld id="{4FD88A03-7405-4BD9-B9F7-9A52423DD8E4}" type="slidenum">
              <a:rPr lang="fr-FR" smtClean="0"/>
              <a:t>24</a:t>
            </a:fld>
            <a:endParaRPr lang="fr-FR"/>
          </a:p>
        </p:txBody>
      </p:sp>
    </p:spTree>
    <p:extLst>
      <p:ext uri="{BB962C8B-B14F-4D97-AF65-F5344CB8AC3E}">
        <p14:creationId xmlns:p14="http://schemas.microsoft.com/office/powerpoint/2010/main" val="1346045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https://www.groasis.com/fr/technologie/comment-la-technologie-de-reboisement-groasis-fonctionne</a:t>
            </a:r>
          </a:p>
          <a:p>
            <a:r>
              <a:rPr lang="es-ES" dirty="0" smtClean="0"/>
              <a:t>El </a:t>
            </a:r>
            <a:r>
              <a:rPr lang="es-ES" dirty="0" err="1" smtClean="0"/>
              <a:t>Groasis</a:t>
            </a:r>
            <a:r>
              <a:rPr lang="es-ES" dirty="0" smtClean="0"/>
              <a:t> </a:t>
            </a:r>
            <a:r>
              <a:rPr lang="es-ES" dirty="0" err="1" smtClean="0"/>
              <a:t>Waterboxx</a:t>
            </a:r>
            <a:r>
              <a:rPr lang="es-ES" dirty="0" smtClean="0"/>
              <a:t> está hecho de</a:t>
            </a:r>
            <a:r>
              <a:rPr lang="es-ES" b="1" dirty="0" smtClean="0"/>
              <a:t> polipropileno y es reutilizable.</a:t>
            </a:r>
            <a:r>
              <a:rPr lang="es-ES" dirty="0" smtClean="0"/>
              <a:t> Una vez que ha pasado un año desde que se plantó el </a:t>
            </a:r>
            <a:r>
              <a:rPr lang="es-ES" dirty="0" err="1" smtClean="0"/>
              <a:t>Waterboxx</a:t>
            </a:r>
            <a:r>
              <a:rPr lang="es-ES" dirty="0" smtClean="0"/>
              <a:t>, éste tiene que ser retirado y puede ser usado en una nueva planta o árbol. Una</a:t>
            </a:r>
            <a:r>
              <a:rPr lang="es-ES" b="1" dirty="0" smtClean="0"/>
              <a:t> solución para proyectos no tan largo</a:t>
            </a:r>
            <a:r>
              <a:rPr lang="es-ES" dirty="0" smtClean="0"/>
              <a:t>s, es el </a:t>
            </a:r>
            <a:r>
              <a:rPr lang="es-ES" b="1" dirty="0" err="1" smtClean="0">
                <a:hlinkClick r:id="rId3"/>
              </a:rPr>
              <a:t>Growboxx</a:t>
            </a:r>
            <a:r>
              <a:rPr lang="es-ES" dirty="0" smtClean="0">
                <a:hlinkClick r:id="rId3"/>
              </a:rPr>
              <a:t> </a:t>
            </a:r>
            <a:r>
              <a:rPr lang="es-ES" dirty="0" smtClean="0"/>
              <a:t>que es 100% biodegradable y no </a:t>
            </a:r>
            <a:r>
              <a:rPr lang="es-ES" b="1" dirty="0" smtClean="0"/>
              <a:t>necesita ser retirado una vez pasado el año.</a:t>
            </a:r>
          </a:p>
          <a:p>
            <a:endParaRPr lang="es-ES" b="1" dirty="0" smtClean="0"/>
          </a:p>
          <a:p>
            <a:r>
              <a:rPr lang="es-ES" dirty="0" smtClean="0"/>
              <a:t>Existen grandes extensiones en el mundo que son demasiado secas para que sobrevivan los árboles. </a:t>
            </a:r>
          </a:p>
          <a:p>
            <a:r>
              <a:rPr lang="es-ES" dirty="0" smtClean="0"/>
              <a:t>Aunque el agua puede estar presente en el suelo, a menudo está demasiado profunda para que los árboles pequeños en el inicio de su crecimiento desarrollen una estructura </a:t>
            </a:r>
            <a:r>
              <a:rPr lang="es-ES" dirty="0" smtClean="0">
                <a:hlinkClick r:id="rId4" tooltip="Raíz (botánica)"/>
              </a:rPr>
              <a:t>radicular</a:t>
            </a:r>
            <a:r>
              <a:rPr lang="es-ES" dirty="0" smtClean="0"/>
              <a:t> para llegar a ella.</a:t>
            </a:r>
            <a:r>
              <a:rPr lang="es-ES" baseline="30000" dirty="0" smtClean="0">
                <a:hlinkClick r:id="rId5"/>
              </a:rPr>
              <a:t>3</a:t>
            </a:r>
            <a:r>
              <a:rPr lang="es-ES" dirty="0" smtClean="0"/>
              <a:t>​ </a:t>
            </a:r>
          </a:p>
          <a:p>
            <a:r>
              <a:rPr lang="es-ES" dirty="0" smtClean="0"/>
              <a:t>La tecnología </a:t>
            </a:r>
            <a:r>
              <a:rPr lang="es-ES" dirty="0" err="1" smtClean="0"/>
              <a:t>Groasis</a:t>
            </a:r>
            <a:r>
              <a:rPr lang="es-ES" dirty="0" smtClean="0"/>
              <a:t> emplea la </a:t>
            </a:r>
            <a:r>
              <a:rPr lang="es-ES" dirty="0" smtClean="0">
                <a:hlinkClick r:id="rId6" tooltip="Biomimesis"/>
              </a:rPr>
              <a:t>biomimesis</a:t>
            </a:r>
            <a:r>
              <a:rPr lang="es-ES" baseline="30000" dirty="0" smtClean="0">
                <a:hlinkClick r:id="rId7"/>
              </a:rPr>
              <a:t>4</a:t>
            </a:r>
            <a:r>
              <a:rPr lang="es-ES" dirty="0" smtClean="0"/>
              <a:t>​ para resolver el problema del cultivo de plantas en los </a:t>
            </a:r>
            <a:r>
              <a:rPr lang="es-ES" dirty="0" smtClean="0">
                <a:hlinkClick r:id="rId8" tooltip="Desierto"/>
              </a:rPr>
              <a:t>desiertos</a:t>
            </a:r>
            <a:r>
              <a:rPr lang="es-ES" dirty="0" smtClean="0"/>
              <a:t>, en zonas </a:t>
            </a:r>
            <a:r>
              <a:rPr lang="es-ES" dirty="0" smtClean="0">
                <a:hlinkClick r:id="rId9" tooltip="Erosión"/>
              </a:rPr>
              <a:t>erosionadas</a:t>
            </a:r>
            <a:r>
              <a:rPr lang="es-ES" dirty="0" smtClean="0"/>
              <a:t>, tierras baldías y en terrenos rocosos. </a:t>
            </a:r>
          </a:p>
          <a:p>
            <a:r>
              <a:rPr lang="es-ES" dirty="0" smtClean="0"/>
              <a:t>El objetivo de esta tecnología es poder replantar esas zonas, restaurar la cubierta vegetal y hacerlas productivas mediante el desarrollo de árboles frutales y hortalizas. </a:t>
            </a:r>
          </a:p>
          <a:p>
            <a:endParaRPr lang="es-ES" dirty="0" smtClean="0"/>
          </a:p>
          <a:p>
            <a:r>
              <a:rPr lang="es-ES" dirty="0" smtClean="0"/>
              <a:t>El "</a:t>
            </a:r>
            <a:r>
              <a:rPr lang="es-ES" dirty="0" err="1" smtClean="0"/>
              <a:t>Groasis</a:t>
            </a:r>
            <a:r>
              <a:rPr lang="es-ES" dirty="0" smtClean="0"/>
              <a:t>" es un </a:t>
            </a:r>
            <a:r>
              <a:rPr lang="es-ES" dirty="0" smtClean="0">
                <a:hlinkClick r:id="rId10" tooltip="Cubo (recipiente)"/>
              </a:rPr>
              <a:t>balde</a:t>
            </a:r>
            <a:r>
              <a:rPr lang="es-ES" dirty="0" smtClean="0"/>
              <a:t> de </a:t>
            </a:r>
            <a:r>
              <a:rPr lang="es-ES" dirty="0" smtClean="0">
                <a:hlinkClick r:id="rId11" tooltip="Polipropileno"/>
              </a:rPr>
              <a:t>polipropileno</a:t>
            </a:r>
            <a:r>
              <a:rPr lang="es-ES" dirty="0" smtClean="0"/>
              <a:t> con una tapa en la parte superior y con una </a:t>
            </a:r>
            <a:r>
              <a:rPr lang="es-ES" dirty="0" smtClean="0">
                <a:hlinkClick r:id="rId12" tooltip="Mecha"/>
              </a:rPr>
              <a:t>mecha</a:t>
            </a:r>
            <a:r>
              <a:rPr lang="es-ES" dirty="0" smtClean="0"/>
              <a:t> en contacto con el terreno en la inferior.</a:t>
            </a:r>
            <a:r>
              <a:rPr lang="es-ES" baseline="30000" dirty="0" smtClean="0">
                <a:hlinkClick r:id="rId13"/>
              </a:rPr>
              <a:t>5</a:t>
            </a:r>
            <a:r>
              <a:rPr lang="es-ES" dirty="0" smtClean="0"/>
              <a:t>​ Tiene un </a:t>
            </a:r>
            <a:r>
              <a:rPr lang="es-ES" dirty="0" smtClean="0">
                <a:hlinkClick r:id="rId14" tooltip="Túnel"/>
              </a:rPr>
              <a:t>túnel</a:t>
            </a:r>
            <a:r>
              <a:rPr lang="es-ES" dirty="0" smtClean="0"/>
              <a:t> </a:t>
            </a:r>
            <a:r>
              <a:rPr lang="es-ES" dirty="0" smtClean="0">
                <a:hlinkClick r:id="rId15" tooltip="Vertical"/>
              </a:rPr>
              <a:t>vertical</a:t>
            </a:r>
            <a:r>
              <a:rPr lang="es-ES" dirty="0" smtClean="0"/>
              <a:t> en el medio para dos plantas. Una mecha permite que el agua del interior de la caja pueda gotear en el suelo a través de </a:t>
            </a:r>
            <a:r>
              <a:rPr lang="es-ES" dirty="0" smtClean="0">
                <a:hlinkClick r:id="rId16" tooltip="Capilaridad"/>
              </a:rPr>
              <a:t>capilaridad</a:t>
            </a:r>
            <a:r>
              <a:rPr lang="es-ES" dirty="0" smtClean="0"/>
              <a:t>. Los agujeros del dispositivo proporcionan a las semillas la posibilidad de germinación aislándolas a un tiempo del consumo por las aves y del efecto abrasador del </a:t>
            </a:r>
            <a:r>
              <a:rPr lang="es-ES" dirty="0" smtClean="0">
                <a:hlinkClick r:id="rId17" tooltip="Sol"/>
              </a:rPr>
              <a:t>sol</a:t>
            </a:r>
            <a:r>
              <a:rPr lang="es-ES" dirty="0" smtClean="0"/>
              <a:t>.</a:t>
            </a:r>
            <a:r>
              <a:rPr lang="es-ES" baseline="30000" dirty="0" smtClean="0">
                <a:hlinkClick r:id="rId18"/>
              </a:rPr>
              <a:t>6</a:t>
            </a:r>
            <a:r>
              <a:rPr lang="es-ES" dirty="0" smtClean="0"/>
              <a:t>​</a:t>
            </a:r>
            <a:r>
              <a:rPr lang="es-ES" baseline="30000" dirty="0" smtClean="0">
                <a:hlinkClick r:id="rId19"/>
              </a:rPr>
              <a:t>7</a:t>
            </a:r>
            <a:r>
              <a:rPr lang="es-ES" dirty="0" smtClean="0"/>
              <a:t>​ </a:t>
            </a:r>
          </a:p>
          <a:p>
            <a:r>
              <a:rPr lang="es-ES" dirty="0" smtClean="0"/>
              <a:t>La tapa de la caja está cubierta por pequeños resaltes con superficies </a:t>
            </a:r>
            <a:r>
              <a:rPr lang="es-ES" dirty="0" err="1" smtClean="0"/>
              <a:t>nanoestructuradas</a:t>
            </a:r>
            <a:r>
              <a:rPr lang="es-ES" dirty="0" smtClean="0"/>
              <a:t> </a:t>
            </a:r>
            <a:r>
              <a:rPr lang="es-ES" dirty="0" smtClean="0">
                <a:hlinkClick r:id="rId20" tooltip="Nanotecnología"/>
              </a:rPr>
              <a:t>micro </a:t>
            </a:r>
            <a:r>
              <a:rPr lang="es-ES" dirty="0" err="1" smtClean="0">
                <a:hlinkClick r:id="rId20" tooltip="Nanotecnología"/>
              </a:rPr>
              <a:t>superhidrófobas</a:t>
            </a:r>
            <a:r>
              <a:rPr lang="es-ES" dirty="0" smtClean="0"/>
              <a:t>, que crean un </a:t>
            </a:r>
            <a:r>
              <a:rPr lang="es-ES" dirty="0" smtClean="0">
                <a:hlinkClick r:id="rId21" tooltip="Efecto loto"/>
              </a:rPr>
              <a:t>efecto loto</a:t>
            </a:r>
            <a:r>
              <a:rPr lang="es-ES" dirty="0" smtClean="0"/>
              <a:t> debido a una superficie </a:t>
            </a:r>
            <a:r>
              <a:rPr lang="es-ES" dirty="0" err="1" smtClean="0">
                <a:hlinkClick r:id="rId22" tooltip="Superhidrófobo"/>
              </a:rPr>
              <a:t>superhidrofóbica</a:t>
            </a:r>
            <a:r>
              <a:rPr lang="es-ES" dirty="0" smtClean="0"/>
              <a:t>. La tapa sirve para canalizar la más mínima cantidad de agua por sifones en el depósito central de la caja.</a:t>
            </a:r>
            <a:r>
              <a:rPr lang="es-ES" baseline="30000" dirty="0" smtClean="0">
                <a:hlinkClick r:id="rId23"/>
              </a:rPr>
              <a:t>8</a:t>
            </a:r>
            <a:r>
              <a:rPr lang="es-ES" dirty="0" smtClean="0"/>
              <a:t>​</a:t>
            </a:r>
            <a:r>
              <a:rPr lang="es-ES" baseline="30000" dirty="0" smtClean="0">
                <a:hlinkClick r:id="rId24"/>
              </a:rPr>
              <a:t>9</a:t>
            </a:r>
            <a:r>
              <a:rPr lang="es-ES" dirty="0" smtClean="0"/>
              <a:t>​ </a:t>
            </a:r>
          </a:p>
          <a:p>
            <a:r>
              <a:rPr lang="es-ES" dirty="0" smtClean="0"/>
              <a:t>El producto funciona como una </a:t>
            </a:r>
            <a:r>
              <a:rPr lang="es-ES" dirty="0" smtClean="0">
                <a:hlinkClick r:id="rId25" tooltip="wikt:incubator"/>
              </a:rPr>
              <a:t>incubadora</a:t>
            </a:r>
            <a:r>
              <a:rPr lang="es-ES" dirty="0" smtClean="0"/>
              <a:t> de plantas, para albergar tanto </a:t>
            </a:r>
            <a:r>
              <a:rPr lang="es-ES" dirty="0" smtClean="0">
                <a:hlinkClick r:id="rId26" tooltip="Retoño"/>
              </a:rPr>
              <a:t>retoños</a:t>
            </a:r>
            <a:r>
              <a:rPr lang="es-ES" dirty="0" smtClean="0"/>
              <a:t> como para proteger el suelo de alrededor del calor abrasador del sol, mientras que tiene un suministro constante de agua para la planta según lo va requiriendo ella misma. La tapa recoge el agua de la lluvia y la </a:t>
            </a:r>
            <a:r>
              <a:rPr lang="es-ES" dirty="0" smtClean="0">
                <a:hlinkClick r:id="rId27" tooltip="Condensación (cambio de estado)"/>
              </a:rPr>
              <a:t>condensación</a:t>
            </a:r>
            <a:r>
              <a:rPr lang="es-ES" dirty="0" smtClean="0"/>
              <a:t> del </a:t>
            </a:r>
            <a:r>
              <a:rPr lang="es-ES" dirty="0" smtClean="0">
                <a:hlinkClick r:id="rId28" tooltip="Rocío (fenómeno físico)"/>
              </a:rPr>
              <a:t>rocío</a:t>
            </a:r>
            <a:r>
              <a:rPr lang="es-ES" dirty="0" smtClean="0"/>
              <a:t> nocturno, que se almacena en el cubo. </a:t>
            </a:r>
          </a:p>
          <a:p>
            <a:r>
              <a:rPr lang="es-ES" dirty="0" smtClean="0"/>
              <a:t>Las pequeñas cantidades comunicadas del depósito lleno de agua (alrededor de 50 </a:t>
            </a:r>
            <a:r>
              <a:rPr lang="es-ES" dirty="0" smtClean="0">
                <a:hlinkClick r:id="rId29" tooltip="Litro"/>
              </a:rPr>
              <a:t>ml</a:t>
            </a:r>
            <a:r>
              <a:rPr lang="es-ES" dirty="0" smtClean="0"/>
              <a:t> por día) en el suelo por una mecha para regar el árbol y para fomentar en el árbol el desarrollo de una estructura de raíces.</a:t>
            </a:r>
            <a:r>
              <a:rPr lang="es-ES" baseline="30000" dirty="0" smtClean="0">
                <a:hlinkClick r:id="rId5"/>
              </a:rPr>
              <a:t>3</a:t>
            </a:r>
            <a:r>
              <a:rPr lang="es-ES" dirty="0" smtClean="0"/>
              <a:t>​ </a:t>
            </a:r>
          </a:p>
          <a:p>
            <a:r>
              <a:rPr lang="es-ES" dirty="0" smtClean="0"/>
              <a:t>La caja actúa como un escudo protector para el agua superficial en el suelo, y esta agua luego se extiende hacia abajo y hacia fuera en vez de ser arrastrado en la superficie y que se evapore.</a:t>
            </a:r>
            <a:r>
              <a:rPr lang="es-ES" baseline="30000" dirty="0" smtClean="0">
                <a:hlinkClick r:id="rId5"/>
              </a:rPr>
              <a:t>3</a:t>
            </a:r>
            <a:r>
              <a:rPr lang="es-ES" dirty="0" smtClean="0"/>
              <a:t>​ Tanto la </a:t>
            </a:r>
            <a:r>
              <a:rPr lang="es-ES" dirty="0" smtClean="0">
                <a:hlinkClick r:id="rId30" tooltip="Temperatura"/>
              </a:rPr>
              <a:t>temperatura</a:t>
            </a:r>
            <a:r>
              <a:rPr lang="es-ES" dirty="0" smtClean="0"/>
              <a:t> como la </a:t>
            </a:r>
            <a:r>
              <a:rPr lang="es-ES" dirty="0" smtClean="0">
                <a:hlinkClick r:id="rId31" tooltip="Humedad"/>
              </a:rPr>
              <a:t>humedad</a:t>
            </a:r>
            <a:r>
              <a:rPr lang="es-ES" dirty="0" smtClean="0"/>
              <a:t> por debajo y dentro de la caja durante la noche y el día se encuentran más estables que sin la caja.</a:t>
            </a:r>
            <a:r>
              <a:rPr lang="es-ES" baseline="30000" dirty="0" smtClean="0">
                <a:hlinkClick r:id="rId19"/>
              </a:rPr>
              <a:t>7</a:t>
            </a:r>
            <a:r>
              <a:rPr lang="es-ES" dirty="0" smtClean="0"/>
              <a:t>​ </a:t>
            </a:r>
          </a:p>
          <a:p>
            <a:r>
              <a:rPr lang="es-ES" dirty="0" smtClean="0"/>
              <a:t>A partir de </a:t>
            </a:r>
            <a:r>
              <a:rPr lang="es-ES" dirty="0" smtClean="0">
                <a:hlinkClick r:id="rId32" tooltip="2010"/>
              </a:rPr>
              <a:t>2010</a:t>
            </a:r>
            <a:r>
              <a:rPr lang="es-ES" dirty="0" smtClean="0"/>
              <a:t>, el desarrollo ha tenido 7 años a un costo $ 7,1 millones.</a:t>
            </a:r>
          </a:p>
          <a:p>
            <a:endParaRPr lang="es-ES" dirty="0" smtClean="0"/>
          </a:p>
          <a:p>
            <a:endParaRPr lang="fr-FR" dirty="0"/>
          </a:p>
        </p:txBody>
      </p:sp>
      <p:sp>
        <p:nvSpPr>
          <p:cNvPr id="4" name="Espace réservé du numéro de diapositive 3"/>
          <p:cNvSpPr>
            <a:spLocks noGrp="1"/>
          </p:cNvSpPr>
          <p:nvPr>
            <p:ph type="sldNum" sz="quarter" idx="10"/>
          </p:nvPr>
        </p:nvSpPr>
        <p:spPr/>
        <p:txBody>
          <a:bodyPr/>
          <a:lstStyle/>
          <a:p>
            <a:fld id="{4FD88A03-7405-4BD9-B9F7-9A52423DD8E4}" type="slidenum">
              <a:rPr lang="fr-FR" smtClean="0"/>
              <a:t>25</a:t>
            </a:fld>
            <a:endParaRPr lang="fr-FR"/>
          </a:p>
        </p:txBody>
      </p:sp>
    </p:spTree>
    <p:extLst>
      <p:ext uri="{BB962C8B-B14F-4D97-AF65-F5344CB8AC3E}">
        <p14:creationId xmlns:p14="http://schemas.microsoft.com/office/powerpoint/2010/main" val="4262239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smtClean="0"/>
              <a:t>Este efecto es de una gran importancia para las plantas como una protección contra el crecimiento de </a:t>
            </a:r>
            <a:r>
              <a:rPr lang="es-ES" dirty="0" smtClean="0">
                <a:hlinkClick r:id="rId3" tooltip="Patógenos"/>
              </a:rPr>
              <a:t>patógenos</a:t>
            </a:r>
            <a:r>
              <a:rPr lang="es-ES" dirty="0" smtClean="0"/>
              <a:t> como </a:t>
            </a:r>
            <a:r>
              <a:rPr lang="es-ES" dirty="0" smtClean="0">
                <a:hlinkClick r:id="rId4" tooltip="Hongos"/>
              </a:rPr>
              <a:t>hongos</a:t>
            </a:r>
            <a:r>
              <a:rPr lang="es-ES" dirty="0" smtClean="0"/>
              <a:t> o </a:t>
            </a:r>
            <a:r>
              <a:rPr lang="es-ES" dirty="0" smtClean="0">
                <a:hlinkClick r:id="rId5" tooltip="Algas"/>
              </a:rPr>
              <a:t>algas</a:t>
            </a:r>
            <a:r>
              <a:rPr lang="es-ES" dirty="0" smtClean="0"/>
              <a:t>, y también para animales como </a:t>
            </a:r>
            <a:r>
              <a:rPr lang="es-ES" dirty="0" smtClean="0">
                <a:hlinkClick r:id="rId6" tooltip="Mariposas"/>
              </a:rPr>
              <a:t>mariposas</a:t>
            </a:r>
            <a:r>
              <a:rPr lang="es-ES" dirty="0" smtClean="0"/>
              <a:t>, </a:t>
            </a:r>
            <a:r>
              <a:rPr lang="es-ES" dirty="0" smtClean="0">
                <a:hlinkClick r:id="rId7" tooltip="Libélulas"/>
              </a:rPr>
              <a:t>libélulas</a:t>
            </a:r>
            <a:r>
              <a:rPr lang="es-ES" dirty="0" smtClean="0"/>
              <a:t> y otros insectos no capaz de limpiar todas las partes de su cuerpo. Otro efecto positivo de esta auto-limpieza es la prevención de la contaminación del área fotosintética, lo cual resultaría en la reducción de la fotosíntesis. </a:t>
            </a:r>
          </a:p>
          <a:p>
            <a:endParaRPr lang="fr-FR" dirty="0"/>
          </a:p>
        </p:txBody>
      </p:sp>
      <p:sp>
        <p:nvSpPr>
          <p:cNvPr id="4" name="Espace réservé du numéro de diapositive 3"/>
          <p:cNvSpPr>
            <a:spLocks noGrp="1"/>
          </p:cNvSpPr>
          <p:nvPr>
            <p:ph type="sldNum" sz="quarter" idx="10"/>
          </p:nvPr>
        </p:nvSpPr>
        <p:spPr/>
        <p:txBody>
          <a:bodyPr/>
          <a:lstStyle/>
          <a:p>
            <a:fld id="{4FD88A03-7405-4BD9-B9F7-9A52423DD8E4}" type="slidenum">
              <a:rPr lang="fr-FR" smtClean="0"/>
              <a:t>26</a:t>
            </a:fld>
            <a:endParaRPr lang="fr-FR"/>
          </a:p>
        </p:txBody>
      </p:sp>
    </p:spTree>
    <p:extLst>
      <p:ext uri="{BB962C8B-B14F-4D97-AF65-F5344CB8AC3E}">
        <p14:creationId xmlns:p14="http://schemas.microsoft.com/office/powerpoint/2010/main" val="47460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https://www.heraldo.es/noticias/aragon/zaragoza/2018/03/08/la-reforestacion-los-monegros-sueno-hecho-realidad-1228580-2261126.html</a:t>
            </a:r>
          </a:p>
          <a:p>
            <a:endParaRPr lang="fr-FR" dirty="0"/>
          </a:p>
        </p:txBody>
      </p:sp>
      <p:sp>
        <p:nvSpPr>
          <p:cNvPr id="4" name="Espace réservé du numéro de diapositive 3"/>
          <p:cNvSpPr>
            <a:spLocks noGrp="1"/>
          </p:cNvSpPr>
          <p:nvPr>
            <p:ph type="sldNum" sz="quarter" idx="10"/>
          </p:nvPr>
        </p:nvSpPr>
        <p:spPr/>
        <p:txBody>
          <a:bodyPr/>
          <a:lstStyle/>
          <a:p>
            <a:fld id="{4FD88A03-7405-4BD9-B9F7-9A52423DD8E4}" type="slidenum">
              <a:rPr lang="fr-FR" smtClean="0"/>
              <a:t>27</a:t>
            </a:fld>
            <a:endParaRPr lang="fr-FR"/>
          </a:p>
        </p:txBody>
      </p:sp>
    </p:spTree>
    <p:extLst>
      <p:ext uri="{BB962C8B-B14F-4D97-AF65-F5344CB8AC3E}">
        <p14:creationId xmlns:p14="http://schemas.microsoft.com/office/powerpoint/2010/main" val="419608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dirty="0" smtClean="0">
                <a:ln>
                  <a:noFill/>
                </a:ln>
                <a:solidFill>
                  <a:schemeClr val="tx1"/>
                </a:solidFill>
                <a:effectLst/>
                <a:latin typeface="Arial" panose="020B0604020202020204" pitchFamily="34" charset="0"/>
              </a:rPr>
              <a:t>E</a:t>
            </a:r>
            <a:r>
              <a:rPr kumimoji="0" lang="fr-FR" altLang="fr-FR" sz="1200" b="1" i="0" u="none" strike="noStrike" cap="none" normalizeH="0" baseline="0" dirty="0" smtClean="0">
                <a:ln>
                  <a:noFill/>
                </a:ln>
                <a:solidFill>
                  <a:schemeClr val="tx1"/>
                </a:solidFill>
                <a:effectLst/>
                <a:latin typeface="Arial" panose="020B0604020202020204" pitchFamily="34" charset="0"/>
                <a:hlinkClick r:id="rId3"/>
              </a:rPr>
              <a:t>lectricité : Un coup de chaud souffle le froid</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smtClean="0">
                <a:ln>
                  <a:noFill/>
                </a:ln>
                <a:solidFill>
                  <a:schemeClr val="tx1"/>
                </a:solidFill>
                <a:effectLst/>
                <a:latin typeface="Arial" panose="020B0604020202020204" pitchFamily="34" charset="0"/>
                <a:hlinkClick r:id="rId3"/>
              </a:rPr>
              <a:t>11 septembre 2018</a:t>
            </a:r>
            <a:r>
              <a:rPr kumimoji="0" lang="fr-FR" altLang="fr-FR" sz="3600" b="0" i="0" u="none" strike="noStrike" cap="none" normalizeH="0" baseline="0" dirty="0" smtClean="0">
                <a:ln>
                  <a:noFill/>
                </a:ln>
                <a:solidFill>
                  <a:schemeClr val="tx1"/>
                </a:solidFill>
                <a:effectLst/>
                <a:latin typeface="Arial" panose="020B0604020202020204" pitchFamily="34" charset="0"/>
                <a:hlinkClick r:id="rId3"/>
              </a:rPr>
              <a:t> Laurent Horvath Electricité </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smtClean="0">
                <a:ln>
                  <a:noFill/>
                </a:ln>
                <a:solidFill>
                  <a:schemeClr val="tx1"/>
                </a:solidFill>
                <a:effectLst/>
                <a:latin typeface="Arial" panose="020B0604020202020204" pitchFamily="34" charset="0"/>
              </a:rPr>
              <a:t>En effet, durant les mois chauds, l’utilisation, de plus en plus massive de la climatisation, pourrait faire basculer cette tendance. Et les véhicules électriques n’ont pas encore intégré cette équation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smtClean="0">
                <a:ln>
                  <a:noFill/>
                </a:ln>
                <a:solidFill>
                  <a:schemeClr val="tx1"/>
                </a:solidFill>
                <a:effectLst/>
                <a:latin typeface="Arial" panose="020B0604020202020204" pitchFamily="34" charset="0"/>
              </a:rPr>
              <a:t> Evolution prix du charbon été 2018</a:t>
            </a:r>
            <a:br>
              <a:rPr kumimoji="0" lang="fr-FR" altLang="fr-FR" sz="800" b="0" i="0" u="none" strike="noStrike" cap="none" normalizeH="0" baseline="0" dirty="0" smtClean="0">
                <a:ln>
                  <a:noFill/>
                </a:ln>
                <a:solidFill>
                  <a:schemeClr val="tx1"/>
                </a:solidFill>
                <a:effectLst/>
                <a:latin typeface="Arial" panose="020B0604020202020204" pitchFamily="34" charset="0"/>
              </a:rPr>
            </a:br>
            <a:r>
              <a:rPr kumimoji="0" lang="fr-FR" altLang="fr-FR" sz="800" b="0" i="0" u="none" strike="noStrike" cap="none" normalizeH="0" baseline="0" dirty="0" smtClean="0">
                <a:ln>
                  <a:noFill/>
                </a:ln>
                <a:solidFill>
                  <a:schemeClr val="tx1"/>
                </a:solidFill>
                <a:effectLst/>
                <a:latin typeface="Arial" panose="020B0604020202020204" pitchFamily="34" charset="0"/>
              </a:rPr>
              <a:t>Source: trading </a:t>
            </a:r>
            <a:r>
              <a:rPr kumimoji="0" lang="fr-FR" altLang="fr-FR" sz="800" b="0" i="0" u="none" strike="noStrike" cap="none" normalizeH="0" baseline="0" dirty="0" err="1" smtClean="0">
                <a:ln>
                  <a:noFill/>
                </a:ln>
                <a:solidFill>
                  <a:schemeClr val="tx1"/>
                </a:solidFill>
                <a:effectLst/>
                <a:latin typeface="Arial" panose="020B0604020202020204" pitchFamily="34" charset="0"/>
              </a:rPr>
              <a:t>view</a:t>
            </a:r>
            <a:endParaRPr kumimoji="0" lang="fr-FR" altLang="fr-FR" sz="8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1" i="0" u="none" strike="noStrike" cap="none" normalizeH="0" baseline="0" dirty="0" smtClean="0">
                <a:ln>
                  <a:noFill/>
                </a:ln>
                <a:solidFill>
                  <a:schemeClr val="tx1"/>
                </a:solidFill>
                <a:effectLst/>
                <a:latin typeface="Arial" panose="020B0604020202020204" pitchFamily="34" charset="0"/>
              </a:rPr>
              <a:t>Se protéger du chaud et décentraliser la production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b="0" i="0" u="none" strike="noStrike" cap="none" normalizeH="0" baseline="0" dirty="0" smtClean="0">
                <a:ln>
                  <a:noFill/>
                </a:ln>
                <a:solidFill>
                  <a:schemeClr val="tx1"/>
                </a:solidFill>
                <a:effectLst/>
                <a:latin typeface="Arial" panose="020B0604020202020204" pitchFamily="34" charset="0"/>
              </a:rPr>
              <a:t>Afin de tenter de répondre aux contraintes du réchauffement climatique, il est nécessaire d’apporter une plus grande résilience et intelligence dans la production et la gestion de l’électricité. Avec tous les œufs dans le même panier, n’en déplaise aux grands producteurs, la centralisation dans de grandes unités de production devient de plus en plus risquée.</a:t>
            </a:r>
            <a:endParaRPr kumimoji="0" lang="fr-FR" altLang="fr-FR" sz="3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3600" b="0" i="0" u="none" strike="noStrike" cap="none" normalizeH="0" baseline="0" dirty="0" smtClean="0">
                <a:ln>
                  <a:noFill/>
                </a:ln>
                <a:solidFill>
                  <a:schemeClr val="tx1"/>
                </a:solidFill>
                <a:effectLst/>
                <a:latin typeface="Arial" panose="020B0604020202020204" pitchFamily="34" charset="0"/>
              </a:rPr>
              <a:t>Une réponse viendra de l’autoproduction et de l’autoconsommation citoyenne et la création de mini-réseaux entre les habitants d’un quartier ou d’une ville. Cela permettra de s’attaquer notamment au gisement de 35% d’électricité gaspillée.</a:t>
            </a:r>
          </a:p>
          <a:p>
            <a:endParaRPr lang="fr-FR" dirty="0"/>
          </a:p>
        </p:txBody>
      </p:sp>
      <p:sp>
        <p:nvSpPr>
          <p:cNvPr id="4" name="Espace réservé du numéro de diapositive 3"/>
          <p:cNvSpPr>
            <a:spLocks noGrp="1"/>
          </p:cNvSpPr>
          <p:nvPr>
            <p:ph type="sldNum" sz="quarter" idx="10"/>
          </p:nvPr>
        </p:nvSpPr>
        <p:spPr/>
        <p:txBody>
          <a:bodyPr/>
          <a:lstStyle/>
          <a:p>
            <a:fld id="{B308EBCA-3529-423C-9E16-D98E01BF0316}" type="slidenum">
              <a:rPr lang="fr-FR" smtClean="0"/>
              <a:t>29</a:t>
            </a:fld>
            <a:endParaRPr lang="fr-FR"/>
          </a:p>
        </p:txBody>
      </p:sp>
    </p:spTree>
    <p:extLst>
      <p:ext uri="{BB962C8B-B14F-4D97-AF65-F5344CB8AC3E}">
        <p14:creationId xmlns:p14="http://schemas.microsoft.com/office/powerpoint/2010/main" val="3635575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En 2015, la cinquième vague de chaleur la plus mortelle de l’histoire avait frappé une grande partie de l’Inde et du Pakistan, faisant environ 3500 morts. De nombreuses études en Asie du Sud ont établi un lien entre le changement climatique et la fréquence des canicules et leur impact sur la santé humaine.</a:t>
            </a:r>
          </a:p>
          <a:p>
            <a:r>
              <a:rPr lang="fr-FR" b="1" dirty="0" smtClean="0"/>
              <a:t>Une température critique de 35 degrés Celsius</a:t>
            </a:r>
          </a:p>
          <a:p>
            <a:r>
              <a:rPr lang="fr-FR" dirty="0" smtClean="0"/>
              <a:t>Mais, expliquent ces chercheurs du Massachusetts Institute of </a:t>
            </a:r>
            <a:r>
              <a:rPr lang="fr-FR" dirty="0" err="1" smtClean="0"/>
              <a:t>Technology</a:t>
            </a:r>
            <a:r>
              <a:rPr lang="fr-FR" dirty="0" smtClean="0"/>
              <a:t> (MIT) et de l’Université Loyola </a:t>
            </a:r>
            <a:r>
              <a:rPr lang="fr-FR" dirty="0" err="1" smtClean="0"/>
              <a:t>Marymount</a:t>
            </a:r>
            <a:r>
              <a:rPr lang="fr-FR" dirty="0" smtClean="0"/>
              <a:t> à Los Angeles, on n’avait pas fait auparavant de prévisions de «chaleur humide» étouffante et de ses effets sur la capacité de l’organisme humain de s’y adapter. De récentes études montrent que les effets les plus dangereux de la chaleur résultent d’une combinaison de température et du niveau d’humidité.</a:t>
            </a:r>
          </a:p>
          <a:p>
            <a:r>
              <a:rPr lang="fr-FR" dirty="0" smtClean="0"/>
              <a:t>Cela est mesuré selon un indice composite de température intégrant les effets de la chaleur, de l’humidité et du rayonnement solaire. Il indique la capacité d’évaporation de la sueur, le mécanisme permettant au corps humain de maintenir une température normale.</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465112-E82C-7A42-9B0E-04E99CBC5D53}"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8882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France :La France pourrait produire 100 % d’énergie renouvelable en 2050</a:t>
            </a:r>
          </a:p>
          <a:p>
            <a:r>
              <a:rPr lang="fr-FR" dirty="0" smtClean="0"/>
              <a:t>En savoir plus sur http://</a:t>
            </a:r>
            <a:r>
              <a:rPr lang="fr-FR" dirty="0" err="1" smtClean="0"/>
              <a:t>www.lemonde.fr</a:t>
            </a:r>
            <a:r>
              <a:rPr lang="fr-FR" dirty="0" smtClean="0"/>
              <a:t>/</a:t>
            </a:r>
            <a:r>
              <a:rPr lang="fr-FR" dirty="0" err="1" smtClean="0"/>
              <a:t>planete</a:t>
            </a:r>
            <a:r>
              <a:rPr lang="fr-FR" dirty="0" smtClean="0"/>
              <a:t>/article/2017/01/25/le-scenario-d-une-france-100-renouvelable_5068583_3244.html#VCzUCFVTFSaxp8JB.99</a:t>
            </a:r>
          </a:p>
          <a:p>
            <a:r>
              <a:rPr lang="fr-FR" dirty="0" smtClean="0"/>
              <a:t>Manifeste </a:t>
            </a:r>
            <a:r>
              <a:rPr lang="fr-FR" dirty="0" err="1" smtClean="0"/>
              <a:t>négaWatt</a:t>
            </a:r>
            <a:r>
              <a:rPr lang="fr-FR" dirty="0" smtClean="0"/>
              <a:t> - Réussir la Transition Énergétique [archive], Actes Sud, janvier 2012</a:t>
            </a:r>
          </a:p>
          <a:p>
            <a:r>
              <a:rPr lang="fr-FR" dirty="0" smtClean="0"/>
              <a:t>Changeons d'énergies - Transition Énergétique, mode d'emploi [archive], Actes Sud, février 2013</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8E584D2A-9B6E-CB44-A833-CF43214982DF}" type="slidenum">
              <a:rPr lang="fr-FR" smtClean="0"/>
              <a:t>31</a:t>
            </a:fld>
            <a:endParaRPr lang="fr-FR"/>
          </a:p>
        </p:txBody>
      </p:sp>
    </p:spTree>
    <p:extLst>
      <p:ext uri="{BB962C8B-B14F-4D97-AF65-F5344CB8AC3E}">
        <p14:creationId xmlns:p14="http://schemas.microsoft.com/office/powerpoint/2010/main" val="1403973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https://www.youtube.com/watch?v=lHpA2VN-OKQ</a:t>
            </a:r>
          </a:p>
          <a:p>
            <a:endParaRPr lang="fr-FR" dirty="0"/>
          </a:p>
        </p:txBody>
      </p:sp>
      <p:sp>
        <p:nvSpPr>
          <p:cNvPr id="4" name="Espace réservé du numéro de diapositive 3"/>
          <p:cNvSpPr>
            <a:spLocks noGrp="1"/>
          </p:cNvSpPr>
          <p:nvPr>
            <p:ph type="sldNum" sz="quarter" idx="10"/>
          </p:nvPr>
        </p:nvSpPr>
        <p:spPr/>
        <p:txBody>
          <a:bodyPr/>
          <a:lstStyle/>
          <a:p>
            <a:fld id="{4FD88A03-7405-4BD9-B9F7-9A52423DD8E4}" type="slidenum">
              <a:rPr lang="fr-FR" smtClean="0"/>
              <a:t>32</a:t>
            </a:fld>
            <a:endParaRPr lang="fr-FR"/>
          </a:p>
        </p:txBody>
      </p:sp>
    </p:spTree>
    <p:extLst>
      <p:ext uri="{BB962C8B-B14F-4D97-AF65-F5344CB8AC3E}">
        <p14:creationId xmlns:p14="http://schemas.microsoft.com/office/powerpoint/2010/main" val="986648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smtClean="0">
                <a:solidFill>
                  <a:schemeClr val="tx1"/>
                </a:solidFill>
                <a:effectLst/>
                <a:latin typeface="+mn-lt"/>
                <a:ea typeface="+mn-ea"/>
                <a:cs typeface="+mn-cs"/>
              </a:rPr>
              <a:t>13 559 </a:t>
            </a:r>
            <a:r>
              <a:rPr lang="fr-FR" dirty="0" smtClean="0"/>
              <a:t>MW</a:t>
            </a:r>
            <a:r>
              <a:rPr lang="fr-FR" sz="1200" b="0" i="0" kern="1200" dirty="0" smtClean="0">
                <a:solidFill>
                  <a:schemeClr val="tx1"/>
                </a:solidFill>
                <a:effectLst/>
                <a:latin typeface="+mn-lt"/>
                <a:ea typeface="+mn-ea"/>
                <a:cs typeface="+mn-cs"/>
              </a:rPr>
              <a:t>  installé, La production des éoliennes a atteint 24,0 </a:t>
            </a:r>
            <a:r>
              <a:rPr lang="fr-FR" dirty="0" smtClean="0"/>
              <a:t>TWh</a:t>
            </a:r>
            <a:r>
              <a:rPr lang="fr-FR" sz="1200" b="0" i="0" kern="1200" dirty="0" smtClean="0">
                <a:solidFill>
                  <a:schemeClr val="tx1"/>
                </a:solidFill>
                <a:effectLst/>
                <a:latin typeface="+mn-lt"/>
                <a:ea typeface="+mn-ea"/>
                <a:cs typeface="+mn-cs"/>
              </a:rPr>
              <a:t> en 2017 (86 400 000 GJ), production qui peut durer 20 ans (vie d’une éolienne), 1800 tonnes pour 2,5 MW, soit un</a:t>
            </a:r>
            <a:r>
              <a:rPr lang="fr-FR" sz="1200" b="0" i="0" kern="1200" baseline="0" dirty="0" smtClean="0">
                <a:solidFill>
                  <a:schemeClr val="tx1"/>
                </a:solidFill>
                <a:effectLst/>
                <a:latin typeface="+mn-lt"/>
                <a:ea typeface="+mn-ea"/>
                <a:cs typeface="+mn-cs"/>
              </a:rPr>
              <a:t> parc de 5400 éolienne soit 9,7 </a:t>
            </a:r>
            <a:r>
              <a:rPr lang="fr-FR" sz="1200" b="0" i="0" kern="1200" baseline="0" dirty="0" err="1" smtClean="0">
                <a:solidFill>
                  <a:schemeClr val="tx1"/>
                </a:solidFill>
                <a:effectLst/>
                <a:latin typeface="+mn-lt"/>
                <a:ea typeface="+mn-ea"/>
                <a:cs typeface="+mn-cs"/>
              </a:rPr>
              <a:t>Mtonnes</a:t>
            </a:r>
            <a:r>
              <a:rPr lang="fr-FR" sz="1200" b="0" i="0" kern="1200" baseline="0" dirty="0" smtClean="0">
                <a:solidFill>
                  <a:schemeClr val="tx1"/>
                </a:solidFill>
                <a:effectLst/>
                <a:latin typeface="+mn-lt"/>
                <a:ea typeface="+mn-ea"/>
                <a:cs typeface="+mn-cs"/>
              </a:rPr>
              <a:t> d’où une densité énergétique de 178 GJ/t</a:t>
            </a:r>
          </a:p>
          <a:p>
            <a:r>
              <a:rPr lang="fr-FR" sz="1200" b="0" i="0" kern="1200" baseline="0" dirty="0" smtClean="0">
                <a:solidFill>
                  <a:schemeClr val="tx1"/>
                </a:solidFill>
                <a:effectLst/>
                <a:latin typeface="+mn-lt"/>
                <a:ea typeface="+mn-ea"/>
                <a:cs typeface="+mn-cs"/>
              </a:rPr>
              <a:t>Mais la puissance massique c’est autre chose : 24TWh sur un an = 2739 MW moyen soit  282 W/tonne…</a:t>
            </a:r>
          </a:p>
          <a:p>
            <a:r>
              <a:rPr lang="fr-FR" sz="1200" b="0" i="0" kern="1200" baseline="0" dirty="0" smtClean="0">
                <a:solidFill>
                  <a:schemeClr val="tx1"/>
                </a:solidFill>
                <a:effectLst/>
                <a:latin typeface="+mn-lt"/>
                <a:ea typeface="+mn-ea"/>
                <a:cs typeface="+mn-cs"/>
              </a:rPr>
              <a:t>Une voiture </a:t>
            </a:r>
            <a:r>
              <a:rPr lang="fr-FR" sz="1200" b="0" i="0" kern="1200" baseline="0" dirty="0" err="1" smtClean="0">
                <a:solidFill>
                  <a:schemeClr val="tx1"/>
                </a:solidFill>
                <a:effectLst/>
                <a:latin typeface="+mn-lt"/>
                <a:ea typeface="+mn-ea"/>
                <a:cs typeface="+mn-cs"/>
              </a:rPr>
              <a:t>twingo</a:t>
            </a:r>
            <a:r>
              <a:rPr lang="fr-FR" sz="1200" b="0" i="0" kern="1200" baseline="0" dirty="0" smtClean="0">
                <a:solidFill>
                  <a:schemeClr val="tx1"/>
                </a:solidFill>
                <a:effectLst/>
                <a:latin typeface="+mn-lt"/>
                <a:ea typeface="+mn-ea"/>
                <a:cs typeface="+mn-cs"/>
              </a:rPr>
              <a:t> de 820 kg et 60ch : 53800 W/tonne</a:t>
            </a:r>
          </a:p>
          <a:p>
            <a:r>
              <a:rPr lang="fr-FR" sz="1200" b="0" i="0" kern="1200" baseline="0" dirty="0" smtClean="0">
                <a:solidFill>
                  <a:schemeClr val="tx1"/>
                </a:solidFill>
                <a:effectLst/>
                <a:latin typeface="+mn-lt"/>
                <a:ea typeface="+mn-ea"/>
                <a:cs typeface="+mn-cs"/>
              </a:rPr>
              <a:t>Une </a:t>
            </a:r>
            <a:r>
              <a:rPr lang="fr-FR" sz="1200" b="0" i="0" kern="1200" baseline="0" dirty="0" err="1" smtClean="0">
                <a:solidFill>
                  <a:schemeClr val="tx1"/>
                </a:solidFill>
                <a:effectLst/>
                <a:latin typeface="+mn-lt"/>
                <a:ea typeface="+mn-ea"/>
                <a:cs typeface="+mn-cs"/>
              </a:rPr>
              <a:t>bugatti</a:t>
            </a:r>
            <a:r>
              <a:rPr lang="fr-FR" sz="1200" b="0" i="0" kern="1200" baseline="0" dirty="0" smtClean="0">
                <a:solidFill>
                  <a:schemeClr val="tx1"/>
                </a:solidFill>
                <a:effectLst/>
                <a:latin typeface="+mn-lt"/>
                <a:ea typeface="+mn-ea"/>
                <a:cs typeface="+mn-cs"/>
              </a:rPr>
              <a:t> </a:t>
            </a:r>
            <a:r>
              <a:rPr lang="fr-FR" sz="1200" b="0" i="0" kern="1200" baseline="0" dirty="0" err="1" smtClean="0">
                <a:solidFill>
                  <a:schemeClr val="tx1"/>
                </a:solidFill>
                <a:effectLst/>
                <a:latin typeface="+mn-lt"/>
                <a:ea typeface="+mn-ea"/>
                <a:cs typeface="+mn-cs"/>
              </a:rPr>
              <a:t>veyron</a:t>
            </a:r>
            <a:r>
              <a:rPr lang="fr-FR" sz="1200" b="0" i="0" kern="1200" baseline="0" dirty="0" smtClean="0">
                <a:solidFill>
                  <a:schemeClr val="tx1"/>
                </a:solidFill>
                <a:effectLst/>
                <a:latin typeface="+mn-lt"/>
                <a:ea typeface="+mn-ea"/>
                <a:cs typeface="+mn-cs"/>
              </a:rPr>
              <a:t> : 390 W/kg</a:t>
            </a:r>
          </a:p>
          <a:p>
            <a:r>
              <a:rPr lang="fr-FR" sz="1200" b="0" i="0" kern="1200" baseline="0" dirty="0" smtClean="0">
                <a:solidFill>
                  <a:schemeClr val="tx1"/>
                </a:solidFill>
                <a:effectLst/>
                <a:latin typeface="+mn-lt"/>
                <a:ea typeface="+mn-ea"/>
                <a:cs typeface="+mn-cs"/>
              </a:rPr>
              <a:t>Moteur électrique : 10000 W/kg</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8EBCA-3529-423C-9E16-D98E01BF031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125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Le bâtiment fonctionnera sans clim, uniquement en ventilation naturelle</a:t>
            </a:r>
          </a:p>
          <a:p>
            <a:r>
              <a:rPr lang="fr-FR" dirty="0" smtClean="0"/>
              <a:t>L’ETFE a cette particularité d’être plus léger que le verre, ce qui permet de grandes portées, et sa transparence offre « une grande luminosité. » Sa consistance permet également de réaliser des formes et des géométries innovantes. Il a notamment été utilisé pour le </a:t>
            </a:r>
            <a:r>
              <a:rPr lang="fr-FR" dirty="0" smtClean="0">
                <a:hlinkClick r:id="rId3"/>
              </a:rPr>
              <a:t>stade Allianz Riviera de Nice</a:t>
            </a:r>
            <a:r>
              <a:rPr lang="fr-FR" dirty="0" smtClean="0"/>
              <a:t>, sur 25.000 m2.</a:t>
            </a:r>
          </a:p>
          <a:p>
            <a:endParaRPr lang="fr-FR" dirty="0"/>
          </a:p>
        </p:txBody>
      </p:sp>
      <p:sp>
        <p:nvSpPr>
          <p:cNvPr id="4" name="Espace réservé du numéro de diapositive 3"/>
          <p:cNvSpPr>
            <a:spLocks noGrp="1"/>
          </p:cNvSpPr>
          <p:nvPr>
            <p:ph type="sldNum" sz="quarter" idx="10"/>
          </p:nvPr>
        </p:nvSpPr>
        <p:spPr/>
        <p:txBody>
          <a:bodyPr/>
          <a:lstStyle/>
          <a:p>
            <a:fld id="{4FD88A03-7405-4BD9-B9F7-9A52423DD8E4}" type="slidenum">
              <a:rPr lang="fr-FR" smtClean="0"/>
              <a:t>33</a:t>
            </a:fld>
            <a:endParaRPr lang="fr-FR"/>
          </a:p>
        </p:txBody>
      </p:sp>
    </p:spTree>
    <p:extLst>
      <p:ext uri="{BB962C8B-B14F-4D97-AF65-F5344CB8AC3E}">
        <p14:creationId xmlns:p14="http://schemas.microsoft.com/office/powerpoint/2010/main" val="2103442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EastGate</a:t>
            </a:r>
            <a:r>
              <a:rPr lang="fr-FR" baseline="0" dirty="0" smtClean="0"/>
              <a:t> Centre</a:t>
            </a:r>
            <a:r>
              <a:rPr lang="fr-FR" dirty="0" smtClean="0"/>
              <a:t> au </a:t>
            </a:r>
            <a:r>
              <a:rPr lang="fr-FR" dirty="0" err="1" smtClean="0"/>
              <a:t>zinbawé</a:t>
            </a:r>
            <a:endParaRPr lang="fr-FR" dirty="0" smtClean="0"/>
          </a:p>
          <a:p>
            <a:endParaRPr lang="fr-FR" dirty="0" smtClean="0"/>
          </a:p>
          <a:p>
            <a:r>
              <a:rPr lang="fr-FR" dirty="0" smtClean="0"/>
              <a:t>Convection  +</a:t>
            </a:r>
          </a:p>
          <a:p>
            <a:endParaRPr lang="fr-FR" dirty="0" smtClean="0"/>
          </a:p>
          <a:p>
            <a:r>
              <a:rPr lang="fr-FR" dirty="0" smtClean="0">
                <a:effectLst/>
              </a:rPr>
              <a:t>Le mécanisme de </a:t>
            </a:r>
            <a:r>
              <a:rPr lang="fr-FR" dirty="0" err="1" smtClean="0">
                <a:effectLst/>
              </a:rPr>
              <a:t>Pendelluft</a:t>
            </a:r>
            <a:r>
              <a:rPr lang="fr-FR" dirty="0" smtClean="0">
                <a:effectLst/>
              </a:rPr>
              <a:t> en illustration : une oscillation un peu plus brutale que les autres va induire un peu de mélange entre les deux couches. </a:t>
            </a:r>
            <a:r>
              <a:rPr lang="fr-FR" dirty="0" smtClean="0">
                <a:effectLst/>
                <a:hlinkClick r:id="rId3"/>
              </a:rPr>
              <a:t>source</a:t>
            </a:r>
            <a:endParaRPr lang="fr-FR" dirty="0" smtClean="0">
              <a:effectLst/>
            </a:endParaRPr>
          </a:p>
          <a:p>
            <a:r>
              <a:rPr lang="fr-FR" dirty="0" smtClean="0"/>
              <a:t>– autre solution : on a vu tout à l’heure que le cône de la termitière était constitué de nombreux tubes, comme un orgue. Lorsque le vent extérieur s’engouffre dans la cheminée, il ferait vibrer certains de ces tubes à des fréquences très basses : les infrasons. Ce phénomène de résonance serait suffisant pour mélanger les couches d’air de la cheminée et du nid !</a:t>
            </a:r>
          </a:p>
          <a:p>
            <a:endParaRPr lang="fr-FR" dirty="0" smtClean="0"/>
          </a:p>
          <a:p>
            <a:endParaRPr lang="fr-FR" dirty="0" smtClean="0"/>
          </a:p>
          <a:p>
            <a:r>
              <a:rPr lang="fr-FR" sz="1200" u="none" strike="noStrike" kern="1200" dirty="0" smtClean="0">
                <a:solidFill>
                  <a:schemeClr val="tx1"/>
                </a:solidFill>
                <a:effectLst/>
                <a:latin typeface="+mn-lt"/>
                <a:ea typeface="+mn-ea"/>
                <a:cs typeface="+mn-cs"/>
              </a:rPr>
              <a:t>Le bâtiment a été construit en utilisant notamment la fraîcheur nocturne pour climatiser le bâtiment. Pour cela, l'ossature du bâtiment est fabriquée à partir de briques et de béton qui permettent de stoker la chaleur du soleil, dans la journée, pour ensuite la libérer le soir. Afin d'éviter que les espaces intérieurs ne soient trop chauffés par le soleil, moins de 25 % des vitres sont faites de verre et toutes les fenêtres ont une forme ne laissant pas passer les rayons du soleil.</a:t>
            </a:r>
            <a:endParaRPr lang="fr-FR" u="none" strike="noStrike" dirty="0" smtClean="0">
              <a:effectLst/>
            </a:endParaRPr>
          </a:p>
          <a:p>
            <a:r>
              <a:rPr lang="fr-FR" sz="1200" kern="1200" dirty="0" smtClean="0">
                <a:solidFill>
                  <a:schemeClr val="tx1"/>
                </a:solidFill>
                <a:effectLst/>
                <a:latin typeface="+mn-lt"/>
                <a:ea typeface="+mn-ea"/>
                <a:cs typeface="+mn-cs"/>
              </a:rPr>
              <a:t>L'air du bâtiment est </a:t>
            </a:r>
            <a:r>
              <a:rPr lang="fr-FR" sz="1200" kern="1200" dirty="0" err="1" smtClean="0">
                <a:solidFill>
                  <a:schemeClr val="tx1"/>
                </a:solidFill>
                <a:effectLst/>
                <a:latin typeface="+mn-lt"/>
                <a:ea typeface="+mn-ea"/>
                <a:cs typeface="+mn-cs"/>
              </a:rPr>
              <a:t>renouvellé</a:t>
            </a:r>
            <a:r>
              <a:rPr lang="fr-FR" sz="1200" kern="1200" dirty="0" smtClean="0">
                <a:solidFill>
                  <a:schemeClr val="tx1"/>
                </a:solidFill>
                <a:effectLst/>
                <a:latin typeface="+mn-lt"/>
                <a:ea typeface="+mn-ea"/>
                <a:cs typeface="+mn-cs"/>
              </a:rPr>
              <a:t> régulièrement (de nuit 10 fois par heure, et de jour, 2 fois par heure) grâce à des filtres installés sur les parois du bâtiment et grâce à 48 cheminées d'aération situées sur le toit.</a:t>
            </a:r>
            <a:endParaRPr lang="fr-FR" dirty="0" smtClean="0"/>
          </a:p>
          <a:p>
            <a:r>
              <a:rPr lang="fr-FR" sz="1200" u="none" strike="noStrike" kern="1200" dirty="0" smtClean="0">
                <a:solidFill>
                  <a:schemeClr val="tx1"/>
                </a:solidFill>
                <a:effectLst/>
                <a:latin typeface="+mn-lt"/>
                <a:ea typeface="+mn-ea"/>
                <a:cs typeface="+mn-cs"/>
              </a:rPr>
              <a:t>Le système de ventilation passive très perfectionné permet de diminuer considérablement les consommations d'énergie (après étude comparative menée avec 6 autres bâtiments, </a:t>
            </a:r>
            <a:r>
              <a:rPr lang="fr-FR" sz="1200" u="none" strike="noStrike" kern="1200" dirty="0" err="1" smtClean="0">
                <a:solidFill>
                  <a:schemeClr val="tx1"/>
                </a:solidFill>
                <a:effectLst/>
                <a:latin typeface="+mn-lt"/>
                <a:ea typeface="+mn-ea"/>
                <a:cs typeface="+mn-cs"/>
              </a:rPr>
              <a:t>Eastgate</a:t>
            </a:r>
            <a:r>
              <a:rPr lang="fr-FR" sz="1200" u="none" strike="noStrike" kern="1200" dirty="0" smtClean="0">
                <a:solidFill>
                  <a:schemeClr val="tx1"/>
                </a:solidFill>
                <a:effectLst/>
                <a:latin typeface="+mn-lt"/>
                <a:ea typeface="+mn-ea"/>
                <a:cs typeface="+mn-cs"/>
              </a:rPr>
              <a:t> utilise 35% moins d'énergie qu'un bâtiment conventionnel avec air conditionné*</a:t>
            </a:r>
            <a:endParaRPr lang="fr-FR" u="none" strike="noStrike" dirty="0" smtClean="0">
              <a:effectLst/>
            </a:endParaRPr>
          </a:p>
          <a:p>
            <a:endParaRPr lang="fr-FR" dirty="0"/>
          </a:p>
        </p:txBody>
      </p:sp>
      <p:sp>
        <p:nvSpPr>
          <p:cNvPr id="4" name="Espace réservé du numéro de diapositive 3"/>
          <p:cNvSpPr>
            <a:spLocks noGrp="1"/>
          </p:cNvSpPr>
          <p:nvPr>
            <p:ph type="sldNum" sz="quarter" idx="10"/>
          </p:nvPr>
        </p:nvSpPr>
        <p:spPr/>
        <p:txBody>
          <a:bodyPr/>
          <a:lstStyle/>
          <a:p>
            <a:fld id="{4FD88A03-7405-4BD9-B9F7-9A52423DD8E4}" type="slidenum">
              <a:rPr lang="fr-FR" smtClean="0"/>
              <a:t>36</a:t>
            </a:fld>
            <a:endParaRPr lang="fr-FR"/>
          </a:p>
        </p:txBody>
      </p:sp>
    </p:spTree>
    <p:extLst>
      <p:ext uri="{BB962C8B-B14F-4D97-AF65-F5344CB8AC3E}">
        <p14:creationId xmlns:p14="http://schemas.microsoft.com/office/powerpoint/2010/main" val="1565439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form of high-frequency ventilation may also occur in termite mounds, but here</a:t>
            </a:r>
          </a:p>
          <a:p>
            <a:r>
              <a:rPr lang="en-US" sz="1200" b="0" i="0" u="none" strike="noStrike" kern="1200" baseline="0" dirty="0" smtClean="0">
                <a:solidFill>
                  <a:schemeClr val="tx1"/>
                </a:solidFill>
                <a:latin typeface="+mn-lt"/>
                <a:ea typeface="+mn-ea"/>
                <a:cs typeface="+mn-cs"/>
              </a:rPr>
              <a:t>driven by particular bandwidths of the frequency spectrum of turbulent winds. The</a:t>
            </a:r>
          </a:p>
          <a:p>
            <a:r>
              <a:rPr lang="en-US" sz="1200" b="0" i="0" u="none" strike="noStrike" kern="1200" baseline="0" dirty="0" smtClean="0">
                <a:solidFill>
                  <a:schemeClr val="tx1"/>
                </a:solidFill>
                <a:latin typeface="+mn-lt"/>
                <a:ea typeface="+mn-ea"/>
                <a:cs typeface="+mn-cs"/>
              </a:rPr>
              <a:t>extensive array of large-</a:t>
            </a:r>
            <a:r>
              <a:rPr lang="en-US" sz="1200" b="0" i="0" u="none" strike="noStrike" kern="1200" baseline="0" dirty="0" err="1" smtClean="0">
                <a:solidFill>
                  <a:schemeClr val="tx1"/>
                </a:solidFill>
                <a:latin typeface="+mn-lt"/>
                <a:ea typeface="+mn-ea"/>
                <a:cs typeface="+mn-cs"/>
              </a:rPr>
              <a:t>calibre</a:t>
            </a:r>
            <a:r>
              <a:rPr lang="en-US" sz="1200" b="0" i="0" u="none" strike="noStrike" kern="1200" baseline="0" dirty="0" smtClean="0">
                <a:solidFill>
                  <a:schemeClr val="tx1"/>
                </a:solidFill>
                <a:latin typeface="+mn-lt"/>
                <a:ea typeface="+mn-ea"/>
                <a:cs typeface="+mn-cs"/>
              </a:rPr>
              <a:t> long tunnels in termite mounds can extend for more than</a:t>
            </a:r>
          </a:p>
          <a:p>
            <a:r>
              <a:rPr lang="en-US" sz="1200" b="0" i="0" u="none" strike="noStrike" kern="1200" baseline="0" dirty="0" smtClean="0">
                <a:solidFill>
                  <a:schemeClr val="tx1"/>
                </a:solidFill>
                <a:latin typeface="+mn-lt"/>
                <a:ea typeface="+mn-ea"/>
                <a:cs typeface="+mn-cs"/>
              </a:rPr>
              <a:t>2 meters in length. These resonate strongly at frequencies of about 20-30 Hz, which sits</a:t>
            </a:r>
          </a:p>
          <a:p>
            <a:r>
              <a:rPr lang="en-US" sz="1200" b="0" i="0" u="none" strike="noStrike" kern="1200" baseline="0" dirty="0" smtClean="0">
                <a:solidFill>
                  <a:schemeClr val="tx1"/>
                </a:solidFill>
                <a:latin typeface="+mn-lt"/>
                <a:ea typeface="+mn-ea"/>
                <a:cs typeface="+mn-cs"/>
              </a:rPr>
              <a:t>comfortably within the frequency bandwidth of turbulent winds, typically 1-100 Hz. If</a:t>
            </a:r>
          </a:p>
          <a:p>
            <a:r>
              <a:rPr lang="en-US" sz="1200" b="0" i="0" u="none" strike="noStrike" kern="1200" baseline="0" dirty="0" smtClean="0">
                <a:solidFill>
                  <a:schemeClr val="tx1"/>
                </a:solidFill>
                <a:latin typeface="+mn-lt"/>
                <a:ea typeface="+mn-ea"/>
                <a:cs typeface="+mn-cs"/>
              </a:rPr>
              <a:t>the mound’s tunnels are “tuned” to capture the AC wind energy in this narrow frequency</a:t>
            </a:r>
          </a:p>
          <a:p>
            <a:r>
              <a:rPr lang="en-US" sz="1200" b="0" i="0" u="none" strike="noStrike" kern="1200" baseline="0" dirty="0" smtClean="0">
                <a:solidFill>
                  <a:schemeClr val="tx1"/>
                </a:solidFill>
                <a:latin typeface="+mn-lt"/>
                <a:ea typeface="+mn-ea"/>
                <a:cs typeface="+mn-cs"/>
              </a:rPr>
              <a:t>band, it may set air in the tunnels resonating, driving a kind of HFV that could promote</a:t>
            </a:r>
          </a:p>
          <a:p>
            <a:r>
              <a:rPr lang="en-US" sz="1200" b="0" i="0" u="none" strike="noStrike" kern="1200" baseline="0" dirty="0" smtClean="0">
                <a:solidFill>
                  <a:schemeClr val="tx1"/>
                </a:solidFill>
                <a:latin typeface="+mn-lt"/>
                <a:ea typeface="+mn-ea"/>
                <a:cs typeface="+mn-cs"/>
              </a:rPr>
              <a:t>gas exchange without large bulk flows of air through the nest.</a:t>
            </a:r>
            <a:endParaRPr lang="fr-FR" dirty="0"/>
          </a:p>
        </p:txBody>
      </p:sp>
      <p:sp>
        <p:nvSpPr>
          <p:cNvPr id="4" name="Espace réservé du numéro de diapositive 3"/>
          <p:cNvSpPr>
            <a:spLocks noGrp="1"/>
          </p:cNvSpPr>
          <p:nvPr>
            <p:ph type="sldNum" sz="quarter" idx="10"/>
          </p:nvPr>
        </p:nvSpPr>
        <p:spPr/>
        <p:txBody>
          <a:bodyPr/>
          <a:lstStyle/>
          <a:p>
            <a:fld id="{4FD88A03-7405-4BD9-B9F7-9A52423DD8E4}" type="slidenum">
              <a:rPr lang="fr-FR" smtClean="0"/>
              <a:t>37</a:t>
            </a:fld>
            <a:endParaRPr lang="fr-FR"/>
          </a:p>
        </p:txBody>
      </p:sp>
    </p:spTree>
    <p:extLst>
      <p:ext uri="{BB962C8B-B14F-4D97-AF65-F5344CB8AC3E}">
        <p14:creationId xmlns:p14="http://schemas.microsoft.com/office/powerpoint/2010/main" val="18344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Comme ils le décrivent dans leur article publié dans </a:t>
            </a:r>
            <a:r>
              <a:rPr lang="fr-FR" i="1" dirty="0" smtClean="0">
                <a:hlinkClick r:id="rId3" tooltip="Solar-powered ventilation of African termite mounds"/>
              </a:rPr>
              <a:t>Journal of </a:t>
            </a:r>
            <a:r>
              <a:rPr lang="fr-FR" i="1" dirty="0" err="1" smtClean="0">
                <a:hlinkClick r:id="rId3" tooltip="Solar-powered ventilation of African termite mounds"/>
              </a:rPr>
              <a:t>Experimental</a:t>
            </a:r>
            <a:r>
              <a:rPr lang="fr-FR" i="1" dirty="0" smtClean="0">
                <a:hlinkClick r:id="rId3" tooltip="Solar-powered ventilation of African termite mounds"/>
              </a:rPr>
              <a:t> </a:t>
            </a:r>
            <a:r>
              <a:rPr lang="fr-FR" i="1" dirty="0" err="1" smtClean="0">
                <a:hlinkClick r:id="rId3" tooltip="Solar-powered ventilation of African termite mounds"/>
              </a:rPr>
              <a:t>Biology</a:t>
            </a:r>
            <a:r>
              <a:rPr lang="fr-FR" dirty="0" smtClean="0"/>
              <a:t>, alors que la </a:t>
            </a:r>
            <a:endParaRPr lang="fr-FR" dirty="0"/>
          </a:p>
        </p:txBody>
      </p:sp>
      <p:sp>
        <p:nvSpPr>
          <p:cNvPr id="4" name="Espace réservé du numéro de diapositive 3"/>
          <p:cNvSpPr>
            <a:spLocks noGrp="1"/>
          </p:cNvSpPr>
          <p:nvPr>
            <p:ph type="sldNum" sz="quarter" idx="10"/>
          </p:nvPr>
        </p:nvSpPr>
        <p:spPr/>
        <p:txBody>
          <a:bodyPr/>
          <a:lstStyle/>
          <a:p>
            <a:fld id="{4FD88A03-7405-4BD9-B9F7-9A52423DD8E4}" type="slidenum">
              <a:rPr lang="fr-FR" smtClean="0"/>
              <a:t>38</a:t>
            </a:fld>
            <a:endParaRPr lang="fr-FR"/>
          </a:p>
        </p:txBody>
      </p:sp>
    </p:spTree>
    <p:extLst>
      <p:ext uri="{BB962C8B-B14F-4D97-AF65-F5344CB8AC3E}">
        <p14:creationId xmlns:p14="http://schemas.microsoft.com/office/powerpoint/2010/main" val="39169886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https://prezi.com/alsqoavxixl-/east-gate-harare-zimbabwe/</a:t>
            </a:r>
            <a:endParaRPr lang="fr-FR" dirty="0"/>
          </a:p>
        </p:txBody>
      </p:sp>
      <p:sp>
        <p:nvSpPr>
          <p:cNvPr id="4" name="Espace réservé du numéro de diapositive 3"/>
          <p:cNvSpPr>
            <a:spLocks noGrp="1"/>
          </p:cNvSpPr>
          <p:nvPr>
            <p:ph type="sldNum" sz="quarter" idx="10"/>
          </p:nvPr>
        </p:nvSpPr>
        <p:spPr/>
        <p:txBody>
          <a:bodyPr/>
          <a:lstStyle/>
          <a:p>
            <a:fld id="{4FD88A03-7405-4BD9-B9F7-9A52423DD8E4}" type="slidenum">
              <a:rPr lang="fr-FR" smtClean="0"/>
              <a:t>40</a:t>
            </a:fld>
            <a:endParaRPr lang="fr-FR"/>
          </a:p>
        </p:txBody>
      </p:sp>
    </p:spTree>
    <p:extLst>
      <p:ext uri="{BB962C8B-B14F-4D97-AF65-F5344CB8AC3E}">
        <p14:creationId xmlns:p14="http://schemas.microsoft.com/office/powerpoint/2010/main" val="1201673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Vaulted</a:t>
            </a:r>
            <a:r>
              <a:rPr lang="fr-FR" dirty="0" smtClean="0"/>
              <a:t> </a:t>
            </a:r>
            <a:r>
              <a:rPr lang="fr-FR" dirty="0" err="1" smtClean="0"/>
              <a:t>ceiling</a:t>
            </a:r>
            <a:r>
              <a:rPr lang="fr-FR" dirty="0" smtClean="0"/>
              <a:t> : exit place for hot air</a:t>
            </a:r>
            <a:endParaRPr lang="fr-FR" dirty="0"/>
          </a:p>
        </p:txBody>
      </p:sp>
      <p:sp>
        <p:nvSpPr>
          <p:cNvPr id="4" name="Espace réservé du numéro de diapositive 3"/>
          <p:cNvSpPr>
            <a:spLocks noGrp="1"/>
          </p:cNvSpPr>
          <p:nvPr>
            <p:ph type="sldNum" sz="quarter" idx="10"/>
          </p:nvPr>
        </p:nvSpPr>
        <p:spPr/>
        <p:txBody>
          <a:bodyPr/>
          <a:lstStyle/>
          <a:p>
            <a:fld id="{4FD88A03-7405-4BD9-B9F7-9A52423DD8E4}" type="slidenum">
              <a:rPr lang="fr-FR" smtClean="0"/>
              <a:t>43</a:t>
            </a:fld>
            <a:endParaRPr lang="fr-FR"/>
          </a:p>
        </p:txBody>
      </p:sp>
    </p:spTree>
    <p:extLst>
      <p:ext uri="{BB962C8B-B14F-4D97-AF65-F5344CB8AC3E}">
        <p14:creationId xmlns:p14="http://schemas.microsoft.com/office/powerpoint/2010/main" val="17230298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The first stage of measures would provide an estimated 25 per cent reduction in energy consumption</a:t>
            </a:r>
            <a:endParaRPr lang="fr-FR" dirty="0"/>
          </a:p>
        </p:txBody>
      </p:sp>
      <p:sp>
        <p:nvSpPr>
          <p:cNvPr id="4" name="Espace réservé du numéro de diapositive 3"/>
          <p:cNvSpPr>
            <a:spLocks noGrp="1"/>
          </p:cNvSpPr>
          <p:nvPr>
            <p:ph type="sldNum" sz="quarter" idx="10"/>
          </p:nvPr>
        </p:nvSpPr>
        <p:spPr/>
        <p:txBody>
          <a:bodyPr/>
          <a:lstStyle/>
          <a:p>
            <a:fld id="{4FD88A03-7405-4BD9-B9F7-9A52423DD8E4}" type="slidenum">
              <a:rPr lang="fr-FR" smtClean="0"/>
              <a:t>47</a:t>
            </a:fld>
            <a:endParaRPr lang="fr-FR"/>
          </a:p>
        </p:txBody>
      </p:sp>
    </p:spTree>
    <p:extLst>
      <p:ext uri="{BB962C8B-B14F-4D97-AF65-F5344CB8AC3E}">
        <p14:creationId xmlns:p14="http://schemas.microsoft.com/office/powerpoint/2010/main" val="1838120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 Kalundborg, au Danemark, sept entreprises – dont une raffinerie, un fabricant de </a:t>
            </a:r>
            <a:r>
              <a:rPr lang="fr-FR" dirty="0" err="1" smtClean="0"/>
              <a:t>Placoplâtre</a:t>
            </a:r>
            <a:r>
              <a:rPr lang="fr-FR" dirty="0" smtClean="0"/>
              <a:t> et une centrale électrique – se sont associées, au départ par souci de rentabilité. Aujourd'hui, la centrale électrique chauffe 4 500 habitations de la ville et fournit de la vapeur à la raffinerie et au fabricant de </a:t>
            </a:r>
            <a:r>
              <a:rPr lang="fr-FR" dirty="0" err="1" smtClean="0"/>
              <a:t>Placoplâtre</a:t>
            </a:r>
            <a:r>
              <a:rPr lang="fr-FR" dirty="0" smtClean="0"/>
              <a:t>. En recyclant ses émanations de dioxyde de soufre, la raffinerie produit chaque année 200 000 tonnes de gypse, livrées au fabricant de </a:t>
            </a:r>
            <a:r>
              <a:rPr lang="fr-FR" dirty="0" err="1" smtClean="0"/>
              <a:t>Placoplâtre</a:t>
            </a:r>
            <a:r>
              <a:rPr lang="fr-FR" dirty="0" smtClean="0"/>
              <a:t>, et 20 000 tonnes de thiosulfate d'ammonium, un engrais liquide utilisé dans l'agriculture. </a:t>
            </a:r>
            <a:endParaRPr lang="fr-FR" dirty="0"/>
          </a:p>
        </p:txBody>
      </p:sp>
      <p:sp>
        <p:nvSpPr>
          <p:cNvPr id="4" name="Espace réservé du numéro de diapositive 3"/>
          <p:cNvSpPr>
            <a:spLocks noGrp="1"/>
          </p:cNvSpPr>
          <p:nvPr>
            <p:ph type="sldNum" sz="quarter" idx="10"/>
          </p:nvPr>
        </p:nvSpPr>
        <p:spPr/>
        <p:txBody>
          <a:bodyPr/>
          <a:lstStyle/>
          <a:p>
            <a:fld id="{4FD88A03-7405-4BD9-B9F7-9A52423DD8E4}" type="slidenum">
              <a:rPr lang="fr-FR" smtClean="0"/>
              <a:t>51</a:t>
            </a:fld>
            <a:endParaRPr lang="fr-FR"/>
          </a:p>
        </p:txBody>
      </p:sp>
    </p:spTree>
    <p:extLst>
      <p:ext uri="{BB962C8B-B14F-4D97-AF65-F5344CB8AC3E}">
        <p14:creationId xmlns:p14="http://schemas.microsoft.com/office/powerpoint/2010/main" val="2100828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smtClean="0">
                <a:solidFill>
                  <a:schemeClr val="tx1"/>
                </a:solidFill>
                <a:effectLst/>
                <a:latin typeface="+mn-lt"/>
                <a:ea typeface="+mn-ea"/>
                <a:cs typeface="+mn-cs"/>
              </a:rPr>
              <a:t>13 559 </a:t>
            </a:r>
            <a:r>
              <a:rPr lang="fr-FR" dirty="0" smtClean="0"/>
              <a:t>MW</a:t>
            </a:r>
            <a:r>
              <a:rPr lang="fr-FR" sz="1200" b="0" i="0" kern="1200" dirty="0" smtClean="0">
                <a:solidFill>
                  <a:schemeClr val="tx1"/>
                </a:solidFill>
                <a:effectLst/>
                <a:latin typeface="+mn-lt"/>
                <a:ea typeface="+mn-ea"/>
                <a:cs typeface="+mn-cs"/>
              </a:rPr>
              <a:t>  installé, La production des éoliennes a atteint 24,0 </a:t>
            </a:r>
            <a:r>
              <a:rPr lang="fr-FR" dirty="0" smtClean="0"/>
              <a:t>TWh</a:t>
            </a:r>
            <a:r>
              <a:rPr lang="fr-FR" sz="1200" b="0" i="0" kern="1200" dirty="0" smtClean="0">
                <a:solidFill>
                  <a:schemeClr val="tx1"/>
                </a:solidFill>
                <a:effectLst/>
                <a:latin typeface="+mn-lt"/>
                <a:ea typeface="+mn-ea"/>
                <a:cs typeface="+mn-cs"/>
              </a:rPr>
              <a:t> en 2017 (86 400 000 GJ), production qui peut durer 20 ans (vie d’une éolienne), 1800 tonnes pour 2,5 MW, soit un</a:t>
            </a:r>
            <a:r>
              <a:rPr lang="fr-FR" sz="1200" b="0" i="0" kern="1200" baseline="0" dirty="0" smtClean="0">
                <a:solidFill>
                  <a:schemeClr val="tx1"/>
                </a:solidFill>
                <a:effectLst/>
                <a:latin typeface="+mn-lt"/>
                <a:ea typeface="+mn-ea"/>
                <a:cs typeface="+mn-cs"/>
              </a:rPr>
              <a:t> parc de 5400 éolienne soit 9,7 </a:t>
            </a:r>
            <a:r>
              <a:rPr lang="fr-FR" sz="1200" b="0" i="0" kern="1200" baseline="0" dirty="0" err="1" smtClean="0">
                <a:solidFill>
                  <a:schemeClr val="tx1"/>
                </a:solidFill>
                <a:effectLst/>
                <a:latin typeface="+mn-lt"/>
                <a:ea typeface="+mn-ea"/>
                <a:cs typeface="+mn-cs"/>
              </a:rPr>
              <a:t>Mtonnes</a:t>
            </a:r>
            <a:r>
              <a:rPr lang="fr-FR" sz="1200" b="0" i="0" kern="1200" baseline="0" dirty="0" smtClean="0">
                <a:solidFill>
                  <a:schemeClr val="tx1"/>
                </a:solidFill>
                <a:effectLst/>
                <a:latin typeface="+mn-lt"/>
                <a:ea typeface="+mn-ea"/>
                <a:cs typeface="+mn-cs"/>
              </a:rPr>
              <a:t> d’où une densité énergétique de 178 GJ/t ou 49,5kWh/kg</a:t>
            </a:r>
          </a:p>
          <a:p>
            <a:r>
              <a:rPr lang="fr-FR" sz="1200" b="0" i="0" kern="1200" baseline="0" dirty="0" smtClean="0">
                <a:solidFill>
                  <a:schemeClr val="tx1"/>
                </a:solidFill>
                <a:effectLst/>
                <a:latin typeface="+mn-lt"/>
                <a:ea typeface="+mn-ea"/>
                <a:cs typeface="+mn-cs"/>
              </a:rPr>
              <a:t>Mais la puissance massique c’est autre chose : 24TWh sur un an = 2739 MW moyen soit  282 W/tonne…</a:t>
            </a:r>
          </a:p>
          <a:p>
            <a:r>
              <a:rPr lang="fr-FR" sz="1200" b="0" i="0" kern="1200" baseline="0" dirty="0" smtClean="0">
                <a:solidFill>
                  <a:schemeClr val="tx1"/>
                </a:solidFill>
                <a:effectLst/>
                <a:latin typeface="+mn-lt"/>
                <a:ea typeface="+mn-ea"/>
                <a:cs typeface="+mn-cs"/>
              </a:rPr>
              <a:t>Une voiture </a:t>
            </a:r>
            <a:r>
              <a:rPr lang="fr-FR" sz="1200" b="0" i="0" kern="1200" baseline="0" dirty="0" err="1" smtClean="0">
                <a:solidFill>
                  <a:schemeClr val="tx1"/>
                </a:solidFill>
                <a:effectLst/>
                <a:latin typeface="+mn-lt"/>
                <a:ea typeface="+mn-ea"/>
                <a:cs typeface="+mn-cs"/>
              </a:rPr>
              <a:t>twingo</a:t>
            </a:r>
            <a:r>
              <a:rPr lang="fr-FR" sz="1200" b="0" i="0" kern="1200" baseline="0" dirty="0" smtClean="0">
                <a:solidFill>
                  <a:schemeClr val="tx1"/>
                </a:solidFill>
                <a:effectLst/>
                <a:latin typeface="+mn-lt"/>
                <a:ea typeface="+mn-ea"/>
                <a:cs typeface="+mn-cs"/>
              </a:rPr>
              <a:t> de 820 kg et 60ch : 53,8 W/kg</a:t>
            </a:r>
          </a:p>
          <a:p>
            <a:r>
              <a:rPr lang="fr-FR" sz="1200" b="0" i="0" kern="1200" baseline="0" dirty="0" smtClean="0">
                <a:solidFill>
                  <a:schemeClr val="tx1"/>
                </a:solidFill>
                <a:effectLst/>
                <a:latin typeface="+mn-lt"/>
                <a:ea typeface="+mn-ea"/>
                <a:cs typeface="+mn-cs"/>
              </a:rPr>
              <a:t>Une </a:t>
            </a:r>
            <a:r>
              <a:rPr lang="fr-FR" sz="1200" b="0" i="0" kern="1200" baseline="0" dirty="0" err="1" smtClean="0">
                <a:solidFill>
                  <a:schemeClr val="tx1"/>
                </a:solidFill>
                <a:effectLst/>
                <a:latin typeface="+mn-lt"/>
                <a:ea typeface="+mn-ea"/>
                <a:cs typeface="+mn-cs"/>
              </a:rPr>
              <a:t>bugatti</a:t>
            </a:r>
            <a:r>
              <a:rPr lang="fr-FR" sz="1200" b="0" i="0" kern="1200" baseline="0" dirty="0" smtClean="0">
                <a:solidFill>
                  <a:schemeClr val="tx1"/>
                </a:solidFill>
                <a:effectLst/>
                <a:latin typeface="+mn-lt"/>
                <a:ea typeface="+mn-ea"/>
                <a:cs typeface="+mn-cs"/>
              </a:rPr>
              <a:t> </a:t>
            </a:r>
            <a:r>
              <a:rPr lang="fr-FR" sz="1200" b="0" i="0" kern="1200" baseline="0" dirty="0" err="1" smtClean="0">
                <a:solidFill>
                  <a:schemeClr val="tx1"/>
                </a:solidFill>
                <a:effectLst/>
                <a:latin typeface="+mn-lt"/>
                <a:ea typeface="+mn-ea"/>
                <a:cs typeface="+mn-cs"/>
              </a:rPr>
              <a:t>veyron</a:t>
            </a:r>
            <a:r>
              <a:rPr lang="fr-FR" sz="1200" b="0" i="0" kern="1200" baseline="0" dirty="0" smtClean="0">
                <a:solidFill>
                  <a:schemeClr val="tx1"/>
                </a:solidFill>
                <a:effectLst/>
                <a:latin typeface="+mn-lt"/>
                <a:ea typeface="+mn-ea"/>
                <a:cs typeface="+mn-cs"/>
              </a:rPr>
              <a:t> : 390 W/kg et une F1 : 1226 W/kg …</a:t>
            </a:r>
          </a:p>
          <a:p>
            <a:r>
              <a:rPr lang="fr-FR" sz="1200" b="0" i="0" kern="1200" baseline="0" dirty="0" smtClean="0">
                <a:solidFill>
                  <a:schemeClr val="tx1"/>
                </a:solidFill>
                <a:effectLst/>
                <a:latin typeface="+mn-lt"/>
                <a:ea typeface="+mn-ea"/>
                <a:cs typeface="+mn-cs"/>
              </a:rPr>
              <a:t>Moteur électrique : 10000 W/kg</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08EBCA-3529-423C-9E16-D98E01BF0316}"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00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6 zones d'un demi-kilomètre carré chacune, situées sur un plateau de roches rouges de la chaîne des Ghats occidentaux (Inde). Résultat : sur les 3 zones hérissées d'éoliennes, l'abondance des oiseaux a été divisée par 4. Quant à la vie terrestre, elle a été bouleversée. Notamment pour ses principaux habitants : les splendides lézards </a:t>
            </a:r>
            <a:r>
              <a:rPr lang="fr-FR" i="1" dirty="0" err="1" smtClean="0"/>
              <a:t>Sarada</a:t>
            </a:r>
            <a:r>
              <a:rPr lang="fr-FR" i="1" dirty="0" smtClean="0"/>
              <a:t> </a:t>
            </a:r>
            <a:r>
              <a:rPr lang="fr-FR" i="1" dirty="0" err="1" smtClean="0"/>
              <a:t>superba</a:t>
            </a:r>
            <a:r>
              <a:rPr lang="fr-FR" dirty="0" smtClean="0"/>
              <a:t>. </a:t>
            </a:r>
            <a:r>
              <a:rPr lang="fr-FR" i="1" dirty="0" smtClean="0"/>
              <a:t>"Leur densité a triplé, </a:t>
            </a:r>
            <a:r>
              <a:rPr lang="fr-FR" dirty="0" smtClean="0"/>
              <a:t>affirme l'écologue, </a:t>
            </a:r>
            <a:r>
              <a:rPr lang="fr-FR" i="1" dirty="0" smtClean="0"/>
              <a:t>provoquant des changements de comportement et de morphologie. " </a:t>
            </a:r>
            <a:r>
              <a:rPr lang="fr-FR" dirty="0" smtClean="0"/>
              <a:t>Ils ont maigri et la beauté de leurs ornements sexuels a fané. En cause : leur surpopulation qui réduit la nourriture disponible et la nécessité de se démarquer. </a:t>
            </a:r>
            <a:r>
              <a:rPr lang="fr-FR" i="1" dirty="0" smtClean="0"/>
              <a:t>"Plusieurs études montrent que les parcs éoliens modifient en profondeur les écosystèmes,</a:t>
            </a:r>
            <a:endParaRPr lang="fr-FR" dirty="0"/>
          </a:p>
        </p:txBody>
      </p:sp>
      <p:sp>
        <p:nvSpPr>
          <p:cNvPr id="4" name="Espace réservé du numéro de diapositive 3"/>
          <p:cNvSpPr>
            <a:spLocks noGrp="1"/>
          </p:cNvSpPr>
          <p:nvPr>
            <p:ph type="sldNum" sz="quarter" idx="10"/>
          </p:nvPr>
        </p:nvSpPr>
        <p:spPr/>
        <p:txBody>
          <a:bodyPr/>
          <a:lstStyle/>
          <a:p>
            <a:fld id="{4FD88A03-7405-4BD9-B9F7-9A52423DD8E4}" type="slidenum">
              <a:rPr lang="fr-FR" smtClean="0"/>
              <a:t>12</a:t>
            </a:fld>
            <a:endParaRPr lang="fr-FR"/>
          </a:p>
        </p:txBody>
      </p:sp>
    </p:spTree>
    <p:extLst>
      <p:ext uri="{BB962C8B-B14F-4D97-AF65-F5344CB8AC3E}">
        <p14:creationId xmlns:p14="http://schemas.microsoft.com/office/powerpoint/2010/main" val="1928048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ce qui pose problème, c’est l’imposante place dont a besoin la turbine pour faire son œuvre et le bruit qu’elle fait en déplaçant un grand volume d’air. C’est pourquoi </a:t>
            </a:r>
            <a:r>
              <a:rPr lang="fr-FR" dirty="0" err="1" smtClean="0"/>
              <a:t>Tyer</a:t>
            </a:r>
            <a:r>
              <a:rPr lang="fr-FR" dirty="0" smtClean="0"/>
              <a:t> Wind, une startup tunisienne, a imaginé un système plus discret et plus efficace</a:t>
            </a:r>
          </a:p>
          <a:p>
            <a:endParaRPr lang="fr-FR" dirty="0"/>
          </a:p>
        </p:txBody>
      </p:sp>
      <p:sp>
        <p:nvSpPr>
          <p:cNvPr id="4" name="Espace réservé du numéro de diapositive 3"/>
          <p:cNvSpPr>
            <a:spLocks noGrp="1"/>
          </p:cNvSpPr>
          <p:nvPr>
            <p:ph type="sldNum" sz="quarter" idx="10"/>
          </p:nvPr>
        </p:nvSpPr>
        <p:spPr/>
        <p:txBody>
          <a:bodyPr/>
          <a:lstStyle/>
          <a:p>
            <a:fld id="{4FD88A03-7405-4BD9-B9F7-9A52423DD8E4}" type="slidenum">
              <a:rPr lang="fr-FR" smtClean="0"/>
              <a:t>14</a:t>
            </a:fld>
            <a:endParaRPr lang="fr-FR"/>
          </a:p>
        </p:txBody>
      </p:sp>
    </p:spTree>
    <p:extLst>
      <p:ext uri="{BB962C8B-B14F-4D97-AF65-F5344CB8AC3E}">
        <p14:creationId xmlns:p14="http://schemas.microsoft.com/office/powerpoint/2010/main" val="686974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Problèmes de bruit, de sécurité en cas de casse des pales et d’ombre portée (effet</a:t>
            </a:r>
            <a:r>
              <a:rPr lang="fr-FR" baseline="0" dirty="0" smtClean="0"/>
              <a:t> stroboscopique)</a:t>
            </a:r>
            <a:endParaRPr lang="fr-FR" dirty="0"/>
          </a:p>
        </p:txBody>
      </p:sp>
      <p:sp>
        <p:nvSpPr>
          <p:cNvPr id="4" name="Espace réservé du numéro de diapositive 3"/>
          <p:cNvSpPr>
            <a:spLocks noGrp="1"/>
          </p:cNvSpPr>
          <p:nvPr>
            <p:ph type="sldNum" sz="quarter" idx="10"/>
          </p:nvPr>
        </p:nvSpPr>
        <p:spPr/>
        <p:txBody>
          <a:bodyPr/>
          <a:lstStyle/>
          <a:p>
            <a:fld id="{4FD88A03-7405-4BD9-B9F7-9A52423DD8E4}" type="slidenum">
              <a:rPr lang="fr-FR" smtClean="0"/>
              <a:t>16</a:t>
            </a:fld>
            <a:endParaRPr lang="fr-FR"/>
          </a:p>
        </p:txBody>
      </p:sp>
    </p:spTree>
    <p:extLst>
      <p:ext uri="{BB962C8B-B14F-4D97-AF65-F5344CB8AC3E}">
        <p14:creationId xmlns:p14="http://schemas.microsoft.com/office/powerpoint/2010/main" val="1489201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Problèmes de bruit, de sécurité en cas de casse des pales et d’ombre portée (effet</a:t>
            </a:r>
            <a:r>
              <a:rPr lang="fr-FR" baseline="0" dirty="0" smtClean="0"/>
              <a:t> stroboscopique)</a:t>
            </a:r>
            <a:endParaRPr lang="fr-FR" dirty="0"/>
          </a:p>
        </p:txBody>
      </p:sp>
      <p:sp>
        <p:nvSpPr>
          <p:cNvPr id="4" name="Espace réservé du numéro de diapositive 3"/>
          <p:cNvSpPr>
            <a:spLocks noGrp="1"/>
          </p:cNvSpPr>
          <p:nvPr>
            <p:ph type="sldNum" sz="quarter" idx="10"/>
          </p:nvPr>
        </p:nvSpPr>
        <p:spPr/>
        <p:txBody>
          <a:bodyPr/>
          <a:lstStyle/>
          <a:p>
            <a:fld id="{4FD88A03-7405-4BD9-B9F7-9A52423DD8E4}" type="slidenum">
              <a:rPr lang="fr-FR" smtClean="0"/>
              <a:t>17</a:t>
            </a:fld>
            <a:endParaRPr lang="fr-FR"/>
          </a:p>
        </p:txBody>
      </p:sp>
    </p:spTree>
    <p:extLst>
      <p:ext uri="{BB962C8B-B14F-4D97-AF65-F5344CB8AC3E}">
        <p14:creationId xmlns:p14="http://schemas.microsoft.com/office/powerpoint/2010/main" val="1177128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FD88A03-7405-4BD9-B9F7-9A52423DD8E4}" type="slidenum">
              <a:rPr lang="fr-FR" smtClean="0"/>
              <a:t>19</a:t>
            </a:fld>
            <a:endParaRPr lang="fr-FR"/>
          </a:p>
        </p:txBody>
      </p:sp>
    </p:spTree>
    <p:extLst>
      <p:ext uri="{BB962C8B-B14F-4D97-AF65-F5344CB8AC3E}">
        <p14:creationId xmlns:p14="http://schemas.microsoft.com/office/powerpoint/2010/main" val="2534578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https://es.wikipedia.org/wiki/Pozo_a%C3%A9reo_(condensador)#Organizaci%C3%B3n_Internacional_para_el_aprovechamiento_del_roc%C3%ADo</a:t>
            </a:r>
          </a:p>
          <a:p>
            <a:endParaRPr lang="fr-FR" dirty="0"/>
          </a:p>
        </p:txBody>
      </p:sp>
      <p:sp>
        <p:nvSpPr>
          <p:cNvPr id="4" name="Espace réservé du numéro de diapositive 3"/>
          <p:cNvSpPr>
            <a:spLocks noGrp="1"/>
          </p:cNvSpPr>
          <p:nvPr>
            <p:ph type="sldNum" sz="quarter" idx="10"/>
          </p:nvPr>
        </p:nvSpPr>
        <p:spPr/>
        <p:txBody>
          <a:bodyPr/>
          <a:lstStyle/>
          <a:p>
            <a:fld id="{4FD88A03-7405-4BD9-B9F7-9A52423DD8E4}" type="slidenum">
              <a:rPr lang="fr-FR" smtClean="0"/>
              <a:t>21</a:t>
            </a:fld>
            <a:endParaRPr lang="fr-FR"/>
          </a:p>
        </p:txBody>
      </p:sp>
    </p:spTree>
    <p:extLst>
      <p:ext uri="{BB962C8B-B14F-4D97-AF65-F5344CB8AC3E}">
        <p14:creationId xmlns:p14="http://schemas.microsoft.com/office/powerpoint/2010/main" val="3193513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wmf"/><Relationship Id="rId1" Type="http://schemas.openxmlformats.org/officeDocument/2006/relationships/slideMaster" Target="../slideMasters/slideMaster2.xml"/><Relationship Id="rId5" Type="http://schemas.openxmlformats.org/officeDocument/2006/relationships/image" Target="../media/image1.emf"/><Relationship Id="rId4" Type="http://schemas.openxmlformats.org/officeDocument/2006/relationships/image" Target="../media/image5.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wmf"/><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w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w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C7A7FE9A-2B32-4D2C-826C-7A7DD00EF21D}" type="datetimeFigureOut">
              <a:rPr lang="fr-FR" smtClean="0"/>
              <a:t>14/02/2019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82EFAD9-AE02-46C3-BC90-802C903D297A}" type="slidenum">
              <a:rPr lang="fr-FR" smtClean="0"/>
              <a:t>‹N°›</a:t>
            </a:fld>
            <a:endParaRPr lang="fr-FR"/>
          </a:p>
        </p:txBody>
      </p:sp>
    </p:spTree>
    <p:extLst>
      <p:ext uri="{BB962C8B-B14F-4D97-AF65-F5344CB8AC3E}">
        <p14:creationId xmlns:p14="http://schemas.microsoft.com/office/powerpoint/2010/main" val="462801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7A7FE9A-2B32-4D2C-826C-7A7DD00EF21D}" type="datetimeFigureOut">
              <a:rPr lang="fr-FR" smtClean="0"/>
              <a:t>14/02/2019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82EFAD9-AE02-46C3-BC90-802C903D297A}" type="slidenum">
              <a:rPr lang="fr-FR" smtClean="0"/>
              <a:t>‹N°›</a:t>
            </a:fld>
            <a:endParaRPr lang="fr-FR"/>
          </a:p>
        </p:txBody>
      </p:sp>
    </p:spTree>
    <p:extLst>
      <p:ext uri="{BB962C8B-B14F-4D97-AF65-F5344CB8AC3E}">
        <p14:creationId xmlns:p14="http://schemas.microsoft.com/office/powerpoint/2010/main" val="1377741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7A7FE9A-2B32-4D2C-826C-7A7DD00EF21D}" type="datetimeFigureOut">
              <a:rPr lang="fr-FR" smtClean="0"/>
              <a:t>14/02/2019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82EFAD9-AE02-46C3-BC90-802C903D297A}" type="slidenum">
              <a:rPr lang="fr-FR" smtClean="0"/>
              <a:t>‹N°›</a:t>
            </a:fld>
            <a:endParaRPr lang="fr-FR"/>
          </a:p>
        </p:txBody>
      </p:sp>
    </p:spTree>
    <p:extLst>
      <p:ext uri="{BB962C8B-B14F-4D97-AF65-F5344CB8AC3E}">
        <p14:creationId xmlns:p14="http://schemas.microsoft.com/office/powerpoint/2010/main" val="4034472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_seul">
    <p:spTree>
      <p:nvGrpSpPr>
        <p:cNvPr id="1" name=""/>
        <p:cNvGrpSpPr/>
        <p:nvPr/>
      </p:nvGrpSpPr>
      <p:grpSpPr>
        <a:xfrm>
          <a:off x="0" y="0"/>
          <a:ext cx="0" cy="0"/>
          <a:chOff x="0" y="0"/>
          <a:chExt cx="0" cy="0"/>
        </a:xfrm>
      </p:grpSpPr>
      <p:sp>
        <p:nvSpPr>
          <p:cNvPr id="7" name="Pentagone 10"/>
          <p:cNvSpPr/>
          <p:nvPr userDrawn="1"/>
        </p:nvSpPr>
        <p:spPr>
          <a:xfrm rot="5400000" flipH="1" flipV="1">
            <a:off x="11249560" y="-506866"/>
            <a:ext cx="435581" cy="1449309"/>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47000"/>
                </a:srgbClr>
              </a:gs>
            </a:gsLst>
            <a:lin ang="588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9" name="Pentagone 10"/>
          <p:cNvSpPr/>
          <p:nvPr userDrawn="1"/>
        </p:nvSpPr>
        <p:spPr>
          <a:xfrm rot="16200000" flipH="1" flipV="1">
            <a:off x="318753" y="6278605"/>
            <a:ext cx="273923" cy="911424"/>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0" name="Pentagone 10"/>
          <p:cNvSpPr/>
          <p:nvPr userDrawn="1"/>
        </p:nvSpPr>
        <p:spPr>
          <a:xfrm rot="5400000" flipH="1" flipV="1">
            <a:off x="11599331" y="-318751"/>
            <a:ext cx="273923" cy="911424"/>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57000"/>
                </a:srgbClr>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2" name="Titre 1"/>
          <p:cNvSpPr>
            <a:spLocks noGrp="1"/>
          </p:cNvSpPr>
          <p:nvPr>
            <p:ph type="title"/>
          </p:nvPr>
        </p:nvSpPr>
        <p:spPr>
          <a:xfrm>
            <a:off x="609600" y="274643"/>
            <a:ext cx="10972800" cy="501407"/>
          </a:xfrm>
          <a:prstGeom prst="rect">
            <a:avLst/>
          </a:prstGeom>
        </p:spPr>
        <p:txBody>
          <a:bodyPr lIns="0" rIns="0">
            <a:normAutofit/>
          </a:bodyPr>
          <a:lstStyle>
            <a:lvl1pPr algn="l">
              <a:defRPr sz="1800" b="1">
                <a:solidFill>
                  <a:srgbClr val="6E0740"/>
                </a:solidFill>
                <a:latin typeface="Arial"/>
                <a:cs typeface="Arial"/>
              </a:defRPr>
            </a:lvl1pPr>
          </a:lstStyle>
          <a:p>
            <a:r>
              <a:rPr lang="fr-FR" smtClean="0"/>
              <a:t>Modifiez le style du titre</a:t>
            </a:r>
            <a:endParaRPr lang="fr-FR" dirty="0"/>
          </a:p>
        </p:txBody>
      </p:sp>
      <p:sp>
        <p:nvSpPr>
          <p:cNvPr id="5" name="Espace réservé du pied de page 4"/>
          <p:cNvSpPr>
            <a:spLocks noGrp="1"/>
          </p:cNvSpPr>
          <p:nvPr>
            <p:ph type="ftr" sz="quarter" idx="11"/>
          </p:nvPr>
        </p:nvSpPr>
        <p:spPr>
          <a:xfrm>
            <a:off x="4165600" y="6356355"/>
            <a:ext cx="3860800" cy="365125"/>
          </a:xfrm>
          <a:prstGeom prst="rect">
            <a:avLst/>
          </a:prstGeom>
        </p:spPr>
        <p:txBody>
          <a:bodyPr/>
          <a:lstStyle>
            <a:lvl1pPr>
              <a:defRPr b="1"/>
            </a:lvl1pPr>
          </a:lstStyle>
          <a:p>
            <a:fld id="{3466D8FE-5733-7B45-8963-854D3AC5C96E}" type="slidenum">
              <a:rPr lang="fr-FR" smtClean="0"/>
              <a:pPr/>
              <a:t>‹N°›</a:t>
            </a:fld>
            <a:endParaRPr lang="fr-FR" dirty="0"/>
          </a:p>
        </p:txBody>
      </p:sp>
      <p:pic>
        <p:nvPicPr>
          <p:cNvPr id="12" name="Imag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83905" y="6474391"/>
            <a:ext cx="848265" cy="283523"/>
          </a:xfrm>
          <a:prstGeom prst="rect">
            <a:avLst/>
          </a:prstGeom>
        </p:spPr>
      </p:pic>
      <p:pic>
        <p:nvPicPr>
          <p:cNvPr id="16" name="Image 15" descr="Logo_INSALyon-quadri copi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435" y="6535084"/>
            <a:ext cx="1344000" cy="219807"/>
          </a:xfrm>
          <a:prstGeom prst="rect">
            <a:avLst/>
          </a:prstGeom>
        </p:spPr>
      </p:pic>
      <p:sp>
        <p:nvSpPr>
          <p:cNvPr id="4" name="Rectangle 3"/>
          <p:cNvSpPr/>
          <p:nvPr userDrawn="1"/>
        </p:nvSpPr>
        <p:spPr>
          <a:xfrm>
            <a:off x="609600" y="698500"/>
            <a:ext cx="4800000" cy="36000"/>
          </a:xfrm>
          <a:prstGeom prst="rect">
            <a:avLst/>
          </a:prstGeom>
          <a:gradFill flip="none" rotWithShape="1">
            <a:gsLst>
              <a:gs pos="0">
                <a:srgbClr val="6E0740"/>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415633055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re_et_contenu">
    <p:spTree>
      <p:nvGrpSpPr>
        <p:cNvPr id="1" name=""/>
        <p:cNvGrpSpPr/>
        <p:nvPr/>
      </p:nvGrpSpPr>
      <p:grpSpPr>
        <a:xfrm>
          <a:off x="0" y="0"/>
          <a:ext cx="0" cy="0"/>
          <a:chOff x="0" y="0"/>
          <a:chExt cx="0" cy="0"/>
        </a:xfrm>
      </p:grpSpPr>
      <p:sp>
        <p:nvSpPr>
          <p:cNvPr id="7" name="Pentagone 10"/>
          <p:cNvSpPr/>
          <p:nvPr userDrawn="1"/>
        </p:nvSpPr>
        <p:spPr>
          <a:xfrm rot="5400000" flipH="1" flipV="1">
            <a:off x="11249560" y="-506866"/>
            <a:ext cx="435581" cy="1449309"/>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47000"/>
                </a:srgbClr>
              </a:gs>
            </a:gsLst>
            <a:lin ang="588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9" name="Pentagone 10"/>
          <p:cNvSpPr/>
          <p:nvPr userDrawn="1"/>
        </p:nvSpPr>
        <p:spPr>
          <a:xfrm rot="16200000" flipH="1" flipV="1">
            <a:off x="318753" y="6278605"/>
            <a:ext cx="273923" cy="911424"/>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10" name="Pentagone 10"/>
          <p:cNvSpPr/>
          <p:nvPr userDrawn="1"/>
        </p:nvSpPr>
        <p:spPr>
          <a:xfrm rot="5400000" flipH="1" flipV="1">
            <a:off x="11599331" y="-318751"/>
            <a:ext cx="273923" cy="911424"/>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57000"/>
                </a:srgbClr>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sz="1800"/>
          </a:p>
        </p:txBody>
      </p:sp>
      <p:sp>
        <p:nvSpPr>
          <p:cNvPr id="2" name="Titre 1"/>
          <p:cNvSpPr>
            <a:spLocks noGrp="1"/>
          </p:cNvSpPr>
          <p:nvPr>
            <p:ph type="title"/>
          </p:nvPr>
        </p:nvSpPr>
        <p:spPr>
          <a:xfrm>
            <a:off x="609600" y="274643"/>
            <a:ext cx="10972800" cy="501407"/>
          </a:xfrm>
          <a:prstGeom prst="rect">
            <a:avLst/>
          </a:prstGeom>
        </p:spPr>
        <p:txBody>
          <a:bodyPr lIns="0" rIns="0">
            <a:normAutofit/>
          </a:bodyPr>
          <a:lstStyle>
            <a:lvl1pPr algn="l">
              <a:defRPr sz="1800" b="1">
                <a:solidFill>
                  <a:srgbClr val="6E0740"/>
                </a:solidFill>
                <a:latin typeface="Arial"/>
                <a:cs typeface="Arial"/>
              </a:defRPr>
            </a:lvl1pPr>
          </a:lstStyle>
          <a:p>
            <a:r>
              <a:rPr lang="fr-FR" smtClean="0"/>
              <a:t>Modifiez le style du titre</a:t>
            </a:r>
            <a:endParaRPr lang="fr-FR" dirty="0"/>
          </a:p>
        </p:txBody>
      </p:sp>
      <p:sp>
        <p:nvSpPr>
          <p:cNvPr id="5" name="Espace réservé du pied de page 4"/>
          <p:cNvSpPr>
            <a:spLocks noGrp="1"/>
          </p:cNvSpPr>
          <p:nvPr>
            <p:ph type="ftr" sz="quarter" idx="11"/>
          </p:nvPr>
        </p:nvSpPr>
        <p:spPr>
          <a:xfrm>
            <a:off x="4165600" y="6356355"/>
            <a:ext cx="3860800" cy="365125"/>
          </a:xfrm>
          <a:prstGeom prst="rect">
            <a:avLst/>
          </a:prstGeom>
        </p:spPr>
        <p:txBody>
          <a:bodyPr/>
          <a:lstStyle>
            <a:lvl1pPr>
              <a:defRPr b="1"/>
            </a:lvl1pPr>
          </a:lstStyle>
          <a:p>
            <a:fld id="{3466D8FE-5733-7B45-8963-854D3AC5C96E}" type="slidenum">
              <a:rPr lang="fr-FR" smtClean="0"/>
              <a:pPr/>
              <a:t>‹N°›</a:t>
            </a:fld>
            <a:endParaRPr lang="fr-FR" dirty="0"/>
          </a:p>
        </p:txBody>
      </p:sp>
      <p:pic>
        <p:nvPicPr>
          <p:cNvPr id="12" name="Imag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83905" y="6474391"/>
            <a:ext cx="848265" cy="283523"/>
          </a:xfrm>
          <a:prstGeom prst="rect">
            <a:avLst/>
          </a:prstGeom>
        </p:spPr>
      </p:pic>
      <p:pic>
        <p:nvPicPr>
          <p:cNvPr id="16" name="Image 15" descr="Logo_INSALyon-quadri copi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435" y="6535084"/>
            <a:ext cx="1344000" cy="219807"/>
          </a:xfrm>
          <a:prstGeom prst="rect">
            <a:avLst/>
          </a:prstGeom>
        </p:spPr>
      </p:pic>
      <p:sp>
        <p:nvSpPr>
          <p:cNvPr id="4" name="Rectangle 3"/>
          <p:cNvSpPr/>
          <p:nvPr userDrawn="1"/>
        </p:nvSpPr>
        <p:spPr>
          <a:xfrm>
            <a:off x="609600" y="698500"/>
            <a:ext cx="4800000" cy="36000"/>
          </a:xfrm>
          <a:prstGeom prst="rect">
            <a:avLst/>
          </a:prstGeom>
          <a:gradFill flip="none" rotWithShape="1">
            <a:gsLst>
              <a:gs pos="0">
                <a:srgbClr val="6E0740"/>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p>
        </p:txBody>
      </p:sp>
      <p:sp>
        <p:nvSpPr>
          <p:cNvPr id="8" name="Espace réservé du contenu 7"/>
          <p:cNvSpPr>
            <a:spLocks noGrp="1"/>
          </p:cNvSpPr>
          <p:nvPr>
            <p:ph sz="quarter" idx="12"/>
          </p:nvPr>
        </p:nvSpPr>
        <p:spPr>
          <a:xfrm>
            <a:off x="609600" y="1016000"/>
            <a:ext cx="10972800" cy="51308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6656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hapitre">
    <p:spTree>
      <p:nvGrpSpPr>
        <p:cNvPr id="1" name=""/>
        <p:cNvGrpSpPr/>
        <p:nvPr/>
      </p:nvGrpSpPr>
      <p:grpSpPr>
        <a:xfrm>
          <a:off x="0" y="0"/>
          <a:ext cx="0" cy="0"/>
          <a:chOff x="0" y="0"/>
          <a:chExt cx="0" cy="0"/>
        </a:xfrm>
      </p:grpSpPr>
      <p:pic>
        <p:nvPicPr>
          <p:cNvPr id="10" name="Picture 4" descr="S:\serv_com\01_CHARTE-INSA-Rennes\2014\08_Modèles-PPT\Triangle-bas.eps"/>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42646"/>
          <a:stretch/>
        </p:blipFill>
        <p:spPr bwMode="auto">
          <a:xfrm>
            <a:off x="3611033" y="6388492"/>
            <a:ext cx="2592288" cy="469508"/>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Pentagone 10"/>
          <p:cNvSpPr/>
          <p:nvPr userDrawn="1"/>
        </p:nvSpPr>
        <p:spPr>
          <a:xfrm rot="16200000">
            <a:off x="7067140" y="-1844701"/>
            <a:ext cx="3319824" cy="6960877"/>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107" h="6167791">
                <a:moveTo>
                  <a:pt x="0" y="6163061"/>
                </a:moveTo>
                <a:lnTo>
                  <a:pt x="2943430" y="0"/>
                </a:lnTo>
                <a:lnTo>
                  <a:pt x="3908134" y="2177802"/>
                </a:lnTo>
                <a:cubicBezTo>
                  <a:pt x="3912983" y="4027011"/>
                  <a:pt x="3931867" y="4620289"/>
                  <a:pt x="3915667" y="6167791"/>
                </a:cubicBezTo>
                <a:lnTo>
                  <a:pt x="2013292" y="6160775"/>
                </a:lnTo>
                <a:lnTo>
                  <a:pt x="0" y="6163061"/>
                </a:lnTo>
                <a:close/>
              </a:path>
            </a:pathLst>
          </a:custGeom>
          <a:gradFill flip="none" rotWithShape="1">
            <a:gsLst>
              <a:gs pos="0">
                <a:srgbClr val="9D1747">
                  <a:alpha val="32000"/>
                </a:srgbClr>
              </a:gs>
              <a:gs pos="100000">
                <a:schemeClr val="bg1">
                  <a:alpha val="32000"/>
                </a:scheme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Losange 11"/>
          <p:cNvSpPr/>
          <p:nvPr userDrawn="1"/>
        </p:nvSpPr>
        <p:spPr>
          <a:xfrm>
            <a:off x="8869710" y="-24175"/>
            <a:ext cx="3355204" cy="1639451"/>
          </a:xfrm>
          <a:custGeom>
            <a:avLst/>
            <a:gdLst>
              <a:gd name="connsiteX0" fmla="*/ 0 w 4214577"/>
              <a:gd name="connsiteY0" fmla="*/ 1064219 h 2128437"/>
              <a:gd name="connsiteX1" fmla="*/ 2107289 w 4214577"/>
              <a:gd name="connsiteY1" fmla="*/ 0 h 2128437"/>
              <a:gd name="connsiteX2" fmla="*/ 4214577 w 4214577"/>
              <a:gd name="connsiteY2" fmla="*/ 1064219 h 2128437"/>
              <a:gd name="connsiteX3" fmla="*/ 2107289 w 4214577"/>
              <a:gd name="connsiteY3" fmla="*/ 2128437 h 2128437"/>
              <a:gd name="connsiteX4" fmla="*/ 0 w 4214577"/>
              <a:gd name="connsiteY4" fmla="*/ 1064219 h 2128437"/>
              <a:gd name="connsiteX0" fmla="*/ 0 w 4214577"/>
              <a:gd name="connsiteY0" fmla="*/ 1064219 h 2454797"/>
              <a:gd name="connsiteX1" fmla="*/ 2107289 w 4214577"/>
              <a:gd name="connsiteY1" fmla="*/ 0 h 2454797"/>
              <a:gd name="connsiteX2" fmla="*/ 4214577 w 4214577"/>
              <a:gd name="connsiteY2" fmla="*/ 1064219 h 2454797"/>
              <a:gd name="connsiteX3" fmla="*/ 2994195 w 4214577"/>
              <a:gd name="connsiteY3" fmla="*/ 2454797 h 2454797"/>
              <a:gd name="connsiteX4" fmla="*/ 0 w 4214577"/>
              <a:gd name="connsiteY4" fmla="*/ 1064219 h 2454797"/>
              <a:gd name="connsiteX0" fmla="*/ 0 w 4214577"/>
              <a:gd name="connsiteY0" fmla="*/ 560489 h 1951067"/>
              <a:gd name="connsiteX1" fmla="*/ 1192002 w 4214577"/>
              <a:gd name="connsiteY1" fmla="*/ 0 h 1951067"/>
              <a:gd name="connsiteX2" fmla="*/ 4214577 w 4214577"/>
              <a:gd name="connsiteY2" fmla="*/ 560489 h 1951067"/>
              <a:gd name="connsiteX3" fmla="*/ 2994195 w 4214577"/>
              <a:gd name="connsiteY3" fmla="*/ 1951067 h 1951067"/>
              <a:gd name="connsiteX4" fmla="*/ 0 w 4214577"/>
              <a:gd name="connsiteY4" fmla="*/ 560489 h 1951067"/>
              <a:gd name="connsiteX0" fmla="*/ 0 w 2994195"/>
              <a:gd name="connsiteY0" fmla="*/ 560489 h 1951067"/>
              <a:gd name="connsiteX1" fmla="*/ 1192002 w 2994195"/>
              <a:gd name="connsiteY1" fmla="*/ 0 h 1951067"/>
              <a:gd name="connsiteX2" fmla="*/ 2972909 w 2994195"/>
              <a:gd name="connsiteY2" fmla="*/ 7095 h 1951067"/>
              <a:gd name="connsiteX3" fmla="*/ 2994195 w 2994195"/>
              <a:gd name="connsiteY3" fmla="*/ 1951067 h 1951067"/>
              <a:gd name="connsiteX4" fmla="*/ 0 w 2994195"/>
              <a:gd name="connsiteY4" fmla="*/ 560489 h 1951067"/>
              <a:gd name="connsiteX0" fmla="*/ 0 w 2972910"/>
              <a:gd name="connsiteY0" fmla="*/ 560489 h 1936877"/>
              <a:gd name="connsiteX1" fmla="*/ 1192002 w 2972910"/>
              <a:gd name="connsiteY1" fmla="*/ 0 h 1936877"/>
              <a:gd name="connsiteX2" fmla="*/ 2972909 w 2972910"/>
              <a:gd name="connsiteY2" fmla="*/ 7095 h 1936877"/>
              <a:gd name="connsiteX3" fmla="*/ 2972910 w 2972910"/>
              <a:gd name="connsiteY3" fmla="*/ 1936877 h 1936877"/>
              <a:gd name="connsiteX4" fmla="*/ 0 w 2972910"/>
              <a:gd name="connsiteY4" fmla="*/ 560489 h 1936877"/>
              <a:gd name="connsiteX0" fmla="*/ 0 w 2972928"/>
              <a:gd name="connsiteY0" fmla="*/ 560489 h 1936880"/>
              <a:gd name="connsiteX1" fmla="*/ 1192002 w 2972928"/>
              <a:gd name="connsiteY1" fmla="*/ 0 h 1936880"/>
              <a:gd name="connsiteX2" fmla="*/ 2972909 w 2972928"/>
              <a:gd name="connsiteY2" fmla="*/ 7095 h 1936880"/>
              <a:gd name="connsiteX3" fmla="*/ 2972910 w 2972928"/>
              <a:gd name="connsiteY3" fmla="*/ 1936877 h 1936880"/>
              <a:gd name="connsiteX4" fmla="*/ 0 w 2972928"/>
              <a:gd name="connsiteY4" fmla="*/ 560489 h 193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28" h="1936880">
                <a:moveTo>
                  <a:pt x="0" y="560489"/>
                </a:moveTo>
                <a:lnTo>
                  <a:pt x="1192002" y="0"/>
                </a:lnTo>
                <a:lnTo>
                  <a:pt x="2972909" y="7095"/>
                </a:lnTo>
                <a:cubicBezTo>
                  <a:pt x="2972909" y="650356"/>
                  <a:pt x="2965815" y="1939241"/>
                  <a:pt x="2972910" y="1936877"/>
                </a:cubicBezTo>
                <a:cubicBezTo>
                  <a:pt x="2980005" y="1934513"/>
                  <a:pt x="990970" y="1019285"/>
                  <a:pt x="0" y="560489"/>
                </a:cubicBezTo>
                <a:close/>
              </a:path>
            </a:pathLst>
          </a:custGeom>
          <a:gradFill flip="none" rotWithShape="1">
            <a:gsLst>
              <a:gs pos="0">
                <a:schemeClr val="bg1">
                  <a:alpha val="14000"/>
                </a:schemeClr>
              </a:gs>
              <a:gs pos="100000">
                <a:srgbClr val="9D1747">
                  <a:alpha val="14000"/>
                </a:srgbClr>
              </a:gs>
            </a:gsLst>
            <a:lin ang="108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Triangle isocèle 13"/>
          <p:cNvSpPr/>
          <p:nvPr userDrawn="1"/>
        </p:nvSpPr>
        <p:spPr>
          <a:xfrm rot="16200000">
            <a:off x="10086545" y="45783"/>
            <a:ext cx="1746574" cy="2464336"/>
          </a:xfrm>
          <a:prstGeom prst="triangle">
            <a:avLst/>
          </a:prstGeom>
          <a:gradFill flip="none" rotWithShape="1">
            <a:gsLst>
              <a:gs pos="0">
                <a:srgbClr val="9D1747">
                  <a:alpha val="46000"/>
                </a:srgbClr>
              </a:gs>
              <a:gs pos="100000">
                <a:srgbClr val="FFFFFF">
                  <a:alpha val="16000"/>
                </a:srgbClr>
              </a:gs>
            </a:gsLst>
            <a:lin ang="594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Triangle isocèle 17"/>
          <p:cNvSpPr/>
          <p:nvPr userDrawn="1"/>
        </p:nvSpPr>
        <p:spPr>
          <a:xfrm rot="5400000">
            <a:off x="667259" y="1506517"/>
            <a:ext cx="3247355" cy="4581869"/>
          </a:xfrm>
          <a:prstGeom prst="triangle">
            <a:avLst/>
          </a:prstGeom>
          <a:solidFill>
            <a:srgbClr val="9D1747">
              <a:alpha val="71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riangle isocèle 18"/>
          <p:cNvSpPr/>
          <p:nvPr userDrawn="1"/>
        </p:nvSpPr>
        <p:spPr>
          <a:xfrm rot="5400000">
            <a:off x="667259" y="1119168"/>
            <a:ext cx="3247355" cy="4581869"/>
          </a:xfrm>
          <a:prstGeom prst="triangle">
            <a:avLst/>
          </a:prstGeom>
          <a:gradFill flip="none" rotWithShape="1">
            <a:gsLst>
              <a:gs pos="100000">
                <a:srgbClr val="9D1747">
                  <a:alpha val="80000"/>
                </a:srgbClr>
              </a:gs>
              <a:gs pos="0">
                <a:srgbClr val="FFFFFF">
                  <a:alpha val="36000"/>
                </a:srgb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Titre 1"/>
          <p:cNvSpPr>
            <a:spLocks noGrp="1"/>
          </p:cNvSpPr>
          <p:nvPr>
            <p:ph type="ctrTitle"/>
          </p:nvPr>
        </p:nvSpPr>
        <p:spPr>
          <a:xfrm>
            <a:off x="3611033" y="4384656"/>
            <a:ext cx="8212667" cy="644549"/>
          </a:xfrm>
          <a:prstGeom prst="rect">
            <a:avLst/>
          </a:prstGeom>
        </p:spPr>
        <p:txBody>
          <a:bodyPr>
            <a:normAutofit/>
          </a:bodyPr>
          <a:lstStyle>
            <a:lvl1pPr algn="l">
              <a:defRPr sz="3600" b="1">
                <a:solidFill>
                  <a:srgbClr val="000000"/>
                </a:solidFill>
                <a:latin typeface="Arial"/>
                <a:cs typeface="Arial"/>
              </a:defRPr>
            </a:lvl1pPr>
          </a:lstStyle>
          <a:p>
            <a:r>
              <a:rPr lang="fr-FR" smtClean="0"/>
              <a:t>Modifiez le style du titre</a:t>
            </a:r>
            <a:endParaRPr lang="fr-FR" dirty="0"/>
          </a:p>
        </p:txBody>
      </p:sp>
      <p:sp>
        <p:nvSpPr>
          <p:cNvPr id="22" name="Sous-titre 2"/>
          <p:cNvSpPr>
            <a:spLocks noGrp="1"/>
          </p:cNvSpPr>
          <p:nvPr>
            <p:ph type="subTitle" idx="1" hasCustomPrompt="1"/>
          </p:nvPr>
        </p:nvSpPr>
        <p:spPr>
          <a:xfrm>
            <a:off x="3611033" y="5033780"/>
            <a:ext cx="8212667" cy="466913"/>
          </a:xfrm>
          <a:prstGeom prst="rect">
            <a:avLst/>
          </a:prstGeom>
        </p:spPr>
        <p:txBody>
          <a:bodyPr>
            <a:normAutofit/>
          </a:bodyPr>
          <a:lstStyle>
            <a:lvl1pPr marL="0" indent="0" algn="l">
              <a:buNone/>
              <a:defRPr sz="2800" b="1">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sous-titres du masque</a:t>
            </a:r>
            <a:endParaRPr lang="fr-FR" dirty="0"/>
          </a:p>
        </p:txBody>
      </p:sp>
    </p:spTree>
    <p:extLst>
      <p:ext uri="{BB962C8B-B14F-4D97-AF65-F5344CB8AC3E}">
        <p14:creationId xmlns:p14="http://schemas.microsoft.com/office/powerpoint/2010/main" val="326646520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_BMC">
    <p:spTree>
      <p:nvGrpSpPr>
        <p:cNvPr id="1" name=""/>
        <p:cNvGrpSpPr/>
        <p:nvPr/>
      </p:nvGrpSpPr>
      <p:grpSpPr>
        <a:xfrm>
          <a:off x="0" y="0"/>
          <a:ext cx="0" cy="0"/>
          <a:chOff x="0" y="0"/>
          <a:chExt cx="0" cy="0"/>
        </a:xfrm>
      </p:grpSpPr>
      <p:pic>
        <p:nvPicPr>
          <p:cNvPr id="10" name="Picture 4" descr="S:\serv_com\01_CHARTE-INSA-Rennes\2014\08_Modèles-PPT\Triangle-bas.eps"/>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42646"/>
          <a:stretch/>
        </p:blipFill>
        <p:spPr bwMode="auto">
          <a:xfrm>
            <a:off x="3611033" y="6388492"/>
            <a:ext cx="2592288" cy="469508"/>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Pentagone 10"/>
          <p:cNvSpPr/>
          <p:nvPr userDrawn="1"/>
        </p:nvSpPr>
        <p:spPr>
          <a:xfrm rot="16200000">
            <a:off x="6134577" y="-2174981"/>
            <a:ext cx="3922107" cy="8223721"/>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107" h="6167791">
                <a:moveTo>
                  <a:pt x="0" y="6163061"/>
                </a:moveTo>
                <a:lnTo>
                  <a:pt x="2943430" y="0"/>
                </a:lnTo>
                <a:lnTo>
                  <a:pt x="3908134" y="2177802"/>
                </a:lnTo>
                <a:cubicBezTo>
                  <a:pt x="3912983" y="4027011"/>
                  <a:pt x="3931867" y="4620289"/>
                  <a:pt x="3915667" y="6167791"/>
                </a:cubicBezTo>
                <a:lnTo>
                  <a:pt x="2013292" y="6160775"/>
                </a:lnTo>
                <a:lnTo>
                  <a:pt x="0" y="6163061"/>
                </a:lnTo>
                <a:close/>
              </a:path>
            </a:pathLst>
          </a:custGeom>
          <a:gradFill flip="none" rotWithShape="1">
            <a:gsLst>
              <a:gs pos="0">
                <a:srgbClr val="9D1747">
                  <a:alpha val="32000"/>
                </a:srgbClr>
              </a:gs>
              <a:gs pos="100000">
                <a:schemeClr val="bg1">
                  <a:alpha val="32000"/>
                </a:scheme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Losange 11"/>
          <p:cNvSpPr/>
          <p:nvPr userDrawn="1"/>
        </p:nvSpPr>
        <p:spPr>
          <a:xfrm>
            <a:off x="8261011" y="-24175"/>
            <a:ext cx="3963904" cy="1936880"/>
          </a:xfrm>
          <a:custGeom>
            <a:avLst/>
            <a:gdLst>
              <a:gd name="connsiteX0" fmla="*/ 0 w 4214577"/>
              <a:gd name="connsiteY0" fmla="*/ 1064219 h 2128437"/>
              <a:gd name="connsiteX1" fmla="*/ 2107289 w 4214577"/>
              <a:gd name="connsiteY1" fmla="*/ 0 h 2128437"/>
              <a:gd name="connsiteX2" fmla="*/ 4214577 w 4214577"/>
              <a:gd name="connsiteY2" fmla="*/ 1064219 h 2128437"/>
              <a:gd name="connsiteX3" fmla="*/ 2107289 w 4214577"/>
              <a:gd name="connsiteY3" fmla="*/ 2128437 h 2128437"/>
              <a:gd name="connsiteX4" fmla="*/ 0 w 4214577"/>
              <a:gd name="connsiteY4" fmla="*/ 1064219 h 2128437"/>
              <a:gd name="connsiteX0" fmla="*/ 0 w 4214577"/>
              <a:gd name="connsiteY0" fmla="*/ 1064219 h 2454797"/>
              <a:gd name="connsiteX1" fmla="*/ 2107289 w 4214577"/>
              <a:gd name="connsiteY1" fmla="*/ 0 h 2454797"/>
              <a:gd name="connsiteX2" fmla="*/ 4214577 w 4214577"/>
              <a:gd name="connsiteY2" fmla="*/ 1064219 h 2454797"/>
              <a:gd name="connsiteX3" fmla="*/ 2994195 w 4214577"/>
              <a:gd name="connsiteY3" fmla="*/ 2454797 h 2454797"/>
              <a:gd name="connsiteX4" fmla="*/ 0 w 4214577"/>
              <a:gd name="connsiteY4" fmla="*/ 1064219 h 2454797"/>
              <a:gd name="connsiteX0" fmla="*/ 0 w 4214577"/>
              <a:gd name="connsiteY0" fmla="*/ 560489 h 1951067"/>
              <a:gd name="connsiteX1" fmla="*/ 1192002 w 4214577"/>
              <a:gd name="connsiteY1" fmla="*/ 0 h 1951067"/>
              <a:gd name="connsiteX2" fmla="*/ 4214577 w 4214577"/>
              <a:gd name="connsiteY2" fmla="*/ 560489 h 1951067"/>
              <a:gd name="connsiteX3" fmla="*/ 2994195 w 4214577"/>
              <a:gd name="connsiteY3" fmla="*/ 1951067 h 1951067"/>
              <a:gd name="connsiteX4" fmla="*/ 0 w 4214577"/>
              <a:gd name="connsiteY4" fmla="*/ 560489 h 1951067"/>
              <a:gd name="connsiteX0" fmla="*/ 0 w 2994195"/>
              <a:gd name="connsiteY0" fmla="*/ 560489 h 1951067"/>
              <a:gd name="connsiteX1" fmla="*/ 1192002 w 2994195"/>
              <a:gd name="connsiteY1" fmla="*/ 0 h 1951067"/>
              <a:gd name="connsiteX2" fmla="*/ 2972909 w 2994195"/>
              <a:gd name="connsiteY2" fmla="*/ 7095 h 1951067"/>
              <a:gd name="connsiteX3" fmla="*/ 2994195 w 2994195"/>
              <a:gd name="connsiteY3" fmla="*/ 1951067 h 1951067"/>
              <a:gd name="connsiteX4" fmla="*/ 0 w 2994195"/>
              <a:gd name="connsiteY4" fmla="*/ 560489 h 1951067"/>
              <a:gd name="connsiteX0" fmla="*/ 0 w 2972910"/>
              <a:gd name="connsiteY0" fmla="*/ 560489 h 1936877"/>
              <a:gd name="connsiteX1" fmla="*/ 1192002 w 2972910"/>
              <a:gd name="connsiteY1" fmla="*/ 0 h 1936877"/>
              <a:gd name="connsiteX2" fmla="*/ 2972909 w 2972910"/>
              <a:gd name="connsiteY2" fmla="*/ 7095 h 1936877"/>
              <a:gd name="connsiteX3" fmla="*/ 2972910 w 2972910"/>
              <a:gd name="connsiteY3" fmla="*/ 1936877 h 1936877"/>
              <a:gd name="connsiteX4" fmla="*/ 0 w 2972910"/>
              <a:gd name="connsiteY4" fmla="*/ 560489 h 1936877"/>
              <a:gd name="connsiteX0" fmla="*/ 0 w 2972928"/>
              <a:gd name="connsiteY0" fmla="*/ 560489 h 1936880"/>
              <a:gd name="connsiteX1" fmla="*/ 1192002 w 2972928"/>
              <a:gd name="connsiteY1" fmla="*/ 0 h 1936880"/>
              <a:gd name="connsiteX2" fmla="*/ 2972909 w 2972928"/>
              <a:gd name="connsiteY2" fmla="*/ 7095 h 1936880"/>
              <a:gd name="connsiteX3" fmla="*/ 2972910 w 2972928"/>
              <a:gd name="connsiteY3" fmla="*/ 1936877 h 1936880"/>
              <a:gd name="connsiteX4" fmla="*/ 0 w 2972928"/>
              <a:gd name="connsiteY4" fmla="*/ 560489 h 193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28" h="1936880">
                <a:moveTo>
                  <a:pt x="0" y="560489"/>
                </a:moveTo>
                <a:lnTo>
                  <a:pt x="1192002" y="0"/>
                </a:lnTo>
                <a:lnTo>
                  <a:pt x="2972909" y="7095"/>
                </a:lnTo>
                <a:cubicBezTo>
                  <a:pt x="2972909" y="650356"/>
                  <a:pt x="2965815" y="1939241"/>
                  <a:pt x="2972910" y="1936877"/>
                </a:cubicBezTo>
                <a:cubicBezTo>
                  <a:pt x="2980005" y="1934513"/>
                  <a:pt x="990970" y="1019285"/>
                  <a:pt x="0" y="560489"/>
                </a:cubicBezTo>
                <a:close/>
              </a:path>
            </a:pathLst>
          </a:custGeom>
          <a:gradFill flip="none" rotWithShape="1">
            <a:gsLst>
              <a:gs pos="0">
                <a:schemeClr val="bg1">
                  <a:alpha val="14000"/>
                </a:schemeClr>
              </a:gs>
              <a:gs pos="100000">
                <a:srgbClr val="9D1747">
                  <a:alpha val="14000"/>
                </a:srgbClr>
              </a:gs>
            </a:gsLst>
            <a:lin ang="108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Triangle isocèle 13"/>
          <p:cNvSpPr/>
          <p:nvPr userDrawn="1"/>
        </p:nvSpPr>
        <p:spPr>
          <a:xfrm rot="16200000">
            <a:off x="9704573" y="-19325"/>
            <a:ext cx="2063438" cy="2911416"/>
          </a:xfrm>
          <a:prstGeom prst="triangle">
            <a:avLst/>
          </a:prstGeom>
          <a:gradFill flip="none" rotWithShape="1">
            <a:gsLst>
              <a:gs pos="0">
                <a:srgbClr val="9D1747">
                  <a:alpha val="46000"/>
                </a:srgbClr>
              </a:gs>
              <a:gs pos="100000">
                <a:srgbClr val="FFFFFF">
                  <a:alpha val="16000"/>
                </a:srgbClr>
              </a:gs>
            </a:gsLst>
            <a:lin ang="594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Espace réservé de la date 3"/>
          <p:cNvSpPr>
            <a:spLocks noGrp="1"/>
          </p:cNvSpPr>
          <p:nvPr>
            <p:ph type="dt" sz="half" idx="10"/>
          </p:nvPr>
        </p:nvSpPr>
        <p:spPr>
          <a:xfrm>
            <a:off x="347500" y="6393654"/>
            <a:ext cx="2844800" cy="365125"/>
          </a:xfrm>
          <a:prstGeom prst="rect">
            <a:avLst/>
          </a:prstGeom>
        </p:spPr>
        <p:txBody>
          <a:bodyPr/>
          <a:lstStyle>
            <a:lvl1pPr>
              <a:defRPr sz="1100">
                <a:solidFill>
                  <a:srgbClr val="000000"/>
                </a:solidFill>
              </a:defRPr>
            </a:lvl1pPr>
          </a:lstStyle>
          <a:p>
            <a:pPr defTabSz="457200"/>
            <a:endParaRPr lang="fr-FR" dirty="0"/>
          </a:p>
        </p:txBody>
      </p:sp>
      <p:pic>
        <p:nvPicPr>
          <p:cNvPr id="5" name="Image 4" descr="Logo_INSALyon-quadri copi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5940" y="360000"/>
            <a:ext cx="3075093" cy="502920"/>
          </a:xfrm>
          <a:prstGeom prst="rect">
            <a:avLst/>
          </a:prstGeom>
        </p:spPr>
      </p:pic>
      <p:sp>
        <p:nvSpPr>
          <p:cNvPr id="18" name="Triangle isocèle 17"/>
          <p:cNvSpPr/>
          <p:nvPr userDrawn="1"/>
        </p:nvSpPr>
        <p:spPr>
          <a:xfrm rot="5400000">
            <a:off x="887760" y="408310"/>
            <a:ext cx="4320480" cy="6096000"/>
          </a:xfrm>
          <a:prstGeom prst="triangle">
            <a:avLst/>
          </a:prstGeom>
          <a:solidFill>
            <a:srgbClr val="9D1747">
              <a:alpha val="71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riangle isocèle 18"/>
          <p:cNvSpPr/>
          <p:nvPr userDrawn="1"/>
        </p:nvSpPr>
        <p:spPr>
          <a:xfrm rot="5400000">
            <a:off x="887760" y="20960"/>
            <a:ext cx="4320480" cy="6096000"/>
          </a:xfrm>
          <a:prstGeom prst="triangle">
            <a:avLst/>
          </a:prstGeom>
          <a:gradFill flip="none" rotWithShape="1">
            <a:gsLst>
              <a:gs pos="100000">
                <a:srgbClr val="9D1747">
                  <a:alpha val="80000"/>
                </a:srgbClr>
              </a:gs>
              <a:gs pos="0">
                <a:srgbClr val="FFFFFF">
                  <a:alpha val="36000"/>
                </a:srgb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2" name="Image 21" descr="032_XW9K4492.jpg"/>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19403" y="801412"/>
            <a:ext cx="11996928" cy="4512235"/>
          </a:xfrm>
          <a:prstGeom prst="rect">
            <a:avLst/>
          </a:prstGeom>
          <a:effectLst>
            <a:softEdge rad="1270000"/>
          </a:effectLst>
        </p:spPr>
      </p:pic>
      <p:pic>
        <p:nvPicPr>
          <p:cNvPr id="23" name="Image 2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002597" y="6373505"/>
            <a:ext cx="960107" cy="320905"/>
          </a:xfrm>
          <a:prstGeom prst="rect">
            <a:avLst/>
          </a:prstGeom>
        </p:spPr>
      </p:pic>
      <p:sp>
        <p:nvSpPr>
          <p:cNvPr id="15" name="Titre 1"/>
          <p:cNvSpPr>
            <a:spLocks noGrp="1"/>
          </p:cNvSpPr>
          <p:nvPr>
            <p:ph type="ctrTitle"/>
          </p:nvPr>
        </p:nvSpPr>
        <p:spPr>
          <a:xfrm>
            <a:off x="3611033" y="4384656"/>
            <a:ext cx="8212667" cy="644549"/>
          </a:xfrm>
          <a:prstGeom prst="rect">
            <a:avLst/>
          </a:prstGeom>
        </p:spPr>
        <p:txBody>
          <a:bodyPr>
            <a:normAutofit/>
          </a:bodyPr>
          <a:lstStyle>
            <a:lvl1pPr algn="l">
              <a:defRPr sz="3600" b="1">
                <a:solidFill>
                  <a:srgbClr val="000000"/>
                </a:solidFill>
                <a:latin typeface="Arial"/>
                <a:cs typeface="Arial"/>
              </a:defRPr>
            </a:lvl1pPr>
          </a:lstStyle>
          <a:p>
            <a:r>
              <a:rPr lang="fr-FR" smtClean="0"/>
              <a:t>Modifiez le style du titre</a:t>
            </a:r>
            <a:endParaRPr lang="fr-FR" dirty="0"/>
          </a:p>
        </p:txBody>
      </p:sp>
      <p:sp>
        <p:nvSpPr>
          <p:cNvPr id="16" name="Sous-titre 2"/>
          <p:cNvSpPr>
            <a:spLocks noGrp="1"/>
          </p:cNvSpPr>
          <p:nvPr>
            <p:ph type="subTitle" idx="1" hasCustomPrompt="1"/>
          </p:nvPr>
        </p:nvSpPr>
        <p:spPr>
          <a:xfrm>
            <a:off x="3611033" y="5033780"/>
            <a:ext cx="8212667" cy="466913"/>
          </a:xfrm>
          <a:prstGeom prst="rect">
            <a:avLst/>
          </a:prstGeom>
        </p:spPr>
        <p:txBody>
          <a:bodyPr>
            <a:normAutofit/>
          </a:bodyPr>
          <a:lstStyle>
            <a:lvl1pPr marL="0" indent="0" algn="l">
              <a:buNone/>
              <a:defRPr sz="2800" b="1">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sous-titres du masque</a:t>
            </a:r>
            <a:endParaRPr lang="fr-FR" dirty="0"/>
          </a:p>
        </p:txBody>
      </p:sp>
      <p:sp>
        <p:nvSpPr>
          <p:cNvPr id="17" name="Espace réservé du texte 6"/>
          <p:cNvSpPr>
            <a:spLocks noGrp="1"/>
          </p:cNvSpPr>
          <p:nvPr>
            <p:ph type="body" sz="quarter" idx="11" hasCustomPrompt="1"/>
          </p:nvPr>
        </p:nvSpPr>
        <p:spPr>
          <a:xfrm>
            <a:off x="3611033" y="5711296"/>
            <a:ext cx="8212667" cy="398462"/>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dirty="0" smtClean="0"/>
              <a:t>Auteur(s)</a:t>
            </a:r>
            <a:endParaRPr lang="fr-FR" dirty="0"/>
          </a:p>
        </p:txBody>
      </p:sp>
    </p:spTree>
    <p:extLst>
      <p:ext uri="{BB962C8B-B14F-4D97-AF65-F5344CB8AC3E}">
        <p14:creationId xmlns:p14="http://schemas.microsoft.com/office/powerpoint/2010/main" val="132377294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re_simple">
    <p:spTree>
      <p:nvGrpSpPr>
        <p:cNvPr id="1" name=""/>
        <p:cNvGrpSpPr/>
        <p:nvPr/>
      </p:nvGrpSpPr>
      <p:grpSpPr>
        <a:xfrm>
          <a:off x="0" y="0"/>
          <a:ext cx="0" cy="0"/>
          <a:chOff x="0" y="0"/>
          <a:chExt cx="0" cy="0"/>
        </a:xfrm>
      </p:grpSpPr>
      <p:pic>
        <p:nvPicPr>
          <p:cNvPr id="10" name="Picture 4" descr="S:\serv_com\01_CHARTE-INSA-Rennes\2014\08_Modèles-PPT\Triangle-bas.eps"/>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42646"/>
          <a:stretch/>
        </p:blipFill>
        <p:spPr bwMode="auto">
          <a:xfrm>
            <a:off x="3611033" y="6388492"/>
            <a:ext cx="2592288" cy="469508"/>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Pentagone 10"/>
          <p:cNvSpPr/>
          <p:nvPr userDrawn="1"/>
        </p:nvSpPr>
        <p:spPr>
          <a:xfrm rot="16200000">
            <a:off x="6134577" y="-2174981"/>
            <a:ext cx="3922107" cy="8223721"/>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107" h="6167791">
                <a:moveTo>
                  <a:pt x="0" y="6163061"/>
                </a:moveTo>
                <a:lnTo>
                  <a:pt x="2943430" y="0"/>
                </a:lnTo>
                <a:lnTo>
                  <a:pt x="3908134" y="2177802"/>
                </a:lnTo>
                <a:cubicBezTo>
                  <a:pt x="3912983" y="4027011"/>
                  <a:pt x="3931867" y="4620289"/>
                  <a:pt x="3915667" y="6167791"/>
                </a:cubicBezTo>
                <a:lnTo>
                  <a:pt x="2013292" y="6160775"/>
                </a:lnTo>
                <a:lnTo>
                  <a:pt x="0" y="6163061"/>
                </a:lnTo>
                <a:close/>
              </a:path>
            </a:pathLst>
          </a:custGeom>
          <a:gradFill flip="none" rotWithShape="1">
            <a:gsLst>
              <a:gs pos="0">
                <a:srgbClr val="9D1747">
                  <a:alpha val="32000"/>
                </a:srgbClr>
              </a:gs>
              <a:gs pos="100000">
                <a:schemeClr val="bg1">
                  <a:alpha val="32000"/>
                </a:scheme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Losange 11"/>
          <p:cNvSpPr/>
          <p:nvPr userDrawn="1"/>
        </p:nvSpPr>
        <p:spPr>
          <a:xfrm>
            <a:off x="8261011" y="-24175"/>
            <a:ext cx="3963904" cy="1936880"/>
          </a:xfrm>
          <a:custGeom>
            <a:avLst/>
            <a:gdLst>
              <a:gd name="connsiteX0" fmla="*/ 0 w 4214577"/>
              <a:gd name="connsiteY0" fmla="*/ 1064219 h 2128437"/>
              <a:gd name="connsiteX1" fmla="*/ 2107289 w 4214577"/>
              <a:gd name="connsiteY1" fmla="*/ 0 h 2128437"/>
              <a:gd name="connsiteX2" fmla="*/ 4214577 w 4214577"/>
              <a:gd name="connsiteY2" fmla="*/ 1064219 h 2128437"/>
              <a:gd name="connsiteX3" fmla="*/ 2107289 w 4214577"/>
              <a:gd name="connsiteY3" fmla="*/ 2128437 h 2128437"/>
              <a:gd name="connsiteX4" fmla="*/ 0 w 4214577"/>
              <a:gd name="connsiteY4" fmla="*/ 1064219 h 2128437"/>
              <a:gd name="connsiteX0" fmla="*/ 0 w 4214577"/>
              <a:gd name="connsiteY0" fmla="*/ 1064219 h 2454797"/>
              <a:gd name="connsiteX1" fmla="*/ 2107289 w 4214577"/>
              <a:gd name="connsiteY1" fmla="*/ 0 h 2454797"/>
              <a:gd name="connsiteX2" fmla="*/ 4214577 w 4214577"/>
              <a:gd name="connsiteY2" fmla="*/ 1064219 h 2454797"/>
              <a:gd name="connsiteX3" fmla="*/ 2994195 w 4214577"/>
              <a:gd name="connsiteY3" fmla="*/ 2454797 h 2454797"/>
              <a:gd name="connsiteX4" fmla="*/ 0 w 4214577"/>
              <a:gd name="connsiteY4" fmla="*/ 1064219 h 2454797"/>
              <a:gd name="connsiteX0" fmla="*/ 0 w 4214577"/>
              <a:gd name="connsiteY0" fmla="*/ 560489 h 1951067"/>
              <a:gd name="connsiteX1" fmla="*/ 1192002 w 4214577"/>
              <a:gd name="connsiteY1" fmla="*/ 0 h 1951067"/>
              <a:gd name="connsiteX2" fmla="*/ 4214577 w 4214577"/>
              <a:gd name="connsiteY2" fmla="*/ 560489 h 1951067"/>
              <a:gd name="connsiteX3" fmla="*/ 2994195 w 4214577"/>
              <a:gd name="connsiteY3" fmla="*/ 1951067 h 1951067"/>
              <a:gd name="connsiteX4" fmla="*/ 0 w 4214577"/>
              <a:gd name="connsiteY4" fmla="*/ 560489 h 1951067"/>
              <a:gd name="connsiteX0" fmla="*/ 0 w 2994195"/>
              <a:gd name="connsiteY0" fmla="*/ 560489 h 1951067"/>
              <a:gd name="connsiteX1" fmla="*/ 1192002 w 2994195"/>
              <a:gd name="connsiteY1" fmla="*/ 0 h 1951067"/>
              <a:gd name="connsiteX2" fmla="*/ 2972909 w 2994195"/>
              <a:gd name="connsiteY2" fmla="*/ 7095 h 1951067"/>
              <a:gd name="connsiteX3" fmla="*/ 2994195 w 2994195"/>
              <a:gd name="connsiteY3" fmla="*/ 1951067 h 1951067"/>
              <a:gd name="connsiteX4" fmla="*/ 0 w 2994195"/>
              <a:gd name="connsiteY4" fmla="*/ 560489 h 1951067"/>
              <a:gd name="connsiteX0" fmla="*/ 0 w 2972910"/>
              <a:gd name="connsiteY0" fmla="*/ 560489 h 1936877"/>
              <a:gd name="connsiteX1" fmla="*/ 1192002 w 2972910"/>
              <a:gd name="connsiteY1" fmla="*/ 0 h 1936877"/>
              <a:gd name="connsiteX2" fmla="*/ 2972909 w 2972910"/>
              <a:gd name="connsiteY2" fmla="*/ 7095 h 1936877"/>
              <a:gd name="connsiteX3" fmla="*/ 2972910 w 2972910"/>
              <a:gd name="connsiteY3" fmla="*/ 1936877 h 1936877"/>
              <a:gd name="connsiteX4" fmla="*/ 0 w 2972910"/>
              <a:gd name="connsiteY4" fmla="*/ 560489 h 1936877"/>
              <a:gd name="connsiteX0" fmla="*/ 0 w 2972928"/>
              <a:gd name="connsiteY0" fmla="*/ 560489 h 1936880"/>
              <a:gd name="connsiteX1" fmla="*/ 1192002 w 2972928"/>
              <a:gd name="connsiteY1" fmla="*/ 0 h 1936880"/>
              <a:gd name="connsiteX2" fmla="*/ 2972909 w 2972928"/>
              <a:gd name="connsiteY2" fmla="*/ 7095 h 1936880"/>
              <a:gd name="connsiteX3" fmla="*/ 2972910 w 2972928"/>
              <a:gd name="connsiteY3" fmla="*/ 1936877 h 1936880"/>
              <a:gd name="connsiteX4" fmla="*/ 0 w 2972928"/>
              <a:gd name="connsiteY4" fmla="*/ 560489 h 193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28" h="1936880">
                <a:moveTo>
                  <a:pt x="0" y="560489"/>
                </a:moveTo>
                <a:lnTo>
                  <a:pt x="1192002" y="0"/>
                </a:lnTo>
                <a:lnTo>
                  <a:pt x="2972909" y="7095"/>
                </a:lnTo>
                <a:cubicBezTo>
                  <a:pt x="2972909" y="650356"/>
                  <a:pt x="2965815" y="1939241"/>
                  <a:pt x="2972910" y="1936877"/>
                </a:cubicBezTo>
                <a:cubicBezTo>
                  <a:pt x="2980005" y="1934513"/>
                  <a:pt x="990970" y="1019285"/>
                  <a:pt x="0" y="560489"/>
                </a:cubicBezTo>
                <a:close/>
              </a:path>
            </a:pathLst>
          </a:custGeom>
          <a:gradFill flip="none" rotWithShape="1">
            <a:gsLst>
              <a:gs pos="0">
                <a:schemeClr val="bg1">
                  <a:alpha val="14000"/>
                </a:schemeClr>
              </a:gs>
              <a:gs pos="100000">
                <a:srgbClr val="9D1747">
                  <a:alpha val="14000"/>
                </a:srgbClr>
              </a:gs>
            </a:gsLst>
            <a:lin ang="108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Triangle isocèle 13"/>
          <p:cNvSpPr/>
          <p:nvPr userDrawn="1"/>
        </p:nvSpPr>
        <p:spPr>
          <a:xfrm rot="16200000">
            <a:off x="9704573" y="-19325"/>
            <a:ext cx="2063438" cy="2911416"/>
          </a:xfrm>
          <a:prstGeom prst="triangle">
            <a:avLst/>
          </a:prstGeom>
          <a:gradFill flip="none" rotWithShape="1">
            <a:gsLst>
              <a:gs pos="0">
                <a:srgbClr val="9D1747">
                  <a:alpha val="46000"/>
                </a:srgbClr>
              </a:gs>
              <a:gs pos="100000">
                <a:srgbClr val="FFFFFF">
                  <a:alpha val="16000"/>
                </a:srgbClr>
              </a:gs>
            </a:gsLst>
            <a:lin ang="594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Espace réservé de la date 3"/>
          <p:cNvSpPr>
            <a:spLocks noGrp="1"/>
          </p:cNvSpPr>
          <p:nvPr>
            <p:ph type="dt" sz="half" idx="10"/>
          </p:nvPr>
        </p:nvSpPr>
        <p:spPr>
          <a:xfrm>
            <a:off x="535940" y="6349434"/>
            <a:ext cx="2844800" cy="365125"/>
          </a:xfrm>
          <a:prstGeom prst="rect">
            <a:avLst/>
          </a:prstGeom>
        </p:spPr>
        <p:txBody>
          <a:bodyPr/>
          <a:lstStyle>
            <a:lvl1pPr>
              <a:defRPr sz="1100">
                <a:solidFill>
                  <a:srgbClr val="000000"/>
                </a:solidFill>
              </a:defRPr>
            </a:lvl1pPr>
          </a:lstStyle>
          <a:p>
            <a:pPr defTabSz="457200"/>
            <a:endParaRPr lang="fr-FR" dirty="0"/>
          </a:p>
        </p:txBody>
      </p:sp>
      <p:pic>
        <p:nvPicPr>
          <p:cNvPr id="5" name="Image 4" descr="Logo_INSALyon-quadri copi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5940" y="360000"/>
            <a:ext cx="3075093" cy="502920"/>
          </a:xfrm>
          <a:prstGeom prst="rect">
            <a:avLst/>
          </a:prstGeom>
        </p:spPr>
      </p:pic>
      <p:sp>
        <p:nvSpPr>
          <p:cNvPr id="18" name="Triangle isocèle 17"/>
          <p:cNvSpPr/>
          <p:nvPr userDrawn="1"/>
        </p:nvSpPr>
        <p:spPr>
          <a:xfrm rot="5400000">
            <a:off x="887760" y="408310"/>
            <a:ext cx="4320480" cy="6096000"/>
          </a:xfrm>
          <a:prstGeom prst="triangle">
            <a:avLst/>
          </a:prstGeom>
          <a:solidFill>
            <a:srgbClr val="9D1747">
              <a:alpha val="71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riangle isocèle 18"/>
          <p:cNvSpPr/>
          <p:nvPr userDrawn="1"/>
        </p:nvSpPr>
        <p:spPr>
          <a:xfrm rot="5400000">
            <a:off x="887760" y="20960"/>
            <a:ext cx="4320480" cy="6096000"/>
          </a:xfrm>
          <a:prstGeom prst="triangle">
            <a:avLst/>
          </a:prstGeom>
          <a:gradFill flip="none" rotWithShape="1">
            <a:gsLst>
              <a:gs pos="100000">
                <a:srgbClr val="9D1747">
                  <a:alpha val="80000"/>
                </a:srgbClr>
              </a:gs>
              <a:gs pos="0">
                <a:srgbClr val="FFFFFF">
                  <a:alpha val="36000"/>
                </a:srgb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3" name="Imag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1002597" y="6373505"/>
            <a:ext cx="960107" cy="320905"/>
          </a:xfrm>
          <a:prstGeom prst="rect">
            <a:avLst/>
          </a:prstGeom>
        </p:spPr>
      </p:pic>
      <p:sp>
        <p:nvSpPr>
          <p:cNvPr id="21" name="Titre 1"/>
          <p:cNvSpPr>
            <a:spLocks noGrp="1"/>
          </p:cNvSpPr>
          <p:nvPr>
            <p:ph type="ctrTitle"/>
          </p:nvPr>
        </p:nvSpPr>
        <p:spPr>
          <a:xfrm>
            <a:off x="3611033" y="4384656"/>
            <a:ext cx="8212667" cy="644549"/>
          </a:xfrm>
          <a:prstGeom prst="rect">
            <a:avLst/>
          </a:prstGeom>
        </p:spPr>
        <p:txBody>
          <a:bodyPr>
            <a:normAutofit/>
          </a:bodyPr>
          <a:lstStyle>
            <a:lvl1pPr algn="l">
              <a:defRPr sz="3600" b="1">
                <a:solidFill>
                  <a:srgbClr val="000000"/>
                </a:solidFill>
                <a:latin typeface="Arial"/>
                <a:cs typeface="Arial"/>
              </a:defRPr>
            </a:lvl1pPr>
          </a:lstStyle>
          <a:p>
            <a:r>
              <a:rPr lang="fr-FR" smtClean="0"/>
              <a:t>Modifiez le style du titre</a:t>
            </a:r>
            <a:endParaRPr lang="fr-FR" dirty="0"/>
          </a:p>
        </p:txBody>
      </p:sp>
      <p:sp>
        <p:nvSpPr>
          <p:cNvPr id="22" name="Sous-titre 2"/>
          <p:cNvSpPr>
            <a:spLocks noGrp="1"/>
          </p:cNvSpPr>
          <p:nvPr>
            <p:ph type="subTitle" idx="1" hasCustomPrompt="1"/>
          </p:nvPr>
        </p:nvSpPr>
        <p:spPr>
          <a:xfrm>
            <a:off x="3611033" y="5033780"/>
            <a:ext cx="8212667" cy="466913"/>
          </a:xfrm>
          <a:prstGeom prst="rect">
            <a:avLst/>
          </a:prstGeom>
        </p:spPr>
        <p:txBody>
          <a:bodyPr>
            <a:normAutofit/>
          </a:bodyPr>
          <a:lstStyle>
            <a:lvl1pPr marL="0" indent="0" algn="l">
              <a:buNone/>
              <a:defRPr sz="2800" b="1">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sous-titres du masque</a:t>
            </a:r>
            <a:endParaRPr lang="fr-FR" dirty="0"/>
          </a:p>
        </p:txBody>
      </p:sp>
      <p:sp>
        <p:nvSpPr>
          <p:cNvPr id="7" name="Espace réservé du texte 6"/>
          <p:cNvSpPr>
            <a:spLocks noGrp="1"/>
          </p:cNvSpPr>
          <p:nvPr>
            <p:ph type="body" sz="quarter" idx="11" hasCustomPrompt="1"/>
          </p:nvPr>
        </p:nvSpPr>
        <p:spPr>
          <a:xfrm>
            <a:off x="3611033" y="5711296"/>
            <a:ext cx="8212667" cy="398462"/>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dirty="0" smtClean="0"/>
              <a:t>Auteur(s)</a:t>
            </a:r>
            <a:endParaRPr lang="fr-FR" dirty="0"/>
          </a:p>
        </p:txBody>
      </p:sp>
    </p:spTree>
    <p:extLst>
      <p:ext uri="{BB962C8B-B14F-4D97-AF65-F5344CB8AC3E}">
        <p14:creationId xmlns:p14="http://schemas.microsoft.com/office/powerpoint/2010/main" val="384486950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itre">
    <p:spTree>
      <p:nvGrpSpPr>
        <p:cNvPr id="1" name=""/>
        <p:cNvGrpSpPr/>
        <p:nvPr/>
      </p:nvGrpSpPr>
      <p:grpSpPr>
        <a:xfrm>
          <a:off x="0" y="0"/>
          <a:ext cx="0" cy="0"/>
          <a:chOff x="0" y="0"/>
          <a:chExt cx="0" cy="0"/>
        </a:xfrm>
      </p:grpSpPr>
      <p:pic>
        <p:nvPicPr>
          <p:cNvPr id="10" name="Picture 4" descr="S:\serv_com\01_CHARTE-INSA-Rennes\2014\08_Modèles-PPT\Triangle-bas.eps"/>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b="42646"/>
          <a:stretch/>
        </p:blipFill>
        <p:spPr bwMode="auto">
          <a:xfrm>
            <a:off x="3611033" y="6388492"/>
            <a:ext cx="2592288" cy="469508"/>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Pentagone 10"/>
          <p:cNvSpPr/>
          <p:nvPr userDrawn="1"/>
        </p:nvSpPr>
        <p:spPr>
          <a:xfrm rot="16200000">
            <a:off x="7067140" y="-1844701"/>
            <a:ext cx="3319824" cy="6960877"/>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107" h="6167791">
                <a:moveTo>
                  <a:pt x="0" y="6163061"/>
                </a:moveTo>
                <a:lnTo>
                  <a:pt x="2943430" y="0"/>
                </a:lnTo>
                <a:lnTo>
                  <a:pt x="3908134" y="2177802"/>
                </a:lnTo>
                <a:cubicBezTo>
                  <a:pt x="3912983" y="4027011"/>
                  <a:pt x="3931867" y="4620289"/>
                  <a:pt x="3915667" y="6167791"/>
                </a:cubicBezTo>
                <a:lnTo>
                  <a:pt x="2013292" y="6160775"/>
                </a:lnTo>
                <a:lnTo>
                  <a:pt x="0" y="6163061"/>
                </a:lnTo>
                <a:close/>
              </a:path>
            </a:pathLst>
          </a:custGeom>
          <a:gradFill flip="none" rotWithShape="1">
            <a:gsLst>
              <a:gs pos="0">
                <a:srgbClr val="9D1747">
                  <a:alpha val="32000"/>
                </a:srgbClr>
              </a:gs>
              <a:gs pos="100000">
                <a:schemeClr val="bg1">
                  <a:alpha val="32000"/>
                </a:scheme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Losange 11"/>
          <p:cNvSpPr/>
          <p:nvPr userDrawn="1"/>
        </p:nvSpPr>
        <p:spPr>
          <a:xfrm>
            <a:off x="8869710" y="-24175"/>
            <a:ext cx="3355204" cy="1639451"/>
          </a:xfrm>
          <a:custGeom>
            <a:avLst/>
            <a:gdLst>
              <a:gd name="connsiteX0" fmla="*/ 0 w 4214577"/>
              <a:gd name="connsiteY0" fmla="*/ 1064219 h 2128437"/>
              <a:gd name="connsiteX1" fmla="*/ 2107289 w 4214577"/>
              <a:gd name="connsiteY1" fmla="*/ 0 h 2128437"/>
              <a:gd name="connsiteX2" fmla="*/ 4214577 w 4214577"/>
              <a:gd name="connsiteY2" fmla="*/ 1064219 h 2128437"/>
              <a:gd name="connsiteX3" fmla="*/ 2107289 w 4214577"/>
              <a:gd name="connsiteY3" fmla="*/ 2128437 h 2128437"/>
              <a:gd name="connsiteX4" fmla="*/ 0 w 4214577"/>
              <a:gd name="connsiteY4" fmla="*/ 1064219 h 2128437"/>
              <a:gd name="connsiteX0" fmla="*/ 0 w 4214577"/>
              <a:gd name="connsiteY0" fmla="*/ 1064219 h 2454797"/>
              <a:gd name="connsiteX1" fmla="*/ 2107289 w 4214577"/>
              <a:gd name="connsiteY1" fmla="*/ 0 h 2454797"/>
              <a:gd name="connsiteX2" fmla="*/ 4214577 w 4214577"/>
              <a:gd name="connsiteY2" fmla="*/ 1064219 h 2454797"/>
              <a:gd name="connsiteX3" fmla="*/ 2994195 w 4214577"/>
              <a:gd name="connsiteY3" fmla="*/ 2454797 h 2454797"/>
              <a:gd name="connsiteX4" fmla="*/ 0 w 4214577"/>
              <a:gd name="connsiteY4" fmla="*/ 1064219 h 2454797"/>
              <a:gd name="connsiteX0" fmla="*/ 0 w 4214577"/>
              <a:gd name="connsiteY0" fmla="*/ 560489 h 1951067"/>
              <a:gd name="connsiteX1" fmla="*/ 1192002 w 4214577"/>
              <a:gd name="connsiteY1" fmla="*/ 0 h 1951067"/>
              <a:gd name="connsiteX2" fmla="*/ 4214577 w 4214577"/>
              <a:gd name="connsiteY2" fmla="*/ 560489 h 1951067"/>
              <a:gd name="connsiteX3" fmla="*/ 2994195 w 4214577"/>
              <a:gd name="connsiteY3" fmla="*/ 1951067 h 1951067"/>
              <a:gd name="connsiteX4" fmla="*/ 0 w 4214577"/>
              <a:gd name="connsiteY4" fmla="*/ 560489 h 1951067"/>
              <a:gd name="connsiteX0" fmla="*/ 0 w 2994195"/>
              <a:gd name="connsiteY0" fmla="*/ 560489 h 1951067"/>
              <a:gd name="connsiteX1" fmla="*/ 1192002 w 2994195"/>
              <a:gd name="connsiteY1" fmla="*/ 0 h 1951067"/>
              <a:gd name="connsiteX2" fmla="*/ 2972909 w 2994195"/>
              <a:gd name="connsiteY2" fmla="*/ 7095 h 1951067"/>
              <a:gd name="connsiteX3" fmla="*/ 2994195 w 2994195"/>
              <a:gd name="connsiteY3" fmla="*/ 1951067 h 1951067"/>
              <a:gd name="connsiteX4" fmla="*/ 0 w 2994195"/>
              <a:gd name="connsiteY4" fmla="*/ 560489 h 1951067"/>
              <a:gd name="connsiteX0" fmla="*/ 0 w 2972910"/>
              <a:gd name="connsiteY0" fmla="*/ 560489 h 1936877"/>
              <a:gd name="connsiteX1" fmla="*/ 1192002 w 2972910"/>
              <a:gd name="connsiteY1" fmla="*/ 0 h 1936877"/>
              <a:gd name="connsiteX2" fmla="*/ 2972909 w 2972910"/>
              <a:gd name="connsiteY2" fmla="*/ 7095 h 1936877"/>
              <a:gd name="connsiteX3" fmla="*/ 2972910 w 2972910"/>
              <a:gd name="connsiteY3" fmla="*/ 1936877 h 1936877"/>
              <a:gd name="connsiteX4" fmla="*/ 0 w 2972910"/>
              <a:gd name="connsiteY4" fmla="*/ 560489 h 1936877"/>
              <a:gd name="connsiteX0" fmla="*/ 0 w 2972928"/>
              <a:gd name="connsiteY0" fmla="*/ 560489 h 1936880"/>
              <a:gd name="connsiteX1" fmla="*/ 1192002 w 2972928"/>
              <a:gd name="connsiteY1" fmla="*/ 0 h 1936880"/>
              <a:gd name="connsiteX2" fmla="*/ 2972909 w 2972928"/>
              <a:gd name="connsiteY2" fmla="*/ 7095 h 1936880"/>
              <a:gd name="connsiteX3" fmla="*/ 2972910 w 2972928"/>
              <a:gd name="connsiteY3" fmla="*/ 1936877 h 1936880"/>
              <a:gd name="connsiteX4" fmla="*/ 0 w 2972928"/>
              <a:gd name="connsiteY4" fmla="*/ 560489 h 193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28" h="1936880">
                <a:moveTo>
                  <a:pt x="0" y="560489"/>
                </a:moveTo>
                <a:lnTo>
                  <a:pt x="1192002" y="0"/>
                </a:lnTo>
                <a:lnTo>
                  <a:pt x="2972909" y="7095"/>
                </a:lnTo>
                <a:cubicBezTo>
                  <a:pt x="2972909" y="650356"/>
                  <a:pt x="2965815" y="1939241"/>
                  <a:pt x="2972910" y="1936877"/>
                </a:cubicBezTo>
                <a:cubicBezTo>
                  <a:pt x="2980005" y="1934513"/>
                  <a:pt x="990970" y="1019285"/>
                  <a:pt x="0" y="560489"/>
                </a:cubicBezTo>
                <a:close/>
              </a:path>
            </a:pathLst>
          </a:custGeom>
          <a:gradFill flip="none" rotWithShape="1">
            <a:gsLst>
              <a:gs pos="0">
                <a:schemeClr val="bg1">
                  <a:alpha val="14000"/>
                </a:schemeClr>
              </a:gs>
              <a:gs pos="100000">
                <a:srgbClr val="9D1747">
                  <a:alpha val="14000"/>
                </a:srgbClr>
              </a:gs>
            </a:gsLst>
            <a:lin ang="108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Triangle isocèle 13"/>
          <p:cNvSpPr/>
          <p:nvPr userDrawn="1"/>
        </p:nvSpPr>
        <p:spPr>
          <a:xfrm rot="16200000">
            <a:off x="10086545" y="45783"/>
            <a:ext cx="1746574" cy="2464336"/>
          </a:xfrm>
          <a:prstGeom prst="triangle">
            <a:avLst/>
          </a:prstGeom>
          <a:gradFill flip="none" rotWithShape="1">
            <a:gsLst>
              <a:gs pos="0">
                <a:srgbClr val="9D1747">
                  <a:alpha val="46000"/>
                </a:srgbClr>
              </a:gs>
              <a:gs pos="100000">
                <a:srgbClr val="FFFFFF">
                  <a:alpha val="16000"/>
                </a:srgbClr>
              </a:gs>
            </a:gsLst>
            <a:lin ang="594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Triangle isocèle 17"/>
          <p:cNvSpPr/>
          <p:nvPr userDrawn="1"/>
        </p:nvSpPr>
        <p:spPr>
          <a:xfrm rot="5400000">
            <a:off x="667259" y="1506517"/>
            <a:ext cx="3247355" cy="4581869"/>
          </a:xfrm>
          <a:prstGeom prst="triangle">
            <a:avLst/>
          </a:prstGeom>
          <a:solidFill>
            <a:srgbClr val="9D1747">
              <a:alpha val="71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riangle isocèle 18"/>
          <p:cNvSpPr/>
          <p:nvPr userDrawn="1"/>
        </p:nvSpPr>
        <p:spPr>
          <a:xfrm rot="5400000">
            <a:off x="667259" y="1119168"/>
            <a:ext cx="3247355" cy="4581869"/>
          </a:xfrm>
          <a:prstGeom prst="triangle">
            <a:avLst/>
          </a:prstGeom>
          <a:gradFill flip="none" rotWithShape="1">
            <a:gsLst>
              <a:gs pos="100000">
                <a:srgbClr val="9D1747">
                  <a:alpha val="80000"/>
                </a:srgbClr>
              </a:gs>
              <a:gs pos="0">
                <a:srgbClr val="FFFFFF">
                  <a:alpha val="36000"/>
                </a:srgb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Titre 1"/>
          <p:cNvSpPr>
            <a:spLocks noGrp="1"/>
          </p:cNvSpPr>
          <p:nvPr>
            <p:ph type="ctrTitle"/>
          </p:nvPr>
        </p:nvSpPr>
        <p:spPr>
          <a:xfrm>
            <a:off x="3611033" y="4384656"/>
            <a:ext cx="8212667" cy="644549"/>
          </a:xfrm>
          <a:prstGeom prst="rect">
            <a:avLst/>
          </a:prstGeom>
        </p:spPr>
        <p:txBody>
          <a:bodyPr>
            <a:normAutofit/>
          </a:bodyPr>
          <a:lstStyle>
            <a:lvl1pPr algn="l">
              <a:defRPr sz="3600" b="1">
                <a:solidFill>
                  <a:srgbClr val="000000"/>
                </a:solidFill>
                <a:latin typeface="Arial"/>
                <a:cs typeface="Arial"/>
              </a:defRPr>
            </a:lvl1pPr>
          </a:lstStyle>
          <a:p>
            <a:r>
              <a:rPr lang="fr-FR" smtClean="0"/>
              <a:t>Modifiez le style du titre</a:t>
            </a:r>
            <a:endParaRPr lang="fr-FR" dirty="0"/>
          </a:p>
        </p:txBody>
      </p:sp>
      <p:sp>
        <p:nvSpPr>
          <p:cNvPr id="22" name="Sous-titre 2"/>
          <p:cNvSpPr>
            <a:spLocks noGrp="1"/>
          </p:cNvSpPr>
          <p:nvPr>
            <p:ph type="subTitle" idx="1" hasCustomPrompt="1"/>
          </p:nvPr>
        </p:nvSpPr>
        <p:spPr>
          <a:xfrm>
            <a:off x="3611033" y="5033780"/>
            <a:ext cx="8212667" cy="466913"/>
          </a:xfrm>
          <a:prstGeom prst="rect">
            <a:avLst/>
          </a:prstGeom>
        </p:spPr>
        <p:txBody>
          <a:bodyPr>
            <a:normAutofit/>
          </a:bodyPr>
          <a:lstStyle>
            <a:lvl1pPr marL="0" indent="0" algn="l">
              <a:buNone/>
              <a:defRPr sz="2800" b="1">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sous-titres du masque</a:t>
            </a:r>
            <a:endParaRPr lang="fr-FR" dirty="0"/>
          </a:p>
        </p:txBody>
      </p:sp>
    </p:spTree>
    <p:extLst>
      <p:ext uri="{BB962C8B-B14F-4D97-AF65-F5344CB8AC3E}">
        <p14:creationId xmlns:p14="http://schemas.microsoft.com/office/powerpoint/2010/main" val="216553005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_chiffres">
    <p:spTree>
      <p:nvGrpSpPr>
        <p:cNvPr id="1" name=""/>
        <p:cNvGrpSpPr/>
        <p:nvPr/>
      </p:nvGrpSpPr>
      <p:grpSpPr>
        <a:xfrm>
          <a:off x="0" y="0"/>
          <a:ext cx="0" cy="0"/>
          <a:chOff x="0" y="0"/>
          <a:chExt cx="0" cy="0"/>
        </a:xfrm>
      </p:grpSpPr>
      <p:pic>
        <p:nvPicPr>
          <p:cNvPr id="17" name="Image 1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0" name="Pentagone 10"/>
          <p:cNvSpPr/>
          <p:nvPr userDrawn="1"/>
        </p:nvSpPr>
        <p:spPr>
          <a:xfrm rot="16200000">
            <a:off x="6134577" y="-2174981"/>
            <a:ext cx="3922107" cy="8223721"/>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107" h="6167791">
                <a:moveTo>
                  <a:pt x="0" y="6163061"/>
                </a:moveTo>
                <a:lnTo>
                  <a:pt x="2943430" y="0"/>
                </a:lnTo>
                <a:lnTo>
                  <a:pt x="3908134" y="2177802"/>
                </a:lnTo>
                <a:cubicBezTo>
                  <a:pt x="3912983" y="4027011"/>
                  <a:pt x="3931867" y="4620289"/>
                  <a:pt x="3915667" y="6167791"/>
                </a:cubicBezTo>
                <a:lnTo>
                  <a:pt x="2013292" y="6160775"/>
                </a:lnTo>
                <a:lnTo>
                  <a:pt x="0" y="6163061"/>
                </a:lnTo>
                <a:close/>
              </a:path>
            </a:pathLst>
          </a:custGeom>
          <a:gradFill flip="none" rotWithShape="1">
            <a:gsLst>
              <a:gs pos="0">
                <a:srgbClr val="9D1747">
                  <a:alpha val="51000"/>
                </a:srgbClr>
              </a:gs>
              <a:gs pos="100000">
                <a:schemeClr val="bg1">
                  <a:alpha val="51000"/>
                </a:scheme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1" name="Losange 11"/>
          <p:cNvSpPr/>
          <p:nvPr userDrawn="1"/>
        </p:nvSpPr>
        <p:spPr>
          <a:xfrm>
            <a:off x="8261011" y="-24175"/>
            <a:ext cx="3963904" cy="1936880"/>
          </a:xfrm>
          <a:custGeom>
            <a:avLst/>
            <a:gdLst>
              <a:gd name="connsiteX0" fmla="*/ 0 w 4214577"/>
              <a:gd name="connsiteY0" fmla="*/ 1064219 h 2128437"/>
              <a:gd name="connsiteX1" fmla="*/ 2107289 w 4214577"/>
              <a:gd name="connsiteY1" fmla="*/ 0 h 2128437"/>
              <a:gd name="connsiteX2" fmla="*/ 4214577 w 4214577"/>
              <a:gd name="connsiteY2" fmla="*/ 1064219 h 2128437"/>
              <a:gd name="connsiteX3" fmla="*/ 2107289 w 4214577"/>
              <a:gd name="connsiteY3" fmla="*/ 2128437 h 2128437"/>
              <a:gd name="connsiteX4" fmla="*/ 0 w 4214577"/>
              <a:gd name="connsiteY4" fmla="*/ 1064219 h 2128437"/>
              <a:gd name="connsiteX0" fmla="*/ 0 w 4214577"/>
              <a:gd name="connsiteY0" fmla="*/ 1064219 h 2454797"/>
              <a:gd name="connsiteX1" fmla="*/ 2107289 w 4214577"/>
              <a:gd name="connsiteY1" fmla="*/ 0 h 2454797"/>
              <a:gd name="connsiteX2" fmla="*/ 4214577 w 4214577"/>
              <a:gd name="connsiteY2" fmla="*/ 1064219 h 2454797"/>
              <a:gd name="connsiteX3" fmla="*/ 2994195 w 4214577"/>
              <a:gd name="connsiteY3" fmla="*/ 2454797 h 2454797"/>
              <a:gd name="connsiteX4" fmla="*/ 0 w 4214577"/>
              <a:gd name="connsiteY4" fmla="*/ 1064219 h 2454797"/>
              <a:gd name="connsiteX0" fmla="*/ 0 w 4214577"/>
              <a:gd name="connsiteY0" fmla="*/ 560489 h 1951067"/>
              <a:gd name="connsiteX1" fmla="*/ 1192002 w 4214577"/>
              <a:gd name="connsiteY1" fmla="*/ 0 h 1951067"/>
              <a:gd name="connsiteX2" fmla="*/ 4214577 w 4214577"/>
              <a:gd name="connsiteY2" fmla="*/ 560489 h 1951067"/>
              <a:gd name="connsiteX3" fmla="*/ 2994195 w 4214577"/>
              <a:gd name="connsiteY3" fmla="*/ 1951067 h 1951067"/>
              <a:gd name="connsiteX4" fmla="*/ 0 w 4214577"/>
              <a:gd name="connsiteY4" fmla="*/ 560489 h 1951067"/>
              <a:gd name="connsiteX0" fmla="*/ 0 w 2994195"/>
              <a:gd name="connsiteY0" fmla="*/ 560489 h 1951067"/>
              <a:gd name="connsiteX1" fmla="*/ 1192002 w 2994195"/>
              <a:gd name="connsiteY1" fmla="*/ 0 h 1951067"/>
              <a:gd name="connsiteX2" fmla="*/ 2972909 w 2994195"/>
              <a:gd name="connsiteY2" fmla="*/ 7095 h 1951067"/>
              <a:gd name="connsiteX3" fmla="*/ 2994195 w 2994195"/>
              <a:gd name="connsiteY3" fmla="*/ 1951067 h 1951067"/>
              <a:gd name="connsiteX4" fmla="*/ 0 w 2994195"/>
              <a:gd name="connsiteY4" fmla="*/ 560489 h 1951067"/>
              <a:gd name="connsiteX0" fmla="*/ 0 w 2972910"/>
              <a:gd name="connsiteY0" fmla="*/ 560489 h 1936877"/>
              <a:gd name="connsiteX1" fmla="*/ 1192002 w 2972910"/>
              <a:gd name="connsiteY1" fmla="*/ 0 h 1936877"/>
              <a:gd name="connsiteX2" fmla="*/ 2972909 w 2972910"/>
              <a:gd name="connsiteY2" fmla="*/ 7095 h 1936877"/>
              <a:gd name="connsiteX3" fmla="*/ 2972910 w 2972910"/>
              <a:gd name="connsiteY3" fmla="*/ 1936877 h 1936877"/>
              <a:gd name="connsiteX4" fmla="*/ 0 w 2972910"/>
              <a:gd name="connsiteY4" fmla="*/ 560489 h 1936877"/>
              <a:gd name="connsiteX0" fmla="*/ 0 w 2972928"/>
              <a:gd name="connsiteY0" fmla="*/ 560489 h 1936880"/>
              <a:gd name="connsiteX1" fmla="*/ 1192002 w 2972928"/>
              <a:gd name="connsiteY1" fmla="*/ 0 h 1936880"/>
              <a:gd name="connsiteX2" fmla="*/ 2972909 w 2972928"/>
              <a:gd name="connsiteY2" fmla="*/ 7095 h 1936880"/>
              <a:gd name="connsiteX3" fmla="*/ 2972910 w 2972928"/>
              <a:gd name="connsiteY3" fmla="*/ 1936877 h 1936880"/>
              <a:gd name="connsiteX4" fmla="*/ 0 w 2972928"/>
              <a:gd name="connsiteY4" fmla="*/ 560489 h 193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28" h="1936880">
                <a:moveTo>
                  <a:pt x="0" y="560489"/>
                </a:moveTo>
                <a:lnTo>
                  <a:pt x="1192002" y="0"/>
                </a:lnTo>
                <a:lnTo>
                  <a:pt x="2972909" y="7095"/>
                </a:lnTo>
                <a:cubicBezTo>
                  <a:pt x="2972909" y="650356"/>
                  <a:pt x="2965815" y="1939241"/>
                  <a:pt x="2972910" y="1936877"/>
                </a:cubicBezTo>
                <a:cubicBezTo>
                  <a:pt x="2980005" y="1934513"/>
                  <a:pt x="990970" y="1019285"/>
                  <a:pt x="0" y="560489"/>
                </a:cubicBezTo>
                <a:close/>
              </a:path>
            </a:pathLst>
          </a:custGeom>
          <a:gradFill flip="none" rotWithShape="1">
            <a:gsLst>
              <a:gs pos="0">
                <a:schemeClr val="bg1">
                  <a:alpha val="22000"/>
                </a:schemeClr>
              </a:gs>
              <a:gs pos="100000">
                <a:srgbClr val="9D1747">
                  <a:alpha val="22000"/>
                </a:srgbClr>
              </a:gs>
            </a:gsLst>
            <a:lin ang="108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Triangle isocèle 28"/>
          <p:cNvSpPr/>
          <p:nvPr userDrawn="1"/>
        </p:nvSpPr>
        <p:spPr>
          <a:xfrm rot="16200000">
            <a:off x="9704573" y="-19325"/>
            <a:ext cx="2063438" cy="2911416"/>
          </a:xfrm>
          <a:prstGeom prst="triangle">
            <a:avLst/>
          </a:prstGeom>
          <a:gradFill flip="none" rotWithShape="1">
            <a:gsLst>
              <a:gs pos="0">
                <a:srgbClr val="9D1747">
                  <a:alpha val="10000"/>
                </a:srgbClr>
              </a:gs>
              <a:gs pos="100000">
                <a:srgbClr val="FFFFFF">
                  <a:alpha val="10000"/>
                </a:srgbClr>
              </a:gs>
            </a:gsLst>
            <a:lin ang="594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0" name="Triangle isocèle 29"/>
          <p:cNvSpPr/>
          <p:nvPr userDrawn="1"/>
        </p:nvSpPr>
        <p:spPr>
          <a:xfrm rot="5400000">
            <a:off x="887760" y="408310"/>
            <a:ext cx="4320480" cy="6096000"/>
          </a:xfrm>
          <a:prstGeom prst="triangle">
            <a:avLst/>
          </a:prstGeom>
          <a:solidFill>
            <a:srgbClr val="9D1747">
              <a:alpha val="51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1" name="Triangle isocèle 30"/>
          <p:cNvSpPr/>
          <p:nvPr userDrawn="1"/>
        </p:nvSpPr>
        <p:spPr>
          <a:xfrm rot="5400000">
            <a:off x="887760" y="20960"/>
            <a:ext cx="4320480" cy="6096000"/>
          </a:xfrm>
          <a:prstGeom prst="triangle">
            <a:avLst/>
          </a:prstGeom>
          <a:gradFill flip="none" rotWithShape="1">
            <a:gsLst>
              <a:gs pos="100000">
                <a:srgbClr val="9D1747">
                  <a:alpha val="30000"/>
                </a:srgbClr>
              </a:gs>
              <a:gs pos="0">
                <a:srgbClr val="FFFFFF">
                  <a:alpha val="30000"/>
                </a:srgb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6" name="Imag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02597" y="6373505"/>
            <a:ext cx="960107" cy="320905"/>
          </a:xfrm>
          <a:prstGeom prst="rect">
            <a:avLst/>
          </a:prstGeom>
        </p:spPr>
      </p:pic>
      <p:sp>
        <p:nvSpPr>
          <p:cNvPr id="4" name="Espace réservé de la date 3"/>
          <p:cNvSpPr>
            <a:spLocks noGrp="1"/>
          </p:cNvSpPr>
          <p:nvPr>
            <p:ph type="dt" sz="half" idx="10"/>
          </p:nvPr>
        </p:nvSpPr>
        <p:spPr>
          <a:xfrm>
            <a:off x="609600" y="6356355"/>
            <a:ext cx="2844800" cy="365125"/>
          </a:xfrm>
          <a:prstGeom prst="rect">
            <a:avLst/>
          </a:prstGeom>
        </p:spPr>
        <p:txBody>
          <a:bodyPr/>
          <a:lstStyle>
            <a:lvl1pPr>
              <a:defRPr sz="1100">
                <a:solidFill>
                  <a:srgbClr val="FFFFFF"/>
                </a:solidFill>
              </a:defRPr>
            </a:lvl1pPr>
          </a:lstStyle>
          <a:p>
            <a:pPr defTabSz="457200"/>
            <a:endParaRPr lang="fr-FR" dirty="0"/>
          </a:p>
        </p:txBody>
      </p:sp>
      <p:sp>
        <p:nvSpPr>
          <p:cNvPr id="5" name="Espace réservé du pied de page 4"/>
          <p:cNvSpPr>
            <a:spLocks noGrp="1"/>
          </p:cNvSpPr>
          <p:nvPr>
            <p:ph type="ftr" sz="quarter" idx="11"/>
          </p:nvPr>
        </p:nvSpPr>
        <p:spPr>
          <a:xfrm>
            <a:off x="4165600" y="6356355"/>
            <a:ext cx="3860800" cy="365125"/>
          </a:xfrm>
          <a:prstGeom prst="rect">
            <a:avLst/>
          </a:prstGeom>
        </p:spPr>
        <p:txBody>
          <a:bodyPr/>
          <a:lstStyle>
            <a:lvl1pPr>
              <a:defRPr sz="1100">
                <a:solidFill>
                  <a:srgbClr val="FFFFFF"/>
                </a:solidFill>
              </a:defRPr>
            </a:lvl1pPr>
          </a:lstStyle>
          <a:p>
            <a:pPr defTabSz="457200"/>
            <a:fld id="{1A31A217-8750-3D45-897A-9370757FC290}" type="slidenum">
              <a:rPr lang="fr-FR" smtClean="0"/>
              <a:pPr defTabSz="457200"/>
              <a:t>‹N°›</a:t>
            </a:fld>
            <a:endParaRPr lang="fr-FR" dirty="0"/>
          </a:p>
        </p:txBody>
      </p:sp>
      <p:pic>
        <p:nvPicPr>
          <p:cNvPr id="23" name="Picture 4" descr="S:\serv_com\01_CHARTE-INSA-Rennes\2014\08_Modèles-PPT\Triangle-bas.eps"/>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b="42646"/>
          <a:stretch/>
        </p:blipFill>
        <p:spPr bwMode="auto">
          <a:xfrm>
            <a:off x="3611033" y="6388492"/>
            <a:ext cx="2592288" cy="469508"/>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Image 25" descr="Logo_INSALyon-quadri copi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5940" y="360000"/>
            <a:ext cx="3075093" cy="502920"/>
          </a:xfrm>
          <a:prstGeom prst="rect">
            <a:avLst/>
          </a:prstGeom>
        </p:spPr>
      </p:pic>
      <p:sp>
        <p:nvSpPr>
          <p:cNvPr id="15" name="Titre 1"/>
          <p:cNvSpPr>
            <a:spLocks noGrp="1"/>
          </p:cNvSpPr>
          <p:nvPr>
            <p:ph type="ctrTitle"/>
          </p:nvPr>
        </p:nvSpPr>
        <p:spPr>
          <a:xfrm>
            <a:off x="3611033" y="4384656"/>
            <a:ext cx="8212667" cy="644549"/>
          </a:xfrm>
          <a:prstGeom prst="rect">
            <a:avLst/>
          </a:prstGeom>
        </p:spPr>
        <p:txBody>
          <a:bodyPr>
            <a:normAutofit/>
          </a:bodyPr>
          <a:lstStyle>
            <a:lvl1pPr algn="l">
              <a:defRPr sz="3600" b="1">
                <a:solidFill>
                  <a:schemeClr val="bg1"/>
                </a:solidFill>
                <a:latin typeface="Arial"/>
                <a:cs typeface="Arial"/>
              </a:defRPr>
            </a:lvl1pPr>
          </a:lstStyle>
          <a:p>
            <a:r>
              <a:rPr lang="fr-FR" smtClean="0"/>
              <a:t>Modifiez le style du titre</a:t>
            </a:r>
            <a:endParaRPr lang="fr-FR" dirty="0"/>
          </a:p>
        </p:txBody>
      </p:sp>
      <p:sp>
        <p:nvSpPr>
          <p:cNvPr id="18" name="Sous-titre 2"/>
          <p:cNvSpPr>
            <a:spLocks noGrp="1"/>
          </p:cNvSpPr>
          <p:nvPr>
            <p:ph type="subTitle" idx="1" hasCustomPrompt="1"/>
          </p:nvPr>
        </p:nvSpPr>
        <p:spPr>
          <a:xfrm>
            <a:off x="3611033" y="5033780"/>
            <a:ext cx="8212667" cy="466913"/>
          </a:xfrm>
          <a:prstGeom prst="rect">
            <a:avLst/>
          </a:prstGeom>
        </p:spPr>
        <p:txBody>
          <a:bodyPr>
            <a:normAutofit/>
          </a:bodyPr>
          <a:lstStyle>
            <a:lvl1pPr marL="0" indent="0" algn="l">
              <a:buNone/>
              <a:defRPr sz="2800" b="1">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sous-titres du masque</a:t>
            </a:r>
            <a:endParaRPr lang="fr-FR" dirty="0"/>
          </a:p>
        </p:txBody>
      </p:sp>
      <p:sp>
        <p:nvSpPr>
          <p:cNvPr id="19" name="Espace réservé du texte 6"/>
          <p:cNvSpPr>
            <a:spLocks noGrp="1"/>
          </p:cNvSpPr>
          <p:nvPr>
            <p:ph type="body" sz="quarter" idx="12" hasCustomPrompt="1"/>
          </p:nvPr>
        </p:nvSpPr>
        <p:spPr>
          <a:xfrm>
            <a:off x="3611033" y="5711296"/>
            <a:ext cx="8212667" cy="398462"/>
          </a:xfrm>
          <a:prstGeom prst="rect">
            <a:avLst/>
          </a:prstGeom>
        </p:spPr>
        <p:txBody>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dirty="0" smtClean="0"/>
              <a:t>Auteur(s)</a:t>
            </a:r>
            <a:endParaRPr lang="fr-FR" dirty="0"/>
          </a:p>
        </p:txBody>
      </p:sp>
    </p:spTree>
    <p:extLst>
      <p:ext uri="{BB962C8B-B14F-4D97-AF65-F5344CB8AC3E}">
        <p14:creationId xmlns:p14="http://schemas.microsoft.com/office/powerpoint/2010/main" val="268326901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re_courbes">
    <p:spTree>
      <p:nvGrpSpPr>
        <p:cNvPr id="1" name=""/>
        <p:cNvGrpSpPr/>
        <p:nvPr/>
      </p:nvGrpSpPr>
      <p:grpSpPr>
        <a:xfrm>
          <a:off x="0" y="0"/>
          <a:ext cx="0" cy="0"/>
          <a:chOff x="0" y="0"/>
          <a:chExt cx="0" cy="0"/>
        </a:xfrm>
      </p:grpSpPr>
      <p:pic>
        <p:nvPicPr>
          <p:cNvPr id="15" name="Imag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8" name="Pentagone 10"/>
          <p:cNvSpPr/>
          <p:nvPr userDrawn="1"/>
        </p:nvSpPr>
        <p:spPr>
          <a:xfrm rot="16200000">
            <a:off x="6134577" y="-2174981"/>
            <a:ext cx="3922107" cy="8223721"/>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2107" h="6167791">
                <a:moveTo>
                  <a:pt x="0" y="6163061"/>
                </a:moveTo>
                <a:lnTo>
                  <a:pt x="2943430" y="0"/>
                </a:lnTo>
                <a:lnTo>
                  <a:pt x="3908134" y="2177802"/>
                </a:lnTo>
                <a:cubicBezTo>
                  <a:pt x="3912983" y="4027011"/>
                  <a:pt x="3931867" y="4620289"/>
                  <a:pt x="3915667" y="6167791"/>
                </a:cubicBezTo>
                <a:lnTo>
                  <a:pt x="2013292" y="6160775"/>
                </a:lnTo>
                <a:lnTo>
                  <a:pt x="0" y="6163061"/>
                </a:lnTo>
                <a:close/>
              </a:path>
            </a:pathLst>
          </a:custGeom>
          <a:gradFill flip="none" rotWithShape="1">
            <a:gsLst>
              <a:gs pos="0">
                <a:srgbClr val="9D1747">
                  <a:alpha val="51000"/>
                </a:srgbClr>
              </a:gs>
              <a:gs pos="100000">
                <a:schemeClr val="bg1">
                  <a:alpha val="51000"/>
                </a:scheme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Losange 11"/>
          <p:cNvSpPr/>
          <p:nvPr userDrawn="1"/>
        </p:nvSpPr>
        <p:spPr>
          <a:xfrm>
            <a:off x="8261011" y="-24175"/>
            <a:ext cx="3963904" cy="1936880"/>
          </a:xfrm>
          <a:custGeom>
            <a:avLst/>
            <a:gdLst>
              <a:gd name="connsiteX0" fmla="*/ 0 w 4214577"/>
              <a:gd name="connsiteY0" fmla="*/ 1064219 h 2128437"/>
              <a:gd name="connsiteX1" fmla="*/ 2107289 w 4214577"/>
              <a:gd name="connsiteY1" fmla="*/ 0 h 2128437"/>
              <a:gd name="connsiteX2" fmla="*/ 4214577 w 4214577"/>
              <a:gd name="connsiteY2" fmla="*/ 1064219 h 2128437"/>
              <a:gd name="connsiteX3" fmla="*/ 2107289 w 4214577"/>
              <a:gd name="connsiteY3" fmla="*/ 2128437 h 2128437"/>
              <a:gd name="connsiteX4" fmla="*/ 0 w 4214577"/>
              <a:gd name="connsiteY4" fmla="*/ 1064219 h 2128437"/>
              <a:gd name="connsiteX0" fmla="*/ 0 w 4214577"/>
              <a:gd name="connsiteY0" fmla="*/ 1064219 h 2454797"/>
              <a:gd name="connsiteX1" fmla="*/ 2107289 w 4214577"/>
              <a:gd name="connsiteY1" fmla="*/ 0 h 2454797"/>
              <a:gd name="connsiteX2" fmla="*/ 4214577 w 4214577"/>
              <a:gd name="connsiteY2" fmla="*/ 1064219 h 2454797"/>
              <a:gd name="connsiteX3" fmla="*/ 2994195 w 4214577"/>
              <a:gd name="connsiteY3" fmla="*/ 2454797 h 2454797"/>
              <a:gd name="connsiteX4" fmla="*/ 0 w 4214577"/>
              <a:gd name="connsiteY4" fmla="*/ 1064219 h 2454797"/>
              <a:gd name="connsiteX0" fmla="*/ 0 w 4214577"/>
              <a:gd name="connsiteY0" fmla="*/ 560489 h 1951067"/>
              <a:gd name="connsiteX1" fmla="*/ 1192002 w 4214577"/>
              <a:gd name="connsiteY1" fmla="*/ 0 h 1951067"/>
              <a:gd name="connsiteX2" fmla="*/ 4214577 w 4214577"/>
              <a:gd name="connsiteY2" fmla="*/ 560489 h 1951067"/>
              <a:gd name="connsiteX3" fmla="*/ 2994195 w 4214577"/>
              <a:gd name="connsiteY3" fmla="*/ 1951067 h 1951067"/>
              <a:gd name="connsiteX4" fmla="*/ 0 w 4214577"/>
              <a:gd name="connsiteY4" fmla="*/ 560489 h 1951067"/>
              <a:gd name="connsiteX0" fmla="*/ 0 w 2994195"/>
              <a:gd name="connsiteY0" fmla="*/ 560489 h 1951067"/>
              <a:gd name="connsiteX1" fmla="*/ 1192002 w 2994195"/>
              <a:gd name="connsiteY1" fmla="*/ 0 h 1951067"/>
              <a:gd name="connsiteX2" fmla="*/ 2972909 w 2994195"/>
              <a:gd name="connsiteY2" fmla="*/ 7095 h 1951067"/>
              <a:gd name="connsiteX3" fmla="*/ 2994195 w 2994195"/>
              <a:gd name="connsiteY3" fmla="*/ 1951067 h 1951067"/>
              <a:gd name="connsiteX4" fmla="*/ 0 w 2994195"/>
              <a:gd name="connsiteY4" fmla="*/ 560489 h 1951067"/>
              <a:gd name="connsiteX0" fmla="*/ 0 w 2972910"/>
              <a:gd name="connsiteY0" fmla="*/ 560489 h 1936877"/>
              <a:gd name="connsiteX1" fmla="*/ 1192002 w 2972910"/>
              <a:gd name="connsiteY1" fmla="*/ 0 h 1936877"/>
              <a:gd name="connsiteX2" fmla="*/ 2972909 w 2972910"/>
              <a:gd name="connsiteY2" fmla="*/ 7095 h 1936877"/>
              <a:gd name="connsiteX3" fmla="*/ 2972910 w 2972910"/>
              <a:gd name="connsiteY3" fmla="*/ 1936877 h 1936877"/>
              <a:gd name="connsiteX4" fmla="*/ 0 w 2972910"/>
              <a:gd name="connsiteY4" fmla="*/ 560489 h 1936877"/>
              <a:gd name="connsiteX0" fmla="*/ 0 w 2972928"/>
              <a:gd name="connsiteY0" fmla="*/ 560489 h 1936880"/>
              <a:gd name="connsiteX1" fmla="*/ 1192002 w 2972928"/>
              <a:gd name="connsiteY1" fmla="*/ 0 h 1936880"/>
              <a:gd name="connsiteX2" fmla="*/ 2972909 w 2972928"/>
              <a:gd name="connsiteY2" fmla="*/ 7095 h 1936880"/>
              <a:gd name="connsiteX3" fmla="*/ 2972910 w 2972928"/>
              <a:gd name="connsiteY3" fmla="*/ 1936877 h 1936880"/>
              <a:gd name="connsiteX4" fmla="*/ 0 w 2972928"/>
              <a:gd name="connsiteY4" fmla="*/ 560489 h 1936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2928" h="1936880">
                <a:moveTo>
                  <a:pt x="0" y="560489"/>
                </a:moveTo>
                <a:lnTo>
                  <a:pt x="1192002" y="0"/>
                </a:lnTo>
                <a:lnTo>
                  <a:pt x="2972909" y="7095"/>
                </a:lnTo>
                <a:cubicBezTo>
                  <a:pt x="2972909" y="650356"/>
                  <a:pt x="2965815" y="1939241"/>
                  <a:pt x="2972910" y="1936877"/>
                </a:cubicBezTo>
                <a:cubicBezTo>
                  <a:pt x="2980005" y="1934513"/>
                  <a:pt x="990970" y="1019285"/>
                  <a:pt x="0" y="560489"/>
                </a:cubicBezTo>
                <a:close/>
              </a:path>
            </a:pathLst>
          </a:custGeom>
          <a:gradFill flip="none" rotWithShape="1">
            <a:gsLst>
              <a:gs pos="0">
                <a:schemeClr val="bg1">
                  <a:alpha val="22000"/>
                </a:schemeClr>
              </a:gs>
              <a:gs pos="100000">
                <a:srgbClr val="9D1747">
                  <a:alpha val="22000"/>
                </a:srgbClr>
              </a:gs>
            </a:gsLst>
            <a:lin ang="108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Triangle isocèle 21"/>
          <p:cNvSpPr/>
          <p:nvPr userDrawn="1"/>
        </p:nvSpPr>
        <p:spPr>
          <a:xfrm rot="16200000">
            <a:off x="9704573" y="-19325"/>
            <a:ext cx="2063438" cy="2911416"/>
          </a:xfrm>
          <a:prstGeom prst="triangle">
            <a:avLst/>
          </a:prstGeom>
          <a:gradFill flip="none" rotWithShape="1">
            <a:gsLst>
              <a:gs pos="0">
                <a:srgbClr val="9D1747">
                  <a:alpha val="10000"/>
                </a:srgbClr>
              </a:gs>
              <a:gs pos="100000">
                <a:srgbClr val="FFFFFF">
                  <a:alpha val="10000"/>
                </a:srgbClr>
              </a:gs>
            </a:gsLst>
            <a:lin ang="594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7" name="Triangle isocèle 26"/>
          <p:cNvSpPr/>
          <p:nvPr userDrawn="1"/>
        </p:nvSpPr>
        <p:spPr>
          <a:xfrm rot="5400000">
            <a:off x="887760" y="408310"/>
            <a:ext cx="4320480" cy="6096000"/>
          </a:xfrm>
          <a:prstGeom prst="triangle">
            <a:avLst/>
          </a:prstGeom>
          <a:solidFill>
            <a:srgbClr val="9D1747">
              <a:alpha val="51000"/>
            </a:srgbClr>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8" name="Triangle isocèle 27"/>
          <p:cNvSpPr/>
          <p:nvPr userDrawn="1"/>
        </p:nvSpPr>
        <p:spPr>
          <a:xfrm rot="5400000">
            <a:off x="887760" y="20960"/>
            <a:ext cx="4320480" cy="6096000"/>
          </a:xfrm>
          <a:prstGeom prst="triangle">
            <a:avLst/>
          </a:prstGeom>
          <a:gradFill flip="none" rotWithShape="1">
            <a:gsLst>
              <a:gs pos="100000">
                <a:srgbClr val="9D1747">
                  <a:alpha val="30000"/>
                </a:srgbClr>
              </a:gs>
              <a:gs pos="0">
                <a:srgbClr val="FFFFFF">
                  <a:alpha val="30000"/>
                </a:srgbClr>
              </a:gs>
            </a:gsLst>
            <a:lin ang="1620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6" name="Imag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02597" y="6373505"/>
            <a:ext cx="960107" cy="320905"/>
          </a:xfrm>
          <a:prstGeom prst="rect">
            <a:avLst/>
          </a:prstGeom>
        </p:spPr>
      </p:pic>
      <p:sp>
        <p:nvSpPr>
          <p:cNvPr id="4" name="Espace réservé de la date 3"/>
          <p:cNvSpPr>
            <a:spLocks noGrp="1"/>
          </p:cNvSpPr>
          <p:nvPr>
            <p:ph type="dt" sz="half" idx="10"/>
          </p:nvPr>
        </p:nvSpPr>
        <p:spPr>
          <a:xfrm>
            <a:off x="609600" y="6356355"/>
            <a:ext cx="2844800" cy="365125"/>
          </a:xfrm>
          <a:prstGeom prst="rect">
            <a:avLst/>
          </a:prstGeom>
        </p:spPr>
        <p:txBody>
          <a:bodyPr/>
          <a:lstStyle>
            <a:lvl1pPr>
              <a:defRPr sz="1100">
                <a:solidFill>
                  <a:srgbClr val="FFFFFF"/>
                </a:solidFill>
              </a:defRPr>
            </a:lvl1pPr>
          </a:lstStyle>
          <a:p>
            <a:pPr defTabSz="457200"/>
            <a:endParaRPr lang="fr-FR" dirty="0"/>
          </a:p>
        </p:txBody>
      </p:sp>
      <p:sp>
        <p:nvSpPr>
          <p:cNvPr id="5" name="Espace réservé du pied de page 4"/>
          <p:cNvSpPr>
            <a:spLocks noGrp="1"/>
          </p:cNvSpPr>
          <p:nvPr>
            <p:ph type="ftr" sz="quarter" idx="11"/>
          </p:nvPr>
        </p:nvSpPr>
        <p:spPr>
          <a:xfrm>
            <a:off x="4165600" y="6356355"/>
            <a:ext cx="3860800" cy="365125"/>
          </a:xfrm>
          <a:prstGeom prst="rect">
            <a:avLst/>
          </a:prstGeom>
        </p:spPr>
        <p:txBody>
          <a:bodyPr/>
          <a:lstStyle>
            <a:lvl1pPr>
              <a:defRPr sz="1100">
                <a:solidFill>
                  <a:srgbClr val="FFFFFF"/>
                </a:solidFill>
              </a:defRPr>
            </a:lvl1pPr>
          </a:lstStyle>
          <a:p>
            <a:pPr defTabSz="457200"/>
            <a:fld id="{1A31A217-8750-3D45-897A-9370757FC290}" type="slidenum">
              <a:rPr lang="fr-FR" smtClean="0"/>
              <a:pPr defTabSz="457200"/>
              <a:t>‹N°›</a:t>
            </a:fld>
            <a:endParaRPr lang="fr-FR" dirty="0"/>
          </a:p>
        </p:txBody>
      </p:sp>
      <p:pic>
        <p:nvPicPr>
          <p:cNvPr id="23" name="Picture 4" descr="S:\serv_com\01_CHARTE-INSA-Rennes\2014\08_Modèles-PPT\Triangle-bas.eps"/>
          <p:cNvPicPr>
            <a:picLocks noChangeAspect="1" noChangeArrowheads="1"/>
          </p:cNvPicPr>
          <p:nvPr userDrawn="1"/>
        </p:nvPicPr>
        <p:blipFill rotWithShape="1">
          <a:blip r:embed="rId4" cstate="email">
            <a:extLst>
              <a:ext uri="{28A0092B-C50C-407E-A947-70E740481C1C}">
                <a14:useLocalDpi xmlns:a14="http://schemas.microsoft.com/office/drawing/2010/main"/>
              </a:ext>
            </a:extLst>
          </a:blip>
          <a:srcRect b="42646"/>
          <a:stretch/>
        </p:blipFill>
        <p:spPr bwMode="auto">
          <a:xfrm>
            <a:off x="3611033" y="6388492"/>
            <a:ext cx="2592288" cy="469508"/>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Image 25" descr="Logo_INSALyon-quadri copi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35940" y="360000"/>
            <a:ext cx="3075093" cy="502920"/>
          </a:xfrm>
          <a:prstGeom prst="rect">
            <a:avLst/>
          </a:prstGeom>
        </p:spPr>
      </p:pic>
      <p:sp>
        <p:nvSpPr>
          <p:cNvPr id="17" name="Titre 1"/>
          <p:cNvSpPr>
            <a:spLocks noGrp="1"/>
          </p:cNvSpPr>
          <p:nvPr>
            <p:ph type="ctrTitle"/>
          </p:nvPr>
        </p:nvSpPr>
        <p:spPr>
          <a:xfrm>
            <a:off x="3611033" y="4384656"/>
            <a:ext cx="8212667" cy="644549"/>
          </a:xfrm>
          <a:prstGeom prst="rect">
            <a:avLst/>
          </a:prstGeom>
        </p:spPr>
        <p:txBody>
          <a:bodyPr>
            <a:normAutofit/>
          </a:bodyPr>
          <a:lstStyle>
            <a:lvl1pPr algn="l">
              <a:defRPr sz="3600" b="1">
                <a:solidFill>
                  <a:schemeClr val="bg1"/>
                </a:solidFill>
                <a:latin typeface="Arial"/>
                <a:cs typeface="Arial"/>
              </a:defRPr>
            </a:lvl1pPr>
          </a:lstStyle>
          <a:p>
            <a:r>
              <a:rPr lang="fr-FR" smtClean="0"/>
              <a:t>Modifiez le style du titre</a:t>
            </a:r>
            <a:endParaRPr lang="fr-FR" dirty="0"/>
          </a:p>
        </p:txBody>
      </p:sp>
      <p:sp>
        <p:nvSpPr>
          <p:cNvPr id="20" name="Sous-titre 2"/>
          <p:cNvSpPr>
            <a:spLocks noGrp="1"/>
          </p:cNvSpPr>
          <p:nvPr>
            <p:ph type="subTitle" idx="1" hasCustomPrompt="1"/>
          </p:nvPr>
        </p:nvSpPr>
        <p:spPr>
          <a:xfrm>
            <a:off x="3611033" y="5033780"/>
            <a:ext cx="8212667" cy="466913"/>
          </a:xfrm>
          <a:prstGeom prst="rect">
            <a:avLst/>
          </a:prstGeom>
        </p:spPr>
        <p:txBody>
          <a:bodyPr>
            <a:normAutofit/>
          </a:bodyPr>
          <a:lstStyle>
            <a:lvl1pPr marL="0" indent="0" algn="l">
              <a:buNone/>
              <a:defRPr sz="2800" b="1">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sous-titres du masque</a:t>
            </a:r>
            <a:endParaRPr lang="fr-FR" dirty="0"/>
          </a:p>
        </p:txBody>
      </p:sp>
      <p:sp>
        <p:nvSpPr>
          <p:cNvPr id="21" name="Espace réservé du texte 6"/>
          <p:cNvSpPr>
            <a:spLocks noGrp="1"/>
          </p:cNvSpPr>
          <p:nvPr>
            <p:ph type="body" sz="quarter" idx="12" hasCustomPrompt="1"/>
          </p:nvPr>
        </p:nvSpPr>
        <p:spPr>
          <a:xfrm>
            <a:off x="3611033" y="5711296"/>
            <a:ext cx="8212667" cy="398462"/>
          </a:xfrm>
          <a:prstGeom prst="rect">
            <a:avLst/>
          </a:prstGeom>
        </p:spPr>
        <p:txBody>
          <a:bodyPr/>
          <a:lstStyle>
            <a:lvl1pPr marL="0" indent="0">
              <a:buNone/>
              <a:defRPr sz="20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fr-FR" dirty="0" smtClean="0"/>
              <a:t>Auteur(s)</a:t>
            </a:r>
            <a:endParaRPr lang="fr-FR" dirty="0"/>
          </a:p>
        </p:txBody>
      </p:sp>
    </p:spTree>
    <p:extLst>
      <p:ext uri="{BB962C8B-B14F-4D97-AF65-F5344CB8AC3E}">
        <p14:creationId xmlns:p14="http://schemas.microsoft.com/office/powerpoint/2010/main" val="38005705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7A7FE9A-2B32-4D2C-826C-7A7DD00EF21D}" type="datetimeFigureOut">
              <a:rPr lang="fr-FR" smtClean="0"/>
              <a:t>14/02/2019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82EFAD9-AE02-46C3-BC90-802C903D297A}" type="slidenum">
              <a:rPr lang="fr-FR" smtClean="0"/>
              <a:t>‹N°›</a:t>
            </a:fld>
            <a:endParaRPr lang="fr-FR"/>
          </a:p>
        </p:txBody>
      </p:sp>
    </p:spTree>
    <p:extLst>
      <p:ext uri="{BB962C8B-B14F-4D97-AF65-F5344CB8AC3E}">
        <p14:creationId xmlns:p14="http://schemas.microsoft.com/office/powerpoint/2010/main" val="1538232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_et_contenu">
    <p:spTree>
      <p:nvGrpSpPr>
        <p:cNvPr id="1" name=""/>
        <p:cNvGrpSpPr/>
        <p:nvPr/>
      </p:nvGrpSpPr>
      <p:grpSpPr>
        <a:xfrm>
          <a:off x="0" y="0"/>
          <a:ext cx="0" cy="0"/>
          <a:chOff x="0" y="0"/>
          <a:chExt cx="0" cy="0"/>
        </a:xfrm>
      </p:grpSpPr>
      <p:sp>
        <p:nvSpPr>
          <p:cNvPr id="7" name="Pentagone 10"/>
          <p:cNvSpPr/>
          <p:nvPr userDrawn="1"/>
        </p:nvSpPr>
        <p:spPr>
          <a:xfrm rot="5400000" flipH="1" flipV="1">
            <a:off x="11249560" y="-506866"/>
            <a:ext cx="435581" cy="1449309"/>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47000"/>
                </a:srgbClr>
              </a:gs>
            </a:gsLst>
            <a:lin ang="588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Pentagone 10"/>
          <p:cNvSpPr/>
          <p:nvPr userDrawn="1"/>
        </p:nvSpPr>
        <p:spPr>
          <a:xfrm rot="16200000" flipH="1" flipV="1">
            <a:off x="318753" y="6278605"/>
            <a:ext cx="273923" cy="911424"/>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Pentagone 10"/>
          <p:cNvSpPr/>
          <p:nvPr userDrawn="1"/>
        </p:nvSpPr>
        <p:spPr>
          <a:xfrm rot="5400000" flipH="1" flipV="1">
            <a:off x="11599331" y="-318751"/>
            <a:ext cx="273923" cy="911424"/>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57000"/>
                </a:srgbClr>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re 1"/>
          <p:cNvSpPr>
            <a:spLocks noGrp="1"/>
          </p:cNvSpPr>
          <p:nvPr>
            <p:ph type="title"/>
          </p:nvPr>
        </p:nvSpPr>
        <p:spPr>
          <a:xfrm>
            <a:off x="609600" y="274643"/>
            <a:ext cx="10972800" cy="501407"/>
          </a:xfrm>
          <a:prstGeom prst="rect">
            <a:avLst/>
          </a:prstGeom>
        </p:spPr>
        <p:txBody>
          <a:bodyPr lIns="0" rIns="0">
            <a:normAutofit/>
          </a:bodyPr>
          <a:lstStyle>
            <a:lvl1pPr algn="l">
              <a:defRPr sz="1800" b="1">
                <a:solidFill>
                  <a:srgbClr val="6E0740"/>
                </a:solidFill>
                <a:latin typeface="Arial"/>
                <a:cs typeface="Arial"/>
              </a:defRPr>
            </a:lvl1pPr>
          </a:lstStyle>
          <a:p>
            <a:r>
              <a:rPr lang="fr-FR" smtClean="0"/>
              <a:t>Modifiez le style du titre</a:t>
            </a:r>
            <a:endParaRPr lang="fr-FR" dirty="0"/>
          </a:p>
        </p:txBody>
      </p:sp>
      <p:sp>
        <p:nvSpPr>
          <p:cNvPr id="5" name="Espace réservé du pied de page 4"/>
          <p:cNvSpPr>
            <a:spLocks noGrp="1"/>
          </p:cNvSpPr>
          <p:nvPr>
            <p:ph type="ftr" sz="quarter" idx="11"/>
          </p:nvPr>
        </p:nvSpPr>
        <p:spPr>
          <a:xfrm>
            <a:off x="4165600" y="6356355"/>
            <a:ext cx="3860800" cy="365125"/>
          </a:xfrm>
          <a:prstGeom prst="rect">
            <a:avLst/>
          </a:prstGeom>
        </p:spPr>
        <p:txBody>
          <a:bodyPr/>
          <a:lstStyle>
            <a:lvl1pPr>
              <a:defRPr b="1"/>
            </a:lvl1pPr>
          </a:lstStyle>
          <a:p>
            <a:pPr defTabSz="457200"/>
            <a:fld id="{3466D8FE-5733-7B45-8963-854D3AC5C96E}" type="slidenum">
              <a:rPr lang="fr-FR" smtClean="0">
                <a:solidFill>
                  <a:prstClr val="black">
                    <a:tint val="75000"/>
                  </a:prstClr>
                </a:solidFill>
              </a:rPr>
              <a:pPr defTabSz="457200"/>
              <a:t>‹N°›</a:t>
            </a:fld>
            <a:endParaRPr lang="fr-FR" dirty="0">
              <a:solidFill>
                <a:prstClr val="black">
                  <a:tint val="75000"/>
                </a:prstClr>
              </a:solidFill>
            </a:endParaRPr>
          </a:p>
        </p:txBody>
      </p:sp>
      <p:pic>
        <p:nvPicPr>
          <p:cNvPr id="12" name="Imag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83905" y="6474391"/>
            <a:ext cx="848265" cy="283523"/>
          </a:xfrm>
          <a:prstGeom prst="rect">
            <a:avLst/>
          </a:prstGeom>
        </p:spPr>
      </p:pic>
      <p:pic>
        <p:nvPicPr>
          <p:cNvPr id="16" name="Image 15" descr="Logo_INSALyon-quadri copi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435" y="6535084"/>
            <a:ext cx="1344000" cy="219807"/>
          </a:xfrm>
          <a:prstGeom prst="rect">
            <a:avLst/>
          </a:prstGeom>
        </p:spPr>
      </p:pic>
      <p:sp>
        <p:nvSpPr>
          <p:cNvPr id="4" name="Rectangle 3"/>
          <p:cNvSpPr/>
          <p:nvPr userDrawn="1"/>
        </p:nvSpPr>
        <p:spPr>
          <a:xfrm>
            <a:off x="609600" y="698500"/>
            <a:ext cx="4800000" cy="36000"/>
          </a:xfrm>
          <a:prstGeom prst="rect">
            <a:avLst/>
          </a:prstGeom>
          <a:gradFill flip="none" rotWithShape="1">
            <a:gsLst>
              <a:gs pos="0">
                <a:srgbClr val="6E0740"/>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Espace réservé du contenu 7"/>
          <p:cNvSpPr>
            <a:spLocks noGrp="1"/>
          </p:cNvSpPr>
          <p:nvPr>
            <p:ph sz="quarter" idx="12"/>
          </p:nvPr>
        </p:nvSpPr>
        <p:spPr>
          <a:xfrm>
            <a:off x="609600" y="1016000"/>
            <a:ext cx="10972800" cy="5130800"/>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25471449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re_seul">
    <p:spTree>
      <p:nvGrpSpPr>
        <p:cNvPr id="1" name=""/>
        <p:cNvGrpSpPr/>
        <p:nvPr/>
      </p:nvGrpSpPr>
      <p:grpSpPr>
        <a:xfrm>
          <a:off x="0" y="0"/>
          <a:ext cx="0" cy="0"/>
          <a:chOff x="0" y="0"/>
          <a:chExt cx="0" cy="0"/>
        </a:xfrm>
      </p:grpSpPr>
      <p:sp>
        <p:nvSpPr>
          <p:cNvPr id="7" name="Pentagone 10"/>
          <p:cNvSpPr/>
          <p:nvPr userDrawn="1"/>
        </p:nvSpPr>
        <p:spPr>
          <a:xfrm rot="5400000" flipH="1" flipV="1">
            <a:off x="11249560" y="-506866"/>
            <a:ext cx="435581" cy="1449309"/>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47000"/>
                </a:srgbClr>
              </a:gs>
            </a:gsLst>
            <a:lin ang="588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Pentagone 10"/>
          <p:cNvSpPr/>
          <p:nvPr userDrawn="1"/>
        </p:nvSpPr>
        <p:spPr>
          <a:xfrm rot="16200000" flipH="1" flipV="1">
            <a:off x="318753" y="6278605"/>
            <a:ext cx="273923" cy="911424"/>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Pentagone 10"/>
          <p:cNvSpPr/>
          <p:nvPr userDrawn="1"/>
        </p:nvSpPr>
        <p:spPr>
          <a:xfrm rot="5400000" flipH="1" flipV="1">
            <a:off x="11599331" y="-318751"/>
            <a:ext cx="273923" cy="911424"/>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57000"/>
                </a:srgbClr>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re 1"/>
          <p:cNvSpPr>
            <a:spLocks noGrp="1"/>
          </p:cNvSpPr>
          <p:nvPr>
            <p:ph type="title"/>
          </p:nvPr>
        </p:nvSpPr>
        <p:spPr>
          <a:xfrm>
            <a:off x="609600" y="274643"/>
            <a:ext cx="10972800" cy="501407"/>
          </a:xfrm>
          <a:prstGeom prst="rect">
            <a:avLst/>
          </a:prstGeom>
        </p:spPr>
        <p:txBody>
          <a:bodyPr lIns="0" rIns="0">
            <a:normAutofit/>
          </a:bodyPr>
          <a:lstStyle>
            <a:lvl1pPr algn="l">
              <a:defRPr sz="1800" b="1">
                <a:solidFill>
                  <a:srgbClr val="6E0740"/>
                </a:solidFill>
                <a:latin typeface="Arial"/>
                <a:cs typeface="Arial"/>
              </a:defRPr>
            </a:lvl1pPr>
          </a:lstStyle>
          <a:p>
            <a:r>
              <a:rPr lang="fr-FR" smtClean="0"/>
              <a:t>Modifiez le style du titre</a:t>
            </a:r>
            <a:endParaRPr lang="fr-FR" dirty="0"/>
          </a:p>
        </p:txBody>
      </p:sp>
      <p:sp>
        <p:nvSpPr>
          <p:cNvPr id="5" name="Espace réservé du pied de page 4"/>
          <p:cNvSpPr>
            <a:spLocks noGrp="1"/>
          </p:cNvSpPr>
          <p:nvPr>
            <p:ph type="ftr" sz="quarter" idx="11"/>
          </p:nvPr>
        </p:nvSpPr>
        <p:spPr>
          <a:xfrm>
            <a:off x="4165600" y="6356355"/>
            <a:ext cx="3860800" cy="365125"/>
          </a:xfrm>
          <a:prstGeom prst="rect">
            <a:avLst/>
          </a:prstGeom>
        </p:spPr>
        <p:txBody>
          <a:bodyPr/>
          <a:lstStyle>
            <a:lvl1pPr>
              <a:defRPr b="1"/>
            </a:lvl1pPr>
          </a:lstStyle>
          <a:p>
            <a:pPr defTabSz="457200"/>
            <a:fld id="{3466D8FE-5733-7B45-8963-854D3AC5C96E}" type="slidenum">
              <a:rPr lang="fr-FR" smtClean="0">
                <a:solidFill>
                  <a:prstClr val="black">
                    <a:tint val="75000"/>
                  </a:prstClr>
                </a:solidFill>
              </a:rPr>
              <a:pPr defTabSz="457200"/>
              <a:t>‹N°›</a:t>
            </a:fld>
            <a:endParaRPr lang="fr-FR" dirty="0">
              <a:solidFill>
                <a:prstClr val="black">
                  <a:tint val="75000"/>
                </a:prstClr>
              </a:solidFill>
            </a:endParaRPr>
          </a:p>
        </p:txBody>
      </p:sp>
      <p:pic>
        <p:nvPicPr>
          <p:cNvPr id="12" name="Imag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83905" y="6474391"/>
            <a:ext cx="848265" cy="283523"/>
          </a:xfrm>
          <a:prstGeom prst="rect">
            <a:avLst/>
          </a:prstGeom>
        </p:spPr>
      </p:pic>
      <p:pic>
        <p:nvPicPr>
          <p:cNvPr id="16" name="Image 15" descr="Logo_INSALyon-quadri copi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435" y="6535084"/>
            <a:ext cx="1344000" cy="219807"/>
          </a:xfrm>
          <a:prstGeom prst="rect">
            <a:avLst/>
          </a:prstGeom>
        </p:spPr>
      </p:pic>
      <p:sp>
        <p:nvSpPr>
          <p:cNvPr id="4" name="Rectangle 3"/>
          <p:cNvSpPr/>
          <p:nvPr userDrawn="1"/>
        </p:nvSpPr>
        <p:spPr>
          <a:xfrm>
            <a:off x="609600" y="698500"/>
            <a:ext cx="4800000" cy="36000"/>
          </a:xfrm>
          <a:prstGeom prst="rect">
            <a:avLst/>
          </a:prstGeom>
          <a:gradFill flip="none" rotWithShape="1">
            <a:gsLst>
              <a:gs pos="0">
                <a:srgbClr val="6E0740"/>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8609373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olonnes">
    <p:spTree>
      <p:nvGrpSpPr>
        <p:cNvPr id="1" name=""/>
        <p:cNvGrpSpPr/>
        <p:nvPr/>
      </p:nvGrpSpPr>
      <p:grpSpPr>
        <a:xfrm>
          <a:off x="0" y="0"/>
          <a:ext cx="0" cy="0"/>
          <a:chOff x="0" y="0"/>
          <a:chExt cx="0" cy="0"/>
        </a:xfrm>
      </p:grpSpPr>
      <p:sp>
        <p:nvSpPr>
          <p:cNvPr id="7" name="Pentagone 10"/>
          <p:cNvSpPr/>
          <p:nvPr userDrawn="1"/>
        </p:nvSpPr>
        <p:spPr>
          <a:xfrm rot="5400000" flipH="1" flipV="1">
            <a:off x="11249560" y="-506866"/>
            <a:ext cx="435581" cy="1449309"/>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47000"/>
                </a:srgbClr>
              </a:gs>
            </a:gsLst>
            <a:lin ang="588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Pentagone 10"/>
          <p:cNvSpPr/>
          <p:nvPr userDrawn="1"/>
        </p:nvSpPr>
        <p:spPr>
          <a:xfrm rot="16200000" flipH="1" flipV="1">
            <a:off x="318753" y="6278605"/>
            <a:ext cx="273923" cy="911424"/>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Pentagone 10"/>
          <p:cNvSpPr/>
          <p:nvPr userDrawn="1"/>
        </p:nvSpPr>
        <p:spPr>
          <a:xfrm rot="5400000" flipH="1" flipV="1">
            <a:off x="11599331" y="-318751"/>
            <a:ext cx="273923" cy="911424"/>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57000"/>
                </a:srgbClr>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re 1"/>
          <p:cNvSpPr>
            <a:spLocks noGrp="1"/>
          </p:cNvSpPr>
          <p:nvPr>
            <p:ph type="title"/>
          </p:nvPr>
        </p:nvSpPr>
        <p:spPr>
          <a:xfrm>
            <a:off x="609600" y="274643"/>
            <a:ext cx="10972800" cy="501407"/>
          </a:xfrm>
          <a:prstGeom prst="rect">
            <a:avLst/>
          </a:prstGeom>
        </p:spPr>
        <p:txBody>
          <a:bodyPr lIns="0" rIns="0">
            <a:normAutofit/>
          </a:bodyPr>
          <a:lstStyle>
            <a:lvl1pPr algn="l">
              <a:defRPr sz="1800" b="1">
                <a:solidFill>
                  <a:srgbClr val="6E0740"/>
                </a:solidFill>
                <a:latin typeface="Arial"/>
                <a:cs typeface="Arial"/>
              </a:defRPr>
            </a:lvl1pPr>
          </a:lstStyle>
          <a:p>
            <a:r>
              <a:rPr lang="fr-FR" smtClean="0"/>
              <a:t>Modifiez le style du titre</a:t>
            </a:r>
            <a:endParaRPr lang="fr-FR" dirty="0"/>
          </a:p>
        </p:txBody>
      </p:sp>
      <p:sp>
        <p:nvSpPr>
          <p:cNvPr id="5" name="Espace réservé du pied de page 4"/>
          <p:cNvSpPr>
            <a:spLocks noGrp="1"/>
          </p:cNvSpPr>
          <p:nvPr>
            <p:ph type="ftr" sz="quarter" idx="11"/>
          </p:nvPr>
        </p:nvSpPr>
        <p:spPr>
          <a:xfrm>
            <a:off x="4165600" y="6356355"/>
            <a:ext cx="3860800" cy="365125"/>
          </a:xfrm>
          <a:prstGeom prst="rect">
            <a:avLst/>
          </a:prstGeom>
        </p:spPr>
        <p:txBody>
          <a:bodyPr/>
          <a:lstStyle>
            <a:lvl1pPr>
              <a:defRPr b="1"/>
            </a:lvl1pPr>
          </a:lstStyle>
          <a:p>
            <a:pPr defTabSz="457200"/>
            <a:fld id="{3466D8FE-5733-7B45-8963-854D3AC5C96E}" type="slidenum">
              <a:rPr lang="fr-FR" smtClean="0">
                <a:solidFill>
                  <a:prstClr val="black">
                    <a:tint val="75000"/>
                  </a:prstClr>
                </a:solidFill>
              </a:rPr>
              <a:pPr defTabSz="457200"/>
              <a:t>‹N°›</a:t>
            </a:fld>
            <a:endParaRPr lang="fr-FR" dirty="0">
              <a:solidFill>
                <a:prstClr val="black">
                  <a:tint val="75000"/>
                </a:prstClr>
              </a:solidFill>
            </a:endParaRPr>
          </a:p>
        </p:txBody>
      </p:sp>
      <p:pic>
        <p:nvPicPr>
          <p:cNvPr id="12" name="Imag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83905" y="6474391"/>
            <a:ext cx="848265" cy="283523"/>
          </a:xfrm>
          <a:prstGeom prst="rect">
            <a:avLst/>
          </a:prstGeom>
        </p:spPr>
      </p:pic>
      <p:pic>
        <p:nvPicPr>
          <p:cNvPr id="16" name="Image 15" descr="Logo_INSALyon-quadri copi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435" y="6535084"/>
            <a:ext cx="1344000" cy="219807"/>
          </a:xfrm>
          <a:prstGeom prst="rect">
            <a:avLst/>
          </a:prstGeom>
        </p:spPr>
      </p:pic>
      <p:sp>
        <p:nvSpPr>
          <p:cNvPr id="4" name="Rectangle 3"/>
          <p:cNvSpPr/>
          <p:nvPr userDrawn="1"/>
        </p:nvSpPr>
        <p:spPr>
          <a:xfrm>
            <a:off x="609600" y="698500"/>
            <a:ext cx="4800000" cy="36000"/>
          </a:xfrm>
          <a:prstGeom prst="rect">
            <a:avLst/>
          </a:prstGeom>
          <a:gradFill flip="none" rotWithShape="1">
            <a:gsLst>
              <a:gs pos="0">
                <a:srgbClr val="6E0740"/>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6" name="Espace réservé du contenu 5"/>
          <p:cNvSpPr>
            <a:spLocks noGrp="1"/>
          </p:cNvSpPr>
          <p:nvPr>
            <p:ph sz="quarter" idx="12"/>
          </p:nvPr>
        </p:nvSpPr>
        <p:spPr>
          <a:xfrm>
            <a:off x="6411384" y="1044575"/>
            <a:ext cx="5171016" cy="5119688"/>
          </a:xfrm>
          <a:prstGeom prst="rect">
            <a:avLst/>
          </a:prstGeom>
        </p:spPr>
        <p:txBody>
          <a:bodyPr/>
          <a:lstStyle>
            <a:lvl1pPr marL="0" indent="0">
              <a:buNone/>
              <a:defRPr sz="2000">
                <a:latin typeface="Calibri Light" panose="020F0302020204030204" pitchFamily="34" charset="0"/>
              </a:defRPr>
            </a:lvl1pPr>
            <a:lvl2pPr>
              <a:defRPr sz="1800">
                <a:latin typeface="Calibri Light" panose="020F0302020204030204" pitchFamily="34" charset="0"/>
              </a:defRPr>
            </a:lvl2pPr>
            <a:lvl3pPr>
              <a:defRPr sz="1600">
                <a:latin typeface="Calibri Light" panose="020F0302020204030204" pitchFamily="34" charset="0"/>
              </a:defRPr>
            </a:lvl3pPr>
            <a:lvl4pPr>
              <a:defRPr sz="1400">
                <a:latin typeface="Calibri Light" panose="020F0302020204030204" pitchFamily="34" charset="0"/>
              </a:defRPr>
            </a:lvl4pPr>
            <a:lvl5pPr>
              <a:defRPr sz="1400">
                <a:latin typeface="Calibri Light" panose="020F0302020204030204" pitchFamily="34" charset="0"/>
              </a:defRPr>
            </a:lvl5pPr>
          </a:lstStyle>
          <a:p>
            <a:pPr lvl="0"/>
            <a:r>
              <a:rPr lang="fr-FR" smtClean="0"/>
              <a:t>Modifier les styles du texte du masque</a:t>
            </a:r>
          </a:p>
        </p:txBody>
      </p:sp>
      <p:sp>
        <p:nvSpPr>
          <p:cNvPr id="14" name="Espace réservé du texte 13"/>
          <p:cNvSpPr>
            <a:spLocks noGrp="1"/>
          </p:cNvSpPr>
          <p:nvPr>
            <p:ph type="body" sz="quarter" idx="13"/>
          </p:nvPr>
        </p:nvSpPr>
        <p:spPr>
          <a:xfrm>
            <a:off x="609600" y="1044575"/>
            <a:ext cx="5598584" cy="51196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76094834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7" name="Pentagone 10"/>
          <p:cNvSpPr/>
          <p:nvPr userDrawn="1"/>
        </p:nvSpPr>
        <p:spPr>
          <a:xfrm rot="5400000" flipH="1" flipV="1">
            <a:off x="11249560" y="-506866"/>
            <a:ext cx="435581" cy="1449309"/>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47000"/>
                </a:srgbClr>
              </a:gs>
            </a:gsLst>
            <a:lin ang="588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Pentagone 10"/>
          <p:cNvSpPr/>
          <p:nvPr userDrawn="1"/>
        </p:nvSpPr>
        <p:spPr>
          <a:xfrm rot="16200000" flipH="1" flipV="1">
            <a:off x="318753" y="6278605"/>
            <a:ext cx="273923" cy="911424"/>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Pentagone 10"/>
          <p:cNvSpPr/>
          <p:nvPr userDrawn="1"/>
        </p:nvSpPr>
        <p:spPr>
          <a:xfrm rot="5400000" flipH="1" flipV="1">
            <a:off x="11599331" y="-318751"/>
            <a:ext cx="273923" cy="911424"/>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57000"/>
                </a:srgbClr>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Espace réservé du pied de page 4"/>
          <p:cNvSpPr>
            <a:spLocks noGrp="1"/>
          </p:cNvSpPr>
          <p:nvPr>
            <p:ph type="ftr" sz="quarter" idx="11"/>
          </p:nvPr>
        </p:nvSpPr>
        <p:spPr>
          <a:xfrm>
            <a:off x="4165600" y="6356355"/>
            <a:ext cx="3860800" cy="365125"/>
          </a:xfrm>
          <a:prstGeom prst="rect">
            <a:avLst/>
          </a:prstGeom>
        </p:spPr>
        <p:txBody>
          <a:bodyPr/>
          <a:lstStyle>
            <a:lvl1pPr>
              <a:defRPr b="1"/>
            </a:lvl1pPr>
          </a:lstStyle>
          <a:p>
            <a:pPr defTabSz="457200"/>
            <a:fld id="{3466D8FE-5733-7B45-8963-854D3AC5C96E}" type="slidenum">
              <a:rPr lang="fr-FR" smtClean="0">
                <a:solidFill>
                  <a:prstClr val="black">
                    <a:tint val="75000"/>
                  </a:prstClr>
                </a:solidFill>
              </a:rPr>
              <a:pPr defTabSz="457200"/>
              <a:t>‹N°›</a:t>
            </a:fld>
            <a:endParaRPr lang="fr-FR" dirty="0">
              <a:solidFill>
                <a:prstClr val="black">
                  <a:tint val="75000"/>
                </a:prstClr>
              </a:solidFill>
            </a:endParaRPr>
          </a:p>
        </p:txBody>
      </p:sp>
      <p:pic>
        <p:nvPicPr>
          <p:cNvPr id="12" name="Imag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83905" y="6474391"/>
            <a:ext cx="848265" cy="283523"/>
          </a:xfrm>
          <a:prstGeom prst="rect">
            <a:avLst/>
          </a:prstGeom>
        </p:spPr>
      </p:pic>
      <p:pic>
        <p:nvPicPr>
          <p:cNvPr id="16" name="Image 15" descr="Logo_INSALyon-quadri copi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7435" y="6535084"/>
            <a:ext cx="1344000" cy="219807"/>
          </a:xfrm>
          <a:prstGeom prst="rect">
            <a:avLst/>
          </a:prstGeom>
        </p:spPr>
      </p:pic>
    </p:spTree>
    <p:extLst>
      <p:ext uri="{BB962C8B-B14F-4D97-AF65-F5344CB8AC3E}">
        <p14:creationId xmlns:p14="http://schemas.microsoft.com/office/powerpoint/2010/main" val="49234228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9" name="PlaceHolder 1"/>
          <p:cNvSpPr>
            <a:spLocks noGrp="1"/>
          </p:cNvSpPr>
          <p:nvPr>
            <p:ph type="title"/>
          </p:nvPr>
        </p:nvSpPr>
        <p:spPr>
          <a:xfrm>
            <a:off x="609600" y="274680"/>
            <a:ext cx="10972320" cy="1142640"/>
          </a:xfrm>
          <a:prstGeom prst="rect">
            <a:avLst/>
          </a:prstGeom>
        </p:spPr>
        <p:txBody>
          <a:bodyPr lIns="0" tIns="0" rIns="0" bIns="0" anchor="ctr"/>
          <a:lstStyle/>
          <a:p>
            <a:endParaRPr lang="fr-FR" sz="1800" b="0" strike="noStrike" spc="-1">
              <a:solidFill>
                <a:srgbClr val="000000"/>
              </a:solidFill>
              <a:uFill>
                <a:solidFill>
                  <a:srgbClr val="FFFFFF"/>
                </a:solidFill>
              </a:uFill>
              <a:latin typeface="Calibri"/>
            </a:endParaRPr>
          </a:p>
        </p:txBody>
      </p:sp>
      <p:sp>
        <p:nvSpPr>
          <p:cNvPr id="120" name="PlaceHolder 2"/>
          <p:cNvSpPr>
            <a:spLocks noGrp="1"/>
          </p:cNvSpPr>
          <p:nvPr>
            <p:ph type="subTitle"/>
          </p:nvPr>
        </p:nvSpPr>
        <p:spPr>
          <a:xfrm>
            <a:off x="609600" y="1600200"/>
            <a:ext cx="10972320" cy="452556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375944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pPr defTabSz="457200"/>
            <a:fld id="{55F76FB2-9132-1F4F-BCDA-91AD2DF85F4E}" type="datetimeFigureOut">
              <a:rPr lang="fr-FR" smtClean="0">
                <a:solidFill>
                  <a:prstClr val="black"/>
                </a:solidFill>
              </a:rPr>
              <a:pPr defTabSz="457200"/>
              <a:t>21/02/2019</a:t>
            </a:fld>
            <a:endParaRPr lang="fr-FR">
              <a:solidFill>
                <a:prstClr val="black"/>
              </a:solidFill>
            </a:endParaRPr>
          </a:p>
        </p:txBody>
      </p:sp>
      <p:sp>
        <p:nvSpPr>
          <p:cNvPr id="5" name="Espace réservé du pied de page 4"/>
          <p:cNvSpPr>
            <a:spLocks noGrp="1"/>
          </p:cNvSpPr>
          <p:nvPr>
            <p:ph type="ftr" sz="quarter" idx="11"/>
          </p:nvPr>
        </p:nvSpPr>
        <p:spPr/>
        <p:txBody>
          <a:bodyPr/>
          <a:lstStyle/>
          <a:p>
            <a:pPr defTabSz="457200"/>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pPr defTabSz="457200"/>
            <a:fld id="{1B7BC86B-8636-E342-8C09-4E560B6A6F58}"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2953288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pPr defTabSz="457200"/>
            <a:fld id="{55F76FB2-9132-1F4F-BCDA-91AD2DF85F4E}" type="datetimeFigureOut">
              <a:rPr lang="fr-FR" smtClean="0">
                <a:solidFill>
                  <a:prstClr val="black"/>
                </a:solidFill>
              </a:rPr>
              <a:pPr defTabSz="457200"/>
              <a:t>21/02/2019</a:t>
            </a:fld>
            <a:endParaRPr lang="fr-FR">
              <a:solidFill>
                <a:prstClr val="black"/>
              </a:solidFill>
            </a:endParaRPr>
          </a:p>
        </p:txBody>
      </p:sp>
      <p:sp>
        <p:nvSpPr>
          <p:cNvPr id="5" name="Espace réservé du pied de page 4"/>
          <p:cNvSpPr>
            <a:spLocks noGrp="1"/>
          </p:cNvSpPr>
          <p:nvPr>
            <p:ph type="ftr" sz="quarter" idx="11"/>
          </p:nvPr>
        </p:nvSpPr>
        <p:spPr/>
        <p:txBody>
          <a:bodyPr/>
          <a:lstStyle/>
          <a:p>
            <a:pPr defTabSz="457200"/>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pPr defTabSz="457200"/>
            <a:fld id="{1B7BC86B-8636-E342-8C09-4E560B6A6F58}"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35643170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re et contenu 1">
    <p:spTree>
      <p:nvGrpSpPr>
        <p:cNvPr id="1" name=""/>
        <p:cNvGrpSpPr/>
        <p:nvPr/>
      </p:nvGrpSpPr>
      <p:grpSpPr>
        <a:xfrm>
          <a:off x="0" y="0"/>
          <a:ext cx="0" cy="0"/>
          <a:chOff x="0" y="0"/>
          <a:chExt cx="0" cy="0"/>
        </a:xfrm>
      </p:grpSpPr>
      <p:sp>
        <p:nvSpPr>
          <p:cNvPr id="9" name="Pentagone 10"/>
          <p:cNvSpPr/>
          <p:nvPr/>
        </p:nvSpPr>
        <p:spPr>
          <a:xfrm rot="16200000" flipH="1" flipV="1">
            <a:off x="318751" y="6278605"/>
            <a:ext cx="273923" cy="911424"/>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solidFill>
            <a:srgbClr val="FF0000"/>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Espace réservé du contenu 2"/>
          <p:cNvSpPr>
            <a:spLocks noGrp="1"/>
          </p:cNvSpPr>
          <p:nvPr>
            <p:ph idx="1" hasCustomPrompt="1"/>
          </p:nvPr>
        </p:nvSpPr>
        <p:spPr>
          <a:xfrm>
            <a:off x="609600" y="1340442"/>
            <a:ext cx="10972800" cy="4785722"/>
          </a:xfrm>
        </p:spPr>
        <p:txBody>
          <a:bodyPr/>
          <a:lstStyle>
            <a:lvl1pPr>
              <a:defRPr sz="1600">
                <a:latin typeface="Arial"/>
                <a:cs typeface="Arial"/>
              </a:defRPr>
            </a:lvl1pPr>
            <a:lvl2pPr marL="742950" indent="-285750">
              <a:buFont typeface="Arial"/>
              <a:buChar char="•"/>
              <a:defRPr sz="1600">
                <a:latin typeface="Arial"/>
                <a:cs typeface="Arial"/>
              </a:defRPr>
            </a:lvl2pPr>
            <a:lvl3pPr marL="1143000" indent="-228600">
              <a:buFont typeface="Arial"/>
              <a:buChar char="•"/>
              <a:defRPr sz="1600">
                <a:latin typeface="Arial"/>
                <a:cs typeface="Arial"/>
              </a:defRPr>
            </a:lvl3pPr>
            <a:lvl4pPr marL="1600200" indent="-228600">
              <a:buFont typeface="Arial"/>
              <a:buChar char="•"/>
              <a:defRPr sz="1600">
                <a:latin typeface="Arial"/>
                <a:cs typeface="Arial"/>
              </a:defRPr>
            </a:lvl4pPr>
            <a:lvl5pPr marL="2057400" indent="-228600">
              <a:buFont typeface="Arial"/>
              <a:buChar char="•"/>
              <a:defRPr sz="1600">
                <a:latin typeface="Arial"/>
                <a:cs typeface="Arial"/>
              </a:defRPr>
            </a:lvl5pPr>
          </a:lstStyle>
          <a:p>
            <a:pPr lvl="0"/>
            <a:r>
              <a:rPr lang="fr-FR" dirty="0" smtClean="0"/>
              <a:t>ITEM1</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pic>
        <p:nvPicPr>
          <p:cNvPr id="12" name="Image 11"/>
          <p:cNvPicPr>
            <a:picLocks noChangeAspect="1"/>
          </p:cNvPicPr>
          <p:nvPr/>
        </p:nvPicPr>
        <p:blipFill>
          <a:blip r:embed="rId2" cstate="print"/>
          <a:stretch>
            <a:fillRect/>
          </a:stretch>
        </p:blipFill>
        <p:spPr>
          <a:xfrm>
            <a:off x="10983902" y="6474387"/>
            <a:ext cx="848265" cy="283523"/>
          </a:xfrm>
          <a:prstGeom prst="rect">
            <a:avLst/>
          </a:prstGeom>
        </p:spPr>
      </p:pic>
      <p:pic>
        <p:nvPicPr>
          <p:cNvPr id="16" name="Image 15" descr="Logo_INSALyon-quadri copi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7435" y="6535080"/>
            <a:ext cx="1344000" cy="219807"/>
          </a:xfrm>
          <a:prstGeom prst="rect">
            <a:avLst/>
          </a:prstGeom>
        </p:spPr>
      </p:pic>
      <p:sp>
        <p:nvSpPr>
          <p:cNvPr id="11" name="Pentagone 10"/>
          <p:cNvSpPr/>
          <p:nvPr/>
        </p:nvSpPr>
        <p:spPr>
          <a:xfrm rot="5400000" flipH="1" flipV="1">
            <a:off x="11249558" y="-506866"/>
            <a:ext cx="435581" cy="1449309"/>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47000"/>
                </a:srgbClr>
              </a:gs>
            </a:gsLst>
            <a:lin ang="5880000" scaled="0"/>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Pentagone 10"/>
          <p:cNvSpPr/>
          <p:nvPr/>
        </p:nvSpPr>
        <p:spPr>
          <a:xfrm rot="5400000" flipH="1" flipV="1">
            <a:off x="11599328" y="-318751"/>
            <a:ext cx="273923" cy="911424"/>
          </a:xfrm>
          <a:custGeom>
            <a:avLst/>
            <a:gdLst>
              <a:gd name="connsiteX0" fmla="*/ 3 w 3009995"/>
              <a:gd name="connsiteY0" fmla="*/ 2353207 h 6160791"/>
              <a:gd name="connsiteX1" fmla="*/ 1504998 w 3009995"/>
              <a:gd name="connsiteY1" fmla="*/ 0 h 6160791"/>
              <a:gd name="connsiteX2" fmla="*/ 3009992 w 3009995"/>
              <a:gd name="connsiteY2" fmla="*/ 2353207 h 6160791"/>
              <a:gd name="connsiteX3" fmla="*/ 2435135 w 3009995"/>
              <a:gd name="connsiteY3" fmla="*/ 6160775 h 6160791"/>
              <a:gd name="connsiteX4" fmla="*/ 574860 w 3009995"/>
              <a:gd name="connsiteY4" fmla="*/ 6160775 h 6160791"/>
              <a:gd name="connsiteX5" fmla="*/ 3 w 3009995"/>
              <a:gd name="connsiteY5" fmla="*/ 2353207 h 6160791"/>
              <a:gd name="connsiteX0" fmla="*/ 0 w 4448424"/>
              <a:gd name="connsiteY0" fmla="*/ 6163061 h 6163061"/>
              <a:gd name="connsiteX1" fmla="*/ 2943430 w 4448424"/>
              <a:gd name="connsiteY1" fmla="*/ 0 h 6163061"/>
              <a:gd name="connsiteX2" fmla="*/ 4448424 w 4448424"/>
              <a:gd name="connsiteY2" fmla="*/ 2353207 h 6163061"/>
              <a:gd name="connsiteX3" fmla="*/ 3873567 w 4448424"/>
              <a:gd name="connsiteY3" fmla="*/ 6160775 h 6163061"/>
              <a:gd name="connsiteX4" fmla="*/ 2013292 w 4448424"/>
              <a:gd name="connsiteY4" fmla="*/ 6160775 h 6163061"/>
              <a:gd name="connsiteX5" fmla="*/ 0 w 4448424"/>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168"/>
              <a:gd name="connsiteY0" fmla="*/ 6163061 h 6163061"/>
              <a:gd name="connsiteX1" fmla="*/ 2943430 w 3922168"/>
              <a:gd name="connsiteY1" fmla="*/ 0 h 6163061"/>
              <a:gd name="connsiteX2" fmla="*/ 3922168 w 3922168"/>
              <a:gd name="connsiteY2" fmla="*/ 1518269 h 6163061"/>
              <a:gd name="connsiteX3" fmla="*/ 3873567 w 3922168"/>
              <a:gd name="connsiteY3" fmla="*/ 6160775 h 6163061"/>
              <a:gd name="connsiteX4" fmla="*/ 2013292 w 3922168"/>
              <a:gd name="connsiteY4" fmla="*/ 6160775 h 6163061"/>
              <a:gd name="connsiteX5" fmla="*/ 0 w 3922168"/>
              <a:gd name="connsiteY5" fmla="*/ 6163061 h 6163061"/>
              <a:gd name="connsiteX0" fmla="*/ 0 w 3922599"/>
              <a:gd name="connsiteY0" fmla="*/ 6163061 h 6163061"/>
              <a:gd name="connsiteX1" fmla="*/ 2943430 w 3922599"/>
              <a:gd name="connsiteY1" fmla="*/ 0 h 6163061"/>
              <a:gd name="connsiteX2" fmla="*/ 3922168 w 3922599"/>
              <a:gd name="connsiteY2" fmla="*/ 1518269 h 6163061"/>
              <a:gd name="connsiteX3" fmla="*/ 3873567 w 3922599"/>
              <a:gd name="connsiteY3" fmla="*/ 6160775 h 6163061"/>
              <a:gd name="connsiteX4" fmla="*/ 2013292 w 3922599"/>
              <a:gd name="connsiteY4" fmla="*/ 6160775 h 6163061"/>
              <a:gd name="connsiteX5" fmla="*/ 0 w 3922599"/>
              <a:gd name="connsiteY5" fmla="*/ 6163061 h 6163061"/>
              <a:gd name="connsiteX0" fmla="*/ 0 w 3926823"/>
              <a:gd name="connsiteY0" fmla="*/ 6163061 h 6167791"/>
              <a:gd name="connsiteX1" fmla="*/ 2943430 w 3926823"/>
              <a:gd name="connsiteY1" fmla="*/ 0 h 6167791"/>
              <a:gd name="connsiteX2" fmla="*/ 3922168 w 3926823"/>
              <a:gd name="connsiteY2" fmla="*/ 1518269 h 6167791"/>
              <a:gd name="connsiteX3" fmla="*/ 3915667 w 3926823"/>
              <a:gd name="connsiteY3" fmla="*/ 6167791 h 6167791"/>
              <a:gd name="connsiteX4" fmla="*/ 2013292 w 3926823"/>
              <a:gd name="connsiteY4" fmla="*/ 6160775 h 6167791"/>
              <a:gd name="connsiteX5" fmla="*/ 0 w 3926823"/>
              <a:gd name="connsiteY5" fmla="*/ 6163061 h 6167791"/>
              <a:gd name="connsiteX0" fmla="*/ 0 w 3922107"/>
              <a:gd name="connsiteY0" fmla="*/ 6163061 h 6167791"/>
              <a:gd name="connsiteX1" fmla="*/ 2943430 w 3922107"/>
              <a:gd name="connsiteY1" fmla="*/ 0 h 6167791"/>
              <a:gd name="connsiteX2" fmla="*/ 3908134 w 3922107"/>
              <a:gd name="connsiteY2" fmla="*/ 2177802 h 6167791"/>
              <a:gd name="connsiteX3" fmla="*/ 3915667 w 3922107"/>
              <a:gd name="connsiteY3" fmla="*/ 6167791 h 6167791"/>
              <a:gd name="connsiteX4" fmla="*/ 2013292 w 3922107"/>
              <a:gd name="connsiteY4" fmla="*/ 6160775 h 6167791"/>
              <a:gd name="connsiteX5" fmla="*/ 0 w 3922107"/>
              <a:gd name="connsiteY5" fmla="*/ 6163061 h 6167791"/>
              <a:gd name="connsiteX0" fmla="*/ 0 w 3916016"/>
              <a:gd name="connsiteY0" fmla="*/ 6163061 h 6167791"/>
              <a:gd name="connsiteX1" fmla="*/ 2943430 w 3916016"/>
              <a:gd name="connsiteY1" fmla="*/ 0 h 6167791"/>
              <a:gd name="connsiteX2" fmla="*/ 3373982 w 3916016"/>
              <a:gd name="connsiteY2" fmla="*/ 2494337 h 6167791"/>
              <a:gd name="connsiteX3" fmla="*/ 3915667 w 3916016"/>
              <a:gd name="connsiteY3" fmla="*/ 6167791 h 6167791"/>
              <a:gd name="connsiteX4" fmla="*/ 2013292 w 3916016"/>
              <a:gd name="connsiteY4" fmla="*/ 6160775 h 6167791"/>
              <a:gd name="connsiteX5" fmla="*/ 0 w 3916016"/>
              <a:gd name="connsiteY5" fmla="*/ 6163061 h 6167791"/>
              <a:gd name="connsiteX0" fmla="*/ 0 w 3915667"/>
              <a:gd name="connsiteY0" fmla="*/ 6163061 h 6167791"/>
              <a:gd name="connsiteX1" fmla="*/ 2943430 w 3915667"/>
              <a:gd name="connsiteY1" fmla="*/ 0 h 6167791"/>
              <a:gd name="connsiteX2" fmla="*/ 3915667 w 3915667"/>
              <a:gd name="connsiteY2" fmla="*/ 6167791 h 6167791"/>
              <a:gd name="connsiteX3" fmla="*/ 2013292 w 3915667"/>
              <a:gd name="connsiteY3" fmla="*/ 6160775 h 6167791"/>
              <a:gd name="connsiteX4" fmla="*/ 0 w 3915667"/>
              <a:gd name="connsiteY4" fmla="*/ 6163061 h 6167791"/>
              <a:gd name="connsiteX0" fmla="*/ 0 w 2946289"/>
              <a:gd name="connsiteY0" fmla="*/ 6163061 h 6167800"/>
              <a:gd name="connsiteX1" fmla="*/ 2943430 w 2946289"/>
              <a:gd name="connsiteY1" fmla="*/ 0 h 6167800"/>
              <a:gd name="connsiteX2" fmla="*/ 2946288 w 2946289"/>
              <a:gd name="connsiteY2" fmla="*/ 6167799 h 6167800"/>
              <a:gd name="connsiteX3" fmla="*/ 2013292 w 2946289"/>
              <a:gd name="connsiteY3" fmla="*/ 6160775 h 6167800"/>
              <a:gd name="connsiteX4" fmla="*/ 0 w 2946289"/>
              <a:gd name="connsiteY4" fmla="*/ 6163061 h 616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6289" h="6167800">
                <a:moveTo>
                  <a:pt x="0" y="6163061"/>
                </a:moveTo>
                <a:lnTo>
                  <a:pt x="2943430" y="0"/>
                </a:lnTo>
                <a:cubicBezTo>
                  <a:pt x="2944383" y="2055933"/>
                  <a:pt x="2945335" y="4111866"/>
                  <a:pt x="2946288" y="6167799"/>
                </a:cubicBezTo>
                <a:lnTo>
                  <a:pt x="2013292" y="6160775"/>
                </a:lnTo>
                <a:lnTo>
                  <a:pt x="0" y="6163061"/>
                </a:lnTo>
                <a:close/>
              </a:path>
            </a:pathLst>
          </a:custGeom>
          <a:gradFill flip="none" rotWithShape="1">
            <a:gsLst>
              <a:gs pos="0">
                <a:srgbClr val="9D1747"/>
              </a:gs>
              <a:gs pos="100000">
                <a:srgbClr val="FFFFFF">
                  <a:alpha val="57000"/>
                </a:srgbClr>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itre 1"/>
          <p:cNvSpPr>
            <a:spLocks noGrp="1"/>
          </p:cNvSpPr>
          <p:nvPr>
            <p:ph type="title"/>
          </p:nvPr>
        </p:nvSpPr>
        <p:spPr>
          <a:xfrm>
            <a:off x="509340" y="340233"/>
            <a:ext cx="10972800" cy="282066"/>
          </a:xfrm>
        </p:spPr>
        <p:txBody>
          <a:bodyPr tIns="0" rIns="0" bIns="0">
            <a:normAutofit/>
          </a:bodyPr>
          <a:lstStyle>
            <a:lvl1pPr algn="l">
              <a:defRPr sz="1800" b="1">
                <a:solidFill>
                  <a:srgbClr val="6E0740"/>
                </a:solidFill>
                <a:latin typeface="Arial"/>
                <a:cs typeface="Arial"/>
              </a:defRPr>
            </a:lvl1pPr>
          </a:lstStyle>
          <a:p>
            <a:r>
              <a:rPr lang="fr-FR" smtClean="0"/>
              <a:t>Modifiez le style du titre</a:t>
            </a:r>
            <a:endParaRPr lang="fr-FR" dirty="0"/>
          </a:p>
        </p:txBody>
      </p:sp>
      <p:sp>
        <p:nvSpPr>
          <p:cNvPr id="20" name="Rectangle 19"/>
          <p:cNvSpPr/>
          <p:nvPr/>
        </p:nvSpPr>
        <p:spPr>
          <a:xfrm>
            <a:off x="609600" y="697111"/>
            <a:ext cx="4800000" cy="36000"/>
          </a:xfrm>
          <a:prstGeom prst="rect">
            <a:avLst/>
          </a:prstGeom>
          <a:gradFill flip="none" rotWithShape="1">
            <a:gsLst>
              <a:gs pos="0">
                <a:srgbClr val="6E0740"/>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2" name="Espace réservé du pied de page 4"/>
          <p:cNvSpPr>
            <a:spLocks noGrp="1"/>
          </p:cNvSpPr>
          <p:nvPr>
            <p:ph type="ftr" sz="quarter" idx="11"/>
          </p:nvPr>
        </p:nvSpPr>
        <p:spPr>
          <a:xfrm>
            <a:off x="5039360" y="6486976"/>
            <a:ext cx="4470400" cy="365125"/>
          </a:xfrm>
        </p:spPr>
        <p:txBody>
          <a:bodyPr/>
          <a:lstStyle>
            <a:lvl1pPr>
              <a:defRPr b="1"/>
            </a:lvl1pPr>
          </a:lstStyle>
          <a:p>
            <a:pPr defTabSz="457200"/>
            <a:r>
              <a:rPr lang="fr-FR" smtClean="0">
                <a:solidFill>
                  <a:prstClr val="black">
                    <a:tint val="75000"/>
                  </a:prstClr>
                </a:solidFill>
              </a:rPr>
              <a:t>Conception appliquée de Systèmes Mécaniques</a:t>
            </a:r>
            <a:endParaRPr lang="fr-FR" dirty="0" smtClean="0">
              <a:solidFill>
                <a:prstClr val="black">
                  <a:tint val="75000"/>
                </a:prstClr>
              </a:solidFill>
            </a:endParaRPr>
          </a:p>
        </p:txBody>
      </p:sp>
      <p:sp>
        <p:nvSpPr>
          <p:cNvPr id="24" name="Espace réservé du numéro de diapositive 17"/>
          <p:cNvSpPr>
            <a:spLocks noGrp="1"/>
          </p:cNvSpPr>
          <p:nvPr>
            <p:ph type="sldNum" sz="quarter" idx="14"/>
          </p:nvPr>
        </p:nvSpPr>
        <p:spPr>
          <a:xfrm>
            <a:off x="9763091" y="6486976"/>
            <a:ext cx="1139687" cy="365125"/>
          </a:xfrm>
        </p:spPr>
        <p:txBody>
          <a:bodyPr/>
          <a:lstStyle/>
          <a:p>
            <a:pPr defTabSz="457200"/>
            <a:fld id="{AAD0F63A-0C70-404B-8929-12849BA1A697}" type="slidenum">
              <a:rPr lang="fr-FR" smtClean="0">
                <a:solidFill>
                  <a:prstClr val="black"/>
                </a:solidFill>
              </a:rPr>
              <a:pPr defTabSz="457200"/>
              <a:t>‹N°›</a:t>
            </a:fld>
            <a:endParaRPr lang="fr-FR" dirty="0">
              <a:solidFill>
                <a:prstClr val="black"/>
              </a:solidFill>
            </a:endParaRPr>
          </a:p>
        </p:txBody>
      </p:sp>
      <p:sp>
        <p:nvSpPr>
          <p:cNvPr id="13" name="Espace réservé de la date 4"/>
          <p:cNvSpPr>
            <a:spLocks noGrp="1"/>
          </p:cNvSpPr>
          <p:nvPr>
            <p:ph type="dt" sz="half" idx="13"/>
          </p:nvPr>
        </p:nvSpPr>
        <p:spPr>
          <a:xfrm>
            <a:off x="2740549" y="6486976"/>
            <a:ext cx="2072640" cy="365125"/>
          </a:xfrm>
        </p:spPr>
        <p:txBody>
          <a:bodyPr/>
          <a:lstStyle/>
          <a:p>
            <a:pPr defTabSz="457200"/>
            <a:fld id="{A33531C5-2AFF-42DF-8C6C-E2653B425681}" type="datetime4">
              <a:rPr lang="fr-FR" smtClean="0">
                <a:solidFill>
                  <a:prstClr val="black"/>
                </a:solidFill>
              </a:rPr>
              <a:pPr defTabSz="457200"/>
              <a:t>21 février 2019</a:t>
            </a:fld>
            <a:endParaRPr lang="fr-FR" dirty="0">
              <a:solidFill>
                <a:prstClr val="black"/>
              </a:solidFill>
            </a:endParaRPr>
          </a:p>
        </p:txBody>
      </p:sp>
    </p:spTree>
    <p:extLst>
      <p:ext uri="{BB962C8B-B14F-4D97-AF65-F5344CB8AC3E}">
        <p14:creationId xmlns:p14="http://schemas.microsoft.com/office/powerpoint/2010/main" val="3354890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C7A7FE9A-2B32-4D2C-826C-7A7DD00EF21D}" type="datetimeFigureOut">
              <a:rPr lang="fr-FR" smtClean="0"/>
              <a:t>14/02/2019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82EFAD9-AE02-46C3-BC90-802C903D297A}" type="slidenum">
              <a:rPr lang="fr-FR" smtClean="0"/>
              <a:t>‹N°›</a:t>
            </a:fld>
            <a:endParaRPr lang="fr-FR"/>
          </a:p>
        </p:txBody>
      </p:sp>
    </p:spTree>
    <p:extLst>
      <p:ext uri="{BB962C8B-B14F-4D97-AF65-F5344CB8AC3E}">
        <p14:creationId xmlns:p14="http://schemas.microsoft.com/office/powerpoint/2010/main" val="3433809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7A7FE9A-2B32-4D2C-826C-7A7DD00EF21D}" type="datetimeFigureOut">
              <a:rPr lang="fr-FR" smtClean="0"/>
              <a:t>14/02/2019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82EFAD9-AE02-46C3-BC90-802C903D297A}" type="slidenum">
              <a:rPr lang="fr-FR" smtClean="0"/>
              <a:t>‹N°›</a:t>
            </a:fld>
            <a:endParaRPr lang="fr-FR"/>
          </a:p>
        </p:txBody>
      </p:sp>
    </p:spTree>
    <p:extLst>
      <p:ext uri="{BB962C8B-B14F-4D97-AF65-F5344CB8AC3E}">
        <p14:creationId xmlns:p14="http://schemas.microsoft.com/office/powerpoint/2010/main" val="281154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7A7FE9A-2B32-4D2C-826C-7A7DD00EF21D}" type="datetimeFigureOut">
              <a:rPr lang="fr-FR" smtClean="0"/>
              <a:t>14/02/2019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82EFAD9-AE02-46C3-BC90-802C903D297A}" type="slidenum">
              <a:rPr lang="fr-FR" smtClean="0"/>
              <a:t>‹N°›</a:t>
            </a:fld>
            <a:endParaRPr lang="fr-FR"/>
          </a:p>
        </p:txBody>
      </p:sp>
    </p:spTree>
    <p:extLst>
      <p:ext uri="{BB962C8B-B14F-4D97-AF65-F5344CB8AC3E}">
        <p14:creationId xmlns:p14="http://schemas.microsoft.com/office/powerpoint/2010/main" val="397527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C7A7FE9A-2B32-4D2C-826C-7A7DD00EF21D}" type="datetimeFigureOut">
              <a:rPr lang="fr-FR" smtClean="0"/>
              <a:t>14/02/2019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82EFAD9-AE02-46C3-BC90-802C903D297A}" type="slidenum">
              <a:rPr lang="fr-FR" smtClean="0"/>
              <a:t>‹N°›</a:t>
            </a:fld>
            <a:endParaRPr lang="fr-FR"/>
          </a:p>
        </p:txBody>
      </p:sp>
    </p:spTree>
    <p:extLst>
      <p:ext uri="{BB962C8B-B14F-4D97-AF65-F5344CB8AC3E}">
        <p14:creationId xmlns:p14="http://schemas.microsoft.com/office/powerpoint/2010/main" val="891780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7A7FE9A-2B32-4D2C-826C-7A7DD00EF21D}" type="datetimeFigureOut">
              <a:rPr lang="fr-FR" smtClean="0"/>
              <a:t>14/02/2019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82EFAD9-AE02-46C3-BC90-802C903D297A}" type="slidenum">
              <a:rPr lang="fr-FR" smtClean="0"/>
              <a:t>‹N°›</a:t>
            </a:fld>
            <a:endParaRPr lang="fr-FR"/>
          </a:p>
        </p:txBody>
      </p:sp>
    </p:spTree>
    <p:extLst>
      <p:ext uri="{BB962C8B-B14F-4D97-AF65-F5344CB8AC3E}">
        <p14:creationId xmlns:p14="http://schemas.microsoft.com/office/powerpoint/2010/main" val="3812383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C7A7FE9A-2B32-4D2C-826C-7A7DD00EF21D}" type="datetimeFigureOut">
              <a:rPr lang="fr-FR" smtClean="0"/>
              <a:t>14/02/2019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82EFAD9-AE02-46C3-BC90-802C903D297A}" type="slidenum">
              <a:rPr lang="fr-FR" smtClean="0"/>
              <a:t>‹N°›</a:t>
            </a:fld>
            <a:endParaRPr lang="fr-FR"/>
          </a:p>
        </p:txBody>
      </p:sp>
    </p:spTree>
    <p:extLst>
      <p:ext uri="{BB962C8B-B14F-4D97-AF65-F5344CB8AC3E}">
        <p14:creationId xmlns:p14="http://schemas.microsoft.com/office/powerpoint/2010/main" val="873896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C7A7FE9A-2B32-4D2C-826C-7A7DD00EF21D}" type="datetimeFigureOut">
              <a:rPr lang="fr-FR" smtClean="0"/>
              <a:t>14/02/2019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82EFAD9-AE02-46C3-BC90-802C903D297A}" type="slidenum">
              <a:rPr lang="fr-FR" smtClean="0"/>
              <a:t>‹N°›</a:t>
            </a:fld>
            <a:endParaRPr lang="fr-FR"/>
          </a:p>
        </p:txBody>
      </p:sp>
    </p:spTree>
    <p:extLst>
      <p:ext uri="{BB962C8B-B14F-4D97-AF65-F5344CB8AC3E}">
        <p14:creationId xmlns:p14="http://schemas.microsoft.com/office/powerpoint/2010/main" val="2304545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A7FE9A-2B32-4D2C-826C-7A7DD00EF21D}" type="datetimeFigureOut">
              <a:rPr lang="fr-FR" smtClean="0"/>
              <a:t>14/02/2019</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2EFAD9-AE02-46C3-BC90-802C903D297A}" type="slidenum">
              <a:rPr lang="fr-FR" smtClean="0"/>
              <a:t>‹N°›</a:t>
            </a:fld>
            <a:endParaRPr lang="fr-FR"/>
          </a:p>
        </p:txBody>
      </p:sp>
    </p:spTree>
    <p:extLst>
      <p:ext uri="{BB962C8B-B14F-4D97-AF65-F5344CB8AC3E}">
        <p14:creationId xmlns:p14="http://schemas.microsoft.com/office/powerpoint/2010/main" val="5232925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5" r:id="rId13"/>
    <p:sldLayoutId id="214748367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0" name="Espace réservé du pied de page 9"/>
          <p:cNvSpPr>
            <a:spLocks noGrp="1"/>
          </p:cNvSpPr>
          <p:nvPr>
            <p:ph type="ftr" sz="quarter" idx="3"/>
          </p:nvPr>
        </p:nvSpPr>
        <p:spPr>
          <a:xfrm>
            <a:off x="4038600"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fr-FR">
              <a:solidFill>
                <a:prstClr val="black">
                  <a:tint val="75000"/>
                </a:prstClr>
              </a:solidFill>
            </a:endParaRPr>
          </a:p>
        </p:txBody>
      </p:sp>
    </p:spTree>
    <p:extLst>
      <p:ext uri="{BB962C8B-B14F-4D97-AF65-F5344CB8AC3E}">
        <p14:creationId xmlns:p14="http://schemas.microsoft.com/office/powerpoint/2010/main" val="23190729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iming>
    <p:tnLst>
      <p:par>
        <p:cTn id="1" dur="indefinite" restart="never" nodeType="tmRoot"/>
      </p:par>
    </p:tnLst>
  </p:timing>
  <p:hf sldNum="0" hdr="0" dt="0"/>
  <p:txStyles>
    <p:titleStyle>
      <a:lvl1pPr algn="ctr"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FF0000"/>
        </a:buClr>
        <a:buFont typeface="Arial" panose="020B0604020202020204" pitchFamily="34" charset="0"/>
        <a:buChar char="•"/>
        <a:defRPr sz="2400" kern="1200">
          <a:solidFill>
            <a:schemeClr val="tx1"/>
          </a:solidFill>
          <a:latin typeface="Calibri" panose="020F0502020204030204" pitchFamily="34" charset="0"/>
          <a:ea typeface="+mn-ea"/>
          <a:cs typeface="+mn-cs"/>
        </a:defRPr>
      </a:lvl1pPr>
      <a:lvl2pPr marL="541338" indent="-269875" algn="l" defTabSz="457200" rtl="0" eaLnBrk="1" latinLnBrk="0" hangingPunct="1">
        <a:spcBef>
          <a:spcPct val="20000"/>
        </a:spcBef>
        <a:buClr>
          <a:srgbClr val="FF0000"/>
        </a:buClr>
        <a:buFont typeface="Arial" panose="020B0604020202020204" pitchFamily="34" charset="0"/>
        <a:buChar char="•"/>
        <a:defRPr sz="2000" kern="1200">
          <a:solidFill>
            <a:schemeClr val="tx1"/>
          </a:solidFill>
          <a:latin typeface="Calibri" panose="020F0502020204030204" pitchFamily="34" charset="0"/>
          <a:ea typeface="+mn-ea"/>
          <a:cs typeface="+mn-cs"/>
        </a:defRPr>
      </a:lvl2pPr>
      <a:lvl3pPr marL="896938" indent="-269875" algn="l" defTabSz="457200" rtl="0" eaLnBrk="1" latinLnBrk="0" hangingPunct="1">
        <a:spcBef>
          <a:spcPct val="20000"/>
        </a:spcBef>
        <a:buClr>
          <a:srgbClr val="FF0000"/>
        </a:buClr>
        <a:buFont typeface="Arial" panose="020B0604020202020204" pitchFamily="34" charset="0"/>
        <a:buChar char="•"/>
        <a:defRPr sz="1800" kern="1200">
          <a:solidFill>
            <a:schemeClr val="tx1"/>
          </a:solidFill>
          <a:latin typeface="Calibri" panose="020F0502020204030204" pitchFamily="34" charset="0"/>
          <a:ea typeface="+mn-ea"/>
          <a:cs typeface="+mn-cs"/>
        </a:defRPr>
      </a:lvl3pPr>
      <a:lvl4pPr marL="1168400" indent="-271463" algn="l" defTabSz="457200" rtl="0" eaLnBrk="1" latinLnBrk="0" hangingPunct="1">
        <a:spcBef>
          <a:spcPct val="20000"/>
        </a:spcBef>
        <a:buClr>
          <a:srgbClr val="FF0000"/>
        </a:buClr>
        <a:buFont typeface="Arial" panose="020B0604020202020204" pitchFamily="34" charset="0"/>
        <a:buChar char="•"/>
        <a:defRPr sz="1600" kern="1200">
          <a:solidFill>
            <a:schemeClr val="tx1"/>
          </a:solidFill>
          <a:latin typeface="Calibri" panose="020F0502020204030204" pitchFamily="34" charset="0"/>
          <a:ea typeface="+mn-ea"/>
          <a:cs typeface="+mn-cs"/>
        </a:defRPr>
      </a:lvl4pPr>
      <a:lvl5pPr marL="1439863" indent="-271463" algn="l" defTabSz="457200" rtl="0" eaLnBrk="1" latinLnBrk="0" hangingPunct="1">
        <a:spcBef>
          <a:spcPct val="20000"/>
        </a:spcBef>
        <a:buClr>
          <a:srgbClr val="FF0000"/>
        </a:buClr>
        <a:buFont typeface="Arial" panose="020B0604020202020204" pitchFamily="34" charset="0"/>
        <a:buChar char="•"/>
        <a:defRPr sz="1600" kern="1200">
          <a:solidFill>
            <a:schemeClr val="tx1"/>
          </a:solidFill>
          <a:latin typeface="Calibri" panose="020F05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5.emf"/><Relationship Id="rId4" Type="http://schemas.openxmlformats.org/officeDocument/2006/relationships/image" Target="../media/image44.emf"/></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fr.wikipedia.org/wiki/Courant_de_Benguela"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13.xml"/><Relationship Id="rId7" Type="http://schemas.openxmlformats.org/officeDocument/2006/relationships/image" Target="../media/image61.w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https://es.wikipedia.org/wiki/Grafiti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hyperlink" Target="https://blogs.letemps.ch/laurent-horvath/wp-content/uploads/sites/45/2016/05/electrict&#233;_22.jp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73.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84.png"/><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87.png"/><Relationship Id="rId4" Type="http://schemas.openxmlformats.org/officeDocument/2006/relationships/image" Target="../media/image86.pn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hyperlink" Target="https://www.futura-sciences.com/sciences/definitions/chimie-oxygene-798/" TargetMode="External"/><Relationship Id="rId4" Type="http://schemas.openxmlformats.org/officeDocument/2006/relationships/hyperlink" Target="https://www.futura-sciences.com/sante/definitions/biologie-micro-organisme-6183/"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2.xml"/><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3.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www.build-green.fr/terre-crue-le-meilleur-des-eco-materiaux/" TargetMode="Externa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09.png"/></Relationships>
</file>

<file path=ppt/slides/_rels/slide52.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8.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normAutofit fontScale="90000"/>
          </a:bodyPr>
          <a:lstStyle/>
          <a:p>
            <a:r>
              <a:rPr lang="fr-FR" dirty="0" smtClean="0"/>
              <a:t>La</a:t>
            </a:r>
            <a:r>
              <a:rPr lang="fr-FR" dirty="0" smtClean="0"/>
              <a:t> </a:t>
            </a:r>
            <a:r>
              <a:rPr lang="fr-FR" dirty="0" err="1" smtClean="0"/>
              <a:t>bioinspiration</a:t>
            </a:r>
            <a:r>
              <a:rPr lang="fr-FR" dirty="0" smtClean="0"/>
              <a:t> face aux enjeux climatiques : solutions concrètes</a:t>
            </a:r>
            <a:endParaRPr lang="fr-FR" dirty="0"/>
          </a:p>
        </p:txBody>
      </p:sp>
    </p:spTree>
    <p:extLst>
      <p:ext uri="{BB962C8B-B14F-4D97-AF65-F5344CB8AC3E}">
        <p14:creationId xmlns:p14="http://schemas.microsoft.com/office/powerpoint/2010/main" val="39958047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limite de l’énergie : </a:t>
            </a:r>
            <a:r>
              <a:rPr lang="fr-FR" dirty="0" smtClean="0"/>
              <a:t>l’intensité matérielle croissante</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10</a:t>
            </a:fld>
            <a:endParaRPr lang="fr-FR" dirty="0"/>
          </a:p>
        </p:txBody>
      </p:sp>
      <p:pic>
        <p:nvPicPr>
          <p:cNvPr id="4" name="Image 3"/>
          <p:cNvPicPr>
            <a:picLocks noChangeAspect="1"/>
          </p:cNvPicPr>
          <p:nvPr/>
        </p:nvPicPr>
        <p:blipFill>
          <a:blip r:embed="rId2"/>
          <a:stretch>
            <a:fillRect/>
          </a:stretch>
        </p:blipFill>
        <p:spPr>
          <a:xfrm>
            <a:off x="1981200" y="1127404"/>
            <a:ext cx="6475972" cy="4981301"/>
          </a:xfrm>
          <a:prstGeom prst="rect">
            <a:avLst/>
          </a:prstGeom>
        </p:spPr>
      </p:pic>
      <p:pic>
        <p:nvPicPr>
          <p:cNvPr id="5" name="Image 4"/>
          <p:cNvPicPr>
            <a:picLocks noChangeAspect="1"/>
          </p:cNvPicPr>
          <p:nvPr/>
        </p:nvPicPr>
        <p:blipFill>
          <a:blip r:embed="rId3"/>
          <a:stretch>
            <a:fillRect/>
          </a:stretch>
        </p:blipFill>
        <p:spPr>
          <a:xfrm>
            <a:off x="1981201" y="789686"/>
            <a:ext cx="7328273" cy="5566669"/>
          </a:xfrm>
          <a:prstGeom prst="rect">
            <a:avLst/>
          </a:prstGeom>
        </p:spPr>
      </p:pic>
    </p:spTree>
    <p:extLst>
      <p:ext uri="{BB962C8B-B14F-4D97-AF65-F5344CB8AC3E}">
        <p14:creationId xmlns:p14="http://schemas.microsoft.com/office/powerpoint/2010/main" val="34572508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L’implantation des </a:t>
            </a:r>
            <a:r>
              <a:rPr lang="fr-FR" dirty="0"/>
              <a:t>é</a:t>
            </a:r>
            <a:r>
              <a:rPr lang="fr-FR" dirty="0" smtClean="0"/>
              <a:t>oliennes : compromis entre rendement et impacts</a:t>
            </a:r>
            <a:endParaRPr lang="fr-FR" dirty="0"/>
          </a:p>
        </p:txBody>
      </p:sp>
      <p:pic>
        <p:nvPicPr>
          <p:cNvPr id="3" name="Image 2"/>
          <p:cNvPicPr>
            <a:picLocks noChangeAspect="1"/>
          </p:cNvPicPr>
          <p:nvPr/>
        </p:nvPicPr>
        <p:blipFill>
          <a:blip r:embed="rId2"/>
          <a:stretch>
            <a:fillRect/>
          </a:stretch>
        </p:blipFill>
        <p:spPr>
          <a:xfrm>
            <a:off x="2212216" y="612299"/>
            <a:ext cx="4811068" cy="6647470"/>
          </a:xfrm>
          <a:prstGeom prst="rect">
            <a:avLst/>
          </a:prstGeom>
        </p:spPr>
      </p:pic>
      <p:pic>
        <p:nvPicPr>
          <p:cNvPr id="4" name="Image 3"/>
          <p:cNvPicPr>
            <a:picLocks noChangeAspect="1"/>
          </p:cNvPicPr>
          <p:nvPr/>
        </p:nvPicPr>
        <p:blipFill>
          <a:blip r:embed="rId3"/>
          <a:stretch>
            <a:fillRect/>
          </a:stretch>
        </p:blipFill>
        <p:spPr>
          <a:xfrm>
            <a:off x="7095569" y="612299"/>
            <a:ext cx="4821172" cy="6541913"/>
          </a:xfrm>
          <a:prstGeom prst="rect">
            <a:avLst/>
          </a:prstGeom>
        </p:spPr>
      </p:pic>
      <p:pic>
        <p:nvPicPr>
          <p:cNvPr id="5" name="Image 4"/>
          <p:cNvPicPr>
            <a:picLocks noChangeAspect="1"/>
          </p:cNvPicPr>
          <p:nvPr/>
        </p:nvPicPr>
        <p:blipFill rotWithShape="1">
          <a:blip r:embed="rId4"/>
          <a:srcRect r="23066"/>
          <a:stretch/>
        </p:blipFill>
        <p:spPr>
          <a:xfrm>
            <a:off x="1" y="1113706"/>
            <a:ext cx="2240470" cy="1973960"/>
          </a:xfrm>
          <a:prstGeom prst="rect">
            <a:avLst/>
          </a:prstGeom>
        </p:spPr>
      </p:pic>
    </p:spTree>
    <p:extLst>
      <p:ext uri="{BB962C8B-B14F-4D97-AF65-F5344CB8AC3E}">
        <p14:creationId xmlns:p14="http://schemas.microsoft.com/office/powerpoint/2010/main" val="171181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L’implantation des </a:t>
            </a:r>
            <a:r>
              <a:rPr lang="fr-FR" dirty="0" err="1"/>
              <a:t>eoliennes</a:t>
            </a:r>
            <a:r>
              <a:rPr lang="fr-FR" dirty="0"/>
              <a:t> : compromis entre rendement et impacts</a:t>
            </a:r>
          </a:p>
        </p:txBody>
      </p:sp>
      <p:sp>
        <p:nvSpPr>
          <p:cNvPr id="3" name="Rectangle 2"/>
          <p:cNvSpPr/>
          <p:nvPr/>
        </p:nvSpPr>
        <p:spPr>
          <a:xfrm>
            <a:off x="-1" y="1021080"/>
            <a:ext cx="7067107" cy="5262979"/>
          </a:xfrm>
          <a:prstGeom prst="rect">
            <a:avLst/>
          </a:prstGeom>
        </p:spPr>
        <p:txBody>
          <a:bodyPr wrap="square">
            <a:spAutoFit/>
          </a:bodyPr>
          <a:lstStyle/>
          <a:p>
            <a:r>
              <a:rPr lang="fr-FR" sz="2400" b="1" dirty="0"/>
              <a:t>En Inde, les lézards </a:t>
            </a:r>
            <a:r>
              <a:rPr lang="fr-FR" sz="2400" b="1" dirty="0" err="1"/>
              <a:t>Sarada</a:t>
            </a:r>
            <a:r>
              <a:rPr lang="fr-FR" sz="2400" b="1" dirty="0"/>
              <a:t> </a:t>
            </a:r>
            <a:r>
              <a:rPr lang="fr-FR" sz="2400" b="1" dirty="0" err="1"/>
              <a:t>superba</a:t>
            </a:r>
            <a:r>
              <a:rPr lang="fr-FR" sz="2400" b="1" dirty="0"/>
              <a:t> souffrent de surpopulation près des éoliennes, </a:t>
            </a:r>
            <a:r>
              <a:rPr lang="fr-FR" sz="2400" b="1" dirty="0" smtClean="0"/>
              <a:t>elles </a:t>
            </a:r>
            <a:r>
              <a:rPr lang="fr-FR" sz="2400" b="1" dirty="0"/>
              <a:t>éloignent leurs prédateurs naturels : aigles, faucons, et autres </a:t>
            </a:r>
            <a:r>
              <a:rPr lang="fr-FR" sz="2400" b="1" dirty="0" err="1" smtClean="0"/>
              <a:t>martin-chasseurs</a:t>
            </a:r>
            <a:r>
              <a:rPr lang="fr-FR" sz="2400" b="1" dirty="0" smtClean="0"/>
              <a:t> </a:t>
            </a:r>
            <a:r>
              <a:rPr lang="fr-FR" sz="2400" dirty="0"/>
              <a:t>q</a:t>
            </a:r>
            <a:r>
              <a:rPr lang="fr-FR" sz="2400" dirty="0" smtClean="0"/>
              <a:t>ui ne</a:t>
            </a:r>
            <a:r>
              <a:rPr lang="fr-FR" sz="2400" i="1" dirty="0" smtClean="0"/>
              <a:t> </a:t>
            </a:r>
            <a:r>
              <a:rPr lang="fr-FR" sz="2400" i="1" dirty="0"/>
              <a:t>meurent pas sous le coup des pales mais préfèrent s'en tenir </a:t>
            </a:r>
            <a:r>
              <a:rPr lang="fr-FR" sz="2400" i="1" dirty="0" smtClean="0"/>
              <a:t>éloignés</a:t>
            </a:r>
            <a:endParaRPr lang="fr-FR" sz="2400" dirty="0"/>
          </a:p>
          <a:p>
            <a:r>
              <a:rPr lang="fr-FR" sz="2400" dirty="0" smtClean="0"/>
              <a:t>« </a:t>
            </a:r>
            <a:r>
              <a:rPr lang="fr-FR" sz="2400" i="1" dirty="0"/>
              <a:t>En chassant ces prédateurs naturels, les éoliennes agissent comme des super-prédateurs</a:t>
            </a:r>
            <a:r>
              <a:rPr lang="fr-FR" sz="2400" dirty="0"/>
              <a:t> </a:t>
            </a:r>
            <a:r>
              <a:rPr lang="fr-FR" sz="2400" dirty="0" smtClean="0"/>
              <a:t>»</a:t>
            </a:r>
          </a:p>
          <a:p>
            <a:endParaRPr lang="fr-FR" sz="2400" dirty="0"/>
          </a:p>
          <a:p>
            <a:r>
              <a:rPr lang="fr-FR" sz="2400" dirty="0" smtClean="0"/>
              <a:t>Modification des écosystèmes :</a:t>
            </a:r>
          </a:p>
          <a:p>
            <a:endParaRPr lang="fr-FR" sz="2400" dirty="0" smtClean="0"/>
          </a:p>
          <a:p>
            <a:pPr marL="342900" indent="-342900">
              <a:buFont typeface="Arial" panose="020B0604020202020204" pitchFamily="34" charset="0"/>
              <a:buChar char="•"/>
            </a:pPr>
            <a:r>
              <a:rPr lang="fr-FR" sz="2400" dirty="0"/>
              <a:t>A</a:t>
            </a:r>
            <a:r>
              <a:rPr lang="fr-FR" sz="2400" dirty="0" smtClean="0"/>
              <a:t>bondance des oiseaux / 4</a:t>
            </a:r>
          </a:p>
          <a:p>
            <a:pPr marL="342900" indent="-342900">
              <a:buFont typeface="Arial" panose="020B0604020202020204" pitchFamily="34" charset="0"/>
              <a:buChar char="•"/>
            </a:pPr>
            <a:r>
              <a:rPr lang="fr-FR" sz="2400" dirty="0" smtClean="0"/>
              <a:t>Population des lézard  x3 =&gt; amaigrissement et modification d’attributs sexuels par une moindre sélection </a:t>
            </a:r>
            <a:endParaRPr lang="fr-FR" sz="2400" dirty="0"/>
          </a:p>
        </p:txBody>
      </p:sp>
      <p:pic>
        <p:nvPicPr>
          <p:cNvPr id="4" name="Image 3"/>
          <p:cNvPicPr>
            <a:picLocks noChangeAspect="1"/>
          </p:cNvPicPr>
          <p:nvPr/>
        </p:nvPicPr>
        <p:blipFill rotWithShape="1">
          <a:blip r:embed="rId3"/>
          <a:srcRect l="36274" r="1"/>
          <a:stretch/>
        </p:blipFill>
        <p:spPr>
          <a:xfrm>
            <a:off x="6986861" y="738323"/>
            <a:ext cx="5298499" cy="5545735"/>
          </a:xfrm>
          <a:prstGeom prst="rect">
            <a:avLst/>
          </a:prstGeom>
        </p:spPr>
      </p:pic>
    </p:spTree>
    <p:extLst>
      <p:ext uri="{BB962C8B-B14F-4D97-AF65-F5344CB8AC3E}">
        <p14:creationId xmlns:p14="http://schemas.microsoft.com/office/powerpoint/2010/main" val="7870628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limites de l’</a:t>
            </a:r>
            <a:r>
              <a:rPr lang="fr-FR" dirty="0"/>
              <a:t>é</a:t>
            </a:r>
            <a:r>
              <a:rPr lang="fr-FR" dirty="0" smtClean="0"/>
              <a:t>nergie </a:t>
            </a:r>
            <a:r>
              <a:rPr lang="fr-FR" dirty="0"/>
              <a:t>é</a:t>
            </a:r>
            <a:r>
              <a:rPr lang="fr-FR" dirty="0" smtClean="0"/>
              <a:t>olienne</a:t>
            </a:r>
            <a:endParaRPr lang="fr-FR" dirty="0"/>
          </a:p>
        </p:txBody>
      </p:sp>
      <p:sp>
        <p:nvSpPr>
          <p:cNvPr id="4" name="ZoneTexte 3"/>
          <p:cNvSpPr txBox="1"/>
          <p:nvPr/>
        </p:nvSpPr>
        <p:spPr>
          <a:xfrm>
            <a:off x="3559273" y="2174066"/>
            <a:ext cx="6679727" cy="2246769"/>
          </a:xfrm>
          <a:prstGeom prst="rect">
            <a:avLst/>
          </a:prstGeom>
          <a:noFill/>
        </p:spPr>
        <p:txBody>
          <a:bodyPr wrap="square" rtlCol="0">
            <a:spAutoFit/>
          </a:bodyPr>
          <a:lstStyle/>
          <a:p>
            <a:r>
              <a:rPr lang="fr-FR" sz="2800" b="1" dirty="0" smtClean="0">
                <a:effectLst>
                  <a:outerShdw blurRad="38100" dist="38100" dir="2700000" algn="tl">
                    <a:srgbClr val="000000">
                      <a:alpha val="43137"/>
                    </a:srgbClr>
                  </a:outerShdw>
                </a:effectLst>
              </a:rPr>
              <a:t>Besoin</a:t>
            </a:r>
          </a:p>
          <a:p>
            <a:pPr marL="342900" indent="-342900">
              <a:buFont typeface="Arial" panose="020B0604020202020204" pitchFamily="34" charset="0"/>
              <a:buChar char="•"/>
            </a:pPr>
            <a:r>
              <a:rPr lang="fr-FR" sz="2800" b="1" dirty="0" smtClean="0">
                <a:effectLst>
                  <a:outerShdw blurRad="38100" dist="38100" dir="2700000" algn="tl">
                    <a:srgbClr val="000000">
                      <a:alpha val="43137"/>
                    </a:srgbClr>
                  </a:outerShdw>
                </a:effectLst>
              </a:rPr>
              <a:t>Augmentation de la puissance massique</a:t>
            </a:r>
          </a:p>
          <a:p>
            <a:pPr marL="342900" indent="-342900">
              <a:buFont typeface="Arial" panose="020B0604020202020204" pitchFamily="34" charset="0"/>
              <a:buChar char="•"/>
            </a:pPr>
            <a:r>
              <a:rPr lang="fr-FR" sz="2800" b="1" dirty="0" smtClean="0">
                <a:effectLst>
                  <a:outerShdw blurRad="38100" dist="38100" dir="2700000" algn="tl">
                    <a:srgbClr val="000000">
                      <a:alpha val="43137"/>
                    </a:srgbClr>
                  </a:outerShdw>
                </a:effectLst>
              </a:rPr>
              <a:t>Diminution de l’intensité matérielle</a:t>
            </a:r>
          </a:p>
          <a:p>
            <a:pPr marL="342900" indent="-342900">
              <a:buFont typeface="Arial" panose="020B0604020202020204" pitchFamily="34" charset="0"/>
              <a:buChar char="•"/>
            </a:pPr>
            <a:r>
              <a:rPr lang="fr-FR" sz="2800" b="1" dirty="0" smtClean="0">
                <a:effectLst>
                  <a:outerShdw blurRad="38100" dist="38100" dir="2700000" algn="tl">
                    <a:srgbClr val="000000">
                      <a:alpha val="43137"/>
                    </a:srgbClr>
                  </a:outerShdw>
                </a:effectLst>
              </a:rPr>
              <a:t>Diminution de l’encombrement</a:t>
            </a:r>
          </a:p>
          <a:p>
            <a:pPr marL="342900" indent="-342900">
              <a:buFont typeface="Arial" panose="020B0604020202020204" pitchFamily="34" charset="0"/>
              <a:buChar char="•"/>
            </a:pPr>
            <a:r>
              <a:rPr lang="fr-FR" sz="2800" b="1" dirty="0" smtClean="0">
                <a:effectLst>
                  <a:outerShdw blurRad="38100" dist="38100" dir="2700000" algn="tl">
                    <a:srgbClr val="000000">
                      <a:alpha val="43137"/>
                    </a:srgbClr>
                  </a:outerShdw>
                </a:effectLst>
              </a:rPr>
              <a:t>Diminution du bruit</a:t>
            </a:r>
            <a:endParaRPr lang="fr-FR" sz="2800" b="1" dirty="0">
              <a:effectLst>
                <a:outerShdw blurRad="38100" dist="38100" dir="2700000" algn="tl">
                  <a:srgbClr val="000000">
                    <a:alpha val="43137"/>
                  </a:srgbClr>
                </a:outerShdw>
              </a:effectLst>
            </a:endParaRPr>
          </a:p>
        </p:txBody>
      </p:sp>
      <p:pic>
        <p:nvPicPr>
          <p:cNvPr id="5" name="Image 4"/>
          <p:cNvPicPr>
            <a:picLocks noChangeAspect="1"/>
          </p:cNvPicPr>
          <p:nvPr/>
        </p:nvPicPr>
        <p:blipFill rotWithShape="1">
          <a:blip r:embed="rId2"/>
          <a:srcRect l="14285" r="19066"/>
          <a:stretch/>
        </p:blipFill>
        <p:spPr>
          <a:xfrm>
            <a:off x="278088" y="982979"/>
            <a:ext cx="3224818" cy="2830565"/>
          </a:xfrm>
          <a:prstGeom prst="rect">
            <a:avLst/>
          </a:prstGeom>
        </p:spPr>
      </p:pic>
      <p:pic>
        <p:nvPicPr>
          <p:cNvPr id="6" name="Image 5"/>
          <p:cNvPicPr>
            <a:picLocks noChangeAspect="1"/>
          </p:cNvPicPr>
          <p:nvPr/>
        </p:nvPicPr>
        <p:blipFill>
          <a:blip r:embed="rId3"/>
          <a:stretch>
            <a:fillRect/>
          </a:stretch>
        </p:blipFill>
        <p:spPr>
          <a:xfrm>
            <a:off x="8165844" y="177209"/>
            <a:ext cx="3544443" cy="2405971"/>
          </a:xfrm>
          <a:prstGeom prst="rect">
            <a:avLst/>
          </a:prstGeom>
        </p:spPr>
      </p:pic>
      <p:pic>
        <p:nvPicPr>
          <p:cNvPr id="7" name="Image 6"/>
          <p:cNvPicPr>
            <a:picLocks noChangeAspect="1"/>
          </p:cNvPicPr>
          <p:nvPr/>
        </p:nvPicPr>
        <p:blipFill rotWithShape="1">
          <a:blip r:embed="rId4"/>
          <a:srcRect t="13231" r="21038" b="1486"/>
          <a:stretch/>
        </p:blipFill>
        <p:spPr>
          <a:xfrm>
            <a:off x="7644262" y="4011720"/>
            <a:ext cx="3938138" cy="2846279"/>
          </a:xfrm>
          <a:prstGeom prst="rect">
            <a:avLst/>
          </a:prstGeom>
        </p:spPr>
      </p:pic>
    </p:spTree>
    <p:extLst>
      <p:ext uri="{BB962C8B-B14F-4D97-AF65-F5344CB8AC3E}">
        <p14:creationId xmlns:p14="http://schemas.microsoft.com/office/powerpoint/2010/main" val="29470278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Problème taille et masse turbine </a:t>
            </a:r>
            <a:r>
              <a:rPr lang="fr-FR" dirty="0"/>
              <a:t>é</a:t>
            </a:r>
            <a:r>
              <a:rPr lang="fr-FR" dirty="0" smtClean="0"/>
              <a:t>olienne + bruit lié à la masse d’air déplacée: modèle Colibri</a:t>
            </a:r>
            <a:endParaRPr lang="fr-FR" dirty="0"/>
          </a:p>
        </p:txBody>
      </p:sp>
      <p:pic>
        <p:nvPicPr>
          <p:cNvPr id="3" name="Image 2"/>
          <p:cNvPicPr>
            <a:picLocks noChangeAspect="1"/>
          </p:cNvPicPr>
          <p:nvPr/>
        </p:nvPicPr>
        <p:blipFill rotWithShape="1">
          <a:blip r:embed="rId3"/>
          <a:srcRect l="54494" r="2540" b="49681"/>
          <a:stretch/>
        </p:blipFill>
        <p:spPr>
          <a:xfrm>
            <a:off x="6688898" y="3291347"/>
            <a:ext cx="4743189" cy="3124595"/>
          </a:xfrm>
          <a:prstGeom prst="rect">
            <a:avLst/>
          </a:prstGeom>
        </p:spPr>
      </p:pic>
      <p:pic>
        <p:nvPicPr>
          <p:cNvPr id="6" name="Image 5"/>
          <p:cNvPicPr>
            <a:picLocks noChangeAspect="1"/>
          </p:cNvPicPr>
          <p:nvPr/>
        </p:nvPicPr>
        <p:blipFill rotWithShape="1">
          <a:blip r:embed="rId3"/>
          <a:srcRect l="2682" t="49521" r="47666"/>
          <a:stretch/>
        </p:blipFill>
        <p:spPr>
          <a:xfrm>
            <a:off x="6479549" y="1183991"/>
            <a:ext cx="3766742" cy="2154096"/>
          </a:xfrm>
          <a:prstGeom prst="rect">
            <a:avLst/>
          </a:prstGeom>
        </p:spPr>
      </p:pic>
      <p:sp>
        <p:nvSpPr>
          <p:cNvPr id="7" name="ZoneTexte 6"/>
          <p:cNvSpPr txBox="1"/>
          <p:nvPr/>
        </p:nvSpPr>
        <p:spPr>
          <a:xfrm>
            <a:off x="229249" y="5095090"/>
            <a:ext cx="4891760" cy="1200329"/>
          </a:xfrm>
          <a:prstGeom prst="rect">
            <a:avLst/>
          </a:prstGeom>
          <a:noFill/>
        </p:spPr>
        <p:txBody>
          <a:bodyPr wrap="square" rtlCol="0">
            <a:spAutoFit/>
          </a:bodyPr>
          <a:lstStyle/>
          <a:p>
            <a:r>
              <a:rPr lang="fr-FR" dirty="0" smtClean="0"/>
              <a:t>Poids 2g</a:t>
            </a:r>
          </a:p>
          <a:p>
            <a:r>
              <a:rPr lang="fr-FR" dirty="0" smtClean="0"/>
              <a:t>100 battements/s, </a:t>
            </a:r>
          </a:p>
          <a:p>
            <a:r>
              <a:rPr lang="fr-FR" dirty="0" smtClean="0"/>
              <a:t>L’efficacité </a:t>
            </a:r>
            <a:r>
              <a:rPr lang="fr-FR" dirty="0"/>
              <a:t>réside dans le rapport entre la longueur et la largeur de l’aile</a:t>
            </a:r>
          </a:p>
        </p:txBody>
      </p:sp>
      <p:pic>
        <p:nvPicPr>
          <p:cNvPr id="8" name="Image 7"/>
          <p:cNvPicPr>
            <a:picLocks noChangeAspect="1"/>
          </p:cNvPicPr>
          <p:nvPr/>
        </p:nvPicPr>
        <p:blipFill>
          <a:blip r:embed="rId4"/>
          <a:stretch>
            <a:fillRect/>
          </a:stretch>
        </p:blipFill>
        <p:spPr>
          <a:xfrm>
            <a:off x="0" y="957775"/>
            <a:ext cx="5223353" cy="3993267"/>
          </a:xfrm>
          <a:prstGeom prst="rect">
            <a:avLst/>
          </a:prstGeom>
        </p:spPr>
      </p:pic>
    </p:spTree>
    <p:extLst>
      <p:ext uri="{BB962C8B-B14F-4D97-AF65-F5344CB8AC3E}">
        <p14:creationId xmlns:p14="http://schemas.microsoft.com/office/powerpoint/2010/main" val="14904665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8455823" y="3644658"/>
            <a:ext cx="3736177" cy="2241706"/>
          </a:xfrm>
          <a:prstGeom prst="rect">
            <a:avLst/>
          </a:prstGeom>
        </p:spPr>
      </p:pic>
      <p:sp>
        <p:nvSpPr>
          <p:cNvPr id="2" name="Titre 1"/>
          <p:cNvSpPr>
            <a:spLocks noGrp="1"/>
          </p:cNvSpPr>
          <p:nvPr>
            <p:ph type="title"/>
          </p:nvPr>
        </p:nvSpPr>
        <p:spPr/>
        <p:txBody>
          <a:bodyPr/>
          <a:lstStyle/>
          <a:p>
            <a:r>
              <a:rPr lang="fr-FR" dirty="0"/>
              <a:t>Problème taille et masse turbine éolienne + bruit lié à la masse d’air déplacée: modèle Colibri</a:t>
            </a:r>
            <a:endParaRPr lang="fr-FR" dirty="0"/>
          </a:p>
        </p:txBody>
      </p:sp>
      <p:pic>
        <p:nvPicPr>
          <p:cNvPr id="7" name="Image 6"/>
          <p:cNvPicPr>
            <a:picLocks noChangeAspect="1"/>
          </p:cNvPicPr>
          <p:nvPr/>
        </p:nvPicPr>
        <p:blipFill>
          <a:blip r:embed="rId3"/>
          <a:stretch>
            <a:fillRect/>
          </a:stretch>
        </p:blipFill>
        <p:spPr>
          <a:xfrm>
            <a:off x="-527796" y="956930"/>
            <a:ext cx="4281698" cy="2249837"/>
          </a:xfrm>
          <a:prstGeom prst="rect">
            <a:avLst/>
          </a:prstGeom>
        </p:spPr>
      </p:pic>
      <p:pic>
        <p:nvPicPr>
          <p:cNvPr id="8" name="Image 7"/>
          <p:cNvPicPr>
            <a:picLocks noChangeAspect="1"/>
          </p:cNvPicPr>
          <p:nvPr/>
        </p:nvPicPr>
        <p:blipFill rotWithShape="1">
          <a:blip r:embed="rId4"/>
          <a:srcRect t="5053"/>
          <a:stretch/>
        </p:blipFill>
        <p:spPr>
          <a:xfrm>
            <a:off x="3907400" y="620038"/>
            <a:ext cx="5679834" cy="6237961"/>
          </a:xfrm>
          <a:prstGeom prst="rect">
            <a:avLst/>
          </a:prstGeom>
        </p:spPr>
      </p:pic>
      <p:sp>
        <p:nvSpPr>
          <p:cNvPr id="10" name="Rectangle 9"/>
          <p:cNvSpPr/>
          <p:nvPr/>
        </p:nvSpPr>
        <p:spPr>
          <a:xfrm>
            <a:off x="710576" y="4722475"/>
            <a:ext cx="3297121" cy="646331"/>
          </a:xfrm>
          <a:prstGeom prst="rect">
            <a:avLst/>
          </a:prstGeom>
        </p:spPr>
        <p:txBody>
          <a:bodyPr wrap="none">
            <a:spAutoFit/>
          </a:bodyPr>
          <a:lstStyle/>
          <a:p>
            <a:r>
              <a:rPr lang="fr-FR" b="1" dirty="0" smtClean="0">
                <a:effectLst>
                  <a:outerShdw blurRad="38100" dist="38100" dir="2700000" algn="tl">
                    <a:srgbClr val="000000">
                      <a:alpha val="43137"/>
                    </a:srgbClr>
                  </a:outerShdw>
                </a:effectLst>
              </a:rPr>
              <a:t>2x  </a:t>
            </a:r>
            <a:r>
              <a:rPr lang="fr-FR" b="1" dirty="0">
                <a:effectLst>
                  <a:outerShdw blurRad="38100" dist="38100" dir="2700000" algn="tl">
                    <a:srgbClr val="000000">
                      <a:alpha val="43137"/>
                    </a:srgbClr>
                  </a:outerShdw>
                </a:effectLst>
              </a:rPr>
              <a:t>plus efficace qu’une </a:t>
            </a:r>
            <a:r>
              <a:rPr lang="fr-FR" b="1" dirty="0" smtClean="0">
                <a:effectLst>
                  <a:outerShdw blurRad="38100" dist="38100" dir="2700000" algn="tl">
                    <a:srgbClr val="000000">
                      <a:alpha val="43137"/>
                    </a:srgbClr>
                  </a:outerShdw>
                </a:effectLst>
              </a:rPr>
              <a:t>éolienne</a:t>
            </a:r>
          </a:p>
          <a:p>
            <a:r>
              <a:rPr lang="fr-FR" b="1" dirty="0" smtClean="0">
                <a:effectLst>
                  <a:outerShdw blurRad="38100" dist="38100" dir="2700000" algn="tl">
                    <a:srgbClr val="000000">
                      <a:alpha val="43137"/>
                    </a:srgbClr>
                  </a:outerShdw>
                </a:effectLst>
              </a:rPr>
              <a:t> </a:t>
            </a:r>
            <a:r>
              <a:rPr lang="fr-FR" b="1" dirty="0">
                <a:effectLst>
                  <a:outerShdw blurRad="38100" dist="38100" dir="2700000" algn="tl">
                    <a:srgbClr val="000000">
                      <a:alpha val="43137"/>
                    </a:srgbClr>
                  </a:outerShdw>
                </a:effectLst>
              </a:rPr>
              <a:t>classique</a:t>
            </a:r>
          </a:p>
        </p:txBody>
      </p:sp>
    </p:spTree>
    <p:extLst>
      <p:ext uri="{BB962C8B-B14F-4D97-AF65-F5344CB8AC3E}">
        <p14:creationId xmlns:p14="http://schemas.microsoft.com/office/powerpoint/2010/main" val="41440636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3"/>
          <a:srcRect t="-1369" b="4593"/>
          <a:stretch/>
        </p:blipFill>
        <p:spPr>
          <a:xfrm>
            <a:off x="3730710" y="738663"/>
            <a:ext cx="8331853" cy="4428698"/>
          </a:xfrm>
          <a:prstGeom prst="rect">
            <a:avLst/>
          </a:prstGeom>
        </p:spPr>
      </p:pic>
      <p:sp>
        <p:nvSpPr>
          <p:cNvPr id="2" name="Titre 1"/>
          <p:cNvSpPr>
            <a:spLocks noGrp="1"/>
          </p:cNvSpPr>
          <p:nvPr>
            <p:ph type="title"/>
          </p:nvPr>
        </p:nvSpPr>
        <p:spPr/>
        <p:txBody>
          <a:bodyPr>
            <a:normAutofit/>
          </a:bodyPr>
          <a:lstStyle/>
          <a:p>
            <a:r>
              <a:rPr lang="fr-FR" dirty="0" smtClean="0"/>
              <a:t>Le besoin : l’implantation urbaine </a:t>
            </a:r>
            <a:endParaRPr lang="fr-FR" dirty="0"/>
          </a:p>
        </p:txBody>
      </p:sp>
      <p:sp>
        <p:nvSpPr>
          <p:cNvPr id="5" name="Rectangle 4"/>
          <p:cNvSpPr/>
          <p:nvPr/>
        </p:nvSpPr>
        <p:spPr>
          <a:xfrm>
            <a:off x="148224" y="5075913"/>
            <a:ext cx="11895551" cy="1477328"/>
          </a:xfrm>
          <a:prstGeom prst="rect">
            <a:avLst/>
          </a:prstGeom>
        </p:spPr>
        <p:txBody>
          <a:bodyPr wrap="square">
            <a:spAutoFit/>
          </a:bodyPr>
          <a:lstStyle/>
          <a:p>
            <a:r>
              <a:rPr lang="fr-FR" dirty="0">
                <a:solidFill>
                  <a:srgbClr val="000000"/>
                </a:solidFill>
                <a:latin typeface="Calibri2"/>
              </a:rPr>
              <a:t>En ville, les vents </a:t>
            </a:r>
            <a:r>
              <a:rPr lang="fr-FR" dirty="0" smtClean="0">
                <a:solidFill>
                  <a:srgbClr val="000000"/>
                </a:solidFill>
                <a:latin typeface="Calibri2"/>
              </a:rPr>
              <a:t>ralentis </a:t>
            </a:r>
            <a:r>
              <a:rPr lang="fr-FR" dirty="0">
                <a:solidFill>
                  <a:srgbClr val="000000"/>
                </a:solidFill>
                <a:latin typeface="Calibri2"/>
              </a:rPr>
              <a:t>et turbulents par la grande rugosité du substrat. </a:t>
            </a:r>
            <a:endParaRPr lang="fr-FR" dirty="0" smtClean="0">
              <a:solidFill>
                <a:srgbClr val="000000"/>
              </a:solidFill>
              <a:latin typeface="Calibri2"/>
            </a:endParaRPr>
          </a:p>
          <a:p>
            <a:r>
              <a:rPr lang="fr-FR" dirty="0" smtClean="0">
                <a:solidFill>
                  <a:srgbClr val="000000"/>
                </a:solidFill>
                <a:latin typeface="Calibri2"/>
              </a:rPr>
              <a:t>Pour une </a:t>
            </a:r>
            <a:r>
              <a:rPr lang="fr-FR" dirty="0">
                <a:solidFill>
                  <a:srgbClr val="000000"/>
                </a:solidFill>
                <a:latin typeface="Calibri2"/>
              </a:rPr>
              <a:t>même densité d'énergie éolienne :</a:t>
            </a:r>
            <a:r>
              <a:rPr lang="fr-FR" dirty="0" smtClean="0">
                <a:solidFill>
                  <a:srgbClr val="000000"/>
                </a:solidFill>
                <a:latin typeface="Calibri2"/>
              </a:rPr>
              <a:t> </a:t>
            </a:r>
            <a:r>
              <a:rPr lang="fr-FR" dirty="0">
                <a:solidFill>
                  <a:srgbClr val="000000"/>
                </a:solidFill>
                <a:latin typeface="Calibri2"/>
              </a:rPr>
              <a:t>hauteur de 10 m en </a:t>
            </a:r>
            <a:r>
              <a:rPr lang="fr-FR" dirty="0" smtClean="0">
                <a:solidFill>
                  <a:srgbClr val="000000"/>
                </a:solidFill>
                <a:latin typeface="Calibri2"/>
              </a:rPr>
              <a:t>campagne ,45 </a:t>
            </a:r>
            <a:r>
              <a:rPr lang="fr-FR" dirty="0">
                <a:solidFill>
                  <a:srgbClr val="000000"/>
                </a:solidFill>
                <a:latin typeface="Calibri2"/>
              </a:rPr>
              <a:t>m en banlieue, et à 72 m en ville </a:t>
            </a:r>
            <a:r>
              <a:rPr lang="fr-FR" dirty="0" smtClean="0">
                <a:solidFill>
                  <a:srgbClr val="000000"/>
                </a:solidFill>
                <a:latin typeface="Calibri2"/>
              </a:rPr>
              <a:t>.</a:t>
            </a:r>
          </a:p>
          <a:p>
            <a:endParaRPr lang="fr-FR" dirty="0">
              <a:solidFill>
                <a:srgbClr val="000000"/>
              </a:solidFill>
              <a:latin typeface="Calibri2"/>
            </a:endParaRPr>
          </a:p>
          <a:p>
            <a:r>
              <a:rPr lang="fr-FR" dirty="0" smtClean="0">
                <a:solidFill>
                  <a:srgbClr val="000000"/>
                </a:solidFill>
                <a:latin typeface="Calibri2"/>
              </a:rPr>
              <a:t>La turbulence </a:t>
            </a:r>
            <a:r>
              <a:rPr lang="fr-FR" dirty="0" smtClean="0">
                <a:solidFill>
                  <a:srgbClr val="000000"/>
                </a:solidFill>
                <a:latin typeface="Calibri3"/>
              </a:rPr>
              <a:t>réduit de </a:t>
            </a:r>
            <a:r>
              <a:rPr lang="fr-FR" dirty="0">
                <a:solidFill>
                  <a:srgbClr val="000000"/>
                </a:solidFill>
                <a:latin typeface="Calibri3"/>
              </a:rPr>
              <a:t>15 % l’énergie dans un espace ouvert rural et de 50 % dans un espace </a:t>
            </a:r>
            <a:r>
              <a:rPr lang="fr-FR" dirty="0" smtClean="0">
                <a:solidFill>
                  <a:srgbClr val="000000"/>
                </a:solidFill>
                <a:latin typeface="Calibri3"/>
              </a:rPr>
              <a:t>ouvert, la puissance fournie est ainsi divisée par 5 selon les deux configurations.</a:t>
            </a:r>
            <a:endParaRPr lang="fr-FR" dirty="0"/>
          </a:p>
        </p:txBody>
      </p:sp>
      <p:pic>
        <p:nvPicPr>
          <p:cNvPr id="7" name="Image 6"/>
          <p:cNvPicPr>
            <a:picLocks noChangeAspect="1"/>
          </p:cNvPicPr>
          <p:nvPr/>
        </p:nvPicPr>
        <p:blipFill>
          <a:blip r:embed="rId4"/>
          <a:stretch>
            <a:fillRect/>
          </a:stretch>
        </p:blipFill>
        <p:spPr>
          <a:xfrm>
            <a:off x="1259594" y="868177"/>
            <a:ext cx="4942231" cy="1113811"/>
          </a:xfrm>
          <a:prstGeom prst="rect">
            <a:avLst/>
          </a:prstGeom>
        </p:spPr>
      </p:pic>
      <p:pic>
        <p:nvPicPr>
          <p:cNvPr id="8" name="Image 7"/>
          <p:cNvPicPr>
            <a:picLocks noChangeAspect="1"/>
          </p:cNvPicPr>
          <p:nvPr/>
        </p:nvPicPr>
        <p:blipFill rotWithShape="1">
          <a:blip r:embed="rId5"/>
          <a:srcRect b="15971"/>
          <a:stretch/>
        </p:blipFill>
        <p:spPr>
          <a:xfrm>
            <a:off x="-5734" y="2020062"/>
            <a:ext cx="4289635" cy="1369168"/>
          </a:xfrm>
          <a:prstGeom prst="rect">
            <a:avLst/>
          </a:prstGeom>
        </p:spPr>
      </p:pic>
      <p:sp>
        <p:nvSpPr>
          <p:cNvPr id="9" name="Rectangle 8"/>
          <p:cNvSpPr/>
          <p:nvPr/>
        </p:nvSpPr>
        <p:spPr>
          <a:xfrm>
            <a:off x="-22943" y="3413034"/>
            <a:ext cx="4386197" cy="553998"/>
          </a:xfrm>
          <a:prstGeom prst="rect">
            <a:avLst/>
          </a:prstGeom>
        </p:spPr>
        <p:txBody>
          <a:bodyPr wrap="square">
            <a:spAutoFit/>
          </a:bodyPr>
          <a:lstStyle/>
          <a:p>
            <a:r>
              <a:rPr lang="fr-FR" sz="1000" b="1" dirty="0">
                <a:latin typeface="Calibri,Bold"/>
              </a:rPr>
              <a:t>Fig. 5-1-2 </a:t>
            </a:r>
            <a:r>
              <a:rPr lang="fr-FR" sz="1000" dirty="0">
                <a:latin typeface="Calibri3"/>
              </a:rPr>
              <a:t>Ecoulement du vent autour d’un groupe de </a:t>
            </a:r>
            <a:r>
              <a:rPr lang="fr-FR" sz="1000" dirty="0">
                <a:latin typeface="Calibri2"/>
              </a:rPr>
              <a:t>bâtiments à z = 10 m </a:t>
            </a:r>
            <a:endParaRPr lang="fr-FR" sz="1000" dirty="0" smtClean="0">
              <a:latin typeface="Calibri2"/>
            </a:endParaRPr>
          </a:p>
          <a:p>
            <a:r>
              <a:rPr lang="fr-FR" sz="1000" dirty="0" smtClean="0">
                <a:latin typeface="Calibri2"/>
              </a:rPr>
              <a:t>(</a:t>
            </a:r>
            <a:r>
              <a:rPr lang="fr-FR" sz="1000" dirty="0">
                <a:latin typeface="Calibri2"/>
              </a:rPr>
              <a:t>à gauche) et à z = 25 m (à</a:t>
            </a:r>
          </a:p>
          <a:p>
            <a:r>
              <a:rPr lang="fr-FR" sz="1000" dirty="0">
                <a:latin typeface="Calibri2"/>
              </a:rPr>
              <a:t>droite) (source : ANSYS 14.0).</a:t>
            </a:r>
            <a:endParaRPr lang="fr-FR" dirty="0"/>
          </a:p>
        </p:txBody>
      </p:sp>
    </p:spTree>
    <p:extLst>
      <p:ext uri="{BB962C8B-B14F-4D97-AF65-F5344CB8AC3E}">
        <p14:creationId xmlns:p14="http://schemas.microsoft.com/office/powerpoint/2010/main" val="27893039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Le besoin : </a:t>
            </a:r>
            <a:r>
              <a:rPr lang="fr-FR" dirty="0" err="1" smtClean="0"/>
              <a:t>Unéole</a:t>
            </a:r>
            <a:r>
              <a:rPr lang="fr-FR" dirty="0" smtClean="0"/>
              <a:t>, </a:t>
            </a:r>
            <a:r>
              <a:rPr lang="fr-FR" dirty="0"/>
              <a:t>é</a:t>
            </a:r>
            <a:r>
              <a:rPr lang="fr-FR" dirty="0" smtClean="0"/>
              <a:t>olienne à faible intensité matérielle</a:t>
            </a:r>
            <a:endParaRPr lang="fr-FR" dirty="0"/>
          </a:p>
        </p:txBody>
      </p:sp>
      <p:pic>
        <p:nvPicPr>
          <p:cNvPr id="3" name="Image 2"/>
          <p:cNvPicPr>
            <a:picLocks noChangeAspect="1"/>
          </p:cNvPicPr>
          <p:nvPr/>
        </p:nvPicPr>
        <p:blipFill>
          <a:blip r:embed="rId3"/>
          <a:stretch>
            <a:fillRect/>
          </a:stretch>
        </p:blipFill>
        <p:spPr>
          <a:xfrm>
            <a:off x="5268527" y="916456"/>
            <a:ext cx="6743933" cy="4577787"/>
          </a:xfrm>
          <a:prstGeom prst="rect">
            <a:avLst/>
          </a:prstGeom>
        </p:spPr>
      </p:pic>
      <p:sp>
        <p:nvSpPr>
          <p:cNvPr id="4" name="ZoneTexte 3"/>
          <p:cNvSpPr txBox="1"/>
          <p:nvPr/>
        </p:nvSpPr>
        <p:spPr>
          <a:xfrm>
            <a:off x="223380" y="929723"/>
            <a:ext cx="5093919" cy="5078313"/>
          </a:xfrm>
          <a:prstGeom prst="rect">
            <a:avLst/>
          </a:prstGeom>
          <a:noFill/>
        </p:spPr>
        <p:txBody>
          <a:bodyPr wrap="square" rtlCol="0">
            <a:spAutoFit/>
          </a:bodyPr>
          <a:lstStyle/>
          <a:p>
            <a:pPr marL="285750" indent="-285750">
              <a:buFont typeface="Arial" panose="020B0604020202020204" pitchFamily="34" charset="0"/>
              <a:buChar char="•"/>
            </a:pPr>
            <a:r>
              <a:rPr lang="fr-FR" dirty="0" smtClean="0"/>
              <a:t>150 kg</a:t>
            </a:r>
          </a:p>
          <a:p>
            <a:pPr marL="285750" indent="-285750">
              <a:buFont typeface="Arial" panose="020B0604020202020204" pitchFamily="34" charset="0"/>
              <a:buChar char="•"/>
            </a:pPr>
            <a:r>
              <a:rPr lang="fr-FR" dirty="0" smtClean="0"/>
              <a:t>2m par 2m</a:t>
            </a:r>
          </a:p>
          <a:p>
            <a:r>
              <a:rPr lang="fr-FR" dirty="0" smtClean="0"/>
              <a:t>Aluminium </a:t>
            </a:r>
            <a:r>
              <a:rPr lang="fr-FR" dirty="0"/>
              <a:t>recyclé venant de Dunkerque, L</a:t>
            </a:r>
            <a:r>
              <a:rPr lang="fr-FR" dirty="0" smtClean="0"/>
              <a:t>in </a:t>
            </a:r>
            <a:r>
              <a:rPr lang="fr-FR" dirty="0"/>
              <a:t>permettant la fabrication des pales </a:t>
            </a:r>
            <a:r>
              <a:rPr lang="fr-FR" dirty="0" smtClean="0"/>
              <a:t>venant des Flandres.</a:t>
            </a:r>
          </a:p>
          <a:p>
            <a:endParaRPr lang="fr-FR" dirty="0"/>
          </a:p>
          <a:p>
            <a:r>
              <a:rPr lang="fr-FR" dirty="0" smtClean="0"/>
              <a:t>Possibilité d’installation en ville sur </a:t>
            </a:r>
            <a:r>
              <a:rPr lang="fr-FR" dirty="0"/>
              <a:t>les toit plats, </a:t>
            </a:r>
            <a:r>
              <a:rPr lang="fr-FR" dirty="0" smtClean="0"/>
              <a:t>éolienne destinée </a:t>
            </a:r>
            <a:r>
              <a:rPr lang="fr-FR" dirty="0"/>
              <a:t>aux </a:t>
            </a:r>
            <a:r>
              <a:rPr lang="fr-FR" b="1" dirty="0"/>
              <a:t>particuliers</a:t>
            </a:r>
            <a:r>
              <a:rPr lang="fr-FR" dirty="0"/>
              <a:t> </a:t>
            </a:r>
            <a:r>
              <a:rPr lang="fr-FR" dirty="0" smtClean="0"/>
              <a:t>et aux </a:t>
            </a:r>
            <a:r>
              <a:rPr lang="fr-FR" b="1" dirty="0" smtClean="0"/>
              <a:t>entreprises</a:t>
            </a:r>
            <a:r>
              <a:rPr lang="fr-FR" dirty="0"/>
              <a:t>. </a:t>
            </a:r>
            <a:endParaRPr lang="fr-FR" dirty="0" smtClean="0"/>
          </a:p>
          <a:p>
            <a:endParaRPr lang="fr-FR" dirty="0" smtClean="0"/>
          </a:p>
          <a:p>
            <a:r>
              <a:rPr lang="fr-FR" dirty="0" smtClean="0"/>
              <a:t>Conçue </a:t>
            </a:r>
            <a:r>
              <a:rPr lang="fr-FR" dirty="0"/>
              <a:t>sur la base d’une éolienne de type </a:t>
            </a:r>
            <a:r>
              <a:rPr lang="fr-FR" dirty="0" err="1"/>
              <a:t>Savonius</a:t>
            </a:r>
            <a:r>
              <a:rPr lang="fr-FR" dirty="0"/>
              <a:t> (axe vertical</a:t>
            </a:r>
            <a:r>
              <a:rPr lang="fr-FR" dirty="0" smtClean="0"/>
              <a:t>), </a:t>
            </a:r>
            <a:r>
              <a:rPr lang="fr-FR" dirty="0"/>
              <a:t>qui lui permet de s’adapter </a:t>
            </a:r>
            <a:r>
              <a:rPr lang="fr-FR" dirty="0" smtClean="0"/>
              <a:t>aux </a:t>
            </a:r>
            <a:r>
              <a:rPr lang="fr-FR" dirty="0"/>
              <a:t>vents </a:t>
            </a:r>
            <a:r>
              <a:rPr lang="fr-FR" dirty="0" smtClean="0"/>
              <a:t>urbains.</a:t>
            </a:r>
          </a:p>
          <a:p>
            <a:endParaRPr lang="fr-FR" dirty="0"/>
          </a:p>
          <a:p>
            <a:r>
              <a:rPr lang="fr-FR" dirty="0" smtClean="0"/>
              <a:t>Avantage de l’axe vertical :</a:t>
            </a:r>
          </a:p>
          <a:p>
            <a:pPr marL="285750" indent="-285750">
              <a:buFont typeface="Arial" panose="020B0604020202020204" pitchFamily="34" charset="0"/>
              <a:buChar char="•"/>
            </a:pPr>
            <a:r>
              <a:rPr lang="fr-FR" dirty="0" smtClean="0"/>
              <a:t>Adaptée aux vents turbulents</a:t>
            </a:r>
          </a:p>
          <a:p>
            <a:pPr marL="285750" indent="-285750">
              <a:buFont typeface="Arial" panose="020B0604020202020204" pitchFamily="34" charset="0"/>
              <a:buChar char="•"/>
            </a:pPr>
            <a:r>
              <a:rPr lang="fr-FR" dirty="0" smtClean="0"/>
              <a:t>Réduction de bruit</a:t>
            </a:r>
          </a:p>
          <a:p>
            <a:pPr marL="285750" indent="-285750">
              <a:buFont typeface="Arial" panose="020B0604020202020204" pitchFamily="34" charset="0"/>
              <a:buChar char="•"/>
            </a:pPr>
            <a:r>
              <a:rPr lang="fr-FR" dirty="0" smtClean="0"/>
              <a:t>Coefficient de puissance plus élevé</a:t>
            </a:r>
          </a:p>
        </p:txBody>
      </p:sp>
    </p:spTree>
    <p:extLst>
      <p:ext uri="{BB962C8B-B14F-4D97-AF65-F5344CB8AC3E}">
        <p14:creationId xmlns:p14="http://schemas.microsoft.com/office/powerpoint/2010/main" val="33406702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Augmentation de la puissance :</a:t>
            </a:r>
            <a:r>
              <a:rPr lang="fr-FR" dirty="0" err="1" smtClean="0"/>
              <a:t>Whale</a:t>
            </a:r>
            <a:r>
              <a:rPr lang="fr-FR" dirty="0" smtClean="0"/>
              <a:t> power</a:t>
            </a:r>
            <a:endParaRPr lang="fr-FR" dirty="0"/>
          </a:p>
        </p:txBody>
      </p:sp>
      <p:pic>
        <p:nvPicPr>
          <p:cNvPr id="3" name="Image 2"/>
          <p:cNvPicPr>
            <a:picLocks noChangeAspect="1"/>
          </p:cNvPicPr>
          <p:nvPr/>
        </p:nvPicPr>
        <p:blipFill>
          <a:blip r:embed="rId2"/>
          <a:stretch>
            <a:fillRect/>
          </a:stretch>
        </p:blipFill>
        <p:spPr>
          <a:xfrm>
            <a:off x="3348624" y="872334"/>
            <a:ext cx="8922867" cy="5969090"/>
          </a:xfrm>
          <a:prstGeom prst="rect">
            <a:avLst/>
          </a:prstGeom>
        </p:spPr>
      </p:pic>
      <p:sp>
        <p:nvSpPr>
          <p:cNvPr id="4" name="Rectangle 3"/>
          <p:cNvSpPr/>
          <p:nvPr/>
        </p:nvSpPr>
        <p:spPr>
          <a:xfrm>
            <a:off x="0" y="1326196"/>
            <a:ext cx="3268980" cy="400110"/>
          </a:xfrm>
          <a:prstGeom prst="rect">
            <a:avLst/>
          </a:prstGeom>
        </p:spPr>
        <p:txBody>
          <a:bodyPr wrap="square">
            <a:spAutoFit/>
          </a:bodyPr>
          <a:lstStyle/>
          <a:p>
            <a:r>
              <a:rPr lang="fr-FR" sz="2000" b="1" dirty="0" smtClean="0">
                <a:effectLst>
                  <a:outerShdw blurRad="38100" dist="38100" dir="2700000" algn="tl">
                    <a:srgbClr val="000000">
                      <a:alpha val="43137"/>
                    </a:srgbClr>
                  </a:outerShdw>
                </a:effectLst>
              </a:rPr>
              <a:t>Gain </a:t>
            </a:r>
            <a:r>
              <a:rPr lang="fr-FR" sz="2000" b="1" dirty="0">
                <a:effectLst>
                  <a:outerShdw blurRad="38100" dist="38100" dir="2700000" algn="tl">
                    <a:srgbClr val="000000">
                      <a:alpha val="43137"/>
                    </a:srgbClr>
                  </a:outerShdw>
                </a:effectLst>
              </a:rPr>
              <a:t>de 20% de </a:t>
            </a:r>
            <a:r>
              <a:rPr lang="fr-FR" sz="2000" b="1" dirty="0" smtClean="0">
                <a:effectLst>
                  <a:outerShdw blurRad="38100" dist="38100" dir="2700000" algn="tl">
                    <a:srgbClr val="000000">
                      <a:alpha val="43137"/>
                    </a:srgbClr>
                  </a:outerShdw>
                </a:effectLst>
              </a:rPr>
              <a:t>puissance</a:t>
            </a:r>
          </a:p>
        </p:txBody>
      </p:sp>
      <p:sp>
        <p:nvSpPr>
          <p:cNvPr id="5" name="Rectangle 4"/>
          <p:cNvSpPr/>
          <p:nvPr/>
        </p:nvSpPr>
        <p:spPr>
          <a:xfrm>
            <a:off x="79644" y="1945735"/>
            <a:ext cx="3268980" cy="4524315"/>
          </a:xfrm>
          <a:prstGeom prst="rect">
            <a:avLst/>
          </a:prstGeom>
        </p:spPr>
        <p:txBody>
          <a:bodyPr wrap="square">
            <a:spAutoFit/>
          </a:bodyPr>
          <a:lstStyle/>
          <a:p>
            <a:r>
              <a:rPr lang="fr-FR" dirty="0" smtClean="0">
                <a:latin typeface="arial" panose="020B0604020202020204" pitchFamily="34" charset="0"/>
              </a:rPr>
              <a:t>Les bosses </a:t>
            </a:r>
            <a:r>
              <a:rPr lang="fr-FR" dirty="0">
                <a:latin typeface="arial" panose="020B0604020202020204" pitchFamily="34" charset="0"/>
              </a:rPr>
              <a:t>situés sur le bord </a:t>
            </a:r>
            <a:r>
              <a:rPr lang="fr-FR" dirty="0" smtClean="0">
                <a:latin typeface="arial" panose="020B0604020202020204" pitchFamily="34" charset="0"/>
              </a:rPr>
              <a:t>d'attaque </a:t>
            </a:r>
            <a:r>
              <a:rPr lang="fr-FR" dirty="0">
                <a:latin typeface="arial" panose="020B0604020202020204" pitchFamily="34" charset="0"/>
              </a:rPr>
              <a:t>engendraient une réduction de 32 % de la traînée</a:t>
            </a:r>
            <a:r>
              <a:rPr lang="fr-FR" dirty="0" smtClean="0">
                <a:latin typeface="arial" panose="020B0604020202020204" pitchFamily="34" charset="0"/>
              </a:rPr>
              <a:t>,</a:t>
            </a:r>
            <a:r>
              <a:rPr lang="fr-FR" dirty="0">
                <a:latin typeface="arial" panose="020B0604020202020204" pitchFamily="34" charset="0"/>
              </a:rPr>
              <a:t> et un accroissement de 6 % de la portance, comparés à une nageoire à bord lisse. </a:t>
            </a:r>
            <a:endParaRPr lang="fr-FR" dirty="0" smtClean="0">
              <a:latin typeface="arial" panose="020B0604020202020204" pitchFamily="34" charset="0"/>
            </a:endParaRPr>
          </a:p>
          <a:p>
            <a:endParaRPr lang="fr-FR" dirty="0" smtClean="0">
              <a:latin typeface="arial" panose="020B0604020202020204" pitchFamily="34" charset="0"/>
            </a:endParaRPr>
          </a:p>
          <a:p>
            <a:r>
              <a:rPr lang="fr-FR" dirty="0" smtClean="0">
                <a:latin typeface="arial" panose="020B0604020202020204" pitchFamily="34" charset="0"/>
              </a:rPr>
              <a:t>Cette </a:t>
            </a:r>
            <a:r>
              <a:rPr lang="fr-FR" dirty="0">
                <a:latin typeface="arial" panose="020B0604020202020204" pitchFamily="34" charset="0"/>
              </a:rPr>
              <a:t>découverte va à l'encontre de l'idée répandue qui voudrait qu'une surface ou qu'un bord d'attaque soit la plus lisse possible telle une lame de rasoir, afin de limiter la résistance et la perte d'énergie.</a:t>
            </a:r>
            <a:endParaRPr lang="fr-FR" dirty="0"/>
          </a:p>
        </p:txBody>
      </p:sp>
      <p:pic>
        <p:nvPicPr>
          <p:cNvPr id="6" name="Image 5"/>
          <p:cNvPicPr>
            <a:picLocks noChangeAspect="1"/>
          </p:cNvPicPr>
          <p:nvPr/>
        </p:nvPicPr>
        <p:blipFill>
          <a:blip r:embed="rId3"/>
          <a:stretch>
            <a:fillRect/>
          </a:stretch>
        </p:blipFill>
        <p:spPr>
          <a:xfrm>
            <a:off x="8432576" y="872334"/>
            <a:ext cx="3918559" cy="2146802"/>
          </a:xfrm>
          <a:prstGeom prst="rect">
            <a:avLst/>
          </a:prstGeom>
        </p:spPr>
      </p:pic>
    </p:spTree>
    <p:extLst>
      <p:ext uri="{BB962C8B-B14F-4D97-AF65-F5344CB8AC3E}">
        <p14:creationId xmlns:p14="http://schemas.microsoft.com/office/powerpoint/2010/main" val="18130066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Relation entre portance et « bosses »</a:t>
            </a:r>
            <a:endParaRPr lang="fr-FR" dirty="0"/>
          </a:p>
        </p:txBody>
      </p:sp>
      <p:pic>
        <p:nvPicPr>
          <p:cNvPr id="3" name="Image 2"/>
          <p:cNvPicPr>
            <a:picLocks noChangeAspect="1"/>
          </p:cNvPicPr>
          <p:nvPr/>
        </p:nvPicPr>
        <p:blipFill>
          <a:blip r:embed="rId3"/>
          <a:stretch>
            <a:fillRect/>
          </a:stretch>
        </p:blipFill>
        <p:spPr>
          <a:xfrm>
            <a:off x="8440402" y="2977206"/>
            <a:ext cx="3678670" cy="3880794"/>
          </a:xfrm>
          <a:prstGeom prst="rect">
            <a:avLst/>
          </a:prstGeom>
        </p:spPr>
      </p:pic>
      <p:sp>
        <p:nvSpPr>
          <p:cNvPr id="4" name="Rectangle 3"/>
          <p:cNvSpPr/>
          <p:nvPr/>
        </p:nvSpPr>
        <p:spPr>
          <a:xfrm>
            <a:off x="82357" y="4696498"/>
            <a:ext cx="8153505" cy="1754326"/>
          </a:xfrm>
          <a:prstGeom prst="rect">
            <a:avLst/>
          </a:prstGeom>
        </p:spPr>
        <p:txBody>
          <a:bodyPr wrap="square">
            <a:spAutoFit/>
          </a:bodyPr>
          <a:lstStyle/>
          <a:p>
            <a:r>
              <a:rPr lang="fr-FR" dirty="0">
                <a:latin typeface="arial" panose="020B0604020202020204" pitchFamily="34" charset="0"/>
              </a:rPr>
              <a:t> Les bosses du bord d'attaque de la nageoire de la baleine semblent rediriger et canaliser les flux d'air. </a:t>
            </a:r>
            <a:endParaRPr lang="fr-FR" dirty="0" smtClean="0">
              <a:latin typeface="arial" panose="020B0604020202020204" pitchFamily="34" charset="0"/>
            </a:endParaRPr>
          </a:p>
          <a:p>
            <a:endParaRPr lang="fr-FR" dirty="0" smtClean="0">
              <a:latin typeface="arial" panose="020B0604020202020204" pitchFamily="34" charset="0"/>
            </a:endParaRPr>
          </a:p>
          <a:p>
            <a:r>
              <a:rPr lang="fr-FR" dirty="0" smtClean="0">
                <a:latin typeface="arial" panose="020B0604020202020204" pitchFamily="34" charset="0"/>
              </a:rPr>
              <a:t>Cela </a:t>
            </a:r>
            <a:r>
              <a:rPr lang="fr-FR" dirty="0">
                <a:latin typeface="arial" panose="020B0604020202020204" pitchFamily="34" charset="0"/>
              </a:rPr>
              <a:t>crée des tourbillons au niveau des tubercules, mais les flux d'air redeviennent laminaires au bord de fuite (parallèles entre eux). La portance s'en retrouve accrue de 8 %</a:t>
            </a:r>
            <a:endParaRPr lang="fr-FR" dirty="0"/>
          </a:p>
        </p:txBody>
      </p:sp>
      <p:pic>
        <p:nvPicPr>
          <p:cNvPr id="5" name="Image 4"/>
          <p:cNvPicPr>
            <a:picLocks noChangeAspect="1"/>
          </p:cNvPicPr>
          <p:nvPr/>
        </p:nvPicPr>
        <p:blipFill rotWithShape="1">
          <a:blip r:embed="rId4"/>
          <a:srcRect l="15866" t="29600" r="10533"/>
          <a:stretch/>
        </p:blipFill>
        <p:spPr>
          <a:xfrm>
            <a:off x="0" y="1031892"/>
            <a:ext cx="7261286" cy="3472789"/>
          </a:xfrm>
          <a:prstGeom prst="rect">
            <a:avLst/>
          </a:prstGeom>
        </p:spPr>
      </p:pic>
      <p:pic>
        <p:nvPicPr>
          <p:cNvPr id="7" name="Image 6"/>
          <p:cNvPicPr>
            <a:picLocks noChangeAspect="1"/>
          </p:cNvPicPr>
          <p:nvPr/>
        </p:nvPicPr>
        <p:blipFill rotWithShape="1">
          <a:blip r:embed="rId5"/>
          <a:srcRect l="13375" t="13009" r="21750" b="8584"/>
          <a:stretch/>
        </p:blipFill>
        <p:spPr>
          <a:xfrm>
            <a:off x="6188458" y="24774"/>
            <a:ext cx="3741003" cy="3193188"/>
          </a:xfrm>
          <a:prstGeom prst="rect">
            <a:avLst/>
          </a:prstGeom>
        </p:spPr>
      </p:pic>
    </p:spTree>
    <p:extLst>
      <p:ext uri="{BB962C8B-B14F-4D97-AF65-F5344CB8AC3E}">
        <p14:creationId xmlns:p14="http://schemas.microsoft.com/office/powerpoint/2010/main" val="33715121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Du problème industriel à l’inspiration de la nature</a:t>
            </a:r>
            <a:endParaRPr lang="fr-FR" dirty="0"/>
          </a:p>
        </p:txBody>
      </p:sp>
      <p:grpSp>
        <p:nvGrpSpPr>
          <p:cNvPr id="11" name="Groupe 10"/>
          <p:cNvGrpSpPr/>
          <p:nvPr/>
        </p:nvGrpSpPr>
        <p:grpSpPr>
          <a:xfrm>
            <a:off x="992637" y="3771696"/>
            <a:ext cx="10535353" cy="2546799"/>
            <a:chOff x="992637" y="3771696"/>
            <a:chExt cx="10535353" cy="2546799"/>
          </a:xfrm>
        </p:grpSpPr>
        <p:pic>
          <p:nvPicPr>
            <p:cNvPr id="4" name="Image 3"/>
            <p:cNvPicPr>
              <a:picLocks noChangeAspect="1"/>
            </p:cNvPicPr>
            <p:nvPr/>
          </p:nvPicPr>
          <p:blipFill rotWithShape="1">
            <a:blip r:embed="rId2"/>
            <a:srcRect l="2718" t="61477" r="17275" b="15404"/>
            <a:stretch/>
          </p:blipFill>
          <p:spPr>
            <a:xfrm>
              <a:off x="992637" y="4117246"/>
              <a:ext cx="9873385" cy="1898078"/>
            </a:xfrm>
            <a:prstGeom prst="rect">
              <a:avLst/>
            </a:prstGeom>
          </p:spPr>
        </p:pic>
        <p:sp>
          <p:nvSpPr>
            <p:cNvPr id="6" name="ZoneTexte 5"/>
            <p:cNvSpPr txBox="1"/>
            <p:nvPr/>
          </p:nvSpPr>
          <p:spPr>
            <a:xfrm>
              <a:off x="1597347" y="3771696"/>
              <a:ext cx="2117301" cy="523220"/>
            </a:xfrm>
            <a:prstGeom prst="rect">
              <a:avLst/>
            </a:prstGeom>
            <a:noFill/>
          </p:spPr>
          <p:txBody>
            <a:bodyPr wrap="square" rtlCol="0">
              <a:spAutoFit/>
            </a:bodyPr>
            <a:lstStyle/>
            <a:p>
              <a:r>
                <a:rPr lang="fr-FR" sz="2800" b="1" dirty="0" smtClean="0">
                  <a:effectLst>
                    <a:outerShdw blurRad="38100" dist="38100" dir="2700000" algn="tl">
                      <a:srgbClr val="000000">
                        <a:alpha val="43137"/>
                      </a:srgbClr>
                    </a:outerShdw>
                  </a:effectLst>
                </a:rPr>
                <a:t>Ingénieur</a:t>
              </a:r>
              <a:endParaRPr lang="fr-FR" sz="2800" b="1" dirty="0">
                <a:effectLst>
                  <a:outerShdw blurRad="38100" dist="38100" dir="2700000" algn="tl">
                    <a:srgbClr val="000000">
                      <a:alpha val="43137"/>
                    </a:srgbClr>
                  </a:outerShdw>
                </a:effectLst>
              </a:endParaRPr>
            </a:p>
          </p:txBody>
        </p:sp>
        <p:sp>
          <p:nvSpPr>
            <p:cNvPr id="7" name="ZoneTexte 6"/>
            <p:cNvSpPr txBox="1"/>
            <p:nvPr/>
          </p:nvSpPr>
          <p:spPr>
            <a:xfrm>
              <a:off x="9410689" y="5795275"/>
              <a:ext cx="2117301" cy="523220"/>
            </a:xfrm>
            <a:prstGeom prst="rect">
              <a:avLst/>
            </a:prstGeom>
            <a:noFill/>
          </p:spPr>
          <p:txBody>
            <a:bodyPr wrap="square" rtlCol="0">
              <a:spAutoFit/>
            </a:bodyPr>
            <a:lstStyle/>
            <a:p>
              <a:r>
                <a:rPr lang="fr-FR" sz="2800" b="1" dirty="0" smtClean="0">
                  <a:effectLst>
                    <a:outerShdw blurRad="38100" dist="38100" dir="2700000" algn="tl">
                      <a:srgbClr val="000000">
                        <a:alpha val="43137"/>
                      </a:srgbClr>
                    </a:outerShdw>
                  </a:effectLst>
                </a:rPr>
                <a:t>Biologiste</a:t>
              </a:r>
              <a:endParaRPr lang="fr-FR" sz="2800" b="1" dirty="0">
                <a:effectLst>
                  <a:outerShdw blurRad="38100" dist="38100" dir="2700000" algn="tl">
                    <a:srgbClr val="000000">
                      <a:alpha val="43137"/>
                    </a:srgbClr>
                  </a:outerShdw>
                </a:effectLst>
              </a:endParaRPr>
            </a:p>
          </p:txBody>
        </p:sp>
      </p:grpSp>
      <p:grpSp>
        <p:nvGrpSpPr>
          <p:cNvPr id="12" name="Groupe 11"/>
          <p:cNvGrpSpPr/>
          <p:nvPr/>
        </p:nvGrpSpPr>
        <p:grpSpPr>
          <a:xfrm>
            <a:off x="484093" y="843680"/>
            <a:ext cx="11641308" cy="3110571"/>
            <a:chOff x="484093" y="843680"/>
            <a:chExt cx="11641308" cy="3110571"/>
          </a:xfrm>
        </p:grpSpPr>
        <p:sp>
          <p:nvSpPr>
            <p:cNvPr id="5" name="ZoneTexte 4"/>
            <p:cNvSpPr txBox="1"/>
            <p:nvPr/>
          </p:nvSpPr>
          <p:spPr>
            <a:xfrm>
              <a:off x="10008100" y="3431031"/>
              <a:ext cx="2117301" cy="523220"/>
            </a:xfrm>
            <a:prstGeom prst="rect">
              <a:avLst/>
            </a:prstGeom>
            <a:noFill/>
          </p:spPr>
          <p:txBody>
            <a:bodyPr wrap="square" rtlCol="0">
              <a:spAutoFit/>
            </a:bodyPr>
            <a:lstStyle/>
            <a:p>
              <a:r>
                <a:rPr lang="fr-FR" sz="2800" b="1" dirty="0" smtClean="0">
                  <a:effectLst>
                    <a:outerShdw blurRad="38100" dist="38100" dir="2700000" algn="tl">
                      <a:srgbClr val="000000">
                        <a:alpha val="43137"/>
                      </a:srgbClr>
                    </a:outerShdw>
                  </a:effectLst>
                </a:rPr>
                <a:t>Ingénieur</a:t>
              </a:r>
              <a:endParaRPr lang="fr-FR" sz="2800" b="1" dirty="0">
                <a:effectLst>
                  <a:outerShdw blurRad="38100" dist="38100" dir="2700000" algn="tl">
                    <a:srgbClr val="000000">
                      <a:alpha val="43137"/>
                    </a:srgbClr>
                  </a:outerShdw>
                </a:effectLst>
              </a:endParaRPr>
            </a:p>
          </p:txBody>
        </p:sp>
        <p:grpSp>
          <p:nvGrpSpPr>
            <p:cNvPr id="10" name="Groupe 9"/>
            <p:cNvGrpSpPr/>
            <p:nvPr/>
          </p:nvGrpSpPr>
          <p:grpSpPr>
            <a:xfrm>
              <a:off x="484093" y="843680"/>
              <a:ext cx="11448159" cy="2614605"/>
              <a:chOff x="484093" y="843680"/>
              <a:chExt cx="11448159" cy="2614605"/>
            </a:xfrm>
          </p:grpSpPr>
          <p:sp>
            <p:nvSpPr>
              <p:cNvPr id="3" name="ZoneTexte 2"/>
              <p:cNvSpPr txBox="1"/>
              <p:nvPr/>
            </p:nvSpPr>
            <p:spPr>
              <a:xfrm>
                <a:off x="609600" y="843680"/>
                <a:ext cx="2117301" cy="523220"/>
              </a:xfrm>
              <a:prstGeom prst="rect">
                <a:avLst/>
              </a:prstGeom>
              <a:noFill/>
            </p:spPr>
            <p:txBody>
              <a:bodyPr wrap="square" rtlCol="0">
                <a:spAutoFit/>
              </a:bodyPr>
              <a:lstStyle/>
              <a:p>
                <a:r>
                  <a:rPr lang="fr-FR" sz="2800" b="1" dirty="0" smtClean="0">
                    <a:effectLst>
                      <a:outerShdw blurRad="38100" dist="38100" dir="2700000" algn="tl">
                        <a:srgbClr val="000000">
                          <a:alpha val="43137"/>
                        </a:srgbClr>
                      </a:outerShdw>
                    </a:effectLst>
                  </a:rPr>
                  <a:t>Biologiste</a:t>
                </a:r>
                <a:endParaRPr lang="fr-FR" sz="2800" b="1" dirty="0">
                  <a:effectLst>
                    <a:outerShdw blurRad="38100" dist="38100" dir="2700000" algn="tl">
                      <a:srgbClr val="000000">
                        <a:alpha val="43137"/>
                      </a:srgbClr>
                    </a:outerShdw>
                  </a:effectLst>
                </a:endParaRPr>
              </a:p>
            </p:txBody>
          </p:sp>
          <p:pic>
            <p:nvPicPr>
              <p:cNvPr id="8" name="Image 7"/>
              <p:cNvPicPr>
                <a:picLocks noChangeAspect="1"/>
              </p:cNvPicPr>
              <p:nvPr/>
            </p:nvPicPr>
            <p:blipFill rotWithShape="1">
              <a:blip r:embed="rId2"/>
              <a:srcRect l="2412" t="13716" r="16616" b="63500"/>
              <a:stretch/>
            </p:blipFill>
            <p:spPr>
              <a:xfrm>
                <a:off x="484093" y="1315203"/>
                <a:ext cx="11448159" cy="2143082"/>
              </a:xfrm>
              <a:prstGeom prst="rect">
                <a:avLst/>
              </a:prstGeom>
            </p:spPr>
          </p:pic>
        </p:grpSp>
      </p:grpSp>
      <p:pic>
        <p:nvPicPr>
          <p:cNvPr id="9" name="Image 8"/>
          <p:cNvPicPr>
            <a:picLocks noChangeAspect="1"/>
          </p:cNvPicPr>
          <p:nvPr/>
        </p:nvPicPr>
        <p:blipFill rotWithShape="1">
          <a:blip r:embed="rId3"/>
          <a:srcRect t="7492"/>
          <a:stretch/>
        </p:blipFill>
        <p:spPr>
          <a:xfrm>
            <a:off x="2726901" y="1093395"/>
            <a:ext cx="8600912" cy="5721712"/>
          </a:xfrm>
          <a:prstGeom prst="rect">
            <a:avLst/>
          </a:prstGeom>
        </p:spPr>
      </p:pic>
    </p:spTree>
    <p:extLst>
      <p:ext uri="{BB962C8B-B14F-4D97-AF65-F5344CB8AC3E}">
        <p14:creationId xmlns:p14="http://schemas.microsoft.com/office/powerpoint/2010/main" val="362336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normAutofit fontScale="90000"/>
          </a:bodyPr>
          <a:lstStyle/>
          <a:p>
            <a:r>
              <a:rPr lang="fr-FR" dirty="0" smtClean="0"/>
              <a:t>Réchauffement climatique:</a:t>
            </a:r>
            <a:br>
              <a:rPr lang="fr-FR" dirty="0" smtClean="0"/>
            </a:br>
            <a:r>
              <a:rPr lang="fr-FR" dirty="0" smtClean="0"/>
              <a:t>désertification et pénurie en eau propre</a:t>
            </a:r>
            <a:endParaRPr lang="fr-FR" dirty="0"/>
          </a:p>
        </p:txBody>
      </p:sp>
    </p:spTree>
    <p:extLst>
      <p:ext uri="{BB962C8B-B14F-4D97-AF65-F5344CB8AC3E}">
        <p14:creationId xmlns:p14="http://schemas.microsoft.com/office/powerpoint/2010/main" val="28712193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Besoin : Récupération de la rosée présente dans les zones désertiques</a:t>
            </a:r>
            <a:endParaRPr lang="fr-FR"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776050"/>
            <a:ext cx="10509530" cy="5533607"/>
          </a:xfrm>
          <a:prstGeom prst="rect">
            <a:avLst/>
          </a:prstGeom>
        </p:spPr>
      </p:pic>
    </p:spTree>
    <p:extLst>
      <p:ext uri="{BB962C8B-B14F-4D97-AF65-F5344CB8AC3E}">
        <p14:creationId xmlns:p14="http://schemas.microsoft.com/office/powerpoint/2010/main" val="31201037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0820" y="208747"/>
            <a:ext cx="10972800" cy="501407"/>
          </a:xfrm>
        </p:spPr>
        <p:txBody>
          <a:bodyPr>
            <a:normAutofit fontScale="90000"/>
          </a:bodyPr>
          <a:lstStyle/>
          <a:p>
            <a:r>
              <a:rPr lang="fr-FR" dirty="0" smtClean="0"/>
              <a:t>Namibie : la </a:t>
            </a:r>
            <a:r>
              <a:rPr lang="fr-FR" dirty="0"/>
              <a:t>carapace </a:t>
            </a:r>
            <a:r>
              <a:rPr lang="fr-FR" dirty="0" smtClean="0"/>
              <a:t>du scarabée (</a:t>
            </a:r>
            <a:r>
              <a:rPr lang="fr-FR" dirty="0" err="1" smtClean="0"/>
              <a:t>Onymacris</a:t>
            </a:r>
            <a:r>
              <a:rPr lang="fr-FR" dirty="0" smtClean="0"/>
              <a:t>)</a:t>
            </a:r>
            <a:r>
              <a:rPr lang="fr-FR" dirty="0"/>
              <a:t> </a:t>
            </a:r>
            <a:r>
              <a:rPr lang="fr-FR" dirty="0" smtClean="0"/>
              <a:t>,</a:t>
            </a:r>
            <a:br>
              <a:rPr lang="fr-FR" dirty="0" smtClean="0"/>
            </a:br>
            <a:r>
              <a:rPr lang="fr-FR" dirty="0" smtClean="0"/>
              <a:t>une </a:t>
            </a:r>
            <a:r>
              <a:rPr lang="fr-FR" dirty="0"/>
              <a:t>succession de </a:t>
            </a:r>
            <a:r>
              <a:rPr lang="fr-FR" dirty="0" err="1"/>
              <a:t>microbosses</a:t>
            </a:r>
            <a:r>
              <a:rPr lang="fr-FR" dirty="0"/>
              <a:t> </a:t>
            </a:r>
            <a:r>
              <a:rPr lang="fr-FR" dirty="0" smtClean="0"/>
              <a:t>attirent </a:t>
            </a:r>
            <a:r>
              <a:rPr lang="fr-FR" dirty="0"/>
              <a:t>l’eau et </a:t>
            </a:r>
            <a:r>
              <a:rPr lang="fr-FR" dirty="0" smtClean="0"/>
              <a:t>des </a:t>
            </a:r>
            <a:r>
              <a:rPr lang="fr-FR" dirty="0"/>
              <a:t>rainures </a:t>
            </a:r>
            <a:r>
              <a:rPr lang="fr-FR" dirty="0" smtClean="0"/>
              <a:t>cireuses </a:t>
            </a:r>
            <a:r>
              <a:rPr lang="fr-FR" dirty="0"/>
              <a:t>la font circuler</a:t>
            </a:r>
          </a:p>
        </p:txBody>
      </p:sp>
      <p:pic>
        <p:nvPicPr>
          <p:cNvPr id="4" name="Image 3"/>
          <p:cNvPicPr>
            <a:picLocks noChangeAspect="1"/>
          </p:cNvPicPr>
          <p:nvPr/>
        </p:nvPicPr>
        <p:blipFill rotWithShape="1">
          <a:blip r:embed="rId3"/>
          <a:srcRect l="21673" t="30620" r="12908"/>
          <a:stretch/>
        </p:blipFill>
        <p:spPr>
          <a:xfrm>
            <a:off x="172561" y="841857"/>
            <a:ext cx="5620970" cy="4037760"/>
          </a:xfrm>
          <a:prstGeom prst="rect">
            <a:avLst/>
          </a:prstGeom>
        </p:spPr>
      </p:pic>
      <p:sp>
        <p:nvSpPr>
          <p:cNvPr id="5" name="Rectangle 4"/>
          <p:cNvSpPr/>
          <p:nvPr/>
        </p:nvSpPr>
        <p:spPr>
          <a:xfrm>
            <a:off x="401524" y="4879617"/>
            <a:ext cx="11790476" cy="1754326"/>
          </a:xfrm>
          <a:prstGeom prst="rect">
            <a:avLst/>
          </a:prstGeom>
        </p:spPr>
        <p:txBody>
          <a:bodyPr wrap="square">
            <a:spAutoFit/>
          </a:bodyPr>
          <a:lstStyle/>
          <a:p>
            <a:r>
              <a:rPr lang="fr-FR" dirty="0"/>
              <a:t>D</a:t>
            </a:r>
            <a:r>
              <a:rPr lang="fr-FR" dirty="0" smtClean="0"/>
              <a:t>ésert </a:t>
            </a:r>
            <a:r>
              <a:rPr lang="fr-FR" dirty="0"/>
              <a:t>de Namibie </a:t>
            </a:r>
            <a:r>
              <a:rPr lang="fr-FR" i="1" dirty="0" err="1" smtClean="0"/>
              <a:t>Onymacris</a:t>
            </a:r>
            <a:r>
              <a:rPr lang="fr-FR" i="1" dirty="0" smtClean="0"/>
              <a:t> </a:t>
            </a:r>
            <a:r>
              <a:rPr lang="fr-FR" i="1" dirty="0" err="1" smtClean="0"/>
              <a:t>unguicularis</a:t>
            </a:r>
            <a:r>
              <a:rPr lang="fr-FR" dirty="0" smtClean="0"/>
              <a:t>, </a:t>
            </a:r>
          </a:p>
          <a:p>
            <a:pPr lvl="0"/>
            <a:r>
              <a:rPr lang="fr-FR" dirty="0" smtClean="0"/>
              <a:t>Brume issue de la rencontre de l'air froid et humide du </a:t>
            </a:r>
            <a:r>
              <a:rPr lang="fr-FR" dirty="0" smtClean="0">
                <a:hlinkClick r:id="rId4" tooltip="Courant de Benguela"/>
              </a:rPr>
              <a:t>Courant de Benguela</a:t>
            </a:r>
            <a:r>
              <a:rPr lang="fr-FR" dirty="0" smtClean="0"/>
              <a:t> avec l'air chaud du désert.</a:t>
            </a:r>
            <a:r>
              <a:rPr lang="fr-FR" dirty="0">
                <a:solidFill>
                  <a:prstClr val="black"/>
                </a:solidFill>
              </a:rPr>
              <a:t> les pointes hydrophiles font se condenser l'eau, les creux servent à l'évacuer. </a:t>
            </a:r>
          </a:p>
          <a:p>
            <a:pPr lvl="0"/>
            <a:r>
              <a:rPr lang="fr-FR" dirty="0" smtClean="0">
                <a:solidFill>
                  <a:prstClr val="black"/>
                </a:solidFill>
              </a:rPr>
              <a:t>Le coléoptère </a:t>
            </a:r>
            <a:r>
              <a:rPr lang="fr-FR" dirty="0" smtClean="0"/>
              <a:t>se positionne sur les crêtes des dunes, lève l'abdomen dans le sens du vent et baisse la tête. Le brouillard se condense sur les rebords et à travers la rainure centrale de l'abdomen via la bouche. L'humidité ainsi obtenue peut représenter jusqu'à 40 % du poids corporel.</a:t>
            </a:r>
            <a:endParaRPr lang="fr-FR" dirty="0"/>
          </a:p>
        </p:txBody>
      </p:sp>
      <p:sp>
        <p:nvSpPr>
          <p:cNvPr id="7" name="Rectangle 6"/>
          <p:cNvSpPr/>
          <p:nvPr/>
        </p:nvSpPr>
        <p:spPr>
          <a:xfrm>
            <a:off x="8115300" y="4126820"/>
            <a:ext cx="6096000" cy="276999"/>
          </a:xfrm>
          <a:prstGeom prst="rect">
            <a:avLst/>
          </a:prstGeom>
        </p:spPr>
        <p:txBody>
          <a:bodyPr>
            <a:spAutoFit/>
          </a:bodyPr>
          <a:lstStyle/>
          <a:p>
            <a:pPr lvl="0"/>
            <a:endParaRPr lang="fr-FR" sz="1200" dirty="0">
              <a:solidFill>
                <a:prstClr val="black"/>
              </a:solidFill>
            </a:endParaRPr>
          </a:p>
        </p:txBody>
      </p:sp>
      <p:pic>
        <p:nvPicPr>
          <p:cNvPr id="3" name="Image 2"/>
          <p:cNvPicPr>
            <a:picLocks noChangeAspect="1"/>
          </p:cNvPicPr>
          <p:nvPr/>
        </p:nvPicPr>
        <p:blipFill>
          <a:blip r:embed="rId5"/>
          <a:stretch>
            <a:fillRect/>
          </a:stretch>
        </p:blipFill>
        <p:spPr>
          <a:xfrm>
            <a:off x="3345125" y="1688893"/>
            <a:ext cx="4762500" cy="3190875"/>
          </a:xfrm>
          <a:prstGeom prst="rect">
            <a:avLst/>
          </a:prstGeom>
        </p:spPr>
      </p:pic>
      <p:pic>
        <p:nvPicPr>
          <p:cNvPr id="6" name="Image 5"/>
          <p:cNvPicPr>
            <a:picLocks noChangeAspect="1"/>
          </p:cNvPicPr>
          <p:nvPr/>
        </p:nvPicPr>
        <p:blipFill>
          <a:blip r:embed="rId6"/>
          <a:stretch>
            <a:fillRect/>
          </a:stretch>
        </p:blipFill>
        <p:spPr>
          <a:xfrm>
            <a:off x="5801206" y="710154"/>
            <a:ext cx="6257182" cy="4532670"/>
          </a:xfrm>
          <a:prstGeom prst="rect">
            <a:avLst/>
          </a:prstGeom>
        </p:spPr>
      </p:pic>
      <p:pic>
        <p:nvPicPr>
          <p:cNvPr id="8" name="Image 7"/>
          <p:cNvPicPr>
            <a:picLocks noChangeAspect="1"/>
          </p:cNvPicPr>
          <p:nvPr/>
        </p:nvPicPr>
        <p:blipFill>
          <a:blip r:embed="rId7"/>
          <a:stretch>
            <a:fillRect/>
          </a:stretch>
        </p:blipFill>
        <p:spPr>
          <a:xfrm>
            <a:off x="9059888" y="387689"/>
            <a:ext cx="3007636" cy="2030797"/>
          </a:xfrm>
          <a:prstGeom prst="rect">
            <a:avLst/>
          </a:prstGeom>
        </p:spPr>
      </p:pic>
    </p:spTree>
    <p:extLst>
      <p:ext uri="{BB962C8B-B14F-4D97-AF65-F5344CB8AC3E}">
        <p14:creationId xmlns:p14="http://schemas.microsoft.com/office/powerpoint/2010/main" val="416743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Autres techniques inspirées</a:t>
            </a:r>
            <a:endParaRPr lang="fr-FR" dirty="0"/>
          </a:p>
        </p:txBody>
      </p:sp>
      <p:pic>
        <p:nvPicPr>
          <p:cNvPr id="3" name="Image 2"/>
          <p:cNvPicPr>
            <a:picLocks noChangeAspect="1"/>
          </p:cNvPicPr>
          <p:nvPr/>
        </p:nvPicPr>
        <p:blipFill>
          <a:blip r:embed="rId3"/>
          <a:stretch>
            <a:fillRect/>
          </a:stretch>
        </p:blipFill>
        <p:spPr>
          <a:xfrm>
            <a:off x="254000" y="1136650"/>
            <a:ext cx="7042150" cy="5175556"/>
          </a:xfrm>
          <a:prstGeom prst="rect">
            <a:avLst/>
          </a:prstGeom>
        </p:spPr>
      </p:pic>
      <p:pic>
        <p:nvPicPr>
          <p:cNvPr id="4" name="Image 3"/>
          <p:cNvPicPr>
            <a:picLocks noChangeAspect="1"/>
          </p:cNvPicPr>
          <p:nvPr/>
        </p:nvPicPr>
        <p:blipFill rotWithShape="1">
          <a:blip r:embed="rId4"/>
          <a:srcRect l="4170" t="4897" r="46349" b="6116"/>
          <a:stretch/>
        </p:blipFill>
        <p:spPr>
          <a:xfrm>
            <a:off x="6639816" y="458327"/>
            <a:ext cx="4376825" cy="5974593"/>
          </a:xfrm>
          <a:prstGeom prst="rect">
            <a:avLst/>
          </a:prstGeom>
        </p:spPr>
      </p:pic>
    </p:spTree>
    <p:extLst>
      <p:ext uri="{BB962C8B-B14F-4D97-AF65-F5344CB8AC3E}">
        <p14:creationId xmlns:p14="http://schemas.microsoft.com/office/powerpoint/2010/main" val="356726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err="1" smtClean="0"/>
              <a:t>Waterseer</a:t>
            </a:r>
            <a:r>
              <a:rPr lang="fr-FR" dirty="0" smtClean="0"/>
              <a:t> : </a:t>
            </a:r>
            <a:r>
              <a:rPr lang="fr-FR" dirty="0"/>
              <a:t>permet de condenser l'humidité atmosphérique pour recueillir une eau </a:t>
            </a:r>
            <a:r>
              <a:rPr lang="fr-FR" dirty="0" smtClean="0"/>
              <a:t>pure</a:t>
            </a:r>
            <a:endParaRPr lang="fr-FR" dirty="0"/>
          </a:p>
        </p:txBody>
      </p:sp>
      <p:pic>
        <p:nvPicPr>
          <p:cNvPr id="3" name="Image 2"/>
          <p:cNvPicPr>
            <a:picLocks noChangeAspect="1"/>
          </p:cNvPicPr>
          <p:nvPr/>
        </p:nvPicPr>
        <p:blipFill rotWithShape="1">
          <a:blip r:embed="rId3"/>
          <a:srcRect l="38363" t="5783" r="30074"/>
          <a:stretch/>
        </p:blipFill>
        <p:spPr>
          <a:xfrm>
            <a:off x="6635750" y="813162"/>
            <a:ext cx="2696211" cy="6044838"/>
          </a:xfrm>
          <a:prstGeom prst="rect">
            <a:avLst/>
          </a:prstGeom>
        </p:spPr>
      </p:pic>
      <p:sp>
        <p:nvSpPr>
          <p:cNvPr id="4" name="Rectangle 3"/>
          <p:cNvSpPr/>
          <p:nvPr/>
        </p:nvSpPr>
        <p:spPr>
          <a:xfrm>
            <a:off x="68580" y="1046282"/>
            <a:ext cx="6096000" cy="2862322"/>
          </a:xfrm>
          <a:prstGeom prst="rect">
            <a:avLst/>
          </a:prstGeom>
        </p:spPr>
        <p:txBody>
          <a:bodyPr>
            <a:spAutoFit/>
          </a:bodyPr>
          <a:lstStyle/>
          <a:p>
            <a:r>
              <a:rPr lang="fr-FR" dirty="0" smtClean="0"/>
              <a:t>A 1,80 </a:t>
            </a:r>
            <a:r>
              <a:rPr lang="fr-FR" dirty="0"/>
              <a:t>mètre </a:t>
            </a:r>
            <a:r>
              <a:rPr lang="fr-FR" dirty="0" smtClean="0"/>
              <a:t>sous </a:t>
            </a:r>
            <a:r>
              <a:rPr lang="fr-FR" dirty="0"/>
              <a:t>terre, </a:t>
            </a:r>
            <a:r>
              <a:rPr lang="fr-FR" dirty="0" smtClean="0"/>
              <a:t>des parois </a:t>
            </a:r>
            <a:r>
              <a:rPr lang="fr-FR" dirty="0"/>
              <a:t>métalliques qui transmettent la fraîcheur du terrain. En surface, le vent entraîne la turbine hélicoïdale qui fait tourner un rotor interne. </a:t>
            </a:r>
            <a:endParaRPr lang="fr-FR" dirty="0" smtClean="0"/>
          </a:p>
          <a:p>
            <a:r>
              <a:rPr lang="fr-FR" dirty="0" smtClean="0"/>
              <a:t>Ce </a:t>
            </a:r>
            <a:r>
              <a:rPr lang="fr-FR" dirty="0"/>
              <a:t>dernier achemine l'air vers la chambre de condensation située dans le pied</a:t>
            </a:r>
            <a:r>
              <a:rPr lang="fr-FR" dirty="0" smtClean="0"/>
              <a:t>.</a:t>
            </a:r>
          </a:p>
          <a:p>
            <a:endParaRPr lang="fr-FR" dirty="0"/>
          </a:p>
          <a:p>
            <a:r>
              <a:rPr lang="fr-FR" dirty="0" smtClean="0"/>
              <a:t> </a:t>
            </a:r>
            <a:r>
              <a:rPr lang="fr-FR" dirty="0"/>
              <a:t>L'air ambiant s'y rafraîchit et la vapeur d'eau se condense sur les bords avant de couler dans le fond du réservoir</a:t>
            </a:r>
            <a:r>
              <a:rPr lang="fr-FR" dirty="0" smtClean="0"/>
              <a:t>.</a:t>
            </a:r>
          </a:p>
          <a:p>
            <a:endParaRPr lang="fr-FR" dirty="0" smtClean="0"/>
          </a:p>
          <a:p>
            <a:r>
              <a:rPr lang="fr-FR" dirty="0" smtClean="0"/>
              <a:t> </a:t>
            </a:r>
            <a:r>
              <a:rPr lang="fr-FR" dirty="0"/>
              <a:t>Elle sera extraite par une simple pompe à main. </a:t>
            </a:r>
          </a:p>
        </p:txBody>
      </p:sp>
      <p:pic>
        <p:nvPicPr>
          <p:cNvPr id="5" name="Image 4"/>
          <p:cNvPicPr>
            <a:picLocks noChangeAspect="1"/>
          </p:cNvPicPr>
          <p:nvPr/>
        </p:nvPicPr>
        <p:blipFill rotWithShape="1">
          <a:blip r:embed="rId4"/>
          <a:srcRect l="30166" r="27341" b="6811"/>
          <a:stretch/>
        </p:blipFill>
        <p:spPr>
          <a:xfrm>
            <a:off x="8577259" y="855782"/>
            <a:ext cx="3614741" cy="4459168"/>
          </a:xfrm>
          <a:prstGeom prst="rect">
            <a:avLst/>
          </a:prstGeom>
        </p:spPr>
      </p:pic>
      <p:pic>
        <p:nvPicPr>
          <p:cNvPr id="6" name="Image 5"/>
          <p:cNvPicPr>
            <a:picLocks noChangeAspect="1"/>
          </p:cNvPicPr>
          <p:nvPr/>
        </p:nvPicPr>
        <p:blipFill rotWithShape="1">
          <a:blip r:embed="rId5"/>
          <a:srcRect l="29571" t="30651" r="19205" b="12722"/>
          <a:stretch/>
        </p:blipFill>
        <p:spPr>
          <a:xfrm>
            <a:off x="2443481" y="4178836"/>
            <a:ext cx="3909060" cy="2430780"/>
          </a:xfrm>
          <a:prstGeom prst="rect">
            <a:avLst/>
          </a:prstGeom>
        </p:spPr>
      </p:pic>
    </p:spTree>
    <p:extLst>
      <p:ext uri="{BB962C8B-B14F-4D97-AF65-F5344CB8AC3E}">
        <p14:creationId xmlns:p14="http://schemas.microsoft.com/office/powerpoint/2010/main" val="100683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Groassis</a:t>
            </a:r>
            <a:r>
              <a:rPr lang="fr-FR" dirty="0" smtClean="0"/>
              <a:t> </a:t>
            </a:r>
            <a:r>
              <a:rPr lang="fr-FR" dirty="0" err="1" smtClean="0"/>
              <a:t>waterboxx</a:t>
            </a:r>
            <a:r>
              <a:rPr lang="fr-FR" dirty="0" smtClean="0"/>
              <a:t> : reproduction de la protection naturelle + effet Lotus </a:t>
            </a:r>
            <a:endParaRPr lang="fr-FR" dirty="0"/>
          </a:p>
        </p:txBody>
      </p:sp>
      <p:pic>
        <p:nvPicPr>
          <p:cNvPr id="3" name="Image 2"/>
          <p:cNvPicPr>
            <a:picLocks noChangeAspect="1"/>
          </p:cNvPicPr>
          <p:nvPr/>
        </p:nvPicPr>
        <p:blipFill>
          <a:blip r:embed="rId4"/>
          <a:stretch>
            <a:fillRect/>
          </a:stretch>
        </p:blipFill>
        <p:spPr>
          <a:xfrm>
            <a:off x="-272416" y="850814"/>
            <a:ext cx="7673976" cy="5429821"/>
          </a:xfrm>
          <a:prstGeom prst="rect">
            <a:avLst/>
          </a:prstGeom>
        </p:spPr>
      </p:pic>
      <p:pic>
        <p:nvPicPr>
          <p:cNvPr id="4" name="Image 3"/>
          <p:cNvPicPr>
            <a:picLocks noChangeAspect="1"/>
          </p:cNvPicPr>
          <p:nvPr/>
        </p:nvPicPr>
        <p:blipFill>
          <a:blip r:embed="rId5"/>
          <a:stretch>
            <a:fillRect/>
          </a:stretch>
        </p:blipFill>
        <p:spPr>
          <a:xfrm>
            <a:off x="6282690" y="942254"/>
            <a:ext cx="3495358" cy="3542382"/>
          </a:xfrm>
          <a:prstGeom prst="rect">
            <a:avLst/>
          </a:prstGeom>
        </p:spPr>
      </p:pic>
      <p:graphicFrame>
        <p:nvGraphicFramePr>
          <p:cNvPr id="8" name="Objet 7"/>
          <p:cNvGraphicFramePr>
            <a:graphicFrameLocks noChangeAspect="1"/>
          </p:cNvGraphicFramePr>
          <p:nvPr>
            <p:extLst>
              <p:ext uri="{D42A27DB-BD31-4B8C-83A1-F6EECF244321}">
                <p14:modId xmlns:p14="http://schemas.microsoft.com/office/powerpoint/2010/main" val="376974226"/>
              </p:ext>
            </p:extLst>
          </p:nvPr>
        </p:nvGraphicFramePr>
        <p:xfrm>
          <a:off x="8210550" y="5045866"/>
          <a:ext cx="3251200" cy="1234130"/>
        </p:xfrm>
        <a:graphic>
          <a:graphicData uri="http://schemas.openxmlformats.org/presentationml/2006/ole">
            <mc:AlternateContent xmlns:mc="http://schemas.openxmlformats.org/markup-compatibility/2006">
              <mc:Choice xmlns:v="urn:schemas-microsoft-com:vml" Requires="v">
                <p:oleObj spid="_x0000_s2095" name="Objet d’environnement du Gestionnaire de liaisons" showAsIcon="1" r:id="rId6" imgW="1167480" imgH="442800" progId="Package">
                  <p:embed/>
                </p:oleObj>
              </mc:Choice>
              <mc:Fallback>
                <p:oleObj name="Objet d’environnement du Gestionnaire de liaisons" showAsIcon="1" r:id="rId6" imgW="1167480" imgH="442800" progId="Package">
                  <p:embed/>
                  <p:pic>
                    <p:nvPicPr>
                      <p:cNvPr id="0" name=""/>
                      <p:cNvPicPr/>
                      <p:nvPr/>
                    </p:nvPicPr>
                    <p:blipFill>
                      <a:blip r:embed="rId7"/>
                      <a:stretch>
                        <a:fillRect/>
                      </a:stretch>
                    </p:blipFill>
                    <p:spPr>
                      <a:xfrm>
                        <a:off x="8210550" y="5045866"/>
                        <a:ext cx="3251200" cy="1234130"/>
                      </a:xfrm>
                      <a:prstGeom prst="rect">
                        <a:avLst/>
                      </a:prstGeom>
                    </p:spPr>
                  </p:pic>
                </p:oleObj>
              </mc:Fallback>
            </mc:AlternateContent>
          </a:graphicData>
        </a:graphic>
      </p:graphicFrame>
      <p:pic>
        <p:nvPicPr>
          <p:cNvPr id="9" name="Image 8"/>
          <p:cNvPicPr>
            <a:picLocks noChangeAspect="1"/>
          </p:cNvPicPr>
          <p:nvPr/>
        </p:nvPicPr>
        <p:blipFill>
          <a:blip r:embed="rId8"/>
          <a:stretch>
            <a:fillRect/>
          </a:stretch>
        </p:blipFill>
        <p:spPr>
          <a:xfrm>
            <a:off x="8851098" y="2844942"/>
            <a:ext cx="3471879" cy="2200924"/>
          </a:xfrm>
          <a:prstGeom prst="rect">
            <a:avLst/>
          </a:prstGeom>
        </p:spPr>
      </p:pic>
    </p:spTree>
    <p:extLst>
      <p:ext uri="{BB962C8B-B14F-4D97-AF65-F5344CB8AC3E}">
        <p14:creationId xmlns:p14="http://schemas.microsoft.com/office/powerpoint/2010/main" val="17443755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Effet Lotus: effet hydrophobe par tension superficielle</a:t>
            </a:r>
            <a:endParaRPr lang="fr-FR" dirty="0"/>
          </a:p>
        </p:txBody>
      </p:sp>
      <p:pic>
        <p:nvPicPr>
          <p:cNvPr id="4" name="Image 3"/>
          <p:cNvPicPr>
            <a:picLocks noChangeAspect="1"/>
          </p:cNvPicPr>
          <p:nvPr/>
        </p:nvPicPr>
        <p:blipFill>
          <a:blip r:embed="rId3"/>
          <a:stretch>
            <a:fillRect/>
          </a:stretch>
        </p:blipFill>
        <p:spPr>
          <a:xfrm>
            <a:off x="8974549" y="647700"/>
            <a:ext cx="3041643" cy="4989743"/>
          </a:xfrm>
          <a:prstGeom prst="rect">
            <a:avLst/>
          </a:prstGeom>
        </p:spPr>
      </p:pic>
      <p:sp>
        <p:nvSpPr>
          <p:cNvPr id="7" name="Rectangle 6"/>
          <p:cNvSpPr/>
          <p:nvPr/>
        </p:nvSpPr>
        <p:spPr>
          <a:xfrm>
            <a:off x="3168650" y="-1422401"/>
            <a:ext cx="9163050" cy="369332"/>
          </a:xfrm>
          <a:prstGeom prst="rect">
            <a:avLst/>
          </a:prstGeom>
        </p:spPr>
        <p:txBody>
          <a:bodyPr wrap="square">
            <a:spAutoFit/>
          </a:bodyPr>
          <a:lstStyle/>
          <a:p>
            <a:r>
              <a:rPr lang="es-ES" dirty="0" smtClean="0"/>
              <a:t>contra </a:t>
            </a:r>
            <a:r>
              <a:rPr lang="es-ES" dirty="0"/>
              <a:t>los </a:t>
            </a:r>
            <a:r>
              <a:rPr lang="es-ES" dirty="0">
                <a:hlinkClick r:id="rId4" tooltip="Grafitis"/>
              </a:rPr>
              <a:t>grafitis</a:t>
            </a:r>
            <a:r>
              <a:rPr lang="es-ES" dirty="0"/>
              <a:t>. </a:t>
            </a:r>
          </a:p>
        </p:txBody>
      </p:sp>
      <p:sp>
        <p:nvSpPr>
          <p:cNvPr id="8" name="ZoneTexte 7"/>
          <p:cNvSpPr txBox="1"/>
          <p:nvPr/>
        </p:nvSpPr>
        <p:spPr>
          <a:xfrm>
            <a:off x="68893" y="1498600"/>
            <a:ext cx="3461707" cy="4524315"/>
          </a:xfrm>
          <a:prstGeom prst="rect">
            <a:avLst/>
          </a:prstGeom>
          <a:noFill/>
        </p:spPr>
        <p:txBody>
          <a:bodyPr wrap="square" rtlCol="0">
            <a:spAutoFit/>
          </a:bodyPr>
          <a:lstStyle/>
          <a:p>
            <a:r>
              <a:rPr lang="fr-FR" dirty="0" smtClean="0"/>
              <a:t>La haute tension superficielle implique une réduction de la surface de contact et adhésion, la goutte tend vers une forme sphérique.</a:t>
            </a:r>
          </a:p>
          <a:p>
            <a:endParaRPr lang="fr-FR" dirty="0" smtClean="0"/>
          </a:p>
          <a:p>
            <a:r>
              <a:rPr lang="fr-FR" dirty="0" smtClean="0"/>
              <a:t>Surface couverte d’une cire avec des papilles de 10 à 20 microns de hauteur et largeur.</a:t>
            </a:r>
          </a:p>
          <a:p>
            <a:endParaRPr lang="fr-FR" dirty="0"/>
          </a:p>
          <a:p>
            <a:endParaRPr lang="fr-FR" dirty="0"/>
          </a:p>
          <a:p>
            <a:endParaRPr lang="fr-FR" dirty="0" smtClean="0"/>
          </a:p>
          <a:p>
            <a:r>
              <a:rPr lang="fr-FR" dirty="0" smtClean="0"/>
              <a:t> L’angle de la superficie de contact influence l’hydrophobie (angle de 170°: surface de contact de 0,6%</a:t>
            </a:r>
          </a:p>
          <a:p>
            <a:r>
              <a:rPr lang="fr-FR" dirty="0" smtClean="0"/>
              <a:t>( propriétés auto nettoyantes)</a:t>
            </a:r>
            <a:endParaRPr lang="fr-FR" dirty="0"/>
          </a:p>
        </p:txBody>
      </p:sp>
      <p:grpSp>
        <p:nvGrpSpPr>
          <p:cNvPr id="12" name="Groupe 11"/>
          <p:cNvGrpSpPr/>
          <p:nvPr/>
        </p:nvGrpSpPr>
        <p:grpSpPr>
          <a:xfrm>
            <a:off x="3116256" y="3622258"/>
            <a:ext cx="5724708" cy="3142945"/>
            <a:chOff x="2893512" y="3011500"/>
            <a:chExt cx="6349883" cy="4010025"/>
          </a:xfrm>
        </p:grpSpPr>
        <p:pic>
          <p:nvPicPr>
            <p:cNvPr id="5" name="Image 4"/>
            <p:cNvPicPr>
              <a:picLocks noChangeAspect="1"/>
            </p:cNvPicPr>
            <p:nvPr/>
          </p:nvPicPr>
          <p:blipFill>
            <a:blip r:embed="rId5"/>
            <a:stretch>
              <a:fillRect/>
            </a:stretch>
          </p:blipFill>
          <p:spPr>
            <a:xfrm>
              <a:off x="3896695" y="3011500"/>
              <a:ext cx="5346700" cy="4010025"/>
            </a:xfrm>
            <a:prstGeom prst="rect">
              <a:avLst/>
            </a:prstGeom>
          </p:spPr>
        </p:pic>
        <p:cxnSp>
          <p:nvCxnSpPr>
            <p:cNvPr id="10" name="Connecteur droit avec flèche 9"/>
            <p:cNvCxnSpPr/>
            <p:nvPr/>
          </p:nvCxnSpPr>
          <p:spPr>
            <a:xfrm>
              <a:off x="2893512" y="4119101"/>
              <a:ext cx="1615858" cy="1273354"/>
            </a:xfrm>
            <a:prstGeom prst="straightConnector1">
              <a:avLst/>
            </a:pr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pic>
        <p:nvPicPr>
          <p:cNvPr id="15" name="Image 14"/>
          <p:cNvPicPr>
            <a:picLocks noChangeAspect="1"/>
          </p:cNvPicPr>
          <p:nvPr/>
        </p:nvPicPr>
        <p:blipFill>
          <a:blip r:embed="rId6"/>
          <a:stretch>
            <a:fillRect/>
          </a:stretch>
        </p:blipFill>
        <p:spPr>
          <a:xfrm>
            <a:off x="3568690" y="840518"/>
            <a:ext cx="5405859" cy="3215793"/>
          </a:xfrm>
          <a:prstGeom prst="rect">
            <a:avLst/>
          </a:prstGeom>
        </p:spPr>
      </p:pic>
    </p:spTree>
    <p:extLst>
      <p:ext uri="{BB962C8B-B14F-4D97-AF65-F5344CB8AC3E}">
        <p14:creationId xmlns:p14="http://schemas.microsoft.com/office/powerpoint/2010/main" val="381614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Résultats : Reforestation dans des zones désertiques et ventées</a:t>
            </a:r>
            <a:endParaRPr lang="fr-FR" dirty="0"/>
          </a:p>
        </p:txBody>
      </p:sp>
      <p:pic>
        <p:nvPicPr>
          <p:cNvPr id="4" name="Image 3"/>
          <p:cNvPicPr>
            <a:picLocks noChangeAspect="1"/>
          </p:cNvPicPr>
          <p:nvPr/>
        </p:nvPicPr>
        <p:blipFill>
          <a:blip r:embed="rId3"/>
          <a:stretch>
            <a:fillRect/>
          </a:stretch>
        </p:blipFill>
        <p:spPr>
          <a:xfrm>
            <a:off x="417012" y="976486"/>
            <a:ext cx="8125008" cy="5420903"/>
          </a:xfrm>
          <a:prstGeom prst="rect">
            <a:avLst/>
          </a:prstGeom>
        </p:spPr>
      </p:pic>
      <p:sp>
        <p:nvSpPr>
          <p:cNvPr id="5" name="Rectangle 4"/>
          <p:cNvSpPr/>
          <p:nvPr/>
        </p:nvSpPr>
        <p:spPr>
          <a:xfrm>
            <a:off x="8740140" y="2353438"/>
            <a:ext cx="2952907" cy="1569660"/>
          </a:xfrm>
          <a:prstGeom prst="rect">
            <a:avLst/>
          </a:prstGeom>
        </p:spPr>
        <p:txBody>
          <a:bodyPr wrap="square">
            <a:spAutoFit/>
          </a:bodyPr>
          <a:lstStyle/>
          <a:p>
            <a:r>
              <a:rPr lang="es-ES" sz="2400" dirty="0" smtClean="0"/>
              <a:t>2010</a:t>
            </a:r>
            <a:r>
              <a:rPr lang="es-ES" sz="2400" dirty="0"/>
              <a:t>, </a:t>
            </a:r>
            <a:r>
              <a:rPr lang="es-ES" sz="2400" b="1" dirty="0" err="1" smtClean="0"/>
              <a:t>Reforestation</a:t>
            </a:r>
            <a:r>
              <a:rPr lang="es-ES" sz="2400" b="1" dirty="0" smtClean="0"/>
              <a:t> </a:t>
            </a:r>
            <a:r>
              <a:rPr lang="es-ES" sz="2400" b="1" dirty="0"/>
              <a:t>de 63 </a:t>
            </a:r>
            <a:r>
              <a:rPr lang="es-ES" sz="2400" b="1" dirty="0" smtClean="0"/>
              <a:t>h en </a:t>
            </a:r>
            <a:r>
              <a:rPr lang="es-ES" sz="2400" b="1" dirty="0" err="1" smtClean="0"/>
              <a:t>Espagne</a:t>
            </a:r>
            <a:r>
              <a:rPr lang="es-ES" sz="2400" b="1" dirty="0" smtClean="0"/>
              <a:t>, </a:t>
            </a:r>
            <a:r>
              <a:rPr lang="es-ES" sz="2400" b="1" dirty="0" err="1" smtClean="0"/>
              <a:t>zone</a:t>
            </a:r>
            <a:r>
              <a:rPr lang="es-ES" sz="2400" b="1" dirty="0" smtClean="0"/>
              <a:t> de Los </a:t>
            </a:r>
            <a:r>
              <a:rPr lang="es-ES" sz="2400" b="1" dirty="0" err="1" smtClean="0"/>
              <a:t>Monegros</a:t>
            </a:r>
            <a:r>
              <a:rPr lang="es-ES" sz="2400" b="1" dirty="0" smtClean="0"/>
              <a:t> ( Zaragoza)</a:t>
            </a:r>
            <a:endParaRPr lang="fr-FR" sz="2400" dirty="0"/>
          </a:p>
        </p:txBody>
      </p:sp>
    </p:spTree>
    <p:extLst>
      <p:ext uri="{BB962C8B-B14F-4D97-AF65-F5344CB8AC3E}">
        <p14:creationId xmlns:p14="http://schemas.microsoft.com/office/powerpoint/2010/main" val="13532156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normAutofit fontScale="90000"/>
          </a:bodyPr>
          <a:lstStyle/>
          <a:p>
            <a:r>
              <a:rPr lang="fr-FR" dirty="0" smtClean="0"/>
              <a:t>Le réchauffement climatique et son corollaire énergétique/ </a:t>
            </a:r>
            <a:r>
              <a:rPr lang="fr-FR" dirty="0" err="1" smtClean="0"/>
              <a:t>batiment</a:t>
            </a:r>
            <a:endParaRPr lang="fr-FR" dirty="0"/>
          </a:p>
        </p:txBody>
      </p:sp>
    </p:spTree>
    <p:extLst>
      <p:ext uri="{BB962C8B-B14F-4D97-AF65-F5344CB8AC3E}">
        <p14:creationId xmlns:p14="http://schemas.microsoft.com/office/powerpoint/2010/main" val="29895721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effets du réchauffement climatique sur la production d’énergie : Eté 2018</a:t>
            </a:r>
            <a:endParaRPr lang="fr-FR" dirty="0"/>
          </a:p>
        </p:txBody>
      </p:sp>
      <p:sp>
        <p:nvSpPr>
          <p:cNvPr id="3" name="Espace réservé du pied de page 2"/>
          <p:cNvSpPr>
            <a:spLocks noGrp="1"/>
          </p:cNvSpPr>
          <p:nvPr>
            <p:ph type="ftr" sz="quarter" idx="11"/>
          </p:nvPr>
        </p:nvSpPr>
        <p:spPr/>
        <p:txBody>
          <a:bodyPr/>
          <a:lstStyle/>
          <a:p>
            <a:pPr defTabSz="457200"/>
            <a:fld id="{3466D8FE-5733-7B45-8963-854D3AC5C96E}" type="slidenum">
              <a:rPr lang="fr-FR" smtClean="0">
                <a:solidFill>
                  <a:prstClr val="black">
                    <a:tint val="75000"/>
                  </a:prstClr>
                </a:solidFill>
              </a:rPr>
              <a:pPr defTabSz="457200"/>
              <a:t>29</a:t>
            </a:fld>
            <a:endParaRPr lang="fr-FR" dirty="0">
              <a:solidFill>
                <a:prstClr val="black">
                  <a:tint val="75000"/>
                </a:prstClr>
              </a:solidFill>
            </a:endParaRPr>
          </a:p>
        </p:txBody>
      </p:sp>
      <p:pic>
        <p:nvPicPr>
          <p:cNvPr id="4" name="Image 3"/>
          <p:cNvPicPr>
            <a:picLocks noChangeAspect="1"/>
          </p:cNvPicPr>
          <p:nvPr/>
        </p:nvPicPr>
        <p:blipFill>
          <a:blip r:embed="rId3"/>
          <a:stretch>
            <a:fillRect/>
          </a:stretch>
        </p:blipFill>
        <p:spPr>
          <a:xfrm>
            <a:off x="3973286" y="4767109"/>
            <a:ext cx="3262085" cy="2052792"/>
          </a:xfrm>
          <a:prstGeom prst="rect">
            <a:avLst/>
          </a:prstGeom>
        </p:spPr>
      </p:pic>
      <p:sp>
        <p:nvSpPr>
          <p:cNvPr id="5" name="Rectangle 1"/>
          <p:cNvSpPr>
            <a:spLocks noChangeArrowheads="1"/>
          </p:cNvSpPr>
          <p:nvPr/>
        </p:nvSpPr>
        <p:spPr bwMode="auto">
          <a:xfrm>
            <a:off x="48986" y="576759"/>
            <a:ext cx="7579689"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b="1" i="0" u="none" strike="noStrike" cap="none" normalizeH="0" baseline="0" dirty="0" smtClean="0">
              <a:ln>
                <a:noFill/>
              </a:ln>
              <a:solidFill>
                <a:schemeClr val="tx1"/>
              </a:solidFill>
              <a:effectLst/>
              <a:latin typeface="Arial" panose="020B0604020202020204" pitchFamily="34" charset="0"/>
            </a:endParaRPr>
          </a:p>
          <a:p>
            <a:pPr lvl="0" eaLnBrk="0" fontAlgn="base" hangingPunct="0">
              <a:spcBef>
                <a:spcPct val="0"/>
              </a:spcBef>
              <a:spcAft>
                <a:spcPct val="0"/>
              </a:spcAft>
            </a:pPr>
            <a:r>
              <a:rPr kumimoji="0" lang="fr-FR" altLang="fr-FR"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rPr>
              <a:t>Eolien</a:t>
            </a:r>
            <a:r>
              <a:rPr kumimoji="0" lang="fr-FR" altLang="fr-FR" b="0" i="0" u="none" strike="noStrike" cap="none" normalizeH="0" baseline="0" dirty="0" smtClean="0">
                <a:ln>
                  <a:noFill/>
                </a:ln>
                <a:solidFill>
                  <a:schemeClr val="tx1"/>
                </a:solidFill>
                <a:effectLst/>
                <a:latin typeface="Arial" panose="020B0604020202020204" pitchFamily="34" charset="0"/>
              </a:rPr>
              <a:t> : L’anticyclone, sur l’Europe</a:t>
            </a:r>
            <a:r>
              <a:rPr lang="fr-FR" altLang="fr-FR" dirty="0" smtClean="0">
                <a:latin typeface="Arial" panose="020B0604020202020204" pitchFamily="34" charset="0"/>
              </a:rPr>
              <a:t>: pas de vent</a:t>
            </a:r>
            <a:r>
              <a:rPr kumimoji="0" lang="fr-FR" altLang="fr-FR" b="0" i="0" u="none" strike="noStrike" cap="none" normalizeH="0" baseline="0" dirty="0" smtClean="0">
                <a:ln>
                  <a:noFill/>
                </a:ln>
                <a:solidFill>
                  <a:schemeClr val="tx1"/>
                </a:solidFill>
                <a:effectLst/>
                <a:latin typeface="Arial" panose="020B0604020202020204" pitchFamily="34" charset="0"/>
              </a:rPr>
              <a:t> </a:t>
            </a:r>
            <a:r>
              <a:rPr lang="fr-FR" altLang="fr-FR" dirty="0">
                <a:latin typeface="Arial" panose="020B0604020202020204" pitchFamily="34" charset="0"/>
              </a:rPr>
              <a:t>11 </a:t>
            </a:r>
            <a:r>
              <a:rPr lang="fr-FR" altLang="fr-FR" dirty="0" smtClean="0">
                <a:latin typeface="Arial" panose="020B0604020202020204" pitchFamily="34" charset="0"/>
              </a:rPr>
              <a:t>jours consécutifs.</a:t>
            </a:r>
          </a:p>
          <a:p>
            <a:pPr lvl="0" eaLnBrk="0" fontAlgn="base" hangingPunct="0">
              <a:spcBef>
                <a:spcPct val="0"/>
              </a:spcBef>
              <a:spcAft>
                <a:spcPct val="0"/>
              </a:spcAft>
            </a:pPr>
            <a:endParaRPr lang="fr-FR" altLang="fr-FR"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dirty="0" smtClean="0">
                <a:effectLst>
                  <a:outerShdw blurRad="38100" dist="38100" dir="2700000" algn="tl">
                    <a:srgbClr val="000000">
                      <a:alpha val="43137"/>
                    </a:srgbClr>
                  </a:outerShdw>
                </a:effectLst>
                <a:latin typeface="Arial" panose="020B0604020202020204" pitchFamily="34" charset="0"/>
              </a:rPr>
              <a:t>Solaire</a:t>
            </a:r>
            <a:r>
              <a:rPr kumimoji="0" lang="fr-FR" altLang="fr-FR" sz="1800" b="0" i="0" u="none" strike="noStrike" cap="none" normalizeH="0" dirty="0" smtClean="0">
                <a:ln>
                  <a:noFill/>
                </a:ln>
                <a:solidFill>
                  <a:schemeClr val="tx1"/>
                </a:solidFill>
                <a:effectLst/>
                <a:latin typeface="Arial" panose="020B0604020202020204" pitchFamily="34" charset="0"/>
              </a:rPr>
              <a:t> : </a:t>
            </a:r>
            <a:r>
              <a:rPr kumimoji="0" lang="fr-FR" altLang="fr-FR" sz="1800" b="0" i="0" u="none" strike="noStrike" cap="none" normalizeH="0" baseline="0" dirty="0" smtClean="0">
                <a:ln>
                  <a:noFill/>
                </a:ln>
                <a:solidFill>
                  <a:schemeClr val="tx1"/>
                </a:solidFill>
                <a:effectLst/>
                <a:latin typeface="Arial" panose="020B0604020202020204" pitchFamily="34" charset="0"/>
              </a:rPr>
              <a:t>Au-delà de 25 degrés de température ambiante, le rendement des panneaux diminue.  </a:t>
            </a:r>
            <a:r>
              <a:rPr lang="fr-FR" altLang="fr-FR" dirty="0">
                <a:latin typeface="Arial" panose="020B0604020202020204" pitchFamily="34" charset="0"/>
              </a:rPr>
              <a:t>D</a:t>
            </a:r>
            <a:r>
              <a:rPr kumimoji="0" lang="fr-FR" altLang="fr-FR" sz="1800" b="0" i="0" u="none" strike="noStrike" cap="none" normalizeH="0" baseline="0" dirty="0" smtClean="0">
                <a:ln>
                  <a:noFill/>
                </a:ln>
                <a:solidFill>
                  <a:schemeClr val="tx1"/>
                </a:solidFill>
                <a:effectLst/>
                <a:latin typeface="Arial" panose="020B0604020202020204" pitchFamily="34" charset="0"/>
              </a:rPr>
              <a:t>ès 35 degrés (80 degrés au niveau des cellules) le rendement diminue de 30%.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dirty="0">
                <a:effectLst>
                  <a:outerShdw blurRad="38100" dist="38100" dir="2700000" algn="tl">
                    <a:srgbClr val="000000">
                      <a:alpha val="43137"/>
                    </a:srgbClr>
                  </a:outerShdw>
                </a:effectLst>
                <a:latin typeface="Arial" panose="020B0604020202020204" pitchFamily="34" charset="0"/>
              </a:rPr>
              <a:t>Nucléaire</a:t>
            </a:r>
            <a:r>
              <a:rPr lang="fr-FR" altLang="fr-FR" dirty="0" smtClean="0">
                <a:latin typeface="Arial" panose="020B0604020202020204" pitchFamily="34" charset="0"/>
              </a:rPr>
              <a:t> : </a:t>
            </a:r>
            <a:r>
              <a:rPr kumimoji="0" lang="fr-FR" altLang="fr-FR" sz="1800" b="0" i="0" u="none" strike="noStrike" cap="none" normalizeH="0" baseline="0" dirty="0" smtClean="0">
                <a:ln>
                  <a:noFill/>
                </a:ln>
                <a:solidFill>
                  <a:schemeClr val="tx1"/>
                </a:solidFill>
                <a:effectLst/>
                <a:latin typeface="Arial" panose="020B0604020202020204" pitchFamily="34" charset="0"/>
              </a:rPr>
              <a:t>L’eau trop chaude des cours d’eau a limité la production d’électricité de certaines centrales nucléaires. L’eau ne peut plus refroidir les réacteurs.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fr-FR" altLang="fr-FR" dirty="0" smtClean="0">
                <a:effectLst>
                  <a:outerShdw blurRad="38100" dist="38100" dir="2700000" algn="tl">
                    <a:srgbClr val="000000">
                      <a:alpha val="43137"/>
                    </a:srgbClr>
                  </a:outerShdw>
                </a:effectLst>
                <a:latin typeface="Arial" panose="020B0604020202020204" pitchFamily="34" charset="0"/>
              </a:rPr>
              <a:t>C</a:t>
            </a:r>
            <a:r>
              <a:rPr kumimoji="0" lang="fr-FR" altLang="fr-FR"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anose="020B0604020202020204" pitchFamily="34" charset="0"/>
              </a:rPr>
              <a:t>harbon :</a:t>
            </a:r>
            <a:r>
              <a:rPr kumimoji="0" lang="fr-FR" altLang="fr-FR" sz="1800" b="0" i="0" u="none" strike="noStrike" cap="none" normalizeH="0" baseline="0" dirty="0" smtClean="0">
                <a:ln>
                  <a:noFill/>
                </a:ln>
                <a:solidFill>
                  <a:schemeClr val="tx1"/>
                </a:solidFill>
                <a:effectLst/>
                <a:latin typeface="Arial" panose="020B0604020202020204" pitchFamily="34" charset="0"/>
              </a:rPr>
              <a:t> appel massif au charbon pour faire tourner les installations d’air conditionné.</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800" b="0" i="0" u="none" strike="noStrike" cap="none" normalizeH="0" baseline="0" dirty="0" smtClean="0">
                <a:ln>
                  <a:noFill/>
                </a:ln>
                <a:solidFill>
                  <a:schemeClr val="tx1"/>
                </a:solidFill>
                <a:effectLst/>
                <a:latin typeface="Arial" panose="020B0604020202020204" pitchFamily="34" charset="0"/>
              </a:rPr>
              <a:t> </a:t>
            </a:r>
          </a:p>
        </p:txBody>
      </p:sp>
      <p:pic>
        <p:nvPicPr>
          <p:cNvPr id="1026" name="Picture 2" descr="https://blogs.letemps.ch/laurent-horvath/wp-content/uploads/sites/45/2016/05/electricté_22-300x20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26879" y="259720"/>
            <a:ext cx="1984670" cy="132311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6"/>
          <a:stretch>
            <a:fillRect/>
          </a:stretch>
        </p:blipFill>
        <p:spPr>
          <a:xfrm>
            <a:off x="7715437" y="1643610"/>
            <a:ext cx="4296112" cy="4947690"/>
          </a:xfrm>
          <a:prstGeom prst="rect">
            <a:avLst/>
          </a:prstGeom>
        </p:spPr>
      </p:pic>
    </p:spTree>
    <p:extLst>
      <p:ext uri="{BB962C8B-B14F-4D97-AF65-F5344CB8AC3E}">
        <p14:creationId xmlns:p14="http://schemas.microsoft.com/office/powerpoint/2010/main" val="322107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normAutofit fontScale="90000"/>
          </a:bodyPr>
          <a:lstStyle/>
          <a:p>
            <a:r>
              <a:rPr lang="fr-FR" dirty="0" smtClean="0"/>
              <a:t>L’enjeu énergétique : ressources renouvelables à impact moindre</a:t>
            </a:r>
            <a:endParaRPr lang="fr-FR" dirty="0"/>
          </a:p>
        </p:txBody>
      </p:sp>
    </p:spTree>
    <p:extLst>
      <p:ext uri="{BB962C8B-B14F-4D97-AF65-F5344CB8AC3E}">
        <p14:creationId xmlns:p14="http://schemas.microsoft.com/office/powerpoint/2010/main" val="15910486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 besoin en énergie croissant : la climatisation</a:t>
            </a:r>
            <a:endParaRPr lang="fr-FR" dirty="0"/>
          </a:p>
        </p:txBody>
      </p:sp>
      <p:sp>
        <p:nvSpPr>
          <p:cNvPr id="4" name="Espace réservé du pied de page 3"/>
          <p:cNvSpPr>
            <a:spLocks noGrp="1"/>
          </p:cNvSpPr>
          <p:nvPr>
            <p:ph type="ftr" sz="quarter" idx="11"/>
          </p:nvPr>
        </p:nvSpPr>
        <p:spPr/>
        <p:txBody>
          <a:bodyPr/>
          <a:lstStyle/>
          <a:p>
            <a:pPr defTabSz="457200"/>
            <a:endParaRPr lang="fr-FR" dirty="0">
              <a:solidFill>
                <a:prstClr val="black">
                  <a:tint val="75000"/>
                </a:prstClr>
              </a:solidFill>
              <a:latin typeface="Arial" panose="020B0604020202020204"/>
            </a:endParaRPr>
          </a:p>
        </p:txBody>
      </p:sp>
      <p:cxnSp>
        <p:nvCxnSpPr>
          <p:cNvPr id="8" name="Connecteur droit 7"/>
          <p:cNvCxnSpPr/>
          <p:nvPr/>
        </p:nvCxnSpPr>
        <p:spPr>
          <a:xfrm>
            <a:off x="5753299" y="996695"/>
            <a:ext cx="0" cy="4992624"/>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10" name="Espace réservé du contenu 1"/>
          <p:cNvSpPr txBox="1">
            <a:spLocks/>
          </p:cNvSpPr>
          <p:nvPr/>
        </p:nvSpPr>
        <p:spPr>
          <a:xfrm>
            <a:off x="6237941" y="405353"/>
            <a:ext cx="4389413" cy="1541651"/>
          </a:xfrm>
          <a:prstGeom prst="rect">
            <a:avLst/>
          </a:prstGeom>
        </p:spPr>
        <p:txBody>
          <a:bodyPr>
            <a:normAutofit/>
          </a:bodyPr>
          <a:lstStyle>
            <a:lvl1pPr marL="342900" indent="-342900" algn="l" defTabSz="457200" rtl="0" eaLnBrk="1" latinLnBrk="0" hangingPunct="1">
              <a:spcBef>
                <a:spcPct val="20000"/>
              </a:spcBef>
              <a:buClr>
                <a:srgbClr val="FF0000"/>
              </a:buClr>
              <a:buFont typeface="Arial" panose="020B0604020202020204" pitchFamily="34" charset="0"/>
              <a:buChar char="•"/>
              <a:defRPr sz="2400" kern="1200">
                <a:solidFill>
                  <a:schemeClr val="tx1"/>
                </a:solidFill>
                <a:latin typeface="Calibri" panose="020F0502020204030204" pitchFamily="34" charset="0"/>
                <a:ea typeface="+mn-ea"/>
                <a:cs typeface="+mn-cs"/>
              </a:defRPr>
            </a:lvl1pPr>
            <a:lvl2pPr marL="541338" indent="-269875" algn="l" defTabSz="457200" rtl="0" eaLnBrk="1" latinLnBrk="0" hangingPunct="1">
              <a:spcBef>
                <a:spcPct val="20000"/>
              </a:spcBef>
              <a:buClr>
                <a:srgbClr val="FF0000"/>
              </a:buClr>
              <a:buFont typeface="Arial" panose="020B0604020202020204" pitchFamily="34" charset="0"/>
              <a:buChar char="•"/>
              <a:defRPr sz="2000" kern="1200">
                <a:solidFill>
                  <a:schemeClr val="tx1"/>
                </a:solidFill>
                <a:latin typeface="Calibri" panose="020F0502020204030204" pitchFamily="34" charset="0"/>
                <a:ea typeface="+mn-ea"/>
                <a:cs typeface="+mn-cs"/>
              </a:defRPr>
            </a:lvl2pPr>
            <a:lvl3pPr marL="896938" indent="-269875" algn="l" defTabSz="457200" rtl="0" eaLnBrk="1" latinLnBrk="0" hangingPunct="1">
              <a:spcBef>
                <a:spcPct val="20000"/>
              </a:spcBef>
              <a:buClr>
                <a:srgbClr val="FF0000"/>
              </a:buClr>
              <a:buFont typeface="Arial" panose="020B0604020202020204" pitchFamily="34" charset="0"/>
              <a:buChar char="•"/>
              <a:defRPr sz="1800" kern="1200">
                <a:solidFill>
                  <a:schemeClr val="tx1"/>
                </a:solidFill>
                <a:latin typeface="Calibri" panose="020F0502020204030204" pitchFamily="34" charset="0"/>
                <a:ea typeface="+mn-ea"/>
                <a:cs typeface="+mn-cs"/>
              </a:defRPr>
            </a:lvl3pPr>
            <a:lvl4pPr marL="1168400" indent="-271463" algn="l" defTabSz="457200" rtl="0" eaLnBrk="1" latinLnBrk="0" hangingPunct="1">
              <a:spcBef>
                <a:spcPct val="20000"/>
              </a:spcBef>
              <a:buClr>
                <a:srgbClr val="FF0000"/>
              </a:buClr>
              <a:buFont typeface="Arial" panose="020B0604020202020204" pitchFamily="34" charset="0"/>
              <a:buChar char="•"/>
              <a:defRPr sz="1600" kern="1200">
                <a:solidFill>
                  <a:schemeClr val="tx1"/>
                </a:solidFill>
                <a:latin typeface="Calibri" panose="020F0502020204030204" pitchFamily="34" charset="0"/>
                <a:ea typeface="+mn-ea"/>
                <a:cs typeface="+mn-cs"/>
              </a:defRPr>
            </a:lvl4pPr>
            <a:lvl5pPr marL="1439863" indent="-271463" algn="l" defTabSz="457200" rtl="0" eaLnBrk="1" latinLnBrk="0" hangingPunct="1">
              <a:spcBef>
                <a:spcPct val="20000"/>
              </a:spcBef>
              <a:buClr>
                <a:srgbClr val="FF0000"/>
              </a:buClr>
              <a:buFont typeface="Arial" panose="020B0604020202020204" pitchFamily="34" charset="0"/>
              <a:buChar char="•"/>
              <a:defRPr sz="1600" kern="1200">
                <a:solidFill>
                  <a:schemeClr val="tx1"/>
                </a:solidFill>
                <a:latin typeface="Calibri" panose="020F05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tabLst>
                <a:tab pos="2332038" algn="r"/>
              </a:tabLst>
            </a:pPr>
            <a:r>
              <a:rPr lang="fr-FR" dirty="0">
                <a:solidFill>
                  <a:prstClr val="black"/>
                </a:solidFill>
              </a:rPr>
              <a:t>Protocole de </a:t>
            </a:r>
            <a:r>
              <a:rPr lang="fr-FR" dirty="0" err="1" smtClean="0">
                <a:solidFill>
                  <a:prstClr val="black"/>
                </a:solidFill>
              </a:rPr>
              <a:t>Montreal</a:t>
            </a:r>
            <a:r>
              <a:rPr lang="fr-FR" dirty="0" smtClean="0">
                <a:solidFill>
                  <a:prstClr val="black"/>
                </a:solidFill>
              </a:rPr>
              <a:t> 1987</a:t>
            </a:r>
            <a:endParaRPr lang="fr-FR" dirty="0">
              <a:solidFill>
                <a:prstClr val="black"/>
              </a:solidFill>
            </a:endParaRPr>
          </a:p>
          <a:p>
            <a:pPr marL="0" indent="0">
              <a:buNone/>
              <a:tabLst>
                <a:tab pos="2332038" algn="r"/>
              </a:tabLst>
            </a:pPr>
            <a:r>
              <a:rPr lang="fr-FR" dirty="0">
                <a:solidFill>
                  <a:prstClr val="black"/>
                </a:solidFill>
              </a:rPr>
              <a:t>CFC =&gt; (HFC-134a) </a:t>
            </a:r>
          </a:p>
          <a:p>
            <a:pPr marL="0" indent="0">
              <a:buNone/>
              <a:tabLst>
                <a:tab pos="2332038" algn="r"/>
              </a:tabLst>
            </a:pPr>
            <a:r>
              <a:rPr lang="fr-FR" dirty="0">
                <a:solidFill>
                  <a:prstClr val="black"/>
                </a:solidFill>
              </a:rPr>
              <a:t>PRG =1300</a:t>
            </a:r>
          </a:p>
          <a:p>
            <a:endParaRPr lang="fr-FR" dirty="0">
              <a:solidFill>
                <a:prstClr val="black"/>
              </a:solidFill>
            </a:endParaRPr>
          </a:p>
          <a:p>
            <a:pPr marL="0" indent="0">
              <a:buNone/>
            </a:pPr>
            <a:endParaRPr lang="fr-FR" dirty="0">
              <a:solidFill>
                <a:prstClr val="black"/>
              </a:solidFill>
            </a:endParaRPr>
          </a:p>
          <a:p>
            <a:pPr marL="0" indent="0">
              <a:buNone/>
            </a:pPr>
            <a:endParaRPr lang="fr-FR" dirty="0">
              <a:solidFill>
                <a:prstClr val="black"/>
              </a:solidFill>
            </a:endParaRPr>
          </a:p>
          <a:p>
            <a:pPr marL="0" indent="0">
              <a:buNone/>
            </a:pPr>
            <a:endParaRPr lang="fr-FR" dirty="0">
              <a:solidFill>
                <a:prstClr val="black"/>
              </a:solidFill>
            </a:endParaRPr>
          </a:p>
          <a:p>
            <a:endParaRPr lang="fr-FR" dirty="0">
              <a:solidFill>
                <a:prstClr val="black"/>
              </a:solidFill>
            </a:endParaRPr>
          </a:p>
          <a:p>
            <a:endParaRPr lang="fr-FR" dirty="0">
              <a:solidFill>
                <a:prstClr val="black"/>
              </a:solidFill>
            </a:endParaRPr>
          </a:p>
          <a:p>
            <a:endParaRPr lang="fr-FR" dirty="0">
              <a:solidFill>
                <a:prstClr val="black"/>
              </a:solidFill>
            </a:endParaRPr>
          </a:p>
          <a:p>
            <a:endParaRPr lang="fr-FR" dirty="0">
              <a:solidFill>
                <a:prstClr val="black"/>
              </a:solidFill>
            </a:endParaRPr>
          </a:p>
          <a:p>
            <a:endParaRPr lang="fr-FR" dirty="0">
              <a:solidFill>
                <a:prstClr val="black"/>
              </a:solidFill>
            </a:endParaRPr>
          </a:p>
          <a:p>
            <a:endParaRPr lang="fr-FR" dirty="0">
              <a:solidFill>
                <a:prstClr val="black"/>
              </a:solidFill>
            </a:endParaRPr>
          </a:p>
          <a:p>
            <a:endParaRPr lang="fr-FR" dirty="0">
              <a:solidFill>
                <a:prstClr val="black"/>
              </a:solidFill>
            </a:endParaRPr>
          </a:p>
          <a:p>
            <a:endParaRPr lang="fr-FR" dirty="0">
              <a:solidFill>
                <a:prstClr val="black"/>
              </a:solidFill>
            </a:endParaRPr>
          </a:p>
          <a:p>
            <a:endParaRPr lang="fr-FR" dirty="0">
              <a:solidFill>
                <a:prstClr val="black"/>
              </a:solidFill>
            </a:endParaRPr>
          </a:p>
          <a:p>
            <a:endParaRPr lang="fr-FR" dirty="0">
              <a:solidFill>
                <a:prstClr val="black"/>
              </a:solidFill>
            </a:endParaRPr>
          </a:p>
        </p:txBody>
      </p:sp>
      <p:sp>
        <p:nvSpPr>
          <p:cNvPr id="12" name="Rectangle 11"/>
          <p:cNvSpPr/>
          <p:nvPr/>
        </p:nvSpPr>
        <p:spPr>
          <a:xfrm>
            <a:off x="6136609" y="5989319"/>
            <a:ext cx="4002138" cy="446276"/>
          </a:xfrm>
          <a:prstGeom prst="rect">
            <a:avLst/>
          </a:prstGeom>
        </p:spPr>
        <p:txBody>
          <a:bodyPr wrap="square">
            <a:spAutoFit/>
          </a:bodyPr>
          <a:lstStyle/>
          <a:p>
            <a:pPr defTabSz="457200"/>
            <a:r>
              <a:rPr lang="fr-FR" sz="1100" b="1" dirty="0">
                <a:solidFill>
                  <a:prstClr val="black"/>
                </a:solidFill>
                <a:latin typeface="Arial" panose="020B0604020202020204"/>
              </a:rPr>
              <a:t>Zones touchées en 2100 par un seuil mortel de chaleur</a:t>
            </a:r>
            <a:r>
              <a:rPr lang="fr-FR" sz="1200" b="1" dirty="0">
                <a:solidFill>
                  <a:prstClr val="black"/>
                </a:solidFill>
                <a:latin typeface="Arial" panose="020B0604020202020204"/>
              </a:rPr>
              <a:t/>
            </a:r>
            <a:br>
              <a:rPr lang="fr-FR" sz="1200" b="1" dirty="0">
                <a:solidFill>
                  <a:prstClr val="black"/>
                </a:solidFill>
                <a:latin typeface="Arial" panose="020B0604020202020204"/>
              </a:rPr>
            </a:br>
            <a:endParaRPr lang="fr-FR" sz="1200" b="1" dirty="0">
              <a:solidFill>
                <a:prstClr val="black"/>
              </a:solidFill>
              <a:latin typeface="Arial" panose="020B0604020202020204"/>
            </a:endParaRPr>
          </a:p>
        </p:txBody>
      </p:sp>
      <p:pic>
        <p:nvPicPr>
          <p:cNvPr id="13" name="Image 12"/>
          <p:cNvPicPr>
            <a:picLocks noChangeAspect="1"/>
          </p:cNvPicPr>
          <p:nvPr/>
        </p:nvPicPr>
        <p:blipFill>
          <a:blip r:embed="rId3">
            <a:extLst>
              <a:ext uri="{BEBA8EAE-BF5A-486C-A8C5-ECC9F3942E4B}">
                <a14:imgProps xmlns:a14="http://schemas.microsoft.com/office/drawing/2010/main">
                  <a14:imgLayer r:embed="rId4">
                    <a14:imgEffect>
                      <a14:saturation sat="149000"/>
                    </a14:imgEffect>
                  </a14:imgLayer>
                </a14:imgProps>
              </a:ext>
            </a:extLst>
          </a:blip>
          <a:stretch>
            <a:fillRect/>
          </a:stretch>
        </p:blipFill>
        <p:spPr>
          <a:xfrm>
            <a:off x="458367" y="1235880"/>
            <a:ext cx="5183654" cy="3887741"/>
          </a:xfrm>
          <a:prstGeom prst="rect">
            <a:avLst/>
          </a:prstGeom>
        </p:spPr>
      </p:pic>
      <p:pic>
        <p:nvPicPr>
          <p:cNvPr id="15" name="Image 14"/>
          <p:cNvPicPr>
            <a:picLocks noChangeAspect="1"/>
          </p:cNvPicPr>
          <p:nvPr/>
        </p:nvPicPr>
        <p:blipFill rotWithShape="1">
          <a:blip r:embed="rId5"/>
          <a:srcRect l="50195" t="50067" r="981" b="297"/>
          <a:stretch/>
        </p:blipFill>
        <p:spPr>
          <a:xfrm>
            <a:off x="5831323" y="2002585"/>
            <a:ext cx="4481731" cy="3986734"/>
          </a:xfrm>
          <a:prstGeom prst="rect">
            <a:avLst/>
          </a:prstGeom>
        </p:spPr>
      </p:pic>
      <p:pic>
        <p:nvPicPr>
          <p:cNvPr id="14" name="Image 13"/>
          <p:cNvPicPr>
            <a:picLocks noChangeAspect="1"/>
          </p:cNvPicPr>
          <p:nvPr/>
        </p:nvPicPr>
        <p:blipFill rotWithShape="1">
          <a:blip r:embed="rId5">
            <a:clrChange>
              <a:clrFrom>
                <a:srgbClr val="FFFFFF"/>
              </a:clrFrom>
              <a:clrTo>
                <a:srgbClr val="FFFFFF">
                  <a:alpha val="0"/>
                </a:srgbClr>
              </a:clrTo>
            </a:clrChange>
          </a:blip>
          <a:srcRect r="67807" b="57004"/>
          <a:stretch/>
        </p:blipFill>
        <p:spPr>
          <a:xfrm>
            <a:off x="8860412" y="1163063"/>
            <a:ext cx="2160184" cy="2524451"/>
          </a:xfrm>
          <a:prstGeom prst="rect">
            <a:avLst/>
          </a:prstGeom>
        </p:spPr>
      </p:pic>
      <p:cxnSp>
        <p:nvCxnSpPr>
          <p:cNvPr id="9" name="Connecteur droit avec flèche 8"/>
          <p:cNvCxnSpPr/>
          <p:nvPr/>
        </p:nvCxnSpPr>
        <p:spPr>
          <a:xfrm flipH="1">
            <a:off x="8139745" y="2739473"/>
            <a:ext cx="2229042" cy="2279788"/>
          </a:xfrm>
          <a:prstGeom prst="straightConnector1">
            <a:avLst/>
          </a:prstGeom>
          <a:ln w="57150">
            <a:solidFill>
              <a:srgbClr val="FF0000"/>
            </a:solidFill>
            <a:headEnd type="oval" w="med" len="med"/>
            <a:tailEnd type="triangle" w="med" len="med"/>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109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Scénario </a:t>
            </a:r>
            <a:r>
              <a:rPr lang="fr-FR" dirty="0" err="1" smtClean="0"/>
              <a:t>Négawatt</a:t>
            </a:r>
            <a:endParaRPr lang="fr-FR" dirty="0"/>
          </a:p>
        </p:txBody>
      </p:sp>
      <p:pic>
        <p:nvPicPr>
          <p:cNvPr id="11" name="Espace réservé du contenu 3"/>
          <p:cNvPicPr>
            <a:picLocks noGrp="1" noChangeAspect="1"/>
          </p:cNvPicPr>
          <p:nvPr>
            <p:ph idx="4294967295"/>
          </p:nvPr>
        </p:nvPicPr>
        <p:blipFill rotWithShape="1">
          <a:blip r:embed="rId3"/>
          <a:srcRect l="2099" t="1455" r="2099" b="-1455"/>
          <a:stretch/>
        </p:blipFill>
        <p:spPr>
          <a:xfrm>
            <a:off x="1497320" y="2049557"/>
            <a:ext cx="9191001" cy="4554954"/>
          </a:xfrm>
          <a:prstGeom prst="rect">
            <a:avLst/>
          </a:prstGeom>
        </p:spPr>
      </p:pic>
      <p:pic>
        <p:nvPicPr>
          <p:cNvPr id="12" name="Image 11"/>
          <p:cNvPicPr>
            <a:picLocks noChangeAspect="1"/>
          </p:cNvPicPr>
          <p:nvPr/>
        </p:nvPicPr>
        <p:blipFill rotWithShape="1">
          <a:blip r:embed="rId4"/>
          <a:srcRect t="9889" b="16059"/>
          <a:stretch/>
        </p:blipFill>
        <p:spPr>
          <a:xfrm>
            <a:off x="6321775" y="0"/>
            <a:ext cx="4417060" cy="2371640"/>
          </a:xfrm>
          <a:prstGeom prst="rect">
            <a:avLst/>
          </a:prstGeom>
        </p:spPr>
      </p:pic>
      <p:sp>
        <p:nvSpPr>
          <p:cNvPr id="6" name="Ellipse 5"/>
          <p:cNvSpPr/>
          <p:nvPr/>
        </p:nvSpPr>
        <p:spPr>
          <a:xfrm>
            <a:off x="8151222" y="4211464"/>
            <a:ext cx="841494" cy="18862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600" b="1" dirty="0" smtClean="0"/>
              <a:t>?</a:t>
            </a:r>
            <a:endParaRPr lang="fr-FR" sz="9600" b="1" dirty="0"/>
          </a:p>
        </p:txBody>
      </p:sp>
    </p:spTree>
    <p:extLst>
      <p:ext uri="{BB962C8B-B14F-4D97-AF65-F5344CB8AC3E}">
        <p14:creationId xmlns:p14="http://schemas.microsoft.com/office/powerpoint/2010/main" val="184664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2675293" y="426720"/>
            <a:ext cx="9310967" cy="6575869"/>
          </a:xfrm>
          <a:prstGeom prst="rect">
            <a:avLst/>
          </a:prstGeom>
        </p:spPr>
      </p:pic>
      <p:sp>
        <p:nvSpPr>
          <p:cNvPr id="2" name="Titre 1"/>
          <p:cNvSpPr>
            <a:spLocks noGrp="1"/>
          </p:cNvSpPr>
          <p:nvPr>
            <p:ph type="title"/>
          </p:nvPr>
        </p:nvSpPr>
        <p:spPr/>
        <p:txBody>
          <a:bodyPr/>
          <a:lstStyle/>
          <a:p>
            <a:r>
              <a:rPr lang="fr-FR" dirty="0" err="1" smtClean="0"/>
              <a:t>Biomimétisme</a:t>
            </a:r>
            <a:r>
              <a:rPr lang="fr-FR" dirty="0" smtClean="0"/>
              <a:t> pour l’architecture</a:t>
            </a:r>
            <a:endParaRPr lang="fr-FR" dirty="0"/>
          </a:p>
        </p:txBody>
      </p:sp>
      <p:sp>
        <p:nvSpPr>
          <p:cNvPr id="4" name="Rectangle 3"/>
          <p:cNvSpPr/>
          <p:nvPr/>
        </p:nvSpPr>
        <p:spPr>
          <a:xfrm>
            <a:off x="303192" y="827114"/>
            <a:ext cx="184731" cy="369332"/>
          </a:xfrm>
          <a:prstGeom prst="rect">
            <a:avLst/>
          </a:prstGeom>
        </p:spPr>
        <p:txBody>
          <a:bodyPr wrap="none">
            <a:spAutoFit/>
          </a:bodyPr>
          <a:lstStyle/>
          <a:p>
            <a:endParaRPr lang="fr-FR" dirty="0"/>
          </a:p>
        </p:txBody>
      </p:sp>
    </p:spTree>
    <p:extLst>
      <p:ext uri="{BB962C8B-B14F-4D97-AF65-F5344CB8AC3E}">
        <p14:creationId xmlns:p14="http://schemas.microsoft.com/office/powerpoint/2010/main" val="35474886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Ecotone à Paris</a:t>
            </a:r>
            <a:endParaRPr lang="fr-FR" dirty="0"/>
          </a:p>
        </p:txBody>
      </p:sp>
      <p:pic>
        <p:nvPicPr>
          <p:cNvPr id="3" name="Image 2"/>
          <p:cNvPicPr>
            <a:picLocks noChangeAspect="1"/>
          </p:cNvPicPr>
          <p:nvPr/>
        </p:nvPicPr>
        <p:blipFill>
          <a:blip r:embed="rId3"/>
          <a:stretch>
            <a:fillRect/>
          </a:stretch>
        </p:blipFill>
        <p:spPr>
          <a:xfrm>
            <a:off x="5397822" y="68580"/>
            <a:ext cx="6851946" cy="3726058"/>
          </a:xfrm>
          <a:prstGeom prst="rect">
            <a:avLst/>
          </a:prstGeom>
        </p:spPr>
      </p:pic>
      <p:sp>
        <p:nvSpPr>
          <p:cNvPr id="4" name="Rectangle 3"/>
          <p:cNvSpPr/>
          <p:nvPr/>
        </p:nvSpPr>
        <p:spPr>
          <a:xfrm>
            <a:off x="0" y="1863029"/>
            <a:ext cx="11137900" cy="5078313"/>
          </a:xfrm>
          <a:prstGeom prst="rect">
            <a:avLst/>
          </a:prstGeom>
        </p:spPr>
        <p:txBody>
          <a:bodyPr wrap="square">
            <a:spAutoFit/>
          </a:bodyPr>
          <a:lstStyle/>
          <a:p>
            <a:r>
              <a:rPr lang="fr-FR" dirty="0" smtClean="0"/>
              <a:t> Productions </a:t>
            </a:r>
            <a:r>
              <a:rPr lang="fr-FR" dirty="0"/>
              <a:t>locales d’énergie </a:t>
            </a:r>
            <a:r>
              <a:rPr lang="fr-FR" dirty="0" smtClean="0"/>
              <a:t>:</a:t>
            </a:r>
          </a:p>
          <a:p>
            <a:endParaRPr lang="fr-FR" dirty="0" smtClean="0"/>
          </a:p>
          <a:p>
            <a:pPr marL="285750" indent="-285750">
              <a:buFont typeface="Arial" panose="020B0604020202020204" pitchFamily="34" charset="0"/>
              <a:buChar char="•"/>
            </a:pPr>
            <a:r>
              <a:rPr lang="fr-FR" dirty="0" smtClean="0"/>
              <a:t> récupération </a:t>
            </a:r>
            <a:r>
              <a:rPr lang="fr-FR" dirty="0"/>
              <a:t>de la chaleur fatale des eaux usées, </a:t>
            </a:r>
            <a:endParaRPr lang="fr-FR" dirty="0" smtClean="0"/>
          </a:p>
          <a:p>
            <a:pPr marL="285750" indent="-285750">
              <a:buFont typeface="Arial" panose="020B0604020202020204" pitchFamily="34" charset="0"/>
              <a:buChar char="•"/>
            </a:pPr>
            <a:r>
              <a:rPr lang="fr-FR" dirty="0" smtClean="0"/>
              <a:t> </a:t>
            </a:r>
            <a:r>
              <a:rPr lang="fr-FR" dirty="0"/>
              <a:t>panneaux solaires</a:t>
            </a:r>
            <a:r>
              <a:rPr lang="fr-FR" dirty="0" smtClean="0"/>
              <a:t>,</a:t>
            </a:r>
          </a:p>
          <a:p>
            <a:pPr marL="285750" indent="-285750">
              <a:buFont typeface="Arial" panose="020B0604020202020204" pitchFamily="34" charset="0"/>
              <a:buChar char="•"/>
            </a:pPr>
            <a:r>
              <a:rPr lang="fr-FR" dirty="0" smtClean="0"/>
              <a:t> </a:t>
            </a:r>
            <a:r>
              <a:rPr lang="fr-FR" dirty="0"/>
              <a:t>éoliennes </a:t>
            </a:r>
            <a:r>
              <a:rPr lang="fr-FR" dirty="0" smtClean="0"/>
              <a:t>urbaines</a:t>
            </a:r>
          </a:p>
          <a:p>
            <a:pPr marL="285750" indent="-285750">
              <a:buFont typeface="Arial" panose="020B0604020202020204" pitchFamily="34" charset="0"/>
              <a:buChar char="•"/>
            </a:pPr>
            <a:r>
              <a:rPr lang="fr-FR" dirty="0" smtClean="0"/>
              <a:t> </a:t>
            </a:r>
            <a:r>
              <a:rPr lang="fr-FR" dirty="0"/>
              <a:t>valorisation des déchets par </a:t>
            </a:r>
            <a:r>
              <a:rPr lang="fr-FR" dirty="0" smtClean="0"/>
              <a:t>méthanisation.</a:t>
            </a:r>
          </a:p>
          <a:p>
            <a:pPr marL="285750" indent="-285750">
              <a:buFont typeface="Arial" panose="020B0604020202020204" pitchFamily="34" charset="0"/>
              <a:buChar char="•"/>
            </a:pPr>
            <a:r>
              <a:rPr lang="fr-FR" dirty="0" smtClean="0"/>
              <a:t> mobilité :l’électricité, biogaz,…</a:t>
            </a:r>
            <a:r>
              <a:rPr lang="fr-FR" dirty="0"/>
              <a:t/>
            </a:r>
            <a:br>
              <a:rPr lang="fr-FR" dirty="0"/>
            </a:br>
            <a:r>
              <a:rPr lang="fr-FR" dirty="0" smtClean="0"/>
              <a:t>Aspect paysager :figure </a:t>
            </a:r>
            <a:r>
              <a:rPr lang="fr-FR" dirty="0"/>
              <a:t>de la vallée de la </a:t>
            </a:r>
            <a:r>
              <a:rPr lang="fr-FR" dirty="0" smtClean="0"/>
              <a:t>Bièvre, prolongement </a:t>
            </a:r>
            <a:r>
              <a:rPr lang="fr-FR" dirty="0"/>
              <a:t>du paysage </a:t>
            </a:r>
            <a:br>
              <a:rPr lang="fr-FR" dirty="0"/>
            </a:br>
            <a:endParaRPr lang="fr-FR" dirty="0" smtClean="0"/>
          </a:p>
          <a:p>
            <a:r>
              <a:rPr lang="fr-FR" dirty="0" smtClean="0"/>
              <a:t>	Bâtiment </a:t>
            </a:r>
            <a:r>
              <a:rPr lang="fr-FR" dirty="0"/>
              <a:t>étagé en terrasses au long de la pente et creusé de patios </a:t>
            </a:r>
            <a:r>
              <a:rPr lang="fr-FR" dirty="0" smtClean="0"/>
              <a:t> recouverts de </a:t>
            </a:r>
            <a:r>
              <a:rPr lang="fr-FR" dirty="0"/>
              <a:t>d’une </a:t>
            </a:r>
            <a:r>
              <a:rPr lang="fr-FR" dirty="0" smtClean="0"/>
              <a:t>membrane en 	ETFE (éthylène </a:t>
            </a:r>
            <a:r>
              <a:rPr lang="fr-FR" dirty="0" err="1" smtClean="0"/>
              <a:t>tétrafluoroéthylène</a:t>
            </a:r>
            <a:r>
              <a:rPr lang="fr-FR" dirty="0" smtClean="0"/>
              <a:t>)</a:t>
            </a:r>
            <a:r>
              <a:rPr lang="fr-FR" dirty="0"/>
              <a:t> qui agit comme un poumon </a:t>
            </a:r>
            <a:r>
              <a:rPr lang="fr-FR" dirty="0" smtClean="0"/>
              <a:t>, «</a:t>
            </a:r>
            <a:r>
              <a:rPr lang="fr-FR" dirty="0"/>
              <a:t> C’est-à-dire qu’elle se soulèvera quand il </a:t>
            </a:r>
            <a:r>
              <a:rPr lang="fr-FR" dirty="0" smtClean="0"/>
              <a:t>	fera </a:t>
            </a:r>
            <a:r>
              <a:rPr lang="fr-FR" dirty="0"/>
              <a:t>trop chaud, et elle se refermera quand la température </a:t>
            </a:r>
            <a:r>
              <a:rPr lang="fr-FR" dirty="0" smtClean="0"/>
              <a:t>baissera ». permettant </a:t>
            </a:r>
            <a:r>
              <a:rPr lang="fr-FR" dirty="0"/>
              <a:t>l’éclairement </a:t>
            </a:r>
            <a:r>
              <a:rPr lang="fr-FR" dirty="0" smtClean="0"/>
              <a:t>		intérieurs </a:t>
            </a:r>
            <a:r>
              <a:rPr lang="fr-FR" dirty="0"/>
              <a:t>des lieux de vie et de travail. </a:t>
            </a:r>
            <a:endParaRPr lang="fr-FR" dirty="0" smtClean="0"/>
          </a:p>
          <a:p>
            <a:r>
              <a:rPr lang="fr-FR" dirty="0" smtClean="0"/>
              <a:t>			Double </a:t>
            </a:r>
            <a:r>
              <a:rPr lang="fr-FR" dirty="0"/>
              <a:t>façade </a:t>
            </a:r>
            <a:r>
              <a:rPr lang="fr-FR" dirty="0" smtClean="0"/>
              <a:t>verre/végétal : isolation thermique et phonique +ouverture </a:t>
            </a:r>
            <a:r>
              <a:rPr lang="fr-FR" dirty="0"/>
              <a:t>sur le </a:t>
            </a:r>
            <a:r>
              <a:rPr lang="fr-FR" dirty="0" smtClean="0"/>
              <a:t>			paysage</a:t>
            </a:r>
            <a:r>
              <a:rPr lang="fr-FR" dirty="0"/>
              <a:t>. </a:t>
            </a:r>
            <a:endParaRPr lang="fr-FR" dirty="0" smtClean="0"/>
          </a:p>
          <a:p>
            <a:r>
              <a:rPr lang="fr-FR" dirty="0" smtClean="0"/>
              <a:t>Terrasses multi usages : </a:t>
            </a:r>
            <a:r>
              <a:rPr lang="fr-FR" dirty="0"/>
              <a:t>salles de détente et </a:t>
            </a:r>
            <a:r>
              <a:rPr lang="fr-FR" dirty="0" smtClean="0"/>
              <a:t>de </a:t>
            </a:r>
            <a:r>
              <a:rPr lang="fr-FR" dirty="0" err="1" smtClean="0"/>
              <a:t>réunion,jardins</a:t>
            </a:r>
            <a:r>
              <a:rPr lang="fr-FR" dirty="0" smtClean="0"/>
              <a:t> </a:t>
            </a:r>
            <a:r>
              <a:rPr lang="fr-FR" dirty="0"/>
              <a:t>potagers</a:t>
            </a:r>
            <a:r>
              <a:rPr lang="fr-FR" dirty="0" smtClean="0"/>
              <a:t>, </a:t>
            </a:r>
            <a:r>
              <a:rPr lang="fr-FR" dirty="0"/>
              <a:t>tables pour se </a:t>
            </a:r>
            <a:r>
              <a:rPr lang="fr-FR" dirty="0" smtClean="0"/>
              <a:t>restaurer</a:t>
            </a:r>
            <a:r>
              <a:rPr lang="fr-FR" dirty="0"/>
              <a:t/>
            </a:r>
            <a:br>
              <a:rPr lang="fr-FR" dirty="0"/>
            </a:br>
            <a:r>
              <a:rPr lang="fr-FR" dirty="0"/>
              <a:t/>
            </a:r>
            <a:br>
              <a:rPr lang="fr-FR" dirty="0"/>
            </a:br>
            <a:endParaRPr lang="fr-FR" dirty="0"/>
          </a:p>
        </p:txBody>
      </p:sp>
    </p:spTree>
    <p:extLst>
      <p:ext uri="{BB962C8B-B14F-4D97-AF65-F5344CB8AC3E}">
        <p14:creationId xmlns:p14="http://schemas.microsoft.com/office/powerpoint/2010/main" val="8242294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Systèmes de fermeture en fonction de l’humidité</a:t>
            </a:r>
            <a:endParaRPr lang="fr-FR" dirty="0"/>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3540" y="776050"/>
            <a:ext cx="6848900" cy="5556170"/>
          </a:xfrm>
          <a:prstGeom prst="rect">
            <a:avLst/>
          </a:prstGeom>
        </p:spPr>
      </p:pic>
      <p:pic>
        <p:nvPicPr>
          <p:cNvPr id="4" name="Image 3"/>
          <p:cNvPicPr>
            <a:picLocks noChangeAspect="1"/>
          </p:cNvPicPr>
          <p:nvPr/>
        </p:nvPicPr>
        <p:blipFill>
          <a:blip r:embed="rId3"/>
          <a:stretch>
            <a:fillRect/>
          </a:stretch>
        </p:blipFill>
        <p:spPr>
          <a:xfrm>
            <a:off x="8593750" y="3403031"/>
            <a:ext cx="3510378" cy="2106227"/>
          </a:xfrm>
          <a:prstGeom prst="rect">
            <a:avLst/>
          </a:prstGeom>
        </p:spPr>
      </p:pic>
      <p:pic>
        <p:nvPicPr>
          <p:cNvPr id="5" name="Image 4"/>
          <p:cNvPicPr>
            <a:picLocks noChangeAspect="1"/>
          </p:cNvPicPr>
          <p:nvPr/>
        </p:nvPicPr>
        <p:blipFill>
          <a:blip r:embed="rId4"/>
          <a:stretch>
            <a:fillRect/>
          </a:stretch>
        </p:blipFill>
        <p:spPr>
          <a:xfrm>
            <a:off x="8593750" y="525346"/>
            <a:ext cx="3598250" cy="2262400"/>
          </a:xfrm>
          <a:prstGeom prst="rect">
            <a:avLst/>
          </a:prstGeom>
        </p:spPr>
      </p:pic>
    </p:spTree>
    <p:extLst>
      <p:ext uri="{BB962C8B-B14F-4D97-AF65-F5344CB8AC3E}">
        <p14:creationId xmlns:p14="http://schemas.microsoft.com/office/powerpoint/2010/main" val="23875950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D’autres exemples d’applications issus de problématiques environnementales</a:t>
            </a:r>
            <a:endParaRPr lang="fr-FR" dirty="0"/>
          </a:p>
        </p:txBody>
      </p:sp>
      <p:pic>
        <p:nvPicPr>
          <p:cNvPr id="3" name="Image 2"/>
          <p:cNvPicPr>
            <a:picLocks noChangeAspect="1"/>
          </p:cNvPicPr>
          <p:nvPr/>
        </p:nvPicPr>
        <p:blipFill>
          <a:blip r:embed="rId2"/>
          <a:stretch>
            <a:fillRect/>
          </a:stretch>
        </p:blipFill>
        <p:spPr>
          <a:xfrm>
            <a:off x="1849120" y="871919"/>
            <a:ext cx="7675880" cy="5756910"/>
          </a:xfrm>
          <a:prstGeom prst="rect">
            <a:avLst/>
          </a:prstGeom>
        </p:spPr>
      </p:pic>
      <p:pic>
        <p:nvPicPr>
          <p:cNvPr id="4" name="Image 3"/>
          <p:cNvPicPr>
            <a:picLocks noChangeAspect="1"/>
          </p:cNvPicPr>
          <p:nvPr/>
        </p:nvPicPr>
        <p:blipFill>
          <a:blip r:embed="rId2"/>
          <a:stretch>
            <a:fillRect/>
          </a:stretch>
        </p:blipFill>
        <p:spPr>
          <a:xfrm>
            <a:off x="2001520" y="776050"/>
            <a:ext cx="7675880" cy="5756910"/>
          </a:xfrm>
          <a:prstGeom prst="rect">
            <a:avLst/>
          </a:prstGeom>
        </p:spPr>
      </p:pic>
      <p:pic>
        <p:nvPicPr>
          <p:cNvPr id="5" name="Image 4"/>
          <p:cNvPicPr>
            <a:picLocks noChangeAspect="1"/>
          </p:cNvPicPr>
          <p:nvPr/>
        </p:nvPicPr>
        <p:blipFill rotWithShape="1">
          <a:blip r:embed="rId2"/>
          <a:srcRect l="4218" t="45812" r="3442" b="35417"/>
          <a:stretch/>
        </p:blipFill>
        <p:spPr>
          <a:xfrm>
            <a:off x="-277830" y="2469370"/>
            <a:ext cx="12469830" cy="1901206"/>
          </a:xfrm>
          <a:prstGeom prst="rect">
            <a:avLst/>
          </a:prstGeom>
        </p:spPr>
      </p:pic>
    </p:spTree>
    <p:extLst>
      <p:ext uri="{BB962C8B-B14F-4D97-AF65-F5344CB8AC3E}">
        <p14:creationId xmlns:p14="http://schemas.microsoft.com/office/powerpoint/2010/main" val="5118619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East </a:t>
            </a:r>
            <a:r>
              <a:rPr lang="fr-FR" dirty="0" err="1" smtClean="0"/>
              <a:t>Gate</a:t>
            </a:r>
            <a:r>
              <a:rPr lang="fr-FR" dirty="0" smtClean="0"/>
              <a:t> building en détail</a:t>
            </a:r>
            <a:endParaRPr lang="fr-FR" dirty="0"/>
          </a:p>
        </p:txBody>
      </p:sp>
      <p:pic>
        <p:nvPicPr>
          <p:cNvPr id="3" name="Image 2"/>
          <p:cNvPicPr>
            <a:picLocks noChangeAspect="1"/>
          </p:cNvPicPr>
          <p:nvPr/>
        </p:nvPicPr>
        <p:blipFill>
          <a:blip r:embed="rId3"/>
          <a:stretch>
            <a:fillRect/>
          </a:stretch>
        </p:blipFill>
        <p:spPr>
          <a:xfrm>
            <a:off x="-1843074" y="879676"/>
            <a:ext cx="10045006" cy="5650316"/>
          </a:xfrm>
          <a:prstGeom prst="rect">
            <a:avLst/>
          </a:prstGeom>
        </p:spPr>
      </p:pic>
      <p:pic>
        <p:nvPicPr>
          <p:cNvPr id="4" name="Image 3"/>
          <p:cNvPicPr>
            <a:picLocks noChangeAspect="1"/>
          </p:cNvPicPr>
          <p:nvPr/>
        </p:nvPicPr>
        <p:blipFill>
          <a:blip r:embed="rId4"/>
          <a:stretch>
            <a:fillRect/>
          </a:stretch>
        </p:blipFill>
        <p:spPr>
          <a:xfrm>
            <a:off x="5845216" y="3466691"/>
            <a:ext cx="5528178" cy="3109600"/>
          </a:xfrm>
          <a:prstGeom prst="rect">
            <a:avLst/>
          </a:prstGeom>
        </p:spPr>
      </p:pic>
      <p:pic>
        <p:nvPicPr>
          <p:cNvPr id="6" name="Image 5"/>
          <p:cNvPicPr>
            <a:picLocks noChangeAspect="1"/>
          </p:cNvPicPr>
          <p:nvPr/>
        </p:nvPicPr>
        <p:blipFill>
          <a:blip r:embed="rId5"/>
          <a:stretch>
            <a:fillRect/>
          </a:stretch>
        </p:blipFill>
        <p:spPr>
          <a:xfrm>
            <a:off x="4970055" y="47027"/>
            <a:ext cx="4612713" cy="3581636"/>
          </a:xfrm>
          <a:prstGeom prst="rect">
            <a:avLst/>
          </a:prstGeom>
        </p:spPr>
      </p:pic>
    </p:spTree>
    <p:extLst>
      <p:ext uri="{BB962C8B-B14F-4D97-AF65-F5344CB8AC3E}">
        <p14:creationId xmlns:p14="http://schemas.microsoft.com/office/powerpoint/2010/main" val="28818654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Principes de fonctionnement de la termitière</a:t>
            </a:r>
            <a:endParaRPr lang="fr-FR" dirty="0"/>
          </a:p>
        </p:txBody>
      </p:sp>
      <p:pic>
        <p:nvPicPr>
          <p:cNvPr id="5" name="Image 4"/>
          <p:cNvPicPr>
            <a:picLocks noChangeAspect="1"/>
          </p:cNvPicPr>
          <p:nvPr/>
        </p:nvPicPr>
        <p:blipFill>
          <a:blip r:embed="rId3"/>
          <a:stretch>
            <a:fillRect/>
          </a:stretch>
        </p:blipFill>
        <p:spPr>
          <a:xfrm>
            <a:off x="5671595" y="188644"/>
            <a:ext cx="6404557" cy="6793784"/>
          </a:xfrm>
          <a:prstGeom prst="rect">
            <a:avLst/>
          </a:prstGeom>
        </p:spPr>
      </p:pic>
      <p:pic>
        <p:nvPicPr>
          <p:cNvPr id="6" name="Image 5"/>
          <p:cNvPicPr>
            <a:picLocks noChangeAspect="1"/>
          </p:cNvPicPr>
          <p:nvPr/>
        </p:nvPicPr>
        <p:blipFill>
          <a:blip r:embed="rId4"/>
          <a:stretch>
            <a:fillRect/>
          </a:stretch>
        </p:blipFill>
        <p:spPr>
          <a:xfrm>
            <a:off x="1954327" y="7320185"/>
            <a:ext cx="6996424" cy="3570789"/>
          </a:xfrm>
          <a:prstGeom prst="rect">
            <a:avLst/>
          </a:prstGeom>
        </p:spPr>
      </p:pic>
      <p:sp>
        <p:nvSpPr>
          <p:cNvPr id="8" name="ZoneTexte 7"/>
          <p:cNvSpPr txBox="1"/>
          <p:nvPr/>
        </p:nvSpPr>
        <p:spPr>
          <a:xfrm>
            <a:off x="428668" y="979990"/>
            <a:ext cx="4519914" cy="5324535"/>
          </a:xfrm>
          <a:prstGeom prst="rect">
            <a:avLst/>
          </a:prstGeom>
          <a:noFill/>
        </p:spPr>
        <p:txBody>
          <a:bodyPr wrap="square" rtlCol="0">
            <a:spAutoFit/>
          </a:bodyPr>
          <a:lstStyle/>
          <a:p>
            <a:pPr marL="285750" indent="-285750">
              <a:buFont typeface="Arial" panose="020B0604020202020204" pitchFamily="34" charset="0"/>
              <a:buChar char="•"/>
            </a:pPr>
            <a:r>
              <a:rPr lang="fr-FR" sz="2000" dirty="0" smtClean="0"/>
              <a:t>Ouverture au vent : convection forcée</a:t>
            </a:r>
          </a:p>
          <a:p>
            <a:pPr marL="285750" indent="-285750">
              <a:buFont typeface="Arial" panose="020B0604020202020204" pitchFamily="34" charset="0"/>
              <a:buChar char="•"/>
            </a:pPr>
            <a:endParaRPr lang="fr-FR" sz="2000" dirty="0" smtClean="0"/>
          </a:p>
          <a:p>
            <a:pPr marL="285750" indent="-285750">
              <a:buFont typeface="Arial" panose="020B0604020202020204" pitchFamily="34" charset="0"/>
              <a:buChar char="•"/>
            </a:pPr>
            <a:r>
              <a:rPr lang="fr-FR" sz="2000" dirty="0" smtClean="0"/>
              <a:t>Principe de Bernoulli : augmentation du débit avec la chute de la pression, convection naturelle</a:t>
            </a:r>
          </a:p>
          <a:p>
            <a:pPr marL="285750" indent="-285750">
              <a:buFont typeface="Arial" panose="020B0604020202020204" pitchFamily="34" charset="0"/>
              <a:buChar char="•"/>
            </a:pPr>
            <a:endParaRPr lang="fr-FR" sz="2000" dirty="0"/>
          </a:p>
          <a:p>
            <a:pPr marL="285750" indent="-285750">
              <a:buFont typeface="Arial" panose="020B0604020202020204" pitchFamily="34" charset="0"/>
              <a:buChar char="•"/>
            </a:pPr>
            <a:r>
              <a:rPr lang="fr-FR" sz="2000" dirty="0" smtClean="0"/>
              <a:t>Résonance : Oscillation de grande amplitude aux fréquences propres des parois  grâce aux différentes porosités.</a:t>
            </a:r>
          </a:p>
          <a:p>
            <a:pPr marL="285750" indent="-285750">
              <a:buFont typeface="Arial" panose="020B0604020202020204" pitchFamily="34" charset="0"/>
              <a:buChar char="•"/>
            </a:pPr>
            <a:endParaRPr lang="fr-FR" sz="2000" dirty="0"/>
          </a:p>
          <a:p>
            <a:pPr marL="285750" indent="-285750">
              <a:buFont typeface="Arial" panose="020B0604020202020204" pitchFamily="34" charset="0"/>
              <a:buChar char="•"/>
            </a:pPr>
            <a:r>
              <a:rPr lang="fr-FR" sz="2000" dirty="0" smtClean="0"/>
              <a:t> Influence de la taille des cavités et leur nombre pour la gestion des turbulences.</a:t>
            </a:r>
          </a:p>
          <a:p>
            <a:endParaRPr lang="fr-FR" sz="2000" dirty="0" smtClean="0"/>
          </a:p>
          <a:p>
            <a:pPr marL="285750" indent="-285750">
              <a:buFont typeface="Arial" panose="020B0604020202020204" pitchFamily="34" charset="0"/>
              <a:buChar char="•"/>
            </a:pPr>
            <a:endParaRPr lang="fr-FR" sz="2000" dirty="0"/>
          </a:p>
          <a:p>
            <a:pPr marL="285750" indent="-285750">
              <a:buFont typeface="Arial" panose="020B0604020202020204" pitchFamily="34" charset="0"/>
              <a:buChar char="•"/>
            </a:pPr>
            <a:r>
              <a:rPr lang="fr-FR" sz="2000" dirty="0" smtClean="0"/>
              <a:t>Etat de surface extérieur de la termitière</a:t>
            </a:r>
            <a:endParaRPr lang="fr-FR" sz="2000" dirty="0"/>
          </a:p>
        </p:txBody>
      </p:sp>
      <p:pic>
        <p:nvPicPr>
          <p:cNvPr id="9" name="Image 8"/>
          <p:cNvPicPr>
            <a:picLocks noChangeAspect="1"/>
          </p:cNvPicPr>
          <p:nvPr/>
        </p:nvPicPr>
        <p:blipFill rotWithShape="1">
          <a:blip r:embed="rId5"/>
          <a:srcRect l="17254" t="44555" r="22749" b="23879"/>
          <a:stretch/>
        </p:blipFill>
        <p:spPr>
          <a:xfrm>
            <a:off x="2232837" y="4711599"/>
            <a:ext cx="3744448" cy="890114"/>
          </a:xfrm>
          <a:prstGeom prst="rect">
            <a:avLst/>
          </a:prstGeom>
        </p:spPr>
      </p:pic>
    </p:spTree>
    <p:extLst>
      <p:ext uri="{BB962C8B-B14F-4D97-AF65-F5344CB8AC3E}">
        <p14:creationId xmlns:p14="http://schemas.microsoft.com/office/powerpoint/2010/main" val="32255868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Climatisation et purification de l’air grâce à une collaboration avec des champignons</a:t>
            </a:r>
            <a:endParaRPr lang="fr-FR" dirty="0"/>
          </a:p>
        </p:txBody>
      </p:sp>
      <p:pic>
        <p:nvPicPr>
          <p:cNvPr id="3" name="Image 2"/>
          <p:cNvPicPr>
            <a:picLocks noChangeAspect="1"/>
          </p:cNvPicPr>
          <p:nvPr/>
        </p:nvPicPr>
        <p:blipFill rotWithShape="1">
          <a:blip r:embed="rId3"/>
          <a:srcRect l="-2048" t="-661" r="2048" b="46060"/>
          <a:stretch/>
        </p:blipFill>
        <p:spPr>
          <a:xfrm>
            <a:off x="247407" y="884255"/>
            <a:ext cx="9518868" cy="4204373"/>
          </a:xfrm>
          <a:prstGeom prst="rect">
            <a:avLst/>
          </a:prstGeom>
        </p:spPr>
      </p:pic>
      <p:sp>
        <p:nvSpPr>
          <p:cNvPr id="5" name="Rectangle 4"/>
          <p:cNvSpPr/>
          <p:nvPr/>
        </p:nvSpPr>
        <p:spPr>
          <a:xfrm>
            <a:off x="1559442" y="5400127"/>
            <a:ext cx="8888817" cy="923330"/>
          </a:xfrm>
          <a:prstGeom prst="rect">
            <a:avLst/>
          </a:prstGeom>
        </p:spPr>
        <p:txBody>
          <a:bodyPr wrap="square">
            <a:spAutoFit/>
          </a:bodyPr>
          <a:lstStyle/>
          <a:p>
            <a:r>
              <a:rPr lang="fr-FR" b="1" dirty="0" smtClean="0"/>
              <a:t>Culture d’un champignon </a:t>
            </a:r>
            <a:r>
              <a:rPr lang="fr-FR" b="1" dirty="0"/>
              <a:t>appelé </a:t>
            </a:r>
            <a:r>
              <a:rPr lang="fr-FR" b="1" i="1" dirty="0" err="1"/>
              <a:t>Termitomyces</a:t>
            </a:r>
            <a:r>
              <a:rPr lang="fr-FR" b="1" dirty="0"/>
              <a:t> ! Ce dernier, en retour, s'intéressant également aux restes de cellulose, dégrade les excréments, aidé par d'autres </a:t>
            </a:r>
            <a:r>
              <a:rPr lang="fr-FR" b="1" dirty="0">
                <a:hlinkClick r:id="rId4"/>
              </a:rPr>
              <a:t>micro-organismes</a:t>
            </a:r>
            <a:r>
              <a:rPr lang="fr-FR" b="1" dirty="0"/>
              <a:t> du sol. Il rejette alors de l'</a:t>
            </a:r>
            <a:r>
              <a:rPr lang="fr-FR" b="1" dirty="0">
                <a:hlinkClick r:id="rId5"/>
              </a:rPr>
              <a:t>oxygène</a:t>
            </a:r>
            <a:r>
              <a:rPr lang="fr-FR" b="1" dirty="0"/>
              <a:t>, </a:t>
            </a:r>
            <a:r>
              <a:rPr lang="fr-FR" b="1" dirty="0" smtClean="0"/>
              <a:t>réutilisé </a:t>
            </a:r>
            <a:r>
              <a:rPr lang="fr-FR" b="1" dirty="0"/>
              <a:t>par les termites </a:t>
            </a:r>
          </a:p>
        </p:txBody>
      </p:sp>
    </p:spTree>
    <p:extLst>
      <p:ext uri="{BB962C8B-B14F-4D97-AF65-F5344CB8AC3E}">
        <p14:creationId xmlns:p14="http://schemas.microsoft.com/office/powerpoint/2010/main" val="10941980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Température dans termitière</a:t>
            </a:r>
            <a:endParaRPr lang="fr-FR" dirty="0"/>
          </a:p>
        </p:txBody>
      </p:sp>
      <p:pic>
        <p:nvPicPr>
          <p:cNvPr id="3" name="Image 2"/>
          <p:cNvPicPr>
            <a:picLocks noChangeAspect="1"/>
          </p:cNvPicPr>
          <p:nvPr/>
        </p:nvPicPr>
        <p:blipFill>
          <a:blip r:embed="rId2"/>
          <a:stretch>
            <a:fillRect/>
          </a:stretch>
        </p:blipFill>
        <p:spPr>
          <a:xfrm>
            <a:off x="5385326" y="776050"/>
            <a:ext cx="6941353" cy="3790629"/>
          </a:xfrm>
          <a:prstGeom prst="rect">
            <a:avLst/>
          </a:prstGeom>
        </p:spPr>
      </p:pic>
      <p:pic>
        <p:nvPicPr>
          <p:cNvPr id="4" name="Image 3"/>
          <p:cNvPicPr>
            <a:picLocks noChangeAspect="1"/>
          </p:cNvPicPr>
          <p:nvPr/>
        </p:nvPicPr>
        <p:blipFill>
          <a:blip r:embed="rId3"/>
          <a:stretch>
            <a:fillRect/>
          </a:stretch>
        </p:blipFill>
        <p:spPr>
          <a:xfrm>
            <a:off x="0" y="1995892"/>
            <a:ext cx="5521798" cy="4461613"/>
          </a:xfrm>
          <a:prstGeom prst="rect">
            <a:avLst/>
          </a:prstGeom>
        </p:spPr>
      </p:pic>
    </p:spTree>
    <p:extLst>
      <p:ext uri="{BB962C8B-B14F-4D97-AF65-F5344CB8AC3E}">
        <p14:creationId xmlns:p14="http://schemas.microsoft.com/office/powerpoint/2010/main" val="4532191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0773" y="177848"/>
            <a:ext cx="10972800" cy="501407"/>
          </a:xfrm>
        </p:spPr>
        <p:txBody>
          <a:bodyPr/>
          <a:lstStyle/>
          <a:p>
            <a:r>
              <a:rPr lang="fr-FR" dirty="0" smtClean="0"/>
              <a:t>La transition énergétique…la quoi?</a:t>
            </a:r>
            <a:endParaRPr lang="fr-FR" dirty="0"/>
          </a:p>
        </p:txBody>
      </p:sp>
      <p:pic>
        <p:nvPicPr>
          <p:cNvPr id="3" name="Image 2"/>
          <p:cNvPicPr>
            <a:picLocks noChangeAspect="1"/>
          </p:cNvPicPr>
          <p:nvPr/>
        </p:nvPicPr>
        <p:blipFill>
          <a:blip r:embed="rId2"/>
          <a:stretch>
            <a:fillRect/>
          </a:stretch>
        </p:blipFill>
        <p:spPr>
          <a:xfrm>
            <a:off x="4398203" y="2123924"/>
            <a:ext cx="7378705" cy="4091827"/>
          </a:xfrm>
          <a:prstGeom prst="rect">
            <a:avLst/>
          </a:prstGeom>
        </p:spPr>
      </p:pic>
      <p:pic>
        <p:nvPicPr>
          <p:cNvPr id="4" name="Image 3"/>
          <p:cNvPicPr>
            <a:picLocks noChangeAspect="1"/>
          </p:cNvPicPr>
          <p:nvPr/>
        </p:nvPicPr>
        <p:blipFill>
          <a:blip r:embed="rId3"/>
          <a:stretch>
            <a:fillRect/>
          </a:stretch>
        </p:blipFill>
        <p:spPr>
          <a:xfrm>
            <a:off x="74969" y="2894216"/>
            <a:ext cx="4345501" cy="3002346"/>
          </a:xfrm>
          <a:prstGeom prst="rect">
            <a:avLst/>
          </a:prstGeom>
        </p:spPr>
      </p:pic>
      <p:sp>
        <p:nvSpPr>
          <p:cNvPr id="5" name="Rectangle 4"/>
          <p:cNvSpPr/>
          <p:nvPr/>
        </p:nvSpPr>
        <p:spPr>
          <a:xfrm>
            <a:off x="419829" y="999804"/>
            <a:ext cx="1125314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smtClean="0">
                <a:ln>
                  <a:noFill/>
                </a:ln>
                <a:solidFill>
                  <a:prstClr val="black"/>
                </a:solidFill>
                <a:effectLst/>
                <a:uLnTx/>
                <a:uFillTx/>
                <a:latin typeface="Calibri" panose="020F0502020204030204"/>
                <a:ea typeface="+mn-ea"/>
                <a:cs typeface="+mn-cs"/>
              </a:rPr>
              <a:t>Jean-Baptiste </a:t>
            </a:r>
            <a:r>
              <a:rPr kumimoji="0" lang="fr-FR" sz="1800" b="0" i="1" u="none" strike="noStrike" kern="1200" cap="none" spc="0" normalizeH="0" baseline="0" noProof="0" dirty="0" err="1" smtClean="0">
                <a:ln>
                  <a:noFill/>
                </a:ln>
                <a:solidFill>
                  <a:prstClr val="black"/>
                </a:solidFill>
                <a:effectLst/>
                <a:uLnTx/>
                <a:uFillTx/>
                <a:latin typeface="Calibri" panose="020F0502020204030204"/>
                <a:ea typeface="+mn-ea"/>
                <a:cs typeface="+mn-cs"/>
              </a:rPr>
              <a:t>Fressoz</a:t>
            </a:r>
            <a:r>
              <a:rPr kumimoji="0" lang="fr-FR" sz="1800" b="0" i="1" u="none" strike="noStrike" kern="1200" cap="none" spc="0" normalizeH="0" baseline="0" noProof="0" dirty="0" smtClean="0">
                <a:ln>
                  <a:noFill/>
                </a:ln>
                <a:solidFill>
                  <a:prstClr val="black"/>
                </a:solidFill>
                <a:effectLst/>
                <a:uLnTx/>
                <a:uFillTx/>
                <a:latin typeface="Calibri" panose="020F0502020204030204"/>
                <a:ea typeface="+mn-ea"/>
                <a:cs typeface="+mn-cs"/>
              </a:rPr>
              <a:t> : L’histoire </a:t>
            </a:r>
            <a:r>
              <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rPr>
              <a:t>de l’énergie n’est pas celle de transitions, mais celle d’additions successives de nouvelles sources d’énergie primaire. L’erreur de perspective tient à la confusion entre relatif et absolu, entre local et global : si, au XXe siècle, l’usage du charbon décroît relativement au pétrole, il reste que sa consommation croît continûment, et que globalement, on n’en a jamais autant brûlé qu’en 2013. </a:t>
            </a: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Ellipse 6"/>
          <p:cNvSpPr/>
          <p:nvPr/>
        </p:nvSpPr>
        <p:spPr>
          <a:xfrm>
            <a:off x="7639343" y="2807894"/>
            <a:ext cx="1025658" cy="16314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8" name="Groupe 7"/>
          <p:cNvGrpSpPr/>
          <p:nvPr/>
        </p:nvGrpSpPr>
        <p:grpSpPr>
          <a:xfrm>
            <a:off x="4747420" y="2939613"/>
            <a:ext cx="3090430" cy="1324297"/>
            <a:chOff x="2268834" y="1995054"/>
            <a:chExt cx="3090430" cy="1324297"/>
          </a:xfrm>
        </p:grpSpPr>
        <p:cxnSp>
          <p:nvCxnSpPr>
            <p:cNvPr id="9" name="Connecteur droit avec flèche 8"/>
            <p:cNvCxnSpPr/>
            <p:nvPr/>
          </p:nvCxnSpPr>
          <p:spPr>
            <a:xfrm>
              <a:off x="3789625" y="1995054"/>
              <a:ext cx="1569639" cy="80193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2268834" y="2396021"/>
              <a:ext cx="2450818" cy="923330"/>
            </a:xfrm>
            <a:prstGeom prst="rect">
              <a:avLst/>
            </a:prstGeom>
            <a:noFill/>
          </p:spPr>
          <p:txBody>
            <a:bodyPr wrap="square" rtlCol="0">
              <a:spAutoFit/>
            </a:bodyPr>
            <a:lstStyle/>
            <a:p>
              <a:r>
                <a:rPr lang="fr-FR" dirty="0" smtClean="0"/>
                <a:t>Pour qui, pour quoi, </a:t>
              </a:r>
              <a:endParaRPr lang="fr-FR" dirty="0" smtClean="0"/>
            </a:p>
            <a:p>
              <a:r>
                <a:rPr lang="fr-FR" dirty="0" smtClean="0"/>
                <a:t>quels </a:t>
              </a:r>
              <a:r>
                <a:rPr lang="fr-FR" dirty="0" smtClean="0"/>
                <a:t>bénéfices pour la société ?...</a:t>
              </a:r>
              <a:endParaRPr lang="fr-FR" dirty="0"/>
            </a:p>
          </p:txBody>
        </p:sp>
      </p:grpSp>
      <p:grpSp>
        <p:nvGrpSpPr>
          <p:cNvPr id="11" name="Groupe 10"/>
          <p:cNvGrpSpPr/>
          <p:nvPr/>
        </p:nvGrpSpPr>
        <p:grpSpPr>
          <a:xfrm>
            <a:off x="9131700" y="2423267"/>
            <a:ext cx="3293456" cy="1200329"/>
            <a:chOff x="6540303" y="1183654"/>
            <a:chExt cx="3068267" cy="2452518"/>
          </a:xfrm>
        </p:grpSpPr>
        <p:sp>
          <p:nvSpPr>
            <p:cNvPr id="12" name="ZoneTexte 11"/>
            <p:cNvSpPr txBox="1"/>
            <p:nvPr/>
          </p:nvSpPr>
          <p:spPr>
            <a:xfrm>
              <a:off x="6743056" y="1183654"/>
              <a:ext cx="2865514" cy="2452518"/>
            </a:xfrm>
            <a:prstGeom prst="rect">
              <a:avLst/>
            </a:prstGeom>
            <a:noFill/>
          </p:spPr>
          <p:txBody>
            <a:bodyPr wrap="square" rtlCol="0">
              <a:spAutoFit/>
            </a:bodyPr>
            <a:lstStyle/>
            <a:p>
              <a:r>
                <a:rPr lang="fr-FR" dirty="0" smtClean="0"/>
                <a:t>Performances </a:t>
              </a:r>
              <a:r>
                <a:rPr lang="fr-FR" dirty="0" smtClean="0"/>
                <a:t>technique et </a:t>
              </a:r>
              <a:r>
                <a:rPr lang="fr-FR" dirty="0" smtClean="0"/>
                <a:t>scientifique</a:t>
              </a:r>
            </a:p>
            <a:p>
              <a:endParaRPr lang="fr-FR" dirty="0"/>
            </a:p>
            <a:p>
              <a:endParaRPr lang="fr-FR" dirty="0"/>
            </a:p>
          </p:txBody>
        </p:sp>
        <p:cxnSp>
          <p:nvCxnSpPr>
            <p:cNvPr id="13" name="Connecteur droit avec flèche 12"/>
            <p:cNvCxnSpPr/>
            <p:nvPr/>
          </p:nvCxnSpPr>
          <p:spPr>
            <a:xfrm flipH="1">
              <a:off x="6540303" y="2189458"/>
              <a:ext cx="202753" cy="57948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H="1">
              <a:off x="7655609" y="2409912"/>
              <a:ext cx="254272" cy="86784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Rectangle 14"/>
          <p:cNvSpPr/>
          <p:nvPr/>
        </p:nvSpPr>
        <p:spPr>
          <a:xfrm>
            <a:off x="11601547" y="4690039"/>
            <a:ext cx="350723" cy="766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11493573" y="5483532"/>
            <a:ext cx="652743" cy="369332"/>
          </a:xfrm>
          <a:prstGeom prst="rect">
            <a:avLst/>
          </a:prstGeom>
          <a:noFill/>
        </p:spPr>
        <p:txBody>
          <a:bodyPr wrap="none" rtlCol="0">
            <a:spAutoFit/>
          </a:bodyPr>
          <a:lstStyle/>
          <a:p>
            <a:r>
              <a:rPr lang="fr-FR" dirty="0" smtClean="0"/>
              <a:t>2050</a:t>
            </a:r>
            <a:endParaRPr lang="fr-FR" dirty="0"/>
          </a:p>
        </p:txBody>
      </p:sp>
      <p:sp>
        <p:nvSpPr>
          <p:cNvPr id="17" name="ZoneTexte 16"/>
          <p:cNvSpPr txBox="1"/>
          <p:nvPr/>
        </p:nvSpPr>
        <p:spPr>
          <a:xfrm>
            <a:off x="7881282" y="4494298"/>
            <a:ext cx="2661862" cy="646331"/>
          </a:xfrm>
          <a:prstGeom prst="rect">
            <a:avLst/>
          </a:prstGeom>
          <a:noFill/>
        </p:spPr>
        <p:txBody>
          <a:bodyPr wrap="square" rtlCol="0">
            <a:spAutoFit/>
          </a:bodyPr>
          <a:lstStyle/>
          <a:p>
            <a:r>
              <a:rPr lang="fr-FR" dirty="0" smtClean="0"/>
              <a:t>Niveau compatible avec les accords de Paris COP21</a:t>
            </a:r>
            <a:endParaRPr lang="fr-FR" dirty="0"/>
          </a:p>
        </p:txBody>
      </p:sp>
      <p:cxnSp>
        <p:nvCxnSpPr>
          <p:cNvPr id="18" name="Connecteur droit avec flèche 17"/>
          <p:cNvCxnSpPr>
            <a:endCxn id="15" idx="0"/>
          </p:cNvCxnSpPr>
          <p:nvPr/>
        </p:nvCxnSpPr>
        <p:spPr>
          <a:xfrm>
            <a:off x="11306658" y="3802245"/>
            <a:ext cx="470251" cy="887794"/>
          </a:xfrm>
          <a:prstGeom prst="straightConnector1">
            <a:avLst/>
          </a:prstGeom>
          <a:ln w="762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82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16"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Température en fonction des saisons et des ouvertures</a:t>
            </a:r>
            <a:endParaRPr lang="fr-FR" dirty="0"/>
          </a:p>
        </p:txBody>
      </p:sp>
      <p:pic>
        <p:nvPicPr>
          <p:cNvPr id="3" name="Image 2"/>
          <p:cNvPicPr>
            <a:picLocks noChangeAspect="1"/>
          </p:cNvPicPr>
          <p:nvPr/>
        </p:nvPicPr>
        <p:blipFill rotWithShape="1">
          <a:blip r:embed="rId3"/>
          <a:srcRect l="43222"/>
          <a:stretch/>
        </p:blipFill>
        <p:spPr>
          <a:xfrm>
            <a:off x="2125225" y="820883"/>
            <a:ext cx="7794869" cy="6097407"/>
          </a:xfrm>
          <a:prstGeom prst="rect">
            <a:avLst/>
          </a:prstGeom>
        </p:spPr>
      </p:pic>
    </p:spTree>
    <p:extLst>
      <p:ext uri="{BB962C8B-B14F-4D97-AF65-F5344CB8AC3E}">
        <p14:creationId xmlns:p14="http://schemas.microsoft.com/office/powerpoint/2010/main" val="11232782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Principes de fonctionnement de l’East </a:t>
            </a:r>
            <a:r>
              <a:rPr lang="fr-FR" dirty="0" err="1" smtClean="0"/>
              <a:t>Gate</a:t>
            </a:r>
            <a:endParaRPr lang="fr-FR" dirty="0"/>
          </a:p>
        </p:txBody>
      </p:sp>
      <p:pic>
        <p:nvPicPr>
          <p:cNvPr id="4" name="Image 3"/>
          <p:cNvPicPr>
            <a:picLocks noChangeAspect="1"/>
          </p:cNvPicPr>
          <p:nvPr/>
        </p:nvPicPr>
        <p:blipFill rotWithShape="1">
          <a:blip r:embed="rId2"/>
          <a:srcRect l="3012" t="4135" b="4542"/>
          <a:stretch/>
        </p:blipFill>
        <p:spPr>
          <a:xfrm>
            <a:off x="70370" y="888243"/>
            <a:ext cx="11781805" cy="5206082"/>
          </a:xfrm>
          <a:prstGeom prst="rect">
            <a:avLst/>
          </a:prstGeom>
        </p:spPr>
      </p:pic>
      <p:pic>
        <p:nvPicPr>
          <p:cNvPr id="7" name="Image 6"/>
          <p:cNvPicPr>
            <a:picLocks noChangeAspect="1"/>
          </p:cNvPicPr>
          <p:nvPr/>
        </p:nvPicPr>
        <p:blipFill>
          <a:blip r:embed="rId3"/>
          <a:stretch>
            <a:fillRect/>
          </a:stretch>
        </p:blipFill>
        <p:spPr>
          <a:xfrm>
            <a:off x="7708771" y="56942"/>
            <a:ext cx="4483229" cy="2845126"/>
          </a:xfrm>
          <a:prstGeom prst="rect">
            <a:avLst/>
          </a:prstGeom>
        </p:spPr>
      </p:pic>
    </p:spTree>
    <p:extLst>
      <p:ext uri="{BB962C8B-B14F-4D97-AF65-F5344CB8AC3E}">
        <p14:creationId xmlns:p14="http://schemas.microsoft.com/office/powerpoint/2010/main" val="299516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Façade externe : effet des </a:t>
            </a:r>
            <a:r>
              <a:rPr lang="fr-FR" dirty="0" err="1" smtClean="0"/>
              <a:t>infractuosités</a:t>
            </a:r>
            <a:r>
              <a:rPr lang="fr-FR" dirty="0" smtClean="0"/>
              <a:t> sur l’absorption de la chaleur</a:t>
            </a:r>
            <a:endParaRPr lang="fr-FR" dirty="0"/>
          </a:p>
        </p:txBody>
      </p:sp>
      <p:pic>
        <p:nvPicPr>
          <p:cNvPr id="3" name="Image 2"/>
          <p:cNvPicPr>
            <a:picLocks noChangeAspect="1"/>
          </p:cNvPicPr>
          <p:nvPr/>
        </p:nvPicPr>
        <p:blipFill rotWithShape="1">
          <a:blip r:embed="rId2"/>
          <a:srcRect l="7392" t="14088" r="10573" b="9731"/>
          <a:stretch/>
        </p:blipFill>
        <p:spPr>
          <a:xfrm>
            <a:off x="6018028" y="942752"/>
            <a:ext cx="6032205" cy="5514755"/>
          </a:xfrm>
          <a:prstGeom prst="rect">
            <a:avLst/>
          </a:prstGeom>
        </p:spPr>
      </p:pic>
      <p:pic>
        <p:nvPicPr>
          <p:cNvPr id="5" name="Image 4"/>
          <p:cNvPicPr>
            <a:picLocks noChangeAspect="1"/>
          </p:cNvPicPr>
          <p:nvPr/>
        </p:nvPicPr>
        <p:blipFill rotWithShape="1">
          <a:blip r:embed="rId3"/>
          <a:srcRect l="41634" t="24426" r="8218" b="22821"/>
          <a:stretch/>
        </p:blipFill>
        <p:spPr>
          <a:xfrm>
            <a:off x="1304260" y="2487661"/>
            <a:ext cx="4245935" cy="3707576"/>
          </a:xfrm>
          <a:prstGeom prst="rect">
            <a:avLst/>
          </a:prstGeom>
        </p:spPr>
      </p:pic>
      <p:sp>
        <p:nvSpPr>
          <p:cNvPr id="6" name="ZoneTexte 5"/>
          <p:cNvSpPr txBox="1"/>
          <p:nvPr/>
        </p:nvSpPr>
        <p:spPr>
          <a:xfrm>
            <a:off x="75363" y="942752"/>
            <a:ext cx="5018567" cy="1569660"/>
          </a:xfrm>
          <a:prstGeom prst="rect">
            <a:avLst/>
          </a:prstGeom>
          <a:noFill/>
        </p:spPr>
        <p:txBody>
          <a:bodyPr wrap="square" rtlCol="0">
            <a:spAutoFit/>
          </a:bodyPr>
          <a:lstStyle/>
          <a:p>
            <a:r>
              <a:rPr lang="fr-FR" sz="2400" dirty="0" smtClean="0"/>
              <a:t>Les corps rugueux absorbent moins la chaleur la nuit et la restituent davantage la nuit, inversement aux corps lisses</a:t>
            </a:r>
            <a:endParaRPr lang="fr-FR" sz="2400" dirty="0"/>
          </a:p>
        </p:txBody>
      </p:sp>
    </p:spTree>
    <p:extLst>
      <p:ext uri="{BB962C8B-B14F-4D97-AF65-F5344CB8AC3E}">
        <p14:creationId xmlns:p14="http://schemas.microsoft.com/office/powerpoint/2010/main" val="15067108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Planchers aérés pour échange de chaleur nuit/jour  et plafonds voûtés pour stockage d’air chaud</a:t>
            </a:r>
            <a:endParaRPr lang="fr-FR" dirty="0"/>
          </a:p>
        </p:txBody>
      </p:sp>
      <p:pic>
        <p:nvPicPr>
          <p:cNvPr id="3" name="Image 2"/>
          <p:cNvPicPr>
            <a:picLocks noChangeAspect="1"/>
          </p:cNvPicPr>
          <p:nvPr/>
        </p:nvPicPr>
        <p:blipFill rotWithShape="1">
          <a:blip r:embed="rId3"/>
          <a:srcRect l="59002" t="60561" r="10996" b="10385"/>
          <a:stretch/>
        </p:blipFill>
        <p:spPr>
          <a:xfrm>
            <a:off x="4451498" y="4132522"/>
            <a:ext cx="3564374" cy="2511862"/>
          </a:xfrm>
          <a:prstGeom prst="rect">
            <a:avLst/>
          </a:prstGeom>
        </p:spPr>
      </p:pic>
      <p:pic>
        <p:nvPicPr>
          <p:cNvPr id="4" name="Image 3"/>
          <p:cNvPicPr>
            <a:picLocks noChangeAspect="1"/>
          </p:cNvPicPr>
          <p:nvPr/>
        </p:nvPicPr>
        <p:blipFill rotWithShape="1">
          <a:blip r:embed="rId4"/>
          <a:srcRect l="4965" t="22708" r="8152" b="14775"/>
          <a:stretch/>
        </p:blipFill>
        <p:spPr>
          <a:xfrm>
            <a:off x="6401370" y="1034902"/>
            <a:ext cx="5563802" cy="3097620"/>
          </a:xfrm>
          <a:prstGeom prst="rect">
            <a:avLst/>
          </a:prstGeom>
        </p:spPr>
      </p:pic>
      <p:pic>
        <p:nvPicPr>
          <p:cNvPr id="6" name="Image 5"/>
          <p:cNvPicPr>
            <a:picLocks noChangeAspect="1"/>
          </p:cNvPicPr>
          <p:nvPr/>
        </p:nvPicPr>
        <p:blipFill rotWithShape="1">
          <a:blip r:embed="rId3"/>
          <a:srcRect l="14094" t="26629" r="48019" b="10385"/>
          <a:stretch/>
        </p:blipFill>
        <p:spPr>
          <a:xfrm>
            <a:off x="191386" y="1083987"/>
            <a:ext cx="4260112" cy="5153781"/>
          </a:xfrm>
          <a:prstGeom prst="rect">
            <a:avLst/>
          </a:prstGeom>
        </p:spPr>
      </p:pic>
    </p:spTree>
    <p:extLst>
      <p:ext uri="{BB962C8B-B14F-4D97-AF65-F5344CB8AC3E}">
        <p14:creationId xmlns:p14="http://schemas.microsoft.com/office/powerpoint/2010/main" val="1956070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Exploitation de la porosité des matériaux de construction: légèreté et isolation</a:t>
            </a:r>
            <a:endParaRPr lang="fr-FR" dirty="0"/>
          </a:p>
        </p:txBody>
      </p:sp>
      <p:pic>
        <p:nvPicPr>
          <p:cNvPr id="3" name="Image 2"/>
          <p:cNvPicPr>
            <a:picLocks noChangeAspect="1"/>
          </p:cNvPicPr>
          <p:nvPr/>
        </p:nvPicPr>
        <p:blipFill rotWithShape="1">
          <a:blip r:embed="rId2"/>
          <a:srcRect l="5442" t="34927" r="10099" b="5590"/>
          <a:stretch/>
        </p:blipFill>
        <p:spPr>
          <a:xfrm>
            <a:off x="5869172" y="1134140"/>
            <a:ext cx="6051347" cy="2764465"/>
          </a:xfrm>
          <a:prstGeom prst="rect">
            <a:avLst/>
          </a:prstGeom>
        </p:spPr>
      </p:pic>
      <p:pic>
        <p:nvPicPr>
          <p:cNvPr id="4" name="Image 3"/>
          <p:cNvPicPr>
            <a:picLocks noChangeAspect="1"/>
          </p:cNvPicPr>
          <p:nvPr/>
        </p:nvPicPr>
        <p:blipFill rotWithShape="1">
          <a:blip r:embed="rId3"/>
          <a:srcRect l="4339" t="22288" r="5574" b="7570"/>
          <a:stretch/>
        </p:blipFill>
        <p:spPr>
          <a:xfrm>
            <a:off x="85059" y="776050"/>
            <a:ext cx="5613991" cy="2651053"/>
          </a:xfrm>
          <a:prstGeom prst="rect">
            <a:avLst/>
          </a:prstGeom>
        </p:spPr>
      </p:pic>
      <p:pic>
        <p:nvPicPr>
          <p:cNvPr id="6" name="Image 5"/>
          <p:cNvPicPr>
            <a:picLocks noChangeAspect="1"/>
          </p:cNvPicPr>
          <p:nvPr/>
        </p:nvPicPr>
        <p:blipFill>
          <a:blip r:embed="rId4"/>
          <a:stretch>
            <a:fillRect/>
          </a:stretch>
        </p:blipFill>
        <p:spPr>
          <a:xfrm>
            <a:off x="2472633" y="3427103"/>
            <a:ext cx="6185286" cy="3335204"/>
          </a:xfrm>
          <a:prstGeom prst="rect">
            <a:avLst/>
          </a:prstGeom>
        </p:spPr>
      </p:pic>
    </p:spTree>
    <p:extLst>
      <p:ext uri="{BB962C8B-B14F-4D97-AF65-F5344CB8AC3E}">
        <p14:creationId xmlns:p14="http://schemas.microsoft.com/office/powerpoint/2010/main" val="19653724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Autres effets pour diriger le flux d’air : l’effet COANDA </a:t>
            </a:r>
            <a:endParaRPr lang="fr-FR" dirty="0"/>
          </a:p>
        </p:txBody>
      </p:sp>
      <p:pic>
        <p:nvPicPr>
          <p:cNvPr id="4" name="Image 3"/>
          <p:cNvPicPr>
            <a:picLocks noChangeAspect="1"/>
          </p:cNvPicPr>
          <p:nvPr/>
        </p:nvPicPr>
        <p:blipFill rotWithShape="1">
          <a:blip r:embed="rId2"/>
          <a:srcRect l="29918" t="42517" r="41649" b="24725"/>
          <a:stretch/>
        </p:blipFill>
        <p:spPr>
          <a:xfrm>
            <a:off x="189157" y="2154866"/>
            <a:ext cx="4151245" cy="2133600"/>
          </a:xfrm>
          <a:prstGeom prst="rect">
            <a:avLst/>
          </a:prstGeom>
        </p:spPr>
      </p:pic>
      <p:sp>
        <p:nvSpPr>
          <p:cNvPr id="5" name="ZoneTexte 4"/>
          <p:cNvSpPr txBox="1"/>
          <p:nvPr/>
        </p:nvSpPr>
        <p:spPr>
          <a:xfrm>
            <a:off x="510362" y="776050"/>
            <a:ext cx="9087293" cy="923330"/>
          </a:xfrm>
          <a:prstGeom prst="rect">
            <a:avLst/>
          </a:prstGeom>
          <a:noFill/>
        </p:spPr>
        <p:txBody>
          <a:bodyPr wrap="square" rtlCol="0">
            <a:spAutoFit/>
          </a:bodyPr>
          <a:lstStyle/>
          <a:p>
            <a:r>
              <a:rPr lang="fr-FR" dirty="0" smtClean="0"/>
              <a:t>Effet </a:t>
            </a:r>
            <a:r>
              <a:rPr lang="fr-FR" dirty="0" err="1" smtClean="0"/>
              <a:t>Coanda</a:t>
            </a:r>
            <a:r>
              <a:rPr lang="fr-FR" dirty="0" smtClean="0"/>
              <a:t>: Attraction d’un fluide </a:t>
            </a:r>
          </a:p>
          <a:p>
            <a:r>
              <a:rPr lang="fr-FR" dirty="0" smtClean="0"/>
              <a:t>par une surface en fonction de sa</a:t>
            </a:r>
          </a:p>
          <a:p>
            <a:r>
              <a:rPr lang="fr-FR" dirty="0" smtClean="0"/>
              <a:t> proximité  </a:t>
            </a:r>
            <a:endParaRPr lang="fr-FR" dirty="0"/>
          </a:p>
        </p:txBody>
      </p:sp>
      <p:pic>
        <p:nvPicPr>
          <p:cNvPr id="6" name="Image 5"/>
          <p:cNvPicPr>
            <a:picLocks noChangeAspect="1"/>
          </p:cNvPicPr>
          <p:nvPr/>
        </p:nvPicPr>
        <p:blipFill rotWithShape="1">
          <a:blip r:embed="rId3"/>
          <a:srcRect l="1569" t="4436"/>
          <a:stretch/>
        </p:blipFill>
        <p:spPr>
          <a:xfrm>
            <a:off x="4231758" y="701747"/>
            <a:ext cx="7837108" cy="5779483"/>
          </a:xfrm>
          <a:prstGeom prst="rect">
            <a:avLst/>
          </a:prstGeom>
        </p:spPr>
      </p:pic>
    </p:spTree>
    <p:extLst>
      <p:ext uri="{BB962C8B-B14F-4D97-AF65-F5344CB8AC3E}">
        <p14:creationId xmlns:p14="http://schemas.microsoft.com/office/powerpoint/2010/main" val="21219243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Résultats énergétiques au niveau de l’édifice</a:t>
            </a:r>
            <a:endParaRPr lang="fr-FR" dirty="0"/>
          </a:p>
        </p:txBody>
      </p:sp>
      <p:pic>
        <p:nvPicPr>
          <p:cNvPr id="3" name="Image 2"/>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Effect>
                      <a14:saturation sat="66000"/>
                    </a14:imgEffect>
                  </a14:imgLayer>
                </a14:imgProps>
              </a:ext>
            </a:extLst>
          </a:blip>
          <a:stretch>
            <a:fillRect/>
          </a:stretch>
        </p:blipFill>
        <p:spPr>
          <a:xfrm>
            <a:off x="2024062" y="765197"/>
            <a:ext cx="9799343" cy="5512847"/>
          </a:xfrm>
          <a:prstGeom prst="rect">
            <a:avLst/>
          </a:prstGeom>
        </p:spPr>
      </p:pic>
      <p:sp>
        <p:nvSpPr>
          <p:cNvPr id="4" name="ZoneTexte 3"/>
          <p:cNvSpPr txBox="1"/>
          <p:nvPr/>
        </p:nvSpPr>
        <p:spPr>
          <a:xfrm>
            <a:off x="163033" y="1325526"/>
            <a:ext cx="1861029" cy="2308324"/>
          </a:xfrm>
          <a:prstGeom prst="rect">
            <a:avLst/>
          </a:prstGeom>
          <a:noFill/>
        </p:spPr>
        <p:txBody>
          <a:bodyPr wrap="square" rtlCol="0">
            <a:spAutoFit/>
          </a:bodyPr>
          <a:lstStyle/>
          <a:p>
            <a:r>
              <a:rPr lang="fr-FR" b="1" dirty="0" smtClean="0"/>
              <a:t>Climatisation passive,:</a:t>
            </a:r>
          </a:p>
          <a:p>
            <a:r>
              <a:rPr lang="fr-FR" b="1" dirty="0" smtClean="0"/>
              <a:t>East </a:t>
            </a:r>
            <a:r>
              <a:rPr lang="fr-FR" b="1" dirty="0" err="1" smtClean="0"/>
              <a:t>Gate</a:t>
            </a:r>
            <a:r>
              <a:rPr lang="fr-FR" b="1" dirty="0" smtClean="0"/>
              <a:t> utilise 10% de l’énergie utilisée pour la climatisation/ immeuble conventionnel </a:t>
            </a:r>
            <a:endParaRPr lang="fr-FR" b="1" dirty="0"/>
          </a:p>
        </p:txBody>
      </p:sp>
    </p:spTree>
    <p:extLst>
      <p:ext uri="{BB962C8B-B14F-4D97-AF65-F5344CB8AC3E}">
        <p14:creationId xmlns:p14="http://schemas.microsoft.com/office/powerpoint/2010/main" val="40333664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Autre exemple : CH2 </a:t>
            </a:r>
            <a:r>
              <a:rPr lang="fr-FR" dirty="0" smtClean="0"/>
              <a:t>à Melbourne City </a:t>
            </a:r>
            <a:r>
              <a:rPr lang="fr-FR" dirty="0" smtClean="0"/>
              <a:t>25% de réduction d’énergie</a:t>
            </a:r>
            <a:endParaRPr lang="fr-FR" dirty="0"/>
          </a:p>
        </p:txBody>
      </p:sp>
      <p:pic>
        <p:nvPicPr>
          <p:cNvPr id="4" name="Image 3"/>
          <p:cNvPicPr>
            <a:picLocks noChangeAspect="1"/>
          </p:cNvPicPr>
          <p:nvPr/>
        </p:nvPicPr>
        <p:blipFill>
          <a:blip r:embed="rId3"/>
          <a:stretch>
            <a:fillRect/>
          </a:stretch>
        </p:blipFill>
        <p:spPr>
          <a:xfrm>
            <a:off x="7933173" y="480739"/>
            <a:ext cx="4348133" cy="6377261"/>
          </a:xfrm>
          <a:prstGeom prst="rect">
            <a:avLst/>
          </a:prstGeom>
        </p:spPr>
      </p:pic>
      <p:pic>
        <p:nvPicPr>
          <p:cNvPr id="5" name="Image 4"/>
          <p:cNvPicPr>
            <a:picLocks noChangeAspect="1"/>
          </p:cNvPicPr>
          <p:nvPr/>
        </p:nvPicPr>
        <p:blipFill>
          <a:blip r:embed="rId4"/>
          <a:stretch>
            <a:fillRect/>
          </a:stretch>
        </p:blipFill>
        <p:spPr>
          <a:xfrm>
            <a:off x="76984" y="971844"/>
            <a:ext cx="7686811" cy="4569822"/>
          </a:xfrm>
          <a:prstGeom prst="rect">
            <a:avLst/>
          </a:prstGeom>
        </p:spPr>
      </p:pic>
    </p:spTree>
    <p:extLst>
      <p:ext uri="{BB962C8B-B14F-4D97-AF65-F5344CB8AC3E}">
        <p14:creationId xmlns:p14="http://schemas.microsoft.com/office/powerpoint/2010/main" val="4286393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Earthship</a:t>
            </a:r>
            <a:endParaRPr lang="fr-FR" dirty="0"/>
          </a:p>
        </p:txBody>
      </p:sp>
      <p:sp>
        <p:nvSpPr>
          <p:cNvPr id="3" name="Rectangle 2"/>
          <p:cNvSpPr/>
          <p:nvPr/>
        </p:nvSpPr>
        <p:spPr>
          <a:xfrm>
            <a:off x="465665" y="776050"/>
            <a:ext cx="10688005" cy="1200329"/>
          </a:xfrm>
          <a:prstGeom prst="rect">
            <a:avLst/>
          </a:prstGeom>
        </p:spPr>
        <p:txBody>
          <a:bodyPr wrap="square">
            <a:spAutoFit/>
          </a:bodyPr>
          <a:lstStyle/>
          <a:p>
            <a:pPr algn="just">
              <a:buFont typeface="Arial" panose="020B0604020202020204" pitchFamily="34" charset="0"/>
              <a:buChar char="•"/>
            </a:pPr>
            <a:r>
              <a:rPr lang="fr-FR" dirty="0"/>
              <a:t>utiliser les apports passifs du soleil et la masse thermique de la </a:t>
            </a:r>
            <a:r>
              <a:rPr lang="fr-FR" dirty="0">
                <a:hlinkClick r:id="rId2"/>
              </a:rPr>
              <a:t>terre</a:t>
            </a:r>
            <a:r>
              <a:rPr lang="fr-FR" dirty="0"/>
              <a:t> pour des performances thermiques et énergétiques naturellement efficaces</a:t>
            </a:r>
          </a:p>
          <a:p>
            <a:pPr algn="just">
              <a:buFont typeface="Arial" panose="020B0604020202020204" pitchFamily="34" charset="0"/>
              <a:buChar char="•"/>
            </a:pPr>
            <a:r>
              <a:rPr lang="fr-FR" dirty="0"/>
              <a:t>employer un maximum de déchets (pneus, canettes, bouteilles) et de matériaux naturels, (bois, </a:t>
            </a:r>
            <a:r>
              <a:rPr lang="fr-FR" dirty="0">
                <a:hlinkClick r:id="rId2"/>
              </a:rPr>
              <a:t>terre</a:t>
            </a:r>
            <a:r>
              <a:rPr lang="fr-FR" dirty="0"/>
              <a:t>, </a:t>
            </a:r>
            <a:r>
              <a:rPr lang="fr-FR" dirty="0" smtClean="0"/>
              <a:t>torchis</a:t>
            </a:r>
            <a:r>
              <a:rPr lang="fr-FR" dirty="0" smtClean="0"/>
              <a:t>)</a:t>
            </a:r>
            <a:endParaRPr lang="fr-FR" dirty="0"/>
          </a:p>
          <a:p>
            <a:pPr algn="just">
              <a:buFont typeface="Arial" panose="020B0604020202020204" pitchFamily="34" charset="0"/>
              <a:buChar char="•"/>
            </a:pPr>
            <a:r>
              <a:rPr lang="fr-FR" dirty="0"/>
              <a:t>viser l’autonomie des habitants en énergie, en eau, en alimentation et pour les déchets</a:t>
            </a:r>
            <a:endParaRPr lang="fr-FR" dirty="0">
              <a:effectLst/>
            </a:endParaRPr>
          </a:p>
        </p:txBody>
      </p:sp>
      <p:pic>
        <p:nvPicPr>
          <p:cNvPr id="4" name="Image 3"/>
          <p:cNvPicPr>
            <a:picLocks noChangeAspect="1"/>
          </p:cNvPicPr>
          <p:nvPr/>
        </p:nvPicPr>
        <p:blipFill rotWithShape="1">
          <a:blip r:embed="rId3"/>
          <a:srcRect l="1840" t="2264"/>
          <a:stretch/>
        </p:blipFill>
        <p:spPr>
          <a:xfrm>
            <a:off x="286376" y="1976379"/>
            <a:ext cx="11251273" cy="4359717"/>
          </a:xfrm>
          <a:prstGeom prst="rect">
            <a:avLst/>
          </a:prstGeom>
        </p:spPr>
      </p:pic>
    </p:spTree>
    <p:extLst>
      <p:ext uri="{BB962C8B-B14F-4D97-AF65-F5344CB8AC3E}">
        <p14:creationId xmlns:p14="http://schemas.microsoft.com/office/powerpoint/2010/main" val="20036064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Autres inspirations</a:t>
            </a:r>
            <a:endParaRPr lang="fr-FR" dirty="0"/>
          </a:p>
        </p:txBody>
      </p:sp>
      <p:sp>
        <p:nvSpPr>
          <p:cNvPr id="3" name="Rectangle 2"/>
          <p:cNvSpPr/>
          <p:nvPr/>
        </p:nvSpPr>
        <p:spPr>
          <a:xfrm>
            <a:off x="49219" y="1379829"/>
            <a:ext cx="6096000" cy="3139321"/>
          </a:xfrm>
          <a:prstGeom prst="rect">
            <a:avLst/>
          </a:prstGeom>
        </p:spPr>
        <p:txBody>
          <a:bodyPr>
            <a:spAutoFit/>
          </a:bodyPr>
          <a:lstStyle/>
          <a:p>
            <a:r>
              <a:rPr lang="fr-FR" dirty="0"/>
              <a:t>Plus récemment, deux architectures biomimétiques remarquables ont été édifiées à Singapour. L’Esplanade </a:t>
            </a:r>
            <a:r>
              <a:rPr lang="fr-FR" dirty="0" err="1" smtClean="0"/>
              <a:t>Theatre</a:t>
            </a:r>
            <a:r>
              <a:rPr lang="fr-FR" dirty="0" smtClean="0"/>
              <a:t>.</a:t>
            </a:r>
          </a:p>
          <a:p>
            <a:endParaRPr lang="fr-FR" dirty="0" smtClean="0"/>
          </a:p>
          <a:p>
            <a:r>
              <a:rPr lang="fr-FR" dirty="0" smtClean="0"/>
              <a:t>Il </a:t>
            </a:r>
            <a:r>
              <a:rPr lang="fr-FR" dirty="0" smtClean="0"/>
              <a:t>dispose </a:t>
            </a:r>
            <a:r>
              <a:rPr lang="fr-FR" dirty="0"/>
              <a:t>d’une </a:t>
            </a:r>
            <a:r>
              <a:rPr lang="fr-FR" dirty="0" smtClean="0"/>
              <a:t>couverture </a:t>
            </a:r>
            <a:r>
              <a:rPr lang="fr-FR" dirty="0"/>
              <a:t>inspirée par la peau des fruits du </a:t>
            </a:r>
            <a:r>
              <a:rPr lang="fr-FR" dirty="0" smtClean="0"/>
              <a:t>Durian, composée </a:t>
            </a:r>
            <a:r>
              <a:rPr lang="fr-FR" dirty="0"/>
              <a:t>de panneaux d’aluminium qui filtrent la lumière naturelle et qui change de direction selon la position du soleil. </a:t>
            </a:r>
            <a:endParaRPr lang="fr-FR" dirty="0" smtClean="0"/>
          </a:p>
          <a:p>
            <a:endParaRPr lang="fr-FR" dirty="0"/>
          </a:p>
          <a:p>
            <a:r>
              <a:rPr lang="fr-FR" dirty="0" smtClean="0"/>
              <a:t>Réduction de </a:t>
            </a:r>
            <a:r>
              <a:rPr lang="fr-FR" dirty="0"/>
              <a:t>30 % l’énergie totale consommée dans le bâtiment et de 55 % l’utilisation de l’éclairage artificiel</a:t>
            </a:r>
            <a:r>
              <a:rPr lang="fr-FR" dirty="0" smtClean="0"/>
              <a:t>.</a:t>
            </a:r>
            <a:endParaRPr lang="fr-FR" dirty="0"/>
          </a:p>
        </p:txBody>
      </p:sp>
      <p:pic>
        <p:nvPicPr>
          <p:cNvPr id="4" name="Image 3"/>
          <p:cNvPicPr>
            <a:picLocks noChangeAspect="1"/>
          </p:cNvPicPr>
          <p:nvPr/>
        </p:nvPicPr>
        <p:blipFill>
          <a:blip r:embed="rId2"/>
          <a:stretch>
            <a:fillRect/>
          </a:stretch>
        </p:blipFill>
        <p:spPr>
          <a:xfrm>
            <a:off x="6220882" y="351366"/>
            <a:ext cx="4706699" cy="6034229"/>
          </a:xfrm>
          <a:prstGeom prst="rect">
            <a:avLst/>
          </a:prstGeom>
        </p:spPr>
      </p:pic>
    </p:spTree>
    <p:extLst>
      <p:ext uri="{BB962C8B-B14F-4D97-AF65-F5344CB8AC3E}">
        <p14:creationId xmlns:p14="http://schemas.microsoft.com/office/powerpoint/2010/main" val="31255864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EROI : l’énergie pour extraire la matière qui contient l’énergie pour transporter l’énergie qui…</a:t>
            </a:r>
            <a:endParaRPr lang="fr-FR" dirty="0"/>
          </a:p>
        </p:txBody>
      </p:sp>
      <p:pic>
        <p:nvPicPr>
          <p:cNvPr id="3" name="Image 2"/>
          <p:cNvPicPr>
            <a:picLocks noChangeAspect="1"/>
          </p:cNvPicPr>
          <p:nvPr/>
        </p:nvPicPr>
        <p:blipFill rotWithShape="1">
          <a:blip r:embed="rId2"/>
          <a:srcRect l="2598" t="10854" r="49198" b="32910"/>
          <a:stretch/>
        </p:blipFill>
        <p:spPr>
          <a:xfrm>
            <a:off x="1472104" y="1360825"/>
            <a:ext cx="9247791" cy="4798018"/>
          </a:xfrm>
          <a:prstGeom prst="rect">
            <a:avLst/>
          </a:prstGeom>
        </p:spPr>
      </p:pic>
      <p:sp>
        <p:nvSpPr>
          <p:cNvPr id="4" name="ZoneTexte 3"/>
          <p:cNvSpPr txBox="1"/>
          <p:nvPr/>
        </p:nvSpPr>
        <p:spPr>
          <a:xfrm>
            <a:off x="609600" y="776050"/>
            <a:ext cx="78130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smtClean="0">
                <a:ln>
                  <a:noFill/>
                </a:ln>
                <a:solidFill>
                  <a:prstClr val="black"/>
                </a:solidFill>
                <a:effectLst/>
                <a:uLnTx/>
                <a:uFillTx/>
                <a:latin typeface="Calibri" panose="020F0502020204030204"/>
                <a:ea typeface="+mn-ea"/>
                <a:cs typeface="+mn-cs"/>
              </a:rPr>
              <a:t>ERoI</a:t>
            </a:r>
            <a:r>
              <a:rPr kumimoji="0" lang="fr-FR" sz="3200" b="1" i="0" u="none" strike="noStrike" kern="1200" cap="none" spc="0" normalizeH="0" baseline="0" noProof="0" dirty="0" smtClean="0">
                <a:ln>
                  <a:noFill/>
                </a:ln>
                <a:solidFill>
                  <a:prstClr val="black"/>
                </a:solidFill>
                <a:effectLst/>
                <a:uLnTx/>
                <a:uFillTx/>
                <a:latin typeface="Calibri" panose="020F0502020204030204"/>
                <a:ea typeface="+mn-ea"/>
                <a:cs typeface="+mn-cs"/>
              </a:rPr>
              <a:t> : </a:t>
            </a:r>
            <a:r>
              <a:rPr kumimoji="0" lang="fr-FR" sz="3200" b="1" i="0" u="none" strike="noStrike" kern="1200" cap="none" spc="0" normalizeH="0" baseline="0" noProof="0" dirty="0" err="1" smtClean="0">
                <a:ln>
                  <a:noFill/>
                </a:ln>
                <a:solidFill>
                  <a:prstClr val="black"/>
                </a:solidFill>
                <a:effectLst/>
                <a:uLnTx/>
                <a:uFillTx/>
                <a:latin typeface="Calibri" panose="020F0502020204030204"/>
                <a:ea typeface="+mn-ea"/>
                <a:cs typeface="+mn-cs"/>
              </a:rPr>
              <a:t>Energy</a:t>
            </a:r>
            <a:r>
              <a:rPr kumimoji="0" lang="fr-FR" sz="32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fr-FR" sz="3200" b="1" i="0" u="none" strike="noStrike" kern="1200" cap="none" spc="0" normalizeH="0" baseline="0" noProof="0" dirty="0" err="1" smtClean="0">
                <a:ln>
                  <a:noFill/>
                </a:ln>
                <a:solidFill>
                  <a:prstClr val="black"/>
                </a:solidFill>
                <a:effectLst/>
                <a:uLnTx/>
                <a:uFillTx/>
                <a:latin typeface="Calibri" panose="020F0502020204030204"/>
                <a:ea typeface="+mn-ea"/>
                <a:cs typeface="+mn-cs"/>
              </a:rPr>
              <a:t>Returned</a:t>
            </a:r>
            <a:r>
              <a:rPr kumimoji="0" lang="fr-FR" sz="3200" b="1" i="0" u="none" strike="noStrike" kern="1200" cap="none" spc="0" normalizeH="0" baseline="0" noProof="0" dirty="0" smtClean="0">
                <a:ln>
                  <a:noFill/>
                </a:ln>
                <a:solidFill>
                  <a:prstClr val="black"/>
                </a:solidFill>
                <a:effectLst/>
                <a:uLnTx/>
                <a:uFillTx/>
                <a:latin typeface="Calibri" panose="020F0502020204030204"/>
                <a:ea typeface="+mn-ea"/>
                <a:cs typeface="+mn-cs"/>
              </a:rPr>
              <a:t> on Investissement</a:t>
            </a:r>
            <a:endParaRPr kumimoji="0" lang="fr-FR"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51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p:txBody>
          <a:bodyPr>
            <a:normAutofit fontScale="90000"/>
          </a:bodyPr>
          <a:lstStyle/>
          <a:p>
            <a:r>
              <a:rPr lang="fr-FR" dirty="0" smtClean="0"/>
              <a:t>Diminution de la consommation énergétique:</a:t>
            </a:r>
            <a:br>
              <a:rPr lang="fr-FR" dirty="0" smtClean="0"/>
            </a:br>
            <a:r>
              <a:rPr lang="fr-FR" dirty="0" smtClean="0"/>
              <a:t>mutualisation et récupération des </a:t>
            </a:r>
            <a:r>
              <a:rPr lang="fr-FR" dirty="0" err="1" smtClean="0"/>
              <a:t>éffluents</a:t>
            </a:r>
            <a:endParaRPr lang="fr-FR" dirty="0"/>
          </a:p>
        </p:txBody>
      </p:sp>
    </p:spTree>
    <p:extLst>
      <p:ext uri="{BB962C8B-B14F-4D97-AF65-F5344CB8AC3E}">
        <p14:creationId xmlns:p14="http://schemas.microsoft.com/office/powerpoint/2010/main" val="4583144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Imitation des réseaux trophiques : transferts de matière et énergie entre systèmes</a:t>
            </a:r>
            <a:endParaRPr lang="fr-FR" dirty="0"/>
          </a:p>
        </p:txBody>
      </p:sp>
      <p:graphicFrame>
        <p:nvGraphicFramePr>
          <p:cNvPr id="4" name="Tableau 3"/>
          <p:cNvGraphicFramePr>
            <a:graphicFrameLocks noGrp="1"/>
          </p:cNvGraphicFramePr>
          <p:nvPr>
            <p:extLst>
              <p:ext uri="{D42A27DB-BD31-4B8C-83A1-F6EECF244321}">
                <p14:modId xmlns:p14="http://schemas.microsoft.com/office/powerpoint/2010/main" val="2431301194"/>
              </p:ext>
            </p:extLst>
          </p:nvPr>
        </p:nvGraphicFramePr>
        <p:xfrm>
          <a:off x="1662531" y="3072130"/>
          <a:ext cx="5002950" cy="1158240"/>
        </p:xfrm>
        <a:graphic>
          <a:graphicData uri="http://schemas.openxmlformats.org/drawingml/2006/table">
            <a:tbl>
              <a:tblPr/>
              <a:tblGrid>
                <a:gridCol w="2501475">
                  <a:extLst>
                    <a:ext uri="{9D8B030D-6E8A-4147-A177-3AD203B41FA5}">
                      <a16:colId xmlns:a16="http://schemas.microsoft.com/office/drawing/2014/main" val="377530440"/>
                    </a:ext>
                  </a:extLst>
                </a:gridCol>
                <a:gridCol w="2501475">
                  <a:extLst>
                    <a:ext uri="{9D8B030D-6E8A-4147-A177-3AD203B41FA5}">
                      <a16:colId xmlns:a16="http://schemas.microsoft.com/office/drawing/2014/main" val="3879782764"/>
                    </a:ext>
                  </a:extLst>
                </a:gridCol>
              </a:tblGrid>
              <a:tr h="0">
                <a:tc>
                  <a:txBody>
                    <a:bodyPr/>
                    <a:lstStyle/>
                    <a:p>
                      <a:r>
                        <a:rPr lang="fr-FR" dirty="0"/>
                        <a:t>Eau souterraine</a:t>
                      </a:r>
                    </a:p>
                  </a:txBody>
                  <a:tcPr marL="7620" marR="7620" marT="7620" marB="7620" anchor="ctr">
                    <a:lnL>
                      <a:noFill/>
                    </a:lnL>
                    <a:lnR>
                      <a:noFill/>
                    </a:lnR>
                    <a:lnT>
                      <a:noFill/>
                    </a:lnT>
                    <a:lnB>
                      <a:noFill/>
                    </a:lnB>
                  </a:tcPr>
                </a:tc>
                <a:tc>
                  <a:txBody>
                    <a:bodyPr/>
                    <a:lstStyle/>
                    <a:p>
                      <a:r>
                        <a:rPr lang="fr-FR"/>
                        <a:t>1,9 millions m</a:t>
                      </a:r>
                      <a:r>
                        <a:rPr lang="fr-FR" baseline="30000"/>
                        <a:t>3</a:t>
                      </a:r>
                      <a:r>
                        <a:rPr lang="fr-FR"/>
                        <a:t>/an</a:t>
                      </a:r>
                    </a:p>
                  </a:txBody>
                  <a:tcPr marL="7620" marR="7620" marT="7620" marB="7620" anchor="ctr">
                    <a:lnL>
                      <a:noFill/>
                    </a:lnL>
                    <a:lnR>
                      <a:noFill/>
                    </a:lnR>
                    <a:lnT>
                      <a:noFill/>
                    </a:lnT>
                    <a:lnB>
                      <a:noFill/>
                    </a:lnB>
                  </a:tcPr>
                </a:tc>
                <a:extLst>
                  <a:ext uri="{0D108BD9-81ED-4DB2-BD59-A6C34878D82A}">
                    <a16:rowId xmlns:a16="http://schemas.microsoft.com/office/drawing/2014/main" val="3820641162"/>
                  </a:ext>
                </a:extLst>
              </a:tr>
              <a:tr h="0">
                <a:tc>
                  <a:txBody>
                    <a:bodyPr/>
                    <a:lstStyle/>
                    <a:p>
                      <a:r>
                        <a:rPr lang="fr-FR" dirty="0"/>
                        <a:t>Eau de surface</a:t>
                      </a:r>
                    </a:p>
                  </a:txBody>
                  <a:tcPr marL="7620" marR="7620" marT="7620" marB="7620" anchor="ctr">
                    <a:lnL>
                      <a:noFill/>
                    </a:lnL>
                    <a:lnR>
                      <a:noFill/>
                    </a:lnR>
                    <a:lnT>
                      <a:noFill/>
                    </a:lnT>
                    <a:lnB>
                      <a:noFill/>
                    </a:lnB>
                  </a:tcPr>
                </a:tc>
                <a:tc>
                  <a:txBody>
                    <a:bodyPr/>
                    <a:lstStyle/>
                    <a:p>
                      <a:r>
                        <a:rPr lang="fr-FR"/>
                        <a:t>1,0 million m</a:t>
                      </a:r>
                      <a:r>
                        <a:rPr lang="fr-FR" baseline="30000"/>
                        <a:t>3</a:t>
                      </a:r>
                      <a:r>
                        <a:rPr lang="fr-FR"/>
                        <a:t>/an</a:t>
                      </a:r>
                    </a:p>
                  </a:txBody>
                  <a:tcPr marL="7620" marR="7620" marT="7620" marB="7620" anchor="ctr">
                    <a:lnL>
                      <a:noFill/>
                    </a:lnL>
                    <a:lnR>
                      <a:noFill/>
                    </a:lnR>
                    <a:lnT>
                      <a:noFill/>
                    </a:lnT>
                    <a:lnB>
                      <a:noFill/>
                    </a:lnB>
                  </a:tcPr>
                </a:tc>
                <a:extLst>
                  <a:ext uri="{0D108BD9-81ED-4DB2-BD59-A6C34878D82A}">
                    <a16:rowId xmlns:a16="http://schemas.microsoft.com/office/drawing/2014/main" val="804832613"/>
                  </a:ext>
                </a:extLst>
              </a:tr>
              <a:tr h="0">
                <a:tc>
                  <a:txBody>
                    <a:bodyPr/>
                    <a:lstStyle/>
                    <a:p>
                      <a:r>
                        <a:rPr lang="fr-FR" dirty="0"/>
                        <a:t>Pétrole</a:t>
                      </a:r>
                    </a:p>
                  </a:txBody>
                  <a:tcPr marL="7620" marR="7620" marT="7620" marB="7620" anchor="ctr">
                    <a:lnL>
                      <a:noFill/>
                    </a:lnL>
                    <a:lnR>
                      <a:noFill/>
                    </a:lnR>
                    <a:lnT>
                      <a:noFill/>
                    </a:lnT>
                    <a:lnB>
                      <a:noFill/>
                    </a:lnB>
                  </a:tcPr>
                </a:tc>
                <a:tc>
                  <a:txBody>
                    <a:bodyPr/>
                    <a:lstStyle/>
                    <a:p>
                      <a:r>
                        <a:rPr lang="fr-FR"/>
                        <a:t>20 000 t/an</a:t>
                      </a:r>
                    </a:p>
                  </a:txBody>
                  <a:tcPr marL="7620" marR="7620" marT="7620" marB="7620" anchor="ctr">
                    <a:lnL>
                      <a:noFill/>
                    </a:lnL>
                    <a:lnR>
                      <a:noFill/>
                    </a:lnR>
                    <a:lnT>
                      <a:noFill/>
                    </a:lnT>
                    <a:lnB>
                      <a:noFill/>
                    </a:lnB>
                  </a:tcPr>
                </a:tc>
                <a:extLst>
                  <a:ext uri="{0D108BD9-81ED-4DB2-BD59-A6C34878D82A}">
                    <a16:rowId xmlns:a16="http://schemas.microsoft.com/office/drawing/2014/main" val="3119914783"/>
                  </a:ext>
                </a:extLst>
              </a:tr>
              <a:tr h="0">
                <a:tc>
                  <a:txBody>
                    <a:bodyPr/>
                    <a:lstStyle/>
                    <a:p>
                      <a:r>
                        <a:rPr lang="fr-FR"/>
                        <a:t>Gypse</a:t>
                      </a:r>
                    </a:p>
                  </a:txBody>
                  <a:tcPr marL="7620" marR="7620" marT="7620" marB="7620" anchor="ctr">
                    <a:lnL>
                      <a:noFill/>
                    </a:lnL>
                    <a:lnR>
                      <a:noFill/>
                    </a:lnR>
                    <a:lnT>
                      <a:noFill/>
                    </a:lnT>
                    <a:lnB>
                      <a:noFill/>
                    </a:lnB>
                  </a:tcPr>
                </a:tc>
                <a:tc>
                  <a:txBody>
                    <a:bodyPr/>
                    <a:lstStyle/>
                    <a:p>
                      <a:r>
                        <a:rPr lang="fr-FR" dirty="0"/>
                        <a:t>200 000 t/an</a:t>
                      </a:r>
                    </a:p>
                  </a:txBody>
                  <a:tcPr marL="7620" marR="7620" marT="7620" marB="7620" anchor="ctr">
                    <a:lnL>
                      <a:noFill/>
                    </a:lnL>
                    <a:lnR>
                      <a:noFill/>
                    </a:lnR>
                    <a:lnT>
                      <a:noFill/>
                    </a:lnT>
                    <a:lnB>
                      <a:noFill/>
                    </a:lnB>
                  </a:tcPr>
                </a:tc>
                <a:extLst>
                  <a:ext uri="{0D108BD9-81ED-4DB2-BD59-A6C34878D82A}">
                    <a16:rowId xmlns:a16="http://schemas.microsoft.com/office/drawing/2014/main" val="3920483305"/>
                  </a:ext>
                </a:extLst>
              </a:tr>
            </a:tbl>
          </a:graphicData>
        </a:graphic>
      </p:graphicFrame>
      <p:graphicFrame>
        <p:nvGraphicFramePr>
          <p:cNvPr id="5" name="Tableau 4"/>
          <p:cNvGraphicFramePr>
            <a:graphicFrameLocks noGrp="1"/>
          </p:cNvGraphicFramePr>
          <p:nvPr>
            <p:extLst>
              <p:ext uri="{D42A27DB-BD31-4B8C-83A1-F6EECF244321}">
                <p14:modId xmlns:p14="http://schemas.microsoft.com/office/powerpoint/2010/main" val="3408374047"/>
              </p:ext>
            </p:extLst>
          </p:nvPr>
        </p:nvGraphicFramePr>
        <p:xfrm>
          <a:off x="1094936" y="4749385"/>
          <a:ext cx="4160644" cy="868680"/>
        </p:xfrm>
        <a:graphic>
          <a:graphicData uri="http://schemas.openxmlformats.org/drawingml/2006/table">
            <a:tbl>
              <a:tblPr/>
              <a:tblGrid>
                <a:gridCol w="2080322">
                  <a:extLst>
                    <a:ext uri="{9D8B030D-6E8A-4147-A177-3AD203B41FA5}">
                      <a16:colId xmlns:a16="http://schemas.microsoft.com/office/drawing/2014/main" val="1348840030"/>
                    </a:ext>
                  </a:extLst>
                </a:gridCol>
                <a:gridCol w="2080322">
                  <a:extLst>
                    <a:ext uri="{9D8B030D-6E8A-4147-A177-3AD203B41FA5}">
                      <a16:colId xmlns:a16="http://schemas.microsoft.com/office/drawing/2014/main" val="3879358777"/>
                    </a:ext>
                  </a:extLst>
                </a:gridCol>
              </a:tblGrid>
              <a:tr h="0">
                <a:tc>
                  <a:txBody>
                    <a:bodyPr/>
                    <a:lstStyle/>
                    <a:p>
                      <a:r>
                        <a:rPr lang="fr-FR" dirty="0"/>
                        <a:t>Investissement </a:t>
                      </a:r>
                    </a:p>
                  </a:txBody>
                  <a:tcPr marL="7620" marR="7620" marT="7620" marB="7620" anchor="ctr">
                    <a:lnL>
                      <a:noFill/>
                    </a:lnL>
                    <a:lnR>
                      <a:noFill/>
                    </a:lnR>
                    <a:lnT>
                      <a:noFill/>
                    </a:lnT>
                    <a:lnB>
                      <a:noFill/>
                    </a:lnB>
                  </a:tcPr>
                </a:tc>
                <a:tc>
                  <a:txBody>
                    <a:bodyPr/>
                    <a:lstStyle/>
                    <a:p>
                      <a:r>
                        <a:rPr lang="fr-FR" dirty="0"/>
                        <a:t>75 millions US$</a:t>
                      </a:r>
                    </a:p>
                  </a:txBody>
                  <a:tcPr marL="7620" marR="7620" marT="7620" marB="7620" anchor="ctr">
                    <a:lnL>
                      <a:noFill/>
                    </a:lnL>
                    <a:lnR>
                      <a:noFill/>
                    </a:lnR>
                    <a:lnT>
                      <a:noFill/>
                    </a:lnT>
                    <a:lnB>
                      <a:noFill/>
                    </a:lnB>
                  </a:tcPr>
                </a:tc>
                <a:extLst>
                  <a:ext uri="{0D108BD9-81ED-4DB2-BD59-A6C34878D82A}">
                    <a16:rowId xmlns:a16="http://schemas.microsoft.com/office/drawing/2014/main" val="2155398432"/>
                  </a:ext>
                </a:extLst>
              </a:tr>
              <a:tr h="0">
                <a:tc>
                  <a:txBody>
                    <a:bodyPr/>
                    <a:lstStyle/>
                    <a:p>
                      <a:r>
                        <a:rPr lang="fr-FR"/>
                        <a:t>Economies annuelles</a:t>
                      </a:r>
                    </a:p>
                  </a:txBody>
                  <a:tcPr marL="7620" marR="7620" marT="7620" marB="7620" anchor="ctr">
                    <a:lnL>
                      <a:noFill/>
                    </a:lnL>
                    <a:lnR>
                      <a:noFill/>
                    </a:lnR>
                    <a:lnT>
                      <a:noFill/>
                    </a:lnT>
                    <a:lnB>
                      <a:noFill/>
                    </a:lnB>
                  </a:tcPr>
                </a:tc>
                <a:tc>
                  <a:txBody>
                    <a:bodyPr/>
                    <a:lstStyle/>
                    <a:p>
                      <a:r>
                        <a:rPr lang="fr-FR"/>
                        <a:t>15 millions US$</a:t>
                      </a:r>
                    </a:p>
                  </a:txBody>
                  <a:tcPr marL="7620" marR="7620" marT="7620" marB="7620" anchor="ctr">
                    <a:lnL>
                      <a:noFill/>
                    </a:lnL>
                    <a:lnR>
                      <a:noFill/>
                    </a:lnR>
                    <a:lnT>
                      <a:noFill/>
                    </a:lnT>
                    <a:lnB>
                      <a:noFill/>
                    </a:lnB>
                  </a:tcPr>
                </a:tc>
                <a:extLst>
                  <a:ext uri="{0D108BD9-81ED-4DB2-BD59-A6C34878D82A}">
                    <a16:rowId xmlns:a16="http://schemas.microsoft.com/office/drawing/2014/main" val="1073738996"/>
                  </a:ext>
                </a:extLst>
              </a:tr>
              <a:tr h="0">
                <a:tc>
                  <a:txBody>
                    <a:bodyPr/>
                    <a:lstStyle/>
                    <a:p>
                      <a:r>
                        <a:rPr lang="fr-FR"/>
                        <a:t>Economies 1980-1998</a:t>
                      </a:r>
                    </a:p>
                  </a:txBody>
                  <a:tcPr marL="7620" marR="7620" marT="7620" marB="7620" anchor="ctr">
                    <a:lnL>
                      <a:noFill/>
                    </a:lnL>
                    <a:lnR>
                      <a:noFill/>
                    </a:lnR>
                    <a:lnT>
                      <a:noFill/>
                    </a:lnT>
                    <a:lnB>
                      <a:noFill/>
                    </a:lnB>
                  </a:tcPr>
                </a:tc>
                <a:tc>
                  <a:txBody>
                    <a:bodyPr/>
                    <a:lstStyle/>
                    <a:p>
                      <a:r>
                        <a:rPr lang="fr-FR" dirty="0"/>
                        <a:t>160 million US$</a:t>
                      </a:r>
                    </a:p>
                  </a:txBody>
                  <a:tcPr marL="7620" marR="7620" marT="7620" marB="7620" anchor="ctr">
                    <a:lnL>
                      <a:noFill/>
                    </a:lnL>
                    <a:lnR>
                      <a:noFill/>
                    </a:lnR>
                    <a:lnT>
                      <a:noFill/>
                    </a:lnT>
                    <a:lnB>
                      <a:noFill/>
                    </a:lnB>
                  </a:tcPr>
                </a:tc>
                <a:extLst>
                  <a:ext uri="{0D108BD9-81ED-4DB2-BD59-A6C34878D82A}">
                    <a16:rowId xmlns:a16="http://schemas.microsoft.com/office/drawing/2014/main" val="3198766969"/>
                  </a:ext>
                </a:extLst>
              </a:tr>
            </a:tbl>
          </a:graphicData>
        </a:graphic>
      </p:graphicFrame>
      <p:pic>
        <p:nvPicPr>
          <p:cNvPr id="7" name="Image 6"/>
          <p:cNvPicPr>
            <a:picLocks noChangeAspect="1"/>
          </p:cNvPicPr>
          <p:nvPr/>
        </p:nvPicPr>
        <p:blipFill>
          <a:blip r:embed="rId3"/>
          <a:stretch>
            <a:fillRect/>
          </a:stretch>
        </p:blipFill>
        <p:spPr>
          <a:xfrm>
            <a:off x="346668" y="871179"/>
            <a:ext cx="11167334" cy="5853761"/>
          </a:xfrm>
          <a:prstGeom prst="rect">
            <a:avLst/>
          </a:prstGeom>
        </p:spPr>
      </p:pic>
      <p:sp>
        <p:nvSpPr>
          <p:cNvPr id="8" name="Rectangle 7"/>
          <p:cNvSpPr/>
          <p:nvPr/>
        </p:nvSpPr>
        <p:spPr>
          <a:xfrm>
            <a:off x="346668" y="910759"/>
            <a:ext cx="6096000" cy="5909310"/>
          </a:xfrm>
          <a:prstGeom prst="rect">
            <a:avLst/>
          </a:prstGeom>
        </p:spPr>
        <p:txBody>
          <a:bodyPr wrap="square">
            <a:spAutoFit/>
          </a:bodyPr>
          <a:lstStyle/>
          <a:p>
            <a:r>
              <a:rPr lang="fr-FR" sz="2400" b="1" i="1" dirty="0">
                <a:solidFill>
                  <a:schemeClr val="bg1"/>
                </a:solidFill>
                <a:latin typeface="35EbbdbArial,Italic"/>
              </a:rPr>
              <a:t>E</a:t>
            </a:r>
            <a:r>
              <a:rPr lang="fr-FR" sz="2400" b="1" i="1" dirty="0" smtClean="0">
                <a:solidFill>
                  <a:schemeClr val="bg1"/>
                </a:solidFill>
                <a:latin typeface="35EbbdbArial,Italic"/>
              </a:rPr>
              <a:t>conomies </a:t>
            </a:r>
            <a:r>
              <a:rPr lang="fr-FR" sz="2400" b="1" i="1" dirty="0">
                <a:solidFill>
                  <a:schemeClr val="bg1"/>
                </a:solidFill>
                <a:latin typeface="35EbbdbArial,Italic"/>
              </a:rPr>
              <a:t>de ressources:</a:t>
            </a:r>
          </a:p>
          <a:p>
            <a:r>
              <a:rPr lang="fr-FR" sz="2400" b="1" dirty="0">
                <a:solidFill>
                  <a:schemeClr val="bg1"/>
                </a:solidFill>
                <a:latin typeface="33Ebb90Arial"/>
              </a:rPr>
              <a:t>• </a:t>
            </a:r>
            <a:r>
              <a:rPr lang="fr-FR" sz="2400" b="1" dirty="0" smtClean="0">
                <a:solidFill>
                  <a:schemeClr val="bg1"/>
                </a:solidFill>
                <a:latin typeface="33Ebb90Arial"/>
              </a:rPr>
              <a:t>-30 </a:t>
            </a:r>
            <a:r>
              <a:rPr lang="fr-FR" sz="2400" b="1" dirty="0">
                <a:solidFill>
                  <a:schemeClr val="bg1"/>
                </a:solidFill>
                <a:latin typeface="33Ebb90Arial"/>
              </a:rPr>
              <a:t>% sur l’utilisation </a:t>
            </a:r>
            <a:r>
              <a:rPr lang="fr-FR" sz="2400" b="1" dirty="0" smtClean="0">
                <a:solidFill>
                  <a:schemeClr val="bg1"/>
                </a:solidFill>
                <a:latin typeface="33Ebb90Arial"/>
              </a:rPr>
              <a:t>d’énergie avec</a:t>
            </a:r>
          </a:p>
          <a:p>
            <a:r>
              <a:rPr lang="fr-FR" sz="2400" b="1" dirty="0" smtClean="0">
                <a:solidFill>
                  <a:schemeClr val="bg1"/>
                </a:solidFill>
                <a:latin typeface="33Ebb90Arial"/>
              </a:rPr>
              <a:t> une </a:t>
            </a:r>
            <a:r>
              <a:rPr lang="fr-FR" sz="2400" b="1" dirty="0">
                <a:solidFill>
                  <a:schemeClr val="bg1"/>
                </a:solidFill>
                <a:latin typeface="33Ebb90Arial"/>
              </a:rPr>
              <a:t>combinaison de chaleur et d’électricité</a:t>
            </a:r>
          </a:p>
          <a:p>
            <a:r>
              <a:rPr lang="fr-FR" sz="2400" b="1" dirty="0">
                <a:solidFill>
                  <a:schemeClr val="bg1"/>
                </a:solidFill>
                <a:latin typeface="33Ebb90Arial"/>
              </a:rPr>
              <a:t>/</a:t>
            </a:r>
            <a:r>
              <a:rPr lang="fr-FR" sz="2400" b="1" dirty="0" smtClean="0">
                <a:solidFill>
                  <a:schemeClr val="bg1"/>
                </a:solidFill>
                <a:latin typeface="33Ebb90Arial"/>
              </a:rPr>
              <a:t> </a:t>
            </a:r>
            <a:r>
              <a:rPr lang="fr-FR" sz="2400" b="1" dirty="0">
                <a:solidFill>
                  <a:schemeClr val="bg1"/>
                </a:solidFill>
                <a:latin typeface="33Ebb90Arial"/>
              </a:rPr>
              <a:t>une production </a:t>
            </a:r>
            <a:r>
              <a:rPr lang="fr-FR" sz="2400" b="1" dirty="0" smtClean="0">
                <a:solidFill>
                  <a:schemeClr val="bg1"/>
                </a:solidFill>
                <a:latin typeface="33Ebb90Arial"/>
              </a:rPr>
              <a:t>séparée</a:t>
            </a:r>
          </a:p>
          <a:p>
            <a:endParaRPr lang="fr-FR" sz="2400" b="1" dirty="0">
              <a:solidFill>
                <a:schemeClr val="bg1"/>
              </a:solidFill>
              <a:latin typeface="33Ebb90Arial"/>
            </a:endParaRPr>
          </a:p>
          <a:p>
            <a:r>
              <a:rPr lang="fr-FR" sz="2400" b="1" dirty="0">
                <a:solidFill>
                  <a:schemeClr val="bg1"/>
                </a:solidFill>
                <a:latin typeface="33Ebb90Arial"/>
              </a:rPr>
              <a:t>• Réduction de la consommation de </a:t>
            </a:r>
            <a:r>
              <a:rPr lang="fr-FR" sz="2400" b="1" dirty="0" smtClean="0">
                <a:solidFill>
                  <a:schemeClr val="bg1"/>
                </a:solidFill>
                <a:latin typeface="33Ebb90Arial"/>
              </a:rPr>
              <a:t>pétrole :3500 </a:t>
            </a:r>
            <a:r>
              <a:rPr lang="fr-FR" sz="2400" b="1" dirty="0">
                <a:solidFill>
                  <a:schemeClr val="bg1"/>
                </a:solidFill>
                <a:latin typeface="33Ebb90Arial"/>
              </a:rPr>
              <a:t>appareils de </a:t>
            </a:r>
            <a:r>
              <a:rPr lang="fr-FR" sz="2400" b="1" dirty="0" smtClean="0">
                <a:solidFill>
                  <a:schemeClr val="bg1"/>
                </a:solidFill>
                <a:latin typeface="33Ebb90Arial"/>
              </a:rPr>
              <a:t>chauffage</a:t>
            </a:r>
          </a:p>
          <a:p>
            <a:r>
              <a:rPr lang="fr-FR" sz="2400" b="1" dirty="0" smtClean="0">
                <a:solidFill>
                  <a:schemeClr val="bg1"/>
                </a:solidFill>
                <a:latin typeface="33Ebb90Arial"/>
              </a:rPr>
              <a:t> </a:t>
            </a:r>
          </a:p>
          <a:p>
            <a:r>
              <a:rPr lang="fr-FR" sz="2400" b="1" dirty="0" smtClean="0">
                <a:solidFill>
                  <a:schemeClr val="bg1"/>
                </a:solidFill>
                <a:latin typeface="33Ebb90Arial"/>
              </a:rPr>
              <a:t>•-25% consommation d’eau </a:t>
            </a:r>
          </a:p>
          <a:p>
            <a:endParaRPr lang="fr-FR" sz="2400" b="1" dirty="0" smtClean="0">
              <a:solidFill>
                <a:schemeClr val="bg1"/>
              </a:solidFill>
              <a:latin typeface="33Ebb90Arial"/>
            </a:endParaRPr>
          </a:p>
          <a:p>
            <a:r>
              <a:rPr lang="fr-FR" sz="2400" b="1" dirty="0" smtClean="0">
                <a:solidFill>
                  <a:schemeClr val="bg1"/>
                </a:solidFill>
                <a:latin typeface="33Ebb90Arial"/>
              </a:rPr>
              <a:t>• </a:t>
            </a:r>
            <a:r>
              <a:rPr lang="fr-FR" sz="2400" b="1" dirty="0">
                <a:solidFill>
                  <a:schemeClr val="bg1"/>
                </a:solidFill>
                <a:latin typeface="33Ebb90Arial"/>
              </a:rPr>
              <a:t>De nouvelles ressources de matières </a:t>
            </a:r>
            <a:r>
              <a:rPr lang="fr-FR" sz="2400" b="1" dirty="0" smtClean="0">
                <a:solidFill>
                  <a:schemeClr val="bg1"/>
                </a:solidFill>
                <a:latin typeface="33Ebb90Arial"/>
              </a:rPr>
              <a:t>premières </a:t>
            </a:r>
            <a:r>
              <a:rPr lang="fr-FR" sz="2400" b="1" dirty="0">
                <a:solidFill>
                  <a:schemeClr val="bg1"/>
                </a:solidFill>
                <a:latin typeface="33Ebb90Arial"/>
              </a:rPr>
              <a:t>ont été trouvées : gypse, </a:t>
            </a:r>
            <a:r>
              <a:rPr lang="fr-FR" sz="2400" b="1" dirty="0" smtClean="0">
                <a:solidFill>
                  <a:schemeClr val="bg1"/>
                </a:solidFill>
                <a:latin typeface="33Ebb90Arial"/>
              </a:rPr>
              <a:t>acide sulfurique</a:t>
            </a:r>
            <a:r>
              <a:rPr lang="fr-FR" sz="2400" b="1" dirty="0">
                <a:solidFill>
                  <a:schemeClr val="bg1"/>
                </a:solidFill>
                <a:latin typeface="33Ebb90Arial"/>
              </a:rPr>
              <a:t>, </a:t>
            </a:r>
            <a:r>
              <a:rPr lang="fr-FR" sz="2400" b="1" dirty="0" smtClean="0">
                <a:solidFill>
                  <a:schemeClr val="bg1"/>
                </a:solidFill>
                <a:latin typeface="33Ebb90Arial"/>
              </a:rPr>
              <a:t>fertilisants, centre de pisciculture.</a:t>
            </a:r>
          </a:p>
          <a:p>
            <a:endParaRPr lang="fr-FR" dirty="0"/>
          </a:p>
        </p:txBody>
      </p:sp>
      <p:pic>
        <p:nvPicPr>
          <p:cNvPr id="9" name="Image 8"/>
          <p:cNvPicPr>
            <a:picLocks noChangeAspect="1"/>
          </p:cNvPicPr>
          <p:nvPr/>
        </p:nvPicPr>
        <p:blipFill>
          <a:blip r:embed="rId4"/>
          <a:stretch>
            <a:fillRect/>
          </a:stretch>
        </p:blipFill>
        <p:spPr>
          <a:xfrm>
            <a:off x="6104623" y="871179"/>
            <a:ext cx="6087377" cy="5728314"/>
          </a:xfrm>
          <a:prstGeom prst="rect">
            <a:avLst/>
          </a:prstGeom>
        </p:spPr>
      </p:pic>
    </p:spTree>
    <p:extLst>
      <p:ext uri="{BB962C8B-B14F-4D97-AF65-F5344CB8AC3E}">
        <p14:creationId xmlns:p14="http://schemas.microsoft.com/office/powerpoint/2010/main" val="242267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grands principes</a:t>
            </a:r>
            <a:endParaRPr lang="fr-FR" dirty="0"/>
          </a:p>
        </p:txBody>
      </p:sp>
      <p:pic>
        <p:nvPicPr>
          <p:cNvPr id="3" name="Image 2"/>
          <p:cNvPicPr>
            <a:picLocks noChangeAspect="1"/>
          </p:cNvPicPr>
          <p:nvPr/>
        </p:nvPicPr>
        <p:blipFill rotWithShape="1">
          <a:blip r:embed="rId2"/>
          <a:srcRect l="3257" t="9835"/>
          <a:stretch/>
        </p:blipFill>
        <p:spPr>
          <a:xfrm>
            <a:off x="262170" y="2713964"/>
            <a:ext cx="11667659" cy="3620243"/>
          </a:xfrm>
          <a:prstGeom prst="rect">
            <a:avLst/>
          </a:prstGeom>
        </p:spPr>
      </p:pic>
      <p:sp>
        <p:nvSpPr>
          <p:cNvPr id="4" name="ZoneTexte 3"/>
          <p:cNvSpPr txBox="1"/>
          <p:nvPr/>
        </p:nvSpPr>
        <p:spPr>
          <a:xfrm>
            <a:off x="452176" y="1040004"/>
            <a:ext cx="11696281" cy="1569660"/>
          </a:xfrm>
          <a:prstGeom prst="rect">
            <a:avLst/>
          </a:prstGeom>
          <a:noFill/>
        </p:spPr>
        <p:txBody>
          <a:bodyPr wrap="square" rtlCol="0">
            <a:spAutoFit/>
          </a:bodyPr>
          <a:lstStyle/>
          <a:p>
            <a:r>
              <a:rPr lang="fr-FR" sz="3200" b="1" dirty="0" smtClean="0">
                <a:effectLst>
                  <a:outerShdw blurRad="38100" dist="38100" dir="2700000" algn="tl">
                    <a:srgbClr val="000000">
                      <a:alpha val="43137"/>
                    </a:srgbClr>
                  </a:outerShdw>
                </a:effectLst>
              </a:rPr>
              <a:t>La nature répond au juste besoin et ce faisant utilise un minimum d’énergie</a:t>
            </a:r>
          </a:p>
          <a:p>
            <a:r>
              <a:rPr lang="fr-FR" sz="3200" b="1" dirty="0" smtClean="0">
                <a:effectLst>
                  <a:outerShdw blurRad="38100" dist="38100" dir="2700000" algn="tl">
                    <a:srgbClr val="000000">
                      <a:alpha val="43137"/>
                    </a:srgbClr>
                  </a:outerShdw>
                </a:effectLst>
              </a:rPr>
              <a:t>La nature intègre le temps comme valeur sans chercher à la réduire </a:t>
            </a:r>
          </a:p>
        </p:txBody>
      </p:sp>
    </p:spTree>
    <p:extLst>
      <p:ext uri="{BB962C8B-B14F-4D97-AF65-F5344CB8AC3E}">
        <p14:creationId xmlns:p14="http://schemas.microsoft.com/office/powerpoint/2010/main" val="3738059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…va servir à quoi ?</a:t>
            </a:r>
            <a:endParaRPr lang="fr-FR" dirty="0"/>
          </a:p>
        </p:txBody>
      </p:sp>
      <p:sp>
        <p:nvSpPr>
          <p:cNvPr id="3" name="Espace réservé du pied de page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466D8FE-5733-7B45-8963-854D3AC5C96E}" type="slidenum">
              <a:rPr kumimoji="0" lang="fr-FR"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fr-FR"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Image 5"/>
          <p:cNvPicPr>
            <a:picLocks noChangeAspect="1"/>
          </p:cNvPicPr>
          <p:nvPr/>
        </p:nvPicPr>
        <p:blipFill>
          <a:blip r:embed="rId3"/>
          <a:stretch>
            <a:fillRect/>
          </a:stretch>
        </p:blipFill>
        <p:spPr>
          <a:xfrm>
            <a:off x="1727738" y="776050"/>
            <a:ext cx="8736524" cy="5368845"/>
          </a:xfrm>
          <a:prstGeom prst="rect">
            <a:avLst/>
          </a:prstGeom>
        </p:spPr>
      </p:pic>
      <p:grpSp>
        <p:nvGrpSpPr>
          <p:cNvPr id="4" name="Groupe 3"/>
          <p:cNvGrpSpPr/>
          <p:nvPr/>
        </p:nvGrpSpPr>
        <p:grpSpPr>
          <a:xfrm>
            <a:off x="7132320" y="558800"/>
            <a:ext cx="3759200" cy="5252720"/>
            <a:chOff x="7132320" y="558800"/>
            <a:chExt cx="3759200" cy="5252720"/>
          </a:xfrm>
        </p:grpSpPr>
        <p:sp>
          <p:nvSpPr>
            <p:cNvPr id="10" name="Ellipse 9"/>
            <p:cNvSpPr/>
            <p:nvPr/>
          </p:nvSpPr>
          <p:spPr>
            <a:xfrm>
              <a:off x="7132320" y="558800"/>
              <a:ext cx="3759200" cy="10363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Connecteur droit 12"/>
            <p:cNvCxnSpPr/>
            <p:nvPr/>
          </p:nvCxnSpPr>
          <p:spPr>
            <a:xfrm flipV="1">
              <a:off x="9032240" y="1595120"/>
              <a:ext cx="10160" cy="4216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9050" y="1475854"/>
            <a:ext cx="1575083" cy="1575083"/>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9546" y="3045135"/>
            <a:ext cx="1309061" cy="1151974"/>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64262" y="4388758"/>
            <a:ext cx="1712824" cy="782760"/>
          </a:xfrm>
          <a:prstGeom prst="rect">
            <a:avLst/>
          </a:prstGeom>
        </p:spPr>
      </p:pic>
      <p:pic>
        <p:nvPicPr>
          <p:cNvPr id="11" name="Imag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5141" y="138033"/>
            <a:ext cx="1728190" cy="1606734"/>
          </a:xfrm>
          <a:prstGeom prst="rect">
            <a:avLst/>
          </a:prstGeom>
        </p:spPr>
      </p:pic>
    </p:spTree>
    <p:extLst>
      <p:ext uri="{BB962C8B-B14F-4D97-AF65-F5344CB8AC3E}">
        <p14:creationId xmlns:p14="http://schemas.microsoft.com/office/powerpoint/2010/main" val="329167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50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50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1000"/>
                            </p:stCondLst>
                            <p:childTnLst>
                              <p:par>
                                <p:cTn id="19" presetID="1" presetClass="entr" presetSubtype="0" fill="hold" nodeType="afterEffect">
                                  <p:stCondLst>
                                    <p:cond delay="500"/>
                                  </p:stCondLst>
                                  <p:childTnLst>
                                    <p:set>
                                      <p:cBhvr>
                                        <p:cTn id="20" dur="1" fill="hold">
                                          <p:stCondLst>
                                            <p:cond delay="24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2481732" y="645274"/>
            <a:ext cx="6681795" cy="5834378"/>
          </a:xfrm>
          <a:prstGeom prst="rect">
            <a:avLst/>
          </a:prstGeom>
        </p:spPr>
      </p:pic>
      <p:sp>
        <p:nvSpPr>
          <p:cNvPr id="2" name="Titre 1"/>
          <p:cNvSpPr>
            <a:spLocks noGrp="1"/>
          </p:cNvSpPr>
          <p:nvPr>
            <p:ph type="title"/>
          </p:nvPr>
        </p:nvSpPr>
        <p:spPr/>
        <p:txBody>
          <a:bodyPr/>
          <a:lstStyle/>
          <a:p>
            <a:r>
              <a:rPr lang="fr-FR" dirty="0" smtClean="0"/>
              <a:t>La limite de l’énergie : taux de retour énergétique décroissant</a:t>
            </a:r>
            <a:endParaRPr lang="fr-FR" dirty="0"/>
          </a:p>
        </p:txBody>
      </p:sp>
      <p:sp>
        <p:nvSpPr>
          <p:cNvPr id="3" name="Espace réservé du pied de page 2"/>
          <p:cNvSpPr>
            <a:spLocks noGrp="1"/>
          </p:cNvSpPr>
          <p:nvPr>
            <p:ph type="ftr" sz="quarter" idx="11"/>
          </p:nvPr>
        </p:nvSpPr>
        <p:spPr/>
        <p:txBody>
          <a:bodyPr/>
          <a:lstStyle/>
          <a:p>
            <a:fld id="{3466D8FE-5733-7B45-8963-854D3AC5C96E}" type="slidenum">
              <a:rPr lang="fr-FR" smtClean="0"/>
              <a:pPr/>
              <a:t>7</a:t>
            </a:fld>
            <a:endParaRPr lang="fr-FR" dirty="0"/>
          </a:p>
        </p:txBody>
      </p:sp>
      <p:pic>
        <p:nvPicPr>
          <p:cNvPr id="8" name="Image 7" descr="Résultat de recherche d'images pour &quot;pile&quot;"/>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764914" y="5115379"/>
            <a:ext cx="1019128" cy="1180709"/>
          </a:xfrm>
          <a:prstGeom prst="rect">
            <a:avLst/>
          </a:prstGeom>
          <a:noFill/>
          <a:ln>
            <a:noFill/>
          </a:ln>
        </p:spPr>
      </p:pic>
      <p:sp>
        <p:nvSpPr>
          <p:cNvPr id="9" name="Zone de texte 54"/>
          <p:cNvSpPr txBox="1"/>
          <p:nvPr/>
        </p:nvSpPr>
        <p:spPr>
          <a:xfrm>
            <a:off x="8706740" y="5044407"/>
            <a:ext cx="1394386" cy="63288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pPr>
            <a:r>
              <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0,02 !</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r>
              <a:rPr lang="fr-FR"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fr-FR"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 10" descr="Résultat de recherche d'images pour &quot;pétrole&quot;"/>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7397520" y="4012390"/>
            <a:ext cx="1766006" cy="1102988"/>
          </a:xfrm>
          <a:prstGeom prst="rect">
            <a:avLst/>
          </a:prstGeom>
          <a:noFill/>
          <a:ln>
            <a:noFill/>
          </a:ln>
        </p:spPr>
      </p:pic>
      <p:pic>
        <p:nvPicPr>
          <p:cNvPr id="13" name="Image 12"/>
          <p:cNvPicPr>
            <a:picLocks noChangeAspect="1"/>
          </p:cNvPicPr>
          <p:nvPr/>
        </p:nvPicPr>
        <p:blipFill>
          <a:blip r:embed="rId5"/>
          <a:stretch>
            <a:fillRect/>
          </a:stretch>
        </p:blipFill>
        <p:spPr>
          <a:xfrm>
            <a:off x="5548825" y="2229277"/>
            <a:ext cx="787350" cy="1361902"/>
          </a:xfrm>
          <a:prstGeom prst="rect">
            <a:avLst/>
          </a:prstGeom>
        </p:spPr>
      </p:pic>
      <p:pic>
        <p:nvPicPr>
          <p:cNvPr id="15" name="Image 14"/>
          <p:cNvPicPr>
            <a:picLocks noChangeAspect="1"/>
          </p:cNvPicPr>
          <p:nvPr/>
        </p:nvPicPr>
        <p:blipFill>
          <a:blip r:embed="rId6"/>
          <a:stretch>
            <a:fillRect/>
          </a:stretch>
        </p:blipFill>
        <p:spPr>
          <a:xfrm>
            <a:off x="6720944" y="3134299"/>
            <a:ext cx="674018" cy="1035991"/>
          </a:xfrm>
          <a:prstGeom prst="rect">
            <a:avLst/>
          </a:prstGeom>
        </p:spPr>
      </p:pic>
    </p:spTree>
    <p:extLst>
      <p:ext uri="{BB962C8B-B14F-4D97-AF65-F5344CB8AC3E}">
        <p14:creationId xmlns:p14="http://schemas.microsoft.com/office/powerpoint/2010/main" val="19507298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48430" y="1312120"/>
            <a:ext cx="8284447" cy="4811747"/>
          </a:xfrm>
          <a:prstGeom prst="rect">
            <a:avLst/>
          </a:prstGeom>
        </p:spPr>
      </p:pic>
      <p:sp>
        <p:nvSpPr>
          <p:cNvPr id="2" name="Titre 1"/>
          <p:cNvSpPr>
            <a:spLocks noGrp="1"/>
          </p:cNvSpPr>
          <p:nvPr>
            <p:ph type="title"/>
          </p:nvPr>
        </p:nvSpPr>
        <p:spPr/>
        <p:txBody>
          <a:bodyPr/>
          <a:lstStyle/>
          <a:p>
            <a:r>
              <a:rPr lang="fr-FR" dirty="0" smtClean="0"/>
              <a:t>Pourquoi prélever les énergies non renouvelables ?</a:t>
            </a:r>
            <a:endParaRPr lang="fr-FR" dirty="0"/>
          </a:p>
        </p:txBody>
      </p:sp>
      <p:grpSp>
        <p:nvGrpSpPr>
          <p:cNvPr id="8" name="Groupe 7"/>
          <p:cNvGrpSpPr/>
          <p:nvPr/>
        </p:nvGrpSpPr>
        <p:grpSpPr>
          <a:xfrm>
            <a:off x="8476948" y="776050"/>
            <a:ext cx="3105452" cy="5180814"/>
            <a:chOff x="9403377" y="1907605"/>
            <a:chExt cx="1939267" cy="3235272"/>
          </a:xfrm>
        </p:grpSpPr>
        <p:pic>
          <p:nvPicPr>
            <p:cNvPr id="1026" name="Picture 2" descr="Image éolienne - Dessin 255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3377" y="2620722"/>
              <a:ext cx="1785421" cy="2522155"/>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9403377" y="1907605"/>
              <a:ext cx="1939267" cy="9802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smtClean="0">
                  <a:ln>
                    <a:noFill/>
                  </a:ln>
                  <a:solidFill>
                    <a:prstClr val="black"/>
                  </a:solidFill>
                  <a:effectLst/>
                  <a:uLnTx/>
                  <a:uFillTx/>
                  <a:latin typeface="Calibri" panose="020F0502020204030204"/>
                  <a:ea typeface="+mn-ea"/>
                  <a:cs typeface="+mn-cs"/>
                </a:rPr>
                <a:t>Mais une éolienne c’est 178 GJ/tonnes…</a:t>
              </a:r>
              <a:endParaRPr kumimoji="0" lang="fr-FR"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1" name="Rectangle 10"/>
          <p:cNvSpPr/>
          <p:nvPr/>
        </p:nvSpPr>
        <p:spPr>
          <a:xfrm>
            <a:off x="287383" y="3088060"/>
            <a:ext cx="7690900" cy="22415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33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Pourquoi prélever les énergies non renouvelables ?</a:t>
            </a:r>
          </a:p>
        </p:txBody>
      </p:sp>
      <p:pic>
        <p:nvPicPr>
          <p:cNvPr id="1028" name="Picture 4" descr="Espace pédagogique : physique chimie - stockage de l'énergie"/>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38641"/>
          <a:stretch/>
        </p:blipFill>
        <p:spPr bwMode="auto">
          <a:xfrm>
            <a:off x="609600" y="946192"/>
            <a:ext cx="5820854" cy="5703990"/>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e 31"/>
          <p:cNvGrpSpPr/>
          <p:nvPr/>
        </p:nvGrpSpPr>
        <p:grpSpPr>
          <a:xfrm>
            <a:off x="6402958" y="776050"/>
            <a:ext cx="5179442" cy="5180814"/>
            <a:chOff x="6402958" y="776050"/>
            <a:chExt cx="5179442" cy="5180814"/>
          </a:xfrm>
        </p:grpSpPr>
        <p:grpSp>
          <p:nvGrpSpPr>
            <p:cNvPr id="14" name="Groupe 13"/>
            <p:cNvGrpSpPr/>
            <p:nvPr/>
          </p:nvGrpSpPr>
          <p:grpSpPr>
            <a:xfrm>
              <a:off x="8476948" y="776050"/>
              <a:ext cx="3105452" cy="5180814"/>
              <a:chOff x="9403377" y="1907605"/>
              <a:chExt cx="1939267" cy="3235272"/>
            </a:xfrm>
          </p:grpSpPr>
          <p:pic>
            <p:nvPicPr>
              <p:cNvPr id="15" name="Picture 2" descr="Image éolienne - Dessin 255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3377" y="2620722"/>
                <a:ext cx="1785421" cy="2522155"/>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p:cNvSpPr txBox="1"/>
              <p:nvPr/>
            </p:nvSpPr>
            <p:spPr>
              <a:xfrm>
                <a:off x="9403377" y="1907605"/>
                <a:ext cx="1939267" cy="6726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smtClean="0">
                    <a:ln>
                      <a:noFill/>
                    </a:ln>
                    <a:solidFill>
                      <a:prstClr val="black"/>
                    </a:solidFill>
                    <a:effectLst/>
                    <a:uLnTx/>
                    <a:uFillTx/>
                    <a:latin typeface="Calibri" panose="020F0502020204030204"/>
                    <a:ea typeface="+mn-ea"/>
                    <a:cs typeface="+mn-cs"/>
                  </a:rPr>
                  <a:t>Une éolienne c’est 0,28 W/kg…</a:t>
                </a:r>
                <a:endParaRPr kumimoji="0" lang="fr-FR"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4" name="Connecteur droit avec flèche 3"/>
            <p:cNvCxnSpPr>
              <a:stCxn id="15" idx="1"/>
              <a:endCxn id="6" idx="7"/>
            </p:cNvCxnSpPr>
            <p:nvPr/>
          </p:nvCxnSpPr>
          <p:spPr>
            <a:xfrm flipH="1">
              <a:off x="6535995" y="3937433"/>
              <a:ext cx="1940953" cy="18278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Ellipse 5"/>
            <p:cNvSpPr/>
            <p:nvPr/>
          </p:nvSpPr>
          <p:spPr>
            <a:xfrm>
              <a:off x="6402958" y="5743947"/>
              <a:ext cx="155863" cy="1454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1" name="Picture 4" descr="Espace pédagogique : physique chimie - stockage de l'énergie"/>
          <p:cNvPicPr>
            <a:picLocks noChangeAspect="1" noChangeArrowheads="1"/>
          </p:cNvPicPr>
          <p:nvPr/>
        </p:nvPicPr>
        <p:blipFill rotWithShape="1">
          <a:blip r:embed="rId3">
            <a:extLst>
              <a:ext uri="{28A0092B-C50C-407E-A947-70E740481C1C}">
                <a14:useLocalDpi xmlns:a14="http://schemas.microsoft.com/office/drawing/2010/main" val="0"/>
              </a:ext>
            </a:extLst>
          </a:blip>
          <a:srcRect l="64220" t="27443" r="4032" b="32031"/>
          <a:stretch/>
        </p:blipFill>
        <p:spPr bwMode="auto">
          <a:xfrm>
            <a:off x="5581857" y="946192"/>
            <a:ext cx="1853210" cy="1422343"/>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e 29"/>
          <p:cNvGrpSpPr/>
          <p:nvPr/>
        </p:nvGrpSpPr>
        <p:grpSpPr>
          <a:xfrm>
            <a:off x="5871656" y="3284865"/>
            <a:ext cx="2295599" cy="1263665"/>
            <a:chOff x="5871656" y="3284865"/>
            <a:chExt cx="2295599" cy="1263665"/>
          </a:xfrm>
        </p:grpSpPr>
        <p:sp>
          <p:nvSpPr>
            <p:cNvPr id="19" name="Ellipse 18"/>
            <p:cNvSpPr/>
            <p:nvPr/>
          </p:nvSpPr>
          <p:spPr>
            <a:xfrm>
              <a:off x="5871656" y="4403057"/>
              <a:ext cx="155863" cy="14547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Renault Twingo Jade: Mamie fait de la résistance"/>
            <p:cNvPicPr>
              <a:picLocks noChangeAspect="1" noChangeArrowheads="1"/>
            </p:cNvPicPr>
            <p:nvPr/>
          </p:nvPicPr>
          <p:blipFill rotWithShape="1">
            <a:blip r:embed="rId5" cstate="print">
              <a:clrChange>
                <a:clrFrom>
                  <a:srgbClr val="FDFCFA"/>
                </a:clrFrom>
                <a:clrTo>
                  <a:srgbClr val="FDFCFA">
                    <a:alpha val="0"/>
                  </a:srgbClr>
                </a:clrTo>
              </a:clrChange>
              <a:extLst>
                <a:ext uri="{28A0092B-C50C-407E-A947-70E740481C1C}">
                  <a14:useLocalDpi xmlns:a14="http://schemas.microsoft.com/office/drawing/2010/main" val="0"/>
                </a:ext>
              </a:extLst>
            </a:blip>
            <a:srcRect l="11072" r="8144"/>
            <a:stretch/>
          </p:blipFill>
          <p:spPr bwMode="auto">
            <a:xfrm>
              <a:off x="6754091" y="3284865"/>
              <a:ext cx="1413164" cy="1166195"/>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Connecteur droit avec flèche 17"/>
            <p:cNvCxnSpPr>
              <a:stCxn id="2050" idx="1"/>
              <a:endCxn id="19" idx="4"/>
            </p:cNvCxnSpPr>
            <p:nvPr/>
          </p:nvCxnSpPr>
          <p:spPr>
            <a:xfrm flipH="1">
              <a:off x="5949588" y="3867963"/>
              <a:ext cx="804503" cy="6805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e 30"/>
          <p:cNvGrpSpPr/>
          <p:nvPr/>
        </p:nvGrpSpPr>
        <p:grpSpPr>
          <a:xfrm>
            <a:off x="4905302" y="2865363"/>
            <a:ext cx="3190031" cy="675249"/>
            <a:chOff x="4905302" y="2865363"/>
            <a:chExt cx="3190031" cy="675249"/>
          </a:xfrm>
        </p:grpSpPr>
        <p:sp>
          <p:nvSpPr>
            <p:cNvPr id="29" name="Ellipse 28"/>
            <p:cNvSpPr/>
            <p:nvPr/>
          </p:nvSpPr>
          <p:spPr>
            <a:xfrm>
              <a:off x="4905302" y="3395139"/>
              <a:ext cx="155863" cy="14547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ZoneTexte 25"/>
            <p:cNvSpPr txBox="1"/>
            <p:nvPr/>
          </p:nvSpPr>
          <p:spPr>
            <a:xfrm>
              <a:off x="6535995" y="2865363"/>
              <a:ext cx="15593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smtClean="0">
                  <a:ln>
                    <a:noFill/>
                  </a:ln>
                  <a:solidFill>
                    <a:prstClr val="black"/>
                  </a:solidFill>
                  <a:effectLst/>
                  <a:uLnTx/>
                  <a:uFillTx/>
                  <a:latin typeface="Calibri" panose="020F0502020204030204"/>
                  <a:ea typeface="+mn-ea"/>
                  <a:cs typeface="+mn-cs"/>
                </a:rPr>
                <a:t>Bugatti </a:t>
              </a:r>
              <a:r>
                <a:rPr kumimoji="0" lang="fr-FR"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Veyron</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8" name="Connecteur droit avec flèche 27"/>
            <p:cNvCxnSpPr>
              <a:stCxn id="26" idx="1"/>
              <a:endCxn id="29" idx="7"/>
            </p:cNvCxnSpPr>
            <p:nvPr/>
          </p:nvCxnSpPr>
          <p:spPr>
            <a:xfrm flipH="1">
              <a:off x="5038339" y="3050029"/>
              <a:ext cx="1497656" cy="3664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7" name="ZoneTexte 36"/>
          <p:cNvSpPr txBox="1"/>
          <p:nvPr/>
        </p:nvSpPr>
        <p:spPr>
          <a:xfrm>
            <a:off x="8476948" y="1852025"/>
            <a:ext cx="3105452" cy="403187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smtClean="0">
                <a:ln>
                  <a:noFill/>
                </a:ln>
                <a:solidFill>
                  <a:prstClr val="black"/>
                </a:solidFill>
                <a:effectLst/>
                <a:uLnTx/>
                <a:uFillTx/>
                <a:latin typeface="Calibri" panose="020F0502020204030204"/>
                <a:ea typeface="+mn-ea"/>
                <a:cs typeface="+mn-cs"/>
              </a:rPr>
              <a:t>A travers la puissance, c’est la disponibilité immédiate des énergies non-renouvelables qui est déterminante.</a:t>
            </a:r>
            <a:endParaRPr kumimoji="0" lang="fr-FR"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36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dele-PPT-formation-2014-NF">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noFill/>
      </a:spPr>
      <a:bodyPr wrap="square" rtlCol="0">
        <a:spAutoFit/>
      </a:bodyPr>
      <a:lstStyle>
        <a:defPPr>
          <a:defRPr dirty="0">
            <a:latin typeface="Calibri Light" panose="020F0302020204030204" pitchFamily="34" charset="0"/>
          </a:defRPr>
        </a:defPPr>
      </a:lstStyle>
    </a:txDef>
  </a:objectDefaults>
  <a:extraClrSchemeLst/>
  <a:extLst>
    <a:ext uri="{05A4C25C-085E-4340-85A3-A5531E510DB2}">
      <thm15:themeFamily xmlns:thm15="http://schemas.microsoft.com/office/thememl/2012/main" name="CM-9 guidage en rotation" id="{AA6C25D0-4896-4147-AB2C-BBD863B56213}" vid="{EAC04EE3-8773-4499-AC33-2AF65B6E016D}"/>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24931</TotalTime>
  <Words>2639</Words>
  <Application>Microsoft Office PowerPoint</Application>
  <PresentationFormat>Grand écran</PresentationFormat>
  <Paragraphs>328</Paragraphs>
  <Slides>52</Slides>
  <Notes>27</Notes>
  <HiddenSlides>1</HiddenSlides>
  <MMClips>0</MMClips>
  <ScaleCrop>false</ScaleCrop>
  <HeadingPairs>
    <vt:vector size="8" baseType="variant">
      <vt:variant>
        <vt:lpstr>Polices utilisées</vt:lpstr>
      </vt:variant>
      <vt:variant>
        <vt:i4>10</vt:i4>
      </vt:variant>
      <vt:variant>
        <vt:lpstr>Thème</vt:lpstr>
      </vt:variant>
      <vt:variant>
        <vt:i4>2</vt:i4>
      </vt:variant>
      <vt:variant>
        <vt:lpstr>Serveurs OLE incorporés</vt:lpstr>
      </vt:variant>
      <vt:variant>
        <vt:i4>1</vt:i4>
      </vt:variant>
      <vt:variant>
        <vt:lpstr>Titres des diapositives</vt:lpstr>
      </vt:variant>
      <vt:variant>
        <vt:i4>52</vt:i4>
      </vt:variant>
    </vt:vector>
  </HeadingPairs>
  <TitlesOfParts>
    <vt:vector size="65" baseType="lpstr">
      <vt:lpstr>33Ebb90Arial</vt:lpstr>
      <vt:lpstr>35EbbdbArial,Italic</vt:lpstr>
      <vt:lpstr>Arial</vt:lpstr>
      <vt:lpstr>Arial</vt:lpstr>
      <vt:lpstr>Calibri</vt:lpstr>
      <vt:lpstr>Calibri Light</vt:lpstr>
      <vt:lpstr>Calibri,Bold</vt:lpstr>
      <vt:lpstr>Calibri2</vt:lpstr>
      <vt:lpstr>Calibri3</vt:lpstr>
      <vt:lpstr>Times New Roman</vt:lpstr>
      <vt:lpstr>Thème Office</vt:lpstr>
      <vt:lpstr>Modele-PPT-formation-2014-NF</vt:lpstr>
      <vt:lpstr>Package</vt:lpstr>
      <vt:lpstr>La bioinspiration face aux enjeux climatiques : solutions concrètes</vt:lpstr>
      <vt:lpstr>Du problème industriel à l’inspiration de la nature</vt:lpstr>
      <vt:lpstr>L’enjeu énergétique : ressources renouvelables à impact moindre</vt:lpstr>
      <vt:lpstr>La transition énergétique…la quoi?</vt:lpstr>
      <vt:lpstr>EROI : l’énergie pour extraire la matière qui contient l’énergie pour transporter l’énergie qui…</vt:lpstr>
      <vt:lpstr>…va servir à quoi ?</vt:lpstr>
      <vt:lpstr>La limite de l’énergie : taux de retour énergétique décroissant</vt:lpstr>
      <vt:lpstr>Pourquoi prélever les énergies non renouvelables ?</vt:lpstr>
      <vt:lpstr>Pourquoi prélever les énergies non renouvelables ?</vt:lpstr>
      <vt:lpstr>La limite de l’énergie : l’intensité matérielle croissante</vt:lpstr>
      <vt:lpstr>L’implantation des éoliennes : compromis entre rendement et impacts</vt:lpstr>
      <vt:lpstr>L’implantation des eoliennes : compromis entre rendement et impacts</vt:lpstr>
      <vt:lpstr>Les limites de l’énergie éolienne</vt:lpstr>
      <vt:lpstr>Problème taille et masse turbine éolienne + bruit lié à la masse d’air déplacée: modèle Colibri</vt:lpstr>
      <vt:lpstr>Problème taille et masse turbine éolienne + bruit lié à la masse d’air déplacée: modèle Colibri</vt:lpstr>
      <vt:lpstr>Le besoin : l’implantation urbaine </vt:lpstr>
      <vt:lpstr>Le besoin : Unéole, éolienne à faible intensité matérielle</vt:lpstr>
      <vt:lpstr>Augmentation de la puissance :Whale power</vt:lpstr>
      <vt:lpstr>Relation entre portance et « bosses »</vt:lpstr>
      <vt:lpstr>Réchauffement climatique: désertification et pénurie en eau propre</vt:lpstr>
      <vt:lpstr>Besoin : Récupération de la rosée présente dans les zones désertiques</vt:lpstr>
      <vt:lpstr>Namibie : la carapace du scarabée (Onymacris) , une succession de microbosses attirent l’eau et des rainures cireuses la font circuler</vt:lpstr>
      <vt:lpstr>Autres techniques inspirées</vt:lpstr>
      <vt:lpstr>Waterseer : permet de condenser l'humidité atmosphérique pour recueillir une eau pure</vt:lpstr>
      <vt:lpstr>Groassis waterboxx : reproduction de la protection naturelle + effet Lotus </vt:lpstr>
      <vt:lpstr>Effet Lotus: effet hydrophobe par tension superficielle</vt:lpstr>
      <vt:lpstr>Résultats : Reforestation dans des zones désertiques et ventées</vt:lpstr>
      <vt:lpstr>Le réchauffement climatique et son corollaire énergétique/ batiment</vt:lpstr>
      <vt:lpstr>Les effets du réchauffement climatique sur la production d’énergie : Eté 2018</vt:lpstr>
      <vt:lpstr>Un besoin en énergie croissant : la climatisation</vt:lpstr>
      <vt:lpstr>Scénario Négawatt</vt:lpstr>
      <vt:lpstr>Biomimétisme pour l’architecture</vt:lpstr>
      <vt:lpstr>Ecotone à Paris</vt:lpstr>
      <vt:lpstr>Systèmes de fermeture en fonction de l’humidité</vt:lpstr>
      <vt:lpstr>D’autres exemples d’applications issus de problématiques environnementales</vt:lpstr>
      <vt:lpstr>East Gate building en détail</vt:lpstr>
      <vt:lpstr>Principes de fonctionnement de la termitière</vt:lpstr>
      <vt:lpstr>Climatisation et purification de l’air grâce à une collaboration avec des champignons</vt:lpstr>
      <vt:lpstr>Température dans termitière</vt:lpstr>
      <vt:lpstr>Température en fonction des saisons et des ouvertures</vt:lpstr>
      <vt:lpstr>Principes de fonctionnement de l’East Gate</vt:lpstr>
      <vt:lpstr>Façade externe : effet des infractuosités sur l’absorption de la chaleur</vt:lpstr>
      <vt:lpstr>Planchers aérés pour échange de chaleur nuit/jour  et plafonds voûtés pour stockage d’air chaud</vt:lpstr>
      <vt:lpstr>Exploitation de la porosité des matériaux de construction: légèreté et isolation</vt:lpstr>
      <vt:lpstr>Autres effets pour diriger le flux d’air : l’effet COANDA </vt:lpstr>
      <vt:lpstr>Résultats énergétiques au niveau de l’édifice</vt:lpstr>
      <vt:lpstr>Autre exemple : CH2 à Melbourne City 25% de réduction d’énergie</vt:lpstr>
      <vt:lpstr>Earthship</vt:lpstr>
      <vt:lpstr>Autres inspirations</vt:lpstr>
      <vt:lpstr>Diminution de la consommation énergétique: mutualisation et récupération des éffluents</vt:lpstr>
      <vt:lpstr>Imitation des réseaux trophiques : transferts de matière et énergie entre systèmes</vt:lpstr>
      <vt:lpstr>Les grands principes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Ansoud Sébastien</dc:creator>
  <cp:lastModifiedBy>Ansoud Sébastien</cp:lastModifiedBy>
  <cp:revision>156</cp:revision>
  <dcterms:created xsi:type="dcterms:W3CDTF">2018-12-09T16:24:26Z</dcterms:created>
  <dcterms:modified xsi:type="dcterms:W3CDTF">2019-02-24T17:05:08Z</dcterms:modified>
</cp:coreProperties>
</file>