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59" r:id="rId3"/>
    <p:sldId id="262" r:id="rId4"/>
    <p:sldId id="263" r:id="rId5"/>
    <p:sldId id="269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7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6E0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918" autoAdjust="0"/>
  </p:normalViewPr>
  <p:slideViewPr>
    <p:cSldViewPr snapToGrid="0" showGuides="1">
      <p:cViewPr varScale="1">
        <p:scale>
          <a:sx n="80" d="100"/>
          <a:sy n="80" d="100"/>
        </p:scale>
        <p:origin x="1814" y="62"/>
      </p:cViewPr>
      <p:guideLst>
        <p:guide orient="horz" pos="2409"/>
        <p:guide pos="37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FDB2E-3005-45C5-82F6-07B5BB4DDBD8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4B565-FD72-42D1-8467-B7526A0FC5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B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0625" y="63936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pPr defTabSz="457200"/>
            <a:endParaRPr lang="fr-FR" dirty="0"/>
          </a:p>
        </p:txBody>
      </p:sp>
      <p:pic>
        <p:nvPicPr>
          <p:cNvPr id="5" name="Image 4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22" name="Image 21" descr="032_XW9K449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801411"/>
            <a:ext cx="8997696" cy="4512235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2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1955" y="634943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pPr defTabSz="457200"/>
            <a:endParaRPr lang="fr-FR" dirty="0"/>
          </a:p>
        </p:txBody>
      </p:sp>
      <p:pic>
        <p:nvPicPr>
          <p:cNvPr id="5" name="Image 4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21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1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4885377" y="-974591"/>
            <a:ext cx="3319824" cy="522065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Losange 11"/>
          <p:cNvSpPr/>
          <p:nvPr userDrawn="1"/>
        </p:nvSpPr>
        <p:spPr>
          <a:xfrm>
            <a:off x="6652282" y="-24175"/>
            <a:ext cx="2516403" cy="1639451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7346587" y="353825"/>
            <a:ext cx="1746574" cy="184825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Triangle isocèle 17"/>
          <p:cNvSpPr/>
          <p:nvPr userDrawn="1"/>
        </p:nvSpPr>
        <p:spPr>
          <a:xfrm rot="5400000">
            <a:off x="94524" y="2079251"/>
            <a:ext cx="3247355" cy="3436402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94524" y="1691901"/>
            <a:ext cx="3247355" cy="3436402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2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51000"/>
                </a:srgbClr>
              </a:gs>
              <a:gs pos="100000">
                <a:schemeClr val="bg1"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2000"/>
                </a:schemeClr>
              </a:gs>
              <a:gs pos="100000">
                <a:srgbClr val="9D1747">
                  <a:alpha val="22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Triangle isocèle 28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10000"/>
                </a:srgbClr>
              </a:gs>
              <a:gs pos="100000">
                <a:srgbClr val="FFFFFF">
                  <a:alpha val="10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Triangle isocèle 29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5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Triangle isocèle 30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30000"/>
                </a:srgbClr>
              </a:gs>
              <a:gs pos="0">
                <a:srgbClr val="FFFFFF">
                  <a:alpha val="3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defTabSz="45720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1A31A217-8750-3D45-897A-9370757FC2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1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51000"/>
                </a:srgbClr>
              </a:gs>
              <a:gs pos="100000">
                <a:schemeClr val="bg1"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2000"/>
                </a:schemeClr>
              </a:gs>
              <a:gs pos="100000">
                <a:srgbClr val="9D1747">
                  <a:alpha val="22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Triangle isocèle 21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10000"/>
                </a:srgbClr>
              </a:gs>
              <a:gs pos="100000">
                <a:srgbClr val="FFFFFF">
                  <a:alpha val="10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Triangle isocèle 26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5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Triangle isocèle 27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30000"/>
                </a:srgbClr>
              </a:gs>
              <a:gs pos="0">
                <a:srgbClr val="FFFFFF">
                  <a:alpha val="3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defTabSz="45720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1A31A217-8750-3D45-897A-9370757FC2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21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6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7200" y="698500"/>
            <a:ext cx="36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>
          <a:xfrm>
            <a:off x="457200" y="1016000"/>
            <a:ext cx="8229600" cy="5130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7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7200" y="698500"/>
            <a:ext cx="36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7200" y="698500"/>
            <a:ext cx="36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808538" y="1044575"/>
            <a:ext cx="3878262" cy="5119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457200" y="1044575"/>
            <a:ext cx="4198938" cy="51196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1338" indent="-269875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96938" indent="-269875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68400" indent="-271463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39863" indent="-271463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485748" y="3751050"/>
            <a:ext cx="6382027" cy="10721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 err="1" smtClean="0"/>
              <a:t>Emmenchement</a:t>
            </a:r>
            <a:r>
              <a:rPr lang="fr-FR" dirty="0" smtClean="0"/>
              <a:t>/ frettage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TD-5 – 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1800" b="0" i="1" dirty="0" smtClean="0"/>
              <a:t>Équipe pédagogique CDIM</a:t>
            </a:r>
            <a:endParaRPr lang="fr-FR" sz="1800" b="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5577556"/>
            <a:ext cx="1766887" cy="12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mécanisme : </a:t>
            </a:r>
            <a:r>
              <a:rPr lang="fr-FR" dirty="0" err="1" smtClean="0"/>
              <a:t>motoreducteur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93141" y="6356354"/>
            <a:ext cx="2895600" cy="365125"/>
          </a:xfrm>
        </p:spPr>
        <p:txBody>
          <a:bodyPr/>
          <a:lstStyle/>
          <a:p>
            <a:fld id="{3466D8FE-5733-7B45-8963-854D3AC5C9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6" y="1078961"/>
            <a:ext cx="4993146" cy="49744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4229100" y="3333751"/>
            <a:ext cx="514350" cy="819150"/>
          </a:xfrm>
          <a:prstGeom prst="rect">
            <a:avLst/>
          </a:prstGeom>
          <a:noFill/>
          <a:ln w="57150" cap="flat" cmpd="sng" algn="ctr">
            <a:solidFill>
              <a:srgbClr val="000044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44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</p:spPr>
        <p:txBody>
          <a:bodyPr/>
          <a:lstStyle/>
          <a:p>
            <a:r>
              <a:rPr lang="fr-FR" dirty="0" smtClean="0"/>
              <a:t>Rappel de CONAN: détermination pression admissible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97990" y="1032734"/>
            <a:ext cx="877707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Calcul de la pression nécessaire pour transmettre le couple et les efforts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Calcul du serrage minimum correspondant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Détermination de la pression admissible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Calcul du serrage maximal correspondant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Choix de l’ajustement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1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</p:spPr>
        <p:txBody>
          <a:bodyPr/>
          <a:lstStyle/>
          <a:p>
            <a:r>
              <a:rPr lang="fr-FR" dirty="0" smtClean="0"/>
              <a:t>Données matériau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-13" t="24764" r="63219" b="9611"/>
          <a:stretch/>
        </p:blipFill>
        <p:spPr>
          <a:xfrm>
            <a:off x="171450" y="1287560"/>
            <a:ext cx="8801100" cy="45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</p:spPr>
        <p:txBody>
          <a:bodyPr/>
          <a:lstStyle/>
          <a:p>
            <a:r>
              <a:rPr lang="fr-FR" dirty="0" smtClean="0"/>
              <a:t>Pondérations pour le calcul de la pression admissible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3" y="1570892"/>
            <a:ext cx="6901595" cy="138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</p:spPr>
        <p:txBody>
          <a:bodyPr/>
          <a:lstStyle/>
          <a:p>
            <a:r>
              <a:rPr lang="fr-FR" dirty="0" smtClean="0"/>
              <a:t>Rappel : ajustements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429859"/>
              </p:ext>
            </p:extLst>
          </p:nvPr>
        </p:nvGraphicFramePr>
        <p:xfrm>
          <a:off x="788669" y="1044734"/>
          <a:ext cx="6650355" cy="33604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5179">
                  <a:extLst>
                    <a:ext uri="{9D8B030D-6E8A-4147-A177-3AD203B41FA5}">
                      <a16:colId xmlns:a16="http://schemas.microsoft.com/office/drawing/2014/main" val="508863616"/>
                    </a:ext>
                  </a:extLst>
                </a:gridCol>
                <a:gridCol w="458849">
                  <a:extLst>
                    <a:ext uri="{9D8B030D-6E8A-4147-A177-3AD203B41FA5}">
                      <a16:colId xmlns:a16="http://schemas.microsoft.com/office/drawing/2014/main" val="577828642"/>
                    </a:ext>
                  </a:extLst>
                </a:gridCol>
                <a:gridCol w="276687">
                  <a:extLst>
                    <a:ext uri="{9D8B030D-6E8A-4147-A177-3AD203B41FA5}">
                      <a16:colId xmlns:a16="http://schemas.microsoft.com/office/drawing/2014/main" val="3947405092"/>
                    </a:ext>
                  </a:extLst>
                </a:gridCol>
                <a:gridCol w="277672">
                  <a:extLst>
                    <a:ext uri="{9D8B030D-6E8A-4147-A177-3AD203B41FA5}">
                      <a16:colId xmlns:a16="http://schemas.microsoft.com/office/drawing/2014/main" val="834838850"/>
                    </a:ext>
                  </a:extLst>
                </a:gridCol>
                <a:gridCol w="273734">
                  <a:extLst>
                    <a:ext uri="{9D8B030D-6E8A-4147-A177-3AD203B41FA5}">
                      <a16:colId xmlns:a16="http://schemas.microsoft.com/office/drawing/2014/main" val="160368172"/>
                    </a:ext>
                  </a:extLst>
                </a:gridCol>
                <a:gridCol w="273734">
                  <a:extLst>
                    <a:ext uri="{9D8B030D-6E8A-4147-A177-3AD203B41FA5}">
                      <a16:colId xmlns:a16="http://schemas.microsoft.com/office/drawing/2014/main" val="639630617"/>
                    </a:ext>
                  </a:extLst>
                </a:gridCol>
                <a:gridCol w="273734">
                  <a:extLst>
                    <a:ext uri="{9D8B030D-6E8A-4147-A177-3AD203B41FA5}">
                      <a16:colId xmlns:a16="http://schemas.microsoft.com/office/drawing/2014/main" val="1508258333"/>
                    </a:ext>
                  </a:extLst>
                </a:gridCol>
                <a:gridCol w="273734">
                  <a:extLst>
                    <a:ext uri="{9D8B030D-6E8A-4147-A177-3AD203B41FA5}">
                      <a16:colId xmlns:a16="http://schemas.microsoft.com/office/drawing/2014/main" val="76042726"/>
                    </a:ext>
                  </a:extLst>
                </a:gridCol>
                <a:gridCol w="277672">
                  <a:extLst>
                    <a:ext uri="{9D8B030D-6E8A-4147-A177-3AD203B41FA5}">
                      <a16:colId xmlns:a16="http://schemas.microsoft.com/office/drawing/2014/main" val="4000324201"/>
                    </a:ext>
                  </a:extLst>
                </a:gridCol>
                <a:gridCol w="269796">
                  <a:extLst>
                    <a:ext uri="{9D8B030D-6E8A-4147-A177-3AD203B41FA5}">
                      <a16:colId xmlns:a16="http://schemas.microsoft.com/office/drawing/2014/main" val="2947279564"/>
                    </a:ext>
                  </a:extLst>
                </a:gridCol>
                <a:gridCol w="273734">
                  <a:extLst>
                    <a:ext uri="{9D8B030D-6E8A-4147-A177-3AD203B41FA5}">
                      <a16:colId xmlns:a16="http://schemas.microsoft.com/office/drawing/2014/main" val="1906293215"/>
                    </a:ext>
                  </a:extLst>
                </a:gridCol>
                <a:gridCol w="273734">
                  <a:extLst>
                    <a:ext uri="{9D8B030D-6E8A-4147-A177-3AD203B41FA5}">
                      <a16:colId xmlns:a16="http://schemas.microsoft.com/office/drawing/2014/main" val="1744323581"/>
                    </a:ext>
                  </a:extLst>
                </a:gridCol>
                <a:gridCol w="273734">
                  <a:extLst>
                    <a:ext uri="{9D8B030D-6E8A-4147-A177-3AD203B41FA5}">
                      <a16:colId xmlns:a16="http://schemas.microsoft.com/office/drawing/2014/main" val="534248865"/>
                    </a:ext>
                  </a:extLst>
                </a:gridCol>
                <a:gridCol w="390908">
                  <a:extLst>
                    <a:ext uri="{9D8B030D-6E8A-4147-A177-3AD203B41FA5}">
                      <a16:colId xmlns:a16="http://schemas.microsoft.com/office/drawing/2014/main" val="1893411917"/>
                    </a:ext>
                  </a:extLst>
                </a:gridCol>
                <a:gridCol w="390908">
                  <a:extLst>
                    <a:ext uri="{9D8B030D-6E8A-4147-A177-3AD203B41FA5}">
                      <a16:colId xmlns:a16="http://schemas.microsoft.com/office/drawing/2014/main" val="192223517"/>
                    </a:ext>
                  </a:extLst>
                </a:gridCol>
                <a:gridCol w="390908">
                  <a:extLst>
                    <a:ext uri="{9D8B030D-6E8A-4147-A177-3AD203B41FA5}">
                      <a16:colId xmlns:a16="http://schemas.microsoft.com/office/drawing/2014/main" val="60711932"/>
                    </a:ext>
                  </a:extLst>
                </a:gridCol>
                <a:gridCol w="390908">
                  <a:extLst>
                    <a:ext uri="{9D8B030D-6E8A-4147-A177-3AD203B41FA5}">
                      <a16:colId xmlns:a16="http://schemas.microsoft.com/office/drawing/2014/main" val="4012668522"/>
                    </a:ext>
                  </a:extLst>
                </a:gridCol>
                <a:gridCol w="390908">
                  <a:extLst>
                    <a:ext uri="{9D8B030D-6E8A-4147-A177-3AD203B41FA5}">
                      <a16:colId xmlns:a16="http://schemas.microsoft.com/office/drawing/2014/main" val="63182966"/>
                    </a:ext>
                  </a:extLst>
                </a:gridCol>
                <a:gridCol w="390908">
                  <a:extLst>
                    <a:ext uri="{9D8B030D-6E8A-4147-A177-3AD203B41FA5}">
                      <a16:colId xmlns:a16="http://schemas.microsoft.com/office/drawing/2014/main" val="2068203270"/>
                    </a:ext>
                  </a:extLst>
                </a:gridCol>
                <a:gridCol w="582914">
                  <a:extLst>
                    <a:ext uri="{9D8B030D-6E8A-4147-A177-3AD203B41FA5}">
                      <a16:colId xmlns:a16="http://schemas.microsoft.com/office/drawing/2014/main" val="2846917530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Qualité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6747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 mm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8850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440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4424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8003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0095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1 300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8491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1 300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4489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390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1 000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1 600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620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390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1 000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1 600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9906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190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1 200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1 900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815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0,8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190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1 200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1 900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3588061"/>
                  </a:ext>
                </a:extLst>
              </a:tr>
              <a:tr h="43021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2 200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1684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2 200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4646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1 000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1 600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2 500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6683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1 000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1 600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2 500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2134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1,2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1 000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1 600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2 500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8537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290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1 150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1 850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2 900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7269635"/>
                  </a:ext>
                </a:extLst>
              </a:tr>
              <a:tr h="25876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290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1 150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1 850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2 900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483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290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1 150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1 850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2 900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8152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1 300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3 200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158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2,5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1 300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3 200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5021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355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890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2 300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3 600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3721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890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2 300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3 600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1479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155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1 550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2 500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4 000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159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≤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155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1 550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2 500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4 000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9088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&gt; 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500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155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630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970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1 550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>
                          <a:effectLst/>
                        </a:rPr>
                        <a:t>2 500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26695" algn="r">
                        <a:spcAft>
                          <a:spcPts val="0"/>
                        </a:spcAft>
                      </a:pPr>
                      <a:r>
                        <a:rPr lang="fr-FR" sz="800" kern="0" dirty="0">
                          <a:effectLst/>
                        </a:rPr>
                        <a:t>4 000</a:t>
                      </a:r>
                      <a:endParaRPr lang="fr-FR" sz="1200" kern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0736725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41161"/>
              </p:ext>
            </p:extLst>
          </p:nvPr>
        </p:nvGraphicFramePr>
        <p:xfrm>
          <a:off x="338670" y="776044"/>
          <a:ext cx="7972845" cy="5484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750">
                  <a:extLst>
                    <a:ext uri="{9D8B030D-6E8A-4147-A177-3AD203B41FA5}">
                      <a16:colId xmlns:a16="http://schemas.microsoft.com/office/drawing/2014/main" val="401915145"/>
                    </a:ext>
                  </a:extLst>
                </a:gridCol>
                <a:gridCol w="497336">
                  <a:extLst>
                    <a:ext uri="{9D8B030D-6E8A-4147-A177-3AD203B41FA5}">
                      <a16:colId xmlns:a16="http://schemas.microsoft.com/office/drawing/2014/main" val="2875215397"/>
                    </a:ext>
                  </a:extLst>
                </a:gridCol>
                <a:gridCol w="361980">
                  <a:extLst>
                    <a:ext uri="{9D8B030D-6E8A-4147-A177-3AD203B41FA5}">
                      <a16:colId xmlns:a16="http://schemas.microsoft.com/office/drawing/2014/main" val="2948824298"/>
                    </a:ext>
                  </a:extLst>
                </a:gridCol>
                <a:gridCol w="361980">
                  <a:extLst>
                    <a:ext uri="{9D8B030D-6E8A-4147-A177-3AD203B41FA5}">
                      <a16:colId xmlns:a16="http://schemas.microsoft.com/office/drawing/2014/main" val="2289265820"/>
                    </a:ext>
                  </a:extLst>
                </a:gridCol>
                <a:gridCol w="361980">
                  <a:extLst>
                    <a:ext uri="{9D8B030D-6E8A-4147-A177-3AD203B41FA5}">
                      <a16:colId xmlns:a16="http://schemas.microsoft.com/office/drawing/2014/main" val="669055736"/>
                    </a:ext>
                  </a:extLst>
                </a:gridCol>
                <a:gridCol w="361980">
                  <a:extLst>
                    <a:ext uri="{9D8B030D-6E8A-4147-A177-3AD203B41FA5}">
                      <a16:colId xmlns:a16="http://schemas.microsoft.com/office/drawing/2014/main" val="2944945168"/>
                    </a:ext>
                  </a:extLst>
                </a:gridCol>
                <a:gridCol w="361980">
                  <a:extLst>
                    <a:ext uri="{9D8B030D-6E8A-4147-A177-3AD203B41FA5}">
                      <a16:colId xmlns:a16="http://schemas.microsoft.com/office/drawing/2014/main" val="1119602929"/>
                    </a:ext>
                  </a:extLst>
                </a:gridCol>
                <a:gridCol w="361980">
                  <a:extLst>
                    <a:ext uri="{9D8B030D-6E8A-4147-A177-3AD203B41FA5}">
                      <a16:colId xmlns:a16="http://schemas.microsoft.com/office/drawing/2014/main" val="2460473315"/>
                    </a:ext>
                  </a:extLst>
                </a:gridCol>
                <a:gridCol w="361980">
                  <a:extLst>
                    <a:ext uri="{9D8B030D-6E8A-4147-A177-3AD203B41FA5}">
                      <a16:colId xmlns:a16="http://schemas.microsoft.com/office/drawing/2014/main" val="2522992469"/>
                    </a:ext>
                  </a:extLst>
                </a:gridCol>
                <a:gridCol w="477226">
                  <a:extLst>
                    <a:ext uri="{9D8B030D-6E8A-4147-A177-3AD203B41FA5}">
                      <a16:colId xmlns:a16="http://schemas.microsoft.com/office/drawing/2014/main" val="1000375265"/>
                    </a:ext>
                  </a:extLst>
                </a:gridCol>
                <a:gridCol w="436233">
                  <a:extLst>
                    <a:ext uri="{9D8B030D-6E8A-4147-A177-3AD203B41FA5}">
                      <a16:colId xmlns:a16="http://schemas.microsoft.com/office/drawing/2014/main" val="2538777906"/>
                    </a:ext>
                  </a:extLst>
                </a:gridCol>
                <a:gridCol w="436233">
                  <a:extLst>
                    <a:ext uri="{9D8B030D-6E8A-4147-A177-3AD203B41FA5}">
                      <a16:colId xmlns:a16="http://schemas.microsoft.com/office/drawing/2014/main" val="42340414"/>
                    </a:ext>
                  </a:extLst>
                </a:gridCol>
                <a:gridCol w="363527">
                  <a:extLst>
                    <a:ext uri="{9D8B030D-6E8A-4147-A177-3AD203B41FA5}">
                      <a16:colId xmlns:a16="http://schemas.microsoft.com/office/drawing/2014/main" val="1615950505"/>
                    </a:ext>
                  </a:extLst>
                </a:gridCol>
                <a:gridCol w="497336">
                  <a:extLst>
                    <a:ext uri="{9D8B030D-6E8A-4147-A177-3AD203B41FA5}">
                      <a16:colId xmlns:a16="http://schemas.microsoft.com/office/drawing/2014/main" val="184708945"/>
                    </a:ext>
                  </a:extLst>
                </a:gridCol>
                <a:gridCol w="497336">
                  <a:extLst>
                    <a:ext uri="{9D8B030D-6E8A-4147-A177-3AD203B41FA5}">
                      <a16:colId xmlns:a16="http://schemas.microsoft.com/office/drawing/2014/main" val="150021958"/>
                    </a:ext>
                  </a:extLst>
                </a:gridCol>
                <a:gridCol w="497336">
                  <a:extLst>
                    <a:ext uri="{9D8B030D-6E8A-4147-A177-3AD203B41FA5}">
                      <a16:colId xmlns:a16="http://schemas.microsoft.com/office/drawing/2014/main" val="611501928"/>
                    </a:ext>
                  </a:extLst>
                </a:gridCol>
                <a:gridCol w="497336">
                  <a:extLst>
                    <a:ext uri="{9D8B030D-6E8A-4147-A177-3AD203B41FA5}">
                      <a16:colId xmlns:a16="http://schemas.microsoft.com/office/drawing/2014/main" val="531204919"/>
                    </a:ext>
                  </a:extLst>
                </a:gridCol>
                <a:gridCol w="497336">
                  <a:extLst>
                    <a:ext uri="{9D8B030D-6E8A-4147-A177-3AD203B41FA5}">
                      <a16:colId xmlns:a16="http://schemas.microsoft.com/office/drawing/2014/main" val="2085041677"/>
                    </a:ext>
                  </a:extLst>
                </a:gridCol>
              </a:tblGrid>
              <a:tr h="283685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 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ARBRES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ALESAGES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213115"/>
                  </a:ext>
                </a:extLst>
              </a:tr>
              <a:tr h="283685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 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Ecarts sup. (Es) 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Ecarts inf. (Ei)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Ecarts inf (Ei)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Ecarts sup. (Es)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758790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diamètre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e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f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g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h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k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m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n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p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r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s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F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G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H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K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M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N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P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060879"/>
                  </a:ext>
                </a:extLst>
              </a:tr>
              <a:tr h="189123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&lt;3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76969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&gt;3 à 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677169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 6 à 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039536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&gt;10 à 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-32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657672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 18 à 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35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174387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 30 à 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effectLst/>
                        </a:rPr>
                        <a:t>-26</a:t>
                      </a:r>
                      <a:endParaRPr lang="fr-FR" sz="1200" kern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5080397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 50 à 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-32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202992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 80 à 120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-72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-36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+79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-37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320734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&gt;120 à 180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-85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+108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595297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&gt;180 à 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+84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681764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&gt;250 à 315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+98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2752799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&gt;315 à 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+208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853927"/>
                  </a:ext>
                </a:extLst>
              </a:tr>
              <a:tr h="378247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&gt;400 à 500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-135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+132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+252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effectLst/>
                        </a:rPr>
                        <a:t>-68</a:t>
                      </a:r>
                      <a:endParaRPr lang="fr-FR" sz="1200" kern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7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6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6D8FE-5733-7B45-8963-854D3AC5C96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</p:spPr>
        <p:txBody>
          <a:bodyPr/>
          <a:lstStyle/>
          <a:p>
            <a:r>
              <a:rPr lang="fr-FR" dirty="0" smtClean="0"/>
              <a:t>Rappel : ajustements 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60306"/>
              </p:ext>
            </p:extLst>
          </p:nvPr>
        </p:nvGraphicFramePr>
        <p:xfrm>
          <a:off x="1003935" y="1186021"/>
          <a:ext cx="6545580" cy="3535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965">
                  <a:extLst>
                    <a:ext uri="{9D8B030D-6E8A-4147-A177-3AD203B41FA5}">
                      <a16:colId xmlns:a16="http://schemas.microsoft.com/office/drawing/2014/main" val="401915145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2875215397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948824298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289265820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669055736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944945168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1119602929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460473315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522992469"/>
                    </a:ext>
                  </a:extLst>
                </a:gridCol>
                <a:gridCol w="391795">
                  <a:extLst>
                    <a:ext uri="{9D8B030D-6E8A-4147-A177-3AD203B41FA5}">
                      <a16:colId xmlns:a16="http://schemas.microsoft.com/office/drawing/2014/main" val="1000375265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2538777906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42340414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1615950505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184708945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150021958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611501928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531204919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2085041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 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ARBRES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ALESAGES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213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 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Ecarts sup. (Es) 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Ecarts inf. (Ei)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Ecarts inf (Ei)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</a:rPr>
                        <a:t>Ecarts sup. (Es)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758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diamètre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e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f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g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h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k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m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n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p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r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s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F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G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H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K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M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N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P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060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&lt;3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76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&gt;3 à 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677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 6 à 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039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&gt;10 à 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-32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65767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 18 à 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35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174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 30 à 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effectLst/>
                        </a:rPr>
                        <a:t>-26</a:t>
                      </a:r>
                      <a:endParaRPr lang="fr-FR" sz="1200" kern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5080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 50 à 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-32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202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 80 à 120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-72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-36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+79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-37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320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&gt;120 à 180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-85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+108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-43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595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&gt;180 à 250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+84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681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&gt;250 à 315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-110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+98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+170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+56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-56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2752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&gt;315 à 400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-125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+37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+114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+208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-21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853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&gt;400 à 500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-135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-68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+40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+132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+252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+68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+20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+0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-23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fr-FR" sz="800" kern="1200">
                          <a:effectLst/>
                        </a:rPr>
                        <a:t>-0</a:t>
                      </a:r>
                      <a:endParaRPr lang="fr-FR" sz="1200" kern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fr-FR" sz="800" kern="1200" dirty="0">
                          <a:effectLst/>
                        </a:rPr>
                        <a:t>-68</a:t>
                      </a:r>
                      <a:endParaRPr lang="fr-FR" sz="1200" kern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7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3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Validations!!!</a:t>
            </a:r>
            <a:endParaRPr lang="fr-FR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2981726" y="1220474"/>
          <a:ext cx="3120803" cy="51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Équation" r:id="rId3" imgW="1523880" imgH="355320" progId="Equation.3">
                  <p:embed/>
                </p:oleObj>
              </mc:Choice>
              <mc:Fallback>
                <p:oleObj name="Équation" r:id="rId3" imgW="1523880" imgH="355320" progId="Equation.3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726" y="1220474"/>
                        <a:ext cx="3120803" cy="518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29547" y="1214240"/>
            <a:ext cx="252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Avec ri= pi  = 0  , on vérifie : </a:t>
            </a:r>
            <a:endParaRPr lang="fr-FR" dirty="0">
              <a:latin typeface="Calibri Light" panose="020F0302020204030204" pitchFamily="34" charset="0"/>
            </a:endParaRPr>
          </a:p>
        </p:txBody>
      </p:sp>
      <p:graphicFrame>
        <p:nvGraphicFramePr>
          <p:cNvPr id="10243" name="Object 18"/>
          <p:cNvGraphicFramePr>
            <a:graphicFrameLocks noChangeAspect="1"/>
          </p:cNvGraphicFramePr>
          <p:nvPr/>
        </p:nvGraphicFramePr>
        <p:xfrm>
          <a:off x="7020765" y="1252839"/>
          <a:ext cx="1671637" cy="78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Équation" r:id="rId5" imgW="749160" imgH="355320" progId="Equation.3">
                  <p:embed/>
                </p:oleObj>
              </mc:Choice>
              <mc:Fallback>
                <p:oleObj name="Équation" r:id="rId5" imgW="749160" imgH="355320" progId="Equation.3">
                  <p:embed/>
                  <p:pic>
                    <p:nvPicPr>
                      <p:cNvPr id="1024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765" y="1252839"/>
                        <a:ext cx="1671637" cy="789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53843" y="2223257"/>
            <a:ext cx="764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 Light" panose="020F0302020204030204" pitchFamily="34" charset="0"/>
              </a:rPr>
              <a:t> attention   : on compare à la limite élastique en compression . On peut prendre en compte un coefficient de sécurité </a:t>
            </a:r>
            <a:endParaRPr lang="fr-FR" dirty="0">
              <a:latin typeface="Calibri Light" panose="020F0302020204030204" pitchFamily="34" charset="0"/>
            </a:endParaRPr>
          </a:p>
        </p:txBody>
      </p:sp>
      <p:graphicFrame>
        <p:nvGraphicFramePr>
          <p:cNvPr id="10244" name="Object 11"/>
          <p:cNvGraphicFramePr>
            <a:graphicFrameLocks noChangeAspect="1"/>
          </p:cNvGraphicFramePr>
          <p:nvPr/>
        </p:nvGraphicFramePr>
        <p:xfrm>
          <a:off x="2206171" y="4021612"/>
          <a:ext cx="5754008" cy="771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Équation" r:id="rId7" imgW="2920680" imgH="393480" progId="Equation.3">
                  <p:embed/>
                </p:oleObj>
              </mc:Choice>
              <mc:Fallback>
                <p:oleObj name="Équation" r:id="rId7" imgW="2920680" imgH="393480" progId="Equation.3">
                  <p:embed/>
                  <p:pic>
                    <p:nvPicPr>
                      <p:cNvPr id="102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171" y="4021612"/>
                        <a:ext cx="5754008" cy="771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4"/>
          <p:cNvGraphicFramePr>
            <a:graphicFrameLocks noChangeAspect="1"/>
          </p:cNvGraphicFramePr>
          <p:nvPr/>
        </p:nvGraphicFramePr>
        <p:xfrm>
          <a:off x="2289175" y="5099956"/>
          <a:ext cx="5716588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Équation" r:id="rId9" imgW="3657600" imgH="749160" progId="Equation.3">
                  <p:embed/>
                </p:oleObj>
              </mc:Choice>
              <mc:Fallback>
                <p:oleObj name="Équation" r:id="rId9" imgW="3657600" imgH="749160" progId="Equation.3">
                  <p:embed/>
                  <p:pic>
                    <p:nvPicPr>
                      <p:cNvPr id="1024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5099956"/>
                        <a:ext cx="5716588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93486" y="3323773"/>
            <a:ext cx="319314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Vérification  moyeu </a:t>
            </a:r>
            <a:endParaRPr lang="fr-FR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3486" y="814735"/>
            <a:ext cx="319314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Vérification  </a:t>
            </a:r>
            <a:r>
              <a:rPr lang="fr-FR" dirty="0" smtClean="0"/>
              <a:t>arbre</a:t>
            </a:r>
            <a:r>
              <a:rPr lang="fr-FR" dirty="0" smtClean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1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ele-PPT-formation-2014-N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>
          <a:tailEnd type="non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dele_diapos_GM.pptx" id="{441EBB5F-A296-44AA-95AF-AA92C5D0F0A0}" vid="{4D03EF39-233A-4AD0-9124-F6A4D0639D5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3877</TotalTime>
  <Words>1769</Words>
  <Application>Microsoft Office PowerPoint</Application>
  <PresentationFormat>Affichage à l'écran (4:3)</PresentationFormat>
  <Paragraphs>1083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Modele-PPT-formation-2014-NF</vt:lpstr>
      <vt:lpstr>Équation</vt:lpstr>
      <vt:lpstr>Emmenchement/ frettage</vt:lpstr>
      <vt:lpstr>Présentation du mécanisme : motoreducteur</vt:lpstr>
      <vt:lpstr>Rappel de CONAN: détermination pression admissible</vt:lpstr>
      <vt:lpstr>Données matériau</vt:lpstr>
      <vt:lpstr>Pondérations pour le calcul de la pression admissible</vt:lpstr>
      <vt:lpstr>Rappel : ajustements</vt:lpstr>
      <vt:lpstr>Rappel : ajustements </vt:lpstr>
      <vt:lpstr>Validations!!!</vt:lpstr>
    </vt:vector>
  </TitlesOfParts>
  <Company>INSA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Dimensionnement roulements à rouleaux coniques</dc:title>
  <dc:creator>Adeline Bourdon</dc:creator>
  <cp:lastModifiedBy>Nadine Poncet</cp:lastModifiedBy>
  <cp:revision>99</cp:revision>
  <dcterms:created xsi:type="dcterms:W3CDTF">2017-02-01T08:38:43Z</dcterms:created>
  <dcterms:modified xsi:type="dcterms:W3CDTF">2017-03-24T09:43:50Z</dcterms:modified>
</cp:coreProperties>
</file>