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257" r:id="rId3"/>
    <p:sldId id="258" r:id="rId4"/>
    <p:sldId id="349" r:id="rId5"/>
    <p:sldId id="350" r:id="rId6"/>
    <p:sldId id="259" r:id="rId7"/>
    <p:sldId id="260" r:id="rId8"/>
    <p:sldId id="261" r:id="rId9"/>
    <p:sldId id="262" r:id="rId10"/>
    <p:sldId id="277" r:id="rId11"/>
    <p:sldId id="264" r:id="rId12"/>
    <p:sldId id="265" r:id="rId13"/>
    <p:sldId id="266" r:id="rId14"/>
    <p:sldId id="267" r:id="rId15"/>
    <p:sldId id="268" r:id="rId16"/>
    <p:sldId id="269" r:id="rId17"/>
    <p:sldId id="270" r:id="rId18"/>
    <p:sldId id="271" r:id="rId19"/>
    <p:sldId id="272" r:id="rId20"/>
    <p:sldId id="273" r:id="rId21"/>
    <p:sldId id="281" r:id="rId22"/>
    <p:sldId id="282" r:id="rId23"/>
    <p:sldId id="285" r:id="rId24"/>
    <p:sldId id="293" r:id="rId25"/>
    <p:sldId id="294" r:id="rId26"/>
    <p:sldId id="309" r:id="rId27"/>
    <p:sldId id="295" r:id="rId28"/>
    <p:sldId id="298" r:id="rId29"/>
    <p:sldId id="297" r:id="rId30"/>
    <p:sldId id="296" r:id="rId31"/>
    <p:sldId id="299" r:id="rId32"/>
    <p:sldId id="300" r:id="rId33"/>
    <p:sldId id="301" r:id="rId34"/>
    <p:sldId id="302" r:id="rId35"/>
    <p:sldId id="303" r:id="rId36"/>
    <p:sldId id="305" r:id="rId37"/>
    <p:sldId id="306" r:id="rId38"/>
    <p:sldId id="307" r:id="rId39"/>
    <p:sldId id="308" r:id="rId40"/>
    <p:sldId id="310" r:id="rId41"/>
    <p:sldId id="312" r:id="rId42"/>
    <p:sldId id="311" r:id="rId43"/>
    <p:sldId id="316" r:id="rId44"/>
    <p:sldId id="313" r:id="rId45"/>
    <p:sldId id="314" r:id="rId46"/>
    <p:sldId id="315" r:id="rId47"/>
    <p:sldId id="317" r:id="rId48"/>
    <p:sldId id="318" r:id="rId49"/>
    <p:sldId id="319" r:id="rId50"/>
    <p:sldId id="320" r:id="rId51"/>
    <p:sldId id="321" r:id="rId52"/>
    <p:sldId id="322" r:id="rId53"/>
    <p:sldId id="323" r:id="rId54"/>
    <p:sldId id="324" r:id="rId55"/>
    <p:sldId id="325" r:id="rId56"/>
    <p:sldId id="326" r:id="rId57"/>
    <p:sldId id="330" r:id="rId58"/>
    <p:sldId id="331" r:id="rId59"/>
    <p:sldId id="333" r:id="rId60"/>
    <p:sldId id="334" r:id="rId61"/>
    <p:sldId id="351" r:id="rId62"/>
    <p:sldId id="352" r:id="rId63"/>
    <p:sldId id="353" r:id="rId64"/>
    <p:sldId id="354" r:id="rId65"/>
    <p:sldId id="355" r:id="rId66"/>
    <p:sldId id="336" r:id="rId67"/>
    <p:sldId id="345" r:id="rId68"/>
    <p:sldId id="346" r:id="rId69"/>
    <p:sldId id="347" r:id="rId70"/>
    <p:sldId id="348" r:id="rId7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6" autoAdjust="0"/>
    <p:restoredTop sz="91047" autoAdjust="0"/>
  </p:normalViewPr>
  <p:slideViewPr>
    <p:cSldViewPr snapToGrid="0">
      <p:cViewPr varScale="1">
        <p:scale>
          <a:sx n="68" d="100"/>
          <a:sy n="68" d="100"/>
        </p:scale>
        <p:origin x="140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 Id="rId9"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4" Type="http://schemas.openxmlformats.org/officeDocument/2006/relationships/image" Target="../media/image9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5" Type="http://schemas.openxmlformats.org/officeDocument/2006/relationships/image" Target="../media/image111.wmf"/><Relationship Id="rId4" Type="http://schemas.openxmlformats.org/officeDocument/2006/relationships/image" Target="../media/image11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1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4" Type="http://schemas.openxmlformats.org/officeDocument/2006/relationships/image" Target="../media/image119.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443" cy="495842"/>
          </a:xfrm>
          <a:prstGeom prst="rect">
            <a:avLst/>
          </a:prstGeom>
        </p:spPr>
        <p:txBody>
          <a:bodyPr vert="horz" lIns="92430" tIns="46215" rIns="92430" bIns="46215" rtlCol="0"/>
          <a:lstStyle>
            <a:lvl1pPr algn="l">
              <a:defRPr sz="1300"/>
            </a:lvl1pPr>
          </a:lstStyle>
          <a:p>
            <a:endParaRPr lang="fr-FR"/>
          </a:p>
        </p:txBody>
      </p:sp>
      <p:sp>
        <p:nvSpPr>
          <p:cNvPr id="3" name="Espace réservé de la date 2"/>
          <p:cNvSpPr>
            <a:spLocks noGrp="1"/>
          </p:cNvSpPr>
          <p:nvPr>
            <p:ph type="dt" sz="quarter" idx="1"/>
          </p:nvPr>
        </p:nvSpPr>
        <p:spPr>
          <a:xfrm>
            <a:off x="3849665" y="0"/>
            <a:ext cx="2946442" cy="495842"/>
          </a:xfrm>
          <a:prstGeom prst="rect">
            <a:avLst/>
          </a:prstGeom>
        </p:spPr>
        <p:txBody>
          <a:bodyPr vert="horz" lIns="92430" tIns="46215" rIns="92430" bIns="46215" rtlCol="0"/>
          <a:lstStyle>
            <a:lvl1pPr algn="r">
              <a:defRPr sz="1300"/>
            </a:lvl1pPr>
          </a:lstStyle>
          <a:p>
            <a:fld id="{7DEF6455-C7DD-4268-A80D-FE22C32B5021}" type="datetimeFigureOut">
              <a:rPr lang="fr-FR" smtClean="0"/>
              <a:t>12/08/2023</a:t>
            </a:fld>
            <a:endParaRPr lang="fr-FR"/>
          </a:p>
        </p:txBody>
      </p:sp>
      <p:sp>
        <p:nvSpPr>
          <p:cNvPr id="4" name="Espace réservé du pied de page 3"/>
          <p:cNvSpPr>
            <a:spLocks noGrp="1"/>
          </p:cNvSpPr>
          <p:nvPr>
            <p:ph type="ftr" sz="quarter" idx="2"/>
          </p:nvPr>
        </p:nvSpPr>
        <p:spPr>
          <a:xfrm>
            <a:off x="1" y="9429165"/>
            <a:ext cx="2946443" cy="495842"/>
          </a:xfrm>
          <a:prstGeom prst="rect">
            <a:avLst/>
          </a:prstGeom>
        </p:spPr>
        <p:txBody>
          <a:bodyPr vert="horz" lIns="92430" tIns="46215" rIns="92430" bIns="46215"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49665" y="9429165"/>
            <a:ext cx="2946442" cy="495842"/>
          </a:xfrm>
          <a:prstGeom prst="rect">
            <a:avLst/>
          </a:prstGeom>
        </p:spPr>
        <p:txBody>
          <a:bodyPr vert="horz" lIns="92430" tIns="46215" rIns="92430" bIns="46215" rtlCol="0" anchor="b"/>
          <a:lstStyle>
            <a:lvl1pPr algn="r">
              <a:defRPr sz="1300"/>
            </a:lvl1pPr>
          </a:lstStyle>
          <a:p>
            <a:fld id="{7162DC59-AAFC-4A50-98FB-D58857DD77CB}" type="slidenum">
              <a:rPr lang="fr-FR" smtClean="0"/>
              <a:t>‹N°›</a:t>
            </a:fld>
            <a:endParaRPr lang="fr-FR"/>
          </a:p>
        </p:txBody>
      </p:sp>
    </p:spTree>
    <p:extLst>
      <p:ext uri="{BB962C8B-B14F-4D97-AF65-F5344CB8AC3E}">
        <p14:creationId xmlns:p14="http://schemas.microsoft.com/office/powerpoint/2010/main" val="92142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1"/>
          </a:xfrm>
          <a:prstGeom prst="rect">
            <a:avLst/>
          </a:prstGeom>
        </p:spPr>
        <p:txBody>
          <a:bodyPr vert="horz" lIns="95554" tIns="47777" rIns="95554" bIns="47777" rtlCol="0"/>
          <a:lstStyle>
            <a:lvl1pPr algn="l">
              <a:defRPr sz="1300"/>
            </a:lvl1pPr>
          </a:lstStyle>
          <a:p>
            <a:endParaRPr lang="fr-FR"/>
          </a:p>
        </p:txBody>
      </p:sp>
      <p:sp>
        <p:nvSpPr>
          <p:cNvPr id="3" name="Espace réservé de la date 2"/>
          <p:cNvSpPr>
            <a:spLocks noGrp="1"/>
          </p:cNvSpPr>
          <p:nvPr>
            <p:ph type="dt" idx="1"/>
          </p:nvPr>
        </p:nvSpPr>
        <p:spPr>
          <a:xfrm>
            <a:off x="3850444" y="0"/>
            <a:ext cx="2945659" cy="496331"/>
          </a:xfrm>
          <a:prstGeom prst="rect">
            <a:avLst/>
          </a:prstGeom>
        </p:spPr>
        <p:txBody>
          <a:bodyPr vert="horz" lIns="95554" tIns="47777" rIns="95554" bIns="47777" rtlCol="0"/>
          <a:lstStyle>
            <a:lvl1pPr algn="r">
              <a:defRPr sz="1300"/>
            </a:lvl1pPr>
          </a:lstStyle>
          <a:p>
            <a:fld id="{A13F609F-9970-4A89-B104-DFE975EDEAA5}" type="datetimeFigureOut">
              <a:rPr lang="fr-FR" smtClean="0"/>
              <a:t>12/08/2023</a:t>
            </a:fld>
            <a:endParaRPr lang="fr-FR"/>
          </a:p>
        </p:txBody>
      </p:sp>
      <p:sp>
        <p:nvSpPr>
          <p:cNvPr id="4" name="Espace réservé de l'image des diapositives 3"/>
          <p:cNvSpPr>
            <a:spLocks noGrp="1" noRot="1" noChangeAspect="1"/>
          </p:cNvSpPr>
          <p:nvPr>
            <p:ph type="sldImg" idx="2"/>
          </p:nvPr>
        </p:nvSpPr>
        <p:spPr>
          <a:xfrm>
            <a:off x="917575" y="742950"/>
            <a:ext cx="4964113" cy="3724275"/>
          </a:xfrm>
          <a:prstGeom prst="rect">
            <a:avLst/>
          </a:prstGeom>
          <a:noFill/>
          <a:ln w="12700">
            <a:solidFill>
              <a:prstClr val="black"/>
            </a:solidFill>
          </a:ln>
        </p:spPr>
        <p:txBody>
          <a:bodyPr vert="horz" lIns="95554" tIns="47777" rIns="95554" bIns="47777"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5554" tIns="47777" rIns="95554" bIns="4777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3"/>
            <a:ext cx="2945659" cy="496331"/>
          </a:xfrm>
          <a:prstGeom prst="rect">
            <a:avLst/>
          </a:prstGeom>
        </p:spPr>
        <p:txBody>
          <a:bodyPr vert="horz" lIns="95554" tIns="47777" rIns="95554" bIns="4777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4" y="9428583"/>
            <a:ext cx="2945659" cy="496331"/>
          </a:xfrm>
          <a:prstGeom prst="rect">
            <a:avLst/>
          </a:prstGeom>
        </p:spPr>
        <p:txBody>
          <a:bodyPr vert="horz" lIns="95554" tIns="47777" rIns="95554" bIns="47777" rtlCol="0" anchor="b"/>
          <a:lstStyle>
            <a:lvl1pPr algn="r">
              <a:defRPr sz="1300"/>
            </a:lvl1pPr>
          </a:lstStyle>
          <a:p>
            <a:fld id="{230E5665-E1B7-4416-9366-C6751F9AEA63}" type="slidenum">
              <a:rPr lang="fr-FR" smtClean="0"/>
              <a:t>‹N°›</a:t>
            </a:fld>
            <a:endParaRPr lang="fr-FR"/>
          </a:p>
        </p:txBody>
      </p:sp>
    </p:spTree>
    <p:extLst>
      <p:ext uri="{BB962C8B-B14F-4D97-AF65-F5344CB8AC3E}">
        <p14:creationId xmlns:p14="http://schemas.microsoft.com/office/powerpoint/2010/main" val="343419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21</a:t>
            </a:fld>
            <a:endParaRPr lang="fr-FR"/>
          </a:p>
        </p:txBody>
      </p:sp>
    </p:spTree>
    <p:extLst>
      <p:ext uri="{BB962C8B-B14F-4D97-AF65-F5344CB8AC3E}">
        <p14:creationId xmlns:p14="http://schemas.microsoft.com/office/powerpoint/2010/main" val="276339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55</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56</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57</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58</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59</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60</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95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3050" indent="-219075">
              <a:spcBef>
                <a:spcPct val="30000"/>
              </a:spcBef>
              <a:defRPr sz="1200">
                <a:solidFill>
                  <a:schemeClr val="tx1"/>
                </a:solidFill>
                <a:latin typeface="Calibri" panose="020F0502020204030204" pitchFamily="34" charset="0"/>
              </a:defRPr>
            </a:lvl4pPr>
            <a:lvl5pPr marL="1984375" indent="-219075">
              <a:spcBef>
                <a:spcPct val="30000"/>
              </a:spcBef>
              <a:defRPr sz="1200">
                <a:solidFill>
                  <a:schemeClr val="tx1"/>
                </a:solidFill>
                <a:latin typeface="Calibri" panose="020F0502020204030204" pitchFamily="34" charset="0"/>
              </a:defRPr>
            </a:lvl5pPr>
            <a:lvl6pPr marL="2441575" indent="-219075" eaLnBrk="0" fontAlgn="base" hangingPunct="0">
              <a:spcBef>
                <a:spcPct val="30000"/>
              </a:spcBef>
              <a:spcAft>
                <a:spcPct val="0"/>
              </a:spcAft>
              <a:defRPr sz="1200">
                <a:solidFill>
                  <a:schemeClr val="tx1"/>
                </a:solidFill>
                <a:latin typeface="Calibri" panose="020F0502020204030204" pitchFamily="34" charset="0"/>
              </a:defRPr>
            </a:lvl6pPr>
            <a:lvl7pPr marL="2898775" indent="-219075" eaLnBrk="0" fontAlgn="base" hangingPunct="0">
              <a:spcBef>
                <a:spcPct val="30000"/>
              </a:spcBef>
              <a:spcAft>
                <a:spcPct val="0"/>
              </a:spcAft>
              <a:defRPr sz="1200">
                <a:solidFill>
                  <a:schemeClr val="tx1"/>
                </a:solidFill>
                <a:latin typeface="Calibri" panose="020F0502020204030204" pitchFamily="34" charset="0"/>
              </a:defRPr>
            </a:lvl7pPr>
            <a:lvl8pPr marL="3355975" indent="-219075" eaLnBrk="0" fontAlgn="base" hangingPunct="0">
              <a:spcBef>
                <a:spcPct val="30000"/>
              </a:spcBef>
              <a:spcAft>
                <a:spcPct val="0"/>
              </a:spcAft>
              <a:defRPr sz="1200">
                <a:solidFill>
                  <a:schemeClr val="tx1"/>
                </a:solidFill>
                <a:latin typeface="Calibri" panose="020F0502020204030204" pitchFamily="34" charset="0"/>
              </a:defRPr>
            </a:lvl8pPr>
            <a:lvl9pPr marL="3813175"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E01902-9D04-4F7D-BCC3-D2A09CA86FA6}" type="slidenum">
              <a:rPr lang="fr-FR" altLang="fr-FR" sz="1300" smtClean="0"/>
              <a:pPr>
                <a:spcBef>
                  <a:spcPct val="0"/>
                </a:spcBef>
              </a:pPr>
              <a:t>61</a:t>
            </a:fld>
            <a:endParaRPr lang="fr-FR" altLang="fr-FR" sz="1300"/>
          </a:p>
        </p:txBody>
      </p:sp>
    </p:spTree>
    <p:extLst>
      <p:ext uri="{BB962C8B-B14F-4D97-AF65-F5344CB8AC3E}">
        <p14:creationId xmlns:p14="http://schemas.microsoft.com/office/powerpoint/2010/main" val="75354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116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3050" indent="-219075">
              <a:spcBef>
                <a:spcPct val="30000"/>
              </a:spcBef>
              <a:defRPr sz="1200">
                <a:solidFill>
                  <a:schemeClr val="tx1"/>
                </a:solidFill>
                <a:latin typeface="Calibri" panose="020F0502020204030204" pitchFamily="34" charset="0"/>
              </a:defRPr>
            </a:lvl4pPr>
            <a:lvl5pPr marL="1984375" indent="-219075">
              <a:spcBef>
                <a:spcPct val="30000"/>
              </a:spcBef>
              <a:defRPr sz="1200">
                <a:solidFill>
                  <a:schemeClr val="tx1"/>
                </a:solidFill>
                <a:latin typeface="Calibri" panose="020F0502020204030204" pitchFamily="34" charset="0"/>
              </a:defRPr>
            </a:lvl5pPr>
            <a:lvl6pPr marL="2441575" indent="-219075" eaLnBrk="0" fontAlgn="base" hangingPunct="0">
              <a:spcBef>
                <a:spcPct val="30000"/>
              </a:spcBef>
              <a:spcAft>
                <a:spcPct val="0"/>
              </a:spcAft>
              <a:defRPr sz="1200">
                <a:solidFill>
                  <a:schemeClr val="tx1"/>
                </a:solidFill>
                <a:latin typeface="Calibri" panose="020F0502020204030204" pitchFamily="34" charset="0"/>
              </a:defRPr>
            </a:lvl6pPr>
            <a:lvl7pPr marL="2898775" indent="-219075" eaLnBrk="0" fontAlgn="base" hangingPunct="0">
              <a:spcBef>
                <a:spcPct val="30000"/>
              </a:spcBef>
              <a:spcAft>
                <a:spcPct val="0"/>
              </a:spcAft>
              <a:defRPr sz="1200">
                <a:solidFill>
                  <a:schemeClr val="tx1"/>
                </a:solidFill>
                <a:latin typeface="Calibri" panose="020F0502020204030204" pitchFamily="34" charset="0"/>
              </a:defRPr>
            </a:lvl7pPr>
            <a:lvl8pPr marL="3355975" indent="-219075" eaLnBrk="0" fontAlgn="base" hangingPunct="0">
              <a:spcBef>
                <a:spcPct val="30000"/>
              </a:spcBef>
              <a:spcAft>
                <a:spcPct val="0"/>
              </a:spcAft>
              <a:defRPr sz="1200">
                <a:solidFill>
                  <a:schemeClr val="tx1"/>
                </a:solidFill>
                <a:latin typeface="Calibri" panose="020F0502020204030204" pitchFamily="34" charset="0"/>
              </a:defRPr>
            </a:lvl8pPr>
            <a:lvl9pPr marL="3813175"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C6F1C9-B9A3-4322-A192-03E6F4D23393}" type="slidenum">
              <a:rPr lang="fr-FR" altLang="fr-FR" sz="1300" smtClean="0"/>
              <a:pPr>
                <a:spcBef>
                  <a:spcPct val="0"/>
                </a:spcBef>
              </a:pPr>
              <a:t>62</a:t>
            </a:fld>
            <a:endParaRPr lang="fr-FR" altLang="fr-FR" sz="1300"/>
          </a:p>
        </p:txBody>
      </p:sp>
    </p:spTree>
    <p:extLst>
      <p:ext uri="{BB962C8B-B14F-4D97-AF65-F5344CB8AC3E}">
        <p14:creationId xmlns:p14="http://schemas.microsoft.com/office/powerpoint/2010/main" val="350720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136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3050" indent="-219075">
              <a:spcBef>
                <a:spcPct val="30000"/>
              </a:spcBef>
              <a:defRPr sz="1200">
                <a:solidFill>
                  <a:schemeClr val="tx1"/>
                </a:solidFill>
                <a:latin typeface="Calibri" panose="020F0502020204030204" pitchFamily="34" charset="0"/>
              </a:defRPr>
            </a:lvl4pPr>
            <a:lvl5pPr marL="1984375" indent="-219075">
              <a:spcBef>
                <a:spcPct val="30000"/>
              </a:spcBef>
              <a:defRPr sz="1200">
                <a:solidFill>
                  <a:schemeClr val="tx1"/>
                </a:solidFill>
                <a:latin typeface="Calibri" panose="020F0502020204030204" pitchFamily="34" charset="0"/>
              </a:defRPr>
            </a:lvl5pPr>
            <a:lvl6pPr marL="2441575" indent="-219075" eaLnBrk="0" fontAlgn="base" hangingPunct="0">
              <a:spcBef>
                <a:spcPct val="30000"/>
              </a:spcBef>
              <a:spcAft>
                <a:spcPct val="0"/>
              </a:spcAft>
              <a:defRPr sz="1200">
                <a:solidFill>
                  <a:schemeClr val="tx1"/>
                </a:solidFill>
                <a:latin typeface="Calibri" panose="020F0502020204030204" pitchFamily="34" charset="0"/>
              </a:defRPr>
            </a:lvl6pPr>
            <a:lvl7pPr marL="2898775" indent="-219075" eaLnBrk="0" fontAlgn="base" hangingPunct="0">
              <a:spcBef>
                <a:spcPct val="30000"/>
              </a:spcBef>
              <a:spcAft>
                <a:spcPct val="0"/>
              </a:spcAft>
              <a:defRPr sz="1200">
                <a:solidFill>
                  <a:schemeClr val="tx1"/>
                </a:solidFill>
                <a:latin typeface="Calibri" panose="020F0502020204030204" pitchFamily="34" charset="0"/>
              </a:defRPr>
            </a:lvl7pPr>
            <a:lvl8pPr marL="3355975" indent="-219075" eaLnBrk="0" fontAlgn="base" hangingPunct="0">
              <a:spcBef>
                <a:spcPct val="30000"/>
              </a:spcBef>
              <a:spcAft>
                <a:spcPct val="0"/>
              </a:spcAft>
              <a:defRPr sz="1200">
                <a:solidFill>
                  <a:schemeClr val="tx1"/>
                </a:solidFill>
                <a:latin typeface="Calibri" panose="020F0502020204030204" pitchFamily="34" charset="0"/>
              </a:defRPr>
            </a:lvl8pPr>
            <a:lvl9pPr marL="3813175"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F4AAA4-D5FA-4737-98DF-1144AC6190B4}" type="slidenum">
              <a:rPr lang="fr-FR" altLang="fr-FR" sz="1300" smtClean="0"/>
              <a:pPr>
                <a:spcBef>
                  <a:spcPct val="0"/>
                </a:spcBef>
              </a:pPr>
              <a:t>63</a:t>
            </a:fld>
            <a:endParaRPr lang="fr-FR" altLang="fr-FR" sz="1300"/>
          </a:p>
        </p:txBody>
      </p:sp>
    </p:spTree>
    <p:extLst>
      <p:ext uri="{BB962C8B-B14F-4D97-AF65-F5344CB8AC3E}">
        <p14:creationId xmlns:p14="http://schemas.microsoft.com/office/powerpoint/2010/main" val="3535670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157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3050" indent="-219075">
              <a:spcBef>
                <a:spcPct val="30000"/>
              </a:spcBef>
              <a:defRPr sz="1200">
                <a:solidFill>
                  <a:schemeClr val="tx1"/>
                </a:solidFill>
                <a:latin typeface="Calibri" panose="020F0502020204030204" pitchFamily="34" charset="0"/>
              </a:defRPr>
            </a:lvl4pPr>
            <a:lvl5pPr marL="1984375" indent="-219075">
              <a:spcBef>
                <a:spcPct val="30000"/>
              </a:spcBef>
              <a:defRPr sz="1200">
                <a:solidFill>
                  <a:schemeClr val="tx1"/>
                </a:solidFill>
                <a:latin typeface="Calibri" panose="020F0502020204030204" pitchFamily="34" charset="0"/>
              </a:defRPr>
            </a:lvl5pPr>
            <a:lvl6pPr marL="2441575" indent="-219075" eaLnBrk="0" fontAlgn="base" hangingPunct="0">
              <a:spcBef>
                <a:spcPct val="30000"/>
              </a:spcBef>
              <a:spcAft>
                <a:spcPct val="0"/>
              </a:spcAft>
              <a:defRPr sz="1200">
                <a:solidFill>
                  <a:schemeClr val="tx1"/>
                </a:solidFill>
                <a:latin typeface="Calibri" panose="020F0502020204030204" pitchFamily="34" charset="0"/>
              </a:defRPr>
            </a:lvl6pPr>
            <a:lvl7pPr marL="2898775" indent="-219075" eaLnBrk="0" fontAlgn="base" hangingPunct="0">
              <a:spcBef>
                <a:spcPct val="30000"/>
              </a:spcBef>
              <a:spcAft>
                <a:spcPct val="0"/>
              </a:spcAft>
              <a:defRPr sz="1200">
                <a:solidFill>
                  <a:schemeClr val="tx1"/>
                </a:solidFill>
                <a:latin typeface="Calibri" panose="020F0502020204030204" pitchFamily="34" charset="0"/>
              </a:defRPr>
            </a:lvl7pPr>
            <a:lvl8pPr marL="3355975" indent="-219075" eaLnBrk="0" fontAlgn="base" hangingPunct="0">
              <a:spcBef>
                <a:spcPct val="30000"/>
              </a:spcBef>
              <a:spcAft>
                <a:spcPct val="0"/>
              </a:spcAft>
              <a:defRPr sz="1200">
                <a:solidFill>
                  <a:schemeClr val="tx1"/>
                </a:solidFill>
                <a:latin typeface="Calibri" panose="020F0502020204030204" pitchFamily="34" charset="0"/>
              </a:defRPr>
            </a:lvl8pPr>
            <a:lvl9pPr marL="3813175"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BC4E2B-AAC1-4E83-8D38-522E2475F396}" type="slidenum">
              <a:rPr lang="fr-FR" altLang="fr-FR" sz="1300" smtClean="0"/>
              <a:pPr>
                <a:spcBef>
                  <a:spcPct val="0"/>
                </a:spcBef>
              </a:pPr>
              <a:t>64</a:t>
            </a:fld>
            <a:endParaRPr lang="fr-FR" altLang="fr-FR" sz="1300"/>
          </a:p>
        </p:txBody>
      </p:sp>
    </p:spTree>
    <p:extLst>
      <p:ext uri="{BB962C8B-B14F-4D97-AF65-F5344CB8AC3E}">
        <p14:creationId xmlns:p14="http://schemas.microsoft.com/office/powerpoint/2010/main" val="397528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22</a:t>
            </a:fld>
            <a:endParaRPr lang="fr-FR"/>
          </a:p>
        </p:txBody>
      </p:sp>
    </p:spTree>
    <p:extLst>
      <p:ext uri="{BB962C8B-B14F-4D97-AF65-F5344CB8AC3E}">
        <p14:creationId xmlns:p14="http://schemas.microsoft.com/office/powerpoint/2010/main" val="276339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17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3050" indent="-219075">
              <a:spcBef>
                <a:spcPct val="30000"/>
              </a:spcBef>
              <a:defRPr sz="1200">
                <a:solidFill>
                  <a:schemeClr val="tx1"/>
                </a:solidFill>
                <a:latin typeface="Calibri" panose="020F0502020204030204" pitchFamily="34" charset="0"/>
              </a:defRPr>
            </a:lvl4pPr>
            <a:lvl5pPr marL="1984375" indent="-219075">
              <a:spcBef>
                <a:spcPct val="30000"/>
              </a:spcBef>
              <a:defRPr sz="1200">
                <a:solidFill>
                  <a:schemeClr val="tx1"/>
                </a:solidFill>
                <a:latin typeface="Calibri" panose="020F0502020204030204" pitchFamily="34" charset="0"/>
              </a:defRPr>
            </a:lvl5pPr>
            <a:lvl6pPr marL="2441575" indent="-219075" eaLnBrk="0" fontAlgn="base" hangingPunct="0">
              <a:spcBef>
                <a:spcPct val="30000"/>
              </a:spcBef>
              <a:spcAft>
                <a:spcPct val="0"/>
              </a:spcAft>
              <a:defRPr sz="1200">
                <a:solidFill>
                  <a:schemeClr val="tx1"/>
                </a:solidFill>
                <a:latin typeface="Calibri" panose="020F0502020204030204" pitchFamily="34" charset="0"/>
              </a:defRPr>
            </a:lvl6pPr>
            <a:lvl7pPr marL="2898775" indent="-219075" eaLnBrk="0" fontAlgn="base" hangingPunct="0">
              <a:spcBef>
                <a:spcPct val="30000"/>
              </a:spcBef>
              <a:spcAft>
                <a:spcPct val="0"/>
              </a:spcAft>
              <a:defRPr sz="1200">
                <a:solidFill>
                  <a:schemeClr val="tx1"/>
                </a:solidFill>
                <a:latin typeface="Calibri" panose="020F0502020204030204" pitchFamily="34" charset="0"/>
              </a:defRPr>
            </a:lvl7pPr>
            <a:lvl8pPr marL="3355975" indent="-219075" eaLnBrk="0" fontAlgn="base" hangingPunct="0">
              <a:spcBef>
                <a:spcPct val="30000"/>
              </a:spcBef>
              <a:spcAft>
                <a:spcPct val="0"/>
              </a:spcAft>
              <a:defRPr sz="1200">
                <a:solidFill>
                  <a:schemeClr val="tx1"/>
                </a:solidFill>
                <a:latin typeface="Calibri" panose="020F0502020204030204" pitchFamily="34" charset="0"/>
              </a:defRPr>
            </a:lvl8pPr>
            <a:lvl9pPr marL="3813175"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274653-0C12-41B6-B854-367CBCABDDD5}" type="slidenum">
              <a:rPr lang="fr-FR" altLang="fr-FR" sz="1300" smtClean="0"/>
              <a:pPr>
                <a:spcBef>
                  <a:spcPct val="0"/>
                </a:spcBef>
              </a:pPr>
              <a:t>65</a:t>
            </a:fld>
            <a:endParaRPr lang="fr-FR" altLang="fr-FR" sz="1300"/>
          </a:p>
        </p:txBody>
      </p:sp>
    </p:spTree>
    <p:extLst>
      <p:ext uri="{BB962C8B-B14F-4D97-AF65-F5344CB8AC3E}">
        <p14:creationId xmlns:p14="http://schemas.microsoft.com/office/powerpoint/2010/main" val="3158324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66</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67</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68</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69</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70</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48</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49</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50</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51</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52</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53</a:t>
            </a:fld>
            <a:endParaRPr lang="fr-FR"/>
          </a:p>
        </p:txBody>
      </p:sp>
    </p:spTree>
    <p:extLst>
      <p:ext uri="{BB962C8B-B14F-4D97-AF65-F5344CB8AC3E}">
        <p14:creationId xmlns:p14="http://schemas.microsoft.com/office/powerpoint/2010/main" val="6009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E5665-E1B7-4416-9366-C6751F9AEA63}" type="slidenum">
              <a:rPr lang="fr-FR" smtClean="0"/>
              <a:t>54</a:t>
            </a:fld>
            <a:endParaRPr lang="fr-FR"/>
          </a:p>
        </p:txBody>
      </p:sp>
    </p:spTree>
    <p:extLst>
      <p:ext uri="{BB962C8B-B14F-4D97-AF65-F5344CB8AC3E}">
        <p14:creationId xmlns:p14="http://schemas.microsoft.com/office/powerpoint/2010/main" val="60096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12" name="Espace réservé du pied de page 11"/>
          <p:cNvSpPr>
            <a:spLocks noGrp="1"/>
          </p:cNvSpPr>
          <p:nvPr>
            <p:ph type="ftr" sz="quarter" idx="11"/>
          </p:nvPr>
        </p:nvSpPr>
        <p:spPr>
          <a:xfrm>
            <a:off x="4458984" y="6388812"/>
            <a:ext cx="2895600" cy="365125"/>
          </a:xfrm>
        </p:spPr>
        <p:txBody>
          <a:bodyPr/>
          <a:lstStyle/>
          <a:p>
            <a:r>
              <a:rPr lang="fr-FR" dirty="0"/>
              <a:t>L. Briançon</a:t>
            </a:r>
          </a:p>
        </p:txBody>
      </p:sp>
      <p:sp>
        <p:nvSpPr>
          <p:cNvPr id="13" name="Espace réservé du numéro de diapositive 12"/>
          <p:cNvSpPr>
            <a:spLocks noGrp="1"/>
          </p:cNvSpPr>
          <p:nvPr>
            <p:ph type="sldNum" sz="quarter" idx="12"/>
          </p:nvPr>
        </p:nvSpPr>
        <p:spPr>
          <a:xfrm>
            <a:off x="6563475" y="6397519"/>
            <a:ext cx="2133600" cy="365125"/>
          </a:xfrm>
        </p:spPr>
        <p:txBody>
          <a:bodyPr/>
          <a:lstStyle/>
          <a:p>
            <a:fld id="{6C9C31C4-F1BC-4CF0-8FCC-5FAE4E7B962A}" type="slidenum">
              <a:rPr lang="fr-FR" smtClean="0"/>
              <a:t>‹N°›</a:t>
            </a:fld>
            <a:endParaRPr lang="fr-FR"/>
          </a:p>
        </p:txBody>
      </p:sp>
      <p:sp>
        <p:nvSpPr>
          <p:cNvPr id="7" name="Espace réservé du pied de page 3"/>
          <p:cNvSpPr txBox="1">
            <a:spLocks/>
          </p:cNvSpPr>
          <p:nvPr userDrawn="1"/>
        </p:nvSpPr>
        <p:spPr>
          <a:xfrm>
            <a:off x="574158" y="6386549"/>
            <a:ext cx="3736623"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                     2023-2024</a:t>
            </a:r>
            <a:endParaRPr lang="en-US" dirty="0"/>
          </a:p>
        </p:txBody>
      </p:sp>
      <p:pic>
        <p:nvPicPr>
          <p:cNvPr id="8" name="Image 7"/>
          <p:cNvPicPr>
            <a:picLocks noChangeAspect="1"/>
          </p:cNvPicPr>
          <p:nvPr userDrawn="1"/>
        </p:nvPicPr>
        <p:blipFill>
          <a:blip r:embed="rId2"/>
          <a:stretch>
            <a:fillRect/>
          </a:stretch>
        </p:blipFill>
        <p:spPr>
          <a:xfrm>
            <a:off x="179571" y="6390167"/>
            <a:ext cx="568652" cy="334771"/>
          </a:xfrm>
          <a:prstGeom prst="rect">
            <a:avLst/>
          </a:prstGeom>
        </p:spPr>
      </p:pic>
    </p:spTree>
    <p:extLst>
      <p:ext uri="{BB962C8B-B14F-4D97-AF65-F5344CB8AC3E}">
        <p14:creationId xmlns:p14="http://schemas.microsoft.com/office/powerpoint/2010/main" val="1714547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L. Briançon</a:t>
            </a:r>
          </a:p>
        </p:txBody>
      </p:sp>
      <p:sp>
        <p:nvSpPr>
          <p:cNvPr id="6" name="Espace réservé du numéro de diapositive 5"/>
          <p:cNvSpPr>
            <a:spLocks noGrp="1"/>
          </p:cNvSpPr>
          <p:nvPr>
            <p:ph type="sldNum" sz="quarter" idx="12"/>
          </p:nvPr>
        </p:nvSpPr>
        <p:spPr/>
        <p:txBody>
          <a:bodyPr/>
          <a:lstStyle/>
          <a:p>
            <a:fld id="{6C9C31C4-F1BC-4CF0-8FCC-5FAE4E7B962A}" type="slidenum">
              <a:rPr lang="fr-FR" smtClean="0"/>
              <a:t>‹N°›</a:t>
            </a:fld>
            <a:endParaRPr lang="fr-FR"/>
          </a:p>
        </p:txBody>
      </p:sp>
    </p:spTree>
    <p:extLst>
      <p:ext uri="{BB962C8B-B14F-4D97-AF65-F5344CB8AC3E}">
        <p14:creationId xmlns:p14="http://schemas.microsoft.com/office/powerpoint/2010/main" val="222754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L. Briançon</a:t>
            </a:r>
          </a:p>
        </p:txBody>
      </p:sp>
      <p:sp>
        <p:nvSpPr>
          <p:cNvPr id="6" name="Espace réservé du numéro de diapositive 5"/>
          <p:cNvSpPr>
            <a:spLocks noGrp="1"/>
          </p:cNvSpPr>
          <p:nvPr>
            <p:ph type="sldNum" sz="quarter" idx="12"/>
          </p:nvPr>
        </p:nvSpPr>
        <p:spPr/>
        <p:txBody>
          <a:bodyPr/>
          <a:lstStyle/>
          <a:p>
            <a:fld id="{6C9C31C4-F1BC-4CF0-8FCC-5FAE4E7B962A}" type="slidenum">
              <a:rPr lang="fr-FR" smtClean="0"/>
              <a:t>‹N°›</a:t>
            </a:fld>
            <a:endParaRPr lang="fr-FR"/>
          </a:p>
        </p:txBody>
      </p:sp>
    </p:spTree>
    <p:extLst>
      <p:ext uri="{BB962C8B-B14F-4D97-AF65-F5344CB8AC3E}">
        <p14:creationId xmlns:p14="http://schemas.microsoft.com/office/powerpoint/2010/main" val="61312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L. Briançon</a:t>
            </a:r>
          </a:p>
        </p:txBody>
      </p:sp>
      <p:sp>
        <p:nvSpPr>
          <p:cNvPr id="6" name="Espace réservé du numéro de diapositive 5"/>
          <p:cNvSpPr>
            <a:spLocks noGrp="1"/>
          </p:cNvSpPr>
          <p:nvPr>
            <p:ph type="sldNum" sz="quarter" idx="12"/>
          </p:nvPr>
        </p:nvSpPr>
        <p:spPr/>
        <p:txBody>
          <a:bodyPr/>
          <a:lstStyle/>
          <a:p>
            <a:fld id="{6C9C31C4-F1BC-4CF0-8FCC-5FAE4E7B962A}" type="slidenum">
              <a:rPr lang="fr-FR" smtClean="0"/>
              <a:t>‹N°›</a:t>
            </a:fld>
            <a:endParaRPr lang="fr-FR"/>
          </a:p>
        </p:txBody>
      </p:sp>
    </p:spTree>
    <p:extLst>
      <p:ext uri="{BB962C8B-B14F-4D97-AF65-F5344CB8AC3E}">
        <p14:creationId xmlns:p14="http://schemas.microsoft.com/office/powerpoint/2010/main" val="167748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L. Briançon</a:t>
            </a:r>
          </a:p>
        </p:txBody>
      </p:sp>
      <p:sp>
        <p:nvSpPr>
          <p:cNvPr id="6" name="Espace réservé du numéro de diapositive 5"/>
          <p:cNvSpPr>
            <a:spLocks noGrp="1"/>
          </p:cNvSpPr>
          <p:nvPr>
            <p:ph type="sldNum" sz="quarter" idx="12"/>
          </p:nvPr>
        </p:nvSpPr>
        <p:spPr/>
        <p:txBody>
          <a:bodyPr/>
          <a:lstStyle/>
          <a:p>
            <a:fld id="{6C9C31C4-F1BC-4CF0-8FCC-5FAE4E7B962A}" type="slidenum">
              <a:rPr lang="fr-FR" smtClean="0"/>
              <a:t>‹N°›</a:t>
            </a:fld>
            <a:endParaRPr lang="fr-FR"/>
          </a:p>
        </p:txBody>
      </p:sp>
    </p:spTree>
    <p:extLst>
      <p:ext uri="{BB962C8B-B14F-4D97-AF65-F5344CB8AC3E}">
        <p14:creationId xmlns:p14="http://schemas.microsoft.com/office/powerpoint/2010/main" val="264697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L. Briançon</a:t>
            </a:r>
          </a:p>
        </p:txBody>
      </p:sp>
      <p:sp>
        <p:nvSpPr>
          <p:cNvPr id="7" name="Espace réservé du numéro de diapositive 6"/>
          <p:cNvSpPr>
            <a:spLocks noGrp="1"/>
          </p:cNvSpPr>
          <p:nvPr>
            <p:ph type="sldNum" sz="quarter" idx="12"/>
          </p:nvPr>
        </p:nvSpPr>
        <p:spPr/>
        <p:txBody>
          <a:bodyPr/>
          <a:lstStyle/>
          <a:p>
            <a:fld id="{6C9C31C4-F1BC-4CF0-8FCC-5FAE4E7B962A}" type="slidenum">
              <a:rPr lang="fr-FR" smtClean="0"/>
              <a:t>‹N°›</a:t>
            </a:fld>
            <a:endParaRPr lang="fr-FR"/>
          </a:p>
        </p:txBody>
      </p:sp>
    </p:spTree>
    <p:extLst>
      <p:ext uri="{BB962C8B-B14F-4D97-AF65-F5344CB8AC3E}">
        <p14:creationId xmlns:p14="http://schemas.microsoft.com/office/powerpoint/2010/main" val="45922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a:t>L. Briançon</a:t>
            </a:r>
          </a:p>
        </p:txBody>
      </p:sp>
      <p:sp>
        <p:nvSpPr>
          <p:cNvPr id="9" name="Espace réservé du numéro de diapositive 8"/>
          <p:cNvSpPr>
            <a:spLocks noGrp="1"/>
          </p:cNvSpPr>
          <p:nvPr>
            <p:ph type="sldNum" sz="quarter" idx="12"/>
          </p:nvPr>
        </p:nvSpPr>
        <p:spPr/>
        <p:txBody>
          <a:bodyPr/>
          <a:lstStyle/>
          <a:p>
            <a:fld id="{6C9C31C4-F1BC-4CF0-8FCC-5FAE4E7B962A}" type="slidenum">
              <a:rPr lang="fr-FR" smtClean="0"/>
              <a:t>‹N°›</a:t>
            </a:fld>
            <a:endParaRPr lang="fr-FR"/>
          </a:p>
        </p:txBody>
      </p:sp>
    </p:spTree>
    <p:extLst>
      <p:ext uri="{BB962C8B-B14F-4D97-AF65-F5344CB8AC3E}">
        <p14:creationId xmlns:p14="http://schemas.microsoft.com/office/powerpoint/2010/main" val="3749212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L. Briançon</a:t>
            </a:r>
          </a:p>
        </p:txBody>
      </p:sp>
      <p:sp>
        <p:nvSpPr>
          <p:cNvPr id="5" name="Espace réservé du numéro de diapositive 4"/>
          <p:cNvSpPr>
            <a:spLocks noGrp="1"/>
          </p:cNvSpPr>
          <p:nvPr>
            <p:ph type="sldNum" sz="quarter" idx="12"/>
          </p:nvPr>
        </p:nvSpPr>
        <p:spPr/>
        <p:txBody>
          <a:bodyPr/>
          <a:lstStyle/>
          <a:p>
            <a:fld id="{6C9C31C4-F1BC-4CF0-8FCC-5FAE4E7B962A}" type="slidenum">
              <a:rPr lang="fr-FR" smtClean="0"/>
              <a:t>‹N°›</a:t>
            </a:fld>
            <a:endParaRPr lang="fr-FR"/>
          </a:p>
        </p:txBody>
      </p:sp>
    </p:spTree>
    <p:extLst>
      <p:ext uri="{BB962C8B-B14F-4D97-AF65-F5344CB8AC3E}">
        <p14:creationId xmlns:p14="http://schemas.microsoft.com/office/powerpoint/2010/main" val="129758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L. Briançon</a:t>
            </a:r>
          </a:p>
        </p:txBody>
      </p:sp>
      <p:sp>
        <p:nvSpPr>
          <p:cNvPr id="4" name="Espace réservé du numéro de diapositive 3"/>
          <p:cNvSpPr>
            <a:spLocks noGrp="1"/>
          </p:cNvSpPr>
          <p:nvPr>
            <p:ph type="sldNum" sz="quarter" idx="12"/>
          </p:nvPr>
        </p:nvSpPr>
        <p:spPr/>
        <p:txBody>
          <a:bodyPr/>
          <a:lstStyle/>
          <a:p>
            <a:fld id="{6C9C31C4-F1BC-4CF0-8FCC-5FAE4E7B962A}" type="slidenum">
              <a:rPr lang="fr-FR" smtClean="0"/>
              <a:t>‹N°›</a:t>
            </a:fld>
            <a:endParaRPr lang="fr-FR"/>
          </a:p>
        </p:txBody>
      </p:sp>
    </p:spTree>
    <p:extLst>
      <p:ext uri="{BB962C8B-B14F-4D97-AF65-F5344CB8AC3E}">
        <p14:creationId xmlns:p14="http://schemas.microsoft.com/office/powerpoint/2010/main" val="281449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L. Briançon</a:t>
            </a:r>
          </a:p>
        </p:txBody>
      </p:sp>
      <p:sp>
        <p:nvSpPr>
          <p:cNvPr id="7" name="Espace réservé du numéro de diapositive 6"/>
          <p:cNvSpPr>
            <a:spLocks noGrp="1"/>
          </p:cNvSpPr>
          <p:nvPr>
            <p:ph type="sldNum" sz="quarter" idx="12"/>
          </p:nvPr>
        </p:nvSpPr>
        <p:spPr/>
        <p:txBody>
          <a:bodyPr/>
          <a:lstStyle/>
          <a:p>
            <a:fld id="{6C9C31C4-F1BC-4CF0-8FCC-5FAE4E7B962A}" type="slidenum">
              <a:rPr lang="fr-FR" smtClean="0"/>
              <a:t>‹N°›</a:t>
            </a:fld>
            <a:endParaRPr lang="fr-FR"/>
          </a:p>
        </p:txBody>
      </p:sp>
    </p:spTree>
    <p:extLst>
      <p:ext uri="{BB962C8B-B14F-4D97-AF65-F5344CB8AC3E}">
        <p14:creationId xmlns:p14="http://schemas.microsoft.com/office/powerpoint/2010/main" val="349389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L. Briançon</a:t>
            </a:r>
          </a:p>
        </p:txBody>
      </p:sp>
      <p:sp>
        <p:nvSpPr>
          <p:cNvPr id="7" name="Espace réservé du numéro de diapositive 6"/>
          <p:cNvSpPr>
            <a:spLocks noGrp="1"/>
          </p:cNvSpPr>
          <p:nvPr>
            <p:ph type="sldNum" sz="quarter" idx="12"/>
          </p:nvPr>
        </p:nvSpPr>
        <p:spPr/>
        <p:txBody>
          <a:bodyPr/>
          <a:lstStyle/>
          <a:p>
            <a:fld id="{6C9C31C4-F1BC-4CF0-8FCC-5FAE4E7B962A}" type="slidenum">
              <a:rPr lang="fr-FR" smtClean="0"/>
              <a:t>‹N°›</a:t>
            </a:fld>
            <a:endParaRPr lang="fr-FR"/>
          </a:p>
        </p:txBody>
      </p:sp>
    </p:spTree>
    <p:extLst>
      <p:ext uri="{BB962C8B-B14F-4D97-AF65-F5344CB8AC3E}">
        <p14:creationId xmlns:p14="http://schemas.microsoft.com/office/powerpoint/2010/main" val="270906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 Briançon</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C31C4-F1BC-4CF0-8FCC-5FAE4E7B962A}" type="slidenum">
              <a:rPr lang="fr-FR" smtClean="0"/>
              <a:t>‹N°›</a:t>
            </a:fld>
            <a:endParaRPr lang="fr-FR"/>
          </a:p>
        </p:txBody>
      </p:sp>
    </p:spTree>
    <p:extLst>
      <p:ext uri="{BB962C8B-B14F-4D97-AF65-F5344CB8AC3E}">
        <p14:creationId xmlns:p14="http://schemas.microsoft.com/office/powerpoint/2010/main" val="1455386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8.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3.wmf"/><Relationship Id="rId5" Type="http://schemas.openxmlformats.org/officeDocument/2006/relationships/oleObject" Target="../embeddings/oleObject22.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26.bin"/><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45.png"/><Relationship Id="rId7" Type="http://schemas.openxmlformats.org/officeDocument/2006/relationships/image" Target="../media/image42.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29.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4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50.wmf"/><Relationship Id="rId5" Type="http://schemas.openxmlformats.org/officeDocument/2006/relationships/oleObject" Target="../embeddings/oleObject34.bin"/><Relationship Id="rId4" Type="http://schemas.openxmlformats.org/officeDocument/2006/relationships/image" Target="../media/image4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6.bin"/><Relationship Id="rId7" Type="http://schemas.openxmlformats.org/officeDocument/2006/relationships/image" Target="../media/image100.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53.wmf"/><Relationship Id="rId5" Type="http://schemas.openxmlformats.org/officeDocument/2006/relationships/oleObject" Target="../embeddings/oleObject37.bin"/><Relationship Id="rId4" Type="http://schemas.openxmlformats.org/officeDocument/2006/relationships/image" Target="../media/image52.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55.wmf"/><Relationship Id="rId5" Type="http://schemas.openxmlformats.org/officeDocument/2006/relationships/oleObject" Target="../embeddings/oleObject39.bin"/><Relationship Id="rId4" Type="http://schemas.openxmlformats.org/officeDocument/2006/relationships/image" Target="../media/image54.wmf"/></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45.bin"/><Relationship Id="rId18" Type="http://schemas.openxmlformats.org/officeDocument/2006/relationships/image" Target="../media/image65.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62.wmf"/><Relationship Id="rId17" Type="http://schemas.openxmlformats.org/officeDocument/2006/relationships/oleObject" Target="../embeddings/oleObject47.bin"/><Relationship Id="rId2" Type="http://schemas.openxmlformats.org/officeDocument/2006/relationships/slideLayout" Target="../slideLayouts/slideLayout1.xml"/><Relationship Id="rId16" Type="http://schemas.openxmlformats.org/officeDocument/2006/relationships/image" Target="../media/image64.wmf"/><Relationship Id="rId20" Type="http://schemas.openxmlformats.org/officeDocument/2006/relationships/image" Target="../media/image66.wmf"/><Relationship Id="rId1" Type="http://schemas.openxmlformats.org/officeDocument/2006/relationships/vmlDrawing" Target="../drawings/vmlDrawing14.vml"/><Relationship Id="rId6" Type="http://schemas.openxmlformats.org/officeDocument/2006/relationships/image" Target="../media/image59.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61.wmf"/><Relationship Id="rId19" Type="http://schemas.openxmlformats.org/officeDocument/2006/relationships/oleObject" Target="../embeddings/oleObject48.bin"/><Relationship Id="rId4" Type="http://schemas.openxmlformats.org/officeDocument/2006/relationships/image" Target="../media/image58.wmf"/><Relationship Id="rId9" Type="http://schemas.openxmlformats.org/officeDocument/2006/relationships/oleObject" Target="../embeddings/oleObject43.bin"/><Relationship Id="rId14" Type="http://schemas.openxmlformats.org/officeDocument/2006/relationships/image" Target="../media/image6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9.bin"/><Relationship Id="rId7" Type="http://schemas.openxmlformats.org/officeDocument/2006/relationships/image" Target="../media/image68.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50.bin"/><Relationship Id="rId5" Type="http://schemas.openxmlformats.org/officeDocument/2006/relationships/image" Target="../media/image69.png"/><Relationship Id="rId4" Type="http://schemas.openxmlformats.org/officeDocument/2006/relationships/image" Target="../media/image67.wmf"/></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67.w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52.bin"/><Relationship Id="rId5" Type="http://schemas.openxmlformats.org/officeDocument/2006/relationships/image" Target="../media/image70.wmf"/><Relationship Id="rId4" Type="http://schemas.openxmlformats.org/officeDocument/2006/relationships/oleObject" Target="../embeddings/oleObject5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73.wmf"/><Relationship Id="rId5" Type="http://schemas.openxmlformats.org/officeDocument/2006/relationships/oleObject" Target="../embeddings/oleObject54.bin"/><Relationship Id="rId4" Type="http://schemas.openxmlformats.org/officeDocument/2006/relationships/image" Target="../media/image72.wmf"/><Relationship Id="rId9" Type="http://schemas.openxmlformats.org/officeDocument/2006/relationships/image" Target="../media/image128.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76.wmf"/><Relationship Id="rId5" Type="http://schemas.openxmlformats.org/officeDocument/2006/relationships/oleObject" Target="../embeddings/oleObject57.bin"/><Relationship Id="rId4" Type="http://schemas.openxmlformats.org/officeDocument/2006/relationships/image" Target="../media/image75.wmf"/></Relationships>
</file>

<file path=ppt/slides/_rels/slide42.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69.png"/><Relationship Id="rId7" Type="http://schemas.openxmlformats.org/officeDocument/2006/relationships/image" Target="../media/image78.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59.bin"/><Relationship Id="rId5" Type="http://schemas.openxmlformats.org/officeDocument/2006/relationships/image" Target="../media/image49.wmf"/><Relationship Id="rId4" Type="http://schemas.openxmlformats.org/officeDocument/2006/relationships/oleObject" Target="../embeddings/oleObject58.bin"/><Relationship Id="rId9" Type="http://schemas.openxmlformats.org/officeDocument/2006/relationships/image" Target="../media/image79.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1.bin"/><Relationship Id="rId7" Type="http://schemas.openxmlformats.org/officeDocument/2006/relationships/image" Target="../media/image82.emf"/><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81.wmf"/><Relationship Id="rId5" Type="http://schemas.openxmlformats.org/officeDocument/2006/relationships/oleObject" Target="../embeddings/oleObject62.bin"/><Relationship Id="rId4" Type="http://schemas.openxmlformats.org/officeDocument/2006/relationships/image" Target="../media/image8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84.wmf"/><Relationship Id="rId5" Type="http://schemas.openxmlformats.org/officeDocument/2006/relationships/oleObject" Target="../embeddings/oleObject64.bin"/><Relationship Id="rId4" Type="http://schemas.openxmlformats.org/officeDocument/2006/relationships/image" Target="../media/image83.wmf"/></Relationships>
</file>

<file path=ppt/slides/_rels/slide4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9.emf"/><Relationship Id="rId4" Type="http://schemas.openxmlformats.org/officeDocument/2006/relationships/image" Target="../media/image88.emf"/></Relationships>
</file>

<file path=ppt/slides/_rels/slide51.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90.wmf"/><Relationship Id="rId5" Type="http://schemas.openxmlformats.org/officeDocument/2006/relationships/oleObject" Target="../embeddings/oleObject65.bin"/><Relationship Id="rId4" Type="http://schemas.openxmlformats.org/officeDocument/2006/relationships/image" Target="../media/image91.e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95.wmf"/><Relationship Id="rId3" Type="http://schemas.openxmlformats.org/officeDocument/2006/relationships/notesSlide" Target="../notesSlides/notesSlide8.xml"/><Relationship Id="rId7" Type="http://schemas.openxmlformats.org/officeDocument/2006/relationships/image" Target="../media/image97.emf"/><Relationship Id="rId12" Type="http://schemas.openxmlformats.org/officeDocument/2006/relationships/oleObject" Target="../embeddings/oleObject69.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92.wmf"/><Relationship Id="rId11" Type="http://schemas.openxmlformats.org/officeDocument/2006/relationships/image" Target="../media/image94.wmf"/><Relationship Id="rId5" Type="http://schemas.openxmlformats.org/officeDocument/2006/relationships/oleObject" Target="../embeddings/oleObject66.bin"/><Relationship Id="rId10" Type="http://schemas.openxmlformats.org/officeDocument/2006/relationships/oleObject" Target="../embeddings/oleObject68.bin"/><Relationship Id="rId4" Type="http://schemas.openxmlformats.org/officeDocument/2006/relationships/image" Target="../media/image96.emf"/><Relationship Id="rId9" Type="http://schemas.openxmlformats.org/officeDocument/2006/relationships/image" Target="../media/image93.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99.emf"/><Relationship Id="rId5" Type="http://schemas.openxmlformats.org/officeDocument/2006/relationships/image" Target="../media/image98.wmf"/><Relationship Id="rId4" Type="http://schemas.openxmlformats.org/officeDocument/2006/relationships/oleObject" Target="../embeddings/oleObject70.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notesSlide" Target="../notesSlides/notesSlide12.xml"/><Relationship Id="rId7"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100.wmf"/><Relationship Id="rId5" Type="http://schemas.openxmlformats.org/officeDocument/2006/relationships/oleObject" Target="../embeddings/oleObject71.bin"/><Relationship Id="rId4" Type="http://schemas.openxmlformats.org/officeDocument/2006/relationships/image" Target="../media/image102.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4.wmf"/><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oleObject" Target="../embeddings/oleObject74.bin"/><Relationship Id="rId5" Type="http://schemas.openxmlformats.org/officeDocument/2006/relationships/image" Target="../media/image103.wmf"/><Relationship Id="rId4" Type="http://schemas.openxmlformats.org/officeDocument/2006/relationships/oleObject" Target="../embeddings/oleObject73.bin"/></Relationships>
</file>

<file path=ppt/slides/_rels/slide59.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notesSlide" Target="../notesSlides/notesSlide14.xml"/><Relationship Id="rId7" Type="http://schemas.openxmlformats.org/officeDocument/2006/relationships/image" Target="../media/image106.wmf"/><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oleObject" Target="../embeddings/oleObject76.bin"/><Relationship Id="rId5" Type="http://schemas.openxmlformats.org/officeDocument/2006/relationships/image" Target="../media/image105.wmf"/><Relationship Id="rId4" Type="http://schemas.openxmlformats.org/officeDocument/2006/relationships/oleObject" Target="../embeddings/oleObject75.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111.wmf"/><Relationship Id="rId3" Type="http://schemas.openxmlformats.org/officeDocument/2006/relationships/notesSlide" Target="../notesSlides/notesSlide17.xml"/><Relationship Id="rId7" Type="http://schemas.openxmlformats.org/officeDocument/2006/relationships/image" Target="../media/image108.wmf"/><Relationship Id="rId12" Type="http://schemas.openxmlformats.org/officeDocument/2006/relationships/oleObject" Target="../embeddings/oleObject81.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78.bin"/><Relationship Id="rId11" Type="http://schemas.openxmlformats.org/officeDocument/2006/relationships/image" Target="../media/image110.wmf"/><Relationship Id="rId5" Type="http://schemas.openxmlformats.org/officeDocument/2006/relationships/image" Target="../media/image107.wmf"/><Relationship Id="rId15" Type="http://schemas.openxmlformats.org/officeDocument/2006/relationships/image" Target="../media/image112.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109.wmf"/><Relationship Id="rId14" Type="http://schemas.openxmlformats.org/officeDocument/2006/relationships/oleObject" Target="../embeddings/oleObject82.bin"/></Relationships>
</file>

<file path=ppt/slides/_rels/slide63.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notesSlide" Target="../notesSlides/notesSlide18.xml"/><Relationship Id="rId7" Type="http://schemas.openxmlformats.org/officeDocument/2006/relationships/image" Target="../media/image109.wmf"/><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oleObject" Target="../embeddings/oleObject84.bin"/><Relationship Id="rId5" Type="http://schemas.openxmlformats.org/officeDocument/2006/relationships/image" Target="../media/image113.wmf"/><Relationship Id="rId10" Type="http://schemas.openxmlformats.org/officeDocument/2006/relationships/image" Target="../media/image114.wmf"/><Relationship Id="rId4" Type="http://schemas.openxmlformats.org/officeDocument/2006/relationships/oleObject" Target="../embeddings/oleObject83.bin"/><Relationship Id="rId9" Type="http://schemas.openxmlformats.org/officeDocument/2006/relationships/oleObject" Target="../embeddings/oleObject85.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notesSlide" Target="../notesSlides/notesSlide19.xml"/><Relationship Id="rId7" Type="http://schemas.openxmlformats.org/officeDocument/2006/relationships/image" Target="../media/image117.wmf"/><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oleObject" Target="../embeddings/oleObject87.bin"/><Relationship Id="rId11" Type="http://schemas.openxmlformats.org/officeDocument/2006/relationships/image" Target="../media/image119.wmf"/><Relationship Id="rId5" Type="http://schemas.openxmlformats.org/officeDocument/2006/relationships/image" Target="../media/image116.w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118.w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21.wmf"/><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oleObject" Target="../embeddings/oleObject91.bin"/><Relationship Id="rId5" Type="http://schemas.openxmlformats.org/officeDocument/2006/relationships/image" Target="../media/image120.wmf"/><Relationship Id="rId4" Type="http://schemas.openxmlformats.org/officeDocument/2006/relationships/oleObject" Target="../embeddings/oleObject90.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26.wmf"/><Relationship Id="rId3" Type="http://schemas.openxmlformats.org/officeDocument/2006/relationships/notesSlide" Target="../notesSlides/notesSlide23.xml"/><Relationship Id="rId7" Type="http://schemas.openxmlformats.org/officeDocument/2006/relationships/image" Target="../media/image123.wmf"/><Relationship Id="rId12"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93.bin"/><Relationship Id="rId11" Type="http://schemas.openxmlformats.org/officeDocument/2006/relationships/image" Target="../media/image125.wmf"/><Relationship Id="rId5" Type="http://schemas.openxmlformats.org/officeDocument/2006/relationships/image" Target="../media/image122.wmf"/><Relationship Id="rId15" Type="http://schemas.openxmlformats.org/officeDocument/2006/relationships/image" Target="../media/image127.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24.wmf"/><Relationship Id="rId14" Type="http://schemas.openxmlformats.org/officeDocument/2006/relationships/oleObject" Target="../embeddings/oleObject97.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30.wmf"/><Relationship Id="rId3" Type="http://schemas.openxmlformats.org/officeDocument/2006/relationships/notesSlide" Target="../notesSlides/notesSlide24.xml"/><Relationship Id="rId7" Type="http://schemas.openxmlformats.org/officeDocument/2006/relationships/image" Target="../media/image123.wmf"/><Relationship Id="rId12" Type="http://schemas.openxmlformats.org/officeDocument/2006/relationships/oleObject" Target="../embeddings/oleObject102.bin"/><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oleObject" Target="../embeddings/oleObject99.bin"/><Relationship Id="rId11" Type="http://schemas.openxmlformats.org/officeDocument/2006/relationships/image" Target="../media/image129.wmf"/><Relationship Id="rId5" Type="http://schemas.openxmlformats.org/officeDocument/2006/relationships/image" Target="../media/image122.wmf"/><Relationship Id="rId15" Type="http://schemas.openxmlformats.org/officeDocument/2006/relationships/image" Target="../media/image131.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28.wmf"/><Relationship Id="rId14" Type="http://schemas.openxmlformats.org/officeDocument/2006/relationships/oleObject" Target="../embeddings/oleObject103.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5.wmf"/><Relationship Id="rId18" Type="http://schemas.openxmlformats.org/officeDocument/2006/relationships/oleObject" Target="../embeddings/oleObject8.bin"/><Relationship Id="rId3" Type="http://schemas.openxmlformats.org/officeDocument/2006/relationships/image" Target="../media/image21.jpeg"/><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5.bin"/><Relationship Id="rId17" Type="http://schemas.openxmlformats.org/officeDocument/2006/relationships/image" Target="../media/image17.wmf"/><Relationship Id="rId2" Type="http://schemas.openxmlformats.org/officeDocument/2006/relationships/slideLayout" Target="../slideLayouts/slideLayout1.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23" Type="http://schemas.openxmlformats.org/officeDocument/2006/relationships/image" Target="../media/image20.wmf"/><Relationship Id="rId10" Type="http://schemas.openxmlformats.org/officeDocument/2006/relationships/oleObject" Target="../embeddings/oleObject4.bin"/><Relationship Id="rId19" Type="http://schemas.openxmlformats.org/officeDocument/2006/relationships/image" Target="../media/image18.wmf"/><Relationship Id="rId4" Type="http://schemas.openxmlformats.org/officeDocument/2006/relationships/oleObject" Target="../embeddings/oleObject1.bin"/><Relationship Id="rId9" Type="http://schemas.openxmlformats.org/officeDocument/2006/relationships/image" Target="../media/image13.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Interactions sol-structures</a:t>
            </a:r>
          </a:p>
        </p:txBody>
      </p:sp>
      <p:sp>
        <p:nvSpPr>
          <p:cNvPr id="3" name="Sous-titre 2"/>
          <p:cNvSpPr>
            <a:spLocks noGrp="1"/>
          </p:cNvSpPr>
          <p:nvPr>
            <p:ph type="subTitle" idx="1"/>
          </p:nvPr>
        </p:nvSpPr>
        <p:spPr>
          <a:xfrm>
            <a:off x="1371599" y="3886200"/>
            <a:ext cx="6890657" cy="925286"/>
          </a:xfrm>
        </p:spPr>
        <p:txBody>
          <a:bodyPr/>
          <a:lstStyle/>
          <a:p>
            <a:r>
              <a:rPr lang="fr-FR" altLang="fr-FR" b="1" dirty="0">
                <a:latin typeface="Gill Sans MT" pitchFamily="34" charset="0"/>
              </a:rPr>
              <a:t>Actions du sol sur un écran</a:t>
            </a:r>
          </a:p>
          <a:p>
            <a:endParaRPr lang="fr-FR" dirty="0"/>
          </a:p>
        </p:txBody>
      </p:sp>
      <p:sp>
        <p:nvSpPr>
          <p:cNvPr id="4" name="Espace réservé du numéro de diapositive 3"/>
          <p:cNvSpPr>
            <a:spLocks noGrp="1"/>
          </p:cNvSpPr>
          <p:nvPr>
            <p:ph type="sldNum" sz="quarter" idx="12"/>
          </p:nvPr>
        </p:nvSpPr>
        <p:spPr>
          <a:xfrm>
            <a:off x="6553200" y="6356350"/>
            <a:ext cx="2133600" cy="365125"/>
          </a:xfrm>
        </p:spPr>
        <p:txBody>
          <a:bodyPr/>
          <a:lstStyle/>
          <a:p>
            <a:fld id="{6C9C31C4-F1BC-4CF0-8FCC-5FAE4E7B962A}" type="slidenum">
              <a:rPr lang="fr-FR" smtClean="0"/>
              <a:t>1</a:t>
            </a:fld>
            <a:endParaRPr lang="fr-FR" dirty="0"/>
          </a:p>
        </p:txBody>
      </p:sp>
      <p:sp>
        <p:nvSpPr>
          <p:cNvPr id="5" name="Espace réservé du pied de page 4"/>
          <p:cNvSpPr>
            <a:spLocks noGrp="1"/>
          </p:cNvSpPr>
          <p:nvPr>
            <p:ph type="ftr" sz="quarter" idx="11"/>
          </p:nvPr>
        </p:nvSpPr>
        <p:spPr/>
        <p:txBody>
          <a:bodyPr/>
          <a:lstStyle/>
          <a:p>
            <a:r>
              <a:rPr lang="fr-FR"/>
              <a:t>L. Briançon</a:t>
            </a:r>
            <a:endParaRPr lang="fr-FR" dirty="0"/>
          </a:p>
        </p:txBody>
      </p:sp>
    </p:spTree>
    <p:extLst>
      <p:ext uri="{BB962C8B-B14F-4D97-AF65-F5344CB8AC3E}">
        <p14:creationId xmlns:p14="http://schemas.microsoft.com/office/powerpoint/2010/main" val="233627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10</a:t>
            </a:fld>
            <a:endParaRPr lang="fr-FR" dirty="0"/>
          </a:p>
        </p:txBody>
      </p:sp>
      <p:sp>
        <p:nvSpPr>
          <p:cNvPr id="5" name="Espace réservé du pied de page 4"/>
          <p:cNvSpPr>
            <a:spLocks noGrp="1"/>
          </p:cNvSpPr>
          <p:nvPr>
            <p:ph type="ftr" sz="quarter" idx="11"/>
          </p:nvPr>
        </p:nvSpPr>
        <p:spPr/>
        <p:txBody>
          <a:bodyPr/>
          <a:lstStyle/>
          <a:p>
            <a:r>
              <a:rPr lang="fr-FR" dirty="0"/>
              <a:t>L. Briançon</a:t>
            </a:r>
          </a:p>
        </p:txBody>
      </p:sp>
      <p:sp>
        <p:nvSpPr>
          <p:cNvPr id="8" name="ZoneTexte 7"/>
          <p:cNvSpPr txBox="1"/>
          <p:nvPr/>
        </p:nvSpPr>
        <p:spPr>
          <a:xfrm>
            <a:off x="0" y="0"/>
            <a:ext cx="4469237" cy="707886"/>
          </a:xfrm>
          <a:prstGeom prst="rect">
            <a:avLst/>
          </a:prstGeom>
          <a:noFill/>
        </p:spPr>
        <p:txBody>
          <a:bodyPr wrap="none" rtlCol="0">
            <a:spAutoFit/>
          </a:bodyPr>
          <a:lstStyle/>
          <a:p>
            <a:r>
              <a:rPr lang="fr-FR" sz="2000" b="1" dirty="0"/>
              <a:t>1. Equilibres limites de poussée et butée</a:t>
            </a:r>
          </a:p>
          <a:p>
            <a:endParaRPr lang="fr-FR" sz="2000" b="1" dirty="0"/>
          </a:p>
        </p:txBody>
      </p:sp>
      <p:sp>
        <p:nvSpPr>
          <p:cNvPr id="3" name="ZoneTexte 2"/>
          <p:cNvSpPr txBox="1"/>
          <p:nvPr/>
        </p:nvSpPr>
        <p:spPr>
          <a:xfrm>
            <a:off x="370115" y="707886"/>
            <a:ext cx="4449038" cy="369332"/>
          </a:xfrm>
          <a:prstGeom prst="rect">
            <a:avLst/>
          </a:prstGeom>
          <a:noFill/>
        </p:spPr>
        <p:txBody>
          <a:bodyPr wrap="none" rtlCol="0">
            <a:spAutoFit/>
          </a:bodyPr>
          <a:lstStyle/>
          <a:p>
            <a:r>
              <a:rPr lang="fr-FR" u="sng" dirty="0"/>
              <a:t>Mobilisation des équilibres de poussée-butée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59"/>
          <p:cNvSpPr/>
          <p:nvPr/>
        </p:nvSpPr>
        <p:spPr>
          <a:xfrm>
            <a:off x="1533701" y="1121242"/>
            <a:ext cx="524912" cy="1621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5" name="Connecteur droit 64"/>
          <p:cNvCxnSpPr/>
          <p:nvPr/>
        </p:nvCxnSpPr>
        <p:spPr>
          <a:xfrm flipV="1">
            <a:off x="2073017" y="4657890"/>
            <a:ext cx="457200" cy="1652938"/>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635391" y="1586720"/>
            <a:ext cx="710451" cy="369332"/>
          </a:xfrm>
          <a:prstGeom prst="rect">
            <a:avLst/>
          </a:prstGeom>
          <a:noFill/>
        </p:spPr>
        <p:txBody>
          <a:bodyPr wrap="none" rtlCol="0">
            <a:spAutoFit/>
          </a:bodyPr>
          <a:lstStyle/>
          <a:p>
            <a:r>
              <a:rPr lang="fr-FR" dirty="0"/>
              <a:t>Initial</a:t>
            </a:r>
          </a:p>
        </p:txBody>
      </p:sp>
      <p:cxnSp>
        <p:nvCxnSpPr>
          <p:cNvPr id="7" name="Connecteur droit 6"/>
          <p:cNvCxnSpPr/>
          <p:nvPr/>
        </p:nvCxnSpPr>
        <p:spPr>
          <a:xfrm>
            <a:off x="2024757" y="1121242"/>
            <a:ext cx="749915" cy="4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a:stCxn id="60" idx="3"/>
          </p:cNvCxnSpPr>
          <p:nvPr/>
        </p:nvCxnSpPr>
        <p:spPr>
          <a:xfrm flipV="1">
            <a:off x="2058613" y="1932215"/>
            <a:ext cx="34110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2229163" y="1566333"/>
            <a:ext cx="0" cy="3374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flipV="1">
            <a:off x="1796157" y="1925560"/>
            <a:ext cx="1906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2058613" y="1207702"/>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70" name="ZoneTexte 69"/>
          <p:cNvSpPr txBox="1"/>
          <p:nvPr/>
        </p:nvSpPr>
        <p:spPr>
          <a:xfrm>
            <a:off x="1547341" y="1522789"/>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h0</a:t>
            </a:r>
          </a:p>
        </p:txBody>
      </p:sp>
      <p:sp>
        <p:nvSpPr>
          <p:cNvPr id="79" name="Rectangle 78"/>
          <p:cNvSpPr/>
          <p:nvPr/>
        </p:nvSpPr>
        <p:spPr>
          <a:xfrm>
            <a:off x="1547341" y="2895589"/>
            <a:ext cx="524912" cy="1621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1" name="Connecteur droit 80"/>
          <p:cNvCxnSpPr/>
          <p:nvPr/>
        </p:nvCxnSpPr>
        <p:spPr>
          <a:xfrm>
            <a:off x="2038397" y="2895589"/>
            <a:ext cx="749915" cy="4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a:stCxn id="79" idx="3"/>
          </p:cNvCxnSpPr>
          <p:nvPr/>
        </p:nvCxnSpPr>
        <p:spPr>
          <a:xfrm flipV="1">
            <a:off x="2072253" y="3706562"/>
            <a:ext cx="34110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a:off x="2242803" y="3340680"/>
            <a:ext cx="0" cy="3374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flipV="1">
            <a:off x="1809797" y="3699907"/>
            <a:ext cx="1906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072253" y="2982049"/>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86" name="ZoneTexte 85"/>
          <p:cNvSpPr txBox="1"/>
          <p:nvPr/>
        </p:nvSpPr>
        <p:spPr>
          <a:xfrm>
            <a:off x="1560981" y="3340680"/>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h1</a:t>
            </a:r>
          </a:p>
        </p:txBody>
      </p:sp>
      <p:cxnSp>
        <p:nvCxnSpPr>
          <p:cNvPr id="41" name="Connecteur droit avec flèche 40"/>
          <p:cNvCxnSpPr/>
          <p:nvPr/>
        </p:nvCxnSpPr>
        <p:spPr>
          <a:xfrm flipH="1" flipV="1">
            <a:off x="1182557" y="2910694"/>
            <a:ext cx="304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547341" y="4669936"/>
            <a:ext cx="524912" cy="1621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8" name="Connecteur droit 87"/>
          <p:cNvCxnSpPr/>
          <p:nvPr/>
        </p:nvCxnSpPr>
        <p:spPr>
          <a:xfrm>
            <a:off x="2072253" y="4756396"/>
            <a:ext cx="4579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p:cNvCxnSpPr>
            <a:stCxn id="87" idx="3"/>
          </p:cNvCxnSpPr>
          <p:nvPr/>
        </p:nvCxnSpPr>
        <p:spPr>
          <a:xfrm flipV="1">
            <a:off x="2072253" y="5480909"/>
            <a:ext cx="34110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a:off x="2242803" y="5115027"/>
            <a:ext cx="0" cy="3374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V="1">
            <a:off x="1809797" y="5474254"/>
            <a:ext cx="1906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2017823" y="4723738"/>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93" name="ZoneTexte 92"/>
          <p:cNvSpPr txBox="1"/>
          <p:nvPr/>
        </p:nvSpPr>
        <p:spPr>
          <a:xfrm>
            <a:off x="1560981" y="5115027"/>
            <a:ext cx="397866"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a</a:t>
            </a:r>
          </a:p>
        </p:txBody>
      </p:sp>
      <p:cxnSp>
        <p:nvCxnSpPr>
          <p:cNvPr id="94" name="Connecteur droit avec flèche 93"/>
          <p:cNvCxnSpPr/>
          <p:nvPr/>
        </p:nvCxnSpPr>
        <p:spPr>
          <a:xfrm flipH="1" flipV="1">
            <a:off x="925301" y="4669936"/>
            <a:ext cx="562056" cy="151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ZoneTexte 94"/>
          <p:cNvSpPr txBox="1"/>
          <p:nvPr/>
        </p:nvSpPr>
        <p:spPr>
          <a:xfrm>
            <a:off x="617325" y="5267818"/>
            <a:ext cx="943656" cy="369332"/>
          </a:xfrm>
          <a:prstGeom prst="rect">
            <a:avLst/>
          </a:prstGeom>
          <a:noFill/>
        </p:spPr>
        <p:txBody>
          <a:bodyPr wrap="none" rtlCol="0">
            <a:spAutoFit/>
          </a:bodyPr>
          <a:lstStyle/>
          <a:p>
            <a:r>
              <a:rPr lang="fr-FR" dirty="0"/>
              <a:t>Rupture</a:t>
            </a:r>
          </a:p>
        </p:txBody>
      </p:sp>
      <p:cxnSp>
        <p:nvCxnSpPr>
          <p:cNvPr id="96" name="Connecteur droit 95"/>
          <p:cNvCxnSpPr/>
          <p:nvPr/>
        </p:nvCxnSpPr>
        <p:spPr>
          <a:xfrm flipV="1">
            <a:off x="2530217" y="4673494"/>
            <a:ext cx="541392" cy="39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a:xfrm>
            <a:off x="3712043" y="2100943"/>
            <a:ext cx="33092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a:xfrm flipV="1">
            <a:off x="4484928" y="1173419"/>
            <a:ext cx="0" cy="1352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4245443" y="1207702"/>
            <a:ext cx="1344384" cy="882355"/>
          </a:xfrm>
          <a:prstGeom prst="line">
            <a:avLst/>
          </a:prstGeom>
        </p:spPr>
        <p:style>
          <a:lnRef idx="1">
            <a:schemeClr val="accent1"/>
          </a:lnRef>
          <a:fillRef idx="0">
            <a:schemeClr val="accent1"/>
          </a:fillRef>
          <a:effectRef idx="0">
            <a:schemeClr val="accent1"/>
          </a:effectRef>
          <a:fontRef idx="minor">
            <a:schemeClr val="tx1"/>
          </a:fontRef>
        </p:style>
      </p:cxnSp>
      <p:sp>
        <p:nvSpPr>
          <p:cNvPr id="106" name="ZoneTexte 105"/>
          <p:cNvSpPr txBox="1"/>
          <p:nvPr/>
        </p:nvSpPr>
        <p:spPr>
          <a:xfrm>
            <a:off x="7164013" y="1935665"/>
            <a:ext cx="324128" cy="369332"/>
          </a:xfrm>
          <a:prstGeom prst="rect">
            <a:avLst/>
          </a:prstGeom>
          <a:noFill/>
        </p:spPr>
        <p:txBody>
          <a:bodyPr wrap="none" rtlCol="0">
            <a:spAutoFit/>
          </a:bodyPr>
          <a:lstStyle/>
          <a:p>
            <a:r>
              <a:rPr lang="fr-FR" dirty="0">
                <a:latin typeface="Symbol" panose="05050102010706020507" pitchFamily="18" charset="2"/>
              </a:rPr>
              <a:t>s</a:t>
            </a:r>
            <a:endParaRPr lang="fr-FR" baseline="-25000" dirty="0"/>
          </a:p>
        </p:txBody>
      </p:sp>
      <p:sp>
        <p:nvSpPr>
          <p:cNvPr id="107" name="ZoneTexte 106"/>
          <p:cNvSpPr txBox="1"/>
          <p:nvPr/>
        </p:nvSpPr>
        <p:spPr>
          <a:xfrm>
            <a:off x="4102615" y="1121242"/>
            <a:ext cx="285656" cy="369332"/>
          </a:xfrm>
          <a:prstGeom prst="rect">
            <a:avLst/>
          </a:prstGeom>
          <a:noFill/>
        </p:spPr>
        <p:txBody>
          <a:bodyPr wrap="none" rtlCol="0">
            <a:spAutoFit/>
          </a:bodyPr>
          <a:lstStyle/>
          <a:p>
            <a:r>
              <a:rPr lang="fr-FR" dirty="0">
                <a:latin typeface="Symbol" panose="05050102010706020507" pitchFamily="18" charset="2"/>
              </a:rPr>
              <a:t>t</a:t>
            </a:r>
            <a:endParaRPr lang="fr-FR" baseline="-25000" dirty="0"/>
          </a:p>
        </p:txBody>
      </p:sp>
      <p:sp>
        <p:nvSpPr>
          <p:cNvPr id="109" name="Ellipse 108"/>
          <p:cNvSpPr/>
          <p:nvPr/>
        </p:nvSpPr>
        <p:spPr>
          <a:xfrm>
            <a:off x="5082803" y="1820057"/>
            <a:ext cx="540000" cy="5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sp>
        <p:nvSpPr>
          <p:cNvPr id="110" name="ZoneTexte 109"/>
          <p:cNvSpPr txBox="1"/>
          <p:nvPr/>
        </p:nvSpPr>
        <p:spPr>
          <a:xfrm>
            <a:off x="5638087" y="1753738"/>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111" name="ZoneTexte 110"/>
          <p:cNvSpPr txBox="1"/>
          <p:nvPr/>
        </p:nvSpPr>
        <p:spPr>
          <a:xfrm>
            <a:off x="4621793" y="1748991"/>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h0</a:t>
            </a:r>
          </a:p>
        </p:txBody>
      </p:sp>
      <p:sp>
        <p:nvSpPr>
          <p:cNvPr id="112" name="ZoneTexte 111"/>
          <p:cNvSpPr txBox="1"/>
          <p:nvPr/>
        </p:nvSpPr>
        <p:spPr>
          <a:xfrm>
            <a:off x="4186922" y="1664786"/>
            <a:ext cx="282450" cy="369332"/>
          </a:xfrm>
          <a:prstGeom prst="rect">
            <a:avLst/>
          </a:prstGeom>
          <a:noFill/>
        </p:spPr>
        <p:txBody>
          <a:bodyPr wrap="none" rtlCol="0">
            <a:spAutoFit/>
          </a:bodyPr>
          <a:lstStyle/>
          <a:p>
            <a:r>
              <a:rPr lang="fr-FR" dirty="0"/>
              <a:t>c</a:t>
            </a:r>
          </a:p>
        </p:txBody>
      </p:sp>
      <p:sp>
        <p:nvSpPr>
          <p:cNvPr id="113" name="ZoneTexte 112"/>
          <p:cNvSpPr txBox="1"/>
          <p:nvPr/>
        </p:nvSpPr>
        <p:spPr>
          <a:xfrm>
            <a:off x="5583657" y="1097959"/>
            <a:ext cx="324128" cy="369332"/>
          </a:xfrm>
          <a:prstGeom prst="rect">
            <a:avLst/>
          </a:prstGeom>
          <a:noFill/>
        </p:spPr>
        <p:txBody>
          <a:bodyPr wrap="none" rtlCol="0">
            <a:spAutoFit/>
          </a:bodyPr>
          <a:lstStyle/>
          <a:p>
            <a:r>
              <a:rPr lang="fr-FR" dirty="0">
                <a:latin typeface="Symbol" panose="05050102010706020507" pitchFamily="18" charset="2"/>
              </a:rPr>
              <a:t>j</a:t>
            </a:r>
            <a:endParaRPr lang="fr-FR" dirty="0"/>
          </a:p>
        </p:txBody>
      </p:sp>
      <p:cxnSp>
        <p:nvCxnSpPr>
          <p:cNvPr id="115" name="Connecteur droit 114"/>
          <p:cNvCxnSpPr/>
          <p:nvPr/>
        </p:nvCxnSpPr>
        <p:spPr>
          <a:xfrm>
            <a:off x="5352803" y="1392368"/>
            <a:ext cx="2852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a:off x="3712039" y="3853585"/>
            <a:ext cx="33092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p:nvPr/>
        </p:nvCxnSpPr>
        <p:spPr>
          <a:xfrm flipV="1">
            <a:off x="4484924" y="2926061"/>
            <a:ext cx="0" cy="1352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flipV="1">
            <a:off x="4245439" y="2960344"/>
            <a:ext cx="1344384" cy="882355"/>
          </a:xfrm>
          <a:prstGeom prst="line">
            <a:avLst/>
          </a:prstGeom>
        </p:spPr>
        <p:style>
          <a:lnRef idx="1">
            <a:schemeClr val="accent1"/>
          </a:lnRef>
          <a:fillRef idx="0">
            <a:schemeClr val="accent1"/>
          </a:fillRef>
          <a:effectRef idx="0">
            <a:schemeClr val="accent1"/>
          </a:effectRef>
          <a:fontRef idx="minor">
            <a:schemeClr val="tx1"/>
          </a:fontRef>
        </p:style>
      </p:cxnSp>
      <p:sp>
        <p:nvSpPr>
          <p:cNvPr id="119" name="ZoneTexte 118"/>
          <p:cNvSpPr txBox="1"/>
          <p:nvPr/>
        </p:nvSpPr>
        <p:spPr>
          <a:xfrm>
            <a:off x="7164009" y="3688307"/>
            <a:ext cx="324128" cy="369332"/>
          </a:xfrm>
          <a:prstGeom prst="rect">
            <a:avLst/>
          </a:prstGeom>
          <a:noFill/>
        </p:spPr>
        <p:txBody>
          <a:bodyPr wrap="none" rtlCol="0">
            <a:spAutoFit/>
          </a:bodyPr>
          <a:lstStyle/>
          <a:p>
            <a:r>
              <a:rPr lang="fr-FR" dirty="0">
                <a:latin typeface="Symbol" panose="05050102010706020507" pitchFamily="18" charset="2"/>
              </a:rPr>
              <a:t>s</a:t>
            </a:r>
            <a:endParaRPr lang="fr-FR" baseline="-25000" dirty="0"/>
          </a:p>
        </p:txBody>
      </p:sp>
      <p:sp>
        <p:nvSpPr>
          <p:cNvPr id="120" name="ZoneTexte 119"/>
          <p:cNvSpPr txBox="1"/>
          <p:nvPr/>
        </p:nvSpPr>
        <p:spPr>
          <a:xfrm>
            <a:off x="4102611" y="2873884"/>
            <a:ext cx="285656" cy="369332"/>
          </a:xfrm>
          <a:prstGeom prst="rect">
            <a:avLst/>
          </a:prstGeom>
          <a:noFill/>
        </p:spPr>
        <p:txBody>
          <a:bodyPr wrap="none" rtlCol="0">
            <a:spAutoFit/>
          </a:bodyPr>
          <a:lstStyle/>
          <a:p>
            <a:r>
              <a:rPr lang="fr-FR" dirty="0">
                <a:latin typeface="Symbol" panose="05050102010706020507" pitchFamily="18" charset="2"/>
              </a:rPr>
              <a:t>t</a:t>
            </a:r>
            <a:endParaRPr lang="fr-FR" baseline="-25000" dirty="0"/>
          </a:p>
        </p:txBody>
      </p:sp>
      <p:sp>
        <p:nvSpPr>
          <p:cNvPr id="121" name="Ellipse 120"/>
          <p:cNvSpPr/>
          <p:nvPr/>
        </p:nvSpPr>
        <p:spPr>
          <a:xfrm>
            <a:off x="4918087" y="3476821"/>
            <a:ext cx="720000" cy="7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sp>
        <p:nvSpPr>
          <p:cNvPr id="122" name="ZoneTexte 121"/>
          <p:cNvSpPr txBox="1"/>
          <p:nvPr/>
        </p:nvSpPr>
        <p:spPr>
          <a:xfrm>
            <a:off x="5638083" y="3506380"/>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123" name="ZoneTexte 122"/>
          <p:cNvSpPr txBox="1"/>
          <p:nvPr/>
        </p:nvSpPr>
        <p:spPr>
          <a:xfrm>
            <a:off x="4487169" y="3475585"/>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h1</a:t>
            </a:r>
          </a:p>
        </p:txBody>
      </p:sp>
      <p:sp>
        <p:nvSpPr>
          <p:cNvPr id="124" name="ZoneTexte 123"/>
          <p:cNvSpPr txBox="1"/>
          <p:nvPr/>
        </p:nvSpPr>
        <p:spPr>
          <a:xfrm>
            <a:off x="4186918" y="3417428"/>
            <a:ext cx="282450" cy="369332"/>
          </a:xfrm>
          <a:prstGeom prst="rect">
            <a:avLst/>
          </a:prstGeom>
          <a:noFill/>
        </p:spPr>
        <p:txBody>
          <a:bodyPr wrap="none" rtlCol="0">
            <a:spAutoFit/>
          </a:bodyPr>
          <a:lstStyle/>
          <a:p>
            <a:r>
              <a:rPr lang="fr-FR" dirty="0"/>
              <a:t>c</a:t>
            </a:r>
          </a:p>
        </p:txBody>
      </p:sp>
      <p:sp>
        <p:nvSpPr>
          <p:cNvPr id="125" name="ZoneTexte 124"/>
          <p:cNvSpPr txBox="1"/>
          <p:nvPr/>
        </p:nvSpPr>
        <p:spPr>
          <a:xfrm>
            <a:off x="5664384" y="2850601"/>
            <a:ext cx="324128" cy="369332"/>
          </a:xfrm>
          <a:prstGeom prst="rect">
            <a:avLst/>
          </a:prstGeom>
          <a:noFill/>
        </p:spPr>
        <p:txBody>
          <a:bodyPr wrap="none" rtlCol="0">
            <a:spAutoFit/>
          </a:bodyPr>
          <a:lstStyle/>
          <a:p>
            <a:r>
              <a:rPr lang="fr-FR" dirty="0">
                <a:latin typeface="Symbol" panose="05050102010706020507" pitchFamily="18" charset="2"/>
              </a:rPr>
              <a:t>j</a:t>
            </a:r>
            <a:endParaRPr lang="fr-FR" dirty="0"/>
          </a:p>
        </p:txBody>
      </p:sp>
      <p:cxnSp>
        <p:nvCxnSpPr>
          <p:cNvPr id="126" name="Connecteur droit 125"/>
          <p:cNvCxnSpPr/>
          <p:nvPr/>
        </p:nvCxnSpPr>
        <p:spPr>
          <a:xfrm>
            <a:off x="5352799" y="3145010"/>
            <a:ext cx="2852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27" name="Connecteur droit avec flèche 126"/>
          <p:cNvCxnSpPr/>
          <p:nvPr/>
        </p:nvCxnSpPr>
        <p:spPr>
          <a:xfrm>
            <a:off x="3712035" y="5758631"/>
            <a:ext cx="33092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flipV="1">
            <a:off x="4484920" y="4831107"/>
            <a:ext cx="0" cy="1352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Connecteur droit 128"/>
          <p:cNvCxnSpPr/>
          <p:nvPr/>
        </p:nvCxnSpPr>
        <p:spPr>
          <a:xfrm flipV="1">
            <a:off x="4245435" y="4865390"/>
            <a:ext cx="1344384" cy="882355"/>
          </a:xfrm>
          <a:prstGeom prst="line">
            <a:avLst/>
          </a:prstGeom>
        </p:spPr>
        <p:style>
          <a:lnRef idx="1">
            <a:schemeClr val="accent1"/>
          </a:lnRef>
          <a:fillRef idx="0">
            <a:schemeClr val="accent1"/>
          </a:fillRef>
          <a:effectRef idx="0">
            <a:schemeClr val="accent1"/>
          </a:effectRef>
          <a:fontRef idx="minor">
            <a:schemeClr val="tx1"/>
          </a:fontRef>
        </p:style>
      </p:cxnSp>
      <p:sp>
        <p:nvSpPr>
          <p:cNvPr id="130" name="ZoneTexte 129"/>
          <p:cNvSpPr txBox="1"/>
          <p:nvPr/>
        </p:nvSpPr>
        <p:spPr>
          <a:xfrm>
            <a:off x="7164005" y="5593353"/>
            <a:ext cx="324128" cy="369332"/>
          </a:xfrm>
          <a:prstGeom prst="rect">
            <a:avLst/>
          </a:prstGeom>
          <a:noFill/>
        </p:spPr>
        <p:txBody>
          <a:bodyPr wrap="none" rtlCol="0">
            <a:spAutoFit/>
          </a:bodyPr>
          <a:lstStyle/>
          <a:p>
            <a:r>
              <a:rPr lang="fr-FR" dirty="0">
                <a:latin typeface="Symbol" panose="05050102010706020507" pitchFamily="18" charset="2"/>
              </a:rPr>
              <a:t>s</a:t>
            </a:r>
            <a:endParaRPr lang="fr-FR" baseline="-25000" dirty="0"/>
          </a:p>
        </p:txBody>
      </p:sp>
      <p:sp>
        <p:nvSpPr>
          <p:cNvPr id="131" name="ZoneTexte 130"/>
          <p:cNvSpPr txBox="1"/>
          <p:nvPr/>
        </p:nvSpPr>
        <p:spPr>
          <a:xfrm>
            <a:off x="4102607" y="4778930"/>
            <a:ext cx="285656" cy="369332"/>
          </a:xfrm>
          <a:prstGeom prst="rect">
            <a:avLst/>
          </a:prstGeom>
          <a:noFill/>
        </p:spPr>
        <p:txBody>
          <a:bodyPr wrap="none" rtlCol="0">
            <a:spAutoFit/>
          </a:bodyPr>
          <a:lstStyle/>
          <a:p>
            <a:r>
              <a:rPr lang="fr-FR" dirty="0">
                <a:latin typeface="Symbol" panose="05050102010706020507" pitchFamily="18" charset="2"/>
              </a:rPr>
              <a:t>t</a:t>
            </a:r>
            <a:endParaRPr lang="fr-FR" baseline="-25000" dirty="0"/>
          </a:p>
        </p:txBody>
      </p:sp>
      <p:sp>
        <p:nvSpPr>
          <p:cNvPr id="132" name="Ellipse 131"/>
          <p:cNvSpPr/>
          <p:nvPr/>
        </p:nvSpPr>
        <p:spPr>
          <a:xfrm>
            <a:off x="4685035" y="5256616"/>
            <a:ext cx="972000" cy="9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sp>
        <p:nvSpPr>
          <p:cNvPr id="133" name="ZoneTexte 132"/>
          <p:cNvSpPr txBox="1"/>
          <p:nvPr/>
        </p:nvSpPr>
        <p:spPr>
          <a:xfrm>
            <a:off x="5638079" y="5411426"/>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134" name="ZoneTexte 133"/>
          <p:cNvSpPr txBox="1"/>
          <p:nvPr/>
        </p:nvSpPr>
        <p:spPr>
          <a:xfrm>
            <a:off x="4728577" y="5411426"/>
            <a:ext cx="397866"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a</a:t>
            </a:r>
          </a:p>
        </p:txBody>
      </p:sp>
      <p:sp>
        <p:nvSpPr>
          <p:cNvPr id="135" name="ZoneTexte 134"/>
          <p:cNvSpPr txBox="1"/>
          <p:nvPr/>
        </p:nvSpPr>
        <p:spPr>
          <a:xfrm>
            <a:off x="4186914" y="5322474"/>
            <a:ext cx="282450" cy="369332"/>
          </a:xfrm>
          <a:prstGeom prst="rect">
            <a:avLst/>
          </a:prstGeom>
          <a:noFill/>
        </p:spPr>
        <p:txBody>
          <a:bodyPr wrap="none" rtlCol="0">
            <a:spAutoFit/>
          </a:bodyPr>
          <a:lstStyle/>
          <a:p>
            <a:r>
              <a:rPr lang="fr-FR" dirty="0"/>
              <a:t>c</a:t>
            </a:r>
          </a:p>
        </p:txBody>
      </p:sp>
      <p:sp>
        <p:nvSpPr>
          <p:cNvPr id="136" name="ZoneTexte 135"/>
          <p:cNvSpPr txBox="1"/>
          <p:nvPr/>
        </p:nvSpPr>
        <p:spPr>
          <a:xfrm>
            <a:off x="5583649" y="4755647"/>
            <a:ext cx="324128" cy="369332"/>
          </a:xfrm>
          <a:prstGeom prst="rect">
            <a:avLst/>
          </a:prstGeom>
          <a:noFill/>
        </p:spPr>
        <p:txBody>
          <a:bodyPr wrap="none" rtlCol="0">
            <a:spAutoFit/>
          </a:bodyPr>
          <a:lstStyle/>
          <a:p>
            <a:r>
              <a:rPr lang="fr-FR" dirty="0">
                <a:latin typeface="Symbol" panose="05050102010706020507" pitchFamily="18" charset="2"/>
              </a:rPr>
              <a:t>j</a:t>
            </a:r>
            <a:endParaRPr lang="fr-FR" dirty="0"/>
          </a:p>
        </p:txBody>
      </p:sp>
      <p:cxnSp>
        <p:nvCxnSpPr>
          <p:cNvPr id="137" name="Connecteur droit 136"/>
          <p:cNvCxnSpPr/>
          <p:nvPr/>
        </p:nvCxnSpPr>
        <p:spPr>
          <a:xfrm>
            <a:off x="5352795" y="5050056"/>
            <a:ext cx="2852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aphicFrame>
        <p:nvGraphicFramePr>
          <p:cNvPr id="138" name="Objet 137"/>
          <p:cNvGraphicFramePr>
            <a:graphicFrameLocks noChangeAspect="1"/>
          </p:cNvGraphicFramePr>
          <p:nvPr>
            <p:extLst>
              <p:ext uri="{D42A27DB-BD31-4B8C-83A1-F6EECF244321}">
                <p14:modId xmlns:p14="http://schemas.microsoft.com/office/powerpoint/2010/main" val="589455326"/>
              </p:ext>
            </p:extLst>
          </p:nvPr>
        </p:nvGraphicFramePr>
        <p:xfrm>
          <a:off x="7031038" y="4629150"/>
          <a:ext cx="1397000" cy="433388"/>
        </p:xfrm>
        <a:graphic>
          <a:graphicData uri="http://schemas.openxmlformats.org/presentationml/2006/ole">
            <mc:AlternateContent xmlns:mc="http://schemas.openxmlformats.org/markup-compatibility/2006">
              <mc:Choice xmlns:v="urn:schemas-microsoft-com:vml" Requires="v">
                <p:oleObj spid="_x0000_s20639" name="Equation" r:id="rId3" imgW="622080" imgH="190440" progId="Equation.DSMT4">
                  <p:embed/>
                </p:oleObj>
              </mc:Choice>
              <mc:Fallback>
                <p:oleObj name="Equation" r:id="rId3" imgW="622080" imgH="190440" progId="Equation.DSMT4">
                  <p:embed/>
                  <p:pic>
                    <p:nvPicPr>
                      <p:cNvPr id="0" name=""/>
                      <p:cNvPicPr>
                        <a:picLocks noChangeAspect="1" noChangeArrowheads="1"/>
                      </p:cNvPicPr>
                      <p:nvPr/>
                    </p:nvPicPr>
                    <p:blipFill>
                      <a:blip r:embed="rId4"/>
                      <a:srcRect/>
                      <a:stretch>
                        <a:fillRect/>
                      </a:stretch>
                    </p:blipFill>
                    <p:spPr bwMode="auto">
                      <a:xfrm>
                        <a:off x="7031038" y="4629150"/>
                        <a:ext cx="1397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5026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11</a:t>
            </a:fld>
            <a:endParaRPr lang="fr-FR" dirty="0"/>
          </a:p>
        </p:txBody>
      </p:sp>
      <p:sp>
        <p:nvSpPr>
          <p:cNvPr id="5" name="Espace réservé du pied de page 4"/>
          <p:cNvSpPr>
            <a:spLocks noGrp="1"/>
          </p:cNvSpPr>
          <p:nvPr>
            <p:ph type="ftr" sz="quarter" idx="11"/>
          </p:nvPr>
        </p:nvSpPr>
        <p:spPr/>
        <p:txBody>
          <a:bodyPr/>
          <a:lstStyle/>
          <a:p>
            <a:r>
              <a:rPr lang="fr-FR" dirty="0"/>
              <a:t>L. Briançon</a:t>
            </a:r>
          </a:p>
        </p:txBody>
      </p:sp>
      <p:sp>
        <p:nvSpPr>
          <p:cNvPr id="8" name="ZoneTexte 7"/>
          <p:cNvSpPr txBox="1"/>
          <p:nvPr/>
        </p:nvSpPr>
        <p:spPr>
          <a:xfrm>
            <a:off x="0" y="0"/>
            <a:ext cx="4469237" cy="707886"/>
          </a:xfrm>
          <a:prstGeom prst="rect">
            <a:avLst/>
          </a:prstGeom>
          <a:noFill/>
        </p:spPr>
        <p:txBody>
          <a:bodyPr wrap="none" rtlCol="0">
            <a:spAutoFit/>
          </a:bodyPr>
          <a:lstStyle/>
          <a:p>
            <a:r>
              <a:rPr lang="fr-FR" sz="2000" b="1" dirty="0"/>
              <a:t>1. Equilibres limites de poussée et butée</a:t>
            </a:r>
          </a:p>
          <a:p>
            <a:endParaRPr lang="fr-FR" sz="2000" b="1" dirty="0"/>
          </a:p>
        </p:txBody>
      </p:sp>
      <p:sp>
        <p:nvSpPr>
          <p:cNvPr id="3" name="ZoneTexte 2"/>
          <p:cNvSpPr txBox="1"/>
          <p:nvPr/>
        </p:nvSpPr>
        <p:spPr>
          <a:xfrm>
            <a:off x="370115" y="707886"/>
            <a:ext cx="4449038" cy="369332"/>
          </a:xfrm>
          <a:prstGeom prst="rect">
            <a:avLst/>
          </a:prstGeom>
          <a:noFill/>
        </p:spPr>
        <p:txBody>
          <a:bodyPr wrap="none" rtlCol="0">
            <a:spAutoFit/>
          </a:bodyPr>
          <a:lstStyle/>
          <a:p>
            <a:r>
              <a:rPr lang="fr-FR" u="sng" dirty="0"/>
              <a:t>Mobilisation des équilibres de poussée-butée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59"/>
          <p:cNvSpPr/>
          <p:nvPr/>
        </p:nvSpPr>
        <p:spPr>
          <a:xfrm>
            <a:off x="1533701" y="1121242"/>
            <a:ext cx="524912" cy="1621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635391" y="1586720"/>
            <a:ext cx="710451" cy="369332"/>
          </a:xfrm>
          <a:prstGeom prst="rect">
            <a:avLst/>
          </a:prstGeom>
          <a:noFill/>
        </p:spPr>
        <p:txBody>
          <a:bodyPr wrap="none" rtlCol="0">
            <a:spAutoFit/>
          </a:bodyPr>
          <a:lstStyle/>
          <a:p>
            <a:r>
              <a:rPr lang="fr-FR" dirty="0"/>
              <a:t>Initial</a:t>
            </a:r>
          </a:p>
        </p:txBody>
      </p:sp>
      <p:cxnSp>
        <p:nvCxnSpPr>
          <p:cNvPr id="7" name="Connecteur droit 6"/>
          <p:cNvCxnSpPr/>
          <p:nvPr/>
        </p:nvCxnSpPr>
        <p:spPr>
          <a:xfrm>
            <a:off x="780511" y="2123070"/>
            <a:ext cx="749915" cy="4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1192600" y="2524274"/>
            <a:ext cx="34110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1463177" y="2186817"/>
            <a:ext cx="0" cy="3374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flipV="1">
            <a:off x="1611722" y="2525486"/>
            <a:ext cx="190671"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899157" y="2133827"/>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70" name="ZoneTexte 69"/>
          <p:cNvSpPr txBox="1"/>
          <p:nvPr/>
        </p:nvSpPr>
        <p:spPr>
          <a:xfrm>
            <a:off x="1534999" y="2131961"/>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h0</a:t>
            </a:r>
          </a:p>
        </p:txBody>
      </p:sp>
      <p:cxnSp>
        <p:nvCxnSpPr>
          <p:cNvPr id="99" name="Connecteur droit avec flèche 98"/>
          <p:cNvCxnSpPr/>
          <p:nvPr/>
        </p:nvCxnSpPr>
        <p:spPr>
          <a:xfrm>
            <a:off x="3712043" y="2100943"/>
            <a:ext cx="33092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a:xfrm flipV="1">
            <a:off x="4484928" y="1173419"/>
            <a:ext cx="0" cy="1352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4245443" y="1207702"/>
            <a:ext cx="1344384" cy="882355"/>
          </a:xfrm>
          <a:prstGeom prst="line">
            <a:avLst/>
          </a:prstGeom>
        </p:spPr>
        <p:style>
          <a:lnRef idx="1">
            <a:schemeClr val="accent1"/>
          </a:lnRef>
          <a:fillRef idx="0">
            <a:schemeClr val="accent1"/>
          </a:fillRef>
          <a:effectRef idx="0">
            <a:schemeClr val="accent1"/>
          </a:effectRef>
          <a:fontRef idx="minor">
            <a:schemeClr val="tx1"/>
          </a:fontRef>
        </p:style>
      </p:cxnSp>
      <p:sp>
        <p:nvSpPr>
          <p:cNvPr id="106" name="ZoneTexte 105"/>
          <p:cNvSpPr txBox="1"/>
          <p:nvPr/>
        </p:nvSpPr>
        <p:spPr>
          <a:xfrm>
            <a:off x="7164013" y="1935665"/>
            <a:ext cx="324128" cy="369332"/>
          </a:xfrm>
          <a:prstGeom prst="rect">
            <a:avLst/>
          </a:prstGeom>
          <a:noFill/>
        </p:spPr>
        <p:txBody>
          <a:bodyPr wrap="none" rtlCol="0">
            <a:spAutoFit/>
          </a:bodyPr>
          <a:lstStyle/>
          <a:p>
            <a:r>
              <a:rPr lang="fr-FR" dirty="0">
                <a:latin typeface="Symbol" panose="05050102010706020507" pitchFamily="18" charset="2"/>
              </a:rPr>
              <a:t>s</a:t>
            </a:r>
            <a:endParaRPr lang="fr-FR" baseline="-25000" dirty="0"/>
          </a:p>
        </p:txBody>
      </p:sp>
      <p:sp>
        <p:nvSpPr>
          <p:cNvPr id="107" name="ZoneTexte 106"/>
          <p:cNvSpPr txBox="1"/>
          <p:nvPr/>
        </p:nvSpPr>
        <p:spPr>
          <a:xfrm>
            <a:off x="4102615" y="1121242"/>
            <a:ext cx="285656" cy="369332"/>
          </a:xfrm>
          <a:prstGeom prst="rect">
            <a:avLst/>
          </a:prstGeom>
          <a:noFill/>
        </p:spPr>
        <p:txBody>
          <a:bodyPr wrap="none" rtlCol="0">
            <a:spAutoFit/>
          </a:bodyPr>
          <a:lstStyle/>
          <a:p>
            <a:r>
              <a:rPr lang="fr-FR" dirty="0">
                <a:latin typeface="Symbol" panose="05050102010706020507" pitchFamily="18" charset="2"/>
              </a:rPr>
              <a:t>t</a:t>
            </a:r>
            <a:endParaRPr lang="fr-FR" baseline="-25000" dirty="0"/>
          </a:p>
        </p:txBody>
      </p:sp>
      <p:sp>
        <p:nvSpPr>
          <p:cNvPr id="109" name="Ellipse 108"/>
          <p:cNvSpPr/>
          <p:nvPr/>
        </p:nvSpPr>
        <p:spPr>
          <a:xfrm>
            <a:off x="5082803" y="1820057"/>
            <a:ext cx="540000" cy="5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sp>
        <p:nvSpPr>
          <p:cNvPr id="110" name="ZoneTexte 109"/>
          <p:cNvSpPr txBox="1"/>
          <p:nvPr/>
        </p:nvSpPr>
        <p:spPr>
          <a:xfrm>
            <a:off x="5638087" y="1753738"/>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111" name="ZoneTexte 110"/>
          <p:cNvSpPr txBox="1"/>
          <p:nvPr/>
        </p:nvSpPr>
        <p:spPr>
          <a:xfrm>
            <a:off x="4621793" y="1748991"/>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h0</a:t>
            </a:r>
          </a:p>
        </p:txBody>
      </p:sp>
      <p:sp>
        <p:nvSpPr>
          <p:cNvPr id="112" name="ZoneTexte 111"/>
          <p:cNvSpPr txBox="1"/>
          <p:nvPr/>
        </p:nvSpPr>
        <p:spPr>
          <a:xfrm>
            <a:off x="4186922" y="1664786"/>
            <a:ext cx="282450" cy="369332"/>
          </a:xfrm>
          <a:prstGeom prst="rect">
            <a:avLst/>
          </a:prstGeom>
          <a:noFill/>
        </p:spPr>
        <p:txBody>
          <a:bodyPr wrap="none" rtlCol="0">
            <a:spAutoFit/>
          </a:bodyPr>
          <a:lstStyle/>
          <a:p>
            <a:r>
              <a:rPr lang="fr-FR" dirty="0"/>
              <a:t>c</a:t>
            </a:r>
          </a:p>
        </p:txBody>
      </p:sp>
      <p:sp>
        <p:nvSpPr>
          <p:cNvPr id="113" name="ZoneTexte 112"/>
          <p:cNvSpPr txBox="1"/>
          <p:nvPr/>
        </p:nvSpPr>
        <p:spPr>
          <a:xfrm>
            <a:off x="5583657" y="1097959"/>
            <a:ext cx="324128" cy="369332"/>
          </a:xfrm>
          <a:prstGeom prst="rect">
            <a:avLst/>
          </a:prstGeom>
          <a:noFill/>
        </p:spPr>
        <p:txBody>
          <a:bodyPr wrap="none" rtlCol="0">
            <a:spAutoFit/>
          </a:bodyPr>
          <a:lstStyle/>
          <a:p>
            <a:r>
              <a:rPr lang="fr-FR" dirty="0">
                <a:latin typeface="Symbol" panose="05050102010706020507" pitchFamily="18" charset="2"/>
              </a:rPr>
              <a:t>j</a:t>
            </a:r>
            <a:endParaRPr lang="fr-FR" dirty="0"/>
          </a:p>
        </p:txBody>
      </p:sp>
      <p:cxnSp>
        <p:nvCxnSpPr>
          <p:cNvPr id="115" name="Connecteur droit 114"/>
          <p:cNvCxnSpPr/>
          <p:nvPr/>
        </p:nvCxnSpPr>
        <p:spPr>
          <a:xfrm>
            <a:off x="5352803" y="1392368"/>
            <a:ext cx="2852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a:off x="3712039" y="3853585"/>
            <a:ext cx="33092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p:nvPr/>
        </p:nvCxnSpPr>
        <p:spPr>
          <a:xfrm flipV="1">
            <a:off x="4484924" y="2926061"/>
            <a:ext cx="0" cy="1352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flipV="1">
            <a:off x="4245439" y="2960344"/>
            <a:ext cx="1344384" cy="882355"/>
          </a:xfrm>
          <a:prstGeom prst="line">
            <a:avLst/>
          </a:prstGeom>
        </p:spPr>
        <p:style>
          <a:lnRef idx="1">
            <a:schemeClr val="accent1"/>
          </a:lnRef>
          <a:fillRef idx="0">
            <a:schemeClr val="accent1"/>
          </a:fillRef>
          <a:effectRef idx="0">
            <a:schemeClr val="accent1"/>
          </a:effectRef>
          <a:fontRef idx="minor">
            <a:schemeClr val="tx1"/>
          </a:fontRef>
        </p:style>
      </p:cxnSp>
      <p:sp>
        <p:nvSpPr>
          <p:cNvPr id="119" name="ZoneTexte 118"/>
          <p:cNvSpPr txBox="1"/>
          <p:nvPr/>
        </p:nvSpPr>
        <p:spPr>
          <a:xfrm>
            <a:off x="7164009" y="3688307"/>
            <a:ext cx="324128" cy="369332"/>
          </a:xfrm>
          <a:prstGeom prst="rect">
            <a:avLst/>
          </a:prstGeom>
          <a:noFill/>
        </p:spPr>
        <p:txBody>
          <a:bodyPr wrap="none" rtlCol="0">
            <a:spAutoFit/>
          </a:bodyPr>
          <a:lstStyle/>
          <a:p>
            <a:r>
              <a:rPr lang="fr-FR" dirty="0">
                <a:latin typeface="Symbol" panose="05050102010706020507" pitchFamily="18" charset="2"/>
              </a:rPr>
              <a:t>s</a:t>
            </a:r>
            <a:endParaRPr lang="fr-FR" baseline="-25000" dirty="0"/>
          </a:p>
        </p:txBody>
      </p:sp>
      <p:sp>
        <p:nvSpPr>
          <p:cNvPr id="120" name="ZoneTexte 119"/>
          <p:cNvSpPr txBox="1"/>
          <p:nvPr/>
        </p:nvSpPr>
        <p:spPr>
          <a:xfrm>
            <a:off x="4102611" y="2873884"/>
            <a:ext cx="285656" cy="369332"/>
          </a:xfrm>
          <a:prstGeom prst="rect">
            <a:avLst/>
          </a:prstGeom>
          <a:noFill/>
        </p:spPr>
        <p:txBody>
          <a:bodyPr wrap="none" rtlCol="0">
            <a:spAutoFit/>
          </a:bodyPr>
          <a:lstStyle/>
          <a:p>
            <a:r>
              <a:rPr lang="fr-FR" dirty="0">
                <a:latin typeface="Symbol" panose="05050102010706020507" pitchFamily="18" charset="2"/>
              </a:rPr>
              <a:t>t</a:t>
            </a:r>
            <a:endParaRPr lang="fr-FR" baseline="-25000" dirty="0"/>
          </a:p>
        </p:txBody>
      </p:sp>
      <p:sp>
        <p:nvSpPr>
          <p:cNvPr id="121" name="Ellipse 120"/>
          <p:cNvSpPr/>
          <p:nvPr/>
        </p:nvSpPr>
        <p:spPr>
          <a:xfrm>
            <a:off x="5304861" y="3695361"/>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sp>
        <p:nvSpPr>
          <p:cNvPr id="122" name="ZoneTexte 121"/>
          <p:cNvSpPr txBox="1"/>
          <p:nvPr/>
        </p:nvSpPr>
        <p:spPr>
          <a:xfrm>
            <a:off x="5638083" y="3506380"/>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123" name="ZoneTexte 122"/>
          <p:cNvSpPr txBox="1"/>
          <p:nvPr/>
        </p:nvSpPr>
        <p:spPr>
          <a:xfrm>
            <a:off x="4859358" y="3494412"/>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h1</a:t>
            </a:r>
          </a:p>
        </p:txBody>
      </p:sp>
      <p:sp>
        <p:nvSpPr>
          <p:cNvPr id="124" name="ZoneTexte 123"/>
          <p:cNvSpPr txBox="1"/>
          <p:nvPr/>
        </p:nvSpPr>
        <p:spPr>
          <a:xfrm>
            <a:off x="4186918" y="3417428"/>
            <a:ext cx="282450" cy="369332"/>
          </a:xfrm>
          <a:prstGeom prst="rect">
            <a:avLst/>
          </a:prstGeom>
          <a:noFill/>
        </p:spPr>
        <p:txBody>
          <a:bodyPr wrap="none" rtlCol="0">
            <a:spAutoFit/>
          </a:bodyPr>
          <a:lstStyle/>
          <a:p>
            <a:r>
              <a:rPr lang="fr-FR" dirty="0"/>
              <a:t>c</a:t>
            </a:r>
          </a:p>
        </p:txBody>
      </p:sp>
      <p:sp>
        <p:nvSpPr>
          <p:cNvPr id="125" name="ZoneTexte 124"/>
          <p:cNvSpPr txBox="1"/>
          <p:nvPr/>
        </p:nvSpPr>
        <p:spPr>
          <a:xfrm>
            <a:off x="5583653" y="2850601"/>
            <a:ext cx="324128" cy="369332"/>
          </a:xfrm>
          <a:prstGeom prst="rect">
            <a:avLst/>
          </a:prstGeom>
          <a:noFill/>
        </p:spPr>
        <p:txBody>
          <a:bodyPr wrap="none" rtlCol="0">
            <a:spAutoFit/>
          </a:bodyPr>
          <a:lstStyle/>
          <a:p>
            <a:r>
              <a:rPr lang="fr-FR" dirty="0">
                <a:latin typeface="Symbol" panose="05050102010706020507" pitchFamily="18" charset="2"/>
              </a:rPr>
              <a:t>j</a:t>
            </a:r>
            <a:endParaRPr lang="fr-FR" dirty="0"/>
          </a:p>
        </p:txBody>
      </p:sp>
      <p:cxnSp>
        <p:nvCxnSpPr>
          <p:cNvPr id="126" name="Connecteur droit 125"/>
          <p:cNvCxnSpPr/>
          <p:nvPr/>
        </p:nvCxnSpPr>
        <p:spPr>
          <a:xfrm>
            <a:off x="5352799" y="3145010"/>
            <a:ext cx="2852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27" name="Connecteur droit avec flèche 126"/>
          <p:cNvCxnSpPr/>
          <p:nvPr/>
        </p:nvCxnSpPr>
        <p:spPr>
          <a:xfrm>
            <a:off x="3712035" y="5758631"/>
            <a:ext cx="33092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flipV="1">
            <a:off x="4484920" y="4831107"/>
            <a:ext cx="0" cy="1352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Connecteur droit 128"/>
          <p:cNvCxnSpPr/>
          <p:nvPr/>
        </p:nvCxnSpPr>
        <p:spPr>
          <a:xfrm flipV="1">
            <a:off x="4245435" y="4865390"/>
            <a:ext cx="1344384" cy="882355"/>
          </a:xfrm>
          <a:prstGeom prst="line">
            <a:avLst/>
          </a:prstGeom>
        </p:spPr>
        <p:style>
          <a:lnRef idx="1">
            <a:schemeClr val="accent1"/>
          </a:lnRef>
          <a:fillRef idx="0">
            <a:schemeClr val="accent1"/>
          </a:fillRef>
          <a:effectRef idx="0">
            <a:schemeClr val="accent1"/>
          </a:effectRef>
          <a:fontRef idx="minor">
            <a:schemeClr val="tx1"/>
          </a:fontRef>
        </p:style>
      </p:cxnSp>
      <p:sp>
        <p:nvSpPr>
          <p:cNvPr id="130" name="ZoneTexte 129"/>
          <p:cNvSpPr txBox="1"/>
          <p:nvPr/>
        </p:nvSpPr>
        <p:spPr>
          <a:xfrm>
            <a:off x="7164005" y="5593353"/>
            <a:ext cx="324128" cy="369332"/>
          </a:xfrm>
          <a:prstGeom prst="rect">
            <a:avLst/>
          </a:prstGeom>
          <a:noFill/>
        </p:spPr>
        <p:txBody>
          <a:bodyPr wrap="none" rtlCol="0">
            <a:spAutoFit/>
          </a:bodyPr>
          <a:lstStyle/>
          <a:p>
            <a:r>
              <a:rPr lang="fr-FR" dirty="0">
                <a:latin typeface="Symbol" panose="05050102010706020507" pitchFamily="18" charset="2"/>
              </a:rPr>
              <a:t>s</a:t>
            </a:r>
            <a:endParaRPr lang="fr-FR" baseline="-25000" dirty="0"/>
          </a:p>
        </p:txBody>
      </p:sp>
      <p:sp>
        <p:nvSpPr>
          <p:cNvPr id="131" name="ZoneTexte 130"/>
          <p:cNvSpPr txBox="1"/>
          <p:nvPr/>
        </p:nvSpPr>
        <p:spPr>
          <a:xfrm>
            <a:off x="4102607" y="4778930"/>
            <a:ext cx="285656" cy="369332"/>
          </a:xfrm>
          <a:prstGeom prst="rect">
            <a:avLst/>
          </a:prstGeom>
          <a:noFill/>
        </p:spPr>
        <p:txBody>
          <a:bodyPr wrap="none" rtlCol="0">
            <a:spAutoFit/>
          </a:bodyPr>
          <a:lstStyle/>
          <a:p>
            <a:r>
              <a:rPr lang="fr-FR" dirty="0">
                <a:latin typeface="Symbol" panose="05050102010706020507" pitchFamily="18" charset="2"/>
              </a:rPr>
              <a:t>t</a:t>
            </a:r>
            <a:endParaRPr lang="fr-FR" baseline="-25000" dirty="0"/>
          </a:p>
        </p:txBody>
      </p:sp>
      <p:sp>
        <p:nvSpPr>
          <p:cNvPr id="132" name="Ellipse 131"/>
          <p:cNvSpPr/>
          <p:nvPr/>
        </p:nvSpPr>
        <p:spPr>
          <a:xfrm>
            <a:off x="5602087" y="5728812"/>
            <a:ext cx="72000" cy="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sp>
        <p:nvSpPr>
          <p:cNvPr id="133" name="ZoneTexte 132"/>
          <p:cNvSpPr txBox="1"/>
          <p:nvPr/>
        </p:nvSpPr>
        <p:spPr>
          <a:xfrm>
            <a:off x="5638079" y="5411426"/>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134" name="ZoneTexte 133"/>
          <p:cNvSpPr txBox="1"/>
          <p:nvPr/>
        </p:nvSpPr>
        <p:spPr>
          <a:xfrm>
            <a:off x="5253270" y="5406899"/>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h2</a:t>
            </a:r>
          </a:p>
        </p:txBody>
      </p:sp>
      <p:sp>
        <p:nvSpPr>
          <p:cNvPr id="135" name="ZoneTexte 134"/>
          <p:cNvSpPr txBox="1"/>
          <p:nvPr/>
        </p:nvSpPr>
        <p:spPr>
          <a:xfrm>
            <a:off x="4186914" y="5322474"/>
            <a:ext cx="282450" cy="369332"/>
          </a:xfrm>
          <a:prstGeom prst="rect">
            <a:avLst/>
          </a:prstGeom>
          <a:noFill/>
        </p:spPr>
        <p:txBody>
          <a:bodyPr wrap="none" rtlCol="0">
            <a:spAutoFit/>
          </a:bodyPr>
          <a:lstStyle/>
          <a:p>
            <a:r>
              <a:rPr lang="fr-FR" dirty="0"/>
              <a:t>c</a:t>
            </a:r>
          </a:p>
        </p:txBody>
      </p:sp>
      <p:sp>
        <p:nvSpPr>
          <p:cNvPr id="136" name="ZoneTexte 135"/>
          <p:cNvSpPr txBox="1"/>
          <p:nvPr/>
        </p:nvSpPr>
        <p:spPr>
          <a:xfrm>
            <a:off x="5583649" y="4755647"/>
            <a:ext cx="324128" cy="369332"/>
          </a:xfrm>
          <a:prstGeom prst="rect">
            <a:avLst/>
          </a:prstGeom>
          <a:noFill/>
        </p:spPr>
        <p:txBody>
          <a:bodyPr wrap="none" rtlCol="0">
            <a:spAutoFit/>
          </a:bodyPr>
          <a:lstStyle/>
          <a:p>
            <a:r>
              <a:rPr lang="fr-FR" dirty="0">
                <a:latin typeface="Symbol" panose="05050102010706020507" pitchFamily="18" charset="2"/>
              </a:rPr>
              <a:t>j</a:t>
            </a:r>
            <a:endParaRPr lang="fr-FR" dirty="0"/>
          </a:p>
        </p:txBody>
      </p:sp>
      <p:cxnSp>
        <p:nvCxnSpPr>
          <p:cNvPr id="137" name="Connecteur droit 136"/>
          <p:cNvCxnSpPr/>
          <p:nvPr/>
        </p:nvCxnSpPr>
        <p:spPr>
          <a:xfrm>
            <a:off x="5352795" y="5050056"/>
            <a:ext cx="2852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1501666" y="2873884"/>
            <a:ext cx="524912" cy="1621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72"/>
          <p:cNvCxnSpPr/>
          <p:nvPr/>
        </p:nvCxnSpPr>
        <p:spPr>
          <a:xfrm>
            <a:off x="748476" y="3875712"/>
            <a:ext cx="749915" cy="4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flipV="1">
            <a:off x="1160565" y="4276916"/>
            <a:ext cx="34110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a:off x="1431142" y="3939459"/>
            <a:ext cx="0" cy="3374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flipV="1">
            <a:off x="1579687" y="4278128"/>
            <a:ext cx="190671"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7" name="ZoneTexte 76"/>
          <p:cNvSpPr txBox="1"/>
          <p:nvPr/>
        </p:nvSpPr>
        <p:spPr>
          <a:xfrm>
            <a:off x="867122" y="3886469"/>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86" name="ZoneTexte 85"/>
          <p:cNvSpPr txBox="1"/>
          <p:nvPr/>
        </p:nvSpPr>
        <p:spPr>
          <a:xfrm>
            <a:off x="1547341" y="3852466"/>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h1</a:t>
            </a:r>
          </a:p>
        </p:txBody>
      </p:sp>
      <p:cxnSp>
        <p:nvCxnSpPr>
          <p:cNvPr id="80" name="Connecteur droit avec flèche 79"/>
          <p:cNvCxnSpPr/>
          <p:nvPr/>
        </p:nvCxnSpPr>
        <p:spPr>
          <a:xfrm flipH="1" flipV="1">
            <a:off x="1192449" y="2898752"/>
            <a:ext cx="29255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1544968" y="4636659"/>
            <a:ext cx="524912" cy="1621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1" name="Connecteur droit 100"/>
          <p:cNvCxnSpPr/>
          <p:nvPr/>
        </p:nvCxnSpPr>
        <p:spPr>
          <a:xfrm>
            <a:off x="791778" y="5638487"/>
            <a:ext cx="749915" cy="4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flipV="1">
            <a:off x="1203867" y="6039691"/>
            <a:ext cx="34110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a:off x="1474444" y="5702234"/>
            <a:ext cx="0" cy="3374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V="1">
            <a:off x="1622989" y="6040903"/>
            <a:ext cx="190671"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a:xfrm>
            <a:off x="910424" y="5649244"/>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114" name="ZoneTexte 113"/>
          <p:cNvSpPr txBox="1"/>
          <p:nvPr/>
        </p:nvSpPr>
        <p:spPr>
          <a:xfrm>
            <a:off x="1590643" y="5615241"/>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h2</a:t>
            </a:r>
          </a:p>
        </p:txBody>
      </p:sp>
      <p:cxnSp>
        <p:nvCxnSpPr>
          <p:cNvPr id="139" name="Connecteur droit avec flèche 138"/>
          <p:cNvCxnSpPr/>
          <p:nvPr/>
        </p:nvCxnSpPr>
        <p:spPr>
          <a:xfrm flipH="1">
            <a:off x="990616" y="4661527"/>
            <a:ext cx="53768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63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4469237" cy="707886"/>
          </a:xfrm>
          <a:prstGeom prst="rect">
            <a:avLst/>
          </a:prstGeom>
          <a:noFill/>
        </p:spPr>
        <p:txBody>
          <a:bodyPr wrap="none" rtlCol="0">
            <a:spAutoFit/>
          </a:bodyPr>
          <a:lstStyle/>
          <a:p>
            <a:r>
              <a:rPr lang="fr-FR" sz="2000" b="1" dirty="0"/>
              <a:t>1. Equilibres limites de poussée et butée</a:t>
            </a:r>
          </a:p>
          <a:p>
            <a:endParaRPr lang="fr-FR" sz="2000" b="1" dirty="0"/>
          </a:p>
        </p:txBody>
      </p:sp>
      <p:sp>
        <p:nvSpPr>
          <p:cNvPr id="3" name="ZoneTexte 2"/>
          <p:cNvSpPr txBox="1"/>
          <p:nvPr/>
        </p:nvSpPr>
        <p:spPr>
          <a:xfrm>
            <a:off x="370115" y="707886"/>
            <a:ext cx="4449038" cy="369332"/>
          </a:xfrm>
          <a:prstGeom prst="rect">
            <a:avLst/>
          </a:prstGeom>
          <a:noFill/>
        </p:spPr>
        <p:txBody>
          <a:bodyPr wrap="none" rtlCol="0">
            <a:spAutoFit/>
          </a:bodyPr>
          <a:lstStyle/>
          <a:p>
            <a:r>
              <a:rPr lang="fr-FR" u="sng" dirty="0"/>
              <a:t>Mobilisation des équilibres de poussée-butée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99" name="Connecteur droit avec flèche 98"/>
          <p:cNvCxnSpPr/>
          <p:nvPr/>
        </p:nvCxnSpPr>
        <p:spPr>
          <a:xfrm>
            <a:off x="3712043" y="2100943"/>
            <a:ext cx="33092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a:xfrm flipV="1">
            <a:off x="4484928" y="1173419"/>
            <a:ext cx="0" cy="1352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4245443" y="1207702"/>
            <a:ext cx="1344384" cy="882355"/>
          </a:xfrm>
          <a:prstGeom prst="line">
            <a:avLst/>
          </a:prstGeom>
        </p:spPr>
        <p:style>
          <a:lnRef idx="1">
            <a:schemeClr val="accent1"/>
          </a:lnRef>
          <a:fillRef idx="0">
            <a:schemeClr val="accent1"/>
          </a:fillRef>
          <a:effectRef idx="0">
            <a:schemeClr val="accent1"/>
          </a:effectRef>
          <a:fontRef idx="minor">
            <a:schemeClr val="tx1"/>
          </a:fontRef>
        </p:style>
      </p:cxnSp>
      <p:sp>
        <p:nvSpPr>
          <p:cNvPr id="106" name="ZoneTexte 105"/>
          <p:cNvSpPr txBox="1"/>
          <p:nvPr/>
        </p:nvSpPr>
        <p:spPr>
          <a:xfrm>
            <a:off x="7164013" y="1935665"/>
            <a:ext cx="324128" cy="369332"/>
          </a:xfrm>
          <a:prstGeom prst="rect">
            <a:avLst/>
          </a:prstGeom>
          <a:noFill/>
        </p:spPr>
        <p:txBody>
          <a:bodyPr wrap="none" rtlCol="0">
            <a:spAutoFit/>
          </a:bodyPr>
          <a:lstStyle/>
          <a:p>
            <a:r>
              <a:rPr lang="fr-FR" dirty="0">
                <a:latin typeface="Symbol" panose="05050102010706020507" pitchFamily="18" charset="2"/>
              </a:rPr>
              <a:t>s</a:t>
            </a:r>
            <a:endParaRPr lang="fr-FR" baseline="-25000" dirty="0"/>
          </a:p>
        </p:txBody>
      </p:sp>
      <p:sp>
        <p:nvSpPr>
          <p:cNvPr id="107" name="ZoneTexte 106"/>
          <p:cNvSpPr txBox="1"/>
          <p:nvPr/>
        </p:nvSpPr>
        <p:spPr>
          <a:xfrm>
            <a:off x="4102615" y="1121242"/>
            <a:ext cx="285656" cy="369332"/>
          </a:xfrm>
          <a:prstGeom prst="rect">
            <a:avLst/>
          </a:prstGeom>
          <a:noFill/>
        </p:spPr>
        <p:txBody>
          <a:bodyPr wrap="none" rtlCol="0">
            <a:spAutoFit/>
          </a:bodyPr>
          <a:lstStyle/>
          <a:p>
            <a:r>
              <a:rPr lang="fr-FR" dirty="0">
                <a:latin typeface="Symbol" panose="05050102010706020507" pitchFamily="18" charset="2"/>
              </a:rPr>
              <a:t>t</a:t>
            </a:r>
            <a:endParaRPr lang="fr-FR" baseline="-25000" dirty="0"/>
          </a:p>
        </p:txBody>
      </p:sp>
      <p:sp>
        <p:nvSpPr>
          <p:cNvPr id="109" name="Ellipse 108"/>
          <p:cNvSpPr/>
          <p:nvPr/>
        </p:nvSpPr>
        <p:spPr>
          <a:xfrm>
            <a:off x="5664861" y="1556650"/>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sp>
        <p:nvSpPr>
          <p:cNvPr id="110" name="ZoneTexte 109"/>
          <p:cNvSpPr txBox="1"/>
          <p:nvPr/>
        </p:nvSpPr>
        <p:spPr>
          <a:xfrm>
            <a:off x="5215336" y="1752598"/>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111" name="ZoneTexte 110"/>
          <p:cNvSpPr txBox="1"/>
          <p:nvPr/>
        </p:nvSpPr>
        <p:spPr>
          <a:xfrm>
            <a:off x="6779887" y="1649661"/>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h3</a:t>
            </a:r>
          </a:p>
        </p:txBody>
      </p:sp>
      <p:sp>
        <p:nvSpPr>
          <p:cNvPr id="112" name="ZoneTexte 111"/>
          <p:cNvSpPr txBox="1"/>
          <p:nvPr/>
        </p:nvSpPr>
        <p:spPr>
          <a:xfrm>
            <a:off x="4186922" y="1664786"/>
            <a:ext cx="282450" cy="369332"/>
          </a:xfrm>
          <a:prstGeom prst="rect">
            <a:avLst/>
          </a:prstGeom>
          <a:noFill/>
        </p:spPr>
        <p:txBody>
          <a:bodyPr wrap="none" rtlCol="0">
            <a:spAutoFit/>
          </a:bodyPr>
          <a:lstStyle/>
          <a:p>
            <a:r>
              <a:rPr lang="fr-FR" dirty="0"/>
              <a:t>c</a:t>
            </a:r>
          </a:p>
        </p:txBody>
      </p:sp>
      <p:sp>
        <p:nvSpPr>
          <p:cNvPr id="113" name="ZoneTexte 112"/>
          <p:cNvSpPr txBox="1"/>
          <p:nvPr/>
        </p:nvSpPr>
        <p:spPr>
          <a:xfrm>
            <a:off x="5583657" y="1097959"/>
            <a:ext cx="324128" cy="369332"/>
          </a:xfrm>
          <a:prstGeom prst="rect">
            <a:avLst/>
          </a:prstGeom>
          <a:noFill/>
        </p:spPr>
        <p:txBody>
          <a:bodyPr wrap="none" rtlCol="0">
            <a:spAutoFit/>
          </a:bodyPr>
          <a:lstStyle/>
          <a:p>
            <a:r>
              <a:rPr lang="fr-FR" dirty="0">
                <a:latin typeface="Symbol" panose="05050102010706020507" pitchFamily="18" charset="2"/>
              </a:rPr>
              <a:t>j</a:t>
            </a:r>
            <a:endParaRPr lang="fr-FR" dirty="0"/>
          </a:p>
        </p:txBody>
      </p:sp>
      <p:cxnSp>
        <p:nvCxnSpPr>
          <p:cNvPr id="115" name="Connecteur droit 114"/>
          <p:cNvCxnSpPr/>
          <p:nvPr/>
        </p:nvCxnSpPr>
        <p:spPr>
          <a:xfrm>
            <a:off x="5352803" y="1392368"/>
            <a:ext cx="2852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27" name="Connecteur droit avec flèche 126"/>
          <p:cNvCxnSpPr/>
          <p:nvPr/>
        </p:nvCxnSpPr>
        <p:spPr>
          <a:xfrm>
            <a:off x="3652711" y="4527684"/>
            <a:ext cx="51973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flipV="1">
            <a:off x="4425596" y="3600160"/>
            <a:ext cx="0" cy="1352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Connecteur droit 128"/>
          <p:cNvCxnSpPr/>
          <p:nvPr/>
        </p:nvCxnSpPr>
        <p:spPr>
          <a:xfrm flipV="1">
            <a:off x="4186111" y="2708512"/>
            <a:ext cx="2775856" cy="1808287"/>
          </a:xfrm>
          <a:prstGeom prst="line">
            <a:avLst/>
          </a:prstGeom>
        </p:spPr>
        <p:style>
          <a:lnRef idx="1">
            <a:schemeClr val="accent1"/>
          </a:lnRef>
          <a:fillRef idx="0">
            <a:schemeClr val="accent1"/>
          </a:fillRef>
          <a:effectRef idx="0">
            <a:schemeClr val="accent1"/>
          </a:effectRef>
          <a:fontRef idx="minor">
            <a:schemeClr val="tx1"/>
          </a:fontRef>
        </p:style>
      </p:cxnSp>
      <p:sp>
        <p:nvSpPr>
          <p:cNvPr id="130" name="ZoneTexte 129"/>
          <p:cNvSpPr txBox="1"/>
          <p:nvPr/>
        </p:nvSpPr>
        <p:spPr>
          <a:xfrm>
            <a:off x="7104681" y="4362406"/>
            <a:ext cx="324128" cy="369332"/>
          </a:xfrm>
          <a:prstGeom prst="rect">
            <a:avLst/>
          </a:prstGeom>
          <a:noFill/>
        </p:spPr>
        <p:txBody>
          <a:bodyPr wrap="none" rtlCol="0">
            <a:spAutoFit/>
          </a:bodyPr>
          <a:lstStyle/>
          <a:p>
            <a:r>
              <a:rPr lang="fr-FR" dirty="0">
                <a:latin typeface="Symbol" panose="05050102010706020507" pitchFamily="18" charset="2"/>
              </a:rPr>
              <a:t>s</a:t>
            </a:r>
            <a:endParaRPr lang="fr-FR" baseline="-25000" dirty="0"/>
          </a:p>
        </p:txBody>
      </p:sp>
      <p:sp>
        <p:nvSpPr>
          <p:cNvPr id="131" name="ZoneTexte 130"/>
          <p:cNvSpPr txBox="1"/>
          <p:nvPr/>
        </p:nvSpPr>
        <p:spPr>
          <a:xfrm>
            <a:off x="4043283" y="3547983"/>
            <a:ext cx="285656" cy="369332"/>
          </a:xfrm>
          <a:prstGeom prst="rect">
            <a:avLst/>
          </a:prstGeom>
          <a:noFill/>
        </p:spPr>
        <p:txBody>
          <a:bodyPr wrap="none" rtlCol="0">
            <a:spAutoFit/>
          </a:bodyPr>
          <a:lstStyle/>
          <a:p>
            <a:r>
              <a:rPr lang="fr-FR" dirty="0">
                <a:latin typeface="Symbol" panose="05050102010706020507" pitchFamily="18" charset="2"/>
              </a:rPr>
              <a:t>t</a:t>
            </a:r>
            <a:endParaRPr lang="fr-FR" baseline="-25000" dirty="0"/>
          </a:p>
        </p:txBody>
      </p:sp>
      <p:sp>
        <p:nvSpPr>
          <p:cNvPr id="132" name="Ellipse 131"/>
          <p:cNvSpPr/>
          <p:nvPr/>
        </p:nvSpPr>
        <p:spPr>
          <a:xfrm>
            <a:off x="5542763" y="2973825"/>
            <a:ext cx="3096000" cy="309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sp>
        <p:nvSpPr>
          <p:cNvPr id="133" name="ZoneTexte 132"/>
          <p:cNvSpPr txBox="1"/>
          <p:nvPr/>
        </p:nvSpPr>
        <p:spPr>
          <a:xfrm>
            <a:off x="5011835" y="4233631"/>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134" name="ZoneTexte 133"/>
          <p:cNvSpPr txBox="1"/>
          <p:nvPr/>
        </p:nvSpPr>
        <p:spPr>
          <a:xfrm>
            <a:off x="8647947" y="4108429"/>
            <a:ext cx="404278" cy="369332"/>
          </a:xfrm>
          <a:prstGeom prst="rect">
            <a:avLst/>
          </a:prstGeom>
          <a:noFill/>
        </p:spPr>
        <p:txBody>
          <a:bodyPr wrap="none" rtlCol="0">
            <a:spAutoFit/>
          </a:bodyPr>
          <a:lstStyle/>
          <a:p>
            <a:r>
              <a:rPr lang="fr-FR" dirty="0" err="1">
                <a:latin typeface="Symbol" panose="05050102010706020507" pitchFamily="18" charset="2"/>
              </a:rPr>
              <a:t>s</a:t>
            </a:r>
            <a:r>
              <a:rPr lang="fr-FR" baseline="-25000" dirty="0" err="1"/>
              <a:t>p</a:t>
            </a:r>
            <a:endParaRPr lang="fr-FR" baseline="-25000" dirty="0"/>
          </a:p>
        </p:txBody>
      </p:sp>
      <p:sp>
        <p:nvSpPr>
          <p:cNvPr id="135" name="ZoneTexte 134"/>
          <p:cNvSpPr txBox="1"/>
          <p:nvPr/>
        </p:nvSpPr>
        <p:spPr>
          <a:xfrm>
            <a:off x="4127590" y="4091527"/>
            <a:ext cx="282450" cy="369332"/>
          </a:xfrm>
          <a:prstGeom prst="rect">
            <a:avLst/>
          </a:prstGeom>
          <a:noFill/>
        </p:spPr>
        <p:txBody>
          <a:bodyPr wrap="none" rtlCol="0">
            <a:spAutoFit/>
          </a:bodyPr>
          <a:lstStyle/>
          <a:p>
            <a:r>
              <a:rPr lang="fr-FR" dirty="0"/>
              <a:t>c</a:t>
            </a:r>
          </a:p>
        </p:txBody>
      </p:sp>
      <p:sp>
        <p:nvSpPr>
          <p:cNvPr id="136" name="ZoneTexte 135"/>
          <p:cNvSpPr txBox="1"/>
          <p:nvPr/>
        </p:nvSpPr>
        <p:spPr>
          <a:xfrm>
            <a:off x="5480781" y="3502928"/>
            <a:ext cx="324128" cy="369332"/>
          </a:xfrm>
          <a:prstGeom prst="rect">
            <a:avLst/>
          </a:prstGeom>
          <a:noFill/>
        </p:spPr>
        <p:txBody>
          <a:bodyPr wrap="none" rtlCol="0">
            <a:spAutoFit/>
          </a:bodyPr>
          <a:lstStyle/>
          <a:p>
            <a:r>
              <a:rPr lang="fr-FR" dirty="0">
                <a:latin typeface="Symbol" panose="05050102010706020507" pitchFamily="18" charset="2"/>
              </a:rPr>
              <a:t>j</a:t>
            </a:r>
            <a:endParaRPr lang="fr-FR" dirty="0"/>
          </a:p>
        </p:txBody>
      </p:sp>
      <p:cxnSp>
        <p:nvCxnSpPr>
          <p:cNvPr id="137" name="Connecteur droit 136"/>
          <p:cNvCxnSpPr/>
          <p:nvPr/>
        </p:nvCxnSpPr>
        <p:spPr>
          <a:xfrm>
            <a:off x="5293471" y="3819109"/>
            <a:ext cx="2852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aphicFrame>
        <p:nvGraphicFramePr>
          <p:cNvPr id="138" name="Objet 137"/>
          <p:cNvGraphicFramePr>
            <a:graphicFrameLocks noChangeAspect="1"/>
          </p:cNvGraphicFramePr>
          <p:nvPr>
            <p:extLst>
              <p:ext uri="{D42A27DB-BD31-4B8C-83A1-F6EECF244321}">
                <p14:modId xmlns:p14="http://schemas.microsoft.com/office/powerpoint/2010/main" val="4081002316"/>
              </p:ext>
            </p:extLst>
          </p:nvPr>
        </p:nvGraphicFramePr>
        <p:xfrm>
          <a:off x="3146425" y="5622925"/>
          <a:ext cx="1454150" cy="461963"/>
        </p:xfrm>
        <a:graphic>
          <a:graphicData uri="http://schemas.openxmlformats.org/presentationml/2006/ole">
            <mc:AlternateContent xmlns:mc="http://schemas.openxmlformats.org/markup-compatibility/2006">
              <mc:Choice xmlns:v="urn:schemas-microsoft-com:vml" Requires="v">
                <p:oleObj spid="_x0000_s9391" name="Equation" r:id="rId3" imgW="647640" imgH="203040" progId="Equation.DSMT4">
                  <p:embed/>
                </p:oleObj>
              </mc:Choice>
              <mc:Fallback>
                <p:oleObj name="Equation" r:id="rId3" imgW="647640" imgH="203040" progId="Equation.DSMT4">
                  <p:embed/>
                  <p:pic>
                    <p:nvPicPr>
                      <p:cNvPr id="0" name=""/>
                      <p:cNvPicPr>
                        <a:picLocks noChangeAspect="1" noChangeArrowheads="1"/>
                      </p:cNvPicPr>
                      <p:nvPr/>
                    </p:nvPicPr>
                    <p:blipFill>
                      <a:blip r:embed="rId4"/>
                      <a:srcRect/>
                      <a:stretch>
                        <a:fillRect/>
                      </a:stretch>
                    </p:blipFill>
                    <p:spPr bwMode="auto">
                      <a:xfrm>
                        <a:off x="3146425" y="5622925"/>
                        <a:ext cx="145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 name="Rectangle 96"/>
          <p:cNvSpPr/>
          <p:nvPr/>
        </p:nvSpPr>
        <p:spPr>
          <a:xfrm>
            <a:off x="1485644" y="3405712"/>
            <a:ext cx="524912" cy="1621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1" name="Connecteur droit 100"/>
          <p:cNvCxnSpPr/>
          <p:nvPr/>
        </p:nvCxnSpPr>
        <p:spPr>
          <a:xfrm flipV="1">
            <a:off x="87086" y="4411759"/>
            <a:ext cx="13952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flipV="1">
            <a:off x="1144543" y="4808744"/>
            <a:ext cx="34110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a:off x="1415120" y="4471287"/>
            <a:ext cx="0" cy="3374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V="1">
            <a:off x="1563665" y="4809956"/>
            <a:ext cx="190671"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a:xfrm>
            <a:off x="851100" y="4418297"/>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114" name="ZoneTexte 113"/>
          <p:cNvSpPr txBox="1"/>
          <p:nvPr/>
        </p:nvSpPr>
        <p:spPr>
          <a:xfrm>
            <a:off x="1531319" y="4384294"/>
            <a:ext cx="404278" cy="369332"/>
          </a:xfrm>
          <a:prstGeom prst="rect">
            <a:avLst/>
          </a:prstGeom>
          <a:noFill/>
        </p:spPr>
        <p:txBody>
          <a:bodyPr wrap="none" rtlCol="0">
            <a:spAutoFit/>
          </a:bodyPr>
          <a:lstStyle/>
          <a:p>
            <a:r>
              <a:rPr lang="fr-FR" dirty="0" err="1">
                <a:latin typeface="Symbol" panose="05050102010706020507" pitchFamily="18" charset="2"/>
              </a:rPr>
              <a:t>s</a:t>
            </a:r>
            <a:r>
              <a:rPr lang="fr-FR" baseline="-25000" dirty="0" err="1"/>
              <a:t>p</a:t>
            </a:r>
            <a:endParaRPr lang="fr-FR" baseline="-25000" dirty="0"/>
          </a:p>
        </p:txBody>
      </p:sp>
      <p:cxnSp>
        <p:nvCxnSpPr>
          <p:cNvPr id="139" name="Connecteur droit avec flèche 138"/>
          <p:cNvCxnSpPr/>
          <p:nvPr/>
        </p:nvCxnSpPr>
        <p:spPr>
          <a:xfrm flipH="1" flipV="1">
            <a:off x="180162" y="3405712"/>
            <a:ext cx="1288820" cy="248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485003" y="1120327"/>
            <a:ext cx="524912" cy="1621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8" name="Connecteur droit 77"/>
          <p:cNvCxnSpPr/>
          <p:nvPr/>
        </p:nvCxnSpPr>
        <p:spPr>
          <a:xfrm>
            <a:off x="731813" y="2122155"/>
            <a:ext cx="749915" cy="4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V="1">
            <a:off x="1143902" y="2523359"/>
            <a:ext cx="34110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a:off x="1414479" y="2185902"/>
            <a:ext cx="0" cy="3374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flipV="1">
            <a:off x="1563024" y="2524571"/>
            <a:ext cx="190671"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3" name="ZoneTexte 82"/>
          <p:cNvSpPr txBox="1"/>
          <p:nvPr/>
        </p:nvSpPr>
        <p:spPr>
          <a:xfrm>
            <a:off x="850459" y="2132912"/>
            <a:ext cx="47160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v0</a:t>
            </a:r>
          </a:p>
        </p:txBody>
      </p:sp>
      <p:sp>
        <p:nvSpPr>
          <p:cNvPr id="84" name="ZoneTexte 83"/>
          <p:cNvSpPr txBox="1"/>
          <p:nvPr/>
        </p:nvSpPr>
        <p:spPr>
          <a:xfrm>
            <a:off x="1530678" y="2098909"/>
            <a:ext cx="48282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h3</a:t>
            </a:r>
          </a:p>
        </p:txBody>
      </p:sp>
      <p:cxnSp>
        <p:nvCxnSpPr>
          <p:cNvPr id="85" name="Connecteur droit avec flèche 84"/>
          <p:cNvCxnSpPr/>
          <p:nvPr/>
        </p:nvCxnSpPr>
        <p:spPr>
          <a:xfrm flipH="1">
            <a:off x="731813" y="1145195"/>
            <a:ext cx="7365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Espace réservé du numéro de diapositive 3"/>
          <p:cNvSpPr txBox="1">
            <a:spLocks/>
          </p:cNvSpPr>
          <p:nvPr/>
        </p:nvSpPr>
        <p:spPr>
          <a:xfrm>
            <a:off x="6567862" y="63311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9C31C4-F1BC-4CF0-8FCC-5FAE4E7B962A}" type="slidenum">
              <a:rPr lang="fr-FR" smtClean="0"/>
              <a:pPr/>
              <a:t>12</a:t>
            </a:fld>
            <a:endParaRPr lang="fr-FR" dirty="0"/>
          </a:p>
        </p:txBody>
      </p:sp>
      <p:sp>
        <p:nvSpPr>
          <p:cNvPr id="88" name="Espace réservé du pied de page 4"/>
          <p:cNvSpPr txBox="1">
            <a:spLocks/>
          </p:cNvSpPr>
          <p:nvPr/>
        </p:nvSpPr>
        <p:spPr>
          <a:xfrm>
            <a:off x="4458984" y="6388812"/>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 Briançon</a:t>
            </a:r>
            <a:endParaRPr lang="fr-FR" dirty="0"/>
          </a:p>
        </p:txBody>
      </p:sp>
      <p:cxnSp>
        <p:nvCxnSpPr>
          <p:cNvPr id="51" name="Connecteur droit 50"/>
          <p:cNvCxnSpPr/>
          <p:nvPr/>
        </p:nvCxnSpPr>
        <p:spPr>
          <a:xfrm flipH="1" flipV="1">
            <a:off x="180162" y="4411759"/>
            <a:ext cx="1337329" cy="615900"/>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85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4469237" cy="707886"/>
          </a:xfrm>
          <a:prstGeom prst="rect">
            <a:avLst/>
          </a:prstGeom>
          <a:noFill/>
        </p:spPr>
        <p:txBody>
          <a:bodyPr wrap="none" rtlCol="0">
            <a:spAutoFit/>
          </a:bodyPr>
          <a:lstStyle/>
          <a:p>
            <a:r>
              <a:rPr lang="fr-FR" sz="2000" b="1" dirty="0"/>
              <a:t>1. Equilibres limites de poussée et butée</a:t>
            </a:r>
          </a:p>
          <a:p>
            <a:endParaRPr lang="fr-FR" sz="2000" b="1" dirty="0"/>
          </a:p>
        </p:txBody>
      </p:sp>
      <p:sp>
        <p:nvSpPr>
          <p:cNvPr id="3" name="ZoneTexte 2"/>
          <p:cNvSpPr txBox="1"/>
          <p:nvPr/>
        </p:nvSpPr>
        <p:spPr>
          <a:xfrm>
            <a:off x="370115" y="707886"/>
            <a:ext cx="4449038" cy="369332"/>
          </a:xfrm>
          <a:prstGeom prst="rect">
            <a:avLst/>
          </a:prstGeom>
          <a:noFill/>
        </p:spPr>
        <p:txBody>
          <a:bodyPr wrap="none" rtlCol="0">
            <a:spAutoFit/>
          </a:bodyPr>
          <a:lstStyle/>
          <a:p>
            <a:r>
              <a:rPr lang="fr-FR" u="sng" dirty="0"/>
              <a:t>Mobilisation des équilibres de poussée-butée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Line 37"/>
          <p:cNvSpPr>
            <a:spLocks noChangeShapeType="1"/>
          </p:cNvSpPr>
          <p:nvPr/>
        </p:nvSpPr>
        <p:spPr bwMode="auto">
          <a:xfrm>
            <a:off x="996156" y="4026581"/>
            <a:ext cx="4859338" cy="0"/>
          </a:xfrm>
          <a:prstGeom prst="line">
            <a:avLst/>
          </a:prstGeom>
          <a:noFill/>
          <a:ln w="9525">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fr-FR"/>
          </a:p>
        </p:txBody>
      </p:sp>
      <p:sp>
        <p:nvSpPr>
          <p:cNvPr id="50" name="Line 38"/>
          <p:cNvSpPr>
            <a:spLocks noChangeShapeType="1"/>
          </p:cNvSpPr>
          <p:nvPr/>
        </p:nvSpPr>
        <p:spPr bwMode="auto">
          <a:xfrm flipV="1">
            <a:off x="3269457" y="1481818"/>
            <a:ext cx="0" cy="25447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 name="Line 39"/>
          <p:cNvSpPr>
            <a:spLocks noChangeShapeType="1"/>
          </p:cNvSpPr>
          <p:nvPr/>
        </p:nvSpPr>
        <p:spPr bwMode="auto">
          <a:xfrm>
            <a:off x="1156494" y="3647168"/>
            <a:ext cx="1666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 name="Text Box 42"/>
          <p:cNvSpPr txBox="1">
            <a:spLocks noChangeArrowheads="1"/>
          </p:cNvSpPr>
          <p:nvPr/>
        </p:nvSpPr>
        <p:spPr bwMode="auto">
          <a:xfrm>
            <a:off x="2937214" y="2869293"/>
            <a:ext cx="6064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dirty="0"/>
              <a:t>K</a:t>
            </a:r>
            <a:r>
              <a:rPr lang="fr-FR" altLang="fr-FR" baseline="-25000" dirty="0"/>
              <a:t>0</a:t>
            </a:r>
          </a:p>
        </p:txBody>
      </p:sp>
      <p:sp>
        <p:nvSpPr>
          <p:cNvPr id="55" name="Line 43"/>
          <p:cNvSpPr>
            <a:spLocks noChangeShapeType="1"/>
          </p:cNvSpPr>
          <p:nvPr/>
        </p:nvSpPr>
        <p:spPr bwMode="auto">
          <a:xfrm>
            <a:off x="3210719" y="3288393"/>
            <a:ext cx="841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 name="Line 44"/>
          <p:cNvSpPr>
            <a:spLocks noChangeShapeType="1"/>
          </p:cNvSpPr>
          <p:nvPr/>
        </p:nvSpPr>
        <p:spPr bwMode="auto">
          <a:xfrm>
            <a:off x="4887119" y="2093006"/>
            <a:ext cx="565150" cy="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7" name="Text Box 45"/>
          <p:cNvSpPr txBox="1">
            <a:spLocks noChangeArrowheads="1"/>
          </p:cNvSpPr>
          <p:nvPr/>
        </p:nvSpPr>
        <p:spPr bwMode="auto">
          <a:xfrm>
            <a:off x="1375569" y="2686731"/>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b="1"/>
              <a:t>Sol actif</a:t>
            </a:r>
          </a:p>
        </p:txBody>
      </p:sp>
      <p:sp>
        <p:nvSpPr>
          <p:cNvPr id="58" name="Text Box 46"/>
          <p:cNvSpPr txBox="1">
            <a:spLocks noChangeArrowheads="1"/>
          </p:cNvSpPr>
          <p:nvPr/>
        </p:nvSpPr>
        <p:spPr bwMode="auto">
          <a:xfrm>
            <a:off x="3283970" y="2180317"/>
            <a:ext cx="144938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b="1" dirty="0"/>
              <a:t>Sol passif</a:t>
            </a:r>
          </a:p>
        </p:txBody>
      </p:sp>
      <p:sp>
        <p:nvSpPr>
          <p:cNvPr id="59" name="Text Box 47"/>
          <p:cNvSpPr txBox="1">
            <a:spLocks noChangeArrowheads="1"/>
          </p:cNvSpPr>
          <p:nvPr/>
        </p:nvSpPr>
        <p:spPr bwMode="auto">
          <a:xfrm>
            <a:off x="5392737" y="3506785"/>
            <a:ext cx="1431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dirty="0"/>
              <a:t>Déplacement </a:t>
            </a:r>
          </a:p>
        </p:txBody>
      </p:sp>
      <p:sp>
        <p:nvSpPr>
          <p:cNvPr id="60" name="Text Box 48"/>
          <p:cNvSpPr txBox="1">
            <a:spLocks noChangeArrowheads="1"/>
          </p:cNvSpPr>
          <p:nvPr/>
        </p:nvSpPr>
        <p:spPr bwMode="auto">
          <a:xfrm>
            <a:off x="5639368" y="4449763"/>
            <a:ext cx="1431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dirty="0"/>
              <a:t>Déplacement </a:t>
            </a:r>
          </a:p>
        </p:txBody>
      </p:sp>
      <p:sp>
        <p:nvSpPr>
          <p:cNvPr id="62" name="Rectangle 50"/>
          <p:cNvSpPr>
            <a:spLocks noChangeArrowheads="1"/>
          </p:cNvSpPr>
          <p:nvPr/>
        </p:nvSpPr>
        <p:spPr bwMode="auto">
          <a:xfrm>
            <a:off x="6159500" y="4876800"/>
            <a:ext cx="1739900" cy="1346200"/>
          </a:xfrm>
          <a:prstGeom prst="rect">
            <a:avLst/>
          </a:prstGeom>
          <a:solidFill>
            <a:schemeClr val="bg1">
              <a:lumMod val="95000"/>
            </a:schemeClr>
          </a:solidFill>
          <a:ln w="9525">
            <a:solidFill>
              <a:schemeClr val="bg1"/>
            </a:solidFill>
            <a:miter lim="800000"/>
            <a:headEnd/>
            <a:tailEnd/>
          </a:ln>
          <a:effectLst/>
        </p:spPr>
        <p:txBody>
          <a:bodyPr wrap="none" anchor="ctr"/>
          <a:lstStyle/>
          <a:p>
            <a:endParaRPr lang="fr-FR"/>
          </a:p>
        </p:txBody>
      </p:sp>
      <p:sp>
        <p:nvSpPr>
          <p:cNvPr id="63" name="Line 51"/>
          <p:cNvSpPr>
            <a:spLocks noChangeShapeType="1"/>
          </p:cNvSpPr>
          <p:nvPr/>
        </p:nvSpPr>
        <p:spPr bwMode="auto">
          <a:xfrm>
            <a:off x="4889500" y="6210300"/>
            <a:ext cx="3009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 name="Rectangle 52" descr="Diagonales larges vers le haut"/>
          <p:cNvSpPr>
            <a:spLocks noChangeArrowheads="1"/>
          </p:cNvSpPr>
          <p:nvPr/>
        </p:nvSpPr>
        <p:spPr bwMode="auto">
          <a:xfrm>
            <a:off x="6108700" y="4876800"/>
            <a:ext cx="127000" cy="1333500"/>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5" name="Group 53"/>
          <p:cNvGrpSpPr>
            <a:grpSpLocks/>
          </p:cNvGrpSpPr>
          <p:nvPr/>
        </p:nvGrpSpPr>
        <p:grpSpPr bwMode="auto">
          <a:xfrm>
            <a:off x="1156494" y="3278866"/>
            <a:ext cx="4886325" cy="1612898"/>
            <a:chOff x="885" y="2352"/>
            <a:chExt cx="3078" cy="1016"/>
          </a:xfrm>
        </p:grpSpPr>
        <p:sp>
          <p:nvSpPr>
            <p:cNvPr id="66" name="Line 54"/>
            <p:cNvSpPr>
              <a:spLocks noChangeShapeType="1"/>
            </p:cNvSpPr>
            <p:nvPr/>
          </p:nvSpPr>
          <p:spPr bwMode="auto">
            <a:xfrm>
              <a:off x="1951" y="2584"/>
              <a:ext cx="265" cy="0"/>
            </a:xfrm>
            <a:prstGeom prst="line">
              <a:avLst/>
            </a:prstGeom>
            <a:noFill/>
            <a:ln w="9525">
              <a:solidFill>
                <a:srgbClr val="CC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7" name="Group 55"/>
            <p:cNvGrpSpPr>
              <a:grpSpLocks/>
            </p:cNvGrpSpPr>
            <p:nvPr/>
          </p:nvGrpSpPr>
          <p:grpSpPr bwMode="auto">
            <a:xfrm>
              <a:off x="885" y="2352"/>
              <a:ext cx="3078" cy="1016"/>
              <a:chOff x="885" y="2352"/>
              <a:chExt cx="3078" cy="1016"/>
            </a:xfrm>
          </p:grpSpPr>
          <p:sp>
            <p:nvSpPr>
              <p:cNvPr id="68" name="Text Box 56"/>
              <p:cNvSpPr txBox="1">
                <a:spLocks noChangeArrowheads="1"/>
              </p:cNvSpPr>
              <p:nvPr/>
            </p:nvSpPr>
            <p:spPr bwMode="auto">
              <a:xfrm>
                <a:off x="1617" y="2352"/>
                <a:ext cx="382"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dirty="0">
                    <a:solidFill>
                      <a:srgbClr val="CC0000"/>
                    </a:solidFill>
                  </a:rPr>
                  <a:t>K</a:t>
                </a:r>
                <a:r>
                  <a:rPr lang="fr-FR" altLang="fr-FR" baseline="-25000" dirty="0">
                    <a:solidFill>
                      <a:srgbClr val="CC0000"/>
                    </a:solidFill>
                  </a:rPr>
                  <a:t>a</a:t>
                </a:r>
                <a:endParaRPr lang="fr-FR" altLang="fr-FR" dirty="0">
                  <a:solidFill>
                    <a:srgbClr val="CC0000"/>
                  </a:solidFill>
                </a:endParaRPr>
              </a:p>
            </p:txBody>
          </p:sp>
          <p:sp>
            <p:nvSpPr>
              <p:cNvPr id="69" name="Line 57"/>
              <p:cNvSpPr>
                <a:spLocks noChangeShapeType="1"/>
              </p:cNvSpPr>
              <p:nvPr/>
            </p:nvSpPr>
            <p:spPr bwMode="auto">
              <a:xfrm>
                <a:off x="1946" y="2584"/>
                <a:ext cx="0" cy="221"/>
              </a:xfrm>
              <a:prstGeom prst="line">
                <a:avLst/>
              </a:prstGeom>
              <a:noFill/>
              <a:ln w="9525">
                <a:solidFill>
                  <a:srgbClr val="CC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70" name="Text Box 58"/>
              <p:cNvSpPr txBox="1">
                <a:spLocks noChangeArrowheads="1"/>
              </p:cNvSpPr>
              <p:nvPr/>
            </p:nvSpPr>
            <p:spPr bwMode="auto">
              <a:xfrm>
                <a:off x="1697" y="2847"/>
                <a:ext cx="57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txBody>
              <a:bodyPr/>
              <a:lstStyle/>
              <a:p>
                <a:pPr eaLnBrk="0" hangingPunct="0"/>
                <a:r>
                  <a:rPr lang="fr-FR" altLang="fr-FR" dirty="0">
                    <a:solidFill>
                      <a:srgbClr val="CC0000"/>
                    </a:solidFill>
                  </a:rPr>
                  <a:t>h/1000</a:t>
                </a:r>
              </a:p>
            </p:txBody>
          </p:sp>
          <p:sp>
            <p:nvSpPr>
              <p:cNvPr id="71" name="Line 59"/>
              <p:cNvSpPr>
                <a:spLocks noChangeShapeType="1"/>
              </p:cNvSpPr>
              <p:nvPr/>
            </p:nvSpPr>
            <p:spPr bwMode="auto">
              <a:xfrm flipH="1">
                <a:off x="3675" y="3368"/>
                <a:ext cx="288" cy="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4" name="Line 61"/>
              <p:cNvSpPr>
                <a:spLocks noChangeShapeType="1"/>
              </p:cNvSpPr>
              <p:nvPr/>
            </p:nvSpPr>
            <p:spPr bwMode="auto">
              <a:xfrm>
                <a:off x="885" y="2584"/>
                <a:ext cx="10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sp>
        <p:nvSpPr>
          <p:cNvPr id="76" name="Line 63"/>
          <p:cNvSpPr>
            <a:spLocks noChangeShapeType="1"/>
          </p:cNvSpPr>
          <p:nvPr/>
        </p:nvSpPr>
        <p:spPr bwMode="auto">
          <a:xfrm>
            <a:off x="3269457" y="2093006"/>
            <a:ext cx="2206625" cy="0"/>
          </a:xfrm>
          <a:prstGeom prst="line">
            <a:avLst/>
          </a:prstGeom>
          <a:noFill/>
          <a:ln w="9525">
            <a:solidFill>
              <a:srgbClr val="000066"/>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77" name="Text Box 64"/>
          <p:cNvSpPr txBox="1">
            <a:spLocks noChangeArrowheads="1"/>
          </p:cNvSpPr>
          <p:nvPr/>
        </p:nvSpPr>
        <p:spPr bwMode="auto">
          <a:xfrm>
            <a:off x="4950052" y="1640794"/>
            <a:ext cx="6064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dirty="0" err="1">
                <a:solidFill>
                  <a:srgbClr val="000066"/>
                </a:solidFill>
              </a:rPr>
              <a:t>K</a:t>
            </a:r>
            <a:r>
              <a:rPr lang="fr-FR" altLang="fr-FR" baseline="-25000" dirty="0" err="1">
                <a:solidFill>
                  <a:srgbClr val="000066"/>
                </a:solidFill>
              </a:rPr>
              <a:t>p</a:t>
            </a:r>
            <a:endParaRPr lang="fr-FR" altLang="fr-FR" dirty="0">
              <a:solidFill>
                <a:srgbClr val="000066"/>
              </a:solidFill>
            </a:endParaRPr>
          </a:p>
        </p:txBody>
      </p:sp>
      <p:sp>
        <p:nvSpPr>
          <p:cNvPr id="80" name="Line 65"/>
          <p:cNvSpPr>
            <a:spLocks noChangeShapeType="1"/>
          </p:cNvSpPr>
          <p:nvPr/>
        </p:nvSpPr>
        <p:spPr bwMode="auto">
          <a:xfrm>
            <a:off x="4869657" y="2104118"/>
            <a:ext cx="0" cy="1893888"/>
          </a:xfrm>
          <a:prstGeom prst="line">
            <a:avLst/>
          </a:prstGeom>
          <a:noFill/>
          <a:ln w="9525">
            <a:solidFill>
              <a:srgbClr val="000066"/>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6" name="Text Box 66"/>
          <p:cNvSpPr txBox="1">
            <a:spLocks noChangeArrowheads="1"/>
          </p:cNvSpPr>
          <p:nvPr/>
        </p:nvSpPr>
        <p:spPr bwMode="auto">
          <a:xfrm>
            <a:off x="4491832" y="4055156"/>
            <a:ext cx="9175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a:solidFill>
                  <a:srgbClr val="000066"/>
                </a:solidFill>
              </a:rPr>
              <a:t>h/100</a:t>
            </a:r>
          </a:p>
        </p:txBody>
      </p:sp>
      <p:sp>
        <p:nvSpPr>
          <p:cNvPr id="87" name="Line 67"/>
          <p:cNvSpPr>
            <a:spLocks noChangeShapeType="1"/>
          </p:cNvSpPr>
          <p:nvPr/>
        </p:nvSpPr>
        <p:spPr bwMode="auto">
          <a:xfrm flipV="1">
            <a:off x="6310312" y="4900839"/>
            <a:ext cx="719138" cy="0"/>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 name="Line 69"/>
          <p:cNvSpPr>
            <a:spLocks noChangeShapeType="1"/>
          </p:cNvSpPr>
          <p:nvPr/>
        </p:nvSpPr>
        <p:spPr bwMode="auto">
          <a:xfrm>
            <a:off x="4887119" y="2093006"/>
            <a:ext cx="565150" cy="0"/>
          </a:xfrm>
          <a:prstGeom prst="line">
            <a:avLst/>
          </a:prstGeom>
          <a:noFill/>
          <a:ln w="9525">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7" name="Connecteur droit 6"/>
          <p:cNvCxnSpPr>
            <a:stCxn id="74" idx="1"/>
            <a:endCxn id="55" idx="1"/>
          </p:cNvCxnSpPr>
          <p:nvPr/>
        </p:nvCxnSpPr>
        <p:spPr>
          <a:xfrm flipV="1">
            <a:off x="2823369" y="3288394"/>
            <a:ext cx="471487" cy="3587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Connecteur droit 89"/>
          <p:cNvCxnSpPr>
            <a:endCxn id="80" idx="0"/>
          </p:cNvCxnSpPr>
          <p:nvPr/>
        </p:nvCxnSpPr>
        <p:spPr>
          <a:xfrm flipV="1">
            <a:off x="3281249" y="2104118"/>
            <a:ext cx="1588408" cy="1203324"/>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375569" y="4309030"/>
            <a:ext cx="952697" cy="369332"/>
          </a:xfrm>
          <a:prstGeom prst="rect">
            <a:avLst/>
          </a:prstGeom>
          <a:noFill/>
        </p:spPr>
        <p:txBody>
          <a:bodyPr wrap="none" rtlCol="0">
            <a:spAutoFit/>
          </a:bodyPr>
          <a:lstStyle/>
          <a:p>
            <a:r>
              <a:rPr lang="fr-FR" dirty="0">
                <a:solidFill>
                  <a:srgbClr val="FF0000"/>
                </a:solidFill>
              </a:rPr>
              <a:t>Poussée</a:t>
            </a:r>
          </a:p>
        </p:txBody>
      </p:sp>
      <p:sp>
        <p:nvSpPr>
          <p:cNvPr id="91" name="ZoneTexte 90"/>
          <p:cNvSpPr txBox="1"/>
          <p:nvPr/>
        </p:nvSpPr>
        <p:spPr>
          <a:xfrm>
            <a:off x="4100834" y="3564490"/>
            <a:ext cx="736805" cy="369332"/>
          </a:xfrm>
          <a:prstGeom prst="rect">
            <a:avLst/>
          </a:prstGeom>
          <a:noFill/>
        </p:spPr>
        <p:txBody>
          <a:bodyPr wrap="none" rtlCol="0">
            <a:spAutoFit/>
          </a:bodyPr>
          <a:lstStyle/>
          <a:p>
            <a:r>
              <a:rPr lang="fr-FR" dirty="0">
                <a:solidFill>
                  <a:schemeClr val="tx2">
                    <a:lumMod val="60000"/>
                    <a:lumOff val="40000"/>
                  </a:schemeClr>
                </a:solidFill>
              </a:rPr>
              <a:t>Butée</a:t>
            </a:r>
          </a:p>
        </p:txBody>
      </p:sp>
      <p:sp>
        <p:nvSpPr>
          <p:cNvPr id="92"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13</a:t>
            </a:fld>
            <a:endParaRPr lang="fr-FR" dirty="0"/>
          </a:p>
        </p:txBody>
      </p:sp>
      <p:sp>
        <p:nvSpPr>
          <p:cNvPr id="93"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cxnSp>
        <p:nvCxnSpPr>
          <p:cNvPr id="4" name="Connecteur droit avec flèche 3"/>
          <p:cNvCxnSpPr/>
          <p:nvPr/>
        </p:nvCxnSpPr>
        <p:spPr>
          <a:xfrm flipV="1">
            <a:off x="4837639" y="4876800"/>
            <a:ext cx="0" cy="13335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4469236" y="5453743"/>
            <a:ext cx="306494" cy="369332"/>
          </a:xfrm>
          <a:prstGeom prst="rect">
            <a:avLst/>
          </a:prstGeom>
          <a:noFill/>
        </p:spPr>
        <p:txBody>
          <a:bodyPr wrap="none" rtlCol="0">
            <a:spAutoFit/>
          </a:bodyPr>
          <a:lstStyle/>
          <a:p>
            <a:r>
              <a:rPr lang="fr-FR" dirty="0"/>
              <a:t>h</a:t>
            </a:r>
          </a:p>
        </p:txBody>
      </p:sp>
    </p:spTree>
    <p:extLst>
      <p:ext uri="{BB962C8B-B14F-4D97-AF65-F5344CB8AC3E}">
        <p14:creationId xmlns:p14="http://schemas.microsoft.com/office/powerpoint/2010/main" val="144090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1015663"/>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1. Théorie de Coulomb</a:t>
            </a:r>
          </a:p>
          <a:p>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14</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047" y="507831"/>
            <a:ext cx="1931670"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1035301"/>
            <a:ext cx="6166624" cy="1754326"/>
          </a:xfrm>
          <a:prstGeom prst="rect">
            <a:avLst/>
          </a:prstGeom>
        </p:spPr>
        <p:txBody>
          <a:bodyPr wrap="square">
            <a:spAutoFit/>
          </a:bodyPr>
          <a:lstStyle/>
          <a:p>
            <a:r>
              <a:rPr kumimoji="0" lang="fr-FR" altLang="fr-FR" b="1" i="0" u="none" strike="noStrike" cap="none" normalizeH="0" baseline="0" dirty="0">
                <a:ln>
                  <a:noFill/>
                </a:ln>
                <a:solidFill>
                  <a:schemeClr val="tx1"/>
                </a:solidFill>
                <a:effectLst/>
                <a:ea typeface="Times New Roman" pitchFamily="18" charset="0"/>
                <a:cs typeface="Arial" pitchFamily="34" charset="0"/>
              </a:rPr>
              <a:t>Charles Augustin Coulomb</a:t>
            </a:r>
            <a:r>
              <a:rPr kumimoji="0" lang="fr-FR" altLang="fr-FR" b="0" i="0" u="none" strike="noStrike" cap="none" normalizeH="0" baseline="0" dirty="0">
                <a:ln>
                  <a:noFill/>
                </a:ln>
                <a:solidFill>
                  <a:schemeClr val="tx1"/>
                </a:solidFill>
                <a:effectLst/>
                <a:ea typeface="Times New Roman" pitchFamily="18" charset="0"/>
                <a:cs typeface="Arial" pitchFamily="34" charset="0"/>
              </a:rPr>
              <a:t> (1736 - 1806)</a:t>
            </a:r>
          </a:p>
          <a:p>
            <a:endParaRPr lang="fr-FR" dirty="0">
              <a:cs typeface="Arial" pitchFamily="34" charset="0"/>
            </a:endParaRPr>
          </a:p>
          <a:p>
            <a:r>
              <a:rPr lang="fr-FR" altLang="fr-FR" dirty="0">
                <a:ea typeface="Times New Roman" pitchFamily="18" charset="0"/>
                <a:cs typeface="Arial" pitchFamily="34" charset="0"/>
              </a:rPr>
              <a:t>A</a:t>
            </a:r>
            <a:r>
              <a:rPr kumimoji="0" lang="fr-FR" altLang="fr-FR" b="0" i="0" u="none" strike="noStrike" cap="none" normalizeH="0" baseline="0" dirty="0">
                <a:ln>
                  <a:noFill/>
                </a:ln>
                <a:solidFill>
                  <a:schemeClr val="tx1"/>
                </a:solidFill>
                <a:effectLst/>
                <a:ea typeface="Times New Roman" pitchFamily="18" charset="0"/>
                <a:cs typeface="Arial" pitchFamily="34" charset="0"/>
              </a:rPr>
              <a:t>vant de devenir le célèbre physicien reconnus par ses travaux sur l’électricité et le magnétisme entre 1785 et 1791, C.</a:t>
            </a:r>
            <a:r>
              <a:rPr kumimoji="0" lang="fr-FR" altLang="fr-FR" b="0" i="0" u="none" strike="noStrike" cap="none" normalizeH="0" dirty="0">
                <a:ln>
                  <a:noFill/>
                </a:ln>
                <a:solidFill>
                  <a:schemeClr val="tx1"/>
                </a:solidFill>
                <a:effectLst/>
                <a:ea typeface="Times New Roman" pitchFamily="18" charset="0"/>
                <a:cs typeface="Arial" pitchFamily="34" charset="0"/>
              </a:rPr>
              <a:t> A. Coulomb fut </a:t>
            </a:r>
            <a:r>
              <a:rPr kumimoji="0" lang="fr-FR" altLang="fr-FR" b="0" i="0" u="none" strike="noStrike" cap="none" normalizeH="0" baseline="0" dirty="0">
                <a:ln>
                  <a:noFill/>
                </a:ln>
                <a:solidFill>
                  <a:schemeClr val="tx1"/>
                </a:solidFill>
                <a:effectLst/>
                <a:ea typeface="Times New Roman" pitchFamily="18" charset="0"/>
                <a:cs typeface="Arial" pitchFamily="34" charset="0"/>
              </a:rPr>
              <a:t>un ingénieur du génie militaire.</a:t>
            </a:r>
          </a:p>
          <a:p>
            <a:endParaRPr lang="fr-FR" altLang="fr-FR" dirty="0">
              <a:ea typeface="Times New Roman" pitchFamily="18" charset="0"/>
              <a:cs typeface="Arial" pitchFamily="34" charset="0"/>
            </a:endParaRPr>
          </a:p>
        </p:txBody>
      </p:sp>
      <p:sp>
        <p:nvSpPr>
          <p:cNvPr id="5" name="Rectangle 4"/>
          <p:cNvSpPr/>
          <p:nvPr/>
        </p:nvSpPr>
        <p:spPr>
          <a:xfrm>
            <a:off x="-1" y="3105835"/>
            <a:ext cx="8725718" cy="3139321"/>
          </a:xfrm>
          <a:prstGeom prst="rect">
            <a:avLst/>
          </a:prstGeom>
        </p:spPr>
        <p:txBody>
          <a:bodyPr wrap="square">
            <a:spAutoFit/>
          </a:bodyPr>
          <a:lstStyle/>
          <a:p>
            <a:r>
              <a:rPr lang="fr-FR" altLang="fr-FR" dirty="0">
                <a:ea typeface="Times New Roman" pitchFamily="18" charset="0"/>
                <a:cs typeface="Arial" pitchFamily="34" charset="0"/>
              </a:rPr>
              <a:t>Entre 1764 et 1772, il participa à la construction </a:t>
            </a:r>
            <a:r>
              <a:rPr kumimoji="0" lang="fr-FR" altLang="fr-FR" b="0" u="none" strike="noStrike" cap="none" normalizeH="0" baseline="0" dirty="0">
                <a:ln>
                  <a:noFill/>
                </a:ln>
                <a:solidFill>
                  <a:schemeClr val="tx1"/>
                </a:solidFill>
                <a:effectLst/>
                <a:ea typeface="Times New Roman" pitchFamily="18" charset="0"/>
                <a:cs typeface="Arial" pitchFamily="34" charset="0"/>
              </a:rPr>
              <a:t>du fort Bourbon à la Martinique.</a:t>
            </a:r>
          </a:p>
          <a:p>
            <a:endParaRPr lang="fr-FR" altLang="fr-FR" dirty="0">
              <a:ea typeface="Times New Roman" pitchFamily="18" charset="0"/>
              <a:cs typeface="Arial" pitchFamily="34" charset="0"/>
            </a:endParaRPr>
          </a:p>
          <a:p>
            <a:endParaRPr lang="fr-FR" altLang="fr-FR" dirty="0">
              <a:ea typeface="Times New Roman" pitchFamily="18" charset="0"/>
              <a:cs typeface="Arial" pitchFamily="34" charset="0"/>
            </a:endParaRPr>
          </a:p>
          <a:p>
            <a:pPr lvl="0" algn="just" eaLnBrk="0" fontAlgn="base" hangingPunct="0">
              <a:spcBef>
                <a:spcPct val="0"/>
              </a:spcBef>
              <a:spcAft>
                <a:spcPct val="0"/>
              </a:spcAft>
            </a:pPr>
            <a:r>
              <a:rPr kumimoji="0" lang="fr-FR" altLang="fr-FR" b="0" u="none" strike="noStrike" cap="none" normalizeH="0" baseline="0" dirty="0">
                <a:ln>
                  <a:noFill/>
                </a:ln>
                <a:solidFill>
                  <a:schemeClr val="tx1"/>
                </a:solidFill>
                <a:effectLst/>
                <a:ea typeface="Times New Roman" pitchFamily="18" charset="0"/>
                <a:cs typeface="Arial" pitchFamily="34" charset="0"/>
              </a:rPr>
              <a:t>A son retour,</a:t>
            </a:r>
            <a:r>
              <a:rPr kumimoji="0" lang="fr-FR" altLang="fr-FR" b="0" u="none" strike="noStrike" cap="none" normalizeH="0" dirty="0">
                <a:ln>
                  <a:noFill/>
                </a:ln>
                <a:solidFill>
                  <a:schemeClr val="tx1"/>
                </a:solidFill>
                <a:effectLst/>
                <a:ea typeface="Times New Roman" pitchFamily="18" charset="0"/>
                <a:cs typeface="Arial" pitchFamily="34" charset="0"/>
              </a:rPr>
              <a:t> il publia </a:t>
            </a:r>
            <a:r>
              <a:rPr kumimoji="0" lang="fr-FR" altLang="fr-FR" b="0" u="none" strike="noStrike" cap="none" normalizeH="0" baseline="0" dirty="0">
                <a:ln>
                  <a:noFill/>
                </a:ln>
                <a:solidFill>
                  <a:schemeClr val="tx1"/>
                </a:solidFill>
                <a:effectLst/>
                <a:ea typeface="Times New Roman" pitchFamily="18" charset="0"/>
                <a:cs typeface="Arial" pitchFamily="34" charset="0"/>
              </a:rPr>
              <a:t>à l’Académie des Sciences un important mémoire de mécanique appliquée intitulé : </a:t>
            </a:r>
            <a:endParaRPr kumimoji="0" lang="fr-FR" altLang="fr-FR" b="0" u="none" strike="noStrike" cap="none" normalizeH="0" baseline="0" dirty="0">
              <a:ln>
                <a:noFill/>
              </a:ln>
              <a:solidFill>
                <a:schemeClr val="tx1"/>
              </a:solidFill>
              <a:effectLst/>
              <a:cs typeface="Arial" pitchFamily="34" charset="0"/>
            </a:endParaRPr>
          </a:p>
          <a:p>
            <a:pPr lvl="0" algn="just" eaLnBrk="0" fontAlgn="base" hangingPunct="0">
              <a:spcBef>
                <a:spcPct val="0"/>
              </a:spcBef>
              <a:spcAft>
                <a:spcPct val="0"/>
              </a:spcAft>
            </a:pPr>
            <a:r>
              <a:rPr kumimoji="0" lang="fr-FR" altLang="fr-FR" b="1" i="1" u="none" strike="noStrike" cap="none" normalizeH="0" baseline="0" dirty="0">
                <a:ln>
                  <a:noFill/>
                </a:ln>
                <a:solidFill>
                  <a:schemeClr val="tx1"/>
                </a:solidFill>
                <a:effectLst/>
                <a:ea typeface="Times New Roman" pitchFamily="18" charset="0"/>
                <a:cs typeface="Arial" pitchFamily="34" charset="0"/>
              </a:rPr>
              <a:t>Sur une application des règles de </a:t>
            </a:r>
            <a:r>
              <a:rPr kumimoji="0" lang="fr-FR" altLang="fr-FR" b="1" i="1" u="none" strike="noStrike" cap="none" normalizeH="0" baseline="0" dirty="0" err="1">
                <a:ln>
                  <a:noFill/>
                </a:ln>
                <a:solidFill>
                  <a:schemeClr val="tx1"/>
                </a:solidFill>
                <a:effectLst/>
                <a:ea typeface="Times New Roman" pitchFamily="18" charset="0"/>
                <a:cs typeface="Arial" pitchFamily="34" charset="0"/>
              </a:rPr>
              <a:t>Maximis</a:t>
            </a:r>
            <a:r>
              <a:rPr kumimoji="0" lang="fr-FR" altLang="fr-FR" b="1" i="1" u="none" strike="noStrike" cap="none" normalizeH="0" baseline="0" dirty="0">
                <a:ln>
                  <a:noFill/>
                </a:ln>
                <a:solidFill>
                  <a:schemeClr val="tx1"/>
                </a:solidFill>
                <a:effectLst/>
                <a:ea typeface="Times New Roman" pitchFamily="18" charset="0"/>
                <a:cs typeface="Arial" pitchFamily="34" charset="0"/>
              </a:rPr>
              <a:t> </a:t>
            </a:r>
            <a:r>
              <a:rPr lang="fr-FR" altLang="fr-FR" b="1" i="1" dirty="0">
                <a:ea typeface="Times New Roman" pitchFamily="18" charset="0"/>
                <a:cs typeface="Arial" pitchFamily="34" charset="0"/>
                <a:sym typeface="Playbill" pitchFamily="82" charset="0"/>
              </a:rPr>
              <a:t>&amp;</a:t>
            </a:r>
            <a:r>
              <a:rPr kumimoji="0" lang="fr-FR" altLang="fr-FR" b="1" i="1" u="none" strike="noStrike" cap="none" normalizeH="0" baseline="0" dirty="0">
                <a:ln>
                  <a:noFill/>
                </a:ln>
                <a:solidFill>
                  <a:schemeClr val="tx1"/>
                </a:solidFill>
                <a:effectLst/>
                <a:ea typeface="Times New Roman" pitchFamily="18" charset="0"/>
                <a:cs typeface="Arial" pitchFamily="34" charset="0"/>
              </a:rPr>
              <a:t> </a:t>
            </a:r>
            <a:r>
              <a:rPr kumimoji="0" lang="fr-FR" altLang="fr-FR" b="1" i="1" u="none" strike="noStrike" cap="none" normalizeH="0" baseline="0" dirty="0" err="1">
                <a:ln>
                  <a:noFill/>
                </a:ln>
                <a:solidFill>
                  <a:schemeClr val="tx1"/>
                </a:solidFill>
                <a:effectLst/>
                <a:ea typeface="Times New Roman" pitchFamily="18" charset="0"/>
                <a:cs typeface="Arial" pitchFamily="34" charset="0"/>
              </a:rPr>
              <a:t>Minimis</a:t>
            </a:r>
            <a:r>
              <a:rPr kumimoji="0" lang="fr-FR" altLang="fr-FR" b="1" i="1" u="none" strike="noStrike" cap="none" normalizeH="0" baseline="0" dirty="0">
                <a:ln>
                  <a:noFill/>
                </a:ln>
                <a:solidFill>
                  <a:schemeClr val="tx1"/>
                </a:solidFill>
                <a:effectLst/>
                <a:ea typeface="Times New Roman" pitchFamily="18" charset="0"/>
                <a:cs typeface="Arial" pitchFamily="34" charset="0"/>
              </a:rPr>
              <a:t> à quelques Problèmes de Statique, relatifs à l’Architecture</a:t>
            </a:r>
          </a:p>
          <a:p>
            <a:pPr lvl="0" algn="just" eaLnBrk="0" fontAlgn="base" hangingPunct="0">
              <a:spcBef>
                <a:spcPct val="0"/>
              </a:spcBef>
              <a:spcAft>
                <a:spcPct val="0"/>
              </a:spcAft>
            </a:pPr>
            <a:endParaRPr lang="fr-FR" altLang="fr-FR" dirty="0">
              <a:ea typeface="Times New Roman" pitchFamily="18" charset="0"/>
              <a:cs typeface="Arial" pitchFamily="34" charset="0"/>
            </a:endParaRPr>
          </a:p>
          <a:p>
            <a:r>
              <a:rPr kumimoji="0" lang="fr-FR" altLang="fr-FR" b="0" u="none" strike="noStrike" cap="none" normalizeH="0" baseline="0" dirty="0">
                <a:ln>
                  <a:noFill/>
                </a:ln>
                <a:solidFill>
                  <a:schemeClr val="tx1"/>
                </a:solidFill>
                <a:effectLst/>
                <a:ea typeface="Times New Roman" pitchFamily="18" charset="0"/>
                <a:cs typeface="Arial" pitchFamily="34" charset="0"/>
              </a:rPr>
              <a:t>Il publia parallèlement un second mémoire intitulé : </a:t>
            </a:r>
            <a:r>
              <a:rPr lang="fr-FR" b="1" i="1" dirty="0"/>
              <a:t>Résultats de plusieurs expériences destinées à déterminer la quantité d'action que les hommes peuvent fournir par leur travail journalier, suivant les différentes manières dont ils emploient leurs forces</a:t>
            </a:r>
            <a:endParaRPr kumimoji="0" lang="fr-FR" altLang="fr-FR" b="1" i="1" u="none" strike="noStrike" cap="none" normalizeH="0" baseline="0" dirty="0">
              <a:ln>
                <a:noFill/>
              </a:ln>
              <a:solidFill>
                <a:schemeClr val="tx1"/>
              </a:solidFill>
              <a:effectLst/>
              <a:ea typeface="Times New Roman" pitchFamily="18" charset="0"/>
              <a:cs typeface="Arial" pitchFamily="34" charset="0"/>
            </a:endParaRPr>
          </a:p>
        </p:txBody>
      </p:sp>
    </p:spTree>
    <p:extLst>
      <p:ext uri="{BB962C8B-B14F-4D97-AF65-F5344CB8AC3E}">
        <p14:creationId xmlns:p14="http://schemas.microsoft.com/office/powerpoint/2010/main" val="260363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1015663"/>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1. Théorie de Coulomb</a:t>
            </a:r>
          </a:p>
          <a:p>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15</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2234624777"/>
              </p:ext>
            </p:extLst>
          </p:nvPr>
        </p:nvGraphicFramePr>
        <p:xfrm>
          <a:off x="187850" y="1048321"/>
          <a:ext cx="4754265" cy="3069770"/>
        </p:xfrm>
        <a:graphic>
          <a:graphicData uri="http://schemas.openxmlformats.org/presentationml/2006/ole">
            <mc:AlternateContent xmlns:mc="http://schemas.openxmlformats.org/markup-compatibility/2006">
              <mc:Choice xmlns:v="urn:schemas-microsoft-com:vml" Requires="v">
                <p:oleObj spid="_x0000_s14505" r:id="rId3" imgW="3305175" imgH="2133600" progId="Designer.Drawing.8">
                  <p:embed/>
                </p:oleObj>
              </mc:Choice>
              <mc:Fallback>
                <p:oleObj r:id="rId3" imgW="3305175" imgH="2133600" progId="Designer.Drawing.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850" y="1048321"/>
                        <a:ext cx="4754265" cy="3069770"/>
                      </a:xfrm>
                      <a:prstGeom prst="rect">
                        <a:avLst/>
                      </a:prstGeom>
                      <a:noFill/>
                    </p:spPr>
                  </p:pic>
                </p:oleObj>
              </mc:Fallback>
            </mc:AlternateContent>
          </a:graphicData>
        </a:graphic>
      </p:graphicFrame>
      <p:sp>
        <p:nvSpPr>
          <p:cNvPr id="7" name="ZoneTexte 6"/>
          <p:cNvSpPr txBox="1"/>
          <p:nvPr/>
        </p:nvSpPr>
        <p:spPr>
          <a:xfrm>
            <a:off x="4942115" y="1461978"/>
            <a:ext cx="4201886" cy="2031325"/>
          </a:xfrm>
          <a:prstGeom prst="rect">
            <a:avLst/>
          </a:prstGeom>
          <a:noFill/>
        </p:spPr>
        <p:txBody>
          <a:bodyPr wrap="square" rtlCol="0">
            <a:spAutoFit/>
          </a:bodyPr>
          <a:lstStyle/>
          <a:p>
            <a:r>
              <a:rPr lang="fr-FR" dirty="0"/>
              <a:t>- Terre plein plat</a:t>
            </a:r>
          </a:p>
          <a:p>
            <a:r>
              <a:rPr lang="fr-FR" dirty="0"/>
              <a:t>- Sol sans cohésion</a:t>
            </a:r>
          </a:p>
          <a:p>
            <a:r>
              <a:rPr lang="fr-FR" dirty="0"/>
              <a:t>- Surface de rupture plane et passant </a:t>
            </a:r>
          </a:p>
          <a:p>
            <a:r>
              <a:rPr lang="fr-FR" dirty="0"/>
              <a:t>par le pied de l’écran</a:t>
            </a:r>
          </a:p>
          <a:p>
            <a:r>
              <a:rPr lang="fr-FR" dirty="0"/>
              <a:t>- La contrainte de cisaillement </a:t>
            </a:r>
            <a:r>
              <a:rPr lang="fr-FR" dirty="0">
                <a:sym typeface="Symbol"/>
              </a:rPr>
              <a:t></a:t>
            </a:r>
            <a:r>
              <a:rPr lang="fr-FR" dirty="0"/>
              <a:t> = </a:t>
            </a:r>
            <a:r>
              <a:rPr lang="fr-FR" dirty="0">
                <a:sym typeface="Symbol"/>
              </a:rPr>
              <a:t>.</a:t>
            </a:r>
            <a:r>
              <a:rPr lang="fr-FR" dirty="0"/>
              <a:t>tg </a:t>
            </a:r>
            <a:r>
              <a:rPr lang="fr-FR" dirty="0">
                <a:latin typeface="Symbol" panose="05050102010706020507" pitchFamily="18" charset="2"/>
                <a:sym typeface="Symbol"/>
              </a:rPr>
              <a:t>j</a:t>
            </a:r>
            <a:r>
              <a:rPr lang="fr-FR" dirty="0"/>
              <a:t> est totalement mobilisée le long du plan de rupture</a:t>
            </a:r>
          </a:p>
        </p:txBody>
      </p:sp>
      <p:sp>
        <p:nvSpPr>
          <p:cNvPr id="10" name="Flèche droite 9"/>
          <p:cNvSpPr/>
          <p:nvPr/>
        </p:nvSpPr>
        <p:spPr>
          <a:xfrm>
            <a:off x="413658" y="4810703"/>
            <a:ext cx="39188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243559" y="4620986"/>
            <a:ext cx="7074116" cy="646331"/>
          </a:xfrm>
          <a:prstGeom prst="rect">
            <a:avLst/>
          </a:prstGeom>
          <a:noFill/>
        </p:spPr>
        <p:txBody>
          <a:bodyPr wrap="none" rtlCol="0">
            <a:spAutoFit/>
          </a:bodyPr>
          <a:lstStyle/>
          <a:p>
            <a:r>
              <a:rPr lang="fr-FR" dirty="0"/>
              <a:t>Le coin de sol « glisse » le long du plan de rupture</a:t>
            </a:r>
          </a:p>
          <a:p>
            <a:r>
              <a:rPr lang="fr-FR" dirty="0"/>
              <a:t>La réaction R fait une angle </a:t>
            </a:r>
            <a:r>
              <a:rPr lang="fr-FR" dirty="0">
                <a:latin typeface="Symbol" panose="05050102010706020507" pitchFamily="18" charset="2"/>
              </a:rPr>
              <a:t>j</a:t>
            </a:r>
            <a:r>
              <a:rPr lang="fr-FR" dirty="0"/>
              <a:t> par rapport à la normale au plan de rupture</a:t>
            </a:r>
          </a:p>
        </p:txBody>
      </p:sp>
      <p:sp>
        <p:nvSpPr>
          <p:cNvPr id="13" name="ZoneTexte 12"/>
          <p:cNvSpPr txBox="1"/>
          <p:nvPr/>
        </p:nvSpPr>
        <p:spPr>
          <a:xfrm>
            <a:off x="391886" y="5378325"/>
            <a:ext cx="8493094" cy="646331"/>
          </a:xfrm>
          <a:prstGeom prst="rect">
            <a:avLst/>
          </a:prstGeom>
          <a:noFill/>
        </p:spPr>
        <p:txBody>
          <a:bodyPr wrap="none" rtlCol="0">
            <a:spAutoFit/>
          </a:bodyPr>
          <a:lstStyle/>
          <a:p>
            <a:r>
              <a:rPr lang="fr-FR" b="1" dirty="0"/>
              <a:t>Le principe consiste à écrire l’équilibre des forces et déterminer P en fonction de </a:t>
            </a:r>
            <a:r>
              <a:rPr lang="fr-FR" b="1" dirty="0">
                <a:latin typeface="Symbol" panose="05050102010706020507" pitchFamily="18" charset="2"/>
              </a:rPr>
              <a:t>q</a:t>
            </a:r>
            <a:r>
              <a:rPr lang="fr-FR" b="1" dirty="0"/>
              <a:t> pour</a:t>
            </a:r>
          </a:p>
          <a:p>
            <a:r>
              <a:rPr lang="fr-FR" b="1" dirty="0"/>
              <a:t>la valeur maximale de P = Pa</a:t>
            </a:r>
          </a:p>
        </p:txBody>
      </p:sp>
    </p:spTree>
    <p:extLst>
      <p:ext uri="{BB962C8B-B14F-4D97-AF65-F5344CB8AC3E}">
        <p14:creationId xmlns:p14="http://schemas.microsoft.com/office/powerpoint/2010/main" val="1516652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1015663"/>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1. Théorie de Coulomb</a:t>
            </a:r>
          </a:p>
          <a:p>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solidFill>
                  <a:srgbClr val="FF0000"/>
                </a:solidFill>
              </a:rPr>
              <a:t>16</a:t>
            </a:fld>
            <a:endParaRPr lang="fr-FR" dirty="0">
              <a:solidFill>
                <a:srgbClr val="FF0000"/>
              </a:solidFill>
            </a:endParaRPr>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5" name="Connecteur droit 4"/>
          <p:cNvCxnSpPr/>
          <p:nvPr/>
        </p:nvCxnSpPr>
        <p:spPr>
          <a:xfrm>
            <a:off x="1578429" y="1219200"/>
            <a:ext cx="1763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578429" y="1219200"/>
            <a:ext cx="0" cy="2525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5475516" y="625146"/>
            <a:ext cx="0" cy="1600200"/>
          </a:xfrm>
          <a:prstGeom prst="straightConnector1">
            <a:avLst/>
          </a:prstGeom>
          <a:ln w="28575">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1915886" y="1719942"/>
            <a:ext cx="0" cy="1099458"/>
          </a:xfrm>
          <a:prstGeom prst="straightConnector1">
            <a:avLst/>
          </a:prstGeom>
          <a:ln w="28575">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642257" y="2819400"/>
            <a:ext cx="93617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209800" y="2645229"/>
            <a:ext cx="859971" cy="664028"/>
          </a:xfrm>
          <a:prstGeom prst="line">
            <a:avLst/>
          </a:prstGeom>
        </p:spPr>
        <p:style>
          <a:lnRef idx="1">
            <a:schemeClr val="dk1"/>
          </a:lnRef>
          <a:fillRef idx="0">
            <a:schemeClr val="dk1"/>
          </a:fillRef>
          <a:effectRef idx="0">
            <a:schemeClr val="dk1"/>
          </a:effectRef>
          <a:fontRef idx="minor">
            <a:schemeClr val="tx1"/>
          </a:fontRef>
        </p:style>
      </p:cxnSp>
      <p:cxnSp>
        <p:nvCxnSpPr>
          <p:cNvPr id="28" name="Connecteur droit 27"/>
          <p:cNvCxnSpPr/>
          <p:nvPr/>
        </p:nvCxnSpPr>
        <p:spPr>
          <a:xfrm>
            <a:off x="2209800" y="2645229"/>
            <a:ext cx="533400" cy="1099457"/>
          </a:xfrm>
          <a:prstGeom prst="line">
            <a:avLst/>
          </a:prstGeom>
        </p:spPr>
        <p:style>
          <a:lnRef idx="1">
            <a:schemeClr val="dk1"/>
          </a:lnRef>
          <a:fillRef idx="0">
            <a:schemeClr val="dk1"/>
          </a:fillRef>
          <a:effectRef idx="0">
            <a:schemeClr val="dk1"/>
          </a:effectRef>
          <a:fontRef idx="minor">
            <a:schemeClr val="tx1"/>
          </a:fontRef>
        </p:style>
      </p:cxnSp>
      <p:cxnSp>
        <p:nvCxnSpPr>
          <p:cNvPr id="27" name="Connecteur droit avec flèche 26"/>
          <p:cNvCxnSpPr/>
          <p:nvPr/>
        </p:nvCxnSpPr>
        <p:spPr>
          <a:xfrm flipH="1" flipV="1">
            <a:off x="2209800" y="2667783"/>
            <a:ext cx="664030" cy="13708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1578429" y="1219200"/>
            <a:ext cx="1491342" cy="2525486"/>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2849004" y="3484602"/>
            <a:ext cx="309700" cy="369332"/>
          </a:xfrm>
          <a:prstGeom prst="rect">
            <a:avLst/>
          </a:prstGeom>
          <a:noFill/>
        </p:spPr>
        <p:txBody>
          <a:bodyPr wrap="none" rtlCol="0">
            <a:spAutoFit/>
          </a:bodyPr>
          <a:lstStyle/>
          <a:p>
            <a:r>
              <a:rPr lang="fr-FR" dirty="0"/>
              <a:t>R</a:t>
            </a:r>
          </a:p>
        </p:txBody>
      </p:sp>
      <p:sp>
        <p:nvSpPr>
          <p:cNvPr id="35" name="ZoneTexte 34"/>
          <p:cNvSpPr txBox="1"/>
          <p:nvPr/>
        </p:nvSpPr>
        <p:spPr>
          <a:xfrm>
            <a:off x="915418" y="2275897"/>
            <a:ext cx="303288" cy="369332"/>
          </a:xfrm>
          <a:prstGeom prst="rect">
            <a:avLst/>
          </a:prstGeom>
          <a:noFill/>
        </p:spPr>
        <p:txBody>
          <a:bodyPr wrap="none" rtlCol="0">
            <a:spAutoFit/>
          </a:bodyPr>
          <a:lstStyle/>
          <a:p>
            <a:r>
              <a:rPr lang="fr-FR" dirty="0">
                <a:solidFill>
                  <a:srgbClr val="FF0000"/>
                </a:solidFill>
              </a:rPr>
              <a:t>P</a:t>
            </a:r>
          </a:p>
        </p:txBody>
      </p:sp>
      <p:sp>
        <p:nvSpPr>
          <p:cNvPr id="36" name="ZoneTexte 35"/>
          <p:cNvSpPr txBox="1"/>
          <p:nvPr/>
        </p:nvSpPr>
        <p:spPr>
          <a:xfrm>
            <a:off x="2142450" y="1915885"/>
            <a:ext cx="389850" cy="369332"/>
          </a:xfrm>
          <a:prstGeom prst="rect">
            <a:avLst/>
          </a:prstGeom>
          <a:noFill/>
        </p:spPr>
        <p:txBody>
          <a:bodyPr wrap="none" rtlCol="0">
            <a:spAutoFit/>
          </a:bodyPr>
          <a:lstStyle/>
          <a:p>
            <a:r>
              <a:rPr lang="fr-FR" dirty="0">
                <a:solidFill>
                  <a:schemeClr val="tx2">
                    <a:lumMod val="60000"/>
                    <a:lumOff val="40000"/>
                  </a:schemeClr>
                </a:solidFill>
              </a:rPr>
              <a:t>W</a:t>
            </a:r>
          </a:p>
        </p:txBody>
      </p:sp>
      <p:cxnSp>
        <p:nvCxnSpPr>
          <p:cNvPr id="37" name="Connecteur droit avec flèche 36"/>
          <p:cNvCxnSpPr/>
          <p:nvPr/>
        </p:nvCxnSpPr>
        <p:spPr>
          <a:xfrm>
            <a:off x="5475516" y="2181803"/>
            <a:ext cx="78921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flipV="1">
            <a:off x="5486400" y="625146"/>
            <a:ext cx="778330" cy="15243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2424460" y="2919328"/>
            <a:ext cx="324128" cy="369332"/>
          </a:xfrm>
          <a:prstGeom prst="rect">
            <a:avLst/>
          </a:prstGeom>
          <a:noFill/>
        </p:spPr>
        <p:txBody>
          <a:bodyPr wrap="none" rtlCol="0">
            <a:spAutoFit/>
          </a:bodyPr>
          <a:lstStyle/>
          <a:p>
            <a:r>
              <a:rPr lang="fr-FR" dirty="0">
                <a:latin typeface="Symbol" panose="05050102010706020507" pitchFamily="18" charset="2"/>
              </a:rPr>
              <a:t>j</a:t>
            </a:r>
          </a:p>
        </p:txBody>
      </p:sp>
      <p:cxnSp>
        <p:nvCxnSpPr>
          <p:cNvPr id="44" name="Connecteur droit 43"/>
          <p:cNvCxnSpPr/>
          <p:nvPr/>
        </p:nvCxnSpPr>
        <p:spPr>
          <a:xfrm>
            <a:off x="2251368" y="2667783"/>
            <a:ext cx="0" cy="948995"/>
          </a:xfrm>
          <a:prstGeom prst="line">
            <a:avLst/>
          </a:prstGeom>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2200623" y="3432112"/>
            <a:ext cx="570990" cy="369332"/>
          </a:xfrm>
          <a:prstGeom prst="rect">
            <a:avLst/>
          </a:prstGeom>
          <a:noFill/>
        </p:spPr>
        <p:txBody>
          <a:bodyPr wrap="none" rtlCol="0">
            <a:spAutoFit/>
          </a:bodyPr>
          <a:lstStyle/>
          <a:p>
            <a:r>
              <a:rPr lang="fr-FR" dirty="0">
                <a:latin typeface="Symbol" panose="05050102010706020507" pitchFamily="18" charset="2"/>
              </a:rPr>
              <a:t>q-j</a:t>
            </a:r>
          </a:p>
        </p:txBody>
      </p:sp>
      <p:cxnSp>
        <p:nvCxnSpPr>
          <p:cNvPr id="47" name="Connecteur droit 46"/>
          <p:cNvCxnSpPr/>
          <p:nvPr/>
        </p:nvCxnSpPr>
        <p:spPr>
          <a:xfrm>
            <a:off x="1578429" y="3744686"/>
            <a:ext cx="564021" cy="0"/>
          </a:xfrm>
          <a:prstGeom prst="line">
            <a:avLst/>
          </a:prstGeom>
        </p:spPr>
        <p:style>
          <a:lnRef idx="1">
            <a:schemeClr val="dk1"/>
          </a:lnRef>
          <a:fillRef idx="0">
            <a:schemeClr val="dk1"/>
          </a:fillRef>
          <a:effectRef idx="0">
            <a:schemeClr val="dk1"/>
          </a:effectRef>
          <a:fontRef idx="minor">
            <a:schemeClr val="tx1"/>
          </a:fontRef>
        </p:style>
      </p:cxnSp>
      <p:sp>
        <p:nvSpPr>
          <p:cNvPr id="48" name="ZoneTexte 47"/>
          <p:cNvSpPr txBox="1"/>
          <p:nvPr/>
        </p:nvSpPr>
        <p:spPr>
          <a:xfrm>
            <a:off x="1707993" y="3377683"/>
            <a:ext cx="304892" cy="369332"/>
          </a:xfrm>
          <a:prstGeom prst="rect">
            <a:avLst/>
          </a:prstGeom>
          <a:noFill/>
        </p:spPr>
        <p:txBody>
          <a:bodyPr wrap="none" rtlCol="0">
            <a:spAutoFit/>
          </a:bodyPr>
          <a:lstStyle/>
          <a:p>
            <a:r>
              <a:rPr lang="fr-FR" dirty="0">
                <a:latin typeface="Symbol" panose="05050102010706020507" pitchFamily="18" charset="2"/>
              </a:rPr>
              <a:t>q</a:t>
            </a:r>
          </a:p>
        </p:txBody>
      </p:sp>
      <p:sp>
        <p:nvSpPr>
          <p:cNvPr id="49" name="ZoneTexte 48"/>
          <p:cNvSpPr txBox="1"/>
          <p:nvPr/>
        </p:nvSpPr>
        <p:spPr>
          <a:xfrm>
            <a:off x="186199" y="729343"/>
            <a:ext cx="3653372" cy="369332"/>
          </a:xfrm>
          <a:prstGeom prst="rect">
            <a:avLst/>
          </a:prstGeom>
          <a:noFill/>
        </p:spPr>
        <p:txBody>
          <a:bodyPr wrap="none" rtlCol="0">
            <a:spAutoFit/>
          </a:bodyPr>
          <a:lstStyle/>
          <a:p>
            <a:r>
              <a:rPr lang="fr-FR" dirty="0"/>
              <a:t>Démonstration dans le cas où </a:t>
            </a:r>
            <a:r>
              <a:rPr lang="fr-FR" dirty="0">
                <a:latin typeface="Symbol" panose="05050102010706020507" pitchFamily="18" charset="2"/>
              </a:rPr>
              <a:t>d</a:t>
            </a:r>
            <a:r>
              <a:rPr lang="fr-FR" dirty="0"/>
              <a:t>a = 0</a:t>
            </a:r>
          </a:p>
        </p:txBody>
      </p:sp>
      <p:sp>
        <p:nvSpPr>
          <p:cNvPr id="50" name="ZoneTexte 49"/>
          <p:cNvSpPr txBox="1"/>
          <p:nvPr/>
        </p:nvSpPr>
        <p:spPr>
          <a:xfrm>
            <a:off x="5421086" y="1251466"/>
            <a:ext cx="570990" cy="369332"/>
          </a:xfrm>
          <a:prstGeom prst="rect">
            <a:avLst/>
          </a:prstGeom>
          <a:noFill/>
        </p:spPr>
        <p:txBody>
          <a:bodyPr wrap="none" rtlCol="0">
            <a:spAutoFit/>
          </a:bodyPr>
          <a:lstStyle/>
          <a:p>
            <a:r>
              <a:rPr lang="fr-FR" dirty="0">
                <a:latin typeface="Symbol" panose="05050102010706020507" pitchFamily="18" charset="2"/>
              </a:rPr>
              <a:t>q-j</a:t>
            </a:r>
          </a:p>
        </p:txBody>
      </p:sp>
      <p:sp>
        <p:nvSpPr>
          <p:cNvPr id="53" name="Forme libre 52"/>
          <p:cNvSpPr/>
          <p:nvPr/>
        </p:nvSpPr>
        <p:spPr>
          <a:xfrm>
            <a:off x="5475516" y="1202089"/>
            <a:ext cx="304800" cy="119926"/>
          </a:xfrm>
          <a:custGeom>
            <a:avLst/>
            <a:gdLst>
              <a:gd name="connsiteX0" fmla="*/ 0 w 304800"/>
              <a:gd name="connsiteY0" fmla="*/ 21771 h 119926"/>
              <a:gd name="connsiteX1" fmla="*/ 185057 w 304800"/>
              <a:gd name="connsiteY1" fmla="*/ 119743 h 119926"/>
              <a:gd name="connsiteX2" fmla="*/ 304800 w 304800"/>
              <a:gd name="connsiteY2" fmla="*/ 0 h 119926"/>
            </a:gdLst>
            <a:ahLst/>
            <a:cxnLst>
              <a:cxn ang="0">
                <a:pos x="connsiteX0" y="connsiteY0"/>
              </a:cxn>
              <a:cxn ang="0">
                <a:pos x="connsiteX1" y="connsiteY1"/>
              </a:cxn>
              <a:cxn ang="0">
                <a:pos x="connsiteX2" y="connsiteY2"/>
              </a:cxn>
            </a:cxnLst>
            <a:rect l="l" t="t" r="r" b="b"/>
            <a:pathLst>
              <a:path w="304800" h="119926">
                <a:moveTo>
                  <a:pt x="0" y="21771"/>
                </a:moveTo>
                <a:cubicBezTo>
                  <a:pt x="67128" y="72571"/>
                  <a:pt x="134257" y="123371"/>
                  <a:pt x="185057" y="119743"/>
                </a:cubicBezTo>
                <a:cubicBezTo>
                  <a:pt x="235857" y="116115"/>
                  <a:pt x="270328" y="58057"/>
                  <a:pt x="3048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6" name="ZoneTexte 55"/>
          <p:cNvSpPr txBox="1"/>
          <p:nvPr/>
        </p:nvSpPr>
        <p:spPr>
          <a:xfrm>
            <a:off x="5980307" y="1186934"/>
            <a:ext cx="309700" cy="369332"/>
          </a:xfrm>
          <a:prstGeom prst="rect">
            <a:avLst/>
          </a:prstGeom>
          <a:noFill/>
        </p:spPr>
        <p:txBody>
          <a:bodyPr wrap="none" rtlCol="0">
            <a:spAutoFit/>
          </a:bodyPr>
          <a:lstStyle/>
          <a:p>
            <a:r>
              <a:rPr lang="fr-FR" dirty="0"/>
              <a:t>R</a:t>
            </a:r>
          </a:p>
        </p:txBody>
      </p:sp>
      <p:sp>
        <p:nvSpPr>
          <p:cNvPr id="57" name="ZoneTexte 56"/>
          <p:cNvSpPr txBox="1"/>
          <p:nvPr/>
        </p:nvSpPr>
        <p:spPr>
          <a:xfrm>
            <a:off x="5677019" y="2329934"/>
            <a:ext cx="303288" cy="369332"/>
          </a:xfrm>
          <a:prstGeom prst="rect">
            <a:avLst/>
          </a:prstGeom>
          <a:noFill/>
        </p:spPr>
        <p:txBody>
          <a:bodyPr wrap="none" rtlCol="0">
            <a:spAutoFit/>
          </a:bodyPr>
          <a:lstStyle/>
          <a:p>
            <a:r>
              <a:rPr lang="fr-FR" dirty="0">
                <a:solidFill>
                  <a:srgbClr val="FF0000"/>
                </a:solidFill>
              </a:rPr>
              <a:t>P</a:t>
            </a:r>
          </a:p>
        </p:txBody>
      </p:sp>
      <p:sp>
        <p:nvSpPr>
          <p:cNvPr id="58" name="ZoneTexte 57"/>
          <p:cNvSpPr txBox="1"/>
          <p:nvPr/>
        </p:nvSpPr>
        <p:spPr>
          <a:xfrm>
            <a:off x="5031236" y="1229303"/>
            <a:ext cx="389850" cy="369332"/>
          </a:xfrm>
          <a:prstGeom prst="rect">
            <a:avLst/>
          </a:prstGeom>
          <a:noFill/>
        </p:spPr>
        <p:txBody>
          <a:bodyPr wrap="none" rtlCol="0">
            <a:spAutoFit/>
          </a:bodyPr>
          <a:lstStyle/>
          <a:p>
            <a:r>
              <a:rPr lang="fr-FR" dirty="0">
                <a:solidFill>
                  <a:schemeClr val="tx2">
                    <a:lumMod val="60000"/>
                    <a:lumOff val="40000"/>
                  </a:schemeClr>
                </a:solidFill>
              </a:rPr>
              <a:t>W</a:t>
            </a: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2" name="Groupe 1"/>
          <p:cNvGrpSpPr/>
          <p:nvPr/>
        </p:nvGrpSpPr>
        <p:grpSpPr>
          <a:xfrm>
            <a:off x="4187825" y="2547938"/>
            <a:ext cx="4100513" cy="1587500"/>
            <a:chOff x="4187825" y="2547938"/>
            <a:chExt cx="4100513" cy="1587500"/>
          </a:xfrm>
        </p:grpSpPr>
        <p:graphicFrame>
          <p:nvGraphicFramePr>
            <p:cNvPr id="55" name="Objet 54"/>
            <p:cNvGraphicFramePr>
              <a:graphicFrameLocks noChangeAspect="1"/>
            </p:cNvGraphicFramePr>
            <p:nvPr>
              <p:extLst>
                <p:ext uri="{D42A27DB-BD31-4B8C-83A1-F6EECF244321}">
                  <p14:modId xmlns:p14="http://schemas.microsoft.com/office/powerpoint/2010/main" val="1902939874"/>
                </p:ext>
              </p:extLst>
            </p:nvPr>
          </p:nvGraphicFramePr>
          <p:xfrm>
            <a:off x="4187825" y="2547938"/>
            <a:ext cx="3951288" cy="915987"/>
          </p:xfrm>
          <a:graphic>
            <a:graphicData uri="http://schemas.openxmlformats.org/presentationml/2006/ole">
              <mc:AlternateContent xmlns:mc="http://schemas.openxmlformats.org/markup-compatibility/2006">
                <mc:Choice xmlns:v="urn:schemas-microsoft-com:vml" Requires="v">
                  <p:oleObj spid="_x0000_s16210" name="Equation" r:id="rId3" imgW="1752480" imgH="406080" progId="Equation.DSMT4">
                    <p:embed/>
                  </p:oleObj>
                </mc:Choice>
                <mc:Fallback>
                  <p:oleObj name="Equation" r:id="rId3" imgW="1752480" imgH="406080" progId="Equation.DSMT4">
                    <p:embed/>
                    <p:pic>
                      <p:nvPicPr>
                        <p:cNvPr id="0" name="Object 3"/>
                        <p:cNvPicPr>
                          <a:picLocks noChangeAspect="1" noChangeArrowheads="1"/>
                        </p:cNvPicPr>
                        <p:nvPr/>
                      </p:nvPicPr>
                      <p:blipFill>
                        <a:blip r:embed="rId4"/>
                        <a:srcRect/>
                        <a:stretch>
                          <a:fillRect/>
                        </a:stretch>
                      </p:blipFill>
                      <p:spPr bwMode="auto">
                        <a:xfrm>
                          <a:off x="4187825" y="2547938"/>
                          <a:ext cx="3951288" cy="915987"/>
                        </a:xfrm>
                        <a:prstGeom prst="rect">
                          <a:avLst/>
                        </a:prstGeom>
                        <a:noFill/>
                      </p:spPr>
                    </p:pic>
                  </p:oleObj>
                </mc:Fallback>
              </mc:AlternateContent>
            </a:graphicData>
          </a:graphic>
        </p:graphicFrame>
        <p:graphicFrame>
          <p:nvGraphicFramePr>
            <p:cNvPr id="61" name="Objet 60"/>
            <p:cNvGraphicFramePr>
              <a:graphicFrameLocks noChangeAspect="1"/>
            </p:cNvGraphicFramePr>
            <p:nvPr>
              <p:extLst>
                <p:ext uri="{D42A27DB-BD31-4B8C-83A1-F6EECF244321}">
                  <p14:modId xmlns:p14="http://schemas.microsoft.com/office/powerpoint/2010/main" val="2381146558"/>
                </p:ext>
              </p:extLst>
            </p:nvPr>
          </p:nvGraphicFramePr>
          <p:xfrm>
            <a:off x="4224338" y="3419475"/>
            <a:ext cx="4064000" cy="715963"/>
          </p:xfrm>
          <a:graphic>
            <a:graphicData uri="http://schemas.openxmlformats.org/presentationml/2006/ole">
              <mc:AlternateContent xmlns:mc="http://schemas.openxmlformats.org/markup-compatibility/2006">
                <mc:Choice xmlns:v="urn:schemas-microsoft-com:vml" Requires="v">
                  <p:oleObj spid="_x0000_s16211" name="Equation" r:id="rId5" imgW="1930320" imgH="342720" progId="Equation.DSMT4">
                    <p:embed/>
                  </p:oleObj>
                </mc:Choice>
                <mc:Fallback>
                  <p:oleObj name="Equation" r:id="rId5" imgW="1930320" imgH="342720" progId="Equation.DSMT4">
                    <p:embed/>
                    <p:pic>
                      <p:nvPicPr>
                        <p:cNvPr id="0" name="Object 5"/>
                        <p:cNvPicPr>
                          <a:picLocks noChangeAspect="1" noChangeArrowheads="1"/>
                        </p:cNvPicPr>
                        <p:nvPr/>
                      </p:nvPicPr>
                      <p:blipFill>
                        <a:blip r:embed="rId6"/>
                        <a:srcRect/>
                        <a:stretch>
                          <a:fillRect/>
                        </a:stretch>
                      </p:blipFill>
                      <p:spPr bwMode="auto">
                        <a:xfrm>
                          <a:off x="4224338" y="3419475"/>
                          <a:ext cx="4064000" cy="715963"/>
                        </a:xfrm>
                        <a:prstGeom prst="rect">
                          <a:avLst/>
                        </a:prstGeom>
                        <a:noFill/>
                      </p:spPr>
                    </p:pic>
                  </p:oleObj>
                </mc:Fallback>
              </mc:AlternateContent>
            </a:graphicData>
          </a:graphic>
        </p:graphicFrame>
      </p:gr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3" name="Objet 62"/>
          <p:cNvGraphicFramePr>
            <a:graphicFrameLocks noChangeAspect="1"/>
          </p:cNvGraphicFramePr>
          <p:nvPr>
            <p:extLst>
              <p:ext uri="{D42A27DB-BD31-4B8C-83A1-F6EECF244321}">
                <p14:modId xmlns:p14="http://schemas.microsoft.com/office/powerpoint/2010/main" val="1601656318"/>
              </p:ext>
            </p:extLst>
          </p:nvPr>
        </p:nvGraphicFramePr>
        <p:xfrm>
          <a:off x="93663" y="4278313"/>
          <a:ext cx="5534025" cy="946150"/>
        </p:xfrm>
        <a:graphic>
          <a:graphicData uri="http://schemas.openxmlformats.org/presentationml/2006/ole">
            <mc:AlternateContent xmlns:mc="http://schemas.openxmlformats.org/markup-compatibility/2006">
              <mc:Choice xmlns:v="urn:schemas-microsoft-com:vml" Requires="v">
                <p:oleObj spid="_x0000_s16212" name="Equation" r:id="rId7" imgW="2590560" imgH="444240" progId="Equation.DSMT4">
                  <p:embed/>
                </p:oleObj>
              </mc:Choice>
              <mc:Fallback>
                <p:oleObj name="Equation" r:id="rId7" imgW="2590560" imgH="444240" progId="Equation.DSMT4">
                  <p:embed/>
                  <p:pic>
                    <p:nvPicPr>
                      <p:cNvPr id="0" name="Object 7"/>
                      <p:cNvPicPr>
                        <a:picLocks noChangeAspect="1" noChangeArrowheads="1"/>
                      </p:cNvPicPr>
                      <p:nvPr/>
                    </p:nvPicPr>
                    <p:blipFill>
                      <a:blip r:embed="rId8"/>
                      <a:srcRect/>
                      <a:stretch>
                        <a:fillRect/>
                      </a:stretch>
                    </p:blipFill>
                    <p:spPr bwMode="auto">
                      <a:xfrm>
                        <a:off x="93663" y="4278313"/>
                        <a:ext cx="5534025" cy="946150"/>
                      </a:xfrm>
                      <a:prstGeom prst="rect">
                        <a:avLst/>
                      </a:prstGeom>
                      <a:noFill/>
                    </p:spPr>
                  </p:pic>
                </p:oleObj>
              </mc:Fallback>
            </mc:AlternateContent>
          </a:graphicData>
        </a:graphic>
      </p:graphicFrame>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5" name="Objet 64"/>
          <p:cNvGraphicFramePr>
            <a:graphicFrameLocks noChangeAspect="1"/>
          </p:cNvGraphicFramePr>
          <p:nvPr>
            <p:extLst>
              <p:ext uri="{D42A27DB-BD31-4B8C-83A1-F6EECF244321}">
                <p14:modId xmlns:p14="http://schemas.microsoft.com/office/powerpoint/2010/main" val="1759885763"/>
              </p:ext>
            </p:extLst>
          </p:nvPr>
        </p:nvGraphicFramePr>
        <p:xfrm>
          <a:off x="158917" y="5334000"/>
          <a:ext cx="3930228" cy="877680"/>
        </p:xfrm>
        <a:graphic>
          <a:graphicData uri="http://schemas.openxmlformats.org/presentationml/2006/ole">
            <mc:AlternateContent xmlns:mc="http://schemas.openxmlformats.org/markup-compatibility/2006">
              <mc:Choice xmlns:v="urn:schemas-microsoft-com:vml" Requires="v">
                <p:oleObj spid="_x0000_s16213" name="Equation" r:id="rId9" imgW="1993680" imgH="444240" progId="Equation.DSMT4">
                  <p:embed/>
                </p:oleObj>
              </mc:Choice>
              <mc:Fallback>
                <p:oleObj name="Equation" r:id="rId9" imgW="1993680" imgH="444240" progId="Equation.DSMT4">
                  <p:embed/>
                  <p:pic>
                    <p:nvPicPr>
                      <p:cNvPr id="0" name="Object 9"/>
                      <p:cNvPicPr>
                        <a:picLocks noChangeAspect="1" noChangeArrowheads="1"/>
                      </p:cNvPicPr>
                      <p:nvPr/>
                    </p:nvPicPr>
                    <p:blipFill>
                      <a:blip r:embed="rId10"/>
                      <a:srcRect/>
                      <a:stretch>
                        <a:fillRect/>
                      </a:stretch>
                    </p:blipFill>
                    <p:spPr bwMode="auto">
                      <a:xfrm>
                        <a:off x="158917" y="5334000"/>
                        <a:ext cx="3930228" cy="877680"/>
                      </a:xfrm>
                      <a:prstGeom prst="rect">
                        <a:avLst/>
                      </a:prstGeom>
                      <a:noFill/>
                    </p:spPr>
                  </p:pic>
                </p:oleObj>
              </mc:Fallback>
            </mc:AlternateContent>
          </a:graphicData>
        </a:graphic>
      </p:graphicFrame>
      <p:graphicFrame>
        <p:nvGraphicFramePr>
          <p:cNvPr id="67" name="Objet 66"/>
          <p:cNvGraphicFramePr>
            <a:graphicFrameLocks noChangeAspect="1"/>
          </p:cNvGraphicFramePr>
          <p:nvPr>
            <p:extLst>
              <p:ext uri="{D42A27DB-BD31-4B8C-83A1-F6EECF244321}">
                <p14:modId xmlns:p14="http://schemas.microsoft.com/office/powerpoint/2010/main" val="2049952131"/>
              </p:ext>
            </p:extLst>
          </p:nvPr>
        </p:nvGraphicFramePr>
        <p:xfrm>
          <a:off x="6264730" y="5770994"/>
          <a:ext cx="1191249" cy="642648"/>
        </p:xfrm>
        <a:graphic>
          <a:graphicData uri="http://schemas.openxmlformats.org/presentationml/2006/ole">
            <mc:AlternateContent xmlns:mc="http://schemas.openxmlformats.org/markup-compatibility/2006">
              <mc:Choice xmlns:v="urn:schemas-microsoft-com:vml" Requires="v">
                <p:oleObj spid="_x0000_s16214" name="Equation" r:id="rId11" imgW="723586" imgH="393529" progId="Equation.DSMT4">
                  <p:embed/>
                </p:oleObj>
              </mc:Choice>
              <mc:Fallback>
                <p:oleObj name="Equation" r:id="rId11" imgW="723586" imgH="393529"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4730" y="5770994"/>
                        <a:ext cx="1191249" cy="642648"/>
                      </a:xfrm>
                      <a:prstGeom prst="rect">
                        <a:avLst/>
                      </a:prstGeom>
                      <a:noFill/>
                    </p:spPr>
                  </p:pic>
                </p:oleObj>
              </mc:Fallback>
            </mc:AlternateContent>
          </a:graphicData>
        </a:graphic>
      </p:graphicFrame>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69" name="Rectangle 68"/>
          <p:cNvSpPr/>
          <p:nvPr/>
        </p:nvSpPr>
        <p:spPr>
          <a:xfrm>
            <a:off x="5031236" y="5401662"/>
            <a:ext cx="3946832" cy="369332"/>
          </a:xfrm>
          <a:prstGeom prst="rect">
            <a:avLst/>
          </a:prstGeom>
        </p:spPr>
        <p:txBody>
          <a:bodyPr wrap="square">
            <a:spAutoFit/>
          </a:bodyPr>
          <a:lstStyle/>
          <a:p>
            <a:pPr lvl="0" fontAlgn="base">
              <a:spcBef>
                <a:spcPct val="0"/>
              </a:spcBef>
              <a:spcAft>
                <a:spcPct val="0"/>
              </a:spcAft>
            </a:pPr>
            <a:r>
              <a:rPr kumimoji="0" lang="fr-FR" alt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sin 2</a:t>
            </a:r>
            <a:r>
              <a:rPr kumimoji="0" lang="fr-FR" alt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fr-FR" alt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 - sin (2</a:t>
            </a:r>
            <a:r>
              <a:rPr kumimoji="0" lang="fr-FR" alt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fr-FR" alt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 - </a:t>
            </a:r>
            <a:r>
              <a:rPr kumimoji="0" lang="fr-FR" alt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fr-FR" alt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 s’annule pour</a:t>
            </a:r>
            <a:r>
              <a:rPr kumimoji="0" lang="fr-FR" alt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sym typeface="Symbol" pitchFamily="18" charset="2"/>
              </a:rPr>
              <a:t> :             </a:t>
            </a:r>
          </a:p>
        </p:txBody>
      </p:sp>
    </p:spTree>
    <p:extLst>
      <p:ext uri="{BB962C8B-B14F-4D97-AF65-F5344CB8AC3E}">
        <p14:creationId xmlns:p14="http://schemas.microsoft.com/office/powerpoint/2010/main" val="404103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1015663"/>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1. Théorie de Coulomb</a:t>
            </a:r>
          </a:p>
          <a:p>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solidFill>
                  <a:srgbClr val="FF0000"/>
                </a:solidFill>
              </a:rPr>
              <a:t>17</a:t>
            </a:fld>
            <a:endParaRPr lang="fr-FR" dirty="0">
              <a:solidFill>
                <a:srgbClr val="FF0000"/>
              </a:solidFill>
            </a:endParaRPr>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5" name="Connecteur droit 4"/>
          <p:cNvCxnSpPr/>
          <p:nvPr/>
        </p:nvCxnSpPr>
        <p:spPr>
          <a:xfrm>
            <a:off x="1578429" y="1219200"/>
            <a:ext cx="1763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578429" y="1219200"/>
            <a:ext cx="0" cy="2525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5475516" y="625146"/>
            <a:ext cx="0" cy="1600200"/>
          </a:xfrm>
          <a:prstGeom prst="straightConnector1">
            <a:avLst/>
          </a:prstGeom>
          <a:ln w="28575">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1915886" y="1719942"/>
            <a:ext cx="0" cy="1099458"/>
          </a:xfrm>
          <a:prstGeom prst="straightConnector1">
            <a:avLst/>
          </a:prstGeom>
          <a:ln w="28575">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642257" y="2819400"/>
            <a:ext cx="93617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209800" y="2645229"/>
            <a:ext cx="859971" cy="664028"/>
          </a:xfrm>
          <a:prstGeom prst="line">
            <a:avLst/>
          </a:prstGeom>
        </p:spPr>
        <p:style>
          <a:lnRef idx="1">
            <a:schemeClr val="dk1"/>
          </a:lnRef>
          <a:fillRef idx="0">
            <a:schemeClr val="dk1"/>
          </a:fillRef>
          <a:effectRef idx="0">
            <a:schemeClr val="dk1"/>
          </a:effectRef>
          <a:fontRef idx="minor">
            <a:schemeClr val="tx1"/>
          </a:fontRef>
        </p:style>
      </p:cxnSp>
      <p:cxnSp>
        <p:nvCxnSpPr>
          <p:cNvPr id="28" name="Connecteur droit 27"/>
          <p:cNvCxnSpPr/>
          <p:nvPr/>
        </p:nvCxnSpPr>
        <p:spPr>
          <a:xfrm>
            <a:off x="2209800" y="2645229"/>
            <a:ext cx="533400" cy="1099457"/>
          </a:xfrm>
          <a:prstGeom prst="line">
            <a:avLst/>
          </a:prstGeom>
        </p:spPr>
        <p:style>
          <a:lnRef idx="1">
            <a:schemeClr val="dk1"/>
          </a:lnRef>
          <a:fillRef idx="0">
            <a:schemeClr val="dk1"/>
          </a:fillRef>
          <a:effectRef idx="0">
            <a:schemeClr val="dk1"/>
          </a:effectRef>
          <a:fontRef idx="minor">
            <a:schemeClr val="tx1"/>
          </a:fontRef>
        </p:style>
      </p:cxnSp>
      <p:cxnSp>
        <p:nvCxnSpPr>
          <p:cNvPr id="27" name="Connecteur droit avec flèche 26"/>
          <p:cNvCxnSpPr/>
          <p:nvPr/>
        </p:nvCxnSpPr>
        <p:spPr>
          <a:xfrm flipH="1" flipV="1">
            <a:off x="2209800" y="2667783"/>
            <a:ext cx="664030" cy="13708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1578429" y="1219200"/>
            <a:ext cx="1491342" cy="2525486"/>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2849004" y="3484602"/>
            <a:ext cx="309700" cy="369332"/>
          </a:xfrm>
          <a:prstGeom prst="rect">
            <a:avLst/>
          </a:prstGeom>
          <a:noFill/>
        </p:spPr>
        <p:txBody>
          <a:bodyPr wrap="none" rtlCol="0">
            <a:spAutoFit/>
          </a:bodyPr>
          <a:lstStyle/>
          <a:p>
            <a:r>
              <a:rPr lang="fr-FR" dirty="0"/>
              <a:t>R</a:t>
            </a:r>
          </a:p>
        </p:txBody>
      </p:sp>
      <p:sp>
        <p:nvSpPr>
          <p:cNvPr id="35" name="ZoneTexte 34"/>
          <p:cNvSpPr txBox="1"/>
          <p:nvPr/>
        </p:nvSpPr>
        <p:spPr>
          <a:xfrm>
            <a:off x="915418" y="2275897"/>
            <a:ext cx="303288" cy="369332"/>
          </a:xfrm>
          <a:prstGeom prst="rect">
            <a:avLst/>
          </a:prstGeom>
          <a:noFill/>
        </p:spPr>
        <p:txBody>
          <a:bodyPr wrap="none" rtlCol="0">
            <a:spAutoFit/>
          </a:bodyPr>
          <a:lstStyle/>
          <a:p>
            <a:r>
              <a:rPr lang="fr-FR" dirty="0">
                <a:solidFill>
                  <a:srgbClr val="FF0000"/>
                </a:solidFill>
              </a:rPr>
              <a:t>P</a:t>
            </a:r>
          </a:p>
        </p:txBody>
      </p:sp>
      <p:sp>
        <p:nvSpPr>
          <p:cNvPr id="36" name="ZoneTexte 35"/>
          <p:cNvSpPr txBox="1"/>
          <p:nvPr/>
        </p:nvSpPr>
        <p:spPr>
          <a:xfrm>
            <a:off x="2142450" y="1915885"/>
            <a:ext cx="389850" cy="369332"/>
          </a:xfrm>
          <a:prstGeom prst="rect">
            <a:avLst/>
          </a:prstGeom>
          <a:noFill/>
        </p:spPr>
        <p:txBody>
          <a:bodyPr wrap="none" rtlCol="0">
            <a:spAutoFit/>
          </a:bodyPr>
          <a:lstStyle/>
          <a:p>
            <a:r>
              <a:rPr lang="fr-FR" dirty="0">
                <a:solidFill>
                  <a:schemeClr val="tx2">
                    <a:lumMod val="60000"/>
                    <a:lumOff val="40000"/>
                  </a:schemeClr>
                </a:solidFill>
              </a:rPr>
              <a:t>W</a:t>
            </a:r>
          </a:p>
        </p:txBody>
      </p:sp>
      <p:cxnSp>
        <p:nvCxnSpPr>
          <p:cNvPr id="37" name="Connecteur droit avec flèche 36"/>
          <p:cNvCxnSpPr/>
          <p:nvPr/>
        </p:nvCxnSpPr>
        <p:spPr>
          <a:xfrm>
            <a:off x="5475516" y="2181803"/>
            <a:ext cx="78921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flipV="1">
            <a:off x="5486400" y="625146"/>
            <a:ext cx="778330" cy="15243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2424460" y="2919328"/>
            <a:ext cx="324128" cy="369332"/>
          </a:xfrm>
          <a:prstGeom prst="rect">
            <a:avLst/>
          </a:prstGeom>
          <a:noFill/>
        </p:spPr>
        <p:txBody>
          <a:bodyPr wrap="none" rtlCol="0">
            <a:spAutoFit/>
          </a:bodyPr>
          <a:lstStyle/>
          <a:p>
            <a:r>
              <a:rPr lang="fr-FR" dirty="0">
                <a:latin typeface="Symbol" panose="05050102010706020507" pitchFamily="18" charset="2"/>
              </a:rPr>
              <a:t>j</a:t>
            </a:r>
          </a:p>
        </p:txBody>
      </p:sp>
      <p:cxnSp>
        <p:nvCxnSpPr>
          <p:cNvPr id="44" name="Connecteur droit 43"/>
          <p:cNvCxnSpPr/>
          <p:nvPr/>
        </p:nvCxnSpPr>
        <p:spPr>
          <a:xfrm>
            <a:off x="2251368" y="2667783"/>
            <a:ext cx="0" cy="948995"/>
          </a:xfrm>
          <a:prstGeom prst="line">
            <a:avLst/>
          </a:prstGeom>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2200623" y="3432112"/>
            <a:ext cx="570990" cy="369332"/>
          </a:xfrm>
          <a:prstGeom prst="rect">
            <a:avLst/>
          </a:prstGeom>
          <a:noFill/>
        </p:spPr>
        <p:txBody>
          <a:bodyPr wrap="none" rtlCol="0">
            <a:spAutoFit/>
          </a:bodyPr>
          <a:lstStyle/>
          <a:p>
            <a:r>
              <a:rPr lang="fr-FR" dirty="0">
                <a:latin typeface="Symbol" panose="05050102010706020507" pitchFamily="18" charset="2"/>
              </a:rPr>
              <a:t>q-j</a:t>
            </a:r>
          </a:p>
        </p:txBody>
      </p:sp>
      <p:cxnSp>
        <p:nvCxnSpPr>
          <p:cNvPr id="47" name="Connecteur droit 46"/>
          <p:cNvCxnSpPr/>
          <p:nvPr/>
        </p:nvCxnSpPr>
        <p:spPr>
          <a:xfrm>
            <a:off x="1578429" y="3744686"/>
            <a:ext cx="564021" cy="0"/>
          </a:xfrm>
          <a:prstGeom prst="line">
            <a:avLst/>
          </a:prstGeom>
        </p:spPr>
        <p:style>
          <a:lnRef idx="1">
            <a:schemeClr val="dk1"/>
          </a:lnRef>
          <a:fillRef idx="0">
            <a:schemeClr val="dk1"/>
          </a:fillRef>
          <a:effectRef idx="0">
            <a:schemeClr val="dk1"/>
          </a:effectRef>
          <a:fontRef idx="minor">
            <a:schemeClr val="tx1"/>
          </a:fontRef>
        </p:style>
      </p:cxnSp>
      <p:sp>
        <p:nvSpPr>
          <p:cNvPr id="48" name="ZoneTexte 47"/>
          <p:cNvSpPr txBox="1"/>
          <p:nvPr/>
        </p:nvSpPr>
        <p:spPr>
          <a:xfrm>
            <a:off x="1707993" y="3377683"/>
            <a:ext cx="304892" cy="369332"/>
          </a:xfrm>
          <a:prstGeom prst="rect">
            <a:avLst/>
          </a:prstGeom>
          <a:noFill/>
        </p:spPr>
        <p:txBody>
          <a:bodyPr wrap="none" rtlCol="0">
            <a:spAutoFit/>
          </a:bodyPr>
          <a:lstStyle/>
          <a:p>
            <a:r>
              <a:rPr lang="fr-FR" dirty="0">
                <a:latin typeface="Symbol" panose="05050102010706020507" pitchFamily="18" charset="2"/>
              </a:rPr>
              <a:t>q</a:t>
            </a:r>
          </a:p>
        </p:txBody>
      </p:sp>
      <p:sp>
        <p:nvSpPr>
          <p:cNvPr id="49" name="ZoneTexte 48"/>
          <p:cNvSpPr txBox="1"/>
          <p:nvPr/>
        </p:nvSpPr>
        <p:spPr>
          <a:xfrm>
            <a:off x="186199" y="729343"/>
            <a:ext cx="3653372" cy="369332"/>
          </a:xfrm>
          <a:prstGeom prst="rect">
            <a:avLst/>
          </a:prstGeom>
          <a:noFill/>
        </p:spPr>
        <p:txBody>
          <a:bodyPr wrap="none" rtlCol="0">
            <a:spAutoFit/>
          </a:bodyPr>
          <a:lstStyle/>
          <a:p>
            <a:r>
              <a:rPr lang="fr-FR" dirty="0"/>
              <a:t>Démonstration dans le cas où </a:t>
            </a:r>
            <a:r>
              <a:rPr lang="fr-FR" dirty="0">
                <a:latin typeface="Symbol" panose="05050102010706020507" pitchFamily="18" charset="2"/>
              </a:rPr>
              <a:t>d</a:t>
            </a:r>
            <a:r>
              <a:rPr lang="fr-FR" dirty="0"/>
              <a:t>a = 0</a:t>
            </a:r>
          </a:p>
        </p:txBody>
      </p:sp>
      <p:sp>
        <p:nvSpPr>
          <p:cNvPr id="50" name="ZoneTexte 49"/>
          <p:cNvSpPr txBox="1"/>
          <p:nvPr/>
        </p:nvSpPr>
        <p:spPr>
          <a:xfrm>
            <a:off x="5421086" y="1251466"/>
            <a:ext cx="570990" cy="369332"/>
          </a:xfrm>
          <a:prstGeom prst="rect">
            <a:avLst/>
          </a:prstGeom>
          <a:noFill/>
        </p:spPr>
        <p:txBody>
          <a:bodyPr wrap="none" rtlCol="0">
            <a:spAutoFit/>
          </a:bodyPr>
          <a:lstStyle/>
          <a:p>
            <a:r>
              <a:rPr lang="fr-FR" dirty="0">
                <a:latin typeface="Symbol" panose="05050102010706020507" pitchFamily="18" charset="2"/>
              </a:rPr>
              <a:t>q-j</a:t>
            </a:r>
          </a:p>
        </p:txBody>
      </p:sp>
      <p:sp>
        <p:nvSpPr>
          <p:cNvPr id="53" name="Forme libre 52"/>
          <p:cNvSpPr/>
          <p:nvPr/>
        </p:nvSpPr>
        <p:spPr>
          <a:xfrm>
            <a:off x="5475516" y="1202089"/>
            <a:ext cx="304800" cy="119926"/>
          </a:xfrm>
          <a:custGeom>
            <a:avLst/>
            <a:gdLst>
              <a:gd name="connsiteX0" fmla="*/ 0 w 304800"/>
              <a:gd name="connsiteY0" fmla="*/ 21771 h 119926"/>
              <a:gd name="connsiteX1" fmla="*/ 185057 w 304800"/>
              <a:gd name="connsiteY1" fmla="*/ 119743 h 119926"/>
              <a:gd name="connsiteX2" fmla="*/ 304800 w 304800"/>
              <a:gd name="connsiteY2" fmla="*/ 0 h 119926"/>
            </a:gdLst>
            <a:ahLst/>
            <a:cxnLst>
              <a:cxn ang="0">
                <a:pos x="connsiteX0" y="connsiteY0"/>
              </a:cxn>
              <a:cxn ang="0">
                <a:pos x="connsiteX1" y="connsiteY1"/>
              </a:cxn>
              <a:cxn ang="0">
                <a:pos x="connsiteX2" y="connsiteY2"/>
              </a:cxn>
            </a:cxnLst>
            <a:rect l="l" t="t" r="r" b="b"/>
            <a:pathLst>
              <a:path w="304800" h="119926">
                <a:moveTo>
                  <a:pt x="0" y="21771"/>
                </a:moveTo>
                <a:cubicBezTo>
                  <a:pt x="67128" y="72571"/>
                  <a:pt x="134257" y="123371"/>
                  <a:pt x="185057" y="119743"/>
                </a:cubicBezTo>
                <a:cubicBezTo>
                  <a:pt x="235857" y="116115"/>
                  <a:pt x="270328" y="58057"/>
                  <a:pt x="3048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6" name="ZoneTexte 55"/>
          <p:cNvSpPr txBox="1"/>
          <p:nvPr/>
        </p:nvSpPr>
        <p:spPr>
          <a:xfrm>
            <a:off x="5980307" y="1186934"/>
            <a:ext cx="309700" cy="369332"/>
          </a:xfrm>
          <a:prstGeom prst="rect">
            <a:avLst/>
          </a:prstGeom>
          <a:noFill/>
        </p:spPr>
        <p:txBody>
          <a:bodyPr wrap="none" rtlCol="0">
            <a:spAutoFit/>
          </a:bodyPr>
          <a:lstStyle/>
          <a:p>
            <a:r>
              <a:rPr lang="fr-FR" dirty="0"/>
              <a:t>R</a:t>
            </a:r>
          </a:p>
        </p:txBody>
      </p:sp>
      <p:sp>
        <p:nvSpPr>
          <p:cNvPr id="57" name="ZoneTexte 56"/>
          <p:cNvSpPr txBox="1"/>
          <p:nvPr/>
        </p:nvSpPr>
        <p:spPr>
          <a:xfrm>
            <a:off x="5677019" y="2329934"/>
            <a:ext cx="303288" cy="369332"/>
          </a:xfrm>
          <a:prstGeom prst="rect">
            <a:avLst/>
          </a:prstGeom>
          <a:noFill/>
        </p:spPr>
        <p:txBody>
          <a:bodyPr wrap="none" rtlCol="0">
            <a:spAutoFit/>
          </a:bodyPr>
          <a:lstStyle/>
          <a:p>
            <a:r>
              <a:rPr lang="fr-FR" dirty="0">
                <a:solidFill>
                  <a:srgbClr val="FF0000"/>
                </a:solidFill>
              </a:rPr>
              <a:t>P</a:t>
            </a:r>
          </a:p>
        </p:txBody>
      </p:sp>
      <p:sp>
        <p:nvSpPr>
          <p:cNvPr id="58" name="ZoneTexte 57"/>
          <p:cNvSpPr txBox="1"/>
          <p:nvPr/>
        </p:nvSpPr>
        <p:spPr>
          <a:xfrm>
            <a:off x="5031236" y="1229303"/>
            <a:ext cx="389850" cy="369332"/>
          </a:xfrm>
          <a:prstGeom prst="rect">
            <a:avLst/>
          </a:prstGeom>
          <a:noFill/>
        </p:spPr>
        <p:txBody>
          <a:bodyPr wrap="none" rtlCol="0">
            <a:spAutoFit/>
          </a:bodyPr>
          <a:lstStyle/>
          <a:p>
            <a:r>
              <a:rPr lang="fr-FR" dirty="0">
                <a:solidFill>
                  <a:schemeClr val="tx2">
                    <a:lumMod val="60000"/>
                    <a:lumOff val="40000"/>
                  </a:schemeClr>
                </a:solidFill>
              </a:rPr>
              <a:t>W</a:t>
            </a: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1" name="Objet 60"/>
          <p:cNvGraphicFramePr>
            <a:graphicFrameLocks noChangeAspect="1"/>
          </p:cNvGraphicFramePr>
          <p:nvPr>
            <p:extLst>
              <p:ext uri="{D42A27DB-BD31-4B8C-83A1-F6EECF244321}">
                <p14:modId xmlns:p14="http://schemas.microsoft.com/office/powerpoint/2010/main" val="4038161013"/>
              </p:ext>
            </p:extLst>
          </p:nvPr>
        </p:nvGraphicFramePr>
        <p:xfrm>
          <a:off x="3930650" y="2576513"/>
          <a:ext cx="2593975" cy="485775"/>
        </p:xfrm>
        <a:graphic>
          <a:graphicData uri="http://schemas.openxmlformats.org/presentationml/2006/ole">
            <mc:AlternateContent xmlns:mc="http://schemas.openxmlformats.org/markup-compatibility/2006">
              <mc:Choice xmlns:v="urn:schemas-microsoft-com:vml" Requires="v">
                <p:oleObj spid="_x0000_s17051" name="Equation" r:id="rId3" imgW="1231560" imgH="215640" progId="Equation.DSMT4">
                  <p:embed/>
                </p:oleObj>
              </mc:Choice>
              <mc:Fallback>
                <p:oleObj name="Equation" r:id="rId3" imgW="1231560" imgH="215640" progId="Equation.DSMT4">
                  <p:embed/>
                  <p:pic>
                    <p:nvPicPr>
                      <p:cNvPr id="0" name=""/>
                      <p:cNvPicPr>
                        <a:picLocks noChangeAspect="1" noChangeArrowheads="1"/>
                      </p:cNvPicPr>
                      <p:nvPr/>
                    </p:nvPicPr>
                    <p:blipFill>
                      <a:blip r:embed="rId4"/>
                      <a:srcRect/>
                      <a:stretch>
                        <a:fillRect/>
                      </a:stretch>
                    </p:blipFill>
                    <p:spPr bwMode="auto">
                      <a:xfrm>
                        <a:off x="3930650" y="2576513"/>
                        <a:ext cx="2593975" cy="485775"/>
                      </a:xfrm>
                      <a:prstGeom prst="rect">
                        <a:avLst/>
                      </a:prstGeom>
                      <a:noFill/>
                    </p:spPr>
                  </p:pic>
                </p:oleObj>
              </mc:Fallback>
            </mc:AlternateContent>
          </a:graphicData>
        </a:graphic>
      </p:graphicFrame>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 name="Objet 3"/>
          <p:cNvGraphicFramePr>
            <a:graphicFrameLocks noChangeAspect="1"/>
          </p:cNvGraphicFramePr>
          <p:nvPr>
            <p:extLst>
              <p:ext uri="{D42A27DB-BD31-4B8C-83A1-F6EECF244321}">
                <p14:modId xmlns:p14="http://schemas.microsoft.com/office/powerpoint/2010/main" val="4284968923"/>
              </p:ext>
            </p:extLst>
          </p:nvPr>
        </p:nvGraphicFramePr>
        <p:xfrm>
          <a:off x="3878263" y="3146425"/>
          <a:ext cx="3638550" cy="830263"/>
        </p:xfrm>
        <a:graphic>
          <a:graphicData uri="http://schemas.openxmlformats.org/presentationml/2006/ole">
            <mc:AlternateContent xmlns:mc="http://schemas.openxmlformats.org/markup-compatibility/2006">
              <mc:Choice xmlns:v="urn:schemas-microsoft-com:vml" Requires="v">
                <p:oleObj spid="_x0000_s17052" name="Equation" r:id="rId5" imgW="1726920" imgH="368280" progId="Equation.DSMT4">
                  <p:embed/>
                </p:oleObj>
              </mc:Choice>
              <mc:Fallback>
                <p:oleObj name="Equation" r:id="rId5" imgW="1726920" imgH="368280" progId="Equation.DSMT4">
                  <p:embed/>
                  <p:pic>
                    <p:nvPicPr>
                      <p:cNvPr id="0" name="Objet 60"/>
                      <p:cNvPicPr>
                        <a:picLocks noChangeAspect="1" noChangeArrowheads="1"/>
                      </p:cNvPicPr>
                      <p:nvPr/>
                    </p:nvPicPr>
                    <p:blipFill>
                      <a:blip r:embed="rId6"/>
                      <a:srcRect/>
                      <a:stretch>
                        <a:fillRect/>
                      </a:stretch>
                    </p:blipFill>
                    <p:spPr bwMode="auto">
                      <a:xfrm>
                        <a:off x="3878263" y="3146425"/>
                        <a:ext cx="3638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4259227674"/>
              </p:ext>
            </p:extLst>
          </p:nvPr>
        </p:nvGraphicFramePr>
        <p:xfrm>
          <a:off x="3927475" y="4038600"/>
          <a:ext cx="3238500" cy="830263"/>
        </p:xfrm>
        <a:graphic>
          <a:graphicData uri="http://schemas.openxmlformats.org/presentationml/2006/ole">
            <mc:AlternateContent xmlns:mc="http://schemas.openxmlformats.org/markup-compatibility/2006">
              <mc:Choice xmlns:v="urn:schemas-microsoft-com:vml" Requires="v">
                <p:oleObj spid="_x0000_s17053" name="Equation" r:id="rId7" imgW="1536480" imgH="368280" progId="Equation.DSMT4">
                  <p:embed/>
                </p:oleObj>
              </mc:Choice>
              <mc:Fallback>
                <p:oleObj name="Equation" r:id="rId7" imgW="1536480" imgH="368280" progId="Equation.DSMT4">
                  <p:embed/>
                  <p:pic>
                    <p:nvPicPr>
                      <p:cNvPr id="0" name="Objet 3"/>
                      <p:cNvPicPr>
                        <a:picLocks noChangeAspect="1" noChangeArrowheads="1"/>
                      </p:cNvPicPr>
                      <p:nvPr/>
                    </p:nvPicPr>
                    <p:blipFill>
                      <a:blip r:embed="rId8"/>
                      <a:srcRect/>
                      <a:stretch>
                        <a:fillRect/>
                      </a:stretch>
                    </p:blipFill>
                    <p:spPr bwMode="auto">
                      <a:xfrm>
                        <a:off x="3927475" y="4038600"/>
                        <a:ext cx="3238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val="4286937710"/>
              </p:ext>
            </p:extLst>
          </p:nvPr>
        </p:nvGraphicFramePr>
        <p:xfrm>
          <a:off x="4572000" y="4941888"/>
          <a:ext cx="2112963" cy="830262"/>
        </p:xfrm>
        <a:graphic>
          <a:graphicData uri="http://schemas.openxmlformats.org/presentationml/2006/ole">
            <mc:AlternateContent xmlns:mc="http://schemas.openxmlformats.org/markup-compatibility/2006">
              <mc:Choice xmlns:v="urn:schemas-microsoft-com:vml" Requires="v">
                <p:oleObj spid="_x0000_s17054" name="Equation" r:id="rId9" imgW="1002960" imgH="368280" progId="Equation.DSMT4">
                  <p:embed/>
                </p:oleObj>
              </mc:Choice>
              <mc:Fallback>
                <p:oleObj name="Equation" r:id="rId9" imgW="1002960" imgH="368280" progId="Equation.DSMT4">
                  <p:embed/>
                  <p:pic>
                    <p:nvPicPr>
                      <p:cNvPr id="0" name="Objet 6"/>
                      <p:cNvPicPr>
                        <a:picLocks noChangeAspect="1" noChangeArrowheads="1"/>
                      </p:cNvPicPr>
                      <p:nvPr/>
                    </p:nvPicPr>
                    <p:blipFill>
                      <a:blip r:embed="rId10"/>
                      <a:srcRect/>
                      <a:stretch>
                        <a:fillRect/>
                      </a:stretch>
                    </p:blipFill>
                    <p:spPr bwMode="auto">
                      <a:xfrm>
                        <a:off x="4572000" y="4941888"/>
                        <a:ext cx="2112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3966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1015663"/>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1. Théorie de Coulomb</a:t>
            </a:r>
          </a:p>
          <a:p>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18</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1"/>
          <p:cNvSpPr/>
          <p:nvPr/>
        </p:nvSpPr>
        <p:spPr>
          <a:xfrm>
            <a:off x="206828" y="855506"/>
            <a:ext cx="8567057" cy="923330"/>
          </a:xfrm>
          <a:prstGeom prst="rect">
            <a:avLst/>
          </a:prstGeom>
        </p:spPr>
        <p:txBody>
          <a:bodyPr wrap="square">
            <a:spAutoFit/>
          </a:bodyPr>
          <a:lstStyle/>
          <a:p>
            <a:r>
              <a:rPr lang="fr-FR" dirty="0"/>
              <a:t>En 1840, dans un mémoire sur « la stabilité des revêtements et de leur fondation » , le général Poncelet a généralisé la méthode de Coulomb à un écran incliné de </a:t>
            </a:r>
            <a:r>
              <a:rPr lang="fr-FR" dirty="0">
                <a:sym typeface="Symbol"/>
              </a:rPr>
              <a:t></a:t>
            </a:r>
            <a:r>
              <a:rPr lang="fr-FR" dirty="0"/>
              <a:t> et à un sol surmonté d’un talus d’angle </a:t>
            </a:r>
            <a:r>
              <a:rPr lang="fr-FR" dirty="0">
                <a:sym typeface="Symbol"/>
              </a:rPr>
              <a:t></a:t>
            </a:r>
            <a:r>
              <a:rPr lang="fr-FR" dirty="0"/>
              <a:t> </a:t>
            </a: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3" name="Objet 12"/>
          <p:cNvGraphicFramePr>
            <a:graphicFrameLocks noChangeAspect="1"/>
          </p:cNvGraphicFramePr>
          <p:nvPr>
            <p:extLst>
              <p:ext uri="{D42A27DB-BD31-4B8C-83A1-F6EECF244321}">
                <p14:modId xmlns:p14="http://schemas.microsoft.com/office/powerpoint/2010/main" val="431982618"/>
              </p:ext>
            </p:extLst>
          </p:nvPr>
        </p:nvGraphicFramePr>
        <p:xfrm>
          <a:off x="206828" y="1687285"/>
          <a:ext cx="3429000" cy="3648075"/>
        </p:xfrm>
        <a:graphic>
          <a:graphicData uri="http://schemas.openxmlformats.org/presentationml/2006/ole">
            <mc:AlternateContent xmlns:mc="http://schemas.openxmlformats.org/markup-compatibility/2006">
              <mc:Choice xmlns:v="urn:schemas-microsoft-com:vml" Requires="v">
                <p:oleObj spid="_x0000_s17906" r:id="rId3" imgW="914400" imgH="914400" progId="Designer.Drawing.8">
                  <p:embed/>
                </p:oleObj>
              </mc:Choice>
              <mc:Fallback>
                <p:oleObj r:id="rId3" imgW="914400" imgH="914400" progId="Designer.Drawing.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28" y="1687285"/>
                        <a:ext cx="3429000" cy="364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6" name="Objet 15"/>
          <p:cNvGraphicFramePr>
            <a:graphicFrameLocks noChangeAspect="1"/>
          </p:cNvGraphicFramePr>
          <p:nvPr>
            <p:extLst>
              <p:ext uri="{D42A27DB-BD31-4B8C-83A1-F6EECF244321}">
                <p14:modId xmlns:p14="http://schemas.microsoft.com/office/powerpoint/2010/main" val="4152809350"/>
              </p:ext>
            </p:extLst>
          </p:nvPr>
        </p:nvGraphicFramePr>
        <p:xfrm>
          <a:off x="3309179" y="3883253"/>
          <a:ext cx="4159250" cy="1106487"/>
        </p:xfrm>
        <a:graphic>
          <a:graphicData uri="http://schemas.openxmlformats.org/presentationml/2006/ole">
            <mc:AlternateContent xmlns:mc="http://schemas.openxmlformats.org/markup-compatibility/2006">
              <mc:Choice xmlns:v="urn:schemas-microsoft-com:vml" Requires="v">
                <p:oleObj spid="_x0000_s17907" name="Equation" r:id="rId5" imgW="2577960" imgH="685800" progId="Equation.DSMT4">
                  <p:embed/>
                </p:oleObj>
              </mc:Choice>
              <mc:Fallback>
                <p:oleObj name="Equation" r:id="rId5" imgW="2577960" imgH="685800" progId="Equation.DSMT4">
                  <p:embed/>
                  <p:pic>
                    <p:nvPicPr>
                      <p:cNvPr id="0" name="Object 3"/>
                      <p:cNvPicPr>
                        <a:picLocks noChangeAspect="1" noChangeArrowheads="1"/>
                      </p:cNvPicPr>
                      <p:nvPr/>
                    </p:nvPicPr>
                    <p:blipFill>
                      <a:blip r:embed="rId6"/>
                      <a:srcRect/>
                      <a:stretch>
                        <a:fillRect/>
                      </a:stretch>
                    </p:blipFill>
                    <p:spPr bwMode="auto">
                      <a:xfrm>
                        <a:off x="3309179" y="3883253"/>
                        <a:ext cx="4159250" cy="1106487"/>
                      </a:xfrm>
                      <a:prstGeom prst="rect">
                        <a:avLst/>
                      </a:prstGeom>
                      <a:noFill/>
                    </p:spPr>
                  </p:pic>
                </p:oleObj>
              </mc:Fallback>
            </mc:AlternateContent>
          </a:graphicData>
        </a:graphic>
      </p:graphicFrame>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8" name="Objet 17"/>
          <p:cNvGraphicFramePr>
            <a:graphicFrameLocks noChangeAspect="1"/>
          </p:cNvGraphicFramePr>
          <p:nvPr>
            <p:extLst>
              <p:ext uri="{D42A27DB-BD31-4B8C-83A1-F6EECF244321}">
                <p14:modId xmlns:p14="http://schemas.microsoft.com/office/powerpoint/2010/main" val="3838536776"/>
              </p:ext>
            </p:extLst>
          </p:nvPr>
        </p:nvGraphicFramePr>
        <p:xfrm>
          <a:off x="3216275" y="2582863"/>
          <a:ext cx="5614988" cy="781050"/>
        </p:xfrm>
        <a:graphic>
          <a:graphicData uri="http://schemas.openxmlformats.org/presentationml/2006/ole">
            <mc:AlternateContent xmlns:mc="http://schemas.openxmlformats.org/markup-compatibility/2006">
              <mc:Choice xmlns:v="urn:schemas-microsoft-com:vml" Requires="v">
                <p:oleObj spid="_x0000_s17908" name="Equation" r:id="rId7" imgW="3365280" imgH="469800" progId="Equation.DSMT4">
                  <p:embed/>
                </p:oleObj>
              </mc:Choice>
              <mc:Fallback>
                <p:oleObj name="Equation" r:id="rId7" imgW="3365280" imgH="469800" progId="Equation.DSMT4">
                  <p:embed/>
                  <p:pic>
                    <p:nvPicPr>
                      <p:cNvPr id="0" name="Object 5"/>
                      <p:cNvPicPr>
                        <a:picLocks noChangeAspect="1" noChangeArrowheads="1"/>
                      </p:cNvPicPr>
                      <p:nvPr/>
                    </p:nvPicPr>
                    <p:blipFill>
                      <a:blip r:embed="rId8"/>
                      <a:srcRect/>
                      <a:stretch>
                        <a:fillRect/>
                      </a:stretch>
                    </p:blipFill>
                    <p:spPr bwMode="auto">
                      <a:xfrm>
                        <a:off x="3216275" y="2582863"/>
                        <a:ext cx="5614988" cy="781050"/>
                      </a:xfrm>
                      <a:prstGeom prst="rect">
                        <a:avLst/>
                      </a:prstGeom>
                      <a:noFill/>
                    </p:spPr>
                  </p:pic>
                </p:oleObj>
              </mc:Fallback>
            </mc:AlternateContent>
          </a:graphicData>
        </a:graphic>
      </p:graphicFrame>
      <p:sp>
        <p:nvSpPr>
          <p:cNvPr id="19" name="Rectangle 18"/>
          <p:cNvSpPr/>
          <p:nvPr/>
        </p:nvSpPr>
        <p:spPr>
          <a:xfrm>
            <a:off x="1807028" y="5358787"/>
            <a:ext cx="6030685" cy="369332"/>
          </a:xfrm>
          <a:prstGeom prst="rect">
            <a:avLst/>
          </a:prstGeom>
        </p:spPr>
        <p:txBody>
          <a:bodyPr wrap="square">
            <a:spAutoFit/>
          </a:bodyPr>
          <a:lstStyle/>
          <a:p>
            <a:r>
              <a:rPr lang="fr-FR" dirty="0"/>
              <a:t>avec </a:t>
            </a:r>
            <a:r>
              <a:rPr lang="fr-FR" dirty="0">
                <a:latin typeface="Symbol" panose="05050102010706020507" pitchFamily="18" charset="2"/>
                <a:sym typeface="Symbol"/>
              </a:rPr>
              <a:t></a:t>
            </a:r>
            <a:r>
              <a:rPr lang="fr-FR" dirty="0">
                <a:latin typeface="+mj-lt"/>
                <a:sym typeface="Symbol"/>
              </a:rPr>
              <a:t>a</a:t>
            </a:r>
            <a:r>
              <a:rPr lang="fr-FR" dirty="0"/>
              <a:t>, </a:t>
            </a:r>
            <a:r>
              <a:rPr lang="fr-FR" dirty="0">
                <a:sym typeface="Symbol"/>
              </a:rPr>
              <a:t></a:t>
            </a:r>
            <a:r>
              <a:rPr lang="fr-FR" dirty="0"/>
              <a:t> et </a:t>
            </a:r>
            <a:r>
              <a:rPr lang="fr-FR" dirty="0">
                <a:sym typeface="Symbol"/>
              </a:rPr>
              <a:t></a:t>
            </a:r>
            <a:r>
              <a:rPr lang="fr-FR" dirty="0"/>
              <a:t> positifs dans le sens trigonométrique</a:t>
            </a:r>
          </a:p>
        </p:txBody>
      </p:sp>
    </p:spTree>
    <p:extLst>
      <p:ext uri="{BB962C8B-B14F-4D97-AF65-F5344CB8AC3E}">
        <p14:creationId xmlns:p14="http://schemas.microsoft.com/office/powerpoint/2010/main" val="1384790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1015663"/>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1. Théorie de Coulomb</a:t>
            </a:r>
          </a:p>
          <a:p>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19</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1"/>
          <p:cNvSpPr/>
          <p:nvPr/>
        </p:nvSpPr>
        <p:spPr>
          <a:xfrm>
            <a:off x="0" y="855506"/>
            <a:ext cx="8567057" cy="369332"/>
          </a:xfrm>
          <a:prstGeom prst="rect">
            <a:avLst/>
          </a:prstGeom>
        </p:spPr>
        <p:txBody>
          <a:bodyPr wrap="square">
            <a:spAutoFit/>
          </a:bodyPr>
          <a:lstStyle/>
          <a:p>
            <a:r>
              <a:rPr lang="fr-FR" u="sng" dirty="0"/>
              <a:t>Les limites de la méthodes de Coulomb</a:t>
            </a: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p:nvPr/>
        </p:nvSpPr>
        <p:spPr>
          <a:xfrm>
            <a:off x="-1" y="1798882"/>
            <a:ext cx="8860971" cy="3139321"/>
          </a:xfrm>
          <a:prstGeom prst="rect">
            <a:avLst/>
          </a:prstGeom>
        </p:spPr>
        <p:txBody>
          <a:bodyPr wrap="square">
            <a:spAutoFit/>
          </a:bodyPr>
          <a:lstStyle/>
          <a:p>
            <a:r>
              <a:rPr lang="fr-FR" b="1" u="sng" dirty="0"/>
              <a:t>Pas applicable dans le cas de la butée</a:t>
            </a:r>
            <a:r>
              <a:rPr lang="fr-FR" dirty="0"/>
              <a:t> pour laquelle les surfaces de rupture ne peuvent être assimilées à des plans.</a:t>
            </a:r>
          </a:p>
          <a:p>
            <a:endParaRPr lang="fr-FR" dirty="0"/>
          </a:p>
          <a:p>
            <a:r>
              <a:rPr lang="fr-FR" dirty="0"/>
              <a:t>La méthode de Coulomb donne des résultats acceptables pour le calcul de la poussée :</a:t>
            </a:r>
          </a:p>
          <a:p>
            <a:pPr marL="285750" indent="-285750">
              <a:buFontTx/>
              <a:buChar char="-"/>
            </a:pPr>
            <a:r>
              <a:rPr lang="fr-FR" dirty="0"/>
              <a:t>de sols sans cohésion, </a:t>
            </a:r>
          </a:p>
          <a:p>
            <a:pPr marL="285750" indent="-285750">
              <a:buFontTx/>
              <a:buChar char="-"/>
            </a:pPr>
            <a:r>
              <a:rPr lang="fr-FR" dirty="0"/>
              <a:t>en supposant que le frottement est totalement mobilisé sur le plan de rupture,</a:t>
            </a:r>
          </a:p>
          <a:p>
            <a:pPr marL="285750" indent="-285750">
              <a:buFontTx/>
              <a:buChar char="-"/>
            </a:pPr>
            <a:r>
              <a:rPr lang="fr-FR" dirty="0"/>
              <a:t>pour </a:t>
            </a:r>
            <a:r>
              <a:rPr lang="fr-FR" dirty="0">
                <a:sym typeface="Symbol"/>
              </a:rPr>
              <a:t></a:t>
            </a:r>
            <a:r>
              <a:rPr lang="fr-FR" dirty="0"/>
              <a:t>, </a:t>
            </a:r>
            <a:r>
              <a:rPr lang="fr-FR" dirty="0">
                <a:sym typeface="Symbol"/>
              </a:rPr>
              <a:t></a:t>
            </a:r>
            <a:r>
              <a:rPr lang="fr-FR" dirty="0"/>
              <a:t> et </a:t>
            </a:r>
            <a:r>
              <a:rPr lang="fr-FR" dirty="0">
                <a:sym typeface="Symbol"/>
              </a:rPr>
              <a:t></a:t>
            </a:r>
            <a:r>
              <a:rPr lang="fr-FR" dirty="0"/>
              <a:t> positifs. </a:t>
            </a:r>
          </a:p>
          <a:p>
            <a:pPr marL="285750" indent="-285750">
              <a:buFontTx/>
              <a:buChar char="-"/>
            </a:pPr>
            <a:endParaRPr lang="fr-FR" dirty="0"/>
          </a:p>
          <a:p>
            <a:pPr marL="285750" indent="-285750">
              <a:buFontTx/>
              <a:buChar char="-"/>
            </a:pPr>
            <a:endParaRPr lang="fr-FR" dirty="0"/>
          </a:p>
          <a:p>
            <a:endParaRPr lang="fr-FR" dirty="0"/>
          </a:p>
          <a:p>
            <a:r>
              <a:rPr lang="fr-FR" dirty="0"/>
              <a:t>Par contre elle n’indique pas la répartition des contraintes le long de l’écran.</a:t>
            </a:r>
          </a:p>
        </p:txBody>
      </p:sp>
    </p:spTree>
    <p:extLst>
      <p:ext uri="{BB962C8B-B14F-4D97-AF65-F5344CB8AC3E}">
        <p14:creationId xmlns:p14="http://schemas.microsoft.com/office/powerpoint/2010/main" val="267704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356350"/>
            <a:ext cx="2133600" cy="365125"/>
          </a:xfrm>
        </p:spPr>
        <p:txBody>
          <a:bodyPr/>
          <a:lstStyle/>
          <a:p>
            <a:fld id="{6C9C31C4-F1BC-4CF0-8FCC-5FAE4E7B962A}" type="slidenum">
              <a:rPr lang="fr-FR" smtClean="0"/>
              <a:t>2</a:t>
            </a:fld>
            <a:endParaRPr lang="fr-FR" dirty="0"/>
          </a:p>
        </p:txBody>
      </p:sp>
      <p:sp>
        <p:nvSpPr>
          <p:cNvPr id="5" name="Espace réservé du pied de page 4"/>
          <p:cNvSpPr>
            <a:spLocks noGrp="1"/>
          </p:cNvSpPr>
          <p:nvPr>
            <p:ph type="ftr" sz="quarter" idx="11"/>
          </p:nvPr>
        </p:nvSpPr>
        <p:spPr/>
        <p:txBody>
          <a:bodyPr/>
          <a:lstStyle/>
          <a:p>
            <a:r>
              <a:rPr lang="fr-FR"/>
              <a:t>L. Briançon</a:t>
            </a:r>
            <a:endParaRPr lang="fr-FR" dirty="0"/>
          </a:p>
        </p:txBody>
      </p:sp>
      <p:sp>
        <p:nvSpPr>
          <p:cNvPr id="8" name="ZoneTexte 7"/>
          <p:cNvSpPr txBox="1"/>
          <p:nvPr/>
        </p:nvSpPr>
        <p:spPr>
          <a:xfrm>
            <a:off x="206828" y="277725"/>
            <a:ext cx="8010719" cy="5940088"/>
          </a:xfrm>
          <a:prstGeom prst="rect">
            <a:avLst/>
          </a:prstGeom>
          <a:noFill/>
        </p:spPr>
        <p:txBody>
          <a:bodyPr wrap="none" rtlCol="0">
            <a:spAutoFit/>
          </a:bodyPr>
          <a:lstStyle/>
          <a:p>
            <a:r>
              <a:rPr lang="fr-FR" sz="2000" dirty="0"/>
              <a:t>Introduction</a:t>
            </a:r>
          </a:p>
          <a:p>
            <a:pPr marL="457200" indent="-457200">
              <a:buAutoNum type="arabicPeriod"/>
            </a:pPr>
            <a:r>
              <a:rPr lang="fr-FR" sz="2000" dirty="0"/>
              <a:t>Equilibres limites de poussée et butée</a:t>
            </a:r>
          </a:p>
          <a:p>
            <a:pPr marL="457200" indent="-457200">
              <a:buAutoNum type="arabicPeriod"/>
            </a:pPr>
            <a:r>
              <a:rPr lang="fr-FR" sz="2000" dirty="0"/>
              <a:t>Calculs des coefficients de poussée et de butée d’un sol pesant</a:t>
            </a:r>
          </a:p>
          <a:p>
            <a:pPr marL="914400" lvl="1" indent="-457200">
              <a:buAutoNum type="arabicPeriod"/>
            </a:pPr>
            <a:r>
              <a:rPr lang="fr-FR" sz="2000" dirty="0"/>
              <a:t>Théorie de Coulomb</a:t>
            </a:r>
          </a:p>
          <a:p>
            <a:pPr marL="914400" lvl="1" indent="-457200">
              <a:buAutoNum type="arabicPeriod"/>
            </a:pPr>
            <a:r>
              <a:rPr lang="fr-FR" sz="2000" dirty="0"/>
              <a:t>Méthode de Rankine</a:t>
            </a:r>
          </a:p>
          <a:p>
            <a:pPr marL="914400" lvl="1" indent="-457200">
              <a:buAutoNum type="arabicPeriod"/>
            </a:pPr>
            <a:r>
              <a:rPr lang="fr-FR" sz="2000" dirty="0"/>
              <a:t>Méthode de </a:t>
            </a:r>
            <a:r>
              <a:rPr lang="fr-FR" sz="2000" dirty="0" err="1"/>
              <a:t>Boussinesq</a:t>
            </a:r>
            <a:endParaRPr lang="fr-FR" sz="2000" dirty="0"/>
          </a:p>
          <a:p>
            <a:pPr marL="914400" lvl="1" indent="-457200">
              <a:buAutoNum type="arabicPeriod"/>
            </a:pPr>
            <a:r>
              <a:rPr lang="fr-FR" sz="2000" dirty="0"/>
              <a:t>Application</a:t>
            </a:r>
          </a:p>
          <a:p>
            <a:pPr marL="457200" indent="-457200">
              <a:buFontTx/>
              <a:buAutoNum type="arabicPeriod"/>
            </a:pPr>
            <a:r>
              <a:rPr lang="fr-FR" sz="2000" dirty="0"/>
              <a:t>Calculs des coefficients de poussée et de butée d’un sol non pesant</a:t>
            </a:r>
          </a:p>
          <a:p>
            <a:pPr marL="914400" lvl="1" indent="-457200">
              <a:buAutoNum type="arabicPeriod"/>
            </a:pPr>
            <a:r>
              <a:rPr lang="fr-FR" sz="2000" dirty="0"/>
              <a:t>Méthode de Rankine</a:t>
            </a:r>
          </a:p>
          <a:p>
            <a:pPr marL="914400" lvl="1" indent="-457200">
              <a:buAutoNum type="arabicPeriod"/>
            </a:pPr>
            <a:r>
              <a:rPr lang="fr-FR" sz="2000" dirty="0"/>
              <a:t>Equilibre généralisé de </a:t>
            </a:r>
            <a:r>
              <a:rPr lang="fr-FR" sz="2000" dirty="0" err="1"/>
              <a:t>Prandl</a:t>
            </a:r>
            <a:endParaRPr lang="fr-FR" sz="2000" dirty="0"/>
          </a:p>
          <a:p>
            <a:pPr marL="457200" indent="-457200">
              <a:buAutoNum type="arabicPeriod"/>
            </a:pPr>
            <a:r>
              <a:rPr lang="fr-FR" sz="2000" dirty="0"/>
              <a:t>Calculs pratiques des coefficients de poussée et de butée</a:t>
            </a:r>
          </a:p>
          <a:p>
            <a:pPr marL="457200" indent="-457200">
              <a:buAutoNum type="arabicPeriod"/>
            </a:pPr>
            <a:r>
              <a:rPr lang="fr-FR" sz="2000" dirty="0"/>
              <a:t>Cas d’un sol frottant et cohérent – Théorème des états correspondants</a:t>
            </a:r>
          </a:p>
          <a:p>
            <a:pPr marL="457200" indent="-457200">
              <a:buAutoNum type="arabicPeriod"/>
            </a:pPr>
            <a:r>
              <a:rPr lang="fr-FR" sz="2000" dirty="0"/>
              <a:t>Choix de l’angle de frottement sol-écran</a:t>
            </a:r>
          </a:p>
          <a:p>
            <a:pPr marL="457200" indent="-457200">
              <a:buAutoNum type="arabicPeriod"/>
            </a:pPr>
            <a:r>
              <a:rPr lang="fr-FR" sz="2000" dirty="0"/>
              <a:t>Application </a:t>
            </a:r>
          </a:p>
          <a:p>
            <a:pPr marL="457200" indent="-457200">
              <a:buAutoNum type="arabicPeriod"/>
            </a:pPr>
            <a:r>
              <a:rPr lang="fr-FR" sz="2000" dirty="0"/>
              <a:t>Calculs de la poussée butée pour un talus de géométrie quelconque</a:t>
            </a:r>
          </a:p>
          <a:p>
            <a:pPr marL="457200" indent="-457200">
              <a:buAutoNum type="arabicPeriod"/>
            </a:pPr>
            <a:r>
              <a:rPr lang="fr-FR" sz="2000" dirty="0"/>
              <a:t>Dispositions particulières de surcharges</a:t>
            </a:r>
          </a:p>
          <a:p>
            <a:pPr marL="457200" indent="-457200">
              <a:buAutoNum type="arabicPeriod"/>
            </a:pPr>
            <a:r>
              <a:rPr lang="fr-FR" sz="2000" dirty="0"/>
              <a:t>Cas d’un multicouche - Application</a:t>
            </a:r>
          </a:p>
          <a:p>
            <a:pPr marL="457200" indent="-457200">
              <a:buAutoNum type="arabicPeriod"/>
            </a:pPr>
            <a:r>
              <a:rPr lang="fr-FR" sz="2000" dirty="0"/>
              <a:t>Prise en compte de l’eau - Application</a:t>
            </a:r>
          </a:p>
          <a:p>
            <a:endParaRPr lang="fr-FR" sz="2000" dirty="0"/>
          </a:p>
        </p:txBody>
      </p:sp>
    </p:spTree>
    <p:extLst>
      <p:ext uri="{BB962C8B-B14F-4D97-AF65-F5344CB8AC3E}">
        <p14:creationId xmlns:p14="http://schemas.microsoft.com/office/powerpoint/2010/main" val="245936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1015663"/>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2. Méthode de Rankine</a:t>
            </a:r>
          </a:p>
          <a:p>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20</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Flèche droite 6"/>
          <p:cNvSpPr/>
          <p:nvPr/>
        </p:nvSpPr>
        <p:spPr>
          <a:xfrm>
            <a:off x="130376" y="5112868"/>
            <a:ext cx="511629" cy="25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10733" y="4724860"/>
            <a:ext cx="5502730" cy="1200329"/>
          </a:xfrm>
          <a:prstGeom prst="rect">
            <a:avLst/>
          </a:prstGeom>
        </p:spPr>
        <p:txBody>
          <a:bodyPr wrap="square">
            <a:spAutoFit/>
          </a:bodyPr>
          <a:lstStyle/>
          <a:p>
            <a:r>
              <a:rPr lang="fr-FR" dirty="0"/>
              <a:t>Répartition des contraintes de poussée (ou de butée) </a:t>
            </a:r>
          </a:p>
          <a:p>
            <a:r>
              <a:rPr lang="fr-FR" dirty="0"/>
              <a:t>le long d'un plan représentant l’écran, dans le cas </a:t>
            </a:r>
          </a:p>
          <a:p>
            <a:r>
              <a:rPr lang="fr-FR" dirty="0"/>
              <a:t>d'un sol pesant pulvérulent (</a:t>
            </a:r>
            <a:r>
              <a:rPr lang="fr-FR" dirty="0">
                <a:sym typeface="Symbol"/>
              </a:rPr>
              <a:t></a:t>
            </a:r>
            <a:r>
              <a:rPr lang="fr-FR" dirty="0"/>
              <a:t>’, </a:t>
            </a:r>
            <a:r>
              <a:rPr lang="fr-FR" dirty="0">
                <a:sym typeface="Symbol"/>
              </a:rPr>
              <a:t></a:t>
            </a:r>
            <a:r>
              <a:rPr lang="fr-FR" dirty="0"/>
              <a:t>’, c’ = 0), </a:t>
            </a:r>
          </a:p>
          <a:p>
            <a:r>
              <a:rPr lang="fr-FR" dirty="0"/>
              <a:t>non surchargé.</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630" y="3064984"/>
            <a:ext cx="2962276" cy="341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599" y="1015387"/>
            <a:ext cx="8702749" cy="2862322"/>
          </a:xfrm>
          <a:prstGeom prst="rect">
            <a:avLst/>
          </a:prstGeom>
        </p:spPr>
        <p:txBody>
          <a:bodyPr wrap="square">
            <a:spAutoFit/>
          </a:bodyPr>
          <a:lstStyle/>
          <a:p>
            <a:r>
              <a:rPr lang="fr-FR" dirty="0"/>
              <a:t>En plus des hypothèses suivantes :</a:t>
            </a:r>
          </a:p>
          <a:p>
            <a:pPr marL="285750" lvl="0" indent="-285750">
              <a:buFont typeface="Arial" panose="020B0604020202020204" pitchFamily="34" charset="0"/>
              <a:buChar char="•"/>
            </a:pPr>
            <a:r>
              <a:rPr lang="fr-FR" dirty="0"/>
              <a:t>sol semi-infini, homogène, isotrope,</a:t>
            </a:r>
          </a:p>
          <a:p>
            <a:pPr marL="285750" lvl="0" indent="-285750">
              <a:buFont typeface="Arial" panose="020B0604020202020204" pitchFamily="34" charset="0"/>
              <a:buChar char="•"/>
            </a:pPr>
            <a:r>
              <a:rPr lang="fr-FR" dirty="0"/>
              <a:t>condition de déformation plane,</a:t>
            </a:r>
          </a:p>
          <a:p>
            <a:pPr marL="285750" lvl="0" indent="-285750">
              <a:buFont typeface="Arial" panose="020B0604020202020204" pitchFamily="34" charset="0"/>
              <a:buChar char="•"/>
            </a:pPr>
            <a:r>
              <a:rPr lang="fr-FR" dirty="0"/>
              <a:t>critère de rupture de MOHR-COULOMB </a:t>
            </a:r>
          </a:p>
          <a:p>
            <a:pPr marL="285750" lvl="0" indent="-285750">
              <a:buFont typeface="Arial" panose="020B0604020202020204" pitchFamily="34" charset="0"/>
              <a:buChar char="•"/>
            </a:pPr>
            <a:r>
              <a:rPr lang="fr-FR" dirty="0"/>
              <a:t>massif à surface libre plane,</a:t>
            </a:r>
          </a:p>
          <a:p>
            <a:pPr lvl="0"/>
            <a:endParaRPr lang="fr-FR" dirty="0"/>
          </a:p>
          <a:p>
            <a:r>
              <a:rPr lang="fr-FR" dirty="0"/>
              <a:t>RANKINE, professeur de Génie Civil et de Mécanique à l’Université de Glasgow, a publié en 1856  un mémoire sur la stabilité des terres sans cohésion. Dans ce mémoire, il a rajouté l'hypothèse que la présence d'un écran ne modifie pas la répartition des contraintes dans le massif.</a:t>
            </a:r>
          </a:p>
        </p:txBody>
      </p:sp>
    </p:spTree>
    <p:extLst>
      <p:ext uri="{BB962C8B-B14F-4D97-AF65-F5344CB8AC3E}">
        <p14:creationId xmlns:p14="http://schemas.microsoft.com/office/powerpoint/2010/main" val="64963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1015663"/>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2. Méthode de Rankine</a:t>
            </a:r>
          </a:p>
          <a:p>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21</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326571" y="830997"/>
            <a:ext cx="6804299" cy="1477328"/>
          </a:xfrm>
          <a:prstGeom prst="rect">
            <a:avLst/>
          </a:prstGeom>
          <a:noFill/>
        </p:spPr>
        <p:txBody>
          <a:bodyPr wrap="none" rtlCol="0">
            <a:spAutoFit/>
          </a:bodyPr>
          <a:lstStyle/>
          <a:p>
            <a:r>
              <a:rPr lang="fr-FR" u="sng" dirty="0"/>
              <a:t>Application de la méthode de Rankine pour un cas simple de poussée : </a:t>
            </a:r>
          </a:p>
          <a:p>
            <a:pPr marL="285750" indent="-285750">
              <a:buFont typeface="Arial" panose="020B0604020202020204" pitchFamily="34" charset="0"/>
              <a:buChar char="•"/>
            </a:pPr>
            <a:r>
              <a:rPr lang="fr-FR" b="1" dirty="0">
                <a:solidFill>
                  <a:srgbClr val="FF0000"/>
                </a:solidFill>
              </a:rPr>
              <a:t>sol purement frottant (c ’ = 0), </a:t>
            </a:r>
          </a:p>
          <a:p>
            <a:pPr marL="285750" indent="-285750">
              <a:buFont typeface="Arial" panose="020B0604020202020204" pitchFamily="34" charset="0"/>
              <a:buChar char="•"/>
            </a:pPr>
            <a:r>
              <a:rPr lang="fr-FR" dirty="0"/>
              <a:t>écran vertical (</a:t>
            </a:r>
            <a:r>
              <a:rPr lang="fr-FR" dirty="0">
                <a:latin typeface="Symbol" panose="05050102010706020507" pitchFamily="18" charset="2"/>
              </a:rPr>
              <a:t>l </a:t>
            </a:r>
            <a:r>
              <a:rPr lang="fr-FR" dirty="0"/>
              <a:t>= 0), </a:t>
            </a:r>
          </a:p>
          <a:p>
            <a:pPr marL="285750" indent="-285750">
              <a:buFont typeface="Arial" panose="020B0604020202020204" pitchFamily="34" charset="0"/>
              <a:buChar char="•"/>
            </a:pPr>
            <a:r>
              <a:rPr lang="fr-FR" dirty="0"/>
              <a:t>surface libre horizontale (</a:t>
            </a:r>
            <a:r>
              <a:rPr lang="fr-FR" dirty="0">
                <a:latin typeface="Symbol" panose="05050102010706020507" pitchFamily="18" charset="2"/>
              </a:rPr>
              <a:t>b</a:t>
            </a:r>
            <a:r>
              <a:rPr lang="fr-FR" dirty="0"/>
              <a:t> = 0), </a:t>
            </a:r>
          </a:p>
          <a:p>
            <a:pPr marL="285750" indent="-285750">
              <a:buFont typeface="Arial" panose="020B0604020202020204" pitchFamily="34" charset="0"/>
              <a:buChar char="•"/>
            </a:pPr>
            <a:r>
              <a:rPr lang="fr-FR" dirty="0"/>
              <a:t>sans frottement entre le sol et l’écran (</a:t>
            </a:r>
            <a:r>
              <a:rPr lang="fr-FR" dirty="0">
                <a:latin typeface="Symbol" panose="05050102010706020507" pitchFamily="18" charset="2"/>
              </a:rPr>
              <a:t>d</a:t>
            </a:r>
            <a:r>
              <a:rPr lang="fr-FR" dirty="0"/>
              <a:t> = 0).</a:t>
            </a: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6" name="Line 17"/>
          <p:cNvSpPr>
            <a:spLocks noChangeShapeType="1"/>
          </p:cNvSpPr>
          <p:nvPr/>
        </p:nvSpPr>
        <p:spPr bwMode="auto">
          <a:xfrm flipH="1">
            <a:off x="5684807" y="3359065"/>
            <a:ext cx="269711" cy="4193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7" name="Line 18"/>
          <p:cNvSpPr>
            <a:spLocks noChangeShapeType="1"/>
          </p:cNvSpPr>
          <p:nvPr/>
        </p:nvSpPr>
        <p:spPr bwMode="auto">
          <a:xfrm flipH="1">
            <a:off x="5676182" y="3359065"/>
            <a:ext cx="565674" cy="954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8" name="Line 19"/>
          <p:cNvSpPr>
            <a:spLocks noChangeShapeType="1"/>
          </p:cNvSpPr>
          <p:nvPr/>
        </p:nvSpPr>
        <p:spPr bwMode="auto">
          <a:xfrm flipH="1">
            <a:off x="5641675" y="3384943"/>
            <a:ext cx="923611" cy="15493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9" name="Line 20"/>
          <p:cNvSpPr>
            <a:spLocks noChangeShapeType="1"/>
          </p:cNvSpPr>
          <p:nvPr/>
        </p:nvSpPr>
        <p:spPr bwMode="auto">
          <a:xfrm flipH="1">
            <a:off x="5667555" y="3359064"/>
            <a:ext cx="1193216" cy="20152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4" name="Line 25"/>
          <p:cNvSpPr>
            <a:spLocks noChangeShapeType="1"/>
          </p:cNvSpPr>
          <p:nvPr/>
        </p:nvSpPr>
        <p:spPr bwMode="auto">
          <a:xfrm flipV="1">
            <a:off x="5650302" y="3359065"/>
            <a:ext cx="2031417" cy="52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5" name="Line 26"/>
          <p:cNvSpPr>
            <a:spLocks noChangeShapeType="1"/>
          </p:cNvSpPr>
          <p:nvPr/>
        </p:nvSpPr>
        <p:spPr bwMode="auto">
          <a:xfrm>
            <a:off x="5702060" y="4261467"/>
            <a:ext cx="301925" cy="508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6" name="Line 27"/>
          <p:cNvSpPr>
            <a:spLocks noChangeShapeType="1"/>
          </p:cNvSpPr>
          <p:nvPr/>
        </p:nvSpPr>
        <p:spPr bwMode="auto">
          <a:xfrm>
            <a:off x="5676182" y="3821521"/>
            <a:ext cx="500332" cy="7418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7" name="Line 28"/>
          <p:cNvSpPr>
            <a:spLocks noChangeShapeType="1"/>
          </p:cNvSpPr>
          <p:nvPr/>
        </p:nvSpPr>
        <p:spPr bwMode="auto">
          <a:xfrm>
            <a:off x="5667181" y="3357477"/>
            <a:ext cx="630103" cy="955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8" name="Line 29"/>
          <p:cNvSpPr>
            <a:spLocks noChangeShapeType="1"/>
          </p:cNvSpPr>
          <p:nvPr/>
        </p:nvSpPr>
        <p:spPr bwMode="auto">
          <a:xfrm>
            <a:off x="5954519" y="3359066"/>
            <a:ext cx="480787" cy="72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9" name="Line 30"/>
          <p:cNvSpPr>
            <a:spLocks noChangeShapeType="1"/>
          </p:cNvSpPr>
          <p:nvPr/>
        </p:nvSpPr>
        <p:spPr bwMode="auto">
          <a:xfrm>
            <a:off x="6241856" y="3359065"/>
            <a:ext cx="322847" cy="5228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0" name="Line 31"/>
          <p:cNvSpPr>
            <a:spLocks noChangeShapeType="1"/>
          </p:cNvSpPr>
          <p:nvPr/>
        </p:nvSpPr>
        <p:spPr bwMode="auto">
          <a:xfrm>
            <a:off x="6530781" y="3359065"/>
            <a:ext cx="171944" cy="2899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1" name="Line 32"/>
          <p:cNvSpPr>
            <a:spLocks noChangeShapeType="1"/>
          </p:cNvSpPr>
          <p:nvPr/>
        </p:nvSpPr>
        <p:spPr bwMode="auto">
          <a:xfrm>
            <a:off x="5670805" y="5032589"/>
            <a:ext cx="100267" cy="1605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2" name="Line 33"/>
          <p:cNvSpPr>
            <a:spLocks noChangeShapeType="1"/>
          </p:cNvSpPr>
          <p:nvPr/>
        </p:nvSpPr>
        <p:spPr bwMode="auto">
          <a:xfrm>
            <a:off x="5677484" y="4644401"/>
            <a:ext cx="222985" cy="350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8" name="Text Box 40"/>
          <p:cNvSpPr txBox="1">
            <a:spLocks noChangeArrowheads="1"/>
          </p:cNvSpPr>
          <p:nvPr/>
        </p:nvSpPr>
        <p:spPr bwMode="auto">
          <a:xfrm>
            <a:off x="6003222" y="2941734"/>
            <a:ext cx="9348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sz="1600" dirty="0">
                <a:latin typeface="Symbol" panose="05050102010706020507" pitchFamily="18" charset="2"/>
              </a:rPr>
              <a:t>p</a:t>
            </a:r>
            <a:r>
              <a:rPr lang="fr-FR" altLang="fr-FR" sz="1600" dirty="0"/>
              <a:t>/4+</a:t>
            </a:r>
            <a:r>
              <a:rPr lang="fr-FR" altLang="fr-FR" sz="1600" dirty="0">
                <a:latin typeface="Symbol" panose="05050102010706020507" pitchFamily="18" charset="2"/>
              </a:rPr>
              <a:t>j</a:t>
            </a:r>
            <a:r>
              <a:rPr lang="fr-FR" altLang="fr-FR" sz="1600" dirty="0">
                <a:latin typeface="+mj-lt"/>
              </a:rPr>
              <a:t>’</a:t>
            </a:r>
            <a:r>
              <a:rPr lang="fr-FR" altLang="fr-FR" sz="1600" dirty="0"/>
              <a:t>/2</a:t>
            </a:r>
          </a:p>
        </p:txBody>
      </p:sp>
      <p:sp>
        <p:nvSpPr>
          <p:cNvPr id="162" name="Text Box 40"/>
          <p:cNvSpPr txBox="1">
            <a:spLocks noChangeArrowheads="1"/>
          </p:cNvSpPr>
          <p:nvPr/>
        </p:nvSpPr>
        <p:spPr bwMode="auto">
          <a:xfrm>
            <a:off x="5909068" y="5085634"/>
            <a:ext cx="970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dirty="0">
                <a:latin typeface="Symbol" panose="05050102010706020507" pitchFamily="18" charset="2"/>
              </a:rPr>
              <a:t>p</a:t>
            </a:r>
            <a:r>
              <a:rPr lang="fr-FR" altLang="fr-FR" dirty="0"/>
              <a:t>/4-</a:t>
            </a:r>
            <a:r>
              <a:rPr lang="fr-FR" altLang="fr-FR" dirty="0">
                <a:latin typeface="Symbol" panose="05050102010706020507" pitchFamily="18" charset="2"/>
              </a:rPr>
              <a:t>j</a:t>
            </a:r>
            <a:r>
              <a:rPr lang="fr-FR" altLang="fr-FR" dirty="0">
                <a:latin typeface="+mj-lt"/>
              </a:rPr>
              <a:t>’</a:t>
            </a:r>
            <a:r>
              <a:rPr lang="fr-FR" altLang="fr-FR" dirty="0"/>
              <a:t>/2</a:t>
            </a:r>
          </a:p>
        </p:txBody>
      </p:sp>
      <p:cxnSp>
        <p:nvCxnSpPr>
          <p:cNvPr id="5" name="Connecteur droit 4"/>
          <p:cNvCxnSpPr/>
          <p:nvPr/>
        </p:nvCxnSpPr>
        <p:spPr>
          <a:xfrm flipH="1">
            <a:off x="5650303" y="3372940"/>
            <a:ext cx="17253" cy="205308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Forme libre 12"/>
          <p:cNvSpPr/>
          <p:nvPr/>
        </p:nvSpPr>
        <p:spPr>
          <a:xfrm>
            <a:off x="6064371" y="3364321"/>
            <a:ext cx="129396" cy="120770"/>
          </a:xfrm>
          <a:custGeom>
            <a:avLst/>
            <a:gdLst>
              <a:gd name="connsiteX0" fmla="*/ 0 w 129396"/>
              <a:gd name="connsiteY0" fmla="*/ 0 h 120770"/>
              <a:gd name="connsiteX1" fmla="*/ 34505 w 129396"/>
              <a:gd name="connsiteY1" fmla="*/ 86264 h 120770"/>
              <a:gd name="connsiteX2" fmla="*/ 129396 w 129396"/>
              <a:gd name="connsiteY2" fmla="*/ 120770 h 120770"/>
            </a:gdLst>
            <a:ahLst/>
            <a:cxnLst>
              <a:cxn ang="0">
                <a:pos x="connsiteX0" y="connsiteY0"/>
              </a:cxn>
              <a:cxn ang="0">
                <a:pos x="connsiteX1" y="connsiteY1"/>
              </a:cxn>
              <a:cxn ang="0">
                <a:pos x="connsiteX2" y="connsiteY2"/>
              </a:cxn>
            </a:cxnLst>
            <a:rect l="l" t="t" r="r" b="b"/>
            <a:pathLst>
              <a:path w="129396" h="120770">
                <a:moveTo>
                  <a:pt x="0" y="0"/>
                </a:moveTo>
                <a:cubicBezTo>
                  <a:pt x="6469" y="33068"/>
                  <a:pt x="12939" y="66136"/>
                  <a:pt x="34505" y="86264"/>
                </a:cubicBezTo>
                <a:cubicBezTo>
                  <a:pt x="56071" y="106392"/>
                  <a:pt x="92733" y="113581"/>
                  <a:pt x="129396" y="1207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5676182" y="5010239"/>
            <a:ext cx="163902" cy="70739"/>
          </a:xfrm>
          <a:custGeom>
            <a:avLst/>
            <a:gdLst>
              <a:gd name="connsiteX0" fmla="*/ 0 w 163902"/>
              <a:gd name="connsiteY0" fmla="*/ 27607 h 70739"/>
              <a:gd name="connsiteX1" fmla="*/ 103517 w 163902"/>
              <a:gd name="connsiteY1" fmla="*/ 1727 h 70739"/>
              <a:gd name="connsiteX2" fmla="*/ 163902 w 163902"/>
              <a:gd name="connsiteY2" fmla="*/ 70739 h 70739"/>
            </a:gdLst>
            <a:ahLst/>
            <a:cxnLst>
              <a:cxn ang="0">
                <a:pos x="connsiteX0" y="connsiteY0"/>
              </a:cxn>
              <a:cxn ang="0">
                <a:pos x="connsiteX1" y="connsiteY1"/>
              </a:cxn>
              <a:cxn ang="0">
                <a:pos x="connsiteX2" y="connsiteY2"/>
              </a:cxn>
            </a:cxnLst>
            <a:rect l="l" t="t" r="r" b="b"/>
            <a:pathLst>
              <a:path w="163902" h="70739">
                <a:moveTo>
                  <a:pt x="0" y="27607"/>
                </a:moveTo>
                <a:cubicBezTo>
                  <a:pt x="38100" y="11072"/>
                  <a:pt x="76200" y="-5462"/>
                  <a:pt x="103517" y="1727"/>
                </a:cubicBezTo>
                <a:cubicBezTo>
                  <a:pt x="130834" y="8916"/>
                  <a:pt x="147368" y="39827"/>
                  <a:pt x="163902" y="707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Line 25"/>
          <p:cNvSpPr>
            <a:spLocks noChangeShapeType="1"/>
          </p:cNvSpPr>
          <p:nvPr/>
        </p:nvSpPr>
        <p:spPr bwMode="auto">
          <a:xfrm flipV="1">
            <a:off x="1713892" y="3364816"/>
            <a:ext cx="2031417" cy="52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94" name="Connecteur droit 93"/>
          <p:cNvCxnSpPr/>
          <p:nvPr/>
        </p:nvCxnSpPr>
        <p:spPr>
          <a:xfrm flipH="1">
            <a:off x="1713893" y="3378691"/>
            <a:ext cx="17253" cy="205308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93" idx="0"/>
          </p:cNvCxnSpPr>
          <p:nvPr/>
        </p:nvCxnSpPr>
        <p:spPr>
          <a:xfrm>
            <a:off x="1713892" y="3370072"/>
            <a:ext cx="968923" cy="20732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1733910" y="4088940"/>
            <a:ext cx="345056" cy="8624"/>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p:nvPr/>
        </p:nvCxnSpPr>
        <p:spPr>
          <a:xfrm flipH="1" flipV="1">
            <a:off x="1748288" y="4431121"/>
            <a:ext cx="451448" cy="2876"/>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a:xfrm flipH="1">
            <a:off x="1731034" y="4761799"/>
            <a:ext cx="667109" cy="575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H="1">
            <a:off x="1756914" y="5098231"/>
            <a:ext cx="779252" cy="575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flipH="1" flipV="1">
            <a:off x="1728159" y="5437536"/>
            <a:ext cx="954656" cy="575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flipH="1" flipV="1">
            <a:off x="1728160" y="3764012"/>
            <a:ext cx="204158" cy="575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182484" y="4063061"/>
            <a:ext cx="1148648" cy="369332"/>
          </a:xfrm>
          <a:prstGeom prst="rect">
            <a:avLst/>
          </a:prstGeom>
          <a:noFill/>
        </p:spPr>
        <p:txBody>
          <a:bodyPr wrap="none" rtlCol="0">
            <a:spAutoFit/>
          </a:bodyPr>
          <a:lstStyle/>
          <a:p>
            <a:r>
              <a:rPr lang="fr-FR" dirty="0">
                <a:latin typeface="Symbol" panose="05050102010706020507" pitchFamily="18" charset="2"/>
              </a:rPr>
              <a:t>s</a:t>
            </a:r>
            <a:r>
              <a:rPr lang="fr-FR" dirty="0">
                <a:latin typeface="+mj-lt"/>
              </a:rPr>
              <a:t>’</a:t>
            </a:r>
            <a:r>
              <a:rPr lang="fr-FR" baseline="-25000" dirty="0"/>
              <a:t>a</a:t>
            </a:r>
            <a:r>
              <a:rPr lang="fr-FR" dirty="0"/>
              <a:t> = </a:t>
            </a:r>
            <a:r>
              <a:rPr lang="fr-FR" dirty="0" err="1"/>
              <a:t>K</a:t>
            </a:r>
            <a:r>
              <a:rPr lang="fr-FR" baseline="-25000" dirty="0" err="1"/>
              <a:t>a</a:t>
            </a:r>
            <a:r>
              <a:rPr lang="fr-FR" dirty="0" err="1"/>
              <a:t>.</a:t>
            </a:r>
            <a:r>
              <a:rPr lang="fr-FR" dirty="0" err="1">
                <a:latin typeface="Symbol" panose="05050102010706020507" pitchFamily="18" charset="2"/>
              </a:rPr>
              <a:t>g</a:t>
            </a:r>
            <a:r>
              <a:rPr lang="fr-FR" dirty="0" err="1">
                <a:latin typeface="+mj-lt"/>
              </a:rPr>
              <a:t>’</a:t>
            </a:r>
            <a:r>
              <a:rPr lang="fr-FR" dirty="0" err="1"/>
              <a:t>z</a:t>
            </a:r>
            <a:endParaRPr lang="fr-FR" dirty="0"/>
          </a:p>
        </p:txBody>
      </p:sp>
      <p:sp>
        <p:nvSpPr>
          <p:cNvPr id="36" name="Flèche droite 35"/>
          <p:cNvSpPr/>
          <p:nvPr/>
        </p:nvSpPr>
        <p:spPr>
          <a:xfrm flipH="1">
            <a:off x="1768415" y="4675536"/>
            <a:ext cx="681487" cy="1897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ZoneTexte 123"/>
          <p:cNvSpPr txBox="1"/>
          <p:nvPr/>
        </p:nvSpPr>
        <p:spPr>
          <a:xfrm>
            <a:off x="2516038" y="4620901"/>
            <a:ext cx="1388713" cy="369332"/>
          </a:xfrm>
          <a:prstGeom prst="rect">
            <a:avLst/>
          </a:prstGeom>
          <a:noFill/>
        </p:spPr>
        <p:txBody>
          <a:bodyPr wrap="none" rtlCol="0">
            <a:spAutoFit/>
          </a:bodyPr>
          <a:lstStyle/>
          <a:p>
            <a:r>
              <a:rPr lang="fr-FR" dirty="0"/>
              <a:t>P</a:t>
            </a:r>
            <a:r>
              <a:rPr lang="fr-FR" baseline="-25000" dirty="0"/>
              <a:t>a</a:t>
            </a:r>
            <a:r>
              <a:rPr lang="fr-FR" dirty="0"/>
              <a:t> = K</a:t>
            </a:r>
            <a:r>
              <a:rPr lang="fr-FR" baseline="-25000" dirty="0"/>
              <a:t>a</a:t>
            </a:r>
            <a:r>
              <a:rPr lang="fr-FR" dirty="0"/>
              <a:t>.</a:t>
            </a:r>
            <a:r>
              <a:rPr lang="fr-FR" dirty="0">
                <a:latin typeface="Symbol" panose="05050102010706020507" pitchFamily="18" charset="2"/>
              </a:rPr>
              <a:t>g</a:t>
            </a:r>
            <a:r>
              <a:rPr lang="fr-FR" dirty="0">
                <a:latin typeface="+mj-lt"/>
              </a:rPr>
              <a:t>’</a:t>
            </a:r>
            <a:r>
              <a:rPr lang="fr-FR" dirty="0"/>
              <a:t>H²/2</a:t>
            </a:r>
          </a:p>
        </p:txBody>
      </p:sp>
      <p:cxnSp>
        <p:nvCxnSpPr>
          <p:cNvPr id="38" name="Connecteur droit avec flèche 37"/>
          <p:cNvCxnSpPr/>
          <p:nvPr/>
        </p:nvCxnSpPr>
        <p:spPr>
          <a:xfrm>
            <a:off x="931653" y="3321190"/>
            <a:ext cx="17253" cy="211347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638355" y="4209711"/>
            <a:ext cx="328936" cy="369332"/>
          </a:xfrm>
          <a:prstGeom prst="rect">
            <a:avLst/>
          </a:prstGeom>
          <a:noFill/>
        </p:spPr>
        <p:txBody>
          <a:bodyPr wrap="none" rtlCol="0">
            <a:spAutoFit/>
          </a:bodyPr>
          <a:lstStyle/>
          <a:p>
            <a:r>
              <a:rPr lang="fr-FR" dirty="0"/>
              <a:t>H</a:t>
            </a:r>
          </a:p>
        </p:txBody>
      </p:sp>
      <p:sp>
        <p:nvSpPr>
          <p:cNvPr id="128" name="ZoneTexte 127"/>
          <p:cNvSpPr txBox="1"/>
          <p:nvPr/>
        </p:nvSpPr>
        <p:spPr>
          <a:xfrm>
            <a:off x="1015042" y="4888322"/>
            <a:ext cx="535724" cy="369332"/>
          </a:xfrm>
          <a:prstGeom prst="rect">
            <a:avLst/>
          </a:prstGeom>
          <a:noFill/>
        </p:spPr>
        <p:txBody>
          <a:bodyPr wrap="none" rtlCol="0">
            <a:spAutoFit/>
          </a:bodyPr>
          <a:lstStyle/>
          <a:p>
            <a:r>
              <a:rPr lang="fr-FR" dirty="0"/>
              <a:t>H/3</a:t>
            </a:r>
          </a:p>
        </p:txBody>
      </p:sp>
      <p:cxnSp>
        <p:nvCxnSpPr>
          <p:cNvPr id="130" name="Connecteur droit avec flèche 129"/>
          <p:cNvCxnSpPr/>
          <p:nvPr/>
        </p:nvCxnSpPr>
        <p:spPr>
          <a:xfrm>
            <a:off x="1523999" y="4733046"/>
            <a:ext cx="0" cy="7200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226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1015663"/>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2. Méthode de Rankine</a:t>
            </a:r>
          </a:p>
          <a:p>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22</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326571" y="830997"/>
            <a:ext cx="6577378" cy="1477328"/>
          </a:xfrm>
          <a:prstGeom prst="rect">
            <a:avLst/>
          </a:prstGeom>
          <a:noFill/>
        </p:spPr>
        <p:txBody>
          <a:bodyPr wrap="none" rtlCol="0">
            <a:spAutoFit/>
          </a:bodyPr>
          <a:lstStyle/>
          <a:p>
            <a:r>
              <a:rPr lang="fr-FR" u="sng" dirty="0"/>
              <a:t>Application de la méthode de Rankine pour un cas simple de butée : </a:t>
            </a:r>
          </a:p>
          <a:p>
            <a:pPr marL="285750" indent="-285750">
              <a:buFont typeface="Arial" panose="020B0604020202020204" pitchFamily="34" charset="0"/>
              <a:buChar char="•"/>
            </a:pPr>
            <a:r>
              <a:rPr lang="fr-FR" b="1" dirty="0">
                <a:solidFill>
                  <a:srgbClr val="FF0000"/>
                </a:solidFill>
              </a:rPr>
              <a:t>sol purement frottant (c’ = 0), </a:t>
            </a:r>
          </a:p>
          <a:p>
            <a:pPr marL="285750" indent="-285750">
              <a:buFont typeface="Arial" panose="020B0604020202020204" pitchFamily="34" charset="0"/>
              <a:buChar char="•"/>
            </a:pPr>
            <a:r>
              <a:rPr lang="fr-FR" dirty="0"/>
              <a:t>écran vertical (</a:t>
            </a:r>
            <a:r>
              <a:rPr lang="fr-FR" dirty="0">
                <a:latin typeface="Symbol" panose="05050102010706020507" pitchFamily="18" charset="2"/>
              </a:rPr>
              <a:t>l </a:t>
            </a:r>
            <a:r>
              <a:rPr lang="fr-FR" dirty="0"/>
              <a:t>= 0), </a:t>
            </a:r>
          </a:p>
          <a:p>
            <a:pPr marL="285750" indent="-285750">
              <a:buFont typeface="Arial" panose="020B0604020202020204" pitchFamily="34" charset="0"/>
              <a:buChar char="•"/>
            </a:pPr>
            <a:r>
              <a:rPr lang="fr-FR" dirty="0"/>
              <a:t>surface libre horizontale (</a:t>
            </a:r>
            <a:r>
              <a:rPr lang="fr-FR" dirty="0">
                <a:latin typeface="Symbol" panose="05050102010706020507" pitchFamily="18" charset="2"/>
              </a:rPr>
              <a:t>b</a:t>
            </a:r>
            <a:r>
              <a:rPr lang="fr-FR" dirty="0"/>
              <a:t> = 0), </a:t>
            </a:r>
          </a:p>
          <a:p>
            <a:pPr marL="285750" indent="-285750">
              <a:buFont typeface="Arial" panose="020B0604020202020204" pitchFamily="34" charset="0"/>
              <a:buChar char="•"/>
            </a:pPr>
            <a:r>
              <a:rPr lang="fr-FR" dirty="0"/>
              <a:t>sans frottement entre le sol et l’écran (</a:t>
            </a:r>
            <a:r>
              <a:rPr lang="fr-FR" dirty="0">
                <a:latin typeface="Symbol" panose="05050102010706020507" pitchFamily="18" charset="2"/>
              </a:rPr>
              <a:t>d</a:t>
            </a:r>
            <a:r>
              <a:rPr lang="fr-FR" dirty="0"/>
              <a:t> = 0).</a:t>
            </a: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6" name="Line 41"/>
          <p:cNvSpPr>
            <a:spLocks noChangeShapeType="1"/>
          </p:cNvSpPr>
          <p:nvPr/>
        </p:nvSpPr>
        <p:spPr bwMode="auto">
          <a:xfrm>
            <a:off x="5376410" y="4001943"/>
            <a:ext cx="2490882" cy="71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7" name="Line 42"/>
          <p:cNvSpPr>
            <a:spLocks noChangeShapeType="1"/>
          </p:cNvSpPr>
          <p:nvPr/>
        </p:nvSpPr>
        <p:spPr bwMode="auto">
          <a:xfrm>
            <a:off x="6072997" y="4019910"/>
            <a:ext cx="1785668" cy="992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8" name="Line 43"/>
          <p:cNvSpPr>
            <a:spLocks noChangeShapeType="1"/>
          </p:cNvSpPr>
          <p:nvPr/>
        </p:nvSpPr>
        <p:spPr bwMode="auto">
          <a:xfrm>
            <a:off x="6605853" y="3993316"/>
            <a:ext cx="1244185" cy="673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9" name="Line 44"/>
          <p:cNvSpPr>
            <a:spLocks noChangeShapeType="1"/>
          </p:cNvSpPr>
          <p:nvPr/>
        </p:nvSpPr>
        <p:spPr bwMode="auto">
          <a:xfrm>
            <a:off x="7253553" y="3993316"/>
            <a:ext cx="596485" cy="337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 name="Line 47"/>
          <p:cNvSpPr>
            <a:spLocks noChangeShapeType="1"/>
          </p:cNvSpPr>
          <p:nvPr/>
        </p:nvSpPr>
        <p:spPr bwMode="auto">
          <a:xfrm>
            <a:off x="5434642" y="4028536"/>
            <a:ext cx="2415395" cy="1362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 name="Line 49"/>
          <p:cNvSpPr>
            <a:spLocks noChangeShapeType="1"/>
          </p:cNvSpPr>
          <p:nvPr/>
        </p:nvSpPr>
        <p:spPr bwMode="auto">
          <a:xfrm flipH="1">
            <a:off x="6098876" y="4013954"/>
            <a:ext cx="760977" cy="4200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5" name="Line 50"/>
          <p:cNvSpPr>
            <a:spLocks noChangeShapeType="1"/>
          </p:cNvSpPr>
          <p:nvPr/>
        </p:nvSpPr>
        <p:spPr bwMode="auto">
          <a:xfrm flipV="1">
            <a:off x="6340416" y="3993316"/>
            <a:ext cx="1057600" cy="5786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 name="Line 51"/>
          <p:cNvSpPr>
            <a:spLocks noChangeShapeType="1"/>
          </p:cNvSpPr>
          <p:nvPr/>
        </p:nvSpPr>
        <p:spPr bwMode="auto">
          <a:xfrm flipV="1">
            <a:off x="6659593" y="4063041"/>
            <a:ext cx="1190445" cy="6901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7" name="Line 52"/>
          <p:cNvSpPr>
            <a:spLocks noChangeShapeType="1"/>
          </p:cNvSpPr>
          <p:nvPr/>
        </p:nvSpPr>
        <p:spPr bwMode="auto">
          <a:xfrm flipV="1">
            <a:off x="6944264" y="4356338"/>
            <a:ext cx="931653" cy="5434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8" name="Line 53"/>
          <p:cNvSpPr>
            <a:spLocks noChangeShapeType="1"/>
          </p:cNvSpPr>
          <p:nvPr/>
        </p:nvSpPr>
        <p:spPr bwMode="auto">
          <a:xfrm flipV="1">
            <a:off x="7159925" y="4632385"/>
            <a:ext cx="690113" cy="3968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9" name="Line 54"/>
          <p:cNvSpPr>
            <a:spLocks noChangeShapeType="1"/>
          </p:cNvSpPr>
          <p:nvPr/>
        </p:nvSpPr>
        <p:spPr bwMode="auto">
          <a:xfrm flipV="1">
            <a:off x="7490720" y="4994694"/>
            <a:ext cx="342065" cy="1942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1" name="Line 56"/>
          <p:cNvSpPr>
            <a:spLocks noChangeShapeType="1"/>
          </p:cNvSpPr>
          <p:nvPr/>
        </p:nvSpPr>
        <p:spPr bwMode="auto">
          <a:xfrm flipV="1">
            <a:off x="5891843" y="4027074"/>
            <a:ext cx="362366" cy="2516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9" name="ZoneTexte 188"/>
          <p:cNvSpPr txBox="1"/>
          <p:nvPr/>
        </p:nvSpPr>
        <p:spPr>
          <a:xfrm>
            <a:off x="6786874" y="3692766"/>
            <a:ext cx="904415" cy="338554"/>
          </a:xfrm>
          <a:prstGeom prst="rect">
            <a:avLst/>
          </a:prstGeom>
          <a:noFill/>
        </p:spPr>
        <p:txBody>
          <a:bodyPr wrap="none" rtlCol="0">
            <a:spAutoFit/>
          </a:bodyPr>
          <a:lstStyle/>
          <a:p>
            <a:r>
              <a:rPr lang="fr-FR" sz="1600" dirty="0">
                <a:latin typeface="Symbol" panose="05050102010706020507" pitchFamily="18" charset="2"/>
              </a:rPr>
              <a:t>p/4-j</a:t>
            </a:r>
            <a:r>
              <a:rPr lang="fr-FR" sz="1600" dirty="0">
                <a:latin typeface="+mj-lt"/>
              </a:rPr>
              <a:t>’</a:t>
            </a:r>
            <a:r>
              <a:rPr lang="fr-FR" sz="1600" dirty="0">
                <a:latin typeface="Symbol" panose="05050102010706020507" pitchFamily="18" charset="2"/>
              </a:rPr>
              <a:t>/2</a:t>
            </a:r>
            <a:endParaRPr lang="fr-FR" sz="1600" dirty="0"/>
          </a:p>
        </p:txBody>
      </p:sp>
      <p:sp>
        <p:nvSpPr>
          <p:cNvPr id="190" name="ZoneTexte 189"/>
          <p:cNvSpPr txBox="1"/>
          <p:nvPr/>
        </p:nvSpPr>
        <p:spPr>
          <a:xfrm>
            <a:off x="7170899" y="5347708"/>
            <a:ext cx="904415" cy="338554"/>
          </a:xfrm>
          <a:prstGeom prst="rect">
            <a:avLst/>
          </a:prstGeom>
          <a:noFill/>
        </p:spPr>
        <p:txBody>
          <a:bodyPr wrap="none" rtlCol="0">
            <a:spAutoFit/>
          </a:bodyPr>
          <a:lstStyle/>
          <a:p>
            <a:r>
              <a:rPr lang="fr-FR" sz="1600" dirty="0">
                <a:latin typeface="Symbol" panose="05050102010706020507" pitchFamily="18" charset="2"/>
              </a:rPr>
              <a:t>p/4+j</a:t>
            </a:r>
            <a:r>
              <a:rPr lang="fr-FR" sz="1600" dirty="0">
                <a:latin typeface="+mj-lt"/>
              </a:rPr>
              <a:t>’</a:t>
            </a:r>
            <a:r>
              <a:rPr lang="fr-FR" sz="1600" dirty="0">
                <a:latin typeface="Symbol" panose="05050102010706020507" pitchFamily="18" charset="2"/>
              </a:rPr>
              <a:t>/2</a:t>
            </a:r>
            <a:endParaRPr lang="fr-FR" sz="1600" dirty="0"/>
          </a:p>
        </p:txBody>
      </p:sp>
      <p:cxnSp>
        <p:nvCxnSpPr>
          <p:cNvPr id="74" name="Connecteur droit 73"/>
          <p:cNvCxnSpPr/>
          <p:nvPr/>
        </p:nvCxnSpPr>
        <p:spPr>
          <a:xfrm flipH="1">
            <a:off x="7847275" y="4011283"/>
            <a:ext cx="2764" cy="138598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6" name="Line 56"/>
          <p:cNvSpPr>
            <a:spLocks noChangeShapeType="1"/>
          </p:cNvSpPr>
          <p:nvPr/>
        </p:nvSpPr>
        <p:spPr bwMode="auto">
          <a:xfrm flipV="1">
            <a:off x="5604295" y="4011283"/>
            <a:ext cx="227162" cy="1351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 name="Forme libre 6"/>
          <p:cNvSpPr/>
          <p:nvPr/>
        </p:nvSpPr>
        <p:spPr>
          <a:xfrm>
            <a:off x="7032886" y="4011283"/>
            <a:ext cx="135665" cy="129397"/>
          </a:xfrm>
          <a:custGeom>
            <a:avLst/>
            <a:gdLst>
              <a:gd name="connsiteX0" fmla="*/ 32148 w 135665"/>
              <a:gd name="connsiteY0" fmla="*/ 0 h 129397"/>
              <a:gd name="connsiteX1" fmla="*/ 6269 w 135665"/>
              <a:gd name="connsiteY1" fmla="*/ 86265 h 129397"/>
              <a:gd name="connsiteX2" fmla="*/ 135665 w 135665"/>
              <a:gd name="connsiteY2" fmla="*/ 129397 h 129397"/>
            </a:gdLst>
            <a:ahLst/>
            <a:cxnLst>
              <a:cxn ang="0">
                <a:pos x="connsiteX0" y="connsiteY0"/>
              </a:cxn>
              <a:cxn ang="0">
                <a:pos x="connsiteX1" y="connsiteY1"/>
              </a:cxn>
              <a:cxn ang="0">
                <a:pos x="connsiteX2" y="connsiteY2"/>
              </a:cxn>
            </a:cxnLst>
            <a:rect l="l" t="t" r="r" b="b"/>
            <a:pathLst>
              <a:path w="135665" h="129397">
                <a:moveTo>
                  <a:pt x="32148" y="0"/>
                </a:moveTo>
                <a:cubicBezTo>
                  <a:pt x="10582" y="32349"/>
                  <a:pt x="-10984" y="64699"/>
                  <a:pt x="6269" y="86265"/>
                </a:cubicBezTo>
                <a:cubicBezTo>
                  <a:pt x="23522" y="107831"/>
                  <a:pt x="79593" y="118614"/>
                  <a:pt x="135665" y="1293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7633265" y="5115465"/>
            <a:ext cx="182268" cy="163902"/>
          </a:xfrm>
          <a:custGeom>
            <a:avLst/>
            <a:gdLst>
              <a:gd name="connsiteX0" fmla="*/ 1113 w 182268"/>
              <a:gd name="connsiteY0" fmla="*/ 163902 h 163902"/>
              <a:gd name="connsiteX1" fmla="*/ 26992 w 182268"/>
              <a:gd name="connsiteY1" fmla="*/ 60385 h 163902"/>
              <a:gd name="connsiteX2" fmla="*/ 182268 w 182268"/>
              <a:gd name="connsiteY2" fmla="*/ 0 h 163902"/>
            </a:gdLst>
            <a:ahLst/>
            <a:cxnLst>
              <a:cxn ang="0">
                <a:pos x="connsiteX0" y="connsiteY0"/>
              </a:cxn>
              <a:cxn ang="0">
                <a:pos x="connsiteX1" y="connsiteY1"/>
              </a:cxn>
              <a:cxn ang="0">
                <a:pos x="connsiteX2" y="connsiteY2"/>
              </a:cxn>
            </a:cxnLst>
            <a:rect l="l" t="t" r="r" b="b"/>
            <a:pathLst>
              <a:path w="182268" h="163902">
                <a:moveTo>
                  <a:pt x="1113" y="163902"/>
                </a:moveTo>
                <a:cubicBezTo>
                  <a:pt x="-1044" y="125802"/>
                  <a:pt x="-3200" y="87702"/>
                  <a:pt x="26992" y="60385"/>
                </a:cubicBezTo>
                <a:cubicBezTo>
                  <a:pt x="57184" y="33068"/>
                  <a:pt x="119726" y="16534"/>
                  <a:pt x="1822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Line 41"/>
          <p:cNvSpPr>
            <a:spLocks noChangeShapeType="1"/>
          </p:cNvSpPr>
          <p:nvPr/>
        </p:nvSpPr>
        <p:spPr bwMode="auto">
          <a:xfrm>
            <a:off x="931057" y="3990441"/>
            <a:ext cx="2490882" cy="71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81" name="Connecteur droit 80"/>
          <p:cNvCxnSpPr/>
          <p:nvPr/>
        </p:nvCxnSpPr>
        <p:spPr>
          <a:xfrm flipH="1">
            <a:off x="3401922" y="3999781"/>
            <a:ext cx="2764" cy="13859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flipH="1">
            <a:off x="2277373" y="3991174"/>
            <a:ext cx="1110043" cy="1357204"/>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a:off x="3105509" y="4356340"/>
            <a:ext cx="267418" cy="0"/>
          </a:xfrm>
          <a:prstGeom prst="straightConnector1">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flipV="1">
            <a:off x="2846717" y="4658264"/>
            <a:ext cx="543464" cy="1"/>
          </a:xfrm>
          <a:prstGeom prst="straightConnector1">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a:off x="2553419" y="5029221"/>
            <a:ext cx="802256" cy="8606"/>
          </a:xfrm>
          <a:prstGeom prst="straightConnector1">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a:off x="2225615" y="5365631"/>
            <a:ext cx="1147314" cy="17253"/>
          </a:xfrm>
          <a:prstGeom prst="straightConnector1">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ZoneTexte 100"/>
          <p:cNvSpPr txBox="1"/>
          <p:nvPr/>
        </p:nvSpPr>
        <p:spPr>
          <a:xfrm>
            <a:off x="2208363" y="5503673"/>
            <a:ext cx="1173463" cy="369332"/>
          </a:xfrm>
          <a:prstGeom prst="rect">
            <a:avLst/>
          </a:prstGeom>
          <a:noFill/>
        </p:spPr>
        <p:txBody>
          <a:bodyPr wrap="none" rtlCol="0">
            <a:spAutoFit/>
          </a:bodyPr>
          <a:lstStyle/>
          <a:p>
            <a:r>
              <a:rPr lang="fr-FR" dirty="0">
                <a:latin typeface="Symbol" panose="05050102010706020507" pitchFamily="18" charset="2"/>
              </a:rPr>
              <a:t>s</a:t>
            </a:r>
            <a:r>
              <a:rPr lang="fr-FR" dirty="0">
                <a:latin typeface="+mj-lt"/>
              </a:rPr>
              <a:t>’</a:t>
            </a:r>
            <a:r>
              <a:rPr lang="fr-FR" baseline="-25000" dirty="0"/>
              <a:t>p</a:t>
            </a:r>
            <a:r>
              <a:rPr lang="fr-FR" dirty="0"/>
              <a:t> = </a:t>
            </a:r>
            <a:r>
              <a:rPr lang="fr-FR" dirty="0" err="1"/>
              <a:t>K</a:t>
            </a:r>
            <a:r>
              <a:rPr lang="fr-FR" baseline="-25000" dirty="0" err="1"/>
              <a:t>p</a:t>
            </a:r>
            <a:r>
              <a:rPr lang="fr-FR" dirty="0" err="1"/>
              <a:t>.</a:t>
            </a:r>
            <a:r>
              <a:rPr lang="fr-FR" dirty="0" err="1">
                <a:latin typeface="Symbol" panose="05050102010706020507" pitchFamily="18" charset="2"/>
              </a:rPr>
              <a:t>g</a:t>
            </a:r>
            <a:r>
              <a:rPr lang="fr-FR" dirty="0" err="1">
                <a:latin typeface="+mj-lt"/>
              </a:rPr>
              <a:t>’</a:t>
            </a:r>
            <a:r>
              <a:rPr lang="fr-FR" dirty="0" err="1"/>
              <a:t>z</a:t>
            </a:r>
            <a:endParaRPr lang="fr-FR" dirty="0"/>
          </a:p>
        </p:txBody>
      </p:sp>
      <p:sp>
        <p:nvSpPr>
          <p:cNvPr id="109" name="Flèche droite 108"/>
          <p:cNvSpPr/>
          <p:nvPr/>
        </p:nvSpPr>
        <p:spPr>
          <a:xfrm>
            <a:off x="2786330" y="4856672"/>
            <a:ext cx="595223" cy="19842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ZoneTexte 109"/>
          <p:cNvSpPr txBox="1"/>
          <p:nvPr/>
        </p:nvSpPr>
        <p:spPr>
          <a:xfrm>
            <a:off x="1187570" y="4569144"/>
            <a:ext cx="1406732" cy="369332"/>
          </a:xfrm>
          <a:prstGeom prst="rect">
            <a:avLst/>
          </a:prstGeom>
          <a:noFill/>
        </p:spPr>
        <p:txBody>
          <a:bodyPr wrap="none" rtlCol="0">
            <a:spAutoFit/>
          </a:bodyPr>
          <a:lstStyle/>
          <a:p>
            <a:r>
              <a:rPr lang="fr-FR" dirty="0"/>
              <a:t>P</a:t>
            </a:r>
            <a:r>
              <a:rPr lang="fr-FR" baseline="-25000" dirty="0"/>
              <a:t>p</a:t>
            </a:r>
            <a:r>
              <a:rPr lang="fr-FR" dirty="0"/>
              <a:t> = K</a:t>
            </a:r>
            <a:r>
              <a:rPr lang="fr-FR" baseline="-25000" dirty="0"/>
              <a:t>p</a:t>
            </a:r>
            <a:r>
              <a:rPr lang="fr-FR" dirty="0"/>
              <a:t>.</a:t>
            </a:r>
            <a:r>
              <a:rPr lang="fr-FR" dirty="0">
                <a:latin typeface="Symbol" panose="05050102010706020507" pitchFamily="18" charset="2"/>
              </a:rPr>
              <a:t>g</a:t>
            </a:r>
            <a:r>
              <a:rPr lang="fr-FR" dirty="0">
                <a:latin typeface="+mj-lt"/>
              </a:rPr>
              <a:t>’</a:t>
            </a:r>
            <a:r>
              <a:rPr lang="fr-FR" dirty="0"/>
              <a:t>H²/2</a:t>
            </a:r>
          </a:p>
        </p:txBody>
      </p:sp>
      <p:cxnSp>
        <p:nvCxnSpPr>
          <p:cNvPr id="111" name="Connecteur droit avec flèche 110"/>
          <p:cNvCxnSpPr/>
          <p:nvPr/>
        </p:nvCxnSpPr>
        <p:spPr>
          <a:xfrm>
            <a:off x="4287329" y="3994051"/>
            <a:ext cx="25879" cy="1406085"/>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2" name="ZoneTexte 111"/>
          <p:cNvSpPr txBox="1"/>
          <p:nvPr/>
        </p:nvSpPr>
        <p:spPr>
          <a:xfrm>
            <a:off x="4364966" y="4511636"/>
            <a:ext cx="328936" cy="369332"/>
          </a:xfrm>
          <a:prstGeom prst="rect">
            <a:avLst/>
          </a:prstGeom>
          <a:noFill/>
        </p:spPr>
        <p:txBody>
          <a:bodyPr wrap="none" rtlCol="0">
            <a:spAutoFit/>
          </a:bodyPr>
          <a:lstStyle/>
          <a:p>
            <a:r>
              <a:rPr lang="fr-FR" dirty="0"/>
              <a:t>H</a:t>
            </a:r>
          </a:p>
        </p:txBody>
      </p:sp>
      <p:sp>
        <p:nvSpPr>
          <p:cNvPr id="113" name="ZoneTexte 112"/>
          <p:cNvSpPr txBox="1"/>
          <p:nvPr/>
        </p:nvSpPr>
        <p:spPr>
          <a:xfrm>
            <a:off x="3594340" y="4991839"/>
            <a:ext cx="535724" cy="369332"/>
          </a:xfrm>
          <a:prstGeom prst="rect">
            <a:avLst/>
          </a:prstGeom>
          <a:noFill/>
        </p:spPr>
        <p:txBody>
          <a:bodyPr wrap="none" rtlCol="0">
            <a:spAutoFit/>
          </a:bodyPr>
          <a:lstStyle/>
          <a:p>
            <a:r>
              <a:rPr lang="fr-FR" dirty="0"/>
              <a:t>H/3</a:t>
            </a:r>
          </a:p>
        </p:txBody>
      </p:sp>
      <p:cxnSp>
        <p:nvCxnSpPr>
          <p:cNvPr id="114" name="Connecteur droit avec flèche 113"/>
          <p:cNvCxnSpPr/>
          <p:nvPr/>
        </p:nvCxnSpPr>
        <p:spPr>
          <a:xfrm>
            <a:off x="3542579" y="4905575"/>
            <a:ext cx="0" cy="468682"/>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61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1015663"/>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2. Méthode de Rankine</a:t>
            </a:r>
          </a:p>
          <a:p>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23</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326571" y="830997"/>
            <a:ext cx="4678910" cy="1200329"/>
          </a:xfrm>
          <a:prstGeom prst="rect">
            <a:avLst/>
          </a:prstGeom>
          <a:noFill/>
        </p:spPr>
        <p:txBody>
          <a:bodyPr wrap="none" rtlCol="0">
            <a:spAutoFit/>
          </a:bodyPr>
          <a:lstStyle/>
          <a:p>
            <a:r>
              <a:rPr lang="fr-FR" u="sng" dirty="0"/>
              <a:t>En résumé pour des cas simples : </a:t>
            </a:r>
          </a:p>
          <a:p>
            <a:pPr marL="285750" indent="-285750">
              <a:buFont typeface="Arial" panose="020B0604020202020204" pitchFamily="34" charset="0"/>
              <a:buChar char="•"/>
            </a:pPr>
            <a:r>
              <a:rPr lang="fr-FR" dirty="0"/>
              <a:t>écran vertical (</a:t>
            </a:r>
            <a:r>
              <a:rPr lang="fr-FR" dirty="0">
                <a:latin typeface="Symbol" panose="05050102010706020507" pitchFamily="18" charset="2"/>
              </a:rPr>
              <a:t>l </a:t>
            </a:r>
            <a:r>
              <a:rPr lang="fr-FR" dirty="0"/>
              <a:t>= 0), </a:t>
            </a:r>
          </a:p>
          <a:p>
            <a:pPr marL="285750" indent="-285750">
              <a:buFont typeface="Arial" panose="020B0604020202020204" pitchFamily="34" charset="0"/>
              <a:buChar char="•"/>
            </a:pPr>
            <a:r>
              <a:rPr lang="fr-FR" dirty="0"/>
              <a:t>surface libre horizontale (</a:t>
            </a:r>
            <a:r>
              <a:rPr lang="fr-FR" dirty="0">
                <a:latin typeface="Symbol" panose="05050102010706020507" pitchFamily="18" charset="2"/>
              </a:rPr>
              <a:t>b</a:t>
            </a:r>
            <a:r>
              <a:rPr lang="fr-FR" dirty="0"/>
              <a:t> = 0), </a:t>
            </a:r>
          </a:p>
          <a:p>
            <a:pPr marL="285750" indent="-285750">
              <a:buFont typeface="Arial" panose="020B0604020202020204" pitchFamily="34" charset="0"/>
              <a:buChar char="•"/>
            </a:pPr>
            <a:r>
              <a:rPr lang="fr-FR" dirty="0"/>
              <a:t>sans frottement entre le sol et l’écran (</a:t>
            </a:r>
            <a:r>
              <a:rPr lang="fr-FR" dirty="0">
                <a:latin typeface="Symbol" panose="05050102010706020507" pitchFamily="18" charset="2"/>
              </a:rPr>
              <a:t>d</a:t>
            </a:r>
            <a:r>
              <a:rPr lang="fr-FR" dirty="0"/>
              <a:t> = 0).</a:t>
            </a: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56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4465"/>
            <a:ext cx="8856921" cy="301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281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1015663"/>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2. Méthode de Rankine</a:t>
            </a:r>
          </a:p>
          <a:p>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24</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326571" y="830997"/>
            <a:ext cx="4678910" cy="1754326"/>
          </a:xfrm>
          <a:prstGeom prst="rect">
            <a:avLst/>
          </a:prstGeom>
          <a:noFill/>
        </p:spPr>
        <p:txBody>
          <a:bodyPr wrap="none" rtlCol="0">
            <a:spAutoFit/>
          </a:bodyPr>
          <a:lstStyle/>
          <a:p>
            <a:r>
              <a:rPr lang="fr-FR" u="sng" dirty="0"/>
              <a:t>Cas général :</a:t>
            </a:r>
          </a:p>
          <a:p>
            <a:pPr marL="285750" indent="-285750">
              <a:buFont typeface="Arial" panose="020B0604020202020204" pitchFamily="34" charset="0"/>
              <a:buChar char="•"/>
            </a:pPr>
            <a:r>
              <a:rPr lang="fr-FR" b="1" dirty="0">
                <a:solidFill>
                  <a:srgbClr val="FF0000"/>
                </a:solidFill>
              </a:rPr>
              <a:t>sol purement frottant (c’ = 0), </a:t>
            </a:r>
          </a:p>
          <a:p>
            <a:pPr marL="285750" indent="-285750">
              <a:buFont typeface="Arial" panose="020B0604020202020204" pitchFamily="34" charset="0"/>
              <a:buChar char="•"/>
            </a:pPr>
            <a:r>
              <a:rPr lang="fr-FR" dirty="0"/>
              <a:t>écran incliné (</a:t>
            </a:r>
            <a:r>
              <a:rPr lang="fr-FR" dirty="0">
                <a:latin typeface="Symbol" panose="05050102010706020507" pitchFamily="18" charset="2"/>
              </a:rPr>
              <a:t>l </a:t>
            </a:r>
            <a:r>
              <a:rPr lang="fr-FR" dirty="0"/>
              <a:t>≠ 0), </a:t>
            </a:r>
          </a:p>
          <a:p>
            <a:pPr marL="285750" indent="-285750">
              <a:buFont typeface="Arial" panose="020B0604020202020204" pitchFamily="34" charset="0"/>
              <a:buChar char="•"/>
            </a:pPr>
            <a:r>
              <a:rPr lang="fr-FR" dirty="0"/>
              <a:t>surface libre inclinée(</a:t>
            </a:r>
            <a:r>
              <a:rPr lang="fr-FR" dirty="0">
                <a:latin typeface="Symbol" panose="05050102010706020507" pitchFamily="18" charset="2"/>
              </a:rPr>
              <a:t>b</a:t>
            </a:r>
            <a:r>
              <a:rPr lang="fr-FR" dirty="0"/>
              <a:t> ≠ 0), </a:t>
            </a:r>
          </a:p>
          <a:p>
            <a:pPr marL="285750" indent="-285750">
              <a:buFont typeface="Arial" panose="020B0604020202020204" pitchFamily="34" charset="0"/>
              <a:buChar char="•"/>
            </a:pPr>
            <a:r>
              <a:rPr lang="fr-FR" dirty="0"/>
              <a:t>sans frottement entre le sol et l’écran (</a:t>
            </a:r>
            <a:r>
              <a:rPr lang="fr-FR" dirty="0">
                <a:latin typeface="Symbol" panose="05050102010706020507" pitchFamily="18" charset="2"/>
              </a:rPr>
              <a:t>d</a:t>
            </a:r>
            <a:r>
              <a:rPr lang="fr-FR" dirty="0"/>
              <a:t> = 0).</a:t>
            </a:r>
          </a:p>
          <a:p>
            <a:endParaRPr lang="fr-FR" u="sng" dirty="0"/>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434" y="467831"/>
            <a:ext cx="2791158" cy="3184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p:cNvGraphicFramePr>
            <a:graphicFrameLocks noChangeAspect="1"/>
          </p:cNvGraphicFramePr>
          <p:nvPr>
            <p:extLst>
              <p:ext uri="{D42A27DB-BD31-4B8C-83A1-F6EECF244321}">
                <p14:modId xmlns:p14="http://schemas.microsoft.com/office/powerpoint/2010/main" val="2466142141"/>
              </p:ext>
            </p:extLst>
          </p:nvPr>
        </p:nvGraphicFramePr>
        <p:xfrm>
          <a:off x="159083" y="2416028"/>
          <a:ext cx="3260725" cy="803275"/>
        </p:xfrm>
        <a:graphic>
          <a:graphicData uri="http://schemas.openxmlformats.org/presentationml/2006/ole">
            <mc:AlternateContent xmlns:mc="http://schemas.openxmlformats.org/markup-compatibility/2006">
              <mc:Choice xmlns:v="urn:schemas-microsoft-com:vml" Requires="v">
                <p:oleObj spid="_x0000_s33300" name="Equation" r:id="rId4" imgW="1650960" imgH="406080" progId="Equation.DSMT4">
                  <p:embed/>
                </p:oleObj>
              </mc:Choice>
              <mc:Fallback>
                <p:oleObj name="Equation" r:id="rId4" imgW="1650960" imgH="406080" progId="Equation.DSMT4">
                  <p:embed/>
                  <p:pic>
                    <p:nvPicPr>
                      <p:cNvPr id="0" name="Object 3"/>
                      <p:cNvPicPr>
                        <a:picLocks noChangeAspect="1" noChangeArrowheads="1"/>
                      </p:cNvPicPr>
                      <p:nvPr/>
                    </p:nvPicPr>
                    <p:blipFill>
                      <a:blip r:embed="rId5"/>
                      <a:srcRect/>
                      <a:stretch>
                        <a:fillRect/>
                      </a:stretch>
                    </p:blipFill>
                    <p:spPr bwMode="auto">
                      <a:xfrm>
                        <a:off x="159083" y="2416028"/>
                        <a:ext cx="3260725" cy="803275"/>
                      </a:xfrm>
                      <a:prstGeom prst="rect">
                        <a:avLst/>
                      </a:prstGeom>
                      <a:noFill/>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Objet 9"/>
          <p:cNvGraphicFramePr>
            <a:graphicFrameLocks noChangeAspect="1"/>
          </p:cNvGraphicFramePr>
          <p:nvPr>
            <p:extLst>
              <p:ext uri="{D42A27DB-BD31-4B8C-83A1-F6EECF244321}">
                <p14:modId xmlns:p14="http://schemas.microsoft.com/office/powerpoint/2010/main" val="241056865"/>
              </p:ext>
            </p:extLst>
          </p:nvPr>
        </p:nvGraphicFramePr>
        <p:xfrm>
          <a:off x="941271" y="3225218"/>
          <a:ext cx="1249363" cy="622300"/>
        </p:xfrm>
        <a:graphic>
          <a:graphicData uri="http://schemas.openxmlformats.org/presentationml/2006/ole">
            <mc:AlternateContent xmlns:mc="http://schemas.openxmlformats.org/markup-compatibility/2006">
              <mc:Choice xmlns:v="urn:schemas-microsoft-com:vml" Requires="v">
                <p:oleObj spid="_x0000_s33301" name="Equation" r:id="rId6" imgW="736560" imgH="368280" progId="Equation.DSMT4">
                  <p:embed/>
                </p:oleObj>
              </mc:Choice>
              <mc:Fallback>
                <p:oleObj name="Equation" r:id="rId6" imgW="736560" imgH="368280" progId="Equation.DSMT4">
                  <p:embed/>
                  <p:pic>
                    <p:nvPicPr>
                      <p:cNvPr id="0" name="Object 5"/>
                      <p:cNvPicPr>
                        <a:picLocks noChangeAspect="1" noChangeArrowheads="1"/>
                      </p:cNvPicPr>
                      <p:nvPr/>
                    </p:nvPicPr>
                    <p:blipFill>
                      <a:blip r:embed="rId7"/>
                      <a:srcRect/>
                      <a:stretch>
                        <a:fillRect/>
                      </a:stretch>
                    </p:blipFill>
                    <p:spPr bwMode="auto">
                      <a:xfrm>
                        <a:off x="941271" y="3225218"/>
                        <a:ext cx="1249363" cy="622300"/>
                      </a:xfrm>
                      <a:prstGeom prst="rect">
                        <a:avLst/>
                      </a:prstGeom>
                      <a:noFill/>
                    </p:spPr>
                  </p:pic>
                </p:oleObj>
              </mc:Fallback>
            </mc:AlternateContent>
          </a:graphicData>
        </a:graphic>
      </p:graphicFrame>
      <p:sp>
        <p:nvSpPr>
          <p:cNvPr id="13" name="ZoneTexte 12"/>
          <p:cNvSpPr txBox="1"/>
          <p:nvPr/>
        </p:nvSpPr>
        <p:spPr>
          <a:xfrm>
            <a:off x="255175" y="3349227"/>
            <a:ext cx="606576" cy="369332"/>
          </a:xfrm>
          <a:prstGeom prst="rect">
            <a:avLst/>
          </a:prstGeom>
          <a:noFill/>
        </p:spPr>
        <p:txBody>
          <a:bodyPr wrap="none" rtlCol="0">
            <a:spAutoFit/>
          </a:bodyPr>
          <a:lstStyle/>
          <a:p>
            <a:r>
              <a:rPr lang="fr-FR" dirty="0"/>
              <a:t>avec</a:t>
            </a:r>
          </a:p>
        </p:txBody>
      </p:sp>
      <p:sp>
        <p:nvSpPr>
          <p:cNvPr id="15" name="ZoneTexte 14"/>
          <p:cNvSpPr txBox="1"/>
          <p:nvPr/>
        </p:nvSpPr>
        <p:spPr>
          <a:xfrm>
            <a:off x="3423684" y="2615609"/>
            <a:ext cx="1819216" cy="369332"/>
          </a:xfrm>
          <a:prstGeom prst="rect">
            <a:avLst/>
          </a:prstGeom>
          <a:noFill/>
        </p:spPr>
        <p:txBody>
          <a:bodyPr wrap="none" rtlCol="0">
            <a:spAutoFit/>
          </a:bodyPr>
          <a:lstStyle/>
          <a:p>
            <a:r>
              <a:rPr lang="fr-FR" dirty="0"/>
              <a:t>indépendant de z</a:t>
            </a: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2" name="Objet 21"/>
          <p:cNvGraphicFramePr>
            <a:graphicFrameLocks noChangeAspect="1"/>
          </p:cNvGraphicFramePr>
          <p:nvPr>
            <p:extLst>
              <p:ext uri="{D42A27DB-BD31-4B8C-83A1-F6EECF244321}">
                <p14:modId xmlns:p14="http://schemas.microsoft.com/office/powerpoint/2010/main" val="676914865"/>
              </p:ext>
            </p:extLst>
          </p:nvPr>
        </p:nvGraphicFramePr>
        <p:xfrm>
          <a:off x="232439" y="3884392"/>
          <a:ext cx="4691063" cy="709612"/>
        </p:xfrm>
        <a:graphic>
          <a:graphicData uri="http://schemas.openxmlformats.org/presentationml/2006/ole">
            <mc:AlternateContent xmlns:mc="http://schemas.openxmlformats.org/markup-compatibility/2006">
              <mc:Choice xmlns:v="urn:schemas-microsoft-com:vml" Requires="v">
                <p:oleObj spid="_x0000_s33302" name="Equation" r:id="rId8" imgW="2946240" imgH="444240" progId="Equation.DSMT4">
                  <p:embed/>
                </p:oleObj>
              </mc:Choice>
              <mc:Fallback>
                <p:oleObj name="Equation" r:id="rId8" imgW="2946240" imgH="444240" progId="Equation.DSMT4">
                  <p:embed/>
                  <p:pic>
                    <p:nvPicPr>
                      <p:cNvPr id="0" name="Object 7"/>
                      <p:cNvPicPr>
                        <a:picLocks noChangeAspect="1" noChangeArrowheads="1"/>
                      </p:cNvPicPr>
                      <p:nvPr/>
                    </p:nvPicPr>
                    <p:blipFill>
                      <a:blip r:embed="rId9"/>
                      <a:srcRect/>
                      <a:stretch>
                        <a:fillRect/>
                      </a:stretch>
                    </p:blipFill>
                    <p:spPr bwMode="auto">
                      <a:xfrm>
                        <a:off x="232439" y="3884392"/>
                        <a:ext cx="4691063" cy="709612"/>
                      </a:xfrm>
                      <a:prstGeom prst="rect">
                        <a:avLst/>
                      </a:prstGeom>
                      <a:noFill/>
                    </p:spPr>
                  </p:pic>
                </p:oleObj>
              </mc:Fallback>
            </mc:AlternateContent>
          </a:graphicData>
        </a:graphic>
      </p:graphicFrame>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8" name="Objet 27"/>
          <p:cNvGraphicFramePr>
            <a:graphicFrameLocks noChangeAspect="1"/>
          </p:cNvGraphicFramePr>
          <p:nvPr>
            <p:extLst>
              <p:ext uri="{D42A27DB-BD31-4B8C-83A1-F6EECF244321}">
                <p14:modId xmlns:p14="http://schemas.microsoft.com/office/powerpoint/2010/main" val="272532479"/>
              </p:ext>
            </p:extLst>
          </p:nvPr>
        </p:nvGraphicFramePr>
        <p:xfrm>
          <a:off x="5560828" y="3391787"/>
          <a:ext cx="3439230" cy="2975788"/>
        </p:xfrm>
        <a:graphic>
          <a:graphicData uri="http://schemas.openxmlformats.org/presentationml/2006/ole">
            <mc:AlternateContent xmlns:mc="http://schemas.openxmlformats.org/markup-compatibility/2006">
              <mc:Choice xmlns:v="urn:schemas-microsoft-com:vml" Requires="v">
                <p:oleObj spid="_x0000_s33303" r:id="rId10" imgW="4019550" imgH="3476625" progId="Designer.Drawing.8">
                  <p:embed/>
                </p:oleObj>
              </mc:Choice>
              <mc:Fallback>
                <p:oleObj r:id="rId10" imgW="4019550" imgH="3476625" progId="Designer.Drawing.8">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0828" y="3391787"/>
                        <a:ext cx="3439230" cy="2975788"/>
                      </a:xfrm>
                      <a:prstGeom prst="rect">
                        <a:avLst/>
                      </a:prstGeom>
                      <a:noFill/>
                    </p:spPr>
                  </p:pic>
                </p:oleObj>
              </mc:Fallback>
            </mc:AlternateContent>
          </a:graphicData>
        </a:graphic>
      </p:graphicFrame>
      <p:sp>
        <p:nvSpPr>
          <p:cNvPr id="29" name="Rectangle 28"/>
          <p:cNvSpPr/>
          <p:nvPr/>
        </p:nvSpPr>
        <p:spPr>
          <a:xfrm>
            <a:off x="180752" y="4955071"/>
            <a:ext cx="5497033" cy="1200329"/>
          </a:xfrm>
          <a:prstGeom prst="rect">
            <a:avLst/>
          </a:prstGeom>
        </p:spPr>
        <p:txBody>
          <a:bodyPr wrap="square">
            <a:spAutoFit/>
          </a:bodyPr>
          <a:lstStyle/>
          <a:p>
            <a:r>
              <a:rPr lang="fr-FR" dirty="0"/>
              <a:t>L'inconvénient de la théorie de RANKINE est que l'angle </a:t>
            </a:r>
            <a:r>
              <a:rPr lang="fr-FR" dirty="0">
                <a:sym typeface="Symbol"/>
              </a:rPr>
              <a:t></a:t>
            </a:r>
            <a:r>
              <a:rPr lang="fr-FR" dirty="0"/>
              <a:t> de la contrainte de poussée avec la normale à l'écran dépend des conditions géométriques mais n'a pas la réalité physique d'un angle de frottement sol-écran.</a:t>
            </a:r>
          </a:p>
        </p:txBody>
      </p:sp>
      <p:sp>
        <p:nvSpPr>
          <p:cNvPr id="19" name="Éclair 18"/>
          <p:cNvSpPr/>
          <p:nvPr/>
        </p:nvSpPr>
        <p:spPr>
          <a:xfrm>
            <a:off x="0" y="3965944"/>
            <a:ext cx="276447" cy="60605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23364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707886"/>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3. Méthode de </a:t>
            </a:r>
            <a:r>
              <a:rPr lang="fr-FR" sz="2000" b="1" dirty="0" err="1"/>
              <a:t>Boussinesq</a:t>
            </a:r>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25</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148854" y="840548"/>
            <a:ext cx="8846289" cy="1200329"/>
          </a:xfrm>
          <a:prstGeom prst="rect">
            <a:avLst/>
          </a:prstGeom>
        </p:spPr>
        <p:txBody>
          <a:bodyPr wrap="square">
            <a:spAutoFit/>
          </a:bodyPr>
          <a:lstStyle/>
          <a:p>
            <a:r>
              <a:rPr lang="fr-FR" dirty="0"/>
              <a:t>BOUSSINESQ , Professeur à la Faculté de Lille, (1882) a amélioré la théorie de RANKINE en prenant l'interaction réelle entre le sol et l'écran, c'est-à-dire en choisissant la valeur de l'angle de frottement </a:t>
            </a:r>
            <a:r>
              <a:rPr lang="fr-FR" dirty="0">
                <a:sym typeface="Symbol"/>
              </a:rPr>
              <a:t></a:t>
            </a:r>
            <a:r>
              <a:rPr lang="fr-FR" dirty="0"/>
              <a:t> sol-écran et en considérant que les lignes de ruptures ne sont pas rectilignes.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Objet 9"/>
          <p:cNvGraphicFramePr>
            <a:graphicFrameLocks noChangeAspect="1"/>
          </p:cNvGraphicFramePr>
          <p:nvPr>
            <p:extLst>
              <p:ext uri="{D42A27DB-BD31-4B8C-83A1-F6EECF244321}">
                <p14:modId xmlns:p14="http://schemas.microsoft.com/office/powerpoint/2010/main" val="1110455013"/>
              </p:ext>
            </p:extLst>
          </p:nvPr>
        </p:nvGraphicFramePr>
        <p:xfrm>
          <a:off x="499730" y="1935125"/>
          <a:ext cx="3085215" cy="2898609"/>
        </p:xfrm>
        <a:graphic>
          <a:graphicData uri="http://schemas.openxmlformats.org/presentationml/2006/ole">
            <mc:AlternateContent xmlns:mc="http://schemas.openxmlformats.org/markup-compatibility/2006">
              <mc:Choice xmlns:v="urn:schemas-microsoft-com:vml" Requires="v">
                <p:oleObj spid="_x0000_s33920" r:id="rId3" imgW="2590800" imgH="2419350" progId="Designer.Drawing.8">
                  <p:embed/>
                </p:oleObj>
              </mc:Choice>
              <mc:Fallback>
                <p:oleObj r:id="rId3" imgW="2590800" imgH="2419350" progId="Designer.Drawing.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30" y="1935125"/>
                        <a:ext cx="3085215" cy="2898609"/>
                      </a:xfrm>
                      <a:prstGeom prst="rect">
                        <a:avLst/>
                      </a:prstGeom>
                      <a:noFill/>
                    </p:spPr>
                  </p:pic>
                </p:oleObj>
              </mc:Fallback>
            </mc:AlternateContent>
          </a:graphicData>
        </a:graphic>
      </p:graphicFrame>
      <p:sp>
        <p:nvSpPr>
          <p:cNvPr id="13" name="ZoneTexte 12"/>
          <p:cNvSpPr txBox="1"/>
          <p:nvPr/>
        </p:nvSpPr>
        <p:spPr>
          <a:xfrm>
            <a:off x="3604437" y="2711302"/>
            <a:ext cx="2105063" cy="369332"/>
          </a:xfrm>
          <a:prstGeom prst="rect">
            <a:avLst/>
          </a:prstGeom>
          <a:noFill/>
        </p:spPr>
        <p:txBody>
          <a:bodyPr wrap="none" rtlCol="0">
            <a:spAutoFit/>
          </a:bodyPr>
          <a:lstStyle/>
          <a:p>
            <a:r>
              <a:rPr lang="fr-FR" dirty="0"/>
              <a:t>Equilibre de Rankine</a:t>
            </a:r>
          </a:p>
        </p:txBody>
      </p:sp>
      <p:sp>
        <p:nvSpPr>
          <p:cNvPr id="34" name="ZoneTexte 33"/>
          <p:cNvSpPr txBox="1"/>
          <p:nvPr/>
        </p:nvSpPr>
        <p:spPr>
          <a:xfrm>
            <a:off x="1619693" y="4905153"/>
            <a:ext cx="1918217" cy="646331"/>
          </a:xfrm>
          <a:prstGeom prst="rect">
            <a:avLst/>
          </a:prstGeom>
          <a:noFill/>
        </p:spPr>
        <p:txBody>
          <a:bodyPr wrap="none" rtlCol="0">
            <a:spAutoFit/>
          </a:bodyPr>
          <a:lstStyle/>
          <a:p>
            <a:r>
              <a:rPr lang="fr-FR" dirty="0"/>
              <a:t>Conditions limites </a:t>
            </a:r>
          </a:p>
          <a:p>
            <a:pPr algn="ctr"/>
            <a:r>
              <a:rPr lang="fr-FR" dirty="0"/>
              <a:t>liées à l’écran</a:t>
            </a:r>
          </a:p>
        </p:txBody>
      </p:sp>
      <p:sp>
        <p:nvSpPr>
          <p:cNvPr id="15" name="Rectangle 14"/>
          <p:cNvSpPr/>
          <p:nvPr/>
        </p:nvSpPr>
        <p:spPr>
          <a:xfrm>
            <a:off x="4199860" y="3520782"/>
            <a:ext cx="4603899" cy="1200329"/>
          </a:xfrm>
          <a:prstGeom prst="rect">
            <a:avLst/>
          </a:prstGeom>
        </p:spPr>
        <p:txBody>
          <a:bodyPr wrap="square">
            <a:spAutoFit/>
          </a:bodyPr>
          <a:lstStyle/>
          <a:p>
            <a:r>
              <a:rPr lang="fr-FR" dirty="0"/>
              <a:t>Le problème n’a été résolu qu’en </a:t>
            </a:r>
          </a:p>
          <a:p>
            <a:r>
              <a:rPr lang="fr-FR" dirty="0"/>
              <a:t>1948 par </a:t>
            </a:r>
            <a:r>
              <a:rPr lang="fr-FR" b="1" dirty="0"/>
              <a:t>CAQUOT</a:t>
            </a:r>
            <a:r>
              <a:rPr lang="fr-FR" dirty="0"/>
              <a:t> et </a:t>
            </a:r>
            <a:r>
              <a:rPr lang="fr-FR" b="1" dirty="0"/>
              <a:t>KERISEL</a:t>
            </a:r>
            <a:r>
              <a:rPr lang="fr-FR" dirty="0"/>
              <a:t> en résolvant  les équations d’équilibre en coordonnées polaires  (les calculs étant améliorés par ABSI)</a:t>
            </a:r>
          </a:p>
        </p:txBody>
      </p:sp>
      <p:sp>
        <p:nvSpPr>
          <p:cNvPr id="19" name="Flèche droite 18"/>
          <p:cNvSpPr/>
          <p:nvPr/>
        </p:nvSpPr>
        <p:spPr>
          <a:xfrm>
            <a:off x="4508205" y="4944140"/>
            <a:ext cx="457200" cy="25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5071731" y="4869712"/>
            <a:ext cx="3215432" cy="369332"/>
          </a:xfrm>
          <a:prstGeom prst="rect">
            <a:avLst/>
          </a:prstGeom>
          <a:noFill/>
        </p:spPr>
        <p:txBody>
          <a:bodyPr wrap="none" rtlCol="0">
            <a:spAutoFit/>
          </a:bodyPr>
          <a:lstStyle/>
          <a:p>
            <a:r>
              <a:rPr lang="fr-FR" dirty="0"/>
              <a:t>Tables de Caquot, </a:t>
            </a:r>
            <a:r>
              <a:rPr lang="fr-FR" dirty="0" err="1"/>
              <a:t>Kerisel</a:t>
            </a:r>
            <a:r>
              <a:rPr lang="fr-FR" dirty="0"/>
              <a:t> et </a:t>
            </a:r>
            <a:r>
              <a:rPr lang="fr-FR" dirty="0" err="1"/>
              <a:t>Absi</a:t>
            </a:r>
            <a:endParaRPr lang="fr-FR" dirty="0"/>
          </a:p>
        </p:txBody>
      </p:sp>
      <p:sp>
        <p:nvSpPr>
          <p:cNvPr id="38" name="Flèche droite 37"/>
          <p:cNvSpPr/>
          <p:nvPr/>
        </p:nvSpPr>
        <p:spPr>
          <a:xfrm>
            <a:off x="4777564" y="5362355"/>
            <a:ext cx="457200" cy="25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5326912" y="5273748"/>
            <a:ext cx="3465308" cy="369332"/>
          </a:xfrm>
          <a:prstGeom prst="rect">
            <a:avLst/>
          </a:prstGeom>
          <a:noFill/>
        </p:spPr>
        <p:txBody>
          <a:bodyPr wrap="none" rtlCol="0">
            <a:spAutoFit/>
          </a:bodyPr>
          <a:lstStyle/>
          <a:p>
            <a:r>
              <a:rPr lang="fr-FR" dirty="0"/>
              <a:t>Ka et </a:t>
            </a:r>
            <a:r>
              <a:rPr lang="fr-FR" dirty="0" err="1"/>
              <a:t>Kp</a:t>
            </a:r>
            <a:r>
              <a:rPr lang="fr-FR" dirty="0"/>
              <a:t> en fonction de (</a:t>
            </a:r>
            <a:r>
              <a:rPr lang="fr-FR" dirty="0">
                <a:latin typeface="Symbol" panose="05050102010706020507" pitchFamily="18" charset="2"/>
              </a:rPr>
              <a:t>b, l, d, j</a:t>
            </a:r>
            <a:r>
              <a:rPr lang="fr-FR" dirty="0"/>
              <a:t>’)</a:t>
            </a:r>
          </a:p>
        </p:txBody>
      </p:sp>
    </p:spTree>
    <p:extLst>
      <p:ext uri="{BB962C8B-B14F-4D97-AF65-F5344CB8AC3E}">
        <p14:creationId xmlns:p14="http://schemas.microsoft.com/office/powerpoint/2010/main" val="1402009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707886"/>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3. Méthode de </a:t>
            </a:r>
            <a:r>
              <a:rPr lang="fr-FR" sz="2000" b="1" dirty="0" err="1"/>
              <a:t>Boussinesq</a:t>
            </a:r>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26</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3"/>
          <p:cNvSpPr/>
          <p:nvPr/>
        </p:nvSpPr>
        <p:spPr>
          <a:xfrm>
            <a:off x="0" y="783747"/>
            <a:ext cx="9020226" cy="2585323"/>
          </a:xfrm>
          <a:prstGeom prst="rect">
            <a:avLst/>
          </a:prstGeom>
        </p:spPr>
        <p:txBody>
          <a:bodyPr wrap="none">
            <a:spAutoFit/>
          </a:bodyPr>
          <a:lstStyle/>
          <a:p>
            <a:r>
              <a:rPr lang="fr-FR" b="1" dirty="0">
                <a:solidFill>
                  <a:prstClr val="black"/>
                </a:solidFill>
              </a:rPr>
              <a:t>CAQUOT (1881 – 1976)</a:t>
            </a:r>
          </a:p>
          <a:p>
            <a:r>
              <a:rPr lang="fr-FR" dirty="0"/>
              <a:t>Ingénieur des Ponts et Chaussées</a:t>
            </a:r>
          </a:p>
          <a:p>
            <a:r>
              <a:rPr lang="fr-FR" dirty="0"/>
              <a:t>Il contribua au développement de la mécanique des sols, le béton armé, </a:t>
            </a:r>
          </a:p>
          <a:p>
            <a:r>
              <a:rPr lang="fr-FR" dirty="0"/>
              <a:t>les ponts à haubans,  l’hydraulique. </a:t>
            </a:r>
          </a:p>
          <a:p>
            <a:r>
              <a:rPr lang="fr-FR" dirty="0"/>
              <a:t>Parmi les nombreux ouvrages qu’il a contribué à construire : la grande </a:t>
            </a:r>
          </a:p>
          <a:p>
            <a:r>
              <a:rPr lang="fr-FR" dirty="0"/>
              <a:t>statue du Christ à Rio de Janeiro, le pont George V à Glasgow (Ecosse) ou </a:t>
            </a:r>
          </a:p>
          <a:p>
            <a:r>
              <a:rPr lang="fr-FR" dirty="0"/>
              <a:t>encore l’usine marémotrice sur la Rance en Bretagne.</a:t>
            </a:r>
          </a:p>
          <a:p>
            <a:r>
              <a:rPr lang="fr-FR" dirty="0"/>
              <a:t>Il consacra une partie de sa vie à l’aéronautique : </a:t>
            </a:r>
            <a:r>
              <a:rPr lang="fr-FR" dirty="0" err="1"/>
              <a:t>Sup’Aero</a:t>
            </a:r>
            <a:r>
              <a:rPr lang="fr-FR" dirty="0"/>
              <a:t>, ONERA, créateur de la plus grande </a:t>
            </a:r>
          </a:p>
          <a:p>
            <a:r>
              <a:rPr lang="fr-FR" dirty="0"/>
              <a:t>soufflerie de l’époque</a:t>
            </a:r>
          </a:p>
        </p:txBody>
      </p:sp>
      <p:sp>
        <p:nvSpPr>
          <p:cNvPr id="27" name="Rectangle 26"/>
          <p:cNvSpPr/>
          <p:nvPr/>
        </p:nvSpPr>
        <p:spPr>
          <a:xfrm>
            <a:off x="0" y="3963509"/>
            <a:ext cx="8722581" cy="2585323"/>
          </a:xfrm>
          <a:prstGeom prst="rect">
            <a:avLst/>
          </a:prstGeom>
        </p:spPr>
        <p:txBody>
          <a:bodyPr wrap="none">
            <a:spAutoFit/>
          </a:bodyPr>
          <a:lstStyle/>
          <a:p>
            <a:r>
              <a:rPr lang="fr-FR" b="1" dirty="0">
                <a:solidFill>
                  <a:prstClr val="black"/>
                </a:solidFill>
              </a:rPr>
              <a:t>KERISEL (</a:t>
            </a:r>
            <a:r>
              <a:rPr lang="fr-FR" b="1" dirty="0"/>
              <a:t>1908 – 2005)</a:t>
            </a:r>
          </a:p>
          <a:p>
            <a:r>
              <a:rPr lang="fr-FR" dirty="0"/>
              <a:t>Ingénieur général des ponts et chaussées</a:t>
            </a:r>
          </a:p>
          <a:p>
            <a:r>
              <a:rPr lang="fr-FR" dirty="0"/>
              <a:t>Directeur de la Construction au Ministère de la Reconstruction de </a:t>
            </a:r>
          </a:p>
          <a:p>
            <a:r>
              <a:rPr lang="fr-FR" dirty="0"/>
              <a:t>1944 à 1951</a:t>
            </a:r>
          </a:p>
          <a:p>
            <a:r>
              <a:rPr lang="fr-FR" dirty="0">
                <a:solidFill>
                  <a:prstClr val="black"/>
                </a:solidFill>
              </a:rPr>
              <a:t>Fondateur de </a:t>
            </a:r>
            <a:r>
              <a:rPr lang="fr-FR" dirty="0" err="1">
                <a:solidFill>
                  <a:prstClr val="black"/>
                </a:solidFill>
              </a:rPr>
              <a:t>Simecsol</a:t>
            </a:r>
            <a:r>
              <a:rPr lang="fr-FR" dirty="0">
                <a:solidFill>
                  <a:prstClr val="black"/>
                </a:solidFill>
              </a:rPr>
              <a:t> (1952-1979) </a:t>
            </a:r>
            <a:r>
              <a:rPr lang="fr-FR" dirty="0">
                <a:solidFill>
                  <a:prstClr val="black"/>
                </a:solidFill>
                <a:sym typeface="Wingdings" panose="05000000000000000000" pitchFamily="2" charset="2"/>
              </a:rPr>
              <a:t> </a:t>
            </a:r>
            <a:r>
              <a:rPr lang="fr-FR" dirty="0" err="1">
                <a:solidFill>
                  <a:prstClr val="black"/>
                </a:solidFill>
                <a:sym typeface="Wingdings" panose="05000000000000000000" pitchFamily="2" charset="2"/>
              </a:rPr>
              <a:t>Arcadis</a:t>
            </a:r>
            <a:r>
              <a:rPr lang="fr-FR" dirty="0">
                <a:solidFill>
                  <a:prstClr val="black"/>
                </a:solidFill>
                <a:sym typeface="Wingdings" panose="05000000000000000000" pitchFamily="2" charset="2"/>
              </a:rPr>
              <a:t> (2002)</a:t>
            </a:r>
          </a:p>
          <a:p>
            <a:r>
              <a:rPr lang="fr-FR" dirty="0"/>
              <a:t>Professeur titulaire de la chaire de mécanique des sols à l’ENPC de 1951 à 1969</a:t>
            </a:r>
          </a:p>
          <a:p>
            <a:r>
              <a:rPr lang="fr-FR" dirty="0"/>
              <a:t>Il entama une deuxième « carrière » d’égyptologue et se passionna alors pour les ouvrages </a:t>
            </a:r>
          </a:p>
          <a:p>
            <a:r>
              <a:rPr lang="fr-FR" dirty="0"/>
              <a:t>de l'Égypte des Pharaons</a:t>
            </a:r>
            <a:endParaRPr lang="fr-FR" dirty="0">
              <a:solidFill>
                <a:prstClr val="black"/>
              </a:solidFill>
              <a:sym typeface="Wingdings" panose="05000000000000000000" pitchFamily="2" charset="2"/>
            </a:endParaRPr>
          </a:p>
          <a:p>
            <a:r>
              <a:rPr lang="fr-FR" dirty="0">
                <a:solidFill>
                  <a:prstClr val="black"/>
                </a:solidFill>
              </a:rPr>
              <a:t> </a:t>
            </a:r>
            <a:endParaRPr lang="fr-FR" dirty="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80" y="691117"/>
            <a:ext cx="1287744" cy="186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900" y="3230608"/>
            <a:ext cx="2473509" cy="177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518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707886"/>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3. Méthode de </a:t>
            </a:r>
            <a:r>
              <a:rPr lang="fr-FR" sz="2000" b="1" dirty="0" err="1"/>
              <a:t>Boussinesq</a:t>
            </a:r>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27</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7" name="Objet 26"/>
          <p:cNvGraphicFramePr>
            <a:graphicFrameLocks noChangeAspect="1"/>
          </p:cNvGraphicFramePr>
          <p:nvPr>
            <p:extLst>
              <p:ext uri="{D42A27DB-BD31-4B8C-83A1-F6EECF244321}">
                <p14:modId xmlns:p14="http://schemas.microsoft.com/office/powerpoint/2010/main" val="3831895170"/>
              </p:ext>
            </p:extLst>
          </p:nvPr>
        </p:nvGraphicFramePr>
        <p:xfrm>
          <a:off x="2764465" y="1020725"/>
          <a:ext cx="4568961" cy="5330455"/>
        </p:xfrm>
        <a:graphic>
          <a:graphicData uri="http://schemas.openxmlformats.org/presentationml/2006/ole">
            <mc:AlternateContent xmlns:mc="http://schemas.openxmlformats.org/markup-compatibility/2006">
              <mc:Choice xmlns:v="urn:schemas-microsoft-com:vml" Requires="v">
                <p:oleObj spid="_x0000_s35202" name="Feuille de calcul" r:id="rId3" imgW="4447032" imgH="5187696" progId="Excel.Sheet.8">
                  <p:embed/>
                </p:oleObj>
              </mc:Choice>
              <mc:Fallback>
                <p:oleObj name="Feuille de calcul" r:id="rId3" imgW="4447032" imgH="5187696" progId="Excel.Shee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4465" y="1020725"/>
                        <a:ext cx="4568961" cy="5330455"/>
                      </a:xfrm>
                      <a:prstGeom prst="rect">
                        <a:avLst/>
                      </a:prstGeom>
                      <a:noFill/>
                    </p:spPr>
                  </p:pic>
                </p:oleObj>
              </mc:Fallback>
            </mc:AlternateContent>
          </a:graphicData>
        </a:graphic>
      </p:graphicFrame>
      <p:graphicFrame>
        <p:nvGraphicFramePr>
          <p:cNvPr id="28" name="Objet 27"/>
          <p:cNvGraphicFramePr>
            <a:graphicFrameLocks noChangeAspect="1"/>
          </p:cNvGraphicFramePr>
          <p:nvPr>
            <p:extLst>
              <p:ext uri="{D42A27DB-BD31-4B8C-83A1-F6EECF244321}">
                <p14:modId xmlns:p14="http://schemas.microsoft.com/office/powerpoint/2010/main" val="1961104377"/>
              </p:ext>
            </p:extLst>
          </p:nvPr>
        </p:nvGraphicFramePr>
        <p:xfrm>
          <a:off x="1561952" y="1066172"/>
          <a:ext cx="760413" cy="512762"/>
        </p:xfrm>
        <a:graphic>
          <a:graphicData uri="http://schemas.openxmlformats.org/presentationml/2006/ole">
            <mc:AlternateContent xmlns:mc="http://schemas.openxmlformats.org/markup-compatibility/2006">
              <mc:Choice xmlns:v="urn:schemas-microsoft-com:vml" Requires="v">
                <p:oleObj spid="_x0000_s35203" name="Equation" r:id="rId5" imgW="545760" imgH="368280" progId="Equation.DSMT4">
                  <p:embed/>
                </p:oleObj>
              </mc:Choice>
              <mc:Fallback>
                <p:oleObj name="Equation" r:id="rId5" imgW="545760" imgH="368280" progId="Equation.DSMT4">
                  <p:embed/>
                  <p:pic>
                    <p:nvPicPr>
                      <p:cNvPr id="0" name="Object 4"/>
                      <p:cNvPicPr>
                        <a:picLocks noChangeAspect="1" noChangeArrowheads="1"/>
                      </p:cNvPicPr>
                      <p:nvPr/>
                    </p:nvPicPr>
                    <p:blipFill>
                      <a:blip r:embed="rId6"/>
                      <a:srcRect/>
                      <a:stretch>
                        <a:fillRect/>
                      </a:stretch>
                    </p:blipFill>
                    <p:spPr bwMode="auto">
                      <a:xfrm>
                        <a:off x="1561952" y="1066172"/>
                        <a:ext cx="760413" cy="512762"/>
                      </a:xfrm>
                      <a:prstGeom prst="rect">
                        <a:avLst/>
                      </a:prstGeom>
                      <a:noFill/>
                    </p:spPr>
                  </p:pic>
                </p:oleObj>
              </mc:Fallback>
            </mc:AlternateContent>
          </a:graphicData>
        </a:graphic>
      </p:graphicFrame>
      <p:graphicFrame>
        <p:nvGraphicFramePr>
          <p:cNvPr id="29" name="Objet 28"/>
          <p:cNvGraphicFramePr>
            <a:graphicFrameLocks noChangeAspect="1"/>
          </p:cNvGraphicFramePr>
          <p:nvPr>
            <p:extLst>
              <p:ext uri="{D42A27DB-BD31-4B8C-83A1-F6EECF244321}">
                <p14:modId xmlns:p14="http://schemas.microsoft.com/office/powerpoint/2010/main" val="2128200006"/>
              </p:ext>
            </p:extLst>
          </p:nvPr>
        </p:nvGraphicFramePr>
        <p:xfrm>
          <a:off x="1528799" y="1690576"/>
          <a:ext cx="725488" cy="490538"/>
        </p:xfrm>
        <a:graphic>
          <a:graphicData uri="http://schemas.openxmlformats.org/presentationml/2006/ole">
            <mc:AlternateContent xmlns:mc="http://schemas.openxmlformats.org/markup-compatibility/2006">
              <mc:Choice xmlns:v="urn:schemas-microsoft-com:vml" Requires="v">
                <p:oleObj spid="_x0000_s35204" name="Equation" r:id="rId7" imgW="545760" imgH="368280" progId="Equation.DSMT4">
                  <p:embed/>
                </p:oleObj>
              </mc:Choice>
              <mc:Fallback>
                <p:oleObj name="Equation" r:id="rId7" imgW="545760" imgH="368280" progId="Equation.DSMT4">
                  <p:embed/>
                  <p:pic>
                    <p:nvPicPr>
                      <p:cNvPr id="0" name="Object 3"/>
                      <p:cNvPicPr>
                        <a:picLocks noChangeAspect="1" noChangeArrowheads="1"/>
                      </p:cNvPicPr>
                      <p:nvPr/>
                    </p:nvPicPr>
                    <p:blipFill>
                      <a:blip r:embed="rId8"/>
                      <a:srcRect/>
                      <a:stretch>
                        <a:fillRect/>
                      </a:stretch>
                    </p:blipFill>
                    <p:spPr bwMode="auto">
                      <a:xfrm>
                        <a:off x="1528799" y="1690576"/>
                        <a:ext cx="725488" cy="490538"/>
                      </a:xfrm>
                      <a:prstGeom prst="rect">
                        <a:avLst/>
                      </a:prstGeom>
                      <a:noFill/>
                    </p:spPr>
                  </p:pic>
                </p:oleObj>
              </mc:Fallback>
            </mc:AlternateContent>
          </a:graphicData>
        </a:graphic>
      </p:graphicFrame>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3" name="ZoneTexte 32"/>
          <p:cNvSpPr txBox="1"/>
          <p:nvPr/>
        </p:nvSpPr>
        <p:spPr>
          <a:xfrm>
            <a:off x="1286540" y="669851"/>
            <a:ext cx="5613991" cy="369332"/>
          </a:xfrm>
          <a:prstGeom prst="rect">
            <a:avLst/>
          </a:prstGeom>
          <a:noFill/>
        </p:spPr>
        <p:txBody>
          <a:bodyPr wrap="square" rtlCol="0">
            <a:spAutoFit/>
          </a:bodyPr>
          <a:lstStyle/>
          <a:p>
            <a:r>
              <a:rPr lang="fr-FR" dirty="0"/>
              <a:t>Exemple d’une table de poussée (Ka)</a:t>
            </a:r>
          </a:p>
        </p:txBody>
      </p:sp>
    </p:spTree>
    <p:extLst>
      <p:ext uri="{BB962C8B-B14F-4D97-AF65-F5344CB8AC3E}">
        <p14:creationId xmlns:p14="http://schemas.microsoft.com/office/powerpoint/2010/main" val="4052531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707886"/>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4.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solidFill>
                  <a:srgbClr val="FF0000"/>
                </a:solidFill>
              </a:rPr>
              <a:t>28</a:t>
            </a:fld>
            <a:endParaRPr lang="fr-FR" dirty="0">
              <a:solidFill>
                <a:srgbClr val="FF0000"/>
              </a:solidFill>
            </a:endParaRPr>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2" name="ZoneTexte 1"/>
          <p:cNvSpPr txBox="1"/>
          <p:nvPr/>
        </p:nvSpPr>
        <p:spPr>
          <a:xfrm>
            <a:off x="255182" y="1020726"/>
            <a:ext cx="8265596" cy="369332"/>
          </a:xfrm>
          <a:prstGeom prst="rect">
            <a:avLst/>
          </a:prstGeom>
          <a:noFill/>
        </p:spPr>
        <p:txBody>
          <a:bodyPr wrap="none" rtlCol="0">
            <a:spAutoFit/>
          </a:bodyPr>
          <a:lstStyle/>
          <a:p>
            <a:r>
              <a:rPr lang="fr-FR" dirty="0"/>
              <a:t>Calcul de la poussée d’un terrain surmonté d’un talus semi-infini sur un écran vertical </a:t>
            </a:r>
          </a:p>
        </p:txBody>
      </p:sp>
      <p:sp>
        <p:nvSpPr>
          <p:cNvPr id="10" name="Rectangle 9"/>
          <p:cNvSpPr/>
          <p:nvPr/>
        </p:nvSpPr>
        <p:spPr>
          <a:xfrm>
            <a:off x="1477926" y="2541181"/>
            <a:ext cx="244548" cy="1988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a:stCxn id="10" idx="0"/>
          </p:cNvCxnSpPr>
          <p:nvPr/>
        </p:nvCxnSpPr>
        <p:spPr>
          <a:xfrm>
            <a:off x="1600200" y="2541181"/>
            <a:ext cx="2089298" cy="0"/>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10" idx="0"/>
          </p:cNvCxnSpPr>
          <p:nvPr/>
        </p:nvCxnSpPr>
        <p:spPr>
          <a:xfrm flipV="1">
            <a:off x="1600200" y="1924493"/>
            <a:ext cx="1834116" cy="6166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700670" y="2169042"/>
            <a:ext cx="1013419" cy="369332"/>
          </a:xfrm>
          <a:prstGeom prst="rect">
            <a:avLst/>
          </a:prstGeom>
          <a:noFill/>
        </p:spPr>
        <p:txBody>
          <a:bodyPr wrap="none" rtlCol="0">
            <a:spAutoFit/>
          </a:bodyPr>
          <a:lstStyle/>
          <a:p>
            <a:r>
              <a:rPr lang="fr-FR" dirty="0">
                <a:latin typeface="Symbol" panose="05050102010706020507" pitchFamily="18" charset="2"/>
              </a:rPr>
              <a:t>b</a:t>
            </a:r>
            <a:r>
              <a:rPr lang="fr-FR" dirty="0"/>
              <a:t> = + 18°</a:t>
            </a:r>
          </a:p>
        </p:txBody>
      </p:sp>
      <p:sp>
        <p:nvSpPr>
          <p:cNvPr id="34" name="Forme libre 33"/>
          <p:cNvSpPr/>
          <p:nvPr/>
        </p:nvSpPr>
        <p:spPr>
          <a:xfrm>
            <a:off x="2488019" y="2254102"/>
            <a:ext cx="85317" cy="297712"/>
          </a:xfrm>
          <a:custGeom>
            <a:avLst/>
            <a:gdLst>
              <a:gd name="connsiteX0" fmla="*/ 21265 w 85317"/>
              <a:gd name="connsiteY0" fmla="*/ 297712 h 297712"/>
              <a:gd name="connsiteX1" fmla="*/ 85060 w 85317"/>
              <a:gd name="connsiteY1" fmla="*/ 148856 h 297712"/>
              <a:gd name="connsiteX2" fmla="*/ 0 w 85317"/>
              <a:gd name="connsiteY2" fmla="*/ 0 h 297712"/>
            </a:gdLst>
            <a:ahLst/>
            <a:cxnLst>
              <a:cxn ang="0">
                <a:pos x="connsiteX0" y="connsiteY0"/>
              </a:cxn>
              <a:cxn ang="0">
                <a:pos x="connsiteX1" y="connsiteY1"/>
              </a:cxn>
              <a:cxn ang="0">
                <a:pos x="connsiteX2" y="connsiteY2"/>
              </a:cxn>
            </a:cxnLst>
            <a:rect l="l" t="t" r="r" b="b"/>
            <a:pathLst>
              <a:path w="85317" h="297712">
                <a:moveTo>
                  <a:pt x="21265" y="297712"/>
                </a:moveTo>
                <a:cubicBezTo>
                  <a:pt x="54934" y="248093"/>
                  <a:pt x="88604" y="198475"/>
                  <a:pt x="85060" y="148856"/>
                </a:cubicBezTo>
                <a:cubicBezTo>
                  <a:pt x="81516" y="99237"/>
                  <a:pt x="40758" y="49618"/>
                  <a:pt x="0" y="0"/>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2991293" y="2980661"/>
            <a:ext cx="1451038" cy="646331"/>
          </a:xfrm>
          <a:prstGeom prst="rect">
            <a:avLst/>
          </a:prstGeom>
          <a:noFill/>
        </p:spPr>
        <p:txBody>
          <a:bodyPr wrap="none" rtlCol="0">
            <a:spAutoFit/>
          </a:bodyPr>
          <a:lstStyle/>
          <a:p>
            <a:r>
              <a:rPr lang="fr-FR" dirty="0">
                <a:latin typeface="Symbol" panose="05050102010706020507" pitchFamily="18" charset="2"/>
              </a:rPr>
              <a:t>j</a:t>
            </a:r>
            <a:r>
              <a:rPr lang="fr-FR" dirty="0">
                <a:latin typeface="+mj-lt"/>
              </a:rPr>
              <a:t>’</a:t>
            </a:r>
            <a:r>
              <a:rPr lang="fr-FR" dirty="0"/>
              <a:t> = + 30°</a:t>
            </a:r>
          </a:p>
          <a:p>
            <a:r>
              <a:rPr lang="fr-FR" dirty="0">
                <a:latin typeface="Symbol" panose="05050102010706020507" pitchFamily="18" charset="2"/>
              </a:rPr>
              <a:t>g</a:t>
            </a:r>
            <a:r>
              <a:rPr lang="fr-FR" dirty="0"/>
              <a:t>’ = 21 </a:t>
            </a:r>
            <a:r>
              <a:rPr lang="fr-FR" dirty="0" err="1"/>
              <a:t>kN</a:t>
            </a:r>
            <a:r>
              <a:rPr lang="fr-FR" dirty="0"/>
              <a:t>/m</a:t>
            </a:r>
            <a:r>
              <a:rPr lang="fr-FR" baseline="30000" dirty="0"/>
              <a:t>3</a:t>
            </a:r>
          </a:p>
        </p:txBody>
      </p:sp>
      <p:cxnSp>
        <p:nvCxnSpPr>
          <p:cNvPr id="36" name="Connecteur droit avec flèche 35"/>
          <p:cNvCxnSpPr/>
          <p:nvPr/>
        </p:nvCxnSpPr>
        <p:spPr>
          <a:xfrm flipH="1">
            <a:off x="1233377" y="2541181"/>
            <a:ext cx="10632" cy="1988289"/>
          </a:xfrm>
          <a:prstGeom prst="straightConnector1">
            <a:avLst/>
          </a:prstGeom>
          <a:ln>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223284" y="3274828"/>
            <a:ext cx="1021433" cy="369332"/>
          </a:xfrm>
          <a:prstGeom prst="rect">
            <a:avLst/>
          </a:prstGeom>
          <a:noFill/>
        </p:spPr>
        <p:txBody>
          <a:bodyPr wrap="none" rtlCol="0">
            <a:spAutoFit/>
          </a:bodyPr>
          <a:lstStyle/>
          <a:p>
            <a:r>
              <a:rPr lang="fr-FR" dirty="0"/>
              <a:t>H = 10 m</a:t>
            </a:r>
          </a:p>
        </p:txBody>
      </p:sp>
      <p:sp>
        <p:nvSpPr>
          <p:cNvPr id="51" name="ZoneTexte 50"/>
          <p:cNvSpPr txBox="1"/>
          <p:nvPr/>
        </p:nvSpPr>
        <p:spPr>
          <a:xfrm>
            <a:off x="910855" y="4664150"/>
            <a:ext cx="1845377" cy="369332"/>
          </a:xfrm>
          <a:prstGeom prst="rect">
            <a:avLst/>
          </a:prstGeom>
          <a:noFill/>
        </p:spPr>
        <p:txBody>
          <a:bodyPr wrap="none" rtlCol="0">
            <a:spAutoFit/>
          </a:bodyPr>
          <a:lstStyle/>
          <a:p>
            <a:r>
              <a:rPr lang="fr-FR" dirty="0">
                <a:latin typeface="Symbol" panose="05050102010706020507" pitchFamily="18" charset="2"/>
              </a:rPr>
              <a:t>d</a:t>
            </a:r>
            <a:r>
              <a:rPr lang="fr-FR" dirty="0">
                <a:latin typeface="+mj-lt"/>
              </a:rPr>
              <a:t>a</a:t>
            </a:r>
            <a:r>
              <a:rPr lang="fr-FR" dirty="0">
                <a:latin typeface="Symbol" panose="05050102010706020507" pitchFamily="18" charset="2"/>
              </a:rPr>
              <a:t> = 2/3j</a:t>
            </a:r>
            <a:r>
              <a:rPr lang="fr-FR" dirty="0">
                <a:latin typeface="+mj-lt"/>
              </a:rPr>
              <a:t>’</a:t>
            </a:r>
            <a:r>
              <a:rPr lang="fr-FR" dirty="0"/>
              <a:t> = + 20°</a:t>
            </a:r>
          </a:p>
        </p:txBody>
      </p:sp>
      <p:sp>
        <p:nvSpPr>
          <p:cNvPr id="38" name="ZoneTexte 37"/>
          <p:cNvSpPr txBox="1"/>
          <p:nvPr/>
        </p:nvSpPr>
        <p:spPr>
          <a:xfrm>
            <a:off x="4051005" y="4742121"/>
            <a:ext cx="3561681" cy="923330"/>
          </a:xfrm>
          <a:prstGeom prst="rect">
            <a:avLst/>
          </a:prstGeom>
          <a:noFill/>
        </p:spPr>
        <p:txBody>
          <a:bodyPr wrap="none" rtlCol="0">
            <a:spAutoFit/>
          </a:bodyPr>
          <a:lstStyle/>
          <a:p>
            <a:pPr marL="342900" indent="-342900">
              <a:buAutoNum type="arabicPeriod"/>
            </a:pPr>
            <a:r>
              <a:rPr lang="fr-FR" dirty="0"/>
              <a:t>Méthode de Coulomb</a:t>
            </a:r>
          </a:p>
          <a:p>
            <a:pPr marL="342900" indent="-342900">
              <a:buAutoNum type="arabicPeriod"/>
            </a:pPr>
            <a:r>
              <a:rPr lang="fr-FR" dirty="0"/>
              <a:t>Méthode Rankine</a:t>
            </a:r>
          </a:p>
          <a:p>
            <a:pPr marL="342900" indent="-342900">
              <a:buAutoNum type="arabicPeriod"/>
            </a:pPr>
            <a:r>
              <a:rPr lang="fr-FR" dirty="0"/>
              <a:t>Tables de Caquot, </a:t>
            </a:r>
            <a:r>
              <a:rPr lang="fr-FR" dirty="0" err="1"/>
              <a:t>Kérisel</a:t>
            </a:r>
            <a:r>
              <a:rPr lang="fr-FR" dirty="0"/>
              <a:t> et </a:t>
            </a:r>
            <a:r>
              <a:rPr lang="fr-FR" dirty="0" err="1"/>
              <a:t>Absi</a:t>
            </a:r>
            <a:endParaRPr lang="fr-FR" dirty="0"/>
          </a:p>
        </p:txBody>
      </p:sp>
    </p:spTree>
    <p:extLst>
      <p:ext uri="{BB962C8B-B14F-4D97-AF65-F5344CB8AC3E}">
        <p14:creationId xmlns:p14="http://schemas.microsoft.com/office/powerpoint/2010/main" val="4110912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707886"/>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4.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solidFill>
                  <a:srgbClr val="FF0000"/>
                </a:solidFill>
              </a:rPr>
              <a:t>29</a:t>
            </a:fld>
            <a:endParaRPr lang="fr-FR" dirty="0">
              <a:solidFill>
                <a:srgbClr val="FF0000"/>
              </a:solidFill>
            </a:endParaRPr>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2" name="ZoneTexte 1"/>
          <p:cNvSpPr txBox="1"/>
          <p:nvPr/>
        </p:nvSpPr>
        <p:spPr>
          <a:xfrm>
            <a:off x="255182" y="1020726"/>
            <a:ext cx="8265596" cy="369332"/>
          </a:xfrm>
          <a:prstGeom prst="rect">
            <a:avLst/>
          </a:prstGeom>
          <a:noFill/>
        </p:spPr>
        <p:txBody>
          <a:bodyPr wrap="none" rtlCol="0">
            <a:spAutoFit/>
          </a:bodyPr>
          <a:lstStyle/>
          <a:p>
            <a:r>
              <a:rPr lang="fr-FR" dirty="0"/>
              <a:t>Calcul de la poussée d’un terrain  surmonté d’un talus semi-infini sur un écran vertical </a:t>
            </a:r>
          </a:p>
        </p:txBody>
      </p:sp>
      <p:sp>
        <p:nvSpPr>
          <p:cNvPr id="46" name="ZoneTexte 45"/>
          <p:cNvSpPr txBox="1"/>
          <p:nvPr/>
        </p:nvSpPr>
        <p:spPr>
          <a:xfrm>
            <a:off x="340242" y="1382233"/>
            <a:ext cx="2591159" cy="369332"/>
          </a:xfrm>
          <a:prstGeom prst="rect">
            <a:avLst/>
          </a:prstGeom>
          <a:noFill/>
        </p:spPr>
        <p:txBody>
          <a:bodyPr wrap="none" rtlCol="0">
            <a:spAutoFit/>
          </a:bodyPr>
          <a:lstStyle/>
          <a:p>
            <a:pPr marL="342900" indent="-342900">
              <a:buAutoNum type="arabicPeriod"/>
            </a:pPr>
            <a:r>
              <a:rPr lang="fr-FR" dirty="0"/>
              <a:t>Méthode de Coulomb</a:t>
            </a:r>
          </a:p>
        </p:txBody>
      </p:sp>
      <p:graphicFrame>
        <p:nvGraphicFramePr>
          <p:cNvPr id="13" name="Objet 12"/>
          <p:cNvGraphicFramePr>
            <a:graphicFrameLocks noChangeAspect="1"/>
          </p:cNvGraphicFramePr>
          <p:nvPr>
            <p:extLst>
              <p:ext uri="{D42A27DB-BD31-4B8C-83A1-F6EECF244321}">
                <p14:modId xmlns:p14="http://schemas.microsoft.com/office/powerpoint/2010/main" val="3586995718"/>
              </p:ext>
            </p:extLst>
          </p:nvPr>
        </p:nvGraphicFramePr>
        <p:xfrm>
          <a:off x="563563" y="2012950"/>
          <a:ext cx="7785100" cy="1106488"/>
        </p:xfrm>
        <a:graphic>
          <a:graphicData uri="http://schemas.openxmlformats.org/presentationml/2006/ole">
            <mc:AlternateContent xmlns:mc="http://schemas.openxmlformats.org/markup-compatibility/2006">
              <mc:Choice xmlns:v="urn:schemas-microsoft-com:vml" Requires="v">
                <p:oleObj spid="_x0000_s36088" name="Equation" r:id="rId3" imgW="4825800" imgH="685800" progId="Equation.DSMT4">
                  <p:embed/>
                </p:oleObj>
              </mc:Choice>
              <mc:Fallback>
                <p:oleObj name="Equation" r:id="rId3" imgW="4825800" imgH="685800" progId="Equation.DSMT4">
                  <p:embed/>
                  <p:pic>
                    <p:nvPicPr>
                      <p:cNvPr id="0" name="Objet 15"/>
                      <p:cNvPicPr>
                        <a:picLocks noChangeAspect="1" noChangeArrowheads="1"/>
                      </p:cNvPicPr>
                      <p:nvPr/>
                    </p:nvPicPr>
                    <p:blipFill>
                      <a:blip r:embed="rId4"/>
                      <a:srcRect/>
                      <a:stretch>
                        <a:fillRect/>
                      </a:stretch>
                    </p:blipFill>
                    <p:spPr bwMode="auto">
                      <a:xfrm>
                        <a:off x="563563" y="2012950"/>
                        <a:ext cx="77851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t 18"/>
          <p:cNvGraphicFramePr>
            <a:graphicFrameLocks noChangeAspect="1"/>
          </p:cNvGraphicFramePr>
          <p:nvPr>
            <p:extLst>
              <p:ext uri="{D42A27DB-BD31-4B8C-83A1-F6EECF244321}">
                <p14:modId xmlns:p14="http://schemas.microsoft.com/office/powerpoint/2010/main" val="1787921483"/>
              </p:ext>
            </p:extLst>
          </p:nvPr>
        </p:nvGraphicFramePr>
        <p:xfrm>
          <a:off x="622300" y="4084306"/>
          <a:ext cx="5614988" cy="1582737"/>
        </p:xfrm>
        <a:graphic>
          <a:graphicData uri="http://schemas.openxmlformats.org/presentationml/2006/ole">
            <mc:AlternateContent xmlns:mc="http://schemas.openxmlformats.org/markup-compatibility/2006">
              <mc:Choice xmlns:v="urn:schemas-microsoft-com:vml" Requires="v">
                <p:oleObj spid="_x0000_s36089" name="Equation" r:id="rId5" imgW="3365280" imgH="952200" progId="Equation.DSMT4">
                  <p:embed/>
                </p:oleObj>
              </mc:Choice>
              <mc:Fallback>
                <p:oleObj name="Equation" r:id="rId5" imgW="3365280" imgH="952200" progId="Equation.DSMT4">
                  <p:embed/>
                  <p:pic>
                    <p:nvPicPr>
                      <p:cNvPr id="0" name="Objet 17"/>
                      <p:cNvPicPr>
                        <a:picLocks noChangeAspect="1" noChangeArrowheads="1"/>
                      </p:cNvPicPr>
                      <p:nvPr/>
                    </p:nvPicPr>
                    <p:blipFill>
                      <a:blip r:embed="rId6"/>
                      <a:srcRect/>
                      <a:stretch>
                        <a:fillRect/>
                      </a:stretch>
                    </p:blipFill>
                    <p:spPr bwMode="auto">
                      <a:xfrm>
                        <a:off x="622300" y="4084306"/>
                        <a:ext cx="5614988"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7" name="ZoneTexte 26"/>
              <p:cNvSpPr txBox="1"/>
              <p:nvPr/>
            </p:nvSpPr>
            <p:spPr>
              <a:xfrm>
                <a:off x="494414" y="3365205"/>
                <a:ext cx="2909643" cy="483466"/>
              </a:xfrm>
              <a:prstGeom prst="rect">
                <a:avLst/>
              </a:prstGeom>
              <a:noFill/>
            </p:spPr>
            <p:txBody>
              <a:bodyPr wrap="none" rtlCol="0">
                <a:spAutoFit/>
              </a:bodyPr>
              <a:lstStyle/>
              <a:p>
                <a14:m>
                  <m:oMath xmlns:m="http://schemas.openxmlformats.org/officeDocument/2006/math">
                    <m:r>
                      <a:rPr lang="fr-FR" b="0" i="1" smtClean="0">
                        <a:latin typeface="Cambria Math"/>
                      </a:rPr>
                      <m:t>𝑃𝑎</m:t>
                    </m:r>
                    <m:r>
                      <a:rPr lang="fr-FR" b="0" i="1" smtClean="0">
                        <a:latin typeface="Cambria Math"/>
                      </a:rPr>
                      <m:t>= </m:t>
                    </m:r>
                    <m:f>
                      <m:fPr>
                        <m:ctrlPr>
                          <a:rPr lang="fr-FR" b="0" i="1" smtClean="0">
                            <a:latin typeface="Cambria Math" panose="02040503050406030204" pitchFamily="18" charset="0"/>
                          </a:rPr>
                        </m:ctrlPr>
                      </m:fPr>
                      <m:num>
                        <m:r>
                          <a:rPr lang="fr-FR" b="0" i="1" smtClean="0">
                            <a:latin typeface="Cambria Math"/>
                          </a:rPr>
                          <m:t>1</m:t>
                        </m:r>
                      </m:num>
                      <m:den>
                        <m:r>
                          <a:rPr lang="fr-FR" b="0" i="1" smtClean="0">
                            <a:latin typeface="Cambria Math"/>
                          </a:rPr>
                          <m:t>2</m:t>
                        </m:r>
                      </m:den>
                    </m:f>
                    <m:r>
                      <a:rPr lang="fr-FR" b="0" i="1" smtClean="0">
                        <a:latin typeface="Cambria Math"/>
                      </a:rPr>
                      <m:t>𝐾𝑎</m:t>
                    </m:r>
                    <m:r>
                      <a:rPr lang="fr-FR" b="0" i="1" smtClean="0">
                        <a:latin typeface="Cambria Math"/>
                      </a:rPr>
                      <m:t>.</m:t>
                    </m:r>
                    <m:r>
                      <a:rPr lang="fr-FR" b="0" i="1" smtClean="0">
                        <a:latin typeface="Cambria Math"/>
                        <a:ea typeface="Cambria Math"/>
                      </a:rPr>
                      <m:t>𝛾</m:t>
                    </m:r>
                    <m:r>
                      <a:rPr lang="fr-FR" b="0" i="1" smtClean="0">
                        <a:latin typeface="Cambria Math"/>
                      </a:rPr>
                      <m:t>.</m:t>
                    </m:r>
                    <m:r>
                      <a:rPr lang="fr-FR" b="0" i="1" smtClean="0">
                        <a:latin typeface="Cambria Math"/>
                      </a:rPr>
                      <m:t>𝐻</m:t>
                    </m:r>
                    <m:r>
                      <a:rPr lang="fr-FR" b="0" i="1" smtClean="0">
                        <a:latin typeface="Cambria Math"/>
                      </a:rPr>
                      <m:t>²</m:t>
                    </m:r>
                  </m:oMath>
                </a14:m>
                <a:r>
                  <a:rPr lang="fr-FR" dirty="0"/>
                  <a:t>= 414 </a:t>
                </a:r>
                <a:r>
                  <a:rPr lang="fr-FR" dirty="0" err="1"/>
                  <a:t>kN</a:t>
                </a:r>
                <a:r>
                  <a:rPr lang="fr-FR" dirty="0"/>
                  <a:t>/m</a:t>
                </a:r>
              </a:p>
            </p:txBody>
          </p:sp>
        </mc:Choice>
        <mc:Fallback xmlns="">
          <p:sp>
            <p:nvSpPr>
              <p:cNvPr id="27" name="ZoneTexte 26"/>
              <p:cNvSpPr txBox="1">
                <a:spLocks noRot="1" noChangeAspect="1" noMove="1" noResize="1" noEditPoints="1" noAdjustHandles="1" noChangeArrowheads="1" noChangeShapeType="1" noTextEdit="1"/>
              </p:cNvSpPr>
              <p:nvPr/>
            </p:nvSpPr>
            <p:spPr>
              <a:xfrm>
                <a:off x="494414" y="3365205"/>
                <a:ext cx="2909643" cy="483466"/>
              </a:xfrm>
              <a:prstGeom prst="rect">
                <a:avLst/>
              </a:prstGeom>
              <a:blipFill rotWithShape="1">
                <a:blip r:embed="rId7"/>
                <a:stretch>
                  <a:fillRect r="-1258" b="-8861"/>
                </a:stretch>
              </a:blipFill>
            </p:spPr>
            <p:txBody>
              <a:bodyPr/>
              <a:lstStyle/>
              <a:p>
                <a:r>
                  <a:rPr lang="fr-FR">
                    <a:noFill/>
                  </a:rPr>
                  <a:t> </a:t>
                </a:r>
              </a:p>
            </p:txBody>
          </p:sp>
        </mc:Fallback>
      </mc:AlternateContent>
    </p:spTree>
    <p:extLst>
      <p:ext uri="{BB962C8B-B14F-4D97-AF65-F5344CB8AC3E}">
        <p14:creationId xmlns:p14="http://schemas.microsoft.com/office/powerpoint/2010/main" val="179754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356350"/>
            <a:ext cx="2133600" cy="365125"/>
          </a:xfrm>
        </p:spPr>
        <p:txBody>
          <a:bodyPr/>
          <a:lstStyle/>
          <a:p>
            <a:fld id="{6C9C31C4-F1BC-4CF0-8FCC-5FAE4E7B962A}" type="slidenum">
              <a:rPr lang="fr-FR" smtClean="0"/>
              <a:t>3</a:t>
            </a:fld>
            <a:endParaRPr lang="fr-FR" dirty="0"/>
          </a:p>
        </p:txBody>
      </p:sp>
      <p:sp>
        <p:nvSpPr>
          <p:cNvPr id="5" name="Espace réservé du pied de page 4"/>
          <p:cNvSpPr>
            <a:spLocks noGrp="1"/>
          </p:cNvSpPr>
          <p:nvPr>
            <p:ph type="ftr" sz="quarter" idx="11"/>
          </p:nvPr>
        </p:nvSpPr>
        <p:spPr/>
        <p:txBody>
          <a:bodyPr/>
          <a:lstStyle/>
          <a:p>
            <a:r>
              <a:rPr lang="fr-FR"/>
              <a:t>L. Briançon</a:t>
            </a:r>
            <a:endParaRPr lang="fr-FR" dirty="0"/>
          </a:p>
        </p:txBody>
      </p:sp>
      <p:sp>
        <p:nvSpPr>
          <p:cNvPr id="8" name="ZoneTexte 7"/>
          <p:cNvSpPr txBox="1"/>
          <p:nvPr/>
        </p:nvSpPr>
        <p:spPr>
          <a:xfrm>
            <a:off x="0" y="0"/>
            <a:ext cx="1481431" cy="400110"/>
          </a:xfrm>
          <a:prstGeom prst="rect">
            <a:avLst/>
          </a:prstGeom>
          <a:noFill/>
        </p:spPr>
        <p:txBody>
          <a:bodyPr wrap="none" rtlCol="0">
            <a:spAutoFit/>
          </a:bodyPr>
          <a:lstStyle/>
          <a:p>
            <a:r>
              <a:rPr lang="fr-FR" sz="2000" dirty="0"/>
              <a:t>Introduction</a:t>
            </a:r>
          </a:p>
        </p:txBody>
      </p:sp>
      <p:sp>
        <p:nvSpPr>
          <p:cNvPr id="2" name="ZoneTexte 1"/>
          <p:cNvSpPr txBox="1"/>
          <p:nvPr/>
        </p:nvSpPr>
        <p:spPr>
          <a:xfrm>
            <a:off x="108858" y="826139"/>
            <a:ext cx="8925585" cy="646331"/>
          </a:xfrm>
          <a:prstGeom prst="rect">
            <a:avLst/>
          </a:prstGeom>
          <a:noFill/>
        </p:spPr>
        <p:txBody>
          <a:bodyPr wrap="none" rtlCol="0">
            <a:spAutoFit/>
          </a:bodyPr>
          <a:lstStyle/>
          <a:p>
            <a:r>
              <a:rPr lang="fr-FR" dirty="0"/>
              <a:t>Le dimensionnement de tous les ouvrages de soutènement nécessite la détermination </a:t>
            </a:r>
          </a:p>
          <a:p>
            <a:r>
              <a:rPr lang="fr-FR" dirty="0"/>
              <a:t>des efforts de poussée (action du sol sur l’ouvrage) et de butée (action de l’ouvrage sur le sol).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3857"/>
            <a:ext cx="2672559" cy="405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146627" y="1644525"/>
            <a:ext cx="669607" cy="369332"/>
          </a:xfrm>
          <a:prstGeom prst="rect">
            <a:avLst/>
          </a:prstGeom>
          <a:noFill/>
        </p:spPr>
        <p:txBody>
          <a:bodyPr wrap="none" rtlCol="0">
            <a:spAutoFit/>
          </a:bodyPr>
          <a:lstStyle/>
          <a:p>
            <a:r>
              <a:rPr lang="fr-FR" u="sng" dirty="0"/>
              <a:t>Murs</a:t>
            </a:r>
          </a:p>
        </p:txBody>
      </p:sp>
      <p:sp>
        <p:nvSpPr>
          <p:cNvPr id="9" name="ZoneTexte 8"/>
          <p:cNvSpPr txBox="1"/>
          <p:nvPr/>
        </p:nvSpPr>
        <p:spPr>
          <a:xfrm>
            <a:off x="6191293" y="1644525"/>
            <a:ext cx="789127" cy="369332"/>
          </a:xfrm>
          <a:prstGeom prst="rect">
            <a:avLst/>
          </a:prstGeom>
          <a:noFill/>
        </p:spPr>
        <p:txBody>
          <a:bodyPr wrap="none" rtlCol="0">
            <a:spAutoFit/>
          </a:bodyPr>
          <a:lstStyle/>
          <a:p>
            <a:r>
              <a:rPr lang="fr-FR" u="sng" dirty="0"/>
              <a:t>Ecrans</a:t>
            </a:r>
          </a:p>
        </p:txBody>
      </p:sp>
      <p:sp>
        <p:nvSpPr>
          <p:cNvPr id="6" name="ZoneTexte 5"/>
          <p:cNvSpPr txBox="1"/>
          <p:nvPr/>
        </p:nvSpPr>
        <p:spPr>
          <a:xfrm>
            <a:off x="2448178" y="2460172"/>
            <a:ext cx="1144865" cy="369332"/>
          </a:xfrm>
          <a:prstGeom prst="rect">
            <a:avLst/>
          </a:prstGeom>
          <a:noFill/>
          <a:ln>
            <a:noFill/>
          </a:ln>
        </p:spPr>
        <p:txBody>
          <a:bodyPr wrap="none" rtlCol="0">
            <a:spAutoFit/>
          </a:bodyPr>
          <a:lstStyle/>
          <a:p>
            <a:r>
              <a:rPr lang="fr-FR" dirty="0"/>
              <a:t>Mur poids</a:t>
            </a:r>
          </a:p>
        </p:txBody>
      </p:sp>
      <p:sp>
        <p:nvSpPr>
          <p:cNvPr id="10" name="ZoneTexte 9"/>
          <p:cNvSpPr txBox="1"/>
          <p:nvPr/>
        </p:nvSpPr>
        <p:spPr>
          <a:xfrm>
            <a:off x="2448178" y="3870942"/>
            <a:ext cx="1557414" cy="369332"/>
          </a:xfrm>
          <a:prstGeom prst="rect">
            <a:avLst/>
          </a:prstGeom>
          <a:noFill/>
          <a:ln>
            <a:noFill/>
          </a:ln>
        </p:spPr>
        <p:txBody>
          <a:bodyPr wrap="none" rtlCol="0">
            <a:spAutoFit/>
          </a:bodyPr>
          <a:lstStyle/>
          <a:p>
            <a:r>
              <a:rPr lang="fr-FR" dirty="0"/>
              <a:t>Mur cantilever</a:t>
            </a:r>
          </a:p>
        </p:txBody>
      </p:sp>
      <p:sp>
        <p:nvSpPr>
          <p:cNvPr id="11" name="ZoneTexte 10"/>
          <p:cNvSpPr txBox="1"/>
          <p:nvPr/>
        </p:nvSpPr>
        <p:spPr>
          <a:xfrm>
            <a:off x="2448178" y="5259941"/>
            <a:ext cx="1486497" cy="369332"/>
          </a:xfrm>
          <a:prstGeom prst="rect">
            <a:avLst/>
          </a:prstGeom>
          <a:noFill/>
          <a:ln>
            <a:noFill/>
          </a:ln>
        </p:spPr>
        <p:txBody>
          <a:bodyPr wrap="none" rtlCol="0">
            <a:spAutoFit/>
          </a:bodyPr>
          <a:lstStyle/>
          <a:p>
            <a:r>
              <a:rPr lang="fr-FR" dirty="0"/>
              <a:t>Mur cellulaire</a:t>
            </a:r>
          </a:p>
        </p:txBody>
      </p:sp>
      <p:sp>
        <p:nvSpPr>
          <p:cNvPr id="7" name="Rectangle 6"/>
          <p:cNvSpPr/>
          <p:nvPr/>
        </p:nvSpPr>
        <p:spPr>
          <a:xfrm>
            <a:off x="7506815" y="2090840"/>
            <a:ext cx="45719" cy="178010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cxnSp>
        <p:nvCxnSpPr>
          <p:cNvPr id="13" name="Connecteur droit 12"/>
          <p:cNvCxnSpPr>
            <a:stCxn id="7" idx="0"/>
          </p:cNvCxnSpPr>
          <p:nvPr/>
        </p:nvCxnSpPr>
        <p:spPr>
          <a:xfrm>
            <a:off x="7529675" y="2090840"/>
            <a:ext cx="1026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480293" y="3081440"/>
            <a:ext cx="1026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lèche droite 13"/>
          <p:cNvSpPr/>
          <p:nvPr/>
        </p:nvSpPr>
        <p:spPr>
          <a:xfrm>
            <a:off x="7086354" y="2073728"/>
            <a:ext cx="385900" cy="1850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480293" y="2644838"/>
            <a:ext cx="1026522" cy="4366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18" name="Rectangle 17"/>
          <p:cNvSpPr/>
          <p:nvPr/>
        </p:nvSpPr>
        <p:spPr>
          <a:xfrm>
            <a:off x="4639262" y="5402815"/>
            <a:ext cx="3104061" cy="923330"/>
          </a:xfrm>
          <a:prstGeom prst="rect">
            <a:avLst/>
          </a:prstGeom>
        </p:spPr>
        <p:txBody>
          <a:bodyPr wrap="square">
            <a:spAutoFit/>
          </a:bodyPr>
          <a:lstStyle/>
          <a:p>
            <a:r>
              <a:rPr lang="fr-FR" dirty="0"/>
              <a:t>parois moulées</a:t>
            </a:r>
          </a:p>
          <a:p>
            <a:r>
              <a:rPr lang="fr-FR" dirty="0"/>
              <a:t>parois berlinoises et dérivées</a:t>
            </a:r>
          </a:p>
          <a:p>
            <a:r>
              <a:rPr lang="fr-FR" dirty="0"/>
              <a:t>rideaux de palplanches</a:t>
            </a:r>
          </a:p>
        </p:txBody>
      </p:sp>
      <p:sp>
        <p:nvSpPr>
          <p:cNvPr id="20" name="Rectangle 19"/>
          <p:cNvSpPr/>
          <p:nvPr/>
        </p:nvSpPr>
        <p:spPr>
          <a:xfrm>
            <a:off x="7519872" y="4072720"/>
            <a:ext cx="45719" cy="178010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cxnSp>
        <p:nvCxnSpPr>
          <p:cNvPr id="21" name="Connecteur droit 20"/>
          <p:cNvCxnSpPr>
            <a:stCxn id="20" idx="0"/>
          </p:cNvCxnSpPr>
          <p:nvPr/>
        </p:nvCxnSpPr>
        <p:spPr>
          <a:xfrm>
            <a:off x="7542732" y="4072720"/>
            <a:ext cx="1026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493350" y="5063320"/>
            <a:ext cx="1026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493350" y="4626718"/>
            <a:ext cx="1026522" cy="4366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cxnSp>
        <p:nvCxnSpPr>
          <p:cNvPr id="25" name="Connecteur droit 24"/>
          <p:cNvCxnSpPr/>
          <p:nvPr/>
        </p:nvCxnSpPr>
        <p:spPr>
          <a:xfrm>
            <a:off x="7565591" y="4386943"/>
            <a:ext cx="674895" cy="239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231252" y="4626718"/>
            <a:ext cx="324945" cy="11988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349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707886"/>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4.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30</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p:nvPr/>
        </p:nvSpPr>
        <p:spPr>
          <a:xfrm>
            <a:off x="1477926" y="2541181"/>
            <a:ext cx="244548" cy="1988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a:stCxn id="10" idx="0"/>
          </p:cNvCxnSpPr>
          <p:nvPr/>
        </p:nvCxnSpPr>
        <p:spPr>
          <a:xfrm>
            <a:off x="1600200" y="2541181"/>
            <a:ext cx="2089298" cy="0"/>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10" idx="0"/>
          </p:cNvCxnSpPr>
          <p:nvPr/>
        </p:nvCxnSpPr>
        <p:spPr>
          <a:xfrm flipV="1">
            <a:off x="1600200" y="1754372"/>
            <a:ext cx="2716619" cy="78680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700670" y="2169042"/>
            <a:ext cx="1013419" cy="369332"/>
          </a:xfrm>
          <a:prstGeom prst="rect">
            <a:avLst/>
          </a:prstGeom>
          <a:noFill/>
        </p:spPr>
        <p:txBody>
          <a:bodyPr wrap="none" rtlCol="0">
            <a:spAutoFit/>
          </a:bodyPr>
          <a:lstStyle/>
          <a:p>
            <a:r>
              <a:rPr lang="fr-FR" dirty="0">
                <a:latin typeface="Symbol" panose="05050102010706020507" pitchFamily="18" charset="2"/>
              </a:rPr>
              <a:t>b</a:t>
            </a:r>
            <a:r>
              <a:rPr lang="fr-FR" dirty="0"/>
              <a:t> = + 18°</a:t>
            </a:r>
          </a:p>
        </p:txBody>
      </p:sp>
      <p:sp>
        <p:nvSpPr>
          <p:cNvPr id="34" name="Forme libre 33"/>
          <p:cNvSpPr/>
          <p:nvPr/>
        </p:nvSpPr>
        <p:spPr>
          <a:xfrm>
            <a:off x="2604977" y="2254102"/>
            <a:ext cx="85317" cy="297712"/>
          </a:xfrm>
          <a:custGeom>
            <a:avLst/>
            <a:gdLst>
              <a:gd name="connsiteX0" fmla="*/ 21265 w 85317"/>
              <a:gd name="connsiteY0" fmla="*/ 297712 h 297712"/>
              <a:gd name="connsiteX1" fmla="*/ 85060 w 85317"/>
              <a:gd name="connsiteY1" fmla="*/ 148856 h 297712"/>
              <a:gd name="connsiteX2" fmla="*/ 0 w 85317"/>
              <a:gd name="connsiteY2" fmla="*/ 0 h 297712"/>
            </a:gdLst>
            <a:ahLst/>
            <a:cxnLst>
              <a:cxn ang="0">
                <a:pos x="connsiteX0" y="connsiteY0"/>
              </a:cxn>
              <a:cxn ang="0">
                <a:pos x="connsiteX1" y="connsiteY1"/>
              </a:cxn>
              <a:cxn ang="0">
                <a:pos x="connsiteX2" y="connsiteY2"/>
              </a:cxn>
            </a:cxnLst>
            <a:rect l="l" t="t" r="r" b="b"/>
            <a:pathLst>
              <a:path w="85317" h="297712">
                <a:moveTo>
                  <a:pt x="21265" y="297712"/>
                </a:moveTo>
                <a:cubicBezTo>
                  <a:pt x="54934" y="248093"/>
                  <a:pt x="88604" y="198475"/>
                  <a:pt x="85060" y="148856"/>
                </a:cubicBezTo>
                <a:cubicBezTo>
                  <a:pt x="81516" y="99237"/>
                  <a:pt x="40758" y="49618"/>
                  <a:pt x="0" y="0"/>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2959396" y="3639880"/>
            <a:ext cx="1083951" cy="369332"/>
          </a:xfrm>
          <a:prstGeom prst="rect">
            <a:avLst/>
          </a:prstGeom>
          <a:noFill/>
        </p:spPr>
        <p:txBody>
          <a:bodyPr wrap="none" rtlCol="0">
            <a:spAutoFit/>
          </a:bodyPr>
          <a:lstStyle/>
          <a:p>
            <a:r>
              <a:rPr lang="fr-FR" dirty="0">
                <a:latin typeface="Symbol" panose="05050102010706020507" pitchFamily="18" charset="2"/>
              </a:rPr>
              <a:t>j</a:t>
            </a:r>
            <a:r>
              <a:rPr lang="fr-FR" dirty="0">
                <a:latin typeface="+mj-lt"/>
              </a:rPr>
              <a:t>’</a:t>
            </a:r>
            <a:r>
              <a:rPr lang="fr-FR" dirty="0"/>
              <a:t> = + 30°</a:t>
            </a:r>
          </a:p>
        </p:txBody>
      </p:sp>
      <p:cxnSp>
        <p:nvCxnSpPr>
          <p:cNvPr id="36" name="Connecteur droit avec flèche 35"/>
          <p:cNvCxnSpPr/>
          <p:nvPr/>
        </p:nvCxnSpPr>
        <p:spPr>
          <a:xfrm flipH="1">
            <a:off x="1233377" y="2541181"/>
            <a:ext cx="10632" cy="1988289"/>
          </a:xfrm>
          <a:prstGeom prst="straightConnector1">
            <a:avLst/>
          </a:prstGeom>
          <a:ln>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223284" y="3274828"/>
            <a:ext cx="1021433" cy="369332"/>
          </a:xfrm>
          <a:prstGeom prst="rect">
            <a:avLst/>
          </a:prstGeom>
          <a:noFill/>
        </p:spPr>
        <p:txBody>
          <a:bodyPr wrap="none" rtlCol="0">
            <a:spAutoFit/>
          </a:bodyPr>
          <a:lstStyle/>
          <a:p>
            <a:r>
              <a:rPr lang="fr-FR" dirty="0"/>
              <a:t>H = 10 m</a:t>
            </a:r>
          </a:p>
        </p:txBody>
      </p:sp>
      <p:sp>
        <p:nvSpPr>
          <p:cNvPr id="51" name="ZoneTexte 50"/>
          <p:cNvSpPr txBox="1"/>
          <p:nvPr/>
        </p:nvSpPr>
        <p:spPr>
          <a:xfrm>
            <a:off x="0" y="4079359"/>
            <a:ext cx="1132041" cy="369332"/>
          </a:xfrm>
          <a:prstGeom prst="rect">
            <a:avLst/>
          </a:prstGeom>
          <a:noFill/>
        </p:spPr>
        <p:txBody>
          <a:bodyPr wrap="none" rtlCol="0">
            <a:spAutoFit/>
          </a:bodyPr>
          <a:lstStyle/>
          <a:p>
            <a:r>
              <a:rPr lang="fr-FR" dirty="0">
                <a:latin typeface="Symbol" panose="05050102010706020507" pitchFamily="18" charset="2"/>
              </a:rPr>
              <a:t>d</a:t>
            </a:r>
            <a:r>
              <a:rPr lang="fr-FR" dirty="0">
                <a:latin typeface="+mj-lt"/>
              </a:rPr>
              <a:t>a</a:t>
            </a:r>
            <a:r>
              <a:rPr lang="fr-FR" dirty="0">
                <a:latin typeface="Symbol" panose="05050102010706020507" pitchFamily="18" charset="2"/>
              </a:rPr>
              <a:t> = </a:t>
            </a:r>
            <a:r>
              <a:rPr lang="fr-FR" dirty="0"/>
              <a:t>+ 20°</a:t>
            </a:r>
          </a:p>
        </p:txBody>
      </p:sp>
      <p:sp>
        <p:nvSpPr>
          <p:cNvPr id="46" name="ZoneTexte 45"/>
          <p:cNvSpPr txBox="1"/>
          <p:nvPr/>
        </p:nvSpPr>
        <p:spPr>
          <a:xfrm>
            <a:off x="340242" y="1382233"/>
            <a:ext cx="2591159" cy="369332"/>
          </a:xfrm>
          <a:prstGeom prst="rect">
            <a:avLst/>
          </a:prstGeom>
          <a:noFill/>
        </p:spPr>
        <p:txBody>
          <a:bodyPr wrap="none" rtlCol="0">
            <a:spAutoFit/>
          </a:bodyPr>
          <a:lstStyle/>
          <a:p>
            <a:pPr marL="342900" indent="-342900">
              <a:buAutoNum type="arabicPeriod"/>
            </a:pPr>
            <a:r>
              <a:rPr lang="fr-FR" dirty="0"/>
              <a:t>Méthode de Coulomb</a:t>
            </a:r>
          </a:p>
        </p:txBody>
      </p:sp>
      <p:sp>
        <p:nvSpPr>
          <p:cNvPr id="48" name="ZoneTexte 47"/>
          <p:cNvSpPr txBox="1"/>
          <p:nvPr/>
        </p:nvSpPr>
        <p:spPr>
          <a:xfrm>
            <a:off x="255182" y="1020726"/>
            <a:ext cx="8265596" cy="369332"/>
          </a:xfrm>
          <a:prstGeom prst="rect">
            <a:avLst/>
          </a:prstGeom>
          <a:noFill/>
        </p:spPr>
        <p:txBody>
          <a:bodyPr wrap="none" rtlCol="0">
            <a:spAutoFit/>
          </a:bodyPr>
          <a:lstStyle/>
          <a:p>
            <a:r>
              <a:rPr lang="fr-FR" dirty="0"/>
              <a:t>Calcul de la poussée d’un terrain  surmonté d’un talus semi-infini sur un écran vertical </a:t>
            </a:r>
          </a:p>
        </p:txBody>
      </p:sp>
      <p:cxnSp>
        <p:nvCxnSpPr>
          <p:cNvPr id="19" name="Connecteur droit 18"/>
          <p:cNvCxnSpPr/>
          <p:nvPr/>
        </p:nvCxnSpPr>
        <p:spPr>
          <a:xfrm flipV="1">
            <a:off x="1733107" y="1967023"/>
            <a:ext cx="1786270" cy="257307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636874" y="3306726"/>
            <a:ext cx="669852" cy="38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754372" y="4540102"/>
            <a:ext cx="1414130"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Forme libre 54"/>
          <p:cNvSpPr/>
          <p:nvPr/>
        </p:nvSpPr>
        <p:spPr>
          <a:xfrm>
            <a:off x="1949303" y="4267200"/>
            <a:ext cx="85317" cy="297712"/>
          </a:xfrm>
          <a:custGeom>
            <a:avLst/>
            <a:gdLst>
              <a:gd name="connsiteX0" fmla="*/ 21265 w 85317"/>
              <a:gd name="connsiteY0" fmla="*/ 297712 h 297712"/>
              <a:gd name="connsiteX1" fmla="*/ 85060 w 85317"/>
              <a:gd name="connsiteY1" fmla="*/ 148856 h 297712"/>
              <a:gd name="connsiteX2" fmla="*/ 0 w 85317"/>
              <a:gd name="connsiteY2" fmla="*/ 0 h 297712"/>
            </a:gdLst>
            <a:ahLst/>
            <a:cxnLst>
              <a:cxn ang="0">
                <a:pos x="connsiteX0" y="connsiteY0"/>
              </a:cxn>
              <a:cxn ang="0">
                <a:pos x="connsiteX1" y="connsiteY1"/>
              </a:cxn>
              <a:cxn ang="0">
                <a:pos x="connsiteX2" y="connsiteY2"/>
              </a:cxn>
            </a:cxnLst>
            <a:rect l="l" t="t" r="r" b="b"/>
            <a:pathLst>
              <a:path w="85317" h="297712">
                <a:moveTo>
                  <a:pt x="21265" y="297712"/>
                </a:moveTo>
                <a:cubicBezTo>
                  <a:pt x="54934" y="248093"/>
                  <a:pt x="88604" y="198475"/>
                  <a:pt x="85060" y="148856"/>
                </a:cubicBezTo>
                <a:cubicBezTo>
                  <a:pt x="81516" y="99237"/>
                  <a:pt x="40758" y="49618"/>
                  <a:pt x="0" y="0"/>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1991833" y="4224670"/>
            <a:ext cx="840295" cy="369332"/>
          </a:xfrm>
          <a:prstGeom prst="rect">
            <a:avLst/>
          </a:prstGeom>
          <a:noFill/>
        </p:spPr>
        <p:txBody>
          <a:bodyPr wrap="none" rtlCol="0">
            <a:spAutoFit/>
          </a:bodyPr>
          <a:lstStyle/>
          <a:p>
            <a:r>
              <a:rPr lang="fr-FR" dirty="0"/>
              <a:t>+ 49,6°</a:t>
            </a:r>
          </a:p>
        </p:txBody>
      </p:sp>
      <p:cxnSp>
        <p:nvCxnSpPr>
          <p:cNvPr id="57" name="Connecteur droit 56"/>
          <p:cNvCxnSpPr/>
          <p:nvPr/>
        </p:nvCxnSpPr>
        <p:spPr>
          <a:xfrm>
            <a:off x="301256" y="3703674"/>
            <a:ext cx="14141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V="1">
            <a:off x="457200" y="3710763"/>
            <a:ext cx="1031358" cy="38277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Forme libre 43"/>
          <p:cNvSpPr/>
          <p:nvPr/>
        </p:nvSpPr>
        <p:spPr>
          <a:xfrm>
            <a:off x="744247" y="3689498"/>
            <a:ext cx="148888" cy="265814"/>
          </a:xfrm>
          <a:custGeom>
            <a:avLst/>
            <a:gdLst>
              <a:gd name="connsiteX0" fmla="*/ 138255 w 148888"/>
              <a:gd name="connsiteY0" fmla="*/ 0 h 265814"/>
              <a:gd name="connsiteX1" fmla="*/ 32 w 148888"/>
              <a:gd name="connsiteY1" fmla="*/ 138223 h 265814"/>
              <a:gd name="connsiteX2" fmla="*/ 148888 w 148888"/>
              <a:gd name="connsiteY2" fmla="*/ 265814 h 265814"/>
            </a:gdLst>
            <a:ahLst/>
            <a:cxnLst>
              <a:cxn ang="0">
                <a:pos x="connsiteX0" y="connsiteY0"/>
              </a:cxn>
              <a:cxn ang="0">
                <a:pos x="connsiteX1" y="connsiteY1"/>
              </a:cxn>
              <a:cxn ang="0">
                <a:pos x="connsiteX2" y="connsiteY2"/>
              </a:cxn>
            </a:cxnLst>
            <a:rect l="l" t="t" r="r" b="b"/>
            <a:pathLst>
              <a:path w="148888" h="265814">
                <a:moveTo>
                  <a:pt x="138255" y="0"/>
                </a:moveTo>
                <a:cubicBezTo>
                  <a:pt x="68257" y="46960"/>
                  <a:pt x="-1740" y="93921"/>
                  <a:pt x="32" y="138223"/>
                </a:cubicBezTo>
                <a:cubicBezTo>
                  <a:pt x="1804" y="182525"/>
                  <a:pt x="75346" y="224169"/>
                  <a:pt x="148888" y="2658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914399" y="3870250"/>
            <a:ext cx="303288" cy="369332"/>
          </a:xfrm>
          <a:prstGeom prst="rect">
            <a:avLst/>
          </a:prstGeom>
          <a:noFill/>
        </p:spPr>
        <p:txBody>
          <a:bodyPr wrap="none" rtlCol="0">
            <a:spAutoFit/>
          </a:bodyPr>
          <a:lstStyle/>
          <a:p>
            <a:r>
              <a:rPr lang="fr-FR" dirty="0"/>
              <a:t>P</a:t>
            </a:r>
          </a:p>
        </p:txBody>
      </p:sp>
      <p:sp>
        <p:nvSpPr>
          <p:cNvPr id="66" name="ZoneTexte 65"/>
          <p:cNvSpPr txBox="1"/>
          <p:nvPr/>
        </p:nvSpPr>
        <p:spPr>
          <a:xfrm>
            <a:off x="2980660" y="4001384"/>
            <a:ext cx="309700" cy="369332"/>
          </a:xfrm>
          <a:prstGeom prst="rect">
            <a:avLst/>
          </a:prstGeom>
          <a:noFill/>
        </p:spPr>
        <p:txBody>
          <a:bodyPr wrap="none" rtlCol="0">
            <a:spAutoFit/>
          </a:bodyPr>
          <a:lstStyle/>
          <a:p>
            <a:r>
              <a:rPr lang="fr-FR" dirty="0"/>
              <a:t>R</a:t>
            </a:r>
          </a:p>
        </p:txBody>
      </p:sp>
      <p:cxnSp>
        <p:nvCxnSpPr>
          <p:cNvPr id="69" name="Connecteur droit avec flèche 68"/>
          <p:cNvCxnSpPr/>
          <p:nvPr/>
        </p:nvCxnSpPr>
        <p:spPr>
          <a:xfrm flipH="1" flipV="1">
            <a:off x="2629786" y="3310270"/>
            <a:ext cx="304800" cy="69820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Forme libre 49"/>
          <p:cNvSpPr/>
          <p:nvPr/>
        </p:nvSpPr>
        <p:spPr>
          <a:xfrm>
            <a:off x="2796363" y="3551274"/>
            <a:ext cx="277128" cy="169241"/>
          </a:xfrm>
          <a:custGeom>
            <a:avLst/>
            <a:gdLst>
              <a:gd name="connsiteX0" fmla="*/ 0 w 277128"/>
              <a:gd name="connsiteY0" fmla="*/ 138224 h 169241"/>
              <a:gd name="connsiteX1" fmla="*/ 233916 w 277128"/>
              <a:gd name="connsiteY1" fmla="*/ 159489 h 169241"/>
              <a:gd name="connsiteX2" fmla="*/ 276446 w 277128"/>
              <a:gd name="connsiteY2" fmla="*/ 0 h 169241"/>
            </a:gdLst>
            <a:ahLst/>
            <a:cxnLst>
              <a:cxn ang="0">
                <a:pos x="connsiteX0" y="connsiteY0"/>
              </a:cxn>
              <a:cxn ang="0">
                <a:pos x="connsiteX1" y="connsiteY1"/>
              </a:cxn>
              <a:cxn ang="0">
                <a:pos x="connsiteX2" y="connsiteY2"/>
              </a:cxn>
            </a:cxnLst>
            <a:rect l="l" t="t" r="r" b="b"/>
            <a:pathLst>
              <a:path w="277128" h="169241">
                <a:moveTo>
                  <a:pt x="0" y="138224"/>
                </a:moveTo>
                <a:cubicBezTo>
                  <a:pt x="93921" y="160375"/>
                  <a:pt x="187842" y="182526"/>
                  <a:pt x="233916" y="159489"/>
                </a:cubicBezTo>
                <a:cubicBezTo>
                  <a:pt x="279990" y="136452"/>
                  <a:pt x="278218" y="68226"/>
                  <a:pt x="27644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0" name="Connecteur droit avec flèche 69"/>
          <p:cNvCxnSpPr/>
          <p:nvPr/>
        </p:nvCxnSpPr>
        <p:spPr>
          <a:xfrm>
            <a:off x="2172586" y="2874334"/>
            <a:ext cx="7088" cy="88959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ZoneTexte 70"/>
          <p:cNvSpPr txBox="1"/>
          <p:nvPr/>
        </p:nvSpPr>
        <p:spPr>
          <a:xfrm>
            <a:off x="2186762" y="2941672"/>
            <a:ext cx="389850" cy="369332"/>
          </a:xfrm>
          <a:prstGeom prst="rect">
            <a:avLst/>
          </a:prstGeom>
          <a:noFill/>
        </p:spPr>
        <p:txBody>
          <a:bodyPr wrap="none" rtlCol="0">
            <a:spAutoFit/>
          </a:bodyPr>
          <a:lstStyle/>
          <a:p>
            <a:r>
              <a:rPr lang="fr-FR" dirty="0"/>
              <a:t>W</a:t>
            </a:r>
          </a:p>
        </p:txBody>
      </p:sp>
      <p:sp>
        <p:nvSpPr>
          <p:cNvPr id="53" name="ZoneTexte 52"/>
          <p:cNvSpPr txBox="1"/>
          <p:nvPr/>
        </p:nvSpPr>
        <p:spPr>
          <a:xfrm>
            <a:off x="4827182" y="2137144"/>
            <a:ext cx="2270493" cy="646331"/>
          </a:xfrm>
          <a:prstGeom prst="rect">
            <a:avLst/>
          </a:prstGeom>
          <a:noFill/>
        </p:spPr>
        <p:txBody>
          <a:bodyPr wrap="none" rtlCol="0">
            <a:spAutoFit/>
          </a:bodyPr>
          <a:lstStyle/>
          <a:p>
            <a:r>
              <a:rPr lang="fr-FR" dirty="0"/>
              <a:t>S </a:t>
            </a:r>
            <a:r>
              <a:rPr lang="fr-FR" baseline="-25000" dirty="0"/>
              <a:t>coin de Coulomb </a:t>
            </a:r>
            <a:r>
              <a:rPr lang="fr-FR" dirty="0"/>
              <a:t>= 65,6m²</a:t>
            </a:r>
          </a:p>
          <a:p>
            <a:r>
              <a:rPr lang="fr-FR" dirty="0"/>
              <a:t>W = 1378 </a:t>
            </a:r>
            <a:r>
              <a:rPr lang="fr-FR" dirty="0" err="1"/>
              <a:t>kN</a:t>
            </a:r>
            <a:r>
              <a:rPr lang="fr-FR" dirty="0"/>
              <a:t>/m</a:t>
            </a:r>
          </a:p>
        </p:txBody>
      </p:sp>
      <p:cxnSp>
        <p:nvCxnSpPr>
          <p:cNvPr id="72" name="Connecteur droit avec flèche 71"/>
          <p:cNvCxnSpPr/>
          <p:nvPr/>
        </p:nvCxnSpPr>
        <p:spPr>
          <a:xfrm>
            <a:off x="5582093" y="4284921"/>
            <a:ext cx="14178" cy="144957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5071731" y="4997300"/>
            <a:ext cx="389850" cy="369332"/>
          </a:xfrm>
          <a:prstGeom prst="rect">
            <a:avLst/>
          </a:prstGeom>
          <a:noFill/>
        </p:spPr>
        <p:txBody>
          <a:bodyPr wrap="none" rtlCol="0">
            <a:spAutoFit/>
          </a:bodyPr>
          <a:lstStyle/>
          <a:p>
            <a:r>
              <a:rPr lang="fr-FR" dirty="0"/>
              <a:t>W</a:t>
            </a:r>
          </a:p>
        </p:txBody>
      </p:sp>
      <p:cxnSp>
        <p:nvCxnSpPr>
          <p:cNvPr id="74" name="Connecteur droit avec flèche 73"/>
          <p:cNvCxnSpPr/>
          <p:nvPr/>
        </p:nvCxnSpPr>
        <p:spPr>
          <a:xfrm flipH="1" flipV="1">
            <a:off x="5582093" y="4263656"/>
            <a:ext cx="992373" cy="107743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V="1">
            <a:off x="5564372" y="5362354"/>
            <a:ext cx="1031358" cy="38277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6333461" y="4642882"/>
            <a:ext cx="309700" cy="369332"/>
          </a:xfrm>
          <a:prstGeom prst="rect">
            <a:avLst/>
          </a:prstGeom>
          <a:noFill/>
        </p:spPr>
        <p:txBody>
          <a:bodyPr wrap="none" rtlCol="0">
            <a:spAutoFit/>
          </a:bodyPr>
          <a:lstStyle/>
          <a:p>
            <a:r>
              <a:rPr lang="fr-FR" dirty="0"/>
              <a:t>R</a:t>
            </a:r>
          </a:p>
        </p:txBody>
      </p:sp>
      <p:sp>
        <p:nvSpPr>
          <p:cNvPr id="80" name="ZoneTexte 79"/>
          <p:cNvSpPr txBox="1"/>
          <p:nvPr/>
        </p:nvSpPr>
        <p:spPr>
          <a:xfrm>
            <a:off x="5904613" y="5170967"/>
            <a:ext cx="303288" cy="369332"/>
          </a:xfrm>
          <a:prstGeom prst="rect">
            <a:avLst/>
          </a:prstGeom>
          <a:noFill/>
        </p:spPr>
        <p:txBody>
          <a:bodyPr wrap="none" rtlCol="0">
            <a:spAutoFit/>
          </a:bodyPr>
          <a:lstStyle/>
          <a:p>
            <a:r>
              <a:rPr lang="fr-FR" dirty="0"/>
              <a:t>P</a:t>
            </a:r>
          </a:p>
        </p:txBody>
      </p:sp>
      <p:cxnSp>
        <p:nvCxnSpPr>
          <p:cNvPr id="81" name="Connecteur droit 80"/>
          <p:cNvCxnSpPr/>
          <p:nvPr/>
        </p:nvCxnSpPr>
        <p:spPr>
          <a:xfrm>
            <a:off x="5532475" y="5755758"/>
            <a:ext cx="1414130"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5546652" y="4738578"/>
            <a:ext cx="671979" cy="369332"/>
          </a:xfrm>
          <a:prstGeom prst="rect">
            <a:avLst/>
          </a:prstGeom>
          <a:noFill/>
        </p:spPr>
        <p:txBody>
          <a:bodyPr wrap="none" rtlCol="0">
            <a:spAutoFit/>
          </a:bodyPr>
          <a:lstStyle/>
          <a:p>
            <a:r>
              <a:rPr lang="fr-FR" dirty="0"/>
              <a:t>19,6°</a:t>
            </a:r>
          </a:p>
        </p:txBody>
      </p:sp>
      <p:sp>
        <p:nvSpPr>
          <p:cNvPr id="83" name="Forme libre 82"/>
          <p:cNvSpPr/>
          <p:nvPr/>
        </p:nvSpPr>
        <p:spPr>
          <a:xfrm>
            <a:off x="5571461" y="4529470"/>
            <a:ext cx="255181" cy="119043"/>
          </a:xfrm>
          <a:custGeom>
            <a:avLst/>
            <a:gdLst>
              <a:gd name="connsiteX0" fmla="*/ 0 w 255181"/>
              <a:gd name="connsiteY0" fmla="*/ 63795 h 119043"/>
              <a:gd name="connsiteX1" fmla="*/ 159488 w 255181"/>
              <a:gd name="connsiteY1" fmla="*/ 116958 h 119043"/>
              <a:gd name="connsiteX2" fmla="*/ 255181 w 255181"/>
              <a:gd name="connsiteY2" fmla="*/ 0 h 119043"/>
            </a:gdLst>
            <a:ahLst/>
            <a:cxnLst>
              <a:cxn ang="0">
                <a:pos x="connsiteX0" y="connsiteY0"/>
              </a:cxn>
              <a:cxn ang="0">
                <a:pos x="connsiteX1" y="connsiteY1"/>
              </a:cxn>
              <a:cxn ang="0">
                <a:pos x="connsiteX2" y="connsiteY2"/>
              </a:cxn>
            </a:cxnLst>
            <a:rect l="l" t="t" r="r" b="b"/>
            <a:pathLst>
              <a:path w="255181" h="119043">
                <a:moveTo>
                  <a:pt x="0" y="63795"/>
                </a:moveTo>
                <a:cubicBezTo>
                  <a:pt x="58479" y="95693"/>
                  <a:pt x="116958" y="127591"/>
                  <a:pt x="159488" y="116958"/>
                </a:cubicBezTo>
                <a:cubicBezTo>
                  <a:pt x="202018" y="106326"/>
                  <a:pt x="228599" y="53163"/>
                  <a:pt x="25518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Forme libre 83"/>
          <p:cNvSpPr/>
          <p:nvPr/>
        </p:nvSpPr>
        <p:spPr>
          <a:xfrm>
            <a:off x="6305107" y="5454503"/>
            <a:ext cx="97477" cy="308344"/>
          </a:xfrm>
          <a:custGeom>
            <a:avLst/>
            <a:gdLst>
              <a:gd name="connsiteX0" fmla="*/ 53163 w 97477"/>
              <a:gd name="connsiteY0" fmla="*/ 308344 h 308344"/>
              <a:gd name="connsiteX1" fmla="*/ 95693 w 97477"/>
              <a:gd name="connsiteY1" fmla="*/ 159488 h 308344"/>
              <a:gd name="connsiteX2" fmla="*/ 0 w 97477"/>
              <a:gd name="connsiteY2" fmla="*/ 0 h 308344"/>
            </a:gdLst>
            <a:ahLst/>
            <a:cxnLst>
              <a:cxn ang="0">
                <a:pos x="connsiteX0" y="connsiteY0"/>
              </a:cxn>
              <a:cxn ang="0">
                <a:pos x="connsiteX1" y="connsiteY1"/>
              </a:cxn>
              <a:cxn ang="0">
                <a:pos x="connsiteX2" y="connsiteY2"/>
              </a:cxn>
            </a:cxnLst>
            <a:rect l="l" t="t" r="r" b="b"/>
            <a:pathLst>
              <a:path w="97477" h="308344">
                <a:moveTo>
                  <a:pt x="53163" y="308344"/>
                </a:moveTo>
                <a:cubicBezTo>
                  <a:pt x="78858" y="259611"/>
                  <a:pt x="104553" y="210879"/>
                  <a:pt x="95693" y="159488"/>
                </a:cubicBezTo>
                <a:cubicBezTo>
                  <a:pt x="86833" y="108097"/>
                  <a:pt x="43416" y="54048"/>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ZoneTexte 84"/>
          <p:cNvSpPr txBox="1"/>
          <p:nvPr/>
        </p:nvSpPr>
        <p:spPr>
          <a:xfrm>
            <a:off x="6414977" y="5401341"/>
            <a:ext cx="497252" cy="369332"/>
          </a:xfrm>
          <a:prstGeom prst="rect">
            <a:avLst/>
          </a:prstGeom>
          <a:noFill/>
        </p:spPr>
        <p:txBody>
          <a:bodyPr wrap="none" rtlCol="0">
            <a:spAutoFit/>
          </a:bodyPr>
          <a:lstStyle/>
          <a:p>
            <a:r>
              <a:rPr lang="fr-FR" dirty="0"/>
              <a:t>20°</a:t>
            </a:r>
          </a:p>
        </p:txBody>
      </p:sp>
    </p:spTree>
    <p:extLst>
      <p:ext uri="{BB962C8B-B14F-4D97-AF65-F5344CB8AC3E}">
        <p14:creationId xmlns:p14="http://schemas.microsoft.com/office/powerpoint/2010/main" val="2309785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707886"/>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4.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solidFill>
                  <a:srgbClr val="FF0000"/>
                </a:solidFill>
              </a:rPr>
              <a:t>31</a:t>
            </a:fld>
            <a:endParaRPr lang="fr-FR" dirty="0">
              <a:solidFill>
                <a:srgbClr val="FF0000"/>
              </a:solidFill>
            </a:endParaRPr>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46" name="ZoneTexte 45"/>
          <p:cNvSpPr txBox="1"/>
          <p:nvPr/>
        </p:nvSpPr>
        <p:spPr>
          <a:xfrm>
            <a:off x="340242" y="1382233"/>
            <a:ext cx="2640851" cy="369332"/>
          </a:xfrm>
          <a:prstGeom prst="rect">
            <a:avLst/>
          </a:prstGeom>
          <a:noFill/>
        </p:spPr>
        <p:txBody>
          <a:bodyPr wrap="none" rtlCol="0">
            <a:spAutoFit/>
          </a:bodyPr>
          <a:lstStyle/>
          <a:p>
            <a:r>
              <a:rPr lang="fr-FR" dirty="0"/>
              <a:t>2.     Méthode de Rankine</a:t>
            </a:r>
          </a:p>
        </p:txBody>
      </p:sp>
      <p:sp>
        <p:nvSpPr>
          <p:cNvPr id="48" name="ZoneTexte 47"/>
          <p:cNvSpPr txBox="1"/>
          <p:nvPr/>
        </p:nvSpPr>
        <p:spPr>
          <a:xfrm>
            <a:off x="255182" y="1020726"/>
            <a:ext cx="8265596" cy="369332"/>
          </a:xfrm>
          <a:prstGeom prst="rect">
            <a:avLst/>
          </a:prstGeom>
          <a:noFill/>
        </p:spPr>
        <p:txBody>
          <a:bodyPr wrap="none" rtlCol="0">
            <a:spAutoFit/>
          </a:bodyPr>
          <a:lstStyle/>
          <a:p>
            <a:r>
              <a:rPr lang="fr-FR" dirty="0"/>
              <a:t>Calcul de la poussée d’un terrain  surmonté d’un talus semi-infini sur un écran vertical </a:t>
            </a:r>
          </a:p>
        </p:txBody>
      </p:sp>
      <p:graphicFrame>
        <p:nvGraphicFramePr>
          <p:cNvPr id="2" name="Objet 1"/>
          <p:cNvGraphicFramePr>
            <a:graphicFrameLocks noChangeAspect="1"/>
          </p:cNvGraphicFramePr>
          <p:nvPr>
            <p:extLst>
              <p:ext uri="{D42A27DB-BD31-4B8C-83A1-F6EECF244321}">
                <p14:modId xmlns:p14="http://schemas.microsoft.com/office/powerpoint/2010/main" val="4155954454"/>
              </p:ext>
            </p:extLst>
          </p:nvPr>
        </p:nvGraphicFramePr>
        <p:xfrm>
          <a:off x="154444" y="4213042"/>
          <a:ext cx="2025650" cy="622300"/>
        </p:xfrm>
        <a:graphic>
          <a:graphicData uri="http://schemas.openxmlformats.org/presentationml/2006/ole">
            <mc:AlternateContent xmlns:mc="http://schemas.openxmlformats.org/markup-compatibility/2006">
              <mc:Choice xmlns:v="urn:schemas-microsoft-com:vml" Requires="v">
                <p:oleObj spid="_x0000_s37100" name="Equation" r:id="rId3" imgW="1193760" imgH="368280" progId="Equation.DSMT4">
                  <p:embed/>
                </p:oleObj>
              </mc:Choice>
              <mc:Fallback>
                <p:oleObj name="Equation" r:id="rId3" imgW="1193760" imgH="368280" progId="Equation.DSMT4">
                  <p:embed/>
                  <p:pic>
                    <p:nvPicPr>
                      <p:cNvPr id="0" name="Objet 9"/>
                      <p:cNvPicPr>
                        <a:picLocks noChangeAspect="1" noChangeArrowheads="1"/>
                      </p:cNvPicPr>
                      <p:nvPr/>
                    </p:nvPicPr>
                    <p:blipFill>
                      <a:blip r:embed="rId4"/>
                      <a:srcRect/>
                      <a:stretch>
                        <a:fillRect/>
                      </a:stretch>
                    </p:blipFill>
                    <p:spPr bwMode="auto">
                      <a:xfrm>
                        <a:off x="154444" y="4213042"/>
                        <a:ext cx="2025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t 12"/>
          <p:cNvGraphicFramePr>
            <a:graphicFrameLocks noChangeAspect="1"/>
          </p:cNvGraphicFramePr>
          <p:nvPr>
            <p:extLst>
              <p:ext uri="{D42A27DB-BD31-4B8C-83A1-F6EECF244321}">
                <p14:modId xmlns:p14="http://schemas.microsoft.com/office/powerpoint/2010/main" val="1508620481"/>
              </p:ext>
            </p:extLst>
          </p:nvPr>
        </p:nvGraphicFramePr>
        <p:xfrm>
          <a:off x="127688" y="2591298"/>
          <a:ext cx="4835525" cy="1397000"/>
        </p:xfrm>
        <a:graphic>
          <a:graphicData uri="http://schemas.openxmlformats.org/presentationml/2006/ole">
            <mc:AlternateContent xmlns:mc="http://schemas.openxmlformats.org/markup-compatibility/2006">
              <mc:Choice xmlns:v="urn:schemas-microsoft-com:vml" Requires="v">
                <p:oleObj spid="_x0000_s37101" name="Equation" r:id="rId5" imgW="2869920" imgH="825480" progId="Equation.DSMT4">
                  <p:embed/>
                </p:oleObj>
              </mc:Choice>
              <mc:Fallback>
                <p:oleObj name="Equation" r:id="rId5" imgW="2869920" imgH="825480" progId="Equation.DSMT4">
                  <p:embed/>
                  <p:pic>
                    <p:nvPicPr>
                      <p:cNvPr id="0" name="Objet 9"/>
                      <p:cNvPicPr>
                        <a:picLocks noChangeAspect="1" noChangeArrowheads="1"/>
                      </p:cNvPicPr>
                      <p:nvPr/>
                    </p:nvPicPr>
                    <p:blipFill>
                      <a:blip r:embed="rId6"/>
                      <a:srcRect/>
                      <a:stretch>
                        <a:fillRect/>
                      </a:stretch>
                    </p:blipFill>
                    <p:spPr bwMode="auto">
                      <a:xfrm>
                        <a:off x="127688" y="2591298"/>
                        <a:ext cx="4835525" cy="1397000"/>
                      </a:xfrm>
                      <a:prstGeom prst="rect">
                        <a:avLst/>
                      </a:prstGeom>
                      <a:noFill/>
                      <a:ln>
                        <a:noFill/>
                      </a:ln>
                      <a:extLst/>
                    </p:spPr>
                  </p:pic>
                </p:oleObj>
              </mc:Fallback>
            </mc:AlternateContent>
          </a:graphicData>
        </a:graphic>
      </p:graphicFrame>
      <p:sp>
        <p:nvSpPr>
          <p:cNvPr id="15" name="ZoneTexte 14"/>
          <p:cNvSpPr txBox="1"/>
          <p:nvPr/>
        </p:nvSpPr>
        <p:spPr>
          <a:xfrm>
            <a:off x="127591" y="1892596"/>
            <a:ext cx="9016409" cy="646331"/>
          </a:xfrm>
          <a:prstGeom prst="rect">
            <a:avLst/>
          </a:prstGeom>
          <a:noFill/>
        </p:spPr>
        <p:txBody>
          <a:bodyPr wrap="square" rtlCol="0">
            <a:spAutoFit/>
          </a:bodyPr>
          <a:lstStyle/>
          <a:p>
            <a:r>
              <a:rPr lang="fr-FR" dirty="0"/>
              <a:t>Avec la méthode de Rankine l’angle </a:t>
            </a:r>
            <a:r>
              <a:rPr lang="fr-FR" dirty="0">
                <a:latin typeface="Symbol" panose="05050102010706020507" pitchFamily="18" charset="2"/>
              </a:rPr>
              <a:t>d</a:t>
            </a:r>
            <a:r>
              <a:rPr lang="fr-FR" dirty="0"/>
              <a:t> ne tient pas compte du frottement  sol mur. Dans le cas d’un écran vertical, on a vu que </a:t>
            </a:r>
            <a:r>
              <a:rPr lang="fr-FR" dirty="0">
                <a:latin typeface="Symbol" panose="05050102010706020507" pitchFamily="18" charset="2"/>
              </a:rPr>
              <a:t>d</a:t>
            </a:r>
            <a:r>
              <a:rPr lang="fr-FR" dirty="0"/>
              <a:t> = </a:t>
            </a:r>
            <a:r>
              <a:rPr lang="fr-FR" dirty="0">
                <a:latin typeface="Symbol" panose="05050102010706020507" pitchFamily="18" charset="2"/>
              </a:rPr>
              <a:t>b</a:t>
            </a:r>
            <a:r>
              <a:rPr lang="fr-FR" dirty="0"/>
              <a:t>.</a:t>
            </a:r>
          </a:p>
        </p:txBody>
      </p:sp>
      <p:sp>
        <p:nvSpPr>
          <p:cNvPr id="19" name="ZoneTexte 18"/>
          <p:cNvSpPr txBox="1"/>
          <p:nvPr/>
        </p:nvSpPr>
        <p:spPr>
          <a:xfrm>
            <a:off x="153300" y="5240265"/>
            <a:ext cx="2382512" cy="369332"/>
          </a:xfrm>
          <a:prstGeom prst="rect">
            <a:avLst/>
          </a:prstGeom>
          <a:noFill/>
        </p:spPr>
        <p:txBody>
          <a:bodyPr wrap="none" rtlCol="0">
            <a:spAutoFit/>
          </a:bodyPr>
          <a:lstStyle/>
          <a:p>
            <a:r>
              <a:rPr lang="fr-FR" dirty="0">
                <a:latin typeface="Symbol" panose="05050102010706020507" pitchFamily="18" charset="2"/>
              </a:rPr>
              <a:t>s</a:t>
            </a:r>
            <a:r>
              <a:rPr lang="fr-FR" dirty="0"/>
              <a:t>a = </a:t>
            </a:r>
            <a:r>
              <a:rPr lang="fr-FR" dirty="0" err="1"/>
              <a:t>Ka.</a:t>
            </a:r>
            <a:r>
              <a:rPr lang="fr-FR" dirty="0" err="1">
                <a:latin typeface="Symbol" panose="05050102010706020507" pitchFamily="18" charset="2"/>
              </a:rPr>
              <a:t>g</a:t>
            </a:r>
            <a:r>
              <a:rPr lang="fr-FR" dirty="0" err="1"/>
              <a:t>.H</a:t>
            </a:r>
            <a:r>
              <a:rPr lang="fr-FR" dirty="0"/>
              <a:t> = 82,95 kPa</a:t>
            </a:r>
          </a:p>
        </p:txBody>
      </p:sp>
      <p:sp>
        <p:nvSpPr>
          <p:cNvPr id="42" name="Line 25"/>
          <p:cNvSpPr>
            <a:spLocks noChangeShapeType="1"/>
          </p:cNvSpPr>
          <p:nvPr/>
        </p:nvSpPr>
        <p:spPr bwMode="auto">
          <a:xfrm flipV="1">
            <a:off x="5690468" y="3466214"/>
            <a:ext cx="1954341" cy="4567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44" name="Connecteur droit 43"/>
          <p:cNvCxnSpPr/>
          <p:nvPr/>
        </p:nvCxnSpPr>
        <p:spPr>
          <a:xfrm flipH="1">
            <a:off x="5690469" y="3931584"/>
            <a:ext cx="17253" cy="205308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5" name="Connecteur droit 44"/>
          <p:cNvCxnSpPr>
            <a:stCxn id="42" idx="0"/>
          </p:cNvCxnSpPr>
          <p:nvPr/>
        </p:nvCxnSpPr>
        <p:spPr>
          <a:xfrm>
            <a:off x="5690468" y="3922965"/>
            <a:ext cx="893212" cy="19072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H="1">
            <a:off x="5689223" y="4667693"/>
            <a:ext cx="392600" cy="8909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H="1">
            <a:off x="5695603" y="4959705"/>
            <a:ext cx="536947" cy="12672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H="1">
            <a:off x="5733490" y="5508346"/>
            <a:ext cx="696571" cy="148529"/>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H="1">
            <a:off x="5704735" y="5808269"/>
            <a:ext cx="893575" cy="18216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H="1">
            <a:off x="5704736" y="4352544"/>
            <a:ext cx="220576" cy="44829"/>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Flèche droite 55"/>
          <p:cNvSpPr/>
          <p:nvPr/>
        </p:nvSpPr>
        <p:spPr>
          <a:xfrm rot="20603703" flipH="1">
            <a:off x="5715730" y="5213799"/>
            <a:ext cx="681487" cy="1897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6420823" y="5022216"/>
            <a:ext cx="372090" cy="369332"/>
          </a:xfrm>
          <a:prstGeom prst="rect">
            <a:avLst/>
          </a:prstGeom>
          <a:noFill/>
        </p:spPr>
        <p:txBody>
          <a:bodyPr wrap="none" rtlCol="0">
            <a:spAutoFit/>
          </a:bodyPr>
          <a:lstStyle/>
          <a:p>
            <a:r>
              <a:rPr lang="fr-FR" dirty="0"/>
              <a:t>P</a:t>
            </a:r>
            <a:r>
              <a:rPr lang="fr-FR" baseline="-25000" dirty="0"/>
              <a:t>a</a:t>
            </a:r>
            <a:endParaRPr lang="fr-FR" dirty="0"/>
          </a:p>
        </p:txBody>
      </p:sp>
      <p:cxnSp>
        <p:nvCxnSpPr>
          <p:cNvPr id="59" name="Connecteur droit avec flèche 58"/>
          <p:cNvCxnSpPr/>
          <p:nvPr/>
        </p:nvCxnSpPr>
        <p:spPr>
          <a:xfrm>
            <a:off x="4908229" y="3874083"/>
            <a:ext cx="17253" cy="211347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4614931" y="4762604"/>
            <a:ext cx="328936" cy="369332"/>
          </a:xfrm>
          <a:prstGeom prst="rect">
            <a:avLst/>
          </a:prstGeom>
          <a:noFill/>
        </p:spPr>
        <p:txBody>
          <a:bodyPr wrap="none" rtlCol="0">
            <a:spAutoFit/>
          </a:bodyPr>
          <a:lstStyle/>
          <a:p>
            <a:r>
              <a:rPr lang="fr-FR" dirty="0"/>
              <a:t>H</a:t>
            </a:r>
          </a:p>
        </p:txBody>
      </p:sp>
      <p:sp>
        <p:nvSpPr>
          <p:cNvPr id="66" name="ZoneTexte 65"/>
          <p:cNvSpPr txBox="1"/>
          <p:nvPr/>
        </p:nvSpPr>
        <p:spPr>
          <a:xfrm>
            <a:off x="4991618" y="5441215"/>
            <a:ext cx="535724" cy="369332"/>
          </a:xfrm>
          <a:prstGeom prst="rect">
            <a:avLst/>
          </a:prstGeom>
          <a:noFill/>
        </p:spPr>
        <p:txBody>
          <a:bodyPr wrap="none" rtlCol="0">
            <a:spAutoFit/>
          </a:bodyPr>
          <a:lstStyle/>
          <a:p>
            <a:r>
              <a:rPr lang="fr-FR" dirty="0"/>
              <a:t>H/3</a:t>
            </a:r>
          </a:p>
        </p:txBody>
      </p:sp>
      <p:cxnSp>
        <p:nvCxnSpPr>
          <p:cNvPr id="69" name="Connecteur droit avec flèche 68"/>
          <p:cNvCxnSpPr/>
          <p:nvPr/>
        </p:nvCxnSpPr>
        <p:spPr>
          <a:xfrm>
            <a:off x="5500575" y="5285939"/>
            <a:ext cx="0" cy="7200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cteur droit 27"/>
          <p:cNvCxnSpPr>
            <a:stCxn id="42" idx="0"/>
          </p:cNvCxnSpPr>
          <p:nvPr/>
        </p:nvCxnSpPr>
        <p:spPr>
          <a:xfrm>
            <a:off x="5690468" y="3922965"/>
            <a:ext cx="202876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023944" y="5998166"/>
            <a:ext cx="434734" cy="369332"/>
          </a:xfrm>
          <a:prstGeom prst="rect">
            <a:avLst/>
          </a:prstGeom>
        </p:spPr>
        <p:txBody>
          <a:bodyPr wrap="none">
            <a:spAutoFit/>
          </a:bodyPr>
          <a:lstStyle/>
          <a:p>
            <a:r>
              <a:rPr lang="fr-FR" dirty="0">
                <a:latin typeface="Symbol" panose="05050102010706020507" pitchFamily="18" charset="2"/>
              </a:rPr>
              <a:t>s</a:t>
            </a:r>
            <a:r>
              <a:rPr lang="fr-FR" dirty="0"/>
              <a:t>a</a:t>
            </a:r>
          </a:p>
        </p:txBody>
      </p:sp>
      <p:sp>
        <p:nvSpPr>
          <p:cNvPr id="70" name="ZoneTexte 69"/>
          <p:cNvSpPr txBox="1"/>
          <p:nvPr/>
        </p:nvSpPr>
        <p:spPr>
          <a:xfrm>
            <a:off x="212761" y="5936788"/>
            <a:ext cx="2833020" cy="369332"/>
          </a:xfrm>
          <a:prstGeom prst="rect">
            <a:avLst/>
          </a:prstGeom>
          <a:noFill/>
        </p:spPr>
        <p:txBody>
          <a:bodyPr wrap="none" rtlCol="0">
            <a:spAutoFit/>
          </a:bodyPr>
          <a:lstStyle/>
          <a:p>
            <a:r>
              <a:rPr lang="fr-FR" dirty="0"/>
              <a:t>P</a:t>
            </a:r>
            <a:r>
              <a:rPr lang="fr-FR" baseline="-25000" dirty="0"/>
              <a:t>a</a:t>
            </a:r>
            <a:r>
              <a:rPr lang="fr-FR" dirty="0"/>
              <a:t> = K</a:t>
            </a:r>
            <a:r>
              <a:rPr lang="fr-FR" baseline="-25000" dirty="0"/>
              <a:t>a</a:t>
            </a:r>
            <a:r>
              <a:rPr lang="fr-FR" dirty="0"/>
              <a:t>.</a:t>
            </a:r>
            <a:r>
              <a:rPr lang="fr-FR" dirty="0">
                <a:latin typeface="Symbol" panose="05050102010706020507" pitchFamily="18" charset="2"/>
              </a:rPr>
              <a:t>g</a:t>
            </a:r>
            <a:r>
              <a:rPr lang="fr-FR" dirty="0"/>
              <a:t>H²/2 = 414,75 </a:t>
            </a:r>
            <a:r>
              <a:rPr lang="fr-FR" dirty="0" err="1"/>
              <a:t>kN</a:t>
            </a:r>
            <a:r>
              <a:rPr lang="fr-FR" dirty="0"/>
              <a:t>/m</a:t>
            </a:r>
          </a:p>
        </p:txBody>
      </p:sp>
      <p:cxnSp>
        <p:nvCxnSpPr>
          <p:cNvPr id="74" name="Connecteur droit 73"/>
          <p:cNvCxnSpPr/>
          <p:nvPr/>
        </p:nvCxnSpPr>
        <p:spPr>
          <a:xfrm flipV="1">
            <a:off x="5740455" y="6013094"/>
            <a:ext cx="931007" cy="7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6636248" y="5768121"/>
            <a:ext cx="461986" cy="338554"/>
          </a:xfrm>
          <a:prstGeom prst="rect">
            <a:avLst/>
          </a:prstGeom>
          <a:noFill/>
        </p:spPr>
        <p:txBody>
          <a:bodyPr wrap="none" rtlCol="0">
            <a:spAutoFit/>
          </a:bodyPr>
          <a:lstStyle/>
          <a:p>
            <a:r>
              <a:rPr lang="fr-FR" sz="1600" dirty="0"/>
              <a:t>18°</a:t>
            </a:r>
          </a:p>
        </p:txBody>
      </p:sp>
      <p:sp>
        <p:nvSpPr>
          <p:cNvPr id="77" name="Forme libre 76"/>
          <p:cNvSpPr/>
          <p:nvPr/>
        </p:nvSpPr>
        <p:spPr>
          <a:xfrm>
            <a:off x="6393485" y="5852160"/>
            <a:ext cx="95549" cy="168250"/>
          </a:xfrm>
          <a:custGeom>
            <a:avLst/>
            <a:gdLst>
              <a:gd name="connsiteX0" fmla="*/ 0 w 95549"/>
              <a:gd name="connsiteY0" fmla="*/ 168250 h 168250"/>
              <a:gd name="connsiteX1" fmla="*/ 95097 w 95549"/>
              <a:gd name="connsiteY1" fmla="*/ 102413 h 168250"/>
              <a:gd name="connsiteX2" fmla="*/ 29261 w 95549"/>
              <a:gd name="connsiteY2" fmla="*/ 0 h 168250"/>
            </a:gdLst>
            <a:ahLst/>
            <a:cxnLst>
              <a:cxn ang="0">
                <a:pos x="connsiteX0" y="connsiteY0"/>
              </a:cxn>
              <a:cxn ang="0">
                <a:pos x="connsiteX1" y="connsiteY1"/>
              </a:cxn>
              <a:cxn ang="0">
                <a:pos x="connsiteX2" y="connsiteY2"/>
              </a:cxn>
            </a:cxnLst>
            <a:rect l="l" t="t" r="r" b="b"/>
            <a:pathLst>
              <a:path w="95549" h="168250">
                <a:moveTo>
                  <a:pt x="0" y="168250"/>
                </a:moveTo>
                <a:cubicBezTo>
                  <a:pt x="45110" y="149352"/>
                  <a:pt x="90220" y="130455"/>
                  <a:pt x="95097" y="102413"/>
                </a:cubicBezTo>
                <a:cubicBezTo>
                  <a:pt x="99974" y="74371"/>
                  <a:pt x="64617" y="37185"/>
                  <a:pt x="2926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7252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707886"/>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4.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solidFill>
                  <a:srgbClr val="FF0000"/>
                </a:solidFill>
              </a:rPr>
              <a:t>32</a:t>
            </a:fld>
            <a:endParaRPr lang="fr-FR" dirty="0">
              <a:solidFill>
                <a:srgbClr val="FF0000"/>
              </a:solidFill>
            </a:endParaRPr>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46" name="ZoneTexte 45"/>
          <p:cNvSpPr txBox="1"/>
          <p:nvPr/>
        </p:nvSpPr>
        <p:spPr>
          <a:xfrm>
            <a:off x="340242" y="1382233"/>
            <a:ext cx="3443058" cy="369332"/>
          </a:xfrm>
          <a:prstGeom prst="rect">
            <a:avLst/>
          </a:prstGeom>
          <a:noFill/>
        </p:spPr>
        <p:txBody>
          <a:bodyPr wrap="none" rtlCol="0">
            <a:spAutoFit/>
          </a:bodyPr>
          <a:lstStyle/>
          <a:p>
            <a:r>
              <a:rPr lang="fr-FR" dirty="0"/>
              <a:t>3. Tables de Caquot, </a:t>
            </a:r>
            <a:r>
              <a:rPr lang="fr-FR" dirty="0" err="1"/>
              <a:t>Kérisel</a:t>
            </a:r>
            <a:r>
              <a:rPr lang="fr-FR" dirty="0"/>
              <a:t> et </a:t>
            </a:r>
            <a:r>
              <a:rPr lang="fr-FR" dirty="0" err="1"/>
              <a:t>Absi</a:t>
            </a:r>
            <a:endParaRPr lang="fr-FR" dirty="0"/>
          </a:p>
        </p:txBody>
      </p:sp>
      <p:sp>
        <p:nvSpPr>
          <p:cNvPr id="48" name="ZoneTexte 47"/>
          <p:cNvSpPr txBox="1"/>
          <p:nvPr/>
        </p:nvSpPr>
        <p:spPr>
          <a:xfrm>
            <a:off x="255182" y="1020726"/>
            <a:ext cx="8265596" cy="369332"/>
          </a:xfrm>
          <a:prstGeom prst="rect">
            <a:avLst/>
          </a:prstGeom>
          <a:noFill/>
        </p:spPr>
        <p:txBody>
          <a:bodyPr wrap="none" rtlCol="0">
            <a:spAutoFit/>
          </a:bodyPr>
          <a:lstStyle/>
          <a:p>
            <a:r>
              <a:rPr lang="fr-FR" dirty="0"/>
              <a:t>Calcul de la poussée d’un terrain  surmonté d’un talus semi-infini sur un écran vertical </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113" y="1841169"/>
            <a:ext cx="5881799" cy="4500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00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707886"/>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4.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solidFill>
                  <a:srgbClr val="FF0000"/>
                </a:solidFill>
              </a:rPr>
              <a:t>33</a:t>
            </a:fld>
            <a:endParaRPr lang="fr-FR" dirty="0">
              <a:solidFill>
                <a:srgbClr val="FF0000"/>
              </a:solidFill>
            </a:endParaRPr>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46" name="ZoneTexte 45"/>
          <p:cNvSpPr txBox="1"/>
          <p:nvPr/>
        </p:nvSpPr>
        <p:spPr>
          <a:xfrm>
            <a:off x="340242" y="1382233"/>
            <a:ext cx="3443058" cy="369332"/>
          </a:xfrm>
          <a:prstGeom prst="rect">
            <a:avLst/>
          </a:prstGeom>
          <a:noFill/>
        </p:spPr>
        <p:txBody>
          <a:bodyPr wrap="none" rtlCol="0">
            <a:spAutoFit/>
          </a:bodyPr>
          <a:lstStyle/>
          <a:p>
            <a:r>
              <a:rPr lang="fr-FR" dirty="0"/>
              <a:t>3. Tables de Caquot, </a:t>
            </a:r>
            <a:r>
              <a:rPr lang="fr-FR" dirty="0" err="1"/>
              <a:t>Kérisel</a:t>
            </a:r>
            <a:r>
              <a:rPr lang="fr-FR" dirty="0"/>
              <a:t> et </a:t>
            </a:r>
            <a:r>
              <a:rPr lang="fr-FR" dirty="0" err="1"/>
              <a:t>Absi</a:t>
            </a:r>
            <a:endParaRPr lang="fr-FR" dirty="0"/>
          </a:p>
        </p:txBody>
      </p:sp>
      <p:sp>
        <p:nvSpPr>
          <p:cNvPr id="48" name="ZoneTexte 47"/>
          <p:cNvSpPr txBox="1"/>
          <p:nvPr/>
        </p:nvSpPr>
        <p:spPr>
          <a:xfrm>
            <a:off x="255182" y="1020726"/>
            <a:ext cx="8265596" cy="369332"/>
          </a:xfrm>
          <a:prstGeom prst="rect">
            <a:avLst/>
          </a:prstGeom>
          <a:noFill/>
        </p:spPr>
        <p:txBody>
          <a:bodyPr wrap="none" rtlCol="0">
            <a:spAutoFit/>
          </a:bodyPr>
          <a:lstStyle/>
          <a:p>
            <a:r>
              <a:rPr lang="fr-FR" dirty="0"/>
              <a:t>Calcul de la poussée d’un terrain  surmonté d’un talus semi-infini sur un écran vertical </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113" y="1841169"/>
            <a:ext cx="5881799" cy="4500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4498848" y="4791456"/>
            <a:ext cx="475488" cy="329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14451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097328" cy="707886"/>
          </a:xfrm>
          <a:prstGeom prst="rect">
            <a:avLst/>
          </a:prstGeom>
          <a:noFill/>
        </p:spPr>
        <p:txBody>
          <a:bodyPr wrap="none" rtlCol="0">
            <a:spAutoFit/>
          </a:bodyPr>
          <a:lstStyle/>
          <a:p>
            <a:r>
              <a:rPr lang="fr-FR" sz="2000" b="1" dirty="0"/>
              <a:t>2. Calculs des coefficients de poussée et de butée d’un sol pesant</a:t>
            </a:r>
          </a:p>
          <a:p>
            <a:pPr lvl="1"/>
            <a:r>
              <a:rPr lang="fr-FR" sz="2000" b="1" dirty="0"/>
              <a:t>4.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solidFill>
                  <a:srgbClr val="FF0000"/>
                </a:solidFill>
              </a:rPr>
              <a:t>34</a:t>
            </a:fld>
            <a:endParaRPr lang="fr-FR" dirty="0">
              <a:solidFill>
                <a:srgbClr val="FF0000"/>
              </a:solidFill>
            </a:endParaRPr>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46" name="ZoneTexte 45"/>
          <p:cNvSpPr txBox="1"/>
          <p:nvPr/>
        </p:nvSpPr>
        <p:spPr>
          <a:xfrm>
            <a:off x="340242" y="1382233"/>
            <a:ext cx="3443058" cy="369332"/>
          </a:xfrm>
          <a:prstGeom prst="rect">
            <a:avLst/>
          </a:prstGeom>
          <a:noFill/>
        </p:spPr>
        <p:txBody>
          <a:bodyPr wrap="none" rtlCol="0">
            <a:spAutoFit/>
          </a:bodyPr>
          <a:lstStyle/>
          <a:p>
            <a:r>
              <a:rPr lang="fr-FR" dirty="0"/>
              <a:t>3. Tables de Caquot, </a:t>
            </a:r>
            <a:r>
              <a:rPr lang="fr-FR" dirty="0" err="1"/>
              <a:t>Kérisel</a:t>
            </a:r>
            <a:r>
              <a:rPr lang="fr-FR" dirty="0"/>
              <a:t> et </a:t>
            </a:r>
            <a:r>
              <a:rPr lang="fr-FR" dirty="0" err="1"/>
              <a:t>Absi</a:t>
            </a:r>
            <a:endParaRPr lang="fr-FR" dirty="0"/>
          </a:p>
        </p:txBody>
      </p:sp>
      <p:sp>
        <p:nvSpPr>
          <p:cNvPr id="48" name="ZoneTexte 47"/>
          <p:cNvSpPr txBox="1"/>
          <p:nvPr/>
        </p:nvSpPr>
        <p:spPr>
          <a:xfrm>
            <a:off x="255182" y="1020726"/>
            <a:ext cx="8265596" cy="369332"/>
          </a:xfrm>
          <a:prstGeom prst="rect">
            <a:avLst/>
          </a:prstGeom>
          <a:noFill/>
        </p:spPr>
        <p:txBody>
          <a:bodyPr wrap="none" rtlCol="0">
            <a:spAutoFit/>
          </a:bodyPr>
          <a:lstStyle/>
          <a:p>
            <a:r>
              <a:rPr lang="fr-FR" dirty="0"/>
              <a:t>Calcul de la poussée d’un terrain  surmonté d’un talus semi-infini sur un écran vertical </a:t>
            </a:r>
          </a:p>
        </p:txBody>
      </p:sp>
      <p:sp>
        <p:nvSpPr>
          <p:cNvPr id="41" name="Line 25"/>
          <p:cNvSpPr>
            <a:spLocks noChangeShapeType="1"/>
          </p:cNvSpPr>
          <p:nvPr/>
        </p:nvSpPr>
        <p:spPr bwMode="auto">
          <a:xfrm flipV="1">
            <a:off x="1179580" y="2038684"/>
            <a:ext cx="1954341" cy="4567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42" name="Connecteur droit 41"/>
          <p:cNvCxnSpPr/>
          <p:nvPr/>
        </p:nvCxnSpPr>
        <p:spPr>
          <a:xfrm flipH="1">
            <a:off x="1179581" y="2504054"/>
            <a:ext cx="17253" cy="205308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Connecteur droit 43"/>
          <p:cNvCxnSpPr>
            <a:stCxn id="41" idx="0"/>
          </p:cNvCxnSpPr>
          <p:nvPr/>
        </p:nvCxnSpPr>
        <p:spPr>
          <a:xfrm>
            <a:off x="1179580" y="2495435"/>
            <a:ext cx="893212" cy="19072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H="1">
            <a:off x="1178335" y="3240163"/>
            <a:ext cx="392600" cy="8909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H="1">
            <a:off x="1184715" y="3532175"/>
            <a:ext cx="536947" cy="12672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H="1">
            <a:off x="1222602" y="4080816"/>
            <a:ext cx="696571" cy="148529"/>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flipH="1">
            <a:off x="1193847" y="4380739"/>
            <a:ext cx="893575" cy="18216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H="1">
            <a:off x="1193848" y="2925014"/>
            <a:ext cx="220576" cy="44829"/>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Flèche droite 51"/>
          <p:cNvSpPr/>
          <p:nvPr/>
        </p:nvSpPr>
        <p:spPr>
          <a:xfrm rot="20603703" flipH="1">
            <a:off x="1204842" y="3786269"/>
            <a:ext cx="681487" cy="1897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1909935" y="3594686"/>
            <a:ext cx="372090" cy="369332"/>
          </a:xfrm>
          <a:prstGeom prst="rect">
            <a:avLst/>
          </a:prstGeom>
          <a:noFill/>
        </p:spPr>
        <p:txBody>
          <a:bodyPr wrap="none" rtlCol="0">
            <a:spAutoFit/>
          </a:bodyPr>
          <a:lstStyle/>
          <a:p>
            <a:r>
              <a:rPr lang="fr-FR" dirty="0"/>
              <a:t>P</a:t>
            </a:r>
            <a:r>
              <a:rPr lang="fr-FR" baseline="-25000" dirty="0"/>
              <a:t>a</a:t>
            </a:r>
            <a:endParaRPr lang="fr-FR" dirty="0"/>
          </a:p>
        </p:txBody>
      </p:sp>
      <p:cxnSp>
        <p:nvCxnSpPr>
          <p:cNvPr id="55" name="Connecteur droit avec flèche 54"/>
          <p:cNvCxnSpPr/>
          <p:nvPr/>
        </p:nvCxnSpPr>
        <p:spPr>
          <a:xfrm>
            <a:off x="397341" y="2446553"/>
            <a:ext cx="17253" cy="211347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104043" y="3335074"/>
            <a:ext cx="328936" cy="369332"/>
          </a:xfrm>
          <a:prstGeom prst="rect">
            <a:avLst/>
          </a:prstGeom>
          <a:noFill/>
        </p:spPr>
        <p:txBody>
          <a:bodyPr wrap="none" rtlCol="0">
            <a:spAutoFit/>
          </a:bodyPr>
          <a:lstStyle/>
          <a:p>
            <a:r>
              <a:rPr lang="fr-FR" dirty="0"/>
              <a:t>H</a:t>
            </a:r>
          </a:p>
        </p:txBody>
      </p:sp>
      <p:sp>
        <p:nvSpPr>
          <p:cNvPr id="57" name="ZoneTexte 56"/>
          <p:cNvSpPr txBox="1"/>
          <p:nvPr/>
        </p:nvSpPr>
        <p:spPr>
          <a:xfrm>
            <a:off x="480730" y="4013685"/>
            <a:ext cx="535724" cy="369332"/>
          </a:xfrm>
          <a:prstGeom prst="rect">
            <a:avLst/>
          </a:prstGeom>
          <a:noFill/>
        </p:spPr>
        <p:txBody>
          <a:bodyPr wrap="none" rtlCol="0">
            <a:spAutoFit/>
          </a:bodyPr>
          <a:lstStyle/>
          <a:p>
            <a:r>
              <a:rPr lang="fr-FR" dirty="0"/>
              <a:t>H/3</a:t>
            </a:r>
          </a:p>
        </p:txBody>
      </p:sp>
      <p:cxnSp>
        <p:nvCxnSpPr>
          <p:cNvPr id="59" name="Connecteur droit avec flèche 58"/>
          <p:cNvCxnSpPr/>
          <p:nvPr/>
        </p:nvCxnSpPr>
        <p:spPr>
          <a:xfrm>
            <a:off x="989687" y="3858409"/>
            <a:ext cx="0" cy="7200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Connecteur droit 62"/>
          <p:cNvCxnSpPr>
            <a:stCxn id="41" idx="0"/>
          </p:cNvCxnSpPr>
          <p:nvPr/>
        </p:nvCxnSpPr>
        <p:spPr>
          <a:xfrm>
            <a:off x="1179580" y="2495435"/>
            <a:ext cx="202876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V="1">
            <a:off x="1229567" y="4585564"/>
            <a:ext cx="931007" cy="7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2125360" y="4340591"/>
            <a:ext cx="461986" cy="338554"/>
          </a:xfrm>
          <a:prstGeom prst="rect">
            <a:avLst/>
          </a:prstGeom>
          <a:noFill/>
        </p:spPr>
        <p:txBody>
          <a:bodyPr wrap="none" rtlCol="0">
            <a:spAutoFit/>
          </a:bodyPr>
          <a:lstStyle/>
          <a:p>
            <a:r>
              <a:rPr lang="fr-FR" sz="1600" dirty="0"/>
              <a:t>20°</a:t>
            </a:r>
          </a:p>
        </p:txBody>
      </p:sp>
      <p:sp>
        <p:nvSpPr>
          <p:cNvPr id="70" name="Forme libre 69"/>
          <p:cNvSpPr/>
          <p:nvPr/>
        </p:nvSpPr>
        <p:spPr>
          <a:xfrm>
            <a:off x="1882597" y="4424630"/>
            <a:ext cx="95549" cy="168250"/>
          </a:xfrm>
          <a:custGeom>
            <a:avLst/>
            <a:gdLst>
              <a:gd name="connsiteX0" fmla="*/ 0 w 95549"/>
              <a:gd name="connsiteY0" fmla="*/ 168250 h 168250"/>
              <a:gd name="connsiteX1" fmla="*/ 95097 w 95549"/>
              <a:gd name="connsiteY1" fmla="*/ 102413 h 168250"/>
              <a:gd name="connsiteX2" fmla="*/ 29261 w 95549"/>
              <a:gd name="connsiteY2" fmla="*/ 0 h 168250"/>
            </a:gdLst>
            <a:ahLst/>
            <a:cxnLst>
              <a:cxn ang="0">
                <a:pos x="connsiteX0" y="connsiteY0"/>
              </a:cxn>
              <a:cxn ang="0">
                <a:pos x="connsiteX1" y="connsiteY1"/>
              </a:cxn>
              <a:cxn ang="0">
                <a:pos x="connsiteX2" y="connsiteY2"/>
              </a:cxn>
            </a:cxnLst>
            <a:rect l="l" t="t" r="r" b="b"/>
            <a:pathLst>
              <a:path w="95549" h="168250">
                <a:moveTo>
                  <a:pt x="0" y="168250"/>
                </a:moveTo>
                <a:cubicBezTo>
                  <a:pt x="45110" y="149352"/>
                  <a:pt x="90220" y="130455"/>
                  <a:pt x="95097" y="102413"/>
                </a:cubicBezTo>
                <a:cubicBezTo>
                  <a:pt x="99974" y="74371"/>
                  <a:pt x="64617" y="37185"/>
                  <a:pt x="2926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4206109" y="2589243"/>
            <a:ext cx="2382512" cy="369332"/>
          </a:xfrm>
          <a:prstGeom prst="rect">
            <a:avLst/>
          </a:prstGeom>
          <a:noFill/>
        </p:spPr>
        <p:txBody>
          <a:bodyPr wrap="none" rtlCol="0">
            <a:spAutoFit/>
          </a:bodyPr>
          <a:lstStyle/>
          <a:p>
            <a:r>
              <a:rPr lang="fr-FR" dirty="0">
                <a:latin typeface="Symbol" panose="05050102010706020507" pitchFamily="18" charset="2"/>
              </a:rPr>
              <a:t>s</a:t>
            </a:r>
            <a:r>
              <a:rPr lang="fr-FR" dirty="0"/>
              <a:t>a = </a:t>
            </a:r>
            <a:r>
              <a:rPr lang="fr-FR" dirty="0" err="1"/>
              <a:t>Ka.</a:t>
            </a:r>
            <a:r>
              <a:rPr lang="fr-FR" dirty="0" err="1">
                <a:latin typeface="Symbol" panose="05050102010706020507" pitchFamily="18" charset="2"/>
              </a:rPr>
              <a:t>g</a:t>
            </a:r>
            <a:r>
              <a:rPr lang="fr-FR" dirty="0" err="1"/>
              <a:t>.H</a:t>
            </a:r>
            <a:r>
              <a:rPr lang="fr-FR" dirty="0"/>
              <a:t> = 82,95 kPa</a:t>
            </a:r>
          </a:p>
        </p:txBody>
      </p:sp>
      <p:sp>
        <p:nvSpPr>
          <p:cNvPr id="72" name="ZoneTexte 71"/>
          <p:cNvSpPr txBox="1"/>
          <p:nvPr/>
        </p:nvSpPr>
        <p:spPr>
          <a:xfrm>
            <a:off x="4265570" y="3285766"/>
            <a:ext cx="2833020" cy="369332"/>
          </a:xfrm>
          <a:prstGeom prst="rect">
            <a:avLst/>
          </a:prstGeom>
          <a:noFill/>
        </p:spPr>
        <p:txBody>
          <a:bodyPr wrap="none" rtlCol="0">
            <a:spAutoFit/>
          </a:bodyPr>
          <a:lstStyle/>
          <a:p>
            <a:r>
              <a:rPr lang="fr-FR" dirty="0"/>
              <a:t>P</a:t>
            </a:r>
            <a:r>
              <a:rPr lang="fr-FR" baseline="-25000" dirty="0"/>
              <a:t>a</a:t>
            </a:r>
            <a:r>
              <a:rPr lang="fr-FR" dirty="0"/>
              <a:t> = K</a:t>
            </a:r>
            <a:r>
              <a:rPr lang="fr-FR" baseline="-25000" dirty="0"/>
              <a:t>a</a:t>
            </a:r>
            <a:r>
              <a:rPr lang="fr-FR" dirty="0"/>
              <a:t>.</a:t>
            </a:r>
            <a:r>
              <a:rPr lang="fr-FR" dirty="0">
                <a:latin typeface="Symbol" panose="05050102010706020507" pitchFamily="18" charset="2"/>
              </a:rPr>
              <a:t>g</a:t>
            </a:r>
            <a:r>
              <a:rPr lang="fr-FR" dirty="0"/>
              <a:t>H²/2 = 414,75 </a:t>
            </a:r>
            <a:r>
              <a:rPr lang="fr-FR" dirty="0" err="1"/>
              <a:t>kN</a:t>
            </a:r>
            <a:r>
              <a:rPr lang="fr-FR" dirty="0"/>
              <a:t>/m</a:t>
            </a:r>
          </a:p>
        </p:txBody>
      </p:sp>
      <p:sp>
        <p:nvSpPr>
          <p:cNvPr id="73" name="ZoneTexte 72"/>
          <p:cNvSpPr txBox="1"/>
          <p:nvPr/>
        </p:nvSpPr>
        <p:spPr>
          <a:xfrm>
            <a:off x="4301359" y="1998693"/>
            <a:ext cx="1158651" cy="369332"/>
          </a:xfrm>
          <a:prstGeom prst="rect">
            <a:avLst/>
          </a:prstGeom>
          <a:noFill/>
        </p:spPr>
        <p:txBody>
          <a:bodyPr wrap="none" rtlCol="0">
            <a:spAutoFit/>
          </a:bodyPr>
          <a:lstStyle/>
          <a:p>
            <a:r>
              <a:rPr lang="fr-FR" dirty="0"/>
              <a:t>Ka = 0,395</a:t>
            </a:r>
          </a:p>
        </p:txBody>
      </p:sp>
      <p:graphicFrame>
        <p:nvGraphicFramePr>
          <p:cNvPr id="10" name="Tableau 9"/>
          <p:cNvGraphicFramePr>
            <a:graphicFrameLocks noGrp="1"/>
          </p:cNvGraphicFramePr>
          <p:nvPr>
            <p:extLst>
              <p:ext uri="{D42A27DB-BD31-4B8C-83A1-F6EECF244321}">
                <p14:modId xmlns:p14="http://schemas.microsoft.com/office/powerpoint/2010/main" val="2056190603"/>
              </p:ext>
            </p:extLst>
          </p:nvPr>
        </p:nvGraphicFramePr>
        <p:xfrm>
          <a:off x="2809875" y="4721225"/>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endParaRPr lang="fr-FR" dirty="0"/>
                    </a:p>
                  </a:txBody>
                  <a:tcPr/>
                </a:tc>
                <a:tc>
                  <a:txBody>
                    <a:bodyPr/>
                    <a:lstStyle/>
                    <a:p>
                      <a:pPr algn="ctr"/>
                      <a:r>
                        <a:rPr lang="fr-FR" dirty="0"/>
                        <a:t>Ka</a:t>
                      </a:r>
                    </a:p>
                  </a:txBody>
                  <a:tcPr/>
                </a:tc>
                <a:tc>
                  <a:txBody>
                    <a:bodyPr/>
                    <a:lstStyle/>
                    <a:p>
                      <a:pPr algn="ctr"/>
                      <a:r>
                        <a:rPr lang="fr-FR" dirty="0"/>
                        <a:t>Pa</a:t>
                      </a:r>
                    </a:p>
                  </a:txBody>
                  <a:tcPr/>
                </a:tc>
                <a:tc>
                  <a:txBody>
                    <a:bodyPr/>
                    <a:lstStyle/>
                    <a:p>
                      <a:pPr algn="ctr"/>
                      <a:r>
                        <a:rPr lang="fr-FR" dirty="0">
                          <a:latin typeface="Symbol" panose="05050102010706020507" pitchFamily="18" charset="2"/>
                        </a:rPr>
                        <a:t>d</a:t>
                      </a:r>
                      <a:r>
                        <a:rPr lang="fr-FR" dirty="0"/>
                        <a:t>a</a:t>
                      </a:r>
                    </a:p>
                  </a:txBody>
                  <a:tcPr/>
                </a:tc>
                <a:extLst>
                  <a:ext uri="{0D108BD9-81ED-4DB2-BD59-A6C34878D82A}">
                    <a16:rowId xmlns:a16="http://schemas.microsoft.com/office/drawing/2014/main" val="10000"/>
                  </a:ext>
                </a:extLst>
              </a:tr>
              <a:tr h="370840">
                <a:tc>
                  <a:txBody>
                    <a:bodyPr/>
                    <a:lstStyle/>
                    <a:p>
                      <a:pPr algn="ctr"/>
                      <a:r>
                        <a:rPr lang="fr-FR" dirty="0"/>
                        <a:t>Coulomb</a:t>
                      </a:r>
                    </a:p>
                  </a:txBody>
                  <a:tcPr/>
                </a:tc>
                <a:tc>
                  <a:txBody>
                    <a:bodyPr/>
                    <a:lstStyle/>
                    <a:p>
                      <a:pPr algn="ctr"/>
                      <a:r>
                        <a:rPr lang="fr-FR" dirty="0"/>
                        <a:t>0,394</a:t>
                      </a:r>
                    </a:p>
                  </a:txBody>
                  <a:tcPr/>
                </a:tc>
                <a:tc>
                  <a:txBody>
                    <a:bodyPr/>
                    <a:lstStyle/>
                    <a:p>
                      <a:pPr algn="ctr"/>
                      <a:r>
                        <a:rPr lang="fr-FR" dirty="0"/>
                        <a:t>414 </a:t>
                      </a:r>
                      <a:r>
                        <a:rPr lang="fr-FR" dirty="0" err="1"/>
                        <a:t>kN</a:t>
                      </a:r>
                      <a:r>
                        <a:rPr lang="fr-FR" dirty="0"/>
                        <a:t>/m</a:t>
                      </a:r>
                    </a:p>
                  </a:txBody>
                  <a:tcPr/>
                </a:tc>
                <a:tc>
                  <a:txBody>
                    <a:bodyPr/>
                    <a:lstStyle/>
                    <a:p>
                      <a:pPr algn="ctr"/>
                      <a:r>
                        <a:rPr lang="fr-FR" dirty="0"/>
                        <a:t>20°</a:t>
                      </a:r>
                    </a:p>
                  </a:txBody>
                  <a:tcPr/>
                </a:tc>
                <a:extLst>
                  <a:ext uri="{0D108BD9-81ED-4DB2-BD59-A6C34878D82A}">
                    <a16:rowId xmlns:a16="http://schemas.microsoft.com/office/drawing/2014/main" val="10001"/>
                  </a:ext>
                </a:extLst>
              </a:tr>
              <a:tr h="370840">
                <a:tc>
                  <a:txBody>
                    <a:bodyPr/>
                    <a:lstStyle/>
                    <a:p>
                      <a:pPr algn="ctr"/>
                      <a:r>
                        <a:rPr lang="fr-FR" dirty="0"/>
                        <a:t>Rankine</a:t>
                      </a:r>
                    </a:p>
                  </a:txBody>
                  <a:tcPr/>
                </a:tc>
                <a:tc>
                  <a:txBody>
                    <a:bodyPr/>
                    <a:lstStyle/>
                    <a:p>
                      <a:pPr algn="ctr"/>
                      <a:r>
                        <a:rPr lang="fr-FR" dirty="0"/>
                        <a:t>0,395</a:t>
                      </a:r>
                    </a:p>
                  </a:txBody>
                  <a:tcPr/>
                </a:tc>
                <a:tc>
                  <a:txBody>
                    <a:bodyPr/>
                    <a:lstStyle/>
                    <a:p>
                      <a:pPr algn="ctr"/>
                      <a:r>
                        <a:rPr lang="fr-FR" dirty="0"/>
                        <a:t>414,75 </a:t>
                      </a:r>
                      <a:r>
                        <a:rPr lang="fr-FR" dirty="0" err="1"/>
                        <a:t>kN</a:t>
                      </a:r>
                      <a:r>
                        <a:rPr lang="fr-FR" dirty="0"/>
                        <a:t>/m</a:t>
                      </a:r>
                    </a:p>
                  </a:txBody>
                  <a:tcPr/>
                </a:tc>
                <a:tc>
                  <a:txBody>
                    <a:bodyPr/>
                    <a:lstStyle/>
                    <a:p>
                      <a:pPr algn="ctr"/>
                      <a:r>
                        <a:rPr lang="fr-FR" dirty="0"/>
                        <a:t>18°</a:t>
                      </a:r>
                    </a:p>
                  </a:txBody>
                  <a:tcPr/>
                </a:tc>
                <a:extLst>
                  <a:ext uri="{0D108BD9-81ED-4DB2-BD59-A6C34878D82A}">
                    <a16:rowId xmlns:a16="http://schemas.microsoft.com/office/drawing/2014/main" val="10002"/>
                  </a:ext>
                </a:extLst>
              </a:tr>
              <a:tr h="370840">
                <a:tc>
                  <a:txBody>
                    <a:bodyPr/>
                    <a:lstStyle/>
                    <a:p>
                      <a:pPr algn="ctr"/>
                      <a:r>
                        <a:rPr lang="fr-FR" dirty="0"/>
                        <a:t>Caquot</a:t>
                      </a:r>
                    </a:p>
                  </a:txBody>
                  <a:tcPr/>
                </a:tc>
                <a:tc>
                  <a:txBody>
                    <a:bodyPr/>
                    <a:lstStyle/>
                    <a:p>
                      <a:pPr algn="ctr"/>
                      <a:r>
                        <a:rPr lang="fr-FR" dirty="0"/>
                        <a:t>0,395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414,75 </a:t>
                      </a:r>
                      <a:r>
                        <a:rPr lang="fr-FR" dirty="0" err="1"/>
                        <a:t>kN</a:t>
                      </a:r>
                      <a:r>
                        <a:rPr lang="fr-FR" dirty="0"/>
                        <a:t>/m</a:t>
                      </a:r>
                    </a:p>
                  </a:txBody>
                  <a:tcPr/>
                </a:tc>
                <a:tc>
                  <a:txBody>
                    <a:bodyPr/>
                    <a:lstStyle/>
                    <a:p>
                      <a:pPr algn="ctr"/>
                      <a:r>
                        <a:rPr lang="fr-FR" dirty="0"/>
                        <a:t>20°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5840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41735" cy="707886"/>
          </a:xfrm>
          <a:prstGeom prst="rect">
            <a:avLst/>
          </a:prstGeom>
          <a:noFill/>
        </p:spPr>
        <p:txBody>
          <a:bodyPr wrap="none" rtlCol="0">
            <a:spAutoFit/>
          </a:bodyPr>
          <a:lstStyle/>
          <a:p>
            <a:r>
              <a:rPr lang="fr-FR" sz="2000" b="1" dirty="0"/>
              <a:t>3.    Calculs des coefficients de poussée et de butée d’un sol non pesant</a:t>
            </a:r>
          </a:p>
          <a:p>
            <a:pPr lvl="1"/>
            <a:r>
              <a:rPr lang="fr-FR" sz="2000" b="1" dirty="0"/>
              <a:t>1. Méthode de Rankine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35</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1"/>
          <p:cNvSpPr/>
          <p:nvPr/>
        </p:nvSpPr>
        <p:spPr>
          <a:xfrm>
            <a:off x="255181" y="1085372"/>
            <a:ext cx="4837814" cy="923330"/>
          </a:xfrm>
          <a:prstGeom prst="rect">
            <a:avLst/>
          </a:prstGeom>
        </p:spPr>
        <p:txBody>
          <a:bodyPr wrap="square">
            <a:spAutoFit/>
          </a:bodyPr>
          <a:lstStyle/>
          <a:p>
            <a:r>
              <a:rPr lang="fr-FR" dirty="0"/>
              <a:t>Dans ce cas le sol est considéré comme un milieu non pesant à travers lequel se transmettent des contraintes à l’écran.</a:t>
            </a:r>
          </a:p>
        </p:txBody>
      </p:sp>
      <p:sp>
        <p:nvSpPr>
          <p:cNvPr id="13" name="Rectangle 12"/>
          <p:cNvSpPr/>
          <p:nvPr/>
        </p:nvSpPr>
        <p:spPr>
          <a:xfrm>
            <a:off x="287079" y="2242665"/>
            <a:ext cx="5528930" cy="2862322"/>
          </a:xfrm>
          <a:prstGeom prst="rect">
            <a:avLst/>
          </a:prstGeom>
        </p:spPr>
        <p:txBody>
          <a:bodyPr wrap="square">
            <a:spAutoFit/>
          </a:bodyPr>
          <a:lstStyle/>
          <a:p>
            <a:r>
              <a:rPr lang="fr-FR" dirty="0"/>
              <a:t>Sol est non pesant + la surcharge répartie semi-infinie</a:t>
            </a:r>
          </a:p>
          <a:p>
            <a:endParaRPr lang="fr-FR" dirty="0"/>
          </a:p>
          <a:p>
            <a:r>
              <a:rPr lang="fr-FR" dirty="0"/>
              <a:t>	le tenseur des contraintes est le même en tout 	point du sol. </a:t>
            </a:r>
          </a:p>
          <a:p>
            <a:r>
              <a:rPr lang="fr-FR" dirty="0"/>
              <a:t>	Un cercle de Mohr unique pour l'ensemble du 	massif de sol. </a:t>
            </a:r>
          </a:p>
          <a:p>
            <a:endParaRPr lang="fr-FR" dirty="0"/>
          </a:p>
          <a:p>
            <a:r>
              <a:rPr lang="fr-FR" dirty="0"/>
              <a:t>Il suffit donc de remplacer la direction verticale du poids volumique par la direction de la surcharge q</a:t>
            </a:r>
            <a:r>
              <a:rPr lang="fr-FR" baseline="-25000" dirty="0"/>
              <a:t>1</a:t>
            </a:r>
            <a:r>
              <a:rPr lang="fr-FR" dirty="0"/>
              <a:t> et de traiter le problème comme pour le sol pesant</a:t>
            </a:r>
          </a:p>
        </p:txBody>
      </p:sp>
      <p:sp>
        <p:nvSpPr>
          <p:cNvPr id="15" name="Flèche droite 14"/>
          <p:cNvSpPr/>
          <p:nvPr/>
        </p:nvSpPr>
        <p:spPr>
          <a:xfrm>
            <a:off x="499730" y="2870791"/>
            <a:ext cx="520996"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Flèche droite 73"/>
          <p:cNvSpPr/>
          <p:nvPr/>
        </p:nvSpPr>
        <p:spPr>
          <a:xfrm>
            <a:off x="503274" y="3501656"/>
            <a:ext cx="520996"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10"/>
          <p:cNvSpPr>
            <a:spLocks noChangeArrowheads="1"/>
          </p:cNvSpPr>
          <p:nvPr/>
        </p:nvSpPr>
        <p:spPr bwMode="auto">
          <a:xfrm>
            <a:off x="116959" y="5407510"/>
            <a:ext cx="87338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dirty="0">
                <a:ea typeface="Times New Roman" pitchFamily="18" charset="0"/>
                <a:cs typeface="Arial" pitchFamily="34" charset="0"/>
              </a:rPr>
              <a:t>Le</a:t>
            </a:r>
            <a:r>
              <a:rPr kumimoji="0" lang="fr-FR" altLang="fr-FR" b="0" i="0" u="none" strike="noStrike" cap="none" normalizeH="0" baseline="0" dirty="0">
                <a:ln>
                  <a:noFill/>
                </a:ln>
                <a:solidFill>
                  <a:schemeClr val="tx1"/>
                </a:solidFill>
                <a:effectLst/>
                <a:ea typeface="Times New Roman" pitchFamily="18" charset="0"/>
                <a:cs typeface="Arial" pitchFamily="34" charset="0"/>
              </a:rPr>
              <a:t>s lignes de glissement</a:t>
            </a:r>
            <a:r>
              <a:rPr kumimoji="0" lang="fr-FR" altLang="fr-FR" b="0" i="0" u="none" strike="noStrike" cap="none" normalizeH="0" dirty="0">
                <a:ln>
                  <a:noFill/>
                </a:ln>
                <a:solidFill>
                  <a:schemeClr val="tx1"/>
                </a:solidFill>
                <a:effectLst/>
                <a:ea typeface="Times New Roman" pitchFamily="18" charset="0"/>
                <a:cs typeface="Arial" pitchFamily="34" charset="0"/>
              </a:rPr>
              <a:t> </a:t>
            </a:r>
            <a:r>
              <a:rPr kumimoji="0" lang="fr-FR" altLang="fr-FR" b="0" i="0" u="none" strike="noStrike" cap="none" normalizeH="0" baseline="0" dirty="0">
                <a:ln>
                  <a:noFill/>
                </a:ln>
                <a:solidFill>
                  <a:schemeClr val="tx1"/>
                </a:solidFill>
                <a:effectLst/>
                <a:ea typeface="Times New Roman" pitchFamily="18" charset="0"/>
                <a:cs typeface="Arial" pitchFamily="34" charset="0"/>
              </a:rPr>
              <a:t>forment un réseau de droites faisant entre elles un angle  de </a:t>
            </a:r>
            <a:r>
              <a:rPr kumimoji="0" lang="fr-FR" altLang="fr-FR" b="0" i="0" u="none" strike="noStrike" cap="none" normalizeH="0" baseline="0" dirty="0">
                <a:ln>
                  <a:noFill/>
                </a:ln>
                <a:solidFill>
                  <a:schemeClr val="tx1"/>
                </a:solidFill>
                <a:effectLst/>
                <a:latin typeface="Symbol" panose="05050102010706020507" pitchFamily="18" charset="2"/>
                <a:ea typeface="Times New Roman" pitchFamily="18" charset="0"/>
                <a:cs typeface="Arial" pitchFamily="34" charset="0"/>
              </a:rPr>
              <a:t>p</a:t>
            </a:r>
            <a:r>
              <a:rPr kumimoji="0" lang="fr-FR" altLang="fr-FR" b="0" i="0" u="none" strike="noStrike" cap="none" normalizeH="0" baseline="0" dirty="0">
                <a:ln>
                  <a:noFill/>
                </a:ln>
                <a:solidFill>
                  <a:schemeClr val="tx1"/>
                </a:solidFill>
                <a:effectLst/>
                <a:ea typeface="Times New Roman" pitchFamily="18" charset="0"/>
                <a:cs typeface="Arial" pitchFamily="34" charset="0"/>
              </a:rPr>
              <a:t>/2-</a:t>
            </a:r>
            <a:r>
              <a:rPr kumimoji="0" lang="fr-FR" altLang="fr-FR" b="0" i="0" u="none" strike="noStrike" cap="none" normalizeH="0" baseline="0" dirty="0">
                <a:ln>
                  <a:noFill/>
                </a:ln>
                <a:solidFill>
                  <a:schemeClr val="tx1"/>
                </a:solidFill>
                <a:effectLst/>
                <a:latin typeface="Symbol" panose="05050102010706020507" pitchFamily="18" charset="2"/>
                <a:ea typeface="Times New Roman" pitchFamily="18" charset="0"/>
                <a:cs typeface="Arial" pitchFamily="34" charset="0"/>
              </a:rPr>
              <a:t>j</a:t>
            </a:r>
          </a:p>
          <a:p>
            <a:pPr lvl="0" fontAlgn="base">
              <a:spcBef>
                <a:spcPct val="0"/>
              </a:spcBef>
              <a:spcAft>
                <a:spcPct val="0"/>
              </a:spcAft>
            </a:pPr>
            <a:r>
              <a:rPr lang="fr-FR" dirty="0"/>
              <a:t>Le long du plan OD (écran fictif), la contrainte a une </a:t>
            </a:r>
            <a:r>
              <a:rPr lang="fr-FR" i="1" dirty="0"/>
              <a:t>obliquité </a:t>
            </a:r>
            <a:r>
              <a:rPr lang="fr-FR" i="1" dirty="0">
                <a:sym typeface="Symbol"/>
              </a:rPr>
              <a:t></a:t>
            </a:r>
            <a:r>
              <a:rPr lang="fr-FR" i="1" baseline="-25000" dirty="0"/>
              <a:t>a</a:t>
            </a:r>
            <a:r>
              <a:rPr lang="fr-FR" dirty="0"/>
              <a:t> (de calcul) </a:t>
            </a:r>
            <a:r>
              <a:rPr lang="fr-FR" i="1" dirty="0"/>
              <a:t>constante </a:t>
            </a:r>
            <a:r>
              <a:rPr lang="fr-FR" dirty="0"/>
              <a:t>et a </a:t>
            </a:r>
          </a:p>
          <a:p>
            <a:pPr lvl="0" fontAlgn="base">
              <a:spcBef>
                <a:spcPct val="0"/>
              </a:spcBef>
              <a:spcAft>
                <a:spcPct val="0"/>
              </a:spcAft>
            </a:pPr>
            <a:r>
              <a:rPr lang="fr-FR" dirty="0"/>
              <a:t>une </a:t>
            </a:r>
            <a:r>
              <a:rPr lang="fr-FR" i="1" dirty="0"/>
              <a:t>intensité constante</a:t>
            </a:r>
            <a:r>
              <a:rPr lang="fr-FR" dirty="0"/>
              <a:t>.</a:t>
            </a:r>
            <a:r>
              <a:rPr kumimoji="0" lang="fr-FR" altLang="fr-FR" b="0" i="0" u="none" strike="noStrike" cap="none" normalizeH="0" baseline="0" dirty="0">
                <a:ln>
                  <a:noFill/>
                </a:ln>
                <a:solidFill>
                  <a:schemeClr val="tx1"/>
                </a:solidFill>
                <a:effectLst/>
                <a:ea typeface="Times New Roman" pitchFamily="18" charset="0"/>
                <a:cs typeface="Arial" pitchFamily="34" charset="0"/>
              </a:rPr>
              <a:t> </a:t>
            </a:r>
            <a:endParaRPr kumimoji="0" lang="fr-FR" altLang="fr-FR" b="0" i="0" u="none" strike="noStrike" cap="none" normalizeH="0" baseline="0" dirty="0">
              <a:ln>
                <a:noFill/>
              </a:ln>
              <a:solidFill>
                <a:schemeClr val="tx1"/>
              </a:solidFill>
              <a:effectLst/>
              <a:cs typeface="Arial" pitchFamily="34" charset="0"/>
            </a:endParaRPr>
          </a:p>
        </p:txBody>
      </p:sp>
      <p:sp>
        <p:nvSpPr>
          <p:cNvPr id="35" name="ZoneTexte 34"/>
          <p:cNvSpPr txBox="1"/>
          <p:nvPr/>
        </p:nvSpPr>
        <p:spPr>
          <a:xfrm>
            <a:off x="0" y="701749"/>
            <a:ext cx="946093" cy="369332"/>
          </a:xfrm>
          <a:prstGeom prst="rect">
            <a:avLst/>
          </a:prstGeom>
          <a:noFill/>
        </p:spPr>
        <p:txBody>
          <a:bodyPr wrap="none" rtlCol="0">
            <a:spAutoFit/>
          </a:bodyPr>
          <a:lstStyle/>
          <a:p>
            <a:r>
              <a:rPr lang="fr-FR" u="sng" dirty="0"/>
              <a:t>Principe</a:t>
            </a:r>
          </a:p>
        </p:txBody>
      </p:sp>
      <p:sp>
        <p:nvSpPr>
          <p:cNvPr id="36" name="Rectangle 35"/>
          <p:cNvSpPr/>
          <p:nvPr/>
        </p:nvSpPr>
        <p:spPr>
          <a:xfrm>
            <a:off x="8112642" y="1881963"/>
            <a:ext cx="542260" cy="23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0225" y="780623"/>
            <a:ext cx="2694343" cy="314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335926" y="1892595"/>
            <a:ext cx="467832" cy="276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59890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41735" cy="707886"/>
          </a:xfrm>
          <a:prstGeom prst="rect">
            <a:avLst/>
          </a:prstGeom>
          <a:noFill/>
        </p:spPr>
        <p:txBody>
          <a:bodyPr wrap="none" rtlCol="0">
            <a:spAutoFit/>
          </a:bodyPr>
          <a:lstStyle/>
          <a:p>
            <a:r>
              <a:rPr lang="fr-FR" sz="2000" b="1" dirty="0"/>
              <a:t>3.    Calculs des coefficients de poussée et de butée d’un sol non pesant</a:t>
            </a:r>
          </a:p>
          <a:p>
            <a:pPr lvl="1"/>
            <a:r>
              <a:rPr lang="fr-FR" sz="2000" b="1" dirty="0"/>
              <a:t>1. Méthode de Rankine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solidFill>
                  <a:srgbClr val="FF0000"/>
                </a:solidFill>
              </a:rPr>
              <a:t>36</a:t>
            </a:fld>
            <a:endParaRPr lang="fr-FR" dirty="0">
              <a:solidFill>
                <a:srgbClr val="FF0000"/>
              </a:solidFill>
            </a:endParaRPr>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5" name="ZoneTexte 34"/>
          <p:cNvSpPr txBox="1"/>
          <p:nvPr/>
        </p:nvSpPr>
        <p:spPr>
          <a:xfrm>
            <a:off x="0" y="701749"/>
            <a:ext cx="1297919" cy="369332"/>
          </a:xfrm>
          <a:prstGeom prst="rect">
            <a:avLst/>
          </a:prstGeom>
          <a:noFill/>
        </p:spPr>
        <p:txBody>
          <a:bodyPr wrap="none" rtlCol="0">
            <a:spAutoFit/>
          </a:bodyPr>
          <a:lstStyle/>
          <a:p>
            <a:r>
              <a:rPr lang="fr-FR" u="sng" dirty="0"/>
              <a:t>Application </a:t>
            </a:r>
          </a:p>
        </p:txBody>
      </p:sp>
      <p:sp>
        <p:nvSpPr>
          <p:cNvPr id="10" name="Rectangle 9"/>
          <p:cNvSpPr/>
          <p:nvPr/>
        </p:nvSpPr>
        <p:spPr>
          <a:xfrm>
            <a:off x="127589" y="1052922"/>
            <a:ext cx="6592187" cy="1477328"/>
          </a:xfrm>
          <a:prstGeom prst="rect">
            <a:avLst/>
          </a:prstGeom>
        </p:spPr>
        <p:txBody>
          <a:bodyPr wrap="square">
            <a:spAutoFit/>
          </a:bodyPr>
          <a:lstStyle/>
          <a:p>
            <a:pPr marL="285750" indent="-285750">
              <a:buFont typeface="Arial" panose="020B0604020202020204" pitchFamily="34" charset="0"/>
              <a:buChar char="•"/>
            </a:pPr>
            <a:r>
              <a:rPr lang="fr-FR" b="1" dirty="0">
                <a:solidFill>
                  <a:srgbClr val="FF0000"/>
                </a:solidFill>
              </a:rPr>
              <a:t>sol purement frottant (c’ = 0), </a:t>
            </a:r>
          </a:p>
          <a:p>
            <a:pPr marL="285750" indent="-285750">
              <a:buFont typeface="Arial" panose="020B0604020202020204" pitchFamily="34" charset="0"/>
              <a:buChar char="•"/>
            </a:pPr>
            <a:r>
              <a:rPr lang="fr-FR" dirty="0"/>
              <a:t>écran vertical (</a:t>
            </a:r>
            <a:r>
              <a:rPr lang="fr-FR" dirty="0">
                <a:latin typeface="Symbol" panose="05050102010706020507" pitchFamily="18" charset="2"/>
              </a:rPr>
              <a:t>l </a:t>
            </a:r>
            <a:r>
              <a:rPr lang="fr-FR" dirty="0"/>
              <a:t>= 0), </a:t>
            </a:r>
          </a:p>
          <a:p>
            <a:pPr marL="285750" indent="-285750">
              <a:buFont typeface="Arial" panose="020B0604020202020204" pitchFamily="34" charset="0"/>
              <a:buChar char="•"/>
            </a:pPr>
            <a:r>
              <a:rPr lang="fr-FR" dirty="0"/>
              <a:t>surface libre inclinée(</a:t>
            </a:r>
            <a:r>
              <a:rPr lang="fr-FR" dirty="0">
                <a:latin typeface="Symbol" panose="05050102010706020507" pitchFamily="18" charset="2"/>
              </a:rPr>
              <a:t>b</a:t>
            </a:r>
            <a:r>
              <a:rPr lang="fr-FR" dirty="0"/>
              <a:t> ≠ 0), </a:t>
            </a:r>
          </a:p>
          <a:p>
            <a:pPr marL="285750" indent="-285750">
              <a:buFont typeface="Arial" panose="020B0604020202020204" pitchFamily="34" charset="0"/>
              <a:buChar char="•"/>
            </a:pPr>
            <a:r>
              <a:rPr lang="fr-FR" dirty="0"/>
              <a:t>charge q verticale répartie semi-infinie (</a:t>
            </a:r>
            <a:r>
              <a:rPr lang="fr-FR" dirty="0">
                <a:latin typeface="Symbol" panose="05050102010706020507" pitchFamily="18" charset="2"/>
              </a:rPr>
              <a:t>W </a:t>
            </a:r>
            <a:r>
              <a:rPr lang="fr-FR" dirty="0"/>
              <a:t>= 90° et </a:t>
            </a:r>
            <a:r>
              <a:rPr lang="fr-FR" dirty="0">
                <a:latin typeface="Symbol" panose="05050102010706020507" pitchFamily="18" charset="2"/>
              </a:rPr>
              <a:t>a </a:t>
            </a:r>
            <a:r>
              <a:rPr lang="fr-FR" dirty="0"/>
              <a:t>= 0),</a:t>
            </a:r>
          </a:p>
          <a:p>
            <a:pPr marL="285750" indent="-285750">
              <a:buFont typeface="Arial" panose="020B0604020202020204" pitchFamily="34" charset="0"/>
              <a:buChar char="•"/>
            </a:pPr>
            <a:r>
              <a:rPr lang="fr-FR" dirty="0">
                <a:latin typeface="Symbol" panose="05050102010706020507" pitchFamily="18" charset="2"/>
              </a:rPr>
              <a:t>d</a:t>
            </a:r>
            <a:r>
              <a:rPr lang="fr-FR" dirty="0"/>
              <a:t> est donnée par construction dans le plan de Mohr.</a:t>
            </a:r>
          </a:p>
        </p:txBody>
      </p:sp>
      <p:sp>
        <p:nvSpPr>
          <p:cNvPr id="2" name="ZoneTexte 1"/>
          <p:cNvSpPr txBox="1"/>
          <p:nvPr/>
        </p:nvSpPr>
        <p:spPr>
          <a:xfrm>
            <a:off x="0" y="2764464"/>
            <a:ext cx="6975564" cy="923330"/>
          </a:xfrm>
          <a:prstGeom prst="rect">
            <a:avLst/>
          </a:prstGeom>
          <a:noFill/>
        </p:spPr>
        <p:txBody>
          <a:bodyPr wrap="none" rtlCol="0">
            <a:spAutoFit/>
          </a:bodyPr>
          <a:lstStyle/>
          <a:p>
            <a:r>
              <a:rPr lang="fr-FR" dirty="0"/>
              <a:t>De part les hypothèses, la contrainte verticale est égale à q en tout point</a:t>
            </a:r>
          </a:p>
          <a:p>
            <a:r>
              <a:rPr lang="fr-FR" dirty="0" err="1"/>
              <a:t>K</a:t>
            </a:r>
            <a:r>
              <a:rPr lang="fr-FR" baseline="30000" dirty="0" err="1">
                <a:latin typeface="+mj-lt"/>
              </a:rPr>
              <a:t>’</a:t>
            </a:r>
            <a:r>
              <a:rPr lang="fr-FR" dirty="0" err="1"/>
              <a:t>a</a:t>
            </a:r>
            <a:r>
              <a:rPr lang="fr-FR" dirty="0"/>
              <a:t> étant indépendant  de z</a:t>
            </a:r>
          </a:p>
          <a:p>
            <a:r>
              <a:rPr lang="fr-FR" dirty="0"/>
              <a:t>	</a:t>
            </a:r>
            <a:r>
              <a:rPr lang="fr-FR" dirty="0" err="1">
                <a:latin typeface="Symbol" panose="05050102010706020507" pitchFamily="18" charset="2"/>
              </a:rPr>
              <a:t>s</a:t>
            </a:r>
            <a:r>
              <a:rPr lang="fr-FR" baseline="-25000" dirty="0" err="1"/>
              <a:t>qa</a:t>
            </a:r>
            <a:r>
              <a:rPr lang="fr-FR" dirty="0"/>
              <a:t> est constant le long de l’écran</a:t>
            </a:r>
          </a:p>
        </p:txBody>
      </p:sp>
      <p:sp>
        <p:nvSpPr>
          <p:cNvPr id="13" name="Flèche droite 12"/>
          <p:cNvSpPr/>
          <p:nvPr/>
        </p:nvSpPr>
        <p:spPr>
          <a:xfrm>
            <a:off x="435934" y="3466214"/>
            <a:ext cx="393405" cy="212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Line 25"/>
          <p:cNvSpPr>
            <a:spLocks noChangeShapeType="1"/>
          </p:cNvSpPr>
          <p:nvPr/>
        </p:nvSpPr>
        <p:spPr bwMode="auto">
          <a:xfrm flipV="1">
            <a:off x="5669203" y="3923414"/>
            <a:ext cx="19224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124" name="Connecteur droit 123"/>
          <p:cNvCxnSpPr/>
          <p:nvPr/>
        </p:nvCxnSpPr>
        <p:spPr>
          <a:xfrm flipH="1">
            <a:off x="5690469" y="3931584"/>
            <a:ext cx="17253" cy="205308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a:off x="6200830" y="3902149"/>
            <a:ext cx="0" cy="21158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flipH="1">
            <a:off x="5712226" y="5932967"/>
            <a:ext cx="529086"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ZoneTexte 131"/>
          <p:cNvSpPr txBox="1"/>
          <p:nvPr/>
        </p:nvSpPr>
        <p:spPr>
          <a:xfrm>
            <a:off x="6463354" y="4703239"/>
            <a:ext cx="413896" cy="369332"/>
          </a:xfrm>
          <a:prstGeom prst="rect">
            <a:avLst/>
          </a:prstGeom>
          <a:noFill/>
        </p:spPr>
        <p:txBody>
          <a:bodyPr wrap="none" rtlCol="0">
            <a:spAutoFit/>
          </a:bodyPr>
          <a:lstStyle/>
          <a:p>
            <a:r>
              <a:rPr lang="fr-FR" dirty="0" err="1"/>
              <a:t>Q</a:t>
            </a:r>
            <a:r>
              <a:rPr lang="fr-FR" baseline="-25000" dirty="0" err="1"/>
              <a:t>a</a:t>
            </a:r>
            <a:endParaRPr lang="fr-FR" dirty="0"/>
          </a:p>
        </p:txBody>
      </p:sp>
      <p:cxnSp>
        <p:nvCxnSpPr>
          <p:cNvPr id="133" name="Connecteur droit avec flèche 132"/>
          <p:cNvCxnSpPr/>
          <p:nvPr/>
        </p:nvCxnSpPr>
        <p:spPr>
          <a:xfrm>
            <a:off x="4908229" y="3874083"/>
            <a:ext cx="17253" cy="211347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4" name="ZoneTexte 133"/>
          <p:cNvSpPr txBox="1"/>
          <p:nvPr/>
        </p:nvSpPr>
        <p:spPr>
          <a:xfrm>
            <a:off x="4614931" y="4762604"/>
            <a:ext cx="328936" cy="369332"/>
          </a:xfrm>
          <a:prstGeom prst="rect">
            <a:avLst/>
          </a:prstGeom>
          <a:noFill/>
        </p:spPr>
        <p:txBody>
          <a:bodyPr wrap="none" rtlCol="0">
            <a:spAutoFit/>
          </a:bodyPr>
          <a:lstStyle/>
          <a:p>
            <a:r>
              <a:rPr lang="fr-FR" dirty="0"/>
              <a:t>H</a:t>
            </a:r>
          </a:p>
        </p:txBody>
      </p:sp>
      <p:sp>
        <p:nvSpPr>
          <p:cNvPr id="135" name="ZoneTexte 134"/>
          <p:cNvSpPr txBox="1"/>
          <p:nvPr/>
        </p:nvSpPr>
        <p:spPr>
          <a:xfrm>
            <a:off x="4991618" y="5260454"/>
            <a:ext cx="535724" cy="369332"/>
          </a:xfrm>
          <a:prstGeom prst="rect">
            <a:avLst/>
          </a:prstGeom>
          <a:noFill/>
        </p:spPr>
        <p:txBody>
          <a:bodyPr wrap="none" rtlCol="0">
            <a:spAutoFit/>
          </a:bodyPr>
          <a:lstStyle/>
          <a:p>
            <a:r>
              <a:rPr lang="fr-FR" dirty="0"/>
              <a:t>H/2</a:t>
            </a:r>
          </a:p>
        </p:txBody>
      </p:sp>
      <p:cxnSp>
        <p:nvCxnSpPr>
          <p:cNvPr id="136" name="Connecteur droit avec flèche 135"/>
          <p:cNvCxnSpPr/>
          <p:nvPr/>
        </p:nvCxnSpPr>
        <p:spPr>
          <a:xfrm>
            <a:off x="5486400" y="4986676"/>
            <a:ext cx="0" cy="10440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5875088" y="5966268"/>
            <a:ext cx="478016" cy="369332"/>
          </a:xfrm>
          <a:prstGeom prst="rect">
            <a:avLst/>
          </a:prstGeom>
        </p:spPr>
        <p:txBody>
          <a:bodyPr wrap="none">
            <a:spAutoFit/>
          </a:bodyPr>
          <a:lstStyle/>
          <a:p>
            <a:r>
              <a:rPr lang="fr-FR" dirty="0" err="1">
                <a:latin typeface="Symbol" panose="05050102010706020507" pitchFamily="18" charset="2"/>
              </a:rPr>
              <a:t>s</a:t>
            </a:r>
            <a:r>
              <a:rPr lang="fr-FR" baseline="-25000" dirty="0" err="1"/>
              <a:t>qa</a:t>
            </a:r>
            <a:endParaRPr lang="fr-FR" baseline="-25000" dirty="0"/>
          </a:p>
        </p:txBody>
      </p:sp>
      <p:cxnSp>
        <p:nvCxnSpPr>
          <p:cNvPr id="143" name="Connecteur droit avec flèche 142"/>
          <p:cNvCxnSpPr/>
          <p:nvPr/>
        </p:nvCxnSpPr>
        <p:spPr>
          <a:xfrm flipH="1">
            <a:off x="5834533" y="3455589"/>
            <a:ext cx="2742" cy="4451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Connecteur droit avec flèche 143"/>
          <p:cNvCxnSpPr/>
          <p:nvPr/>
        </p:nvCxnSpPr>
        <p:spPr>
          <a:xfrm flipH="1">
            <a:off x="6082626" y="3459134"/>
            <a:ext cx="2742" cy="4451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Connecteur droit avec flèche 144"/>
          <p:cNvCxnSpPr/>
          <p:nvPr/>
        </p:nvCxnSpPr>
        <p:spPr>
          <a:xfrm flipH="1">
            <a:off x="6337807" y="3459133"/>
            <a:ext cx="2742" cy="4451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6" name="ZoneTexte 145"/>
          <p:cNvSpPr txBox="1"/>
          <p:nvPr/>
        </p:nvSpPr>
        <p:spPr>
          <a:xfrm>
            <a:off x="7171585" y="3434316"/>
            <a:ext cx="345633" cy="369332"/>
          </a:xfrm>
          <a:prstGeom prst="rect">
            <a:avLst/>
          </a:prstGeom>
          <a:noFill/>
        </p:spPr>
        <p:txBody>
          <a:bodyPr wrap="square" rtlCol="0">
            <a:spAutoFit/>
          </a:bodyPr>
          <a:lstStyle/>
          <a:p>
            <a:r>
              <a:rPr lang="fr-FR" dirty="0"/>
              <a:t>q</a:t>
            </a:r>
            <a:endParaRPr lang="fr-FR" baseline="-25000" dirty="0"/>
          </a:p>
        </p:txBody>
      </p:sp>
      <p:cxnSp>
        <p:nvCxnSpPr>
          <p:cNvPr id="147" name="Connecteur droit avec flèche 146"/>
          <p:cNvCxnSpPr/>
          <p:nvPr/>
        </p:nvCxnSpPr>
        <p:spPr>
          <a:xfrm flipH="1">
            <a:off x="5705138" y="5638800"/>
            <a:ext cx="529086"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p:nvPr/>
        </p:nvCxnSpPr>
        <p:spPr>
          <a:xfrm flipH="1">
            <a:off x="5715770" y="5383618"/>
            <a:ext cx="529086"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Connecteur droit avec flèche 148"/>
          <p:cNvCxnSpPr/>
          <p:nvPr/>
        </p:nvCxnSpPr>
        <p:spPr>
          <a:xfrm flipH="1">
            <a:off x="5719314" y="5089451"/>
            <a:ext cx="529086"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Connecteur droit avec flèche 149"/>
          <p:cNvCxnSpPr/>
          <p:nvPr/>
        </p:nvCxnSpPr>
        <p:spPr>
          <a:xfrm flipH="1">
            <a:off x="5715770" y="4830725"/>
            <a:ext cx="529086"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Connecteur droit avec flèche 150"/>
          <p:cNvCxnSpPr/>
          <p:nvPr/>
        </p:nvCxnSpPr>
        <p:spPr>
          <a:xfrm flipH="1">
            <a:off x="5708682" y="4536558"/>
            <a:ext cx="529086"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Connecteur droit avec flèche 151"/>
          <p:cNvCxnSpPr/>
          <p:nvPr/>
        </p:nvCxnSpPr>
        <p:spPr>
          <a:xfrm flipH="1">
            <a:off x="5712226" y="4263657"/>
            <a:ext cx="529086"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Connecteur droit avec flèche 152"/>
          <p:cNvCxnSpPr/>
          <p:nvPr/>
        </p:nvCxnSpPr>
        <p:spPr>
          <a:xfrm flipH="1">
            <a:off x="5705137" y="4022653"/>
            <a:ext cx="529086"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Connecteur droit avec flèche 153"/>
          <p:cNvCxnSpPr/>
          <p:nvPr/>
        </p:nvCxnSpPr>
        <p:spPr>
          <a:xfrm flipH="1">
            <a:off x="6571724" y="3469766"/>
            <a:ext cx="2742" cy="4451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p:cNvCxnSpPr/>
          <p:nvPr/>
        </p:nvCxnSpPr>
        <p:spPr>
          <a:xfrm flipH="1">
            <a:off x="6819817" y="3473311"/>
            <a:ext cx="2742" cy="4451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p:cNvCxnSpPr/>
          <p:nvPr/>
        </p:nvCxnSpPr>
        <p:spPr>
          <a:xfrm flipH="1">
            <a:off x="7074998" y="3473310"/>
            <a:ext cx="2742" cy="4451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Flèche droite 41"/>
          <p:cNvSpPr/>
          <p:nvPr/>
        </p:nvSpPr>
        <p:spPr>
          <a:xfrm flipH="1">
            <a:off x="5709685" y="4837817"/>
            <a:ext cx="552893" cy="26581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ZoneTexte 156"/>
          <p:cNvSpPr txBox="1"/>
          <p:nvPr/>
        </p:nvSpPr>
        <p:spPr>
          <a:xfrm>
            <a:off x="669852" y="4369982"/>
            <a:ext cx="1203406" cy="369332"/>
          </a:xfrm>
          <a:prstGeom prst="rect">
            <a:avLst/>
          </a:prstGeom>
          <a:noFill/>
        </p:spPr>
        <p:txBody>
          <a:bodyPr wrap="none" rtlCol="0">
            <a:spAutoFit/>
          </a:bodyPr>
          <a:lstStyle/>
          <a:p>
            <a:r>
              <a:rPr lang="fr-FR" dirty="0" err="1">
                <a:latin typeface="Symbol" panose="05050102010706020507" pitchFamily="18" charset="2"/>
              </a:rPr>
              <a:t>s</a:t>
            </a:r>
            <a:r>
              <a:rPr lang="fr-FR" baseline="-25000" dirty="0" err="1"/>
              <a:t>qa</a:t>
            </a:r>
            <a:r>
              <a:rPr lang="fr-FR" dirty="0"/>
              <a:t> = </a:t>
            </a:r>
            <a:r>
              <a:rPr lang="fr-FR" dirty="0" err="1"/>
              <a:t>K’a.q</a:t>
            </a:r>
            <a:r>
              <a:rPr lang="fr-FR" dirty="0"/>
              <a:t> </a:t>
            </a:r>
          </a:p>
        </p:txBody>
      </p:sp>
      <p:sp>
        <p:nvSpPr>
          <p:cNvPr id="158" name="ZoneTexte 157"/>
          <p:cNvSpPr txBox="1"/>
          <p:nvPr/>
        </p:nvSpPr>
        <p:spPr>
          <a:xfrm>
            <a:off x="654885" y="5098402"/>
            <a:ext cx="1261884" cy="369332"/>
          </a:xfrm>
          <a:prstGeom prst="rect">
            <a:avLst/>
          </a:prstGeom>
          <a:noFill/>
        </p:spPr>
        <p:txBody>
          <a:bodyPr wrap="none" rtlCol="0">
            <a:spAutoFit/>
          </a:bodyPr>
          <a:lstStyle/>
          <a:p>
            <a:r>
              <a:rPr lang="fr-FR" dirty="0" err="1"/>
              <a:t>Q</a:t>
            </a:r>
            <a:r>
              <a:rPr lang="fr-FR" baseline="-25000" dirty="0" err="1"/>
              <a:t>a</a:t>
            </a:r>
            <a:r>
              <a:rPr lang="fr-FR" dirty="0"/>
              <a:t> = </a:t>
            </a:r>
            <a:r>
              <a:rPr lang="fr-FR" dirty="0" err="1"/>
              <a:t>K’</a:t>
            </a:r>
            <a:r>
              <a:rPr lang="fr-FR" baseline="-25000" dirty="0" err="1"/>
              <a:t>a</a:t>
            </a:r>
            <a:r>
              <a:rPr lang="fr-FR" dirty="0" err="1"/>
              <a:t>.q.H</a:t>
            </a:r>
            <a:endParaRPr lang="fr-FR" dirty="0"/>
          </a:p>
        </p:txBody>
      </p:sp>
    </p:spTree>
    <p:extLst>
      <p:ext uri="{BB962C8B-B14F-4D97-AF65-F5344CB8AC3E}">
        <p14:creationId xmlns:p14="http://schemas.microsoft.com/office/powerpoint/2010/main" val="2198146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41735" cy="707886"/>
          </a:xfrm>
          <a:prstGeom prst="rect">
            <a:avLst/>
          </a:prstGeom>
          <a:noFill/>
        </p:spPr>
        <p:txBody>
          <a:bodyPr wrap="none" rtlCol="0">
            <a:spAutoFit/>
          </a:bodyPr>
          <a:lstStyle/>
          <a:p>
            <a:r>
              <a:rPr lang="fr-FR" sz="2000" b="1" dirty="0"/>
              <a:t>3.    Calculs des coefficients de poussée et de butée d’un sol non pesant</a:t>
            </a:r>
          </a:p>
          <a:p>
            <a:pPr lvl="1"/>
            <a:r>
              <a:rPr lang="fr-FR" sz="2000" b="1" dirty="0"/>
              <a:t>2.    Equilibre généralisé de </a:t>
            </a:r>
            <a:r>
              <a:rPr lang="fr-FR" sz="2000" b="1" dirty="0" err="1"/>
              <a:t>Prandl</a:t>
            </a:r>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37</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9" name="Objet 18"/>
          <p:cNvGraphicFramePr>
            <a:graphicFrameLocks noChangeAspect="1"/>
          </p:cNvGraphicFramePr>
          <p:nvPr>
            <p:extLst>
              <p:ext uri="{D42A27DB-BD31-4B8C-83A1-F6EECF244321}">
                <p14:modId xmlns:p14="http://schemas.microsoft.com/office/powerpoint/2010/main" val="2411507560"/>
              </p:ext>
            </p:extLst>
          </p:nvPr>
        </p:nvGraphicFramePr>
        <p:xfrm>
          <a:off x="4502573" y="1828799"/>
          <a:ext cx="4046003" cy="3721395"/>
        </p:xfrm>
        <a:graphic>
          <a:graphicData uri="http://schemas.openxmlformats.org/presentationml/2006/ole">
            <mc:AlternateContent xmlns:mc="http://schemas.openxmlformats.org/markup-compatibility/2006">
              <mc:Choice xmlns:v="urn:schemas-microsoft-com:vml" Requires="v">
                <p:oleObj spid="_x0000_s40891" r:id="rId3" imgW="2876550" imgH="2647950" progId="Designer.Drawing.8">
                  <p:embed/>
                </p:oleObj>
              </mc:Choice>
              <mc:Fallback>
                <p:oleObj r:id="rId3" imgW="2876550" imgH="2647950" progId="Designer.Drawing.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573" y="1828799"/>
                        <a:ext cx="4046003" cy="3721395"/>
                      </a:xfrm>
                      <a:prstGeom prst="rect">
                        <a:avLst/>
                      </a:prstGeom>
                      <a:noFill/>
                    </p:spPr>
                  </p:pic>
                </p:oleObj>
              </mc:Fallback>
            </mc:AlternateContent>
          </a:graphicData>
        </a:graphic>
      </p:graphicFrame>
      <p:sp>
        <p:nvSpPr>
          <p:cNvPr id="20" name="ZoneTexte 19"/>
          <p:cNvSpPr txBox="1"/>
          <p:nvPr/>
        </p:nvSpPr>
        <p:spPr>
          <a:xfrm>
            <a:off x="350874" y="1052623"/>
            <a:ext cx="8793126" cy="646331"/>
          </a:xfrm>
          <a:prstGeom prst="rect">
            <a:avLst/>
          </a:prstGeom>
          <a:noFill/>
        </p:spPr>
        <p:txBody>
          <a:bodyPr wrap="square" rtlCol="0">
            <a:spAutoFit/>
          </a:bodyPr>
          <a:lstStyle/>
          <a:p>
            <a:r>
              <a:rPr lang="fr-FR" dirty="0"/>
              <a:t>Comme pour le sol pesant, la méthode de Rankine n’est pas satisfaisante puisque le frottement  réel entre le sol et l’écran n’est pas pris en compte</a:t>
            </a: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7" name="Objet 26"/>
          <p:cNvGraphicFramePr>
            <a:graphicFrameLocks noChangeAspect="1"/>
          </p:cNvGraphicFramePr>
          <p:nvPr>
            <p:extLst>
              <p:ext uri="{D42A27DB-BD31-4B8C-83A1-F6EECF244321}">
                <p14:modId xmlns:p14="http://schemas.microsoft.com/office/powerpoint/2010/main" val="508357001"/>
              </p:ext>
            </p:extLst>
          </p:nvPr>
        </p:nvGraphicFramePr>
        <p:xfrm>
          <a:off x="308344" y="2147777"/>
          <a:ext cx="1999807" cy="648586"/>
        </p:xfrm>
        <a:graphic>
          <a:graphicData uri="http://schemas.openxmlformats.org/presentationml/2006/ole">
            <mc:AlternateContent xmlns:mc="http://schemas.openxmlformats.org/markup-compatibility/2006">
              <mc:Choice xmlns:v="urn:schemas-microsoft-com:vml" Requires="v">
                <p:oleObj spid="_x0000_s40892" name="Equation" r:id="rId5" imgW="1409700" imgH="457200" progId="Equation.DSMT4">
                  <p:embed/>
                </p:oleObj>
              </mc:Choice>
              <mc:Fallback>
                <p:oleObj name="Equation" r:id="rId5" imgW="14097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344" y="2147777"/>
                        <a:ext cx="1999807" cy="648586"/>
                      </a:xfrm>
                      <a:prstGeom prst="rect">
                        <a:avLst/>
                      </a:prstGeom>
                      <a:noFill/>
                    </p:spPr>
                  </p:pic>
                </p:oleObj>
              </mc:Fallback>
            </mc:AlternateContent>
          </a:graphicData>
        </a:graphic>
      </p:graphicFrame>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9" name="Objet 28"/>
          <p:cNvGraphicFramePr>
            <a:graphicFrameLocks noChangeAspect="1"/>
          </p:cNvGraphicFramePr>
          <p:nvPr>
            <p:extLst>
              <p:ext uri="{D42A27DB-BD31-4B8C-83A1-F6EECF244321}">
                <p14:modId xmlns:p14="http://schemas.microsoft.com/office/powerpoint/2010/main" val="1842542045"/>
              </p:ext>
            </p:extLst>
          </p:nvPr>
        </p:nvGraphicFramePr>
        <p:xfrm>
          <a:off x="297712" y="2817628"/>
          <a:ext cx="1809346" cy="659219"/>
        </p:xfrm>
        <a:graphic>
          <a:graphicData uri="http://schemas.openxmlformats.org/presentationml/2006/ole">
            <mc:AlternateContent xmlns:mc="http://schemas.openxmlformats.org/markup-compatibility/2006">
              <mc:Choice xmlns:v="urn:schemas-microsoft-com:vml" Requires="v">
                <p:oleObj spid="_x0000_s40893" name="Equation" r:id="rId7" imgW="1231366" imgH="444307" progId="Equation.DSMT4">
                  <p:embed/>
                </p:oleObj>
              </mc:Choice>
              <mc:Fallback>
                <p:oleObj name="Equation" r:id="rId7" imgW="1231366" imgH="444307"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712" y="2817628"/>
                        <a:ext cx="1809346" cy="659219"/>
                      </a:xfrm>
                      <a:prstGeom prst="rect">
                        <a:avLst/>
                      </a:prstGeom>
                      <a:noFill/>
                    </p:spPr>
                  </p:pic>
                </p:oleObj>
              </mc:Fallback>
            </mc:AlternateContent>
          </a:graphicData>
        </a:graphic>
      </p:graphicFrame>
      <p:sp>
        <p:nvSpPr>
          <p:cNvPr id="33" name="Flèche droite 32"/>
          <p:cNvSpPr/>
          <p:nvPr/>
        </p:nvSpPr>
        <p:spPr>
          <a:xfrm>
            <a:off x="2541182" y="2647507"/>
            <a:ext cx="489098" cy="244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Accolade fermante 33"/>
          <p:cNvSpPr/>
          <p:nvPr/>
        </p:nvSpPr>
        <p:spPr>
          <a:xfrm>
            <a:off x="2307265" y="2286000"/>
            <a:ext cx="180753" cy="9356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Rectangle 35"/>
          <p:cNvSpPr/>
          <p:nvPr/>
        </p:nvSpPr>
        <p:spPr>
          <a:xfrm>
            <a:off x="3084700" y="2574483"/>
            <a:ext cx="1060740" cy="369332"/>
          </a:xfrm>
          <a:prstGeom prst="rect">
            <a:avLst/>
          </a:prstGeom>
        </p:spPr>
        <p:txBody>
          <a:bodyPr wrap="none">
            <a:spAutoFit/>
          </a:bodyPr>
          <a:lstStyle/>
          <a:p>
            <a:r>
              <a:rPr lang="fr-FR" dirty="0">
                <a:sym typeface="Symbol"/>
              </a:rPr>
              <a:t></a:t>
            </a:r>
            <a:r>
              <a:rPr lang="fr-FR" baseline="-25000" dirty="0">
                <a:sym typeface="Symbol"/>
              </a:rPr>
              <a:t></a:t>
            </a:r>
            <a:r>
              <a:rPr lang="fr-FR" dirty="0"/>
              <a:t>= </a:t>
            </a:r>
            <a:r>
              <a:rPr lang="fr-FR" dirty="0" err="1"/>
              <a:t>K’</a:t>
            </a:r>
            <a:r>
              <a:rPr lang="fr-FR" baseline="-25000" dirty="0" err="1"/>
              <a:t>a</a:t>
            </a:r>
            <a:r>
              <a:rPr lang="fr-FR" dirty="0"/>
              <a:t> q</a:t>
            </a:r>
            <a:r>
              <a:rPr lang="fr-FR" baseline="-25000" dirty="0"/>
              <a:t>1</a:t>
            </a:r>
            <a:endParaRPr lang="fr-FR" dirty="0"/>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8" name="Objet 37"/>
          <p:cNvGraphicFramePr>
            <a:graphicFrameLocks noChangeAspect="1"/>
          </p:cNvGraphicFramePr>
          <p:nvPr>
            <p:extLst>
              <p:ext uri="{D42A27DB-BD31-4B8C-83A1-F6EECF244321}">
                <p14:modId xmlns:p14="http://schemas.microsoft.com/office/powerpoint/2010/main" val="3229371967"/>
              </p:ext>
            </p:extLst>
          </p:nvPr>
        </p:nvGraphicFramePr>
        <p:xfrm>
          <a:off x="74429" y="3806463"/>
          <a:ext cx="3468621" cy="744279"/>
        </p:xfrm>
        <a:graphic>
          <a:graphicData uri="http://schemas.openxmlformats.org/presentationml/2006/ole">
            <mc:AlternateContent xmlns:mc="http://schemas.openxmlformats.org/markup-compatibility/2006">
              <mc:Choice xmlns:v="urn:schemas-microsoft-com:vml" Requires="v">
                <p:oleObj spid="_x0000_s40894" name="Equation" r:id="rId9" imgW="1968500" imgH="431800" progId="Equation.DSMT4">
                  <p:embed/>
                </p:oleObj>
              </mc:Choice>
              <mc:Fallback>
                <p:oleObj name="Equation" r:id="rId9" imgW="1968500" imgH="4318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29" y="3806463"/>
                        <a:ext cx="3468621" cy="744279"/>
                      </a:xfrm>
                      <a:prstGeom prst="rect">
                        <a:avLst/>
                      </a:prstGeom>
                      <a:noFill/>
                    </p:spPr>
                  </p:pic>
                </p:oleObj>
              </mc:Fallback>
            </mc:AlternateContent>
          </a:graphicData>
        </a:graphic>
      </p:graphicFrame>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4" name="Objet 43"/>
          <p:cNvGraphicFramePr>
            <a:graphicFrameLocks noChangeAspect="1"/>
          </p:cNvGraphicFramePr>
          <p:nvPr>
            <p:extLst>
              <p:ext uri="{D42A27DB-BD31-4B8C-83A1-F6EECF244321}">
                <p14:modId xmlns:p14="http://schemas.microsoft.com/office/powerpoint/2010/main" val="2263098298"/>
              </p:ext>
            </p:extLst>
          </p:nvPr>
        </p:nvGraphicFramePr>
        <p:xfrm>
          <a:off x="1658680" y="5709683"/>
          <a:ext cx="1808772" cy="584791"/>
        </p:xfrm>
        <a:graphic>
          <a:graphicData uri="http://schemas.openxmlformats.org/presentationml/2006/ole">
            <mc:AlternateContent xmlns:mc="http://schemas.openxmlformats.org/markup-compatibility/2006">
              <mc:Choice xmlns:v="urn:schemas-microsoft-com:vml" Requires="v">
                <p:oleObj spid="_x0000_s40895" name="Equation" r:id="rId11" imgW="1269449" imgH="406224" progId="Equation.DSMT4">
                  <p:embed/>
                </p:oleObj>
              </mc:Choice>
              <mc:Fallback>
                <p:oleObj name="Equation" r:id="rId11" imgW="1269449" imgH="406224"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8680" y="5709683"/>
                        <a:ext cx="1808772" cy="584791"/>
                      </a:xfrm>
                      <a:prstGeom prst="rect">
                        <a:avLst/>
                      </a:prstGeom>
                      <a:noFill/>
                    </p:spPr>
                  </p:pic>
                </p:oleObj>
              </mc:Fallback>
            </mc:AlternateContent>
          </a:graphicData>
        </a:graphic>
      </p:graphicFrame>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6" name="Objet 45"/>
          <p:cNvGraphicFramePr>
            <a:graphicFrameLocks noChangeAspect="1"/>
          </p:cNvGraphicFramePr>
          <p:nvPr>
            <p:extLst>
              <p:ext uri="{D42A27DB-BD31-4B8C-83A1-F6EECF244321}">
                <p14:modId xmlns:p14="http://schemas.microsoft.com/office/powerpoint/2010/main" val="1996374652"/>
              </p:ext>
            </p:extLst>
          </p:nvPr>
        </p:nvGraphicFramePr>
        <p:xfrm>
          <a:off x="3880884" y="5667154"/>
          <a:ext cx="1807536" cy="593313"/>
        </p:xfrm>
        <a:graphic>
          <a:graphicData uri="http://schemas.openxmlformats.org/presentationml/2006/ole">
            <mc:AlternateContent xmlns:mc="http://schemas.openxmlformats.org/markup-compatibility/2006">
              <mc:Choice xmlns:v="urn:schemas-microsoft-com:vml" Requires="v">
                <p:oleObj spid="_x0000_s40896" name="Equation" r:id="rId13" imgW="1244060" imgH="406224" progId="Equation.DSMT4">
                  <p:embed/>
                </p:oleObj>
              </mc:Choice>
              <mc:Fallback>
                <p:oleObj name="Equation" r:id="rId13" imgW="1244060" imgH="406224"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0884" y="5667154"/>
                        <a:ext cx="1807536" cy="593313"/>
                      </a:xfrm>
                      <a:prstGeom prst="rect">
                        <a:avLst/>
                      </a:prstGeom>
                      <a:noFill/>
                    </p:spPr>
                  </p:pic>
                </p:oleObj>
              </mc:Fallback>
            </mc:AlternateContent>
          </a:graphicData>
        </a:graphic>
      </p:graphicFrame>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8" name="Objet 47"/>
          <p:cNvGraphicFramePr>
            <a:graphicFrameLocks noChangeAspect="1"/>
          </p:cNvGraphicFramePr>
          <p:nvPr>
            <p:extLst>
              <p:ext uri="{D42A27DB-BD31-4B8C-83A1-F6EECF244321}">
                <p14:modId xmlns:p14="http://schemas.microsoft.com/office/powerpoint/2010/main" val="1999559621"/>
              </p:ext>
            </p:extLst>
          </p:nvPr>
        </p:nvGraphicFramePr>
        <p:xfrm>
          <a:off x="6039293" y="5635256"/>
          <a:ext cx="2697337" cy="600961"/>
        </p:xfrm>
        <a:graphic>
          <a:graphicData uri="http://schemas.openxmlformats.org/presentationml/2006/ole">
            <mc:AlternateContent xmlns:mc="http://schemas.openxmlformats.org/markup-compatibility/2006">
              <mc:Choice xmlns:v="urn:schemas-microsoft-com:vml" Requires="v">
                <p:oleObj spid="_x0000_s40897" name="Equation" r:id="rId15" imgW="1841500" imgH="406400" progId="Equation.DSMT4">
                  <p:embed/>
                </p:oleObj>
              </mc:Choice>
              <mc:Fallback>
                <p:oleObj name="Equation" r:id="rId15" imgW="1841500" imgH="406400" progId="Equation.DSMT4">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9293" y="5635256"/>
                        <a:ext cx="2697337" cy="600961"/>
                      </a:xfrm>
                      <a:prstGeom prst="rect">
                        <a:avLst/>
                      </a:prstGeom>
                      <a:noFill/>
                    </p:spPr>
                  </p:pic>
                </p:oleObj>
              </mc:Fallback>
            </mc:AlternateContent>
          </a:graphicData>
        </a:graphic>
      </p:graphicFrame>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0" name="Objet 49"/>
          <p:cNvGraphicFramePr>
            <a:graphicFrameLocks noChangeAspect="1"/>
          </p:cNvGraphicFramePr>
          <p:nvPr>
            <p:extLst>
              <p:ext uri="{D42A27DB-BD31-4B8C-83A1-F6EECF244321}">
                <p14:modId xmlns:p14="http://schemas.microsoft.com/office/powerpoint/2010/main" val="795707491"/>
              </p:ext>
            </p:extLst>
          </p:nvPr>
        </p:nvGraphicFramePr>
        <p:xfrm>
          <a:off x="127590" y="4646433"/>
          <a:ext cx="1460772" cy="691118"/>
        </p:xfrm>
        <a:graphic>
          <a:graphicData uri="http://schemas.openxmlformats.org/presentationml/2006/ole">
            <mc:AlternateContent xmlns:mc="http://schemas.openxmlformats.org/markup-compatibility/2006">
              <mc:Choice xmlns:v="urn:schemas-microsoft-com:vml" Requires="v">
                <p:oleObj spid="_x0000_s40898" name="Equation" r:id="rId17" imgW="889000" imgH="419100" progId="Equation.DSMT4">
                  <p:embed/>
                </p:oleObj>
              </mc:Choice>
              <mc:Fallback>
                <p:oleObj name="Equation" r:id="rId17" imgW="889000" imgH="419100"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7590" y="4646433"/>
                        <a:ext cx="1460772" cy="691118"/>
                      </a:xfrm>
                      <a:prstGeom prst="rect">
                        <a:avLst/>
                      </a:prstGeom>
                      <a:noFill/>
                    </p:spPr>
                  </p:pic>
                </p:oleObj>
              </mc:Fallback>
            </mc:AlternateContent>
          </a:graphicData>
        </a:graphic>
      </p:graphicFrame>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 name="Objet 51"/>
          <p:cNvGraphicFramePr>
            <a:graphicFrameLocks noChangeAspect="1"/>
          </p:cNvGraphicFramePr>
          <p:nvPr>
            <p:extLst>
              <p:ext uri="{D42A27DB-BD31-4B8C-83A1-F6EECF244321}">
                <p14:modId xmlns:p14="http://schemas.microsoft.com/office/powerpoint/2010/main" val="4093681355"/>
              </p:ext>
            </p:extLst>
          </p:nvPr>
        </p:nvGraphicFramePr>
        <p:xfrm>
          <a:off x="1892595" y="4678329"/>
          <a:ext cx="1469229" cy="680485"/>
        </p:xfrm>
        <a:graphic>
          <a:graphicData uri="http://schemas.openxmlformats.org/presentationml/2006/ole">
            <mc:AlternateContent xmlns:mc="http://schemas.openxmlformats.org/markup-compatibility/2006">
              <mc:Choice xmlns:v="urn:schemas-microsoft-com:vml" Requires="v">
                <p:oleObj spid="_x0000_s40899" name="Equation" r:id="rId19" imgW="901309" imgH="418918" progId="Equation.DSMT4">
                  <p:embed/>
                </p:oleObj>
              </mc:Choice>
              <mc:Fallback>
                <p:oleObj name="Equation" r:id="rId19" imgW="901309" imgH="418918" progId="Equation.DSMT4">
                  <p:embed/>
                  <p:pic>
                    <p:nvPicPr>
                      <p:cNvPr id="0"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92595" y="4678329"/>
                        <a:ext cx="1469229" cy="680485"/>
                      </a:xfrm>
                      <a:prstGeom prst="rect">
                        <a:avLst/>
                      </a:prstGeom>
                      <a:noFill/>
                    </p:spPr>
                  </p:pic>
                </p:oleObj>
              </mc:Fallback>
            </mc:AlternateContent>
          </a:graphicData>
        </a:graphic>
      </p:graphicFrame>
      <p:sp>
        <p:nvSpPr>
          <p:cNvPr id="88" name="Rectangle 87"/>
          <p:cNvSpPr/>
          <p:nvPr/>
        </p:nvSpPr>
        <p:spPr>
          <a:xfrm>
            <a:off x="8048846" y="3147237"/>
            <a:ext cx="542260" cy="23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7989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41735" cy="707886"/>
          </a:xfrm>
          <a:prstGeom prst="rect">
            <a:avLst/>
          </a:prstGeom>
          <a:noFill/>
        </p:spPr>
        <p:txBody>
          <a:bodyPr wrap="none" rtlCol="0">
            <a:spAutoFit/>
          </a:bodyPr>
          <a:lstStyle/>
          <a:p>
            <a:r>
              <a:rPr lang="fr-FR" sz="2000" b="1" dirty="0"/>
              <a:t>3.    Calculs des coefficients de poussée et de butée d’un sol non pesant</a:t>
            </a:r>
          </a:p>
          <a:p>
            <a:pPr lvl="1"/>
            <a:r>
              <a:rPr lang="fr-FR" sz="2000" b="1" dirty="0"/>
              <a:t>2.    Equilibre généralisé de </a:t>
            </a:r>
            <a:r>
              <a:rPr lang="fr-FR" sz="2000" b="1" dirty="0" err="1"/>
              <a:t>Prandl</a:t>
            </a:r>
            <a:endParaRPr lang="fr-FR" sz="2000" b="1" dirty="0"/>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38</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a:spLocks noChangeArrowheads="1"/>
          </p:cNvSpPr>
          <p:nvPr/>
        </p:nvSpPr>
        <p:spPr bwMode="auto">
          <a:xfrm>
            <a:off x="-1" y="1115499"/>
            <a:ext cx="904830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Times New Roman" pitchFamily="18" charset="0"/>
                <a:cs typeface="Arial" pitchFamily="34" charset="0"/>
              </a:rPr>
              <a:t>Les formules donnant les coefficients de poussée ou de butée pour les surcharges transmises par un sol non pesant ont été tabulées par </a:t>
            </a:r>
            <a:r>
              <a:rPr kumimoji="0" lang="fr-FR" altLang="fr-FR" b="1" i="0" u="none" strike="noStrike" cap="none" normalizeH="0" baseline="0" dirty="0">
                <a:ln>
                  <a:noFill/>
                </a:ln>
                <a:solidFill>
                  <a:schemeClr val="tx1"/>
                </a:solidFill>
                <a:effectLst/>
                <a:ea typeface="Times New Roman" pitchFamily="18" charset="0"/>
                <a:cs typeface="Arial" pitchFamily="34" charset="0"/>
              </a:rPr>
              <a:t>l'HERMINIER et ABSI</a:t>
            </a:r>
            <a:r>
              <a:rPr kumimoji="0" lang="fr-FR" altLang="fr-FR" b="0" i="0" u="none" strike="noStrike" cap="none" normalizeH="0" baseline="0" dirty="0">
                <a:ln>
                  <a:noFill/>
                </a:ln>
                <a:solidFill>
                  <a:schemeClr val="tx1"/>
                </a:solidFill>
                <a:effectLst/>
                <a:ea typeface="Times New Roman" pitchFamily="18" charset="0"/>
                <a:cs typeface="Arial" pitchFamily="34" charset="0"/>
              </a:rPr>
              <a:t> (Cahiers de la Recherche, n° 16 et 28 - Paris - Eyrolles 1962 et rééditées en 1990)</a:t>
            </a:r>
            <a:r>
              <a:rPr kumimoji="0" lang="fr-FR" altLang="fr-FR" b="0" i="0" u="none" strike="noStrike" cap="none" normalizeH="0" baseline="0" dirty="0">
                <a:ln>
                  <a:noFill/>
                </a:ln>
                <a:solidFill>
                  <a:schemeClr val="tx1"/>
                </a:solidFill>
                <a:effectLst/>
                <a:cs typeface="Arial" pitchFamily="34" charset="0"/>
              </a:rPr>
              <a:t> </a:t>
            </a: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3" name="Objet 12"/>
          <p:cNvGraphicFramePr>
            <a:graphicFrameLocks noChangeAspect="1"/>
          </p:cNvGraphicFramePr>
          <p:nvPr>
            <p:extLst>
              <p:ext uri="{D42A27DB-BD31-4B8C-83A1-F6EECF244321}">
                <p14:modId xmlns:p14="http://schemas.microsoft.com/office/powerpoint/2010/main" val="2382929315"/>
              </p:ext>
            </p:extLst>
          </p:nvPr>
        </p:nvGraphicFramePr>
        <p:xfrm>
          <a:off x="244549" y="2349794"/>
          <a:ext cx="3019431" cy="2296633"/>
        </p:xfrm>
        <a:graphic>
          <a:graphicData uri="http://schemas.openxmlformats.org/presentationml/2006/ole">
            <mc:AlternateContent xmlns:mc="http://schemas.openxmlformats.org/markup-compatibility/2006">
              <mc:Choice xmlns:v="urn:schemas-microsoft-com:vml" Requires="v">
                <p:oleObj spid="_x0000_s42197" r:id="rId3" imgW="4629150" imgH="3476625" progId="Designer.Drawing.8">
                  <p:embed/>
                </p:oleObj>
              </mc:Choice>
              <mc:Fallback>
                <p:oleObj r:id="rId3" imgW="4629150" imgH="3476625" progId="Designer.Drawing.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549" y="2349794"/>
                        <a:ext cx="3019431" cy="2296633"/>
                      </a:xfrm>
                      <a:prstGeom prst="rect">
                        <a:avLst/>
                      </a:prstGeom>
                      <a:noFill/>
                    </p:spPr>
                  </p:pic>
                </p:oleObj>
              </mc:Fallback>
            </mc:AlternateContent>
          </a:graphicData>
        </a:graphic>
      </p:graphicFrame>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689" y="3788181"/>
            <a:ext cx="490537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4213821" y="2574483"/>
            <a:ext cx="2845844" cy="369332"/>
          </a:xfrm>
          <a:prstGeom prst="rect">
            <a:avLst/>
          </a:prstGeom>
        </p:spPr>
        <p:txBody>
          <a:bodyPr wrap="none">
            <a:spAutoFit/>
          </a:bodyPr>
          <a:lstStyle/>
          <a:p>
            <a:r>
              <a:rPr lang="fr-FR" dirty="0"/>
              <a:t>Pour la poussée : q</a:t>
            </a:r>
            <a:r>
              <a:rPr lang="fr-FR" baseline="-25000" dirty="0"/>
              <a:t>2</a:t>
            </a:r>
            <a:r>
              <a:rPr lang="fr-FR" dirty="0"/>
              <a:t> = </a:t>
            </a:r>
            <a:r>
              <a:rPr lang="fr-FR" dirty="0" err="1"/>
              <a:t>K'a</a:t>
            </a:r>
            <a:r>
              <a:rPr lang="fr-FR" dirty="0"/>
              <a:t> q</a:t>
            </a:r>
            <a:r>
              <a:rPr lang="fr-FR" baseline="-25000" dirty="0"/>
              <a:t>1</a:t>
            </a:r>
            <a:endParaRPr lang="fr-FR" dirty="0"/>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3" name="Objet 52"/>
          <p:cNvGraphicFramePr>
            <a:graphicFrameLocks noChangeAspect="1"/>
          </p:cNvGraphicFramePr>
          <p:nvPr>
            <p:extLst>
              <p:ext uri="{D42A27DB-BD31-4B8C-83A1-F6EECF244321}">
                <p14:modId xmlns:p14="http://schemas.microsoft.com/office/powerpoint/2010/main" val="2449548148"/>
              </p:ext>
            </p:extLst>
          </p:nvPr>
        </p:nvGraphicFramePr>
        <p:xfrm>
          <a:off x="5888309" y="2902689"/>
          <a:ext cx="1237157" cy="691116"/>
        </p:xfrm>
        <a:graphic>
          <a:graphicData uri="http://schemas.openxmlformats.org/presentationml/2006/ole">
            <mc:AlternateContent xmlns:mc="http://schemas.openxmlformats.org/markup-compatibility/2006">
              <mc:Choice xmlns:v="urn:schemas-microsoft-com:vml" Requires="v">
                <p:oleObj spid="_x0000_s42198" name="Equation" r:id="rId6" imgW="647700" imgH="431800" progId="Equation.DSMT4">
                  <p:embed/>
                </p:oleObj>
              </mc:Choice>
              <mc:Fallback>
                <p:oleObj name="Equation" r:id="rId6" imgW="647700" imgH="4318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8309" y="2902689"/>
                        <a:ext cx="1237157" cy="691116"/>
                      </a:xfrm>
                      <a:prstGeom prst="rect">
                        <a:avLst/>
                      </a:prstGeom>
                      <a:noFill/>
                    </p:spPr>
                  </p:pic>
                </p:oleObj>
              </mc:Fallback>
            </mc:AlternateContent>
          </a:graphicData>
        </a:graphic>
      </p:graphicFrame>
      <p:sp>
        <p:nvSpPr>
          <p:cNvPr id="55" name="ZoneTexte 54"/>
          <p:cNvSpPr txBox="1"/>
          <p:nvPr/>
        </p:nvSpPr>
        <p:spPr>
          <a:xfrm>
            <a:off x="4295553" y="2998382"/>
            <a:ext cx="1609030" cy="369332"/>
          </a:xfrm>
          <a:prstGeom prst="rect">
            <a:avLst/>
          </a:prstGeom>
          <a:noFill/>
        </p:spPr>
        <p:txBody>
          <a:bodyPr wrap="none" rtlCol="0">
            <a:spAutoFit/>
          </a:bodyPr>
          <a:lstStyle/>
          <a:p>
            <a:r>
              <a:rPr lang="fr-FR" dirty="0"/>
              <a:t>Pour la butée : </a:t>
            </a:r>
          </a:p>
        </p:txBody>
      </p:sp>
    </p:spTree>
    <p:extLst>
      <p:ext uri="{BB962C8B-B14F-4D97-AF65-F5344CB8AC3E}">
        <p14:creationId xmlns:p14="http://schemas.microsoft.com/office/powerpoint/2010/main" val="1905927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6490110" cy="400110"/>
          </a:xfrm>
          <a:prstGeom prst="rect">
            <a:avLst/>
          </a:prstGeom>
          <a:noFill/>
        </p:spPr>
        <p:txBody>
          <a:bodyPr wrap="none" rtlCol="0">
            <a:spAutoFit/>
          </a:bodyPr>
          <a:lstStyle/>
          <a:p>
            <a:r>
              <a:rPr lang="fr-FR" sz="2000" b="1" dirty="0"/>
              <a:t>4. Calculs pratiques des coefficients de poussée et de butée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39</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79" y="1094823"/>
            <a:ext cx="401955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031359" y="701748"/>
            <a:ext cx="1402948" cy="369332"/>
          </a:xfrm>
          <a:prstGeom prst="rect">
            <a:avLst/>
          </a:prstGeom>
          <a:noFill/>
        </p:spPr>
        <p:txBody>
          <a:bodyPr wrap="none" rtlCol="0">
            <a:spAutoFit/>
          </a:bodyPr>
          <a:lstStyle/>
          <a:p>
            <a:r>
              <a:rPr lang="fr-FR" dirty="0"/>
              <a:t>Action du sol</a:t>
            </a:r>
          </a:p>
        </p:txBody>
      </p:sp>
      <p:sp>
        <p:nvSpPr>
          <p:cNvPr id="48" name="ZoneTexte 47"/>
          <p:cNvSpPr txBox="1"/>
          <p:nvPr/>
        </p:nvSpPr>
        <p:spPr>
          <a:xfrm>
            <a:off x="439481" y="4511748"/>
            <a:ext cx="3305200" cy="646331"/>
          </a:xfrm>
          <a:prstGeom prst="rect">
            <a:avLst/>
          </a:prstGeom>
          <a:noFill/>
        </p:spPr>
        <p:txBody>
          <a:bodyPr wrap="none" rtlCol="0">
            <a:spAutoFit/>
          </a:bodyPr>
          <a:lstStyle/>
          <a:p>
            <a:r>
              <a:rPr lang="fr-FR" dirty="0"/>
              <a:t>Tables de Caquot, </a:t>
            </a:r>
            <a:r>
              <a:rPr lang="fr-FR" dirty="0" err="1"/>
              <a:t>Kerisel</a:t>
            </a:r>
            <a:r>
              <a:rPr lang="fr-FR" dirty="0"/>
              <a:t> et </a:t>
            </a:r>
            <a:r>
              <a:rPr lang="fr-FR" dirty="0" err="1"/>
              <a:t>Absi</a:t>
            </a:r>
            <a:endParaRPr lang="fr-FR" dirty="0"/>
          </a:p>
          <a:p>
            <a:r>
              <a:rPr lang="fr-FR" dirty="0"/>
              <a:t>	Ka </a:t>
            </a:r>
          </a:p>
        </p:txBody>
      </p:sp>
      <p:sp>
        <p:nvSpPr>
          <p:cNvPr id="50" name="ZoneTexte 49"/>
          <p:cNvSpPr txBox="1"/>
          <p:nvPr/>
        </p:nvSpPr>
        <p:spPr>
          <a:xfrm>
            <a:off x="5787657" y="779721"/>
            <a:ext cx="2266518" cy="369332"/>
          </a:xfrm>
          <a:prstGeom prst="rect">
            <a:avLst/>
          </a:prstGeom>
          <a:noFill/>
        </p:spPr>
        <p:txBody>
          <a:bodyPr wrap="none" rtlCol="0">
            <a:spAutoFit/>
          </a:bodyPr>
          <a:lstStyle/>
          <a:p>
            <a:r>
              <a:rPr lang="fr-FR" dirty="0"/>
              <a:t>Action de la surcharge</a:t>
            </a: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9" name="Objet 18"/>
          <p:cNvGraphicFramePr>
            <a:graphicFrameLocks noChangeAspect="1"/>
          </p:cNvGraphicFramePr>
          <p:nvPr>
            <p:extLst>
              <p:ext uri="{D42A27DB-BD31-4B8C-83A1-F6EECF244321}">
                <p14:modId xmlns:p14="http://schemas.microsoft.com/office/powerpoint/2010/main" val="1485882795"/>
              </p:ext>
            </p:extLst>
          </p:nvPr>
        </p:nvGraphicFramePr>
        <p:xfrm>
          <a:off x="467463" y="5306385"/>
          <a:ext cx="1743075" cy="434975"/>
        </p:xfrm>
        <a:graphic>
          <a:graphicData uri="http://schemas.openxmlformats.org/presentationml/2006/ole">
            <mc:AlternateContent xmlns:mc="http://schemas.openxmlformats.org/markup-compatibility/2006">
              <mc:Choice xmlns:v="urn:schemas-microsoft-com:vml" Requires="v">
                <p:oleObj spid="_x0000_s44336" name="Equation" r:id="rId4" imgW="761760" imgH="190440" progId="Equation.DSMT4">
                  <p:embed/>
                </p:oleObj>
              </mc:Choice>
              <mc:Fallback>
                <p:oleObj name="Equation" r:id="rId4" imgW="761760" imgH="190440" progId="Equation.DSMT4">
                  <p:embed/>
                  <p:pic>
                    <p:nvPicPr>
                      <p:cNvPr id="0" name="Object 3"/>
                      <p:cNvPicPr>
                        <a:picLocks noChangeAspect="1" noChangeArrowheads="1"/>
                      </p:cNvPicPr>
                      <p:nvPr/>
                    </p:nvPicPr>
                    <p:blipFill>
                      <a:blip r:embed="rId5"/>
                      <a:srcRect/>
                      <a:stretch>
                        <a:fillRect/>
                      </a:stretch>
                    </p:blipFill>
                    <p:spPr bwMode="auto">
                      <a:xfrm>
                        <a:off x="467463" y="5306385"/>
                        <a:ext cx="1743075" cy="434975"/>
                      </a:xfrm>
                      <a:prstGeom prst="rect">
                        <a:avLst/>
                      </a:prstGeom>
                      <a:noFill/>
                    </p:spPr>
                  </p:pic>
                </p:oleObj>
              </mc:Fallback>
            </mc:AlternateContent>
          </a:graphicData>
        </a:graphic>
      </p:graphicFrame>
      <p:sp>
        <p:nvSpPr>
          <p:cNvPr id="20" name="Flèche droite 19"/>
          <p:cNvSpPr/>
          <p:nvPr/>
        </p:nvSpPr>
        <p:spPr>
          <a:xfrm>
            <a:off x="808074" y="4880344"/>
            <a:ext cx="457200" cy="244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8" name="Objet 37"/>
          <p:cNvGraphicFramePr>
            <a:graphicFrameLocks noChangeAspect="1"/>
          </p:cNvGraphicFramePr>
          <p:nvPr>
            <p:extLst>
              <p:ext uri="{D42A27DB-BD31-4B8C-83A1-F6EECF244321}">
                <p14:modId xmlns:p14="http://schemas.microsoft.com/office/powerpoint/2010/main" val="2365793843"/>
              </p:ext>
            </p:extLst>
          </p:nvPr>
        </p:nvGraphicFramePr>
        <p:xfrm>
          <a:off x="5433164" y="1477630"/>
          <a:ext cx="3019425" cy="2297113"/>
        </p:xfrm>
        <a:graphic>
          <a:graphicData uri="http://schemas.openxmlformats.org/presentationml/2006/ole">
            <mc:AlternateContent xmlns:mc="http://schemas.openxmlformats.org/markup-compatibility/2006">
              <mc:Choice xmlns:v="urn:schemas-microsoft-com:vml" Requires="v">
                <p:oleObj spid="_x0000_s44337" r:id="rId6" imgW="4629150" imgH="3476625" progId="Designer.Drawing.8">
                  <p:embed/>
                </p:oleObj>
              </mc:Choice>
              <mc:Fallback>
                <p:oleObj r:id="rId6" imgW="4629150" imgH="3476625" progId="Designer.Drawing.8">
                  <p:embed/>
                  <p:pic>
                    <p:nvPicPr>
                      <p:cNvPr id="0" name="Obje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3164" y="1477630"/>
                        <a:ext cx="301942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ZoneTexte 62"/>
          <p:cNvSpPr txBox="1"/>
          <p:nvPr/>
        </p:nvSpPr>
        <p:spPr>
          <a:xfrm>
            <a:off x="4929965" y="4462130"/>
            <a:ext cx="2863733" cy="646331"/>
          </a:xfrm>
          <a:prstGeom prst="rect">
            <a:avLst/>
          </a:prstGeom>
          <a:noFill/>
        </p:spPr>
        <p:txBody>
          <a:bodyPr wrap="none" rtlCol="0">
            <a:spAutoFit/>
          </a:bodyPr>
          <a:lstStyle/>
          <a:p>
            <a:r>
              <a:rPr lang="fr-FR" dirty="0"/>
              <a:t>Tables de l’</a:t>
            </a:r>
            <a:r>
              <a:rPr lang="fr-FR" dirty="0" err="1"/>
              <a:t>Herminier</a:t>
            </a:r>
            <a:r>
              <a:rPr lang="fr-FR" dirty="0"/>
              <a:t> et </a:t>
            </a:r>
            <a:r>
              <a:rPr lang="fr-FR" dirty="0" err="1"/>
              <a:t>Absi</a:t>
            </a:r>
            <a:endParaRPr lang="fr-FR" dirty="0"/>
          </a:p>
          <a:p>
            <a:r>
              <a:rPr lang="fr-FR" dirty="0"/>
              <a:t>	</a:t>
            </a:r>
            <a:r>
              <a:rPr lang="fr-FR" dirty="0" err="1"/>
              <a:t>K’a</a:t>
            </a:r>
            <a:r>
              <a:rPr lang="fr-FR" dirty="0"/>
              <a:t> </a:t>
            </a:r>
          </a:p>
        </p:txBody>
      </p:sp>
      <p:sp>
        <p:nvSpPr>
          <p:cNvPr id="69" name="Flèche droite 68"/>
          <p:cNvSpPr/>
          <p:nvPr/>
        </p:nvSpPr>
        <p:spPr>
          <a:xfrm>
            <a:off x="5224130" y="4830725"/>
            <a:ext cx="457200" cy="244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69"/>
          <p:cNvSpPr txBox="1"/>
          <p:nvPr/>
        </p:nvSpPr>
        <p:spPr>
          <a:xfrm>
            <a:off x="5486401" y="5497033"/>
            <a:ext cx="1203406" cy="369332"/>
          </a:xfrm>
          <a:prstGeom prst="rect">
            <a:avLst/>
          </a:prstGeom>
          <a:noFill/>
        </p:spPr>
        <p:txBody>
          <a:bodyPr wrap="none" rtlCol="0">
            <a:spAutoFit/>
          </a:bodyPr>
          <a:lstStyle/>
          <a:p>
            <a:r>
              <a:rPr lang="fr-FR" dirty="0" err="1">
                <a:latin typeface="Symbol" panose="05050102010706020507" pitchFamily="18" charset="2"/>
              </a:rPr>
              <a:t>s</a:t>
            </a:r>
            <a:r>
              <a:rPr lang="fr-FR" baseline="-25000" dirty="0" err="1"/>
              <a:t>qa</a:t>
            </a:r>
            <a:r>
              <a:rPr lang="fr-FR" dirty="0"/>
              <a:t> = </a:t>
            </a:r>
            <a:r>
              <a:rPr lang="fr-FR" dirty="0" err="1"/>
              <a:t>K’a.q</a:t>
            </a:r>
            <a:r>
              <a:rPr lang="fr-FR" dirty="0"/>
              <a:t> </a:t>
            </a:r>
          </a:p>
        </p:txBody>
      </p:sp>
      <p:sp>
        <p:nvSpPr>
          <p:cNvPr id="71" name="ZoneTexte 70"/>
          <p:cNvSpPr txBox="1"/>
          <p:nvPr/>
        </p:nvSpPr>
        <p:spPr>
          <a:xfrm>
            <a:off x="5482066" y="5970272"/>
            <a:ext cx="1261884" cy="369332"/>
          </a:xfrm>
          <a:prstGeom prst="rect">
            <a:avLst/>
          </a:prstGeom>
          <a:noFill/>
        </p:spPr>
        <p:txBody>
          <a:bodyPr wrap="none" rtlCol="0">
            <a:spAutoFit/>
          </a:bodyPr>
          <a:lstStyle/>
          <a:p>
            <a:r>
              <a:rPr lang="fr-FR" dirty="0" err="1"/>
              <a:t>Q</a:t>
            </a:r>
            <a:r>
              <a:rPr lang="fr-FR" baseline="-25000" dirty="0" err="1"/>
              <a:t>a</a:t>
            </a:r>
            <a:r>
              <a:rPr lang="fr-FR" dirty="0"/>
              <a:t> = </a:t>
            </a:r>
            <a:r>
              <a:rPr lang="fr-FR" dirty="0" err="1"/>
              <a:t>K’</a:t>
            </a:r>
            <a:r>
              <a:rPr lang="fr-FR" baseline="-25000" dirty="0" err="1"/>
              <a:t>a</a:t>
            </a:r>
            <a:r>
              <a:rPr lang="fr-FR" dirty="0" err="1"/>
              <a:t>.q.H</a:t>
            </a:r>
            <a:endParaRPr lang="fr-FR" dirty="0"/>
          </a:p>
        </p:txBody>
      </p:sp>
      <p:sp>
        <p:nvSpPr>
          <p:cNvPr id="44" name="ZoneTexte 43"/>
          <p:cNvSpPr txBox="1"/>
          <p:nvPr/>
        </p:nvSpPr>
        <p:spPr>
          <a:xfrm>
            <a:off x="6432702" y="1765005"/>
            <a:ext cx="372139" cy="369332"/>
          </a:xfrm>
          <a:prstGeom prst="rect">
            <a:avLst/>
          </a:prstGeom>
          <a:solidFill>
            <a:schemeClr val="bg1"/>
          </a:solidFill>
          <a:ln>
            <a:solidFill>
              <a:schemeClr val="bg1"/>
            </a:solidFill>
          </a:ln>
        </p:spPr>
        <p:txBody>
          <a:bodyPr wrap="square" rtlCol="0">
            <a:spAutoFit/>
          </a:bodyPr>
          <a:lstStyle/>
          <a:p>
            <a:r>
              <a:rPr lang="fr-FR" dirty="0"/>
              <a:t>q</a:t>
            </a:r>
          </a:p>
        </p:txBody>
      </p:sp>
      <p:sp>
        <p:nvSpPr>
          <p:cNvPr id="72" name="ZoneTexte 71"/>
          <p:cNvSpPr txBox="1"/>
          <p:nvPr/>
        </p:nvSpPr>
        <p:spPr>
          <a:xfrm>
            <a:off x="5989678" y="2853070"/>
            <a:ext cx="772628" cy="369332"/>
          </a:xfrm>
          <a:prstGeom prst="rect">
            <a:avLst/>
          </a:prstGeom>
          <a:solidFill>
            <a:schemeClr val="bg1"/>
          </a:solidFill>
          <a:ln>
            <a:solidFill>
              <a:schemeClr val="bg1"/>
            </a:solidFill>
          </a:ln>
        </p:spPr>
        <p:txBody>
          <a:bodyPr wrap="square" rtlCol="0">
            <a:spAutoFit/>
          </a:bodyPr>
          <a:lstStyle/>
          <a:p>
            <a:r>
              <a:rPr lang="fr-FR" dirty="0" err="1">
                <a:latin typeface="Symbol" panose="05050102010706020507" pitchFamily="18" charset="2"/>
              </a:rPr>
              <a:t>s</a:t>
            </a:r>
            <a:r>
              <a:rPr lang="fr-FR" baseline="-25000" dirty="0" err="1"/>
              <a:t>qa</a:t>
            </a:r>
            <a:endParaRPr lang="fr-FR" baseline="-25000" dirty="0"/>
          </a:p>
        </p:txBody>
      </p:sp>
      <p:sp>
        <p:nvSpPr>
          <p:cNvPr id="34" name="ZoneTexte 33">
            <a:extLst>
              <a:ext uri="{FF2B5EF4-FFF2-40B4-BE49-F238E27FC236}">
                <a16:creationId xmlns:a16="http://schemas.microsoft.com/office/drawing/2014/main" id="{119A090A-19CC-4159-9E38-63C88363A10C}"/>
              </a:ext>
            </a:extLst>
          </p:cNvPr>
          <p:cNvSpPr txBox="1"/>
          <p:nvPr/>
        </p:nvSpPr>
        <p:spPr>
          <a:xfrm>
            <a:off x="443058" y="5891753"/>
            <a:ext cx="1683218" cy="400110"/>
          </a:xfrm>
          <a:prstGeom prst="rect">
            <a:avLst/>
          </a:prstGeom>
          <a:noFill/>
        </p:spPr>
        <p:txBody>
          <a:bodyPr wrap="none" rtlCol="0">
            <a:spAutoFit/>
          </a:bodyPr>
          <a:lstStyle/>
          <a:p>
            <a:r>
              <a:rPr lang="fr-FR" sz="2000" dirty="0"/>
              <a:t>Pa = 0,5.</a:t>
            </a:r>
            <a:r>
              <a:rPr lang="fr-FR" sz="2000" dirty="0">
                <a:latin typeface="Symbol" panose="05050102010706020507" pitchFamily="18" charset="2"/>
              </a:rPr>
              <a:t>g</a:t>
            </a:r>
            <a:r>
              <a:rPr lang="fr-FR" sz="2000" dirty="0"/>
              <a:t>.ka.l²</a:t>
            </a:r>
          </a:p>
        </p:txBody>
      </p:sp>
    </p:spTree>
    <p:extLst>
      <p:ext uri="{BB962C8B-B14F-4D97-AF65-F5344CB8AC3E}">
        <p14:creationId xmlns:p14="http://schemas.microsoft.com/office/powerpoint/2010/main" val="182373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356350"/>
            <a:ext cx="2133600" cy="365125"/>
          </a:xfrm>
        </p:spPr>
        <p:txBody>
          <a:bodyPr/>
          <a:lstStyle/>
          <a:p>
            <a:fld id="{6C9C31C4-F1BC-4CF0-8FCC-5FAE4E7B962A}" type="slidenum">
              <a:rPr lang="fr-FR" smtClean="0"/>
              <a:t>4</a:t>
            </a:fld>
            <a:endParaRPr lang="fr-FR" dirty="0"/>
          </a:p>
        </p:txBody>
      </p:sp>
      <p:sp>
        <p:nvSpPr>
          <p:cNvPr id="5" name="Espace réservé du pied de page 4"/>
          <p:cNvSpPr>
            <a:spLocks noGrp="1"/>
          </p:cNvSpPr>
          <p:nvPr>
            <p:ph type="ftr" sz="quarter" idx="11"/>
          </p:nvPr>
        </p:nvSpPr>
        <p:spPr/>
        <p:txBody>
          <a:bodyPr/>
          <a:lstStyle/>
          <a:p>
            <a:r>
              <a:rPr lang="fr-FR"/>
              <a:t>L. Briançon</a:t>
            </a:r>
            <a:endParaRPr lang="fr-FR" dirty="0"/>
          </a:p>
        </p:txBody>
      </p:sp>
      <p:sp>
        <p:nvSpPr>
          <p:cNvPr id="8" name="ZoneTexte 7"/>
          <p:cNvSpPr txBox="1"/>
          <p:nvPr/>
        </p:nvSpPr>
        <p:spPr>
          <a:xfrm>
            <a:off x="0" y="0"/>
            <a:ext cx="1481431" cy="400110"/>
          </a:xfrm>
          <a:prstGeom prst="rect">
            <a:avLst/>
          </a:prstGeom>
          <a:noFill/>
        </p:spPr>
        <p:txBody>
          <a:bodyPr wrap="none" rtlCol="0">
            <a:spAutoFit/>
          </a:bodyPr>
          <a:lstStyle/>
          <a:p>
            <a:r>
              <a:rPr lang="fr-FR" sz="2000" dirty="0"/>
              <a:t>Introduction</a:t>
            </a:r>
          </a:p>
        </p:txBody>
      </p:sp>
      <p:sp>
        <p:nvSpPr>
          <p:cNvPr id="9" name="ZoneTexte 8"/>
          <p:cNvSpPr txBox="1"/>
          <p:nvPr/>
        </p:nvSpPr>
        <p:spPr>
          <a:xfrm>
            <a:off x="511255" y="611791"/>
            <a:ext cx="669607" cy="369332"/>
          </a:xfrm>
          <a:prstGeom prst="rect">
            <a:avLst/>
          </a:prstGeom>
          <a:noFill/>
        </p:spPr>
        <p:txBody>
          <a:bodyPr wrap="none" rtlCol="0">
            <a:spAutoFit/>
          </a:bodyPr>
          <a:lstStyle/>
          <a:p>
            <a:r>
              <a:rPr lang="fr-FR" u="sng" dirty="0"/>
              <a:t>Murs</a:t>
            </a:r>
          </a:p>
        </p:txBody>
      </p:sp>
      <p:pic>
        <p:nvPicPr>
          <p:cNvPr id="29" name="Picture 2" descr="http://www.aixebatiments.fr/Photos/Chantiers/Cloture/DSC04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8" y="1592132"/>
            <a:ext cx="4685197" cy="3513898"/>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p:cNvPicPr>
            <a:picLocks noChangeAspect="1"/>
          </p:cNvPicPr>
          <p:nvPr/>
        </p:nvPicPr>
        <p:blipFill>
          <a:blip r:embed="rId3"/>
          <a:stretch>
            <a:fillRect/>
          </a:stretch>
        </p:blipFill>
        <p:spPr>
          <a:xfrm>
            <a:off x="4966945" y="601887"/>
            <a:ext cx="4033953" cy="5582439"/>
          </a:xfrm>
          <a:prstGeom prst="rect">
            <a:avLst/>
          </a:prstGeom>
        </p:spPr>
      </p:pic>
    </p:spTree>
    <p:extLst>
      <p:ext uri="{BB962C8B-B14F-4D97-AF65-F5344CB8AC3E}">
        <p14:creationId xmlns:p14="http://schemas.microsoft.com/office/powerpoint/2010/main" val="2869521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937173" cy="400110"/>
          </a:xfrm>
          <a:prstGeom prst="rect">
            <a:avLst/>
          </a:prstGeom>
          <a:noFill/>
        </p:spPr>
        <p:txBody>
          <a:bodyPr wrap="none" rtlCol="0">
            <a:spAutoFit/>
          </a:bodyPr>
          <a:lstStyle/>
          <a:p>
            <a:r>
              <a:rPr lang="fr-FR" sz="2000" b="1" dirty="0"/>
              <a:t>5. Cas d’un sol frottant et cohérent – Théorème des états correspondants</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40</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5" name="Objet 34"/>
          <p:cNvGraphicFramePr>
            <a:graphicFrameLocks noChangeAspect="1"/>
          </p:cNvGraphicFramePr>
          <p:nvPr>
            <p:extLst>
              <p:ext uri="{D42A27DB-BD31-4B8C-83A1-F6EECF244321}">
                <p14:modId xmlns:p14="http://schemas.microsoft.com/office/powerpoint/2010/main" val="116276736"/>
              </p:ext>
            </p:extLst>
          </p:nvPr>
        </p:nvGraphicFramePr>
        <p:xfrm>
          <a:off x="180753" y="1814107"/>
          <a:ext cx="5231219" cy="1749572"/>
        </p:xfrm>
        <a:graphic>
          <a:graphicData uri="http://schemas.openxmlformats.org/presentationml/2006/ole">
            <mc:AlternateContent xmlns:mc="http://schemas.openxmlformats.org/markup-compatibility/2006">
              <mc:Choice xmlns:v="urn:schemas-microsoft-com:vml" Requires="v">
                <p:oleObj spid="_x0000_s45350" r:id="rId3" imgW="3219450" imgH="1076325" progId="Designer.Drawing.8">
                  <p:embed/>
                </p:oleObj>
              </mc:Choice>
              <mc:Fallback>
                <p:oleObj r:id="rId3" imgW="3219450" imgH="1076325" progId="Designer.Drawing.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53" y="1814107"/>
                        <a:ext cx="5231219" cy="1749572"/>
                      </a:xfrm>
                      <a:prstGeom prst="rect">
                        <a:avLst/>
                      </a:prstGeom>
                      <a:noFill/>
                    </p:spPr>
                  </p:pic>
                </p:oleObj>
              </mc:Fallback>
            </mc:AlternateContent>
          </a:graphicData>
        </a:graphic>
      </p:graphicFrame>
      <p:sp>
        <p:nvSpPr>
          <p:cNvPr id="36" name="ZoneTexte 35"/>
          <p:cNvSpPr txBox="1"/>
          <p:nvPr/>
        </p:nvSpPr>
        <p:spPr>
          <a:xfrm>
            <a:off x="0" y="808073"/>
            <a:ext cx="8548302" cy="923330"/>
          </a:xfrm>
          <a:prstGeom prst="rect">
            <a:avLst/>
          </a:prstGeom>
          <a:noFill/>
        </p:spPr>
        <p:txBody>
          <a:bodyPr wrap="none" rtlCol="0">
            <a:spAutoFit/>
          </a:bodyPr>
          <a:lstStyle/>
          <a:p>
            <a:r>
              <a:rPr lang="fr-FR" u="sng" dirty="0"/>
              <a:t>Théorème de Caquot</a:t>
            </a:r>
          </a:p>
          <a:p>
            <a:r>
              <a:rPr lang="fr-FR" dirty="0"/>
              <a:t>Translation de l’axe des ordonnées de H (=c’/</a:t>
            </a:r>
            <a:r>
              <a:rPr lang="fr-FR" dirty="0" err="1"/>
              <a:t>tan</a:t>
            </a:r>
            <a:r>
              <a:rPr lang="fr-FR" dirty="0" err="1">
                <a:latin typeface="Symbol" panose="05050102010706020507" pitchFamily="18" charset="2"/>
              </a:rPr>
              <a:t>j</a:t>
            </a:r>
            <a:r>
              <a:rPr lang="fr-FR" dirty="0"/>
              <a:t>’) pour revenir au cas d’un sol purement </a:t>
            </a:r>
          </a:p>
          <a:p>
            <a:r>
              <a:rPr lang="fr-FR" dirty="0"/>
              <a:t>frottant </a:t>
            </a:r>
            <a:r>
              <a:rPr lang="fr-FR" i="1" dirty="0"/>
              <a:t>auquel il faut ajouter tout autour une contrainte hydrostatique H </a:t>
            </a:r>
            <a:endParaRPr lang="fr-FR" dirty="0"/>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2" name="Objet 51"/>
          <p:cNvGraphicFramePr>
            <a:graphicFrameLocks noChangeAspect="1"/>
          </p:cNvGraphicFramePr>
          <p:nvPr>
            <p:extLst>
              <p:ext uri="{D42A27DB-BD31-4B8C-83A1-F6EECF244321}">
                <p14:modId xmlns:p14="http://schemas.microsoft.com/office/powerpoint/2010/main" val="2019846976"/>
              </p:ext>
            </p:extLst>
          </p:nvPr>
        </p:nvGraphicFramePr>
        <p:xfrm>
          <a:off x="329608" y="3349256"/>
          <a:ext cx="3009900" cy="2971800"/>
        </p:xfrm>
        <a:graphic>
          <a:graphicData uri="http://schemas.openxmlformats.org/presentationml/2006/ole">
            <mc:AlternateContent xmlns:mc="http://schemas.openxmlformats.org/markup-compatibility/2006">
              <mc:Choice xmlns:v="urn:schemas-microsoft-com:vml" Requires="v">
                <p:oleObj spid="_x0000_s45351" r:id="rId5" imgW="2800350" imgH="2762250" progId="Designer.Drawing.8">
                  <p:embed/>
                </p:oleObj>
              </mc:Choice>
              <mc:Fallback>
                <p:oleObj r:id="rId5" imgW="2800350" imgH="2762250" progId="Designer.Drawing.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608" y="3349256"/>
                        <a:ext cx="3009900"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t 54"/>
          <p:cNvGraphicFramePr>
            <a:graphicFrameLocks noChangeAspect="1"/>
          </p:cNvGraphicFramePr>
          <p:nvPr>
            <p:extLst>
              <p:ext uri="{D42A27DB-BD31-4B8C-83A1-F6EECF244321}">
                <p14:modId xmlns:p14="http://schemas.microsoft.com/office/powerpoint/2010/main" val="3122233830"/>
              </p:ext>
            </p:extLst>
          </p:nvPr>
        </p:nvGraphicFramePr>
        <p:xfrm>
          <a:off x="3565157" y="4827698"/>
          <a:ext cx="4967288" cy="541338"/>
        </p:xfrm>
        <a:graphic>
          <a:graphicData uri="http://schemas.openxmlformats.org/presentationml/2006/ole">
            <mc:AlternateContent xmlns:mc="http://schemas.openxmlformats.org/markup-compatibility/2006">
              <mc:Choice xmlns:v="urn:schemas-microsoft-com:vml" Requires="v">
                <p:oleObj spid="_x0000_s45352" name="Equation" r:id="rId7" imgW="2171520" imgH="215640" progId="Equation.DSMT4">
                  <p:embed/>
                </p:oleObj>
              </mc:Choice>
              <mc:Fallback>
                <p:oleObj name="Equation" r:id="rId7" imgW="2171520" imgH="215640" progId="Equation.DSMT4">
                  <p:embed/>
                  <p:pic>
                    <p:nvPicPr>
                      <p:cNvPr id="0" name="Objet 18"/>
                      <p:cNvPicPr>
                        <a:picLocks noChangeAspect="1" noChangeArrowheads="1"/>
                      </p:cNvPicPr>
                      <p:nvPr/>
                    </p:nvPicPr>
                    <p:blipFill>
                      <a:blip r:embed="rId8"/>
                      <a:srcRect/>
                      <a:stretch>
                        <a:fillRect/>
                      </a:stretch>
                    </p:blipFill>
                    <p:spPr bwMode="auto">
                      <a:xfrm>
                        <a:off x="3565157" y="4827698"/>
                        <a:ext cx="4967288" cy="541338"/>
                      </a:xfrm>
                      <a:prstGeom prst="rect">
                        <a:avLst/>
                      </a:prstGeom>
                      <a:noFill/>
                      <a:ln>
                        <a:noFill/>
                      </a:ln>
                    </p:spPr>
                  </p:pic>
                </p:oleObj>
              </mc:Fallback>
            </mc:AlternateContent>
          </a:graphicData>
        </a:graphic>
      </p:graphicFrame>
      <p:sp>
        <p:nvSpPr>
          <p:cNvPr id="56" name="ZoneTexte 55"/>
          <p:cNvSpPr txBox="1"/>
          <p:nvPr/>
        </p:nvSpPr>
        <p:spPr>
          <a:xfrm>
            <a:off x="3636335" y="4253025"/>
            <a:ext cx="4961230" cy="369332"/>
          </a:xfrm>
          <a:prstGeom prst="rect">
            <a:avLst/>
          </a:prstGeom>
          <a:noFill/>
        </p:spPr>
        <p:txBody>
          <a:bodyPr wrap="none" rtlCol="0">
            <a:spAutoFit/>
          </a:bodyPr>
          <a:lstStyle/>
          <a:p>
            <a:r>
              <a:rPr lang="fr-FR" dirty="0"/>
              <a:t>Equilibre des contraintes projeté sur l’horizontale : </a:t>
            </a:r>
          </a:p>
        </p:txBody>
      </p:sp>
      <mc:AlternateContent xmlns:mc="http://schemas.openxmlformats.org/markup-compatibility/2006" xmlns:a14="http://schemas.microsoft.com/office/drawing/2010/main">
        <mc:Choice Requires="a14">
          <p:sp>
            <p:nvSpPr>
              <p:cNvPr id="2" name="ZoneTexte 1"/>
              <p:cNvSpPr txBox="1"/>
              <p:nvPr/>
            </p:nvSpPr>
            <p:spPr>
              <a:xfrm>
                <a:off x="5574967" y="2352420"/>
                <a:ext cx="2107788" cy="5883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𝐻</m:t>
                      </m:r>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𝑐</m:t>
                          </m:r>
                          <m:r>
                            <a:rPr lang="fr-FR" b="0" i="1" smtClean="0">
                              <a:latin typeface="Cambria Math" panose="02040503050406030204" pitchFamily="18" charset="0"/>
                            </a:rPr>
                            <m:t>′</m:t>
                          </m:r>
                        </m:num>
                        <m:den>
                          <m:r>
                            <a:rPr lang="fr-FR" b="0" i="1" smtClean="0">
                              <a:latin typeface="Cambria Math" panose="02040503050406030204" pitchFamily="18" charset="0"/>
                            </a:rPr>
                            <m:t>𝑡𝑎𝑛</m:t>
                          </m:r>
                          <m:r>
                            <a:rPr lang="fr-FR" b="0" i="1" smtClean="0">
                              <a:latin typeface="Cambria Math" panose="02040503050406030204" pitchFamily="18" charset="0"/>
                              <a:ea typeface="Cambria Math" panose="02040503050406030204" pitchFamily="18" charset="0"/>
                            </a:rPr>
                            <m:t>𝜑</m:t>
                          </m:r>
                          <m:r>
                            <a:rPr lang="fr-FR" b="0" i="1" smtClean="0">
                              <a:latin typeface="Cambria Math" panose="02040503050406030204" pitchFamily="18" charset="0"/>
                              <a:ea typeface="Cambria Math" panose="02040503050406030204" pitchFamily="18" charset="0"/>
                            </a:rPr>
                            <m:t>′</m:t>
                          </m:r>
                        </m:den>
                      </m:f>
                    </m:oMath>
                  </m:oMathPara>
                </a14:m>
                <a:endParaRPr lang="fr-FR" dirty="0"/>
              </a:p>
            </p:txBody>
          </p:sp>
        </mc:Choice>
        <mc:Fallback xmlns="">
          <p:sp>
            <p:nvSpPr>
              <p:cNvPr id="2" name="ZoneTexte 1"/>
              <p:cNvSpPr txBox="1">
                <a:spLocks noRot="1" noChangeAspect="1" noMove="1" noResize="1" noEditPoints="1" noAdjustHandles="1" noChangeArrowheads="1" noChangeShapeType="1" noTextEdit="1"/>
              </p:cNvSpPr>
              <p:nvPr/>
            </p:nvSpPr>
            <p:spPr>
              <a:xfrm>
                <a:off x="5574967" y="2352420"/>
                <a:ext cx="2107788" cy="588303"/>
              </a:xfrm>
              <a:prstGeom prst="rect">
                <a:avLst/>
              </a:prstGeom>
              <a:blipFill>
                <a:blip r:embed="rId9"/>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372105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937173" cy="400110"/>
          </a:xfrm>
          <a:prstGeom prst="rect">
            <a:avLst/>
          </a:prstGeom>
          <a:noFill/>
        </p:spPr>
        <p:txBody>
          <a:bodyPr wrap="none" rtlCol="0">
            <a:spAutoFit/>
          </a:bodyPr>
          <a:lstStyle/>
          <a:p>
            <a:r>
              <a:rPr lang="fr-FR" sz="2000" b="1" dirty="0"/>
              <a:t>5. Cas d’un sol frottant et cohérent – Théorème des états correspondants</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41</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6" name="ZoneTexte 35"/>
          <p:cNvSpPr txBox="1"/>
          <p:nvPr/>
        </p:nvSpPr>
        <p:spPr>
          <a:xfrm>
            <a:off x="0" y="808073"/>
            <a:ext cx="9212265" cy="1754326"/>
          </a:xfrm>
          <a:prstGeom prst="rect">
            <a:avLst/>
          </a:prstGeom>
          <a:noFill/>
        </p:spPr>
        <p:txBody>
          <a:bodyPr wrap="none" rtlCol="0">
            <a:spAutoFit/>
          </a:bodyPr>
          <a:lstStyle/>
          <a:p>
            <a:r>
              <a:rPr lang="fr-FR" u="sng" dirty="0"/>
              <a:t>Théorème de Caquot</a:t>
            </a:r>
          </a:p>
          <a:p>
            <a:r>
              <a:rPr lang="fr-FR" dirty="0"/>
              <a:t>Dans le cas de la poussée; ka et </a:t>
            </a:r>
            <a:r>
              <a:rPr lang="fr-FR" dirty="0" err="1"/>
              <a:t>k’a</a:t>
            </a:r>
            <a:r>
              <a:rPr lang="fr-FR" dirty="0"/>
              <a:t> &lt; 1</a:t>
            </a:r>
          </a:p>
          <a:p>
            <a:r>
              <a:rPr lang="fr-FR" dirty="0"/>
              <a:t>Il existe donc une cote z</a:t>
            </a:r>
            <a:r>
              <a:rPr lang="fr-FR" baseline="-25000" dirty="0"/>
              <a:t>0</a:t>
            </a:r>
            <a:r>
              <a:rPr lang="fr-FR" dirty="0"/>
              <a:t> au-dessus de la quelle </a:t>
            </a:r>
            <a:r>
              <a:rPr lang="fr-FR" dirty="0">
                <a:latin typeface="Symbol" panose="05050102010706020507" pitchFamily="18" charset="2"/>
              </a:rPr>
              <a:t>s</a:t>
            </a:r>
            <a:r>
              <a:rPr lang="fr-FR" dirty="0"/>
              <a:t>a &lt; 0</a:t>
            </a:r>
          </a:p>
          <a:p>
            <a:endParaRPr lang="fr-FR" dirty="0"/>
          </a:p>
          <a:p>
            <a:r>
              <a:rPr lang="fr-FR" dirty="0"/>
              <a:t>Comme on ne considère pas d’effort de traction entre le sol et l’écran, on admettra qu’au-dessus</a:t>
            </a:r>
          </a:p>
          <a:p>
            <a:r>
              <a:rPr lang="fr-FR" dirty="0"/>
              <a:t>de z</a:t>
            </a:r>
            <a:r>
              <a:rPr lang="fr-FR" baseline="-25000" dirty="0"/>
              <a:t>0</a:t>
            </a:r>
            <a:r>
              <a:rPr lang="fr-FR" dirty="0"/>
              <a:t>, </a:t>
            </a:r>
            <a:r>
              <a:rPr lang="fr-FR" dirty="0">
                <a:latin typeface="Symbol" panose="05050102010706020507" pitchFamily="18" charset="2"/>
              </a:rPr>
              <a:t>s</a:t>
            </a:r>
            <a:r>
              <a:rPr lang="fr-FR" dirty="0"/>
              <a:t>a = 0.</a:t>
            </a: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20" name="Groupe 19"/>
          <p:cNvGrpSpPr/>
          <p:nvPr/>
        </p:nvGrpSpPr>
        <p:grpSpPr>
          <a:xfrm>
            <a:off x="180753" y="2584427"/>
            <a:ext cx="8628324" cy="3324468"/>
            <a:chOff x="180753" y="2584427"/>
            <a:chExt cx="8628324" cy="3324468"/>
          </a:xfrm>
        </p:grpSpPr>
        <p:graphicFrame>
          <p:nvGraphicFramePr>
            <p:cNvPr id="55" name="Objet 54"/>
            <p:cNvGraphicFramePr>
              <a:graphicFrameLocks noChangeAspect="1"/>
            </p:cNvGraphicFramePr>
            <p:nvPr>
              <p:extLst>
                <p:ext uri="{D42A27DB-BD31-4B8C-83A1-F6EECF244321}">
                  <p14:modId xmlns:p14="http://schemas.microsoft.com/office/powerpoint/2010/main" val="2927669578"/>
                </p:ext>
              </p:extLst>
            </p:nvPr>
          </p:nvGraphicFramePr>
          <p:xfrm>
            <a:off x="487880" y="2584427"/>
            <a:ext cx="5987348" cy="966738"/>
          </p:xfrm>
          <a:graphic>
            <a:graphicData uri="http://schemas.openxmlformats.org/presentationml/2006/ole">
              <mc:AlternateContent xmlns:mc="http://schemas.openxmlformats.org/markup-compatibility/2006">
                <mc:Choice xmlns:v="urn:schemas-microsoft-com:vml" Requires="v">
                  <p:oleObj spid="_x0000_s47295" name="Equation" r:id="rId3" imgW="2844720" imgH="419040" progId="Equation.DSMT4">
                    <p:embed/>
                  </p:oleObj>
                </mc:Choice>
                <mc:Fallback>
                  <p:oleObj name="Equation" r:id="rId3" imgW="2844720" imgH="419040" progId="Equation.DSMT4">
                    <p:embed/>
                    <p:pic>
                      <p:nvPicPr>
                        <p:cNvPr id="0" name=""/>
                        <p:cNvPicPr>
                          <a:picLocks noChangeAspect="1" noChangeArrowheads="1"/>
                        </p:cNvPicPr>
                        <p:nvPr/>
                      </p:nvPicPr>
                      <p:blipFill>
                        <a:blip r:embed="rId4"/>
                        <a:srcRect/>
                        <a:stretch>
                          <a:fillRect/>
                        </a:stretch>
                      </p:blipFill>
                      <p:spPr bwMode="auto">
                        <a:xfrm>
                          <a:off x="487880" y="2584427"/>
                          <a:ext cx="5987348" cy="966738"/>
                        </a:xfrm>
                        <a:prstGeom prst="rect">
                          <a:avLst/>
                        </a:prstGeom>
                        <a:noFill/>
                        <a:ln>
                          <a:noFill/>
                        </a:ln>
                      </p:spPr>
                    </p:pic>
                  </p:oleObj>
                </mc:Fallback>
              </mc:AlternateContent>
            </a:graphicData>
          </a:graphic>
        </p:graphicFrame>
        <p:graphicFrame>
          <p:nvGraphicFramePr>
            <p:cNvPr id="2" name="Objet 1"/>
            <p:cNvGraphicFramePr>
              <a:graphicFrameLocks noChangeAspect="1"/>
            </p:cNvGraphicFramePr>
            <p:nvPr>
              <p:extLst>
                <p:ext uri="{D42A27DB-BD31-4B8C-83A1-F6EECF244321}">
                  <p14:modId xmlns:p14="http://schemas.microsoft.com/office/powerpoint/2010/main" val="3986022737"/>
                </p:ext>
              </p:extLst>
            </p:nvPr>
          </p:nvGraphicFramePr>
          <p:xfrm>
            <a:off x="401637" y="3805135"/>
            <a:ext cx="7062419" cy="1312189"/>
          </p:xfrm>
          <a:graphic>
            <a:graphicData uri="http://schemas.openxmlformats.org/presentationml/2006/ole">
              <mc:AlternateContent xmlns:mc="http://schemas.openxmlformats.org/markup-compatibility/2006">
                <mc:Choice xmlns:v="urn:schemas-microsoft-com:vml" Requires="v">
                  <p:oleObj spid="_x0000_s47296" name="Equation" r:id="rId5" imgW="3517560" imgH="596880" progId="Equation.DSMT4">
                    <p:embed/>
                  </p:oleObj>
                </mc:Choice>
                <mc:Fallback>
                  <p:oleObj name="Equation" r:id="rId5" imgW="3517560" imgH="596880" progId="Equation.DSMT4">
                    <p:embed/>
                    <p:pic>
                      <p:nvPicPr>
                        <p:cNvPr id="0" name="Objet 54"/>
                        <p:cNvPicPr>
                          <a:picLocks noChangeAspect="1" noChangeArrowheads="1"/>
                        </p:cNvPicPr>
                        <p:nvPr/>
                      </p:nvPicPr>
                      <p:blipFill>
                        <a:blip r:embed="rId6"/>
                        <a:srcRect/>
                        <a:stretch>
                          <a:fillRect/>
                        </a:stretch>
                      </p:blipFill>
                      <p:spPr bwMode="auto">
                        <a:xfrm>
                          <a:off x="401637" y="3805135"/>
                          <a:ext cx="7062419" cy="1312189"/>
                        </a:xfrm>
                        <a:prstGeom prst="rect">
                          <a:avLst/>
                        </a:prstGeom>
                        <a:noFill/>
                        <a:ln>
                          <a:noFill/>
                        </a:ln>
                      </p:spPr>
                    </p:pic>
                  </p:oleObj>
                </mc:Fallback>
              </mc:AlternateContent>
            </a:graphicData>
          </a:graphic>
        </p:graphicFrame>
        <p:sp>
          <p:nvSpPr>
            <p:cNvPr id="19" name="ZoneTexte 18"/>
            <p:cNvSpPr txBox="1"/>
            <p:nvPr/>
          </p:nvSpPr>
          <p:spPr>
            <a:xfrm>
              <a:off x="180753" y="5539563"/>
              <a:ext cx="8628324" cy="369332"/>
            </a:xfrm>
            <a:prstGeom prst="rect">
              <a:avLst/>
            </a:prstGeom>
            <a:noFill/>
          </p:spPr>
          <p:txBody>
            <a:bodyPr wrap="none" rtlCol="0">
              <a:spAutoFit/>
            </a:bodyPr>
            <a:lstStyle/>
            <a:p>
              <a:r>
                <a:rPr lang="fr-FR" dirty="0"/>
                <a:t>Cette cote correspond à la profondeur jusqu’à laquelle une fouille non soutenue est stable</a:t>
              </a:r>
            </a:p>
          </p:txBody>
        </p:sp>
      </p:grpSp>
    </p:spTree>
    <p:extLst>
      <p:ext uri="{BB962C8B-B14F-4D97-AF65-F5344CB8AC3E}">
        <p14:creationId xmlns:p14="http://schemas.microsoft.com/office/powerpoint/2010/main" val="410597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937173" cy="400110"/>
          </a:xfrm>
          <a:prstGeom prst="rect">
            <a:avLst/>
          </a:prstGeom>
          <a:noFill/>
        </p:spPr>
        <p:txBody>
          <a:bodyPr wrap="none" rtlCol="0">
            <a:spAutoFit/>
          </a:bodyPr>
          <a:lstStyle/>
          <a:p>
            <a:r>
              <a:rPr lang="fr-FR" sz="2000" b="1" dirty="0"/>
              <a:t>5. Cas d’un sol frottant et cohérent – Théorème des états correspondants</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42</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6" name="ZoneTexte 35"/>
          <p:cNvSpPr txBox="1"/>
          <p:nvPr/>
        </p:nvSpPr>
        <p:spPr>
          <a:xfrm>
            <a:off x="0" y="808073"/>
            <a:ext cx="980076" cy="646331"/>
          </a:xfrm>
          <a:prstGeom prst="rect">
            <a:avLst/>
          </a:prstGeom>
          <a:noFill/>
        </p:spPr>
        <p:txBody>
          <a:bodyPr wrap="none" rtlCol="0">
            <a:spAutoFit/>
          </a:bodyPr>
          <a:lstStyle/>
          <a:p>
            <a:r>
              <a:rPr lang="fr-FR" u="sng" dirty="0"/>
              <a:t>Exemple</a:t>
            </a:r>
          </a:p>
          <a:p>
            <a:endParaRPr lang="fr-FR" dirty="0"/>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7" name="Rectangle 56"/>
          <p:cNvSpPr/>
          <p:nvPr/>
        </p:nvSpPr>
        <p:spPr>
          <a:xfrm>
            <a:off x="1254642" y="1786269"/>
            <a:ext cx="244548" cy="1988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9" name="Connecteur droit 58"/>
          <p:cNvCxnSpPr>
            <a:stCxn id="57" idx="0"/>
          </p:cNvCxnSpPr>
          <p:nvPr/>
        </p:nvCxnSpPr>
        <p:spPr>
          <a:xfrm>
            <a:off x="1376916" y="1786269"/>
            <a:ext cx="2089298" cy="0"/>
          </a:xfrm>
          <a:prstGeom prst="line">
            <a:avLst/>
          </a:prstGeom>
          <a:ln w="1905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2247013" y="2300177"/>
            <a:ext cx="1451038" cy="923330"/>
          </a:xfrm>
          <a:prstGeom prst="rect">
            <a:avLst/>
          </a:prstGeom>
          <a:noFill/>
        </p:spPr>
        <p:txBody>
          <a:bodyPr wrap="none" rtlCol="0">
            <a:spAutoFit/>
          </a:bodyPr>
          <a:lstStyle/>
          <a:p>
            <a:r>
              <a:rPr lang="fr-FR" dirty="0">
                <a:latin typeface="Symbol" panose="05050102010706020507" pitchFamily="18" charset="2"/>
              </a:rPr>
              <a:t>j</a:t>
            </a:r>
            <a:r>
              <a:rPr lang="fr-FR" dirty="0">
                <a:latin typeface="+mj-lt"/>
              </a:rPr>
              <a:t>’</a:t>
            </a:r>
            <a:r>
              <a:rPr lang="fr-FR" dirty="0"/>
              <a:t> = + 30°</a:t>
            </a:r>
          </a:p>
          <a:p>
            <a:r>
              <a:rPr lang="fr-FR" dirty="0"/>
              <a:t>c’ = 10 kPa</a:t>
            </a:r>
          </a:p>
          <a:p>
            <a:r>
              <a:rPr lang="fr-FR" dirty="0">
                <a:latin typeface="Symbol" panose="05050102010706020507" pitchFamily="18" charset="2"/>
              </a:rPr>
              <a:t>g</a:t>
            </a:r>
            <a:r>
              <a:rPr lang="fr-FR" dirty="0"/>
              <a:t>’ = 21 </a:t>
            </a:r>
            <a:r>
              <a:rPr lang="fr-FR" dirty="0" err="1"/>
              <a:t>kN</a:t>
            </a:r>
            <a:r>
              <a:rPr lang="fr-FR" dirty="0"/>
              <a:t>/m</a:t>
            </a:r>
            <a:r>
              <a:rPr lang="fr-FR" baseline="30000" dirty="0"/>
              <a:t>3</a:t>
            </a:r>
          </a:p>
        </p:txBody>
      </p:sp>
      <p:cxnSp>
        <p:nvCxnSpPr>
          <p:cNvPr id="71" name="Connecteur droit avec flèche 70"/>
          <p:cNvCxnSpPr/>
          <p:nvPr/>
        </p:nvCxnSpPr>
        <p:spPr>
          <a:xfrm flipH="1">
            <a:off x="1010093" y="1786269"/>
            <a:ext cx="10632" cy="1988289"/>
          </a:xfrm>
          <a:prstGeom prst="straightConnector1">
            <a:avLst/>
          </a:prstGeom>
          <a:ln>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0" y="2519916"/>
            <a:ext cx="974947" cy="369332"/>
          </a:xfrm>
          <a:prstGeom prst="rect">
            <a:avLst/>
          </a:prstGeom>
          <a:noFill/>
        </p:spPr>
        <p:txBody>
          <a:bodyPr wrap="none" rtlCol="0">
            <a:spAutoFit/>
          </a:bodyPr>
          <a:lstStyle/>
          <a:p>
            <a:r>
              <a:rPr lang="fr-FR" dirty="0"/>
              <a:t>L = 10 m</a:t>
            </a:r>
          </a:p>
        </p:txBody>
      </p:sp>
      <p:sp>
        <p:nvSpPr>
          <p:cNvPr id="73" name="ZoneTexte 72"/>
          <p:cNvSpPr txBox="1"/>
          <p:nvPr/>
        </p:nvSpPr>
        <p:spPr>
          <a:xfrm>
            <a:off x="687571" y="3909238"/>
            <a:ext cx="1845377" cy="369332"/>
          </a:xfrm>
          <a:prstGeom prst="rect">
            <a:avLst/>
          </a:prstGeom>
          <a:noFill/>
        </p:spPr>
        <p:txBody>
          <a:bodyPr wrap="none" rtlCol="0">
            <a:spAutoFit/>
          </a:bodyPr>
          <a:lstStyle/>
          <a:p>
            <a:r>
              <a:rPr lang="fr-FR" dirty="0">
                <a:latin typeface="Symbol" panose="05050102010706020507" pitchFamily="18" charset="2"/>
              </a:rPr>
              <a:t>d</a:t>
            </a:r>
            <a:r>
              <a:rPr lang="fr-FR" dirty="0">
                <a:latin typeface="+mj-lt"/>
              </a:rPr>
              <a:t>a</a:t>
            </a:r>
            <a:r>
              <a:rPr lang="fr-FR" dirty="0">
                <a:latin typeface="Symbol" panose="05050102010706020507" pitchFamily="18" charset="2"/>
              </a:rPr>
              <a:t> = 2/3j</a:t>
            </a:r>
            <a:r>
              <a:rPr lang="fr-FR" dirty="0">
                <a:latin typeface="+mj-lt"/>
              </a:rPr>
              <a:t>’</a:t>
            </a:r>
            <a:r>
              <a:rPr lang="fr-FR" dirty="0"/>
              <a:t> = + 20°</a:t>
            </a:r>
          </a:p>
        </p:txBody>
      </p:sp>
      <p:grpSp>
        <p:nvGrpSpPr>
          <p:cNvPr id="38" name="Groupe 37"/>
          <p:cNvGrpSpPr/>
          <p:nvPr/>
        </p:nvGrpSpPr>
        <p:grpSpPr>
          <a:xfrm>
            <a:off x="3997842" y="815163"/>
            <a:ext cx="4732954" cy="3615807"/>
            <a:chOff x="3997842" y="815163"/>
            <a:chExt cx="4732954" cy="3615807"/>
          </a:xfrm>
        </p:grpSpPr>
        <p:sp>
          <p:nvSpPr>
            <p:cNvPr id="2" name="Double flèche horizontale 1"/>
            <p:cNvSpPr/>
            <p:nvPr/>
          </p:nvSpPr>
          <p:spPr>
            <a:xfrm>
              <a:off x="3997842" y="2700669"/>
              <a:ext cx="797442" cy="3402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6489405" y="1938669"/>
              <a:ext cx="244548" cy="1988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5" name="Connecteur droit 74"/>
            <p:cNvCxnSpPr>
              <a:stCxn id="74" idx="0"/>
            </p:cNvCxnSpPr>
            <p:nvPr/>
          </p:nvCxnSpPr>
          <p:spPr>
            <a:xfrm>
              <a:off x="6611679" y="1938669"/>
              <a:ext cx="2089298" cy="0"/>
            </a:xfrm>
            <a:prstGeom prst="line">
              <a:avLst/>
            </a:prstGeom>
            <a:ln w="1905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7279758" y="2356884"/>
              <a:ext cx="1451038" cy="923330"/>
            </a:xfrm>
            <a:prstGeom prst="rect">
              <a:avLst/>
            </a:prstGeom>
            <a:noFill/>
          </p:spPr>
          <p:txBody>
            <a:bodyPr wrap="none" rtlCol="0">
              <a:spAutoFit/>
            </a:bodyPr>
            <a:lstStyle/>
            <a:p>
              <a:r>
                <a:rPr lang="fr-FR" dirty="0">
                  <a:latin typeface="Symbol" panose="05050102010706020507" pitchFamily="18" charset="2"/>
                </a:rPr>
                <a:t>j</a:t>
              </a:r>
              <a:r>
                <a:rPr lang="fr-FR" dirty="0">
                  <a:latin typeface="+mj-lt"/>
                </a:rPr>
                <a:t>’</a:t>
              </a:r>
              <a:r>
                <a:rPr lang="fr-FR" dirty="0"/>
                <a:t> = + 30°</a:t>
              </a:r>
            </a:p>
            <a:p>
              <a:r>
                <a:rPr lang="fr-FR" dirty="0"/>
                <a:t>c’ = 0 kPa</a:t>
              </a:r>
            </a:p>
            <a:p>
              <a:r>
                <a:rPr lang="fr-FR" dirty="0">
                  <a:latin typeface="Symbol" panose="05050102010706020507" pitchFamily="18" charset="2"/>
                </a:rPr>
                <a:t>g</a:t>
              </a:r>
              <a:r>
                <a:rPr lang="fr-FR" dirty="0"/>
                <a:t>’ = 21 </a:t>
              </a:r>
              <a:r>
                <a:rPr lang="fr-FR" dirty="0" err="1"/>
                <a:t>kN</a:t>
              </a:r>
              <a:r>
                <a:rPr lang="fr-FR" dirty="0"/>
                <a:t>/m</a:t>
              </a:r>
              <a:r>
                <a:rPr lang="fr-FR" baseline="30000" dirty="0"/>
                <a:t>3</a:t>
              </a:r>
            </a:p>
          </p:txBody>
        </p:sp>
        <p:sp>
          <p:nvSpPr>
            <p:cNvPr id="79" name="ZoneTexte 78"/>
            <p:cNvSpPr txBox="1"/>
            <p:nvPr/>
          </p:nvSpPr>
          <p:spPr>
            <a:xfrm>
              <a:off x="5922334" y="4061638"/>
              <a:ext cx="1845377" cy="369332"/>
            </a:xfrm>
            <a:prstGeom prst="rect">
              <a:avLst/>
            </a:prstGeom>
            <a:noFill/>
          </p:spPr>
          <p:txBody>
            <a:bodyPr wrap="none" rtlCol="0">
              <a:spAutoFit/>
            </a:bodyPr>
            <a:lstStyle/>
            <a:p>
              <a:r>
                <a:rPr lang="fr-FR" dirty="0">
                  <a:latin typeface="Symbol" panose="05050102010706020507" pitchFamily="18" charset="2"/>
                </a:rPr>
                <a:t>d</a:t>
              </a:r>
              <a:r>
                <a:rPr lang="fr-FR" dirty="0">
                  <a:latin typeface="+mj-lt"/>
                </a:rPr>
                <a:t>a</a:t>
              </a:r>
              <a:r>
                <a:rPr lang="fr-FR" dirty="0">
                  <a:latin typeface="Symbol" panose="05050102010706020507" pitchFamily="18" charset="2"/>
                </a:rPr>
                <a:t> = 2/3j</a:t>
              </a:r>
              <a:r>
                <a:rPr lang="fr-FR" dirty="0">
                  <a:latin typeface="+mj-lt"/>
                </a:rPr>
                <a:t>’</a:t>
              </a:r>
              <a:r>
                <a:rPr lang="fr-FR" dirty="0"/>
                <a:t> = + 20°</a:t>
              </a:r>
            </a:p>
          </p:txBody>
        </p:sp>
        <p:cxnSp>
          <p:nvCxnSpPr>
            <p:cNvPr id="20" name="Connecteur droit avec flèche 19"/>
            <p:cNvCxnSpPr/>
            <p:nvPr/>
          </p:nvCxnSpPr>
          <p:spPr>
            <a:xfrm>
              <a:off x="5784112" y="2147777"/>
              <a:ext cx="6698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a:off x="5798283" y="2640433"/>
              <a:ext cx="6698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a:off x="5808921" y="3097619"/>
              <a:ext cx="6698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a:off x="5823092" y="3590275"/>
              <a:ext cx="6698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6847367" y="1339702"/>
              <a:ext cx="0" cy="531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flipH="1">
              <a:off x="7286846" y="1353878"/>
              <a:ext cx="0" cy="531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flipH="1">
              <a:off x="7786576" y="1364511"/>
              <a:ext cx="0" cy="531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flipH="1">
              <a:off x="8226055" y="1378687"/>
              <a:ext cx="0" cy="531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7035209" y="815163"/>
              <a:ext cx="1352037" cy="369332"/>
            </a:xfrm>
            <a:prstGeom prst="rect">
              <a:avLst/>
            </a:prstGeom>
            <a:noFill/>
          </p:spPr>
          <p:txBody>
            <a:bodyPr wrap="none" rtlCol="0">
              <a:spAutoFit/>
            </a:bodyPr>
            <a:lstStyle/>
            <a:p>
              <a:r>
                <a:rPr lang="fr-FR" dirty="0"/>
                <a:t>H = c’/</a:t>
              </a:r>
              <a:r>
                <a:rPr lang="fr-FR" dirty="0" err="1"/>
                <a:t>tan</a:t>
              </a:r>
              <a:r>
                <a:rPr lang="fr-FR" dirty="0" err="1">
                  <a:latin typeface="Symbol" panose="05050102010706020507" pitchFamily="18" charset="2"/>
                </a:rPr>
                <a:t>j</a:t>
              </a:r>
              <a:r>
                <a:rPr lang="fr-FR" dirty="0"/>
                <a:t>’ </a:t>
              </a:r>
            </a:p>
          </p:txBody>
        </p:sp>
        <p:sp>
          <p:nvSpPr>
            <p:cNvPr id="87" name="ZoneTexte 86"/>
            <p:cNvSpPr txBox="1"/>
            <p:nvPr/>
          </p:nvSpPr>
          <p:spPr>
            <a:xfrm>
              <a:off x="5018567" y="2658139"/>
              <a:ext cx="1352037" cy="369332"/>
            </a:xfrm>
            <a:prstGeom prst="rect">
              <a:avLst/>
            </a:prstGeom>
            <a:noFill/>
          </p:spPr>
          <p:txBody>
            <a:bodyPr wrap="none" rtlCol="0">
              <a:spAutoFit/>
            </a:bodyPr>
            <a:lstStyle/>
            <a:p>
              <a:r>
                <a:rPr lang="fr-FR" dirty="0"/>
                <a:t>H = c’/</a:t>
              </a:r>
              <a:r>
                <a:rPr lang="fr-FR" dirty="0" err="1"/>
                <a:t>tan</a:t>
              </a:r>
              <a:r>
                <a:rPr lang="fr-FR" dirty="0" err="1">
                  <a:latin typeface="Symbol" panose="05050102010706020507" pitchFamily="18" charset="2"/>
                </a:rPr>
                <a:t>j</a:t>
              </a:r>
              <a:r>
                <a:rPr lang="fr-FR" dirty="0"/>
                <a:t>’ </a:t>
              </a:r>
            </a:p>
          </p:txBody>
        </p:sp>
      </p:grpSp>
      <p:pic>
        <p:nvPicPr>
          <p:cNvPr id="46157" name="Picture 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14" y="4741789"/>
            <a:ext cx="4967287"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1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937173" cy="400110"/>
          </a:xfrm>
          <a:prstGeom prst="rect">
            <a:avLst/>
          </a:prstGeom>
          <a:noFill/>
        </p:spPr>
        <p:txBody>
          <a:bodyPr wrap="none" rtlCol="0">
            <a:spAutoFit/>
          </a:bodyPr>
          <a:lstStyle/>
          <a:p>
            <a:r>
              <a:rPr lang="fr-FR" sz="2000" b="1" dirty="0"/>
              <a:t>5. Cas d’un sol frottant et cohérent – Théorème des états correspondants</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43</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6" name="ZoneTexte 35"/>
          <p:cNvSpPr txBox="1"/>
          <p:nvPr/>
        </p:nvSpPr>
        <p:spPr>
          <a:xfrm>
            <a:off x="0" y="808073"/>
            <a:ext cx="980076" cy="646331"/>
          </a:xfrm>
          <a:prstGeom prst="rect">
            <a:avLst/>
          </a:prstGeom>
          <a:noFill/>
        </p:spPr>
        <p:txBody>
          <a:bodyPr wrap="none" rtlCol="0">
            <a:spAutoFit/>
          </a:bodyPr>
          <a:lstStyle/>
          <a:p>
            <a:r>
              <a:rPr lang="fr-FR" u="sng" dirty="0"/>
              <a:t>Exemple</a:t>
            </a:r>
          </a:p>
          <a:p>
            <a:endParaRPr lang="fr-FR" dirty="0"/>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010" y="1565977"/>
            <a:ext cx="490537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7506586" y="3113123"/>
            <a:ext cx="595423" cy="277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9" name="Objet 28"/>
          <p:cNvGraphicFramePr>
            <a:graphicFrameLocks noChangeAspect="1"/>
          </p:cNvGraphicFramePr>
          <p:nvPr>
            <p:extLst>
              <p:ext uri="{D42A27DB-BD31-4B8C-83A1-F6EECF244321}">
                <p14:modId xmlns:p14="http://schemas.microsoft.com/office/powerpoint/2010/main" val="805940977"/>
              </p:ext>
            </p:extLst>
          </p:nvPr>
        </p:nvGraphicFramePr>
        <p:xfrm>
          <a:off x="0" y="1754372"/>
          <a:ext cx="3967418" cy="4629114"/>
        </p:xfrm>
        <a:graphic>
          <a:graphicData uri="http://schemas.openxmlformats.org/presentationml/2006/ole">
            <mc:AlternateContent xmlns:mc="http://schemas.openxmlformats.org/markup-compatibility/2006">
              <mc:Choice xmlns:v="urn:schemas-microsoft-com:vml" Requires="v">
                <p:oleObj spid="_x0000_s49424" name="Feuille de calcul" r:id="rId4" imgW="4447032" imgH="5187696" progId="Excel.Sheet.8">
                  <p:embed/>
                </p:oleObj>
              </mc:Choice>
              <mc:Fallback>
                <p:oleObj name="Feuille de calcul" r:id="rId4" imgW="4447032" imgH="5187696" progId="Excel.Sheet.8">
                  <p:embed/>
                  <p:pic>
                    <p:nvPicPr>
                      <p:cNvPr id="0" name="Obje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4372"/>
                        <a:ext cx="3967418" cy="4629114"/>
                      </a:xfrm>
                      <a:prstGeom prst="rect">
                        <a:avLst/>
                      </a:prstGeom>
                      <a:noFill/>
                      <a:ln>
                        <a:noFill/>
                      </a:ln>
                    </p:spPr>
                  </p:pic>
                </p:oleObj>
              </mc:Fallback>
            </mc:AlternateContent>
          </a:graphicData>
        </a:graphic>
      </p:graphicFrame>
      <p:sp>
        <p:nvSpPr>
          <p:cNvPr id="88" name="Rectangle 87"/>
          <p:cNvSpPr/>
          <p:nvPr/>
        </p:nvSpPr>
        <p:spPr>
          <a:xfrm>
            <a:off x="2306366" y="3398293"/>
            <a:ext cx="375420" cy="1892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04775" y="1257300"/>
            <a:ext cx="411651" cy="369332"/>
          </a:xfrm>
          <a:prstGeom prst="rect">
            <a:avLst/>
          </a:prstGeom>
          <a:noFill/>
        </p:spPr>
        <p:txBody>
          <a:bodyPr wrap="none" rtlCol="0">
            <a:spAutoFit/>
          </a:bodyPr>
          <a:lstStyle/>
          <a:p>
            <a:r>
              <a:rPr lang="fr-FR" dirty="0"/>
              <a:t>Ka</a:t>
            </a:r>
          </a:p>
        </p:txBody>
      </p:sp>
      <p:graphicFrame>
        <p:nvGraphicFramePr>
          <p:cNvPr id="50" name="Objet 49"/>
          <p:cNvGraphicFramePr>
            <a:graphicFrameLocks noChangeAspect="1"/>
          </p:cNvGraphicFramePr>
          <p:nvPr>
            <p:extLst>
              <p:ext uri="{D42A27DB-BD31-4B8C-83A1-F6EECF244321}">
                <p14:modId xmlns:p14="http://schemas.microsoft.com/office/powerpoint/2010/main" val="3334394215"/>
              </p:ext>
            </p:extLst>
          </p:nvPr>
        </p:nvGraphicFramePr>
        <p:xfrm>
          <a:off x="2652713" y="1271588"/>
          <a:ext cx="725487" cy="490537"/>
        </p:xfrm>
        <a:graphic>
          <a:graphicData uri="http://schemas.openxmlformats.org/presentationml/2006/ole">
            <mc:AlternateContent xmlns:mc="http://schemas.openxmlformats.org/markup-compatibility/2006">
              <mc:Choice xmlns:v="urn:schemas-microsoft-com:vml" Requires="v">
                <p:oleObj spid="_x0000_s49425" name="Equation" r:id="rId6" imgW="545760" imgH="368280" progId="Equation.DSMT4">
                  <p:embed/>
                </p:oleObj>
              </mc:Choice>
              <mc:Fallback>
                <p:oleObj name="Equation" r:id="rId6" imgW="545760" imgH="368280" progId="Equation.DSMT4">
                  <p:embed/>
                  <p:pic>
                    <p:nvPicPr>
                      <p:cNvPr id="0" name="Obje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2713" y="1271588"/>
                        <a:ext cx="7254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t 51"/>
          <p:cNvGraphicFramePr>
            <a:graphicFrameLocks noChangeAspect="1"/>
          </p:cNvGraphicFramePr>
          <p:nvPr>
            <p:extLst>
              <p:ext uri="{D42A27DB-BD31-4B8C-83A1-F6EECF244321}">
                <p14:modId xmlns:p14="http://schemas.microsoft.com/office/powerpoint/2010/main" val="1722798984"/>
              </p:ext>
            </p:extLst>
          </p:nvPr>
        </p:nvGraphicFramePr>
        <p:xfrm>
          <a:off x="1743075" y="1257300"/>
          <a:ext cx="760413" cy="512763"/>
        </p:xfrm>
        <a:graphic>
          <a:graphicData uri="http://schemas.openxmlformats.org/presentationml/2006/ole">
            <mc:AlternateContent xmlns:mc="http://schemas.openxmlformats.org/markup-compatibility/2006">
              <mc:Choice xmlns:v="urn:schemas-microsoft-com:vml" Requires="v">
                <p:oleObj spid="_x0000_s49426" name="Equation" r:id="rId8" imgW="545760" imgH="368280" progId="Equation.DSMT4">
                  <p:embed/>
                </p:oleObj>
              </mc:Choice>
              <mc:Fallback>
                <p:oleObj name="Equation" r:id="rId8" imgW="545760" imgH="368280" progId="Equation.DSMT4">
                  <p:embed/>
                  <p:pic>
                    <p:nvPicPr>
                      <p:cNvPr id="0" name="Obje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3075" y="1257300"/>
                        <a:ext cx="76041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 name="ZoneTexte 88"/>
          <p:cNvSpPr txBox="1"/>
          <p:nvPr/>
        </p:nvSpPr>
        <p:spPr>
          <a:xfrm>
            <a:off x="4819650" y="1400175"/>
            <a:ext cx="466794" cy="369332"/>
          </a:xfrm>
          <a:prstGeom prst="rect">
            <a:avLst/>
          </a:prstGeom>
          <a:noFill/>
        </p:spPr>
        <p:txBody>
          <a:bodyPr wrap="none" rtlCol="0">
            <a:spAutoFit/>
          </a:bodyPr>
          <a:lstStyle/>
          <a:p>
            <a:r>
              <a:rPr lang="fr-FR" dirty="0" err="1"/>
              <a:t>K’a</a:t>
            </a:r>
            <a:endParaRPr lang="fr-FR" dirty="0"/>
          </a:p>
        </p:txBody>
      </p:sp>
    </p:spTree>
    <p:extLst>
      <p:ext uri="{BB962C8B-B14F-4D97-AF65-F5344CB8AC3E}">
        <p14:creationId xmlns:p14="http://schemas.microsoft.com/office/powerpoint/2010/main" val="1901274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937173" cy="400110"/>
          </a:xfrm>
          <a:prstGeom prst="rect">
            <a:avLst/>
          </a:prstGeom>
          <a:noFill/>
        </p:spPr>
        <p:txBody>
          <a:bodyPr wrap="none" rtlCol="0">
            <a:spAutoFit/>
          </a:bodyPr>
          <a:lstStyle/>
          <a:p>
            <a:r>
              <a:rPr lang="fr-FR" sz="2000" b="1" dirty="0"/>
              <a:t>5. Cas d’un sol frottant et cohérent – Théorème des états correspondants</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44</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6" name="ZoneTexte 35"/>
          <p:cNvSpPr txBox="1"/>
          <p:nvPr/>
        </p:nvSpPr>
        <p:spPr>
          <a:xfrm>
            <a:off x="0" y="808073"/>
            <a:ext cx="980076" cy="646331"/>
          </a:xfrm>
          <a:prstGeom prst="rect">
            <a:avLst/>
          </a:prstGeom>
          <a:noFill/>
        </p:spPr>
        <p:txBody>
          <a:bodyPr wrap="none" rtlCol="0">
            <a:spAutoFit/>
          </a:bodyPr>
          <a:lstStyle/>
          <a:p>
            <a:r>
              <a:rPr lang="fr-FR" u="sng" dirty="0"/>
              <a:t>Exemple</a:t>
            </a:r>
          </a:p>
          <a:p>
            <a:endParaRPr lang="fr-FR" dirty="0"/>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7" name="Rectangle 56"/>
          <p:cNvSpPr/>
          <p:nvPr/>
        </p:nvSpPr>
        <p:spPr>
          <a:xfrm>
            <a:off x="1594898" y="1786269"/>
            <a:ext cx="244548" cy="1988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9" name="Connecteur droit 58"/>
          <p:cNvCxnSpPr>
            <a:stCxn id="57" idx="0"/>
          </p:cNvCxnSpPr>
          <p:nvPr/>
        </p:nvCxnSpPr>
        <p:spPr>
          <a:xfrm>
            <a:off x="1717172" y="1786269"/>
            <a:ext cx="2089298" cy="0"/>
          </a:xfrm>
          <a:prstGeom prst="line">
            <a:avLst/>
          </a:prstGeom>
          <a:ln w="1905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96" name="Groupe 95"/>
          <p:cNvGrpSpPr/>
          <p:nvPr/>
        </p:nvGrpSpPr>
        <p:grpSpPr>
          <a:xfrm>
            <a:off x="203827" y="3887973"/>
            <a:ext cx="8597901" cy="1559515"/>
            <a:chOff x="203827" y="3887973"/>
            <a:chExt cx="8597901" cy="1559515"/>
          </a:xfrm>
        </p:grpSpPr>
        <p:sp>
          <p:nvSpPr>
            <p:cNvPr id="73" name="ZoneTexte 72"/>
            <p:cNvSpPr txBox="1"/>
            <p:nvPr/>
          </p:nvSpPr>
          <p:spPr>
            <a:xfrm>
              <a:off x="1633883" y="3887973"/>
              <a:ext cx="1466940" cy="369332"/>
            </a:xfrm>
            <a:prstGeom prst="rect">
              <a:avLst/>
            </a:prstGeom>
            <a:noFill/>
          </p:spPr>
          <p:txBody>
            <a:bodyPr wrap="none" rtlCol="0">
              <a:spAutoFit/>
            </a:bodyPr>
            <a:lstStyle/>
            <a:p>
              <a:r>
                <a:rPr lang="fr-FR" dirty="0">
                  <a:latin typeface="Symbol" panose="05050102010706020507" pitchFamily="18" charset="2"/>
                </a:rPr>
                <a:t>s</a:t>
              </a:r>
              <a:r>
                <a:rPr lang="fr-FR" dirty="0">
                  <a:latin typeface="+mj-lt"/>
                </a:rPr>
                <a:t>a</a:t>
              </a:r>
              <a:r>
                <a:rPr lang="fr-FR" dirty="0">
                  <a:latin typeface="Symbol" panose="05050102010706020507" pitchFamily="18" charset="2"/>
                </a:rPr>
                <a:t> = 46,8 </a:t>
              </a:r>
              <a:r>
                <a:rPr lang="fr-FR" dirty="0"/>
                <a:t>kPa</a:t>
              </a:r>
            </a:p>
          </p:txBody>
        </p:sp>
        <p:graphicFrame>
          <p:nvGraphicFramePr>
            <p:cNvPr id="44" name="Objet 43"/>
            <p:cNvGraphicFramePr>
              <a:graphicFrameLocks noChangeAspect="1"/>
            </p:cNvGraphicFramePr>
            <p:nvPr>
              <p:extLst>
                <p:ext uri="{D42A27DB-BD31-4B8C-83A1-F6EECF244321}">
                  <p14:modId xmlns:p14="http://schemas.microsoft.com/office/powerpoint/2010/main" val="520749599"/>
                </p:ext>
              </p:extLst>
            </p:nvPr>
          </p:nvGraphicFramePr>
          <p:xfrm>
            <a:off x="203827" y="4460063"/>
            <a:ext cx="8597901" cy="987425"/>
          </p:xfrm>
          <a:graphic>
            <a:graphicData uri="http://schemas.openxmlformats.org/presentationml/2006/ole">
              <mc:AlternateContent xmlns:mc="http://schemas.openxmlformats.org/markup-compatibility/2006">
                <mc:Choice xmlns:v="urn:schemas-microsoft-com:vml" Requires="v">
                  <p:oleObj spid="_x0000_s48384" name="Equation" r:id="rId3" imgW="3759120" imgH="393480" progId="Equation.DSMT4">
                    <p:embed/>
                  </p:oleObj>
                </mc:Choice>
                <mc:Fallback>
                  <p:oleObj name="Equation" r:id="rId3" imgW="3759120" imgH="393480" progId="Equation.DSMT4">
                    <p:embed/>
                    <p:pic>
                      <p:nvPicPr>
                        <p:cNvPr id="0" name=""/>
                        <p:cNvPicPr>
                          <a:picLocks noChangeAspect="1" noChangeArrowheads="1"/>
                        </p:cNvPicPr>
                        <p:nvPr/>
                      </p:nvPicPr>
                      <p:blipFill>
                        <a:blip r:embed="rId4"/>
                        <a:srcRect/>
                        <a:stretch>
                          <a:fillRect/>
                        </a:stretch>
                      </p:blipFill>
                      <p:spPr bwMode="auto">
                        <a:xfrm>
                          <a:off x="203827" y="4460063"/>
                          <a:ext cx="8597901"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95" name="Groupe 94"/>
          <p:cNvGrpSpPr/>
          <p:nvPr/>
        </p:nvGrpSpPr>
        <p:grpSpPr>
          <a:xfrm>
            <a:off x="1796916" y="1494465"/>
            <a:ext cx="7219272" cy="2319338"/>
            <a:chOff x="1796916" y="1494465"/>
            <a:chExt cx="7219272" cy="2319338"/>
          </a:xfrm>
        </p:grpSpPr>
        <p:graphicFrame>
          <p:nvGraphicFramePr>
            <p:cNvPr id="19" name="Objet 18"/>
            <p:cNvGraphicFramePr>
              <a:graphicFrameLocks noChangeAspect="1"/>
            </p:cNvGraphicFramePr>
            <p:nvPr>
              <p:extLst>
                <p:ext uri="{D42A27DB-BD31-4B8C-83A1-F6EECF244321}">
                  <p14:modId xmlns:p14="http://schemas.microsoft.com/office/powerpoint/2010/main" val="682358041"/>
                </p:ext>
              </p:extLst>
            </p:nvPr>
          </p:nvGraphicFramePr>
          <p:xfrm>
            <a:off x="4758513" y="1494465"/>
            <a:ext cx="4257675" cy="2319338"/>
          </p:xfrm>
          <a:graphic>
            <a:graphicData uri="http://schemas.openxmlformats.org/presentationml/2006/ole">
              <mc:AlternateContent xmlns:mc="http://schemas.openxmlformats.org/markup-compatibility/2006">
                <mc:Choice xmlns:v="urn:schemas-microsoft-com:vml" Requires="v">
                  <p:oleObj spid="_x0000_s48385" name="Equation" r:id="rId5" imgW="2120760" imgH="1054080" progId="Equation.DSMT4">
                    <p:embed/>
                  </p:oleObj>
                </mc:Choice>
                <mc:Fallback>
                  <p:oleObj name="Equation" r:id="rId5" imgW="2120760" imgH="1054080" progId="Equation.DSMT4">
                    <p:embed/>
                    <p:pic>
                      <p:nvPicPr>
                        <p:cNvPr id="0" name="Objet 1"/>
                        <p:cNvPicPr>
                          <a:picLocks noChangeAspect="1" noChangeArrowheads="1"/>
                        </p:cNvPicPr>
                        <p:nvPr/>
                      </p:nvPicPr>
                      <p:blipFill>
                        <a:blip r:embed="rId6"/>
                        <a:srcRect/>
                        <a:stretch>
                          <a:fillRect/>
                        </a:stretch>
                      </p:blipFill>
                      <p:spPr bwMode="auto">
                        <a:xfrm>
                          <a:off x="4758513" y="1494465"/>
                          <a:ext cx="4257675"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 name="ZoneTexte 51"/>
            <p:cNvSpPr txBox="1"/>
            <p:nvPr/>
          </p:nvSpPr>
          <p:spPr>
            <a:xfrm>
              <a:off x="1796916" y="1967023"/>
              <a:ext cx="1207382" cy="369332"/>
            </a:xfrm>
            <a:prstGeom prst="rect">
              <a:avLst/>
            </a:prstGeom>
            <a:noFill/>
          </p:spPr>
          <p:txBody>
            <a:bodyPr wrap="none" rtlCol="0">
              <a:spAutoFit/>
            </a:bodyPr>
            <a:lstStyle/>
            <a:p>
              <a:r>
                <a:rPr lang="fr-FR" dirty="0"/>
                <a:t>z</a:t>
              </a:r>
              <a:r>
                <a:rPr lang="fr-FR" baseline="-25000" dirty="0"/>
                <a:t>0</a:t>
              </a:r>
              <a:r>
                <a:rPr lang="fr-FR" dirty="0"/>
                <a:t> = 2,08m</a:t>
              </a:r>
            </a:p>
          </p:txBody>
        </p:sp>
      </p:grpSp>
      <p:grpSp>
        <p:nvGrpSpPr>
          <p:cNvPr id="97" name="Groupe 96"/>
          <p:cNvGrpSpPr/>
          <p:nvPr/>
        </p:nvGrpSpPr>
        <p:grpSpPr>
          <a:xfrm>
            <a:off x="1828815" y="2222204"/>
            <a:ext cx="903767" cy="1552354"/>
            <a:chOff x="1828815" y="2222204"/>
            <a:chExt cx="903767" cy="1552354"/>
          </a:xfrm>
        </p:grpSpPr>
        <p:cxnSp>
          <p:nvCxnSpPr>
            <p:cNvPr id="35" name="Connecteur droit 34"/>
            <p:cNvCxnSpPr/>
            <p:nvPr/>
          </p:nvCxnSpPr>
          <p:spPr>
            <a:xfrm>
              <a:off x="1828815" y="2222204"/>
              <a:ext cx="903767" cy="15523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H="1" flipV="1">
              <a:off x="1881975" y="3763926"/>
              <a:ext cx="81870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flipH="1">
              <a:off x="1864256" y="3434316"/>
              <a:ext cx="708837" cy="141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p:nvPr/>
          </p:nvCxnSpPr>
          <p:spPr>
            <a:xfrm flipH="1">
              <a:off x="1846536" y="3083442"/>
              <a:ext cx="504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flipH="1" flipV="1">
              <a:off x="1828816" y="2768009"/>
              <a:ext cx="32960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4" name="ZoneTexte 73"/>
          <p:cNvSpPr txBox="1"/>
          <p:nvPr/>
        </p:nvSpPr>
        <p:spPr>
          <a:xfrm>
            <a:off x="2803293" y="2261350"/>
            <a:ext cx="1451038" cy="923330"/>
          </a:xfrm>
          <a:prstGeom prst="rect">
            <a:avLst/>
          </a:prstGeom>
          <a:noFill/>
        </p:spPr>
        <p:txBody>
          <a:bodyPr wrap="none" rtlCol="0">
            <a:spAutoFit/>
          </a:bodyPr>
          <a:lstStyle/>
          <a:p>
            <a:r>
              <a:rPr lang="fr-FR" dirty="0">
                <a:latin typeface="Symbol" panose="05050102010706020507" pitchFamily="18" charset="2"/>
              </a:rPr>
              <a:t>j</a:t>
            </a:r>
            <a:r>
              <a:rPr lang="fr-FR" dirty="0">
                <a:latin typeface="+mj-lt"/>
              </a:rPr>
              <a:t>’</a:t>
            </a:r>
            <a:r>
              <a:rPr lang="fr-FR" dirty="0"/>
              <a:t> = + 30°</a:t>
            </a:r>
          </a:p>
          <a:p>
            <a:r>
              <a:rPr lang="fr-FR" dirty="0"/>
              <a:t>c’ = 0 kPa</a:t>
            </a:r>
          </a:p>
          <a:p>
            <a:r>
              <a:rPr lang="fr-FR" dirty="0">
                <a:latin typeface="Symbol" panose="05050102010706020507" pitchFamily="18" charset="2"/>
              </a:rPr>
              <a:t>g</a:t>
            </a:r>
            <a:r>
              <a:rPr lang="fr-FR" dirty="0"/>
              <a:t>’ = 21 </a:t>
            </a:r>
            <a:r>
              <a:rPr lang="fr-FR" dirty="0" err="1"/>
              <a:t>kN</a:t>
            </a:r>
            <a:r>
              <a:rPr lang="fr-FR" dirty="0"/>
              <a:t>/m</a:t>
            </a:r>
            <a:r>
              <a:rPr lang="fr-FR" baseline="30000" dirty="0"/>
              <a:t>3</a:t>
            </a:r>
          </a:p>
        </p:txBody>
      </p:sp>
      <p:grpSp>
        <p:nvGrpSpPr>
          <p:cNvPr id="2" name="Groupe 1"/>
          <p:cNvGrpSpPr/>
          <p:nvPr/>
        </p:nvGrpSpPr>
        <p:grpSpPr>
          <a:xfrm>
            <a:off x="127604" y="3157870"/>
            <a:ext cx="4901486" cy="2848418"/>
            <a:chOff x="127604" y="3157870"/>
            <a:chExt cx="4901486" cy="2848418"/>
          </a:xfrm>
        </p:grpSpPr>
        <p:grpSp>
          <p:nvGrpSpPr>
            <p:cNvPr id="98" name="Groupe 97"/>
            <p:cNvGrpSpPr/>
            <p:nvPr/>
          </p:nvGrpSpPr>
          <p:grpSpPr>
            <a:xfrm>
              <a:off x="127604" y="3157870"/>
              <a:ext cx="2808443" cy="669850"/>
              <a:chOff x="127604" y="3157870"/>
              <a:chExt cx="2808443" cy="669850"/>
            </a:xfrm>
          </p:grpSpPr>
          <p:cxnSp>
            <p:nvCxnSpPr>
              <p:cNvPr id="71" name="Connecteur droit avec flèche 70"/>
              <p:cNvCxnSpPr/>
              <p:nvPr/>
            </p:nvCxnSpPr>
            <p:spPr>
              <a:xfrm>
                <a:off x="1414144" y="3327991"/>
                <a:ext cx="0" cy="499729"/>
              </a:xfrm>
              <a:prstGeom prst="straightConnector1">
                <a:avLst/>
              </a:prstGeom>
              <a:ln>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127604" y="3413051"/>
                <a:ext cx="1204112" cy="369332"/>
              </a:xfrm>
              <a:prstGeom prst="rect">
                <a:avLst/>
              </a:prstGeom>
              <a:noFill/>
            </p:spPr>
            <p:txBody>
              <a:bodyPr wrap="none" rtlCol="0">
                <a:spAutoFit/>
              </a:bodyPr>
              <a:lstStyle/>
              <a:p>
                <a:r>
                  <a:rPr lang="fr-FR" dirty="0"/>
                  <a:t>z’ = 2,64 m</a:t>
                </a:r>
              </a:p>
            </p:txBody>
          </p:sp>
          <p:sp>
            <p:nvSpPr>
              <p:cNvPr id="91" name="Flèche droite 90"/>
              <p:cNvSpPr/>
              <p:nvPr/>
            </p:nvSpPr>
            <p:spPr>
              <a:xfrm flipH="1">
                <a:off x="1818182" y="3189766"/>
                <a:ext cx="584790" cy="3083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ZoneTexte 93"/>
              <p:cNvSpPr txBox="1"/>
              <p:nvPr/>
            </p:nvSpPr>
            <p:spPr>
              <a:xfrm>
                <a:off x="2541195" y="3157870"/>
                <a:ext cx="394852" cy="369332"/>
              </a:xfrm>
              <a:prstGeom prst="rect">
                <a:avLst/>
              </a:prstGeom>
              <a:noFill/>
            </p:spPr>
            <p:txBody>
              <a:bodyPr wrap="none" rtlCol="0">
                <a:spAutoFit/>
              </a:bodyPr>
              <a:lstStyle/>
              <a:p>
                <a:r>
                  <a:rPr lang="fr-FR" dirty="0"/>
                  <a:t>Fa</a:t>
                </a:r>
              </a:p>
            </p:txBody>
          </p:sp>
        </p:grpSp>
        <p:pic>
          <p:nvPicPr>
            <p:cNvPr id="48333" name="Picture 2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865" y="5530038"/>
              <a:ext cx="4848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445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4688078" cy="400110"/>
          </a:xfrm>
          <a:prstGeom prst="rect">
            <a:avLst/>
          </a:prstGeom>
          <a:noFill/>
        </p:spPr>
        <p:txBody>
          <a:bodyPr wrap="none" rtlCol="0">
            <a:spAutoFit/>
          </a:bodyPr>
          <a:lstStyle/>
          <a:p>
            <a:r>
              <a:rPr lang="fr-FR" sz="2000" b="1" dirty="0"/>
              <a:t>6. Choix de l’angle de frottement sol-écran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45</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156948" y="613855"/>
            <a:ext cx="8632209" cy="1200329"/>
          </a:xfrm>
          <a:prstGeom prst="rect">
            <a:avLst/>
          </a:prstGeom>
        </p:spPr>
        <p:txBody>
          <a:bodyPr wrap="square">
            <a:spAutoFit/>
          </a:bodyPr>
          <a:lstStyle/>
          <a:p>
            <a:r>
              <a:rPr lang="fr-FR" dirty="0"/>
              <a:t>L’angle de frottement entre le sol et l’écran dépend pour sa valeur de la rugosité de l’écran par rapport aux particules de sol et pour son signe du sens du déplacement relatif entre le sol et l’écran. </a:t>
            </a:r>
          </a:p>
          <a:p>
            <a:r>
              <a:rPr lang="fr-FR" dirty="0"/>
              <a:t>En l’absence de déplacement entre le sol et l’écran </a:t>
            </a:r>
            <a:r>
              <a:rPr lang="fr-FR" dirty="0">
                <a:sym typeface="Symbol"/>
              </a:rPr>
              <a:t></a:t>
            </a:r>
            <a:r>
              <a:rPr lang="fr-FR" baseline="-25000" dirty="0"/>
              <a:t>a</a:t>
            </a:r>
            <a:r>
              <a:rPr lang="fr-FR" dirty="0"/>
              <a:t> = 0.</a:t>
            </a: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9" name="Objet 28"/>
          <p:cNvGraphicFramePr>
            <a:graphicFrameLocks noChangeAspect="1"/>
          </p:cNvGraphicFramePr>
          <p:nvPr>
            <p:extLst>
              <p:ext uri="{D42A27DB-BD31-4B8C-83A1-F6EECF244321}">
                <p14:modId xmlns:p14="http://schemas.microsoft.com/office/powerpoint/2010/main" val="953854300"/>
              </p:ext>
            </p:extLst>
          </p:nvPr>
        </p:nvGraphicFramePr>
        <p:xfrm>
          <a:off x="0" y="2893326"/>
          <a:ext cx="3981450" cy="2524125"/>
        </p:xfrm>
        <a:graphic>
          <a:graphicData uri="http://schemas.openxmlformats.org/presentationml/2006/ole">
            <mc:AlternateContent xmlns:mc="http://schemas.openxmlformats.org/markup-compatibility/2006">
              <mc:Choice xmlns:v="urn:schemas-microsoft-com:vml" Requires="v">
                <p:oleObj spid="_x0000_s51379" r:id="rId3" imgW="2943225" imgH="1857375" progId="Designer.Drawing.8">
                  <p:embed/>
                </p:oleObj>
              </mc:Choice>
              <mc:Fallback>
                <p:oleObj r:id="rId3" imgW="2943225" imgH="1857375" progId="Designer.Drawing.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3326"/>
                        <a:ext cx="3981450" cy="252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ZoneTexte 31"/>
          <p:cNvSpPr txBox="1"/>
          <p:nvPr/>
        </p:nvSpPr>
        <p:spPr>
          <a:xfrm>
            <a:off x="1228298" y="2210938"/>
            <a:ext cx="2359364" cy="369332"/>
          </a:xfrm>
          <a:prstGeom prst="rect">
            <a:avLst/>
          </a:prstGeom>
          <a:noFill/>
        </p:spPr>
        <p:txBody>
          <a:bodyPr wrap="none" rtlCol="0">
            <a:spAutoFit/>
          </a:bodyPr>
          <a:lstStyle/>
          <a:p>
            <a:r>
              <a:rPr lang="fr-FR" dirty="0"/>
              <a:t>Cas d’un remblaiement</a:t>
            </a:r>
          </a:p>
        </p:txBody>
      </p:sp>
      <p:sp>
        <p:nvSpPr>
          <p:cNvPr id="75" name="ZoneTexte 74"/>
          <p:cNvSpPr txBox="1"/>
          <p:nvPr/>
        </p:nvSpPr>
        <p:spPr>
          <a:xfrm>
            <a:off x="5611504" y="2185917"/>
            <a:ext cx="1731243" cy="369332"/>
          </a:xfrm>
          <a:prstGeom prst="rect">
            <a:avLst/>
          </a:prstGeom>
          <a:noFill/>
        </p:spPr>
        <p:txBody>
          <a:bodyPr wrap="none" rtlCol="0">
            <a:spAutoFit/>
          </a:bodyPr>
          <a:lstStyle/>
          <a:p>
            <a:r>
              <a:rPr lang="fr-FR" dirty="0"/>
              <a:t>Cas d’une fouille</a:t>
            </a:r>
          </a:p>
        </p:txBody>
      </p:sp>
      <p:sp>
        <p:nvSpPr>
          <p:cNvPr id="38" name="Rectangle 37"/>
          <p:cNvSpPr/>
          <p:nvPr/>
        </p:nvSpPr>
        <p:spPr>
          <a:xfrm>
            <a:off x="402608" y="5464875"/>
            <a:ext cx="3077571" cy="923330"/>
          </a:xfrm>
          <a:prstGeom prst="rect">
            <a:avLst/>
          </a:prstGeom>
        </p:spPr>
        <p:txBody>
          <a:bodyPr wrap="square">
            <a:spAutoFit/>
          </a:bodyPr>
          <a:lstStyle/>
          <a:p>
            <a:r>
              <a:rPr lang="fr-FR" dirty="0">
                <a:sym typeface="Symbol"/>
              </a:rPr>
              <a:t></a:t>
            </a:r>
            <a:r>
              <a:rPr lang="fr-FR" baseline="-25000" dirty="0"/>
              <a:t>a</a:t>
            </a:r>
            <a:r>
              <a:rPr lang="fr-FR" dirty="0"/>
              <a:t> &lt; </a:t>
            </a:r>
            <a:r>
              <a:rPr lang="fr-FR" dirty="0">
                <a:sym typeface="Symbol"/>
              </a:rPr>
              <a:t></a:t>
            </a:r>
            <a:r>
              <a:rPr lang="fr-FR" dirty="0"/>
              <a:t>’, </a:t>
            </a:r>
          </a:p>
          <a:p>
            <a:r>
              <a:rPr lang="fr-FR" dirty="0"/>
              <a:t>+2/3</a:t>
            </a:r>
            <a:r>
              <a:rPr lang="fr-FR" dirty="0">
                <a:sym typeface="Symbol"/>
              </a:rPr>
              <a:t></a:t>
            </a:r>
            <a:r>
              <a:rPr lang="fr-FR" dirty="0"/>
              <a:t>’, </a:t>
            </a:r>
          </a:p>
          <a:p>
            <a:r>
              <a:rPr lang="fr-FR" dirty="0"/>
              <a:t>la valeur </a:t>
            </a:r>
            <a:r>
              <a:rPr lang="fr-FR" dirty="0">
                <a:sym typeface="Symbol"/>
              </a:rPr>
              <a:t></a:t>
            </a:r>
            <a:r>
              <a:rPr lang="fr-FR" baseline="-25000" dirty="0"/>
              <a:t>a</a:t>
            </a:r>
            <a:r>
              <a:rPr lang="fr-FR" dirty="0"/>
              <a:t>= 0 est sécuritaire</a:t>
            </a:r>
          </a:p>
        </p:txBody>
      </p:sp>
      <p:sp>
        <p:nvSpPr>
          <p:cNvPr id="4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0" name="Objet 49"/>
          <p:cNvGraphicFramePr>
            <a:graphicFrameLocks noChangeAspect="1"/>
          </p:cNvGraphicFramePr>
          <p:nvPr>
            <p:extLst>
              <p:ext uri="{D42A27DB-BD31-4B8C-83A1-F6EECF244321}">
                <p14:modId xmlns:p14="http://schemas.microsoft.com/office/powerpoint/2010/main" val="3690480734"/>
              </p:ext>
            </p:extLst>
          </p:nvPr>
        </p:nvGraphicFramePr>
        <p:xfrm>
          <a:off x="4462818" y="2852382"/>
          <a:ext cx="4352925" cy="2638425"/>
        </p:xfrm>
        <a:graphic>
          <a:graphicData uri="http://schemas.openxmlformats.org/presentationml/2006/ole">
            <mc:AlternateContent xmlns:mc="http://schemas.openxmlformats.org/markup-compatibility/2006">
              <mc:Choice xmlns:v="urn:schemas-microsoft-com:vml" Requires="v">
                <p:oleObj spid="_x0000_s51380" r:id="rId5" imgW="2943225" imgH="1781175" progId="Designer.Drawing.8">
                  <p:embed/>
                </p:oleObj>
              </mc:Choice>
              <mc:Fallback>
                <p:oleObj r:id="rId5" imgW="2943225" imgH="1781175" progId="Designer.Drawing.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2818" y="2852382"/>
                        <a:ext cx="4352925" cy="263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Rectangle 52"/>
          <p:cNvSpPr/>
          <p:nvPr/>
        </p:nvSpPr>
        <p:spPr>
          <a:xfrm>
            <a:off x="4906370" y="5889978"/>
            <a:ext cx="4032914" cy="369332"/>
          </a:xfrm>
          <a:prstGeom prst="rect">
            <a:avLst/>
          </a:prstGeom>
        </p:spPr>
        <p:txBody>
          <a:bodyPr wrap="square">
            <a:spAutoFit/>
          </a:bodyPr>
          <a:lstStyle/>
          <a:p>
            <a:r>
              <a:rPr lang="fr-FR" dirty="0"/>
              <a:t>Généralement, on prend  </a:t>
            </a:r>
            <a:r>
              <a:rPr lang="fr-FR" dirty="0">
                <a:sym typeface="Symbol"/>
              </a:rPr>
              <a:t></a:t>
            </a:r>
            <a:r>
              <a:rPr lang="fr-FR" baseline="-25000" dirty="0"/>
              <a:t>p</a:t>
            </a:r>
            <a:r>
              <a:rPr lang="fr-FR" dirty="0"/>
              <a:t> = -2/3</a:t>
            </a:r>
            <a:r>
              <a:rPr lang="fr-FR" dirty="0">
                <a:sym typeface="Symbol"/>
              </a:rPr>
              <a:t></a:t>
            </a:r>
            <a:r>
              <a:rPr lang="fr-FR" dirty="0"/>
              <a:t>’</a:t>
            </a:r>
          </a:p>
        </p:txBody>
      </p:sp>
      <p:sp>
        <p:nvSpPr>
          <p:cNvPr id="19" name="Rectangle 18"/>
          <p:cNvSpPr/>
          <p:nvPr/>
        </p:nvSpPr>
        <p:spPr>
          <a:xfrm>
            <a:off x="7038753" y="2966484"/>
            <a:ext cx="1871331" cy="242422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1176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1653979" cy="400110"/>
          </a:xfrm>
          <a:prstGeom prst="rect">
            <a:avLst/>
          </a:prstGeom>
          <a:noFill/>
        </p:spPr>
        <p:txBody>
          <a:bodyPr wrap="none" rtlCol="0">
            <a:spAutoFit/>
          </a:bodyPr>
          <a:lstStyle/>
          <a:p>
            <a:r>
              <a:rPr lang="fr-FR" sz="2000" b="1" dirty="0"/>
              <a:t>7.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46</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184244" y="504168"/>
            <a:ext cx="8836925" cy="2031325"/>
          </a:xfrm>
          <a:prstGeom prst="rect">
            <a:avLst/>
          </a:prstGeom>
        </p:spPr>
        <p:txBody>
          <a:bodyPr wrap="square">
            <a:spAutoFit/>
          </a:bodyPr>
          <a:lstStyle/>
          <a:p>
            <a:r>
              <a:rPr lang="fr-FR" dirty="0"/>
              <a:t>Un mur en béton soutient un remblai de 5m dont les caractéristiques sont données à la figure 1. Le remblai est surchargé par une charge q = 18 kPa.</a:t>
            </a:r>
          </a:p>
          <a:p>
            <a:pPr lvl="0"/>
            <a:r>
              <a:rPr lang="fr-FR" dirty="0"/>
              <a:t>1. Déterminez, à l’aide des tables de poussée butée, le coefficient de poussée à considérer (on prendra </a:t>
            </a:r>
            <a:r>
              <a:rPr lang="fr-FR" dirty="0" err="1"/>
              <a:t>ka</a:t>
            </a:r>
            <a:r>
              <a:rPr lang="fr-FR" baseline="-25000" dirty="0" err="1"/>
              <a:t>q</a:t>
            </a:r>
            <a:r>
              <a:rPr lang="fr-FR" dirty="0"/>
              <a:t> = ka et on considérera les coefficients projetés sur l’horizontale)</a:t>
            </a:r>
          </a:p>
          <a:p>
            <a:pPr lvl="0"/>
            <a:r>
              <a:rPr lang="fr-FR" dirty="0"/>
              <a:t>2. Déterminez la distribution de contraintes appliquée sur le mur (On illustrera cette distribution par un schéma).</a:t>
            </a:r>
          </a:p>
          <a:p>
            <a:pPr lvl="0"/>
            <a:r>
              <a:rPr lang="fr-FR" dirty="0"/>
              <a:t>3. Déterminez, pour la distribution de contrainte, la résultante et son point d’application.</a:t>
            </a: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58" y="2663660"/>
            <a:ext cx="6605659" cy="3668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p:cNvSpPr txBox="1"/>
          <p:nvPr/>
        </p:nvSpPr>
        <p:spPr>
          <a:xfrm>
            <a:off x="4558352" y="4776717"/>
            <a:ext cx="1037230" cy="369332"/>
          </a:xfrm>
          <a:prstGeom prst="rect">
            <a:avLst/>
          </a:prstGeom>
          <a:solidFill>
            <a:schemeClr val="bg1"/>
          </a:solidFill>
        </p:spPr>
        <p:txBody>
          <a:bodyPr wrap="square" rtlCol="0">
            <a:spAutoFit/>
          </a:bodyPr>
          <a:lstStyle/>
          <a:p>
            <a:r>
              <a:rPr lang="fr-FR" dirty="0">
                <a:latin typeface="Symbol" panose="05050102010706020507" pitchFamily="18" charset="2"/>
              </a:rPr>
              <a:t>j</a:t>
            </a:r>
            <a:r>
              <a:rPr lang="fr-FR" dirty="0"/>
              <a:t>’ = 35°</a:t>
            </a:r>
          </a:p>
        </p:txBody>
      </p:sp>
    </p:spTree>
    <p:extLst>
      <p:ext uri="{BB962C8B-B14F-4D97-AF65-F5344CB8AC3E}">
        <p14:creationId xmlns:p14="http://schemas.microsoft.com/office/powerpoint/2010/main" val="65176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38" y="844564"/>
            <a:ext cx="8694737" cy="404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0" y="0"/>
            <a:ext cx="1653979" cy="400110"/>
          </a:xfrm>
          <a:prstGeom prst="rect">
            <a:avLst/>
          </a:prstGeom>
          <a:noFill/>
        </p:spPr>
        <p:txBody>
          <a:bodyPr wrap="none" rtlCol="0">
            <a:spAutoFit/>
          </a:bodyPr>
          <a:lstStyle/>
          <a:p>
            <a:r>
              <a:rPr lang="fr-FR" sz="2000" b="1" dirty="0"/>
              <a:t>7.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47</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18"/>
          <p:cNvSpPr/>
          <p:nvPr/>
        </p:nvSpPr>
        <p:spPr>
          <a:xfrm>
            <a:off x="6660107" y="3507475"/>
            <a:ext cx="450377" cy="272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6773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1653979" cy="400110"/>
          </a:xfrm>
          <a:prstGeom prst="rect">
            <a:avLst/>
          </a:prstGeom>
          <a:noFill/>
        </p:spPr>
        <p:txBody>
          <a:bodyPr wrap="none" rtlCol="0">
            <a:spAutoFit/>
          </a:bodyPr>
          <a:lstStyle/>
          <a:p>
            <a:r>
              <a:rPr lang="fr-FR" sz="2000" b="1" dirty="0"/>
              <a:t>7.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48</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225187" y="808968"/>
            <a:ext cx="8523027" cy="923330"/>
          </a:xfrm>
          <a:prstGeom prst="rect">
            <a:avLst/>
          </a:prstGeom>
        </p:spPr>
        <p:txBody>
          <a:bodyPr wrap="square">
            <a:spAutoFit/>
          </a:bodyPr>
          <a:lstStyle/>
          <a:p>
            <a:r>
              <a:rPr lang="fr-FR" dirty="0" err="1"/>
              <a:t>ka</a:t>
            </a:r>
            <a:r>
              <a:rPr lang="fr-FR" baseline="-25000" dirty="0" err="1"/>
              <a:t>q</a:t>
            </a:r>
            <a:r>
              <a:rPr lang="fr-FR" dirty="0"/>
              <a:t> = ka = 0,25</a:t>
            </a:r>
          </a:p>
          <a:p>
            <a:r>
              <a:rPr lang="fr-FR" dirty="0"/>
              <a:t> </a:t>
            </a:r>
          </a:p>
          <a:p>
            <a:r>
              <a:rPr lang="fr-FR" dirty="0"/>
              <a:t>On prend la valeur projetée sur l’horizontale :  </a:t>
            </a:r>
            <a:r>
              <a:rPr lang="fr-FR" dirty="0" err="1"/>
              <a:t>ka</a:t>
            </a:r>
            <a:r>
              <a:rPr lang="fr-FR" baseline="-25000" dirty="0" err="1"/>
              <a:t>q</a:t>
            </a:r>
            <a:r>
              <a:rPr lang="fr-FR" dirty="0" err="1"/>
              <a:t>.cos</a:t>
            </a:r>
            <a:r>
              <a:rPr lang="fr-FR" dirty="0"/>
              <a:t> (2</a:t>
            </a:r>
            <a:r>
              <a:rPr lang="fr-FR" dirty="0">
                <a:latin typeface="Symbol" panose="05050102010706020507" pitchFamily="18" charset="2"/>
              </a:rPr>
              <a:t>j</a:t>
            </a:r>
            <a:r>
              <a:rPr lang="fr-FR" dirty="0"/>
              <a:t>/3) = ka. cos (2</a:t>
            </a:r>
            <a:r>
              <a:rPr lang="fr-FR" dirty="0">
                <a:latin typeface="Symbol" panose="05050102010706020507" pitchFamily="18" charset="2"/>
              </a:rPr>
              <a:t>j</a:t>
            </a:r>
            <a:r>
              <a:rPr lang="fr-FR" dirty="0"/>
              <a:t>/3)  = 0,229</a:t>
            </a:r>
          </a:p>
        </p:txBody>
      </p:sp>
      <p:sp>
        <p:nvSpPr>
          <p:cNvPr id="20" name="ZoneTexte 19"/>
          <p:cNvSpPr txBox="1"/>
          <p:nvPr/>
        </p:nvSpPr>
        <p:spPr>
          <a:xfrm>
            <a:off x="0" y="464023"/>
            <a:ext cx="301686" cy="369332"/>
          </a:xfrm>
          <a:prstGeom prst="rect">
            <a:avLst/>
          </a:prstGeom>
          <a:noFill/>
        </p:spPr>
        <p:txBody>
          <a:bodyPr wrap="none" rtlCol="0">
            <a:spAutoFit/>
          </a:bodyPr>
          <a:lstStyle/>
          <a:p>
            <a:r>
              <a:rPr lang="fr-FR" b="1" dirty="0"/>
              <a:t>1</a:t>
            </a:r>
          </a:p>
        </p:txBody>
      </p:sp>
      <p:sp>
        <p:nvSpPr>
          <p:cNvPr id="55" name="ZoneTexte 54"/>
          <p:cNvSpPr txBox="1"/>
          <p:nvPr/>
        </p:nvSpPr>
        <p:spPr>
          <a:xfrm>
            <a:off x="0" y="1899313"/>
            <a:ext cx="301686" cy="369332"/>
          </a:xfrm>
          <a:prstGeom prst="rect">
            <a:avLst/>
          </a:prstGeom>
          <a:noFill/>
        </p:spPr>
        <p:txBody>
          <a:bodyPr wrap="none" rtlCol="0">
            <a:spAutoFit/>
          </a:bodyPr>
          <a:lstStyle/>
          <a:p>
            <a:r>
              <a:rPr lang="fr-FR" b="1" dirty="0"/>
              <a:t>2</a:t>
            </a:r>
          </a:p>
        </p:txBody>
      </p:sp>
      <p:sp>
        <p:nvSpPr>
          <p:cNvPr id="29" name="Text Box 27"/>
          <p:cNvSpPr txBox="1">
            <a:spLocks noChangeArrowheads="1"/>
          </p:cNvSpPr>
          <p:nvPr/>
        </p:nvSpPr>
        <p:spPr bwMode="auto">
          <a:xfrm>
            <a:off x="2452150" y="3270606"/>
            <a:ext cx="1543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REMBLAI</a:t>
            </a:r>
            <a:endParaRPr kumimoji="0" lang="fr-FR" alt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fr-FR" sz="1200" b="0" i="0" u="none" strike="noStrike" cap="none" normalizeH="0" baseline="0" dirty="0">
                <a:ln>
                  <a:noFill/>
                </a:ln>
                <a:solidFill>
                  <a:schemeClr val="tx1"/>
                </a:solidFill>
                <a:effectLst/>
                <a:latin typeface="Symbol" pitchFamily="18" charset="2"/>
                <a:ea typeface="Times New Roman" pitchFamily="18" charset="0"/>
                <a:cs typeface="Arial" pitchFamily="34" charset="0"/>
              </a:rPr>
              <a:t>g</a:t>
            </a: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19 kN/m</a:t>
            </a:r>
            <a:r>
              <a:rPr kumimoji="0" lang="da-DK" altLang="fr-FR" sz="12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3</a:t>
            </a:r>
            <a:endParaRPr kumimoji="0" lang="da-DK" alt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c’ = </a:t>
            </a:r>
            <a:r>
              <a:rPr kumimoji="0" lang="da-DK" altLang="fr-FR" sz="1200" b="0" i="0" u="none" strike="noStrike" cap="none" normalizeH="0" baseline="0" dirty="0">
                <a:ln>
                  <a:noFill/>
                </a:ln>
                <a:solidFill>
                  <a:srgbClr val="FF0000"/>
                </a:solidFill>
                <a:effectLst/>
                <a:latin typeface="Arial" pitchFamily="34" charset="0"/>
                <a:ea typeface="Times New Roman" pitchFamily="18" charset="0"/>
                <a:cs typeface="Arial" pitchFamily="34" charset="0"/>
              </a:rPr>
              <a:t>10</a:t>
            </a: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kPa</a:t>
            </a:r>
            <a:endParaRPr kumimoji="0" lang="da-DK" alt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fr-FR" sz="1200" b="0" i="0" u="none" strike="noStrike" cap="none" normalizeH="0" baseline="0" dirty="0">
                <a:ln>
                  <a:noFill/>
                </a:ln>
                <a:solidFill>
                  <a:schemeClr val="tx1"/>
                </a:solidFill>
                <a:effectLst/>
                <a:latin typeface="Symbol" pitchFamily="18" charset="2"/>
                <a:ea typeface="Times New Roman" pitchFamily="18" charset="0"/>
                <a:cs typeface="Arial" pitchFamily="34" charset="0"/>
              </a:rPr>
              <a:t>j</a:t>
            </a: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35 °</a:t>
            </a:r>
            <a:endParaRPr kumimoji="0" lang="da-DK" alt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fr-FR" sz="1200" b="0" i="0" u="none" strike="noStrike" cap="none" normalizeH="0" baseline="0" dirty="0">
                <a:ln>
                  <a:noFill/>
                </a:ln>
                <a:solidFill>
                  <a:schemeClr val="tx1"/>
                </a:solidFill>
                <a:effectLst/>
                <a:latin typeface="Symbol" pitchFamily="18" charset="2"/>
                <a:ea typeface="Times New Roman" pitchFamily="18" charset="0"/>
                <a:cs typeface="Arial" pitchFamily="34" charset="0"/>
              </a:rPr>
              <a:t>d</a:t>
            </a: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 = 2/3 </a:t>
            </a:r>
            <a:r>
              <a:rPr kumimoji="0" lang="da-DK" altLang="fr-FR" sz="1200" b="0" i="0" u="none" strike="noStrike" cap="none" normalizeH="0" baseline="0" dirty="0">
                <a:ln>
                  <a:noFill/>
                </a:ln>
                <a:solidFill>
                  <a:schemeClr val="tx1"/>
                </a:solidFill>
                <a:effectLst/>
                <a:latin typeface="Symbol" pitchFamily="18" charset="2"/>
                <a:ea typeface="Times New Roman" pitchFamily="18" charset="0"/>
                <a:cs typeface="Arial" pitchFamily="34" charset="0"/>
              </a:rPr>
              <a:t>j</a:t>
            </a: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da-DK"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2" name="Rectangle 26" descr="Briques horizontales"/>
          <p:cNvSpPr>
            <a:spLocks noChangeArrowheads="1"/>
          </p:cNvSpPr>
          <p:nvPr/>
        </p:nvSpPr>
        <p:spPr bwMode="auto">
          <a:xfrm>
            <a:off x="971123" y="2997556"/>
            <a:ext cx="604838" cy="1809750"/>
          </a:xfrm>
          <a:prstGeom prst="rect">
            <a:avLst/>
          </a:prstGeom>
          <a:pattFill prst="horzBri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5" name="Line 25"/>
          <p:cNvSpPr>
            <a:spLocks noChangeShapeType="1"/>
          </p:cNvSpPr>
          <p:nvPr/>
        </p:nvSpPr>
        <p:spPr bwMode="auto">
          <a:xfrm>
            <a:off x="1561673" y="3007081"/>
            <a:ext cx="19240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24"/>
          <p:cNvSpPr>
            <a:spLocks noChangeShapeType="1"/>
          </p:cNvSpPr>
          <p:nvPr/>
        </p:nvSpPr>
        <p:spPr bwMode="auto">
          <a:xfrm>
            <a:off x="995" y="4825716"/>
            <a:ext cx="409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23"/>
          <p:cNvSpPr>
            <a:spLocks noChangeShapeType="1"/>
          </p:cNvSpPr>
          <p:nvPr/>
        </p:nvSpPr>
        <p:spPr bwMode="auto">
          <a:xfrm>
            <a:off x="1685498" y="2694343"/>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22"/>
          <p:cNvSpPr>
            <a:spLocks noChangeShapeType="1"/>
          </p:cNvSpPr>
          <p:nvPr/>
        </p:nvSpPr>
        <p:spPr bwMode="auto">
          <a:xfrm>
            <a:off x="1999823" y="2703868"/>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21"/>
          <p:cNvSpPr>
            <a:spLocks noChangeShapeType="1"/>
          </p:cNvSpPr>
          <p:nvPr/>
        </p:nvSpPr>
        <p:spPr bwMode="auto">
          <a:xfrm>
            <a:off x="2333198" y="2703868"/>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20"/>
          <p:cNvSpPr>
            <a:spLocks noChangeShapeType="1"/>
          </p:cNvSpPr>
          <p:nvPr/>
        </p:nvSpPr>
        <p:spPr bwMode="auto">
          <a:xfrm>
            <a:off x="2628473" y="2703868"/>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19"/>
          <p:cNvSpPr>
            <a:spLocks noChangeShapeType="1"/>
          </p:cNvSpPr>
          <p:nvPr/>
        </p:nvSpPr>
        <p:spPr bwMode="auto">
          <a:xfrm>
            <a:off x="2942798" y="2713393"/>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18"/>
          <p:cNvSpPr>
            <a:spLocks noChangeShapeType="1"/>
          </p:cNvSpPr>
          <p:nvPr/>
        </p:nvSpPr>
        <p:spPr bwMode="auto">
          <a:xfrm>
            <a:off x="3276173" y="2713393"/>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Text Box 17"/>
          <p:cNvSpPr txBox="1">
            <a:spLocks noChangeArrowheads="1"/>
          </p:cNvSpPr>
          <p:nvPr/>
        </p:nvSpPr>
        <p:spPr bwMode="auto">
          <a:xfrm>
            <a:off x="1709421" y="2453043"/>
            <a:ext cx="115717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33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itchFamily="34" charset="0"/>
                <a:ea typeface="Times New Roman" pitchFamily="18" charset="0"/>
                <a:cs typeface="Arial" pitchFamily="34" charset="0"/>
              </a:rPr>
              <a:t>q = 18 kPa</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57" name="Text Box 16"/>
          <p:cNvSpPr txBox="1">
            <a:spLocks noChangeArrowheads="1"/>
          </p:cNvSpPr>
          <p:nvPr/>
        </p:nvSpPr>
        <p:spPr bwMode="auto">
          <a:xfrm>
            <a:off x="1075898" y="3281718"/>
            <a:ext cx="400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9" name="Rectangle 3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88" name="Text Box 27"/>
          <p:cNvSpPr txBox="1">
            <a:spLocks noChangeArrowheads="1"/>
          </p:cNvSpPr>
          <p:nvPr/>
        </p:nvSpPr>
        <p:spPr bwMode="auto">
          <a:xfrm>
            <a:off x="7453291" y="3288917"/>
            <a:ext cx="1543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REMBLAI</a:t>
            </a:r>
            <a:endParaRPr kumimoji="0" lang="fr-FR" alt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fr-FR" sz="1200" b="0" i="0" u="none" strike="noStrike" cap="none" normalizeH="0" baseline="0" dirty="0">
                <a:ln>
                  <a:noFill/>
                </a:ln>
                <a:solidFill>
                  <a:schemeClr val="tx1"/>
                </a:solidFill>
                <a:effectLst/>
                <a:latin typeface="Symbol" pitchFamily="18" charset="2"/>
                <a:ea typeface="Times New Roman" pitchFamily="18" charset="0"/>
                <a:cs typeface="Arial" pitchFamily="34" charset="0"/>
              </a:rPr>
              <a:t>g</a:t>
            </a: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19 kN/m</a:t>
            </a:r>
            <a:r>
              <a:rPr kumimoji="0" lang="da-DK" altLang="fr-FR" sz="12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3</a:t>
            </a:r>
            <a:endParaRPr kumimoji="0" lang="da-DK" alt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c’ = </a:t>
            </a:r>
            <a:r>
              <a:rPr kumimoji="0" lang="da-DK" altLang="fr-FR" sz="1200" b="0" i="0" u="none" strike="noStrike" cap="none" normalizeH="0" baseline="0" dirty="0">
                <a:ln>
                  <a:noFill/>
                </a:ln>
                <a:solidFill>
                  <a:srgbClr val="FF0000"/>
                </a:solidFill>
                <a:effectLst/>
                <a:latin typeface="Arial" pitchFamily="34" charset="0"/>
                <a:ea typeface="Times New Roman" pitchFamily="18" charset="0"/>
                <a:cs typeface="Arial" pitchFamily="34" charset="0"/>
              </a:rPr>
              <a:t>0</a:t>
            </a: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kPa</a:t>
            </a:r>
            <a:endParaRPr kumimoji="0" lang="da-DK" alt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fr-FR" sz="1200" b="0" i="0" u="none" strike="noStrike" cap="none" normalizeH="0" baseline="0" dirty="0">
                <a:ln>
                  <a:noFill/>
                </a:ln>
                <a:solidFill>
                  <a:schemeClr val="tx1"/>
                </a:solidFill>
                <a:effectLst/>
                <a:latin typeface="Symbol" pitchFamily="18" charset="2"/>
                <a:ea typeface="Times New Roman" pitchFamily="18" charset="0"/>
                <a:cs typeface="Arial" pitchFamily="34" charset="0"/>
              </a:rPr>
              <a:t>j</a:t>
            </a: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35 °</a:t>
            </a:r>
            <a:endParaRPr kumimoji="0" lang="da-DK" alt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fr-FR" sz="1200" b="0" i="0" u="none" strike="noStrike" cap="none" normalizeH="0" baseline="0" dirty="0">
                <a:ln>
                  <a:noFill/>
                </a:ln>
                <a:solidFill>
                  <a:schemeClr val="tx1"/>
                </a:solidFill>
                <a:effectLst/>
                <a:latin typeface="Symbol" pitchFamily="18" charset="2"/>
                <a:ea typeface="Times New Roman" pitchFamily="18" charset="0"/>
                <a:cs typeface="Arial" pitchFamily="34" charset="0"/>
              </a:rPr>
              <a:t>d</a:t>
            </a: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 = 2/3 </a:t>
            </a:r>
            <a:r>
              <a:rPr kumimoji="0" lang="da-DK" altLang="fr-FR" sz="1200" b="0" i="0" u="none" strike="noStrike" cap="none" normalizeH="0" baseline="0" dirty="0">
                <a:ln>
                  <a:noFill/>
                </a:ln>
                <a:solidFill>
                  <a:schemeClr val="tx1"/>
                </a:solidFill>
                <a:effectLst/>
                <a:latin typeface="Symbol" pitchFamily="18" charset="2"/>
                <a:ea typeface="Times New Roman" pitchFamily="18" charset="0"/>
                <a:cs typeface="Arial" pitchFamily="34" charset="0"/>
              </a:rPr>
              <a:t>j</a:t>
            </a:r>
            <a:r>
              <a:rPr kumimoji="0" lang="da-DK"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da-DK"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89" name="Rectangle 26" descr="Briques horizontales"/>
          <p:cNvSpPr>
            <a:spLocks noChangeArrowheads="1"/>
          </p:cNvSpPr>
          <p:nvPr/>
        </p:nvSpPr>
        <p:spPr bwMode="auto">
          <a:xfrm>
            <a:off x="5376841" y="3015867"/>
            <a:ext cx="604838" cy="1809750"/>
          </a:xfrm>
          <a:prstGeom prst="rect">
            <a:avLst/>
          </a:prstGeom>
          <a:pattFill prst="horzBri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0" name="Line 25"/>
          <p:cNvSpPr>
            <a:spLocks noChangeShapeType="1"/>
          </p:cNvSpPr>
          <p:nvPr/>
        </p:nvSpPr>
        <p:spPr bwMode="auto">
          <a:xfrm>
            <a:off x="5967391" y="3025392"/>
            <a:ext cx="19240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24"/>
          <p:cNvSpPr>
            <a:spLocks noChangeShapeType="1"/>
          </p:cNvSpPr>
          <p:nvPr/>
        </p:nvSpPr>
        <p:spPr bwMode="auto">
          <a:xfrm>
            <a:off x="4406713" y="4844027"/>
            <a:ext cx="409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23"/>
          <p:cNvSpPr>
            <a:spLocks noChangeShapeType="1"/>
          </p:cNvSpPr>
          <p:nvPr/>
        </p:nvSpPr>
        <p:spPr bwMode="auto">
          <a:xfrm>
            <a:off x="6091216" y="2712654"/>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22"/>
          <p:cNvSpPr>
            <a:spLocks noChangeShapeType="1"/>
          </p:cNvSpPr>
          <p:nvPr/>
        </p:nvSpPr>
        <p:spPr bwMode="auto">
          <a:xfrm>
            <a:off x="6405541" y="2722179"/>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21"/>
          <p:cNvSpPr>
            <a:spLocks noChangeShapeType="1"/>
          </p:cNvSpPr>
          <p:nvPr/>
        </p:nvSpPr>
        <p:spPr bwMode="auto">
          <a:xfrm>
            <a:off x="6738916" y="2722179"/>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20"/>
          <p:cNvSpPr>
            <a:spLocks noChangeShapeType="1"/>
          </p:cNvSpPr>
          <p:nvPr/>
        </p:nvSpPr>
        <p:spPr bwMode="auto">
          <a:xfrm>
            <a:off x="7034191" y="2722179"/>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19"/>
          <p:cNvSpPr>
            <a:spLocks noChangeShapeType="1"/>
          </p:cNvSpPr>
          <p:nvPr/>
        </p:nvSpPr>
        <p:spPr bwMode="auto">
          <a:xfrm>
            <a:off x="7348516" y="2731704"/>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18"/>
          <p:cNvSpPr>
            <a:spLocks noChangeShapeType="1"/>
          </p:cNvSpPr>
          <p:nvPr/>
        </p:nvSpPr>
        <p:spPr bwMode="auto">
          <a:xfrm>
            <a:off x="7681891" y="2731704"/>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Text Box 17"/>
          <p:cNvSpPr txBox="1">
            <a:spLocks noChangeArrowheads="1"/>
          </p:cNvSpPr>
          <p:nvPr/>
        </p:nvSpPr>
        <p:spPr bwMode="auto">
          <a:xfrm>
            <a:off x="6115139" y="2471354"/>
            <a:ext cx="115717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33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itchFamily="34" charset="0"/>
                <a:ea typeface="Times New Roman" pitchFamily="18" charset="0"/>
                <a:cs typeface="Arial" pitchFamily="34" charset="0"/>
              </a:rPr>
              <a:t>q = 18 kPa</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99" name="Text Box 16"/>
          <p:cNvSpPr txBox="1">
            <a:spLocks noChangeArrowheads="1"/>
          </p:cNvSpPr>
          <p:nvPr/>
        </p:nvSpPr>
        <p:spPr bwMode="auto">
          <a:xfrm>
            <a:off x="5481616" y="3300029"/>
            <a:ext cx="400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00" name="Line 15"/>
          <p:cNvSpPr>
            <a:spLocks noChangeShapeType="1"/>
          </p:cNvSpPr>
          <p:nvPr/>
        </p:nvSpPr>
        <p:spPr bwMode="auto">
          <a:xfrm>
            <a:off x="6243616" y="2703129"/>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14"/>
          <p:cNvSpPr>
            <a:spLocks noChangeShapeType="1"/>
          </p:cNvSpPr>
          <p:nvPr/>
        </p:nvSpPr>
        <p:spPr bwMode="auto">
          <a:xfrm>
            <a:off x="6557941" y="2712654"/>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13"/>
          <p:cNvSpPr>
            <a:spLocks noChangeShapeType="1"/>
          </p:cNvSpPr>
          <p:nvPr/>
        </p:nvSpPr>
        <p:spPr bwMode="auto">
          <a:xfrm>
            <a:off x="6891316" y="2712654"/>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12"/>
          <p:cNvSpPr>
            <a:spLocks noChangeShapeType="1"/>
          </p:cNvSpPr>
          <p:nvPr/>
        </p:nvSpPr>
        <p:spPr bwMode="auto">
          <a:xfrm>
            <a:off x="7186591" y="2712654"/>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11"/>
          <p:cNvSpPr>
            <a:spLocks noChangeShapeType="1"/>
          </p:cNvSpPr>
          <p:nvPr/>
        </p:nvSpPr>
        <p:spPr bwMode="auto">
          <a:xfrm>
            <a:off x="7500916" y="2722179"/>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Line 10"/>
          <p:cNvSpPr>
            <a:spLocks noChangeShapeType="1"/>
          </p:cNvSpPr>
          <p:nvPr/>
        </p:nvSpPr>
        <p:spPr bwMode="auto">
          <a:xfrm>
            <a:off x="7834291" y="2722179"/>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Text Box 9"/>
          <p:cNvSpPr txBox="1">
            <a:spLocks noChangeArrowheads="1"/>
          </p:cNvSpPr>
          <p:nvPr/>
        </p:nvSpPr>
        <p:spPr bwMode="auto">
          <a:xfrm>
            <a:off x="7291366" y="2472942"/>
            <a:ext cx="828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FF0000"/>
                </a:solidFill>
                <a:effectLst/>
                <a:latin typeface="Arial" pitchFamily="34" charset="0"/>
                <a:ea typeface="Times New Roman" pitchFamily="18" charset="0"/>
                <a:cs typeface="Arial" pitchFamily="34" charset="0"/>
              </a:rPr>
              <a:t>c’/</a:t>
            </a:r>
            <a:r>
              <a:rPr kumimoji="0" lang="fr-FR" altLang="fr-FR" sz="1200" b="0" i="0" u="none" strike="noStrike" cap="none" normalizeH="0" baseline="0" dirty="0" err="1">
                <a:ln>
                  <a:noFill/>
                </a:ln>
                <a:solidFill>
                  <a:srgbClr val="FF0000"/>
                </a:solidFill>
                <a:effectLst/>
                <a:latin typeface="Arial" pitchFamily="34" charset="0"/>
                <a:ea typeface="Times New Roman" pitchFamily="18" charset="0"/>
                <a:cs typeface="Arial" pitchFamily="34" charset="0"/>
              </a:rPr>
              <a:t>tan</a:t>
            </a:r>
            <a:r>
              <a:rPr kumimoji="0" lang="fr-FR" altLang="fr-FR" sz="1200" b="0" i="0" u="none" strike="noStrike" cap="none" normalizeH="0" baseline="0" dirty="0" err="1">
                <a:ln>
                  <a:noFill/>
                </a:ln>
                <a:solidFill>
                  <a:srgbClr val="FF0000"/>
                </a:solidFill>
                <a:effectLst/>
                <a:latin typeface="Symbol" pitchFamily="18" charset="2"/>
                <a:ea typeface="Times New Roman" pitchFamily="18" charset="0"/>
                <a:cs typeface="Arial" pitchFamily="34" charset="0"/>
              </a:rPr>
              <a:t>j</a:t>
            </a:r>
            <a:r>
              <a:rPr kumimoji="0" lang="fr-FR" altLang="fr-FR" sz="1200" b="0" i="0" u="none" strike="noStrike" cap="none" normalizeH="0" baseline="0" dirty="0">
                <a:ln>
                  <a:noFill/>
                </a:ln>
                <a:solidFill>
                  <a:srgbClr val="FF0000"/>
                </a:solidFill>
                <a:effectLst/>
                <a:latin typeface="Arial" pitchFamily="34" charset="0"/>
                <a:ea typeface="Times New Roman" pitchFamily="18" charset="0"/>
                <a:cs typeface="Arial" pitchFamily="34" charset="0"/>
              </a:rPr>
              <a:t>’</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7" name="Text Box 8"/>
          <p:cNvSpPr txBox="1">
            <a:spLocks noChangeArrowheads="1"/>
          </p:cNvSpPr>
          <p:nvPr/>
        </p:nvSpPr>
        <p:spPr bwMode="auto">
          <a:xfrm>
            <a:off x="4243366" y="3749292"/>
            <a:ext cx="828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FF6600"/>
                </a:solidFill>
                <a:effectLst/>
                <a:latin typeface="Arial" pitchFamily="34" charset="0"/>
                <a:ea typeface="Times New Roman" pitchFamily="18" charset="0"/>
                <a:cs typeface="Arial" pitchFamily="34" charset="0"/>
              </a:rPr>
              <a:t>-c’/</a:t>
            </a:r>
            <a:r>
              <a:rPr kumimoji="0" lang="fr-FR" altLang="fr-FR" sz="1200" b="0" i="0" u="none" strike="noStrike" cap="none" normalizeH="0" baseline="0" dirty="0" err="1">
                <a:ln>
                  <a:noFill/>
                </a:ln>
                <a:solidFill>
                  <a:srgbClr val="FF6600"/>
                </a:solidFill>
                <a:effectLst/>
                <a:latin typeface="Arial" pitchFamily="34" charset="0"/>
                <a:ea typeface="Times New Roman" pitchFamily="18" charset="0"/>
                <a:cs typeface="Arial" pitchFamily="34" charset="0"/>
              </a:rPr>
              <a:t>tan</a:t>
            </a:r>
            <a:r>
              <a:rPr kumimoji="0" lang="fr-FR" altLang="fr-FR" sz="1200" b="0" i="0" u="none" strike="noStrike" cap="none" normalizeH="0" baseline="0" dirty="0" err="1">
                <a:ln>
                  <a:noFill/>
                </a:ln>
                <a:solidFill>
                  <a:srgbClr val="FF6600"/>
                </a:solidFill>
                <a:effectLst/>
                <a:latin typeface="Symbol" pitchFamily="18" charset="2"/>
                <a:ea typeface="Times New Roman" pitchFamily="18" charset="0"/>
                <a:cs typeface="Arial" pitchFamily="34" charset="0"/>
              </a:rPr>
              <a:t>j</a:t>
            </a:r>
            <a:r>
              <a:rPr kumimoji="0" lang="fr-FR" altLang="fr-FR" sz="1200" b="0" i="0" u="none" strike="noStrike" cap="none" normalizeH="0" baseline="0" dirty="0">
                <a:ln>
                  <a:noFill/>
                </a:ln>
                <a:solidFill>
                  <a:srgbClr val="FF6600"/>
                </a:solidFill>
                <a:effectLst/>
                <a:latin typeface="Arial" pitchFamily="34" charset="0"/>
                <a:ea typeface="Times New Roman" pitchFamily="18" charset="0"/>
                <a:cs typeface="Arial" pitchFamily="34" charset="0"/>
              </a:rPr>
              <a:t>’</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8" name="Line 7"/>
          <p:cNvSpPr>
            <a:spLocks noChangeShapeType="1"/>
          </p:cNvSpPr>
          <p:nvPr/>
        </p:nvSpPr>
        <p:spPr bwMode="auto">
          <a:xfrm>
            <a:off x="4984411" y="3339717"/>
            <a:ext cx="381000" cy="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6"/>
          <p:cNvSpPr>
            <a:spLocks noChangeShapeType="1"/>
          </p:cNvSpPr>
          <p:nvPr/>
        </p:nvSpPr>
        <p:spPr bwMode="auto">
          <a:xfrm>
            <a:off x="4984411" y="3720717"/>
            <a:ext cx="381000" cy="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7"/>
          <p:cNvSpPr>
            <a:spLocks noChangeShapeType="1"/>
          </p:cNvSpPr>
          <p:nvPr/>
        </p:nvSpPr>
        <p:spPr bwMode="auto">
          <a:xfrm>
            <a:off x="4984411" y="4086477"/>
            <a:ext cx="381000" cy="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6"/>
          <p:cNvSpPr>
            <a:spLocks noChangeShapeType="1"/>
          </p:cNvSpPr>
          <p:nvPr/>
        </p:nvSpPr>
        <p:spPr bwMode="auto">
          <a:xfrm>
            <a:off x="4984411" y="4467477"/>
            <a:ext cx="381000" cy="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4114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1653979" cy="400110"/>
          </a:xfrm>
          <a:prstGeom prst="rect">
            <a:avLst/>
          </a:prstGeom>
          <a:noFill/>
        </p:spPr>
        <p:txBody>
          <a:bodyPr wrap="none" rtlCol="0">
            <a:spAutoFit/>
          </a:bodyPr>
          <a:lstStyle/>
          <a:p>
            <a:r>
              <a:rPr lang="fr-FR" sz="2000" b="1" dirty="0"/>
              <a:t>7.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49</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5" name="ZoneTexte 54"/>
          <p:cNvSpPr txBox="1"/>
          <p:nvPr/>
        </p:nvSpPr>
        <p:spPr>
          <a:xfrm>
            <a:off x="0" y="451513"/>
            <a:ext cx="301686" cy="369332"/>
          </a:xfrm>
          <a:prstGeom prst="rect">
            <a:avLst/>
          </a:prstGeom>
          <a:noFill/>
        </p:spPr>
        <p:txBody>
          <a:bodyPr wrap="none" rtlCol="0">
            <a:spAutoFit/>
          </a:bodyPr>
          <a:lstStyle/>
          <a:p>
            <a:r>
              <a:rPr lang="fr-FR" b="1" dirty="0"/>
              <a:t>2</a:t>
            </a:r>
          </a:p>
        </p:txBody>
      </p:sp>
      <p:sp>
        <p:nvSpPr>
          <p:cNvPr id="32" name="Rectangle 26" descr="Briques horizontales"/>
          <p:cNvSpPr>
            <a:spLocks noChangeArrowheads="1"/>
          </p:cNvSpPr>
          <p:nvPr/>
        </p:nvSpPr>
        <p:spPr bwMode="auto">
          <a:xfrm>
            <a:off x="971123" y="1549756"/>
            <a:ext cx="604838" cy="1809750"/>
          </a:xfrm>
          <a:prstGeom prst="rect">
            <a:avLst/>
          </a:prstGeom>
          <a:pattFill prst="horzBri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5" name="Line 25"/>
          <p:cNvSpPr>
            <a:spLocks noChangeShapeType="1"/>
          </p:cNvSpPr>
          <p:nvPr/>
        </p:nvSpPr>
        <p:spPr bwMode="auto">
          <a:xfrm>
            <a:off x="1561673" y="1559281"/>
            <a:ext cx="19240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24"/>
          <p:cNvSpPr>
            <a:spLocks noChangeShapeType="1"/>
          </p:cNvSpPr>
          <p:nvPr/>
        </p:nvSpPr>
        <p:spPr bwMode="auto">
          <a:xfrm>
            <a:off x="995" y="3377916"/>
            <a:ext cx="409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23"/>
          <p:cNvSpPr>
            <a:spLocks noChangeShapeType="1"/>
          </p:cNvSpPr>
          <p:nvPr/>
        </p:nvSpPr>
        <p:spPr bwMode="auto">
          <a:xfrm>
            <a:off x="1685498" y="1246543"/>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22"/>
          <p:cNvSpPr>
            <a:spLocks noChangeShapeType="1"/>
          </p:cNvSpPr>
          <p:nvPr/>
        </p:nvSpPr>
        <p:spPr bwMode="auto">
          <a:xfrm>
            <a:off x="1999823" y="1256068"/>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21"/>
          <p:cNvSpPr>
            <a:spLocks noChangeShapeType="1"/>
          </p:cNvSpPr>
          <p:nvPr/>
        </p:nvSpPr>
        <p:spPr bwMode="auto">
          <a:xfrm>
            <a:off x="2333198" y="1256068"/>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20"/>
          <p:cNvSpPr>
            <a:spLocks noChangeShapeType="1"/>
          </p:cNvSpPr>
          <p:nvPr/>
        </p:nvSpPr>
        <p:spPr bwMode="auto">
          <a:xfrm>
            <a:off x="2628473" y="1256068"/>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19"/>
          <p:cNvSpPr>
            <a:spLocks noChangeShapeType="1"/>
          </p:cNvSpPr>
          <p:nvPr/>
        </p:nvSpPr>
        <p:spPr bwMode="auto">
          <a:xfrm>
            <a:off x="2942798" y="1265593"/>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18"/>
          <p:cNvSpPr>
            <a:spLocks noChangeShapeType="1"/>
          </p:cNvSpPr>
          <p:nvPr/>
        </p:nvSpPr>
        <p:spPr bwMode="auto">
          <a:xfrm>
            <a:off x="3276173" y="1265593"/>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Text Box 17"/>
          <p:cNvSpPr txBox="1">
            <a:spLocks noChangeArrowheads="1"/>
          </p:cNvSpPr>
          <p:nvPr/>
        </p:nvSpPr>
        <p:spPr bwMode="auto">
          <a:xfrm>
            <a:off x="1709421" y="1005243"/>
            <a:ext cx="115717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33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itchFamily="34" charset="0"/>
                <a:ea typeface="Times New Roman" pitchFamily="18" charset="0"/>
                <a:cs typeface="Arial" pitchFamily="34" charset="0"/>
              </a:rPr>
              <a:t>q = 18 kPa</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57" name="Text Box 16"/>
          <p:cNvSpPr txBox="1">
            <a:spLocks noChangeArrowheads="1"/>
          </p:cNvSpPr>
          <p:nvPr/>
        </p:nvSpPr>
        <p:spPr bwMode="auto">
          <a:xfrm>
            <a:off x="1075898" y="1833918"/>
            <a:ext cx="400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9" name="Rectangle 3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89" name="Rectangle 26" descr="Briques horizontales"/>
          <p:cNvSpPr>
            <a:spLocks noChangeArrowheads="1"/>
          </p:cNvSpPr>
          <p:nvPr/>
        </p:nvSpPr>
        <p:spPr bwMode="auto">
          <a:xfrm>
            <a:off x="5376841" y="1568067"/>
            <a:ext cx="604838" cy="1809750"/>
          </a:xfrm>
          <a:prstGeom prst="rect">
            <a:avLst/>
          </a:prstGeom>
          <a:pattFill prst="horzBri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0" name="Line 25"/>
          <p:cNvSpPr>
            <a:spLocks noChangeShapeType="1"/>
          </p:cNvSpPr>
          <p:nvPr/>
        </p:nvSpPr>
        <p:spPr bwMode="auto">
          <a:xfrm>
            <a:off x="5967391" y="1577592"/>
            <a:ext cx="19240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24"/>
          <p:cNvSpPr>
            <a:spLocks noChangeShapeType="1"/>
          </p:cNvSpPr>
          <p:nvPr/>
        </p:nvSpPr>
        <p:spPr bwMode="auto">
          <a:xfrm>
            <a:off x="4406713" y="3396227"/>
            <a:ext cx="409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Text Box 16"/>
          <p:cNvSpPr txBox="1">
            <a:spLocks noChangeArrowheads="1"/>
          </p:cNvSpPr>
          <p:nvPr/>
        </p:nvSpPr>
        <p:spPr bwMode="auto">
          <a:xfrm>
            <a:off x="5481616" y="1852229"/>
            <a:ext cx="400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10" name="Line 5"/>
          <p:cNvSpPr>
            <a:spLocks noChangeShapeType="1"/>
          </p:cNvSpPr>
          <p:nvPr/>
        </p:nvSpPr>
        <p:spPr bwMode="auto">
          <a:xfrm>
            <a:off x="6043591" y="1602992"/>
            <a:ext cx="676275" cy="177165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4"/>
          <p:cNvSpPr>
            <a:spLocks noChangeShapeType="1"/>
          </p:cNvSpPr>
          <p:nvPr/>
        </p:nvSpPr>
        <p:spPr bwMode="auto">
          <a:xfrm flipH="1">
            <a:off x="5986441" y="2533267"/>
            <a:ext cx="419100"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3"/>
          <p:cNvSpPr>
            <a:spLocks noChangeShapeType="1"/>
          </p:cNvSpPr>
          <p:nvPr/>
        </p:nvSpPr>
        <p:spPr bwMode="auto">
          <a:xfrm flipH="1" flipV="1">
            <a:off x="5986441" y="2263392"/>
            <a:ext cx="276225"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2"/>
          <p:cNvSpPr>
            <a:spLocks noChangeShapeType="1"/>
          </p:cNvSpPr>
          <p:nvPr/>
        </p:nvSpPr>
        <p:spPr bwMode="auto">
          <a:xfrm flipH="1" flipV="1">
            <a:off x="5995966" y="1926842"/>
            <a:ext cx="180975" cy="952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Text Box 1"/>
          <p:cNvSpPr txBox="1">
            <a:spLocks noChangeArrowheads="1"/>
          </p:cNvSpPr>
          <p:nvPr/>
        </p:nvSpPr>
        <p:spPr bwMode="auto">
          <a:xfrm>
            <a:off x="6462691" y="2393567"/>
            <a:ext cx="177643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altLang="fr-FR" sz="1200" b="0" i="0" u="none" strike="noStrike" cap="none" normalizeH="0" baseline="0" dirty="0">
                <a:ln>
                  <a:noFill/>
                </a:ln>
                <a:solidFill>
                  <a:srgbClr val="008000"/>
                </a:solidFill>
                <a:effectLst/>
                <a:latin typeface="Symbol" pitchFamily="18" charset="2"/>
                <a:ea typeface="Times New Roman" pitchFamily="18" charset="0"/>
                <a:cs typeface="Arial" pitchFamily="34" charset="0"/>
              </a:rPr>
              <a:t>s</a:t>
            </a:r>
            <a:r>
              <a:rPr kumimoji="0" lang="da-DK" altLang="fr-FR" sz="1200" b="0" i="0" u="none" strike="noStrike" cap="none" normalizeH="0" baseline="0" dirty="0">
                <a:ln>
                  <a:noFill/>
                </a:ln>
                <a:solidFill>
                  <a:srgbClr val="008000"/>
                </a:solidFill>
                <a:effectLst/>
                <a:latin typeface="Arial" pitchFamily="34" charset="0"/>
                <a:ea typeface="Times New Roman" pitchFamily="18" charset="0"/>
                <a:cs typeface="Arial" pitchFamily="34" charset="0"/>
              </a:rPr>
              <a:t>’</a:t>
            </a:r>
            <a:r>
              <a:rPr kumimoji="0" lang="da-DK" altLang="fr-FR" sz="1200" b="0" i="0" u="none" strike="noStrike" cap="none" normalizeH="0" baseline="-25000" dirty="0">
                <a:ln>
                  <a:noFill/>
                </a:ln>
                <a:solidFill>
                  <a:srgbClr val="008000"/>
                </a:solidFill>
                <a:effectLst/>
                <a:latin typeface="Arial" pitchFamily="34" charset="0"/>
                <a:ea typeface="Times New Roman" pitchFamily="18" charset="0"/>
                <a:cs typeface="Arial" pitchFamily="34" charset="0"/>
              </a:rPr>
              <a:t>a</a:t>
            </a:r>
            <a:r>
              <a:rPr kumimoji="0" lang="da-DK" altLang="fr-FR" sz="1200" b="0" i="0" u="none" strike="noStrike" cap="none" normalizeH="0" baseline="0" dirty="0">
                <a:ln>
                  <a:noFill/>
                </a:ln>
                <a:solidFill>
                  <a:srgbClr val="008000"/>
                </a:solidFill>
                <a:effectLst/>
                <a:latin typeface="Arial" pitchFamily="34" charset="0"/>
                <a:ea typeface="Times New Roman" pitchFamily="18" charset="0"/>
                <a:cs typeface="Arial" pitchFamily="34" charset="0"/>
              </a:rPr>
              <a:t> = K</a:t>
            </a:r>
            <a:r>
              <a:rPr kumimoji="0" lang="da-DK" altLang="fr-FR" sz="1200" b="0" i="0" u="none" strike="noStrike" cap="none" normalizeH="0" baseline="-25000" dirty="0">
                <a:ln>
                  <a:noFill/>
                </a:ln>
                <a:solidFill>
                  <a:srgbClr val="008000"/>
                </a:solidFill>
                <a:effectLst/>
                <a:latin typeface="Arial" pitchFamily="34" charset="0"/>
                <a:ea typeface="Times New Roman" pitchFamily="18" charset="0"/>
                <a:cs typeface="Arial" pitchFamily="34" charset="0"/>
              </a:rPr>
              <a:t>a</a:t>
            </a:r>
            <a:r>
              <a:rPr kumimoji="0" lang="da-DK" altLang="fr-FR" sz="1200" b="0" i="0" u="none" strike="noStrike" cap="none" normalizeH="0" baseline="0" dirty="0">
                <a:ln>
                  <a:noFill/>
                </a:ln>
                <a:solidFill>
                  <a:srgbClr val="008000"/>
                </a:solidFill>
                <a:effectLst/>
                <a:latin typeface="Arial" pitchFamily="34" charset="0"/>
                <a:ea typeface="Times New Roman" pitchFamily="18" charset="0"/>
                <a:cs typeface="Arial" pitchFamily="34" charset="0"/>
              </a:rPr>
              <a:t>.</a:t>
            </a:r>
            <a:r>
              <a:rPr kumimoji="0" lang="da-DK" altLang="fr-FR" sz="1200" b="0" i="0" u="none" strike="noStrike" cap="none" normalizeH="0" baseline="0" dirty="0">
                <a:ln>
                  <a:noFill/>
                </a:ln>
                <a:solidFill>
                  <a:srgbClr val="008000"/>
                </a:solidFill>
                <a:effectLst/>
                <a:latin typeface="Symbol" panose="05050102010706020507" pitchFamily="18" charset="2"/>
                <a:ea typeface="Times New Roman" pitchFamily="18" charset="0"/>
                <a:cs typeface="Arial" pitchFamily="34" charset="0"/>
              </a:rPr>
              <a:t>g</a:t>
            </a:r>
            <a:r>
              <a:rPr kumimoji="0" lang="da-DK" altLang="fr-FR" sz="1200" b="0" i="0" u="none" strike="noStrike" cap="none" normalizeH="0" baseline="0" dirty="0">
                <a:ln>
                  <a:noFill/>
                </a:ln>
                <a:solidFill>
                  <a:srgbClr val="008000"/>
                </a:solidFill>
                <a:effectLst/>
                <a:latin typeface="Arial" pitchFamily="34" charset="0"/>
                <a:ea typeface="Times New Roman" pitchFamily="18" charset="0"/>
                <a:cs typeface="Arial" pitchFamily="34" charset="0"/>
              </a:rPr>
              <a:t>.z </a:t>
            </a:r>
            <a:endParaRPr kumimoji="0" lang="da-DK" alt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17" name="Line 4"/>
          <p:cNvSpPr>
            <a:spLocks noChangeShapeType="1"/>
          </p:cNvSpPr>
          <p:nvPr/>
        </p:nvSpPr>
        <p:spPr bwMode="auto">
          <a:xfrm flipH="1" flipV="1">
            <a:off x="5978820" y="2899027"/>
            <a:ext cx="563037"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4"/>
          <p:cNvSpPr>
            <a:spLocks noChangeShapeType="1"/>
          </p:cNvSpPr>
          <p:nvPr/>
        </p:nvSpPr>
        <p:spPr bwMode="auto">
          <a:xfrm flipH="1">
            <a:off x="5963580" y="3315231"/>
            <a:ext cx="738297" cy="2896"/>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Rectangle 26" descr="Briques horizontales"/>
          <p:cNvSpPr>
            <a:spLocks noChangeArrowheads="1"/>
          </p:cNvSpPr>
          <p:nvPr/>
        </p:nvSpPr>
        <p:spPr bwMode="auto">
          <a:xfrm>
            <a:off x="1071541" y="4209667"/>
            <a:ext cx="604838" cy="1809750"/>
          </a:xfrm>
          <a:prstGeom prst="rect">
            <a:avLst/>
          </a:prstGeom>
          <a:pattFill prst="horzBri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0" name="Line 25"/>
          <p:cNvSpPr>
            <a:spLocks noChangeShapeType="1"/>
          </p:cNvSpPr>
          <p:nvPr/>
        </p:nvSpPr>
        <p:spPr bwMode="auto">
          <a:xfrm>
            <a:off x="1662091" y="4219192"/>
            <a:ext cx="19240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Line 24"/>
          <p:cNvSpPr>
            <a:spLocks noChangeShapeType="1"/>
          </p:cNvSpPr>
          <p:nvPr/>
        </p:nvSpPr>
        <p:spPr bwMode="auto">
          <a:xfrm>
            <a:off x="101413" y="6037827"/>
            <a:ext cx="409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Text Box 16"/>
          <p:cNvSpPr txBox="1">
            <a:spLocks noChangeArrowheads="1"/>
          </p:cNvSpPr>
          <p:nvPr/>
        </p:nvSpPr>
        <p:spPr bwMode="auto">
          <a:xfrm>
            <a:off x="1176316" y="4493829"/>
            <a:ext cx="400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30" name="Line 15"/>
          <p:cNvSpPr>
            <a:spLocks noChangeShapeType="1"/>
          </p:cNvSpPr>
          <p:nvPr/>
        </p:nvSpPr>
        <p:spPr bwMode="auto">
          <a:xfrm>
            <a:off x="1938316" y="3896929"/>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14"/>
          <p:cNvSpPr>
            <a:spLocks noChangeShapeType="1"/>
          </p:cNvSpPr>
          <p:nvPr/>
        </p:nvSpPr>
        <p:spPr bwMode="auto">
          <a:xfrm>
            <a:off x="2252641" y="3906454"/>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Line 13"/>
          <p:cNvSpPr>
            <a:spLocks noChangeShapeType="1"/>
          </p:cNvSpPr>
          <p:nvPr/>
        </p:nvSpPr>
        <p:spPr bwMode="auto">
          <a:xfrm>
            <a:off x="2586016" y="3906454"/>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12"/>
          <p:cNvSpPr>
            <a:spLocks noChangeShapeType="1"/>
          </p:cNvSpPr>
          <p:nvPr/>
        </p:nvSpPr>
        <p:spPr bwMode="auto">
          <a:xfrm>
            <a:off x="2881291" y="3906454"/>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11"/>
          <p:cNvSpPr>
            <a:spLocks noChangeShapeType="1"/>
          </p:cNvSpPr>
          <p:nvPr/>
        </p:nvSpPr>
        <p:spPr bwMode="auto">
          <a:xfrm>
            <a:off x="3195616" y="3915979"/>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Line 10"/>
          <p:cNvSpPr>
            <a:spLocks noChangeShapeType="1"/>
          </p:cNvSpPr>
          <p:nvPr/>
        </p:nvSpPr>
        <p:spPr bwMode="auto">
          <a:xfrm>
            <a:off x="3528991" y="3915979"/>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Text Box 9"/>
          <p:cNvSpPr txBox="1">
            <a:spLocks noChangeArrowheads="1"/>
          </p:cNvSpPr>
          <p:nvPr/>
        </p:nvSpPr>
        <p:spPr bwMode="auto">
          <a:xfrm>
            <a:off x="2986066" y="3666742"/>
            <a:ext cx="828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FF0000"/>
                </a:solidFill>
                <a:effectLst/>
                <a:latin typeface="Arial" pitchFamily="34" charset="0"/>
                <a:ea typeface="Times New Roman" pitchFamily="18" charset="0"/>
                <a:cs typeface="Arial" pitchFamily="34" charset="0"/>
              </a:rPr>
              <a:t>c’/</a:t>
            </a:r>
            <a:r>
              <a:rPr kumimoji="0" lang="fr-FR" altLang="fr-FR" sz="1200" b="0" i="0" u="none" strike="noStrike" cap="none" normalizeH="0" baseline="0" dirty="0" err="1">
                <a:ln>
                  <a:noFill/>
                </a:ln>
                <a:solidFill>
                  <a:srgbClr val="FF0000"/>
                </a:solidFill>
                <a:effectLst/>
                <a:latin typeface="Arial" pitchFamily="34" charset="0"/>
                <a:ea typeface="Times New Roman" pitchFamily="18" charset="0"/>
                <a:cs typeface="Arial" pitchFamily="34" charset="0"/>
              </a:rPr>
              <a:t>tan</a:t>
            </a:r>
            <a:r>
              <a:rPr kumimoji="0" lang="fr-FR" altLang="fr-FR" sz="1200" b="0" i="0" u="none" strike="noStrike" cap="none" normalizeH="0" baseline="0" dirty="0" err="1">
                <a:ln>
                  <a:noFill/>
                </a:ln>
                <a:solidFill>
                  <a:srgbClr val="FF0000"/>
                </a:solidFill>
                <a:effectLst/>
                <a:latin typeface="Symbol" pitchFamily="18" charset="2"/>
                <a:ea typeface="Times New Roman" pitchFamily="18" charset="0"/>
                <a:cs typeface="Arial" pitchFamily="34" charset="0"/>
              </a:rPr>
              <a:t>j</a:t>
            </a:r>
            <a:r>
              <a:rPr kumimoji="0" lang="fr-FR" altLang="fr-FR" sz="1200" b="0" i="0" u="none" strike="noStrike" cap="none" normalizeH="0" baseline="0" dirty="0">
                <a:ln>
                  <a:noFill/>
                </a:ln>
                <a:solidFill>
                  <a:srgbClr val="FF0000"/>
                </a:solidFill>
                <a:effectLst/>
                <a:latin typeface="Arial" pitchFamily="34" charset="0"/>
                <a:ea typeface="Times New Roman" pitchFamily="18" charset="0"/>
                <a:cs typeface="Arial" pitchFamily="34" charset="0"/>
              </a:rPr>
              <a:t>’</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37" name="Line 7"/>
          <p:cNvSpPr>
            <a:spLocks noChangeShapeType="1"/>
          </p:cNvSpPr>
          <p:nvPr/>
        </p:nvSpPr>
        <p:spPr bwMode="auto">
          <a:xfrm>
            <a:off x="679111" y="4533517"/>
            <a:ext cx="381000" cy="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8" name="Line 6"/>
          <p:cNvSpPr>
            <a:spLocks noChangeShapeType="1"/>
          </p:cNvSpPr>
          <p:nvPr/>
        </p:nvSpPr>
        <p:spPr bwMode="auto">
          <a:xfrm>
            <a:off x="679111" y="4914517"/>
            <a:ext cx="381000" cy="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7"/>
          <p:cNvSpPr>
            <a:spLocks noChangeShapeType="1"/>
          </p:cNvSpPr>
          <p:nvPr/>
        </p:nvSpPr>
        <p:spPr bwMode="auto">
          <a:xfrm>
            <a:off x="679111" y="5280277"/>
            <a:ext cx="381000" cy="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6"/>
          <p:cNvSpPr>
            <a:spLocks noChangeShapeType="1"/>
          </p:cNvSpPr>
          <p:nvPr/>
        </p:nvSpPr>
        <p:spPr bwMode="auto">
          <a:xfrm>
            <a:off x="679111" y="5661277"/>
            <a:ext cx="381000" cy="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59" name="Connecteur droit 58"/>
          <p:cNvCxnSpPr/>
          <p:nvPr/>
        </p:nvCxnSpPr>
        <p:spPr>
          <a:xfrm flipH="1">
            <a:off x="1924050" y="1552575"/>
            <a:ext cx="19050" cy="1838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Line 19"/>
          <p:cNvSpPr>
            <a:spLocks noChangeShapeType="1"/>
          </p:cNvSpPr>
          <p:nvPr/>
        </p:nvSpPr>
        <p:spPr bwMode="auto">
          <a:xfrm flipH="1" flipV="1">
            <a:off x="1580722" y="1732318"/>
            <a:ext cx="381427" cy="12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19"/>
          <p:cNvSpPr>
            <a:spLocks noChangeShapeType="1"/>
          </p:cNvSpPr>
          <p:nvPr/>
        </p:nvSpPr>
        <p:spPr bwMode="auto">
          <a:xfrm flipH="1" flipV="1">
            <a:off x="1580722" y="1979968"/>
            <a:ext cx="381427" cy="12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Line 19"/>
          <p:cNvSpPr>
            <a:spLocks noChangeShapeType="1"/>
          </p:cNvSpPr>
          <p:nvPr/>
        </p:nvSpPr>
        <p:spPr bwMode="auto">
          <a:xfrm flipH="1" flipV="1">
            <a:off x="1571197" y="2227618"/>
            <a:ext cx="381427" cy="12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Line 19"/>
          <p:cNvSpPr>
            <a:spLocks noChangeShapeType="1"/>
          </p:cNvSpPr>
          <p:nvPr/>
        </p:nvSpPr>
        <p:spPr bwMode="auto">
          <a:xfrm flipH="1" flipV="1">
            <a:off x="1571197" y="2475268"/>
            <a:ext cx="381427" cy="12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Line 19"/>
          <p:cNvSpPr>
            <a:spLocks noChangeShapeType="1"/>
          </p:cNvSpPr>
          <p:nvPr/>
        </p:nvSpPr>
        <p:spPr bwMode="auto">
          <a:xfrm flipH="1" flipV="1">
            <a:off x="1571197" y="2732443"/>
            <a:ext cx="381427" cy="12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Line 19"/>
          <p:cNvSpPr>
            <a:spLocks noChangeShapeType="1"/>
          </p:cNvSpPr>
          <p:nvPr/>
        </p:nvSpPr>
        <p:spPr bwMode="auto">
          <a:xfrm flipH="1" flipV="1">
            <a:off x="1571197" y="2980093"/>
            <a:ext cx="381427" cy="12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Line 19"/>
          <p:cNvSpPr>
            <a:spLocks noChangeShapeType="1"/>
          </p:cNvSpPr>
          <p:nvPr/>
        </p:nvSpPr>
        <p:spPr bwMode="auto">
          <a:xfrm flipH="1" flipV="1">
            <a:off x="1561672" y="3227743"/>
            <a:ext cx="381427" cy="12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Text Box 1"/>
          <p:cNvSpPr txBox="1">
            <a:spLocks noChangeArrowheads="1"/>
          </p:cNvSpPr>
          <p:nvPr/>
        </p:nvSpPr>
        <p:spPr bwMode="auto">
          <a:xfrm>
            <a:off x="2043091" y="2288792"/>
            <a:ext cx="177643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altLang="fr-FR" sz="1200" b="0" i="0" u="none" strike="noStrike" cap="none" normalizeH="0" baseline="0" dirty="0">
                <a:ln>
                  <a:noFill/>
                </a:ln>
                <a:solidFill>
                  <a:srgbClr val="008000"/>
                </a:solidFill>
                <a:effectLst/>
                <a:latin typeface="Symbol" pitchFamily="18" charset="2"/>
                <a:ea typeface="Times New Roman" pitchFamily="18" charset="0"/>
                <a:cs typeface="Arial" pitchFamily="34" charset="0"/>
              </a:rPr>
              <a:t>s</a:t>
            </a:r>
            <a:r>
              <a:rPr kumimoji="0" lang="da-DK" altLang="fr-FR" sz="1200" b="0" i="0" u="none" strike="noStrike" cap="none" normalizeH="0" baseline="-25000" dirty="0">
                <a:ln>
                  <a:noFill/>
                </a:ln>
                <a:solidFill>
                  <a:srgbClr val="008000"/>
                </a:solidFill>
                <a:effectLst/>
                <a:latin typeface="Arial" pitchFamily="34" charset="0"/>
                <a:ea typeface="Times New Roman" pitchFamily="18" charset="0"/>
                <a:cs typeface="Arial" pitchFamily="34" charset="0"/>
              </a:rPr>
              <a:t>aq</a:t>
            </a:r>
            <a:r>
              <a:rPr kumimoji="0" lang="da-DK" altLang="fr-FR" sz="1200" b="0" i="0" u="none" strike="noStrike" cap="none" normalizeH="0" baseline="0" dirty="0">
                <a:ln>
                  <a:noFill/>
                </a:ln>
                <a:solidFill>
                  <a:srgbClr val="008000"/>
                </a:solidFill>
                <a:effectLst/>
                <a:latin typeface="Arial" pitchFamily="34" charset="0"/>
                <a:ea typeface="Times New Roman" pitchFamily="18" charset="0"/>
                <a:cs typeface="Arial" pitchFamily="34" charset="0"/>
              </a:rPr>
              <a:t> = K</a:t>
            </a:r>
            <a:r>
              <a:rPr kumimoji="0" lang="da-DK" altLang="fr-FR" sz="1200" b="0" i="0" u="none" strike="noStrike" cap="none" normalizeH="0" baseline="-25000" dirty="0">
                <a:ln>
                  <a:noFill/>
                </a:ln>
                <a:solidFill>
                  <a:srgbClr val="008000"/>
                </a:solidFill>
                <a:effectLst/>
                <a:latin typeface="Arial" pitchFamily="34" charset="0"/>
                <a:ea typeface="Times New Roman" pitchFamily="18" charset="0"/>
                <a:cs typeface="Arial" pitchFamily="34" charset="0"/>
              </a:rPr>
              <a:t>aq</a:t>
            </a:r>
            <a:r>
              <a:rPr kumimoji="0" lang="da-DK" altLang="fr-FR" sz="1200" b="0" i="0" u="none" strike="noStrike" cap="none" normalizeH="0" baseline="0" dirty="0">
                <a:ln>
                  <a:noFill/>
                </a:ln>
                <a:solidFill>
                  <a:srgbClr val="008000"/>
                </a:solidFill>
                <a:effectLst/>
                <a:latin typeface="Arial" pitchFamily="34" charset="0"/>
                <a:ea typeface="Times New Roman" pitchFamily="18" charset="0"/>
                <a:cs typeface="Arial" pitchFamily="34" charset="0"/>
              </a:rPr>
              <a:t>,q </a:t>
            </a:r>
            <a:endParaRPr kumimoji="0" lang="da-DK" alt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6" name="Text Box 9"/>
          <p:cNvSpPr txBox="1">
            <a:spLocks noChangeArrowheads="1"/>
          </p:cNvSpPr>
          <p:nvPr/>
        </p:nvSpPr>
        <p:spPr bwMode="auto">
          <a:xfrm>
            <a:off x="147415" y="4889198"/>
            <a:ext cx="828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FF6600"/>
                </a:solidFill>
                <a:effectLst/>
                <a:latin typeface="Arial" pitchFamily="34" charset="0"/>
                <a:ea typeface="Times New Roman" pitchFamily="18" charset="0"/>
                <a:cs typeface="Arial" pitchFamily="34" charset="0"/>
              </a:rPr>
              <a:t>-c’/</a:t>
            </a:r>
            <a:r>
              <a:rPr kumimoji="0" lang="fr-FR" altLang="fr-FR" sz="1200" b="0" i="0" u="none" strike="noStrike" cap="none" normalizeH="0" baseline="0" dirty="0" err="1">
                <a:ln>
                  <a:noFill/>
                </a:ln>
                <a:solidFill>
                  <a:srgbClr val="FF6600"/>
                </a:solidFill>
                <a:effectLst/>
                <a:latin typeface="Arial" pitchFamily="34" charset="0"/>
                <a:ea typeface="Times New Roman" pitchFamily="18" charset="0"/>
                <a:cs typeface="Arial" pitchFamily="34" charset="0"/>
              </a:rPr>
              <a:t>tan</a:t>
            </a:r>
            <a:r>
              <a:rPr kumimoji="0" lang="fr-FR" altLang="fr-FR" sz="1200" b="0" i="0" u="none" strike="noStrike" cap="none" normalizeH="0" baseline="0" dirty="0" err="1">
                <a:ln>
                  <a:noFill/>
                </a:ln>
                <a:solidFill>
                  <a:srgbClr val="FF6600"/>
                </a:solidFill>
                <a:effectLst/>
                <a:latin typeface="Symbol" pitchFamily="18" charset="2"/>
                <a:ea typeface="Times New Roman" pitchFamily="18" charset="0"/>
                <a:cs typeface="Arial" pitchFamily="34" charset="0"/>
              </a:rPr>
              <a:t>j</a:t>
            </a:r>
            <a:r>
              <a:rPr kumimoji="0" lang="fr-FR" altLang="fr-FR" sz="1200" b="0" i="0" u="none" strike="noStrike" cap="none" normalizeH="0" baseline="0" dirty="0">
                <a:ln>
                  <a:noFill/>
                </a:ln>
                <a:solidFill>
                  <a:srgbClr val="FF6600"/>
                </a:solidFill>
                <a:effectLst/>
                <a:latin typeface="Arial" pitchFamily="34" charset="0"/>
                <a:ea typeface="Times New Roman" pitchFamily="18" charset="0"/>
                <a:cs typeface="Arial" pitchFamily="34" charset="0"/>
              </a:rPr>
              <a:t>’</a:t>
            </a:r>
            <a:endParaRPr kumimoji="0" lang="fr-FR" altLang="fr-FR" sz="1800" b="0" i="0" u="none" strike="noStrike" cap="none" normalizeH="0" baseline="0" dirty="0">
              <a:ln>
                <a:noFill/>
              </a:ln>
              <a:solidFill>
                <a:srgbClr val="FF6600"/>
              </a:solidFill>
              <a:effectLst/>
              <a:latin typeface="Arial" pitchFamily="34" charset="0"/>
              <a:cs typeface="Arial" pitchFamily="34" charset="0"/>
            </a:endParaRPr>
          </a:p>
        </p:txBody>
      </p:sp>
      <p:cxnSp>
        <p:nvCxnSpPr>
          <p:cNvPr id="157" name="Connecteur droit 156"/>
          <p:cNvCxnSpPr/>
          <p:nvPr/>
        </p:nvCxnSpPr>
        <p:spPr>
          <a:xfrm flipH="1">
            <a:off x="2045970" y="4204335"/>
            <a:ext cx="19050" cy="18383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Line 19"/>
          <p:cNvSpPr>
            <a:spLocks noChangeShapeType="1"/>
          </p:cNvSpPr>
          <p:nvPr/>
        </p:nvSpPr>
        <p:spPr bwMode="auto">
          <a:xfrm flipH="1" flipV="1">
            <a:off x="1702642" y="4384078"/>
            <a:ext cx="381427" cy="123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9" name="Line 19"/>
          <p:cNvSpPr>
            <a:spLocks noChangeShapeType="1"/>
          </p:cNvSpPr>
          <p:nvPr/>
        </p:nvSpPr>
        <p:spPr bwMode="auto">
          <a:xfrm flipH="1" flipV="1">
            <a:off x="1702642" y="4631728"/>
            <a:ext cx="381427" cy="123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0" name="Line 19"/>
          <p:cNvSpPr>
            <a:spLocks noChangeShapeType="1"/>
          </p:cNvSpPr>
          <p:nvPr/>
        </p:nvSpPr>
        <p:spPr bwMode="auto">
          <a:xfrm flipH="1" flipV="1">
            <a:off x="1693117" y="4879378"/>
            <a:ext cx="381427" cy="123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1" name="Line 19"/>
          <p:cNvSpPr>
            <a:spLocks noChangeShapeType="1"/>
          </p:cNvSpPr>
          <p:nvPr/>
        </p:nvSpPr>
        <p:spPr bwMode="auto">
          <a:xfrm flipH="1" flipV="1">
            <a:off x="1693117" y="5127028"/>
            <a:ext cx="381427" cy="123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2" name="Line 19"/>
          <p:cNvSpPr>
            <a:spLocks noChangeShapeType="1"/>
          </p:cNvSpPr>
          <p:nvPr/>
        </p:nvSpPr>
        <p:spPr bwMode="auto">
          <a:xfrm flipH="1" flipV="1">
            <a:off x="1693117" y="5384203"/>
            <a:ext cx="381427" cy="123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3" name="Line 19"/>
          <p:cNvSpPr>
            <a:spLocks noChangeShapeType="1"/>
          </p:cNvSpPr>
          <p:nvPr/>
        </p:nvSpPr>
        <p:spPr bwMode="auto">
          <a:xfrm flipH="1" flipV="1">
            <a:off x="1693117" y="5631853"/>
            <a:ext cx="381427" cy="123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4" name="Line 19"/>
          <p:cNvSpPr>
            <a:spLocks noChangeShapeType="1"/>
          </p:cNvSpPr>
          <p:nvPr/>
        </p:nvSpPr>
        <p:spPr bwMode="auto">
          <a:xfrm flipH="1" flipV="1">
            <a:off x="1683592" y="5879503"/>
            <a:ext cx="381427" cy="123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5" name="Text Box 1"/>
          <p:cNvSpPr txBox="1">
            <a:spLocks noChangeArrowheads="1"/>
          </p:cNvSpPr>
          <p:nvPr/>
        </p:nvSpPr>
        <p:spPr bwMode="auto">
          <a:xfrm>
            <a:off x="2165011" y="4826252"/>
            <a:ext cx="177643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kumimoji="0" lang="da-DK" altLang="fr-FR" sz="1200" b="0" i="0" u="none" strike="noStrike" cap="none" normalizeH="0" baseline="0" dirty="0">
                <a:ln>
                  <a:noFill/>
                </a:ln>
                <a:solidFill>
                  <a:srgbClr val="FF0000"/>
                </a:solidFill>
                <a:effectLst/>
                <a:latin typeface="Symbol" pitchFamily="18" charset="2"/>
                <a:ea typeface="Times New Roman" pitchFamily="18" charset="0"/>
                <a:cs typeface="Arial" pitchFamily="34" charset="0"/>
              </a:rPr>
              <a:t>s</a:t>
            </a:r>
            <a:r>
              <a:rPr kumimoji="0" lang="da-DK" altLang="fr-FR" sz="1200" b="0" i="0" u="none" strike="noStrike" cap="none" normalizeH="0" baseline="-25000" dirty="0">
                <a:ln>
                  <a:noFill/>
                </a:ln>
                <a:solidFill>
                  <a:srgbClr val="FF0000"/>
                </a:solidFill>
                <a:effectLst/>
                <a:latin typeface="Arial" pitchFamily="34" charset="0"/>
                <a:ea typeface="Times New Roman" pitchFamily="18" charset="0"/>
                <a:cs typeface="Arial" pitchFamily="34" charset="0"/>
              </a:rPr>
              <a:t>aq</a:t>
            </a:r>
            <a:r>
              <a:rPr kumimoji="0" lang="da-DK" altLang="fr-FR" sz="1200" b="0" i="0" u="none" strike="noStrike" cap="none" normalizeH="0" baseline="0" dirty="0">
                <a:ln>
                  <a:noFill/>
                </a:ln>
                <a:solidFill>
                  <a:srgbClr val="FF0000"/>
                </a:solidFill>
                <a:effectLst/>
                <a:latin typeface="Arial" pitchFamily="34" charset="0"/>
                <a:ea typeface="Times New Roman" pitchFamily="18" charset="0"/>
                <a:cs typeface="Arial" pitchFamily="34" charset="0"/>
              </a:rPr>
              <a:t> = K</a:t>
            </a:r>
            <a:r>
              <a:rPr kumimoji="0" lang="da-DK" altLang="fr-FR" sz="1200" b="0" i="0" u="none" strike="noStrike" cap="none" normalizeH="0" baseline="-25000" dirty="0">
                <a:ln>
                  <a:noFill/>
                </a:ln>
                <a:solidFill>
                  <a:srgbClr val="FF0000"/>
                </a:solidFill>
                <a:effectLst/>
                <a:latin typeface="Arial" pitchFamily="34" charset="0"/>
                <a:ea typeface="Times New Roman" pitchFamily="18" charset="0"/>
                <a:cs typeface="Arial" pitchFamily="34" charset="0"/>
              </a:rPr>
              <a:t>aq</a:t>
            </a:r>
            <a:r>
              <a:rPr kumimoji="0" lang="da-DK" altLang="fr-FR" sz="1200" b="0" i="0" u="none" strike="noStrike" cap="none" normalizeH="0" baseline="0" dirty="0">
                <a:ln>
                  <a:noFill/>
                </a:ln>
                <a:solidFill>
                  <a:srgbClr val="FF0000"/>
                </a:solidFill>
                <a:effectLst/>
                <a:latin typeface="Arial" pitchFamily="34" charset="0"/>
                <a:ea typeface="Times New Roman" pitchFamily="18" charset="0"/>
                <a:cs typeface="Arial" pitchFamily="34" charset="0"/>
              </a:rPr>
              <a:t>,</a:t>
            </a:r>
            <a:r>
              <a:rPr lang="fr-FR" altLang="fr-FR" sz="1200" dirty="0">
                <a:solidFill>
                  <a:srgbClr val="FF0000"/>
                </a:solidFill>
                <a:latin typeface="Arial" pitchFamily="34" charset="0"/>
                <a:ea typeface="Times New Roman" pitchFamily="18" charset="0"/>
                <a:cs typeface="Arial" pitchFamily="34" charset="0"/>
              </a:rPr>
              <a:t> c’/</a:t>
            </a:r>
            <a:r>
              <a:rPr lang="fr-FR" altLang="fr-FR" sz="1200" dirty="0" err="1">
                <a:solidFill>
                  <a:srgbClr val="FF0000"/>
                </a:solidFill>
                <a:latin typeface="Arial" pitchFamily="34" charset="0"/>
                <a:ea typeface="Times New Roman" pitchFamily="18" charset="0"/>
                <a:cs typeface="Arial" pitchFamily="34" charset="0"/>
              </a:rPr>
              <a:t>tan</a:t>
            </a:r>
            <a:r>
              <a:rPr lang="fr-FR" altLang="fr-FR" sz="1200" dirty="0" err="1">
                <a:solidFill>
                  <a:srgbClr val="FF0000"/>
                </a:solidFill>
                <a:latin typeface="Symbol" pitchFamily="18" charset="2"/>
                <a:ea typeface="Times New Roman" pitchFamily="18" charset="0"/>
                <a:cs typeface="Arial" pitchFamily="34" charset="0"/>
              </a:rPr>
              <a:t>j</a:t>
            </a:r>
            <a:r>
              <a:rPr lang="fr-FR" altLang="fr-FR" sz="1200" dirty="0">
                <a:solidFill>
                  <a:srgbClr val="FF0000"/>
                </a:solidFill>
                <a:ea typeface="Times New Roman" pitchFamily="18" charset="0"/>
                <a:cs typeface="Arial" pitchFamily="34" charset="0"/>
              </a:rPr>
              <a:t>’</a:t>
            </a:r>
            <a:r>
              <a:rPr kumimoji="0" lang="da-DK" altLang="fr-FR" sz="1200" b="0" i="0" u="none" strike="noStrike" cap="none" normalizeH="0" baseline="0" dirty="0">
                <a:ln>
                  <a:noFill/>
                </a:ln>
                <a:solidFill>
                  <a:srgbClr val="FF0000"/>
                </a:solidFill>
                <a:effectLst/>
                <a:latin typeface="Arial" pitchFamily="34" charset="0"/>
                <a:ea typeface="Times New Roman" pitchFamily="18" charset="0"/>
                <a:cs typeface="Arial" pitchFamily="34" charset="0"/>
              </a:rPr>
              <a:t> </a:t>
            </a:r>
            <a:endParaRPr kumimoji="0" lang="da-DK" altLang="fr-FR" sz="10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fr-FR" sz="1800" b="0" i="0" u="none" strike="noStrike" cap="none" normalizeH="0" baseline="0" dirty="0">
              <a:ln>
                <a:noFill/>
              </a:ln>
              <a:solidFill>
                <a:srgbClr val="FF0000"/>
              </a:solidFill>
              <a:effectLst/>
              <a:latin typeface="Arial" pitchFamily="34" charset="0"/>
              <a:cs typeface="Arial" pitchFamily="34" charset="0"/>
            </a:endParaRPr>
          </a:p>
        </p:txBody>
      </p:sp>
      <p:sp>
        <p:nvSpPr>
          <p:cNvPr id="2" name="ZoneTexte 1">
            <a:extLst>
              <a:ext uri="{FF2B5EF4-FFF2-40B4-BE49-F238E27FC236}">
                <a16:creationId xmlns:a16="http://schemas.microsoft.com/office/drawing/2014/main" id="{232F5073-C8B2-4B42-8BDD-8A4FF7335A47}"/>
              </a:ext>
            </a:extLst>
          </p:cNvPr>
          <p:cNvSpPr txBox="1"/>
          <p:nvPr/>
        </p:nvSpPr>
        <p:spPr>
          <a:xfrm>
            <a:off x="1385740" y="565609"/>
            <a:ext cx="2266518" cy="369332"/>
          </a:xfrm>
          <a:prstGeom prst="rect">
            <a:avLst/>
          </a:prstGeom>
          <a:noFill/>
        </p:spPr>
        <p:txBody>
          <a:bodyPr wrap="none" rtlCol="0">
            <a:spAutoFit/>
          </a:bodyPr>
          <a:lstStyle/>
          <a:p>
            <a:r>
              <a:rPr lang="fr-FR" dirty="0"/>
              <a:t>Action de la surcharge</a:t>
            </a:r>
          </a:p>
        </p:txBody>
      </p:sp>
      <p:sp>
        <p:nvSpPr>
          <p:cNvPr id="115" name="ZoneTexte 114">
            <a:extLst>
              <a:ext uri="{FF2B5EF4-FFF2-40B4-BE49-F238E27FC236}">
                <a16:creationId xmlns:a16="http://schemas.microsoft.com/office/drawing/2014/main" id="{F309D0EE-B8D7-409B-BDCD-988E041BC4CE}"/>
              </a:ext>
            </a:extLst>
          </p:cNvPr>
          <p:cNvSpPr txBox="1"/>
          <p:nvPr/>
        </p:nvSpPr>
        <p:spPr>
          <a:xfrm>
            <a:off x="5365423" y="586034"/>
            <a:ext cx="1402948" cy="369332"/>
          </a:xfrm>
          <a:prstGeom prst="rect">
            <a:avLst/>
          </a:prstGeom>
          <a:noFill/>
        </p:spPr>
        <p:txBody>
          <a:bodyPr wrap="none" rtlCol="0">
            <a:spAutoFit/>
          </a:bodyPr>
          <a:lstStyle/>
          <a:p>
            <a:r>
              <a:rPr lang="fr-FR" dirty="0"/>
              <a:t>Action du sol</a:t>
            </a:r>
          </a:p>
        </p:txBody>
      </p:sp>
      <p:sp>
        <p:nvSpPr>
          <p:cNvPr id="116" name="ZoneTexte 115">
            <a:extLst>
              <a:ext uri="{FF2B5EF4-FFF2-40B4-BE49-F238E27FC236}">
                <a16:creationId xmlns:a16="http://schemas.microsoft.com/office/drawing/2014/main" id="{B7640ABC-7C00-4780-B9C1-9272AFE9C765}"/>
              </a:ext>
            </a:extLst>
          </p:cNvPr>
          <p:cNvSpPr txBox="1"/>
          <p:nvPr/>
        </p:nvSpPr>
        <p:spPr>
          <a:xfrm>
            <a:off x="246668" y="3564904"/>
            <a:ext cx="2189702" cy="369332"/>
          </a:xfrm>
          <a:prstGeom prst="rect">
            <a:avLst/>
          </a:prstGeom>
          <a:noFill/>
        </p:spPr>
        <p:txBody>
          <a:bodyPr wrap="none" rtlCol="0">
            <a:spAutoFit/>
          </a:bodyPr>
          <a:lstStyle/>
          <a:p>
            <a:r>
              <a:rPr lang="fr-FR" dirty="0"/>
              <a:t>Action de la cohésion</a:t>
            </a:r>
          </a:p>
        </p:txBody>
      </p:sp>
    </p:spTree>
    <p:extLst>
      <p:ext uri="{BB962C8B-B14F-4D97-AF65-F5344CB8AC3E}">
        <p14:creationId xmlns:p14="http://schemas.microsoft.com/office/powerpoint/2010/main" val="177911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83" y="609133"/>
            <a:ext cx="431800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a:xfrm>
            <a:off x="6553200" y="6356350"/>
            <a:ext cx="2133600" cy="365125"/>
          </a:xfrm>
        </p:spPr>
        <p:txBody>
          <a:bodyPr/>
          <a:lstStyle/>
          <a:p>
            <a:fld id="{6C9C31C4-F1BC-4CF0-8FCC-5FAE4E7B962A}" type="slidenum">
              <a:rPr lang="fr-FR" smtClean="0"/>
              <a:t>5</a:t>
            </a:fld>
            <a:endParaRPr lang="fr-FR" dirty="0"/>
          </a:p>
        </p:txBody>
      </p:sp>
      <p:sp>
        <p:nvSpPr>
          <p:cNvPr id="5" name="Espace réservé du pied de page 4"/>
          <p:cNvSpPr>
            <a:spLocks noGrp="1"/>
          </p:cNvSpPr>
          <p:nvPr>
            <p:ph type="ftr" sz="quarter" idx="11"/>
          </p:nvPr>
        </p:nvSpPr>
        <p:spPr/>
        <p:txBody>
          <a:bodyPr/>
          <a:lstStyle/>
          <a:p>
            <a:r>
              <a:rPr lang="fr-FR"/>
              <a:t>L. Briançon</a:t>
            </a:r>
            <a:endParaRPr lang="fr-FR" dirty="0"/>
          </a:p>
        </p:txBody>
      </p:sp>
      <p:sp>
        <p:nvSpPr>
          <p:cNvPr id="8" name="ZoneTexte 7"/>
          <p:cNvSpPr txBox="1"/>
          <p:nvPr/>
        </p:nvSpPr>
        <p:spPr>
          <a:xfrm>
            <a:off x="0" y="0"/>
            <a:ext cx="1481431" cy="400110"/>
          </a:xfrm>
          <a:prstGeom prst="rect">
            <a:avLst/>
          </a:prstGeom>
          <a:noFill/>
        </p:spPr>
        <p:txBody>
          <a:bodyPr wrap="none" rtlCol="0">
            <a:spAutoFit/>
          </a:bodyPr>
          <a:lstStyle/>
          <a:p>
            <a:r>
              <a:rPr lang="fr-FR" sz="2000" dirty="0"/>
              <a:t>Introduction</a:t>
            </a:r>
          </a:p>
        </p:txBody>
      </p:sp>
      <p:sp>
        <p:nvSpPr>
          <p:cNvPr id="9" name="ZoneTexte 8"/>
          <p:cNvSpPr txBox="1"/>
          <p:nvPr/>
        </p:nvSpPr>
        <p:spPr>
          <a:xfrm>
            <a:off x="2017326" y="0"/>
            <a:ext cx="789127" cy="369332"/>
          </a:xfrm>
          <a:prstGeom prst="rect">
            <a:avLst/>
          </a:prstGeom>
          <a:noFill/>
        </p:spPr>
        <p:txBody>
          <a:bodyPr wrap="none" rtlCol="0">
            <a:spAutoFit/>
          </a:bodyPr>
          <a:lstStyle/>
          <a:p>
            <a:r>
              <a:rPr lang="fr-FR" u="sng" dirty="0"/>
              <a:t>Ecrans</a:t>
            </a:r>
          </a:p>
        </p:txBody>
      </p:sp>
      <p:pic>
        <p:nvPicPr>
          <p:cNvPr id="26" name="Espace réservé pour une image  4"/>
          <p:cNvPicPr>
            <a:picLocks noChangeAspect="1"/>
          </p:cNvPicPr>
          <p:nvPr/>
        </p:nvPicPr>
        <p:blipFill>
          <a:blip r:embed="rId3"/>
          <a:srcRect t="543" b="543"/>
          <a:stretch>
            <a:fillRect/>
          </a:stretch>
        </p:blipFill>
        <p:spPr>
          <a:xfrm>
            <a:off x="0" y="3688548"/>
            <a:ext cx="7861916" cy="3169452"/>
          </a:xfrm>
          <a:prstGeom prst="rect">
            <a:avLst/>
          </a:prstGeom>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732" y="606071"/>
            <a:ext cx="4318000"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854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1653979" cy="400110"/>
          </a:xfrm>
          <a:prstGeom prst="rect">
            <a:avLst/>
          </a:prstGeom>
          <a:noFill/>
        </p:spPr>
        <p:txBody>
          <a:bodyPr wrap="none" rtlCol="0">
            <a:spAutoFit/>
          </a:bodyPr>
          <a:lstStyle/>
          <a:p>
            <a:r>
              <a:rPr lang="fr-FR" sz="2000" b="1" dirty="0"/>
              <a:t>7.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50</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5" name="ZoneTexte 54"/>
          <p:cNvSpPr txBox="1"/>
          <p:nvPr/>
        </p:nvSpPr>
        <p:spPr>
          <a:xfrm>
            <a:off x="0" y="451513"/>
            <a:ext cx="301686" cy="369332"/>
          </a:xfrm>
          <a:prstGeom prst="rect">
            <a:avLst/>
          </a:prstGeom>
          <a:noFill/>
        </p:spPr>
        <p:txBody>
          <a:bodyPr wrap="none" rtlCol="0">
            <a:spAutoFit/>
          </a:bodyPr>
          <a:lstStyle/>
          <a:p>
            <a:r>
              <a:rPr lang="fr-FR" b="1" dirty="0"/>
              <a:t>2</a:t>
            </a: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9" name="Rectangle 3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89" name="Rectangle 26" descr="Briques horizontales"/>
          <p:cNvSpPr>
            <a:spLocks noChangeArrowheads="1"/>
          </p:cNvSpPr>
          <p:nvPr/>
        </p:nvSpPr>
        <p:spPr bwMode="auto">
          <a:xfrm>
            <a:off x="3339697" y="4068199"/>
            <a:ext cx="604838" cy="1809750"/>
          </a:xfrm>
          <a:prstGeom prst="rect">
            <a:avLst/>
          </a:prstGeom>
          <a:pattFill prst="horzBri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0" name="Line 25"/>
          <p:cNvSpPr>
            <a:spLocks noChangeShapeType="1"/>
          </p:cNvSpPr>
          <p:nvPr/>
        </p:nvSpPr>
        <p:spPr bwMode="auto">
          <a:xfrm>
            <a:off x="3930247" y="4077724"/>
            <a:ext cx="19240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24"/>
          <p:cNvSpPr>
            <a:spLocks noChangeShapeType="1"/>
          </p:cNvSpPr>
          <p:nvPr/>
        </p:nvSpPr>
        <p:spPr bwMode="auto">
          <a:xfrm>
            <a:off x="2369569" y="5896359"/>
            <a:ext cx="409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Text Box 16"/>
          <p:cNvSpPr txBox="1">
            <a:spLocks noChangeArrowheads="1"/>
          </p:cNvSpPr>
          <p:nvPr/>
        </p:nvSpPr>
        <p:spPr bwMode="auto">
          <a:xfrm>
            <a:off x="3444472" y="4352361"/>
            <a:ext cx="400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10" name="Line 5"/>
          <p:cNvSpPr>
            <a:spLocks noChangeShapeType="1"/>
          </p:cNvSpPr>
          <p:nvPr/>
        </p:nvSpPr>
        <p:spPr bwMode="auto">
          <a:xfrm>
            <a:off x="4016415" y="4618298"/>
            <a:ext cx="625033" cy="1296366"/>
          </a:xfrm>
          <a:prstGeom prst="line">
            <a:avLst/>
          </a:prstGeom>
          <a:noFill/>
          <a:ln w="9525">
            <a:solidFill>
              <a:srgbClr val="7030A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4"/>
          <p:cNvSpPr>
            <a:spLocks noChangeShapeType="1"/>
          </p:cNvSpPr>
          <p:nvPr/>
        </p:nvSpPr>
        <p:spPr bwMode="auto">
          <a:xfrm flipH="1">
            <a:off x="3926148" y="5369065"/>
            <a:ext cx="419100" cy="0"/>
          </a:xfrm>
          <a:prstGeom prst="line">
            <a:avLst/>
          </a:prstGeom>
          <a:noFill/>
          <a:ln w="9525">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3"/>
          <p:cNvSpPr>
            <a:spLocks noChangeShapeType="1"/>
          </p:cNvSpPr>
          <p:nvPr/>
        </p:nvSpPr>
        <p:spPr bwMode="auto">
          <a:xfrm flipH="1" flipV="1">
            <a:off x="3960872" y="5110765"/>
            <a:ext cx="276225" cy="0"/>
          </a:xfrm>
          <a:prstGeom prst="line">
            <a:avLst/>
          </a:prstGeom>
          <a:noFill/>
          <a:ln w="9525">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2"/>
          <p:cNvSpPr>
            <a:spLocks noChangeShapeType="1"/>
          </p:cNvSpPr>
          <p:nvPr/>
        </p:nvSpPr>
        <p:spPr bwMode="auto">
          <a:xfrm flipH="1" flipV="1">
            <a:off x="3935673" y="4866812"/>
            <a:ext cx="180975" cy="9525"/>
          </a:xfrm>
          <a:prstGeom prst="line">
            <a:avLst/>
          </a:prstGeom>
          <a:noFill/>
          <a:ln w="9525">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4"/>
          <p:cNvSpPr>
            <a:spLocks noChangeShapeType="1"/>
          </p:cNvSpPr>
          <p:nvPr/>
        </p:nvSpPr>
        <p:spPr bwMode="auto">
          <a:xfrm flipH="1" flipV="1">
            <a:off x="3918526" y="5642227"/>
            <a:ext cx="563037" cy="0"/>
          </a:xfrm>
          <a:prstGeom prst="line">
            <a:avLst/>
          </a:prstGeom>
          <a:noFill/>
          <a:ln w="9525">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4"/>
          <p:cNvSpPr>
            <a:spLocks noChangeShapeType="1"/>
          </p:cNvSpPr>
          <p:nvPr/>
        </p:nvSpPr>
        <p:spPr bwMode="auto">
          <a:xfrm flipH="1">
            <a:off x="3903287" y="5873237"/>
            <a:ext cx="738297" cy="0"/>
          </a:xfrm>
          <a:prstGeom prst="line">
            <a:avLst/>
          </a:prstGeom>
          <a:noFill/>
          <a:ln w="9525">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49628" y="998845"/>
            <a:ext cx="4214872" cy="369332"/>
          </a:xfrm>
          <a:prstGeom prst="rect">
            <a:avLst/>
          </a:prstGeom>
        </p:spPr>
        <p:txBody>
          <a:bodyPr wrap="none">
            <a:spAutoFit/>
          </a:bodyPr>
          <a:lstStyle/>
          <a:p>
            <a:r>
              <a:rPr lang="fr-FR" dirty="0"/>
              <a:t>Détermination du point de pression nulle : </a:t>
            </a: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4"/>
          <p:cNvSpPr>
            <a:spLocks noChangeArrowheads="1"/>
          </p:cNvSpPr>
          <p:nvPr/>
        </p:nvSpPr>
        <p:spPr bwMode="auto">
          <a:xfrm>
            <a:off x="0" y="2552748"/>
            <a:ext cx="5822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Times New Roman" pitchFamily="18" charset="0"/>
                <a:cs typeface="Arial" pitchFamily="34" charset="0"/>
              </a:rPr>
              <a:t>La valeur de la contrainte en pied de mur: </a:t>
            </a:r>
            <a:endParaRPr kumimoji="0" lang="fr-FR" altLang="fr-FR" b="0" i="0" u="none" strike="noStrike" cap="none" normalizeH="0" baseline="0" dirty="0">
              <a:ln>
                <a:noFill/>
              </a:ln>
              <a:solidFill>
                <a:schemeClr val="tx1"/>
              </a:solidFill>
              <a:effectLst/>
              <a:cs typeface="Arial" pitchFamily="34" charset="0"/>
            </a:endParaRPr>
          </a:p>
        </p:txBody>
      </p:sp>
      <p:sp>
        <p:nvSpPr>
          <p:cNvPr id="52224" name="ZoneTexte 52223"/>
          <p:cNvSpPr txBox="1"/>
          <p:nvPr/>
        </p:nvSpPr>
        <p:spPr>
          <a:xfrm>
            <a:off x="3981691" y="4340507"/>
            <a:ext cx="354584" cy="369332"/>
          </a:xfrm>
          <a:prstGeom prst="rect">
            <a:avLst/>
          </a:prstGeom>
          <a:noFill/>
        </p:spPr>
        <p:txBody>
          <a:bodyPr wrap="none" rtlCol="0">
            <a:spAutoFit/>
          </a:bodyPr>
          <a:lstStyle/>
          <a:p>
            <a:r>
              <a:rPr lang="fr-FR" dirty="0"/>
              <a:t>z</a:t>
            </a:r>
            <a:r>
              <a:rPr lang="fr-FR" baseline="-25000" dirty="0"/>
              <a:t>0</a:t>
            </a:r>
          </a:p>
        </p:txBody>
      </p:sp>
      <p:pic>
        <p:nvPicPr>
          <p:cNvPr id="55472" name="Picture 1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42" y="1385002"/>
            <a:ext cx="5135563"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473" name="Picture 17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60" y="3107218"/>
            <a:ext cx="637698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474" name="Picture 17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7385" y="5983288"/>
            <a:ext cx="84772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098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1653979" cy="400110"/>
          </a:xfrm>
          <a:prstGeom prst="rect">
            <a:avLst/>
          </a:prstGeom>
          <a:noFill/>
        </p:spPr>
        <p:txBody>
          <a:bodyPr wrap="none" rtlCol="0">
            <a:spAutoFit/>
          </a:bodyPr>
          <a:lstStyle/>
          <a:p>
            <a:r>
              <a:rPr lang="fr-FR" sz="2000" b="1" dirty="0"/>
              <a:t>7. Application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51</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5" name="ZoneTexte 54"/>
          <p:cNvSpPr txBox="1"/>
          <p:nvPr/>
        </p:nvSpPr>
        <p:spPr>
          <a:xfrm>
            <a:off x="0" y="451513"/>
            <a:ext cx="301686" cy="369332"/>
          </a:xfrm>
          <a:prstGeom prst="rect">
            <a:avLst/>
          </a:prstGeom>
          <a:noFill/>
        </p:spPr>
        <p:txBody>
          <a:bodyPr wrap="none" rtlCol="0">
            <a:spAutoFit/>
          </a:bodyPr>
          <a:lstStyle/>
          <a:p>
            <a:r>
              <a:rPr lang="fr-FR" b="1" dirty="0"/>
              <a:t>3</a:t>
            </a: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9" name="Rectangle 3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89" name="Rectangle 26" descr="Briques horizontales"/>
          <p:cNvSpPr>
            <a:spLocks noChangeArrowheads="1"/>
          </p:cNvSpPr>
          <p:nvPr/>
        </p:nvSpPr>
        <p:spPr bwMode="auto">
          <a:xfrm>
            <a:off x="3339697" y="4068199"/>
            <a:ext cx="604838" cy="1809750"/>
          </a:xfrm>
          <a:prstGeom prst="rect">
            <a:avLst/>
          </a:prstGeom>
          <a:pattFill prst="horzBri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0" name="Line 25"/>
          <p:cNvSpPr>
            <a:spLocks noChangeShapeType="1"/>
          </p:cNvSpPr>
          <p:nvPr/>
        </p:nvSpPr>
        <p:spPr bwMode="auto">
          <a:xfrm>
            <a:off x="3930247" y="4077724"/>
            <a:ext cx="19240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24"/>
          <p:cNvSpPr>
            <a:spLocks noChangeShapeType="1"/>
          </p:cNvSpPr>
          <p:nvPr/>
        </p:nvSpPr>
        <p:spPr bwMode="auto">
          <a:xfrm>
            <a:off x="2369569" y="5896359"/>
            <a:ext cx="409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Text Box 16"/>
          <p:cNvSpPr txBox="1">
            <a:spLocks noChangeArrowheads="1"/>
          </p:cNvSpPr>
          <p:nvPr/>
        </p:nvSpPr>
        <p:spPr bwMode="auto">
          <a:xfrm>
            <a:off x="3444472" y="4352361"/>
            <a:ext cx="400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10" name="Line 5"/>
          <p:cNvSpPr>
            <a:spLocks noChangeShapeType="1"/>
          </p:cNvSpPr>
          <p:nvPr/>
        </p:nvSpPr>
        <p:spPr bwMode="auto">
          <a:xfrm>
            <a:off x="3935393" y="4514127"/>
            <a:ext cx="706056" cy="1400537"/>
          </a:xfrm>
          <a:prstGeom prst="line">
            <a:avLst/>
          </a:prstGeom>
          <a:noFill/>
          <a:ln w="9525">
            <a:solidFill>
              <a:srgbClr val="7030A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4"/>
          <p:cNvSpPr>
            <a:spLocks noChangeShapeType="1"/>
          </p:cNvSpPr>
          <p:nvPr/>
        </p:nvSpPr>
        <p:spPr bwMode="auto">
          <a:xfrm flipH="1">
            <a:off x="3926148" y="5369065"/>
            <a:ext cx="419100" cy="0"/>
          </a:xfrm>
          <a:prstGeom prst="line">
            <a:avLst/>
          </a:prstGeom>
          <a:noFill/>
          <a:ln w="9525">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3"/>
          <p:cNvSpPr>
            <a:spLocks noChangeShapeType="1"/>
          </p:cNvSpPr>
          <p:nvPr/>
        </p:nvSpPr>
        <p:spPr bwMode="auto">
          <a:xfrm flipH="1" flipV="1">
            <a:off x="3960872" y="5110765"/>
            <a:ext cx="276225" cy="0"/>
          </a:xfrm>
          <a:prstGeom prst="line">
            <a:avLst/>
          </a:prstGeom>
          <a:noFill/>
          <a:ln w="9525">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2"/>
          <p:cNvSpPr>
            <a:spLocks noChangeShapeType="1"/>
          </p:cNvSpPr>
          <p:nvPr/>
        </p:nvSpPr>
        <p:spPr bwMode="auto">
          <a:xfrm flipH="1" flipV="1">
            <a:off x="3935673" y="4866812"/>
            <a:ext cx="180975" cy="9525"/>
          </a:xfrm>
          <a:prstGeom prst="line">
            <a:avLst/>
          </a:prstGeom>
          <a:noFill/>
          <a:ln w="9525">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4"/>
          <p:cNvSpPr>
            <a:spLocks noChangeShapeType="1"/>
          </p:cNvSpPr>
          <p:nvPr/>
        </p:nvSpPr>
        <p:spPr bwMode="auto">
          <a:xfrm flipH="1" flipV="1">
            <a:off x="3918526" y="5642227"/>
            <a:ext cx="563037" cy="0"/>
          </a:xfrm>
          <a:prstGeom prst="line">
            <a:avLst/>
          </a:prstGeom>
          <a:noFill/>
          <a:ln w="9525">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4"/>
          <p:cNvSpPr>
            <a:spLocks noChangeShapeType="1"/>
          </p:cNvSpPr>
          <p:nvPr/>
        </p:nvSpPr>
        <p:spPr bwMode="auto">
          <a:xfrm flipH="1">
            <a:off x="3903287" y="5873237"/>
            <a:ext cx="738297" cy="0"/>
          </a:xfrm>
          <a:prstGeom prst="line">
            <a:avLst/>
          </a:prstGeom>
          <a:noFill/>
          <a:ln w="9525">
            <a:solidFill>
              <a:srgbClr val="7030A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49628" y="998845"/>
            <a:ext cx="3231719" cy="369332"/>
          </a:xfrm>
          <a:prstGeom prst="rect">
            <a:avLst/>
          </a:prstGeom>
        </p:spPr>
        <p:txBody>
          <a:bodyPr wrap="none">
            <a:spAutoFit/>
          </a:bodyPr>
          <a:lstStyle/>
          <a:p>
            <a:r>
              <a:rPr lang="fr-FR" dirty="0"/>
              <a:t>Détermination de la résultante : </a:t>
            </a: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24" name="ZoneTexte 52223"/>
          <p:cNvSpPr txBox="1"/>
          <p:nvPr/>
        </p:nvSpPr>
        <p:spPr>
          <a:xfrm>
            <a:off x="3981691" y="4282634"/>
            <a:ext cx="354584" cy="369332"/>
          </a:xfrm>
          <a:prstGeom prst="rect">
            <a:avLst/>
          </a:prstGeom>
          <a:noFill/>
        </p:spPr>
        <p:txBody>
          <a:bodyPr wrap="none" rtlCol="0">
            <a:spAutoFit/>
          </a:bodyPr>
          <a:lstStyle/>
          <a:p>
            <a:r>
              <a:rPr lang="fr-FR" dirty="0"/>
              <a:t>z</a:t>
            </a:r>
            <a:r>
              <a:rPr lang="fr-FR" baseline="-25000" dirty="0"/>
              <a:t>0</a:t>
            </a:r>
          </a:p>
        </p:txBody>
      </p:sp>
      <p:sp>
        <p:nvSpPr>
          <p:cNvPr id="32" name="Rectangle 31"/>
          <p:cNvSpPr/>
          <p:nvPr/>
        </p:nvSpPr>
        <p:spPr>
          <a:xfrm>
            <a:off x="219919" y="1693326"/>
            <a:ext cx="3947940" cy="369332"/>
          </a:xfrm>
          <a:prstGeom prst="rect">
            <a:avLst/>
          </a:prstGeom>
        </p:spPr>
        <p:txBody>
          <a:bodyPr wrap="none">
            <a:spAutoFit/>
          </a:bodyPr>
          <a:lstStyle/>
          <a:p>
            <a:r>
              <a:rPr lang="fr-FR" dirty="0"/>
              <a:t>Fa = ((5 – 1,56).</a:t>
            </a:r>
            <a:r>
              <a:rPr lang="fr-FR" dirty="0">
                <a:latin typeface="Symbol" panose="05050102010706020507" pitchFamily="18" charset="2"/>
              </a:rPr>
              <a:t>s</a:t>
            </a:r>
            <a:r>
              <a:rPr lang="fr-FR" dirty="0"/>
              <a:t>’</a:t>
            </a:r>
            <a:r>
              <a:rPr lang="fr-FR" baseline="-25000" dirty="0"/>
              <a:t>a(z=5m) </a:t>
            </a:r>
            <a:r>
              <a:rPr lang="fr-FR" dirty="0"/>
              <a:t>) / 2 = 25,8 </a:t>
            </a:r>
            <a:r>
              <a:rPr lang="fr-FR" dirty="0" err="1"/>
              <a:t>kN</a:t>
            </a:r>
            <a:r>
              <a:rPr lang="fr-FR" dirty="0"/>
              <a:t>/m</a:t>
            </a:r>
          </a:p>
        </p:txBody>
      </p:sp>
      <p:sp>
        <p:nvSpPr>
          <p:cNvPr id="71" name="Rectangle 70"/>
          <p:cNvSpPr/>
          <p:nvPr/>
        </p:nvSpPr>
        <p:spPr>
          <a:xfrm>
            <a:off x="174707" y="2366586"/>
            <a:ext cx="2091919" cy="369332"/>
          </a:xfrm>
          <a:prstGeom prst="rect">
            <a:avLst/>
          </a:prstGeom>
        </p:spPr>
        <p:txBody>
          <a:bodyPr wrap="none">
            <a:spAutoFit/>
          </a:bodyPr>
          <a:lstStyle/>
          <a:p>
            <a:r>
              <a:rPr lang="fr-FR" dirty="0"/>
              <a:t>Point d’application : </a:t>
            </a:r>
          </a:p>
        </p:txBody>
      </p:sp>
      <p:sp>
        <p:nvSpPr>
          <p:cNvPr id="35" name="Rectangle 34"/>
          <p:cNvSpPr/>
          <p:nvPr/>
        </p:nvSpPr>
        <p:spPr>
          <a:xfrm>
            <a:off x="232893" y="2943392"/>
            <a:ext cx="2459328" cy="369332"/>
          </a:xfrm>
          <a:prstGeom prst="rect">
            <a:avLst/>
          </a:prstGeom>
        </p:spPr>
        <p:txBody>
          <a:bodyPr wrap="none">
            <a:spAutoFit/>
          </a:bodyPr>
          <a:lstStyle/>
          <a:p>
            <a:r>
              <a:rPr lang="fr-FR" dirty="0"/>
              <a:t>z = (5 – 1,56)/3 = 1,15 m</a:t>
            </a:r>
          </a:p>
        </p:txBody>
      </p:sp>
      <p:sp>
        <p:nvSpPr>
          <p:cNvPr id="38" name="Flèche droite 37"/>
          <p:cNvSpPr/>
          <p:nvPr/>
        </p:nvSpPr>
        <p:spPr>
          <a:xfrm flipH="1">
            <a:off x="3923817" y="5474826"/>
            <a:ext cx="613459" cy="277793"/>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7030A0"/>
                </a:solidFill>
              </a:ln>
              <a:solidFill>
                <a:srgbClr val="7030A0"/>
              </a:solidFill>
            </a:endParaRPr>
          </a:p>
        </p:txBody>
      </p:sp>
      <p:sp>
        <p:nvSpPr>
          <p:cNvPr id="44" name="Rectangle 43"/>
          <p:cNvSpPr/>
          <p:nvPr/>
        </p:nvSpPr>
        <p:spPr>
          <a:xfrm>
            <a:off x="4548195" y="5235179"/>
            <a:ext cx="394852" cy="369332"/>
          </a:xfrm>
          <a:prstGeom prst="rect">
            <a:avLst/>
          </a:prstGeom>
        </p:spPr>
        <p:txBody>
          <a:bodyPr wrap="none">
            <a:spAutoFit/>
          </a:bodyPr>
          <a:lstStyle/>
          <a:p>
            <a:r>
              <a:rPr lang="fr-FR" dirty="0"/>
              <a:t>Fa</a:t>
            </a:r>
          </a:p>
        </p:txBody>
      </p:sp>
      <p:sp>
        <p:nvSpPr>
          <p:cNvPr id="76" name="Rectangle 75"/>
          <p:cNvSpPr/>
          <p:nvPr/>
        </p:nvSpPr>
        <p:spPr>
          <a:xfrm>
            <a:off x="1936300" y="5445453"/>
            <a:ext cx="1143262" cy="369332"/>
          </a:xfrm>
          <a:prstGeom prst="rect">
            <a:avLst/>
          </a:prstGeom>
        </p:spPr>
        <p:txBody>
          <a:bodyPr wrap="none">
            <a:spAutoFit/>
          </a:bodyPr>
          <a:lstStyle/>
          <a:p>
            <a:r>
              <a:rPr lang="fr-FR" dirty="0"/>
              <a:t>z = 1,15 m</a:t>
            </a:r>
          </a:p>
        </p:txBody>
      </p:sp>
      <p:cxnSp>
        <p:nvCxnSpPr>
          <p:cNvPr id="50" name="Connecteur droit avec flèche 49"/>
          <p:cNvCxnSpPr/>
          <p:nvPr/>
        </p:nvCxnSpPr>
        <p:spPr>
          <a:xfrm>
            <a:off x="3171463" y="5578998"/>
            <a:ext cx="0" cy="32409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7402" name="Picture 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0426" y="5983288"/>
            <a:ext cx="84772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202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624010" cy="400110"/>
          </a:xfrm>
          <a:prstGeom prst="rect">
            <a:avLst/>
          </a:prstGeom>
          <a:noFill/>
        </p:spPr>
        <p:txBody>
          <a:bodyPr wrap="none" rtlCol="0">
            <a:spAutoFit/>
          </a:bodyPr>
          <a:lstStyle/>
          <a:p>
            <a:r>
              <a:rPr lang="fr-FR" sz="2000" b="1" dirty="0"/>
              <a:t>8. Calculs de la poussée butée pour un talus de géométrie quelconque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52</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289360" y="1238491"/>
            <a:ext cx="150471" cy="1678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p:cNvCxnSpPr>
            <a:stCxn id="2" idx="0"/>
          </p:cNvCxnSpPr>
          <p:nvPr/>
        </p:nvCxnSpPr>
        <p:spPr>
          <a:xfrm>
            <a:off x="364596" y="1238491"/>
            <a:ext cx="1672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V="1">
            <a:off x="447549" y="787078"/>
            <a:ext cx="848810" cy="441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1294431" y="787078"/>
            <a:ext cx="962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Forme libre 35"/>
          <p:cNvSpPr/>
          <p:nvPr/>
        </p:nvSpPr>
        <p:spPr>
          <a:xfrm>
            <a:off x="810221" y="1030146"/>
            <a:ext cx="105313" cy="196770"/>
          </a:xfrm>
          <a:custGeom>
            <a:avLst/>
            <a:gdLst>
              <a:gd name="connsiteX0" fmla="*/ 0 w 105313"/>
              <a:gd name="connsiteY0" fmla="*/ 196770 h 196770"/>
              <a:gd name="connsiteX1" fmla="*/ 104173 w 105313"/>
              <a:gd name="connsiteY1" fmla="*/ 104173 h 196770"/>
              <a:gd name="connsiteX2" fmla="*/ 46299 w 105313"/>
              <a:gd name="connsiteY2" fmla="*/ 0 h 196770"/>
            </a:gdLst>
            <a:ahLst/>
            <a:cxnLst>
              <a:cxn ang="0">
                <a:pos x="connsiteX0" y="connsiteY0"/>
              </a:cxn>
              <a:cxn ang="0">
                <a:pos x="connsiteX1" y="connsiteY1"/>
              </a:cxn>
              <a:cxn ang="0">
                <a:pos x="connsiteX2" y="connsiteY2"/>
              </a:cxn>
            </a:cxnLst>
            <a:rect l="l" t="t" r="r" b="b"/>
            <a:pathLst>
              <a:path w="105313" h="196770">
                <a:moveTo>
                  <a:pt x="0" y="196770"/>
                </a:moveTo>
                <a:cubicBezTo>
                  <a:pt x="48228" y="166869"/>
                  <a:pt x="96457" y="136968"/>
                  <a:pt x="104173" y="104173"/>
                </a:cubicBezTo>
                <a:cubicBezTo>
                  <a:pt x="111890" y="71378"/>
                  <a:pt x="79094" y="35689"/>
                  <a:pt x="4629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983843" y="925975"/>
            <a:ext cx="311304" cy="369332"/>
          </a:xfrm>
          <a:prstGeom prst="rect">
            <a:avLst/>
          </a:prstGeom>
          <a:noFill/>
        </p:spPr>
        <p:txBody>
          <a:bodyPr wrap="none" rtlCol="0">
            <a:spAutoFit/>
          </a:bodyPr>
          <a:lstStyle/>
          <a:p>
            <a:r>
              <a:rPr lang="fr-FR" dirty="0">
                <a:latin typeface="Symbol" panose="05050102010706020507" pitchFamily="18" charset="2"/>
              </a:rPr>
              <a:t>b</a:t>
            </a:r>
          </a:p>
        </p:txBody>
      </p:sp>
      <p:cxnSp>
        <p:nvCxnSpPr>
          <p:cNvPr id="48" name="Connecteur droit avec flèche 47"/>
          <p:cNvCxnSpPr/>
          <p:nvPr/>
        </p:nvCxnSpPr>
        <p:spPr>
          <a:xfrm>
            <a:off x="1632025" y="787078"/>
            <a:ext cx="11574" cy="47456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1655174" y="844951"/>
            <a:ext cx="389850" cy="369332"/>
          </a:xfrm>
          <a:prstGeom prst="rect">
            <a:avLst/>
          </a:prstGeom>
          <a:noFill/>
        </p:spPr>
        <p:txBody>
          <a:bodyPr wrap="none" rtlCol="0">
            <a:spAutoFit/>
          </a:bodyPr>
          <a:lstStyle/>
          <a:p>
            <a:r>
              <a:rPr lang="fr-FR" dirty="0" err="1"/>
              <a:t>h</a:t>
            </a:r>
            <a:r>
              <a:rPr lang="fr-FR" baseline="-25000" dirty="0" err="1"/>
              <a:t>R</a:t>
            </a:r>
            <a:endParaRPr lang="fr-FR" baseline="-25000" dirty="0"/>
          </a:p>
        </p:txBody>
      </p:sp>
      <p:sp>
        <p:nvSpPr>
          <p:cNvPr id="69" name="Rectangle 68"/>
          <p:cNvSpPr/>
          <p:nvPr/>
        </p:nvSpPr>
        <p:spPr>
          <a:xfrm>
            <a:off x="3057645" y="1286719"/>
            <a:ext cx="150471" cy="1678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0" name="Connecteur droit 69"/>
          <p:cNvCxnSpPr>
            <a:stCxn id="69" idx="0"/>
          </p:cNvCxnSpPr>
          <p:nvPr/>
        </p:nvCxnSpPr>
        <p:spPr>
          <a:xfrm>
            <a:off x="3132881" y="1286719"/>
            <a:ext cx="1672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a:stCxn id="77" idx="0"/>
          </p:cNvCxnSpPr>
          <p:nvPr/>
        </p:nvCxnSpPr>
        <p:spPr>
          <a:xfrm>
            <a:off x="3144456" y="837236"/>
            <a:ext cx="18461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a:off x="4400310" y="835306"/>
            <a:ext cx="11574" cy="47456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4423459" y="893179"/>
            <a:ext cx="389850" cy="369332"/>
          </a:xfrm>
          <a:prstGeom prst="rect">
            <a:avLst/>
          </a:prstGeom>
          <a:noFill/>
        </p:spPr>
        <p:txBody>
          <a:bodyPr wrap="none" rtlCol="0">
            <a:spAutoFit/>
          </a:bodyPr>
          <a:lstStyle/>
          <a:p>
            <a:r>
              <a:rPr lang="fr-FR" dirty="0" err="1"/>
              <a:t>h</a:t>
            </a:r>
            <a:r>
              <a:rPr lang="fr-FR" baseline="-25000" dirty="0" err="1"/>
              <a:t>R</a:t>
            </a:r>
            <a:endParaRPr lang="fr-FR" baseline="-25000" dirty="0"/>
          </a:p>
        </p:txBody>
      </p:sp>
      <p:sp>
        <p:nvSpPr>
          <p:cNvPr id="77" name="Rectangle 76"/>
          <p:cNvSpPr/>
          <p:nvPr/>
        </p:nvSpPr>
        <p:spPr>
          <a:xfrm>
            <a:off x="3082724" y="837236"/>
            <a:ext cx="123463" cy="435979"/>
          </a:xfrm>
          <a:prstGeom prst="rect">
            <a:avLst/>
          </a:prstGeom>
          <a:solidFill>
            <a:schemeClr val="bg1"/>
          </a:solid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6055488" y="1286719"/>
            <a:ext cx="150471" cy="1678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0" name="Connecteur droit 79"/>
          <p:cNvCxnSpPr>
            <a:stCxn id="79" idx="0"/>
          </p:cNvCxnSpPr>
          <p:nvPr/>
        </p:nvCxnSpPr>
        <p:spPr>
          <a:xfrm>
            <a:off x="6130724" y="1286719"/>
            <a:ext cx="1672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V="1">
            <a:off x="6248401" y="277793"/>
            <a:ext cx="1934901" cy="999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Forme libre 82"/>
          <p:cNvSpPr/>
          <p:nvPr/>
        </p:nvSpPr>
        <p:spPr>
          <a:xfrm>
            <a:off x="6576349" y="1078374"/>
            <a:ext cx="105313" cy="196770"/>
          </a:xfrm>
          <a:custGeom>
            <a:avLst/>
            <a:gdLst>
              <a:gd name="connsiteX0" fmla="*/ 0 w 105313"/>
              <a:gd name="connsiteY0" fmla="*/ 196770 h 196770"/>
              <a:gd name="connsiteX1" fmla="*/ 104173 w 105313"/>
              <a:gd name="connsiteY1" fmla="*/ 104173 h 196770"/>
              <a:gd name="connsiteX2" fmla="*/ 46299 w 105313"/>
              <a:gd name="connsiteY2" fmla="*/ 0 h 196770"/>
            </a:gdLst>
            <a:ahLst/>
            <a:cxnLst>
              <a:cxn ang="0">
                <a:pos x="connsiteX0" y="connsiteY0"/>
              </a:cxn>
              <a:cxn ang="0">
                <a:pos x="connsiteX1" y="connsiteY1"/>
              </a:cxn>
              <a:cxn ang="0">
                <a:pos x="connsiteX2" y="connsiteY2"/>
              </a:cxn>
            </a:cxnLst>
            <a:rect l="l" t="t" r="r" b="b"/>
            <a:pathLst>
              <a:path w="105313" h="196770">
                <a:moveTo>
                  <a:pt x="0" y="196770"/>
                </a:moveTo>
                <a:cubicBezTo>
                  <a:pt x="48228" y="166869"/>
                  <a:pt x="96457" y="136968"/>
                  <a:pt x="104173" y="104173"/>
                </a:cubicBezTo>
                <a:cubicBezTo>
                  <a:pt x="111890" y="71378"/>
                  <a:pt x="79094" y="35689"/>
                  <a:pt x="4629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p:cNvSpPr txBox="1"/>
          <p:nvPr/>
        </p:nvSpPr>
        <p:spPr>
          <a:xfrm>
            <a:off x="6749971" y="974203"/>
            <a:ext cx="311304" cy="369332"/>
          </a:xfrm>
          <a:prstGeom prst="rect">
            <a:avLst/>
          </a:prstGeom>
          <a:noFill/>
        </p:spPr>
        <p:txBody>
          <a:bodyPr wrap="none" rtlCol="0">
            <a:spAutoFit/>
          </a:bodyPr>
          <a:lstStyle/>
          <a:p>
            <a:r>
              <a:rPr lang="fr-FR" dirty="0">
                <a:latin typeface="Symbol" panose="05050102010706020507" pitchFamily="18" charset="2"/>
              </a:rPr>
              <a:t>b</a:t>
            </a:r>
          </a:p>
        </p:txBody>
      </p:sp>
      <p:cxnSp>
        <p:nvCxnSpPr>
          <p:cNvPr id="59393" name="Connecteur droit 59392"/>
          <p:cNvCxnSpPr/>
          <p:nvPr/>
        </p:nvCxnSpPr>
        <p:spPr>
          <a:xfrm>
            <a:off x="3225478" y="837236"/>
            <a:ext cx="698340" cy="21837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396" name="Connecteur droit 59395"/>
          <p:cNvCxnSpPr/>
          <p:nvPr/>
        </p:nvCxnSpPr>
        <p:spPr>
          <a:xfrm>
            <a:off x="6211747" y="1309868"/>
            <a:ext cx="1288648" cy="17689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9400" name="ZoneTexte 59399"/>
          <p:cNvSpPr txBox="1"/>
          <p:nvPr/>
        </p:nvSpPr>
        <p:spPr>
          <a:xfrm>
            <a:off x="7153156" y="2037145"/>
            <a:ext cx="119667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a</a:t>
            </a:r>
            <a:r>
              <a:rPr lang="fr-FR" dirty="0"/>
              <a:t> = </a:t>
            </a:r>
            <a:r>
              <a:rPr lang="fr-FR" dirty="0" err="1"/>
              <a:t>K</a:t>
            </a:r>
            <a:r>
              <a:rPr lang="fr-FR" baseline="-25000" dirty="0" err="1"/>
              <a:t>a</a:t>
            </a:r>
            <a:r>
              <a:rPr lang="fr-FR" baseline="-25000" dirty="0" err="1">
                <a:latin typeface="Symbol" panose="05050102010706020507" pitchFamily="18" charset="2"/>
              </a:rPr>
              <a:t>b</a:t>
            </a:r>
            <a:r>
              <a:rPr lang="fr-FR" dirty="0" err="1"/>
              <a:t>.</a:t>
            </a:r>
            <a:r>
              <a:rPr lang="fr-FR" dirty="0" err="1">
                <a:latin typeface="Symbol" panose="05050102010706020507" pitchFamily="18" charset="2"/>
              </a:rPr>
              <a:t>g</a:t>
            </a:r>
            <a:r>
              <a:rPr lang="fr-FR" dirty="0" err="1"/>
              <a:t>.z</a:t>
            </a:r>
            <a:endParaRPr lang="fr-FR" dirty="0"/>
          </a:p>
        </p:txBody>
      </p:sp>
      <p:sp>
        <p:nvSpPr>
          <p:cNvPr id="96" name="ZoneTexte 95"/>
          <p:cNvSpPr txBox="1"/>
          <p:nvPr/>
        </p:nvSpPr>
        <p:spPr>
          <a:xfrm>
            <a:off x="3821575" y="1888602"/>
            <a:ext cx="1213474" cy="369332"/>
          </a:xfrm>
          <a:prstGeom prst="rect">
            <a:avLst/>
          </a:prstGeom>
          <a:noFill/>
        </p:spPr>
        <p:txBody>
          <a:bodyPr wrap="none" rtlCol="0">
            <a:spAutoFit/>
          </a:bodyPr>
          <a:lstStyle/>
          <a:p>
            <a:r>
              <a:rPr lang="fr-FR" dirty="0">
                <a:latin typeface="Symbol" panose="05050102010706020507" pitchFamily="18" charset="2"/>
              </a:rPr>
              <a:t>s</a:t>
            </a:r>
            <a:r>
              <a:rPr lang="fr-FR" dirty="0"/>
              <a:t>’</a:t>
            </a:r>
            <a:r>
              <a:rPr lang="fr-FR" baseline="-25000" dirty="0"/>
              <a:t>a</a:t>
            </a:r>
            <a:r>
              <a:rPr lang="fr-FR" dirty="0"/>
              <a:t> = </a:t>
            </a:r>
            <a:r>
              <a:rPr lang="fr-FR" dirty="0" err="1"/>
              <a:t>K</a:t>
            </a:r>
            <a:r>
              <a:rPr lang="fr-FR" baseline="-25000" dirty="0" err="1"/>
              <a:t>a</a:t>
            </a:r>
            <a:r>
              <a:rPr lang="fr-FR" dirty="0" err="1"/>
              <a:t>.</a:t>
            </a:r>
            <a:r>
              <a:rPr lang="fr-FR" dirty="0" err="1">
                <a:latin typeface="Symbol" panose="05050102010706020507" pitchFamily="18" charset="2"/>
              </a:rPr>
              <a:t>g</a:t>
            </a:r>
            <a:r>
              <a:rPr lang="fr-FR" dirty="0" err="1"/>
              <a:t>.z</a:t>
            </a:r>
            <a:r>
              <a:rPr lang="fr-FR" dirty="0"/>
              <a:t>’</a:t>
            </a:r>
          </a:p>
        </p:txBody>
      </p:sp>
      <p:cxnSp>
        <p:nvCxnSpPr>
          <p:cNvPr id="59402" name="Connecteur droit avec flèche 59401"/>
          <p:cNvCxnSpPr/>
          <p:nvPr/>
        </p:nvCxnSpPr>
        <p:spPr>
          <a:xfrm flipH="1">
            <a:off x="2801074" y="810228"/>
            <a:ext cx="57873" cy="2176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ZoneTexte 98"/>
          <p:cNvSpPr txBox="1"/>
          <p:nvPr/>
        </p:nvSpPr>
        <p:spPr>
          <a:xfrm>
            <a:off x="2422967" y="1983129"/>
            <a:ext cx="336887" cy="369332"/>
          </a:xfrm>
          <a:prstGeom prst="rect">
            <a:avLst/>
          </a:prstGeom>
          <a:noFill/>
        </p:spPr>
        <p:txBody>
          <a:bodyPr wrap="none" rtlCol="0">
            <a:spAutoFit/>
          </a:bodyPr>
          <a:lstStyle/>
          <a:p>
            <a:r>
              <a:rPr lang="fr-FR" dirty="0"/>
              <a:t>z’</a:t>
            </a:r>
          </a:p>
        </p:txBody>
      </p:sp>
      <p:cxnSp>
        <p:nvCxnSpPr>
          <p:cNvPr id="100" name="Connecteur droit avec flèche 99"/>
          <p:cNvCxnSpPr/>
          <p:nvPr/>
        </p:nvCxnSpPr>
        <p:spPr>
          <a:xfrm flipH="1">
            <a:off x="5833641" y="1240420"/>
            <a:ext cx="0" cy="1687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ZoneTexte 101"/>
          <p:cNvSpPr txBox="1"/>
          <p:nvPr/>
        </p:nvSpPr>
        <p:spPr>
          <a:xfrm>
            <a:off x="5503761" y="2019782"/>
            <a:ext cx="276038" cy="369332"/>
          </a:xfrm>
          <a:prstGeom prst="rect">
            <a:avLst/>
          </a:prstGeom>
          <a:noFill/>
        </p:spPr>
        <p:txBody>
          <a:bodyPr wrap="none" rtlCol="0">
            <a:spAutoFit/>
          </a:bodyPr>
          <a:lstStyle/>
          <a:p>
            <a:r>
              <a:rPr lang="fr-FR" dirty="0"/>
              <a:t>z</a:t>
            </a:r>
          </a:p>
        </p:txBody>
      </p:sp>
      <p:sp>
        <p:nvSpPr>
          <p:cNvPr id="59404" name="ZoneTexte 59403"/>
          <p:cNvSpPr txBox="1"/>
          <p:nvPr/>
        </p:nvSpPr>
        <p:spPr>
          <a:xfrm>
            <a:off x="1689904" y="1944547"/>
            <a:ext cx="544011" cy="584775"/>
          </a:xfrm>
          <a:prstGeom prst="rect">
            <a:avLst/>
          </a:prstGeom>
          <a:noFill/>
        </p:spPr>
        <p:txBody>
          <a:bodyPr wrap="square" rtlCol="0">
            <a:spAutoFit/>
          </a:bodyPr>
          <a:lstStyle/>
          <a:p>
            <a:r>
              <a:rPr lang="fr-FR" sz="3200" dirty="0"/>
              <a:t>≈</a:t>
            </a: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15" name="ZoneTexte 59414"/>
          <p:cNvSpPr txBox="1"/>
          <p:nvPr/>
        </p:nvSpPr>
        <p:spPr>
          <a:xfrm>
            <a:off x="219919" y="370390"/>
            <a:ext cx="3835089" cy="369332"/>
          </a:xfrm>
          <a:prstGeom prst="rect">
            <a:avLst/>
          </a:prstGeom>
          <a:noFill/>
        </p:spPr>
        <p:txBody>
          <a:bodyPr wrap="none" rtlCol="0">
            <a:spAutoFit/>
          </a:bodyPr>
          <a:lstStyle/>
          <a:p>
            <a:r>
              <a:rPr lang="fr-FR" dirty="0"/>
              <a:t>Cas simple : méthode de superposition</a:t>
            </a:r>
          </a:p>
        </p:txBody>
      </p:sp>
      <p:sp>
        <p:nvSpPr>
          <p:cNvPr id="20" name="Flèche droite 19"/>
          <p:cNvSpPr/>
          <p:nvPr/>
        </p:nvSpPr>
        <p:spPr>
          <a:xfrm>
            <a:off x="372140" y="4635795"/>
            <a:ext cx="659218" cy="287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35" name="Groupe 34"/>
          <p:cNvGrpSpPr/>
          <p:nvPr/>
        </p:nvGrpSpPr>
        <p:grpSpPr>
          <a:xfrm>
            <a:off x="1657314" y="3288821"/>
            <a:ext cx="6137311" cy="3043237"/>
            <a:chOff x="1657314" y="3288821"/>
            <a:chExt cx="6137311" cy="3043237"/>
          </a:xfrm>
        </p:grpSpPr>
        <p:pic>
          <p:nvPicPr>
            <p:cNvPr id="839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7314" y="3288821"/>
              <a:ext cx="2384425" cy="304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4" name="Objet 43"/>
            <p:cNvGraphicFramePr>
              <a:graphicFrameLocks noChangeAspect="1"/>
            </p:cNvGraphicFramePr>
            <p:nvPr>
              <p:extLst>
                <p:ext uri="{D42A27DB-BD31-4B8C-83A1-F6EECF244321}">
                  <p14:modId xmlns:p14="http://schemas.microsoft.com/office/powerpoint/2010/main" val="3449300472"/>
                </p:ext>
              </p:extLst>
            </p:nvPr>
          </p:nvGraphicFramePr>
          <p:xfrm>
            <a:off x="4545013" y="3933825"/>
            <a:ext cx="3249612" cy="1703388"/>
          </p:xfrm>
          <a:graphic>
            <a:graphicData uri="http://schemas.openxmlformats.org/presentationml/2006/ole">
              <mc:AlternateContent xmlns:mc="http://schemas.openxmlformats.org/markup-compatibility/2006">
                <mc:Choice xmlns:v="urn:schemas-microsoft-com:vml" Requires="v">
                  <p:oleObj spid="_x0000_s83997" name="Equation" r:id="rId5" imgW="1549080" imgH="812520" progId="Equation.DSMT4">
                    <p:embed/>
                  </p:oleObj>
                </mc:Choice>
                <mc:Fallback>
                  <p:oleObj name="Equation" r:id="rId5" imgW="1549080" imgH="812520" progId="Equation.DSMT4">
                    <p:embed/>
                    <p:pic>
                      <p:nvPicPr>
                        <p:cNvPr id="0" name="Objet 594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5013" y="3933825"/>
                          <a:ext cx="3249612"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19424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624010" cy="400110"/>
          </a:xfrm>
          <a:prstGeom prst="rect">
            <a:avLst/>
          </a:prstGeom>
          <a:noFill/>
        </p:spPr>
        <p:txBody>
          <a:bodyPr wrap="none" rtlCol="0">
            <a:spAutoFit/>
          </a:bodyPr>
          <a:lstStyle/>
          <a:p>
            <a:r>
              <a:rPr lang="fr-FR" sz="2000" b="1" dirty="0"/>
              <a:t>8. Calculs de la poussée butée pour un talus de géométrie quelconque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53</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280601"/>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8" name="Rectangle 28"/>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b="1" dirty="0"/>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15" name="ZoneTexte 59414"/>
          <p:cNvSpPr txBox="1"/>
          <p:nvPr/>
        </p:nvSpPr>
        <p:spPr>
          <a:xfrm>
            <a:off x="115747" y="509287"/>
            <a:ext cx="5944576" cy="369332"/>
          </a:xfrm>
          <a:prstGeom prst="rect">
            <a:avLst/>
          </a:prstGeom>
          <a:noFill/>
        </p:spPr>
        <p:txBody>
          <a:bodyPr wrap="none" rtlCol="0">
            <a:spAutoFit/>
          </a:bodyPr>
          <a:lstStyle/>
          <a:p>
            <a:r>
              <a:rPr lang="fr-FR" dirty="0"/>
              <a:t>Méthode de </a:t>
            </a:r>
            <a:r>
              <a:rPr lang="fr-FR" dirty="0" err="1"/>
              <a:t>Culmann</a:t>
            </a:r>
            <a:r>
              <a:rPr lang="fr-FR" dirty="0"/>
              <a:t> (extension de la méthode de Coulomb)</a:t>
            </a: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04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69043"/>
            <a:ext cx="4771118" cy="242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ZoneTexte 55"/>
          <p:cNvSpPr txBox="1"/>
          <p:nvPr/>
        </p:nvSpPr>
        <p:spPr>
          <a:xfrm>
            <a:off x="4815069" y="1111170"/>
            <a:ext cx="3958541" cy="1754326"/>
          </a:xfrm>
          <a:prstGeom prst="rect">
            <a:avLst/>
          </a:prstGeom>
          <a:noFill/>
        </p:spPr>
        <p:txBody>
          <a:bodyPr wrap="square" rtlCol="0">
            <a:spAutoFit/>
          </a:bodyPr>
          <a:lstStyle/>
          <a:p>
            <a:r>
              <a:rPr lang="fr-FR" b="1" dirty="0"/>
              <a:t>CULMANN</a:t>
            </a:r>
            <a:r>
              <a:rPr lang="fr-FR" dirty="0"/>
              <a:t> a proposé une méthode permettant de décrire la variation de P sur le même graphique en faisant tourner le dynamique de               pour faire coïncider le vecteur  avec le vecteur directeur du plan de coupure </a:t>
            </a: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9392" name="Objet 59391"/>
          <p:cNvGraphicFramePr>
            <a:graphicFrameLocks noChangeAspect="1"/>
          </p:cNvGraphicFramePr>
          <p:nvPr>
            <p:extLst>
              <p:ext uri="{D42A27DB-BD31-4B8C-83A1-F6EECF244321}">
                <p14:modId xmlns:p14="http://schemas.microsoft.com/office/powerpoint/2010/main" val="4088408080"/>
              </p:ext>
            </p:extLst>
          </p:nvPr>
        </p:nvGraphicFramePr>
        <p:xfrm>
          <a:off x="7258043" y="1905941"/>
          <a:ext cx="635884" cy="470267"/>
        </p:xfrm>
        <a:graphic>
          <a:graphicData uri="http://schemas.openxmlformats.org/presentationml/2006/ole">
            <mc:AlternateContent xmlns:mc="http://schemas.openxmlformats.org/markup-compatibility/2006">
              <mc:Choice xmlns:v="urn:schemas-microsoft-com:vml" Requires="v">
                <p:oleObj spid="_x0000_s60712" name="Equation" r:id="rId5" imgW="495000" imgH="368280" progId="Equation.DSMT4">
                  <p:embed/>
                </p:oleObj>
              </mc:Choice>
              <mc:Fallback>
                <p:oleObj name="Equation" r:id="rId5" imgW="495000" imgH="368280" progId="Equation.DSMT4">
                  <p:embed/>
                  <p:pic>
                    <p:nvPicPr>
                      <p:cNvPr id="0" name="Object 9"/>
                      <p:cNvPicPr>
                        <a:picLocks noChangeAspect="1" noChangeArrowheads="1"/>
                      </p:cNvPicPr>
                      <p:nvPr/>
                    </p:nvPicPr>
                    <p:blipFill>
                      <a:blip r:embed="rId6"/>
                      <a:srcRect/>
                      <a:stretch>
                        <a:fillRect/>
                      </a:stretch>
                    </p:blipFill>
                    <p:spPr bwMode="auto">
                      <a:xfrm>
                        <a:off x="7258043" y="1905941"/>
                        <a:ext cx="635884" cy="470267"/>
                      </a:xfrm>
                      <a:prstGeom prst="rect">
                        <a:avLst/>
                      </a:prstGeom>
                      <a:noFill/>
                    </p:spPr>
                  </p:pic>
                </p:oleObj>
              </mc:Fallback>
            </mc:AlternateContent>
          </a:graphicData>
        </a:graphic>
      </p:graphicFrame>
      <p:pic>
        <p:nvPicPr>
          <p:cNvPr id="60427"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4256" y="3483980"/>
            <a:ext cx="4501252" cy="286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e 37"/>
          <p:cNvGrpSpPr/>
          <p:nvPr/>
        </p:nvGrpSpPr>
        <p:grpSpPr>
          <a:xfrm rot="14186983">
            <a:off x="1910687" y="4954137"/>
            <a:ext cx="818865" cy="984914"/>
            <a:chOff x="1910687" y="4954137"/>
            <a:chExt cx="818865" cy="984914"/>
          </a:xfrm>
        </p:grpSpPr>
        <p:cxnSp>
          <p:nvCxnSpPr>
            <p:cNvPr id="29" name="Connecteur droit avec flèche 28"/>
            <p:cNvCxnSpPr/>
            <p:nvPr/>
          </p:nvCxnSpPr>
          <p:spPr>
            <a:xfrm>
              <a:off x="1910687" y="4954137"/>
              <a:ext cx="13647" cy="982639"/>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V="1">
              <a:off x="1912963" y="5813946"/>
              <a:ext cx="816589" cy="125105"/>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flipH="1" flipV="1">
              <a:off x="1910687" y="4954137"/>
              <a:ext cx="796121" cy="850711"/>
            </a:xfrm>
            <a:prstGeom prst="straightConnector1">
              <a:avLst/>
            </a:prstGeom>
            <a:ln>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8" name="Forme libre 47"/>
          <p:cNvSpPr/>
          <p:nvPr/>
        </p:nvSpPr>
        <p:spPr>
          <a:xfrm>
            <a:off x="2006221" y="4622638"/>
            <a:ext cx="641445" cy="222317"/>
          </a:xfrm>
          <a:custGeom>
            <a:avLst/>
            <a:gdLst>
              <a:gd name="connsiteX0" fmla="*/ 982639 w 982639"/>
              <a:gd name="connsiteY0" fmla="*/ 304203 h 495272"/>
              <a:gd name="connsiteX1" fmla="*/ 409433 w 982639"/>
              <a:gd name="connsiteY1" fmla="*/ 3953 h 495272"/>
              <a:gd name="connsiteX2" fmla="*/ 0 w 982639"/>
              <a:gd name="connsiteY2" fmla="*/ 495272 h 495272"/>
            </a:gdLst>
            <a:ahLst/>
            <a:cxnLst>
              <a:cxn ang="0">
                <a:pos x="connsiteX0" y="connsiteY0"/>
              </a:cxn>
              <a:cxn ang="0">
                <a:pos x="connsiteX1" y="connsiteY1"/>
              </a:cxn>
              <a:cxn ang="0">
                <a:pos x="connsiteX2" y="connsiteY2"/>
              </a:cxn>
            </a:cxnLst>
            <a:rect l="l" t="t" r="r" b="b"/>
            <a:pathLst>
              <a:path w="982639" h="495272">
                <a:moveTo>
                  <a:pt x="982639" y="304203"/>
                </a:moveTo>
                <a:cubicBezTo>
                  <a:pt x="777922" y="138155"/>
                  <a:pt x="573206" y="-27892"/>
                  <a:pt x="409433" y="3953"/>
                </a:cubicBezTo>
                <a:cubicBezTo>
                  <a:pt x="245660" y="35798"/>
                  <a:pt x="122830" y="265535"/>
                  <a:pt x="0" y="495272"/>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0" name="Objet 49"/>
          <p:cNvGraphicFramePr>
            <a:graphicFrameLocks noChangeAspect="1"/>
          </p:cNvGraphicFramePr>
          <p:nvPr>
            <p:extLst>
              <p:ext uri="{D42A27DB-BD31-4B8C-83A1-F6EECF244321}">
                <p14:modId xmlns:p14="http://schemas.microsoft.com/office/powerpoint/2010/main" val="4269715187"/>
              </p:ext>
            </p:extLst>
          </p:nvPr>
        </p:nvGraphicFramePr>
        <p:xfrm>
          <a:off x="2087823" y="4092505"/>
          <a:ext cx="636588" cy="469900"/>
        </p:xfrm>
        <a:graphic>
          <a:graphicData uri="http://schemas.openxmlformats.org/presentationml/2006/ole">
            <mc:AlternateContent xmlns:mc="http://schemas.openxmlformats.org/markup-compatibility/2006">
              <mc:Choice xmlns:v="urn:schemas-microsoft-com:vml" Requires="v">
                <p:oleObj spid="_x0000_s60713" name="Equation" r:id="rId8" imgW="495000" imgH="368280" progId="Equation.DSMT4">
                  <p:embed/>
                </p:oleObj>
              </mc:Choice>
              <mc:Fallback>
                <p:oleObj name="Equation" r:id="rId8" imgW="495000" imgH="368280" progId="Equation.DSMT4">
                  <p:embed/>
                  <p:pic>
                    <p:nvPicPr>
                      <p:cNvPr id="0" name="Objet 593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7823" y="4092505"/>
                        <a:ext cx="6365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3" name="Connecteur droit 52"/>
          <p:cNvCxnSpPr/>
          <p:nvPr/>
        </p:nvCxnSpPr>
        <p:spPr>
          <a:xfrm>
            <a:off x="2142699" y="6059606"/>
            <a:ext cx="1296537"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5" name="Forme libre 54"/>
          <p:cNvSpPr/>
          <p:nvPr/>
        </p:nvSpPr>
        <p:spPr>
          <a:xfrm>
            <a:off x="2620370" y="5759355"/>
            <a:ext cx="137649" cy="300251"/>
          </a:xfrm>
          <a:custGeom>
            <a:avLst/>
            <a:gdLst>
              <a:gd name="connsiteX0" fmla="*/ 54591 w 137649"/>
              <a:gd name="connsiteY0" fmla="*/ 300251 h 300251"/>
              <a:gd name="connsiteX1" fmla="*/ 136478 w 137649"/>
              <a:gd name="connsiteY1" fmla="*/ 122830 h 300251"/>
              <a:gd name="connsiteX2" fmla="*/ 0 w 137649"/>
              <a:gd name="connsiteY2" fmla="*/ 0 h 300251"/>
            </a:gdLst>
            <a:ahLst/>
            <a:cxnLst>
              <a:cxn ang="0">
                <a:pos x="connsiteX0" y="connsiteY0"/>
              </a:cxn>
              <a:cxn ang="0">
                <a:pos x="connsiteX1" y="connsiteY1"/>
              </a:cxn>
              <a:cxn ang="0">
                <a:pos x="connsiteX2" y="connsiteY2"/>
              </a:cxn>
            </a:cxnLst>
            <a:rect l="l" t="t" r="r" b="b"/>
            <a:pathLst>
              <a:path w="137649" h="300251">
                <a:moveTo>
                  <a:pt x="54591" y="300251"/>
                </a:moveTo>
                <a:cubicBezTo>
                  <a:pt x="100084" y="236561"/>
                  <a:pt x="145577" y="172872"/>
                  <a:pt x="136478" y="122830"/>
                </a:cubicBezTo>
                <a:cubicBezTo>
                  <a:pt x="127380" y="72788"/>
                  <a:pt x="63690" y="36394"/>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7" name="Objet 56"/>
          <p:cNvGraphicFramePr>
            <a:graphicFrameLocks noChangeAspect="1"/>
          </p:cNvGraphicFramePr>
          <p:nvPr>
            <p:extLst>
              <p:ext uri="{D42A27DB-BD31-4B8C-83A1-F6EECF244321}">
                <p14:modId xmlns:p14="http://schemas.microsoft.com/office/powerpoint/2010/main" val="3948885488"/>
              </p:ext>
            </p:extLst>
          </p:nvPr>
        </p:nvGraphicFramePr>
        <p:xfrm>
          <a:off x="2806131" y="5743268"/>
          <a:ext cx="212725" cy="227012"/>
        </p:xfrm>
        <a:graphic>
          <a:graphicData uri="http://schemas.openxmlformats.org/presentationml/2006/ole">
            <mc:AlternateContent xmlns:mc="http://schemas.openxmlformats.org/markup-compatibility/2006">
              <mc:Choice xmlns:v="urn:schemas-microsoft-com:vml" Requires="v">
                <p:oleObj spid="_x0000_s60714" name="Equation" r:id="rId10" imgW="164880" imgH="177480" progId="Equation.DSMT4">
                  <p:embed/>
                </p:oleObj>
              </mc:Choice>
              <mc:Fallback>
                <p:oleObj name="Equation" r:id="rId10" imgW="164880" imgH="177480" progId="Equation.DSMT4">
                  <p:embed/>
                  <p:pic>
                    <p:nvPicPr>
                      <p:cNvPr id="0" name="Objet 49"/>
                      <p:cNvPicPr>
                        <a:picLocks noChangeAspect="1" noChangeArrowheads="1"/>
                      </p:cNvPicPr>
                      <p:nvPr/>
                    </p:nvPicPr>
                    <p:blipFill>
                      <a:blip r:embed="rId11"/>
                      <a:srcRect/>
                      <a:stretch>
                        <a:fillRect/>
                      </a:stretch>
                    </p:blipFill>
                    <p:spPr bwMode="auto">
                      <a:xfrm>
                        <a:off x="2806131" y="5743268"/>
                        <a:ext cx="212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 name="ZoneTexte 58"/>
          <p:cNvSpPr txBox="1"/>
          <p:nvPr/>
        </p:nvSpPr>
        <p:spPr>
          <a:xfrm>
            <a:off x="3009014" y="5358809"/>
            <a:ext cx="389850" cy="369332"/>
          </a:xfrm>
          <a:prstGeom prst="rect">
            <a:avLst/>
          </a:prstGeom>
          <a:noFill/>
        </p:spPr>
        <p:txBody>
          <a:bodyPr wrap="none" rtlCol="0">
            <a:spAutoFit/>
          </a:bodyPr>
          <a:lstStyle/>
          <a:p>
            <a:r>
              <a:rPr lang="fr-FR" dirty="0"/>
              <a:t>W</a:t>
            </a:r>
          </a:p>
        </p:txBody>
      </p:sp>
      <p:sp>
        <p:nvSpPr>
          <p:cNvPr id="59393" name="Forme libre 59392"/>
          <p:cNvSpPr/>
          <p:nvPr/>
        </p:nvSpPr>
        <p:spPr>
          <a:xfrm>
            <a:off x="2232837" y="5582093"/>
            <a:ext cx="276447" cy="233916"/>
          </a:xfrm>
          <a:custGeom>
            <a:avLst/>
            <a:gdLst>
              <a:gd name="connsiteX0" fmla="*/ 265813 w 265813"/>
              <a:gd name="connsiteY0" fmla="*/ 202019 h 202019"/>
              <a:gd name="connsiteX1" fmla="*/ 212651 w 265813"/>
              <a:gd name="connsiteY1" fmla="*/ 63795 h 202019"/>
              <a:gd name="connsiteX2" fmla="*/ 0 w 265813"/>
              <a:gd name="connsiteY2" fmla="*/ 0 h 202019"/>
            </a:gdLst>
            <a:ahLst/>
            <a:cxnLst>
              <a:cxn ang="0">
                <a:pos x="connsiteX0" y="connsiteY0"/>
              </a:cxn>
              <a:cxn ang="0">
                <a:pos x="connsiteX1" y="connsiteY1"/>
              </a:cxn>
              <a:cxn ang="0">
                <a:pos x="connsiteX2" y="connsiteY2"/>
              </a:cxn>
            </a:cxnLst>
            <a:rect l="l" t="t" r="r" b="b"/>
            <a:pathLst>
              <a:path w="265813" h="202019">
                <a:moveTo>
                  <a:pt x="265813" y="202019"/>
                </a:moveTo>
                <a:cubicBezTo>
                  <a:pt x="261383" y="149742"/>
                  <a:pt x="256953" y="97465"/>
                  <a:pt x="212651" y="63795"/>
                </a:cubicBezTo>
                <a:cubicBezTo>
                  <a:pt x="168349" y="30125"/>
                  <a:pt x="84174" y="15062"/>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9394" name="Objet 59393"/>
          <p:cNvGraphicFramePr>
            <a:graphicFrameLocks noChangeAspect="1"/>
          </p:cNvGraphicFramePr>
          <p:nvPr>
            <p:extLst>
              <p:ext uri="{D42A27DB-BD31-4B8C-83A1-F6EECF244321}">
                <p14:modId xmlns:p14="http://schemas.microsoft.com/office/powerpoint/2010/main" val="46336636"/>
              </p:ext>
            </p:extLst>
          </p:nvPr>
        </p:nvGraphicFramePr>
        <p:xfrm>
          <a:off x="2270753" y="5337766"/>
          <a:ext cx="578772" cy="276895"/>
        </p:xfrm>
        <a:graphic>
          <a:graphicData uri="http://schemas.openxmlformats.org/presentationml/2006/ole">
            <mc:AlternateContent xmlns:mc="http://schemas.openxmlformats.org/markup-compatibility/2006">
              <mc:Choice xmlns:v="urn:schemas-microsoft-com:vml" Requires="v">
                <p:oleObj spid="_x0000_s60715" name="Equation" r:id="rId12" imgW="342720" imgH="177480" progId="Equation.DSMT4">
                  <p:embed/>
                </p:oleObj>
              </mc:Choice>
              <mc:Fallback>
                <p:oleObj name="Equation" r:id="rId12" imgW="342720" imgH="177480" progId="Equation.DSMT4">
                  <p:embed/>
                  <p:pic>
                    <p:nvPicPr>
                      <p:cNvPr id="0" name="Objet 56"/>
                      <p:cNvPicPr>
                        <a:picLocks noChangeAspect="1" noChangeArrowheads="1"/>
                      </p:cNvPicPr>
                      <p:nvPr/>
                    </p:nvPicPr>
                    <p:blipFill>
                      <a:blip r:embed="rId13"/>
                      <a:srcRect/>
                      <a:stretch>
                        <a:fillRect/>
                      </a:stretch>
                    </p:blipFill>
                    <p:spPr bwMode="auto">
                      <a:xfrm>
                        <a:off x="2270753" y="5337766"/>
                        <a:ext cx="578772" cy="2768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4841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624010" cy="400110"/>
          </a:xfrm>
          <a:prstGeom prst="rect">
            <a:avLst/>
          </a:prstGeom>
          <a:noFill/>
        </p:spPr>
        <p:txBody>
          <a:bodyPr wrap="none" rtlCol="0">
            <a:spAutoFit/>
          </a:bodyPr>
          <a:lstStyle/>
          <a:p>
            <a:r>
              <a:rPr lang="fr-FR" sz="2000" b="1" dirty="0"/>
              <a:t>8. Calculs de la poussée butée pour un talus de géométrie quelconque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54</a:t>
            </a:fld>
            <a:endParaRPr lang="fr-FR" dirty="0"/>
          </a:p>
        </p:txBody>
      </p:sp>
      <p:sp>
        <p:nvSpPr>
          <p:cNvPr id="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15" name="ZoneTexte 59414"/>
          <p:cNvSpPr txBox="1"/>
          <p:nvPr/>
        </p:nvSpPr>
        <p:spPr>
          <a:xfrm>
            <a:off x="115747" y="509287"/>
            <a:ext cx="1245021" cy="369332"/>
          </a:xfrm>
          <a:prstGeom prst="rect">
            <a:avLst/>
          </a:prstGeom>
          <a:noFill/>
        </p:spPr>
        <p:txBody>
          <a:bodyPr wrap="none" rtlCol="0">
            <a:spAutoFit/>
          </a:bodyPr>
          <a:lstStyle/>
          <a:p>
            <a:r>
              <a:rPr lang="fr-FR" dirty="0"/>
              <a:t>Application</a:t>
            </a: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59401" name="Groupe 59400"/>
          <p:cNvGrpSpPr/>
          <p:nvPr/>
        </p:nvGrpSpPr>
        <p:grpSpPr>
          <a:xfrm>
            <a:off x="348343" y="1423701"/>
            <a:ext cx="4031662" cy="3046493"/>
            <a:chOff x="0" y="1365644"/>
            <a:chExt cx="4031662" cy="3046493"/>
          </a:xfrm>
        </p:grpSpPr>
        <p:sp>
          <p:nvSpPr>
            <p:cNvPr id="2" name="Rectangle 1"/>
            <p:cNvSpPr/>
            <p:nvPr/>
          </p:nvSpPr>
          <p:spPr>
            <a:xfrm>
              <a:off x="998675" y="2605997"/>
              <a:ext cx="17742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35"/>
            <p:cNvCxnSpPr/>
            <p:nvPr/>
          </p:nvCxnSpPr>
          <p:spPr>
            <a:xfrm flipV="1">
              <a:off x="1177688" y="2075327"/>
              <a:ext cx="873456" cy="518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2053419" y="2077603"/>
              <a:ext cx="1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95" name="Connecteur droit avec flèche 59394"/>
            <p:cNvCxnSpPr/>
            <p:nvPr/>
          </p:nvCxnSpPr>
          <p:spPr>
            <a:xfrm>
              <a:off x="1164040" y="1816019"/>
              <a:ext cx="900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9396" name="ZoneTexte 59395"/>
            <p:cNvSpPr txBox="1"/>
            <p:nvPr/>
          </p:nvSpPr>
          <p:spPr>
            <a:xfrm>
              <a:off x="1355109" y="1365644"/>
              <a:ext cx="538930" cy="369332"/>
            </a:xfrm>
            <a:prstGeom prst="rect">
              <a:avLst/>
            </a:prstGeom>
            <a:noFill/>
          </p:spPr>
          <p:txBody>
            <a:bodyPr wrap="none" rtlCol="0">
              <a:spAutoFit/>
            </a:bodyPr>
            <a:lstStyle/>
            <a:p>
              <a:r>
                <a:rPr lang="fr-FR" dirty="0"/>
                <a:t>5 m</a:t>
              </a:r>
            </a:p>
          </p:txBody>
        </p:sp>
        <p:cxnSp>
          <p:nvCxnSpPr>
            <p:cNvPr id="81" name="Connecteur droit avec flèche 80"/>
            <p:cNvCxnSpPr/>
            <p:nvPr/>
          </p:nvCxnSpPr>
          <p:spPr>
            <a:xfrm>
              <a:off x="743233" y="2050305"/>
              <a:ext cx="0" cy="54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0" y="3364927"/>
              <a:ext cx="655949" cy="369332"/>
            </a:xfrm>
            <a:prstGeom prst="rect">
              <a:avLst/>
            </a:prstGeom>
            <a:noFill/>
          </p:spPr>
          <p:txBody>
            <a:bodyPr wrap="none" rtlCol="0">
              <a:spAutoFit/>
            </a:bodyPr>
            <a:lstStyle/>
            <a:p>
              <a:r>
                <a:rPr lang="fr-FR" dirty="0"/>
                <a:t>10 m</a:t>
              </a:r>
            </a:p>
          </p:txBody>
        </p:sp>
        <p:sp>
          <p:nvSpPr>
            <p:cNvPr id="83" name="ZoneTexte 82"/>
            <p:cNvSpPr txBox="1"/>
            <p:nvPr/>
          </p:nvSpPr>
          <p:spPr>
            <a:xfrm>
              <a:off x="92350" y="2111608"/>
              <a:ext cx="538930" cy="369332"/>
            </a:xfrm>
            <a:prstGeom prst="rect">
              <a:avLst/>
            </a:prstGeom>
            <a:noFill/>
          </p:spPr>
          <p:txBody>
            <a:bodyPr wrap="none" rtlCol="0">
              <a:spAutoFit/>
            </a:bodyPr>
            <a:lstStyle/>
            <a:p>
              <a:r>
                <a:rPr lang="fr-FR" dirty="0"/>
                <a:t>3 m</a:t>
              </a:r>
            </a:p>
          </p:txBody>
        </p:sp>
        <p:cxnSp>
          <p:nvCxnSpPr>
            <p:cNvPr id="84" name="Connecteur droit avec flèche 83"/>
            <p:cNvCxnSpPr/>
            <p:nvPr/>
          </p:nvCxnSpPr>
          <p:spPr>
            <a:xfrm>
              <a:off x="745509" y="2612137"/>
              <a:ext cx="0" cy="180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1174617" y="2605997"/>
              <a:ext cx="4594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398" name="Forme libre 59397"/>
            <p:cNvSpPr/>
            <p:nvPr/>
          </p:nvSpPr>
          <p:spPr>
            <a:xfrm>
              <a:off x="1435147" y="2457678"/>
              <a:ext cx="38100" cy="157162"/>
            </a:xfrm>
            <a:custGeom>
              <a:avLst/>
              <a:gdLst>
                <a:gd name="connsiteX0" fmla="*/ 0 w 38100"/>
                <a:gd name="connsiteY0" fmla="*/ 157162 h 157162"/>
                <a:gd name="connsiteX1" fmla="*/ 38100 w 38100"/>
                <a:gd name="connsiteY1" fmla="*/ 71437 h 157162"/>
                <a:gd name="connsiteX2" fmla="*/ 0 w 38100"/>
                <a:gd name="connsiteY2" fmla="*/ 0 h 157162"/>
              </a:gdLst>
              <a:ahLst/>
              <a:cxnLst>
                <a:cxn ang="0">
                  <a:pos x="connsiteX0" y="connsiteY0"/>
                </a:cxn>
                <a:cxn ang="0">
                  <a:pos x="connsiteX1" y="connsiteY1"/>
                </a:cxn>
                <a:cxn ang="0">
                  <a:pos x="connsiteX2" y="connsiteY2"/>
                </a:cxn>
              </a:cxnLst>
              <a:rect l="l" t="t" r="r" b="b"/>
              <a:pathLst>
                <a:path w="38100" h="157162">
                  <a:moveTo>
                    <a:pt x="0" y="157162"/>
                  </a:moveTo>
                  <a:cubicBezTo>
                    <a:pt x="19050" y="127396"/>
                    <a:pt x="38100" y="97631"/>
                    <a:pt x="38100" y="71437"/>
                  </a:cubicBezTo>
                  <a:cubicBezTo>
                    <a:pt x="38100" y="45243"/>
                    <a:pt x="19050" y="22621"/>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399" name="ZoneTexte 59398"/>
            <p:cNvSpPr txBox="1"/>
            <p:nvPr/>
          </p:nvSpPr>
          <p:spPr>
            <a:xfrm>
              <a:off x="1468485" y="2357666"/>
              <a:ext cx="627095" cy="276999"/>
            </a:xfrm>
            <a:prstGeom prst="rect">
              <a:avLst/>
            </a:prstGeom>
            <a:noFill/>
          </p:spPr>
          <p:txBody>
            <a:bodyPr wrap="none" rtlCol="0">
              <a:spAutoFit/>
            </a:bodyPr>
            <a:lstStyle/>
            <a:p>
              <a:r>
                <a:rPr lang="fr-FR" sz="1200" dirty="0">
                  <a:latin typeface="Symbol" panose="05050102010706020507" pitchFamily="18" charset="2"/>
                </a:rPr>
                <a:t>b</a:t>
              </a:r>
              <a:r>
                <a:rPr lang="fr-FR" sz="1200" dirty="0"/>
                <a:t> = 30°</a:t>
              </a:r>
            </a:p>
          </p:txBody>
        </p:sp>
        <p:sp>
          <p:nvSpPr>
            <p:cNvPr id="59400" name="Rectangle 59399"/>
            <p:cNvSpPr/>
            <p:nvPr/>
          </p:nvSpPr>
          <p:spPr>
            <a:xfrm>
              <a:off x="1905682" y="2957651"/>
              <a:ext cx="2125980" cy="1200329"/>
            </a:xfrm>
            <a:prstGeom prst="rect">
              <a:avLst/>
            </a:prstGeom>
          </p:spPr>
          <p:txBody>
            <a:bodyPr wrap="square">
              <a:spAutoFit/>
            </a:bodyPr>
            <a:lstStyle/>
            <a:p>
              <a:r>
                <a:rPr lang="fr-FR" dirty="0">
                  <a:sym typeface="Symbol"/>
                </a:rPr>
                <a:t></a:t>
              </a:r>
              <a:r>
                <a:rPr lang="fr-FR" dirty="0"/>
                <a:t> =	18kN/m</a:t>
              </a:r>
              <a:r>
                <a:rPr lang="fr-FR" baseline="30000" dirty="0"/>
                <a:t>3</a:t>
              </a:r>
              <a:endParaRPr lang="fr-FR" dirty="0"/>
            </a:p>
            <a:p>
              <a:r>
                <a:rPr lang="fr-FR" dirty="0">
                  <a:sym typeface="Symbol"/>
                </a:rPr>
                <a:t></a:t>
              </a:r>
              <a:r>
                <a:rPr lang="fr-FR" dirty="0"/>
                <a:t>’ =	30°</a:t>
              </a:r>
            </a:p>
            <a:p>
              <a:r>
                <a:rPr lang="fr-FR" dirty="0"/>
                <a:t>C’ =	0</a:t>
              </a:r>
            </a:p>
            <a:p>
              <a:r>
                <a:rPr lang="fr-FR" dirty="0">
                  <a:sym typeface="Symbol"/>
                </a:rPr>
                <a:t></a:t>
              </a:r>
              <a:r>
                <a:rPr lang="fr-FR" baseline="-25000" dirty="0">
                  <a:sym typeface="Symbol"/>
                </a:rPr>
                <a:t>a</a:t>
              </a:r>
              <a:r>
                <a:rPr lang="fr-FR" dirty="0"/>
                <a:t> =	15°</a:t>
              </a:r>
            </a:p>
          </p:txBody>
        </p:sp>
      </p:grpSp>
      <p:sp>
        <p:nvSpPr>
          <p:cNvPr id="59403" name="ZoneTexte 59402"/>
          <p:cNvSpPr txBox="1"/>
          <p:nvPr/>
        </p:nvSpPr>
        <p:spPr>
          <a:xfrm>
            <a:off x="4688114" y="3004457"/>
            <a:ext cx="4141775" cy="1200329"/>
          </a:xfrm>
          <a:prstGeom prst="rect">
            <a:avLst/>
          </a:prstGeom>
          <a:noFill/>
        </p:spPr>
        <p:txBody>
          <a:bodyPr wrap="none" rtlCol="0">
            <a:spAutoFit/>
          </a:bodyPr>
          <a:lstStyle/>
          <a:p>
            <a:r>
              <a:rPr lang="fr-FR" dirty="0"/>
              <a:t>Calculer la poussée qui s’exerce sur l’écran</a:t>
            </a:r>
          </a:p>
          <a:p>
            <a:r>
              <a:rPr lang="fr-FR" dirty="0"/>
              <a:t>par les deux méthodes:</a:t>
            </a:r>
          </a:p>
          <a:p>
            <a:pPr marL="285750" indent="-285750">
              <a:buFontTx/>
              <a:buChar char="-"/>
            </a:pPr>
            <a:r>
              <a:rPr lang="fr-FR" dirty="0"/>
              <a:t>méthode de superposition</a:t>
            </a:r>
          </a:p>
          <a:p>
            <a:pPr marL="285750" indent="-285750">
              <a:buFontTx/>
              <a:buChar char="-"/>
            </a:pPr>
            <a:r>
              <a:rPr lang="fr-FR" dirty="0"/>
              <a:t>construction de </a:t>
            </a:r>
            <a:r>
              <a:rPr lang="fr-FR" dirty="0" err="1"/>
              <a:t>Culmann</a:t>
            </a:r>
            <a:endParaRPr lang="fr-FR" dirty="0"/>
          </a:p>
        </p:txBody>
      </p:sp>
    </p:spTree>
    <p:extLst>
      <p:ext uri="{BB962C8B-B14F-4D97-AF65-F5344CB8AC3E}">
        <p14:creationId xmlns:p14="http://schemas.microsoft.com/office/powerpoint/2010/main" val="1770619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624010" cy="400110"/>
          </a:xfrm>
          <a:prstGeom prst="rect">
            <a:avLst/>
          </a:prstGeom>
          <a:noFill/>
        </p:spPr>
        <p:txBody>
          <a:bodyPr wrap="none" rtlCol="0">
            <a:spAutoFit/>
          </a:bodyPr>
          <a:lstStyle/>
          <a:p>
            <a:r>
              <a:rPr lang="fr-FR" sz="2000" b="1" dirty="0"/>
              <a:t>8. Calculs de la poussée butée pour un talus de géométrie quelconque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55</a:t>
            </a:fld>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15" name="ZoneTexte 59414"/>
          <p:cNvSpPr txBox="1"/>
          <p:nvPr/>
        </p:nvSpPr>
        <p:spPr>
          <a:xfrm>
            <a:off x="115747" y="509287"/>
            <a:ext cx="1245021" cy="369332"/>
          </a:xfrm>
          <a:prstGeom prst="rect">
            <a:avLst/>
          </a:prstGeom>
          <a:noFill/>
        </p:spPr>
        <p:txBody>
          <a:bodyPr wrap="none" rtlCol="0">
            <a:spAutoFit/>
          </a:bodyPr>
          <a:lstStyle/>
          <a:p>
            <a:r>
              <a:rPr lang="fr-FR" dirty="0"/>
              <a:t>Application</a:t>
            </a: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1042221" y="2707598"/>
            <a:ext cx="17742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35"/>
          <p:cNvCxnSpPr/>
          <p:nvPr/>
        </p:nvCxnSpPr>
        <p:spPr>
          <a:xfrm flipV="1">
            <a:off x="1221234" y="2176928"/>
            <a:ext cx="873456" cy="518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2096965" y="2179204"/>
            <a:ext cx="10961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95" name="Connecteur droit avec flèche 59394"/>
          <p:cNvCxnSpPr/>
          <p:nvPr/>
        </p:nvCxnSpPr>
        <p:spPr>
          <a:xfrm>
            <a:off x="1207586" y="1917620"/>
            <a:ext cx="900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9396" name="ZoneTexte 59395"/>
          <p:cNvSpPr txBox="1"/>
          <p:nvPr/>
        </p:nvSpPr>
        <p:spPr>
          <a:xfrm>
            <a:off x="1355109" y="1496273"/>
            <a:ext cx="538930" cy="369332"/>
          </a:xfrm>
          <a:prstGeom prst="rect">
            <a:avLst/>
          </a:prstGeom>
          <a:noFill/>
        </p:spPr>
        <p:txBody>
          <a:bodyPr wrap="none" rtlCol="0">
            <a:spAutoFit/>
          </a:bodyPr>
          <a:lstStyle/>
          <a:p>
            <a:r>
              <a:rPr lang="fr-FR" dirty="0"/>
              <a:t>5 m</a:t>
            </a:r>
          </a:p>
        </p:txBody>
      </p:sp>
      <p:cxnSp>
        <p:nvCxnSpPr>
          <p:cNvPr id="81" name="Connecteur droit avec flèche 80"/>
          <p:cNvCxnSpPr/>
          <p:nvPr/>
        </p:nvCxnSpPr>
        <p:spPr>
          <a:xfrm>
            <a:off x="786779" y="2151906"/>
            <a:ext cx="0" cy="54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43546" y="3466528"/>
            <a:ext cx="655949" cy="369332"/>
          </a:xfrm>
          <a:prstGeom prst="rect">
            <a:avLst/>
          </a:prstGeom>
          <a:noFill/>
        </p:spPr>
        <p:txBody>
          <a:bodyPr wrap="none" rtlCol="0">
            <a:spAutoFit/>
          </a:bodyPr>
          <a:lstStyle/>
          <a:p>
            <a:r>
              <a:rPr lang="fr-FR" dirty="0"/>
              <a:t>10 m</a:t>
            </a:r>
          </a:p>
        </p:txBody>
      </p:sp>
      <p:sp>
        <p:nvSpPr>
          <p:cNvPr id="83" name="ZoneTexte 82"/>
          <p:cNvSpPr txBox="1"/>
          <p:nvPr/>
        </p:nvSpPr>
        <p:spPr>
          <a:xfrm>
            <a:off x="135896" y="2213209"/>
            <a:ext cx="538930" cy="369332"/>
          </a:xfrm>
          <a:prstGeom prst="rect">
            <a:avLst/>
          </a:prstGeom>
          <a:noFill/>
        </p:spPr>
        <p:txBody>
          <a:bodyPr wrap="none" rtlCol="0">
            <a:spAutoFit/>
          </a:bodyPr>
          <a:lstStyle/>
          <a:p>
            <a:r>
              <a:rPr lang="fr-FR" dirty="0"/>
              <a:t>3 m</a:t>
            </a:r>
          </a:p>
        </p:txBody>
      </p:sp>
      <p:cxnSp>
        <p:nvCxnSpPr>
          <p:cNvPr id="84" name="Connecteur droit avec flèche 83"/>
          <p:cNvCxnSpPr/>
          <p:nvPr/>
        </p:nvCxnSpPr>
        <p:spPr>
          <a:xfrm>
            <a:off x="789055" y="2713738"/>
            <a:ext cx="0" cy="180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1218163" y="2707598"/>
            <a:ext cx="4594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398" name="Forme libre 59397"/>
          <p:cNvSpPr/>
          <p:nvPr/>
        </p:nvSpPr>
        <p:spPr>
          <a:xfrm>
            <a:off x="1478693" y="2559279"/>
            <a:ext cx="38100" cy="157162"/>
          </a:xfrm>
          <a:custGeom>
            <a:avLst/>
            <a:gdLst>
              <a:gd name="connsiteX0" fmla="*/ 0 w 38100"/>
              <a:gd name="connsiteY0" fmla="*/ 157162 h 157162"/>
              <a:gd name="connsiteX1" fmla="*/ 38100 w 38100"/>
              <a:gd name="connsiteY1" fmla="*/ 71437 h 157162"/>
              <a:gd name="connsiteX2" fmla="*/ 0 w 38100"/>
              <a:gd name="connsiteY2" fmla="*/ 0 h 157162"/>
            </a:gdLst>
            <a:ahLst/>
            <a:cxnLst>
              <a:cxn ang="0">
                <a:pos x="connsiteX0" y="connsiteY0"/>
              </a:cxn>
              <a:cxn ang="0">
                <a:pos x="connsiteX1" y="connsiteY1"/>
              </a:cxn>
              <a:cxn ang="0">
                <a:pos x="connsiteX2" y="connsiteY2"/>
              </a:cxn>
            </a:cxnLst>
            <a:rect l="l" t="t" r="r" b="b"/>
            <a:pathLst>
              <a:path w="38100" h="157162">
                <a:moveTo>
                  <a:pt x="0" y="157162"/>
                </a:moveTo>
                <a:cubicBezTo>
                  <a:pt x="19050" y="127396"/>
                  <a:pt x="38100" y="97631"/>
                  <a:pt x="38100" y="71437"/>
                </a:cubicBezTo>
                <a:cubicBezTo>
                  <a:pt x="38100" y="45243"/>
                  <a:pt x="19050" y="22621"/>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399" name="ZoneTexte 59398"/>
          <p:cNvSpPr txBox="1"/>
          <p:nvPr/>
        </p:nvSpPr>
        <p:spPr>
          <a:xfrm>
            <a:off x="1512031" y="2459267"/>
            <a:ext cx="627095" cy="276999"/>
          </a:xfrm>
          <a:prstGeom prst="rect">
            <a:avLst/>
          </a:prstGeom>
          <a:noFill/>
        </p:spPr>
        <p:txBody>
          <a:bodyPr wrap="none" rtlCol="0">
            <a:spAutoFit/>
          </a:bodyPr>
          <a:lstStyle/>
          <a:p>
            <a:r>
              <a:rPr lang="fr-FR" sz="1200" dirty="0">
                <a:latin typeface="Symbol" panose="05050102010706020507" pitchFamily="18" charset="2"/>
              </a:rPr>
              <a:t>b</a:t>
            </a:r>
            <a:r>
              <a:rPr lang="fr-FR" sz="1200" dirty="0"/>
              <a:t> = 30°</a:t>
            </a:r>
          </a:p>
        </p:txBody>
      </p:sp>
      <p:sp>
        <p:nvSpPr>
          <p:cNvPr id="59400" name="Rectangle 59399"/>
          <p:cNvSpPr/>
          <p:nvPr/>
        </p:nvSpPr>
        <p:spPr>
          <a:xfrm>
            <a:off x="1499285" y="3102795"/>
            <a:ext cx="1940601" cy="1200329"/>
          </a:xfrm>
          <a:prstGeom prst="rect">
            <a:avLst/>
          </a:prstGeom>
        </p:spPr>
        <p:txBody>
          <a:bodyPr wrap="square">
            <a:spAutoFit/>
          </a:bodyPr>
          <a:lstStyle/>
          <a:p>
            <a:r>
              <a:rPr lang="fr-FR" dirty="0">
                <a:sym typeface="Symbol"/>
              </a:rPr>
              <a:t></a:t>
            </a:r>
            <a:r>
              <a:rPr lang="fr-FR" dirty="0"/>
              <a:t> =	18kN/m</a:t>
            </a:r>
            <a:r>
              <a:rPr lang="fr-FR" baseline="30000" dirty="0"/>
              <a:t>3</a:t>
            </a:r>
            <a:endParaRPr lang="fr-FR" dirty="0"/>
          </a:p>
          <a:p>
            <a:r>
              <a:rPr lang="fr-FR" dirty="0">
                <a:sym typeface="Symbol"/>
              </a:rPr>
              <a:t></a:t>
            </a:r>
            <a:r>
              <a:rPr lang="fr-FR" dirty="0"/>
              <a:t>’ =	30°</a:t>
            </a:r>
          </a:p>
          <a:p>
            <a:r>
              <a:rPr lang="fr-FR" dirty="0"/>
              <a:t>C’ =	0</a:t>
            </a:r>
          </a:p>
          <a:p>
            <a:r>
              <a:rPr lang="fr-FR" dirty="0">
                <a:sym typeface="Symbol"/>
              </a:rPr>
              <a:t></a:t>
            </a:r>
            <a:r>
              <a:rPr lang="fr-FR" baseline="-25000" dirty="0">
                <a:sym typeface="Symbol"/>
              </a:rPr>
              <a:t>a</a:t>
            </a:r>
            <a:r>
              <a:rPr lang="fr-FR" dirty="0"/>
              <a:t> =	15°</a:t>
            </a:r>
          </a:p>
        </p:txBody>
      </p:sp>
      <p:sp>
        <p:nvSpPr>
          <p:cNvPr id="59403" name="ZoneTexte 59402"/>
          <p:cNvSpPr txBox="1"/>
          <p:nvPr/>
        </p:nvSpPr>
        <p:spPr>
          <a:xfrm>
            <a:off x="464457" y="928914"/>
            <a:ext cx="2672911" cy="369332"/>
          </a:xfrm>
          <a:prstGeom prst="rect">
            <a:avLst/>
          </a:prstGeom>
          <a:noFill/>
        </p:spPr>
        <p:txBody>
          <a:bodyPr wrap="none" rtlCol="0">
            <a:spAutoFit/>
          </a:bodyPr>
          <a:lstStyle/>
          <a:p>
            <a:r>
              <a:rPr lang="fr-FR" dirty="0"/>
              <a:t>méthode de superposition</a:t>
            </a:r>
          </a:p>
        </p:txBody>
      </p:sp>
      <p:sp>
        <p:nvSpPr>
          <p:cNvPr id="72" name="Rectangle 71"/>
          <p:cNvSpPr/>
          <p:nvPr/>
        </p:nvSpPr>
        <p:spPr>
          <a:xfrm>
            <a:off x="4503824" y="1437598"/>
            <a:ext cx="17742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73"/>
          <p:cNvCxnSpPr/>
          <p:nvPr/>
        </p:nvCxnSpPr>
        <p:spPr>
          <a:xfrm flipV="1">
            <a:off x="4665889" y="909203"/>
            <a:ext cx="19888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6847838" y="1444858"/>
            <a:ext cx="17742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2" name="Connecteur droit 91"/>
          <p:cNvCxnSpPr/>
          <p:nvPr/>
        </p:nvCxnSpPr>
        <p:spPr>
          <a:xfrm flipV="1">
            <a:off x="7026851" y="423182"/>
            <a:ext cx="1734788" cy="1009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flipV="1">
            <a:off x="7023780" y="1444858"/>
            <a:ext cx="4594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Forme libre 100"/>
          <p:cNvSpPr/>
          <p:nvPr/>
        </p:nvSpPr>
        <p:spPr>
          <a:xfrm>
            <a:off x="7284310" y="1296539"/>
            <a:ext cx="38100" cy="157162"/>
          </a:xfrm>
          <a:custGeom>
            <a:avLst/>
            <a:gdLst>
              <a:gd name="connsiteX0" fmla="*/ 0 w 38100"/>
              <a:gd name="connsiteY0" fmla="*/ 157162 h 157162"/>
              <a:gd name="connsiteX1" fmla="*/ 38100 w 38100"/>
              <a:gd name="connsiteY1" fmla="*/ 71437 h 157162"/>
              <a:gd name="connsiteX2" fmla="*/ 0 w 38100"/>
              <a:gd name="connsiteY2" fmla="*/ 0 h 157162"/>
            </a:gdLst>
            <a:ahLst/>
            <a:cxnLst>
              <a:cxn ang="0">
                <a:pos x="connsiteX0" y="connsiteY0"/>
              </a:cxn>
              <a:cxn ang="0">
                <a:pos x="connsiteX1" y="connsiteY1"/>
              </a:cxn>
              <a:cxn ang="0">
                <a:pos x="connsiteX2" y="connsiteY2"/>
              </a:cxn>
            </a:cxnLst>
            <a:rect l="l" t="t" r="r" b="b"/>
            <a:pathLst>
              <a:path w="38100" h="157162">
                <a:moveTo>
                  <a:pt x="0" y="157162"/>
                </a:moveTo>
                <a:cubicBezTo>
                  <a:pt x="19050" y="127396"/>
                  <a:pt x="38100" y="97631"/>
                  <a:pt x="38100" y="71437"/>
                </a:cubicBezTo>
                <a:cubicBezTo>
                  <a:pt x="38100" y="45243"/>
                  <a:pt x="19050" y="22621"/>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ZoneTexte 101"/>
          <p:cNvSpPr txBox="1"/>
          <p:nvPr/>
        </p:nvSpPr>
        <p:spPr>
          <a:xfrm>
            <a:off x="7317648" y="1196527"/>
            <a:ext cx="627095" cy="276999"/>
          </a:xfrm>
          <a:prstGeom prst="rect">
            <a:avLst/>
          </a:prstGeom>
          <a:noFill/>
        </p:spPr>
        <p:txBody>
          <a:bodyPr wrap="none" rtlCol="0">
            <a:spAutoFit/>
          </a:bodyPr>
          <a:lstStyle/>
          <a:p>
            <a:r>
              <a:rPr lang="fr-FR" sz="1200" dirty="0">
                <a:latin typeface="Symbol" panose="05050102010706020507" pitchFamily="18" charset="2"/>
              </a:rPr>
              <a:t>b</a:t>
            </a:r>
            <a:r>
              <a:rPr lang="fr-FR" sz="1200" dirty="0"/>
              <a:t> = 30°</a:t>
            </a:r>
          </a:p>
        </p:txBody>
      </p:sp>
      <p:sp>
        <p:nvSpPr>
          <p:cNvPr id="103" name="Rectangle 102"/>
          <p:cNvSpPr/>
          <p:nvPr/>
        </p:nvSpPr>
        <p:spPr>
          <a:xfrm>
            <a:off x="4513489" y="908957"/>
            <a:ext cx="190500" cy="523916"/>
          </a:xfrm>
          <a:prstGeom prst="rect">
            <a:avLst/>
          </a:prstGeom>
          <a:solidFill>
            <a:schemeClr val="bg1"/>
          </a:solid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4" name="Connecteur droit 103"/>
          <p:cNvCxnSpPr/>
          <p:nvPr/>
        </p:nvCxnSpPr>
        <p:spPr>
          <a:xfrm>
            <a:off x="4700492" y="936568"/>
            <a:ext cx="632147" cy="2334589"/>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7010486" y="1447300"/>
            <a:ext cx="1288648" cy="17689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ZoneTexte 105"/>
          <p:cNvSpPr txBox="1"/>
          <p:nvPr/>
        </p:nvSpPr>
        <p:spPr>
          <a:xfrm>
            <a:off x="7751870" y="2069802"/>
            <a:ext cx="1196674"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a</a:t>
            </a:r>
            <a:r>
              <a:rPr lang="fr-FR" dirty="0"/>
              <a:t> = </a:t>
            </a:r>
            <a:r>
              <a:rPr lang="fr-FR" dirty="0" err="1"/>
              <a:t>K</a:t>
            </a:r>
            <a:r>
              <a:rPr lang="fr-FR" baseline="-25000" dirty="0" err="1"/>
              <a:t>a</a:t>
            </a:r>
            <a:r>
              <a:rPr lang="fr-FR" baseline="-25000" dirty="0" err="1">
                <a:latin typeface="Symbol" panose="05050102010706020507" pitchFamily="18" charset="2"/>
              </a:rPr>
              <a:t>b</a:t>
            </a:r>
            <a:r>
              <a:rPr lang="fr-FR" dirty="0" err="1"/>
              <a:t>.</a:t>
            </a:r>
            <a:r>
              <a:rPr lang="fr-FR" dirty="0" err="1">
                <a:latin typeface="Symbol" panose="05050102010706020507" pitchFamily="18" charset="2"/>
              </a:rPr>
              <a:t>g</a:t>
            </a:r>
            <a:r>
              <a:rPr lang="fr-FR" dirty="0" err="1"/>
              <a:t>.z</a:t>
            </a:r>
            <a:endParaRPr lang="fr-FR" dirty="0"/>
          </a:p>
        </p:txBody>
      </p:sp>
      <p:sp>
        <p:nvSpPr>
          <p:cNvPr id="107" name="ZoneTexte 106"/>
          <p:cNvSpPr txBox="1"/>
          <p:nvPr/>
        </p:nvSpPr>
        <p:spPr>
          <a:xfrm>
            <a:off x="5020364" y="1826009"/>
            <a:ext cx="1213474" cy="369332"/>
          </a:xfrm>
          <a:prstGeom prst="rect">
            <a:avLst/>
          </a:prstGeom>
          <a:noFill/>
        </p:spPr>
        <p:txBody>
          <a:bodyPr wrap="none" rtlCol="0">
            <a:spAutoFit/>
          </a:bodyPr>
          <a:lstStyle/>
          <a:p>
            <a:r>
              <a:rPr lang="fr-FR" dirty="0">
                <a:latin typeface="Symbol" panose="05050102010706020507" pitchFamily="18" charset="2"/>
              </a:rPr>
              <a:t>s</a:t>
            </a:r>
            <a:r>
              <a:rPr lang="fr-FR" dirty="0"/>
              <a:t>’</a:t>
            </a:r>
            <a:r>
              <a:rPr lang="fr-FR" baseline="-25000" dirty="0"/>
              <a:t>a</a:t>
            </a:r>
            <a:r>
              <a:rPr lang="fr-FR" dirty="0"/>
              <a:t> = </a:t>
            </a:r>
            <a:r>
              <a:rPr lang="fr-FR" dirty="0" err="1"/>
              <a:t>K</a:t>
            </a:r>
            <a:r>
              <a:rPr lang="fr-FR" baseline="-25000" dirty="0" err="1"/>
              <a:t>a</a:t>
            </a:r>
            <a:r>
              <a:rPr lang="fr-FR" dirty="0" err="1"/>
              <a:t>.</a:t>
            </a:r>
            <a:r>
              <a:rPr lang="fr-FR" dirty="0" err="1">
                <a:latin typeface="Symbol" panose="05050102010706020507" pitchFamily="18" charset="2"/>
              </a:rPr>
              <a:t>g</a:t>
            </a:r>
            <a:r>
              <a:rPr lang="fr-FR" dirty="0" err="1"/>
              <a:t>.z</a:t>
            </a:r>
            <a:r>
              <a:rPr lang="fr-FR" dirty="0"/>
              <a:t>’</a:t>
            </a:r>
          </a:p>
        </p:txBody>
      </p:sp>
      <p:cxnSp>
        <p:nvCxnSpPr>
          <p:cNvPr id="108" name="Connecteur droit avec flèche 107"/>
          <p:cNvCxnSpPr/>
          <p:nvPr/>
        </p:nvCxnSpPr>
        <p:spPr>
          <a:xfrm flipH="1">
            <a:off x="4342039" y="890510"/>
            <a:ext cx="0" cy="2313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ZoneTexte 108"/>
          <p:cNvSpPr txBox="1"/>
          <p:nvPr/>
        </p:nvSpPr>
        <p:spPr>
          <a:xfrm>
            <a:off x="3931545" y="1835265"/>
            <a:ext cx="336887" cy="369332"/>
          </a:xfrm>
          <a:prstGeom prst="rect">
            <a:avLst/>
          </a:prstGeom>
          <a:noFill/>
        </p:spPr>
        <p:txBody>
          <a:bodyPr wrap="none" rtlCol="0">
            <a:spAutoFit/>
          </a:bodyPr>
          <a:lstStyle/>
          <a:p>
            <a:r>
              <a:rPr lang="fr-FR" dirty="0"/>
              <a:t>z’</a:t>
            </a:r>
          </a:p>
        </p:txBody>
      </p:sp>
      <p:cxnSp>
        <p:nvCxnSpPr>
          <p:cNvPr id="110" name="Connecteur droit avec flèche 109"/>
          <p:cNvCxnSpPr/>
          <p:nvPr/>
        </p:nvCxnSpPr>
        <p:spPr>
          <a:xfrm>
            <a:off x="6680005" y="1406427"/>
            <a:ext cx="5184" cy="1864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6445375" y="2252464"/>
            <a:ext cx="276038" cy="369332"/>
          </a:xfrm>
          <a:prstGeom prst="rect">
            <a:avLst/>
          </a:prstGeom>
          <a:noFill/>
        </p:spPr>
        <p:txBody>
          <a:bodyPr wrap="none" rtlCol="0">
            <a:spAutoFit/>
          </a:bodyPr>
          <a:lstStyle/>
          <a:p>
            <a:r>
              <a:rPr lang="fr-FR" dirty="0"/>
              <a:t>z</a:t>
            </a:r>
          </a:p>
        </p:txBody>
      </p:sp>
      <p:sp>
        <p:nvSpPr>
          <p:cNvPr id="55" name="Rectangle 54"/>
          <p:cNvSpPr/>
          <p:nvPr/>
        </p:nvSpPr>
        <p:spPr>
          <a:xfrm>
            <a:off x="5279958" y="2396609"/>
            <a:ext cx="898964" cy="369332"/>
          </a:xfrm>
          <a:prstGeom prst="rect">
            <a:avLst/>
          </a:prstGeom>
        </p:spPr>
        <p:txBody>
          <a:bodyPr wrap="none">
            <a:spAutoFit/>
          </a:bodyPr>
          <a:lstStyle/>
          <a:p>
            <a:r>
              <a:rPr lang="fr-FR" dirty="0"/>
              <a:t>K</a:t>
            </a:r>
            <a:r>
              <a:rPr lang="fr-FR" baseline="-25000" dirty="0"/>
              <a:t>a</a:t>
            </a:r>
            <a:r>
              <a:rPr lang="fr-FR" dirty="0"/>
              <a:t>=0,31</a:t>
            </a:r>
          </a:p>
        </p:txBody>
      </p:sp>
      <p:sp>
        <p:nvSpPr>
          <p:cNvPr id="130" name="Rectangle 129"/>
          <p:cNvSpPr/>
          <p:nvPr/>
        </p:nvSpPr>
        <p:spPr>
          <a:xfrm>
            <a:off x="8042208" y="2472809"/>
            <a:ext cx="983924" cy="369332"/>
          </a:xfrm>
          <a:prstGeom prst="rect">
            <a:avLst/>
          </a:prstGeom>
        </p:spPr>
        <p:txBody>
          <a:bodyPr wrap="none">
            <a:spAutoFit/>
          </a:bodyPr>
          <a:lstStyle/>
          <a:p>
            <a:r>
              <a:rPr lang="fr-FR" dirty="0" err="1"/>
              <a:t>K</a:t>
            </a:r>
            <a:r>
              <a:rPr lang="fr-FR" baseline="-25000" dirty="0" err="1"/>
              <a:t>a</a:t>
            </a:r>
            <a:r>
              <a:rPr lang="fr-FR" baseline="-25000" dirty="0" err="1">
                <a:latin typeface="Symbol" panose="05050102010706020507" pitchFamily="18" charset="2"/>
              </a:rPr>
              <a:t>b</a:t>
            </a:r>
            <a:r>
              <a:rPr lang="fr-FR" dirty="0"/>
              <a:t>=0,83</a:t>
            </a:r>
          </a:p>
        </p:txBody>
      </p:sp>
      <p:sp>
        <p:nvSpPr>
          <p:cNvPr id="122" name="Forme libre 121"/>
          <p:cNvSpPr/>
          <p:nvPr/>
        </p:nvSpPr>
        <p:spPr>
          <a:xfrm>
            <a:off x="5535436" y="4584022"/>
            <a:ext cx="38100" cy="157162"/>
          </a:xfrm>
          <a:custGeom>
            <a:avLst/>
            <a:gdLst>
              <a:gd name="connsiteX0" fmla="*/ 0 w 38100"/>
              <a:gd name="connsiteY0" fmla="*/ 157162 h 157162"/>
              <a:gd name="connsiteX1" fmla="*/ 38100 w 38100"/>
              <a:gd name="connsiteY1" fmla="*/ 71437 h 157162"/>
              <a:gd name="connsiteX2" fmla="*/ 0 w 38100"/>
              <a:gd name="connsiteY2" fmla="*/ 0 h 157162"/>
            </a:gdLst>
            <a:ahLst/>
            <a:cxnLst>
              <a:cxn ang="0">
                <a:pos x="connsiteX0" y="connsiteY0"/>
              </a:cxn>
              <a:cxn ang="0">
                <a:pos x="connsiteX1" y="connsiteY1"/>
              </a:cxn>
              <a:cxn ang="0">
                <a:pos x="connsiteX2" y="connsiteY2"/>
              </a:cxn>
            </a:cxnLst>
            <a:rect l="l" t="t" r="r" b="b"/>
            <a:pathLst>
              <a:path w="38100" h="157162">
                <a:moveTo>
                  <a:pt x="0" y="157162"/>
                </a:moveTo>
                <a:cubicBezTo>
                  <a:pt x="19050" y="127396"/>
                  <a:pt x="38100" y="97631"/>
                  <a:pt x="38100" y="71437"/>
                </a:cubicBezTo>
                <a:cubicBezTo>
                  <a:pt x="38100" y="45243"/>
                  <a:pt x="19050" y="22621"/>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9406" name="Groupe 59405"/>
          <p:cNvGrpSpPr/>
          <p:nvPr/>
        </p:nvGrpSpPr>
        <p:grpSpPr>
          <a:xfrm>
            <a:off x="5286376" y="4946352"/>
            <a:ext cx="1962921" cy="1911648"/>
            <a:chOff x="5286376" y="4946352"/>
            <a:chExt cx="1962921" cy="1911648"/>
          </a:xfrm>
        </p:grpSpPr>
        <p:cxnSp>
          <p:nvCxnSpPr>
            <p:cNvPr id="59" name="Connecteur droit 58"/>
            <p:cNvCxnSpPr/>
            <p:nvPr/>
          </p:nvCxnSpPr>
          <p:spPr>
            <a:xfrm flipH="1" flipV="1">
              <a:off x="5305425" y="5191125"/>
              <a:ext cx="295275" cy="0"/>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ZoneTexte 133"/>
            <p:cNvSpPr txBox="1"/>
            <p:nvPr/>
          </p:nvSpPr>
          <p:spPr>
            <a:xfrm>
              <a:off x="5723045" y="4946352"/>
              <a:ext cx="1526252"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a</a:t>
              </a:r>
              <a:r>
                <a:rPr lang="fr-FR" dirty="0"/>
                <a:t> = 26,75 kPa</a:t>
              </a:r>
            </a:p>
          </p:txBody>
        </p:sp>
        <p:cxnSp>
          <p:nvCxnSpPr>
            <p:cNvPr id="135" name="Connecteur droit 134"/>
            <p:cNvCxnSpPr/>
            <p:nvPr/>
          </p:nvCxnSpPr>
          <p:spPr>
            <a:xfrm flipH="1" flipV="1">
              <a:off x="5286376" y="6524625"/>
              <a:ext cx="657224" cy="9525"/>
            </a:xfrm>
            <a:prstGeom prst="line">
              <a:avLst/>
            </a:prstGeom>
            <a:ln>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ZoneTexte 136"/>
            <p:cNvSpPr txBox="1"/>
            <p:nvPr/>
          </p:nvSpPr>
          <p:spPr>
            <a:xfrm>
              <a:off x="5503970" y="6488668"/>
              <a:ext cx="1567160" cy="369332"/>
            </a:xfrm>
            <a:prstGeom prst="rect">
              <a:avLst/>
            </a:prstGeom>
            <a:noFill/>
          </p:spPr>
          <p:txBody>
            <a:bodyPr wrap="none" rtlCol="0">
              <a:spAutoFit/>
            </a:bodyPr>
            <a:lstStyle/>
            <a:p>
              <a:r>
                <a:rPr lang="fr-FR" dirty="0">
                  <a:latin typeface="Symbol" panose="05050102010706020507" pitchFamily="18" charset="2"/>
                </a:rPr>
                <a:t>s</a:t>
              </a:r>
              <a:r>
                <a:rPr lang="fr-FR" dirty="0"/>
                <a:t>’</a:t>
              </a:r>
              <a:r>
                <a:rPr lang="fr-FR" baseline="-25000" dirty="0"/>
                <a:t>a</a:t>
              </a:r>
              <a:r>
                <a:rPr lang="fr-FR" dirty="0"/>
                <a:t> = 72,75 kPa</a:t>
              </a:r>
            </a:p>
          </p:txBody>
        </p:sp>
      </p:grpSp>
      <p:grpSp>
        <p:nvGrpSpPr>
          <p:cNvPr id="59408" name="Groupe 59407"/>
          <p:cNvGrpSpPr/>
          <p:nvPr/>
        </p:nvGrpSpPr>
        <p:grpSpPr>
          <a:xfrm>
            <a:off x="4100289" y="3521016"/>
            <a:ext cx="3149597" cy="3032184"/>
            <a:chOff x="4100289" y="3521016"/>
            <a:chExt cx="3149597" cy="3032184"/>
          </a:xfrm>
        </p:grpSpPr>
        <p:cxnSp>
          <p:nvCxnSpPr>
            <p:cNvPr id="115" name="Connecteur droit avec flèche 114"/>
            <p:cNvCxnSpPr/>
            <p:nvPr/>
          </p:nvCxnSpPr>
          <p:spPr>
            <a:xfrm>
              <a:off x="5264329" y="3942363"/>
              <a:ext cx="900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6" name="ZoneTexte 115"/>
            <p:cNvSpPr txBox="1"/>
            <p:nvPr/>
          </p:nvSpPr>
          <p:spPr>
            <a:xfrm>
              <a:off x="5411852" y="3521016"/>
              <a:ext cx="538930" cy="369332"/>
            </a:xfrm>
            <a:prstGeom prst="rect">
              <a:avLst/>
            </a:prstGeom>
            <a:noFill/>
          </p:spPr>
          <p:txBody>
            <a:bodyPr wrap="none" rtlCol="0">
              <a:spAutoFit/>
            </a:bodyPr>
            <a:lstStyle/>
            <a:p>
              <a:r>
                <a:rPr lang="fr-FR" dirty="0"/>
                <a:t>5 m</a:t>
              </a:r>
            </a:p>
          </p:txBody>
        </p:sp>
        <p:cxnSp>
          <p:nvCxnSpPr>
            <p:cNvPr id="126" name="Connecteur droit 125"/>
            <p:cNvCxnSpPr/>
            <p:nvPr/>
          </p:nvCxnSpPr>
          <p:spPr>
            <a:xfrm>
              <a:off x="5613400" y="5162550"/>
              <a:ext cx="379639" cy="138157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9404" name="Groupe 59403"/>
            <p:cNvGrpSpPr/>
            <p:nvPr/>
          </p:nvGrpSpPr>
          <p:grpSpPr>
            <a:xfrm>
              <a:off x="4100289" y="4176649"/>
              <a:ext cx="3149597" cy="2376551"/>
              <a:chOff x="4100289" y="4176649"/>
              <a:chExt cx="3149597" cy="2376551"/>
            </a:xfrm>
          </p:grpSpPr>
          <p:sp>
            <p:nvSpPr>
              <p:cNvPr id="112" name="Rectangle 111"/>
              <p:cNvSpPr/>
              <p:nvPr/>
            </p:nvSpPr>
            <p:spPr>
              <a:xfrm>
                <a:off x="5098964" y="4732341"/>
                <a:ext cx="17742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3" name="Connecteur droit 112"/>
              <p:cNvCxnSpPr/>
              <p:nvPr/>
            </p:nvCxnSpPr>
            <p:spPr>
              <a:xfrm flipV="1">
                <a:off x="5277977" y="4201671"/>
                <a:ext cx="873456" cy="518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a:off x="6153708" y="4203947"/>
                <a:ext cx="10961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p:nvPr/>
            </p:nvCxnSpPr>
            <p:spPr>
              <a:xfrm>
                <a:off x="4843522" y="4176649"/>
                <a:ext cx="0" cy="54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8" name="ZoneTexte 117"/>
              <p:cNvSpPr txBox="1"/>
              <p:nvPr/>
            </p:nvSpPr>
            <p:spPr>
              <a:xfrm>
                <a:off x="4100289" y="5491271"/>
                <a:ext cx="655949" cy="369332"/>
              </a:xfrm>
              <a:prstGeom prst="rect">
                <a:avLst/>
              </a:prstGeom>
              <a:noFill/>
            </p:spPr>
            <p:txBody>
              <a:bodyPr wrap="none" rtlCol="0">
                <a:spAutoFit/>
              </a:bodyPr>
              <a:lstStyle/>
              <a:p>
                <a:r>
                  <a:rPr lang="fr-FR" dirty="0"/>
                  <a:t>10 m</a:t>
                </a:r>
              </a:p>
            </p:txBody>
          </p:sp>
          <p:sp>
            <p:nvSpPr>
              <p:cNvPr id="119" name="ZoneTexte 118"/>
              <p:cNvSpPr txBox="1"/>
              <p:nvPr/>
            </p:nvSpPr>
            <p:spPr>
              <a:xfrm>
                <a:off x="4192639" y="4237952"/>
                <a:ext cx="538930" cy="369332"/>
              </a:xfrm>
              <a:prstGeom prst="rect">
                <a:avLst/>
              </a:prstGeom>
              <a:noFill/>
            </p:spPr>
            <p:txBody>
              <a:bodyPr wrap="none" rtlCol="0">
                <a:spAutoFit/>
              </a:bodyPr>
              <a:lstStyle/>
              <a:p>
                <a:r>
                  <a:rPr lang="fr-FR" dirty="0"/>
                  <a:t>3 m</a:t>
                </a:r>
              </a:p>
            </p:txBody>
          </p:sp>
          <p:cxnSp>
            <p:nvCxnSpPr>
              <p:cNvPr id="120" name="Connecteur droit avec flèche 119"/>
              <p:cNvCxnSpPr/>
              <p:nvPr/>
            </p:nvCxnSpPr>
            <p:spPr>
              <a:xfrm>
                <a:off x="4845798" y="4738481"/>
                <a:ext cx="0" cy="180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5274906" y="4732341"/>
                <a:ext cx="4594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3" name="ZoneTexte 122"/>
              <p:cNvSpPr txBox="1"/>
              <p:nvPr/>
            </p:nvSpPr>
            <p:spPr>
              <a:xfrm>
                <a:off x="5568774" y="4484010"/>
                <a:ext cx="627095" cy="276999"/>
              </a:xfrm>
              <a:prstGeom prst="rect">
                <a:avLst/>
              </a:prstGeom>
              <a:noFill/>
            </p:spPr>
            <p:txBody>
              <a:bodyPr wrap="none" rtlCol="0">
                <a:spAutoFit/>
              </a:bodyPr>
              <a:lstStyle/>
              <a:p>
                <a:r>
                  <a:rPr lang="fr-FR" sz="1200" dirty="0">
                    <a:latin typeface="Symbol" panose="05050102010706020507" pitchFamily="18" charset="2"/>
                  </a:rPr>
                  <a:t>b</a:t>
                </a:r>
                <a:r>
                  <a:rPr lang="fr-FR" sz="1200" dirty="0"/>
                  <a:t> = 30°</a:t>
                </a:r>
              </a:p>
            </p:txBody>
          </p:sp>
          <p:cxnSp>
            <p:nvCxnSpPr>
              <p:cNvPr id="125" name="Connecteur droit 124"/>
              <p:cNvCxnSpPr/>
              <p:nvPr/>
            </p:nvCxnSpPr>
            <p:spPr>
              <a:xfrm>
                <a:off x="5290543" y="4734786"/>
                <a:ext cx="341907" cy="4722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397" name="Connecteur droit 59396"/>
              <p:cNvCxnSpPr/>
              <p:nvPr/>
            </p:nvCxnSpPr>
            <p:spPr>
              <a:xfrm>
                <a:off x="5610225" y="5181600"/>
                <a:ext cx="0" cy="137160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9407" name="Groupe 59406"/>
          <p:cNvGrpSpPr/>
          <p:nvPr/>
        </p:nvGrpSpPr>
        <p:grpSpPr>
          <a:xfrm>
            <a:off x="2074970" y="4708227"/>
            <a:ext cx="5890861" cy="1721882"/>
            <a:chOff x="2074970" y="4708227"/>
            <a:chExt cx="5890861" cy="1721882"/>
          </a:xfrm>
        </p:grpSpPr>
        <p:sp>
          <p:nvSpPr>
            <p:cNvPr id="59393" name="Flèche gauche 59392"/>
            <p:cNvSpPr/>
            <p:nvPr/>
          </p:nvSpPr>
          <p:spPr>
            <a:xfrm>
              <a:off x="5305425" y="4972049"/>
              <a:ext cx="3619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ZoneTexte 138"/>
            <p:cNvSpPr txBox="1"/>
            <p:nvPr/>
          </p:nvSpPr>
          <p:spPr>
            <a:xfrm>
              <a:off x="5637320" y="4708227"/>
              <a:ext cx="1763816" cy="369332"/>
            </a:xfrm>
            <a:prstGeom prst="rect">
              <a:avLst/>
            </a:prstGeom>
            <a:noFill/>
          </p:spPr>
          <p:txBody>
            <a:bodyPr wrap="none" rtlCol="0">
              <a:spAutoFit/>
            </a:bodyPr>
            <a:lstStyle/>
            <a:p>
              <a:r>
                <a:rPr lang="fr-FR" dirty="0"/>
                <a:t>F</a:t>
              </a:r>
              <a:r>
                <a:rPr lang="fr-FR" baseline="-25000" dirty="0"/>
                <a:t>a1</a:t>
              </a:r>
              <a:r>
                <a:rPr lang="fr-FR" dirty="0"/>
                <a:t> = 23,94 </a:t>
              </a:r>
              <a:r>
                <a:rPr lang="fr-FR" dirty="0" err="1"/>
                <a:t>kN</a:t>
              </a:r>
              <a:r>
                <a:rPr lang="fr-FR" dirty="0"/>
                <a:t>/m</a:t>
              </a:r>
            </a:p>
          </p:txBody>
        </p:sp>
        <p:sp>
          <p:nvSpPr>
            <p:cNvPr id="140" name="Flèche gauche 139"/>
            <p:cNvSpPr/>
            <p:nvPr/>
          </p:nvSpPr>
          <p:spPr>
            <a:xfrm>
              <a:off x="5238750" y="5819774"/>
              <a:ext cx="361950" cy="104775"/>
            </a:xfrm>
            <a:prstGeom prst="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ZoneTexte 142"/>
            <p:cNvSpPr txBox="1"/>
            <p:nvPr/>
          </p:nvSpPr>
          <p:spPr>
            <a:xfrm>
              <a:off x="5846870" y="5584527"/>
              <a:ext cx="1880836" cy="369332"/>
            </a:xfrm>
            <a:prstGeom prst="rect">
              <a:avLst/>
            </a:prstGeom>
            <a:noFill/>
          </p:spPr>
          <p:txBody>
            <a:bodyPr wrap="none" rtlCol="0">
              <a:spAutoFit/>
            </a:bodyPr>
            <a:lstStyle/>
            <a:p>
              <a:r>
                <a:rPr lang="fr-FR" dirty="0"/>
                <a:t>F</a:t>
              </a:r>
              <a:r>
                <a:rPr lang="fr-FR" baseline="-25000" dirty="0"/>
                <a:t>a2</a:t>
              </a:r>
              <a:r>
                <a:rPr lang="fr-FR" dirty="0"/>
                <a:t> = 219,62 </a:t>
              </a:r>
              <a:r>
                <a:rPr lang="fr-FR" dirty="0" err="1"/>
                <a:t>kN</a:t>
              </a:r>
              <a:r>
                <a:rPr lang="fr-FR" dirty="0"/>
                <a:t>/m</a:t>
              </a:r>
            </a:p>
          </p:txBody>
        </p:sp>
        <p:sp>
          <p:nvSpPr>
            <p:cNvPr id="144" name="ZoneTexte 143"/>
            <p:cNvSpPr txBox="1"/>
            <p:nvPr/>
          </p:nvSpPr>
          <p:spPr>
            <a:xfrm>
              <a:off x="6084995" y="6060777"/>
              <a:ext cx="1880836" cy="369332"/>
            </a:xfrm>
            <a:prstGeom prst="rect">
              <a:avLst/>
            </a:prstGeom>
            <a:noFill/>
          </p:spPr>
          <p:txBody>
            <a:bodyPr wrap="none" rtlCol="0">
              <a:spAutoFit/>
            </a:bodyPr>
            <a:lstStyle/>
            <a:p>
              <a:r>
                <a:rPr lang="fr-FR" dirty="0"/>
                <a:t>F</a:t>
              </a:r>
              <a:r>
                <a:rPr lang="fr-FR" baseline="-25000" dirty="0"/>
                <a:t>a2</a:t>
              </a:r>
              <a:r>
                <a:rPr lang="fr-FR" dirty="0"/>
                <a:t> = 188,83 </a:t>
              </a:r>
              <a:r>
                <a:rPr lang="fr-FR" dirty="0" err="1"/>
                <a:t>kN</a:t>
              </a:r>
              <a:r>
                <a:rPr lang="fr-FR" dirty="0"/>
                <a:t>/m</a:t>
              </a:r>
            </a:p>
          </p:txBody>
        </p:sp>
        <p:sp>
          <p:nvSpPr>
            <p:cNvPr id="145" name="Flèche gauche 144"/>
            <p:cNvSpPr/>
            <p:nvPr/>
          </p:nvSpPr>
          <p:spPr>
            <a:xfrm>
              <a:off x="5610225" y="6229349"/>
              <a:ext cx="361950" cy="104775"/>
            </a:xfrm>
            <a:prstGeom prst="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ZoneTexte 145"/>
            <p:cNvSpPr txBox="1"/>
            <p:nvPr/>
          </p:nvSpPr>
          <p:spPr>
            <a:xfrm>
              <a:off x="2074970" y="5984577"/>
              <a:ext cx="1802288" cy="369332"/>
            </a:xfrm>
            <a:prstGeom prst="rect">
              <a:avLst/>
            </a:prstGeom>
            <a:noFill/>
          </p:spPr>
          <p:txBody>
            <a:bodyPr wrap="none" rtlCol="0">
              <a:spAutoFit/>
            </a:bodyPr>
            <a:lstStyle/>
            <a:p>
              <a:r>
                <a:rPr lang="fr-FR" dirty="0"/>
                <a:t>P</a:t>
              </a:r>
              <a:r>
                <a:rPr lang="fr-FR" baseline="-25000" dirty="0"/>
                <a:t>a</a:t>
              </a:r>
              <a:r>
                <a:rPr lang="fr-FR" dirty="0"/>
                <a:t> = 432,39 </a:t>
              </a:r>
              <a:r>
                <a:rPr lang="fr-FR" dirty="0" err="1"/>
                <a:t>kN</a:t>
              </a:r>
              <a:r>
                <a:rPr lang="fr-FR" dirty="0"/>
                <a:t>/m</a:t>
              </a:r>
            </a:p>
          </p:txBody>
        </p:sp>
      </p:grpSp>
      <p:graphicFrame>
        <p:nvGraphicFramePr>
          <p:cNvPr id="124" name="Objet 123"/>
          <p:cNvGraphicFramePr>
            <a:graphicFrameLocks noChangeAspect="1"/>
          </p:cNvGraphicFramePr>
          <p:nvPr>
            <p:extLst>
              <p:ext uri="{D42A27DB-BD31-4B8C-83A1-F6EECF244321}">
                <p14:modId xmlns:p14="http://schemas.microsoft.com/office/powerpoint/2010/main" val="3826747545"/>
              </p:ext>
            </p:extLst>
          </p:nvPr>
        </p:nvGraphicFramePr>
        <p:xfrm>
          <a:off x="4795838" y="4889500"/>
          <a:ext cx="292100" cy="400050"/>
        </p:xfrm>
        <a:graphic>
          <a:graphicData uri="http://schemas.openxmlformats.org/presentationml/2006/ole">
            <mc:AlternateContent xmlns:mc="http://schemas.openxmlformats.org/markup-compatibility/2006">
              <mc:Choice xmlns:v="urn:schemas-microsoft-com:vml" Requires="v">
                <p:oleObj spid="_x0000_s61557" name="Equation" r:id="rId4" imgW="139680" imgH="190440" progId="Equation.DSMT4">
                  <p:embed/>
                </p:oleObj>
              </mc:Choice>
              <mc:Fallback>
                <p:oleObj name="Equation" r:id="rId4" imgW="139680" imgH="190440" progId="Equation.DSMT4">
                  <p:embed/>
                  <p:pic>
                    <p:nvPicPr>
                      <p:cNvPr id="0" name=""/>
                      <p:cNvPicPr>
                        <a:picLocks noChangeAspect="1" noChangeArrowheads="1"/>
                      </p:cNvPicPr>
                      <p:nvPr/>
                    </p:nvPicPr>
                    <p:blipFill>
                      <a:blip r:embed="rId5"/>
                      <a:srcRect/>
                      <a:stretch>
                        <a:fillRect/>
                      </a:stretch>
                    </p:blipFill>
                    <p:spPr bwMode="auto">
                      <a:xfrm>
                        <a:off x="4795838" y="4889500"/>
                        <a:ext cx="292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531" name="Picture 9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942" y="4867903"/>
            <a:ext cx="25542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4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4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624010" cy="400110"/>
          </a:xfrm>
          <a:prstGeom prst="rect">
            <a:avLst/>
          </a:prstGeom>
          <a:noFill/>
        </p:spPr>
        <p:txBody>
          <a:bodyPr wrap="none" rtlCol="0">
            <a:spAutoFit/>
          </a:bodyPr>
          <a:lstStyle/>
          <a:p>
            <a:r>
              <a:rPr lang="fr-FR" sz="2000" b="1" dirty="0"/>
              <a:t>8. Calculs de la poussée butée pour un talus de géométrie quelconque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56</a:t>
            </a:fld>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15" name="ZoneTexte 59414"/>
          <p:cNvSpPr txBox="1"/>
          <p:nvPr/>
        </p:nvSpPr>
        <p:spPr>
          <a:xfrm>
            <a:off x="115747" y="509287"/>
            <a:ext cx="1245021" cy="369332"/>
          </a:xfrm>
          <a:prstGeom prst="rect">
            <a:avLst/>
          </a:prstGeom>
          <a:noFill/>
        </p:spPr>
        <p:txBody>
          <a:bodyPr wrap="none" rtlCol="0">
            <a:spAutoFit/>
          </a:bodyPr>
          <a:lstStyle/>
          <a:p>
            <a:r>
              <a:rPr lang="fr-FR" dirty="0"/>
              <a:t>Application</a:t>
            </a: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1042221" y="2707598"/>
            <a:ext cx="17742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35"/>
          <p:cNvCxnSpPr/>
          <p:nvPr/>
        </p:nvCxnSpPr>
        <p:spPr>
          <a:xfrm flipV="1">
            <a:off x="1221234" y="2176928"/>
            <a:ext cx="873456" cy="518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2096965" y="2179204"/>
            <a:ext cx="26226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95" name="Connecteur droit avec flèche 59394"/>
          <p:cNvCxnSpPr/>
          <p:nvPr/>
        </p:nvCxnSpPr>
        <p:spPr>
          <a:xfrm>
            <a:off x="1646688" y="2114780"/>
            <a:ext cx="450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396" name="ZoneTexte 59395"/>
          <p:cNvSpPr txBox="1"/>
          <p:nvPr/>
        </p:nvSpPr>
        <p:spPr>
          <a:xfrm>
            <a:off x="1202709" y="1834411"/>
            <a:ext cx="538930" cy="276999"/>
          </a:xfrm>
          <a:prstGeom prst="rect">
            <a:avLst/>
          </a:prstGeom>
          <a:noFill/>
        </p:spPr>
        <p:txBody>
          <a:bodyPr wrap="none" rtlCol="0">
            <a:spAutoFit/>
          </a:bodyPr>
          <a:lstStyle/>
          <a:p>
            <a:r>
              <a:rPr lang="fr-FR" sz="1200" dirty="0"/>
              <a:t>2,5 m</a:t>
            </a:r>
          </a:p>
        </p:txBody>
      </p:sp>
      <p:cxnSp>
        <p:nvCxnSpPr>
          <p:cNvPr id="81" name="Connecteur droit avec flèche 80"/>
          <p:cNvCxnSpPr/>
          <p:nvPr/>
        </p:nvCxnSpPr>
        <p:spPr>
          <a:xfrm>
            <a:off x="786779" y="2151906"/>
            <a:ext cx="0" cy="54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43546" y="3466528"/>
            <a:ext cx="500458" cy="276999"/>
          </a:xfrm>
          <a:prstGeom prst="rect">
            <a:avLst/>
          </a:prstGeom>
          <a:noFill/>
        </p:spPr>
        <p:txBody>
          <a:bodyPr wrap="none" rtlCol="0">
            <a:spAutoFit/>
          </a:bodyPr>
          <a:lstStyle/>
          <a:p>
            <a:r>
              <a:rPr lang="fr-FR" sz="1200" dirty="0"/>
              <a:t>10 m</a:t>
            </a:r>
          </a:p>
        </p:txBody>
      </p:sp>
      <p:sp>
        <p:nvSpPr>
          <p:cNvPr id="83" name="ZoneTexte 82"/>
          <p:cNvSpPr txBox="1"/>
          <p:nvPr/>
        </p:nvSpPr>
        <p:spPr>
          <a:xfrm>
            <a:off x="135896" y="2213209"/>
            <a:ext cx="421910" cy="276999"/>
          </a:xfrm>
          <a:prstGeom prst="rect">
            <a:avLst/>
          </a:prstGeom>
          <a:noFill/>
        </p:spPr>
        <p:txBody>
          <a:bodyPr wrap="none" rtlCol="0">
            <a:spAutoFit/>
          </a:bodyPr>
          <a:lstStyle/>
          <a:p>
            <a:r>
              <a:rPr lang="fr-FR" sz="1200" dirty="0"/>
              <a:t>3 m</a:t>
            </a:r>
          </a:p>
        </p:txBody>
      </p:sp>
      <p:cxnSp>
        <p:nvCxnSpPr>
          <p:cNvPr id="84" name="Connecteur droit avec flèche 83"/>
          <p:cNvCxnSpPr/>
          <p:nvPr/>
        </p:nvCxnSpPr>
        <p:spPr>
          <a:xfrm>
            <a:off x="789055" y="2713738"/>
            <a:ext cx="0" cy="180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9403" name="ZoneTexte 59402"/>
          <p:cNvSpPr txBox="1"/>
          <p:nvPr/>
        </p:nvSpPr>
        <p:spPr>
          <a:xfrm>
            <a:off x="464457" y="928914"/>
            <a:ext cx="2672911" cy="369332"/>
          </a:xfrm>
          <a:prstGeom prst="rect">
            <a:avLst/>
          </a:prstGeom>
          <a:noFill/>
        </p:spPr>
        <p:txBody>
          <a:bodyPr wrap="none" rtlCol="0">
            <a:spAutoFit/>
          </a:bodyPr>
          <a:lstStyle/>
          <a:p>
            <a:r>
              <a:rPr lang="fr-FR" dirty="0"/>
              <a:t>méthode de superposition</a:t>
            </a:r>
          </a:p>
        </p:txBody>
      </p:sp>
      <p:cxnSp>
        <p:nvCxnSpPr>
          <p:cNvPr id="32" name="Connecteur droit 31"/>
          <p:cNvCxnSpPr/>
          <p:nvPr/>
        </p:nvCxnSpPr>
        <p:spPr>
          <a:xfrm flipH="1">
            <a:off x="1226349" y="2424113"/>
            <a:ext cx="461957" cy="208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flipH="1">
            <a:off x="1226334" y="2190749"/>
            <a:ext cx="862022" cy="2314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a:off x="1227587" y="2119518"/>
            <a:ext cx="450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9" name="ZoneTexte 128"/>
          <p:cNvSpPr txBox="1"/>
          <p:nvPr/>
        </p:nvSpPr>
        <p:spPr>
          <a:xfrm>
            <a:off x="1626573" y="1824882"/>
            <a:ext cx="538930" cy="276999"/>
          </a:xfrm>
          <a:prstGeom prst="rect">
            <a:avLst/>
          </a:prstGeom>
          <a:noFill/>
        </p:spPr>
        <p:txBody>
          <a:bodyPr wrap="none" rtlCol="0">
            <a:spAutoFit/>
          </a:bodyPr>
          <a:lstStyle/>
          <a:p>
            <a:r>
              <a:rPr lang="fr-FR" sz="1200" dirty="0"/>
              <a:t>2,5 m</a:t>
            </a:r>
          </a:p>
        </p:txBody>
      </p:sp>
      <p:cxnSp>
        <p:nvCxnSpPr>
          <p:cNvPr id="131" name="Connecteur droit avec flèche 130"/>
          <p:cNvCxnSpPr/>
          <p:nvPr/>
        </p:nvCxnSpPr>
        <p:spPr>
          <a:xfrm>
            <a:off x="2075315" y="2110017"/>
            <a:ext cx="360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131"/>
          <p:cNvCxnSpPr/>
          <p:nvPr/>
        </p:nvCxnSpPr>
        <p:spPr>
          <a:xfrm flipH="1">
            <a:off x="1228715" y="2181225"/>
            <a:ext cx="1200160" cy="2328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a:off x="2403927" y="2110013"/>
            <a:ext cx="360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6" name="Connecteur droit 135"/>
          <p:cNvCxnSpPr/>
          <p:nvPr/>
        </p:nvCxnSpPr>
        <p:spPr>
          <a:xfrm flipH="1">
            <a:off x="1226334" y="2179930"/>
            <a:ext cx="1516866" cy="2332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a:off x="2736046" y="2100147"/>
            <a:ext cx="360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2" name="Connecteur droit avec flèche 141"/>
          <p:cNvCxnSpPr/>
          <p:nvPr/>
        </p:nvCxnSpPr>
        <p:spPr>
          <a:xfrm>
            <a:off x="3043665" y="2102692"/>
            <a:ext cx="360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7" name="Connecteur droit 146"/>
          <p:cNvCxnSpPr/>
          <p:nvPr/>
        </p:nvCxnSpPr>
        <p:spPr>
          <a:xfrm flipH="1">
            <a:off x="1223953" y="2187245"/>
            <a:ext cx="2170300" cy="2322804"/>
          </a:xfrm>
          <a:prstGeom prst="line">
            <a:avLst/>
          </a:prstGeom>
        </p:spPr>
        <p:style>
          <a:lnRef idx="1">
            <a:schemeClr val="accent1"/>
          </a:lnRef>
          <a:fillRef idx="0">
            <a:schemeClr val="accent1"/>
          </a:fillRef>
          <a:effectRef idx="0">
            <a:schemeClr val="accent1"/>
          </a:effectRef>
          <a:fontRef idx="minor">
            <a:schemeClr val="tx1"/>
          </a:fontRef>
        </p:style>
      </p:cxnSp>
      <p:sp>
        <p:nvSpPr>
          <p:cNvPr id="148" name="ZoneTexte 147"/>
          <p:cNvSpPr txBox="1"/>
          <p:nvPr/>
        </p:nvSpPr>
        <p:spPr>
          <a:xfrm>
            <a:off x="2064729" y="1829639"/>
            <a:ext cx="421910" cy="276999"/>
          </a:xfrm>
          <a:prstGeom prst="rect">
            <a:avLst/>
          </a:prstGeom>
          <a:noFill/>
        </p:spPr>
        <p:txBody>
          <a:bodyPr wrap="none" rtlCol="0">
            <a:spAutoFit/>
          </a:bodyPr>
          <a:lstStyle/>
          <a:p>
            <a:r>
              <a:rPr lang="fr-FR" sz="1200" dirty="0"/>
              <a:t>2 m</a:t>
            </a:r>
          </a:p>
        </p:txBody>
      </p:sp>
      <p:sp>
        <p:nvSpPr>
          <p:cNvPr id="149" name="ZoneTexte 148"/>
          <p:cNvSpPr txBox="1"/>
          <p:nvPr/>
        </p:nvSpPr>
        <p:spPr>
          <a:xfrm>
            <a:off x="3030869" y="1831849"/>
            <a:ext cx="421910" cy="276999"/>
          </a:xfrm>
          <a:prstGeom prst="rect">
            <a:avLst/>
          </a:prstGeom>
          <a:noFill/>
        </p:spPr>
        <p:txBody>
          <a:bodyPr wrap="none" rtlCol="0">
            <a:spAutoFit/>
          </a:bodyPr>
          <a:lstStyle/>
          <a:p>
            <a:r>
              <a:rPr lang="fr-FR" sz="1200" dirty="0"/>
              <a:t>2 m</a:t>
            </a:r>
          </a:p>
        </p:txBody>
      </p:sp>
      <p:sp>
        <p:nvSpPr>
          <p:cNvPr id="150" name="ZoneTexte 149"/>
          <p:cNvSpPr txBox="1"/>
          <p:nvPr/>
        </p:nvSpPr>
        <p:spPr>
          <a:xfrm>
            <a:off x="2396204" y="1834396"/>
            <a:ext cx="421910" cy="276999"/>
          </a:xfrm>
          <a:prstGeom prst="rect">
            <a:avLst/>
          </a:prstGeom>
          <a:noFill/>
        </p:spPr>
        <p:txBody>
          <a:bodyPr wrap="none" rtlCol="0">
            <a:spAutoFit/>
          </a:bodyPr>
          <a:lstStyle/>
          <a:p>
            <a:r>
              <a:rPr lang="fr-FR" sz="1200" dirty="0"/>
              <a:t>2 m</a:t>
            </a:r>
          </a:p>
        </p:txBody>
      </p:sp>
      <p:sp>
        <p:nvSpPr>
          <p:cNvPr id="151" name="ZoneTexte 150"/>
          <p:cNvSpPr txBox="1"/>
          <p:nvPr/>
        </p:nvSpPr>
        <p:spPr>
          <a:xfrm>
            <a:off x="2727134" y="1836945"/>
            <a:ext cx="421910" cy="276999"/>
          </a:xfrm>
          <a:prstGeom prst="rect">
            <a:avLst/>
          </a:prstGeom>
          <a:noFill/>
        </p:spPr>
        <p:txBody>
          <a:bodyPr wrap="none" rtlCol="0">
            <a:spAutoFit/>
          </a:bodyPr>
          <a:lstStyle/>
          <a:p>
            <a:r>
              <a:rPr lang="fr-FR" sz="1200" dirty="0"/>
              <a:t>2 m</a:t>
            </a:r>
          </a:p>
        </p:txBody>
      </p:sp>
      <p:sp>
        <p:nvSpPr>
          <p:cNvPr id="59402" name="ZoneTexte 59401"/>
          <p:cNvSpPr txBox="1"/>
          <p:nvPr/>
        </p:nvSpPr>
        <p:spPr>
          <a:xfrm>
            <a:off x="1209675" y="2667000"/>
            <a:ext cx="372218"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1</a:t>
            </a:r>
          </a:p>
        </p:txBody>
      </p:sp>
      <p:sp>
        <p:nvSpPr>
          <p:cNvPr id="152" name="ZoneTexte 151"/>
          <p:cNvSpPr txBox="1"/>
          <p:nvPr/>
        </p:nvSpPr>
        <p:spPr>
          <a:xfrm>
            <a:off x="1581150" y="2505075"/>
            <a:ext cx="375424"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2</a:t>
            </a:r>
          </a:p>
        </p:txBody>
      </p:sp>
      <p:sp>
        <p:nvSpPr>
          <p:cNvPr id="153" name="ZoneTexte 152"/>
          <p:cNvSpPr txBox="1"/>
          <p:nvPr/>
        </p:nvSpPr>
        <p:spPr>
          <a:xfrm>
            <a:off x="1933575" y="2343150"/>
            <a:ext cx="375424"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3</a:t>
            </a:r>
          </a:p>
        </p:txBody>
      </p:sp>
      <p:sp>
        <p:nvSpPr>
          <p:cNvPr id="154" name="ZoneTexte 153"/>
          <p:cNvSpPr txBox="1"/>
          <p:nvPr/>
        </p:nvSpPr>
        <p:spPr>
          <a:xfrm>
            <a:off x="2610460" y="2210638"/>
            <a:ext cx="375424"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5</a:t>
            </a:r>
          </a:p>
        </p:txBody>
      </p:sp>
      <p:sp>
        <p:nvSpPr>
          <p:cNvPr id="155" name="ZoneTexte 154"/>
          <p:cNvSpPr txBox="1"/>
          <p:nvPr/>
        </p:nvSpPr>
        <p:spPr>
          <a:xfrm>
            <a:off x="2285470" y="2207745"/>
            <a:ext cx="375424"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4</a:t>
            </a:r>
          </a:p>
        </p:txBody>
      </p:sp>
      <p:sp>
        <p:nvSpPr>
          <p:cNvPr id="156" name="ZoneTexte 155"/>
          <p:cNvSpPr txBox="1"/>
          <p:nvPr/>
        </p:nvSpPr>
        <p:spPr>
          <a:xfrm>
            <a:off x="2882037" y="2219325"/>
            <a:ext cx="375424"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6</a:t>
            </a:r>
          </a:p>
        </p:txBody>
      </p:sp>
      <p:cxnSp>
        <p:nvCxnSpPr>
          <p:cNvPr id="157" name="Connecteur droit 156"/>
          <p:cNvCxnSpPr/>
          <p:nvPr/>
        </p:nvCxnSpPr>
        <p:spPr>
          <a:xfrm flipV="1">
            <a:off x="1218853" y="2740819"/>
            <a:ext cx="3026916" cy="1771619"/>
          </a:xfrm>
          <a:prstGeom prst="line">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8" name="Connecteur droit 157"/>
          <p:cNvCxnSpPr/>
          <p:nvPr/>
        </p:nvCxnSpPr>
        <p:spPr>
          <a:xfrm>
            <a:off x="1213521" y="4512829"/>
            <a:ext cx="26226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Forme libre 159"/>
          <p:cNvSpPr/>
          <p:nvPr/>
        </p:nvSpPr>
        <p:spPr>
          <a:xfrm>
            <a:off x="1491740" y="4350154"/>
            <a:ext cx="38100" cy="157162"/>
          </a:xfrm>
          <a:custGeom>
            <a:avLst/>
            <a:gdLst>
              <a:gd name="connsiteX0" fmla="*/ 0 w 38100"/>
              <a:gd name="connsiteY0" fmla="*/ 157162 h 157162"/>
              <a:gd name="connsiteX1" fmla="*/ 38100 w 38100"/>
              <a:gd name="connsiteY1" fmla="*/ 71437 h 157162"/>
              <a:gd name="connsiteX2" fmla="*/ 0 w 38100"/>
              <a:gd name="connsiteY2" fmla="*/ 0 h 157162"/>
            </a:gdLst>
            <a:ahLst/>
            <a:cxnLst>
              <a:cxn ang="0">
                <a:pos x="connsiteX0" y="connsiteY0"/>
              </a:cxn>
              <a:cxn ang="0">
                <a:pos x="connsiteX1" y="connsiteY1"/>
              </a:cxn>
              <a:cxn ang="0">
                <a:pos x="connsiteX2" y="connsiteY2"/>
              </a:cxn>
            </a:cxnLst>
            <a:rect l="l" t="t" r="r" b="b"/>
            <a:pathLst>
              <a:path w="38100" h="157162">
                <a:moveTo>
                  <a:pt x="0" y="157162"/>
                </a:moveTo>
                <a:cubicBezTo>
                  <a:pt x="19050" y="127396"/>
                  <a:pt x="38100" y="97631"/>
                  <a:pt x="38100" y="71437"/>
                </a:cubicBezTo>
                <a:cubicBezTo>
                  <a:pt x="38100" y="45243"/>
                  <a:pt x="19050" y="22621"/>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ZoneTexte 160"/>
          <p:cNvSpPr txBox="1"/>
          <p:nvPr/>
        </p:nvSpPr>
        <p:spPr>
          <a:xfrm>
            <a:off x="1607183" y="4278718"/>
            <a:ext cx="627095" cy="276999"/>
          </a:xfrm>
          <a:prstGeom prst="rect">
            <a:avLst/>
          </a:prstGeom>
          <a:noFill/>
        </p:spPr>
        <p:txBody>
          <a:bodyPr wrap="none" rtlCol="0">
            <a:spAutoFit/>
          </a:bodyPr>
          <a:lstStyle/>
          <a:p>
            <a:r>
              <a:rPr lang="fr-FR" sz="1200" dirty="0">
                <a:latin typeface="Symbol" panose="05050102010706020507" pitchFamily="18" charset="2"/>
              </a:rPr>
              <a:t>b</a:t>
            </a:r>
            <a:r>
              <a:rPr lang="fr-FR" sz="1200" dirty="0"/>
              <a:t> = 30°</a:t>
            </a:r>
          </a:p>
        </p:txBody>
      </p:sp>
      <p:cxnSp>
        <p:nvCxnSpPr>
          <p:cNvPr id="141" name="Connecteur droit 140"/>
          <p:cNvCxnSpPr/>
          <p:nvPr/>
        </p:nvCxnSpPr>
        <p:spPr>
          <a:xfrm flipH="1">
            <a:off x="1233478" y="2187245"/>
            <a:ext cx="1838906" cy="2313278"/>
          </a:xfrm>
          <a:prstGeom prst="line">
            <a:avLst/>
          </a:prstGeom>
        </p:spPr>
        <p:style>
          <a:lnRef idx="1">
            <a:schemeClr val="accent1"/>
          </a:lnRef>
          <a:fillRef idx="0">
            <a:schemeClr val="accent1"/>
          </a:fillRef>
          <a:effectRef idx="0">
            <a:schemeClr val="accent1"/>
          </a:effectRef>
          <a:fontRef idx="minor">
            <a:schemeClr val="tx1"/>
          </a:fontRef>
        </p:style>
      </p:cxnSp>
      <p:grpSp>
        <p:nvGrpSpPr>
          <p:cNvPr id="59422" name="Groupe 59421"/>
          <p:cNvGrpSpPr/>
          <p:nvPr/>
        </p:nvGrpSpPr>
        <p:grpSpPr>
          <a:xfrm>
            <a:off x="1209633" y="1706880"/>
            <a:ext cx="7678350" cy="3056394"/>
            <a:chOff x="1209633" y="1706880"/>
            <a:chExt cx="7678350" cy="3056394"/>
          </a:xfrm>
        </p:grpSpPr>
        <p:cxnSp>
          <p:nvCxnSpPr>
            <p:cNvPr id="59416" name="Connecteur droit avec flèche 59415"/>
            <p:cNvCxnSpPr/>
            <p:nvPr/>
          </p:nvCxnSpPr>
          <p:spPr>
            <a:xfrm rot="-1800000">
              <a:off x="1209633" y="4392383"/>
              <a:ext cx="406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9413" name="ZoneTexte 59412"/>
            <p:cNvSpPr txBox="1"/>
            <p:nvPr/>
          </p:nvSpPr>
          <p:spPr>
            <a:xfrm>
              <a:off x="5925312" y="1706880"/>
              <a:ext cx="2962671" cy="369332"/>
            </a:xfrm>
            <a:prstGeom prst="rect">
              <a:avLst/>
            </a:prstGeom>
            <a:noFill/>
          </p:spPr>
          <p:txBody>
            <a:bodyPr wrap="none" rtlCol="0">
              <a:spAutoFit/>
            </a:bodyPr>
            <a:lstStyle/>
            <a:p>
              <a:r>
                <a:rPr lang="fr-FR" dirty="0"/>
                <a:t>W</a:t>
              </a:r>
              <a:r>
                <a:rPr lang="fr-FR" baseline="-25000" dirty="0"/>
                <a:t>1 </a:t>
              </a:r>
              <a:r>
                <a:rPr lang="fr-FR" dirty="0"/>
                <a:t>= 10.2,5.18/2 = 225 </a:t>
              </a:r>
              <a:r>
                <a:rPr lang="fr-FR" dirty="0" err="1"/>
                <a:t>kN</a:t>
              </a:r>
              <a:r>
                <a:rPr lang="fr-FR" dirty="0"/>
                <a:t>/m</a:t>
              </a:r>
            </a:p>
          </p:txBody>
        </p:sp>
        <p:cxnSp>
          <p:nvCxnSpPr>
            <p:cNvPr id="59418" name="Connecteur droit 59417"/>
            <p:cNvCxnSpPr/>
            <p:nvPr/>
          </p:nvCxnSpPr>
          <p:spPr>
            <a:xfrm>
              <a:off x="1321594" y="4031456"/>
              <a:ext cx="271401" cy="270007"/>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0" name="ZoneTexte 169"/>
            <p:cNvSpPr txBox="1"/>
            <p:nvPr/>
          </p:nvSpPr>
          <p:spPr>
            <a:xfrm>
              <a:off x="1228725" y="4486275"/>
              <a:ext cx="372218"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1</a:t>
              </a:r>
            </a:p>
          </p:txBody>
        </p:sp>
        <p:sp>
          <p:nvSpPr>
            <p:cNvPr id="171" name="ZoneTexte 170"/>
            <p:cNvSpPr txBox="1"/>
            <p:nvPr/>
          </p:nvSpPr>
          <p:spPr>
            <a:xfrm>
              <a:off x="1390650" y="3876675"/>
              <a:ext cx="317716" cy="276999"/>
            </a:xfrm>
            <a:prstGeom prst="rect">
              <a:avLst/>
            </a:prstGeom>
            <a:noFill/>
          </p:spPr>
          <p:txBody>
            <a:bodyPr wrap="none" rtlCol="0">
              <a:spAutoFit/>
            </a:bodyPr>
            <a:lstStyle/>
            <a:p>
              <a:r>
                <a:rPr lang="fr-FR" sz="1200" b="1" dirty="0">
                  <a:solidFill>
                    <a:srgbClr val="FF0000"/>
                  </a:solidFill>
                </a:rPr>
                <a:t>P</a:t>
              </a:r>
              <a:r>
                <a:rPr lang="fr-FR" sz="1200" b="1" baseline="-25000" dirty="0">
                  <a:solidFill>
                    <a:srgbClr val="FF0000"/>
                  </a:solidFill>
                </a:rPr>
                <a:t>1</a:t>
              </a:r>
            </a:p>
          </p:txBody>
        </p:sp>
      </p:grpSp>
      <p:grpSp>
        <p:nvGrpSpPr>
          <p:cNvPr id="52226" name="Groupe 52225"/>
          <p:cNvGrpSpPr/>
          <p:nvPr/>
        </p:nvGrpSpPr>
        <p:grpSpPr>
          <a:xfrm>
            <a:off x="1167031" y="2323737"/>
            <a:ext cx="7827976" cy="2090287"/>
            <a:chOff x="1167031" y="2323737"/>
            <a:chExt cx="7827976" cy="2090287"/>
          </a:xfrm>
        </p:grpSpPr>
        <p:sp>
          <p:nvSpPr>
            <p:cNvPr id="174" name="ZoneTexte 173"/>
            <p:cNvSpPr txBox="1"/>
            <p:nvPr/>
          </p:nvSpPr>
          <p:spPr>
            <a:xfrm>
              <a:off x="5729369" y="2323737"/>
              <a:ext cx="3265638" cy="369332"/>
            </a:xfrm>
            <a:prstGeom prst="rect">
              <a:avLst/>
            </a:prstGeom>
            <a:noFill/>
          </p:spPr>
          <p:txBody>
            <a:bodyPr wrap="none" rtlCol="0">
              <a:spAutoFit/>
            </a:bodyPr>
            <a:lstStyle/>
            <a:p>
              <a:r>
                <a:rPr lang="fr-FR" dirty="0"/>
                <a:t>W</a:t>
              </a:r>
              <a:r>
                <a:rPr lang="fr-FR" baseline="-25000" dirty="0"/>
                <a:t>2 </a:t>
              </a:r>
              <a:r>
                <a:rPr lang="fr-FR" dirty="0"/>
                <a:t>= (10.5.18/2)-W</a:t>
              </a:r>
              <a:r>
                <a:rPr lang="fr-FR" baseline="-25000" dirty="0"/>
                <a:t>1</a:t>
              </a:r>
              <a:r>
                <a:rPr lang="fr-FR" dirty="0"/>
                <a:t> = 225 </a:t>
              </a:r>
              <a:r>
                <a:rPr lang="fr-FR" dirty="0" err="1"/>
                <a:t>kN</a:t>
              </a:r>
              <a:r>
                <a:rPr lang="fr-FR" dirty="0"/>
                <a:t>/m</a:t>
              </a:r>
            </a:p>
          </p:txBody>
        </p:sp>
        <p:sp>
          <p:nvSpPr>
            <p:cNvPr id="175" name="ZoneTexte 174"/>
            <p:cNvSpPr txBox="1"/>
            <p:nvPr/>
          </p:nvSpPr>
          <p:spPr>
            <a:xfrm>
              <a:off x="5764062" y="2695212"/>
              <a:ext cx="2108269" cy="369332"/>
            </a:xfrm>
            <a:prstGeom prst="rect">
              <a:avLst/>
            </a:prstGeom>
            <a:noFill/>
          </p:spPr>
          <p:txBody>
            <a:bodyPr wrap="none" rtlCol="0">
              <a:spAutoFit/>
            </a:bodyPr>
            <a:lstStyle/>
            <a:p>
              <a:r>
                <a:rPr lang="fr-FR" dirty="0"/>
                <a:t>W</a:t>
              </a:r>
              <a:r>
                <a:rPr lang="fr-FR" baseline="-25000" dirty="0"/>
                <a:t>2 </a:t>
              </a:r>
              <a:r>
                <a:rPr lang="fr-FR" dirty="0"/>
                <a:t>+ W</a:t>
              </a:r>
              <a:r>
                <a:rPr lang="fr-FR" baseline="-25000" dirty="0"/>
                <a:t>1</a:t>
              </a:r>
              <a:r>
                <a:rPr lang="fr-FR" dirty="0"/>
                <a:t> = 450 </a:t>
              </a:r>
              <a:r>
                <a:rPr lang="fr-FR" dirty="0" err="1"/>
                <a:t>kN</a:t>
              </a:r>
              <a:r>
                <a:rPr lang="fr-FR" dirty="0"/>
                <a:t>/m</a:t>
              </a:r>
            </a:p>
          </p:txBody>
        </p:sp>
        <p:cxnSp>
          <p:nvCxnSpPr>
            <p:cNvPr id="176" name="Connecteur droit avec flèche 175"/>
            <p:cNvCxnSpPr/>
            <p:nvPr/>
          </p:nvCxnSpPr>
          <p:spPr>
            <a:xfrm rot="-1800000" flipV="1">
              <a:off x="1167031" y="4298950"/>
              <a:ext cx="810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a:off x="1504949" y="3727450"/>
              <a:ext cx="396000" cy="396000"/>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1" name="ZoneTexte 180"/>
            <p:cNvSpPr txBox="1"/>
            <p:nvPr/>
          </p:nvSpPr>
          <p:spPr>
            <a:xfrm>
              <a:off x="1600200" y="3629025"/>
              <a:ext cx="317716" cy="276999"/>
            </a:xfrm>
            <a:prstGeom prst="rect">
              <a:avLst/>
            </a:prstGeom>
            <a:noFill/>
          </p:spPr>
          <p:txBody>
            <a:bodyPr wrap="none" rtlCol="0">
              <a:spAutoFit/>
            </a:bodyPr>
            <a:lstStyle/>
            <a:p>
              <a:r>
                <a:rPr lang="fr-FR" sz="1200" b="1" dirty="0">
                  <a:solidFill>
                    <a:srgbClr val="FF0000"/>
                  </a:solidFill>
                </a:rPr>
                <a:t>P</a:t>
              </a:r>
              <a:r>
                <a:rPr lang="fr-FR" sz="1200" b="1" baseline="-25000" dirty="0">
                  <a:solidFill>
                    <a:srgbClr val="FF0000"/>
                  </a:solidFill>
                </a:rPr>
                <a:t>2</a:t>
              </a:r>
            </a:p>
          </p:txBody>
        </p:sp>
        <p:sp>
          <p:nvSpPr>
            <p:cNvPr id="182" name="ZoneTexte 181"/>
            <p:cNvSpPr txBox="1"/>
            <p:nvPr/>
          </p:nvSpPr>
          <p:spPr>
            <a:xfrm>
              <a:off x="1609725" y="4137025"/>
              <a:ext cx="643125"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1</a:t>
              </a:r>
              <a:r>
                <a:rPr lang="fr-FR" sz="1200" b="1" dirty="0">
                  <a:solidFill>
                    <a:srgbClr val="0000FF"/>
                  </a:solidFill>
                </a:rPr>
                <a:t>+W</a:t>
              </a:r>
              <a:r>
                <a:rPr lang="fr-FR" sz="1200" b="1" baseline="-25000" dirty="0">
                  <a:solidFill>
                    <a:srgbClr val="0000FF"/>
                  </a:solidFill>
                </a:rPr>
                <a:t>2</a:t>
              </a:r>
            </a:p>
          </p:txBody>
        </p:sp>
      </p:grpSp>
      <p:grpSp>
        <p:nvGrpSpPr>
          <p:cNvPr id="52229" name="Groupe 52228"/>
          <p:cNvGrpSpPr/>
          <p:nvPr/>
        </p:nvGrpSpPr>
        <p:grpSpPr>
          <a:xfrm>
            <a:off x="1170490" y="3161030"/>
            <a:ext cx="7367551" cy="1113294"/>
            <a:chOff x="1170490" y="3161030"/>
            <a:chExt cx="7367551" cy="1113294"/>
          </a:xfrm>
        </p:grpSpPr>
        <p:sp>
          <p:nvSpPr>
            <p:cNvPr id="184" name="ZoneTexte 183"/>
            <p:cNvSpPr txBox="1"/>
            <p:nvPr/>
          </p:nvSpPr>
          <p:spPr>
            <a:xfrm>
              <a:off x="5811012" y="3161030"/>
              <a:ext cx="2727029" cy="369332"/>
            </a:xfrm>
            <a:prstGeom prst="rect">
              <a:avLst/>
            </a:prstGeom>
            <a:noFill/>
          </p:spPr>
          <p:txBody>
            <a:bodyPr wrap="none" rtlCol="0">
              <a:spAutoFit/>
            </a:bodyPr>
            <a:lstStyle/>
            <a:p>
              <a:r>
                <a:rPr lang="fr-FR" dirty="0"/>
                <a:t>W</a:t>
              </a:r>
              <a:r>
                <a:rPr lang="fr-FR" baseline="-25000" dirty="0"/>
                <a:t>1 </a:t>
              </a:r>
              <a:r>
                <a:rPr lang="fr-FR" dirty="0"/>
                <a:t>+ W</a:t>
              </a:r>
              <a:r>
                <a:rPr lang="fr-FR" baseline="-25000" dirty="0"/>
                <a:t>2</a:t>
              </a:r>
              <a:r>
                <a:rPr lang="fr-FR" dirty="0"/>
                <a:t> + W</a:t>
              </a:r>
              <a:r>
                <a:rPr lang="fr-FR" baseline="-25000" dirty="0"/>
                <a:t>3 </a:t>
              </a:r>
              <a:r>
                <a:rPr lang="fr-FR" dirty="0"/>
                <a:t>=  684 </a:t>
              </a:r>
              <a:r>
                <a:rPr lang="fr-FR" dirty="0" err="1"/>
                <a:t>kN</a:t>
              </a:r>
              <a:r>
                <a:rPr lang="fr-FR" dirty="0"/>
                <a:t>/m</a:t>
              </a:r>
            </a:p>
          </p:txBody>
        </p:sp>
        <p:cxnSp>
          <p:nvCxnSpPr>
            <p:cNvPr id="185" name="Connecteur droit avec flèche 184"/>
            <p:cNvCxnSpPr/>
            <p:nvPr/>
          </p:nvCxnSpPr>
          <p:spPr>
            <a:xfrm rot="-1800000" flipV="1">
              <a:off x="1170490" y="4184650"/>
              <a:ext cx="1231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7" name="ZoneTexte 186"/>
            <p:cNvSpPr txBox="1"/>
            <p:nvPr/>
          </p:nvSpPr>
          <p:spPr>
            <a:xfrm>
              <a:off x="2149475" y="3997325"/>
              <a:ext cx="910827"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1</a:t>
              </a:r>
              <a:r>
                <a:rPr lang="fr-FR" sz="1200" b="1" dirty="0">
                  <a:solidFill>
                    <a:srgbClr val="0000FF"/>
                  </a:solidFill>
                </a:rPr>
                <a:t>+W</a:t>
              </a:r>
              <a:r>
                <a:rPr lang="fr-FR" sz="1200" b="1" baseline="-25000" dirty="0">
                  <a:solidFill>
                    <a:srgbClr val="0000FF"/>
                  </a:solidFill>
                </a:rPr>
                <a:t>2</a:t>
              </a:r>
              <a:r>
                <a:rPr lang="fr-FR" sz="1200" b="1" dirty="0">
                  <a:solidFill>
                    <a:srgbClr val="0000FF"/>
                  </a:solidFill>
                </a:rPr>
                <a:t>+W</a:t>
              </a:r>
              <a:r>
                <a:rPr lang="fr-FR" sz="1200" b="1" baseline="-25000" dirty="0">
                  <a:solidFill>
                    <a:srgbClr val="0000FF"/>
                  </a:solidFill>
                </a:rPr>
                <a:t>3</a:t>
              </a:r>
            </a:p>
          </p:txBody>
        </p:sp>
        <p:cxnSp>
          <p:nvCxnSpPr>
            <p:cNvPr id="188" name="Connecteur droit 187"/>
            <p:cNvCxnSpPr/>
            <p:nvPr/>
          </p:nvCxnSpPr>
          <p:spPr>
            <a:xfrm>
              <a:off x="1798637" y="3403600"/>
              <a:ext cx="489600" cy="489600"/>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0" name="ZoneTexte 189"/>
            <p:cNvSpPr txBox="1"/>
            <p:nvPr/>
          </p:nvSpPr>
          <p:spPr>
            <a:xfrm>
              <a:off x="1981200" y="3400425"/>
              <a:ext cx="317716" cy="276999"/>
            </a:xfrm>
            <a:prstGeom prst="rect">
              <a:avLst/>
            </a:prstGeom>
            <a:noFill/>
          </p:spPr>
          <p:txBody>
            <a:bodyPr wrap="none" rtlCol="0">
              <a:spAutoFit/>
            </a:bodyPr>
            <a:lstStyle/>
            <a:p>
              <a:r>
                <a:rPr lang="fr-FR" sz="1200" b="1" dirty="0">
                  <a:solidFill>
                    <a:srgbClr val="FF0000"/>
                  </a:solidFill>
                </a:rPr>
                <a:t>P</a:t>
              </a:r>
              <a:r>
                <a:rPr lang="fr-FR" sz="1200" b="1" baseline="-25000" dirty="0">
                  <a:solidFill>
                    <a:srgbClr val="FF0000"/>
                  </a:solidFill>
                </a:rPr>
                <a:t>3</a:t>
              </a:r>
            </a:p>
          </p:txBody>
        </p:sp>
      </p:grpSp>
      <p:grpSp>
        <p:nvGrpSpPr>
          <p:cNvPr id="52235" name="Groupe 52234"/>
          <p:cNvGrpSpPr/>
          <p:nvPr/>
        </p:nvGrpSpPr>
        <p:grpSpPr>
          <a:xfrm>
            <a:off x="1123003" y="3153538"/>
            <a:ext cx="7613446" cy="925860"/>
            <a:chOff x="1123003" y="3153538"/>
            <a:chExt cx="7613446" cy="925860"/>
          </a:xfrm>
        </p:grpSpPr>
        <p:sp>
          <p:nvSpPr>
            <p:cNvPr id="192" name="ZoneTexte 191"/>
            <p:cNvSpPr txBox="1"/>
            <p:nvPr/>
          </p:nvSpPr>
          <p:spPr>
            <a:xfrm>
              <a:off x="5583022" y="3584093"/>
              <a:ext cx="3153427" cy="369332"/>
            </a:xfrm>
            <a:prstGeom prst="rect">
              <a:avLst/>
            </a:prstGeom>
            <a:noFill/>
          </p:spPr>
          <p:txBody>
            <a:bodyPr wrap="none" rtlCol="0">
              <a:spAutoFit/>
            </a:bodyPr>
            <a:lstStyle/>
            <a:p>
              <a:r>
                <a:rPr lang="fr-FR" dirty="0"/>
                <a:t>W</a:t>
              </a:r>
              <a:r>
                <a:rPr lang="fr-FR" baseline="-25000" dirty="0"/>
                <a:t>1 </a:t>
              </a:r>
              <a:r>
                <a:rPr lang="fr-FR" dirty="0"/>
                <a:t>+ W</a:t>
              </a:r>
              <a:r>
                <a:rPr lang="fr-FR" baseline="-25000" dirty="0"/>
                <a:t>2</a:t>
              </a:r>
              <a:r>
                <a:rPr lang="fr-FR" dirty="0"/>
                <a:t> + W</a:t>
              </a:r>
              <a:r>
                <a:rPr lang="fr-FR" baseline="-25000" dirty="0"/>
                <a:t>3</a:t>
              </a:r>
              <a:r>
                <a:rPr lang="fr-FR" dirty="0"/>
                <a:t> + W</a:t>
              </a:r>
              <a:r>
                <a:rPr lang="fr-FR" baseline="-25000" dirty="0"/>
                <a:t>4 </a:t>
              </a:r>
              <a:r>
                <a:rPr lang="fr-FR" dirty="0"/>
                <a:t>=  918 </a:t>
              </a:r>
              <a:r>
                <a:rPr lang="fr-FR" dirty="0" err="1"/>
                <a:t>kN</a:t>
              </a:r>
              <a:r>
                <a:rPr lang="fr-FR" dirty="0"/>
                <a:t>/m</a:t>
              </a:r>
            </a:p>
          </p:txBody>
        </p:sp>
        <p:cxnSp>
          <p:nvCxnSpPr>
            <p:cNvPr id="193" name="Connecteur droit avec flèche 192"/>
            <p:cNvCxnSpPr/>
            <p:nvPr/>
          </p:nvCxnSpPr>
          <p:spPr>
            <a:xfrm rot="-1800000" flipV="1">
              <a:off x="1123003" y="4079398"/>
              <a:ext cx="1652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5" name="ZoneTexte 194"/>
            <p:cNvSpPr txBox="1"/>
            <p:nvPr/>
          </p:nvSpPr>
          <p:spPr>
            <a:xfrm>
              <a:off x="2462809" y="3791281"/>
              <a:ext cx="1178528"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1</a:t>
              </a:r>
              <a:r>
                <a:rPr lang="fr-FR" sz="1200" b="1" dirty="0">
                  <a:solidFill>
                    <a:srgbClr val="0000FF"/>
                  </a:solidFill>
                </a:rPr>
                <a:t>+W</a:t>
              </a:r>
              <a:r>
                <a:rPr lang="fr-FR" sz="1200" b="1" baseline="-25000" dirty="0">
                  <a:solidFill>
                    <a:srgbClr val="0000FF"/>
                  </a:solidFill>
                </a:rPr>
                <a:t>2</a:t>
              </a:r>
              <a:r>
                <a:rPr lang="fr-FR" sz="1200" b="1" dirty="0">
                  <a:solidFill>
                    <a:srgbClr val="0000FF"/>
                  </a:solidFill>
                </a:rPr>
                <a:t>+W</a:t>
              </a:r>
              <a:r>
                <a:rPr lang="fr-FR" sz="1200" b="1" baseline="-25000" dirty="0">
                  <a:solidFill>
                    <a:srgbClr val="0000FF"/>
                  </a:solidFill>
                </a:rPr>
                <a:t>3</a:t>
              </a:r>
              <a:r>
                <a:rPr lang="fr-FR" sz="1200" b="1" dirty="0">
                  <a:solidFill>
                    <a:srgbClr val="0000FF"/>
                  </a:solidFill>
                </a:rPr>
                <a:t>+W</a:t>
              </a:r>
              <a:r>
                <a:rPr lang="fr-FR" sz="1200" b="1" baseline="-25000" dirty="0">
                  <a:solidFill>
                    <a:srgbClr val="0000FF"/>
                  </a:solidFill>
                </a:rPr>
                <a:t>4</a:t>
              </a:r>
            </a:p>
          </p:txBody>
        </p:sp>
        <p:cxnSp>
          <p:nvCxnSpPr>
            <p:cNvPr id="196" name="Connecteur droit 195"/>
            <p:cNvCxnSpPr/>
            <p:nvPr/>
          </p:nvCxnSpPr>
          <p:spPr>
            <a:xfrm>
              <a:off x="2094699" y="3153538"/>
              <a:ext cx="540000" cy="540000"/>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1" name="ZoneTexte 200"/>
            <p:cNvSpPr txBox="1"/>
            <p:nvPr/>
          </p:nvSpPr>
          <p:spPr>
            <a:xfrm>
              <a:off x="2411577" y="3209010"/>
              <a:ext cx="317716" cy="276999"/>
            </a:xfrm>
            <a:prstGeom prst="rect">
              <a:avLst/>
            </a:prstGeom>
            <a:noFill/>
          </p:spPr>
          <p:txBody>
            <a:bodyPr wrap="none" rtlCol="0">
              <a:spAutoFit/>
            </a:bodyPr>
            <a:lstStyle/>
            <a:p>
              <a:r>
                <a:rPr lang="fr-FR" sz="1200" b="1" dirty="0">
                  <a:solidFill>
                    <a:srgbClr val="FF0000"/>
                  </a:solidFill>
                </a:rPr>
                <a:t>P</a:t>
              </a:r>
              <a:r>
                <a:rPr lang="fr-FR" sz="1200" b="1" baseline="-25000" dirty="0">
                  <a:solidFill>
                    <a:srgbClr val="FF0000"/>
                  </a:solidFill>
                </a:rPr>
                <a:t>4</a:t>
              </a:r>
            </a:p>
          </p:txBody>
        </p:sp>
      </p:grpSp>
      <p:grpSp>
        <p:nvGrpSpPr>
          <p:cNvPr id="52236" name="Groupe 52235"/>
          <p:cNvGrpSpPr/>
          <p:nvPr/>
        </p:nvGrpSpPr>
        <p:grpSpPr>
          <a:xfrm>
            <a:off x="1093569" y="2943225"/>
            <a:ext cx="7704669" cy="1477154"/>
            <a:chOff x="1093569" y="2943225"/>
            <a:chExt cx="7704669" cy="1477154"/>
          </a:xfrm>
        </p:grpSpPr>
        <p:sp>
          <p:nvSpPr>
            <p:cNvPr id="203" name="ZoneTexte 202"/>
            <p:cNvSpPr txBox="1"/>
            <p:nvPr/>
          </p:nvSpPr>
          <p:spPr>
            <a:xfrm>
              <a:off x="5040478" y="4051047"/>
              <a:ext cx="3757760" cy="369332"/>
            </a:xfrm>
            <a:prstGeom prst="rect">
              <a:avLst/>
            </a:prstGeom>
            <a:noFill/>
          </p:spPr>
          <p:txBody>
            <a:bodyPr wrap="none" rtlCol="0">
              <a:spAutoFit/>
            </a:bodyPr>
            <a:lstStyle/>
            <a:p>
              <a:r>
                <a:rPr lang="fr-FR" dirty="0"/>
                <a:t>W</a:t>
              </a:r>
              <a:r>
                <a:rPr lang="fr-FR" baseline="-25000" dirty="0"/>
                <a:t>1 </a:t>
              </a:r>
              <a:r>
                <a:rPr lang="fr-FR" dirty="0"/>
                <a:t>+ W</a:t>
              </a:r>
              <a:r>
                <a:rPr lang="fr-FR" baseline="-25000" dirty="0"/>
                <a:t>2</a:t>
              </a:r>
              <a:r>
                <a:rPr lang="fr-FR" dirty="0"/>
                <a:t> + W</a:t>
              </a:r>
              <a:r>
                <a:rPr lang="fr-FR" baseline="-25000" dirty="0"/>
                <a:t>3</a:t>
              </a:r>
              <a:r>
                <a:rPr lang="fr-FR" dirty="0"/>
                <a:t> + W</a:t>
              </a:r>
              <a:r>
                <a:rPr lang="fr-FR" baseline="-25000" dirty="0"/>
                <a:t>4 </a:t>
              </a:r>
              <a:r>
                <a:rPr lang="fr-FR" dirty="0"/>
                <a:t>+ W</a:t>
              </a:r>
              <a:r>
                <a:rPr lang="fr-FR" baseline="-25000" dirty="0"/>
                <a:t>5 </a:t>
              </a:r>
              <a:r>
                <a:rPr lang="fr-FR" dirty="0"/>
                <a:t>=  1152 </a:t>
              </a:r>
              <a:r>
                <a:rPr lang="fr-FR" dirty="0" err="1"/>
                <a:t>kN</a:t>
              </a:r>
              <a:r>
                <a:rPr lang="fr-FR" dirty="0"/>
                <a:t>/m</a:t>
              </a:r>
            </a:p>
          </p:txBody>
        </p:sp>
        <p:sp>
          <p:nvSpPr>
            <p:cNvPr id="204" name="ZoneTexte 203"/>
            <p:cNvSpPr txBox="1"/>
            <p:nvPr/>
          </p:nvSpPr>
          <p:spPr>
            <a:xfrm>
              <a:off x="3039491" y="3453562"/>
              <a:ext cx="1497526"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1</a:t>
              </a:r>
              <a:r>
                <a:rPr lang="fr-FR" sz="1200" b="1" dirty="0">
                  <a:solidFill>
                    <a:srgbClr val="0000FF"/>
                  </a:solidFill>
                </a:rPr>
                <a:t>+W</a:t>
              </a:r>
              <a:r>
                <a:rPr lang="fr-FR" sz="1200" b="1" baseline="-25000" dirty="0">
                  <a:solidFill>
                    <a:srgbClr val="0000FF"/>
                  </a:solidFill>
                </a:rPr>
                <a:t>2</a:t>
              </a:r>
              <a:r>
                <a:rPr lang="fr-FR" sz="1200" b="1" dirty="0">
                  <a:solidFill>
                    <a:srgbClr val="0000FF"/>
                  </a:solidFill>
                </a:rPr>
                <a:t>+W</a:t>
              </a:r>
              <a:r>
                <a:rPr lang="fr-FR" sz="1200" b="1" baseline="-25000" dirty="0">
                  <a:solidFill>
                    <a:srgbClr val="0000FF"/>
                  </a:solidFill>
                </a:rPr>
                <a:t>3</a:t>
              </a:r>
              <a:r>
                <a:rPr lang="fr-FR" sz="1200" b="1" dirty="0">
                  <a:solidFill>
                    <a:srgbClr val="0000FF"/>
                  </a:solidFill>
                </a:rPr>
                <a:t>+W</a:t>
              </a:r>
              <a:r>
                <a:rPr lang="fr-FR" sz="1200" b="1" baseline="-25000" dirty="0">
                  <a:solidFill>
                    <a:srgbClr val="0000FF"/>
                  </a:solidFill>
                </a:rPr>
                <a:t>4</a:t>
              </a:r>
              <a:r>
                <a:rPr lang="fr-FR" sz="1200" b="1" dirty="0">
                  <a:solidFill>
                    <a:srgbClr val="0000FF"/>
                  </a:solidFill>
                </a:rPr>
                <a:t>+W</a:t>
              </a:r>
              <a:r>
                <a:rPr lang="fr-FR" sz="1200" b="1" baseline="-25000" dirty="0">
                  <a:solidFill>
                    <a:srgbClr val="0000FF"/>
                  </a:solidFill>
                </a:rPr>
                <a:t>5</a:t>
              </a:r>
            </a:p>
          </p:txBody>
        </p:sp>
        <p:cxnSp>
          <p:nvCxnSpPr>
            <p:cNvPr id="205" name="Connecteur droit avec flèche 204"/>
            <p:cNvCxnSpPr/>
            <p:nvPr/>
          </p:nvCxnSpPr>
          <p:spPr>
            <a:xfrm rot="-1800000" flipV="1">
              <a:off x="1093569" y="3972880"/>
              <a:ext cx="2073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6" name="Connecteur droit 205"/>
            <p:cNvCxnSpPr/>
            <p:nvPr/>
          </p:nvCxnSpPr>
          <p:spPr>
            <a:xfrm>
              <a:off x="2474118" y="2943225"/>
              <a:ext cx="540512" cy="540000"/>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7" name="ZoneTexte 206"/>
            <p:cNvSpPr txBox="1"/>
            <p:nvPr/>
          </p:nvSpPr>
          <p:spPr>
            <a:xfrm>
              <a:off x="2776118" y="2988335"/>
              <a:ext cx="317716" cy="276999"/>
            </a:xfrm>
            <a:prstGeom prst="rect">
              <a:avLst/>
            </a:prstGeom>
            <a:noFill/>
          </p:spPr>
          <p:txBody>
            <a:bodyPr wrap="none" rtlCol="0">
              <a:spAutoFit/>
            </a:bodyPr>
            <a:lstStyle/>
            <a:p>
              <a:r>
                <a:rPr lang="fr-FR" sz="1200" b="1" dirty="0">
                  <a:solidFill>
                    <a:srgbClr val="FF0000"/>
                  </a:solidFill>
                </a:rPr>
                <a:t>P</a:t>
              </a:r>
              <a:r>
                <a:rPr lang="fr-FR" sz="1200" b="1" baseline="-25000" dirty="0">
                  <a:solidFill>
                    <a:srgbClr val="FF0000"/>
                  </a:solidFill>
                </a:rPr>
                <a:t>5</a:t>
              </a:r>
            </a:p>
          </p:txBody>
        </p:sp>
      </p:grpSp>
      <p:grpSp>
        <p:nvGrpSpPr>
          <p:cNvPr id="52240" name="Groupe 52239"/>
          <p:cNvGrpSpPr/>
          <p:nvPr/>
        </p:nvGrpSpPr>
        <p:grpSpPr>
          <a:xfrm>
            <a:off x="1260516" y="2731638"/>
            <a:ext cx="7821992" cy="2199586"/>
            <a:chOff x="1260516" y="2731638"/>
            <a:chExt cx="7821992" cy="2199586"/>
          </a:xfrm>
        </p:grpSpPr>
        <p:sp>
          <p:nvSpPr>
            <p:cNvPr id="209" name="ZoneTexte 208"/>
            <p:cNvSpPr txBox="1"/>
            <p:nvPr/>
          </p:nvSpPr>
          <p:spPr>
            <a:xfrm>
              <a:off x="4819803" y="4561892"/>
              <a:ext cx="4262705" cy="369332"/>
            </a:xfrm>
            <a:prstGeom prst="rect">
              <a:avLst/>
            </a:prstGeom>
            <a:noFill/>
          </p:spPr>
          <p:txBody>
            <a:bodyPr wrap="none" rtlCol="0">
              <a:spAutoFit/>
            </a:bodyPr>
            <a:lstStyle/>
            <a:p>
              <a:r>
                <a:rPr lang="fr-FR" dirty="0"/>
                <a:t>W</a:t>
              </a:r>
              <a:r>
                <a:rPr lang="fr-FR" baseline="-25000" dirty="0"/>
                <a:t>1 </a:t>
              </a:r>
              <a:r>
                <a:rPr lang="fr-FR" dirty="0"/>
                <a:t>+ W</a:t>
              </a:r>
              <a:r>
                <a:rPr lang="fr-FR" baseline="-25000" dirty="0"/>
                <a:t>2</a:t>
              </a:r>
              <a:r>
                <a:rPr lang="fr-FR" dirty="0"/>
                <a:t> + W</a:t>
              </a:r>
              <a:r>
                <a:rPr lang="fr-FR" baseline="-25000" dirty="0"/>
                <a:t>3</a:t>
              </a:r>
              <a:r>
                <a:rPr lang="fr-FR" dirty="0"/>
                <a:t> + W</a:t>
              </a:r>
              <a:r>
                <a:rPr lang="fr-FR" baseline="-25000" dirty="0"/>
                <a:t>4 </a:t>
              </a:r>
              <a:r>
                <a:rPr lang="fr-FR" dirty="0"/>
                <a:t>+ W</a:t>
              </a:r>
              <a:r>
                <a:rPr lang="fr-FR" baseline="-25000" dirty="0"/>
                <a:t>5</a:t>
              </a:r>
              <a:r>
                <a:rPr lang="fr-FR" dirty="0"/>
                <a:t> + W</a:t>
              </a:r>
              <a:r>
                <a:rPr lang="fr-FR" baseline="-25000" dirty="0"/>
                <a:t>6 </a:t>
              </a:r>
              <a:r>
                <a:rPr lang="fr-FR" dirty="0"/>
                <a:t>=  1386 </a:t>
              </a:r>
              <a:r>
                <a:rPr lang="fr-FR" dirty="0" err="1"/>
                <a:t>kN</a:t>
              </a:r>
              <a:r>
                <a:rPr lang="fr-FR" dirty="0"/>
                <a:t>/m</a:t>
              </a:r>
            </a:p>
          </p:txBody>
        </p:sp>
        <p:grpSp>
          <p:nvGrpSpPr>
            <p:cNvPr id="52239" name="Groupe 52238"/>
            <p:cNvGrpSpPr/>
            <p:nvPr/>
          </p:nvGrpSpPr>
          <p:grpSpPr>
            <a:xfrm>
              <a:off x="1260516" y="2731638"/>
              <a:ext cx="3967265" cy="1758422"/>
              <a:chOff x="1260516" y="2731638"/>
              <a:chExt cx="3967265" cy="1758422"/>
            </a:xfrm>
          </p:grpSpPr>
          <p:sp>
            <p:nvSpPr>
              <p:cNvPr id="210" name="ZoneTexte 209"/>
              <p:cNvSpPr txBox="1"/>
              <p:nvPr/>
            </p:nvSpPr>
            <p:spPr>
              <a:xfrm>
                <a:off x="3462554" y="3167050"/>
                <a:ext cx="1765227"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1</a:t>
                </a:r>
                <a:r>
                  <a:rPr lang="fr-FR" sz="1200" b="1" dirty="0">
                    <a:solidFill>
                      <a:srgbClr val="0000FF"/>
                    </a:solidFill>
                  </a:rPr>
                  <a:t>+W</a:t>
                </a:r>
                <a:r>
                  <a:rPr lang="fr-FR" sz="1200" b="1" baseline="-25000" dirty="0">
                    <a:solidFill>
                      <a:srgbClr val="0000FF"/>
                    </a:solidFill>
                  </a:rPr>
                  <a:t>2</a:t>
                </a:r>
                <a:r>
                  <a:rPr lang="fr-FR" sz="1200" b="1" dirty="0">
                    <a:solidFill>
                      <a:srgbClr val="0000FF"/>
                    </a:solidFill>
                  </a:rPr>
                  <a:t>+W</a:t>
                </a:r>
                <a:r>
                  <a:rPr lang="fr-FR" sz="1200" b="1" baseline="-25000" dirty="0">
                    <a:solidFill>
                      <a:srgbClr val="0000FF"/>
                    </a:solidFill>
                  </a:rPr>
                  <a:t>3</a:t>
                </a:r>
                <a:r>
                  <a:rPr lang="fr-FR" sz="1200" b="1" dirty="0">
                    <a:solidFill>
                      <a:srgbClr val="0000FF"/>
                    </a:solidFill>
                  </a:rPr>
                  <a:t>+W</a:t>
                </a:r>
                <a:r>
                  <a:rPr lang="fr-FR" sz="1200" b="1" baseline="-25000" dirty="0">
                    <a:solidFill>
                      <a:srgbClr val="0000FF"/>
                    </a:solidFill>
                  </a:rPr>
                  <a:t>4</a:t>
                </a:r>
                <a:r>
                  <a:rPr lang="fr-FR" sz="1200" b="1" dirty="0">
                    <a:solidFill>
                      <a:srgbClr val="0000FF"/>
                    </a:solidFill>
                  </a:rPr>
                  <a:t>+W</a:t>
                </a:r>
                <a:r>
                  <a:rPr lang="fr-FR" sz="1200" b="1" baseline="-25000" dirty="0">
                    <a:solidFill>
                      <a:srgbClr val="0000FF"/>
                    </a:solidFill>
                  </a:rPr>
                  <a:t>5</a:t>
                </a:r>
                <a:r>
                  <a:rPr lang="fr-FR" sz="1200" b="1" dirty="0">
                    <a:solidFill>
                      <a:srgbClr val="0000FF"/>
                    </a:solidFill>
                  </a:rPr>
                  <a:t>+W</a:t>
                </a:r>
                <a:r>
                  <a:rPr lang="fr-FR" sz="1200" b="1" baseline="-25000" dirty="0">
                    <a:solidFill>
                      <a:srgbClr val="0000FF"/>
                    </a:solidFill>
                  </a:rPr>
                  <a:t>6</a:t>
                </a:r>
              </a:p>
            </p:txBody>
          </p:sp>
          <p:cxnSp>
            <p:nvCxnSpPr>
              <p:cNvPr id="211" name="Connecteur droit avec flèche 210"/>
              <p:cNvCxnSpPr/>
              <p:nvPr/>
            </p:nvCxnSpPr>
            <p:spPr>
              <a:xfrm flipV="1">
                <a:off x="1260516" y="3231356"/>
                <a:ext cx="2151815" cy="12587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2" name="Connecteur droit 211"/>
              <p:cNvCxnSpPr/>
              <p:nvPr/>
            </p:nvCxnSpPr>
            <p:spPr>
              <a:xfrm>
                <a:off x="2886266" y="2731638"/>
                <a:ext cx="511200" cy="511200"/>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4" name="ZoneTexte 213"/>
              <p:cNvSpPr txBox="1"/>
              <p:nvPr/>
            </p:nvSpPr>
            <p:spPr>
              <a:xfrm>
                <a:off x="3140659" y="2767660"/>
                <a:ext cx="317716" cy="276999"/>
              </a:xfrm>
              <a:prstGeom prst="rect">
                <a:avLst/>
              </a:prstGeom>
              <a:noFill/>
            </p:spPr>
            <p:txBody>
              <a:bodyPr wrap="none" rtlCol="0">
                <a:spAutoFit/>
              </a:bodyPr>
              <a:lstStyle/>
              <a:p>
                <a:r>
                  <a:rPr lang="fr-FR" sz="1200" b="1" dirty="0">
                    <a:solidFill>
                      <a:srgbClr val="FF0000"/>
                    </a:solidFill>
                  </a:rPr>
                  <a:t>P</a:t>
                </a:r>
                <a:r>
                  <a:rPr lang="fr-FR" sz="1200" b="1" baseline="-25000" dirty="0">
                    <a:solidFill>
                      <a:srgbClr val="FF0000"/>
                    </a:solidFill>
                  </a:rPr>
                  <a:t>6</a:t>
                </a:r>
              </a:p>
            </p:txBody>
          </p:sp>
        </p:grpSp>
      </p:grpSp>
      <p:sp>
        <p:nvSpPr>
          <p:cNvPr id="52248" name="Forme libre 52247"/>
          <p:cNvSpPr/>
          <p:nvPr/>
        </p:nvSpPr>
        <p:spPr>
          <a:xfrm>
            <a:off x="1327150" y="2736850"/>
            <a:ext cx="1574800" cy="1301750"/>
          </a:xfrm>
          <a:custGeom>
            <a:avLst/>
            <a:gdLst>
              <a:gd name="connsiteX0" fmla="*/ 0 w 1574800"/>
              <a:gd name="connsiteY0" fmla="*/ 1301750 h 1301750"/>
              <a:gd name="connsiteX1" fmla="*/ 187325 w 1574800"/>
              <a:gd name="connsiteY1" fmla="*/ 1000125 h 1301750"/>
              <a:gd name="connsiteX2" fmla="*/ 479425 w 1574800"/>
              <a:gd name="connsiteY2" fmla="*/ 676275 h 1301750"/>
              <a:gd name="connsiteX3" fmla="*/ 787400 w 1574800"/>
              <a:gd name="connsiteY3" fmla="*/ 422275 h 1301750"/>
              <a:gd name="connsiteX4" fmla="*/ 1165225 w 1574800"/>
              <a:gd name="connsiteY4" fmla="*/ 212725 h 1301750"/>
              <a:gd name="connsiteX5" fmla="*/ 1574800 w 1574800"/>
              <a:gd name="connsiteY5" fmla="*/ 0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800" h="1301750">
                <a:moveTo>
                  <a:pt x="0" y="1301750"/>
                </a:moveTo>
                <a:lnTo>
                  <a:pt x="187325" y="1000125"/>
                </a:lnTo>
                <a:lnTo>
                  <a:pt x="479425" y="676275"/>
                </a:lnTo>
                <a:lnTo>
                  <a:pt x="787400" y="422275"/>
                </a:lnTo>
                <a:lnTo>
                  <a:pt x="1165225" y="212725"/>
                </a:lnTo>
                <a:lnTo>
                  <a:pt x="1574800" y="0"/>
                </a:lnTo>
              </a:path>
            </a:pathLst>
          </a:cu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2251" name="Groupe 52250"/>
          <p:cNvGrpSpPr/>
          <p:nvPr/>
        </p:nvGrpSpPr>
        <p:grpSpPr>
          <a:xfrm>
            <a:off x="2797216" y="4944238"/>
            <a:ext cx="2745590" cy="1421229"/>
            <a:chOff x="2797216" y="4944238"/>
            <a:chExt cx="2745590" cy="1421229"/>
          </a:xfrm>
        </p:grpSpPr>
        <p:cxnSp>
          <p:nvCxnSpPr>
            <p:cNvPr id="230" name="Connecteur droit 229"/>
            <p:cNvCxnSpPr/>
            <p:nvPr/>
          </p:nvCxnSpPr>
          <p:spPr>
            <a:xfrm>
              <a:off x="3777449" y="4944238"/>
              <a:ext cx="540000" cy="540000"/>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Connecteur droit avec flèche 230"/>
            <p:cNvCxnSpPr/>
            <p:nvPr/>
          </p:nvCxnSpPr>
          <p:spPr>
            <a:xfrm rot="-1800000" flipV="1">
              <a:off x="2797216" y="5904707"/>
              <a:ext cx="1652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2" name="Connecteur droit 231"/>
            <p:cNvCxnSpPr/>
            <p:nvPr/>
          </p:nvCxnSpPr>
          <p:spPr>
            <a:xfrm flipH="1">
              <a:off x="2915434" y="4965700"/>
              <a:ext cx="888216" cy="1343780"/>
            </a:xfrm>
            <a:prstGeom prst="line">
              <a:avLst/>
            </a:prstGeom>
            <a:ln>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4" name="ZoneTexte 233"/>
            <p:cNvSpPr txBox="1"/>
            <p:nvPr/>
          </p:nvSpPr>
          <p:spPr>
            <a:xfrm>
              <a:off x="3580409" y="5943931"/>
              <a:ext cx="1962397" cy="276999"/>
            </a:xfrm>
            <a:prstGeom prst="rect">
              <a:avLst/>
            </a:prstGeom>
            <a:noFill/>
          </p:spPr>
          <p:txBody>
            <a:bodyPr wrap="none" rtlCol="0">
              <a:spAutoFit/>
            </a:bodyPr>
            <a:lstStyle/>
            <a:p>
              <a:r>
                <a:rPr lang="fr-FR" sz="1200" b="1" dirty="0">
                  <a:solidFill>
                    <a:srgbClr val="0000FF"/>
                  </a:solidFill>
                </a:rPr>
                <a:t>W</a:t>
              </a:r>
              <a:r>
                <a:rPr lang="fr-FR" sz="1200" b="1" baseline="-25000" dirty="0">
                  <a:solidFill>
                    <a:srgbClr val="0000FF"/>
                  </a:solidFill>
                </a:rPr>
                <a:t>1</a:t>
              </a:r>
              <a:r>
                <a:rPr lang="fr-FR" sz="1200" b="1" dirty="0">
                  <a:solidFill>
                    <a:srgbClr val="0000FF"/>
                  </a:solidFill>
                </a:rPr>
                <a:t>+W</a:t>
              </a:r>
              <a:r>
                <a:rPr lang="fr-FR" sz="1200" b="1" baseline="-25000" dirty="0">
                  <a:solidFill>
                    <a:srgbClr val="0000FF"/>
                  </a:solidFill>
                </a:rPr>
                <a:t>2</a:t>
              </a:r>
              <a:r>
                <a:rPr lang="fr-FR" sz="1200" b="1" dirty="0">
                  <a:solidFill>
                    <a:srgbClr val="0000FF"/>
                  </a:solidFill>
                </a:rPr>
                <a:t>+W</a:t>
              </a:r>
              <a:r>
                <a:rPr lang="fr-FR" sz="1200" b="1" baseline="-25000" dirty="0">
                  <a:solidFill>
                    <a:srgbClr val="0000FF"/>
                  </a:solidFill>
                </a:rPr>
                <a:t>3</a:t>
              </a:r>
              <a:r>
                <a:rPr lang="fr-FR" sz="1200" b="1" dirty="0">
                  <a:solidFill>
                    <a:srgbClr val="0000FF"/>
                  </a:solidFill>
                </a:rPr>
                <a:t>+W</a:t>
              </a:r>
              <a:r>
                <a:rPr lang="fr-FR" sz="1200" b="1" baseline="-25000" dirty="0">
                  <a:solidFill>
                    <a:srgbClr val="0000FF"/>
                  </a:solidFill>
                </a:rPr>
                <a:t>4</a:t>
              </a:r>
              <a:r>
                <a:rPr lang="fr-FR" sz="1200" b="1" dirty="0">
                  <a:solidFill>
                    <a:srgbClr val="0000FF"/>
                  </a:solidFill>
                </a:rPr>
                <a:t> = 918 </a:t>
              </a:r>
              <a:r>
                <a:rPr lang="fr-FR" sz="1200" b="1" dirty="0" err="1">
                  <a:solidFill>
                    <a:srgbClr val="0000FF"/>
                  </a:solidFill>
                </a:rPr>
                <a:t>kN</a:t>
              </a:r>
              <a:r>
                <a:rPr lang="fr-FR" sz="1200" b="1" dirty="0">
                  <a:solidFill>
                    <a:srgbClr val="0000FF"/>
                  </a:solidFill>
                </a:rPr>
                <a:t>/m</a:t>
              </a:r>
              <a:endParaRPr lang="fr-FR" sz="1200" b="1" baseline="-25000" dirty="0">
                <a:solidFill>
                  <a:srgbClr val="0000FF"/>
                </a:solidFill>
              </a:endParaRPr>
            </a:p>
          </p:txBody>
        </p:sp>
        <p:cxnSp>
          <p:nvCxnSpPr>
            <p:cNvPr id="235" name="Connecteur droit 234"/>
            <p:cNvCxnSpPr/>
            <p:nvPr/>
          </p:nvCxnSpPr>
          <p:spPr>
            <a:xfrm>
              <a:off x="2908971" y="6309879"/>
              <a:ext cx="16058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ZoneTexte 236"/>
            <p:cNvSpPr txBox="1"/>
            <p:nvPr/>
          </p:nvSpPr>
          <p:spPr>
            <a:xfrm>
              <a:off x="4024477" y="5031460"/>
              <a:ext cx="1136850" cy="276999"/>
            </a:xfrm>
            <a:prstGeom prst="rect">
              <a:avLst/>
            </a:prstGeom>
            <a:noFill/>
          </p:spPr>
          <p:txBody>
            <a:bodyPr wrap="none" rtlCol="0">
              <a:spAutoFit/>
            </a:bodyPr>
            <a:lstStyle/>
            <a:p>
              <a:r>
                <a:rPr lang="fr-FR" sz="1200" b="1" dirty="0">
                  <a:solidFill>
                    <a:srgbClr val="FF0000"/>
                  </a:solidFill>
                </a:rPr>
                <a:t>P</a:t>
              </a:r>
              <a:r>
                <a:rPr lang="fr-FR" sz="1200" b="1" baseline="-25000" dirty="0">
                  <a:solidFill>
                    <a:srgbClr val="FF0000"/>
                  </a:solidFill>
                </a:rPr>
                <a:t>4</a:t>
              </a:r>
              <a:r>
                <a:rPr lang="fr-FR" sz="1200" b="1" dirty="0">
                  <a:solidFill>
                    <a:srgbClr val="FF0000"/>
                  </a:solidFill>
                </a:rPr>
                <a:t> = 430 </a:t>
              </a:r>
              <a:r>
                <a:rPr lang="fr-FR" sz="1200" b="1" dirty="0" err="1">
                  <a:solidFill>
                    <a:srgbClr val="FF0000"/>
                  </a:solidFill>
                </a:rPr>
                <a:t>kN</a:t>
              </a:r>
              <a:r>
                <a:rPr lang="fr-FR" sz="1200" b="1" dirty="0">
                  <a:solidFill>
                    <a:srgbClr val="FF0000"/>
                  </a:solidFill>
                </a:rPr>
                <a:t>/m </a:t>
              </a:r>
              <a:endParaRPr lang="fr-FR" sz="1200" b="1" baseline="-25000" dirty="0">
                <a:solidFill>
                  <a:srgbClr val="FF0000"/>
                </a:solidFill>
              </a:endParaRPr>
            </a:p>
          </p:txBody>
        </p:sp>
        <p:sp>
          <p:nvSpPr>
            <p:cNvPr id="238" name="ZoneTexte 237"/>
            <p:cNvSpPr txBox="1"/>
            <p:nvPr/>
          </p:nvSpPr>
          <p:spPr>
            <a:xfrm>
              <a:off x="3084677" y="5304510"/>
              <a:ext cx="322524" cy="276999"/>
            </a:xfrm>
            <a:prstGeom prst="rect">
              <a:avLst/>
            </a:prstGeom>
            <a:noFill/>
          </p:spPr>
          <p:txBody>
            <a:bodyPr wrap="none" rtlCol="0">
              <a:spAutoFit/>
            </a:bodyPr>
            <a:lstStyle/>
            <a:p>
              <a:r>
                <a:rPr lang="fr-FR" sz="1200" b="1" dirty="0">
                  <a:solidFill>
                    <a:srgbClr val="7030A0"/>
                  </a:solidFill>
                </a:rPr>
                <a:t>R</a:t>
              </a:r>
              <a:r>
                <a:rPr lang="fr-FR" sz="1200" b="1" baseline="-25000" dirty="0">
                  <a:solidFill>
                    <a:srgbClr val="7030A0"/>
                  </a:solidFill>
                </a:rPr>
                <a:t>4</a:t>
              </a:r>
            </a:p>
          </p:txBody>
        </p:sp>
        <p:sp>
          <p:nvSpPr>
            <p:cNvPr id="239" name="Forme libre 238"/>
            <p:cNvSpPr/>
            <p:nvPr/>
          </p:nvSpPr>
          <p:spPr>
            <a:xfrm>
              <a:off x="3028440" y="6153554"/>
              <a:ext cx="38100" cy="157162"/>
            </a:xfrm>
            <a:custGeom>
              <a:avLst/>
              <a:gdLst>
                <a:gd name="connsiteX0" fmla="*/ 0 w 38100"/>
                <a:gd name="connsiteY0" fmla="*/ 157162 h 157162"/>
                <a:gd name="connsiteX1" fmla="*/ 38100 w 38100"/>
                <a:gd name="connsiteY1" fmla="*/ 71437 h 157162"/>
                <a:gd name="connsiteX2" fmla="*/ 0 w 38100"/>
                <a:gd name="connsiteY2" fmla="*/ 0 h 157162"/>
              </a:gdLst>
              <a:ahLst/>
              <a:cxnLst>
                <a:cxn ang="0">
                  <a:pos x="connsiteX0" y="connsiteY0"/>
                </a:cxn>
                <a:cxn ang="0">
                  <a:pos x="connsiteX1" y="connsiteY1"/>
                </a:cxn>
                <a:cxn ang="0">
                  <a:pos x="connsiteX2" y="connsiteY2"/>
                </a:cxn>
              </a:cxnLst>
              <a:rect l="l" t="t" r="r" b="b"/>
              <a:pathLst>
                <a:path w="38100" h="157162">
                  <a:moveTo>
                    <a:pt x="0" y="157162"/>
                  </a:moveTo>
                  <a:cubicBezTo>
                    <a:pt x="19050" y="127396"/>
                    <a:pt x="38100" y="97631"/>
                    <a:pt x="38100" y="71437"/>
                  </a:cubicBezTo>
                  <a:cubicBezTo>
                    <a:pt x="38100" y="45243"/>
                    <a:pt x="19050" y="22621"/>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0" name="ZoneTexte 239"/>
            <p:cNvSpPr txBox="1"/>
            <p:nvPr/>
          </p:nvSpPr>
          <p:spPr>
            <a:xfrm>
              <a:off x="3080383" y="6088468"/>
              <a:ext cx="622286" cy="276999"/>
            </a:xfrm>
            <a:prstGeom prst="rect">
              <a:avLst/>
            </a:prstGeom>
            <a:noFill/>
          </p:spPr>
          <p:txBody>
            <a:bodyPr wrap="none" rtlCol="0">
              <a:spAutoFit/>
            </a:bodyPr>
            <a:lstStyle/>
            <a:p>
              <a:r>
                <a:rPr lang="fr-FR" sz="1200" dirty="0">
                  <a:latin typeface="Symbol" panose="05050102010706020507" pitchFamily="18" charset="2"/>
                </a:rPr>
                <a:t>q</a:t>
              </a:r>
              <a:r>
                <a:rPr lang="fr-FR" sz="1200" dirty="0"/>
                <a:t> = 55°</a:t>
              </a:r>
            </a:p>
          </p:txBody>
        </p:sp>
      </p:grpSp>
      <p:sp>
        <p:nvSpPr>
          <p:cNvPr id="140"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Tree>
    <p:extLst>
      <p:ext uri="{BB962C8B-B14F-4D97-AF65-F5344CB8AC3E}">
        <p14:creationId xmlns:p14="http://schemas.microsoft.com/office/powerpoint/2010/main" val="41866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4646337" cy="400110"/>
          </a:xfrm>
          <a:prstGeom prst="rect">
            <a:avLst/>
          </a:prstGeom>
          <a:noFill/>
        </p:spPr>
        <p:txBody>
          <a:bodyPr wrap="none" rtlCol="0">
            <a:spAutoFit/>
          </a:bodyPr>
          <a:lstStyle/>
          <a:p>
            <a:r>
              <a:rPr lang="fr-FR" sz="2000" b="1" dirty="0"/>
              <a:t>9. Dispositions particulières de surcharges</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57</a:t>
            </a:fld>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272955" y="586854"/>
            <a:ext cx="2146485" cy="369332"/>
          </a:xfrm>
          <a:prstGeom prst="rect">
            <a:avLst/>
          </a:prstGeom>
          <a:noFill/>
        </p:spPr>
        <p:txBody>
          <a:bodyPr wrap="none" rtlCol="0">
            <a:spAutoFit/>
          </a:bodyPr>
          <a:lstStyle/>
          <a:p>
            <a:r>
              <a:rPr lang="fr-FR" u="sng" dirty="0"/>
              <a:t>Solution en plasticité</a:t>
            </a:r>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6"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2" name="Rectangle 64511"/>
          <p:cNvSpPr/>
          <p:nvPr/>
        </p:nvSpPr>
        <p:spPr>
          <a:xfrm>
            <a:off x="225521" y="1074340"/>
            <a:ext cx="8918479" cy="1200329"/>
          </a:xfrm>
          <a:prstGeom prst="rect">
            <a:avLst/>
          </a:prstGeom>
        </p:spPr>
        <p:txBody>
          <a:bodyPr wrap="square">
            <a:spAutoFit/>
          </a:bodyPr>
          <a:lstStyle/>
          <a:p>
            <a:r>
              <a:rPr lang="fr-FR" dirty="0"/>
              <a:t>Pour une surcharge linéaire , on suppose que la contrainte de poussée </a:t>
            </a:r>
            <a:r>
              <a:rPr lang="fr-FR" dirty="0" err="1"/>
              <a:t>p’</a:t>
            </a:r>
            <a:r>
              <a:rPr lang="fr-FR" baseline="-25000" dirty="0" err="1"/>
              <a:t>a</a:t>
            </a:r>
            <a:r>
              <a:rPr lang="fr-FR" dirty="0"/>
              <a:t> sur l’écran est maximum en A (intersection de l’angle de talus avec l’écran) et décroît linéairement jusqu’à zéro au point B (intersection du coin de Coulomb et de l’écran). </a:t>
            </a:r>
          </a:p>
          <a:p>
            <a:endParaRPr lang="fr-FR" dirty="0"/>
          </a:p>
        </p:txBody>
      </p:sp>
      <p:pic>
        <p:nvPicPr>
          <p:cNvPr id="655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696" y="2067494"/>
            <a:ext cx="4825721" cy="422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4514" name="Objet 64513"/>
          <p:cNvGraphicFramePr>
            <a:graphicFrameLocks noChangeAspect="1"/>
          </p:cNvGraphicFramePr>
          <p:nvPr>
            <p:extLst>
              <p:ext uri="{D42A27DB-BD31-4B8C-83A1-F6EECF244321}">
                <p14:modId xmlns:p14="http://schemas.microsoft.com/office/powerpoint/2010/main" val="1333238333"/>
              </p:ext>
            </p:extLst>
          </p:nvPr>
        </p:nvGraphicFramePr>
        <p:xfrm>
          <a:off x="6094413" y="3546475"/>
          <a:ext cx="1824037" cy="615950"/>
        </p:xfrm>
        <a:graphic>
          <a:graphicData uri="http://schemas.openxmlformats.org/presentationml/2006/ole">
            <mc:AlternateContent xmlns:mc="http://schemas.openxmlformats.org/markup-compatibility/2006">
              <mc:Choice xmlns:v="urn:schemas-microsoft-com:vml" Requires="v">
                <p:oleObj spid="_x0000_s65658" name="Equation" r:id="rId5" imgW="1079280" imgH="368280" progId="Equation.DSMT4">
                  <p:embed/>
                </p:oleObj>
              </mc:Choice>
              <mc:Fallback>
                <p:oleObj name="Equation" r:id="rId5" imgW="1079280" imgH="368280" progId="Equation.DSMT4">
                  <p:embed/>
                  <p:pic>
                    <p:nvPicPr>
                      <p:cNvPr id="0" name="Object 3"/>
                      <p:cNvPicPr>
                        <a:picLocks noChangeAspect="1" noChangeArrowheads="1"/>
                      </p:cNvPicPr>
                      <p:nvPr/>
                    </p:nvPicPr>
                    <p:blipFill>
                      <a:blip r:embed="rId6"/>
                      <a:srcRect/>
                      <a:stretch>
                        <a:fillRect/>
                      </a:stretch>
                    </p:blipFill>
                    <p:spPr bwMode="auto">
                      <a:xfrm>
                        <a:off x="6094413" y="3546475"/>
                        <a:ext cx="1824037" cy="615950"/>
                      </a:xfrm>
                      <a:prstGeom prst="rect">
                        <a:avLst/>
                      </a:prstGeom>
                      <a:noFill/>
                    </p:spPr>
                  </p:pic>
                </p:oleObj>
              </mc:Fallback>
            </mc:AlternateContent>
          </a:graphicData>
        </a:graphic>
      </p:graphicFrame>
      <p:sp>
        <p:nvSpPr>
          <p:cNvPr id="645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4519" name="Objet 64518"/>
          <p:cNvGraphicFramePr>
            <a:graphicFrameLocks noChangeAspect="1"/>
          </p:cNvGraphicFramePr>
          <p:nvPr>
            <p:extLst>
              <p:ext uri="{D42A27DB-BD31-4B8C-83A1-F6EECF244321}">
                <p14:modId xmlns:p14="http://schemas.microsoft.com/office/powerpoint/2010/main" val="3101978829"/>
              </p:ext>
            </p:extLst>
          </p:nvPr>
        </p:nvGraphicFramePr>
        <p:xfrm>
          <a:off x="6078538" y="4662488"/>
          <a:ext cx="1558925" cy="665162"/>
        </p:xfrm>
        <a:graphic>
          <a:graphicData uri="http://schemas.openxmlformats.org/presentationml/2006/ole">
            <mc:AlternateContent xmlns:mc="http://schemas.openxmlformats.org/markup-compatibility/2006">
              <mc:Choice xmlns:v="urn:schemas-microsoft-com:vml" Requires="v">
                <p:oleObj spid="_x0000_s65659" name="Equation" r:id="rId7" imgW="799920" imgH="342720" progId="Equation.DSMT4">
                  <p:embed/>
                </p:oleObj>
              </mc:Choice>
              <mc:Fallback>
                <p:oleObj name="Equation" r:id="rId7" imgW="799920" imgH="342720" progId="Equation.DSMT4">
                  <p:embed/>
                  <p:pic>
                    <p:nvPicPr>
                      <p:cNvPr id="0" name="Object 5"/>
                      <p:cNvPicPr>
                        <a:picLocks noChangeAspect="1" noChangeArrowheads="1"/>
                      </p:cNvPicPr>
                      <p:nvPr/>
                    </p:nvPicPr>
                    <p:blipFill>
                      <a:blip r:embed="rId8"/>
                      <a:srcRect/>
                      <a:stretch>
                        <a:fillRect/>
                      </a:stretch>
                    </p:blipFill>
                    <p:spPr bwMode="auto">
                      <a:xfrm>
                        <a:off x="6078538" y="4662488"/>
                        <a:ext cx="1558925" cy="665162"/>
                      </a:xfrm>
                      <a:prstGeom prst="rect">
                        <a:avLst/>
                      </a:prstGeom>
                      <a:noFill/>
                    </p:spPr>
                  </p:pic>
                </p:oleObj>
              </mc:Fallback>
            </mc:AlternateContent>
          </a:graphicData>
        </a:graphic>
      </p:graphicFrame>
    </p:spTree>
    <p:extLst>
      <p:ext uri="{BB962C8B-B14F-4D97-AF65-F5344CB8AC3E}">
        <p14:creationId xmlns:p14="http://schemas.microsoft.com/office/powerpoint/2010/main" val="3703796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4646337" cy="400110"/>
          </a:xfrm>
          <a:prstGeom prst="rect">
            <a:avLst/>
          </a:prstGeom>
          <a:noFill/>
        </p:spPr>
        <p:txBody>
          <a:bodyPr wrap="none" rtlCol="0">
            <a:spAutoFit/>
          </a:bodyPr>
          <a:lstStyle/>
          <a:p>
            <a:r>
              <a:rPr lang="fr-FR" sz="2000" b="1" dirty="0"/>
              <a:t>9. Dispositions particulières de surcharges</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58</a:t>
            </a:fld>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8" name="Rectangle 1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altLang="fr-FR" sz="700" b="0" i="0" u="none" strike="noStrike" cap="none" normalizeH="0" baseline="0">
                <a:ln>
                  <a:noFill/>
                </a:ln>
                <a:solidFill>
                  <a:schemeClr val="tx1"/>
                </a:solidFill>
                <a:effectLst/>
                <a:latin typeface="Arial" pitchFamily="34" charset="0"/>
                <a:cs typeface="Arial" pitchFamily="34"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272955" y="586854"/>
            <a:ext cx="2146485" cy="369332"/>
          </a:xfrm>
          <a:prstGeom prst="rect">
            <a:avLst/>
          </a:prstGeom>
          <a:noFill/>
        </p:spPr>
        <p:txBody>
          <a:bodyPr wrap="none" rtlCol="0">
            <a:spAutoFit/>
          </a:bodyPr>
          <a:lstStyle/>
          <a:p>
            <a:r>
              <a:rPr lang="fr-FR" u="sng" dirty="0"/>
              <a:t>Solution en plasticité</a:t>
            </a:r>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6"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2" name="Rectangle 64511"/>
          <p:cNvSpPr/>
          <p:nvPr/>
        </p:nvSpPr>
        <p:spPr>
          <a:xfrm>
            <a:off x="225521" y="1074340"/>
            <a:ext cx="8918479" cy="1477328"/>
          </a:xfrm>
          <a:prstGeom prst="rect">
            <a:avLst/>
          </a:prstGeom>
        </p:spPr>
        <p:txBody>
          <a:bodyPr wrap="square">
            <a:spAutoFit/>
          </a:bodyPr>
          <a:lstStyle/>
          <a:p>
            <a:r>
              <a:rPr lang="fr-FR" dirty="0"/>
              <a:t>Pour une surcharge semi‑infinie limitée sur un plan horizontal, on suppose que l’action de la surcharge est nulle au‑dessus de l’angle de talus </a:t>
            </a:r>
            <a:r>
              <a:rPr lang="fr-FR" dirty="0">
                <a:sym typeface="Symbol"/>
              </a:rPr>
              <a:t></a:t>
            </a:r>
            <a:r>
              <a:rPr lang="fr-FR" dirty="0"/>
              <a:t> et que la distribution de la contrainte de poussée est linéaire entre B (intersection de l’angle de talus avec l’écran) et C (intersection du coin de Coulomb et de l’écran). Au­‑delà, on retrouve la poussée de la surcharge semi‑infinie.</a:t>
            </a:r>
          </a:p>
          <a:p>
            <a:endParaRPr lang="fr-FR" dirty="0"/>
          </a:p>
        </p:txBody>
      </p:sp>
      <p:sp>
        <p:nvSpPr>
          <p:cNvPr id="645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4517" name="Objet 64516"/>
          <p:cNvGraphicFramePr>
            <a:graphicFrameLocks noChangeAspect="1"/>
          </p:cNvGraphicFramePr>
          <p:nvPr>
            <p:extLst>
              <p:ext uri="{D42A27DB-BD31-4B8C-83A1-F6EECF244321}">
                <p14:modId xmlns:p14="http://schemas.microsoft.com/office/powerpoint/2010/main" val="4193839417"/>
              </p:ext>
            </p:extLst>
          </p:nvPr>
        </p:nvGraphicFramePr>
        <p:xfrm>
          <a:off x="327546" y="2429300"/>
          <a:ext cx="4831307" cy="4112949"/>
        </p:xfrm>
        <a:graphic>
          <a:graphicData uri="http://schemas.openxmlformats.org/presentationml/2006/ole">
            <mc:AlternateContent xmlns:mc="http://schemas.openxmlformats.org/markup-compatibility/2006">
              <mc:Choice xmlns:v="urn:schemas-microsoft-com:vml" Requires="v">
                <p:oleObj spid="_x0000_s66679" r:id="rId4" imgW="3267075" imgH="2781300" progId="Designer.Drawing.8">
                  <p:embed/>
                </p:oleObj>
              </mc:Choice>
              <mc:Fallback>
                <p:oleObj r:id="rId4" imgW="3267075" imgH="2781300" progId="Designer.Drawing.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46" y="2429300"/>
                        <a:ext cx="4831307" cy="4112949"/>
                      </a:xfrm>
                      <a:prstGeom prst="rect">
                        <a:avLst/>
                      </a:prstGeom>
                      <a:noFill/>
                    </p:spPr>
                  </p:pic>
                </p:oleObj>
              </mc:Fallback>
            </mc:AlternateContent>
          </a:graphicData>
        </a:graphic>
      </p:graphicFrame>
      <p:graphicFrame>
        <p:nvGraphicFramePr>
          <p:cNvPr id="64518" name="Objet 64517"/>
          <p:cNvGraphicFramePr>
            <a:graphicFrameLocks noChangeAspect="1"/>
          </p:cNvGraphicFramePr>
          <p:nvPr>
            <p:extLst>
              <p:ext uri="{D42A27DB-BD31-4B8C-83A1-F6EECF244321}">
                <p14:modId xmlns:p14="http://schemas.microsoft.com/office/powerpoint/2010/main" val="3639004252"/>
              </p:ext>
            </p:extLst>
          </p:nvPr>
        </p:nvGraphicFramePr>
        <p:xfrm>
          <a:off x="5649913" y="3903663"/>
          <a:ext cx="1238250" cy="444500"/>
        </p:xfrm>
        <a:graphic>
          <a:graphicData uri="http://schemas.openxmlformats.org/presentationml/2006/ole">
            <mc:AlternateContent xmlns:mc="http://schemas.openxmlformats.org/markup-compatibility/2006">
              <mc:Choice xmlns:v="urn:schemas-microsoft-com:vml" Requires="v">
                <p:oleObj spid="_x0000_s66680" name="Equation" r:id="rId6" imgW="634680" imgH="190440" progId="Equation.DSMT4">
                  <p:embed/>
                </p:oleObj>
              </mc:Choice>
              <mc:Fallback>
                <p:oleObj name="Equation" r:id="rId6" imgW="634680" imgH="190440" progId="Equation.DSMT4">
                  <p:embed/>
                  <p:pic>
                    <p:nvPicPr>
                      <p:cNvPr id="0" name="Objet 64518"/>
                      <p:cNvPicPr>
                        <a:picLocks noChangeAspect="1" noChangeArrowheads="1"/>
                      </p:cNvPicPr>
                      <p:nvPr/>
                    </p:nvPicPr>
                    <p:blipFill>
                      <a:blip r:embed="rId7"/>
                      <a:srcRect/>
                      <a:stretch>
                        <a:fillRect/>
                      </a:stretch>
                    </p:blipFill>
                    <p:spPr bwMode="auto">
                      <a:xfrm>
                        <a:off x="5649913" y="3903663"/>
                        <a:ext cx="1238250" cy="444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00068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4646337" cy="400110"/>
          </a:xfrm>
          <a:prstGeom prst="rect">
            <a:avLst/>
          </a:prstGeom>
          <a:noFill/>
        </p:spPr>
        <p:txBody>
          <a:bodyPr wrap="none" rtlCol="0">
            <a:spAutoFit/>
          </a:bodyPr>
          <a:lstStyle/>
          <a:p>
            <a:r>
              <a:rPr lang="fr-FR" sz="2000" b="1" dirty="0"/>
              <a:t>9. Dispositions particulières de surcharges</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1512" y="6356575"/>
            <a:ext cx="2133600" cy="365125"/>
          </a:xfrm>
        </p:spPr>
        <p:txBody>
          <a:bodyPr/>
          <a:lstStyle/>
          <a:p>
            <a:fld id="{6C9C31C4-F1BC-4CF0-8FCC-5FAE4E7B962A}" type="slidenum">
              <a:rPr lang="fr-FR" smtClean="0"/>
              <a:t>59</a:t>
            </a:fld>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272955" y="586854"/>
            <a:ext cx="1245021" cy="369332"/>
          </a:xfrm>
          <a:prstGeom prst="rect">
            <a:avLst/>
          </a:prstGeom>
          <a:noFill/>
        </p:spPr>
        <p:txBody>
          <a:bodyPr wrap="none" rtlCol="0">
            <a:spAutoFit/>
          </a:bodyPr>
          <a:lstStyle/>
          <a:p>
            <a:r>
              <a:rPr lang="fr-FR" u="sng" dirty="0"/>
              <a:t>Application</a:t>
            </a:r>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0" name="Rectangle 69"/>
          <p:cNvSpPr/>
          <p:nvPr/>
        </p:nvSpPr>
        <p:spPr>
          <a:xfrm>
            <a:off x="1042221" y="2707598"/>
            <a:ext cx="17742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droit 70"/>
          <p:cNvCxnSpPr/>
          <p:nvPr/>
        </p:nvCxnSpPr>
        <p:spPr>
          <a:xfrm flipV="1">
            <a:off x="1221234" y="2176928"/>
            <a:ext cx="873456" cy="518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2096965" y="2179204"/>
            <a:ext cx="10961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a:off x="1207586" y="1917620"/>
            <a:ext cx="900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1355109" y="1496273"/>
            <a:ext cx="538930" cy="369332"/>
          </a:xfrm>
          <a:prstGeom prst="rect">
            <a:avLst/>
          </a:prstGeom>
          <a:noFill/>
        </p:spPr>
        <p:txBody>
          <a:bodyPr wrap="none" rtlCol="0">
            <a:spAutoFit/>
          </a:bodyPr>
          <a:lstStyle/>
          <a:p>
            <a:r>
              <a:rPr lang="fr-FR" dirty="0"/>
              <a:t>5 m</a:t>
            </a:r>
          </a:p>
        </p:txBody>
      </p:sp>
      <p:cxnSp>
        <p:nvCxnSpPr>
          <p:cNvPr id="75" name="Connecteur droit avec flèche 74"/>
          <p:cNvCxnSpPr/>
          <p:nvPr/>
        </p:nvCxnSpPr>
        <p:spPr>
          <a:xfrm>
            <a:off x="786779" y="2151906"/>
            <a:ext cx="0" cy="54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43546" y="3466528"/>
            <a:ext cx="655949" cy="369332"/>
          </a:xfrm>
          <a:prstGeom prst="rect">
            <a:avLst/>
          </a:prstGeom>
          <a:noFill/>
        </p:spPr>
        <p:txBody>
          <a:bodyPr wrap="none" rtlCol="0">
            <a:spAutoFit/>
          </a:bodyPr>
          <a:lstStyle/>
          <a:p>
            <a:r>
              <a:rPr lang="fr-FR" dirty="0"/>
              <a:t>10 m</a:t>
            </a:r>
          </a:p>
        </p:txBody>
      </p:sp>
      <p:sp>
        <p:nvSpPr>
          <p:cNvPr id="77" name="ZoneTexte 76"/>
          <p:cNvSpPr txBox="1"/>
          <p:nvPr/>
        </p:nvSpPr>
        <p:spPr>
          <a:xfrm>
            <a:off x="135896" y="2213209"/>
            <a:ext cx="538930" cy="369332"/>
          </a:xfrm>
          <a:prstGeom prst="rect">
            <a:avLst/>
          </a:prstGeom>
          <a:noFill/>
        </p:spPr>
        <p:txBody>
          <a:bodyPr wrap="none" rtlCol="0">
            <a:spAutoFit/>
          </a:bodyPr>
          <a:lstStyle/>
          <a:p>
            <a:r>
              <a:rPr lang="fr-FR" dirty="0"/>
              <a:t>3 m</a:t>
            </a:r>
          </a:p>
        </p:txBody>
      </p:sp>
      <p:cxnSp>
        <p:nvCxnSpPr>
          <p:cNvPr id="78" name="Connecteur droit avec flèche 77"/>
          <p:cNvCxnSpPr/>
          <p:nvPr/>
        </p:nvCxnSpPr>
        <p:spPr>
          <a:xfrm>
            <a:off x="789055" y="2713738"/>
            <a:ext cx="0" cy="180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V="1">
            <a:off x="1218163" y="2707598"/>
            <a:ext cx="4594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Forme libre 79"/>
          <p:cNvSpPr/>
          <p:nvPr/>
        </p:nvSpPr>
        <p:spPr>
          <a:xfrm>
            <a:off x="1478693" y="2559279"/>
            <a:ext cx="38100" cy="157162"/>
          </a:xfrm>
          <a:custGeom>
            <a:avLst/>
            <a:gdLst>
              <a:gd name="connsiteX0" fmla="*/ 0 w 38100"/>
              <a:gd name="connsiteY0" fmla="*/ 157162 h 157162"/>
              <a:gd name="connsiteX1" fmla="*/ 38100 w 38100"/>
              <a:gd name="connsiteY1" fmla="*/ 71437 h 157162"/>
              <a:gd name="connsiteX2" fmla="*/ 0 w 38100"/>
              <a:gd name="connsiteY2" fmla="*/ 0 h 157162"/>
            </a:gdLst>
            <a:ahLst/>
            <a:cxnLst>
              <a:cxn ang="0">
                <a:pos x="connsiteX0" y="connsiteY0"/>
              </a:cxn>
              <a:cxn ang="0">
                <a:pos x="connsiteX1" y="connsiteY1"/>
              </a:cxn>
              <a:cxn ang="0">
                <a:pos x="connsiteX2" y="connsiteY2"/>
              </a:cxn>
            </a:cxnLst>
            <a:rect l="l" t="t" r="r" b="b"/>
            <a:pathLst>
              <a:path w="38100" h="157162">
                <a:moveTo>
                  <a:pt x="0" y="157162"/>
                </a:moveTo>
                <a:cubicBezTo>
                  <a:pt x="19050" y="127396"/>
                  <a:pt x="38100" y="97631"/>
                  <a:pt x="38100" y="71437"/>
                </a:cubicBezTo>
                <a:cubicBezTo>
                  <a:pt x="38100" y="45243"/>
                  <a:pt x="19050" y="22621"/>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p:cNvSpPr txBox="1"/>
          <p:nvPr/>
        </p:nvSpPr>
        <p:spPr>
          <a:xfrm>
            <a:off x="1512031" y="2459267"/>
            <a:ext cx="627095" cy="276999"/>
          </a:xfrm>
          <a:prstGeom prst="rect">
            <a:avLst/>
          </a:prstGeom>
          <a:noFill/>
        </p:spPr>
        <p:txBody>
          <a:bodyPr wrap="none" rtlCol="0">
            <a:spAutoFit/>
          </a:bodyPr>
          <a:lstStyle/>
          <a:p>
            <a:r>
              <a:rPr lang="fr-FR" sz="1200" dirty="0">
                <a:latin typeface="Symbol" panose="05050102010706020507" pitchFamily="18" charset="2"/>
              </a:rPr>
              <a:t>b</a:t>
            </a:r>
            <a:r>
              <a:rPr lang="fr-FR" sz="1200" dirty="0"/>
              <a:t> = 30°</a:t>
            </a:r>
          </a:p>
        </p:txBody>
      </p:sp>
      <p:sp>
        <p:nvSpPr>
          <p:cNvPr id="82" name="Rectangle 81"/>
          <p:cNvSpPr/>
          <p:nvPr/>
        </p:nvSpPr>
        <p:spPr>
          <a:xfrm>
            <a:off x="1499285" y="3102795"/>
            <a:ext cx="1940601" cy="1200329"/>
          </a:xfrm>
          <a:prstGeom prst="rect">
            <a:avLst/>
          </a:prstGeom>
        </p:spPr>
        <p:txBody>
          <a:bodyPr wrap="square">
            <a:spAutoFit/>
          </a:bodyPr>
          <a:lstStyle/>
          <a:p>
            <a:r>
              <a:rPr lang="fr-FR" dirty="0">
                <a:sym typeface="Symbol"/>
              </a:rPr>
              <a:t></a:t>
            </a:r>
            <a:r>
              <a:rPr lang="fr-FR" dirty="0"/>
              <a:t> =	18kN/m</a:t>
            </a:r>
            <a:r>
              <a:rPr lang="fr-FR" baseline="30000" dirty="0"/>
              <a:t>3</a:t>
            </a:r>
            <a:endParaRPr lang="fr-FR" dirty="0"/>
          </a:p>
          <a:p>
            <a:r>
              <a:rPr lang="fr-FR" dirty="0">
                <a:sym typeface="Symbol"/>
              </a:rPr>
              <a:t></a:t>
            </a:r>
            <a:r>
              <a:rPr lang="fr-FR" dirty="0"/>
              <a:t>’ =	30°</a:t>
            </a:r>
          </a:p>
          <a:p>
            <a:r>
              <a:rPr lang="fr-FR" dirty="0"/>
              <a:t>C’ =	0</a:t>
            </a:r>
          </a:p>
          <a:p>
            <a:r>
              <a:rPr lang="fr-FR" dirty="0">
                <a:sym typeface="Symbol"/>
              </a:rPr>
              <a:t></a:t>
            </a:r>
            <a:r>
              <a:rPr lang="fr-FR" baseline="-25000" dirty="0">
                <a:sym typeface="Symbol"/>
              </a:rPr>
              <a:t>a</a:t>
            </a:r>
            <a:r>
              <a:rPr lang="fr-FR" dirty="0"/>
              <a:t> =	15°</a:t>
            </a:r>
          </a:p>
        </p:txBody>
      </p:sp>
      <p:cxnSp>
        <p:nvCxnSpPr>
          <p:cNvPr id="83" name="Connecteur droit avec flèche 82"/>
          <p:cNvCxnSpPr/>
          <p:nvPr/>
        </p:nvCxnSpPr>
        <p:spPr>
          <a:xfrm>
            <a:off x="2117437" y="1913071"/>
            <a:ext cx="360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019300" y="1498546"/>
            <a:ext cx="538930" cy="369332"/>
          </a:xfrm>
          <a:prstGeom prst="rect">
            <a:avLst/>
          </a:prstGeom>
          <a:noFill/>
        </p:spPr>
        <p:txBody>
          <a:bodyPr wrap="none" rtlCol="0">
            <a:spAutoFit/>
          </a:bodyPr>
          <a:lstStyle/>
          <a:p>
            <a:r>
              <a:rPr lang="fr-FR" dirty="0"/>
              <a:t>2 m</a:t>
            </a:r>
          </a:p>
        </p:txBody>
      </p:sp>
      <p:cxnSp>
        <p:nvCxnSpPr>
          <p:cNvPr id="64519" name="Connecteur droit avec flèche 64518"/>
          <p:cNvCxnSpPr/>
          <p:nvPr/>
        </p:nvCxnSpPr>
        <p:spPr>
          <a:xfrm>
            <a:off x="2520950" y="176847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p:nvPr/>
        </p:nvCxnSpPr>
        <p:spPr>
          <a:xfrm>
            <a:off x="2673350" y="176847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a:off x="2838450" y="176847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521" name="ZoneTexte 64520"/>
          <p:cNvSpPr txBox="1"/>
          <p:nvPr/>
        </p:nvSpPr>
        <p:spPr>
          <a:xfrm>
            <a:off x="2552700" y="1365250"/>
            <a:ext cx="1143133" cy="369332"/>
          </a:xfrm>
          <a:prstGeom prst="rect">
            <a:avLst/>
          </a:prstGeom>
          <a:noFill/>
        </p:spPr>
        <p:txBody>
          <a:bodyPr wrap="none" rtlCol="0">
            <a:spAutoFit/>
          </a:bodyPr>
          <a:lstStyle/>
          <a:p>
            <a:r>
              <a:rPr lang="fr-FR" dirty="0"/>
              <a:t>q = 20 kPa</a:t>
            </a:r>
          </a:p>
        </p:txBody>
      </p:sp>
      <p:cxnSp>
        <p:nvCxnSpPr>
          <p:cNvPr id="95" name="Connecteur droit 94"/>
          <p:cNvCxnSpPr/>
          <p:nvPr/>
        </p:nvCxnSpPr>
        <p:spPr>
          <a:xfrm>
            <a:off x="6504049" y="1160582"/>
            <a:ext cx="379639" cy="138157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5989613" y="730373"/>
            <a:ext cx="17742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9" name="Connecteur droit 98"/>
          <p:cNvCxnSpPr/>
          <p:nvPr/>
        </p:nvCxnSpPr>
        <p:spPr>
          <a:xfrm flipV="1">
            <a:off x="6168626" y="199703"/>
            <a:ext cx="873456" cy="518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a:off x="7044357" y="201979"/>
            <a:ext cx="10961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a:xfrm>
            <a:off x="5734171" y="174681"/>
            <a:ext cx="0" cy="54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2" name="ZoneTexte 101"/>
          <p:cNvSpPr txBox="1"/>
          <p:nvPr/>
        </p:nvSpPr>
        <p:spPr>
          <a:xfrm>
            <a:off x="4990938" y="2083053"/>
            <a:ext cx="655949" cy="369332"/>
          </a:xfrm>
          <a:prstGeom prst="rect">
            <a:avLst/>
          </a:prstGeom>
          <a:noFill/>
        </p:spPr>
        <p:txBody>
          <a:bodyPr wrap="none" rtlCol="0">
            <a:spAutoFit/>
          </a:bodyPr>
          <a:lstStyle/>
          <a:p>
            <a:r>
              <a:rPr lang="fr-FR" dirty="0"/>
              <a:t>10 m</a:t>
            </a:r>
          </a:p>
        </p:txBody>
      </p:sp>
      <p:sp>
        <p:nvSpPr>
          <p:cNvPr id="103" name="ZoneTexte 102"/>
          <p:cNvSpPr txBox="1"/>
          <p:nvPr/>
        </p:nvSpPr>
        <p:spPr>
          <a:xfrm>
            <a:off x="5083288" y="235984"/>
            <a:ext cx="538930" cy="369332"/>
          </a:xfrm>
          <a:prstGeom prst="rect">
            <a:avLst/>
          </a:prstGeom>
          <a:noFill/>
        </p:spPr>
        <p:txBody>
          <a:bodyPr wrap="none" rtlCol="0">
            <a:spAutoFit/>
          </a:bodyPr>
          <a:lstStyle/>
          <a:p>
            <a:r>
              <a:rPr lang="fr-FR" dirty="0"/>
              <a:t>3 m</a:t>
            </a:r>
          </a:p>
        </p:txBody>
      </p:sp>
      <p:cxnSp>
        <p:nvCxnSpPr>
          <p:cNvPr id="104" name="Connecteur droit avec flèche 103"/>
          <p:cNvCxnSpPr/>
          <p:nvPr/>
        </p:nvCxnSpPr>
        <p:spPr>
          <a:xfrm>
            <a:off x="5736447" y="736513"/>
            <a:ext cx="0" cy="1800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flipV="1">
            <a:off x="6165555" y="730373"/>
            <a:ext cx="4594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6" name="ZoneTexte 105"/>
          <p:cNvSpPr txBox="1"/>
          <p:nvPr/>
        </p:nvSpPr>
        <p:spPr>
          <a:xfrm>
            <a:off x="6459423" y="482042"/>
            <a:ext cx="627095" cy="276999"/>
          </a:xfrm>
          <a:prstGeom prst="rect">
            <a:avLst/>
          </a:prstGeom>
          <a:noFill/>
        </p:spPr>
        <p:txBody>
          <a:bodyPr wrap="none" rtlCol="0">
            <a:spAutoFit/>
          </a:bodyPr>
          <a:lstStyle/>
          <a:p>
            <a:r>
              <a:rPr lang="fr-FR" sz="1200" dirty="0">
                <a:latin typeface="Symbol" panose="05050102010706020507" pitchFamily="18" charset="2"/>
              </a:rPr>
              <a:t>b</a:t>
            </a:r>
            <a:r>
              <a:rPr lang="fr-FR" sz="1200" dirty="0"/>
              <a:t> = 30°</a:t>
            </a:r>
          </a:p>
        </p:txBody>
      </p:sp>
      <p:cxnSp>
        <p:nvCxnSpPr>
          <p:cNvPr id="107" name="Connecteur droit 106"/>
          <p:cNvCxnSpPr/>
          <p:nvPr/>
        </p:nvCxnSpPr>
        <p:spPr>
          <a:xfrm>
            <a:off x="6181192" y="732818"/>
            <a:ext cx="341907" cy="4722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08" name="Objet 107"/>
          <p:cNvGraphicFramePr>
            <a:graphicFrameLocks noChangeAspect="1"/>
          </p:cNvGraphicFramePr>
          <p:nvPr>
            <p:extLst>
              <p:ext uri="{D42A27DB-BD31-4B8C-83A1-F6EECF244321}">
                <p14:modId xmlns:p14="http://schemas.microsoft.com/office/powerpoint/2010/main" val="2419579557"/>
              </p:ext>
            </p:extLst>
          </p:nvPr>
        </p:nvGraphicFramePr>
        <p:xfrm>
          <a:off x="6594250" y="1083676"/>
          <a:ext cx="554696" cy="203766"/>
        </p:xfrm>
        <a:graphic>
          <a:graphicData uri="http://schemas.openxmlformats.org/presentationml/2006/ole">
            <mc:AlternateContent xmlns:mc="http://schemas.openxmlformats.org/markup-compatibility/2006">
              <mc:Choice xmlns:v="urn:schemas-microsoft-com:vml" Requires="v">
                <p:oleObj spid="_x0000_s68728" name="Equation" r:id="rId4" imgW="520560" imgH="190440" progId="Equation.DSMT4">
                  <p:embed/>
                </p:oleObj>
              </mc:Choice>
              <mc:Fallback>
                <p:oleObj name="Equation" r:id="rId4" imgW="520560" imgH="190440" progId="Equation.DSMT4">
                  <p:embed/>
                  <p:pic>
                    <p:nvPicPr>
                      <p:cNvPr id="0" name=""/>
                      <p:cNvPicPr>
                        <a:picLocks noChangeAspect="1" noChangeArrowheads="1"/>
                      </p:cNvPicPr>
                      <p:nvPr/>
                    </p:nvPicPr>
                    <p:blipFill>
                      <a:blip r:embed="rId5"/>
                      <a:srcRect/>
                      <a:stretch>
                        <a:fillRect/>
                      </a:stretch>
                    </p:blipFill>
                    <p:spPr bwMode="auto">
                      <a:xfrm>
                        <a:off x="6594250" y="1083676"/>
                        <a:ext cx="554696" cy="203766"/>
                      </a:xfrm>
                      <a:prstGeom prst="rect">
                        <a:avLst/>
                      </a:prstGeom>
                      <a:noFill/>
                      <a:ln>
                        <a:noFill/>
                      </a:ln>
                      <a:extLst/>
                    </p:spPr>
                  </p:pic>
                </p:oleObj>
              </mc:Fallback>
            </mc:AlternateContent>
          </a:graphicData>
        </a:graphic>
      </p:graphicFrame>
      <p:cxnSp>
        <p:nvCxnSpPr>
          <p:cNvPr id="109" name="Connecteur droit 108"/>
          <p:cNvCxnSpPr/>
          <p:nvPr/>
        </p:nvCxnSpPr>
        <p:spPr>
          <a:xfrm>
            <a:off x="6500874" y="1179632"/>
            <a:ext cx="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Flèche gauche 110"/>
          <p:cNvSpPr/>
          <p:nvPr/>
        </p:nvSpPr>
        <p:spPr>
          <a:xfrm>
            <a:off x="6196074" y="970081"/>
            <a:ext cx="3619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ZoneTexte 111"/>
          <p:cNvSpPr txBox="1"/>
          <p:nvPr/>
        </p:nvSpPr>
        <p:spPr>
          <a:xfrm>
            <a:off x="6527969" y="706259"/>
            <a:ext cx="1646797" cy="369332"/>
          </a:xfrm>
          <a:prstGeom prst="rect">
            <a:avLst/>
          </a:prstGeom>
          <a:noFill/>
        </p:spPr>
        <p:txBody>
          <a:bodyPr wrap="none" rtlCol="0">
            <a:spAutoFit/>
          </a:bodyPr>
          <a:lstStyle/>
          <a:p>
            <a:r>
              <a:rPr lang="fr-FR" dirty="0"/>
              <a:t>F</a:t>
            </a:r>
            <a:r>
              <a:rPr lang="fr-FR" baseline="-25000" dirty="0"/>
              <a:t>a1</a:t>
            </a:r>
            <a:r>
              <a:rPr lang="fr-FR" dirty="0"/>
              <a:t> = 23,9 </a:t>
            </a:r>
            <a:r>
              <a:rPr lang="fr-FR" dirty="0" err="1"/>
              <a:t>kN</a:t>
            </a:r>
            <a:r>
              <a:rPr lang="fr-FR" dirty="0"/>
              <a:t>/m</a:t>
            </a:r>
          </a:p>
        </p:txBody>
      </p:sp>
      <p:sp>
        <p:nvSpPr>
          <p:cNvPr id="113" name="Flèche gauche 112"/>
          <p:cNvSpPr/>
          <p:nvPr/>
        </p:nvSpPr>
        <p:spPr>
          <a:xfrm>
            <a:off x="6129399" y="1817806"/>
            <a:ext cx="361950" cy="104775"/>
          </a:xfrm>
          <a:prstGeom prst="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ZoneTexte 113"/>
          <p:cNvSpPr txBox="1"/>
          <p:nvPr/>
        </p:nvSpPr>
        <p:spPr>
          <a:xfrm>
            <a:off x="6737519" y="1582559"/>
            <a:ext cx="1763816" cy="369332"/>
          </a:xfrm>
          <a:prstGeom prst="rect">
            <a:avLst/>
          </a:prstGeom>
          <a:noFill/>
        </p:spPr>
        <p:txBody>
          <a:bodyPr wrap="none" rtlCol="0">
            <a:spAutoFit/>
          </a:bodyPr>
          <a:lstStyle/>
          <a:p>
            <a:r>
              <a:rPr lang="fr-FR" dirty="0"/>
              <a:t>F</a:t>
            </a:r>
            <a:r>
              <a:rPr lang="fr-FR" baseline="-25000" dirty="0"/>
              <a:t>a2</a:t>
            </a:r>
            <a:r>
              <a:rPr lang="fr-FR" dirty="0"/>
              <a:t> = 219,6 </a:t>
            </a:r>
            <a:r>
              <a:rPr lang="fr-FR" dirty="0" err="1"/>
              <a:t>kN</a:t>
            </a:r>
            <a:r>
              <a:rPr lang="fr-FR" dirty="0"/>
              <a:t>/m</a:t>
            </a:r>
          </a:p>
        </p:txBody>
      </p:sp>
      <p:sp>
        <p:nvSpPr>
          <p:cNvPr id="115" name="ZoneTexte 114"/>
          <p:cNvSpPr txBox="1"/>
          <p:nvPr/>
        </p:nvSpPr>
        <p:spPr>
          <a:xfrm>
            <a:off x="6975644" y="2058809"/>
            <a:ext cx="1763816" cy="369332"/>
          </a:xfrm>
          <a:prstGeom prst="rect">
            <a:avLst/>
          </a:prstGeom>
          <a:noFill/>
        </p:spPr>
        <p:txBody>
          <a:bodyPr wrap="none" rtlCol="0">
            <a:spAutoFit/>
          </a:bodyPr>
          <a:lstStyle/>
          <a:p>
            <a:r>
              <a:rPr lang="fr-FR" dirty="0"/>
              <a:t>F</a:t>
            </a:r>
            <a:r>
              <a:rPr lang="fr-FR" baseline="-25000" dirty="0"/>
              <a:t>a2</a:t>
            </a:r>
            <a:r>
              <a:rPr lang="fr-FR" dirty="0"/>
              <a:t> = 188,8 </a:t>
            </a:r>
            <a:r>
              <a:rPr lang="fr-FR" dirty="0" err="1"/>
              <a:t>kN</a:t>
            </a:r>
            <a:r>
              <a:rPr lang="fr-FR" dirty="0"/>
              <a:t>/m</a:t>
            </a:r>
          </a:p>
        </p:txBody>
      </p:sp>
      <p:sp>
        <p:nvSpPr>
          <p:cNvPr id="117" name="ZoneTexte 116"/>
          <p:cNvSpPr txBox="1"/>
          <p:nvPr/>
        </p:nvSpPr>
        <p:spPr>
          <a:xfrm>
            <a:off x="6041329" y="2576358"/>
            <a:ext cx="1730282" cy="369332"/>
          </a:xfrm>
          <a:prstGeom prst="rect">
            <a:avLst/>
          </a:prstGeom>
          <a:noFill/>
        </p:spPr>
        <p:txBody>
          <a:bodyPr wrap="none" rtlCol="0">
            <a:spAutoFit/>
          </a:bodyPr>
          <a:lstStyle/>
          <a:p>
            <a:r>
              <a:rPr lang="fr-FR" b="1" dirty="0"/>
              <a:t>P</a:t>
            </a:r>
            <a:r>
              <a:rPr lang="fr-FR" b="1" baseline="-25000" dirty="0"/>
              <a:t>a</a:t>
            </a:r>
            <a:r>
              <a:rPr lang="fr-FR" b="1" dirty="0"/>
              <a:t> = 432,4 </a:t>
            </a:r>
            <a:r>
              <a:rPr lang="fr-FR" b="1" dirty="0" err="1"/>
              <a:t>kN</a:t>
            </a:r>
            <a:r>
              <a:rPr lang="fr-FR" b="1" dirty="0"/>
              <a:t>/m</a:t>
            </a:r>
          </a:p>
        </p:txBody>
      </p:sp>
      <p:sp>
        <p:nvSpPr>
          <p:cNvPr id="118"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119" name="Rectangle 118"/>
          <p:cNvSpPr/>
          <p:nvPr/>
        </p:nvSpPr>
        <p:spPr>
          <a:xfrm>
            <a:off x="5980377" y="4581920"/>
            <a:ext cx="17742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0" name="Connecteur droit 119"/>
          <p:cNvCxnSpPr/>
          <p:nvPr/>
        </p:nvCxnSpPr>
        <p:spPr>
          <a:xfrm flipV="1">
            <a:off x="6159390" y="4051250"/>
            <a:ext cx="873456" cy="518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a:off x="7035121" y="4053526"/>
            <a:ext cx="10961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p:nvPr/>
        </p:nvCxnSpPr>
        <p:spPr>
          <a:xfrm>
            <a:off x="6145742" y="3791942"/>
            <a:ext cx="900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3" name="ZoneTexte 122"/>
          <p:cNvSpPr txBox="1"/>
          <p:nvPr/>
        </p:nvSpPr>
        <p:spPr>
          <a:xfrm>
            <a:off x="6293265" y="3370595"/>
            <a:ext cx="538930" cy="369332"/>
          </a:xfrm>
          <a:prstGeom prst="rect">
            <a:avLst/>
          </a:prstGeom>
          <a:noFill/>
        </p:spPr>
        <p:txBody>
          <a:bodyPr wrap="none" rtlCol="0">
            <a:spAutoFit/>
          </a:bodyPr>
          <a:lstStyle/>
          <a:p>
            <a:r>
              <a:rPr lang="fr-FR" dirty="0"/>
              <a:t>5 m</a:t>
            </a:r>
          </a:p>
        </p:txBody>
      </p:sp>
      <p:cxnSp>
        <p:nvCxnSpPr>
          <p:cNvPr id="127" name="Connecteur droit avec flèche 126"/>
          <p:cNvCxnSpPr/>
          <p:nvPr/>
        </p:nvCxnSpPr>
        <p:spPr>
          <a:xfrm>
            <a:off x="5813468" y="4820962"/>
            <a:ext cx="0" cy="1436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flipV="1">
            <a:off x="6162669" y="4842270"/>
            <a:ext cx="4594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9" name="Forme libre 128"/>
          <p:cNvSpPr/>
          <p:nvPr/>
        </p:nvSpPr>
        <p:spPr>
          <a:xfrm>
            <a:off x="6423199" y="4681251"/>
            <a:ext cx="38100" cy="157162"/>
          </a:xfrm>
          <a:custGeom>
            <a:avLst/>
            <a:gdLst>
              <a:gd name="connsiteX0" fmla="*/ 0 w 38100"/>
              <a:gd name="connsiteY0" fmla="*/ 157162 h 157162"/>
              <a:gd name="connsiteX1" fmla="*/ 38100 w 38100"/>
              <a:gd name="connsiteY1" fmla="*/ 71437 h 157162"/>
              <a:gd name="connsiteX2" fmla="*/ 0 w 38100"/>
              <a:gd name="connsiteY2" fmla="*/ 0 h 157162"/>
            </a:gdLst>
            <a:ahLst/>
            <a:cxnLst>
              <a:cxn ang="0">
                <a:pos x="connsiteX0" y="connsiteY0"/>
              </a:cxn>
              <a:cxn ang="0">
                <a:pos x="connsiteX1" y="connsiteY1"/>
              </a:cxn>
              <a:cxn ang="0">
                <a:pos x="connsiteX2" y="connsiteY2"/>
              </a:cxn>
            </a:cxnLst>
            <a:rect l="l" t="t" r="r" b="b"/>
            <a:pathLst>
              <a:path w="38100" h="157162">
                <a:moveTo>
                  <a:pt x="0" y="157162"/>
                </a:moveTo>
                <a:cubicBezTo>
                  <a:pt x="19050" y="127396"/>
                  <a:pt x="38100" y="97631"/>
                  <a:pt x="38100" y="71437"/>
                </a:cubicBezTo>
                <a:cubicBezTo>
                  <a:pt x="38100" y="45243"/>
                  <a:pt x="19050" y="22621"/>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ZoneTexte 129"/>
          <p:cNvSpPr txBox="1"/>
          <p:nvPr/>
        </p:nvSpPr>
        <p:spPr>
          <a:xfrm>
            <a:off x="6481937" y="4562189"/>
            <a:ext cx="673582" cy="276999"/>
          </a:xfrm>
          <a:prstGeom prst="rect">
            <a:avLst/>
          </a:prstGeom>
          <a:noFill/>
        </p:spPr>
        <p:txBody>
          <a:bodyPr wrap="none" rtlCol="0">
            <a:spAutoFit/>
          </a:bodyPr>
          <a:lstStyle/>
          <a:p>
            <a:r>
              <a:rPr lang="fr-FR" sz="1200" dirty="0">
                <a:latin typeface="Symbol" panose="05050102010706020507" pitchFamily="18" charset="2"/>
              </a:rPr>
              <a:t>j</a:t>
            </a:r>
            <a:r>
              <a:rPr lang="fr-FR" sz="1200" dirty="0">
                <a:latin typeface="+mj-lt"/>
              </a:rPr>
              <a:t>’</a:t>
            </a:r>
            <a:r>
              <a:rPr lang="fr-FR" sz="1200" dirty="0"/>
              <a:t> = 30°</a:t>
            </a:r>
          </a:p>
        </p:txBody>
      </p:sp>
      <p:cxnSp>
        <p:nvCxnSpPr>
          <p:cNvPr id="132" name="Connecteur droit avec flèche 131"/>
          <p:cNvCxnSpPr/>
          <p:nvPr/>
        </p:nvCxnSpPr>
        <p:spPr>
          <a:xfrm>
            <a:off x="7055593" y="3787393"/>
            <a:ext cx="360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a:off x="7463984" y="4196068"/>
            <a:ext cx="360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4" name="ZoneTexte 133"/>
          <p:cNvSpPr txBox="1"/>
          <p:nvPr/>
        </p:nvSpPr>
        <p:spPr>
          <a:xfrm>
            <a:off x="6957456" y="3372868"/>
            <a:ext cx="538930" cy="369332"/>
          </a:xfrm>
          <a:prstGeom prst="rect">
            <a:avLst/>
          </a:prstGeom>
          <a:noFill/>
        </p:spPr>
        <p:txBody>
          <a:bodyPr wrap="none" rtlCol="0">
            <a:spAutoFit/>
          </a:bodyPr>
          <a:lstStyle/>
          <a:p>
            <a:r>
              <a:rPr lang="fr-FR" dirty="0"/>
              <a:t>2 m</a:t>
            </a:r>
          </a:p>
        </p:txBody>
      </p:sp>
      <p:sp>
        <p:nvSpPr>
          <p:cNvPr id="135" name="ZoneTexte 134"/>
          <p:cNvSpPr txBox="1"/>
          <p:nvPr/>
        </p:nvSpPr>
        <p:spPr>
          <a:xfrm>
            <a:off x="7417118" y="4200643"/>
            <a:ext cx="538930" cy="369332"/>
          </a:xfrm>
          <a:prstGeom prst="rect">
            <a:avLst/>
          </a:prstGeom>
          <a:noFill/>
        </p:spPr>
        <p:txBody>
          <a:bodyPr wrap="none" rtlCol="0">
            <a:spAutoFit/>
          </a:bodyPr>
          <a:lstStyle/>
          <a:p>
            <a:r>
              <a:rPr lang="fr-FR" dirty="0"/>
              <a:t>2 m</a:t>
            </a:r>
          </a:p>
        </p:txBody>
      </p:sp>
      <p:cxnSp>
        <p:nvCxnSpPr>
          <p:cNvPr id="136" name="Connecteur droit avec flèche 135"/>
          <p:cNvCxnSpPr/>
          <p:nvPr/>
        </p:nvCxnSpPr>
        <p:spPr>
          <a:xfrm>
            <a:off x="7459106" y="3642797"/>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Connecteur droit avec flèche 136"/>
          <p:cNvCxnSpPr/>
          <p:nvPr/>
        </p:nvCxnSpPr>
        <p:spPr>
          <a:xfrm>
            <a:off x="7611506" y="3642797"/>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a:off x="7776606" y="3649147"/>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9" name="ZoneTexte 138"/>
          <p:cNvSpPr txBox="1"/>
          <p:nvPr/>
        </p:nvSpPr>
        <p:spPr>
          <a:xfrm>
            <a:off x="7490856" y="3271322"/>
            <a:ext cx="1143133" cy="369332"/>
          </a:xfrm>
          <a:prstGeom prst="rect">
            <a:avLst/>
          </a:prstGeom>
          <a:noFill/>
        </p:spPr>
        <p:txBody>
          <a:bodyPr wrap="none" rtlCol="0">
            <a:spAutoFit/>
          </a:bodyPr>
          <a:lstStyle/>
          <a:p>
            <a:r>
              <a:rPr lang="fr-FR" dirty="0"/>
              <a:t>q = 20 kPa</a:t>
            </a:r>
          </a:p>
        </p:txBody>
      </p:sp>
      <p:cxnSp>
        <p:nvCxnSpPr>
          <p:cNvPr id="140" name="Connecteur droit 139"/>
          <p:cNvCxnSpPr/>
          <p:nvPr/>
        </p:nvCxnSpPr>
        <p:spPr>
          <a:xfrm flipV="1">
            <a:off x="6159500" y="4057601"/>
            <a:ext cx="1324196" cy="774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cteur droit 141"/>
          <p:cNvCxnSpPr/>
          <p:nvPr/>
        </p:nvCxnSpPr>
        <p:spPr>
          <a:xfrm flipV="1">
            <a:off x="6172200" y="4040124"/>
            <a:ext cx="1314450" cy="2278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p:nvPr/>
        </p:nvCxnSpPr>
        <p:spPr>
          <a:xfrm>
            <a:off x="2990850" y="176847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p:nvPr/>
        </p:nvCxnSpPr>
        <p:spPr>
          <a:xfrm>
            <a:off x="3155950" y="176847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9" name="Connecteur droit avec flèche 148"/>
          <p:cNvCxnSpPr/>
          <p:nvPr/>
        </p:nvCxnSpPr>
        <p:spPr>
          <a:xfrm>
            <a:off x="7954406" y="3636447"/>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0" name="Connecteur droit avec flèche 149"/>
          <p:cNvCxnSpPr/>
          <p:nvPr/>
        </p:nvCxnSpPr>
        <p:spPr>
          <a:xfrm>
            <a:off x="8119506" y="3642797"/>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p:nvPr/>
        </p:nvCxnSpPr>
        <p:spPr>
          <a:xfrm flipV="1">
            <a:off x="6169019" y="6315470"/>
            <a:ext cx="4594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2" name="ZoneTexte 151"/>
          <p:cNvSpPr txBox="1"/>
          <p:nvPr/>
        </p:nvSpPr>
        <p:spPr>
          <a:xfrm>
            <a:off x="6315919" y="6042767"/>
            <a:ext cx="391454" cy="276999"/>
          </a:xfrm>
          <a:prstGeom prst="rect">
            <a:avLst/>
          </a:prstGeom>
          <a:noFill/>
        </p:spPr>
        <p:txBody>
          <a:bodyPr wrap="none" rtlCol="0">
            <a:spAutoFit/>
          </a:bodyPr>
          <a:lstStyle/>
          <a:p>
            <a:r>
              <a:rPr lang="fr-FR" sz="1200" dirty="0">
                <a:latin typeface="Symbol" panose="05050102010706020507" pitchFamily="18" charset="2"/>
              </a:rPr>
              <a:t>60</a:t>
            </a:r>
            <a:r>
              <a:rPr lang="fr-FR" sz="1200" dirty="0"/>
              <a:t>°</a:t>
            </a:r>
          </a:p>
        </p:txBody>
      </p:sp>
      <p:sp>
        <p:nvSpPr>
          <p:cNvPr id="153" name="Forme libre 152"/>
          <p:cNvSpPr/>
          <p:nvPr/>
        </p:nvSpPr>
        <p:spPr>
          <a:xfrm>
            <a:off x="6270799" y="6148101"/>
            <a:ext cx="38100" cy="157162"/>
          </a:xfrm>
          <a:custGeom>
            <a:avLst/>
            <a:gdLst>
              <a:gd name="connsiteX0" fmla="*/ 0 w 38100"/>
              <a:gd name="connsiteY0" fmla="*/ 157162 h 157162"/>
              <a:gd name="connsiteX1" fmla="*/ 38100 w 38100"/>
              <a:gd name="connsiteY1" fmla="*/ 71437 h 157162"/>
              <a:gd name="connsiteX2" fmla="*/ 0 w 38100"/>
              <a:gd name="connsiteY2" fmla="*/ 0 h 157162"/>
            </a:gdLst>
            <a:ahLst/>
            <a:cxnLst>
              <a:cxn ang="0">
                <a:pos x="connsiteX0" y="connsiteY0"/>
              </a:cxn>
              <a:cxn ang="0">
                <a:pos x="connsiteX1" y="connsiteY1"/>
              </a:cxn>
              <a:cxn ang="0">
                <a:pos x="connsiteX2" y="connsiteY2"/>
              </a:cxn>
            </a:cxnLst>
            <a:rect l="l" t="t" r="r" b="b"/>
            <a:pathLst>
              <a:path w="38100" h="157162">
                <a:moveTo>
                  <a:pt x="0" y="157162"/>
                </a:moveTo>
                <a:cubicBezTo>
                  <a:pt x="19050" y="127396"/>
                  <a:pt x="38100" y="97631"/>
                  <a:pt x="38100" y="71437"/>
                </a:cubicBezTo>
                <a:cubicBezTo>
                  <a:pt x="38100" y="45243"/>
                  <a:pt x="19050" y="22621"/>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533" name="Connecteur droit 64532"/>
          <p:cNvCxnSpPr/>
          <p:nvPr/>
        </p:nvCxnSpPr>
        <p:spPr>
          <a:xfrm>
            <a:off x="6791931" y="6305660"/>
            <a:ext cx="0" cy="951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4540" name="Groupe 64539"/>
          <p:cNvGrpSpPr/>
          <p:nvPr/>
        </p:nvGrpSpPr>
        <p:grpSpPr>
          <a:xfrm>
            <a:off x="6145039" y="4815428"/>
            <a:ext cx="2326100" cy="1604600"/>
            <a:chOff x="6145039" y="4815428"/>
            <a:chExt cx="2326100" cy="1604600"/>
          </a:xfrm>
        </p:grpSpPr>
        <p:graphicFrame>
          <p:nvGraphicFramePr>
            <p:cNvPr id="64527" name="Objet 64526"/>
            <p:cNvGraphicFramePr>
              <a:graphicFrameLocks noChangeAspect="1"/>
            </p:cNvGraphicFramePr>
            <p:nvPr>
              <p:extLst>
                <p:ext uri="{D42A27DB-BD31-4B8C-83A1-F6EECF244321}">
                  <p14:modId xmlns:p14="http://schemas.microsoft.com/office/powerpoint/2010/main" val="411157329"/>
                </p:ext>
              </p:extLst>
            </p:nvPr>
          </p:nvGraphicFramePr>
          <p:xfrm>
            <a:off x="6930576" y="5818857"/>
            <a:ext cx="1540563" cy="601171"/>
          </p:xfrm>
          <a:graphic>
            <a:graphicData uri="http://schemas.openxmlformats.org/presentationml/2006/ole">
              <mc:AlternateContent xmlns:mc="http://schemas.openxmlformats.org/markup-compatibility/2006">
                <mc:Choice xmlns:v="urn:schemas-microsoft-com:vml" Requires="v">
                  <p:oleObj spid="_x0000_s68729" name="Equation" r:id="rId6" imgW="1282680" imgH="419040" progId="Equation.DSMT4">
                    <p:embed/>
                  </p:oleObj>
                </mc:Choice>
                <mc:Fallback>
                  <p:oleObj name="Equation" r:id="rId6" imgW="1282680" imgH="419040" progId="Equation.DSMT4">
                    <p:embed/>
                    <p:pic>
                      <p:nvPicPr>
                        <p:cNvPr id="0" name="Objet 64517"/>
                        <p:cNvPicPr>
                          <a:picLocks noChangeAspect="1" noChangeArrowheads="1"/>
                        </p:cNvPicPr>
                        <p:nvPr/>
                      </p:nvPicPr>
                      <p:blipFill>
                        <a:blip r:embed="rId7"/>
                        <a:srcRect/>
                        <a:stretch>
                          <a:fillRect/>
                        </a:stretch>
                      </p:blipFill>
                      <p:spPr bwMode="auto">
                        <a:xfrm>
                          <a:off x="6930576" y="5818857"/>
                          <a:ext cx="1540563" cy="601171"/>
                        </a:xfrm>
                        <a:prstGeom prst="rect">
                          <a:avLst/>
                        </a:prstGeom>
                        <a:noFill/>
                        <a:ln>
                          <a:noFill/>
                        </a:ln>
                      </p:spPr>
                    </p:pic>
                  </p:oleObj>
                </mc:Fallback>
              </mc:AlternateContent>
            </a:graphicData>
          </a:graphic>
        </p:graphicFrame>
        <p:grpSp>
          <p:nvGrpSpPr>
            <p:cNvPr id="64539" name="Groupe 64538"/>
            <p:cNvGrpSpPr/>
            <p:nvPr/>
          </p:nvGrpSpPr>
          <p:grpSpPr>
            <a:xfrm>
              <a:off x="6145039" y="4815428"/>
              <a:ext cx="662161" cy="1562100"/>
              <a:chOff x="6145039" y="4826000"/>
              <a:chExt cx="662161" cy="1562100"/>
            </a:xfrm>
          </p:grpSpPr>
          <p:cxnSp>
            <p:nvCxnSpPr>
              <p:cNvPr id="64529" name="Connecteur droit avec flèche 64528"/>
              <p:cNvCxnSpPr/>
              <p:nvPr/>
            </p:nvCxnSpPr>
            <p:spPr>
              <a:xfrm flipH="1" flipV="1">
                <a:off x="6146800" y="6311900"/>
                <a:ext cx="654050" cy="6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7" name="Connecteur droit avec flèche 156"/>
              <p:cNvCxnSpPr/>
              <p:nvPr/>
            </p:nvCxnSpPr>
            <p:spPr>
              <a:xfrm flipH="1" flipV="1">
                <a:off x="6153150" y="6381750"/>
                <a:ext cx="654050" cy="6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531" name="Connecteur droit 64530"/>
              <p:cNvCxnSpPr/>
              <p:nvPr/>
            </p:nvCxnSpPr>
            <p:spPr>
              <a:xfrm flipH="1" flipV="1">
                <a:off x="6197600" y="4826000"/>
                <a:ext cx="584200" cy="147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Connecteur droit avec flèche 161"/>
              <p:cNvCxnSpPr/>
              <p:nvPr/>
            </p:nvCxnSpPr>
            <p:spPr>
              <a:xfrm flipH="1">
                <a:off x="6145919" y="6062525"/>
                <a:ext cx="540301" cy="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5" name="Connecteur droit avec flèche 164"/>
              <p:cNvCxnSpPr/>
              <p:nvPr/>
            </p:nvCxnSpPr>
            <p:spPr>
              <a:xfrm flipH="1">
                <a:off x="6145039" y="5766534"/>
                <a:ext cx="430184" cy="44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7" name="Connecteur droit avec flèche 166"/>
              <p:cNvCxnSpPr/>
              <p:nvPr/>
            </p:nvCxnSpPr>
            <p:spPr>
              <a:xfrm flipH="1" flipV="1">
                <a:off x="6154729" y="5415999"/>
                <a:ext cx="28835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9" name="Connecteur droit avec flèche 168"/>
              <p:cNvCxnSpPr/>
              <p:nvPr/>
            </p:nvCxnSpPr>
            <p:spPr>
              <a:xfrm flipH="1" flipV="1">
                <a:off x="6159135" y="5092699"/>
                <a:ext cx="16238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0" name="ZoneTexte 39"/>
              <p:cNvSpPr txBox="1"/>
              <p:nvPr/>
            </p:nvSpPr>
            <p:spPr>
              <a:xfrm>
                <a:off x="3666226" y="5305244"/>
                <a:ext cx="198407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200" b="0" i="1" smtClean="0">
                          <a:latin typeface="Cambria Math"/>
                        </a:rPr>
                        <m:t>𝑧</m:t>
                      </m:r>
                      <m:r>
                        <a:rPr lang="fr-FR" sz="1200" b="0" i="1" smtClean="0">
                          <a:latin typeface="Cambria Math"/>
                        </a:rPr>
                        <m:t>=8,08</m:t>
                      </m:r>
                      <m:r>
                        <a:rPr lang="fr-FR" sz="1200" b="0" i="1" smtClean="0">
                          <a:latin typeface="Cambria Math"/>
                          <a:ea typeface="Cambria Math"/>
                        </a:rPr>
                        <m:t>𝑚</m:t>
                      </m:r>
                    </m:oMath>
                  </m:oMathPara>
                </a14:m>
                <a:endParaRPr lang="fr-FR" sz="1200" dirty="0"/>
              </a:p>
            </p:txBody>
          </p:sp>
        </mc:Choice>
        <mc:Fallback xmlns="">
          <p:sp>
            <p:nvSpPr>
              <p:cNvPr id="40" name="ZoneTexte 39"/>
              <p:cNvSpPr txBox="1">
                <a:spLocks noRot="1" noChangeAspect="1" noMove="1" noResize="1" noEditPoints="1" noAdjustHandles="1" noChangeArrowheads="1" noChangeShapeType="1" noTextEdit="1"/>
              </p:cNvSpPr>
              <p:nvPr/>
            </p:nvSpPr>
            <p:spPr>
              <a:xfrm>
                <a:off x="3666226" y="5305244"/>
                <a:ext cx="1984075" cy="276999"/>
              </a:xfrm>
              <a:prstGeom prst="rect">
                <a:avLst/>
              </a:prstGeom>
              <a:blipFill rotWithShape="1">
                <a:blip r:embed="rId8"/>
                <a:stretch>
                  <a:fillRect/>
                </a:stretch>
              </a:blipFill>
            </p:spPr>
            <p:txBody>
              <a:bodyPr/>
              <a:lstStyle/>
              <a:p>
                <a:r>
                  <a:rPr lang="fr-FR">
                    <a:noFill/>
                  </a:rPr>
                  <a:t> </a:t>
                </a:r>
              </a:p>
            </p:txBody>
          </p:sp>
        </mc:Fallback>
      </mc:AlternateContent>
      <p:sp>
        <p:nvSpPr>
          <p:cNvPr id="181" name="Flèche gauche 180"/>
          <p:cNvSpPr/>
          <p:nvPr/>
        </p:nvSpPr>
        <p:spPr>
          <a:xfrm>
            <a:off x="6281799" y="1970206"/>
            <a:ext cx="361950" cy="104775"/>
          </a:xfrm>
          <a:prstGeom prst="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8" name="Groupe 47"/>
          <p:cNvGrpSpPr/>
          <p:nvPr/>
        </p:nvGrpSpPr>
        <p:grpSpPr>
          <a:xfrm>
            <a:off x="6180241" y="5311906"/>
            <a:ext cx="2349804" cy="1459882"/>
            <a:chOff x="6180241" y="5311906"/>
            <a:chExt cx="2349804" cy="1459882"/>
          </a:xfrm>
        </p:grpSpPr>
        <p:sp>
          <p:nvSpPr>
            <p:cNvPr id="116" name="Flèche gauche 115"/>
            <p:cNvSpPr/>
            <p:nvPr/>
          </p:nvSpPr>
          <p:spPr>
            <a:xfrm>
              <a:off x="6180241" y="5647473"/>
              <a:ext cx="303687" cy="2545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Flèche gauche 181"/>
            <p:cNvSpPr/>
            <p:nvPr/>
          </p:nvSpPr>
          <p:spPr>
            <a:xfrm>
              <a:off x="6202011" y="6227385"/>
              <a:ext cx="303687" cy="2545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3" name="ZoneTexte 182"/>
            <p:cNvSpPr txBox="1"/>
            <p:nvPr/>
          </p:nvSpPr>
          <p:spPr>
            <a:xfrm>
              <a:off x="6799122" y="5311906"/>
              <a:ext cx="1730923" cy="369332"/>
            </a:xfrm>
            <a:prstGeom prst="rect">
              <a:avLst/>
            </a:prstGeom>
            <a:noFill/>
          </p:spPr>
          <p:txBody>
            <a:bodyPr wrap="none" rtlCol="0">
              <a:spAutoFit/>
            </a:bodyPr>
            <a:lstStyle/>
            <a:p>
              <a:r>
                <a:rPr lang="fr-FR" dirty="0"/>
                <a:t>F</a:t>
              </a:r>
              <a:r>
                <a:rPr lang="fr-FR" baseline="-25000" dirty="0"/>
                <a:t>qa1</a:t>
              </a:r>
              <a:r>
                <a:rPr lang="fr-FR" dirty="0"/>
                <a:t> = 26,3 </a:t>
              </a:r>
              <a:r>
                <a:rPr lang="fr-FR" dirty="0" err="1"/>
                <a:t>kN</a:t>
              </a:r>
              <a:r>
                <a:rPr lang="fr-FR" dirty="0"/>
                <a:t>/m</a:t>
              </a:r>
            </a:p>
          </p:txBody>
        </p:sp>
        <p:sp>
          <p:nvSpPr>
            <p:cNvPr id="184" name="ZoneTexte 183"/>
            <p:cNvSpPr txBox="1"/>
            <p:nvPr/>
          </p:nvSpPr>
          <p:spPr>
            <a:xfrm>
              <a:off x="6524010" y="6402456"/>
              <a:ext cx="1613903" cy="369332"/>
            </a:xfrm>
            <a:prstGeom prst="rect">
              <a:avLst/>
            </a:prstGeom>
            <a:noFill/>
          </p:spPr>
          <p:txBody>
            <a:bodyPr wrap="none" rtlCol="0">
              <a:spAutoFit/>
            </a:bodyPr>
            <a:lstStyle/>
            <a:p>
              <a:r>
                <a:rPr lang="fr-FR" dirty="0"/>
                <a:t>F</a:t>
              </a:r>
              <a:r>
                <a:rPr lang="fr-FR" baseline="-25000" dirty="0"/>
                <a:t>qa2</a:t>
              </a:r>
              <a:r>
                <a:rPr lang="fr-FR" dirty="0"/>
                <a:t> = 5,8 </a:t>
              </a:r>
              <a:r>
                <a:rPr lang="fr-FR" dirty="0" err="1"/>
                <a:t>kN</a:t>
              </a:r>
              <a:r>
                <a:rPr lang="fr-FR" dirty="0"/>
                <a:t>/m</a:t>
              </a:r>
            </a:p>
          </p:txBody>
        </p:sp>
      </p:grpSp>
      <p:sp>
        <p:nvSpPr>
          <p:cNvPr id="186" name="ZoneTexte 185"/>
          <p:cNvSpPr txBox="1"/>
          <p:nvPr/>
        </p:nvSpPr>
        <p:spPr>
          <a:xfrm>
            <a:off x="1597978" y="5590711"/>
            <a:ext cx="1698285" cy="369332"/>
          </a:xfrm>
          <a:prstGeom prst="rect">
            <a:avLst/>
          </a:prstGeom>
          <a:noFill/>
        </p:spPr>
        <p:txBody>
          <a:bodyPr wrap="none" rtlCol="0">
            <a:spAutoFit/>
          </a:bodyPr>
          <a:lstStyle/>
          <a:p>
            <a:r>
              <a:rPr lang="fr-FR" b="1" dirty="0" err="1"/>
              <a:t>P</a:t>
            </a:r>
            <a:r>
              <a:rPr lang="fr-FR" b="1" baseline="-25000" dirty="0" err="1"/>
              <a:t>qa</a:t>
            </a:r>
            <a:r>
              <a:rPr lang="fr-FR" b="1" dirty="0"/>
              <a:t> = 32,1 </a:t>
            </a:r>
            <a:r>
              <a:rPr lang="fr-FR" b="1" dirty="0" err="1"/>
              <a:t>kN</a:t>
            </a:r>
            <a:r>
              <a:rPr lang="fr-FR" b="1" dirty="0"/>
              <a:t>/m</a:t>
            </a:r>
          </a:p>
        </p:txBody>
      </p:sp>
    </p:spTree>
    <p:extLst>
      <p:ext uri="{BB962C8B-B14F-4D97-AF65-F5344CB8AC3E}">
        <p14:creationId xmlns:p14="http://schemas.microsoft.com/office/powerpoint/2010/main" val="399862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356350"/>
            <a:ext cx="2133600" cy="365125"/>
          </a:xfrm>
        </p:spPr>
        <p:txBody>
          <a:bodyPr/>
          <a:lstStyle/>
          <a:p>
            <a:fld id="{6C9C31C4-F1BC-4CF0-8FCC-5FAE4E7B962A}" type="slidenum">
              <a:rPr lang="fr-FR" smtClean="0"/>
              <a:t>6</a:t>
            </a:fld>
            <a:endParaRPr lang="fr-FR" dirty="0"/>
          </a:p>
        </p:txBody>
      </p:sp>
      <p:sp>
        <p:nvSpPr>
          <p:cNvPr id="5" name="Espace réservé du pied de page 4"/>
          <p:cNvSpPr>
            <a:spLocks noGrp="1"/>
          </p:cNvSpPr>
          <p:nvPr>
            <p:ph type="ftr" sz="quarter" idx="11"/>
          </p:nvPr>
        </p:nvSpPr>
        <p:spPr/>
        <p:txBody>
          <a:bodyPr/>
          <a:lstStyle/>
          <a:p>
            <a:r>
              <a:rPr lang="fr-FR"/>
              <a:t>L. Briançon</a:t>
            </a:r>
            <a:endParaRPr lang="fr-FR" dirty="0"/>
          </a:p>
        </p:txBody>
      </p:sp>
      <p:sp>
        <p:nvSpPr>
          <p:cNvPr id="8" name="ZoneTexte 7"/>
          <p:cNvSpPr txBox="1"/>
          <p:nvPr/>
        </p:nvSpPr>
        <p:spPr>
          <a:xfrm>
            <a:off x="0" y="0"/>
            <a:ext cx="1512850" cy="400110"/>
          </a:xfrm>
          <a:prstGeom prst="rect">
            <a:avLst/>
          </a:prstGeom>
          <a:noFill/>
        </p:spPr>
        <p:txBody>
          <a:bodyPr wrap="none" rtlCol="0">
            <a:spAutoFit/>
          </a:bodyPr>
          <a:lstStyle/>
          <a:p>
            <a:r>
              <a:rPr lang="fr-FR" sz="2000" b="1" dirty="0"/>
              <a:t>Introduction</a:t>
            </a:r>
          </a:p>
        </p:txBody>
      </p:sp>
      <p:sp>
        <p:nvSpPr>
          <p:cNvPr id="2" name="ZoneTexte 1"/>
          <p:cNvSpPr txBox="1"/>
          <p:nvPr/>
        </p:nvSpPr>
        <p:spPr>
          <a:xfrm>
            <a:off x="59193" y="442478"/>
            <a:ext cx="8520346" cy="646331"/>
          </a:xfrm>
          <a:prstGeom prst="rect">
            <a:avLst/>
          </a:prstGeom>
          <a:noFill/>
        </p:spPr>
        <p:txBody>
          <a:bodyPr wrap="none" rtlCol="0">
            <a:spAutoFit/>
          </a:bodyPr>
          <a:lstStyle/>
          <a:p>
            <a:r>
              <a:rPr lang="fr-FR" dirty="0"/>
              <a:t>Il existe principalement trois types de méthode de calcul des ouvrages de soutènement : </a:t>
            </a:r>
          </a:p>
          <a:p>
            <a:r>
              <a:rPr lang="fr-FR" dirty="0"/>
              <a:t> </a:t>
            </a:r>
          </a:p>
        </p:txBody>
      </p:sp>
      <p:sp>
        <p:nvSpPr>
          <p:cNvPr id="12" name="Rectangle 11"/>
          <p:cNvSpPr/>
          <p:nvPr/>
        </p:nvSpPr>
        <p:spPr>
          <a:xfrm>
            <a:off x="281354" y="1366863"/>
            <a:ext cx="4156183" cy="923330"/>
          </a:xfrm>
          <a:prstGeom prst="rect">
            <a:avLst/>
          </a:prstGeom>
        </p:spPr>
        <p:txBody>
          <a:bodyPr wrap="square">
            <a:spAutoFit/>
          </a:bodyPr>
          <a:lstStyle/>
          <a:p>
            <a:r>
              <a:rPr lang="fr-FR" dirty="0"/>
              <a:t>Sans interaction avec la structure, le sol est considéré à l'état d'équilibre limite (MEL)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310" y="908972"/>
            <a:ext cx="2713944" cy="174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280868" y="3105834"/>
            <a:ext cx="4180116" cy="923330"/>
          </a:xfrm>
          <a:prstGeom prst="rect">
            <a:avLst/>
          </a:prstGeom>
        </p:spPr>
        <p:txBody>
          <a:bodyPr wrap="square">
            <a:spAutoFit/>
          </a:bodyPr>
          <a:lstStyle/>
          <a:p>
            <a:r>
              <a:rPr lang="fr-FR" dirty="0"/>
              <a:t>Avec interaction avec la paroi et les tirants ou butons : méthodes aux coefficients de réaction (MISS) – Logiciel de type K-Réa</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268" y="4486274"/>
            <a:ext cx="3656517" cy="197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9798" y="2701696"/>
            <a:ext cx="2347456" cy="178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280868" y="4876029"/>
            <a:ext cx="4572000" cy="1200329"/>
          </a:xfrm>
          <a:prstGeom prst="rect">
            <a:avLst/>
          </a:prstGeom>
        </p:spPr>
        <p:txBody>
          <a:bodyPr>
            <a:spAutoFit/>
          </a:bodyPr>
          <a:lstStyle/>
          <a:p>
            <a:r>
              <a:rPr lang="fr-FR" dirty="0"/>
              <a:t>La méthode des éléments finis permet d'étudier la paroi comme une partie de l'ensemble constitué par le sol, la paroi et les tirants d'ancrage ou les butons (</a:t>
            </a:r>
            <a:r>
              <a:rPr lang="fr-FR" dirty="0" err="1"/>
              <a:t>Plaxis</a:t>
            </a:r>
            <a:r>
              <a:rPr lang="fr-FR" dirty="0"/>
              <a:t>)</a:t>
            </a:r>
          </a:p>
        </p:txBody>
      </p:sp>
    </p:spTree>
    <p:extLst>
      <p:ext uri="{BB962C8B-B14F-4D97-AF65-F5344CB8AC3E}">
        <p14:creationId xmlns:p14="http://schemas.microsoft.com/office/powerpoint/2010/main" val="1127735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2843214" cy="400110"/>
          </a:xfrm>
          <a:prstGeom prst="rect">
            <a:avLst/>
          </a:prstGeom>
          <a:noFill/>
        </p:spPr>
        <p:txBody>
          <a:bodyPr wrap="none" rtlCol="0">
            <a:spAutoFit/>
          </a:bodyPr>
          <a:lstStyle/>
          <a:p>
            <a:r>
              <a:rPr lang="fr-FR" sz="2000" b="1" dirty="0"/>
              <a:t>10. Cas d’un multicouche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60</a:t>
            </a:fld>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2238"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6"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380010" y="1413164"/>
            <a:ext cx="213756" cy="344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517" name="Connecteur droit 64516"/>
          <p:cNvCxnSpPr>
            <a:stCxn id="2" idx="0"/>
          </p:cNvCxnSpPr>
          <p:nvPr/>
        </p:nvCxnSpPr>
        <p:spPr>
          <a:xfrm>
            <a:off x="486888" y="1413164"/>
            <a:ext cx="2018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603662" y="2408712"/>
            <a:ext cx="2018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601682" y="3629890"/>
            <a:ext cx="2018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19" name="Connecteur droit avec flèche 64518"/>
          <p:cNvCxnSpPr/>
          <p:nvPr/>
        </p:nvCxnSpPr>
        <p:spPr>
          <a:xfrm>
            <a:off x="273133" y="1389413"/>
            <a:ext cx="11875" cy="103315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a:off x="271153" y="2444337"/>
            <a:ext cx="11875" cy="11520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a:off x="281049" y="3606140"/>
            <a:ext cx="11875" cy="12600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521" name="ZoneTexte 64520"/>
          <p:cNvSpPr txBox="1"/>
          <p:nvPr/>
        </p:nvSpPr>
        <p:spPr>
          <a:xfrm>
            <a:off x="-11875" y="1733797"/>
            <a:ext cx="388248" cy="307777"/>
          </a:xfrm>
          <a:prstGeom prst="rect">
            <a:avLst/>
          </a:prstGeom>
          <a:noFill/>
        </p:spPr>
        <p:txBody>
          <a:bodyPr wrap="none" rtlCol="0">
            <a:spAutoFit/>
          </a:bodyPr>
          <a:lstStyle/>
          <a:p>
            <a:r>
              <a:rPr lang="fr-FR" sz="1400" dirty="0"/>
              <a:t>H1</a:t>
            </a:r>
          </a:p>
        </p:txBody>
      </p:sp>
      <p:sp>
        <p:nvSpPr>
          <p:cNvPr id="77" name="ZoneTexte 76"/>
          <p:cNvSpPr txBox="1"/>
          <p:nvPr/>
        </p:nvSpPr>
        <p:spPr>
          <a:xfrm>
            <a:off x="-25725" y="2871822"/>
            <a:ext cx="388248" cy="307777"/>
          </a:xfrm>
          <a:prstGeom prst="rect">
            <a:avLst/>
          </a:prstGeom>
          <a:noFill/>
        </p:spPr>
        <p:txBody>
          <a:bodyPr wrap="none" rtlCol="0">
            <a:spAutoFit/>
          </a:bodyPr>
          <a:lstStyle/>
          <a:p>
            <a:r>
              <a:rPr lang="fr-FR" sz="1400" dirty="0"/>
              <a:t>H2</a:t>
            </a:r>
          </a:p>
        </p:txBody>
      </p:sp>
      <p:sp>
        <p:nvSpPr>
          <p:cNvPr id="78" name="ZoneTexte 77"/>
          <p:cNvSpPr txBox="1"/>
          <p:nvPr/>
        </p:nvSpPr>
        <p:spPr>
          <a:xfrm>
            <a:off x="-13850" y="4083072"/>
            <a:ext cx="388248" cy="307777"/>
          </a:xfrm>
          <a:prstGeom prst="rect">
            <a:avLst/>
          </a:prstGeom>
          <a:noFill/>
        </p:spPr>
        <p:txBody>
          <a:bodyPr wrap="none" rtlCol="0">
            <a:spAutoFit/>
          </a:bodyPr>
          <a:lstStyle/>
          <a:p>
            <a:r>
              <a:rPr lang="fr-FR" sz="1400" dirty="0"/>
              <a:t>H3</a:t>
            </a:r>
          </a:p>
        </p:txBody>
      </p:sp>
      <p:sp>
        <p:nvSpPr>
          <p:cNvPr id="64522" name="ZoneTexte 64521"/>
          <p:cNvSpPr txBox="1"/>
          <p:nvPr/>
        </p:nvSpPr>
        <p:spPr>
          <a:xfrm>
            <a:off x="1175658" y="1793173"/>
            <a:ext cx="1088760" cy="369332"/>
          </a:xfrm>
          <a:prstGeom prst="rect">
            <a:avLst/>
          </a:prstGeom>
          <a:noFill/>
        </p:spPr>
        <p:txBody>
          <a:bodyPr wrap="none" rtlCol="0">
            <a:spAutoFit/>
          </a:bodyPr>
          <a:lstStyle/>
          <a:p>
            <a:r>
              <a:rPr lang="fr-FR" dirty="0">
                <a:latin typeface="Symbol" panose="05050102010706020507" pitchFamily="18" charset="2"/>
              </a:rPr>
              <a:t>g</a:t>
            </a:r>
            <a:r>
              <a:rPr lang="fr-FR" baseline="-25000" dirty="0"/>
              <a:t>1</a:t>
            </a:r>
            <a:r>
              <a:rPr lang="fr-FR" dirty="0"/>
              <a:t>, c’</a:t>
            </a:r>
            <a:r>
              <a:rPr lang="fr-FR" baseline="-25000" dirty="0"/>
              <a:t>1</a:t>
            </a:r>
            <a:r>
              <a:rPr lang="fr-FR" dirty="0"/>
              <a:t>, </a:t>
            </a:r>
            <a:r>
              <a:rPr lang="fr-FR" dirty="0">
                <a:latin typeface="Symbol" panose="05050102010706020507" pitchFamily="18" charset="2"/>
              </a:rPr>
              <a:t>j</a:t>
            </a:r>
            <a:r>
              <a:rPr lang="fr-FR" dirty="0"/>
              <a:t>’</a:t>
            </a:r>
            <a:r>
              <a:rPr lang="fr-FR" baseline="-25000" dirty="0"/>
              <a:t>1</a:t>
            </a:r>
          </a:p>
        </p:txBody>
      </p:sp>
      <p:sp>
        <p:nvSpPr>
          <p:cNvPr id="80" name="ZoneTexte 79"/>
          <p:cNvSpPr txBox="1"/>
          <p:nvPr/>
        </p:nvSpPr>
        <p:spPr>
          <a:xfrm>
            <a:off x="1185554" y="2836223"/>
            <a:ext cx="1088760" cy="369332"/>
          </a:xfrm>
          <a:prstGeom prst="rect">
            <a:avLst/>
          </a:prstGeom>
          <a:noFill/>
        </p:spPr>
        <p:txBody>
          <a:bodyPr wrap="none" rtlCol="0">
            <a:spAutoFit/>
          </a:bodyPr>
          <a:lstStyle/>
          <a:p>
            <a:r>
              <a:rPr lang="fr-FR" dirty="0">
                <a:latin typeface="Symbol" panose="05050102010706020507" pitchFamily="18" charset="2"/>
              </a:rPr>
              <a:t>g</a:t>
            </a:r>
            <a:r>
              <a:rPr lang="fr-FR" baseline="-25000" dirty="0"/>
              <a:t>2</a:t>
            </a:r>
            <a:r>
              <a:rPr lang="fr-FR" dirty="0"/>
              <a:t>, c’</a:t>
            </a:r>
            <a:r>
              <a:rPr lang="fr-FR" baseline="-25000" dirty="0"/>
              <a:t>2</a:t>
            </a:r>
            <a:r>
              <a:rPr lang="fr-FR" dirty="0"/>
              <a:t>, </a:t>
            </a:r>
            <a:r>
              <a:rPr lang="fr-FR" dirty="0">
                <a:latin typeface="Symbol" panose="05050102010706020507" pitchFamily="18" charset="2"/>
              </a:rPr>
              <a:t>j</a:t>
            </a:r>
            <a:r>
              <a:rPr lang="fr-FR" dirty="0"/>
              <a:t>’</a:t>
            </a:r>
            <a:r>
              <a:rPr lang="fr-FR" baseline="-25000" dirty="0"/>
              <a:t>2</a:t>
            </a:r>
          </a:p>
        </p:txBody>
      </p:sp>
      <p:sp>
        <p:nvSpPr>
          <p:cNvPr id="81" name="ZoneTexte 80"/>
          <p:cNvSpPr txBox="1"/>
          <p:nvPr/>
        </p:nvSpPr>
        <p:spPr>
          <a:xfrm>
            <a:off x="1266702" y="4069277"/>
            <a:ext cx="1088760" cy="369332"/>
          </a:xfrm>
          <a:prstGeom prst="rect">
            <a:avLst/>
          </a:prstGeom>
          <a:noFill/>
        </p:spPr>
        <p:txBody>
          <a:bodyPr wrap="none" rtlCol="0">
            <a:spAutoFit/>
          </a:bodyPr>
          <a:lstStyle/>
          <a:p>
            <a:r>
              <a:rPr lang="fr-FR" dirty="0">
                <a:latin typeface="Symbol" panose="05050102010706020507" pitchFamily="18" charset="2"/>
              </a:rPr>
              <a:t>g</a:t>
            </a:r>
            <a:r>
              <a:rPr lang="fr-FR" baseline="-25000" dirty="0"/>
              <a:t>3</a:t>
            </a:r>
            <a:r>
              <a:rPr lang="fr-FR" dirty="0"/>
              <a:t>, c’</a:t>
            </a:r>
            <a:r>
              <a:rPr lang="fr-FR" baseline="-25000" dirty="0"/>
              <a:t>3</a:t>
            </a:r>
            <a:r>
              <a:rPr lang="fr-FR" dirty="0"/>
              <a:t>, </a:t>
            </a:r>
            <a:r>
              <a:rPr lang="fr-FR" dirty="0">
                <a:latin typeface="Symbol" panose="05050102010706020507" pitchFamily="18" charset="2"/>
              </a:rPr>
              <a:t>j</a:t>
            </a:r>
            <a:r>
              <a:rPr lang="fr-FR" dirty="0"/>
              <a:t>’</a:t>
            </a:r>
            <a:r>
              <a:rPr lang="fr-FR" baseline="-25000" dirty="0"/>
              <a:t>3</a:t>
            </a:r>
          </a:p>
        </p:txBody>
      </p:sp>
      <p:cxnSp>
        <p:nvCxnSpPr>
          <p:cNvPr id="64525" name="Connecteur droit avec flèche 64524"/>
          <p:cNvCxnSpPr/>
          <p:nvPr/>
        </p:nvCxnSpPr>
        <p:spPr>
          <a:xfrm>
            <a:off x="700644" y="890650"/>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a:off x="1007419" y="900550"/>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a:off x="1328044" y="900550"/>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a:off x="1634819" y="910450"/>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a:off x="1943589" y="886697"/>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p:nvPr/>
        </p:nvCxnSpPr>
        <p:spPr>
          <a:xfrm>
            <a:off x="2264214" y="886697"/>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a:off x="2570989" y="896597"/>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526" name="ZoneTexte 64525"/>
          <p:cNvSpPr txBox="1"/>
          <p:nvPr/>
        </p:nvSpPr>
        <p:spPr>
          <a:xfrm>
            <a:off x="1674421" y="617517"/>
            <a:ext cx="306494" cy="369332"/>
          </a:xfrm>
          <a:prstGeom prst="rect">
            <a:avLst/>
          </a:prstGeom>
          <a:noFill/>
        </p:spPr>
        <p:txBody>
          <a:bodyPr wrap="none" rtlCol="0">
            <a:spAutoFit/>
          </a:bodyPr>
          <a:lstStyle/>
          <a:p>
            <a:r>
              <a:rPr lang="fr-FR" dirty="0">
                <a:solidFill>
                  <a:srgbClr val="FF0000"/>
                </a:solidFill>
              </a:rPr>
              <a:t>q</a:t>
            </a:r>
          </a:p>
        </p:txBody>
      </p:sp>
      <p:sp>
        <p:nvSpPr>
          <p:cNvPr id="92" name="Rectangle 91"/>
          <p:cNvSpPr/>
          <p:nvPr/>
        </p:nvSpPr>
        <p:spPr>
          <a:xfrm>
            <a:off x="4142410" y="1411189"/>
            <a:ext cx="213756" cy="344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3" name="Connecteur droit 92"/>
          <p:cNvCxnSpPr>
            <a:stCxn id="92" idx="0"/>
          </p:cNvCxnSpPr>
          <p:nvPr/>
        </p:nvCxnSpPr>
        <p:spPr>
          <a:xfrm>
            <a:off x="4249288" y="1411189"/>
            <a:ext cx="2018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4366062" y="2406737"/>
            <a:ext cx="2018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a:off x="4364082" y="3627915"/>
            <a:ext cx="2018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29" name="Groupe 64528"/>
          <p:cNvGrpSpPr/>
          <p:nvPr/>
        </p:nvGrpSpPr>
        <p:grpSpPr>
          <a:xfrm>
            <a:off x="3750525" y="556165"/>
            <a:ext cx="5393475" cy="1878277"/>
            <a:chOff x="3750525" y="556165"/>
            <a:chExt cx="5393475" cy="1878277"/>
          </a:xfrm>
        </p:grpSpPr>
        <p:cxnSp>
          <p:nvCxnSpPr>
            <p:cNvPr id="96" name="Connecteur droit avec flèche 95"/>
            <p:cNvCxnSpPr/>
            <p:nvPr/>
          </p:nvCxnSpPr>
          <p:spPr>
            <a:xfrm>
              <a:off x="4035533" y="1387438"/>
              <a:ext cx="11875" cy="103315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ZoneTexte 98"/>
            <p:cNvSpPr txBox="1"/>
            <p:nvPr/>
          </p:nvSpPr>
          <p:spPr>
            <a:xfrm>
              <a:off x="3750525" y="1731822"/>
              <a:ext cx="388248" cy="307777"/>
            </a:xfrm>
            <a:prstGeom prst="rect">
              <a:avLst/>
            </a:prstGeom>
            <a:noFill/>
          </p:spPr>
          <p:txBody>
            <a:bodyPr wrap="none" rtlCol="0">
              <a:spAutoFit/>
            </a:bodyPr>
            <a:lstStyle/>
            <a:p>
              <a:r>
                <a:rPr lang="fr-FR" sz="1400" dirty="0"/>
                <a:t>H1</a:t>
              </a:r>
            </a:p>
          </p:txBody>
        </p:sp>
        <p:sp>
          <p:nvSpPr>
            <p:cNvPr id="102" name="ZoneTexte 101"/>
            <p:cNvSpPr txBox="1"/>
            <p:nvPr/>
          </p:nvSpPr>
          <p:spPr>
            <a:xfrm>
              <a:off x="6410495" y="1565567"/>
              <a:ext cx="2733505"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a1</a:t>
              </a:r>
              <a:r>
                <a:rPr lang="fr-FR" dirty="0"/>
                <a:t>=f(k</a:t>
              </a:r>
              <a:r>
                <a:rPr lang="fr-FR" baseline="-25000" dirty="0"/>
                <a:t>a1</a:t>
              </a:r>
              <a:r>
                <a:rPr lang="fr-FR" dirty="0"/>
                <a:t>, </a:t>
              </a:r>
              <a:r>
                <a:rPr lang="fr-FR" dirty="0">
                  <a:latin typeface="Symbol" panose="05050102010706020507" pitchFamily="18" charset="2"/>
                </a:rPr>
                <a:t>g</a:t>
              </a:r>
              <a:r>
                <a:rPr lang="fr-FR" baseline="-25000" dirty="0"/>
                <a:t>1</a:t>
              </a:r>
              <a:r>
                <a:rPr lang="fr-FR" dirty="0"/>
                <a:t>, c’</a:t>
              </a:r>
              <a:r>
                <a:rPr lang="fr-FR" baseline="-25000" dirty="0"/>
                <a:t>1</a:t>
              </a:r>
              <a:r>
                <a:rPr lang="fr-FR" dirty="0"/>
                <a:t>, </a:t>
              </a:r>
              <a:r>
                <a:rPr lang="fr-FR" dirty="0">
                  <a:latin typeface="Symbol" panose="05050102010706020507" pitchFamily="18" charset="2"/>
                </a:rPr>
                <a:t>j</a:t>
              </a:r>
              <a:r>
                <a:rPr lang="fr-FR" dirty="0"/>
                <a:t>’</a:t>
              </a:r>
              <a:r>
                <a:rPr lang="fr-FR" baseline="-25000" dirty="0"/>
                <a:t>1</a:t>
              </a:r>
              <a:r>
                <a:rPr lang="fr-FR" dirty="0"/>
                <a:t>,k’</a:t>
              </a:r>
              <a:r>
                <a:rPr lang="fr-FR" baseline="-25000" dirty="0"/>
                <a:t>a1</a:t>
              </a:r>
              <a:r>
                <a:rPr lang="fr-FR" dirty="0"/>
                <a:t>, q)</a:t>
              </a:r>
              <a:endParaRPr lang="fr-FR" baseline="-25000" dirty="0"/>
            </a:p>
          </p:txBody>
        </p:sp>
        <p:cxnSp>
          <p:nvCxnSpPr>
            <p:cNvPr id="105" name="Connecteur droit avec flèche 104"/>
            <p:cNvCxnSpPr/>
            <p:nvPr/>
          </p:nvCxnSpPr>
          <p:spPr>
            <a:xfrm>
              <a:off x="4463044" y="888675"/>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a:off x="4769819" y="898575"/>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a:off x="5090444" y="898575"/>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a:off x="5397219" y="908475"/>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a:off x="5705989" y="884722"/>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a:off x="6026614" y="884722"/>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a:off x="6333389" y="894622"/>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 name="ZoneTexte 111"/>
            <p:cNvSpPr txBox="1"/>
            <p:nvPr/>
          </p:nvSpPr>
          <p:spPr>
            <a:xfrm>
              <a:off x="5104312" y="556165"/>
              <a:ext cx="306494" cy="369332"/>
            </a:xfrm>
            <a:prstGeom prst="rect">
              <a:avLst/>
            </a:prstGeom>
            <a:noFill/>
          </p:spPr>
          <p:txBody>
            <a:bodyPr wrap="none" rtlCol="0">
              <a:spAutoFit/>
            </a:bodyPr>
            <a:lstStyle/>
            <a:p>
              <a:r>
                <a:rPr lang="fr-FR" dirty="0">
                  <a:solidFill>
                    <a:srgbClr val="FF0000"/>
                  </a:solidFill>
                </a:rPr>
                <a:t>q</a:t>
              </a:r>
            </a:p>
          </p:txBody>
        </p:sp>
        <p:cxnSp>
          <p:nvCxnSpPr>
            <p:cNvPr id="64528" name="Connecteur droit 64527"/>
            <p:cNvCxnSpPr/>
            <p:nvPr/>
          </p:nvCxnSpPr>
          <p:spPr>
            <a:xfrm>
              <a:off x="4655127" y="1401288"/>
              <a:ext cx="332509" cy="10331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4532" name="Groupe 64531"/>
          <p:cNvGrpSpPr/>
          <p:nvPr/>
        </p:nvGrpSpPr>
        <p:grpSpPr>
          <a:xfrm>
            <a:off x="3748649" y="1482437"/>
            <a:ext cx="5276314" cy="2163288"/>
            <a:chOff x="3748649" y="1482437"/>
            <a:chExt cx="5276314" cy="2163288"/>
          </a:xfrm>
        </p:grpSpPr>
        <p:grpSp>
          <p:nvGrpSpPr>
            <p:cNvPr id="64530" name="Groupe 64529"/>
            <p:cNvGrpSpPr/>
            <p:nvPr/>
          </p:nvGrpSpPr>
          <p:grpSpPr>
            <a:xfrm>
              <a:off x="4475018" y="1482437"/>
              <a:ext cx="1870345" cy="946075"/>
              <a:chOff x="5045034" y="4344390"/>
              <a:chExt cx="1870345" cy="946075"/>
            </a:xfrm>
          </p:grpSpPr>
          <p:cxnSp>
            <p:nvCxnSpPr>
              <p:cNvPr id="116" name="Connecteur droit avec flèche 115"/>
              <p:cNvCxnSpPr/>
              <p:nvPr/>
            </p:nvCxnSpPr>
            <p:spPr>
              <a:xfrm>
                <a:off x="5045034" y="4748151"/>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p:nvPr/>
            </p:nvCxnSpPr>
            <p:spPr>
              <a:xfrm>
                <a:off x="5351809" y="4758051"/>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p:nvPr/>
            </p:nvCxnSpPr>
            <p:spPr>
              <a:xfrm>
                <a:off x="5672434" y="4758051"/>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Connecteur droit avec flèche 118"/>
              <p:cNvCxnSpPr/>
              <p:nvPr/>
            </p:nvCxnSpPr>
            <p:spPr>
              <a:xfrm>
                <a:off x="5979209" y="4767951"/>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a:off x="6287979" y="4744198"/>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p:cNvCxnSpPr/>
              <p:nvPr/>
            </p:nvCxnSpPr>
            <p:spPr>
              <a:xfrm>
                <a:off x="6608604" y="4744198"/>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p:nvPr/>
            </p:nvCxnSpPr>
            <p:spPr>
              <a:xfrm>
                <a:off x="6915379" y="4754098"/>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 name="ZoneTexte 122"/>
              <p:cNvSpPr txBox="1"/>
              <p:nvPr/>
            </p:nvSpPr>
            <p:spPr>
              <a:xfrm>
                <a:off x="5579424" y="4344390"/>
                <a:ext cx="763542" cy="369332"/>
              </a:xfrm>
              <a:prstGeom prst="rect">
                <a:avLst/>
              </a:prstGeom>
              <a:noFill/>
            </p:spPr>
            <p:txBody>
              <a:bodyPr wrap="none" rtlCol="0">
                <a:spAutoFit/>
              </a:bodyPr>
              <a:lstStyle/>
              <a:p>
                <a:r>
                  <a:rPr lang="fr-FR" dirty="0">
                    <a:solidFill>
                      <a:srgbClr val="FF0000"/>
                    </a:solidFill>
                    <a:latin typeface="Symbol" panose="05050102010706020507" pitchFamily="18" charset="2"/>
                  </a:rPr>
                  <a:t>s</a:t>
                </a:r>
                <a:r>
                  <a:rPr lang="fr-FR" dirty="0">
                    <a:solidFill>
                      <a:srgbClr val="FF0000"/>
                    </a:solidFill>
                  </a:rPr>
                  <a:t>’</a:t>
                </a:r>
                <a:r>
                  <a:rPr lang="fr-FR" baseline="-25000" dirty="0">
                    <a:solidFill>
                      <a:srgbClr val="FF0000"/>
                    </a:solidFill>
                  </a:rPr>
                  <a:t>v1</a:t>
                </a:r>
                <a:r>
                  <a:rPr lang="fr-FR" dirty="0">
                    <a:solidFill>
                      <a:srgbClr val="FF0000"/>
                    </a:solidFill>
                  </a:rPr>
                  <a:t>+q</a:t>
                </a:r>
              </a:p>
            </p:txBody>
          </p:sp>
        </p:grpSp>
        <p:cxnSp>
          <p:nvCxnSpPr>
            <p:cNvPr id="125" name="Connecteur droit 124"/>
            <p:cNvCxnSpPr/>
            <p:nvPr/>
          </p:nvCxnSpPr>
          <p:spPr>
            <a:xfrm>
              <a:off x="4629397" y="2384960"/>
              <a:ext cx="322613" cy="12607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ZoneTexte 126"/>
            <p:cNvSpPr txBox="1"/>
            <p:nvPr/>
          </p:nvSpPr>
          <p:spPr>
            <a:xfrm>
              <a:off x="5909751" y="2537365"/>
              <a:ext cx="3115212"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a2</a:t>
              </a:r>
              <a:r>
                <a:rPr lang="fr-FR" dirty="0"/>
                <a:t>=f(k</a:t>
              </a:r>
              <a:r>
                <a:rPr lang="fr-FR" baseline="-25000" dirty="0"/>
                <a:t>a2</a:t>
              </a:r>
              <a:r>
                <a:rPr lang="fr-FR" dirty="0"/>
                <a:t>, </a:t>
              </a:r>
              <a:r>
                <a:rPr lang="fr-FR" dirty="0">
                  <a:latin typeface="Symbol" panose="05050102010706020507" pitchFamily="18" charset="2"/>
                </a:rPr>
                <a:t>g</a:t>
              </a:r>
              <a:r>
                <a:rPr lang="fr-FR" baseline="-25000" dirty="0"/>
                <a:t>2</a:t>
              </a:r>
              <a:r>
                <a:rPr lang="fr-FR" dirty="0"/>
                <a:t>, c’</a:t>
              </a:r>
              <a:r>
                <a:rPr lang="fr-FR" baseline="-25000" dirty="0"/>
                <a:t>2</a:t>
              </a:r>
              <a:r>
                <a:rPr lang="fr-FR" dirty="0"/>
                <a:t>, </a:t>
              </a:r>
              <a:r>
                <a:rPr lang="fr-FR" dirty="0">
                  <a:latin typeface="Symbol" panose="05050102010706020507" pitchFamily="18" charset="2"/>
                </a:rPr>
                <a:t>j</a:t>
              </a:r>
              <a:r>
                <a:rPr lang="fr-FR" dirty="0"/>
                <a:t>’</a:t>
              </a:r>
              <a:r>
                <a:rPr lang="fr-FR" baseline="-25000" dirty="0"/>
                <a:t>2</a:t>
              </a:r>
              <a:r>
                <a:rPr lang="fr-FR" dirty="0"/>
                <a:t>,k’</a:t>
              </a:r>
              <a:r>
                <a:rPr lang="fr-FR" baseline="-25000" dirty="0"/>
                <a:t>a2</a:t>
              </a:r>
              <a:r>
                <a:rPr lang="fr-FR" dirty="0"/>
                <a:t>, </a:t>
              </a:r>
              <a:r>
                <a:rPr lang="fr-FR" dirty="0">
                  <a:latin typeface="Symbol" panose="05050102010706020507" pitchFamily="18" charset="2"/>
                </a:rPr>
                <a:t>s</a:t>
              </a:r>
              <a:r>
                <a:rPr lang="fr-FR" dirty="0"/>
                <a:t>’</a:t>
              </a:r>
              <a:r>
                <a:rPr lang="fr-FR" baseline="-25000" dirty="0"/>
                <a:t>v1</a:t>
              </a:r>
              <a:r>
                <a:rPr lang="fr-FR" dirty="0"/>
                <a:t>+q)</a:t>
              </a:r>
              <a:endParaRPr lang="fr-FR" baseline="-25000" dirty="0"/>
            </a:p>
          </p:txBody>
        </p:sp>
        <p:cxnSp>
          <p:nvCxnSpPr>
            <p:cNvPr id="128" name="Connecteur droit avec flèche 127"/>
            <p:cNvCxnSpPr/>
            <p:nvPr/>
          </p:nvCxnSpPr>
          <p:spPr>
            <a:xfrm>
              <a:off x="4045527" y="2406732"/>
              <a:ext cx="11875" cy="11520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ZoneTexte 128"/>
            <p:cNvSpPr txBox="1"/>
            <p:nvPr/>
          </p:nvSpPr>
          <p:spPr>
            <a:xfrm>
              <a:off x="3748649" y="2834217"/>
              <a:ext cx="388248" cy="307777"/>
            </a:xfrm>
            <a:prstGeom prst="rect">
              <a:avLst/>
            </a:prstGeom>
            <a:noFill/>
          </p:spPr>
          <p:txBody>
            <a:bodyPr wrap="none" rtlCol="0">
              <a:spAutoFit/>
            </a:bodyPr>
            <a:lstStyle/>
            <a:p>
              <a:r>
                <a:rPr lang="fr-FR" sz="1400" dirty="0"/>
                <a:t>H2</a:t>
              </a:r>
            </a:p>
          </p:txBody>
        </p:sp>
      </p:grpSp>
      <p:grpSp>
        <p:nvGrpSpPr>
          <p:cNvPr id="64535" name="Groupe 64534"/>
          <p:cNvGrpSpPr/>
          <p:nvPr/>
        </p:nvGrpSpPr>
        <p:grpSpPr>
          <a:xfrm>
            <a:off x="3760524" y="2610590"/>
            <a:ext cx="5072454" cy="2282044"/>
            <a:chOff x="3760524" y="2610590"/>
            <a:chExt cx="5072454" cy="2282044"/>
          </a:xfrm>
        </p:grpSpPr>
        <p:cxnSp>
          <p:nvCxnSpPr>
            <p:cNvPr id="131" name="Connecteur droit avec flèche 130"/>
            <p:cNvCxnSpPr/>
            <p:nvPr/>
          </p:nvCxnSpPr>
          <p:spPr>
            <a:xfrm>
              <a:off x="4055423" y="3580410"/>
              <a:ext cx="11875" cy="12600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ZoneTexte 131"/>
            <p:cNvSpPr txBox="1"/>
            <p:nvPr/>
          </p:nvSpPr>
          <p:spPr>
            <a:xfrm>
              <a:off x="3760524" y="4057342"/>
              <a:ext cx="388248" cy="307777"/>
            </a:xfrm>
            <a:prstGeom prst="rect">
              <a:avLst/>
            </a:prstGeom>
            <a:noFill/>
          </p:spPr>
          <p:txBody>
            <a:bodyPr wrap="none" rtlCol="0">
              <a:spAutoFit/>
            </a:bodyPr>
            <a:lstStyle/>
            <a:p>
              <a:r>
                <a:rPr lang="fr-FR" sz="1400" dirty="0"/>
                <a:t>H3</a:t>
              </a:r>
            </a:p>
          </p:txBody>
        </p:sp>
        <p:grpSp>
          <p:nvGrpSpPr>
            <p:cNvPr id="64533" name="Groupe 64532"/>
            <p:cNvGrpSpPr/>
            <p:nvPr/>
          </p:nvGrpSpPr>
          <p:grpSpPr>
            <a:xfrm>
              <a:off x="4486893" y="2610590"/>
              <a:ext cx="1870345" cy="1017327"/>
              <a:chOff x="4950031" y="4296889"/>
              <a:chExt cx="1870345" cy="1017327"/>
            </a:xfrm>
          </p:grpSpPr>
          <p:cxnSp>
            <p:nvCxnSpPr>
              <p:cNvPr id="134" name="Connecteur droit avec flèche 133"/>
              <p:cNvCxnSpPr/>
              <p:nvPr/>
            </p:nvCxnSpPr>
            <p:spPr>
              <a:xfrm>
                <a:off x="4950031" y="4771902"/>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p:cNvCxnSpPr/>
              <p:nvPr/>
            </p:nvCxnSpPr>
            <p:spPr>
              <a:xfrm>
                <a:off x="5256806" y="4781802"/>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p:cNvCxnSpPr/>
              <p:nvPr/>
            </p:nvCxnSpPr>
            <p:spPr>
              <a:xfrm>
                <a:off x="5577431" y="4781802"/>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Connecteur droit avec flèche 136"/>
              <p:cNvCxnSpPr/>
              <p:nvPr/>
            </p:nvCxnSpPr>
            <p:spPr>
              <a:xfrm>
                <a:off x="5884206" y="4791702"/>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a:off x="6192976" y="4767949"/>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Connecteur droit avec flèche 138"/>
              <p:cNvCxnSpPr/>
              <p:nvPr/>
            </p:nvCxnSpPr>
            <p:spPr>
              <a:xfrm>
                <a:off x="6513601" y="4767949"/>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Connecteur droit avec flèche 139"/>
              <p:cNvCxnSpPr/>
              <p:nvPr/>
            </p:nvCxnSpPr>
            <p:spPr>
              <a:xfrm>
                <a:off x="6820376" y="4777849"/>
                <a:ext cx="0" cy="5225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1" name="ZoneTexte 140"/>
              <p:cNvSpPr txBox="1"/>
              <p:nvPr/>
            </p:nvSpPr>
            <p:spPr>
              <a:xfrm>
                <a:off x="5389418" y="4296889"/>
                <a:ext cx="763542" cy="369332"/>
              </a:xfrm>
              <a:prstGeom prst="rect">
                <a:avLst/>
              </a:prstGeom>
              <a:noFill/>
            </p:spPr>
            <p:txBody>
              <a:bodyPr wrap="none" rtlCol="0">
                <a:spAutoFit/>
              </a:bodyPr>
              <a:lstStyle/>
              <a:p>
                <a:r>
                  <a:rPr lang="fr-FR" dirty="0">
                    <a:solidFill>
                      <a:srgbClr val="FF0000"/>
                    </a:solidFill>
                    <a:latin typeface="Symbol" panose="05050102010706020507" pitchFamily="18" charset="2"/>
                  </a:rPr>
                  <a:t>s</a:t>
                </a:r>
                <a:r>
                  <a:rPr lang="fr-FR" dirty="0">
                    <a:solidFill>
                      <a:srgbClr val="FF0000"/>
                    </a:solidFill>
                  </a:rPr>
                  <a:t>’</a:t>
                </a:r>
                <a:r>
                  <a:rPr lang="fr-FR" baseline="-25000" dirty="0">
                    <a:solidFill>
                      <a:srgbClr val="FF0000"/>
                    </a:solidFill>
                  </a:rPr>
                  <a:t>v2</a:t>
                </a:r>
                <a:r>
                  <a:rPr lang="fr-FR" dirty="0">
                    <a:solidFill>
                      <a:srgbClr val="FF0000"/>
                    </a:solidFill>
                  </a:rPr>
                  <a:t>+q</a:t>
                </a:r>
              </a:p>
            </p:txBody>
          </p:sp>
        </p:grpSp>
        <p:cxnSp>
          <p:nvCxnSpPr>
            <p:cNvPr id="143" name="Connecteur droit 142"/>
            <p:cNvCxnSpPr/>
            <p:nvPr/>
          </p:nvCxnSpPr>
          <p:spPr>
            <a:xfrm>
              <a:off x="5339938" y="3594264"/>
              <a:ext cx="668976" cy="12983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ZoneTexte 144"/>
            <p:cNvSpPr txBox="1"/>
            <p:nvPr/>
          </p:nvSpPr>
          <p:spPr>
            <a:xfrm>
              <a:off x="5717766" y="3711043"/>
              <a:ext cx="3115212" cy="369332"/>
            </a:xfrm>
            <a:prstGeom prst="rect">
              <a:avLst/>
            </a:prstGeom>
            <a:noFill/>
          </p:spPr>
          <p:txBody>
            <a:bodyPr wrap="none" rtlCol="0">
              <a:spAutoFit/>
            </a:bodyPr>
            <a:lstStyle/>
            <a:p>
              <a:r>
                <a:rPr lang="fr-FR" dirty="0">
                  <a:latin typeface="Symbol" panose="05050102010706020507" pitchFamily="18" charset="2"/>
                </a:rPr>
                <a:t>s</a:t>
              </a:r>
              <a:r>
                <a:rPr lang="fr-FR" baseline="-25000" dirty="0"/>
                <a:t>a3</a:t>
              </a:r>
              <a:r>
                <a:rPr lang="fr-FR" dirty="0"/>
                <a:t>=f(k</a:t>
              </a:r>
              <a:r>
                <a:rPr lang="fr-FR" baseline="-25000" dirty="0"/>
                <a:t>a3</a:t>
              </a:r>
              <a:r>
                <a:rPr lang="fr-FR" dirty="0"/>
                <a:t>, </a:t>
              </a:r>
              <a:r>
                <a:rPr lang="fr-FR" dirty="0">
                  <a:latin typeface="Symbol" panose="05050102010706020507" pitchFamily="18" charset="2"/>
                </a:rPr>
                <a:t>g</a:t>
              </a:r>
              <a:r>
                <a:rPr lang="fr-FR" baseline="-25000" dirty="0"/>
                <a:t>3</a:t>
              </a:r>
              <a:r>
                <a:rPr lang="fr-FR" dirty="0"/>
                <a:t>, c’</a:t>
              </a:r>
              <a:r>
                <a:rPr lang="fr-FR" baseline="-25000" dirty="0"/>
                <a:t>2</a:t>
              </a:r>
              <a:r>
                <a:rPr lang="fr-FR" dirty="0"/>
                <a:t>, </a:t>
              </a:r>
              <a:r>
                <a:rPr lang="fr-FR" dirty="0">
                  <a:latin typeface="Symbol" panose="05050102010706020507" pitchFamily="18" charset="2"/>
                </a:rPr>
                <a:t>j</a:t>
              </a:r>
              <a:r>
                <a:rPr lang="fr-FR" dirty="0"/>
                <a:t>’</a:t>
              </a:r>
              <a:r>
                <a:rPr lang="fr-FR" baseline="-25000" dirty="0"/>
                <a:t>3</a:t>
              </a:r>
              <a:r>
                <a:rPr lang="fr-FR" dirty="0"/>
                <a:t>,k’</a:t>
              </a:r>
              <a:r>
                <a:rPr lang="fr-FR" baseline="-25000" dirty="0"/>
                <a:t>a3</a:t>
              </a:r>
              <a:r>
                <a:rPr lang="fr-FR" dirty="0"/>
                <a:t>, </a:t>
              </a:r>
              <a:r>
                <a:rPr lang="fr-FR" dirty="0">
                  <a:latin typeface="Symbol" panose="05050102010706020507" pitchFamily="18" charset="2"/>
                </a:rPr>
                <a:t>s</a:t>
              </a:r>
              <a:r>
                <a:rPr lang="fr-FR" dirty="0"/>
                <a:t>’</a:t>
              </a:r>
              <a:r>
                <a:rPr lang="fr-FR" baseline="-25000" dirty="0"/>
                <a:t>v2</a:t>
              </a:r>
              <a:r>
                <a:rPr lang="fr-FR" dirty="0"/>
                <a:t>+q)</a:t>
              </a:r>
              <a:endParaRPr lang="fr-FR" baseline="-25000" dirty="0"/>
            </a:p>
          </p:txBody>
        </p:sp>
      </p:grpSp>
    </p:spTree>
    <p:extLst>
      <p:ext uri="{BB962C8B-B14F-4D97-AF65-F5344CB8AC3E}">
        <p14:creationId xmlns:p14="http://schemas.microsoft.com/office/powerpoint/2010/main" val="871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u numéro de diapositive 3"/>
          <p:cNvSpPr>
            <a:spLocks noGrp="1"/>
          </p:cNvSpPr>
          <p:nvPr>
            <p:ph type="sldNum" sz="quarter" idx="11"/>
          </p:nvPr>
        </p:nvSpPr>
        <p:spPr bwMode="auto">
          <a:xfrm>
            <a:off x="6567488" y="63309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444DCD-847B-4756-9430-CEEC4FF60E81}" type="slidenum">
              <a:rPr lang="fr-FR" altLang="fr-FR" sz="1200" smtClean="0">
                <a:solidFill>
                  <a:srgbClr val="898989"/>
                </a:solidFill>
              </a:rPr>
              <a:pPr>
                <a:spcBef>
                  <a:spcPct val="0"/>
                </a:spcBef>
                <a:buFontTx/>
                <a:buNone/>
              </a:pPr>
              <a:t>61</a:t>
            </a:fld>
            <a:endParaRPr lang="fr-FR" altLang="fr-FR" sz="1200">
              <a:solidFill>
                <a:srgbClr val="898989"/>
              </a:solidFill>
            </a:endParaRPr>
          </a:p>
        </p:txBody>
      </p:sp>
      <p:sp>
        <p:nvSpPr>
          <p:cNvPr id="66" name="Espace réservé du pied de page 4"/>
          <p:cNvSpPr>
            <a:spLocks noGrp="1"/>
          </p:cNvSpPr>
          <p:nvPr>
            <p:ph type="ftr" sz="quarter" idx="4294967295"/>
          </p:nvPr>
        </p:nvSpPr>
        <p:spPr>
          <a:xfrm>
            <a:off x="4459288" y="6388100"/>
            <a:ext cx="2895600" cy="365125"/>
          </a:xfrm>
          <a:prstGeom prst="rect">
            <a:avLst/>
          </a:prstGeom>
        </p:spPr>
        <p:txBody>
          <a:bodyPr/>
          <a:lstStyle/>
          <a:p>
            <a:pPr>
              <a:defRPr/>
            </a:pPr>
            <a:r>
              <a:rPr lang="fr-FR"/>
              <a:t>L. Briançon</a:t>
            </a:r>
          </a:p>
        </p:txBody>
      </p:sp>
      <p:sp>
        <p:nvSpPr>
          <p:cNvPr id="108548" name="ZoneTexte 2"/>
          <p:cNvSpPr txBox="1">
            <a:spLocks noChangeArrowheads="1"/>
          </p:cNvSpPr>
          <p:nvPr/>
        </p:nvSpPr>
        <p:spPr bwMode="auto">
          <a:xfrm>
            <a:off x="177800" y="569913"/>
            <a:ext cx="124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t>Application</a:t>
            </a:r>
          </a:p>
        </p:txBody>
      </p:sp>
      <p:sp>
        <p:nvSpPr>
          <p:cNvPr id="4" name="Triangle rectangle 3"/>
          <p:cNvSpPr/>
          <p:nvPr/>
        </p:nvSpPr>
        <p:spPr>
          <a:xfrm flipH="1">
            <a:off x="4156075" y="996950"/>
            <a:ext cx="900113" cy="2185988"/>
          </a:xfrm>
          <a:prstGeom prst="r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5" name="Rectangle 4"/>
          <p:cNvSpPr/>
          <p:nvPr/>
        </p:nvSpPr>
        <p:spPr>
          <a:xfrm>
            <a:off x="5048250" y="1009650"/>
            <a:ext cx="898525" cy="217328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7" name="Connecteur droit 6"/>
          <p:cNvCxnSpPr/>
          <p:nvPr/>
        </p:nvCxnSpPr>
        <p:spPr>
          <a:xfrm>
            <a:off x="5926138" y="996950"/>
            <a:ext cx="1876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143375" y="3181350"/>
            <a:ext cx="3552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3930650" y="927100"/>
            <a:ext cx="0" cy="22431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8554" name="ZoneTexte 10"/>
          <p:cNvSpPr txBox="1">
            <a:spLocks noChangeArrowheads="1"/>
          </p:cNvSpPr>
          <p:nvPr/>
        </p:nvSpPr>
        <p:spPr bwMode="auto">
          <a:xfrm>
            <a:off x="3954463" y="1401763"/>
            <a:ext cx="904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H = 5 m</a:t>
            </a:r>
          </a:p>
        </p:txBody>
      </p:sp>
      <p:sp>
        <p:nvSpPr>
          <p:cNvPr id="108555" name="ZoneTexte 71"/>
          <p:cNvSpPr txBox="1">
            <a:spLocks noChangeArrowheads="1"/>
          </p:cNvSpPr>
          <p:nvPr/>
        </p:nvSpPr>
        <p:spPr bwMode="auto">
          <a:xfrm>
            <a:off x="6257925" y="1579563"/>
            <a:ext cx="139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Symbol" panose="05050102010706020507" pitchFamily="18" charset="2"/>
              </a:rPr>
              <a:t>g</a:t>
            </a:r>
            <a:r>
              <a:rPr lang="fr-FR" altLang="fr-FR" sz="1800"/>
              <a:t> = 18 kN/m</a:t>
            </a:r>
            <a:r>
              <a:rPr lang="fr-FR" altLang="fr-FR" sz="1800" baseline="30000"/>
              <a:t>3</a:t>
            </a:r>
          </a:p>
          <a:p>
            <a:pPr eaLnBrk="1" hangingPunct="1">
              <a:spcBef>
                <a:spcPct val="0"/>
              </a:spcBef>
              <a:buFontTx/>
              <a:buNone/>
            </a:pPr>
            <a:r>
              <a:rPr lang="fr-FR" altLang="fr-FR" sz="1800">
                <a:latin typeface="Symbol" panose="05050102010706020507" pitchFamily="18" charset="2"/>
              </a:rPr>
              <a:t>j</a:t>
            </a:r>
            <a:r>
              <a:rPr lang="fr-FR" altLang="fr-FR" sz="1800"/>
              <a:t>’ = 30 °</a:t>
            </a:r>
          </a:p>
          <a:p>
            <a:pPr eaLnBrk="1" hangingPunct="1">
              <a:spcBef>
                <a:spcPct val="0"/>
              </a:spcBef>
              <a:buFontTx/>
              <a:buNone/>
            </a:pPr>
            <a:r>
              <a:rPr lang="fr-FR" altLang="fr-FR" sz="1800"/>
              <a:t>c’ = 0</a:t>
            </a:r>
          </a:p>
          <a:p>
            <a:pPr eaLnBrk="1" hangingPunct="1">
              <a:spcBef>
                <a:spcPct val="0"/>
              </a:spcBef>
              <a:buFontTx/>
              <a:buNone/>
            </a:pPr>
            <a:r>
              <a:rPr lang="fr-FR" altLang="fr-FR" sz="1800">
                <a:latin typeface="Symbol" panose="05050102010706020507" pitchFamily="18" charset="2"/>
              </a:rPr>
              <a:t>d</a:t>
            </a:r>
            <a:r>
              <a:rPr lang="fr-FR" altLang="fr-FR" sz="1800" baseline="-25000"/>
              <a:t>a</a:t>
            </a:r>
            <a:r>
              <a:rPr lang="fr-FR" altLang="fr-FR" sz="1800"/>
              <a:t> = 0</a:t>
            </a:r>
          </a:p>
        </p:txBody>
      </p:sp>
      <p:cxnSp>
        <p:nvCxnSpPr>
          <p:cNvPr id="131" name="Connecteur droit avec flèche 130"/>
          <p:cNvCxnSpPr/>
          <p:nvPr/>
        </p:nvCxnSpPr>
        <p:spPr>
          <a:xfrm>
            <a:off x="6048375" y="592138"/>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a:off x="7019925" y="58102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a:off x="6365875" y="592138"/>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p:cNvCxnSpPr/>
          <p:nvPr/>
        </p:nvCxnSpPr>
        <p:spPr>
          <a:xfrm>
            <a:off x="7385050" y="58102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Connecteur droit avec flèche 145"/>
          <p:cNvCxnSpPr/>
          <p:nvPr/>
        </p:nvCxnSpPr>
        <p:spPr>
          <a:xfrm>
            <a:off x="6683375" y="592138"/>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561" name="ZoneTexte 13"/>
          <p:cNvSpPr txBox="1">
            <a:spLocks noChangeArrowheads="1"/>
          </p:cNvSpPr>
          <p:nvPr/>
        </p:nvSpPr>
        <p:spPr bwMode="auto">
          <a:xfrm>
            <a:off x="6164263" y="190500"/>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q = 20 kPa</a:t>
            </a:r>
          </a:p>
        </p:txBody>
      </p:sp>
      <p:sp>
        <p:nvSpPr>
          <p:cNvPr id="108562" name="ZoneTexte 7"/>
          <p:cNvSpPr txBox="1">
            <a:spLocks noChangeArrowheads="1"/>
          </p:cNvSpPr>
          <p:nvPr/>
        </p:nvSpPr>
        <p:spPr bwMode="auto">
          <a:xfrm>
            <a:off x="0" y="0"/>
            <a:ext cx="2843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a:t>10. Cas d’un multicouche</a:t>
            </a:r>
          </a:p>
        </p:txBody>
      </p:sp>
      <p:pic>
        <p:nvPicPr>
          <p:cNvPr id="1085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 y="3316288"/>
            <a:ext cx="654526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606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u numéro de diapositive 3"/>
          <p:cNvSpPr>
            <a:spLocks noGrp="1"/>
          </p:cNvSpPr>
          <p:nvPr>
            <p:ph type="sldNum" sz="quarter" idx="11"/>
          </p:nvPr>
        </p:nvSpPr>
        <p:spPr bwMode="auto">
          <a:xfrm>
            <a:off x="6567488" y="63309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9765A6-7070-4A76-A5BA-449F13276A28}" type="slidenum">
              <a:rPr lang="fr-FR" altLang="fr-FR" sz="1200" smtClean="0">
                <a:solidFill>
                  <a:srgbClr val="898989"/>
                </a:solidFill>
              </a:rPr>
              <a:pPr>
                <a:spcBef>
                  <a:spcPct val="0"/>
                </a:spcBef>
                <a:buFontTx/>
                <a:buNone/>
              </a:pPr>
              <a:t>62</a:t>
            </a:fld>
            <a:endParaRPr lang="fr-FR" altLang="fr-FR" sz="1200">
              <a:solidFill>
                <a:srgbClr val="898989"/>
              </a:solidFill>
            </a:endParaRPr>
          </a:p>
        </p:txBody>
      </p:sp>
      <p:sp>
        <p:nvSpPr>
          <p:cNvPr id="66" name="Espace réservé du pied de page 4"/>
          <p:cNvSpPr>
            <a:spLocks noGrp="1"/>
          </p:cNvSpPr>
          <p:nvPr>
            <p:ph type="ftr" sz="quarter" idx="4294967295"/>
          </p:nvPr>
        </p:nvSpPr>
        <p:spPr>
          <a:xfrm>
            <a:off x="4459288" y="6388100"/>
            <a:ext cx="2895600" cy="365125"/>
          </a:xfrm>
          <a:prstGeom prst="rect">
            <a:avLst/>
          </a:prstGeom>
        </p:spPr>
        <p:txBody>
          <a:bodyPr/>
          <a:lstStyle/>
          <a:p>
            <a:pPr>
              <a:defRPr/>
            </a:pPr>
            <a:r>
              <a:rPr lang="fr-FR"/>
              <a:t>L. Briançon</a:t>
            </a:r>
          </a:p>
        </p:txBody>
      </p:sp>
      <p:sp>
        <p:nvSpPr>
          <p:cNvPr id="110596" name="ZoneTexte 2"/>
          <p:cNvSpPr txBox="1">
            <a:spLocks noChangeArrowheads="1"/>
          </p:cNvSpPr>
          <p:nvPr/>
        </p:nvSpPr>
        <p:spPr bwMode="auto">
          <a:xfrm>
            <a:off x="177800" y="569913"/>
            <a:ext cx="124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t>Application</a:t>
            </a:r>
          </a:p>
        </p:txBody>
      </p:sp>
      <p:sp>
        <p:nvSpPr>
          <p:cNvPr id="4" name="Triangle rectangle 3"/>
          <p:cNvSpPr/>
          <p:nvPr/>
        </p:nvSpPr>
        <p:spPr>
          <a:xfrm flipH="1">
            <a:off x="628650" y="1590675"/>
            <a:ext cx="900113" cy="2185988"/>
          </a:xfrm>
          <a:prstGeom prst="r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5" name="Rectangle 4"/>
          <p:cNvSpPr/>
          <p:nvPr/>
        </p:nvSpPr>
        <p:spPr>
          <a:xfrm>
            <a:off x="1520825" y="1603375"/>
            <a:ext cx="898525" cy="217328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7" name="Connecteur droit 6"/>
          <p:cNvCxnSpPr/>
          <p:nvPr/>
        </p:nvCxnSpPr>
        <p:spPr>
          <a:xfrm>
            <a:off x="2398713" y="1590675"/>
            <a:ext cx="1876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615950" y="3775075"/>
            <a:ext cx="3552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403225" y="1520825"/>
            <a:ext cx="0" cy="22431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0602" name="ZoneTexte 10"/>
          <p:cNvSpPr txBox="1">
            <a:spLocks noChangeArrowheads="1"/>
          </p:cNvSpPr>
          <p:nvPr/>
        </p:nvSpPr>
        <p:spPr bwMode="auto">
          <a:xfrm>
            <a:off x="427038" y="1995488"/>
            <a:ext cx="904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H = 5 m</a:t>
            </a:r>
          </a:p>
        </p:txBody>
      </p:sp>
      <p:sp>
        <p:nvSpPr>
          <p:cNvPr id="110603" name="ZoneTexte 71"/>
          <p:cNvSpPr txBox="1">
            <a:spLocks noChangeArrowheads="1"/>
          </p:cNvSpPr>
          <p:nvPr/>
        </p:nvSpPr>
        <p:spPr bwMode="auto">
          <a:xfrm>
            <a:off x="2730500" y="2173288"/>
            <a:ext cx="139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Symbol" panose="05050102010706020507" pitchFamily="18" charset="2"/>
              </a:rPr>
              <a:t>g</a:t>
            </a:r>
            <a:r>
              <a:rPr lang="fr-FR" altLang="fr-FR" sz="1800"/>
              <a:t> = 18 kN/m</a:t>
            </a:r>
            <a:r>
              <a:rPr lang="fr-FR" altLang="fr-FR" sz="1800" baseline="30000"/>
              <a:t>3</a:t>
            </a:r>
          </a:p>
          <a:p>
            <a:pPr eaLnBrk="1" hangingPunct="1">
              <a:spcBef>
                <a:spcPct val="0"/>
              </a:spcBef>
              <a:buFontTx/>
              <a:buNone/>
            </a:pPr>
            <a:r>
              <a:rPr lang="fr-FR" altLang="fr-FR" sz="1800">
                <a:latin typeface="Symbol" panose="05050102010706020507" pitchFamily="18" charset="2"/>
              </a:rPr>
              <a:t>j</a:t>
            </a:r>
            <a:r>
              <a:rPr lang="fr-FR" altLang="fr-FR" sz="1800"/>
              <a:t>’ = 30 °</a:t>
            </a:r>
          </a:p>
          <a:p>
            <a:pPr eaLnBrk="1" hangingPunct="1">
              <a:spcBef>
                <a:spcPct val="0"/>
              </a:spcBef>
              <a:buFontTx/>
              <a:buNone/>
            </a:pPr>
            <a:r>
              <a:rPr lang="fr-FR" altLang="fr-FR" sz="1800"/>
              <a:t>c’ = 0</a:t>
            </a:r>
          </a:p>
          <a:p>
            <a:pPr eaLnBrk="1" hangingPunct="1">
              <a:spcBef>
                <a:spcPct val="0"/>
              </a:spcBef>
              <a:buFontTx/>
              <a:buNone/>
            </a:pPr>
            <a:r>
              <a:rPr lang="fr-FR" altLang="fr-FR" sz="1800">
                <a:latin typeface="Symbol" panose="05050102010706020507" pitchFamily="18" charset="2"/>
              </a:rPr>
              <a:t>d</a:t>
            </a:r>
            <a:r>
              <a:rPr lang="fr-FR" altLang="fr-FR" sz="1800" baseline="-25000"/>
              <a:t>a</a:t>
            </a:r>
            <a:r>
              <a:rPr lang="fr-FR" altLang="fr-FR" sz="1800"/>
              <a:t> = 0</a:t>
            </a:r>
          </a:p>
        </p:txBody>
      </p:sp>
      <p:cxnSp>
        <p:nvCxnSpPr>
          <p:cNvPr id="131" name="Connecteur droit avec flèche 130"/>
          <p:cNvCxnSpPr/>
          <p:nvPr/>
        </p:nvCxnSpPr>
        <p:spPr>
          <a:xfrm>
            <a:off x="2520950" y="1185863"/>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a:off x="3492500" y="1174750"/>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a:off x="2838450" y="1185863"/>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p:cNvCxnSpPr/>
          <p:nvPr/>
        </p:nvCxnSpPr>
        <p:spPr>
          <a:xfrm>
            <a:off x="3857625" y="1174750"/>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Connecteur droit avec flèche 145"/>
          <p:cNvCxnSpPr/>
          <p:nvPr/>
        </p:nvCxnSpPr>
        <p:spPr>
          <a:xfrm>
            <a:off x="3155950" y="1185863"/>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0609" name="ZoneTexte 13"/>
          <p:cNvSpPr txBox="1">
            <a:spLocks noChangeArrowheads="1"/>
          </p:cNvSpPr>
          <p:nvPr/>
        </p:nvSpPr>
        <p:spPr bwMode="auto">
          <a:xfrm>
            <a:off x="2636838" y="784225"/>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q = 20 kPa</a:t>
            </a:r>
          </a:p>
        </p:txBody>
      </p:sp>
      <p:sp>
        <p:nvSpPr>
          <p:cNvPr id="110610" name="ZoneTexte 7"/>
          <p:cNvSpPr txBox="1">
            <a:spLocks noChangeArrowheads="1"/>
          </p:cNvSpPr>
          <p:nvPr/>
        </p:nvSpPr>
        <p:spPr bwMode="auto">
          <a:xfrm>
            <a:off x="0" y="0"/>
            <a:ext cx="2843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a:t>10. Cas d’un multicouche</a:t>
            </a:r>
          </a:p>
        </p:txBody>
      </p:sp>
      <p:grpSp>
        <p:nvGrpSpPr>
          <p:cNvPr id="28" name="Groupe 27"/>
          <p:cNvGrpSpPr>
            <a:grpSpLocks/>
          </p:cNvGrpSpPr>
          <p:nvPr/>
        </p:nvGrpSpPr>
        <p:grpSpPr bwMode="auto">
          <a:xfrm>
            <a:off x="5102225" y="211138"/>
            <a:ext cx="3656013" cy="2903537"/>
            <a:chOff x="5102432" y="211775"/>
            <a:chExt cx="3655620" cy="2902900"/>
          </a:xfrm>
        </p:grpSpPr>
        <p:sp>
          <p:nvSpPr>
            <p:cNvPr id="151" name="Triangle rectangle 150"/>
            <p:cNvSpPr/>
            <p:nvPr/>
          </p:nvSpPr>
          <p:spPr>
            <a:xfrm flipH="1">
              <a:off x="5116718" y="211775"/>
              <a:ext cx="900015" cy="2185507"/>
            </a:xfrm>
            <a:prstGeom prst="r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52" name="Rectangle 151"/>
            <p:cNvSpPr/>
            <p:nvPr/>
          </p:nvSpPr>
          <p:spPr>
            <a:xfrm>
              <a:off x="6007210" y="222885"/>
              <a:ext cx="900016" cy="217439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154" name="Connecteur droit 153"/>
            <p:cNvCxnSpPr/>
            <p:nvPr/>
          </p:nvCxnSpPr>
          <p:spPr>
            <a:xfrm>
              <a:off x="5102432" y="2394108"/>
              <a:ext cx="35524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935798" y="249867"/>
              <a:ext cx="806363" cy="216011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6923099" y="795847"/>
              <a:ext cx="201590"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9" name="Connecteur droit avec flèche 168"/>
            <p:cNvCxnSpPr/>
            <p:nvPr/>
          </p:nvCxnSpPr>
          <p:spPr>
            <a:xfrm flipH="1" flipV="1">
              <a:off x="6897702" y="1173589"/>
              <a:ext cx="360323"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0" name="Connecteur droit avec flèche 169"/>
            <p:cNvCxnSpPr/>
            <p:nvPr/>
          </p:nvCxnSpPr>
          <p:spPr>
            <a:xfrm flipH="1" flipV="1">
              <a:off x="6907226" y="1575138"/>
              <a:ext cx="539692"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1" name="Connecteur droit avec flèche 170"/>
            <p:cNvCxnSpPr/>
            <p:nvPr/>
          </p:nvCxnSpPr>
          <p:spPr>
            <a:xfrm flipH="1" flipV="1">
              <a:off x="6892940" y="2024302"/>
              <a:ext cx="720648"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2" name="Connecteur droit avec flèche 171"/>
            <p:cNvCxnSpPr/>
            <p:nvPr/>
          </p:nvCxnSpPr>
          <p:spPr>
            <a:xfrm flipH="1" flipV="1">
              <a:off x="6904051" y="2367127"/>
              <a:ext cx="863507"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0644" name="Objet 18"/>
            <p:cNvGraphicFramePr>
              <a:graphicFrameLocks noChangeAspect="1"/>
            </p:cNvGraphicFramePr>
            <p:nvPr/>
          </p:nvGraphicFramePr>
          <p:xfrm>
            <a:off x="5567405" y="2449621"/>
            <a:ext cx="2685947" cy="322484"/>
          </p:xfrm>
          <a:graphic>
            <a:graphicData uri="http://schemas.openxmlformats.org/presentationml/2006/ole">
              <mc:AlternateContent xmlns:mc="http://schemas.openxmlformats.org/markup-compatibility/2006">
                <mc:Choice xmlns:v="urn:schemas-microsoft-com:vml" Requires="v">
                  <p:oleObj spid="_x0000_s85060" name="Equation" r:id="rId4" imgW="1739900" imgH="190500" progId="Equation.DSMT4">
                    <p:embed/>
                  </p:oleObj>
                </mc:Choice>
                <mc:Fallback>
                  <p:oleObj name="Equation" r:id="rId4" imgW="17399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405" y="2449621"/>
                          <a:ext cx="2685947" cy="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Flèche gauche 19"/>
            <p:cNvSpPr/>
            <p:nvPr/>
          </p:nvSpPr>
          <p:spPr>
            <a:xfrm>
              <a:off x="6911987" y="1733853"/>
              <a:ext cx="498421" cy="225376"/>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aphicFrame>
          <p:nvGraphicFramePr>
            <p:cNvPr id="110646" name="Objet 20"/>
            <p:cNvGraphicFramePr>
              <a:graphicFrameLocks noChangeAspect="1"/>
            </p:cNvGraphicFramePr>
            <p:nvPr/>
          </p:nvGraphicFramePr>
          <p:xfrm>
            <a:off x="5599113" y="2792413"/>
            <a:ext cx="2782887" cy="322262"/>
          </p:xfrm>
          <a:graphic>
            <a:graphicData uri="http://schemas.openxmlformats.org/presentationml/2006/ole">
              <mc:AlternateContent xmlns:mc="http://schemas.openxmlformats.org/markup-compatibility/2006">
                <mc:Choice xmlns:v="urn:schemas-microsoft-com:vml" Requires="v">
                  <p:oleObj spid="_x0000_s85061" name="Equation" r:id="rId6" imgW="1803400" imgH="190500" progId="Equation.DSMT4">
                    <p:embed/>
                  </p:oleObj>
                </mc:Choice>
                <mc:Fallback>
                  <p:oleObj name="Equation" r:id="rId6" imgW="1803400" imgH="190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9113" y="2792413"/>
                          <a:ext cx="27828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0647" name="Objet 21"/>
            <p:cNvGraphicFramePr>
              <a:graphicFrameLocks noChangeAspect="1"/>
            </p:cNvGraphicFramePr>
            <p:nvPr/>
          </p:nvGraphicFramePr>
          <p:xfrm>
            <a:off x="7713663" y="1638300"/>
            <a:ext cx="234950" cy="322263"/>
          </p:xfrm>
          <a:graphic>
            <a:graphicData uri="http://schemas.openxmlformats.org/presentationml/2006/ole">
              <mc:AlternateContent xmlns:mc="http://schemas.openxmlformats.org/markup-compatibility/2006">
                <mc:Choice xmlns:v="urn:schemas-microsoft-com:vml" Requires="v">
                  <p:oleObj spid="_x0000_s85062" name="Equation" r:id="rId8" imgW="152334" imgH="190417" progId="Equation.DSMT4">
                    <p:embed/>
                  </p:oleObj>
                </mc:Choice>
                <mc:Fallback>
                  <p:oleObj name="Equation" r:id="rId8" imgW="152334" imgH="190417"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3663" y="1638300"/>
                          <a:ext cx="2349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1" name="Connecteur droit 230"/>
            <p:cNvCxnSpPr/>
            <p:nvPr/>
          </p:nvCxnSpPr>
          <p:spPr>
            <a:xfrm>
              <a:off x="6881829" y="230821"/>
              <a:ext cx="1876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e 1"/>
          <p:cNvGrpSpPr>
            <a:grpSpLocks/>
          </p:cNvGrpSpPr>
          <p:nvPr/>
        </p:nvGrpSpPr>
        <p:grpSpPr bwMode="auto">
          <a:xfrm>
            <a:off x="4933950" y="3119438"/>
            <a:ext cx="4071938" cy="3354387"/>
            <a:chOff x="4933950" y="3119438"/>
            <a:chExt cx="4071938" cy="3354387"/>
          </a:xfrm>
        </p:grpSpPr>
        <p:graphicFrame>
          <p:nvGraphicFramePr>
            <p:cNvPr id="110614" name="Objet 23"/>
            <p:cNvGraphicFramePr>
              <a:graphicFrameLocks noChangeAspect="1"/>
            </p:cNvGraphicFramePr>
            <p:nvPr/>
          </p:nvGraphicFramePr>
          <p:xfrm>
            <a:off x="5260975" y="6129338"/>
            <a:ext cx="2606675" cy="344487"/>
          </p:xfrm>
          <a:graphic>
            <a:graphicData uri="http://schemas.openxmlformats.org/presentationml/2006/ole">
              <mc:AlternateContent xmlns:mc="http://schemas.openxmlformats.org/markup-compatibility/2006">
                <mc:Choice xmlns:v="urn:schemas-microsoft-com:vml" Requires="v">
                  <p:oleObj spid="_x0000_s85063" name="Equation" r:id="rId10" imgW="1688367" imgH="203112" progId="Equation.DSMT4">
                    <p:embed/>
                  </p:oleObj>
                </mc:Choice>
                <mc:Fallback>
                  <p:oleObj name="Equation" r:id="rId10" imgW="1688367" imgH="20311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60975" y="6129338"/>
                          <a:ext cx="26066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0615" name="Groupe 28"/>
            <p:cNvGrpSpPr>
              <a:grpSpLocks/>
            </p:cNvGrpSpPr>
            <p:nvPr/>
          </p:nvGrpSpPr>
          <p:grpSpPr bwMode="auto">
            <a:xfrm>
              <a:off x="4933950" y="3119438"/>
              <a:ext cx="4071938" cy="3030537"/>
              <a:chOff x="4934198" y="3119250"/>
              <a:chExt cx="4072000" cy="3030189"/>
            </a:xfrm>
          </p:grpSpPr>
          <p:sp>
            <p:nvSpPr>
              <p:cNvPr id="194" name="Triangle rectangle 193"/>
              <p:cNvSpPr/>
              <p:nvPr/>
            </p:nvSpPr>
            <p:spPr>
              <a:xfrm flipH="1">
                <a:off x="4948486" y="3927194"/>
                <a:ext cx="900126" cy="2184149"/>
              </a:xfrm>
              <a:prstGeom prst="r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95" name="Rectangle 194"/>
              <p:cNvSpPr/>
              <p:nvPr/>
            </p:nvSpPr>
            <p:spPr>
              <a:xfrm>
                <a:off x="5839087" y="3938306"/>
                <a:ext cx="900127" cy="217303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196" name="Connecteur droit 195"/>
              <p:cNvCxnSpPr/>
              <p:nvPr/>
            </p:nvCxnSpPr>
            <p:spPr>
              <a:xfrm>
                <a:off x="6716988" y="3927194"/>
                <a:ext cx="18764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Connecteur droit 196"/>
              <p:cNvCxnSpPr/>
              <p:nvPr/>
            </p:nvCxnSpPr>
            <p:spPr>
              <a:xfrm>
                <a:off x="4934198" y="6109757"/>
                <a:ext cx="35528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Connecteur droit avec flèche 197"/>
              <p:cNvCxnSpPr/>
              <p:nvPr/>
            </p:nvCxnSpPr>
            <p:spPr>
              <a:xfrm>
                <a:off x="6839227" y="3522429"/>
                <a:ext cx="0" cy="4285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9" name="Connecteur droit avec flèche 198"/>
              <p:cNvCxnSpPr/>
              <p:nvPr/>
            </p:nvCxnSpPr>
            <p:spPr>
              <a:xfrm>
                <a:off x="7810792" y="3509730"/>
                <a:ext cx="0" cy="4285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Connecteur droit avec flèche 199"/>
              <p:cNvCxnSpPr/>
              <p:nvPr/>
            </p:nvCxnSpPr>
            <p:spPr>
              <a:xfrm>
                <a:off x="7156732" y="3522429"/>
                <a:ext cx="0" cy="4285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Connecteur droit avec flèche 200"/>
              <p:cNvCxnSpPr/>
              <p:nvPr/>
            </p:nvCxnSpPr>
            <p:spPr>
              <a:xfrm>
                <a:off x="8175922" y="3509730"/>
                <a:ext cx="0" cy="4285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2" name="Connecteur droit avec flèche 201"/>
              <p:cNvCxnSpPr/>
              <p:nvPr/>
            </p:nvCxnSpPr>
            <p:spPr>
              <a:xfrm>
                <a:off x="7474237" y="3522429"/>
                <a:ext cx="0" cy="4285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0625" name="ZoneTexte 202"/>
              <p:cNvSpPr txBox="1">
                <a:spLocks noChangeArrowheads="1"/>
              </p:cNvSpPr>
              <p:nvPr/>
            </p:nvSpPr>
            <p:spPr bwMode="auto">
              <a:xfrm>
                <a:off x="6954981" y="3119250"/>
                <a:ext cx="1143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q = 20 kPa</a:t>
                </a:r>
              </a:p>
            </p:txBody>
          </p:sp>
          <p:cxnSp>
            <p:nvCxnSpPr>
              <p:cNvPr id="204" name="Connecteur droit 203"/>
              <p:cNvCxnSpPr/>
              <p:nvPr/>
            </p:nvCxnSpPr>
            <p:spPr>
              <a:xfrm>
                <a:off x="7066243" y="3954179"/>
                <a:ext cx="92076" cy="21952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Connecteur droit avec flèche 204"/>
              <p:cNvCxnSpPr/>
              <p:nvPr/>
            </p:nvCxnSpPr>
            <p:spPr>
              <a:xfrm flipH="1" flipV="1">
                <a:off x="6743976" y="4511327"/>
                <a:ext cx="3587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6" name="Connecteur droit avec flèche 205"/>
              <p:cNvCxnSpPr/>
              <p:nvPr/>
            </p:nvCxnSpPr>
            <p:spPr>
              <a:xfrm flipH="1" flipV="1">
                <a:off x="6729688" y="4889109"/>
                <a:ext cx="3603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7" name="Connecteur droit avec flèche 206"/>
              <p:cNvCxnSpPr/>
              <p:nvPr/>
            </p:nvCxnSpPr>
            <p:spPr>
              <a:xfrm flipH="1" flipV="1">
                <a:off x="6739213" y="5290701"/>
                <a:ext cx="39529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8" name="Connecteur droit avec flèche 207"/>
              <p:cNvCxnSpPr/>
              <p:nvPr/>
            </p:nvCxnSpPr>
            <p:spPr>
              <a:xfrm flipH="1" flipV="1">
                <a:off x="6724925" y="5739911"/>
                <a:ext cx="43180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9" name="Connecteur droit avec flèche 208"/>
              <p:cNvCxnSpPr/>
              <p:nvPr/>
            </p:nvCxnSpPr>
            <p:spPr>
              <a:xfrm flipH="1" flipV="1">
                <a:off x="6736038" y="6082772"/>
                <a:ext cx="46673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0" name="Connecteur droit avec flèche 229"/>
              <p:cNvCxnSpPr/>
              <p:nvPr/>
            </p:nvCxnSpPr>
            <p:spPr>
              <a:xfrm flipH="1" flipV="1">
                <a:off x="6716988" y="4176404"/>
                <a:ext cx="3603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0633" name="Objet 24"/>
              <p:cNvGraphicFramePr>
                <a:graphicFrameLocks noChangeAspect="1"/>
              </p:cNvGraphicFramePr>
              <p:nvPr/>
            </p:nvGraphicFramePr>
            <p:xfrm>
              <a:off x="7105931" y="5060539"/>
              <a:ext cx="1900267" cy="342861"/>
            </p:xfrm>
            <a:graphic>
              <a:graphicData uri="http://schemas.openxmlformats.org/presentationml/2006/ole">
                <mc:AlternateContent xmlns:mc="http://schemas.openxmlformats.org/markup-compatibility/2006">
                  <mc:Choice xmlns:v="urn:schemas-microsoft-com:vml" Requires="v">
                    <p:oleObj spid="_x0000_s85064" name="Equation" r:id="rId12" imgW="1231366" imgH="203112" progId="Equation.DSMT4">
                      <p:embed/>
                    </p:oleObj>
                  </mc:Choice>
                  <mc:Fallback>
                    <p:oleObj name="Equation" r:id="rId12" imgW="1231366" imgH="203112"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05931" y="5060539"/>
                            <a:ext cx="1900267" cy="34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2" name="Flèche gauche 231"/>
              <p:cNvSpPr/>
              <p:nvPr/>
            </p:nvSpPr>
            <p:spPr>
              <a:xfrm>
                <a:off x="6696350" y="4877998"/>
                <a:ext cx="498483" cy="22698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graphicFrame>
        <p:nvGraphicFramePr>
          <p:cNvPr id="27" name="Objet 26"/>
          <p:cNvGraphicFramePr>
            <a:graphicFrameLocks noChangeAspect="1"/>
          </p:cNvGraphicFramePr>
          <p:nvPr/>
        </p:nvGraphicFramePr>
        <p:xfrm>
          <a:off x="1808163" y="4806950"/>
          <a:ext cx="1233487" cy="371475"/>
        </p:xfrm>
        <a:graphic>
          <a:graphicData uri="http://schemas.openxmlformats.org/presentationml/2006/ole">
            <mc:AlternateContent xmlns:mc="http://schemas.openxmlformats.org/markup-compatibility/2006">
              <mc:Choice xmlns:v="urn:schemas-microsoft-com:vml" Requires="v">
                <p:oleObj spid="_x0000_s85065" name="Equation" r:id="rId14" imgW="799753" imgH="190417" progId="Equation.DSMT4">
                  <p:embed/>
                </p:oleObj>
              </mc:Choice>
              <mc:Fallback>
                <p:oleObj name="Equation" r:id="rId14" imgW="799753" imgH="190417"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08163" y="4806950"/>
                        <a:ext cx="12334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62611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u numéro de diapositive 3"/>
          <p:cNvSpPr>
            <a:spLocks noGrp="1"/>
          </p:cNvSpPr>
          <p:nvPr>
            <p:ph type="sldNum" sz="quarter" idx="11"/>
          </p:nvPr>
        </p:nvSpPr>
        <p:spPr bwMode="auto">
          <a:xfrm>
            <a:off x="6567488" y="63309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77838F-E9C3-4085-B7CC-600367EACF62}" type="slidenum">
              <a:rPr lang="fr-FR" altLang="fr-FR" sz="1200" smtClean="0">
                <a:solidFill>
                  <a:srgbClr val="898989"/>
                </a:solidFill>
              </a:rPr>
              <a:pPr>
                <a:spcBef>
                  <a:spcPct val="0"/>
                </a:spcBef>
                <a:buFontTx/>
                <a:buNone/>
              </a:pPr>
              <a:t>63</a:t>
            </a:fld>
            <a:endParaRPr lang="fr-FR" altLang="fr-FR" sz="1200">
              <a:solidFill>
                <a:srgbClr val="898989"/>
              </a:solidFill>
            </a:endParaRPr>
          </a:p>
        </p:txBody>
      </p:sp>
      <p:sp>
        <p:nvSpPr>
          <p:cNvPr id="66" name="Espace réservé du pied de page 4"/>
          <p:cNvSpPr>
            <a:spLocks noGrp="1"/>
          </p:cNvSpPr>
          <p:nvPr>
            <p:ph type="ftr" sz="quarter" idx="4294967295"/>
          </p:nvPr>
        </p:nvSpPr>
        <p:spPr>
          <a:xfrm>
            <a:off x="4459288" y="6388100"/>
            <a:ext cx="2895600" cy="365125"/>
          </a:xfrm>
          <a:prstGeom prst="rect">
            <a:avLst/>
          </a:prstGeom>
        </p:spPr>
        <p:txBody>
          <a:bodyPr/>
          <a:lstStyle/>
          <a:p>
            <a:pPr>
              <a:defRPr/>
            </a:pPr>
            <a:r>
              <a:rPr lang="fr-FR"/>
              <a:t>L. Briançon</a:t>
            </a:r>
          </a:p>
        </p:txBody>
      </p:sp>
      <p:sp>
        <p:nvSpPr>
          <p:cNvPr id="112644" name="ZoneTexte 2"/>
          <p:cNvSpPr txBox="1">
            <a:spLocks noChangeArrowheads="1"/>
          </p:cNvSpPr>
          <p:nvPr/>
        </p:nvSpPr>
        <p:spPr bwMode="auto">
          <a:xfrm>
            <a:off x="177800" y="569913"/>
            <a:ext cx="124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t>Application</a:t>
            </a:r>
          </a:p>
        </p:txBody>
      </p:sp>
      <p:sp>
        <p:nvSpPr>
          <p:cNvPr id="4" name="Triangle rectangle 3"/>
          <p:cNvSpPr/>
          <p:nvPr/>
        </p:nvSpPr>
        <p:spPr>
          <a:xfrm flipH="1">
            <a:off x="628650" y="1590675"/>
            <a:ext cx="900113" cy="2185988"/>
          </a:xfrm>
          <a:prstGeom prst="r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5" name="Rectangle 4"/>
          <p:cNvSpPr/>
          <p:nvPr/>
        </p:nvSpPr>
        <p:spPr>
          <a:xfrm>
            <a:off x="1520825" y="1603375"/>
            <a:ext cx="898525" cy="217328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7" name="Connecteur droit 6"/>
          <p:cNvCxnSpPr/>
          <p:nvPr/>
        </p:nvCxnSpPr>
        <p:spPr>
          <a:xfrm>
            <a:off x="2398713" y="1590675"/>
            <a:ext cx="1876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615950" y="3775075"/>
            <a:ext cx="3552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403225" y="1520825"/>
            <a:ext cx="0" cy="22431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2650" name="ZoneTexte 10"/>
          <p:cNvSpPr txBox="1">
            <a:spLocks noChangeArrowheads="1"/>
          </p:cNvSpPr>
          <p:nvPr/>
        </p:nvSpPr>
        <p:spPr bwMode="auto">
          <a:xfrm>
            <a:off x="427038" y="1995488"/>
            <a:ext cx="904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H = 5 m</a:t>
            </a:r>
          </a:p>
        </p:txBody>
      </p:sp>
      <p:sp>
        <p:nvSpPr>
          <p:cNvPr id="112651" name="ZoneTexte 71"/>
          <p:cNvSpPr txBox="1">
            <a:spLocks noChangeArrowheads="1"/>
          </p:cNvSpPr>
          <p:nvPr/>
        </p:nvSpPr>
        <p:spPr bwMode="auto">
          <a:xfrm>
            <a:off x="2576513" y="2112963"/>
            <a:ext cx="1392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Symbol" panose="05050102010706020507" pitchFamily="18" charset="2"/>
              </a:rPr>
              <a:t>g</a:t>
            </a:r>
            <a:r>
              <a:rPr lang="fr-FR" altLang="fr-FR" sz="1800"/>
              <a:t> = 18 kN/m</a:t>
            </a:r>
            <a:r>
              <a:rPr lang="fr-FR" altLang="fr-FR" sz="1800" baseline="30000"/>
              <a:t>3</a:t>
            </a:r>
          </a:p>
          <a:p>
            <a:pPr eaLnBrk="1" hangingPunct="1">
              <a:spcBef>
                <a:spcPct val="0"/>
              </a:spcBef>
              <a:buFontTx/>
              <a:buNone/>
            </a:pPr>
            <a:r>
              <a:rPr lang="fr-FR" altLang="fr-FR" sz="1800">
                <a:latin typeface="Symbol" panose="05050102010706020507" pitchFamily="18" charset="2"/>
              </a:rPr>
              <a:t>j</a:t>
            </a:r>
            <a:r>
              <a:rPr lang="fr-FR" altLang="fr-FR" sz="1800"/>
              <a:t>’ = 30 °</a:t>
            </a:r>
          </a:p>
          <a:p>
            <a:pPr eaLnBrk="1" hangingPunct="1">
              <a:spcBef>
                <a:spcPct val="0"/>
              </a:spcBef>
              <a:buFontTx/>
              <a:buNone/>
            </a:pPr>
            <a:r>
              <a:rPr lang="fr-FR" altLang="fr-FR" sz="1800"/>
              <a:t>c’ = 10 kPa</a:t>
            </a:r>
          </a:p>
          <a:p>
            <a:pPr eaLnBrk="1" hangingPunct="1">
              <a:spcBef>
                <a:spcPct val="0"/>
              </a:spcBef>
              <a:buFontTx/>
              <a:buNone/>
            </a:pPr>
            <a:r>
              <a:rPr lang="fr-FR" altLang="fr-FR" sz="1800">
                <a:latin typeface="Symbol" panose="05050102010706020507" pitchFamily="18" charset="2"/>
              </a:rPr>
              <a:t>d</a:t>
            </a:r>
            <a:r>
              <a:rPr lang="fr-FR" altLang="fr-FR" sz="1800" baseline="-25000"/>
              <a:t>a</a:t>
            </a:r>
            <a:r>
              <a:rPr lang="fr-FR" altLang="fr-FR" sz="1800"/>
              <a:t> = 0</a:t>
            </a:r>
          </a:p>
        </p:txBody>
      </p:sp>
      <p:cxnSp>
        <p:nvCxnSpPr>
          <p:cNvPr id="131" name="Connecteur droit avec flèche 130"/>
          <p:cNvCxnSpPr/>
          <p:nvPr/>
        </p:nvCxnSpPr>
        <p:spPr>
          <a:xfrm>
            <a:off x="2520950" y="1185863"/>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a:off x="3492500" y="1174750"/>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a:off x="2838450" y="1185863"/>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p:cNvCxnSpPr/>
          <p:nvPr/>
        </p:nvCxnSpPr>
        <p:spPr>
          <a:xfrm>
            <a:off x="3857625" y="1174750"/>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Connecteur droit avec flèche 145"/>
          <p:cNvCxnSpPr/>
          <p:nvPr/>
        </p:nvCxnSpPr>
        <p:spPr>
          <a:xfrm>
            <a:off x="3155950" y="1185863"/>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657" name="ZoneTexte 13"/>
          <p:cNvSpPr txBox="1">
            <a:spLocks noChangeArrowheads="1"/>
          </p:cNvSpPr>
          <p:nvPr/>
        </p:nvSpPr>
        <p:spPr bwMode="auto">
          <a:xfrm>
            <a:off x="2636838" y="784225"/>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q = 20 kPa</a:t>
            </a:r>
          </a:p>
        </p:txBody>
      </p:sp>
      <p:sp>
        <p:nvSpPr>
          <p:cNvPr id="112658" name="ZoneTexte 7"/>
          <p:cNvSpPr txBox="1">
            <a:spLocks noChangeArrowheads="1"/>
          </p:cNvSpPr>
          <p:nvPr/>
        </p:nvSpPr>
        <p:spPr bwMode="auto">
          <a:xfrm>
            <a:off x="0" y="0"/>
            <a:ext cx="2843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a:t>10. Cas d’un multicouche</a:t>
            </a:r>
          </a:p>
        </p:txBody>
      </p:sp>
      <p:grpSp>
        <p:nvGrpSpPr>
          <p:cNvPr id="83987" name="Groupe 7"/>
          <p:cNvGrpSpPr>
            <a:grpSpLocks/>
          </p:cNvGrpSpPr>
          <p:nvPr/>
        </p:nvGrpSpPr>
        <p:grpSpPr bwMode="auto">
          <a:xfrm>
            <a:off x="311150" y="1576388"/>
            <a:ext cx="8477250" cy="4352925"/>
            <a:chOff x="310822" y="1576800"/>
            <a:chExt cx="8478301" cy="4352352"/>
          </a:xfrm>
        </p:grpSpPr>
        <p:sp>
          <p:nvSpPr>
            <p:cNvPr id="79" name="Triangle rectangle 78"/>
            <p:cNvSpPr/>
            <p:nvPr/>
          </p:nvSpPr>
          <p:spPr bwMode="auto">
            <a:xfrm flipH="1">
              <a:off x="4997703" y="1576800"/>
              <a:ext cx="900225" cy="2185699"/>
            </a:xfrm>
            <a:prstGeom prst="r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80" name="Rectangle 79"/>
            <p:cNvSpPr/>
            <p:nvPr/>
          </p:nvSpPr>
          <p:spPr bwMode="auto">
            <a:xfrm>
              <a:off x="5888401" y="1587911"/>
              <a:ext cx="900224" cy="217458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81" name="Connecteur droit 80"/>
            <p:cNvCxnSpPr/>
            <p:nvPr/>
          </p:nvCxnSpPr>
          <p:spPr bwMode="auto">
            <a:xfrm>
              <a:off x="4983414" y="3759325"/>
              <a:ext cx="35532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bwMode="auto">
            <a:xfrm>
              <a:off x="6698127" y="2256161"/>
              <a:ext cx="925627" cy="151903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bwMode="auto">
            <a:xfrm flipH="1" flipV="1">
              <a:off x="6791800" y="2778379"/>
              <a:ext cx="201638"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bwMode="auto">
            <a:xfrm flipH="1" flipV="1">
              <a:off x="6779099" y="2978377"/>
              <a:ext cx="360408"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bwMode="auto">
            <a:xfrm flipH="1" flipV="1">
              <a:off x="6775923" y="3237106"/>
              <a:ext cx="539817"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bwMode="auto">
            <a:xfrm flipH="1" flipV="1">
              <a:off x="6774336" y="3543453"/>
              <a:ext cx="720814"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bwMode="auto">
            <a:xfrm flipH="1" flipV="1">
              <a:off x="6785450" y="3732341"/>
              <a:ext cx="863707"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9" name="Flèche gauche 88"/>
            <p:cNvSpPr/>
            <p:nvPr/>
          </p:nvSpPr>
          <p:spPr bwMode="auto">
            <a:xfrm>
              <a:off x="6804502" y="3372026"/>
              <a:ext cx="498537" cy="225395"/>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aphicFrame>
          <p:nvGraphicFramePr>
            <p:cNvPr id="112670" name="Objet 20"/>
            <p:cNvGraphicFramePr>
              <a:graphicFrameLocks noChangeAspect="1"/>
            </p:cNvGraphicFramePr>
            <p:nvPr/>
          </p:nvGraphicFramePr>
          <p:xfrm>
            <a:off x="4883135" y="4762005"/>
            <a:ext cx="3743711" cy="394587"/>
          </p:xfrm>
          <a:graphic>
            <a:graphicData uri="http://schemas.openxmlformats.org/presentationml/2006/ole">
              <mc:AlternateContent xmlns:mc="http://schemas.openxmlformats.org/markup-compatibility/2006">
                <mc:Choice xmlns:v="urn:schemas-microsoft-com:vml" Requires="v">
                  <p:oleObj spid="_x0000_s86051" name="Equation" r:id="rId4" imgW="1981200" imgH="190500" progId="Equation.DSMT4">
                    <p:embed/>
                  </p:oleObj>
                </mc:Choice>
                <mc:Fallback>
                  <p:oleObj name="Equation" r:id="rId4" imgW="19812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35" y="4762005"/>
                          <a:ext cx="3743711" cy="39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71" name="Objet 21"/>
            <p:cNvGraphicFramePr>
              <a:graphicFrameLocks noChangeAspect="1"/>
            </p:cNvGraphicFramePr>
            <p:nvPr/>
          </p:nvGraphicFramePr>
          <p:xfrm>
            <a:off x="7594984" y="3003638"/>
            <a:ext cx="234975" cy="322334"/>
          </p:xfrm>
          <a:graphic>
            <a:graphicData uri="http://schemas.openxmlformats.org/presentationml/2006/ole">
              <mc:AlternateContent xmlns:mc="http://schemas.openxmlformats.org/markup-compatibility/2006">
                <mc:Choice xmlns:v="urn:schemas-microsoft-com:vml" Requires="v">
                  <p:oleObj spid="_x0000_s86052" name="Equation" r:id="rId6" imgW="152334" imgH="190417" progId="Equation.DSMT4">
                    <p:embed/>
                  </p:oleObj>
                </mc:Choice>
                <mc:Fallback>
                  <p:oleObj name="Equation" r:id="rId6" imgW="152334" imgH="19041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4984" y="3003638"/>
                          <a:ext cx="234975" cy="3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2" name="Connecteur droit 91"/>
            <p:cNvCxnSpPr/>
            <p:nvPr/>
          </p:nvCxnSpPr>
          <p:spPr bwMode="auto">
            <a:xfrm>
              <a:off x="6763222" y="1595847"/>
              <a:ext cx="1876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oneTexte 2"/>
            <p:cNvSpPr txBox="1">
              <a:spLocks noRot="1" noChangeAspect="1" noMove="1" noResize="1" noEditPoints="1" noAdjustHandles="1" noChangeArrowheads="1" noChangeShapeType="1" noTextEdit="1"/>
            </p:cNvSpPr>
            <p:nvPr/>
          </p:nvSpPr>
          <p:spPr>
            <a:xfrm>
              <a:off x="310822" y="4660471"/>
              <a:ext cx="3936912" cy="1268681"/>
            </a:xfrm>
            <a:prstGeom prst="rect">
              <a:avLst/>
            </a:prstGeom>
            <a:blipFill rotWithShape="1">
              <a:blip r:embed="rId8"/>
              <a:stretch>
                <a:fillRect l="-1393" b="-6731"/>
              </a:stretch>
            </a:blipFill>
          </p:spPr>
          <p:txBody>
            <a:bodyPr/>
            <a:lstStyle/>
            <a:p>
              <a:pPr eaLnBrk="1" hangingPunct="1">
                <a:defRPr/>
              </a:pPr>
              <a:r>
                <a:rPr lang="fr-FR">
                  <a:noFill/>
                  <a:cs typeface="Arial" charset="0"/>
                </a:rPr>
                <a:t> </a:t>
              </a:r>
            </a:p>
          </p:txBody>
        </p:sp>
        <p:graphicFrame>
          <p:nvGraphicFramePr>
            <p:cNvPr id="112674" name="Objet 5"/>
            <p:cNvGraphicFramePr>
              <a:graphicFrameLocks noChangeAspect="1"/>
            </p:cNvGraphicFramePr>
            <p:nvPr/>
          </p:nvGraphicFramePr>
          <p:xfrm>
            <a:off x="4890332" y="3883231"/>
            <a:ext cx="3898791" cy="707489"/>
          </p:xfrm>
          <a:graphic>
            <a:graphicData uri="http://schemas.openxmlformats.org/presentationml/2006/ole">
              <mc:AlternateContent xmlns:mc="http://schemas.openxmlformats.org/markup-compatibility/2006">
                <mc:Choice xmlns:v="urn:schemas-microsoft-com:vml" Requires="v">
                  <p:oleObj spid="_x0000_s86053" name="Equation" r:id="rId9" imgW="2374900" imgH="393700" progId="Equation.DSMT4">
                    <p:embed/>
                  </p:oleObj>
                </mc:Choice>
                <mc:Fallback>
                  <p:oleObj name="Equation" r:id="rId9" imgW="23749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0332" y="3883231"/>
                          <a:ext cx="3898791" cy="70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49913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u numéro de diapositive 3"/>
          <p:cNvSpPr>
            <a:spLocks noGrp="1"/>
          </p:cNvSpPr>
          <p:nvPr>
            <p:ph type="sldNum" sz="quarter" idx="11"/>
          </p:nvPr>
        </p:nvSpPr>
        <p:spPr bwMode="auto">
          <a:xfrm>
            <a:off x="6567488" y="63309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1F82E3-D849-49D5-8D2E-4F26B126C1D6}" type="slidenum">
              <a:rPr lang="fr-FR" altLang="fr-FR" sz="1200" smtClean="0">
                <a:solidFill>
                  <a:srgbClr val="898989"/>
                </a:solidFill>
              </a:rPr>
              <a:pPr>
                <a:spcBef>
                  <a:spcPct val="0"/>
                </a:spcBef>
                <a:buFontTx/>
                <a:buNone/>
              </a:pPr>
              <a:t>64</a:t>
            </a:fld>
            <a:endParaRPr lang="fr-FR" altLang="fr-FR" sz="1200">
              <a:solidFill>
                <a:srgbClr val="898989"/>
              </a:solidFill>
            </a:endParaRPr>
          </a:p>
        </p:txBody>
      </p:sp>
      <p:sp>
        <p:nvSpPr>
          <p:cNvPr id="66" name="Espace réservé du pied de page 4"/>
          <p:cNvSpPr>
            <a:spLocks noGrp="1"/>
          </p:cNvSpPr>
          <p:nvPr>
            <p:ph type="ftr" sz="quarter" idx="4294967295"/>
          </p:nvPr>
        </p:nvSpPr>
        <p:spPr>
          <a:xfrm>
            <a:off x="4459288" y="6388100"/>
            <a:ext cx="2895600" cy="365125"/>
          </a:xfrm>
          <a:prstGeom prst="rect">
            <a:avLst/>
          </a:prstGeom>
        </p:spPr>
        <p:txBody>
          <a:bodyPr/>
          <a:lstStyle/>
          <a:p>
            <a:pPr>
              <a:defRPr/>
            </a:pPr>
            <a:r>
              <a:rPr lang="fr-FR"/>
              <a:t>L. Briançon</a:t>
            </a:r>
          </a:p>
        </p:txBody>
      </p:sp>
      <p:sp>
        <p:nvSpPr>
          <p:cNvPr id="114692" name="ZoneTexte 2"/>
          <p:cNvSpPr txBox="1">
            <a:spLocks noChangeArrowheads="1"/>
          </p:cNvSpPr>
          <p:nvPr/>
        </p:nvSpPr>
        <p:spPr bwMode="auto">
          <a:xfrm>
            <a:off x="236538" y="569913"/>
            <a:ext cx="124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t>Application</a:t>
            </a:r>
          </a:p>
        </p:txBody>
      </p:sp>
      <p:sp>
        <p:nvSpPr>
          <p:cNvPr id="4" name="Triangle rectangle 3"/>
          <p:cNvSpPr/>
          <p:nvPr/>
        </p:nvSpPr>
        <p:spPr>
          <a:xfrm flipH="1">
            <a:off x="2516188" y="1079500"/>
            <a:ext cx="900112" cy="2185988"/>
          </a:xfrm>
          <a:prstGeom prst="r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5" name="Rectangle 4"/>
          <p:cNvSpPr/>
          <p:nvPr/>
        </p:nvSpPr>
        <p:spPr>
          <a:xfrm>
            <a:off x="3408363" y="1092200"/>
            <a:ext cx="898525" cy="217328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7" name="Connecteur droit 6"/>
          <p:cNvCxnSpPr/>
          <p:nvPr/>
        </p:nvCxnSpPr>
        <p:spPr>
          <a:xfrm>
            <a:off x="4286250" y="1079500"/>
            <a:ext cx="1876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290763" y="1009650"/>
            <a:ext cx="0" cy="22431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4697" name="ZoneTexte 10"/>
          <p:cNvSpPr txBox="1">
            <a:spLocks noChangeArrowheads="1"/>
          </p:cNvSpPr>
          <p:nvPr/>
        </p:nvSpPr>
        <p:spPr bwMode="auto">
          <a:xfrm>
            <a:off x="2314575" y="1484313"/>
            <a:ext cx="904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H = 5 m</a:t>
            </a:r>
          </a:p>
        </p:txBody>
      </p:sp>
      <p:sp>
        <p:nvSpPr>
          <p:cNvPr id="114698" name="ZoneTexte 71"/>
          <p:cNvSpPr txBox="1">
            <a:spLocks noChangeArrowheads="1"/>
          </p:cNvSpPr>
          <p:nvPr/>
        </p:nvSpPr>
        <p:spPr bwMode="auto">
          <a:xfrm>
            <a:off x="4356100" y="2540000"/>
            <a:ext cx="2840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Symbol" panose="05050102010706020507" pitchFamily="18" charset="2"/>
              </a:rPr>
              <a:t>g</a:t>
            </a:r>
            <a:r>
              <a:rPr lang="fr-FR" altLang="fr-FR" sz="1800"/>
              <a:t> = 18 kN/m</a:t>
            </a:r>
            <a:r>
              <a:rPr lang="fr-FR" altLang="fr-FR" sz="1800" baseline="30000"/>
              <a:t>3   </a:t>
            </a:r>
            <a:r>
              <a:rPr lang="fr-FR" altLang="fr-FR" sz="1800">
                <a:latin typeface="Symbol" panose="05050102010706020507" pitchFamily="18" charset="2"/>
              </a:rPr>
              <a:t>j</a:t>
            </a:r>
            <a:r>
              <a:rPr lang="fr-FR" altLang="fr-FR" sz="1800"/>
              <a:t>’ = 30 °</a:t>
            </a:r>
          </a:p>
          <a:p>
            <a:pPr eaLnBrk="1" hangingPunct="1">
              <a:spcBef>
                <a:spcPct val="0"/>
              </a:spcBef>
              <a:buFontTx/>
              <a:buNone/>
            </a:pPr>
            <a:r>
              <a:rPr lang="fr-FR" altLang="fr-FR" sz="1800"/>
              <a:t>c’ = 10 kPa       </a:t>
            </a:r>
            <a:r>
              <a:rPr lang="fr-FR" altLang="fr-FR" sz="1800">
                <a:latin typeface="Symbol" panose="05050102010706020507" pitchFamily="18" charset="2"/>
              </a:rPr>
              <a:t>d</a:t>
            </a:r>
            <a:r>
              <a:rPr lang="fr-FR" altLang="fr-FR" sz="1800" baseline="-25000"/>
              <a:t>a</a:t>
            </a:r>
            <a:r>
              <a:rPr lang="fr-FR" altLang="fr-FR" sz="1800"/>
              <a:t> = 0</a:t>
            </a:r>
          </a:p>
        </p:txBody>
      </p:sp>
      <p:cxnSp>
        <p:nvCxnSpPr>
          <p:cNvPr id="131" name="Connecteur droit avec flèche 130"/>
          <p:cNvCxnSpPr/>
          <p:nvPr/>
        </p:nvCxnSpPr>
        <p:spPr>
          <a:xfrm>
            <a:off x="4408488" y="674688"/>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a:off x="5380038" y="66357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a:off x="4725988" y="674688"/>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p:cNvCxnSpPr/>
          <p:nvPr/>
        </p:nvCxnSpPr>
        <p:spPr>
          <a:xfrm>
            <a:off x="5745163" y="66357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Connecteur droit avec flèche 145"/>
          <p:cNvCxnSpPr/>
          <p:nvPr/>
        </p:nvCxnSpPr>
        <p:spPr>
          <a:xfrm>
            <a:off x="5043488" y="674688"/>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4704" name="ZoneTexte 13"/>
          <p:cNvSpPr txBox="1">
            <a:spLocks noChangeArrowheads="1"/>
          </p:cNvSpPr>
          <p:nvPr/>
        </p:nvSpPr>
        <p:spPr bwMode="auto">
          <a:xfrm>
            <a:off x="4524375" y="273050"/>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q = 20 kPa</a:t>
            </a:r>
          </a:p>
        </p:txBody>
      </p:sp>
      <p:sp>
        <p:nvSpPr>
          <p:cNvPr id="114705" name="ZoneTexte 7"/>
          <p:cNvSpPr txBox="1">
            <a:spLocks noChangeArrowheads="1"/>
          </p:cNvSpPr>
          <p:nvPr/>
        </p:nvSpPr>
        <p:spPr bwMode="auto">
          <a:xfrm>
            <a:off x="0" y="0"/>
            <a:ext cx="2843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a:t>10. Cas d’un multicouche</a:t>
            </a:r>
          </a:p>
        </p:txBody>
      </p:sp>
      <p:sp>
        <p:nvSpPr>
          <p:cNvPr id="114706" name="ZoneTexte 71"/>
          <p:cNvSpPr txBox="1">
            <a:spLocks noChangeArrowheads="1"/>
          </p:cNvSpPr>
          <p:nvPr/>
        </p:nvSpPr>
        <p:spPr bwMode="auto">
          <a:xfrm>
            <a:off x="4356100" y="1162050"/>
            <a:ext cx="2697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Symbol" panose="05050102010706020507" pitchFamily="18" charset="2"/>
              </a:rPr>
              <a:t>g</a:t>
            </a:r>
            <a:r>
              <a:rPr lang="fr-FR" altLang="fr-FR" sz="1800"/>
              <a:t> = 18 kN/m</a:t>
            </a:r>
            <a:r>
              <a:rPr lang="fr-FR" altLang="fr-FR" sz="1800" baseline="30000"/>
              <a:t>3    </a:t>
            </a:r>
            <a:r>
              <a:rPr lang="fr-FR" altLang="fr-FR" sz="1800">
                <a:latin typeface="Symbol" panose="05050102010706020507" pitchFamily="18" charset="2"/>
              </a:rPr>
              <a:t>j</a:t>
            </a:r>
            <a:r>
              <a:rPr lang="fr-FR" altLang="fr-FR" sz="1800"/>
              <a:t>’ = 30 °</a:t>
            </a:r>
          </a:p>
          <a:p>
            <a:pPr eaLnBrk="1" hangingPunct="1">
              <a:spcBef>
                <a:spcPct val="0"/>
              </a:spcBef>
              <a:buFontTx/>
              <a:buNone/>
            </a:pPr>
            <a:r>
              <a:rPr lang="fr-FR" altLang="fr-FR" sz="1800"/>
              <a:t>c’ = 0                </a:t>
            </a:r>
            <a:r>
              <a:rPr lang="fr-FR" altLang="fr-FR" sz="1800">
                <a:latin typeface="Symbol" panose="05050102010706020507" pitchFamily="18" charset="2"/>
              </a:rPr>
              <a:t>d</a:t>
            </a:r>
            <a:r>
              <a:rPr lang="fr-FR" altLang="fr-FR" sz="1800" baseline="-25000"/>
              <a:t>a</a:t>
            </a:r>
            <a:r>
              <a:rPr lang="fr-FR" altLang="fr-FR" sz="1800"/>
              <a:t> = 0</a:t>
            </a:r>
          </a:p>
        </p:txBody>
      </p:sp>
      <p:cxnSp>
        <p:nvCxnSpPr>
          <p:cNvPr id="6" name="Connecteur droit 5"/>
          <p:cNvCxnSpPr/>
          <p:nvPr/>
        </p:nvCxnSpPr>
        <p:spPr>
          <a:xfrm flipV="1">
            <a:off x="4333875" y="2351088"/>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a:off x="6694488" y="1066800"/>
            <a:ext cx="0" cy="127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a:off x="6692900" y="2370138"/>
            <a:ext cx="0" cy="9779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4710" name="ZoneTexte 84"/>
          <p:cNvSpPr txBox="1">
            <a:spLocks noChangeArrowheads="1"/>
          </p:cNvSpPr>
          <p:nvPr/>
        </p:nvSpPr>
        <p:spPr bwMode="auto">
          <a:xfrm>
            <a:off x="6718300" y="1470025"/>
            <a:ext cx="984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H</a:t>
            </a:r>
            <a:r>
              <a:rPr lang="fr-FR" altLang="fr-FR" sz="1800" baseline="-25000"/>
              <a:t>1</a:t>
            </a:r>
            <a:r>
              <a:rPr lang="fr-FR" altLang="fr-FR" sz="1800"/>
              <a:t> = 3 m</a:t>
            </a:r>
          </a:p>
        </p:txBody>
      </p:sp>
      <p:sp>
        <p:nvSpPr>
          <p:cNvPr id="114711" name="ZoneTexte 85"/>
          <p:cNvSpPr txBox="1">
            <a:spLocks noChangeArrowheads="1"/>
          </p:cNvSpPr>
          <p:nvPr/>
        </p:nvSpPr>
        <p:spPr bwMode="auto">
          <a:xfrm>
            <a:off x="6731000" y="2633663"/>
            <a:ext cx="1020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H</a:t>
            </a:r>
            <a:r>
              <a:rPr lang="fr-FR" altLang="fr-FR" sz="1800" baseline="-25000"/>
              <a:t>2</a:t>
            </a:r>
            <a:r>
              <a:rPr lang="fr-FR" altLang="fr-FR" sz="1800"/>
              <a:t> = 2 m</a:t>
            </a:r>
          </a:p>
        </p:txBody>
      </p:sp>
      <p:grpSp>
        <p:nvGrpSpPr>
          <p:cNvPr id="3" name="Groupe 2"/>
          <p:cNvGrpSpPr>
            <a:grpSpLocks/>
          </p:cNvGrpSpPr>
          <p:nvPr/>
        </p:nvGrpSpPr>
        <p:grpSpPr bwMode="auto">
          <a:xfrm>
            <a:off x="757238" y="3263900"/>
            <a:ext cx="7159625" cy="3322638"/>
            <a:chOff x="757238" y="3263900"/>
            <a:chExt cx="7159625" cy="3322638"/>
          </a:xfrm>
        </p:grpSpPr>
        <p:cxnSp>
          <p:nvCxnSpPr>
            <p:cNvPr id="122" name="Connecteur droit 121"/>
            <p:cNvCxnSpPr/>
            <p:nvPr/>
          </p:nvCxnSpPr>
          <p:spPr>
            <a:xfrm>
              <a:off x="2503488" y="3263900"/>
              <a:ext cx="3552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riangle rectangle 83"/>
            <p:cNvSpPr/>
            <p:nvPr/>
          </p:nvSpPr>
          <p:spPr>
            <a:xfrm flipH="1">
              <a:off x="769938" y="4224338"/>
              <a:ext cx="900112" cy="2185987"/>
            </a:xfrm>
            <a:prstGeom prst="r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85" name="Rectangle 84"/>
            <p:cNvSpPr/>
            <p:nvPr/>
          </p:nvSpPr>
          <p:spPr>
            <a:xfrm>
              <a:off x="1662113" y="4237038"/>
              <a:ext cx="898525" cy="217328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86" name="Connecteur droit 85"/>
            <p:cNvCxnSpPr/>
            <p:nvPr/>
          </p:nvCxnSpPr>
          <p:spPr>
            <a:xfrm>
              <a:off x="2540000" y="4224338"/>
              <a:ext cx="1876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a:off x="757238" y="6408738"/>
              <a:ext cx="3552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a:off x="2662238" y="381952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a:off x="3633788" y="3808413"/>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a:off x="2979738" y="381952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a:off x="3998913" y="3808413"/>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a:off x="3297238" y="381952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4723" name="ZoneTexte 13"/>
            <p:cNvSpPr txBox="1">
              <a:spLocks noChangeArrowheads="1"/>
            </p:cNvSpPr>
            <p:nvPr/>
          </p:nvSpPr>
          <p:spPr bwMode="auto">
            <a:xfrm>
              <a:off x="2765425" y="3406775"/>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q = 20 kPa</a:t>
              </a:r>
            </a:p>
          </p:txBody>
        </p:sp>
        <p:cxnSp>
          <p:nvCxnSpPr>
            <p:cNvPr id="96" name="Connecteur droit 95"/>
            <p:cNvCxnSpPr/>
            <p:nvPr/>
          </p:nvCxnSpPr>
          <p:spPr>
            <a:xfrm flipV="1">
              <a:off x="2587625" y="5495925"/>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bwMode="auto">
            <a:xfrm>
              <a:off x="2873375" y="4216400"/>
              <a:ext cx="641350" cy="12477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bwMode="auto">
            <a:xfrm flipH="1" flipV="1">
              <a:off x="2576513" y="4583113"/>
              <a:ext cx="468312"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bwMode="auto">
            <a:xfrm flipH="1" flipV="1">
              <a:off x="2551113" y="4841875"/>
              <a:ext cx="684212"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bwMode="auto">
            <a:xfrm flipH="1" flipV="1">
              <a:off x="2525713" y="5137150"/>
              <a:ext cx="828675"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bwMode="auto">
            <a:xfrm flipH="1" flipV="1">
              <a:off x="2546350" y="5432425"/>
              <a:ext cx="936625"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4730" name="Objet 18"/>
            <p:cNvGraphicFramePr>
              <a:graphicFrameLocks noChangeAspect="1"/>
            </p:cNvGraphicFramePr>
            <p:nvPr/>
          </p:nvGraphicFramePr>
          <p:xfrm>
            <a:off x="3231449" y="4611977"/>
            <a:ext cx="4391025" cy="322262"/>
          </p:xfrm>
          <a:graphic>
            <a:graphicData uri="http://schemas.openxmlformats.org/presentationml/2006/ole">
              <mc:AlternateContent xmlns:mc="http://schemas.openxmlformats.org/markup-compatibility/2006">
                <mc:Choice xmlns:v="urn:schemas-microsoft-com:vml" Requires="v">
                  <p:oleObj spid="_x0000_s87086" name="Equation" r:id="rId4" imgW="2844800" imgH="190500" progId="Equation.DSMT4">
                    <p:embed/>
                  </p:oleObj>
                </mc:Choice>
                <mc:Fallback>
                  <p:oleObj name="Equation" r:id="rId4" imgW="28448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1449" y="4611977"/>
                          <a:ext cx="43910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31" name="Objet 106"/>
            <p:cNvGraphicFramePr>
              <a:graphicFrameLocks noChangeAspect="1"/>
            </p:cNvGraphicFramePr>
            <p:nvPr/>
          </p:nvGraphicFramePr>
          <p:xfrm>
            <a:off x="2946400" y="5295900"/>
            <a:ext cx="3940175" cy="708025"/>
          </p:xfrm>
          <a:graphic>
            <a:graphicData uri="http://schemas.openxmlformats.org/presentationml/2006/ole">
              <mc:AlternateContent xmlns:mc="http://schemas.openxmlformats.org/markup-compatibility/2006">
                <mc:Choice xmlns:v="urn:schemas-microsoft-com:vml" Requires="v">
                  <p:oleObj spid="_x0000_s87087" name="Equation" r:id="rId6" imgW="2400300" imgH="393700" progId="Equation.DSMT4">
                    <p:embed/>
                  </p:oleObj>
                </mc:Choice>
                <mc:Fallback>
                  <p:oleObj name="Equation" r:id="rId6" imgW="24003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400" y="5295900"/>
                          <a:ext cx="394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8" name="Connecteur droit avec flèche 107"/>
            <p:cNvCxnSpPr/>
            <p:nvPr/>
          </p:nvCxnSpPr>
          <p:spPr bwMode="auto">
            <a:xfrm flipH="1" flipV="1">
              <a:off x="2560638" y="5648325"/>
              <a:ext cx="360362" cy="0"/>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bwMode="auto">
            <a:xfrm>
              <a:off x="2836863" y="5461000"/>
              <a:ext cx="346075" cy="963613"/>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bwMode="auto">
            <a:xfrm flipH="1" flipV="1">
              <a:off x="2559050" y="5919788"/>
              <a:ext cx="457200" cy="0"/>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13" name="Connecteur droit avec flèche 112"/>
            <p:cNvCxnSpPr/>
            <p:nvPr/>
          </p:nvCxnSpPr>
          <p:spPr bwMode="auto">
            <a:xfrm flipH="1" flipV="1">
              <a:off x="2581275" y="6143625"/>
              <a:ext cx="503238" cy="0"/>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bwMode="auto">
            <a:xfrm flipH="1" flipV="1">
              <a:off x="2579688" y="6343650"/>
              <a:ext cx="574675" cy="0"/>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4737" name="Objet 115"/>
            <p:cNvGraphicFramePr>
              <a:graphicFrameLocks noChangeAspect="1"/>
            </p:cNvGraphicFramePr>
            <p:nvPr/>
          </p:nvGraphicFramePr>
          <p:xfrm>
            <a:off x="3081338" y="5878513"/>
            <a:ext cx="4835525" cy="708025"/>
          </p:xfrm>
          <a:graphic>
            <a:graphicData uri="http://schemas.openxmlformats.org/presentationml/2006/ole">
              <mc:AlternateContent xmlns:mc="http://schemas.openxmlformats.org/markup-compatibility/2006">
                <mc:Choice xmlns:v="urn:schemas-microsoft-com:vml" Requires="v">
                  <p:oleObj spid="_x0000_s87088" name="Equation" r:id="rId8" imgW="2946400" imgH="393700" progId="Equation.DSMT4">
                    <p:embed/>
                  </p:oleObj>
                </mc:Choice>
                <mc:Fallback>
                  <p:oleObj name="Equation" r:id="rId8" imgW="2946400" imgH="393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1338" y="5878513"/>
                          <a:ext cx="4835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9" name="Connecteur droit avec flèche 48"/>
            <p:cNvCxnSpPr/>
            <p:nvPr/>
          </p:nvCxnSpPr>
          <p:spPr bwMode="auto">
            <a:xfrm flipH="1" flipV="1">
              <a:off x="2551113" y="4295775"/>
              <a:ext cx="323850"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4739" name="Objet 1"/>
            <p:cNvGraphicFramePr>
              <a:graphicFrameLocks noChangeAspect="1"/>
            </p:cNvGraphicFramePr>
            <p:nvPr/>
          </p:nvGraphicFramePr>
          <p:xfrm>
            <a:off x="3034022" y="4170734"/>
            <a:ext cx="2549525" cy="322262"/>
          </p:xfrm>
          <a:graphic>
            <a:graphicData uri="http://schemas.openxmlformats.org/presentationml/2006/ole">
              <mc:AlternateContent xmlns:mc="http://schemas.openxmlformats.org/markup-compatibility/2006">
                <mc:Choice xmlns:v="urn:schemas-microsoft-com:vml" Requires="v">
                  <p:oleObj spid="_x0000_s87089" name="Equation" r:id="rId10" imgW="1651000" imgH="190500" progId="Equation.DSMT4">
                    <p:embed/>
                  </p:oleObj>
                </mc:Choice>
                <mc:Fallback>
                  <p:oleObj name="Equation" r:id="rId10" imgW="1651000" imgH="190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4022" y="4170734"/>
                          <a:ext cx="25495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967929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3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4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4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42" name="Espace réservé du numéro de diapositive 3"/>
          <p:cNvSpPr>
            <a:spLocks noGrp="1"/>
          </p:cNvSpPr>
          <p:nvPr>
            <p:ph type="sldNum" sz="quarter" idx="11"/>
          </p:nvPr>
        </p:nvSpPr>
        <p:spPr bwMode="auto">
          <a:xfrm>
            <a:off x="6567488" y="63309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ECE76F3-A4DC-4082-B14C-6ADD1888004D}" type="slidenum">
              <a:rPr lang="fr-FR" altLang="fr-FR" sz="1200" smtClean="0">
                <a:solidFill>
                  <a:srgbClr val="898989"/>
                </a:solidFill>
              </a:rPr>
              <a:pPr>
                <a:spcBef>
                  <a:spcPct val="0"/>
                </a:spcBef>
                <a:buFontTx/>
                <a:buNone/>
              </a:pPr>
              <a:t>65</a:t>
            </a:fld>
            <a:endParaRPr lang="fr-FR" altLang="fr-FR" sz="1200">
              <a:solidFill>
                <a:srgbClr val="898989"/>
              </a:solidFill>
            </a:endParaRPr>
          </a:p>
        </p:txBody>
      </p:sp>
      <p:sp>
        <p:nvSpPr>
          <p:cNvPr id="11674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4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4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4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5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5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5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5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5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5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5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5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5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6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6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6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6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6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66"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latin typeface="Arial" panose="020B0604020202020204" pitchFamily="34" charset="0"/>
                <a:ea typeface="Times New Roman" panose="02020603050405020304" pitchFamily="18" charset="0"/>
              </a:rPr>
              <a:t>	</a:t>
            </a:r>
            <a:endParaRPr lang="fr-FR" altLang="fr-FR" sz="1800">
              <a:latin typeface="Arial" panose="020B0604020202020204" pitchFamily="34" charset="0"/>
              <a:ea typeface="Times New Roman" panose="02020603050405020304" pitchFamily="18" charset="0"/>
            </a:endParaRPr>
          </a:p>
        </p:txBody>
      </p:sp>
      <p:sp>
        <p:nvSpPr>
          <p:cNvPr id="1167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6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7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7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7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7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7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7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7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7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7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7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8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8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8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8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8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8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66" name="Espace réservé du pied de page 4"/>
          <p:cNvSpPr>
            <a:spLocks noGrp="1"/>
          </p:cNvSpPr>
          <p:nvPr>
            <p:ph type="ftr" sz="quarter" idx="4294967295"/>
          </p:nvPr>
        </p:nvSpPr>
        <p:spPr>
          <a:xfrm>
            <a:off x="4459288" y="6388100"/>
            <a:ext cx="2895600" cy="365125"/>
          </a:xfrm>
          <a:prstGeom prst="rect">
            <a:avLst/>
          </a:prstGeom>
        </p:spPr>
        <p:txBody>
          <a:bodyPr/>
          <a:lstStyle/>
          <a:p>
            <a:pPr>
              <a:defRPr/>
            </a:pPr>
            <a:r>
              <a:rPr lang="fr-FR"/>
              <a:t>L. Briançon</a:t>
            </a:r>
          </a:p>
        </p:txBody>
      </p:sp>
      <p:sp>
        <p:nvSpPr>
          <p:cNvPr id="11679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9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9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9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9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9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9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9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16799" name="ZoneTexte 2"/>
          <p:cNvSpPr txBox="1">
            <a:spLocks noChangeArrowheads="1"/>
          </p:cNvSpPr>
          <p:nvPr/>
        </p:nvSpPr>
        <p:spPr bwMode="auto">
          <a:xfrm>
            <a:off x="236538" y="569913"/>
            <a:ext cx="124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t>Application</a:t>
            </a:r>
          </a:p>
        </p:txBody>
      </p:sp>
      <p:sp>
        <p:nvSpPr>
          <p:cNvPr id="4" name="Triangle rectangle 3"/>
          <p:cNvSpPr/>
          <p:nvPr/>
        </p:nvSpPr>
        <p:spPr>
          <a:xfrm flipH="1">
            <a:off x="2516188" y="1079500"/>
            <a:ext cx="900112" cy="2185988"/>
          </a:xfrm>
          <a:prstGeom prst="r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5" name="Rectangle 4"/>
          <p:cNvSpPr/>
          <p:nvPr/>
        </p:nvSpPr>
        <p:spPr>
          <a:xfrm>
            <a:off x="3408363" y="1092200"/>
            <a:ext cx="898525" cy="217328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7" name="Connecteur droit 6"/>
          <p:cNvCxnSpPr/>
          <p:nvPr/>
        </p:nvCxnSpPr>
        <p:spPr>
          <a:xfrm>
            <a:off x="4286250" y="1079500"/>
            <a:ext cx="1876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2503488" y="3263900"/>
            <a:ext cx="3552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290763" y="1009650"/>
            <a:ext cx="0" cy="22431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6805" name="ZoneTexte 10"/>
          <p:cNvSpPr txBox="1">
            <a:spLocks noChangeArrowheads="1"/>
          </p:cNvSpPr>
          <p:nvPr/>
        </p:nvSpPr>
        <p:spPr bwMode="auto">
          <a:xfrm>
            <a:off x="2314575" y="1484313"/>
            <a:ext cx="904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H = 5 m</a:t>
            </a:r>
          </a:p>
        </p:txBody>
      </p:sp>
      <p:sp>
        <p:nvSpPr>
          <p:cNvPr id="116806" name="ZoneTexte 71"/>
          <p:cNvSpPr txBox="1">
            <a:spLocks noChangeArrowheads="1"/>
          </p:cNvSpPr>
          <p:nvPr/>
        </p:nvSpPr>
        <p:spPr bwMode="auto">
          <a:xfrm>
            <a:off x="4356100" y="2540000"/>
            <a:ext cx="2840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Symbol" panose="05050102010706020507" pitchFamily="18" charset="2"/>
              </a:rPr>
              <a:t>g</a:t>
            </a:r>
            <a:r>
              <a:rPr lang="fr-FR" altLang="fr-FR" sz="1800"/>
              <a:t> = 18 kN/m</a:t>
            </a:r>
            <a:r>
              <a:rPr lang="fr-FR" altLang="fr-FR" sz="1800" baseline="30000"/>
              <a:t>3   </a:t>
            </a:r>
            <a:r>
              <a:rPr lang="fr-FR" altLang="fr-FR" sz="1800">
                <a:latin typeface="Symbol" panose="05050102010706020507" pitchFamily="18" charset="2"/>
              </a:rPr>
              <a:t>j</a:t>
            </a:r>
            <a:r>
              <a:rPr lang="fr-FR" altLang="fr-FR" sz="1800"/>
              <a:t>’ = 30 °</a:t>
            </a:r>
          </a:p>
          <a:p>
            <a:pPr eaLnBrk="1" hangingPunct="1">
              <a:spcBef>
                <a:spcPct val="0"/>
              </a:spcBef>
              <a:buFontTx/>
              <a:buNone/>
            </a:pPr>
            <a:r>
              <a:rPr lang="fr-FR" altLang="fr-FR" sz="1800"/>
              <a:t>c’ = 10 kPa       </a:t>
            </a:r>
            <a:r>
              <a:rPr lang="fr-FR" altLang="fr-FR" sz="1800">
                <a:latin typeface="Symbol" panose="05050102010706020507" pitchFamily="18" charset="2"/>
              </a:rPr>
              <a:t>d</a:t>
            </a:r>
            <a:r>
              <a:rPr lang="fr-FR" altLang="fr-FR" sz="1800" baseline="-25000"/>
              <a:t>a</a:t>
            </a:r>
            <a:r>
              <a:rPr lang="fr-FR" altLang="fr-FR" sz="1800"/>
              <a:t> = 0</a:t>
            </a:r>
          </a:p>
        </p:txBody>
      </p:sp>
      <p:cxnSp>
        <p:nvCxnSpPr>
          <p:cNvPr id="131" name="Connecteur droit avec flèche 130"/>
          <p:cNvCxnSpPr/>
          <p:nvPr/>
        </p:nvCxnSpPr>
        <p:spPr>
          <a:xfrm>
            <a:off x="4408488" y="674688"/>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a:off x="5380038" y="66357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a:off x="4725988" y="674688"/>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p:cNvCxnSpPr/>
          <p:nvPr/>
        </p:nvCxnSpPr>
        <p:spPr>
          <a:xfrm>
            <a:off x="5745163" y="663575"/>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Connecteur droit avec flèche 145"/>
          <p:cNvCxnSpPr/>
          <p:nvPr/>
        </p:nvCxnSpPr>
        <p:spPr>
          <a:xfrm>
            <a:off x="5043488" y="674688"/>
            <a:ext cx="0"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6812" name="ZoneTexte 13"/>
          <p:cNvSpPr txBox="1">
            <a:spLocks noChangeArrowheads="1"/>
          </p:cNvSpPr>
          <p:nvPr/>
        </p:nvSpPr>
        <p:spPr bwMode="auto">
          <a:xfrm>
            <a:off x="4524375" y="273050"/>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q = 20 kPa</a:t>
            </a:r>
          </a:p>
        </p:txBody>
      </p:sp>
      <p:sp>
        <p:nvSpPr>
          <p:cNvPr id="116813" name="ZoneTexte 7"/>
          <p:cNvSpPr txBox="1">
            <a:spLocks noChangeArrowheads="1"/>
          </p:cNvSpPr>
          <p:nvPr/>
        </p:nvSpPr>
        <p:spPr bwMode="auto">
          <a:xfrm>
            <a:off x="0" y="0"/>
            <a:ext cx="2843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a:t>10. Cas d’un multicouche</a:t>
            </a:r>
          </a:p>
        </p:txBody>
      </p:sp>
      <p:sp>
        <p:nvSpPr>
          <p:cNvPr id="116814" name="ZoneTexte 71"/>
          <p:cNvSpPr txBox="1">
            <a:spLocks noChangeArrowheads="1"/>
          </p:cNvSpPr>
          <p:nvPr/>
        </p:nvSpPr>
        <p:spPr bwMode="auto">
          <a:xfrm>
            <a:off x="4356100" y="1162050"/>
            <a:ext cx="2697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Symbol" panose="05050102010706020507" pitchFamily="18" charset="2"/>
              </a:rPr>
              <a:t>g</a:t>
            </a:r>
            <a:r>
              <a:rPr lang="fr-FR" altLang="fr-FR" sz="1800"/>
              <a:t> = 18 kN/m</a:t>
            </a:r>
            <a:r>
              <a:rPr lang="fr-FR" altLang="fr-FR" sz="1800" baseline="30000"/>
              <a:t>3    </a:t>
            </a:r>
            <a:r>
              <a:rPr lang="fr-FR" altLang="fr-FR" sz="1800">
                <a:latin typeface="Symbol" panose="05050102010706020507" pitchFamily="18" charset="2"/>
              </a:rPr>
              <a:t>j</a:t>
            </a:r>
            <a:r>
              <a:rPr lang="fr-FR" altLang="fr-FR" sz="1800"/>
              <a:t>’ = 30 °</a:t>
            </a:r>
          </a:p>
          <a:p>
            <a:pPr eaLnBrk="1" hangingPunct="1">
              <a:spcBef>
                <a:spcPct val="0"/>
              </a:spcBef>
              <a:buFontTx/>
              <a:buNone/>
            </a:pPr>
            <a:r>
              <a:rPr lang="fr-FR" altLang="fr-FR" sz="1800"/>
              <a:t>c’ = 0                </a:t>
            </a:r>
            <a:r>
              <a:rPr lang="fr-FR" altLang="fr-FR" sz="1800">
                <a:latin typeface="Symbol" panose="05050102010706020507" pitchFamily="18" charset="2"/>
              </a:rPr>
              <a:t>d</a:t>
            </a:r>
            <a:r>
              <a:rPr lang="fr-FR" altLang="fr-FR" sz="1800" baseline="-25000"/>
              <a:t>a</a:t>
            </a:r>
            <a:r>
              <a:rPr lang="fr-FR" altLang="fr-FR" sz="1800"/>
              <a:t> = 0</a:t>
            </a:r>
          </a:p>
        </p:txBody>
      </p:sp>
      <p:cxnSp>
        <p:nvCxnSpPr>
          <p:cNvPr id="6" name="Connecteur droit 5"/>
          <p:cNvCxnSpPr/>
          <p:nvPr/>
        </p:nvCxnSpPr>
        <p:spPr>
          <a:xfrm flipV="1">
            <a:off x="4333875" y="2351088"/>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a:off x="6694488" y="1066800"/>
            <a:ext cx="0" cy="127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a:off x="6692900" y="2370138"/>
            <a:ext cx="0" cy="9779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6818" name="ZoneTexte 84"/>
          <p:cNvSpPr txBox="1">
            <a:spLocks noChangeArrowheads="1"/>
          </p:cNvSpPr>
          <p:nvPr/>
        </p:nvSpPr>
        <p:spPr bwMode="auto">
          <a:xfrm>
            <a:off x="6718300" y="1470025"/>
            <a:ext cx="984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H</a:t>
            </a:r>
            <a:r>
              <a:rPr lang="fr-FR" altLang="fr-FR" sz="1800" baseline="-25000"/>
              <a:t>1</a:t>
            </a:r>
            <a:r>
              <a:rPr lang="fr-FR" altLang="fr-FR" sz="1800"/>
              <a:t> = 3 m</a:t>
            </a:r>
          </a:p>
        </p:txBody>
      </p:sp>
      <p:sp>
        <p:nvSpPr>
          <p:cNvPr id="116819" name="ZoneTexte 85"/>
          <p:cNvSpPr txBox="1">
            <a:spLocks noChangeArrowheads="1"/>
          </p:cNvSpPr>
          <p:nvPr/>
        </p:nvSpPr>
        <p:spPr bwMode="auto">
          <a:xfrm>
            <a:off x="6731000" y="2633663"/>
            <a:ext cx="1020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H</a:t>
            </a:r>
            <a:r>
              <a:rPr lang="fr-FR" altLang="fr-FR" sz="1800" baseline="-25000"/>
              <a:t>2</a:t>
            </a:r>
            <a:r>
              <a:rPr lang="fr-FR" altLang="fr-FR" sz="1800"/>
              <a:t> = 2 m</a:t>
            </a:r>
          </a:p>
        </p:txBody>
      </p:sp>
      <p:grpSp>
        <p:nvGrpSpPr>
          <p:cNvPr id="116820" name="Groupe 1"/>
          <p:cNvGrpSpPr>
            <a:grpSpLocks/>
          </p:cNvGrpSpPr>
          <p:nvPr/>
        </p:nvGrpSpPr>
        <p:grpSpPr bwMode="auto">
          <a:xfrm>
            <a:off x="568325" y="3406775"/>
            <a:ext cx="7183438" cy="3017838"/>
            <a:chOff x="567904" y="3406775"/>
            <a:chExt cx="7183851" cy="3017838"/>
          </a:xfrm>
        </p:grpSpPr>
        <p:grpSp>
          <p:nvGrpSpPr>
            <p:cNvPr id="116821" name="Groupe 2"/>
            <p:cNvGrpSpPr>
              <a:grpSpLocks/>
            </p:cNvGrpSpPr>
            <p:nvPr/>
          </p:nvGrpSpPr>
          <p:grpSpPr bwMode="auto">
            <a:xfrm>
              <a:off x="567904" y="3406775"/>
              <a:ext cx="7183851" cy="3017838"/>
              <a:chOff x="567131" y="3406692"/>
              <a:chExt cx="7184223" cy="3017859"/>
            </a:xfrm>
          </p:grpSpPr>
          <p:sp>
            <p:nvSpPr>
              <p:cNvPr id="84" name="Triangle rectangle 83"/>
              <p:cNvSpPr/>
              <p:nvPr/>
            </p:nvSpPr>
            <p:spPr>
              <a:xfrm flipH="1">
                <a:off x="567131" y="4224261"/>
                <a:ext cx="900211" cy="2186002"/>
              </a:xfrm>
              <a:prstGeom prst="r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85" name="Rectangle 84"/>
              <p:cNvSpPr/>
              <p:nvPr/>
            </p:nvSpPr>
            <p:spPr>
              <a:xfrm>
                <a:off x="1491157" y="4236961"/>
                <a:ext cx="898623" cy="217330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86" name="Connecteur droit 85"/>
              <p:cNvCxnSpPr/>
              <p:nvPr/>
            </p:nvCxnSpPr>
            <p:spPr>
              <a:xfrm>
                <a:off x="2423122" y="4224261"/>
                <a:ext cx="1875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a:off x="756065" y="6408676"/>
                <a:ext cx="35532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a:off x="2661273" y="3819445"/>
                <a:ext cx="0"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a:off x="3632929" y="3808333"/>
                <a:ext cx="0"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a:off x="2978808" y="3819445"/>
                <a:ext cx="0"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a:off x="3998094" y="3808333"/>
                <a:ext cx="0"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a:off x="3296342" y="3819445"/>
                <a:ext cx="0"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6832" name="ZoneTexte 13"/>
              <p:cNvSpPr txBox="1">
                <a:spLocks noChangeArrowheads="1"/>
              </p:cNvSpPr>
              <p:nvPr/>
            </p:nvSpPr>
            <p:spPr bwMode="auto">
              <a:xfrm>
                <a:off x="2765488" y="3406692"/>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q = 20 kPa</a:t>
                </a:r>
              </a:p>
            </p:txBody>
          </p:sp>
          <p:cxnSp>
            <p:nvCxnSpPr>
              <p:cNvPr id="96" name="Connecteur droit 95"/>
              <p:cNvCxnSpPr/>
              <p:nvPr/>
            </p:nvCxnSpPr>
            <p:spPr>
              <a:xfrm flipV="1">
                <a:off x="2586652" y="5495857"/>
                <a:ext cx="18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bwMode="auto">
              <a:xfrm>
                <a:off x="2577126" y="4227436"/>
                <a:ext cx="641420" cy="124778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bwMode="auto">
              <a:xfrm flipH="1" flipV="1">
                <a:off x="2415183" y="4571925"/>
                <a:ext cx="360402"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bwMode="auto">
              <a:xfrm flipH="1" flipV="1">
                <a:off x="2413596" y="4843390"/>
                <a:ext cx="468363"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bwMode="auto">
              <a:xfrm flipH="1" flipV="1">
                <a:off x="2418358" y="5137079"/>
                <a:ext cx="647771"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bwMode="auto">
              <a:xfrm flipH="1" flipV="1">
                <a:off x="2408832" y="5432356"/>
                <a:ext cx="755733"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bwMode="auto">
              <a:xfrm flipH="1" flipV="1">
                <a:off x="2561249" y="5648258"/>
                <a:ext cx="360402" cy="0"/>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bwMode="auto">
              <a:xfrm>
                <a:off x="2835917" y="5460931"/>
                <a:ext cx="346113" cy="96362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bwMode="auto">
              <a:xfrm flipH="1" flipV="1">
                <a:off x="2559662" y="5919722"/>
                <a:ext cx="455662" cy="0"/>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13" name="Connecteur droit avec flèche 112"/>
              <p:cNvCxnSpPr/>
              <p:nvPr/>
            </p:nvCxnSpPr>
            <p:spPr bwMode="auto">
              <a:xfrm flipH="1" flipV="1">
                <a:off x="2580301" y="6143561"/>
                <a:ext cx="504880" cy="0"/>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bwMode="auto">
              <a:xfrm flipH="1" flipV="1">
                <a:off x="2578714" y="6343587"/>
                <a:ext cx="576325" cy="0"/>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17" name="Flèche gauche 116"/>
              <p:cNvSpPr/>
              <p:nvPr/>
            </p:nvSpPr>
            <p:spPr bwMode="auto">
              <a:xfrm>
                <a:off x="2415183" y="5022778"/>
                <a:ext cx="498529" cy="225427"/>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0" name="Flèche gauche 109"/>
              <p:cNvSpPr/>
              <p:nvPr/>
            </p:nvSpPr>
            <p:spPr bwMode="auto">
              <a:xfrm>
                <a:off x="2575538" y="5911784"/>
                <a:ext cx="498529" cy="225427"/>
              </a:xfrm>
              <a:prstGeom prst="lef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aphicFrame>
            <p:nvGraphicFramePr>
              <p:cNvPr id="116846" name="Objet 1"/>
              <p:cNvGraphicFramePr>
                <a:graphicFrameLocks noChangeAspect="1"/>
              </p:cNvGraphicFramePr>
              <p:nvPr/>
            </p:nvGraphicFramePr>
            <p:xfrm>
              <a:off x="3190235" y="5721283"/>
              <a:ext cx="4561119" cy="446091"/>
            </p:xfrm>
            <a:graphic>
              <a:graphicData uri="http://schemas.openxmlformats.org/presentationml/2006/ole">
                <mc:AlternateContent xmlns:mc="http://schemas.openxmlformats.org/markup-compatibility/2006">
                  <mc:Choice xmlns:v="urn:schemas-microsoft-com:vml" Requires="v">
                    <p:oleObj spid="_x0000_s88088" name="Equation" r:id="rId4" imgW="2413000" imgH="215900" progId="Equation.DSMT4">
                      <p:embed/>
                    </p:oleObj>
                  </mc:Choice>
                  <mc:Fallback>
                    <p:oleObj name="Equation" r:id="rId4" imgW="2413000" imgH="215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235" y="5721283"/>
                            <a:ext cx="4561119" cy="44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16822" name="Objet 1"/>
            <p:cNvGraphicFramePr>
              <a:graphicFrameLocks noChangeAspect="1"/>
            </p:cNvGraphicFramePr>
            <p:nvPr/>
          </p:nvGraphicFramePr>
          <p:xfrm>
            <a:off x="3225800" y="4649788"/>
            <a:ext cx="4440238" cy="446087"/>
          </p:xfrm>
          <a:graphic>
            <a:graphicData uri="http://schemas.openxmlformats.org/presentationml/2006/ole">
              <mc:AlternateContent xmlns:mc="http://schemas.openxmlformats.org/markup-compatibility/2006">
                <mc:Choice xmlns:v="urn:schemas-microsoft-com:vml" Requires="v">
                  <p:oleObj spid="_x0000_s88089" name="Equation" r:id="rId6" imgW="2349500" imgH="215900" progId="Equation.DSMT4">
                    <p:embed/>
                  </p:oleObj>
                </mc:Choice>
                <mc:Fallback>
                  <p:oleObj name="Equation" r:id="rId6" imgW="2349500" imgH="215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800" y="4649788"/>
                          <a:ext cx="44402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292372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3169394" cy="400110"/>
          </a:xfrm>
          <a:prstGeom prst="rect">
            <a:avLst/>
          </a:prstGeom>
          <a:noFill/>
        </p:spPr>
        <p:txBody>
          <a:bodyPr wrap="none" rtlCol="0">
            <a:spAutoFit/>
          </a:bodyPr>
          <a:lstStyle/>
          <a:p>
            <a:r>
              <a:rPr lang="fr-FR" sz="2000" b="1" dirty="0"/>
              <a:t>12. Prise en compte de l’eau</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66</a:t>
            </a:fld>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6"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5124369" y="956930"/>
            <a:ext cx="297711" cy="221157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517" name="Connecteur droit 64516"/>
          <p:cNvCxnSpPr/>
          <p:nvPr/>
        </p:nvCxnSpPr>
        <p:spPr>
          <a:xfrm>
            <a:off x="5432713" y="967562"/>
            <a:ext cx="1956390" cy="0"/>
          </a:xfrm>
          <a:prstGeom prst="line">
            <a:avLst/>
          </a:prstGeom>
        </p:spPr>
        <p:style>
          <a:lnRef idx="1">
            <a:schemeClr val="accent1"/>
          </a:lnRef>
          <a:fillRef idx="0">
            <a:schemeClr val="accent1"/>
          </a:fillRef>
          <a:effectRef idx="0">
            <a:schemeClr val="accent1"/>
          </a:effectRef>
          <a:fontRef idx="minor">
            <a:schemeClr val="tx1"/>
          </a:fontRef>
        </p:style>
      </p:cxnSp>
      <p:sp>
        <p:nvSpPr>
          <p:cNvPr id="64518" name="ZoneTexte 64517"/>
          <p:cNvSpPr txBox="1"/>
          <p:nvPr/>
        </p:nvSpPr>
        <p:spPr>
          <a:xfrm>
            <a:off x="5741057" y="1669310"/>
            <a:ext cx="1616340" cy="1200329"/>
          </a:xfrm>
          <a:prstGeom prst="rect">
            <a:avLst/>
          </a:prstGeom>
          <a:noFill/>
        </p:spPr>
        <p:txBody>
          <a:bodyPr wrap="none" rtlCol="0">
            <a:spAutoFit/>
          </a:bodyPr>
          <a:lstStyle/>
          <a:p>
            <a:r>
              <a:rPr lang="fr-FR" dirty="0">
                <a:latin typeface="Symbol" panose="05050102010706020507" pitchFamily="18" charset="2"/>
              </a:rPr>
              <a:t>g</a:t>
            </a:r>
            <a:r>
              <a:rPr lang="fr-FR" dirty="0"/>
              <a:t> = 20 </a:t>
            </a:r>
            <a:r>
              <a:rPr lang="fr-FR" dirty="0" err="1"/>
              <a:t>kN</a:t>
            </a:r>
            <a:r>
              <a:rPr lang="fr-FR" dirty="0"/>
              <a:t>/m</a:t>
            </a:r>
            <a:r>
              <a:rPr lang="fr-FR" baseline="30000" dirty="0"/>
              <a:t>3</a:t>
            </a:r>
          </a:p>
          <a:p>
            <a:r>
              <a:rPr lang="fr-FR" dirty="0" err="1">
                <a:latin typeface="Symbol" panose="05050102010706020507" pitchFamily="18" charset="2"/>
              </a:rPr>
              <a:t>g</a:t>
            </a:r>
            <a:r>
              <a:rPr lang="fr-FR" baseline="-25000" dirty="0" err="1"/>
              <a:t>sat</a:t>
            </a:r>
            <a:r>
              <a:rPr lang="fr-FR" dirty="0"/>
              <a:t> = 21 </a:t>
            </a:r>
            <a:r>
              <a:rPr lang="fr-FR" dirty="0" err="1"/>
              <a:t>kN</a:t>
            </a:r>
            <a:r>
              <a:rPr lang="fr-FR" dirty="0"/>
              <a:t>/m</a:t>
            </a:r>
            <a:r>
              <a:rPr lang="fr-FR" baseline="30000" dirty="0"/>
              <a:t>3</a:t>
            </a:r>
          </a:p>
          <a:p>
            <a:r>
              <a:rPr lang="fr-FR" dirty="0">
                <a:latin typeface="Symbol" panose="05050102010706020507" pitchFamily="18" charset="2"/>
              </a:rPr>
              <a:t>j</a:t>
            </a:r>
            <a:r>
              <a:rPr lang="fr-FR" dirty="0"/>
              <a:t>’ = 30 °</a:t>
            </a:r>
          </a:p>
          <a:p>
            <a:r>
              <a:rPr lang="fr-FR" dirty="0">
                <a:latin typeface="Symbol" panose="05050102010706020507" pitchFamily="18" charset="2"/>
              </a:rPr>
              <a:t>d</a:t>
            </a:r>
            <a:r>
              <a:rPr lang="fr-FR" baseline="-25000" dirty="0"/>
              <a:t>a</a:t>
            </a:r>
            <a:r>
              <a:rPr lang="fr-FR" dirty="0"/>
              <a:t> = 2/3</a:t>
            </a:r>
            <a:r>
              <a:rPr lang="fr-FR" dirty="0">
                <a:latin typeface="Symbol" panose="05050102010706020507" pitchFamily="18" charset="2"/>
              </a:rPr>
              <a:t> j</a:t>
            </a:r>
            <a:r>
              <a:rPr lang="fr-FR" dirty="0"/>
              <a:t>’</a:t>
            </a:r>
          </a:p>
        </p:txBody>
      </p:sp>
      <p:sp>
        <p:nvSpPr>
          <p:cNvPr id="70" name="Rectangle 69"/>
          <p:cNvSpPr/>
          <p:nvPr/>
        </p:nvSpPr>
        <p:spPr>
          <a:xfrm>
            <a:off x="1151876" y="949843"/>
            <a:ext cx="297711" cy="221157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droit 70"/>
          <p:cNvCxnSpPr/>
          <p:nvPr/>
        </p:nvCxnSpPr>
        <p:spPr>
          <a:xfrm>
            <a:off x="1460220" y="960475"/>
            <a:ext cx="19563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1768564" y="1662223"/>
            <a:ext cx="1431802" cy="923330"/>
          </a:xfrm>
          <a:prstGeom prst="rect">
            <a:avLst/>
          </a:prstGeom>
          <a:noFill/>
        </p:spPr>
        <p:txBody>
          <a:bodyPr wrap="none" rtlCol="0">
            <a:spAutoFit/>
          </a:bodyPr>
          <a:lstStyle/>
          <a:p>
            <a:r>
              <a:rPr lang="fr-FR" dirty="0">
                <a:latin typeface="Symbol" panose="05050102010706020507" pitchFamily="18" charset="2"/>
              </a:rPr>
              <a:t>g</a:t>
            </a:r>
            <a:r>
              <a:rPr lang="fr-FR" dirty="0"/>
              <a:t> = 20 </a:t>
            </a:r>
            <a:r>
              <a:rPr lang="fr-FR" dirty="0" err="1"/>
              <a:t>kN</a:t>
            </a:r>
            <a:r>
              <a:rPr lang="fr-FR" dirty="0"/>
              <a:t>/m</a:t>
            </a:r>
            <a:r>
              <a:rPr lang="fr-FR" baseline="30000" dirty="0"/>
              <a:t>3</a:t>
            </a:r>
          </a:p>
          <a:p>
            <a:r>
              <a:rPr lang="fr-FR" dirty="0">
                <a:latin typeface="Symbol" panose="05050102010706020507" pitchFamily="18" charset="2"/>
              </a:rPr>
              <a:t>j</a:t>
            </a:r>
            <a:r>
              <a:rPr lang="fr-FR" dirty="0"/>
              <a:t>’ = 30 °</a:t>
            </a:r>
          </a:p>
          <a:p>
            <a:r>
              <a:rPr lang="fr-FR" dirty="0">
                <a:latin typeface="Symbol" panose="05050102010706020507" pitchFamily="18" charset="2"/>
              </a:rPr>
              <a:t>d</a:t>
            </a:r>
            <a:r>
              <a:rPr lang="fr-FR" baseline="-25000" dirty="0"/>
              <a:t>a</a:t>
            </a:r>
            <a:r>
              <a:rPr lang="fr-FR" dirty="0"/>
              <a:t> = 2/3</a:t>
            </a:r>
            <a:r>
              <a:rPr lang="fr-FR" dirty="0">
                <a:latin typeface="Symbol" panose="05050102010706020507" pitchFamily="18" charset="2"/>
              </a:rPr>
              <a:t> j</a:t>
            </a:r>
            <a:r>
              <a:rPr lang="fr-FR" dirty="0"/>
              <a:t>’</a:t>
            </a:r>
          </a:p>
        </p:txBody>
      </p:sp>
      <p:cxnSp>
        <p:nvCxnSpPr>
          <p:cNvPr id="64528" name="Connecteur droit avec flèche 64527"/>
          <p:cNvCxnSpPr/>
          <p:nvPr/>
        </p:nvCxnSpPr>
        <p:spPr>
          <a:xfrm flipH="1">
            <a:off x="967578" y="935665"/>
            <a:ext cx="21265" cy="221157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529" name="ZoneTexte 64528"/>
          <p:cNvSpPr txBox="1"/>
          <p:nvPr/>
        </p:nvSpPr>
        <p:spPr>
          <a:xfrm>
            <a:off x="0" y="1860697"/>
            <a:ext cx="1021433" cy="369332"/>
          </a:xfrm>
          <a:prstGeom prst="rect">
            <a:avLst/>
          </a:prstGeom>
          <a:noFill/>
        </p:spPr>
        <p:txBody>
          <a:bodyPr wrap="none" rtlCol="0">
            <a:spAutoFit/>
          </a:bodyPr>
          <a:lstStyle/>
          <a:p>
            <a:r>
              <a:rPr lang="fr-FR" dirty="0"/>
              <a:t>H = 10 m</a:t>
            </a:r>
          </a:p>
        </p:txBody>
      </p:sp>
      <p:grpSp>
        <p:nvGrpSpPr>
          <p:cNvPr id="64535" name="Groupe 64534"/>
          <p:cNvGrpSpPr/>
          <p:nvPr/>
        </p:nvGrpSpPr>
        <p:grpSpPr>
          <a:xfrm>
            <a:off x="613144" y="3267346"/>
            <a:ext cx="2417134" cy="3070001"/>
            <a:chOff x="613144" y="3267346"/>
            <a:chExt cx="2417134" cy="3070001"/>
          </a:xfrm>
        </p:grpSpPr>
        <p:sp>
          <p:nvSpPr>
            <p:cNvPr id="64519" name="ZoneTexte 64518"/>
            <p:cNvSpPr txBox="1"/>
            <p:nvPr/>
          </p:nvSpPr>
          <p:spPr>
            <a:xfrm>
              <a:off x="850604" y="3267346"/>
              <a:ext cx="1688924" cy="369332"/>
            </a:xfrm>
            <a:prstGeom prst="rect">
              <a:avLst/>
            </a:prstGeom>
            <a:noFill/>
          </p:spPr>
          <p:txBody>
            <a:bodyPr wrap="none" rtlCol="0">
              <a:spAutoFit/>
            </a:bodyPr>
            <a:lstStyle/>
            <a:p>
              <a:r>
                <a:rPr lang="fr-FR" dirty="0" err="1"/>
                <a:t>Kacos</a:t>
              </a:r>
              <a:r>
                <a:rPr lang="fr-FR" dirty="0"/>
                <a:t> </a:t>
              </a:r>
              <a:r>
                <a:rPr lang="fr-FR" dirty="0">
                  <a:latin typeface="Symbol" panose="05050102010706020507" pitchFamily="18" charset="2"/>
                </a:rPr>
                <a:t>d</a:t>
              </a:r>
              <a:r>
                <a:rPr lang="fr-FR" baseline="-25000" dirty="0"/>
                <a:t>a </a:t>
              </a:r>
              <a:r>
                <a:rPr lang="fr-FR" dirty="0"/>
                <a:t>= 0,282</a:t>
              </a:r>
            </a:p>
          </p:txBody>
        </p:sp>
        <p:sp>
          <p:nvSpPr>
            <p:cNvPr id="74" name="Rectangle 73"/>
            <p:cNvSpPr/>
            <p:nvPr/>
          </p:nvSpPr>
          <p:spPr>
            <a:xfrm>
              <a:off x="613144" y="3774165"/>
              <a:ext cx="297711" cy="221157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5" name="Connecteur droit 74"/>
            <p:cNvCxnSpPr/>
            <p:nvPr/>
          </p:nvCxnSpPr>
          <p:spPr>
            <a:xfrm>
              <a:off x="921488" y="3784797"/>
              <a:ext cx="19563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22" name="Connecteur droit 64521"/>
            <p:cNvCxnSpPr/>
            <p:nvPr/>
          </p:nvCxnSpPr>
          <p:spPr>
            <a:xfrm>
              <a:off x="946298" y="3798973"/>
              <a:ext cx="765544" cy="21584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525" name="Connecteur droit avec flèche 64524"/>
            <p:cNvCxnSpPr/>
            <p:nvPr/>
          </p:nvCxnSpPr>
          <p:spPr>
            <a:xfrm flipH="1">
              <a:off x="925033" y="4521986"/>
              <a:ext cx="28707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flipH="1">
              <a:off x="939209" y="5014628"/>
              <a:ext cx="43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flipH="1">
              <a:off x="910857" y="5486001"/>
              <a:ext cx="648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flipH="1">
              <a:off x="914395" y="5957391"/>
              <a:ext cx="79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526" name="ZoneTexte 64525"/>
            <p:cNvSpPr txBox="1"/>
            <p:nvPr/>
          </p:nvSpPr>
          <p:spPr>
            <a:xfrm flipH="1">
              <a:off x="928220" y="5968015"/>
              <a:ext cx="2102058" cy="369332"/>
            </a:xfrm>
            <a:prstGeom prst="rect">
              <a:avLst/>
            </a:prstGeom>
            <a:noFill/>
          </p:spPr>
          <p:txBody>
            <a:bodyPr wrap="square" rtlCol="0">
              <a:spAutoFit/>
            </a:bodyPr>
            <a:lstStyle/>
            <a:p>
              <a:r>
                <a:rPr lang="fr-FR" dirty="0">
                  <a:latin typeface="Symbol" panose="05050102010706020507" pitchFamily="18" charset="2"/>
                </a:rPr>
                <a:t>s</a:t>
              </a:r>
              <a:r>
                <a:rPr lang="fr-FR" dirty="0"/>
                <a:t>’</a:t>
              </a:r>
              <a:r>
                <a:rPr lang="fr-FR" baseline="-25000" dirty="0"/>
                <a:t>a</a:t>
              </a:r>
              <a:r>
                <a:rPr lang="fr-FR" dirty="0"/>
                <a:t> =</a:t>
              </a:r>
              <a:r>
                <a:rPr lang="fr-FR" dirty="0" err="1"/>
                <a:t>K</a:t>
              </a:r>
              <a:r>
                <a:rPr lang="fr-FR" baseline="-25000" dirty="0" err="1"/>
                <a:t>a</a:t>
              </a:r>
              <a:r>
                <a:rPr lang="fr-FR" dirty="0" err="1">
                  <a:latin typeface="Symbol" panose="05050102010706020507" pitchFamily="18" charset="2"/>
                </a:rPr>
                <a:t>g</a:t>
              </a:r>
              <a:r>
                <a:rPr lang="fr-FR" dirty="0" err="1"/>
                <a:t>H</a:t>
              </a:r>
              <a:r>
                <a:rPr lang="fr-FR" dirty="0"/>
                <a:t> = 56 kPa </a:t>
              </a:r>
            </a:p>
          </p:txBody>
        </p:sp>
        <p:sp>
          <p:nvSpPr>
            <p:cNvPr id="64530" name="ZoneTexte 64529"/>
            <p:cNvSpPr txBox="1"/>
            <p:nvPr/>
          </p:nvSpPr>
          <p:spPr>
            <a:xfrm>
              <a:off x="1382233" y="4787801"/>
              <a:ext cx="1548822" cy="646331"/>
            </a:xfrm>
            <a:prstGeom prst="rect">
              <a:avLst/>
            </a:prstGeom>
            <a:noFill/>
          </p:spPr>
          <p:txBody>
            <a:bodyPr wrap="none" rtlCol="0">
              <a:spAutoFit/>
            </a:bodyPr>
            <a:lstStyle/>
            <a:p>
              <a:r>
                <a:rPr lang="fr-FR" dirty="0"/>
                <a:t>P</a:t>
              </a:r>
              <a:r>
                <a:rPr lang="fr-FR" baseline="-25000" dirty="0"/>
                <a:t>a</a:t>
              </a:r>
              <a:r>
                <a:rPr lang="fr-FR" dirty="0"/>
                <a:t> =</a:t>
              </a:r>
              <a:r>
                <a:rPr lang="fr-FR" dirty="0">
                  <a:latin typeface="Symbol" panose="05050102010706020507" pitchFamily="18" charset="2"/>
                </a:rPr>
                <a:t> s</a:t>
              </a:r>
              <a:r>
                <a:rPr lang="fr-FR" dirty="0"/>
                <a:t>’</a:t>
              </a:r>
              <a:r>
                <a:rPr lang="fr-FR" baseline="-25000" dirty="0"/>
                <a:t>a </a:t>
              </a:r>
              <a:r>
                <a:rPr lang="fr-FR" dirty="0"/>
                <a:t>.H/2 </a:t>
              </a:r>
            </a:p>
            <a:p>
              <a:r>
                <a:rPr lang="fr-FR" dirty="0"/>
                <a:t>    = 282 </a:t>
              </a:r>
              <a:r>
                <a:rPr lang="fr-FR" dirty="0" err="1"/>
                <a:t>kN</a:t>
              </a:r>
              <a:r>
                <a:rPr lang="fr-FR" dirty="0"/>
                <a:t>/m </a:t>
              </a:r>
            </a:p>
          </p:txBody>
        </p:sp>
        <p:sp>
          <p:nvSpPr>
            <p:cNvPr id="64531" name="Flèche droite 64530"/>
            <p:cNvSpPr/>
            <p:nvPr/>
          </p:nvSpPr>
          <p:spPr>
            <a:xfrm flipH="1">
              <a:off x="925032" y="5510816"/>
              <a:ext cx="520996" cy="2020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536" name="Groupe 64535"/>
          <p:cNvGrpSpPr/>
          <p:nvPr/>
        </p:nvGrpSpPr>
        <p:grpSpPr>
          <a:xfrm>
            <a:off x="3944811" y="3245897"/>
            <a:ext cx="2822700" cy="3094988"/>
            <a:chOff x="3944811" y="3245897"/>
            <a:chExt cx="2822700" cy="3094988"/>
          </a:xfrm>
        </p:grpSpPr>
        <p:sp>
          <p:nvSpPr>
            <p:cNvPr id="89" name="ZoneTexte 88"/>
            <p:cNvSpPr txBox="1"/>
            <p:nvPr/>
          </p:nvSpPr>
          <p:spPr>
            <a:xfrm>
              <a:off x="5078587" y="3245897"/>
              <a:ext cx="1688924" cy="369332"/>
            </a:xfrm>
            <a:prstGeom prst="rect">
              <a:avLst/>
            </a:prstGeom>
            <a:noFill/>
          </p:spPr>
          <p:txBody>
            <a:bodyPr wrap="none" rtlCol="0">
              <a:spAutoFit/>
            </a:bodyPr>
            <a:lstStyle/>
            <a:p>
              <a:r>
                <a:rPr lang="fr-FR" dirty="0" err="1"/>
                <a:t>Kacos</a:t>
              </a:r>
              <a:r>
                <a:rPr lang="fr-FR" dirty="0"/>
                <a:t> </a:t>
              </a:r>
              <a:r>
                <a:rPr lang="fr-FR" dirty="0">
                  <a:latin typeface="Symbol" panose="05050102010706020507" pitchFamily="18" charset="2"/>
                </a:rPr>
                <a:t>d</a:t>
              </a:r>
              <a:r>
                <a:rPr lang="fr-FR" baseline="-25000" dirty="0"/>
                <a:t>a </a:t>
              </a:r>
              <a:r>
                <a:rPr lang="fr-FR" dirty="0"/>
                <a:t>= 0,282</a:t>
              </a:r>
            </a:p>
          </p:txBody>
        </p:sp>
        <p:sp>
          <p:nvSpPr>
            <p:cNvPr id="90" name="Rectangle 89"/>
            <p:cNvSpPr/>
            <p:nvPr/>
          </p:nvSpPr>
          <p:spPr>
            <a:xfrm>
              <a:off x="3944811" y="3756437"/>
              <a:ext cx="297711" cy="221157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1" name="Connecteur droit 90"/>
            <p:cNvCxnSpPr/>
            <p:nvPr/>
          </p:nvCxnSpPr>
          <p:spPr>
            <a:xfrm>
              <a:off x="4253155" y="3756438"/>
              <a:ext cx="1424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a:off x="4277965" y="3802511"/>
              <a:ext cx="765544" cy="21584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flipH="1">
              <a:off x="4256700" y="4525524"/>
              <a:ext cx="28707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flipH="1">
              <a:off x="4270876" y="5018166"/>
              <a:ext cx="43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p:nvPr/>
          </p:nvCxnSpPr>
          <p:spPr>
            <a:xfrm flipH="1">
              <a:off x="4242524" y="5489539"/>
              <a:ext cx="648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flipH="1">
              <a:off x="4246062" y="5960929"/>
              <a:ext cx="79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7" name="ZoneTexte 96"/>
            <p:cNvSpPr txBox="1"/>
            <p:nvPr/>
          </p:nvSpPr>
          <p:spPr>
            <a:xfrm flipH="1">
              <a:off x="4259887" y="5971553"/>
              <a:ext cx="2102058" cy="369332"/>
            </a:xfrm>
            <a:prstGeom prst="rect">
              <a:avLst/>
            </a:prstGeom>
            <a:noFill/>
          </p:spPr>
          <p:txBody>
            <a:bodyPr wrap="square" rtlCol="0">
              <a:spAutoFit/>
            </a:bodyPr>
            <a:lstStyle/>
            <a:p>
              <a:r>
                <a:rPr lang="fr-FR" dirty="0">
                  <a:latin typeface="Symbol" panose="05050102010706020507" pitchFamily="18" charset="2"/>
                </a:rPr>
                <a:t>s</a:t>
              </a:r>
              <a:r>
                <a:rPr lang="fr-FR" dirty="0"/>
                <a:t>’</a:t>
              </a:r>
              <a:r>
                <a:rPr lang="fr-FR" baseline="-25000" dirty="0"/>
                <a:t>a</a:t>
              </a:r>
              <a:r>
                <a:rPr lang="fr-FR" dirty="0"/>
                <a:t> =</a:t>
              </a:r>
              <a:r>
                <a:rPr lang="fr-FR" dirty="0" err="1"/>
                <a:t>K</a:t>
              </a:r>
              <a:r>
                <a:rPr lang="fr-FR" baseline="-25000" dirty="0" err="1"/>
                <a:t>a</a:t>
              </a:r>
              <a:r>
                <a:rPr lang="fr-FR" dirty="0" err="1">
                  <a:latin typeface="Symbol" panose="05050102010706020507" pitchFamily="18" charset="2"/>
                </a:rPr>
                <a:t>g</a:t>
              </a:r>
              <a:r>
                <a:rPr lang="fr-FR" dirty="0" err="1"/>
                <a:t>’H</a:t>
              </a:r>
              <a:r>
                <a:rPr lang="fr-FR" dirty="0"/>
                <a:t> = 31 kPa </a:t>
              </a:r>
            </a:p>
          </p:txBody>
        </p:sp>
        <p:sp>
          <p:nvSpPr>
            <p:cNvPr id="98" name="ZoneTexte 97"/>
            <p:cNvSpPr txBox="1"/>
            <p:nvPr/>
          </p:nvSpPr>
          <p:spPr>
            <a:xfrm>
              <a:off x="4751715" y="4794945"/>
              <a:ext cx="1601721" cy="646331"/>
            </a:xfrm>
            <a:prstGeom prst="rect">
              <a:avLst/>
            </a:prstGeom>
            <a:noFill/>
          </p:spPr>
          <p:txBody>
            <a:bodyPr wrap="none" rtlCol="0">
              <a:spAutoFit/>
            </a:bodyPr>
            <a:lstStyle/>
            <a:p>
              <a:r>
                <a:rPr lang="fr-FR" dirty="0"/>
                <a:t>P</a:t>
              </a:r>
              <a:r>
                <a:rPr lang="fr-FR" baseline="-25000" dirty="0"/>
                <a:t>a</a:t>
              </a:r>
              <a:r>
                <a:rPr lang="fr-FR" dirty="0"/>
                <a:t> =</a:t>
              </a:r>
              <a:r>
                <a:rPr lang="fr-FR" dirty="0">
                  <a:latin typeface="Symbol" panose="05050102010706020507" pitchFamily="18" charset="2"/>
                </a:rPr>
                <a:t> s</a:t>
              </a:r>
              <a:r>
                <a:rPr lang="fr-FR" dirty="0"/>
                <a:t>’</a:t>
              </a:r>
              <a:r>
                <a:rPr lang="fr-FR" baseline="-25000" dirty="0" err="1"/>
                <a:t>a</a:t>
              </a:r>
              <a:r>
                <a:rPr lang="fr-FR" dirty="0" err="1">
                  <a:latin typeface="Symbol" panose="05050102010706020507" pitchFamily="18" charset="2"/>
                </a:rPr>
                <a:t>.</a:t>
              </a:r>
              <a:r>
                <a:rPr lang="fr-FR" dirty="0" err="1"/>
                <a:t>H</a:t>
              </a:r>
              <a:r>
                <a:rPr lang="fr-FR" dirty="0"/>
                <a:t>/2 </a:t>
              </a:r>
            </a:p>
            <a:p>
              <a:r>
                <a:rPr lang="fr-FR" dirty="0"/>
                <a:t>     = 155 </a:t>
              </a:r>
              <a:r>
                <a:rPr lang="fr-FR" dirty="0" err="1"/>
                <a:t>kN</a:t>
              </a:r>
              <a:r>
                <a:rPr lang="fr-FR" dirty="0"/>
                <a:t>/m </a:t>
              </a:r>
            </a:p>
          </p:txBody>
        </p:sp>
        <p:sp>
          <p:nvSpPr>
            <p:cNvPr id="99" name="Flèche droite 98"/>
            <p:cNvSpPr/>
            <p:nvPr/>
          </p:nvSpPr>
          <p:spPr>
            <a:xfrm flipH="1">
              <a:off x="4256699" y="5514354"/>
              <a:ext cx="520996" cy="2020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533" name="Rectangle 64532"/>
            <p:cNvSpPr/>
            <p:nvPr/>
          </p:nvSpPr>
          <p:spPr>
            <a:xfrm>
              <a:off x="4442285" y="4076824"/>
              <a:ext cx="1451038" cy="369332"/>
            </a:xfrm>
            <a:prstGeom prst="rect">
              <a:avLst/>
            </a:prstGeom>
          </p:spPr>
          <p:txBody>
            <a:bodyPr wrap="none">
              <a:spAutoFit/>
            </a:bodyPr>
            <a:lstStyle/>
            <a:p>
              <a:r>
                <a:rPr lang="fr-FR" dirty="0">
                  <a:latin typeface="Symbol" panose="05050102010706020507" pitchFamily="18" charset="2"/>
                </a:rPr>
                <a:t>g</a:t>
              </a:r>
              <a:r>
                <a:rPr lang="fr-FR" dirty="0"/>
                <a:t>’ = 11 </a:t>
              </a:r>
              <a:r>
                <a:rPr lang="fr-FR" dirty="0" err="1"/>
                <a:t>kN</a:t>
              </a:r>
              <a:r>
                <a:rPr lang="fr-FR" dirty="0"/>
                <a:t>/m</a:t>
              </a:r>
              <a:r>
                <a:rPr lang="fr-FR" baseline="30000" dirty="0"/>
                <a:t>3</a:t>
              </a:r>
            </a:p>
          </p:txBody>
        </p:sp>
      </p:grpSp>
      <p:grpSp>
        <p:nvGrpSpPr>
          <p:cNvPr id="64537" name="Groupe 64536"/>
          <p:cNvGrpSpPr/>
          <p:nvPr/>
        </p:nvGrpSpPr>
        <p:grpSpPr>
          <a:xfrm>
            <a:off x="6489636" y="3759975"/>
            <a:ext cx="2615359" cy="2584448"/>
            <a:chOff x="6489636" y="3759975"/>
            <a:chExt cx="2615359" cy="2584448"/>
          </a:xfrm>
        </p:grpSpPr>
        <p:sp>
          <p:nvSpPr>
            <p:cNvPr id="101" name="Rectangle 100"/>
            <p:cNvSpPr/>
            <p:nvPr/>
          </p:nvSpPr>
          <p:spPr>
            <a:xfrm>
              <a:off x="6489636" y="3759975"/>
              <a:ext cx="297711" cy="221157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2" name="Connecteur droit 101"/>
            <p:cNvCxnSpPr/>
            <p:nvPr/>
          </p:nvCxnSpPr>
          <p:spPr>
            <a:xfrm>
              <a:off x="6797980" y="3759976"/>
              <a:ext cx="1424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a:off x="6822790" y="3806049"/>
              <a:ext cx="765544" cy="215840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flipH="1">
              <a:off x="6801525" y="4529062"/>
              <a:ext cx="28707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H="1">
              <a:off x="6815701" y="5021704"/>
              <a:ext cx="432000"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H="1">
              <a:off x="6787349" y="5493077"/>
              <a:ext cx="648000"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H="1">
              <a:off x="6790887" y="5964467"/>
              <a:ext cx="792000"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a:xfrm flipH="1">
              <a:off x="6804712" y="5975091"/>
              <a:ext cx="2102058" cy="369332"/>
            </a:xfrm>
            <a:prstGeom prst="rect">
              <a:avLst/>
            </a:prstGeom>
            <a:noFill/>
          </p:spPr>
          <p:txBody>
            <a:bodyPr wrap="square" rtlCol="0">
              <a:spAutoFit/>
            </a:bodyPr>
            <a:lstStyle/>
            <a:p>
              <a:r>
                <a:rPr lang="fr-FR" dirty="0" err="1"/>
                <a:t>p</a:t>
              </a:r>
              <a:r>
                <a:rPr lang="fr-FR" baseline="-25000" dirty="0" err="1"/>
                <a:t>w</a:t>
              </a:r>
              <a:r>
                <a:rPr lang="fr-FR" dirty="0"/>
                <a:t> =</a:t>
              </a:r>
              <a:r>
                <a:rPr lang="fr-FR" dirty="0" err="1">
                  <a:latin typeface="Symbol" panose="05050102010706020507" pitchFamily="18" charset="2"/>
                </a:rPr>
                <a:t>g</a:t>
              </a:r>
              <a:r>
                <a:rPr lang="fr-FR" baseline="-25000" dirty="0" err="1"/>
                <a:t>w</a:t>
              </a:r>
              <a:r>
                <a:rPr lang="fr-FR" dirty="0" err="1"/>
                <a:t>H</a:t>
              </a:r>
              <a:r>
                <a:rPr lang="fr-FR" dirty="0"/>
                <a:t> = 100 kPa </a:t>
              </a:r>
            </a:p>
          </p:txBody>
        </p:sp>
        <p:sp>
          <p:nvSpPr>
            <p:cNvPr id="109" name="ZoneTexte 108"/>
            <p:cNvSpPr txBox="1"/>
            <p:nvPr/>
          </p:nvSpPr>
          <p:spPr>
            <a:xfrm>
              <a:off x="7503274" y="5124486"/>
              <a:ext cx="1601721" cy="646331"/>
            </a:xfrm>
            <a:prstGeom prst="rect">
              <a:avLst/>
            </a:prstGeom>
            <a:noFill/>
          </p:spPr>
          <p:txBody>
            <a:bodyPr wrap="none" rtlCol="0">
              <a:spAutoFit/>
            </a:bodyPr>
            <a:lstStyle/>
            <a:p>
              <a:r>
                <a:rPr lang="fr-FR" dirty="0" err="1"/>
                <a:t>P</a:t>
              </a:r>
              <a:r>
                <a:rPr lang="fr-FR" baseline="-25000" dirty="0" err="1"/>
                <a:t>w</a:t>
              </a:r>
              <a:r>
                <a:rPr lang="fr-FR" dirty="0"/>
                <a:t> =</a:t>
              </a:r>
              <a:r>
                <a:rPr lang="fr-FR" dirty="0">
                  <a:latin typeface="Symbol" panose="05050102010706020507" pitchFamily="18" charset="2"/>
                </a:rPr>
                <a:t> s</a:t>
              </a:r>
              <a:r>
                <a:rPr lang="fr-FR" dirty="0"/>
                <a:t>’</a:t>
              </a:r>
              <a:r>
                <a:rPr lang="fr-FR" baseline="-25000" dirty="0" err="1"/>
                <a:t>a</a:t>
              </a:r>
              <a:r>
                <a:rPr lang="fr-FR" dirty="0" err="1">
                  <a:latin typeface="Symbol" panose="05050102010706020507" pitchFamily="18" charset="2"/>
                </a:rPr>
                <a:t>.</a:t>
              </a:r>
              <a:r>
                <a:rPr lang="fr-FR" dirty="0" err="1"/>
                <a:t>H</a:t>
              </a:r>
              <a:r>
                <a:rPr lang="fr-FR" dirty="0"/>
                <a:t>/2 </a:t>
              </a:r>
            </a:p>
            <a:p>
              <a:r>
                <a:rPr lang="fr-FR" dirty="0"/>
                <a:t>     = 500 </a:t>
              </a:r>
              <a:r>
                <a:rPr lang="fr-FR" dirty="0" err="1"/>
                <a:t>kN</a:t>
              </a:r>
              <a:r>
                <a:rPr lang="fr-FR" dirty="0"/>
                <a:t>/m </a:t>
              </a:r>
            </a:p>
          </p:txBody>
        </p:sp>
        <p:sp>
          <p:nvSpPr>
            <p:cNvPr id="110" name="Flèche droite 109"/>
            <p:cNvSpPr/>
            <p:nvPr/>
          </p:nvSpPr>
          <p:spPr>
            <a:xfrm flipH="1">
              <a:off x="6801524" y="5517892"/>
              <a:ext cx="520996" cy="202018"/>
            </a:xfrm>
            <a:prstGeom prst="right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534" name="Rectangle 64533"/>
            <p:cNvSpPr/>
            <p:nvPr/>
          </p:nvSpPr>
          <p:spPr>
            <a:xfrm>
              <a:off x="7281177" y="4044926"/>
              <a:ext cx="1503938" cy="369332"/>
            </a:xfrm>
            <a:prstGeom prst="rect">
              <a:avLst/>
            </a:prstGeom>
          </p:spPr>
          <p:txBody>
            <a:bodyPr wrap="none">
              <a:spAutoFit/>
            </a:bodyPr>
            <a:lstStyle/>
            <a:p>
              <a:r>
                <a:rPr lang="fr-FR" dirty="0" err="1">
                  <a:latin typeface="Symbol" panose="05050102010706020507" pitchFamily="18" charset="2"/>
                </a:rPr>
                <a:t>g</a:t>
              </a:r>
              <a:r>
                <a:rPr lang="fr-FR" baseline="-25000" dirty="0" err="1"/>
                <a:t>w</a:t>
              </a:r>
              <a:r>
                <a:rPr lang="fr-FR" dirty="0"/>
                <a:t> = 10 </a:t>
              </a:r>
              <a:r>
                <a:rPr lang="fr-FR" dirty="0" err="1"/>
                <a:t>kN</a:t>
              </a:r>
              <a:r>
                <a:rPr lang="fr-FR" dirty="0"/>
                <a:t>/m</a:t>
              </a:r>
              <a:r>
                <a:rPr lang="fr-FR" baseline="30000" dirty="0"/>
                <a:t>3</a:t>
              </a:r>
            </a:p>
          </p:txBody>
        </p:sp>
      </p:grpSp>
    </p:spTree>
    <p:extLst>
      <p:ext uri="{BB962C8B-B14F-4D97-AF65-F5344CB8AC3E}">
        <p14:creationId xmlns:p14="http://schemas.microsoft.com/office/powerpoint/2010/main" val="35800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3169394" cy="400110"/>
          </a:xfrm>
          <a:prstGeom prst="rect">
            <a:avLst/>
          </a:prstGeom>
          <a:noFill/>
        </p:spPr>
        <p:txBody>
          <a:bodyPr wrap="none" rtlCol="0">
            <a:spAutoFit/>
          </a:bodyPr>
          <a:lstStyle/>
          <a:p>
            <a:r>
              <a:rPr lang="fr-FR" sz="2000" b="1" dirty="0"/>
              <a:t>12. Prise en compte de l’eau</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67</a:t>
            </a:fld>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6"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2" name="ZoneTexte 64511"/>
          <p:cNvSpPr txBox="1"/>
          <p:nvPr/>
        </p:nvSpPr>
        <p:spPr>
          <a:xfrm>
            <a:off x="265813" y="861237"/>
            <a:ext cx="6629507" cy="1477328"/>
          </a:xfrm>
          <a:prstGeom prst="rect">
            <a:avLst/>
          </a:prstGeom>
          <a:noFill/>
        </p:spPr>
        <p:txBody>
          <a:bodyPr wrap="none" rtlCol="0">
            <a:spAutoFit/>
          </a:bodyPr>
          <a:lstStyle/>
          <a:p>
            <a:r>
              <a:rPr lang="fr-FR" dirty="0"/>
              <a:t>La présence d’eau derrière un écran va toujours avoir un rôle moteur</a:t>
            </a:r>
          </a:p>
          <a:p>
            <a:r>
              <a:rPr lang="fr-FR" dirty="0"/>
              <a:t>	Pa (sol saturé) &gt; Pa (sol non saturé)</a:t>
            </a:r>
          </a:p>
          <a:p>
            <a:endParaRPr lang="fr-FR" dirty="0"/>
          </a:p>
          <a:p>
            <a:endParaRPr lang="fr-FR" dirty="0"/>
          </a:p>
          <a:p>
            <a:r>
              <a:rPr lang="fr-FR" dirty="0"/>
              <a:t>La nappe derrière l’écran peut se situer à une hauteur </a:t>
            </a:r>
            <a:r>
              <a:rPr lang="fr-FR" dirty="0" err="1"/>
              <a:t>H</a:t>
            </a:r>
            <a:r>
              <a:rPr lang="fr-FR" baseline="-25000" dirty="0" err="1"/>
              <a:t>w</a:t>
            </a:r>
            <a:r>
              <a:rPr lang="fr-FR" baseline="-25000" dirty="0"/>
              <a:t> </a:t>
            </a:r>
            <a:r>
              <a:rPr lang="fr-FR" dirty="0"/>
              <a:t>&lt; H</a:t>
            </a:r>
          </a:p>
        </p:txBody>
      </p:sp>
      <p:sp>
        <p:nvSpPr>
          <p:cNvPr id="111" name="Rectangle 110"/>
          <p:cNvSpPr/>
          <p:nvPr/>
        </p:nvSpPr>
        <p:spPr>
          <a:xfrm>
            <a:off x="1137192" y="3179134"/>
            <a:ext cx="297711" cy="221157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2" name="Connecteur droit 111"/>
          <p:cNvCxnSpPr/>
          <p:nvPr/>
        </p:nvCxnSpPr>
        <p:spPr>
          <a:xfrm>
            <a:off x="1424270" y="3785190"/>
            <a:ext cx="1956390" cy="0"/>
          </a:xfrm>
          <a:prstGeom prst="line">
            <a:avLst/>
          </a:prstGeom>
        </p:spPr>
        <p:style>
          <a:lnRef idx="1">
            <a:schemeClr val="accent1"/>
          </a:lnRef>
          <a:fillRef idx="0">
            <a:schemeClr val="accent1"/>
          </a:fillRef>
          <a:effectRef idx="0">
            <a:schemeClr val="accent1"/>
          </a:effectRef>
          <a:fontRef idx="minor">
            <a:schemeClr val="tx1"/>
          </a:fontRef>
        </p:style>
      </p:cxnSp>
      <p:sp>
        <p:nvSpPr>
          <p:cNvPr id="113" name="ZoneTexte 112"/>
          <p:cNvSpPr txBox="1"/>
          <p:nvPr/>
        </p:nvSpPr>
        <p:spPr>
          <a:xfrm>
            <a:off x="1732614" y="3891514"/>
            <a:ext cx="1616340" cy="1200329"/>
          </a:xfrm>
          <a:prstGeom prst="rect">
            <a:avLst/>
          </a:prstGeom>
          <a:noFill/>
        </p:spPr>
        <p:txBody>
          <a:bodyPr wrap="none" rtlCol="0">
            <a:spAutoFit/>
          </a:bodyPr>
          <a:lstStyle/>
          <a:p>
            <a:r>
              <a:rPr lang="fr-FR" dirty="0">
                <a:latin typeface="Symbol" panose="05050102010706020507" pitchFamily="18" charset="2"/>
              </a:rPr>
              <a:t>g</a:t>
            </a:r>
            <a:r>
              <a:rPr lang="fr-FR" dirty="0"/>
              <a:t> = 20 </a:t>
            </a:r>
            <a:r>
              <a:rPr lang="fr-FR" dirty="0" err="1"/>
              <a:t>kN</a:t>
            </a:r>
            <a:r>
              <a:rPr lang="fr-FR" dirty="0"/>
              <a:t>/m</a:t>
            </a:r>
            <a:r>
              <a:rPr lang="fr-FR" baseline="30000" dirty="0"/>
              <a:t>3</a:t>
            </a:r>
          </a:p>
          <a:p>
            <a:r>
              <a:rPr lang="fr-FR" dirty="0" err="1">
                <a:latin typeface="Symbol" panose="05050102010706020507" pitchFamily="18" charset="2"/>
              </a:rPr>
              <a:t>g</a:t>
            </a:r>
            <a:r>
              <a:rPr lang="fr-FR" baseline="-25000" dirty="0" err="1"/>
              <a:t>sat</a:t>
            </a:r>
            <a:r>
              <a:rPr lang="fr-FR" dirty="0"/>
              <a:t> = 21 </a:t>
            </a:r>
            <a:r>
              <a:rPr lang="fr-FR" dirty="0" err="1"/>
              <a:t>kN</a:t>
            </a:r>
            <a:r>
              <a:rPr lang="fr-FR" dirty="0"/>
              <a:t>/m</a:t>
            </a:r>
            <a:r>
              <a:rPr lang="fr-FR" baseline="30000" dirty="0"/>
              <a:t>3</a:t>
            </a:r>
          </a:p>
          <a:p>
            <a:r>
              <a:rPr lang="fr-FR" dirty="0">
                <a:latin typeface="Symbol" panose="05050102010706020507" pitchFamily="18" charset="2"/>
              </a:rPr>
              <a:t>j</a:t>
            </a:r>
            <a:r>
              <a:rPr lang="fr-FR" dirty="0"/>
              <a:t>’ = 30 °</a:t>
            </a:r>
          </a:p>
          <a:p>
            <a:r>
              <a:rPr lang="fr-FR" dirty="0">
                <a:latin typeface="Symbol" panose="05050102010706020507" pitchFamily="18" charset="2"/>
              </a:rPr>
              <a:t>d</a:t>
            </a:r>
            <a:r>
              <a:rPr lang="fr-FR" baseline="-25000" dirty="0"/>
              <a:t>a</a:t>
            </a:r>
            <a:r>
              <a:rPr lang="fr-FR" dirty="0"/>
              <a:t> = 2/3</a:t>
            </a:r>
            <a:r>
              <a:rPr lang="fr-FR" dirty="0">
                <a:latin typeface="Symbol" panose="05050102010706020507" pitchFamily="18" charset="2"/>
              </a:rPr>
              <a:t> j</a:t>
            </a:r>
            <a:r>
              <a:rPr lang="fr-FR" dirty="0"/>
              <a:t>’</a:t>
            </a:r>
          </a:p>
        </p:txBody>
      </p:sp>
      <p:cxnSp>
        <p:nvCxnSpPr>
          <p:cNvPr id="114" name="Connecteur droit 113"/>
          <p:cNvCxnSpPr/>
          <p:nvPr/>
        </p:nvCxnSpPr>
        <p:spPr>
          <a:xfrm>
            <a:off x="1427814" y="3193311"/>
            <a:ext cx="19563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eur droit avec flèche 114"/>
          <p:cNvCxnSpPr/>
          <p:nvPr/>
        </p:nvCxnSpPr>
        <p:spPr>
          <a:xfrm flipH="1">
            <a:off x="1042016" y="3168502"/>
            <a:ext cx="21265" cy="221157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ZoneTexte 115"/>
          <p:cNvSpPr txBox="1"/>
          <p:nvPr/>
        </p:nvSpPr>
        <p:spPr>
          <a:xfrm>
            <a:off x="0" y="3838353"/>
            <a:ext cx="1021433" cy="369332"/>
          </a:xfrm>
          <a:prstGeom prst="rect">
            <a:avLst/>
          </a:prstGeom>
          <a:noFill/>
        </p:spPr>
        <p:txBody>
          <a:bodyPr wrap="none" rtlCol="0">
            <a:spAutoFit/>
          </a:bodyPr>
          <a:lstStyle/>
          <a:p>
            <a:r>
              <a:rPr lang="fr-FR" dirty="0"/>
              <a:t>H = 10 m</a:t>
            </a:r>
          </a:p>
        </p:txBody>
      </p:sp>
      <p:sp>
        <p:nvSpPr>
          <p:cNvPr id="117" name="ZoneTexte 116"/>
          <p:cNvSpPr txBox="1"/>
          <p:nvPr/>
        </p:nvSpPr>
        <p:spPr>
          <a:xfrm>
            <a:off x="0" y="4362893"/>
            <a:ext cx="1015021" cy="369332"/>
          </a:xfrm>
          <a:prstGeom prst="rect">
            <a:avLst/>
          </a:prstGeom>
          <a:noFill/>
        </p:spPr>
        <p:txBody>
          <a:bodyPr wrap="none" rtlCol="0">
            <a:spAutoFit/>
          </a:bodyPr>
          <a:lstStyle/>
          <a:p>
            <a:r>
              <a:rPr lang="fr-FR" dirty="0" err="1"/>
              <a:t>H</a:t>
            </a:r>
            <a:r>
              <a:rPr lang="fr-FR" baseline="-25000" dirty="0" err="1"/>
              <a:t>w</a:t>
            </a:r>
            <a:r>
              <a:rPr lang="fr-FR" dirty="0"/>
              <a:t> = 7 m</a:t>
            </a:r>
          </a:p>
        </p:txBody>
      </p:sp>
      <p:cxnSp>
        <p:nvCxnSpPr>
          <p:cNvPr id="118" name="Connecteur droit avec flèche 117"/>
          <p:cNvCxnSpPr/>
          <p:nvPr/>
        </p:nvCxnSpPr>
        <p:spPr>
          <a:xfrm flipH="1">
            <a:off x="1222744" y="3788735"/>
            <a:ext cx="0" cy="160197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ZoneTexte 118"/>
          <p:cNvSpPr txBox="1"/>
          <p:nvPr/>
        </p:nvSpPr>
        <p:spPr>
          <a:xfrm>
            <a:off x="925032" y="5659671"/>
            <a:ext cx="1688924" cy="369332"/>
          </a:xfrm>
          <a:prstGeom prst="rect">
            <a:avLst/>
          </a:prstGeom>
          <a:noFill/>
        </p:spPr>
        <p:txBody>
          <a:bodyPr wrap="none" rtlCol="0">
            <a:spAutoFit/>
          </a:bodyPr>
          <a:lstStyle/>
          <a:p>
            <a:r>
              <a:rPr lang="fr-FR" dirty="0" err="1"/>
              <a:t>Kacos</a:t>
            </a:r>
            <a:r>
              <a:rPr lang="fr-FR" dirty="0"/>
              <a:t> </a:t>
            </a:r>
            <a:r>
              <a:rPr lang="fr-FR" dirty="0">
                <a:latin typeface="Symbol" panose="05050102010706020507" pitchFamily="18" charset="2"/>
              </a:rPr>
              <a:t>d</a:t>
            </a:r>
            <a:r>
              <a:rPr lang="fr-FR" baseline="-25000" dirty="0"/>
              <a:t>a </a:t>
            </a:r>
            <a:r>
              <a:rPr lang="fr-FR" dirty="0"/>
              <a:t>= 0,282</a:t>
            </a:r>
          </a:p>
        </p:txBody>
      </p:sp>
      <p:grpSp>
        <p:nvGrpSpPr>
          <p:cNvPr id="40" name="Groupe 39"/>
          <p:cNvGrpSpPr/>
          <p:nvPr/>
        </p:nvGrpSpPr>
        <p:grpSpPr>
          <a:xfrm>
            <a:off x="4204021" y="3172046"/>
            <a:ext cx="2685873" cy="2594229"/>
            <a:chOff x="4204021" y="3172046"/>
            <a:chExt cx="2685873" cy="2594229"/>
          </a:xfrm>
        </p:grpSpPr>
        <p:sp>
          <p:nvSpPr>
            <p:cNvPr id="120" name="Rectangle 119"/>
            <p:cNvSpPr/>
            <p:nvPr/>
          </p:nvSpPr>
          <p:spPr>
            <a:xfrm>
              <a:off x="4204021" y="3172046"/>
              <a:ext cx="297711" cy="221157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1" name="Connecteur droit 120"/>
            <p:cNvCxnSpPr/>
            <p:nvPr/>
          </p:nvCxnSpPr>
          <p:spPr>
            <a:xfrm>
              <a:off x="4491099" y="3778102"/>
              <a:ext cx="1956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a:off x="4494643" y="3186223"/>
              <a:ext cx="19563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a:off x="4530577" y="3182285"/>
              <a:ext cx="298029" cy="5981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Connecteur droit avec flèche 126"/>
            <p:cNvCxnSpPr/>
            <p:nvPr/>
          </p:nvCxnSpPr>
          <p:spPr>
            <a:xfrm flipH="1">
              <a:off x="4493284" y="3709310"/>
              <a:ext cx="28707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flipH="1">
              <a:off x="4482545" y="3483540"/>
              <a:ext cx="216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1" name="ZoneTexte 130"/>
            <p:cNvSpPr txBox="1"/>
            <p:nvPr/>
          </p:nvSpPr>
          <p:spPr>
            <a:xfrm flipH="1">
              <a:off x="4787836" y="3694952"/>
              <a:ext cx="2102058" cy="307777"/>
            </a:xfrm>
            <a:prstGeom prst="rect">
              <a:avLst/>
            </a:prstGeom>
            <a:noFill/>
          </p:spPr>
          <p:txBody>
            <a:bodyPr wrap="square" rtlCol="0">
              <a:spAutoFit/>
            </a:bodyPr>
            <a:lstStyle/>
            <a:p>
              <a:r>
                <a:rPr lang="fr-FR" sz="1400" dirty="0">
                  <a:latin typeface="Symbol" panose="05050102010706020507" pitchFamily="18" charset="2"/>
                </a:rPr>
                <a:t>s</a:t>
              </a:r>
              <a:r>
                <a:rPr lang="fr-FR" sz="1400" dirty="0"/>
                <a:t>’</a:t>
              </a:r>
              <a:r>
                <a:rPr lang="fr-FR" sz="1400" baseline="-25000" dirty="0"/>
                <a:t>a1</a:t>
              </a:r>
              <a:r>
                <a:rPr lang="fr-FR" sz="1400" dirty="0"/>
                <a:t> =</a:t>
              </a:r>
              <a:r>
                <a:rPr lang="fr-FR" sz="1400" dirty="0" err="1"/>
                <a:t>K</a:t>
              </a:r>
              <a:r>
                <a:rPr lang="fr-FR" sz="1400" baseline="-25000" dirty="0" err="1"/>
                <a:t>a</a:t>
              </a:r>
              <a:r>
                <a:rPr lang="fr-FR" sz="1400" dirty="0" err="1">
                  <a:latin typeface="Symbol" panose="05050102010706020507" pitchFamily="18" charset="2"/>
                </a:rPr>
                <a:t>g</a:t>
              </a:r>
              <a:r>
                <a:rPr lang="fr-FR" sz="1400" dirty="0">
                  <a:latin typeface="Symbol" panose="05050102010706020507" pitchFamily="18" charset="2"/>
                </a:rPr>
                <a:t>(</a:t>
              </a:r>
              <a:r>
                <a:rPr lang="fr-FR" sz="1400" dirty="0"/>
                <a:t>H-</a:t>
              </a:r>
              <a:r>
                <a:rPr lang="fr-FR" sz="1400" dirty="0" err="1"/>
                <a:t>H</a:t>
              </a:r>
              <a:r>
                <a:rPr lang="fr-FR" sz="1400" baseline="-25000" dirty="0" err="1"/>
                <a:t>w</a:t>
              </a:r>
              <a:r>
                <a:rPr lang="fr-FR" sz="1400" dirty="0"/>
                <a:t>) = 17 kPa </a:t>
              </a:r>
            </a:p>
          </p:txBody>
        </p:sp>
        <p:cxnSp>
          <p:nvCxnSpPr>
            <p:cNvPr id="132" name="Connecteur droit 131"/>
            <p:cNvCxnSpPr/>
            <p:nvPr/>
          </p:nvCxnSpPr>
          <p:spPr>
            <a:xfrm>
              <a:off x="4819455" y="3764589"/>
              <a:ext cx="0" cy="16194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p:cNvCxnSpPr/>
            <p:nvPr/>
          </p:nvCxnSpPr>
          <p:spPr>
            <a:xfrm flipH="1">
              <a:off x="4522854" y="3984540"/>
              <a:ext cx="28707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p:cNvCxnSpPr/>
            <p:nvPr/>
          </p:nvCxnSpPr>
          <p:spPr>
            <a:xfrm flipH="1">
              <a:off x="4511481" y="4307537"/>
              <a:ext cx="28707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p:cNvCxnSpPr/>
            <p:nvPr/>
          </p:nvCxnSpPr>
          <p:spPr>
            <a:xfrm flipH="1">
              <a:off x="4518305" y="4635083"/>
              <a:ext cx="28707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Connecteur droit avec flèche 136"/>
            <p:cNvCxnSpPr/>
            <p:nvPr/>
          </p:nvCxnSpPr>
          <p:spPr>
            <a:xfrm flipH="1">
              <a:off x="4506932" y="4958080"/>
              <a:ext cx="28707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Connecteur droit avec flèche 138"/>
            <p:cNvCxnSpPr/>
            <p:nvPr/>
          </p:nvCxnSpPr>
          <p:spPr>
            <a:xfrm flipH="1">
              <a:off x="4500108" y="5285626"/>
              <a:ext cx="28707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Connecteur droit 139"/>
            <p:cNvCxnSpPr/>
            <p:nvPr/>
          </p:nvCxnSpPr>
          <p:spPr>
            <a:xfrm>
              <a:off x="4812631" y="3744118"/>
              <a:ext cx="705187" cy="164674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Connecteur droit avec flèche 141"/>
            <p:cNvCxnSpPr/>
            <p:nvPr/>
          </p:nvCxnSpPr>
          <p:spPr>
            <a:xfrm flipH="1">
              <a:off x="4793535" y="4357579"/>
              <a:ext cx="287079"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Connecteur droit avec flèche 142"/>
            <p:cNvCxnSpPr/>
            <p:nvPr/>
          </p:nvCxnSpPr>
          <p:spPr>
            <a:xfrm flipH="1">
              <a:off x="4823105" y="4721519"/>
              <a:ext cx="396000"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4" name="Connecteur droit avec flèche 143"/>
            <p:cNvCxnSpPr/>
            <p:nvPr/>
          </p:nvCxnSpPr>
          <p:spPr>
            <a:xfrm flipH="1">
              <a:off x="4811732" y="5037693"/>
              <a:ext cx="540000"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5" name="Connecteur droit avec flèche 144"/>
            <p:cNvCxnSpPr/>
            <p:nvPr/>
          </p:nvCxnSpPr>
          <p:spPr>
            <a:xfrm flipH="1">
              <a:off x="4814007" y="5374338"/>
              <a:ext cx="684000"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6" name="ZoneTexte 145"/>
            <p:cNvSpPr txBox="1"/>
            <p:nvPr/>
          </p:nvSpPr>
          <p:spPr>
            <a:xfrm flipH="1">
              <a:off x="4533899" y="5458498"/>
              <a:ext cx="1980205" cy="307777"/>
            </a:xfrm>
            <a:prstGeom prst="rect">
              <a:avLst/>
            </a:prstGeom>
            <a:noFill/>
          </p:spPr>
          <p:txBody>
            <a:bodyPr wrap="square" rtlCol="0">
              <a:spAutoFit/>
            </a:bodyPr>
            <a:lstStyle/>
            <a:p>
              <a:r>
                <a:rPr lang="fr-FR" sz="1400" dirty="0">
                  <a:latin typeface="Symbol" panose="05050102010706020507" pitchFamily="18" charset="2"/>
                </a:rPr>
                <a:t>s</a:t>
              </a:r>
              <a:r>
                <a:rPr lang="fr-FR" sz="1400" dirty="0"/>
                <a:t>’</a:t>
              </a:r>
              <a:r>
                <a:rPr lang="fr-FR" sz="1400" baseline="-25000" dirty="0"/>
                <a:t>a2</a:t>
              </a:r>
              <a:r>
                <a:rPr lang="fr-FR" sz="1400" dirty="0"/>
                <a:t> =</a:t>
              </a:r>
              <a:r>
                <a:rPr lang="fr-FR" sz="1400" dirty="0" err="1"/>
                <a:t>K</a:t>
              </a:r>
              <a:r>
                <a:rPr lang="fr-FR" sz="1400" baseline="-25000" dirty="0" err="1"/>
                <a:t>a</a:t>
              </a:r>
              <a:r>
                <a:rPr lang="fr-FR" sz="1400" dirty="0" err="1">
                  <a:latin typeface="Symbol" panose="05050102010706020507" pitchFamily="18" charset="2"/>
                </a:rPr>
                <a:t>g</a:t>
              </a:r>
              <a:r>
                <a:rPr lang="fr-FR" sz="1400" dirty="0" err="1"/>
                <a:t>’H</a:t>
              </a:r>
              <a:r>
                <a:rPr lang="fr-FR" sz="1400" baseline="-25000" dirty="0" err="1"/>
                <a:t>w</a:t>
              </a:r>
              <a:r>
                <a:rPr lang="fr-FR" sz="1400" dirty="0"/>
                <a:t> = 21,5 kPa </a:t>
              </a:r>
            </a:p>
          </p:txBody>
        </p:sp>
      </p:grpSp>
      <p:grpSp>
        <p:nvGrpSpPr>
          <p:cNvPr id="48" name="Groupe 47"/>
          <p:cNvGrpSpPr/>
          <p:nvPr/>
        </p:nvGrpSpPr>
        <p:grpSpPr>
          <a:xfrm>
            <a:off x="6751645" y="3174318"/>
            <a:ext cx="2189628" cy="2583282"/>
            <a:chOff x="6751645" y="3174318"/>
            <a:chExt cx="2189628" cy="2583282"/>
          </a:xfrm>
        </p:grpSpPr>
        <p:sp>
          <p:nvSpPr>
            <p:cNvPr id="147" name="Rectangle 146"/>
            <p:cNvSpPr/>
            <p:nvPr/>
          </p:nvSpPr>
          <p:spPr>
            <a:xfrm>
              <a:off x="6751645" y="3174318"/>
              <a:ext cx="297711" cy="221157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8" name="Connecteur droit 147"/>
            <p:cNvCxnSpPr/>
            <p:nvPr/>
          </p:nvCxnSpPr>
          <p:spPr>
            <a:xfrm flipV="1">
              <a:off x="7038723" y="3771900"/>
              <a:ext cx="1333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Connecteur droit 148"/>
            <p:cNvCxnSpPr/>
            <p:nvPr/>
          </p:nvCxnSpPr>
          <p:spPr>
            <a:xfrm flipV="1">
              <a:off x="7042267" y="3181350"/>
              <a:ext cx="13968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necteur droit 159"/>
            <p:cNvCxnSpPr/>
            <p:nvPr/>
          </p:nvCxnSpPr>
          <p:spPr>
            <a:xfrm>
              <a:off x="7060005" y="3787333"/>
              <a:ext cx="962177" cy="157623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1" name="Connecteur droit avec flèche 160"/>
            <p:cNvCxnSpPr/>
            <p:nvPr/>
          </p:nvCxnSpPr>
          <p:spPr>
            <a:xfrm flipH="1">
              <a:off x="7054557" y="4264314"/>
              <a:ext cx="28708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2" name="Connecteur droit avec flèche 161"/>
            <p:cNvCxnSpPr/>
            <p:nvPr/>
          </p:nvCxnSpPr>
          <p:spPr>
            <a:xfrm flipH="1">
              <a:off x="7070479" y="4628254"/>
              <a:ext cx="504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3" name="Connecteur droit avec flèche 162"/>
            <p:cNvCxnSpPr/>
            <p:nvPr/>
          </p:nvCxnSpPr>
          <p:spPr>
            <a:xfrm flipH="1">
              <a:off x="7072754" y="4944428"/>
              <a:ext cx="684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4" name="Connecteur droit avec flèche 163"/>
            <p:cNvCxnSpPr/>
            <p:nvPr/>
          </p:nvCxnSpPr>
          <p:spPr>
            <a:xfrm flipH="1">
              <a:off x="7075029" y="5281073"/>
              <a:ext cx="864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5" name="ZoneTexte 164"/>
            <p:cNvSpPr txBox="1"/>
            <p:nvPr/>
          </p:nvSpPr>
          <p:spPr>
            <a:xfrm flipH="1">
              <a:off x="6912521" y="5449823"/>
              <a:ext cx="2028752" cy="307777"/>
            </a:xfrm>
            <a:prstGeom prst="rect">
              <a:avLst/>
            </a:prstGeom>
            <a:noFill/>
          </p:spPr>
          <p:txBody>
            <a:bodyPr wrap="square" rtlCol="0">
              <a:spAutoFit/>
            </a:bodyPr>
            <a:lstStyle/>
            <a:p>
              <a:r>
                <a:rPr lang="fr-FR" sz="1400" dirty="0" err="1"/>
                <a:t>p</a:t>
              </a:r>
              <a:r>
                <a:rPr lang="fr-FR" sz="1400" baseline="-25000" dirty="0" err="1"/>
                <a:t>w</a:t>
              </a:r>
              <a:r>
                <a:rPr lang="fr-FR" sz="1400" dirty="0"/>
                <a:t> =</a:t>
              </a:r>
              <a:r>
                <a:rPr lang="fr-FR" sz="1400" dirty="0" err="1">
                  <a:latin typeface="Symbol" panose="05050102010706020507" pitchFamily="18" charset="2"/>
                </a:rPr>
                <a:t>g</a:t>
              </a:r>
              <a:r>
                <a:rPr lang="fr-FR" sz="1400" baseline="-25000" dirty="0" err="1"/>
                <a:t>w</a:t>
              </a:r>
              <a:r>
                <a:rPr lang="fr-FR" sz="1400" dirty="0" err="1"/>
                <a:t>H</a:t>
              </a:r>
              <a:r>
                <a:rPr lang="fr-FR" sz="1400" baseline="-25000" dirty="0" err="1"/>
                <a:t>w</a:t>
              </a:r>
              <a:r>
                <a:rPr lang="fr-FR" sz="1400" dirty="0"/>
                <a:t> = 70 kPa </a:t>
              </a:r>
            </a:p>
          </p:txBody>
        </p:sp>
      </p:grpSp>
      <p:grpSp>
        <p:nvGrpSpPr>
          <p:cNvPr id="2" name="Groupe 1"/>
          <p:cNvGrpSpPr/>
          <p:nvPr/>
        </p:nvGrpSpPr>
        <p:grpSpPr>
          <a:xfrm>
            <a:off x="4210050" y="3330476"/>
            <a:ext cx="2809874" cy="393799"/>
            <a:chOff x="4210050" y="3330476"/>
            <a:chExt cx="2809874" cy="393799"/>
          </a:xfrm>
        </p:grpSpPr>
        <p:sp>
          <p:nvSpPr>
            <p:cNvPr id="52" name="Flèche droite 51"/>
            <p:cNvSpPr/>
            <p:nvPr/>
          </p:nvSpPr>
          <p:spPr>
            <a:xfrm flipH="1">
              <a:off x="4210050" y="3514725"/>
              <a:ext cx="428625" cy="2095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ZoneTexte 178"/>
            <p:cNvSpPr txBox="1"/>
            <p:nvPr/>
          </p:nvSpPr>
          <p:spPr>
            <a:xfrm>
              <a:off x="4600575" y="3330476"/>
              <a:ext cx="2419349" cy="276999"/>
            </a:xfrm>
            <a:prstGeom prst="rect">
              <a:avLst/>
            </a:prstGeom>
            <a:noFill/>
          </p:spPr>
          <p:txBody>
            <a:bodyPr wrap="square" rtlCol="0">
              <a:spAutoFit/>
            </a:bodyPr>
            <a:lstStyle/>
            <a:p>
              <a:r>
                <a:rPr lang="fr-FR" sz="1200" b="1" dirty="0"/>
                <a:t>P</a:t>
              </a:r>
              <a:r>
                <a:rPr lang="fr-FR" sz="1200" b="1" baseline="-25000" dirty="0"/>
                <a:t>a1</a:t>
              </a:r>
              <a:r>
                <a:rPr lang="fr-FR" sz="1200" b="1" dirty="0"/>
                <a:t> =</a:t>
              </a:r>
              <a:r>
                <a:rPr lang="fr-FR" sz="1200" b="1" dirty="0">
                  <a:latin typeface="Symbol" panose="05050102010706020507" pitchFamily="18" charset="2"/>
                </a:rPr>
                <a:t> s</a:t>
              </a:r>
              <a:r>
                <a:rPr lang="fr-FR" sz="1200" b="1" dirty="0"/>
                <a:t>’</a:t>
              </a:r>
              <a:r>
                <a:rPr lang="fr-FR" sz="1200" b="1" baseline="-25000" dirty="0"/>
                <a:t>a1</a:t>
              </a:r>
              <a:r>
                <a:rPr lang="fr-FR" sz="1200" b="1" dirty="0">
                  <a:latin typeface="Symbol" panose="05050102010706020507" pitchFamily="18" charset="2"/>
                </a:rPr>
                <a:t>.(</a:t>
              </a:r>
              <a:r>
                <a:rPr lang="fr-FR" sz="1200" b="1" dirty="0"/>
                <a:t>H-</a:t>
              </a:r>
              <a:r>
                <a:rPr lang="fr-FR" sz="1200" b="1" dirty="0" err="1"/>
                <a:t>H</a:t>
              </a:r>
              <a:r>
                <a:rPr lang="fr-FR" sz="1200" b="1" baseline="-25000" dirty="0" err="1"/>
                <a:t>w</a:t>
              </a:r>
              <a:r>
                <a:rPr lang="fr-FR" sz="1200" b="1" dirty="0"/>
                <a:t>)/2 = 11,5 </a:t>
              </a:r>
              <a:r>
                <a:rPr lang="fr-FR" sz="1200" b="1" dirty="0" err="1"/>
                <a:t>kN</a:t>
              </a:r>
              <a:r>
                <a:rPr lang="fr-FR" sz="1200" b="1" dirty="0"/>
                <a:t>/m </a:t>
              </a:r>
            </a:p>
          </p:txBody>
        </p:sp>
      </p:grpSp>
      <p:grpSp>
        <p:nvGrpSpPr>
          <p:cNvPr id="64517" name="Groupe 64516"/>
          <p:cNvGrpSpPr/>
          <p:nvPr/>
        </p:nvGrpSpPr>
        <p:grpSpPr>
          <a:xfrm>
            <a:off x="4210050" y="4352925"/>
            <a:ext cx="2314575" cy="302300"/>
            <a:chOff x="4210050" y="4352925"/>
            <a:chExt cx="2314575" cy="302300"/>
          </a:xfrm>
        </p:grpSpPr>
        <p:sp>
          <p:nvSpPr>
            <p:cNvPr id="176" name="Flèche droite 175"/>
            <p:cNvSpPr/>
            <p:nvPr/>
          </p:nvSpPr>
          <p:spPr>
            <a:xfrm flipH="1">
              <a:off x="4210050" y="4352925"/>
              <a:ext cx="428625" cy="2095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0" name="ZoneTexte 179"/>
            <p:cNvSpPr txBox="1"/>
            <p:nvPr/>
          </p:nvSpPr>
          <p:spPr>
            <a:xfrm>
              <a:off x="4762500" y="4378226"/>
              <a:ext cx="1762125" cy="276999"/>
            </a:xfrm>
            <a:prstGeom prst="rect">
              <a:avLst/>
            </a:prstGeom>
            <a:noFill/>
          </p:spPr>
          <p:txBody>
            <a:bodyPr wrap="square" rtlCol="0">
              <a:spAutoFit/>
            </a:bodyPr>
            <a:lstStyle/>
            <a:p>
              <a:r>
                <a:rPr lang="fr-FR" sz="1200" b="1" dirty="0"/>
                <a:t>P</a:t>
              </a:r>
              <a:r>
                <a:rPr lang="fr-FR" sz="1200" b="1" baseline="-25000" dirty="0"/>
                <a:t>a2</a:t>
              </a:r>
              <a:r>
                <a:rPr lang="fr-FR" sz="1200" b="1" dirty="0"/>
                <a:t> =</a:t>
              </a:r>
              <a:r>
                <a:rPr lang="fr-FR" sz="1200" b="1" dirty="0">
                  <a:latin typeface="Symbol" panose="05050102010706020507" pitchFamily="18" charset="2"/>
                </a:rPr>
                <a:t> s</a:t>
              </a:r>
              <a:r>
                <a:rPr lang="fr-FR" sz="1200" b="1" dirty="0"/>
                <a:t>’</a:t>
              </a:r>
              <a:r>
                <a:rPr lang="fr-FR" sz="1200" b="1" baseline="-25000" dirty="0"/>
                <a:t>a1</a:t>
              </a:r>
              <a:r>
                <a:rPr lang="fr-FR" sz="1200" b="1" dirty="0">
                  <a:latin typeface="Symbol" panose="05050102010706020507" pitchFamily="18" charset="2"/>
                </a:rPr>
                <a:t>.</a:t>
              </a:r>
              <a:r>
                <a:rPr lang="fr-FR" sz="1200" b="1" dirty="0"/>
                <a:t>H</a:t>
              </a:r>
              <a:r>
                <a:rPr lang="fr-FR" sz="1200" b="1" baseline="-25000" dirty="0"/>
                <a:t>w</a:t>
              </a:r>
              <a:r>
                <a:rPr lang="fr-FR" sz="1200" b="1" dirty="0"/>
                <a:t> = 119 </a:t>
              </a:r>
              <a:r>
                <a:rPr lang="fr-FR" sz="1200" b="1" dirty="0" err="1"/>
                <a:t>kN</a:t>
              </a:r>
              <a:r>
                <a:rPr lang="fr-FR" sz="1200" b="1" dirty="0"/>
                <a:t>/m </a:t>
              </a:r>
            </a:p>
          </p:txBody>
        </p:sp>
      </p:grpSp>
      <p:grpSp>
        <p:nvGrpSpPr>
          <p:cNvPr id="64518" name="Groupe 64517"/>
          <p:cNvGrpSpPr/>
          <p:nvPr/>
        </p:nvGrpSpPr>
        <p:grpSpPr>
          <a:xfrm>
            <a:off x="4733925" y="4711601"/>
            <a:ext cx="2028826" cy="431899"/>
            <a:chOff x="4733925" y="4711601"/>
            <a:chExt cx="2028826" cy="431899"/>
          </a:xfrm>
        </p:grpSpPr>
        <p:sp>
          <p:nvSpPr>
            <p:cNvPr id="177" name="Flèche droite 176"/>
            <p:cNvSpPr/>
            <p:nvPr/>
          </p:nvSpPr>
          <p:spPr>
            <a:xfrm flipH="1">
              <a:off x="4733925" y="4933950"/>
              <a:ext cx="428625" cy="2095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ZoneTexte 109"/>
            <p:cNvSpPr txBox="1"/>
            <p:nvPr/>
          </p:nvSpPr>
          <p:spPr>
            <a:xfrm>
              <a:off x="4857751" y="4711601"/>
              <a:ext cx="1905000" cy="276999"/>
            </a:xfrm>
            <a:prstGeom prst="rect">
              <a:avLst/>
            </a:prstGeom>
            <a:noFill/>
          </p:spPr>
          <p:txBody>
            <a:bodyPr wrap="square" rtlCol="0">
              <a:spAutoFit/>
            </a:bodyPr>
            <a:lstStyle/>
            <a:p>
              <a:r>
                <a:rPr lang="fr-FR" sz="1200" b="1" dirty="0"/>
                <a:t>P</a:t>
              </a:r>
              <a:r>
                <a:rPr lang="fr-FR" sz="1200" b="1" baseline="-25000" dirty="0"/>
                <a:t>a3</a:t>
              </a:r>
              <a:r>
                <a:rPr lang="fr-FR" sz="1200" b="1" dirty="0"/>
                <a:t> =</a:t>
              </a:r>
              <a:r>
                <a:rPr lang="fr-FR" sz="1200" b="1" dirty="0">
                  <a:latin typeface="Symbol" panose="05050102010706020507" pitchFamily="18" charset="2"/>
                </a:rPr>
                <a:t> s</a:t>
              </a:r>
              <a:r>
                <a:rPr lang="fr-FR" sz="1200" b="1" dirty="0"/>
                <a:t>’</a:t>
              </a:r>
              <a:r>
                <a:rPr lang="fr-FR" sz="1200" b="1" baseline="-25000" dirty="0"/>
                <a:t>a2</a:t>
              </a:r>
              <a:r>
                <a:rPr lang="fr-FR" sz="1200" b="1" dirty="0">
                  <a:latin typeface="Symbol" panose="05050102010706020507" pitchFamily="18" charset="2"/>
                </a:rPr>
                <a:t>.</a:t>
              </a:r>
              <a:r>
                <a:rPr lang="fr-FR" sz="1200" b="1" dirty="0"/>
                <a:t>H</a:t>
              </a:r>
              <a:r>
                <a:rPr lang="fr-FR" sz="1200" b="1" baseline="-25000" dirty="0"/>
                <a:t>w</a:t>
              </a:r>
              <a:r>
                <a:rPr lang="fr-FR" sz="1200" b="1" dirty="0"/>
                <a:t>/2 = 75 </a:t>
              </a:r>
              <a:r>
                <a:rPr lang="fr-FR" sz="1200" b="1" dirty="0" err="1"/>
                <a:t>kN</a:t>
              </a:r>
              <a:r>
                <a:rPr lang="fr-FR" sz="1200" b="1" dirty="0"/>
                <a:t>/m </a:t>
              </a:r>
            </a:p>
          </p:txBody>
        </p:sp>
      </p:grpSp>
      <p:grpSp>
        <p:nvGrpSpPr>
          <p:cNvPr id="64519" name="Groupe 64518"/>
          <p:cNvGrpSpPr/>
          <p:nvPr/>
        </p:nvGrpSpPr>
        <p:grpSpPr>
          <a:xfrm>
            <a:off x="7038975" y="4635401"/>
            <a:ext cx="2000251" cy="508099"/>
            <a:chOff x="7038975" y="4635401"/>
            <a:chExt cx="2000251" cy="508099"/>
          </a:xfrm>
        </p:grpSpPr>
        <p:sp>
          <p:nvSpPr>
            <p:cNvPr id="178" name="Flèche droite 177"/>
            <p:cNvSpPr/>
            <p:nvPr/>
          </p:nvSpPr>
          <p:spPr>
            <a:xfrm flipH="1">
              <a:off x="7038975" y="4933950"/>
              <a:ext cx="428625" cy="20955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ZoneTexte 121"/>
            <p:cNvSpPr txBox="1"/>
            <p:nvPr/>
          </p:nvSpPr>
          <p:spPr>
            <a:xfrm>
              <a:off x="7134226" y="4635401"/>
              <a:ext cx="1905000" cy="276999"/>
            </a:xfrm>
            <a:prstGeom prst="rect">
              <a:avLst/>
            </a:prstGeom>
            <a:noFill/>
          </p:spPr>
          <p:txBody>
            <a:bodyPr wrap="square" rtlCol="0">
              <a:spAutoFit/>
            </a:bodyPr>
            <a:lstStyle/>
            <a:p>
              <a:r>
                <a:rPr lang="fr-FR" sz="1200" b="1" dirty="0" err="1"/>
                <a:t>P</a:t>
              </a:r>
              <a:r>
                <a:rPr lang="fr-FR" sz="1200" b="1" baseline="-25000" dirty="0" err="1"/>
                <a:t>w</a:t>
              </a:r>
              <a:r>
                <a:rPr lang="fr-FR" sz="1200" b="1" dirty="0"/>
                <a:t>=</a:t>
              </a:r>
              <a:r>
                <a:rPr lang="fr-FR" sz="1200" b="1" dirty="0">
                  <a:latin typeface="Symbol" panose="05050102010706020507" pitchFamily="18" charset="2"/>
                </a:rPr>
                <a:t> </a:t>
              </a:r>
              <a:r>
                <a:rPr lang="fr-FR" sz="1200" b="1" dirty="0" err="1"/>
                <a:t>p</a:t>
              </a:r>
              <a:r>
                <a:rPr lang="fr-FR" sz="1200" b="1" baseline="-25000" dirty="0" err="1"/>
                <a:t>w</a:t>
              </a:r>
              <a:r>
                <a:rPr lang="fr-FR" sz="1200" b="1" dirty="0" err="1">
                  <a:latin typeface="Symbol" panose="05050102010706020507" pitchFamily="18" charset="2"/>
                </a:rPr>
                <a:t>.</a:t>
              </a:r>
              <a:r>
                <a:rPr lang="fr-FR" sz="1200" b="1" dirty="0" err="1"/>
                <a:t>H</a:t>
              </a:r>
              <a:r>
                <a:rPr lang="fr-FR" sz="1200" b="1" baseline="-25000" dirty="0" err="1"/>
                <a:t>w</a:t>
              </a:r>
              <a:r>
                <a:rPr lang="fr-FR" sz="1200" b="1" dirty="0"/>
                <a:t>/2 = 245 </a:t>
              </a:r>
              <a:r>
                <a:rPr lang="fr-FR" sz="1200" b="1" dirty="0" err="1"/>
                <a:t>kN</a:t>
              </a:r>
              <a:r>
                <a:rPr lang="fr-FR" sz="1200" b="1" dirty="0"/>
                <a:t>/m </a:t>
              </a:r>
            </a:p>
          </p:txBody>
        </p:sp>
      </p:grpSp>
    </p:spTree>
    <p:extLst>
      <p:ext uri="{BB962C8B-B14F-4D97-AF65-F5344CB8AC3E}">
        <p14:creationId xmlns:p14="http://schemas.microsoft.com/office/powerpoint/2010/main" val="247549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3169394" cy="400110"/>
          </a:xfrm>
          <a:prstGeom prst="rect">
            <a:avLst/>
          </a:prstGeom>
          <a:noFill/>
        </p:spPr>
        <p:txBody>
          <a:bodyPr wrap="none" rtlCol="0">
            <a:spAutoFit/>
          </a:bodyPr>
          <a:lstStyle/>
          <a:p>
            <a:r>
              <a:rPr lang="fr-FR" sz="2000" b="1" dirty="0"/>
              <a:t>12. Prise en compte de l’eau</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68</a:t>
            </a:fld>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6"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2" name="ZoneTexte 64511"/>
          <p:cNvSpPr txBox="1"/>
          <p:nvPr/>
        </p:nvSpPr>
        <p:spPr>
          <a:xfrm>
            <a:off x="113414" y="537387"/>
            <a:ext cx="8792462" cy="646331"/>
          </a:xfrm>
          <a:prstGeom prst="rect">
            <a:avLst/>
          </a:prstGeom>
          <a:noFill/>
        </p:spPr>
        <p:txBody>
          <a:bodyPr wrap="square" rtlCol="0">
            <a:spAutoFit/>
          </a:bodyPr>
          <a:lstStyle/>
          <a:p>
            <a:r>
              <a:rPr lang="fr-FR" dirty="0"/>
              <a:t>L’effet « moteur » d’une nappe statique est amplifié lorsqu’il y a un écoulement descendant le long de l’écran.</a:t>
            </a:r>
          </a:p>
        </p:txBody>
      </p:sp>
      <p:sp>
        <p:nvSpPr>
          <p:cNvPr id="124" name="Line 7"/>
          <p:cNvSpPr>
            <a:spLocks noChangeShapeType="1"/>
          </p:cNvSpPr>
          <p:nvPr/>
        </p:nvSpPr>
        <p:spPr bwMode="auto">
          <a:xfrm>
            <a:off x="952500" y="2076450"/>
            <a:ext cx="2228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5" name="Rectangle 8" descr="Diagonales larges vers le haut"/>
          <p:cNvSpPr>
            <a:spLocks noChangeArrowheads="1"/>
          </p:cNvSpPr>
          <p:nvPr/>
        </p:nvSpPr>
        <p:spPr bwMode="auto">
          <a:xfrm>
            <a:off x="2009775" y="3305175"/>
            <a:ext cx="257175" cy="88900"/>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9" name="Line 9"/>
          <p:cNvSpPr>
            <a:spLocks noChangeShapeType="1"/>
          </p:cNvSpPr>
          <p:nvPr/>
        </p:nvSpPr>
        <p:spPr bwMode="auto">
          <a:xfrm>
            <a:off x="2000250" y="3305175"/>
            <a:ext cx="257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0" name="Line 10"/>
          <p:cNvSpPr>
            <a:spLocks noChangeShapeType="1"/>
          </p:cNvSpPr>
          <p:nvPr/>
        </p:nvSpPr>
        <p:spPr bwMode="auto">
          <a:xfrm>
            <a:off x="733425" y="2085975"/>
            <a:ext cx="0" cy="127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 name="Line 11"/>
          <p:cNvSpPr>
            <a:spLocks noChangeShapeType="1"/>
          </p:cNvSpPr>
          <p:nvPr/>
        </p:nvSpPr>
        <p:spPr bwMode="auto">
          <a:xfrm>
            <a:off x="733425" y="2076450"/>
            <a:ext cx="5619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8" name="Text Box 12"/>
          <p:cNvSpPr txBox="1">
            <a:spLocks noChangeArrowheads="1"/>
          </p:cNvSpPr>
          <p:nvPr/>
        </p:nvSpPr>
        <p:spPr bwMode="auto">
          <a:xfrm>
            <a:off x="419100" y="18288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t>O</a:t>
            </a:r>
          </a:p>
        </p:txBody>
      </p:sp>
      <p:sp>
        <p:nvSpPr>
          <p:cNvPr id="141" name="Text Box 13"/>
          <p:cNvSpPr txBox="1">
            <a:spLocks noChangeArrowheads="1"/>
          </p:cNvSpPr>
          <p:nvPr/>
        </p:nvSpPr>
        <p:spPr bwMode="auto">
          <a:xfrm>
            <a:off x="962025" y="17526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t>x</a:t>
            </a:r>
          </a:p>
        </p:txBody>
      </p:sp>
      <p:sp>
        <p:nvSpPr>
          <p:cNvPr id="150" name="Text Box 14"/>
          <p:cNvSpPr txBox="1">
            <a:spLocks noChangeArrowheads="1"/>
          </p:cNvSpPr>
          <p:nvPr/>
        </p:nvSpPr>
        <p:spPr bwMode="auto">
          <a:xfrm>
            <a:off x="361950" y="30575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t>z</a:t>
            </a:r>
          </a:p>
        </p:txBody>
      </p:sp>
      <p:sp>
        <p:nvSpPr>
          <p:cNvPr id="151" name="Line 15"/>
          <p:cNvSpPr>
            <a:spLocks noChangeShapeType="1"/>
          </p:cNvSpPr>
          <p:nvPr/>
        </p:nvSpPr>
        <p:spPr bwMode="auto">
          <a:xfrm>
            <a:off x="2124075" y="2847975"/>
            <a:ext cx="0" cy="409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2" name="Text Box 16"/>
          <p:cNvSpPr txBox="1">
            <a:spLocks noChangeArrowheads="1"/>
          </p:cNvSpPr>
          <p:nvPr/>
        </p:nvSpPr>
        <p:spPr bwMode="auto">
          <a:xfrm>
            <a:off x="2152650" y="2581275"/>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b="1">
                <a:latin typeface="Symbol" pitchFamily="18" charset="2"/>
              </a:rPr>
              <a:t>s</a:t>
            </a:r>
            <a:r>
              <a:rPr lang="fr-FR" altLang="fr-FR" sz="2000" b="1"/>
              <a:t>’</a:t>
            </a:r>
            <a:r>
              <a:rPr lang="fr-FR" altLang="fr-FR" sz="2000" b="1" baseline="-25000"/>
              <a:t>z</a:t>
            </a:r>
          </a:p>
        </p:txBody>
      </p:sp>
      <p:sp>
        <p:nvSpPr>
          <p:cNvPr id="153" name="Line 17"/>
          <p:cNvSpPr>
            <a:spLocks noChangeShapeType="1"/>
          </p:cNvSpPr>
          <p:nvPr/>
        </p:nvSpPr>
        <p:spPr bwMode="auto">
          <a:xfrm>
            <a:off x="774700" y="1466850"/>
            <a:ext cx="2362200" cy="0"/>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4" name="Line 18"/>
          <p:cNvSpPr>
            <a:spLocks noChangeShapeType="1"/>
          </p:cNvSpPr>
          <p:nvPr/>
        </p:nvSpPr>
        <p:spPr bwMode="auto">
          <a:xfrm>
            <a:off x="2524125" y="1492250"/>
            <a:ext cx="0" cy="5715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 name="Text Box 19"/>
          <p:cNvSpPr txBox="1">
            <a:spLocks noChangeArrowheads="1"/>
          </p:cNvSpPr>
          <p:nvPr/>
        </p:nvSpPr>
        <p:spPr bwMode="auto">
          <a:xfrm>
            <a:off x="2597150" y="1536700"/>
            <a:ext cx="62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t>D</a:t>
            </a:r>
          </a:p>
        </p:txBody>
      </p:sp>
      <p:sp>
        <p:nvSpPr>
          <p:cNvPr id="156" name="Rectangle 21"/>
          <p:cNvSpPr>
            <a:spLocks noChangeArrowheads="1"/>
          </p:cNvSpPr>
          <p:nvPr/>
        </p:nvSpPr>
        <p:spPr bwMode="auto">
          <a:xfrm>
            <a:off x="3405188" y="4932363"/>
            <a:ext cx="1734962" cy="31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fr-FR" altLang="fr-FR" dirty="0" err="1">
                <a:latin typeface="Symbol" pitchFamily="18" charset="2"/>
              </a:rPr>
              <a:t>s</a:t>
            </a:r>
            <a:r>
              <a:rPr lang="fr-FR" altLang="fr-FR" baseline="-25000" dirty="0" err="1"/>
              <a:t>z</a:t>
            </a:r>
            <a:r>
              <a:rPr lang="fr-FR" altLang="fr-FR" dirty="0"/>
              <a:t> = </a:t>
            </a:r>
            <a:r>
              <a:rPr lang="fr-FR" altLang="fr-FR" dirty="0" err="1">
                <a:latin typeface="Symbol" pitchFamily="18" charset="2"/>
              </a:rPr>
              <a:t>g</a:t>
            </a:r>
            <a:r>
              <a:rPr lang="fr-FR" altLang="fr-FR" baseline="-25000" dirty="0" err="1"/>
              <a:t>w</a:t>
            </a:r>
            <a:r>
              <a:rPr lang="fr-FR" altLang="fr-FR" dirty="0" err="1">
                <a:latin typeface="Symbol" pitchFamily="18" charset="2"/>
              </a:rPr>
              <a:t>.</a:t>
            </a:r>
            <a:r>
              <a:rPr lang="fr-FR" altLang="fr-FR" dirty="0" err="1"/>
              <a:t>D</a:t>
            </a:r>
            <a:r>
              <a:rPr lang="fr-FR" altLang="fr-FR" dirty="0"/>
              <a:t> + </a:t>
            </a:r>
            <a:r>
              <a:rPr lang="fr-FR" altLang="fr-FR" dirty="0" err="1">
                <a:latin typeface="Symbol" pitchFamily="18" charset="2"/>
              </a:rPr>
              <a:t>g</a:t>
            </a:r>
            <a:r>
              <a:rPr lang="fr-FR" altLang="fr-FR" baseline="-25000" dirty="0" err="1"/>
              <a:t>sat</a:t>
            </a:r>
            <a:r>
              <a:rPr lang="fr-FR" altLang="fr-FR" dirty="0" err="1"/>
              <a:t>z</a:t>
            </a:r>
            <a:r>
              <a:rPr lang="fr-FR" altLang="fr-FR" baseline="-25000" dirty="0" err="1"/>
              <a:t>M</a:t>
            </a:r>
            <a:endParaRPr lang="fr-FR" altLang="fr-FR" baseline="-25000" dirty="0"/>
          </a:p>
        </p:txBody>
      </p:sp>
      <p:sp>
        <p:nvSpPr>
          <p:cNvPr id="157" name="Rectangle 22"/>
          <p:cNvSpPr>
            <a:spLocks noChangeArrowheads="1"/>
          </p:cNvSpPr>
          <p:nvPr/>
        </p:nvSpPr>
        <p:spPr bwMode="auto">
          <a:xfrm>
            <a:off x="90488" y="4589463"/>
            <a:ext cx="3225498" cy="31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fr-FR" altLang="fr-FR" dirty="0"/>
              <a:t>avec </a:t>
            </a:r>
            <a:r>
              <a:rPr lang="fr-FR" altLang="fr-FR" dirty="0" err="1"/>
              <a:t>u</a:t>
            </a:r>
            <a:r>
              <a:rPr lang="fr-FR" altLang="fr-FR" baseline="-25000" dirty="0" err="1"/>
              <a:t>A</a:t>
            </a:r>
            <a:r>
              <a:rPr lang="fr-FR" altLang="fr-FR" dirty="0"/>
              <a:t> = </a:t>
            </a:r>
            <a:r>
              <a:rPr lang="fr-FR" altLang="fr-FR" dirty="0" err="1">
                <a:latin typeface="Symbol" panose="05050102010706020507" pitchFamily="18" charset="2"/>
              </a:rPr>
              <a:t>g</a:t>
            </a:r>
            <a:r>
              <a:rPr lang="fr-FR" altLang="fr-FR" baseline="-25000" dirty="0" err="1"/>
              <a:t>w</a:t>
            </a:r>
            <a:r>
              <a:rPr lang="fr-FR" altLang="fr-FR" dirty="0" err="1"/>
              <a:t>.D</a:t>
            </a:r>
            <a:r>
              <a:rPr lang="fr-FR" altLang="fr-FR" dirty="0"/>
              <a:t> et </a:t>
            </a:r>
            <a:r>
              <a:rPr lang="fr-FR" altLang="fr-FR" dirty="0" err="1"/>
              <a:t>z</a:t>
            </a:r>
            <a:r>
              <a:rPr lang="fr-FR" altLang="fr-FR" baseline="-25000" dirty="0" err="1"/>
              <a:t>A</a:t>
            </a:r>
            <a:r>
              <a:rPr lang="fr-FR" altLang="fr-FR" dirty="0"/>
              <a:t> = 0, il vient : </a:t>
            </a:r>
          </a:p>
        </p:txBody>
      </p:sp>
      <p:sp>
        <p:nvSpPr>
          <p:cNvPr id="158" name="Rectangle 23"/>
          <p:cNvSpPr>
            <a:spLocks noChangeArrowheads="1"/>
          </p:cNvSpPr>
          <p:nvPr/>
        </p:nvSpPr>
        <p:spPr bwMode="auto">
          <a:xfrm>
            <a:off x="209550" y="5637213"/>
            <a:ext cx="8096250" cy="53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50000"/>
              </a:spcBef>
            </a:pPr>
            <a:r>
              <a:rPr lang="fr-FR" altLang="fr-FR" dirty="0"/>
              <a:t>L’écoulement descendant transmet au squelette du sol une contrainte dirigée dans le sens de l’écoulement égale à </a:t>
            </a:r>
            <a:r>
              <a:rPr lang="fr-FR" altLang="fr-FR" dirty="0" err="1"/>
              <a:t>i</a:t>
            </a:r>
            <a:r>
              <a:rPr lang="fr-FR" altLang="fr-FR" dirty="0" err="1">
                <a:latin typeface="Symbol" panose="05050102010706020507" pitchFamily="18" charset="2"/>
              </a:rPr>
              <a:t>g</a:t>
            </a:r>
            <a:r>
              <a:rPr lang="fr-FR" altLang="fr-FR" baseline="-25000" dirty="0" err="1"/>
              <a:t>w</a:t>
            </a:r>
            <a:r>
              <a:rPr lang="fr-FR" altLang="fr-FR" dirty="0" err="1"/>
              <a:t>z</a:t>
            </a:r>
            <a:r>
              <a:rPr lang="fr-FR" altLang="fr-FR" dirty="0"/>
              <a:t>.</a:t>
            </a:r>
          </a:p>
        </p:txBody>
      </p:sp>
      <p:sp>
        <p:nvSpPr>
          <p:cNvPr id="159" name="Text Box 24"/>
          <p:cNvSpPr txBox="1">
            <a:spLocks noChangeArrowheads="1"/>
          </p:cNvSpPr>
          <p:nvPr/>
        </p:nvSpPr>
        <p:spPr bwMode="auto">
          <a:xfrm>
            <a:off x="1587500" y="1765300"/>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solidFill>
                  <a:srgbClr val="000099"/>
                </a:solidFill>
              </a:rPr>
              <a:t>A</a:t>
            </a:r>
          </a:p>
        </p:txBody>
      </p:sp>
      <p:sp>
        <p:nvSpPr>
          <p:cNvPr id="166" name="Text Box 25"/>
          <p:cNvSpPr txBox="1">
            <a:spLocks noChangeArrowheads="1"/>
          </p:cNvSpPr>
          <p:nvPr/>
        </p:nvSpPr>
        <p:spPr bwMode="auto">
          <a:xfrm>
            <a:off x="1511300" y="3098800"/>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solidFill>
                  <a:srgbClr val="000099"/>
                </a:solidFill>
              </a:rPr>
              <a:t>M</a:t>
            </a:r>
          </a:p>
        </p:txBody>
      </p:sp>
      <p:graphicFrame>
        <p:nvGraphicFramePr>
          <p:cNvPr id="167" name="Object 26"/>
          <p:cNvGraphicFramePr>
            <a:graphicFrameLocks noChangeAspect="1"/>
          </p:cNvGraphicFramePr>
          <p:nvPr>
            <p:extLst>
              <p:ext uri="{D42A27DB-BD31-4B8C-83A1-F6EECF244321}">
                <p14:modId xmlns:p14="http://schemas.microsoft.com/office/powerpoint/2010/main" val="454703237"/>
              </p:ext>
            </p:extLst>
          </p:nvPr>
        </p:nvGraphicFramePr>
        <p:xfrm>
          <a:off x="3440113" y="1531201"/>
          <a:ext cx="1341437" cy="756387"/>
        </p:xfrm>
        <a:graphic>
          <a:graphicData uri="http://schemas.openxmlformats.org/presentationml/2006/ole">
            <mc:AlternateContent xmlns:mc="http://schemas.openxmlformats.org/markup-compatibility/2006">
              <mc:Choice xmlns:v="urn:schemas-microsoft-com:vml" Requires="v">
                <p:oleObj spid="_x0000_s80048" name="Equation" r:id="rId4" imgW="672840" imgH="380880" progId="Equation.DSMT4">
                  <p:embed/>
                </p:oleObj>
              </mc:Choice>
              <mc:Fallback>
                <p:oleObj name="Equation" r:id="rId4" imgW="672840" imgH="380880" progId="Equation.DSMT4">
                  <p:embed/>
                  <p:pic>
                    <p:nvPicPr>
                      <p:cNvPr id="0" name=""/>
                      <p:cNvPicPr>
                        <a:picLocks noChangeAspect="1" noChangeArrowheads="1"/>
                      </p:cNvPicPr>
                      <p:nvPr/>
                    </p:nvPicPr>
                    <p:blipFill>
                      <a:blip r:embed="rId5"/>
                      <a:srcRect/>
                      <a:stretch>
                        <a:fillRect/>
                      </a:stretch>
                    </p:blipFill>
                    <p:spPr bwMode="auto">
                      <a:xfrm>
                        <a:off x="3440113" y="1531201"/>
                        <a:ext cx="1341437" cy="756387"/>
                      </a:xfrm>
                      <a:prstGeom prst="rect">
                        <a:avLst/>
                      </a:prstGeom>
                      <a:noFill/>
                      <a:ln>
                        <a:noFill/>
                      </a:ln>
                      <a:effectLst/>
                    </p:spPr>
                  </p:pic>
                </p:oleObj>
              </mc:Fallback>
            </mc:AlternateContent>
          </a:graphicData>
        </a:graphic>
      </p:graphicFrame>
      <p:graphicFrame>
        <p:nvGraphicFramePr>
          <p:cNvPr id="168" name="Object 28"/>
          <p:cNvGraphicFramePr>
            <a:graphicFrameLocks noChangeAspect="1"/>
          </p:cNvGraphicFramePr>
          <p:nvPr>
            <p:extLst>
              <p:ext uri="{D42A27DB-BD31-4B8C-83A1-F6EECF244321}">
                <p14:modId xmlns:p14="http://schemas.microsoft.com/office/powerpoint/2010/main" val="4034239225"/>
              </p:ext>
            </p:extLst>
          </p:nvPr>
        </p:nvGraphicFramePr>
        <p:xfrm>
          <a:off x="5170488" y="1577975"/>
          <a:ext cx="1325562" cy="671513"/>
        </p:xfrm>
        <a:graphic>
          <a:graphicData uri="http://schemas.openxmlformats.org/presentationml/2006/ole">
            <mc:AlternateContent xmlns:mc="http://schemas.openxmlformats.org/markup-compatibility/2006">
              <mc:Choice xmlns:v="urn:schemas-microsoft-com:vml" Requires="v">
                <p:oleObj spid="_x0000_s80049" name="Equation" r:id="rId6" imgW="749160" imgH="380880" progId="Equation.DSMT4">
                  <p:embed/>
                </p:oleObj>
              </mc:Choice>
              <mc:Fallback>
                <p:oleObj name="Equation" r:id="rId6" imgW="749160" imgH="380880" progId="Equation.DSMT4">
                  <p:embed/>
                  <p:pic>
                    <p:nvPicPr>
                      <p:cNvPr id="0" name=""/>
                      <p:cNvPicPr>
                        <a:picLocks noChangeAspect="1" noChangeArrowheads="1"/>
                      </p:cNvPicPr>
                      <p:nvPr/>
                    </p:nvPicPr>
                    <p:blipFill>
                      <a:blip r:embed="rId7"/>
                      <a:srcRect/>
                      <a:stretch>
                        <a:fillRect/>
                      </a:stretch>
                    </p:blipFill>
                    <p:spPr bwMode="auto">
                      <a:xfrm>
                        <a:off x="5170488" y="1577975"/>
                        <a:ext cx="1325562" cy="671513"/>
                      </a:xfrm>
                      <a:prstGeom prst="rect">
                        <a:avLst/>
                      </a:prstGeom>
                      <a:noFill/>
                      <a:ln>
                        <a:noFill/>
                      </a:ln>
                      <a:effectLst/>
                    </p:spPr>
                  </p:pic>
                </p:oleObj>
              </mc:Fallback>
            </mc:AlternateContent>
          </a:graphicData>
        </a:graphic>
      </p:graphicFrame>
      <p:graphicFrame>
        <p:nvGraphicFramePr>
          <p:cNvPr id="169" name="Object 29"/>
          <p:cNvGraphicFramePr>
            <a:graphicFrameLocks noChangeAspect="1"/>
          </p:cNvGraphicFramePr>
          <p:nvPr>
            <p:extLst>
              <p:ext uri="{D42A27DB-BD31-4B8C-83A1-F6EECF244321}">
                <p14:modId xmlns:p14="http://schemas.microsoft.com/office/powerpoint/2010/main" val="3507153968"/>
              </p:ext>
            </p:extLst>
          </p:nvPr>
        </p:nvGraphicFramePr>
        <p:xfrm>
          <a:off x="3533775" y="2394087"/>
          <a:ext cx="3895725" cy="771388"/>
        </p:xfrm>
        <a:graphic>
          <a:graphicData uri="http://schemas.openxmlformats.org/presentationml/2006/ole">
            <mc:AlternateContent xmlns:mc="http://schemas.openxmlformats.org/markup-compatibility/2006">
              <mc:Choice xmlns:v="urn:schemas-microsoft-com:vml" Requires="v">
                <p:oleObj spid="_x0000_s80050" name="Equation" r:id="rId8" imgW="2234880" imgH="444240" progId="Equation.3">
                  <p:embed/>
                </p:oleObj>
              </mc:Choice>
              <mc:Fallback>
                <p:oleObj name="Equation" r:id="rId8" imgW="223488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3775" y="2394087"/>
                        <a:ext cx="3895725" cy="771388"/>
                      </a:xfrm>
                      <a:prstGeom prst="rect">
                        <a:avLst/>
                      </a:prstGeom>
                      <a:noFill/>
                      <a:ln>
                        <a:noFill/>
                      </a:ln>
                      <a:effectLst/>
                    </p:spPr>
                  </p:pic>
                </p:oleObj>
              </mc:Fallback>
            </mc:AlternateContent>
          </a:graphicData>
        </a:graphic>
      </p:graphicFrame>
      <p:graphicFrame>
        <p:nvGraphicFramePr>
          <p:cNvPr id="170" name="Object 30"/>
          <p:cNvGraphicFramePr>
            <a:graphicFrameLocks noChangeAspect="1"/>
          </p:cNvGraphicFramePr>
          <p:nvPr>
            <p:extLst>
              <p:ext uri="{D42A27DB-BD31-4B8C-83A1-F6EECF244321}">
                <p14:modId xmlns:p14="http://schemas.microsoft.com/office/powerpoint/2010/main" val="2634824131"/>
              </p:ext>
            </p:extLst>
          </p:nvPr>
        </p:nvGraphicFramePr>
        <p:xfrm>
          <a:off x="-30163" y="3551238"/>
          <a:ext cx="3414713" cy="750887"/>
        </p:xfrm>
        <a:graphic>
          <a:graphicData uri="http://schemas.openxmlformats.org/presentationml/2006/ole">
            <mc:AlternateContent xmlns:mc="http://schemas.openxmlformats.org/markup-compatibility/2006">
              <mc:Choice xmlns:v="urn:schemas-microsoft-com:vml" Requires="v">
                <p:oleObj spid="_x0000_s80051" name="Equation" r:id="rId10" imgW="1726920" imgH="380880" progId="Equation.DSMT4">
                  <p:embed/>
                </p:oleObj>
              </mc:Choice>
              <mc:Fallback>
                <p:oleObj name="Equation" r:id="rId10" imgW="1726920" imgH="380880" progId="Equation.DSMT4">
                  <p:embed/>
                  <p:pic>
                    <p:nvPicPr>
                      <p:cNvPr id="0" name=""/>
                      <p:cNvPicPr>
                        <a:picLocks noChangeAspect="1" noChangeArrowheads="1"/>
                      </p:cNvPicPr>
                      <p:nvPr/>
                    </p:nvPicPr>
                    <p:blipFill>
                      <a:blip r:embed="rId11"/>
                      <a:srcRect/>
                      <a:stretch>
                        <a:fillRect/>
                      </a:stretch>
                    </p:blipFill>
                    <p:spPr bwMode="auto">
                      <a:xfrm>
                        <a:off x="-30163" y="3551238"/>
                        <a:ext cx="3414713" cy="750887"/>
                      </a:xfrm>
                      <a:prstGeom prst="rect">
                        <a:avLst/>
                      </a:prstGeom>
                      <a:noFill/>
                      <a:ln>
                        <a:noFill/>
                      </a:ln>
                      <a:effectLst/>
                    </p:spPr>
                  </p:pic>
                </p:oleObj>
              </mc:Fallback>
            </mc:AlternateContent>
          </a:graphicData>
        </a:graphic>
      </p:graphicFrame>
      <p:graphicFrame>
        <p:nvGraphicFramePr>
          <p:cNvPr id="171" name="Object 31"/>
          <p:cNvGraphicFramePr>
            <a:graphicFrameLocks noChangeAspect="1"/>
          </p:cNvGraphicFramePr>
          <p:nvPr>
            <p:extLst>
              <p:ext uri="{D42A27DB-BD31-4B8C-83A1-F6EECF244321}">
                <p14:modId xmlns:p14="http://schemas.microsoft.com/office/powerpoint/2010/main" val="2457046081"/>
              </p:ext>
            </p:extLst>
          </p:nvPr>
        </p:nvGraphicFramePr>
        <p:xfrm>
          <a:off x="3749675" y="3632200"/>
          <a:ext cx="3578225" cy="479425"/>
        </p:xfrm>
        <a:graphic>
          <a:graphicData uri="http://schemas.openxmlformats.org/presentationml/2006/ole">
            <mc:AlternateContent xmlns:mc="http://schemas.openxmlformats.org/markup-compatibility/2006">
              <mc:Choice xmlns:v="urn:schemas-microsoft-com:vml" Requires="v">
                <p:oleObj spid="_x0000_s80052" name="Equation" r:id="rId12" imgW="1790640" imgH="241200" progId="Equation.DSMT4">
                  <p:embed/>
                </p:oleObj>
              </mc:Choice>
              <mc:Fallback>
                <p:oleObj name="Equation" r:id="rId12" imgW="1790640" imgH="241200" progId="Equation.DSMT4">
                  <p:embed/>
                  <p:pic>
                    <p:nvPicPr>
                      <p:cNvPr id="0" name=""/>
                      <p:cNvPicPr>
                        <a:picLocks noChangeAspect="1" noChangeArrowheads="1"/>
                      </p:cNvPicPr>
                      <p:nvPr/>
                    </p:nvPicPr>
                    <p:blipFill>
                      <a:blip r:embed="rId13"/>
                      <a:srcRect/>
                      <a:stretch>
                        <a:fillRect/>
                      </a:stretch>
                    </p:blipFill>
                    <p:spPr bwMode="auto">
                      <a:xfrm>
                        <a:off x="3749675" y="3632200"/>
                        <a:ext cx="3578225" cy="479425"/>
                      </a:xfrm>
                      <a:prstGeom prst="rect">
                        <a:avLst/>
                      </a:prstGeom>
                      <a:noFill/>
                      <a:ln>
                        <a:noFill/>
                      </a:ln>
                      <a:effectLst/>
                    </p:spPr>
                  </p:pic>
                </p:oleObj>
              </mc:Fallback>
            </mc:AlternateContent>
          </a:graphicData>
        </a:graphic>
      </p:graphicFrame>
      <p:graphicFrame>
        <p:nvGraphicFramePr>
          <p:cNvPr id="172" name="Object 32"/>
          <p:cNvGraphicFramePr>
            <a:graphicFrameLocks noChangeAspect="1"/>
          </p:cNvGraphicFramePr>
          <p:nvPr>
            <p:extLst>
              <p:ext uri="{D42A27DB-BD31-4B8C-83A1-F6EECF244321}">
                <p14:modId xmlns:p14="http://schemas.microsoft.com/office/powerpoint/2010/main" val="881710716"/>
              </p:ext>
            </p:extLst>
          </p:nvPr>
        </p:nvGraphicFramePr>
        <p:xfrm>
          <a:off x="3270250" y="4537075"/>
          <a:ext cx="2546350" cy="366713"/>
        </p:xfrm>
        <a:graphic>
          <a:graphicData uri="http://schemas.openxmlformats.org/presentationml/2006/ole">
            <mc:AlternateContent xmlns:mc="http://schemas.openxmlformats.org/markup-compatibility/2006">
              <mc:Choice xmlns:v="urn:schemas-microsoft-com:vml" Requires="v">
                <p:oleObj spid="_x0000_s80053" name="Equation" r:id="rId14" imgW="1320480" imgH="190440" progId="Equation.DSMT4">
                  <p:embed/>
                </p:oleObj>
              </mc:Choice>
              <mc:Fallback>
                <p:oleObj name="Equation" r:id="rId14" imgW="1320480" imgH="190440" progId="Equation.DSMT4">
                  <p:embed/>
                  <p:pic>
                    <p:nvPicPr>
                      <p:cNvPr id="0" name=""/>
                      <p:cNvPicPr>
                        <a:picLocks noChangeAspect="1" noChangeArrowheads="1"/>
                      </p:cNvPicPr>
                      <p:nvPr/>
                    </p:nvPicPr>
                    <p:blipFill>
                      <a:blip r:embed="rId15"/>
                      <a:srcRect/>
                      <a:stretch>
                        <a:fillRect/>
                      </a:stretch>
                    </p:blipFill>
                    <p:spPr bwMode="auto">
                      <a:xfrm>
                        <a:off x="3270250" y="4537075"/>
                        <a:ext cx="2546350" cy="366713"/>
                      </a:xfrm>
                      <a:prstGeom prst="rect">
                        <a:avLst/>
                      </a:prstGeom>
                      <a:noFill/>
                      <a:ln>
                        <a:noFill/>
                      </a:ln>
                      <a:effectLst/>
                    </p:spPr>
                  </p:pic>
                </p:oleObj>
              </mc:Fallback>
            </mc:AlternateContent>
          </a:graphicData>
        </a:graphic>
      </p:graphicFrame>
      <p:sp>
        <p:nvSpPr>
          <p:cNvPr id="173" name="AutoShape 34"/>
          <p:cNvSpPr>
            <a:spLocks noChangeArrowheads="1"/>
          </p:cNvSpPr>
          <p:nvPr/>
        </p:nvSpPr>
        <p:spPr bwMode="auto">
          <a:xfrm>
            <a:off x="957263" y="2379663"/>
            <a:ext cx="422275" cy="538162"/>
          </a:xfrm>
          <a:prstGeom prst="downArrow">
            <a:avLst>
              <a:gd name="adj1" fmla="val 50000"/>
              <a:gd name="adj2" fmla="val 318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4521" name="Rectangle 64520"/>
          <p:cNvSpPr/>
          <p:nvPr/>
        </p:nvSpPr>
        <p:spPr>
          <a:xfrm>
            <a:off x="5195314" y="4967484"/>
            <a:ext cx="1858522" cy="317074"/>
          </a:xfrm>
          <a:prstGeom prst="rect">
            <a:avLst/>
          </a:prstGeom>
        </p:spPr>
        <p:txBody>
          <a:bodyPr wrap="none">
            <a:spAutoFit/>
          </a:bodyPr>
          <a:lstStyle/>
          <a:p>
            <a:pPr>
              <a:lnSpc>
                <a:spcPct val="80000"/>
              </a:lnSpc>
              <a:spcBef>
                <a:spcPct val="50000"/>
              </a:spcBef>
            </a:pPr>
            <a:r>
              <a:rPr lang="fr-FR" altLang="fr-FR" dirty="0"/>
              <a:t>et</a:t>
            </a:r>
            <a:r>
              <a:rPr lang="fr-FR" altLang="fr-FR" dirty="0">
                <a:latin typeface="Symbol" pitchFamily="18" charset="2"/>
              </a:rPr>
              <a:t> s</a:t>
            </a:r>
            <a:r>
              <a:rPr lang="fr-FR" altLang="fr-FR" dirty="0"/>
              <a:t>’</a:t>
            </a:r>
            <a:r>
              <a:rPr lang="fr-FR" altLang="fr-FR" baseline="-25000" dirty="0"/>
              <a:t>z</a:t>
            </a:r>
            <a:r>
              <a:rPr lang="fr-FR" altLang="fr-FR" dirty="0"/>
              <a:t> = (</a:t>
            </a:r>
            <a:r>
              <a:rPr lang="fr-FR" altLang="fr-FR" dirty="0">
                <a:latin typeface="Symbol" pitchFamily="18" charset="2"/>
              </a:rPr>
              <a:t>g</a:t>
            </a:r>
            <a:r>
              <a:rPr lang="fr-FR" altLang="fr-FR" dirty="0"/>
              <a:t>’+</a:t>
            </a:r>
            <a:r>
              <a:rPr lang="fr-FR" altLang="fr-FR" dirty="0" err="1"/>
              <a:t>i</a:t>
            </a:r>
            <a:r>
              <a:rPr lang="fr-FR" altLang="fr-FR" dirty="0" err="1">
                <a:latin typeface="Symbol" pitchFamily="18" charset="2"/>
              </a:rPr>
              <a:t>g</a:t>
            </a:r>
            <a:r>
              <a:rPr lang="fr-FR" altLang="fr-FR" baseline="-25000" dirty="0" err="1"/>
              <a:t>w</a:t>
            </a:r>
            <a:r>
              <a:rPr lang="fr-FR" altLang="fr-FR" dirty="0"/>
              <a:t>).</a:t>
            </a:r>
            <a:r>
              <a:rPr lang="fr-FR" altLang="fr-FR" dirty="0" err="1"/>
              <a:t>z</a:t>
            </a:r>
            <a:r>
              <a:rPr lang="fr-FR" altLang="fr-FR" baseline="-25000" dirty="0" err="1"/>
              <a:t>M</a:t>
            </a:r>
            <a:endParaRPr lang="fr-FR" altLang="fr-FR" baseline="-25000" dirty="0"/>
          </a:p>
        </p:txBody>
      </p:sp>
    </p:spTree>
    <p:extLst>
      <p:ext uri="{BB962C8B-B14F-4D97-AF65-F5344CB8AC3E}">
        <p14:creationId xmlns:p14="http://schemas.microsoft.com/office/powerpoint/2010/main" val="37961382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3169394" cy="400110"/>
          </a:xfrm>
          <a:prstGeom prst="rect">
            <a:avLst/>
          </a:prstGeom>
          <a:noFill/>
        </p:spPr>
        <p:txBody>
          <a:bodyPr wrap="none" rtlCol="0">
            <a:spAutoFit/>
          </a:bodyPr>
          <a:lstStyle/>
          <a:p>
            <a:r>
              <a:rPr lang="fr-FR" sz="2000" b="1" dirty="0"/>
              <a:t>12. Prise en compte de l’eau</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69</a:t>
            </a:fld>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6"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2" name="ZoneTexte 64511"/>
          <p:cNvSpPr txBox="1"/>
          <p:nvPr/>
        </p:nvSpPr>
        <p:spPr>
          <a:xfrm>
            <a:off x="113414" y="537387"/>
            <a:ext cx="8792462" cy="646331"/>
          </a:xfrm>
          <a:prstGeom prst="rect">
            <a:avLst/>
          </a:prstGeom>
          <a:noFill/>
        </p:spPr>
        <p:txBody>
          <a:bodyPr wrap="square" rtlCol="0">
            <a:spAutoFit/>
          </a:bodyPr>
          <a:lstStyle/>
          <a:p>
            <a:r>
              <a:rPr lang="fr-FR" dirty="0"/>
              <a:t>L’effet « moteur » d’une nappe statique est diminué lorsqu’il y a un écoulement ascendant le long de l’écran.</a:t>
            </a:r>
          </a:p>
        </p:txBody>
      </p:sp>
      <p:sp>
        <p:nvSpPr>
          <p:cNvPr id="91" name="Line 7"/>
          <p:cNvSpPr>
            <a:spLocks noChangeShapeType="1"/>
          </p:cNvSpPr>
          <p:nvPr/>
        </p:nvSpPr>
        <p:spPr bwMode="auto">
          <a:xfrm>
            <a:off x="952500" y="2076450"/>
            <a:ext cx="2228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 name="Rectangle 8" descr="Diagonales larges vers le haut"/>
          <p:cNvSpPr>
            <a:spLocks noChangeArrowheads="1"/>
          </p:cNvSpPr>
          <p:nvPr/>
        </p:nvSpPr>
        <p:spPr bwMode="auto">
          <a:xfrm>
            <a:off x="2009775" y="3305175"/>
            <a:ext cx="257175" cy="88900"/>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3" name="Line 9"/>
          <p:cNvSpPr>
            <a:spLocks noChangeShapeType="1"/>
          </p:cNvSpPr>
          <p:nvPr/>
        </p:nvSpPr>
        <p:spPr bwMode="auto">
          <a:xfrm>
            <a:off x="2000250" y="3305175"/>
            <a:ext cx="257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 name="Line 10"/>
          <p:cNvSpPr>
            <a:spLocks noChangeShapeType="1"/>
          </p:cNvSpPr>
          <p:nvPr/>
        </p:nvSpPr>
        <p:spPr bwMode="auto">
          <a:xfrm>
            <a:off x="733425" y="2085975"/>
            <a:ext cx="0" cy="127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5" name="Line 11"/>
          <p:cNvSpPr>
            <a:spLocks noChangeShapeType="1"/>
          </p:cNvSpPr>
          <p:nvPr/>
        </p:nvSpPr>
        <p:spPr bwMode="auto">
          <a:xfrm>
            <a:off x="733425" y="2076450"/>
            <a:ext cx="5619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6" name="Text Box 12"/>
          <p:cNvSpPr txBox="1">
            <a:spLocks noChangeArrowheads="1"/>
          </p:cNvSpPr>
          <p:nvPr/>
        </p:nvSpPr>
        <p:spPr bwMode="auto">
          <a:xfrm>
            <a:off x="419100" y="18288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t>O</a:t>
            </a:r>
          </a:p>
        </p:txBody>
      </p:sp>
      <p:sp>
        <p:nvSpPr>
          <p:cNvPr id="97" name="Text Box 13"/>
          <p:cNvSpPr txBox="1">
            <a:spLocks noChangeArrowheads="1"/>
          </p:cNvSpPr>
          <p:nvPr/>
        </p:nvSpPr>
        <p:spPr bwMode="auto">
          <a:xfrm>
            <a:off x="962025" y="17526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t>x</a:t>
            </a:r>
          </a:p>
        </p:txBody>
      </p:sp>
      <p:sp>
        <p:nvSpPr>
          <p:cNvPr id="98" name="Text Box 14"/>
          <p:cNvSpPr txBox="1">
            <a:spLocks noChangeArrowheads="1"/>
          </p:cNvSpPr>
          <p:nvPr/>
        </p:nvSpPr>
        <p:spPr bwMode="auto">
          <a:xfrm>
            <a:off x="361950" y="30575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t>z</a:t>
            </a:r>
          </a:p>
        </p:txBody>
      </p:sp>
      <p:sp>
        <p:nvSpPr>
          <p:cNvPr id="99" name="Line 15"/>
          <p:cNvSpPr>
            <a:spLocks noChangeShapeType="1"/>
          </p:cNvSpPr>
          <p:nvPr/>
        </p:nvSpPr>
        <p:spPr bwMode="auto">
          <a:xfrm>
            <a:off x="2124075" y="2847975"/>
            <a:ext cx="0" cy="409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 name="Text Box 16"/>
          <p:cNvSpPr txBox="1">
            <a:spLocks noChangeArrowheads="1"/>
          </p:cNvSpPr>
          <p:nvPr/>
        </p:nvSpPr>
        <p:spPr bwMode="auto">
          <a:xfrm>
            <a:off x="2152650" y="2581275"/>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b="1">
                <a:latin typeface="Symbol" pitchFamily="18" charset="2"/>
              </a:rPr>
              <a:t>s</a:t>
            </a:r>
            <a:r>
              <a:rPr lang="fr-FR" altLang="fr-FR" sz="2000" b="1"/>
              <a:t>’</a:t>
            </a:r>
            <a:r>
              <a:rPr lang="fr-FR" altLang="fr-FR" sz="2000" b="1" baseline="-25000"/>
              <a:t>z</a:t>
            </a:r>
          </a:p>
        </p:txBody>
      </p:sp>
      <p:sp>
        <p:nvSpPr>
          <p:cNvPr id="101" name="Line 17"/>
          <p:cNvSpPr>
            <a:spLocks noChangeShapeType="1"/>
          </p:cNvSpPr>
          <p:nvPr/>
        </p:nvSpPr>
        <p:spPr bwMode="auto">
          <a:xfrm>
            <a:off x="774700" y="1466850"/>
            <a:ext cx="2362200" cy="0"/>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2" name="Line 18"/>
          <p:cNvSpPr>
            <a:spLocks noChangeShapeType="1"/>
          </p:cNvSpPr>
          <p:nvPr/>
        </p:nvSpPr>
        <p:spPr bwMode="auto">
          <a:xfrm>
            <a:off x="2524125" y="1492250"/>
            <a:ext cx="0" cy="5715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3" name="Text Box 19"/>
          <p:cNvSpPr txBox="1">
            <a:spLocks noChangeArrowheads="1"/>
          </p:cNvSpPr>
          <p:nvPr/>
        </p:nvSpPr>
        <p:spPr bwMode="auto">
          <a:xfrm>
            <a:off x="2597150" y="1536700"/>
            <a:ext cx="62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t>D</a:t>
            </a:r>
          </a:p>
        </p:txBody>
      </p:sp>
      <p:sp>
        <p:nvSpPr>
          <p:cNvPr id="104" name="Rectangle 21"/>
          <p:cNvSpPr>
            <a:spLocks noChangeArrowheads="1"/>
          </p:cNvSpPr>
          <p:nvPr/>
        </p:nvSpPr>
        <p:spPr bwMode="auto">
          <a:xfrm>
            <a:off x="3405188" y="4932363"/>
            <a:ext cx="1603516"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fr-FR" altLang="fr-FR" dirty="0" err="1">
                <a:latin typeface="Symbol" pitchFamily="18" charset="2"/>
              </a:rPr>
              <a:t>s</a:t>
            </a:r>
            <a:r>
              <a:rPr lang="fr-FR" altLang="fr-FR" baseline="-25000" dirty="0" err="1"/>
              <a:t>z</a:t>
            </a:r>
            <a:r>
              <a:rPr lang="fr-FR" altLang="fr-FR" dirty="0"/>
              <a:t> = </a:t>
            </a:r>
            <a:r>
              <a:rPr lang="fr-FR" altLang="fr-FR" dirty="0" err="1">
                <a:latin typeface="Symbol" pitchFamily="18" charset="2"/>
              </a:rPr>
              <a:t>g</a:t>
            </a:r>
            <a:r>
              <a:rPr lang="fr-FR" altLang="fr-FR" baseline="-25000" dirty="0" err="1"/>
              <a:t>w</a:t>
            </a:r>
            <a:r>
              <a:rPr lang="fr-FR" altLang="fr-FR" dirty="0" err="1">
                <a:latin typeface="Symbol" pitchFamily="18" charset="2"/>
              </a:rPr>
              <a:t>.</a:t>
            </a:r>
            <a:r>
              <a:rPr lang="fr-FR" altLang="fr-FR" dirty="0" err="1"/>
              <a:t>D</a:t>
            </a:r>
            <a:r>
              <a:rPr lang="fr-FR" altLang="fr-FR" dirty="0"/>
              <a:t> + </a:t>
            </a:r>
            <a:r>
              <a:rPr lang="fr-FR" altLang="fr-FR" dirty="0" err="1">
                <a:latin typeface="Symbol" pitchFamily="18" charset="2"/>
              </a:rPr>
              <a:t>g</a:t>
            </a:r>
            <a:r>
              <a:rPr lang="fr-FR" altLang="fr-FR" baseline="-25000" dirty="0" err="1"/>
              <a:t>sat</a:t>
            </a:r>
            <a:r>
              <a:rPr lang="fr-FR" altLang="fr-FR" dirty="0" err="1"/>
              <a:t>z</a:t>
            </a:r>
            <a:endParaRPr lang="fr-FR" altLang="fr-FR" baseline="-25000" dirty="0"/>
          </a:p>
        </p:txBody>
      </p:sp>
      <p:sp>
        <p:nvSpPr>
          <p:cNvPr id="105" name="Rectangle 22"/>
          <p:cNvSpPr>
            <a:spLocks noChangeArrowheads="1"/>
          </p:cNvSpPr>
          <p:nvPr/>
        </p:nvSpPr>
        <p:spPr bwMode="auto">
          <a:xfrm>
            <a:off x="90488" y="4589463"/>
            <a:ext cx="3225498" cy="31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fr-FR" altLang="fr-FR" dirty="0"/>
              <a:t>avec </a:t>
            </a:r>
            <a:r>
              <a:rPr lang="fr-FR" altLang="fr-FR" dirty="0" err="1"/>
              <a:t>u</a:t>
            </a:r>
            <a:r>
              <a:rPr lang="fr-FR" altLang="fr-FR" baseline="-25000" dirty="0" err="1"/>
              <a:t>A</a:t>
            </a:r>
            <a:r>
              <a:rPr lang="fr-FR" altLang="fr-FR" dirty="0"/>
              <a:t> = </a:t>
            </a:r>
            <a:r>
              <a:rPr lang="fr-FR" altLang="fr-FR" dirty="0" err="1">
                <a:latin typeface="Symbol" panose="05050102010706020507" pitchFamily="18" charset="2"/>
              </a:rPr>
              <a:t>g</a:t>
            </a:r>
            <a:r>
              <a:rPr lang="fr-FR" altLang="fr-FR" baseline="-25000" dirty="0" err="1"/>
              <a:t>w</a:t>
            </a:r>
            <a:r>
              <a:rPr lang="fr-FR" altLang="fr-FR" dirty="0" err="1"/>
              <a:t>.D</a:t>
            </a:r>
            <a:r>
              <a:rPr lang="fr-FR" altLang="fr-FR" dirty="0"/>
              <a:t> et </a:t>
            </a:r>
            <a:r>
              <a:rPr lang="fr-FR" altLang="fr-FR" dirty="0" err="1"/>
              <a:t>z</a:t>
            </a:r>
            <a:r>
              <a:rPr lang="fr-FR" altLang="fr-FR" baseline="-25000" dirty="0" err="1"/>
              <a:t>A</a:t>
            </a:r>
            <a:r>
              <a:rPr lang="fr-FR" altLang="fr-FR" dirty="0"/>
              <a:t> = 0, il vient : </a:t>
            </a:r>
          </a:p>
        </p:txBody>
      </p:sp>
      <p:sp>
        <p:nvSpPr>
          <p:cNvPr id="106" name="Rectangle 23"/>
          <p:cNvSpPr>
            <a:spLocks noChangeArrowheads="1"/>
          </p:cNvSpPr>
          <p:nvPr/>
        </p:nvSpPr>
        <p:spPr bwMode="auto">
          <a:xfrm>
            <a:off x="133350" y="5389563"/>
            <a:ext cx="8096250" cy="89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50000"/>
              </a:spcBef>
            </a:pPr>
            <a:r>
              <a:rPr lang="fr-FR" altLang="fr-FR" dirty="0"/>
              <a:t>L’écoulement ascendant réduit la contrainte effective de </a:t>
            </a:r>
            <a:r>
              <a:rPr lang="fr-FR" altLang="fr-FR" dirty="0" err="1"/>
              <a:t>i</a:t>
            </a:r>
            <a:r>
              <a:rPr lang="fr-FR" altLang="fr-FR" dirty="0" err="1">
                <a:latin typeface="Symbol" panose="05050102010706020507" pitchFamily="18" charset="2"/>
              </a:rPr>
              <a:t>g</a:t>
            </a:r>
            <a:r>
              <a:rPr lang="fr-FR" altLang="fr-FR" baseline="-25000" dirty="0" err="1"/>
              <a:t>w</a:t>
            </a:r>
            <a:r>
              <a:rPr lang="fr-FR" altLang="fr-FR" dirty="0" err="1"/>
              <a:t>z</a:t>
            </a:r>
            <a:r>
              <a:rPr lang="fr-FR" altLang="fr-FR" dirty="0"/>
              <a:t>. Si le gradient augmente, </a:t>
            </a:r>
            <a:r>
              <a:rPr lang="fr-FR" altLang="fr-FR" dirty="0">
                <a:latin typeface="Symbol" panose="05050102010706020507" pitchFamily="18" charset="2"/>
              </a:rPr>
              <a:t>s</a:t>
            </a:r>
            <a:r>
              <a:rPr lang="fr-FR" altLang="fr-FR" dirty="0"/>
              <a:t>’ peut s’annuler  : c’est le phénomène de </a:t>
            </a:r>
            <a:r>
              <a:rPr lang="fr-FR" altLang="fr-FR" dirty="0" err="1"/>
              <a:t>Boulance</a:t>
            </a:r>
            <a:r>
              <a:rPr lang="fr-FR" altLang="fr-FR" dirty="0"/>
              <a:t> qui se produit pour </a:t>
            </a:r>
          </a:p>
          <a:p>
            <a:pPr>
              <a:lnSpc>
                <a:spcPct val="80000"/>
              </a:lnSpc>
              <a:spcBef>
                <a:spcPct val="50000"/>
              </a:spcBef>
            </a:pPr>
            <a:r>
              <a:rPr lang="fr-FR" altLang="fr-FR" b="1" dirty="0" err="1"/>
              <a:t>i</a:t>
            </a:r>
            <a:r>
              <a:rPr lang="fr-FR" altLang="fr-FR" b="1" baseline="-25000" dirty="0" err="1"/>
              <a:t>c</a:t>
            </a:r>
            <a:r>
              <a:rPr lang="fr-FR" altLang="fr-FR" b="1" dirty="0"/>
              <a:t> = </a:t>
            </a:r>
            <a:r>
              <a:rPr lang="fr-FR" altLang="fr-FR" b="1" dirty="0">
                <a:latin typeface="Symbol" panose="05050102010706020507" pitchFamily="18" charset="2"/>
              </a:rPr>
              <a:t>g</a:t>
            </a:r>
            <a:r>
              <a:rPr lang="fr-FR" altLang="fr-FR" b="1" dirty="0"/>
              <a:t>’ / </a:t>
            </a:r>
            <a:r>
              <a:rPr lang="fr-FR" altLang="fr-FR" b="1" dirty="0" err="1">
                <a:latin typeface="Symbol" panose="05050102010706020507" pitchFamily="18" charset="2"/>
              </a:rPr>
              <a:t>g</a:t>
            </a:r>
            <a:r>
              <a:rPr lang="fr-FR" altLang="fr-FR" b="1" baseline="-25000" dirty="0" err="1"/>
              <a:t>w</a:t>
            </a:r>
            <a:endParaRPr lang="fr-FR" altLang="fr-FR" b="1" baseline="-25000" dirty="0"/>
          </a:p>
        </p:txBody>
      </p:sp>
      <p:sp>
        <p:nvSpPr>
          <p:cNvPr id="107" name="Text Box 24"/>
          <p:cNvSpPr txBox="1">
            <a:spLocks noChangeArrowheads="1"/>
          </p:cNvSpPr>
          <p:nvPr/>
        </p:nvSpPr>
        <p:spPr bwMode="auto">
          <a:xfrm>
            <a:off x="1587500" y="1765300"/>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solidFill>
                  <a:srgbClr val="000099"/>
                </a:solidFill>
              </a:rPr>
              <a:t>A</a:t>
            </a:r>
          </a:p>
        </p:txBody>
      </p:sp>
      <p:sp>
        <p:nvSpPr>
          <p:cNvPr id="108" name="Text Box 25"/>
          <p:cNvSpPr txBox="1">
            <a:spLocks noChangeArrowheads="1"/>
          </p:cNvSpPr>
          <p:nvPr/>
        </p:nvSpPr>
        <p:spPr bwMode="auto">
          <a:xfrm>
            <a:off x="1511300" y="3098800"/>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a:solidFill>
                  <a:srgbClr val="000099"/>
                </a:solidFill>
              </a:rPr>
              <a:t>M</a:t>
            </a:r>
          </a:p>
        </p:txBody>
      </p:sp>
      <p:graphicFrame>
        <p:nvGraphicFramePr>
          <p:cNvPr id="109" name="Object 26"/>
          <p:cNvGraphicFramePr>
            <a:graphicFrameLocks noChangeAspect="1"/>
          </p:cNvGraphicFramePr>
          <p:nvPr>
            <p:extLst>
              <p:ext uri="{D42A27DB-BD31-4B8C-83A1-F6EECF244321}">
                <p14:modId xmlns:p14="http://schemas.microsoft.com/office/powerpoint/2010/main" val="1189947653"/>
              </p:ext>
            </p:extLst>
          </p:nvPr>
        </p:nvGraphicFramePr>
        <p:xfrm>
          <a:off x="3440113" y="1531201"/>
          <a:ext cx="1341437" cy="756387"/>
        </p:xfrm>
        <a:graphic>
          <a:graphicData uri="http://schemas.openxmlformats.org/presentationml/2006/ole">
            <mc:AlternateContent xmlns:mc="http://schemas.openxmlformats.org/markup-compatibility/2006">
              <mc:Choice xmlns:v="urn:schemas-microsoft-com:vml" Requires="v">
                <p:oleObj spid="_x0000_s81069" name="Equation" r:id="rId4" imgW="672840" imgH="380880" progId="Equation.DSMT4">
                  <p:embed/>
                </p:oleObj>
              </mc:Choice>
              <mc:Fallback>
                <p:oleObj name="Equation" r:id="rId4" imgW="672840" imgH="380880" progId="Equation.DSMT4">
                  <p:embed/>
                  <p:pic>
                    <p:nvPicPr>
                      <p:cNvPr id="0" name=""/>
                      <p:cNvPicPr>
                        <a:picLocks noChangeAspect="1" noChangeArrowheads="1"/>
                      </p:cNvPicPr>
                      <p:nvPr/>
                    </p:nvPicPr>
                    <p:blipFill>
                      <a:blip r:embed="rId5"/>
                      <a:srcRect/>
                      <a:stretch>
                        <a:fillRect/>
                      </a:stretch>
                    </p:blipFill>
                    <p:spPr bwMode="auto">
                      <a:xfrm>
                        <a:off x="3440113" y="1531201"/>
                        <a:ext cx="1341437" cy="756387"/>
                      </a:xfrm>
                      <a:prstGeom prst="rect">
                        <a:avLst/>
                      </a:prstGeom>
                      <a:noFill/>
                      <a:ln>
                        <a:noFill/>
                      </a:ln>
                      <a:effectLst/>
                    </p:spPr>
                  </p:pic>
                </p:oleObj>
              </mc:Fallback>
            </mc:AlternateContent>
          </a:graphicData>
        </a:graphic>
      </p:graphicFrame>
      <p:graphicFrame>
        <p:nvGraphicFramePr>
          <p:cNvPr id="110" name="Object 28"/>
          <p:cNvGraphicFramePr>
            <a:graphicFrameLocks noChangeAspect="1"/>
          </p:cNvGraphicFramePr>
          <p:nvPr>
            <p:extLst>
              <p:ext uri="{D42A27DB-BD31-4B8C-83A1-F6EECF244321}">
                <p14:modId xmlns:p14="http://schemas.microsoft.com/office/powerpoint/2010/main" val="1077788258"/>
              </p:ext>
            </p:extLst>
          </p:nvPr>
        </p:nvGraphicFramePr>
        <p:xfrm>
          <a:off x="5170488" y="1577975"/>
          <a:ext cx="1325562" cy="671513"/>
        </p:xfrm>
        <a:graphic>
          <a:graphicData uri="http://schemas.openxmlformats.org/presentationml/2006/ole">
            <mc:AlternateContent xmlns:mc="http://schemas.openxmlformats.org/markup-compatibility/2006">
              <mc:Choice xmlns:v="urn:schemas-microsoft-com:vml" Requires="v">
                <p:oleObj spid="_x0000_s81070" name="Equation" r:id="rId6" imgW="749160" imgH="380880" progId="Equation.DSMT4">
                  <p:embed/>
                </p:oleObj>
              </mc:Choice>
              <mc:Fallback>
                <p:oleObj name="Equation" r:id="rId6" imgW="749160" imgH="380880" progId="Equation.DSMT4">
                  <p:embed/>
                  <p:pic>
                    <p:nvPicPr>
                      <p:cNvPr id="0" name=""/>
                      <p:cNvPicPr>
                        <a:picLocks noChangeAspect="1" noChangeArrowheads="1"/>
                      </p:cNvPicPr>
                      <p:nvPr/>
                    </p:nvPicPr>
                    <p:blipFill>
                      <a:blip r:embed="rId7"/>
                      <a:srcRect/>
                      <a:stretch>
                        <a:fillRect/>
                      </a:stretch>
                    </p:blipFill>
                    <p:spPr bwMode="auto">
                      <a:xfrm>
                        <a:off x="5170488" y="1577975"/>
                        <a:ext cx="1325562" cy="671513"/>
                      </a:xfrm>
                      <a:prstGeom prst="rect">
                        <a:avLst/>
                      </a:prstGeom>
                      <a:noFill/>
                      <a:ln>
                        <a:noFill/>
                      </a:ln>
                      <a:effectLst/>
                    </p:spPr>
                  </p:pic>
                </p:oleObj>
              </mc:Fallback>
            </mc:AlternateContent>
          </a:graphicData>
        </a:graphic>
      </p:graphicFrame>
      <p:graphicFrame>
        <p:nvGraphicFramePr>
          <p:cNvPr id="114" name="Object 32"/>
          <p:cNvGraphicFramePr>
            <a:graphicFrameLocks noChangeAspect="1"/>
          </p:cNvGraphicFramePr>
          <p:nvPr>
            <p:extLst>
              <p:ext uri="{D42A27DB-BD31-4B8C-83A1-F6EECF244321}">
                <p14:modId xmlns:p14="http://schemas.microsoft.com/office/powerpoint/2010/main" val="3170206717"/>
              </p:ext>
            </p:extLst>
          </p:nvPr>
        </p:nvGraphicFramePr>
        <p:xfrm>
          <a:off x="3270250" y="4537075"/>
          <a:ext cx="2546350" cy="366713"/>
        </p:xfrm>
        <a:graphic>
          <a:graphicData uri="http://schemas.openxmlformats.org/presentationml/2006/ole">
            <mc:AlternateContent xmlns:mc="http://schemas.openxmlformats.org/markup-compatibility/2006">
              <mc:Choice xmlns:v="urn:schemas-microsoft-com:vml" Requires="v">
                <p:oleObj spid="_x0000_s81071" name="Equation" r:id="rId8" imgW="1320480" imgH="190440" progId="Equation.DSMT4">
                  <p:embed/>
                </p:oleObj>
              </mc:Choice>
              <mc:Fallback>
                <p:oleObj name="Equation" r:id="rId8" imgW="1320480" imgH="190440" progId="Equation.DSMT4">
                  <p:embed/>
                  <p:pic>
                    <p:nvPicPr>
                      <p:cNvPr id="0" name=""/>
                      <p:cNvPicPr>
                        <a:picLocks noChangeAspect="1" noChangeArrowheads="1"/>
                      </p:cNvPicPr>
                      <p:nvPr/>
                    </p:nvPicPr>
                    <p:blipFill>
                      <a:blip r:embed="rId9"/>
                      <a:srcRect/>
                      <a:stretch>
                        <a:fillRect/>
                      </a:stretch>
                    </p:blipFill>
                    <p:spPr bwMode="auto">
                      <a:xfrm>
                        <a:off x="3270250" y="4537075"/>
                        <a:ext cx="2546350" cy="366713"/>
                      </a:xfrm>
                      <a:prstGeom prst="rect">
                        <a:avLst/>
                      </a:prstGeom>
                      <a:noFill/>
                      <a:ln>
                        <a:noFill/>
                      </a:ln>
                      <a:effectLst/>
                    </p:spPr>
                  </p:pic>
                </p:oleObj>
              </mc:Fallback>
            </mc:AlternateContent>
          </a:graphicData>
        </a:graphic>
      </p:graphicFrame>
      <p:sp>
        <p:nvSpPr>
          <p:cNvPr id="115" name="AutoShape 34"/>
          <p:cNvSpPr>
            <a:spLocks noChangeArrowheads="1"/>
          </p:cNvSpPr>
          <p:nvPr/>
        </p:nvSpPr>
        <p:spPr bwMode="auto">
          <a:xfrm flipV="1">
            <a:off x="957263" y="2379663"/>
            <a:ext cx="422275" cy="538162"/>
          </a:xfrm>
          <a:prstGeom prst="downArrow">
            <a:avLst>
              <a:gd name="adj1" fmla="val 50000"/>
              <a:gd name="adj2" fmla="val 318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6" name="Rectangle 115"/>
          <p:cNvSpPr/>
          <p:nvPr/>
        </p:nvSpPr>
        <p:spPr>
          <a:xfrm>
            <a:off x="5195314" y="4967484"/>
            <a:ext cx="1682192" cy="313932"/>
          </a:xfrm>
          <a:prstGeom prst="rect">
            <a:avLst/>
          </a:prstGeom>
        </p:spPr>
        <p:txBody>
          <a:bodyPr wrap="none">
            <a:spAutoFit/>
          </a:bodyPr>
          <a:lstStyle/>
          <a:p>
            <a:pPr>
              <a:lnSpc>
                <a:spcPct val="80000"/>
              </a:lnSpc>
              <a:spcBef>
                <a:spcPct val="50000"/>
              </a:spcBef>
            </a:pPr>
            <a:r>
              <a:rPr lang="fr-FR" altLang="fr-FR" dirty="0"/>
              <a:t>et</a:t>
            </a:r>
            <a:r>
              <a:rPr lang="fr-FR" altLang="fr-FR" dirty="0">
                <a:latin typeface="Symbol" pitchFamily="18" charset="2"/>
              </a:rPr>
              <a:t> s</a:t>
            </a:r>
            <a:r>
              <a:rPr lang="fr-FR" altLang="fr-FR" dirty="0"/>
              <a:t>’</a:t>
            </a:r>
            <a:r>
              <a:rPr lang="fr-FR" altLang="fr-FR" baseline="-25000" dirty="0"/>
              <a:t>z</a:t>
            </a:r>
            <a:r>
              <a:rPr lang="fr-FR" altLang="fr-FR" dirty="0"/>
              <a:t> = (</a:t>
            </a:r>
            <a:r>
              <a:rPr lang="fr-FR" altLang="fr-FR" dirty="0">
                <a:latin typeface="Symbol" pitchFamily="18" charset="2"/>
              </a:rPr>
              <a:t>g</a:t>
            </a:r>
            <a:r>
              <a:rPr lang="fr-FR" altLang="fr-FR" dirty="0"/>
              <a:t>’-</a:t>
            </a:r>
            <a:r>
              <a:rPr lang="fr-FR" altLang="fr-FR" dirty="0" err="1"/>
              <a:t>i</a:t>
            </a:r>
            <a:r>
              <a:rPr lang="fr-FR" altLang="fr-FR" dirty="0" err="1">
                <a:latin typeface="Symbol" pitchFamily="18" charset="2"/>
              </a:rPr>
              <a:t>g</a:t>
            </a:r>
            <a:r>
              <a:rPr lang="fr-FR" altLang="fr-FR" baseline="-25000" dirty="0" err="1"/>
              <a:t>w</a:t>
            </a:r>
            <a:r>
              <a:rPr lang="fr-FR" altLang="fr-FR" dirty="0"/>
              <a:t>).z</a:t>
            </a:r>
            <a:endParaRPr lang="fr-FR" altLang="fr-FR" baseline="-25000" dirty="0"/>
          </a:p>
        </p:txBody>
      </p:sp>
      <p:graphicFrame>
        <p:nvGraphicFramePr>
          <p:cNvPr id="2" name="Objet 1"/>
          <p:cNvGraphicFramePr>
            <a:graphicFrameLocks noChangeAspect="1"/>
          </p:cNvGraphicFramePr>
          <p:nvPr>
            <p:extLst>
              <p:ext uri="{D42A27DB-BD31-4B8C-83A1-F6EECF244321}">
                <p14:modId xmlns:p14="http://schemas.microsoft.com/office/powerpoint/2010/main" val="3133791343"/>
              </p:ext>
            </p:extLst>
          </p:nvPr>
        </p:nvGraphicFramePr>
        <p:xfrm>
          <a:off x="3708400" y="2497138"/>
          <a:ext cx="3814763" cy="730250"/>
        </p:xfrm>
        <a:graphic>
          <a:graphicData uri="http://schemas.openxmlformats.org/presentationml/2006/ole">
            <mc:AlternateContent xmlns:mc="http://schemas.openxmlformats.org/markup-compatibility/2006">
              <mc:Choice xmlns:v="urn:schemas-microsoft-com:vml" Requires="v">
                <p:oleObj spid="_x0000_s81072" name="Equation" r:id="rId10" imgW="1981080" imgH="380880" progId="Equation.DSMT4">
                  <p:embed/>
                </p:oleObj>
              </mc:Choice>
              <mc:Fallback>
                <p:oleObj name="Equation" r:id="rId10" imgW="1981080" imgH="380880" progId="Equation.DSMT4">
                  <p:embed/>
                  <p:pic>
                    <p:nvPicPr>
                      <p:cNvPr id="0" name="Object 27"/>
                      <p:cNvPicPr>
                        <a:picLocks noChangeAspect="1" noChangeArrowheads="1"/>
                      </p:cNvPicPr>
                      <p:nvPr/>
                    </p:nvPicPr>
                    <p:blipFill>
                      <a:blip r:embed="rId11"/>
                      <a:srcRect/>
                      <a:stretch>
                        <a:fillRect/>
                      </a:stretch>
                    </p:blipFill>
                    <p:spPr bwMode="auto">
                      <a:xfrm>
                        <a:off x="3708400" y="2497138"/>
                        <a:ext cx="38147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17" name="Objet 64516"/>
          <p:cNvGraphicFramePr>
            <a:graphicFrameLocks noChangeAspect="1"/>
          </p:cNvGraphicFramePr>
          <p:nvPr>
            <p:extLst>
              <p:ext uri="{D42A27DB-BD31-4B8C-83A1-F6EECF244321}">
                <p14:modId xmlns:p14="http://schemas.microsoft.com/office/powerpoint/2010/main" val="1943654924"/>
              </p:ext>
            </p:extLst>
          </p:nvPr>
        </p:nvGraphicFramePr>
        <p:xfrm>
          <a:off x="0" y="3482975"/>
          <a:ext cx="3675063" cy="749300"/>
        </p:xfrm>
        <a:graphic>
          <a:graphicData uri="http://schemas.openxmlformats.org/presentationml/2006/ole">
            <mc:AlternateContent xmlns:mc="http://schemas.openxmlformats.org/markup-compatibility/2006">
              <mc:Choice xmlns:v="urn:schemas-microsoft-com:vml" Requires="v">
                <p:oleObj spid="_x0000_s81073" name="Equation" r:id="rId12" imgW="1866600" imgH="380880" progId="Equation.DSMT4">
                  <p:embed/>
                </p:oleObj>
              </mc:Choice>
              <mc:Fallback>
                <p:oleObj name="Equation" r:id="rId12" imgW="1866600" imgH="380880" progId="Equation.DSMT4">
                  <p:embed/>
                  <p:pic>
                    <p:nvPicPr>
                      <p:cNvPr id="0" name="Object 28"/>
                      <p:cNvPicPr>
                        <a:picLocks noChangeAspect="1" noChangeArrowheads="1"/>
                      </p:cNvPicPr>
                      <p:nvPr/>
                    </p:nvPicPr>
                    <p:blipFill>
                      <a:blip r:embed="rId13"/>
                      <a:srcRect/>
                      <a:stretch>
                        <a:fillRect/>
                      </a:stretch>
                    </p:blipFill>
                    <p:spPr bwMode="auto">
                      <a:xfrm>
                        <a:off x="0" y="3482975"/>
                        <a:ext cx="3675063"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18" name="Objet 64517"/>
          <p:cNvGraphicFramePr>
            <a:graphicFrameLocks noChangeAspect="1"/>
          </p:cNvGraphicFramePr>
          <p:nvPr>
            <p:extLst>
              <p:ext uri="{D42A27DB-BD31-4B8C-83A1-F6EECF244321}">
                <p14:modId xmlns:p14="http://schemas.microsoft.com/office/powerpoint/2010/main" val="2218849718"/>
              </p:ext>
            </p:extLst>
          </p:nvPr>
        </p:nvGraphicFramePr>
        <p:xfrm>
          <a:off x="3941763" y="3525838"/>
          <a:ext cx="4065587" cy="544512"/>
        </p:xfrm>
        <a:graphic>
          <a:graphicData uri="http://schemas.openxmlformats.org/presentationml/2006/ole">
            <mc:AlternateContent xmlns:mc="http://schemas.openxmlformats.org/markup-compatibility/2006">
              <mc:Choice xmlns:v="urn:schemas-microsoft-com:vml" Requires="v">
                <p:oleObj spid="_x0000_s81074" name="Equation" r:id="rId14" imgW="1790640" imgH="241200" progId="Equation.DSMT4">
                  <p:embed/>
                </p:oleObj>
              </mc:Choice>
              <mc:Fallback>
                <p:oleObj name="Equation" r:id="rId14" imgW="1790640" imgH="241200" progId="Equation.DSMT4">
                  <p:embed/>
                  <p:pic>
                    <p:nvPicPr>
                      <p:cNvPr id="0" name="Object 29"/>
                      <p:cNvPicPr>
                        <a:picLocks noChangeAspect="1" noChangeArrowheads="1"/>
                      </p:cNvPicPr>
                      <p:nvPr/>
                    </p:nvPicPr>
                    <p:blipFill>
                      <a:blip r:embed="rId15"/>
                      <a:srcRect/>
                      <a:stretch>
                        <a:fillRect/>
                      </a:stretch>
                    </p:blipFill>
                    <p:spPr bwMode="auto">
                      <a:xfrm>
                        <a:off x="3941763" y="3525838"/>
                        <a:ext cx="4065587" cy="54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9871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356350"/>
            <a:ext cx="2133600" cy="365125"/>
          </a:xfrm>
        </p:spPr>
        <p:txBody>
          <a:bodyPr/>
          <a:lstStyle/>
          <a:p>
            <a:fld id="{6C9C31C4-F1BC-4CF0-8FCC-5FAE4E7B962A}" type="slidenum">
              <a:rPr lang="fr-FR" smtClean="0"/>
              <a:t>7</a:t>
            </a:fld>
            <a:endParaRPr lang="fr-FR" dirty="0"/>
          </a:p>
        </p:txBody>
      </p:sp>
      <p:sp>
        <p:nvSpPr>
          <p:cNvPr id="5" name="Espace réservé du pied de page 4"/>
          <p:cNvSpPr>
            <a:spLocks noGrp="1"/>
          </p:cNvSpPr>
          <p:nvPr>
            <p:ph type="ftr" sz="quarter" idx="11"/>
          </p:nvPr>
        </p:nvSpPr>
        <p:spPr/>
        <p:txBody>
          <a:bodyPr/>
          <a:lstStyle/>
          <a:p>
            <a:r>
              <a:rPr lang="fr-FR"/>
              <a:t>L. Briançon</a:t>
            </a:r>
            <a:endParaRPr lang="fr-FR" dirty="0"/>
          </a:p>
        </p:txBody>
      </p:sp>
      <p:sp>
        <p:nvSpPr>
          <p:cNvPr id="8" name="ZoneTexte 7"/>
          <p:cNvSpPr txBox="1"/>
          <p:nvPr/>
        </p:nvSpPr>
        <p:spPr>
          <a:xfrm>
            <a:off x="0" y="0"/>
            <a:ext cx="4469237" cy="707886"/>
          </a:xfrm>
          <a:prstGeom prst="rect">
            <a:avLst/>
          </a:prstGeom>
          <a:noFill/>
        </p:spPr>
        <p:txBody>
          <a:bodyPr wrap="none" rtlCol="0">
            <a:spAutoFit/>
          </a:bodyPr>
          <a:lstStyle/>
          <a:p>
            <a:r>
              <a:rPr lang="fr-FR" sz="2000" b="1" dirty="0"/>
              <a:t>1. Equilibres limites de poussée et butée</a:t>
            </a:r>
          </a:p>
          <a:p>
            <a:endParaRPr lang="fr-FR" sz="2000" b="1" dirty="0"/>
          </a:p>
        </p:txBody>
      </p:sp>
      <p:sp>
        <p:nvSpPr>
          <p:cNvPr id="3" name="ZoneTexte 2"/>
          <p:cNvSpPr txBox="1"/>
          <p:nvPr/>
        </p:nvSpPr>
        <p:spPr>
          <a:xfrm>
            <a:off x="370115" y="707886"/>
            <a:ext cx="1132426" cy="369332"/>
          </a:xfrm>
          <a:prstGeom prst="rect">
            <a:avLst/>
          </a:prstGeom>
          <a:noFill/>
        </p:spPr>
        <p:txBody>
          <a:bodyPr wrap="none" rtlCol="0">
            <a:spAutoFit/>
          </a:bodyPr>
          <a:lstStyle/>
          <a:p>
            <a:r>
              <a:rPr lang="fr-FR" u="sng" dirty="0"/>
              <a:t>Etat Initial</a:t>
            </a:r>
          </a:p>
        </p:txBody>
      </p:sp>
      <p:grpSp>
        <p:nvGrpSpPr>
          <p:cNvPr id="13" name="Group 34"/>
          <p:cNvGrpSpPr>
            <a:grpSpLocks/>
          </p:cNvGrpSpPr>
          <p:nvPr/>
        </p:nvGrpSpPr>
        <p:grpSpPr bwMode="auto">
          <a:xfrm>
            <a:off x="296863" y="3167743"/>
            <a:ext cx="4392613" cy="2853645"/>
            <a:chOff x="249" y="1752"/>
            <a:chExt cx="3436" cy="2041"/>
          </a:xfrm>
        </p:grpSpPr>
        <p:sp>
          <p:nvSpPr>
            <p:cNvPr id="14" name="Line 8"/>
            <p:cNvSpPr>
              <a:spLocks noChangeShapeType="1"/>
            </p:cNvSpPr>
            <p:nvPr/>
          </p:nvSpPr>
          <p:spPr bwMode="auto">
            <a:xfrm>
              <a:off x="340" y="3430"/>
              <a:ext cx="31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 name="Line 9"/>
            <p:cNvSpPr>
              <a:spLocks noChangeShapeType="1"/>
            </p:cNvSpPr>
            <p:nvPr/>
          </p:nvSpPr>
          <p:spPr bwMode="auto">
            <a:xfrm flipV="1">
              <a:off x="476" y="2704"/>
              <a:ext cx="0" cy="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 name="Line 10"/>
            <p:cNvSpPr>
              <a:spLocks noChangeShapeType="1"/>
            </p:cNvSpPr>
            <p:nvPr/>
          </p:nvSpPr>
          <p:spPr bwMode="auto">
            <a:xfrm flipV="1">
              <a:off x="476" y="2614"/>
              <a:ext cx="2585" cy="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 name="Oval 11"/>
            <p:cNvSpPr>
              <a:spLocks noChangeArrowheads="1"/>
            </p:cNvSpPr>
            <p:nvPr/>
          </p:nvSpPr>
          <p:spPr bwMode="auto">
            <a:xfrm>
              <a:off x="1474" y="3067"/>
              <a:ext cx="816" cy="72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20" name="Line 12"/>
            <p:cNvSpPr>
              <a:spLocks noChangeShapeType="1"/>
            </p:cNvSpPr>
            <p:nvPr/>
          </p:nvSpPr>
          <p:spPr bwMode="auto">
            <a:xfrm>
              <a:off x="295" y="1752"/>
              <a:ext cx="26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 name="Rectangle 13" descr="Liège"/>
            <p:cNvSpPr>
              <a:spLocks noChangeArrowheads="1"/>
            </p:cNvSpPr>
            <p:nvPr/>
          </p:nvSpPr>
          <p:spPr bwMode="auto">
            <a:xfrm>
              <a:off x="295" y="1765"/>
              <a:ext cx="2676" cy="18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22" name="Line 14"/>
            <p:cNvSpPr>
              <a:spLocks noChangeShapeType="1"/>
            </p:cNvSpPr>
            <p:nvPr/>
          </p:nvSpPr>
          <p:spPr bwMode="auto">
            <a:xfrm>
              <a:off x="1791" y="2432"/>
              <a:ext cx="45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 name="Rectangle 15" descr="Liège"/>
            <p:cNvSpPr>
              <a:spLocks noChangeArrowheads="1"/>
            </p:cNvSpPr>
            <p:nvPr/>
          </p:nvSpPr>
          <p:spPr bwMode="auto">
            <a:xfrm>
              <a:off x="1813" y="2453"/>
              <a:ext cx="408" cy="91"/>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24" name="Line 16"/>
            <p:cNvSpPr>
              <a:spLocks noChangeShapeType="1"/>
            </p:cNvSpPr>
            <p:nvPr/>
          </p:nvSpPr>
          <p:spPr bwMode="auto">
            <a:xfrm>
              <a:off x="2018" y="2160"/>
              <a:ext cx="0" cy="27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 name="Text Box 17"/>
            <p:cNvSpPr txBox="1">
              <a:spLocks noChangeArrowheads="1"/>
            </p:cNvSpPr>
            <p:nvPr/>
          </p:nvSpPr>
          <p:spPr bwMode="auto">
            <a:xfrm>
              <a:off x="1882" y="2478"/>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a:t>M</a:t>
              </a:r>
            </a:p>
          </p:txBody>
        </p:sp>
        <p:sp>
          <p:nvSpPr>
            <p:cNvPr id="26" name="Line 18"/>
            <p:cNvSpPr>
              <a:spLocks noChangeShapeType="1"/>
            </p:cNvSpPr>
            <p:nvPr/>
          </p:nvSpPr>
          <p:spPr bwMode="auto">
            <a:xfrm>
              <a:off x="1156" y="1752"/>
              <a:ext cx="0" cy="9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 name="Line 19"/>
            <p:cNvSpPr>
              <a:spLocks noChangeShapeType="1"/>
            </p:cNvSpPr>
            <p:nvPr/>
          </p:nvSpPr>
          <p:spPr bwMode="auto">
            <a:xfrm>
              <a:off x="1066" y="2432"/>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aphicFrame>
          <p:nvGraphicFramePr>
            <p:cNvPr id="28" name="Object 20"/>
            <p:cNvGraphicFramePr>
              <a:graphicFrameLocks noChangeAspect="1"/>
            </p:cNvGraphicFramePr>
            <p:nvPr/>
          </p:nvGraphicFramePr>
          <p:xfrm>
            <a:off x="1066" y="2024"/>
            <a:ext cx="233" cy="286"/>
          </p:xfrm>
          <a:graphic>
            <a:graphicData uri="http://schemas.openxmlformats.org/presentationml/2006/ole">
              <mc:AlternateContent xmlns:mc="http://schemas.openxmlformats.org/markup-compatibility/2006">
                <mc:Choice xmlns:v="urn:schemas-microsoft-com:vml" Requires="v">
                  <p:oleObj spid="_x0000_s59159" name="Equation" r:id="rId4" imgW="164957" imgH="203024" progId="Equation.3">
                    <p:embed/>
                  </p:oleObj>
                </mc:Choice>
                <mc:Fallback>
                  <p:oleObj name="Equation" r:id="rId4" imgW="164957" imgH="2030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 y="2024"/>
                          <a:ext cx="233"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1"/>
            <p:cNvGraphicFramePr>
              <a:graphicFrameLocks noChangeAspect="1"/>
            </p:cNvGraphicFramePr>
            <p:nvPr/>
          </p:nvGraphicFramePr>
          <p:xfrm>
            <a:off x="1066" y="2563"/>
            <a:ext cx="233" cy="232"/>
          </p:xfrm>
          <a:graphic>
            <a:graphicData uri="http://schemas.openxmlformats.org/presentationml/2006/ole">
              <mc:AlternateContent xmlns:mc="http://schemas.openxmlformats.org/markup-compatibility/2006">
                <mc:Choice xmlns:v="urn:schemas-microsoft-com:vml" Requires="v">
                  <p:oleObj spid="_x0000_s59160" name="Equation" r:id="rId6" imgW="164885" imgH="164885" progId="Equation.3">
                    <p:embed/>
                  </p:oleObj>
                </mc:Choice>
                <mc:Fallback>
                  <p:oleObj name="Equation" r:id="rId6" imgW="164885" imgH="16488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 y="2563"/>
                          <a:ext cx="233"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3"/>
            <p:cNvGraphicFramePr>
              <a:graphicFrameLocks noChangeAspect="1"/>
            </p:cNvGraphicFramePr>
            <p:nvPr/>
          </p:nvGraphicFramePr>
          <p:xfrm>
            <a:off x="2269" y="3363"/>
            <a:ext cx="771" cy="322"/>
          </p:xfrm>
          <a:graphic>
            <a:graphicData uri="http://schemas.openxmlformats.org/presentationml/2006/ole">
              <mc:AlternateContent xmlns:mc="http://schemas.openxmlformats.org/markup-compatibility/2006">
                <mc:Choice xmlns:v="urn:schemas-microsoft-com:vml" Requires="v">
                  <p:oleObj spid="_x0000_s59161" name="Equation" r:id="rId8" imgW="545863" imgH="228501" progId="Equation.3">
                    <p:embed/>
                  </p:oleObj>
                </mc:Choice>
                <mc:Fallback>
                  <p:oleObj name="Equation" r:id="rId8" imgW="545863" imgH="22850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9" y="3363"/>
                          <a:ext cx="771"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Line 25"/>
            <p:cNvSpPr>
              <a:spLocks noChangeShapeType="1"/>
            </p:cNvSpPr>
            <p:nvPr/>
          </p:nvSpPr>
          <p:spPr bwMode="auto">
            <a:xfrm>
              <a:off x="2290" y="3385"/>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aphicFrame>
          <p:nvGraphicFramePr>
            <p:cNvPr id="32" name="Object 26"/>
            <p:cNvGraphicFramePr>
              <a:graphicFrameLocks noChangeAspect="1"/>
            </p:cNvGraphicFramePr>
            <p:nvPr/>
          </p:nvGraphicFramePr>
          <p:xfrm>
            <a:off x="1202" y="3339"/>
            <a:ext cx="269" cy="322"/>
          </p:xfrm>
          <a:graphic>
            <a:graphicData uri="http://schemas.openxmlformats.org/presentationml/2006/ole">
              <mc:AlternateContent xmlns:mc="http://schemas.openxmlformats.org/markup-compatibility/2006">
                <mc:Choice xmlns:v="urn:schemas-microsoft-com:vml" Requires="v">
                  <p:oleObj spid="_x0000_s59162" name="Equation" r:id="rId10" imgW="190500" imgH="228600" progId="Equation.3">
                    <p:embed/>
                  </p:oleObj>
                </mc:Choice>
                <mc:Fallback>
                  <p:oleObj name="Equation" r:id="rId10" imgW="1905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2" y="3339"/>
                          <a:ext cx="269"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27"/>
            <p:cNvGraphicFramePr>
              <a:graphicFrameLocks noChangeAspect="1"/>
            </p:cNvGraphicFramePr>
            <p:nvPr/>
          </p:nvGraphicFramePr>
          <p:xfrm>
            <a:off x="2971" y="2509"/>
            <a:ext cx="233" cy="286"/>
          </p:xfrm>
          <a:graphic>
            <a:graphicData uri="http://schemas.openxmlformats.org/presentationml/2006/ole">
              <mc:AlternateContent xmlns:mc="http://schemas.openxmlformats.org/markup-compatibility/2006">
                <mc:Choice xmlns:v="urn:schemas-microsoft-com:vml" Requires="v">
                  <p:oleObj spid="_x0000_s59163" name="Equation" r:id="rId12" imgW="164957" imgH="203024" progId="Equation.3">
                    <p:embed/>
                  </p:oleObj>
                </mc:Choice>
                <mc:Fallback>
                  <p:oleObj name="Equation" r:id="rId12" imgW="164957" imgH="20302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 y="2509"/>
                          <a:ext cx="233"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28"/>
            <p:cNvGraphicFramePr>
              <a:graphicFrameLocks noChangeAspect="1"/>
            </p:cNvGraphicFramePr>
            <p:nvPr/>
          </p:nvGraphicFramePr>
          <p:xfrm>
            <a:off x="249" y="3061"/>
            <a:ext cx="233" cy="233"/>
          </p:xfrm>
          <a:graphic>
            <a:graphicData uri="http://schemas.openxmlformats.org/presentationml/2006/ole">
              <mc:AlternateContent xmlns:mc="http://schemas.openxmlformats.org/markup-compatibility/2006">
                <mc:Choice xmlns:v="urn:schemas-microsoft-com:vml" Requires="v">
                  <p:oleObj spid="_x0000_s59164" name="Equation" r:id="rId14" imgW="164885" imgH="164885" progId="Equation.3">
                    <p:embed/>
                  </p:oleObj>
                </mc:Choice>
                <mc:Fallback>
                  <p:oleObj name="Equation" r:id="rId14" imgW="164885" imgH="16488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9" y="3061"/>
                          <a:ext cx="233"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29"/>
            <p:cNvGraphicFramePr>
              <a:graphicFrameLocks noChangeAspect="1"/>
            </p:cNvGraphicFramePr>
            <p:nvPr/>
          </p:nvGraphicFramePr>
          <p:xfrm>
            <a:off x="340" y="2523"/>
            <a:ext cx="233" cy="232"/>
          </p:xfrm>
          <a:graphic>
            <a:graphicData uri="http://schemas.openxmlformats.org/presentationml/2006/ole">
              <mc:AlternateContent xmlns:mc="http://schemas.openxmlformats.org/markup-compatibility/2006">
                <mc:Choice xmlns:v="urn:schemas-microsoft-com:vml" Requires="v">
                  <p:oleObj spid="_x0000_s59165" name="Equation" r:id="rId16" imgW="164885" imgH="164885" progId="Equation.3">
                    <p:embed/>
                  </p:oleObj>
                </mc:Choice>
                <mc:Fallback>
                  <p:oleObj name="Equation" r:id="rId16" imgW="164885" imgH="16488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0" y="2523"/>
                          <a:ext cx="233"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30"/>
            <p:cNvGraphicFramePr>
              <a:graphicFrameLocks noChangeAspect="1"/>
            </p:cNvGraphicFramePr>
            <p:nvPr/>
          </p:nvGraphicFramePr>
          <p:xfrm>
            <a:off x="3470" y="3339"/>
            <a:ext cx="215" cy="197"/>
          </p:xfrm>
          <a:graphic>
            <a:graphicData uri="http://schemas.openxmlformats.org/presentationml/2006/ole">
              <mc:AlternateContent xmlns:mc="http://schemas.openxmlformats.org/markup-compatibility/2006">
                <mc:Choice xmlns:v="urn:schemas-microsoft-com:vml" Requires="v">
                  <p:oleObj spid="_x0000_s59166" name="Equation" r:id="rId18" imgW="152334" imgH="139639" progId="Equation.3">
                    <p:embed/>
                  </p:oleObj>
                </mc:Choice>
                <mc:Fallback>
                  <p:oleObj name="Equation" r:id="rId18" imgW="152334" imgH="139639"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70" y="3339"/>
                          <a:ext cx="215"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 name="Text Box 31"/>
            <p:cNvSpPr txBox="1">
              <a:spLocks noChangeArrowheads="1"/>
            </p:cNvSpPr>
            <p:nvPr/>
          </p:nvSpPr>
          <p:spPr bwMode="auto">
            <a:xfrm>
              <a:off x="1362" y="3307"/>
              <a:ext cx="2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a:cs typeface="Arial" charset="0"/>
                </a:rPr>
                <a:t>●</a:t>
              </a:r>
            </a:p>
          </p:txBody>
        </p:sp>
        <p:sp>
          <p:nvSpPr>
            <p:cNvPr id="38" name="Text Box 32"/>
            <p:cNvSpPr txBox="1">
              <a:spLocks noChangeArrowheads="1"/>
            </p:cNvSpPr>
            <p:nvPr/>
          </p:nvSpPr>
          <p:spPr bwMode="auto">
            <a:xfrm>
              <a:off x="2191" y="3311"/>
              <a:ext cx="2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a:cs typeface="Arial" charset="0"/>
                </a:rPr>
                <a:t>●</a:t>
              </a:r>
            </a:p>
          </p:txBody>
        </p:sp>
        <p:sp>
          <p:nvSpPr>
            <p:cNvPr id="39" name="Line 33"/>
            <p:cNvSpPr>
              <a:spLocks noChangeShapeType="1"/>
            </p:cNvSpPr>
            <p:nvPr/>
          </p:nvSpPr>
          <p:spPr bwMode="auto">
            <a:xfrm>
              <a:off x="2653" y="2704"/>
              <a:ext cx="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1" name="Text Box 3"/>
          <p:cNvSpPr txBox="1">
            <a:spLocks noChangeArrowheads="1"/>
          </p:cNvSpPr>
          <p:nvPr/>
        </p:nvSpPr>
        <p:spPr bwMode="auto">
          <a:xfrm>
            <a:off x="369888" y="1116012"/>
            <a:ext cx="80906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fr-FR" altLang="fr-FR" dirty="0">
                <a:latin typeface="+mn-lt"/>
              </a:rPr>
              <a:t>Contrainte sur une facette horizontale en un point M à une profondeur h avec poids </a:t>
            </a:r>
          </a:p>
          <a:p>
            <a:pPr eaLnBrk="1" hangingPunct="1">
              <a:lnSpc>
                <a:spcPct val="110000"/>
              </a:lnSpc>
            </a:pPr>
            <a:r>
              <a:rPr lang="fr-FR" altLang="fr-FR" dirty="0">
                <a:latin typeface="+mn-lt"/>
              </a:rPr>
              <a:t>volumique du sol </a:t>
            </a:r>
            <a:r>
              <a:rPr lang="fr-FR" altLang="fr-FR" dirty="0">
                <a:latin typeface="Symbol" panose="05050102010706020507" pitchFamily="18" charset="2"/>
              </a:rPr>
              <a:t>g</a:t>
            </a:r>
          </a:p>
        </p:txBody>
      </p:sp>
      <p:sp>
        <p:nvSpPr>
          <p:cNvPr id="45" name="Text Box 4"/>
          <p:cNvSpPr txBox="1">
            <a:spLocks noChangeArrowheads="1"/>
          </p:cNvSpPr>
          <p:nvPr/>
        </p:nvSpPr>
        <p:spPr bwMode="auto">
          <a:xfrm>
            <a:off x="625519" y="1824535"/>
            <a:ext cx="4363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dirty="0" err="1">
                <a:latin typeface="Symbol" panose="05050102010706020507" pitchFamily="18" charset="2"/>
              </a:rPr>
              <a:t>s</a:t>
            </a:r>
            <a:r>
              <a:rPr lang="fr-FR" altLang="fr-FR" baseline="-25000" dirty="0" err="1">
                <a:latin typeface="+mn-lt"/>
              </a:rPr>
              <a:t>v</a:t>
            </a:r>
            <a:r>
              <a:rPr lang="fr-FR" altLang="fr-FR" dirty="0">
                <a:latin typeface="+mn-lt"/>
              </a:rPr>
              <a:t> = </a:t>
            </a:r>
            <a:r>
              <a:rPr lang="fr-FR" altLang="fr-FR" dirty="0" err="1">
                <a:latin typeface="Symbol" panose="05050102010706020507" pitchFamily="18" charset="2"/>
              </a:rPr>
              <a:t>g</a:t>
            </a:r>
            <a:r>
              <a:rPr lang="fr-FR" altLang="fr-FR" dirty="0" err="1">
                <a:latin typeface="+mn-lt"/>
              </a:rPr>
              <a:t>h</a:t>
            </a:r>
            <a:r>
              <a:rPr lang="fr-FR" altLang="fr-FR" dirty="0">
                <a:latin typeface="+mn-lt"/>
              </a:rPr>
              <a:t> est la contrainte principale majeure  </a:t>
            </a:r>
          </a:p>
        </p:txBody>
      </p:sp>
      <p:sp>
        <p:nvSpPr>
          <p:cNvPr id="48" name="Text Box 36"/>
          <p:cNvSpPr txBox="1">
            <a:spLocks noChangeArrowheads="1"/>
          </p:cNvSpPr>
          <p:nvPr/>
        </p:nvSpPr>
        <p:spPr bwMode="auto">
          <a:xfrm>
            <a:off x="630056" y="2209809"/>
            <a:ext cx="3833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dirty="0">
                <a:latin typeface="Symbol" panose="05050102010706020507" pitchFamily="18" charset="2"/>
              </a:rPr>
              <a:t>s</a:t>
            </a:r>
            <a:r>
              <a:rPr lang="fr-FR" altLang="fr-FR" baseline="-25000" dirty="0">
                <a:latin typeface="+mn-lt"/>
              </a:rPr>
              <a:t>h</a:t>
            </a:r>
            <a:r>
              <a:rPr lang="fr-FR" altLang="fr-FR" dirty="0">
                <a:latin typeface="+mn-lt"/>
              </a:rPr>
              <a:t> est la contrainte principale mineure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 name="Objet 6"/>
          <p:cNvGraphicFramePr>
            <a:graphicFrameLocks noChangeAspect="1"/>
          </p:cNvGraphicFramePr>
          <p:nvPr>
            <p:extLst>
              <p:ext uri="{D42A27DB-BD31-4B8C-83A1-F6EECF244321}">
                <p14:modId xmlns:p14="http://schemas.microsoft.com/office/powerpoint/2010/main" val="4039039483"/>
              </p:ext>
            </p:extLst>
          </p:nvPr>
        </p:nvGraphicFramePr>
        <p:xfrm>
          <a:off x="6249634" y="2879764"/>
          <a:ext cx="1313125" cy="433387"/>
        </p:xfrm>
        <a:graphic>
          <a:graphicData uri="http://schemas.openxmlformats.org/presentationml/2006/ole">
            <mc:AlternateContent xmlns:mc="http://schemas.openxmlformats.org/markup-compatibility/2006">
              <mc:Choice xmlns:v="urn:schemas-microsoft-com:vml" Requires="v">
                <p:oleObj spid="_x0000_s59167" name="Equation" r:id="rId20" imgW="583920" imgH="190440" progId="Equation.DSMT4">
                  <p:embed/>
                </p:oleObj>
              </mc:Choice>
              <mc:Fallback>
                <p:oleObj name="Equation" r:id="rId20" imgW="583920" imgH="190440" progId="Equation.DSMT4">
                  <p:embed/>
                  <p:pic>
                    <p:nvPicPr>
                      <p:cNvPr id="0" name="Object 10"/>
                      <p:cNvPicPr>
                        <a:picLocks noChangeAspect="1" noChangeArrowheads="1"/>
                      </p:cNvPicPr>
                      <p:nvPr/>
                    </p:nvPicPr>
                    <p:blipFill>
                      <a:blip r:embed="rId21"/>
                      <a:srcRect/>
                      <a:stretch>
                        <a:fillRect/>
                      </a:stretch>
                    </p:blipFill>
                    <p:spPr bwMode="auto">
                      <a:xfrm>
                        <a:off x="6249634" y="2879764"/>
                        <a:ext cx="1313125" cy="433387"/>
                      </a:xfrm>
                      <a:prstGeom prst="rect">
                        <a:avLst/>
                      </a:prstGeom>
                      <a:noFill/>
                    </p:spPr>
                  </p:pic>
                </p:oleObj>
              </mc:Fallback>
            </mc:AlternateContent>
          </a:graphicData>
        </a:graphic>
      </p:graphicFrame>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p:cNvSpPr txBox="1"/>
          <p:nvPr/>
        </p:nvSpPr>
        <p:spPr>
          <a:xfrm>
            <a:off x="5172036" y="3801808"/>
            <a:ext cx="3468322" cy="369332"/>
          </a:xfrm>
          <a:prstGeom prst="rect">
            <a:avLst/>
          </a:prstGeom>
          <a:noFill/>
        </p:spPr>
        <p:txBody>
          <a:bodyPr wrap="none" rtlCol="0">
            <a:spAutoFit/>
          </a:bodyPr>
          <a:lstStyle/>
          <a:p>
            <a:r>
              <a:rPr lang="fr-FR" dirty="0"/>
              <a:t>Si comportement élastique linéaire</a:t>
            </a: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9" name="Objet 48"/>
          <p:cNvGraphicFramePr>
            <a:graphicFrameLocks noChangeAspect="1"/>
          </p:cNvGraphicFramePr>
          <p:nvPr>
            <p:extLst>
              <p:ext uri="{D42A27DB-BD31-4B8C-83A1-F6EECF244321}">
                <p14:modId xmlns:p14="http://schemas.microsoft.com/office/powerpoint/2010/main" val="3530646008"/>
              </p:ext>
            </p:extLst>
          </p:nvPr>
        </p:nvGraphicFramePr>
        <p:xfrm>
          <a:off x="6231287" y="4269752"/>
          <a:ext cx="1216548" cy="702514"/>
        </p:xfrm>
        <a:graphic>
          <a:graphicData uri="http://schemas.openxmlformats.org/presentationml/2006/ole">
            <mc:AlternateContent xmlns:mc="http://schemas.openxmlformats.org/markup-compatibility/2006">
              <mc:Choice xmlns:v="urn:schemas-microsoft-com:vml" Requires="v">
                <p:oleObj spid="_x0000_s59168" name="Equation" r:id="rId22" imgW="672808" imgH="393529" progId="Equation.DSMT4">
                  <p:embed/>
                </p:oleObj>
              </mc:Choice>
              <mc:Fallback>
                <p:oleObj name="Equation" r:id="rId22" imgW="672808" imgH="393529" progId="Equation.DSMT4">
                  <p:embed/>
                  <p:pic>
                    <p:nvPicPr>
                      <p:cNvPr id="0" name="Object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31287" y="4269752"/>
                        <a:ext cx="1216548" cy="702514"/>
                      </a:xfrm>
                      <a:prstGeom prst="rect">
                        <a:avLst/>
                      </a:prstGeom>
                      <a:noFill/>
                    </p:spPr>
                  </p:pic>
                </p:oleObj>
              </mc:Fallback>
            </mc:AlternateContent>
          </a:graphicData>
        </a:graphic>
      </p:graphicFrame>
      <p:sp>
        <p:nvSpPr>
          <p:cNvPr id="53" name="ZoneTexte 52"/>
          <p:cNvSpPr txBox="1"/>
          <p:nvPr/>
        </p:nvSpPr>
        <p:spPr>
          <a:xfrm>
            <a:off x="5351893" y="5162809"/>
            <a:ext cx="3108608" cy="369332"/>
          </a:xfrm>
          <a:prstGeom prst="rect">
            <a:avLst/>
          </a:prstGeom>
          <a:noFill/>
        </p:spPr>
        <p:txBody>
          <a:bodyPr wrap="none" rtlCol="0">
            <a:spAutoFit/>
          </a:bodyPr>
          <a:lstStyle/>
          <a:p>
            <a:r>
              <a:rPr lang="fr-FR" dirty="0"/>
              <a:t>Mais trop différent de la réalité</a:t>
            </a:r>
          </a:p>
        </p:txBody>
      </p:sp>
    </p:spTree>
    <p:extLst>
      <p:ext uri="{BB962C8B-B14F-4D97-AF65-F5344CB8AC3E}">
        <p14:creationId xmlns:p14="http://schemas.microsoft.com/office/powerpoint/2010/main" val="36402869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3169394" cy="400110"/>
          </a:xfrm>
          <a:prstGeom prst="rect">
            <a:avLst/>
          </a:prstGeom>
          <a:noFill/>
        </p:spPr>
        <p:txBody>
          <a:bodyPr wrap="none" rtlCol="0">
            <a:spAutoFit/>
          </a:bodyPr>
          <a:lstStyle/>
          <a:p>
            <a:r>
              <a:rPr lang="fr-FR" sz="2000" b="1" dirty="0"/>
              <a:t>12. Prise en compte de l’eau</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70</a:t>
            </a:fld>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94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6" name="Espace réservé du pied de page 4"/>
          <p:cNvSpPr>
            <a:spLocks noGrp="1"/>
          </p:cNvSpPr>
          <p:nvPr>
            <p:ph type="ftr" sz="quarter" idx="11"/>
          </p:nvPr>
        </p:nvSpPr>
        <p:spPr>
          <a:xfrm>
            <a:off x="4458984" y="6388812"/>
            <a:ext cx="2895600" cy="365125"/>
          </a:xfrm>
        </p:spPr>
        <p:txBody>
          <a:bodyPr/>
          <a:lstStyle/>
          <a:p>
            <a:r>
              <a:rPr lang="fr-FR" dirty="0"/>
              <a:t>L. Briançon</a:t>
            </a:r>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4519" name="Rectangle 64518"/>
          <p:cNvSpPr/>
          <p:nvPr/>
        </p:nvSpPr>
        <p:spPr>
          <a:xfrm>
            <a:off x="1616149" y="1201479"/>
            <a:ext cx="45719" cy="2880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522" name="Connecteur droit 64521"/>
          <p:cNvCxnSpPr>
            <a:stCxn id="64519" idx="0"/>
          </p:cNvCxnSpPr>
          <p:nvPr/>
        </p:nvCxnSpPr>
        <p:spPr>
          <a:xfrm>
            <a:off x="1639009" y="1201479"/>
            <a:ext cx="1295577"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a:off x="313484" y="2757376"/>
            <a:ext cx="1295577"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64524" name="Triangle rectangle 64523"/>
          <p:cNvSpPr/>
          <p:nvPr/>
        </p:nvSpPr>
        <p:spPr>
          <a:xfrm>
            <a:off x="1672595" y="1198464"/>
            <a:ext cx="720000" cy="290771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Triangle rectangle 111"/>
          <p:cNvSpPr/>
          <p:nvPr/>
        </p:nvSpPr>
        <p:spPr>
          <a:xfrm flipH="1">
            <a:off x="1316380" y="2742141"/>
            <a:ext cx="288000" cy="135315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532" name="ZoneTexte 64531"/>
          <p:cNvSpPr txBox="1"/>
          <p:nvPr/>
        </p:nvSpPr>
        <p:spPr>
          <a:xfrm>
            <a:off x="1897810" y="4192437"/>
            <a:ext cx="982961" cy="369332"/>
          </a:xfrm>
          <a:prstGeom prst="rect">
            <a:avLst/>
          </a:prstGeom>
          <a:noFill/>
        </p:spPr>
        <p:txBody>
          <a:bodyPr wrap="none" rtlCol="0">
            <a:spAutoFit/>
          </a:bodyPr>
          <a:lstStyle/>
          <a:p>
            <a:r>
              <a:rPr lang="fr-FR" dirty="0" err="1"/>
              <a:t>u</a:t>
            </a:r>
            <a:r>
              <a:rPr lang="fr-FR" baseline="-25000" dirty="0" err="1"/>
              <a:t>stat</a:t>
            </a:r>
            <a:r>
              <a:rPr lang="fr-FR" baseline="-25000" dirty="0"/>
              <a:t> amont</a:t>
            </a:r>
            <a:endParaRPr lang="fr-FR" dirty="0"/>
          </a:p>
        </p:txBody>
      </p:sp>
      <p:sp>
        <p:nvSpPr>
          <p:cNvPr id="117" name="ZoneTexte 116"/>
          <p:cNvSpPr txBox="1"/>
          <p:nvPr/>
        </p:nvSpPr>
        <p:spPr>
          <a:xfrm>
            <a:off x="885644" y="4180936"/>
            <a:ext cx="820866" cy="369332"/>
          </a:xfrm>
          <a:prstGeom prst="rect">
            <a:avLst/>
          </a:prstGeom>
          <a:noFill/>
        </p:spPr>
        <p:txBody>
          <a:bodyPr wrap="none" rtlCol="0">
            <a:spAutoFit/>
          </a:bodyPr>
          <a:lstStyle/>
          <a:p>
            <a:r>
              <a:rPr lang="fr-FR" dirty="0" err="1"/>
              <a:t>u</a:t>
            </a:r>
            <a:r>
              <a:rPr lang="fr-FR" baseline="-25000" dirty="0" err="1"/>
              <a:t>stat</a:t>
            </a:r>
            <a:r>
              <a:rPr lang="fr-FR" baseline="-25000" dirty="0"/>
              <a:t> aval</a:t>
            </a:r>
            <a:endParaRPr lang="fr-FR" dirty="0"/>
          </a:p>
        </p:txBody>
      </p:sp>
      <p:sp>
        <p:nvSpPr>
          <p:cNvPr id="64533" name="ZoneTexte 64532"/>
          <p:cNvSpPr txBox="1"/>
          <p:nvPr/>
        </p:nvSpPr>
        <p:spPr>
          <a:xfrm>
            <a:off x="1630393" y="4235572"/>
            <a:ext cx="300082" cy="369332"/>
          </a:xfrm>
          <a:prstGeom prst="rect">
            <a:avLst/>
          </a:prstGeom>
          <a:noFill/>
        </p:spPr>
        <p:txBody>
          <a:bodyPr wrap="none" rtlCol="0">
            <a:spAutoFit/>
          </a:bodyPr>
          <a:lstStyle/>
          <a:p>
            <a:r>
              <a:rPr lang="fr-FR" dirty="0"/>
              <a:t>&lt;</a:t>
            </a:r>
          </a:p>
        </p:txBody>
      </p:sp>
      <p:sp>
        <p:nvSpPr>
          <p:cNvPr id="123" name="Rectangle 122"/>
          <p:cNvSpPr/>
          <p:nvPr/>
        </p:nvSpPr>
        <p:spPr>
          <a:xfrm>
            <a:off x="4140822" y="1198603"/>
            <a:ext cx="45719" cy="2880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4" name="Connecteur droit 123"/>
          <p:cNvCxnSpPr>
            <a:stCxn id="123" idx="0"/>
          </p:cNvCxnSpPr>
          <p:nvPr/>
        </p:nvCxnSpPr>
        <p:spPr>
          <a:xfrm>
            <a:off x="4163682" y="1198603"/>
            <a:ext cx="1295577"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a:off x="3036555" y="2754500"/>
            <a:ext cx="1295577"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26" name="Triangle rectangle 125"/>
          <p:cNvSpPr/>
          <p:nvPr/>
        </p:nvSpPr>
        <p:spPr>
          <a:xfrm>
            <a:off x="4197267" y="1195588"/>
            <a:ext cx="1401285" cy="2907710"/>
          </a:xfrm>
          <a:prstGeom prst="r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Triangle rectangle 126"/>
          <p:cNvSpPr/>
          <p:nvPr/>
        </p:nvSpPr>
        <p:spPr>
          <a:xfrm flipH="1">
            <a:off x="3433322" y="2739265"/>
            <a:ext cx="704358" cy="1353157"/>
          </a:xfrm>
          <a:prstGeom prst="r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p:cNvSpPr/>
          <p:nvPr/>
        </p:nvSpPr>
        <p:spPr>
          <a:xfrm>
            <a:off x="7415834" y="1195735"/>
            <a:ext cx="45719" cy="2880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2" name="Connecteur droit 131"/>
          <p:cNvCxnSpPr>
            <a:stCxn id="131" idx="0"/>
          </p:cNvCxnSpPr>
          <p:nvPr/>
        </p:nvCxnSpPr>
        <p:spPr>
          <a:xfrm>
            <a:off x="7438694" y="1195735"/>
            <a:ext cx="1295577"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3" name="Connecteur droit 132"/>
          <p:cNvCxnSpPr/>
          <p:nvPr/>
        </p:nvCxnSpPr>
        <p:spPr>
          <a:xfrm>
            <a:off x="6113169" y="2751632"/>
            <a:ext cx="1295577"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34" name="Triangle rectangle 133"/>
          <p:cNvSpPr/>
          <p:nvPr/>
        </p:nvSpPr>
        <p:spPr>
          <a:xfrm>
            <a:off x="7472279" y="1192720"/>
            <a:ext cx="291495" cy="290771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Triangle rectangle 134"/>
          <p:cNvSpPr/>
          <p:nvPr/>
        </p:nvSpPr>
        <p:spPr>
          <a:xfrm flipH="1">
            <a:off x="6866626" y="2736397"/>
            <a:ext cx="546066" cy="1353157"/>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539" name="ZoneTexte 64538"/>
          <p:cNvSpPr txBox="1"/>
          <p:nvPr/>
        </p:nvSpPr>
        <p:spPr>
          <a:xfrm>
            <a:off x="3286674" y="802257"/>
            <a:ext cx="3112775" cy="369332"/>
          </a:xfrm>
          <a:prstGeom prst="rect">
            <a:avLst/>
          </a:prstGeom>
          <a:noFill/>
        </p:spPr>
        <p:txBody>
          <a:bodyPr wrap="none" rtlCol="0">
            <a:spAutoFit/>
          </a:bodyPr>
          <a:lstStyle/>
          <a:p>
            <a:r>
              <a:rPr lang="fr-FR" dirty="0"/>
              <a:t>Profil des contraintes effectives</a:t>
            </a:r>
          </a:p>
        </p:txBody>
      </p:sp>
      <p:sp>
        <p:nvSpPr>
          <p:cNvPr id="140" name="ZoneTexte 139"/>
          <p:cNvSpPr txBox="1"/>
          <p:nvPr/>
        </p:nvSpPr>
        <p:spPr>
          <a:xfrm>
            <a:off x="997789" y="816634"/>
            <a:ext cx="1990930" cy="369332"/>
          </a:xfrm>
          <a:prstGeom prst="rect">
            <a:avLst/>
          </a:prstGeom>
          <a:noFill/>
        </p:spPr>
        <p:txBody>
          <a:bodyPr wrap="none" rtlCol="0">
            <a:spAutoFit/>
          </a:bodyPr>
          <a:lstStyle/>
          <a:p>
            <a:r>
              <a:rPr lang="fr-FR" dirty="0"/>
              <a:t>Profil des pressions</a:t>
            </a:r>
          </a:p>
        </p:txBody>
      </p:sp>
      <p:sp>
        <p:nvSpPr>
          <p:cNvPr id="141" name="ZoneTexte 140"/>
          <p:cNvSpPr txBox="1"/>
          <p:nvPr/>
        </p:nvSpPr>
        <p:spPr>
          <a:xfrm>
            <a:off x="6637993" y="747623"/>
            <a:ext cx="2506007" cy="369332"/>
          </a:xfrm>
          <a:prstGeom prst="rect">
            <a:avLst/>
          </a:prstGeom>
          <a:noFill/>
        </p:spPr>
        <p:txBody>
          <a:bodyPr wrap="none" rtlCol="0">
            <a:spAutoFit/>
          </a:bodyPr>
          <a:lstStyle/>
          <a:p>
            <a:r>
              <a:rPr lang="fr-FR" dirty="0"/>
              <a:t>Profil des poussée-butée</a:t>
            </a:r>
          </a:p>
        </p:txBody>
      </p:sp>
      <p:grpSp>
        <p:nvGrpSpPr>
          <p:cNvPr id="64542" name="Groupe 64541"/>
          <p:cNvGrpSpPr/>
          <p:nvPr/>
        </p:nvGrpSpPr>
        <p:grpSpPr>
          <a:xfrm>
            <a:off x="908650" y="1186962"/>
            <a:ext cx="1992112" cy="3777376"/>
            <a:chOff x="908650" y="1186962"/>
            <a:chExt cx="1992112" cy="3777376"/>
          </a:xfrm>
        </p:grpSpPr>
        <p:grpSp>
          <p:nvGrpSpPr>
            <p:cNvPr id="64535" name="Groupe 64534"/>
            <p:cNvGrpSpPr/>
            <p:nvPr/>
          </p:nvGrpSpPr>
          <p:grpSpPr>
            <a:xfrm>
              <a:off x="908650" y="1186962"/>
              <a:ext cx="1992112" cy="3777376"/>
              <a:chOff x="908650" y="1186962"/>
              <a:chExt cx="1992112" cy="3777376"/>
            </a:xfrm>
          </p:grpSpPr>
          <p:sp>
            <p:nvSpPr>
              <p:cNvPr id="118" name="ZoneTexte 117"/>
              <p:cNvSpPr txBox="1"/>
              <p:nvPr/>
            </p:nvSpPr>
            <p:spPr>
              <a:xfrm>
                <a:off x="908650" y="4514496"/>
                <a:ext cx="817853" cy="369332"/>
              </a:xfrm>
              <a:prstGeom prst="rect">
                <a:avLst/>
              </a:prstGeom>
              <a:noFill/>
            </p:spPr>
            <p:txBody>
              <a:bodyPr wrap="none" rtlCol="0">
                <a:spAutoFit/>
              </a:bodyPr>
              <a:lstStyle/>
              <a:p>
                <a:r>
                  <a:rPr lang="fr-FR" dirty="0" err="1"/>
                  <a:t>u</a:t>
                </a:r>
                <a:r>
                  <a:rPr lang="fr-FR" baseline="-25000" dirty="0" err="1"/>
                  <a:t>dyn</a:t>
                </a:r>
                <a:r>
                  <a:rPr lang="fr-FR" baseline="-25000" dirty="0"/>
                  <a:t> aval</a:t>
                </a:r>
                <a:endParaRPr lang="fr-FR" dirty="0"/>
              </a:p>
            </p:txBody>
          </p:sp>
          <p:sp>
            <p:nvSpPr>
              <p:cNvPr id="119" name="ZoneTexte 118"/>
              <p:cNvSpPr txBox="1"/>
              <p:nvPr/>
            </p:nvSpPr>
            <p:spPr>
              <a:xfrm>
                <a:off x="1920814" y="4534620"/>
                <a:ext cx="979948" cy="369332"/>
              </a:xfrm>
              <a:prstGeom prst="rect">
                <a:avLst/>
              </a:prstGeom>
              <a:noFill/>
            </p:spPr>
            <p:txBody>
              <a:bodyPr wrap="none" rtlCol="0">
                <a:spAutoFit/>
              </a:bodyPr>
              <a:lstStyle/>
              <a:p>
                <a:r>
                  <a:rPr lang="fr-FR" dirty="0" err="1"/>
                  <a:t>u</a:t>
                </a:r>
                <a:r>
                  <a:rPr lang="fr-FR" baseline="-25000" dirty="0" err="1"/>
                  <a:t>dyn</a:t>
                </a:r>
                <a:r>
                  <a:rPr lang="fr-FR" baseline="-25000" dirty="0"/>
                  <a:t> amont</a:t>
                </a:r>
                <a:endParaRPr lang="fr-FR" dirty="0"/>
              </a:p>
            </p:txBody>
          </p:sp>
          <p:sp>
            <p:nvSpPr>
              <p:cNvPr id="120" name="ZoneTexte 119"/>
              <p:cNvSpPr txBox="1"/>
              <p:nvPr/>
            </p:nvSpPr>
            <p:spPr>
              <a:xfrm>
                <a:off x="1682150" y="4595006"/>
                <a:ext cx="288581" cy="369332"/>
              </a:xfrm>
              <a:prstGeom prst="rect">
                <a:avLst/>
              </a:prstGeom>
              <a:noFill/>
            </p:spPr>
            <p:txBody>
              <a:bodyPr wrap="square" rtlCol="0">
                <a:spAutoFit/>
              </a:bodyPr>
              <a:lstStyle/>
              <a:p>
                <a:r>
                  <a:rPr lang="fr-FR" dirty="0"/>
                  <a:t>=</a:t>
                </a:r>
              </a:p>
            </p:txBody>
          </p:sp>
          <p:grpSp>
            <p:nvGrpSpPr>
              <p:cNvPr id="64534" name="Groupe 64533"/>
              <p:cNvGrpSpPr/>
              <p:nvPr/>
            </p:nvGrpSpPr>
            <p:grpSpPr>
              <a:xfrm>
                <a:off x="1147313" y="1186962"/>
                <a:ext cx="999032" cy="2907710"/>
                <a:chOff x="1147313" y="1186962"/>
                <a:chExt cx="999032" cy="2907710"/>
              </a:xfrm>
            </p:grpSpPr>
            <p:sp>
              <p:nvSpPr>
                <p:cNvPr id="121" name="Triangle rectangle 120"/>
                <p:cNvSpPr/>
                <p:nvPr/>
              </p:nvSpPr>
              <p:spPr>
                <a:xfrm>
                  <a:off x="1678345" y="1186962"/>
                  <a:ext cx="468000" cy="290771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Triangle rectangle 121"/>
                <p:cNvSpPr/>
                <p:nvPr/>
              </p:nvSpPr>
              <p:spPr>
                <a:xfrm flipH="1">
                  <a:off x="1147313" y="2739265"/>
                  <a:ext cx="468000" cy="1353157"/>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64541" name="Flèche vers le bas 64540"/>
            <p:cNvSpPr/>
            <p:nvPr/>
          </p:nvSpPr>
          <p:spPr>
            <a:xfrm>
              <a:off x="1708030" y="3234906"/>
              <a:ext cx="120770" cy="370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Flèche vers le bas 141"/>
            <p:cNvSpPr/>
            <p:nvPr/>
          </p:nvSpPr>
          <p:spPr>
            <a:xfrm flipV="1">
              <a:off x="1437735" y="3577086"/>
              <a:ext cx="132272" cy="373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543" name="Groupe 64542"/>
          <p:cNvGrpSpPr/>
          <p:nvPr/>
        </p:nvGrpSpPr>
        <p:grpSpPr>
          <a:xfrm>
            <a:off x="3631729" y="1192720"/>
            <a:ext cx="2294628" cy="3849254"/>
            <a:chOff x="3631729" y="1192720"/>
            <a:chExt cx="2294628" cy="3849254"/>
          </a:xfrm>
        </p:grpSpPr>
        <p:grpSp>
          <p:nvGrpSpPr>
            <p:cNvPr id="64538" name="Groupe 64537"/>
            <p:cNvGrpSpPr/>
            <p:nvPr/>
          </p:nvGrpSpPr>
          <p:grpSpPr>
            <a:xfrm>
              <a:off x="3631729" y="1192720"/>
              <a:ext cx="2294628" cy="3849254"/>
              <a:chOff x="3830127" y="1192720"/>
              <a:chExt cx="2294628" cy="3849254"/>
            </a:xfrm>
          </p:grpSpPr>
          <p:grpSp>
            <p:nvGrpSpPr>
              <p:cNvPr id="64536" name="Groupe 64535"/>
              <p:cNvGrpSpPr/>
              <p:nvPr/>
            </p:nvGrpSpPr>
            <p:grpSpPr>
              <a:xfrm>
                <a:off x="3830127" y="1192720"/>
                <a:ext cx="2294628" cy="2907710"/>
                <a:chOff x="3830127" y="1192720"/>
                <a:chExt cx="2294628" cy="2907710"/>
              </a:xfrm>
            </p:grpSpPr>
            <p:sp>
              <p:nvSpPr>
                <p:cNvPr id="128" name="Triangle rectangle 127"/>
                <p:cNvSpPr/>
                <p:nvPr/>
              </p:nvSpPr>
              <p:spPr>
                <a:xfrm>
                  <a:off x="4410049" y="1192720"/>
                  <a:ext cx="1714706" cy="290771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Triangle rectangle 128"/>
                <p:cNvSpPr/>
                <p:nvPr/>
              </p:nvSpPr>
              <p:spPr>
                <a:xfrm flipH="1">
                  <a:off x="3830127" y="2736397"/>
                  <a:ext cx="511707" cy="1353157"/>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4537" name="ZoneTexte 64536"/>
              <p:cNvSpPr txBox="1"/>
              <p:nvPr/>
            </p:nvSpPr>
            <p:spPr>
              <a:xfrm>
                <a:off x="3942271" y="4313208"/>
                <a:ext cx="1878015" cy="369332"/>
              </a:xfrm>
              <a:prstGeom prst="rect">
                <a:avLst/>
              </a:prstGeom>
              <a:noFill/>
            </p:spPr>
            <p:txBody>
              <a:bodyPr wrap="none" rtlCol="0">
                <a:spAutoFit/>
              </a:bodyPr>
              <a:lstStyle/>
              <a:p>
                <a:r>
                  <a:rPr lang="fr-FR" dirty="0">
                    <a:latin typeface="Symbol" panose="05050102010706020507" pitchFamily="18" charset="2"/>
                  </a:rPr>
                  <a:t>s</a:t>
                </a:r>
                <a:r>
                  <a:rPr lang="fr-FR" dirty="0"/>
                  <a:t>’</a:t>
                </a:r>
                <a:r>
                  <a:rPr lang="fr-FR" baseline="-25000" dirty="0"/>
                  <a:t>v amont </a:t>
                </a:r>
                <a:r>
                  <a:rPr lang="fr-FR" dirty="0"/>
                  <a:t>augmente</a:t>
                </a:r>
              </a:p>
            </p:txBody>
          </p:sp>
          <p:sp>
            <p:nvSpPr>
              <p:cNvPr id="130" name="ZoneTexte 129"/>
              <p:cNvSpPr txBox="1"/>
              <p:nvPr/>
            </p:nvSpPr>
            <p:spPr>
              <a:xfrm>
                <a:off x="4034287" y="4672642"/>
                <a:ext cx="1536190" cy="369332"/>
              </a:xfrm>
              <a:prstGeom prst="rect">
                <a:avLst/>
              </a:prstGeom>
              <a:noFill/>
            </p:spPr>
            <p:txBody>
              <a:bodyPr wrap="none" rtlCol="0">
                <a:spAutoFit/>
              </a:bodyPr>
              <a:lstStyle/>
              <a:p>
                <a:r>
                  <a:rPr lang="fr-FR" dirty="0">
                    <a:latin typeface="Symbol" panose="05050102010706020507" pitchFamily="18" charset="2"/>
                  </a:rPr>
                  <a:t>s</a:t>
                </a:r>
                <a:r>
                  <a:rPr lang="fr-FR" dirty="0"/>
                  <a:t>’</a:t>
                </a:r>
                <a:r>
                  <a:rPr lang="fr-FR" baseline="-25000" dirty="0"/>
                  <a:t>v aval </a:t>
                </a:r>
                <a:r>
                  <a:rPr lang="fr-FR" dirty="0"/>
                  <a:t>diminue</a:t>
                </a:r>
              </a:p>
            </p:txBody>
          </p:sp>
        </p:grpSp>
        <p:sp>
          <p:nvSpPr>
            <p:cNvPr id="143" name="Flèche vers le bas 142"/>
            <p:cNvSpPr/>
            <p:nvPr/>
          </p:nvSpPr>
          <p:spPr>
            <a:xfrm>
              <a:off x="4206815" y="3128514"/>
              <a:ext cx="120770" cy="370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Flèche vers le bas 143"/>
            <p:cNvSpPr/>
            <p:nvPr/>
          </p:nvSpPr>
          <p:spPr>
            <a:xfrm flipV="1">
              <a:off x="3936520" y="3470694"/>
              <a:ext cx="132272" cy="373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e 34"/>
          <p:cNvGrpSpPr/>
          <p:nvPr/>
        </p:nvGrpSpPr>
        <p:grpSpPr>
          <a:xfrm>
            <a:off x="6774612" y="1189843"/>
            <a:ext cx="1462194" cy="3814750"/>
            <a:chOff x="6774612" y="1189843"/>
            <a:chExt cx="1462194" cy="3814750"/>
          </a:xfrm>
        </p:grpSpPr>
        <p:grpSp>
          <p:nvGrpSpPr>
            <p:cNvPr id="64540" name="Groupe 64539"/>
            <p:cNvGrpSpPr/>
            <p:nvPr/>
          </p:nvGrpSpPr>
          <p:grpSpPr>
            <a:xfrm>
              <a:off x="6774612" y="1189843"/>
              <a:ext cx="1462194" cy="3814750"/>
              <a:chOff x="6774612" y="1189843"/>
              <a:chExt cx="1462194" cy="3814750"/>
            </a:xfrm>
          </p:grpSpPr>
          <p:sp>
            <p:nvSpPr>
              <p:cNvPr id="136" name="Triangle rectangle 135"/>
              <p:cNvSpPr/>
              <p:nvPr/>
            </p:nvSpPr>
            <p:spPr>
              <a:xfrm>
                <a:off x="7469404" y="1189843"/>
                <a:ext cx="527283" cy="2907710"/>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Triangle rectangle 136"/>
              <p:cNvSpPr/>
              <p:nvPr/>
            </p:nvSpPr>
            <p:spPr>
              <a:xfrm flipH="1">
                <a:off x="7142672" y="2724895"/>
                <a:ext cx="293024" cy="1353157"/>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ZoneTexte 137"/>
              <p:cNvSpPr txBox="1"/>
              <p:nvPr/>
            </p:nvSpPr>
            <p:spPr>
              <a:xfrm>
                <a:off x="6811992" y="4224069"/>
                <a:ext cx="1424814" cy="369332"/>
              </a:xfrm>
              <a:prstGeom prst="rect">
                <a:avLst/>
              </a:prstGeom>
              <a:noFill/>
            </p:spPr>
            <p:txBody>
              <a:bodyPr wrap="none" rtlCol="0">
                <a:spAutoFit/>
              </a:bodyPr>
              <a:lstStyle/>
              <a:p>
                <a:r>
                  <a:rPr lang="fr-FR" dirty="0">
                    <a:latin typeface="Symbol" panose="05050102010706020507" pitchFamily="18" charset="2"/>
                  </a:rPr>
                  <a:t>s</a:t>
                </a:r>
                <a:r>
                  <a:rPr lang="fr-FR" dirty="0"/>
                  <a:t>’</a:t>
                </a:r>
                <a:r>
                  <a:rPr lang="fr-FR" baseline="-25000" dirty="0"/>
                  <a:t>a </a:t>
                </a:r>
                <a:r>
                  <a:rPr lang="fr-FR" dirty="0"/>
                  <a:t>augmente</a:t>
                </a:r>
              </a:p>
            </p:txBody>
          </p:sp>
          <p:sp>
            <p:nvSpPr>
              <p:cNvPr id="139" name="ZoneTexte 138"/>
              <p:cNvSpPr txBox="1"/>
              <p:nvPr/>
            </p:nvSpPr>
            <p:spPr>
              <a:xfrm>
                <a:off x="6774612" y="4635261"/>
                <a:ext cx="1263231" cy="369332"/>
              </a:xfrm>
              <a:prstGeom prst="rect">
                <a:avLst/>
              </a:prstGeom>
              <a:noFill/>
            </p:spPr>
            <p:txBody>
              <a:bodyPr wrap="none" rtlCol="0">
                <a:spAutoFit/>
              </a:bodyPr>
              <a:lstStyle/>
              <a:p>
                <a:r>
                  <a:rPr lang="fr-FR" dirty="0">
                    <a:latin typeface="Symbol" panose="05050102010706020507" pitchFamily="18" charset="2"/>
                  </a:rPr>
                  <a:t>s</a:t>
                </a:r>
                <a:r>
                  <a:rPr lang="fr-FR" dirty="0"/>
                  <a:t>’</a:t>
                </a:r>
                <a:r>
                  <a:rPr lang="fr-FR" baseline="-25000" dirty="0"/>
                  <a:t>p </a:t>
                </a:r>
                <a:r>
                  <a:rPr lang="fr-FR" dirty="0"/>
                  <a:t>diminue</a:t>
                </a:r>
              </a:p>
            </p:txBody>
          </p:sp>
        </p:grpSp>
        <p:sp>
          <p:nvSpPr>
            <p:cNvPr id="145" name="Flèche vers le bas 144"/>
            <p:cNvSpPr/>
            <p:nvPr/>
          </p:nvSpPr>
          <p:spPr>
            <a:xfrm>
              <a:off x="7525110" y="3168770"/>
              <a:ext cx="120770" cy="370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Flèche vers le bas 145"/>
            <p:cNvSpPr/>
            <p:nvPr/>
          </p:nvSpPr>
          <p:spPr>
            <a:xfrm flipV="1">
              <a:off x="7254815" y="3510950"/>
              <a:ext cx="132272" cy="373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1497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356350"/>
            <a:ext cx="2133600" cy="365125"/>
          </a:xfrm>
        </p:spPr>
        <p:txBody>
          <a:bodyPr/>
          <a:lstStyle/>
          <a:p>
            <a:fld id="{6C9C31C4-F1BC-4CF0-8FCC-5FAE4E7B962A}" type="slidenum">
              <a:rPr lang="fr-FR" smtClean="0"/>
              <a:t>8</a:t>
            </a:fld>
            <a:endParaRPr lang="fr-FR" dirty="0"/>
          </a:p>
        </p:txBody>
      </p:sp>
      <p:sp>
        <p:nvSpPr>
          <p:cNvPr id="5" name="Espace réservé du pied de page 4"/>
          <p:cNvSpPr>
            <a:spLocks noGrp="1"/>
          </p:cNvSpPr>
          <p:nvPr>
            <p:ph type="ftr" sz="quarter" idx="11"/>
          </p:nvPr>
        </p:nvSpPr>
        <p:spPr/>
        <p:txBody>
          <a:bodyPr/>
          <a:lstStyle/>
          <a:p>
            <a:r>
              <a:rPr lang="fr-FR"/>
              <a:t>L. Briançon</a:t>
            </a:r>
            <a:endParaRPr lang="fr-FR" dirty="0"/>
          </a:p>
        </p:txBody>
      </p:sp>
      <p:sp>
        <p:nvSpPr>
          <p:cNvPr id="8" name="ZoneTexte 7"/>
          <p:cNvSpPr txBox="1"/>
          <p:nvPr/>
        </p:nvSpPr>
        <p:spPr>
          <a:xfrm>
            <a:off x="0" y="0"/>
            <a:ext cx="4469237" cy="707886"/>
          </a:xfrm>
          <a:prstGeom prst="rect">
            <a:avLst/>
          </a:prstGeom>
          <a:noFill/>
        </p:spPr>
        <p:txBody>
          <a:bodyPr wrap="none" rtlCol="0">
            <a:spAutoFit/>
          </a:bodyPr>
          <a:lstStyle/>
          <a:p>
            <a:r>
              <a:rPr lang="fr-FR" sz="2000" b="1" dirty="0"/>
              <a:t>1. Equilibres limites de poussée et butée</a:t>
            </a:r>
          </a:p>
          <a:p>
            <a:endParaRPr lang="fr-FR" sz="2000" b="1" dirty="0"/>
          </a:p>
        </p:txBody>
      </p:sp>
      <p:sp>
        <p:nvSpPr>
          <p:cNvPr id="3" name="ZoneTexte 2"/>
          <p:cNvSpPr txBox="1"/>
          <p:nvPr/>
        </p:nvSpPr>
        <p:spPr>
          <a:xfrm>
            <a:off x="370115" y="707886"/>
            <a:ext cx="1132426" cy="369332"/>
          </a:xfrm>
          <a:prstGeom prst="rect">
            <a:avLst/>
          </a:prstGeom>
          <a:noFill/>
        </p:spPr>
        <p:txBody>
          <a:bodyPr wrap="none" rtlCol="0">
            <a:spAutoFit/>
          </a:bodyPr>
          <a:lstStyle/>
          <a:p>
            <a:r>
              <a:rPr lang="fr-FR" u="sng" dirty="0"/>
              <a:t>Etat Initial</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 name="Objet 6"/>
          <p:cNvGraphicFramePr>
            <a:graphicFrameLocks noChangeAspect="1"/>
          </p:cNvGraphicFramePr>
          <p:nvPr>
            <p:extLst>
              <p:ext uri="{D42A27DB-BD31-4B8C-83A1-F6EECF244321}">
                <p14:modId xmlns:p14="http://schemas.microsoft.com/office/powerpoint/2010/main" val="4087952297"/>
              </p:ext>
            </p:extLst>
          </p:nvPr>
        </p:nvGraphicFramePr>
        <p:xfrm>
          <a:off x="370115" y="1382104"/>
          <a:ext cx="1313125" cy="433387"/>
        </p:xfrm>
        <a:graphic>
          <a:graphicData uri="http://schemas.openxmlformats.org/presentationml/2006/ole">
            <mc:AlternateContent xmlns:mc="http://schemas.openxmlformats.org/markup-compatibility/2006">
              <mc:Choice xmlns:v="urn:schemas-microsoft-com:vml" Requires="v">
                <p:oleObj spid="_x0000_s7544" name="Equation" r:id="rId3" imgW="583920" imgH="190440" progId="Equation.DSMT4">
                  <p:embed/>
                </p:oleObj>
              </mc:Choice>
              <mc:Fallback>
                <p:oleObj name="Equation" r:id="rId3" imgW="583920" imgH="190440" progId="Equation.DSMT4">
                  <p:embed/>
                  <p:pic>
                    <p:nvPicPr>
                      <p:cNvPr id="0" name=""/>
                      <p:cNvPicPr>
                        <a:picLocks noChangeAspect="1" noChangeArrowheads="1"/>
                      </p:cNvPicPr>
                      <p:nvPr/>
                    </p:nvPicPr>
                    <p:blipFill>
                      <a:blip r:embed="rId4"/>
                      <a:srcRect/>
                      <a:stretch>
                        <a:fillRect/>
                      </a:stretch>
                    </p:blipFill>
                    <p:spPr bwMode="auto">
                      <a:xfrm>
                        <a:off x="370115" y="1382104"/>
                        <a:ext cx="1313125" cy="433387"/>
                      </a:xfrm>
                      <a:prstGeom prst="rect">
                        <a:avLst/>
                      </a:prstGeom>
                      <a:noFill/>
                    </p:spPr>
                  </p:pic>
                </p:oleObj>
              </mc:Fallback>
            </mc:AlternateContent>
          </a:graphicData>
        </a:graphic>
      </p:graphicFrame>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108857" y="2143035"/>
            <a:ext cx="8262257" cy="646331"/>
          </a:xfrm>
          <a:prstGeom prst="rect">
            <a:avLst/>
          </a:prstGeom>
        </p:spPr>
        <p:txBody>
          <a:bodyPr wrap="square">
            <a:spAutoFit/>
          </a:bodyPr>
          <a:lstStyle/>
          <a:p>
            <a:r>
              <a:rPr lang="fr-FR" dirty="0"/>
              <a:t>Pour les sols pulvérulents et les sols fins </a:t>
            </a:r>
            <a:r>
              <a:rPr lang="fr-FR" b="1" dirty="0"/>
              <a:t>normalement consolidés</a:t>
            </a:r>
            <a:r>
              <a:rPr lang="fr-FR" dirty="0"/>
              <a:t> on pourra utiliser la formule simplifiée de </a:t>
            </a:r>
            <a:r>
              <a:rPr lang="fr-FR" b="1" dirty="0"/>
              <a:t>JAKY</a:t>
            </a:r>
            <a:r>
              <a:rPr lang="fr-FR" dirty="0"/>
              <a:t> : K</a:t>
            </a:r>
            <a:r>
              <a:rPr lang="fr-FR" baseline="-25000" dirty="0"/>
              <a:t>o</a:t>
            </a:r>
            <a:r>
              <a:rPr lang="fr-FR" dirty="0"/>
              <a:t> = 1 - sin</a:t>
            </a:r>
            <a:r>
              <a:rPr lang="fr-FR" dirty="0">
                <a:sym typeface="Symbol"/>
              </a:rPr>
              <a:t></a:t>
            </a:r>
            <a:r>
              <a:rPr lang="fr-FR" dirty="0"/>
              <a:t>’, si le terre plein est horizontal.</a:t>
            </a:r>
          </a:p>
        </p:txBody>
      </p:sp>
      <p:sp>
        <p:nvSpPr>
          <p:cNvPr id="12" name="Rectangle 11"/>
          <p:cNvSpPr/>
          <p:nvPr/>
        </p:nvSpPr>
        <p:spPr>
          <a:xfrm>
            <a:off x="156623" y="3231607"/>
            <a:ext cx="8284028" cy="646331"/>
          </a:xfrm>
          <a:prstGeom prst="rect">
            <a:avLst/>
          </a:prstGeom>
        </p:spPr>
        <p:txBody>
          <a:bodyPr wrap="square">
            <a:spAutoFit/>
          </a:bodyPr>
          <a:lstStyle/>
          <a:p>
            <a:r>
              <a:rPr lang="fr-FR" dirty="0"/>
              <a:t>S’il existe un talus de pente </a:t>
            </a:r>
            <a:r>
              <a:rPr lang="fr-FR" dirty="0">
                <a:sym typeface="Symbol"/>
              </a:rPr>
              <a:t></a:t>
            </a:r>
            <a:r>
              <a:rPr lang="fr-FR" dirty="0"/>
              <a:t>, la valeur du coefficient des terres au repos, avec la même définition sera K</a:t>
            </a:r>
            <a:r>
              <a:rPr lang="fr-FR" baseline="-25000" dirty="0"/>
              <a:t>o</a:t>
            </a:r>
            <a:r>
              <a:rPr lang="fr-FR" baseline="-25000" dirty="0">
                <a:sym typeface="Symbol"/>
              </a:rPr>
              <a:t></a:t>
            </a:r>
            <a:r>
              <a:rPr lang="fr-FR" dirty="0"/>
              <a:t> = K</a:t>
            </a:r>
            <a:r>
              <a:rPr lang="fr-FR" baseline="-25000" dirty="0"/>
              <a:t>o</a:t>
            </a:r>
            <a:r>
              <a:rPr lang="fr-FR" dirty="0"/>
              <a:t>(1+ sin </a:t>
            </a:r>
            <a:r>
              <a:rPr lang="fr-FR" dirty="0">
                <a:sym typeface="Symbol"/>
              </a:rPr>
              <a:t></a:t>
            </a:r>
            <a:r>
              <a:rPr lang="fr-FR" dirty="0"/>
              <a:t>)</a:t>
            </a:r>
          </a:p>
        </p:txBody>
      </p:sp>
      <p:sp>
        <p:nvSpPr>
          <p:cNvPr id="19" name="Rectangle 13"/>
          <p:cNvSpPr>
            <a:spLocks noChangeArrowheads="1"/>
          </p:cNvSpPr>
          <p:nvPr/>
        </p:nvSpPr>
        <p:spPr bwMode="auto">
          <a:xfrm>
            <a:off x="156623" y="4241185"/>
            <a:ext cx="816672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Times New Roman" pitchFamily="18" charset="0"/>
                <a:cs typeface="Arial" pitchFamily="34" charset="0"/>
              </a:rPr>
              <a:t>Par rapport aux sols normalement consolidés la valeur de </a:t>
            </a:r>
            <a:r>
              <a:rPr kumimoji="0" lang="fr-FR" altLang="fr-FR" b="0" i="0" u="none" strike="noStrike" cap="none" normalizeH="0" baseline="0" dirty="0">
                <a:ln>
                  <a:noFill/>
                </a:ln>
                <a:solidFill>
                  <a:schemeClr val="tx1"/>
                </a:solidFill>
                <a:effectLst/>
                <a:ea typeface="Times New Roman" pitchFamily="18" charset="0"/>
                <a:cs typeface="Arial" pitchFamily="34" charset="0"/>
                <a:sym typeface="Symbol" pitchFamily="18" charset="2"/>
              </a:rPr>
              <a:t></a:t>
            </a:r>
            <a:r>
              <a:rPr kumimoji="0" lang="fr-FR" altLang="fr-FR" b="0" i="0" u="none" strike="noStrike" cap="none" normalizeH="0" baseline="-30000" dirty="0">
                <a:ln>
                  <a:noFill/>
                </a:ln>
                <a:solidFill>
                  <a:schemeClr val="tx1"/>
                </a:solidFill>
                <a:effectLst/>
                <a:ea typeface="Times New Roman" pitchFamily="18" charset="0"/>
                <a:cs typeface="Arial" pitchFamily="34" charset="0"/>
              </a:rPr>
              <a:t>o </a:t>
            </a:r>
            <a:r>
              <a:rPr kumimoji="0" lang="fr-FR" altLang="fr-FR" b="0" i="0" u="none" strike="noStrike" cap="none" normalizeH="0" baseline="0" dirty="0">
                <a:ln>
                  <a:noFill/>
                </a:ln>
                <a:solidFill>
                  <a:schemeClr val="tx1"/>
                </a:solidFill>
                <a:effectLst/>
                <a:ea typeface="Times New Roman" pitchFamily="18" charset="0"/>
                <a:cs typeface="Arial" pitchFamily="34" charset="0"/>
                <a:sym typeface="Symbol" pitchFamily="18" charset="2"/>
              </a:rPr>
              <a:t> augmente pour les sols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err="1">
                <a:ln>
                  <a:noFill/>
                </a:ln>
                <a:solidFill>
                  <a:schemeClr val="tx1"/>
                </a:solidFill>
                <a:effectLst/>
                <a:ea typeface="Times New Roman" pitchFamily="18" charset="0"/>
                <a:cs typeface="Arial" pitchFamily="34" charset="0"/>
                <a:sym typeface="Symbol" pitchFamily="18" charset="2"/>
              </a:rPr>
              <a:t>surconsolidés</a:t>
            </a:r>
            <a:r>
              <a:rPr kumimoji="0" lang="fr-FR" altLang="fr-FR" b="0" i="0" u="none" strike="noStrike" cap="none" normalizeH="0" baseline="0" dirty="0">
                <a:ln>
                  <a:noFill/>
                </a:ln>
                <a:solidFill>
                  <a:schemeClr val="tx1"/>
                </a:solidFill>
                <a:effectLst/>
                <a:ea typeface="Times New Roman" pitchFamily="18" charset="0"/>
                <a:cs typeface="Arial" pitchFamily="34" charset="0"/>
                <a:sym typeface="Symbol" pitchFamily="18" charset="2"/>
              </a:rPr>
              <a:t>, d’autant plus que le coefficient de </a:t>
            </a:r>
            <a:r>
              <a:rPr kumimoji="0" lang="fr-FR" altLang="fr-FR" b="0" i="0" u="none" strike="noStrike" cap="none" normalizeH="0" baseline="0" dirty="0" err="1">
                <a:ln>
                  <a:noFill/>
                </a:ln>
                <a:solidFill>
                  <a:schemeClr val="tx1"/>
                </a:solidFill>
                <a:effectLst/>
                <a:ea typeface="Times New Roman" pitchFamily="18" charset="0"/>
                <a:cs typeface="Arial" pitchFamily="34" charset="0"/>
                <a:sym typeface="Symbol" pitchFamily="18" charset="2"/>
              </a:rPr>
              <a:t>surconsolidation</a:t>
            </a:r>
            <a:r>
              <a:rPr kumimoji="0" lang="fr-FR" altLang="fr-FR" b="0" i="0" u="none" strike="noStrike" cap="none" normalizeH="0" baseline="0" dirty="0">
                <a:ln>
                  <a:noFill/>
                </a:ln>
                <a:solidFill>
                  <a:schemeClr val="tx1"/>
                </a:solidFill>
                <a:effectLst/>
                <a:ea typeface="Times New Roman" pitchFamily="18" charset="0"/>
                <a:cs typeface="Arial" pitchFamily="34" charset="0"/>
                <a:sym typeface="Symbol" pitchFamily="18" charset="2"/>
              </a:rPr>
              <a:t>  R</a:t>
            </a:r>
            <a:r>
              <a:rPr kumimoji="0" lang="fr-FR" altLang="fr-FR" b="0" i="0" u="none" strike="noStrike" cap="none" normalizeH="0" baseline="-30000" dirty="0">
                <a:ln>
                  <a:noFill/>
                </a:ln>
                <a:solidFill>
                  <a:schemeClr val="tx1"/>
                </a:solidFill>
                <a:effectLst/>
                <a:ea typeface="Times New Roman" pitchFamily="18" charset="0"/>
                <a:cs typeface="Arial" pitchFamily="34" charset="0"/>
                <a:sym typeface="Symbol" pitchFamily="18" charset="2"/>
              </a:rPr>
              <a:t>oc</a:t>
            </a:r>
            <a:r>
              <a:rPr kumimoji="0" lang="fr-FR" altLang="fr-FR" b="0" i="0" u="none" strike="noStrike" cap="none" normalizeH="0" baseline="0" dirty="0">
                <a:ln>
                  <a:noFill/>
                </a:ln>
                <a:solidFill>
                  <a:schemeClr val="tx1"/>
                </a:solidFill>
                <a:effectLst/>
                <a:ea typeface="Times New Roman" pitchFamily="18" charset="0"/>
                <a:cs typeface="Arial" pitchFamily="34" charset="0"/>
                <a:sym typeface="Symbol" pitchFamily="18" charset="2"/>
              </a:rPr>
              <a:t> est important.</a:t>
            </a:r>
            <a:endParaRPr kumimoji="0" lang="fr-FR" altLang="fr-FR" b="0" i="0" u="none" strike="noStrike" cap="none" normalizeH="0" baseline="0" dirty="0">
              <a:ln>
                <a:noFill/>
              </a:ln>
              <a:solidFill>
                <a:schemeClr val="tx1"/>
              </a:solidFill>
              <a:effectLst/>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Times New Roman" pitchFamily="18" charset="0"/>
                <a:cs typeface="Arial" pitchFamily="34" charset="0"/>
                <a:sym typeface="Symbol" pitchFamily="18" charset="2"/>
              </a:rPr>
              <a:t>On pourra utiliser la relation suivante :</a:t>
            </a:r>
            <a:endParaRPr kumimoji="0" lang="fr-FR" altLang="fr-FR" b="0" i="0" u="none" strike="noStrike" cap="none" normalizeH="0" baseline="0" dirty="0">
              <a:ln>
                <a:noFill/>
              </a:ln>
              <a:solidFill>
                <a:schemeClr val="tx1"/>
              </a:solidFill>
              <a:effectLst/>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a typeface="Times New Roman" pitchFamily="18" charset="0"/>
              <a:cs typeface="Arial" pitchFamily="34" charset="0"/>
              <a:sym typeface="Symbol" pitchFamily="18" charset="2"/>
            </a:endParaRPr>
          </a:p>
        </p:txBody>
      </p:sp>
      <p:sp>
        <p:nvSpPr>
          <p:cNvPr id="42" name="Rectangle 14"/>
          <p:cNvSpPr>
            <a:spLocks noChangeArrowheads="1"/>
          </p:cNvSpPr>
          <p:nvPr/>
        </p:nvSpPr>
        <p:spPr bwMode="auto">
          <a:xfrm>
            <a:off x="216493" y="5803235"/>
            <a:ext cx="57427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Times New Roman" pitchFamily="18" charset="0"/>
                <a:cs typeface="Arial" pitchFamily="34" charset="0"/>
              </a:rPr>
              <a:t>pour un sol moyennement </a:t>
            </a:r>
            <a:r>
              <a:rPr kumimoji="0" lang="fr-FR" altLang="fr-FR" b="0" i="0" u="none" strike="noStrike" cap="none" normalizeH="0" baseline="0" dirty="0" err="1">
                <a:ln>
                  <a:noFill/>
                </a:ln>
                <a:solidFill>
                  <a:schemeClr val="tx1"/>
                </a:solidFill>
                <a:effectLst/>
                <a:ea typeface="Times New Roman" pitchFamily="18" charset="0"/>
                <a:cs typeface="Arial" pitchFamily="34" charset="0"/>
              </a:rPr>
              <a:t>surconsolidé</a:t>
            </a:r>
            <a:r>
              <a:rPr kumimoji="0" lang="fr-FR" altLang="fr-FR" b="0" i="0" u="none" strike="noStrike" cap="none" normalizeH="0" baseline="0" dirty="0">
                <a:ln>
                  <a:noFill/>
                </a:ln>
                <a:solidFill>
                  <a:schemeClr val="tx1"/>
                </a:solidFill>
                <a:effectLst/>
                <a:ea typeface="Times New Roman" pitchFamily="18" charset="0"/>
                <a:cs typeface="Arial" pitchFamily="34" charset="0"/>
              </a:rPr>
              <a:t> avec R</a:t>
            </a:r>
            <a:r>
              <a:rPr kumimoji="0" lang="fr-FR" altLang="fr-FR" b="0" i="0" u="none" strike="noStrike" cap="none" normalizeH="0" baseline="-30000" dirty="0">
                <a:ln>
                  <a:noFill/>
                </a:ln>
                <a:solidFill>
                  <a:schemeClr val="tx1"/>
                </a:solidFill>
                <a:effectLst/>
                <a:ea typeface="Times New Roman" pitchFamily="18" charset="0"/>
                <a:cs typeface="Arial" pitchFamily="34" charset="0"/>
              </a:rPr>
              <a:t>oc</a:t>
            </a:r>
            <a:r>
              <a:rPr kumimoji="0" lang="fr-FR" altLang="fr-FR" b="0" i="0" u="none" strike="noStrike" cap="none" normalizeH="0" baseline="0" dirty="0">
                <a:ln>
                  <a:noFill/>
                </a:ln>
                <a:solidFill>
                  <a:schemeClr val="tx1"/>
                </a:solidFill>
                <a:effectLst/>
                <a:ea typeface="Times New Roman" pitchFamily="18" charset="0"/>
                <a:cs typeface="Arial" pitchFamily="34" charset="0"/>
              </a:rPr>
              <a:t> = </a:t>
            </a:r>
            <a:r>
              <a:rPr kumimoji="0" lang="fr-FR" altLang="fr-FR" b="0" i="0" u="none" strike="noStrike" cap="none" normalizeH="0" baseline="0" dirty="0">
                <a:ln>
                  <a:noFill/>
                </a:ln>
                <a:solidFill>
                  <a:schemeClr val="tx1"/>
                </a:solidFill>
                <a:effectLst/>
                <a:ea typeface="Times New Roman" pitchFamily="18" charset="0"/>
                <a:cs typeface="Arial" pitchFamily="34" charset="0"/>
                <a:sym typeface="Symbol" pitchFamily="18" charset="2"/>
              </a:rPr>
              <a:t></a:t>
            </a:r>
            <a:r>
              <a:rPr kumimoji="0" lang="fr-FR" altLang="fr-FR" b="0" i="0" u="none" strike="noStrike" cap="none" normalizeH="0" baseline="0" dirty="0">
                <a:ln>
                  <a:noFill/>
                </a:ln>
                <a:solidFill>
                  <a:schemeClr val="tx1"/>
                </a:solidFill>
                <a:effectLst/>
                <a:ea typeface="Times New Roman" pitchFamily="18" charset="0"/>
                <a:cs typeface="Arial" pitchFamily="34" charset="0"/>
              </a:rPr>
              <a:t>’</a:t>
            </a:r>
            <a:r>
              <a:rPr kumimoji="0" lang="fr-FR" altLang="fr-FR" b="0" i="0" u="none" strike="noStrike" cap="none" normalizeH="0" baseline="-30000" dirty="0">
                <a:ln>
                  <a:noFill/>
                </a:ln>
                <a:solidFill>
                  <a:schemeClr val="tx1"/>
                </a:solidFill>
                <a:effectLst/>
                <a:ea typeface="Times New Roman" pitchFamily="18" charset="0"/>
                <a:cs typeface="Arial" pitchFamily="34" charset="0"/>
                <a:sym typeface="Symbol" pitchFamily="18" charset="2"/>
              </a:rPr>
              <a:t>P</a:t>
            </a:r>
            <a:r>
              <a:rPr kumimoji="0" lang="fr-FR" altLang="fr-FR" b="0" i="0" u="none" strike="noStrike" cap="none" normalizeH="0" baseline="0" dirty="0">
                <a:ln>
                  <a:noFill/>
                </a:ln>
                <a:solidFill>
                  <a:schemeClr val="tx1"/>
                </a:solidFill>
                <a:effectLst/>
                <a:ea typeface="Times New Roman" pitchFamily="18" charset="0"/>
                <a:cs typeface="Arial" pitchFamily="34" charset="0"/>
                <a:sym typeface="Symbol" pitchFamily="18" charset="2"/>
              </a:rPr>
              <a:t> / </a:t>
            </a:r>
            <a:r>
              <a:rPr kumimoji="0" lang="fr-FR" altLang="fr-FR" b="0" i="0" u="none" strike="noStrike" cap="none" normalizeH="0" baseline="0" dirty="0">
                <a:ln>
                  <a:noFill/>
                </a:ln>
                <a:solidFill>
                  <a:schemeClr val="tx1"/>
                </a:solidFill>
                <a:effectLst/>
                <a:ea typeface="Times New Roman" pitchFamily="18" charset="0"/>
                <a:cs typeface="Arial" pitchFamily="34" charset="0"/>
              </a:rPr>
              <a:t>’</a:t>
            </a:r>
            <a:r>
              <a:rPr kumimoji="0" lang="fr-FR" altLang="fr-FR" b="0" i="0" u="none" strike="noStrike" cap="none" normalizeH="0" baseline="-30000" dirty="0">
                <a:ln>
                  <a:noFill/>
                </a:ln>
                <a:solidFill>
                  <a:schemeClr val="tx1"/>
                </a:solidFill>
                <a:effectLst/>
                <a:ea typeface="Times New Roman" pitchFamily="18" charset="0"/>
                <a:cs typeface="Arial" pitchFamily="34" charset="0"/>
                <a:sym typeface="Symbol" pitchFamily="18" charset="2"/>
              </a:rPr>
              <a:t>vo</a:t>
            </a:r>
            <a:endParaRPr kumimoji="0" lang="fr-FR" altLang="fr-FR" b="0" i="0" u="none" strike="noStrike" cap="none" normalizeH="0" baseline="0" dirty="0">
              <a:ln>
                <a:noFill/>
              </a:ln>
              <a:solidFill>
                <a:schemeClr val="tx1"/>
              </a:solidFill>
              <a:effectLst/>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a typeface="Times New Roman" pitchFamily="18" charset="0"/>
              <a:cs typeface="Arial" pitchFamily="34" charset="0"/>
              <a:sym typeface="Symbol" pitchFamily="18" charset="2"/>
            </a:endParaRP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4" name="Objet 43"/>
          <p:cNvGraphicFramePr>
            <a:graphicFrameLocks noChangeAspect="1"/>
          </p:cNvGraphicFramePr>
          <p:nvPr>
            <p:extLst>
              <p:ext uri="{D42A27DB-BD31-4B8C-83A1-F6EECF244321}">
                <p14:modId xmlns:p14="http://schemas.microsoft.com/office/powerpoint/2010/main" val="1653531497"/>
              </p:ext>
            </p:extLst>
          </p:nvPr>
        </p:nvGraphicFramePr>
        <p:xfrm>
          <a:off x="2443073" y="5177527"/>
          <a:ext cx="2128927" cy="527974"/>
        </p:xfrm>
        <a:graphic>
          <a:graphicData uri="http://schemas.openxmlformats.org/presentationml/2006/ole">
            <mc:AlternateContent xmlns:mc="http://schemas.openxmlformats.org/markup-compatibility/2006">
              <mc:Choice xmlns:v="urn:schemas-microsoft-com:vml" Requires="v">
                <p:oleObj spid="_x0000_s7545" name="Equation" r:id="rId5" imgW="1193800" imgH="292100" progId="Equation.DSMT4">
                  <p:embed/>
                </p:oleObj>
              </mc:Choice>
              <mc:Fallback>
                <p:oleObj name="Equation" r:id="rId5" imgW="1193800" imgH="29210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073" y="5177527"/>
                        <a:ext cx="2128927" cy="527974"/>
                      </a:xfrm>
                      <a:prstGeom prst="rect">
                        <a:avLst/>
                      </a:prstGeom>
                      <a:noFill/>
                    </p:spPr>
                  </p:pic>
                </p:oleObj>
              </mc:Fallback>
            </mc:AlternateContent>
          </a:graphicData>
        </a:graphic>
      </p:graphicFrame>
    </p:spTree>
    <p:extLst>
      <p:ext uri="{BB962C8B-B14F-4D97-AF65-F5344CB8AC3E}">
        <p14:creationId xmlns:p14="http://schemas.microsoft.com/office/powerpoint/2010/main" val="37767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5432277" y="2100237"/>
            <a:ext cx="1003663" cy="146441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6506398" y="1784551"/>
            <a:ext cx="1003663" cy="178010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413659" y="3036665"/>
            <a:ext cx="1066799" cy="1524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a:xfrm>
            <a:off x="6567862" y="6331175"/>
            <a:ext cx="2133600" cy="365125"/>
          </a:xfrm>
        </p:spPr>
        <p:txBody>
          <a:bodyPr/>
          <a:lstStyle/>
          <a:p>
            <a:fld id="{6C9C31C4-F1BC-4CF0-8FCC-5FAE4E7B962A}" type="slidenum">
              <a:rPr lang="fr-FR" smtClean="0"/>
              <a:t>9</a:t>
            </a:fld>
            <a:endParaRPr lang="fr-FR" dirty="0"/>
          </a:p>
        </p:txBody>
      </p:sp>
      <p:sp>
        <p:nvSpPr>
          <p:cNvPr id="5" name="Espace réservé du pied de page 4"/>
          <p:cNvSpPr>
            <a:spLocks noGrp="1"/>
          </p:cNvSpPr>
          <p:nvPr>
            <p:ph type="ftr" sz="quarter" idx="11"/>
          </p:nvPr>
        </p:nvSpPr>
        <p:spPr/>
        <p:txBody>
          <a:bodyPr/>
          <a:lstStyle/>
          <a:p>
            <a:r>
              <a:rPr lang="fr-FR"/>
              <a:t>L. Briançon</a:t>
            </a:r>
            <a:endParaRPr lang="fr-FR" dirty="0"/>
          </a:p>
        </p:txBody>
      </p:sp>
      <p:sp>
        <p:nvSpPr>
          <p:cNvPr id="8" name="ZoneTexte 7"/>
          <p:cNvSpPr txBox="1"/>
          <p:nvPr/>
        </p:nvSpPr>
        <p:spPr>
          <a:xfrm>
            <a:off x="0" y="0"/>
            <a:ext cx="4469237" cy="707886"/>
          </a:xfrm>
          <a:prstGeom prst="rect">
            <a:avLst/>
          </a:prstGeom>
          <a:noFill/>
        </p:spPr>
        <p:txBody>
          <a:bodyPr wrap="none" rtlCol="0">
            <a:spAutoFit/>
          </a:bodyPr>
          <a:lstStyle/>
          <a:p>
            <a:r>
              <a:rPr lang="fr-FR" sz="2000" b="1" dirty="0"/>
              <a:t>1. Equilibres limites de poussée et butée</a:t>
            </a:r>
          </a:p>
          <a:p>
            <a:endParaRPr lang="fr-FR" sz="2000" b="1" dirty="0"/>
          </a:p>
        </p:txBody>
      </p:sp>
      <p:sp>
        <p:nvSpPr>
          <p:cNvPr id="3" name="ZoneTexte 2"/>
          <p:cNvSpPr txBox="1"/>
          <p:nvPr/>
        </p:nvSpPr>
        <p:spPr>
          <a:xfrm>
            <a:off x="370115" y="707886"/>
            <a:ext cx="4449038" cy="369332"/>
          </a:xfrm>
          <a:prstGeom prst="rect">
            <a:avLst/>
          </a:prstGeom>
          <a:noFill/>
        </p:spPr>
        <p:txBody>
          <a:bodyPr wrap="none" rtlCol="0">
            <a:spAutoFit/>
          </a:bodyPr>
          <a:lstStyle/>
          <a:p>
            <a:r>
              <a:rPr lang="fr-FR" u="sng" dirty="0"/>
              <a:t>Mobilisation des équilibres de poussée-butée</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2"/>
          <p:cNvSpPr/>
          <p:nvPr/>
        </p:nvSpPr>
        <p:spPr>
          <a:xfrm>
            <a:off x="1654629" y="2209818"/>
            <a:ext cx="381000" cy="990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rectangle 14"/>
          <p:cNvSpPr/>
          <p:nvPr/>
        </p:nvSpPr>
        <p:spPr>
          <a:xfrm flipH="1">
            <a:off x="1208314" y="2198932"/>
            <a:ext cx="457200" cy="99013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11261" y="3200419"/>
            <a:ext cx="2321053" cy="446314"/>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94285" y="5257358"/>
            <a:ext cx="1066799" cy="1524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635255" y="4430511"/>
            <a:ext cx="381000" cy="990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rectangle 22"/>
          <p:cNvSpPr/>
          <p:nvPr/>
        </p:nvSpPr>
        <p:spPr>
          <a:xfrm flipH="1">
            <a:off x="1188940" y="4419625"/>
            <a:ext cx="457200" cy="99013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91887" y="5421112"/>
            <a:ext cx="2321053" cy="446314"/>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016255" y="4495825"/>
            <a:ext cx="716059" cy="903515"/>
          </a:xfrm>
          <a:prstGeom prst="rect">
            <a:avLst/>
          </a:prstGeom>
          <a:pattFill prst="lgConfetti">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flipH="1">
            <a:off x="1491343" y="4267225"/>
            <a:ext cx="54428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287544" y="3959448"/>
            <a:ext cx="1728294" cy="307777"/>
          </a:xfrm>
          <a:prstGeom prst="rect">
            <a:avLst/>
          </a:prstGeom>
          <a:noFill/>
        </p:spPr>
        <p:txBody>
          <a:bodyPr wrap="none" rtlCol="0">
            <a:spAutoFit/>
          </a:bodyPr>
          <a:lstStyle/>
          <a:p>
            <a:r>
              <a:rPr lang="fr-FR" sz="1400" dirty="0"/>
              <a:t>Déplacement du mur</a:t>
            </a:r>
          </a:p>
        </p:txBody>
      </p:sp>
      <p:sp>
        <p:nvSpPr>
          <p:cNvPr id="26" name="ZoneTexte 25"/>
          <p:cNvSpPr txBox="1"/>
          <p:nvPr/>
        </p:nvSpPr>
        <p:spPr>
          <a:xfrm>
            <a:off x="458403" y="1400197"/>
            <a:ext cx="2773452" cy="646331"/>
          </a:xfrm>
          <a:prstGeom prst="rect">
            <a:avLst/>
          </a:prstGeom>
          <a:noFill/>
        </p:spPr>
        <p:txBody>
          <a:bodyPr wrap="none" rtlCol="0">
            <a:spAutoFit/>
          </a:bodyPr>
          <a:lstStyle/>
          <a:p>
            <a:r>
              <a:rPr lang="fr-FR" dirty="0"/>
              <a:t>Mise en place d’un remblai </a:t>
            </a:r>
          </a:p>
          <a:p>
            <a:r>
              <a:rPr lang="fr-FR" dirty="0"/>
              <a:t>compacté derrière un mur</a:t>
            </a:r>
          </a:p>
        </p:txBody>
      </p:sp>
      <p:cxnSp>
        <p:nvCxnSpPr>
          <p:cNvPr id="28" name="Connecteur droit 27"/>
          <p:cNvCxnSpPr/>
          <p:nvPr/>
        </p:nvCxnSpPr>
        <p:spPr>
          <a:xfrm flipV="1">
            <a:off x="2035629" y="4495825"/>
            <a:ext cx="457200" cy="913933"/>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a:endCxn id="21" idx="0"/>
          </p:cNvCxnSpPr>
          <p:nvPr/>
        </p:nvCxnSpPr>
        <p:spPr>
          <a:xfrm flipH="1" flipV="1">
            <a:off x="927685" y="5257358"/>
            <a:ext cx="239485" cy="163546"/>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50739" y="4888026"/>
            <a:ext cx="736805" cy="369332"/>
          </a:xfrm>
          <a:prstGeom prst="rect">
            <a:avLst/>
          </a:prstGeom>
          <a:noFill/>
        </p:spPr>
        <p:txBody>
          <a:bodyPr wrap="none" rtlCol="0">
            <a:spAutoFit/>
          </a:bodyPr>
          <a:lstStyle/>
          <a:p>
            <a:r>
              <a:rPr lang="fr-FR" dirty="0"/>
              <a:t>Butée</a:t>
            </a:r>
          </a:p>
        </p:txBody>
      </p:sp>
      <p:sp>
        <p:nvSpPr>
          <p:cNvPr id="35" name="ZoneTexte 34"/>
          <p:cNvSpPr txBox="1"/>
          <p:nvPr/>
        </p:nvSpPr>
        <p:spPr>
          <a:xfrm>
            <a:off x="2712940" y="4506269"/>
            <a:ext cx="952697" cy="369332"/>
          </a:xfrm>
          <a:prstGeom prst="rect">
            <a:avLst/>
          </a:prstGeom>
          <a:noFill/>
        </p:spPr>
        <p:txBody>
          <a:bodyPr wrap="none" rtlCol="0">
            <a:spAutoFit/>
          </a:bodyPr>
          <a:lstStyle/>
          <a:p>
            <a:r>
              <a:rPr lang="fr-FR" dirty="0"/>
              <a:t>Poussée</a:t>
            </a:r>
          </a:p>
        </p:txBody>
      </p:sp>
      <p:sp>
        <p:nvSpPr>
          <p:cNvPr id="36" name="Rectangle 35"/>
          <p:cNvSpPr/>
          <p:nvPr/>
        </p:nvSpPr>
        <p:spPr>
          <a:xfrm>
            <a:off x="6460679" y="1784551"/>
            <a:ext cx="45719" cy="178010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cxnSp>
        <p:nvCxnSpPr>
          <p:cNvPr id="37" name="Connecteur droit 36"/>
          <p:cNvCxnSpPr>
            <a:stCxn id="36" idx="0"/>
          </p:cNvCxnSpPr>
          <p:nvPr/>
        </p:nvCxnSpPr>
        <p:spPr>
          <a:xfrm>
            <a:off x="6483539" y="1784551"/>
            <a:ext cx="1026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5399596" y="2100237"/>
            <a:ext cx="1026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Flèche droite 38"/>
          <p:cNvSpPr/>
          <p:nvPr/>
        </p:nvSpPr>
        <p:spPr>
          <a:xfrm>
            <a:off x="6040218" y="1767439"/>
            <a:ext cx="385900" cy="1850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5514219" y="5245451"/>
            <a:ext cx="1003663" cy="6479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6588340" y="4113336"/>
            <a:ext cx="1003663" cy="178010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6542621" y="4113336"/>
            <a:ext cx="45719" cy="178010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cxnSp>
        <p:nvCxnSpPr>
          <p:cNvPr id="49" name="Connecteur droit 48"/>
          <p:cNvCxnSpPr>
            <a:stCxn id="48" idx="0"/>
          </p:cNvCxnSpPr>
          <p:nvPr/>
        </p:nvCxnSpPr>
        <p:spPr>
          <a:xfrm>
            <a:off x="6565481" y="4113336"/>
            <a:ext cx="1026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5514219" y="5245451"/>
            <a:ext cx="1026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Flèche droite 50"/>
          <p:cNvSpPr/>
          <p:nvPr/>
        </p:nvSpPr>
        <p:spPr>
          <a:xfrm>
            <a:off x="6122160" y="4096224"/>
            <a:ext cx="385900" cy="1850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avec flèche 51"/>
          <p:cNvCxnSpPr/>
          <p:nvPr/>
        </p:nvCxnSpPr>
        <p:spPr>
          <a:xfrm flipH="1">
            <a:off x="6317470" y="6047326"/>
            <a:ext cx="54428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5638263" y="6047326"/>
            <a:ext cx="1902700" cy="307777"/>
          </a:xfrm>
          <a:prstGeom prst="rect">
            <a:avLst/>
          </a:prstGeom>
          <a:noFill/>
        </p:spPr>
        <p:txBody>
          <a:bodyPr wrap="none" rtlCol="0">
            <a:spAutoFit/>
          </a:bodyPr>
          <a:lstStyle/>
          <a:p>
            <a:r>
              <a:rPr lang="fr-FR" sz="1400" dirty="0"/>
              <a:t>Déplacement de l’écran</a:t>
            </a:r>
          </a:p>
        </p:txBody>
      </p:sp>
      <p:cxnSp>
        <p:nvCxnSpPr>
          <p:cNvPr id="54" name="Connecteur droit 53"/>
          <p:cNvCxnSpPr>
            <a:endCxn id="47" idx="0"/>
          </p:cNvCxnSpPr>
          <p:nvPr/>
        </p:nvCxnSpPr>
        <p:spPr>
          <a:xfrm flipV="1">
            <a:off x="6600314" y="4113336"/>
            <a:ext cx="489858" cy="1764535"/>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flipV="1">
            <a:off x="5714980" y="5257358"/>
            <a:ext cx="819155" cy="61006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5638263" y="4818721"/>
            <a:ext cx="736805" cy="369332"/>
          </a:xfrm>
          <a:prstGeom prst="rect">
            <a:avLst/>
          </a:prstGeom>
          <a:noFill/>
        </p:spPr>
        <p:txBody>
          <a:bodyPr wrap="none" rtlCol="0">
            <a:spAutoFit/>
          </a:bodyPr>
          <a:lstStyle/>
          <a:p>
            <a:r>
              <a:rPr lang="fr-FR" dirty="0"/>
              <a:t>Butée</a:t>
            </a:r>
          </a:p>
        </p:txBody>
      </p:sp>
      <p:sp>
        <p:nvSpPr>
          <p:cNvPr id="57" name="ZoneTexte 56"/>
          <p:cNvSpPr txBox="1"/>
          <p:nvPr/>
        </p:nvSpPr>
        <p:spPr>
          <a:xfrm>
            <a:off x="6996800" y="4603301"/>
            <a:ext cx="952697" cy="369332"/>
          </a:xfrm>
          <a:prstGeom prst="rect">
            <a:avLst/>
          </a:prstGeom>
          <a:noFill/>
        </p:spPr>
        <p:txBody>
          <a:bodyPr wrap="none" rtlCol="0">
            <a:spAutoFit/>
          </a:bodyPr>
          <a:lstStyle/>
          <a:p>
            <a:r>
              <a:rPr lang="fr-FR" dirty="0"/>
              <a:t>Poussée</a:t>
            </a:r>
          </a:p>
        </p:txBody>
      </p:sp>
      <p:sp>
        <p:nvSpPr>
          <p:cNvPr id="58" name="ZoneTexte 57"/>
          <p:cNvSpPr txBox="1"/>
          <p:nvPr/>
        </p:nvSpPr>
        <p:spPr>
          <a:xfrm>
            <a:off x="4563472" y="1139329"/>
            <a:ext cx="3382016" cy="646331"/>
          </a:xfrm>
          <a:prstGeom prst="rect">
            <a:avLst/>
          </a:prstGeom>
          <a:noFill/>
        </p:spPr>
        <p:txBody>
          <a:bodyPr wrap="none" rtlCol="0">
            <a:spAutoFit/>
          </a:bodyPr>
          <a:lstStyle/>
          <a:p>
            <a:r>
              <a:rPr lang="fr-FR" dirty="0"/>
              <a:t>Excavation devant un écran rigide </a:t>
            </a:r>
          </a:p>
          <a:p>
            <a:pPr algn="ctr"/>
            <a:r>
              <a:rPr lang="fr-FR" dirty="0" err="1"/>
              <a:t>butonné</a:t>
            </a:r>
            <a:r>
              <a:rPr lang="fr-FR" dirty="0"/>
              <a:t> en tête</a:t>
            </a:r>
          </a:p>
        </p:txBody>
      </p:sp>
    </p:spTree>
    <p:extLst>
      <p:ext uri="{BB962C8B-B14F-4D97-AF65-F5344CB8AC3E}">
        <p14:creationId xmlns:p14="http://schemas.microsoft.com/office/powerpoint/2010/main" val="33704421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5501</TotalTime>
  <Words>5505</Words>
  <Application>Microsoft Office PowerPoint</Application>
  <PresentationFormat>Affichage à l'écran (4:3)</PresentationFormat>
  <Paragraphs>1086</Paragraphs>
  <Slides>70</Slides>
  <Notes>25</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3</vt:i4>
      </vt:variant>
      <vt:variant>
        <vt:lpstr>Titres des diapositives</vt:lpstr>
      </vt:variant>
      <vt:variant>
        <vt:i4>70</vt:i4>
      </vt:variant>
    </vt:vector>
  </HeadingPairs>
  <TitlesOfParts>
    <vt:vector size="82" baseType="lpstr">
      <vt:lpstr>Arial</vt:lpstr>
      <vt:lpstr>Calibri</vt:lpstr>
      <vt:lpstr>Cambria Math</vt:lpstr>
      <vt:lpstr>Gill Sans MT</vt:lpstr>
      <vt:lpstr>Playbill</vt:lpstr>
      <vt:lpstr>Symbol</vt:lpstr>
      <vt:lpstr>Times New Roman</vt:lpstr>
      <vt:lpstr>Wingdings</vt:lpstr>
      <vt:lpstr>Thème Office</vt:lpstr>
      <vt:lpstr>Equation</vt:lpstr>
      <vt:lpstr>Designer.Drawing.8</vt:lpstr>
      <vt:lpstr>Feuille de calcul</vt:lpstr>
      <vt:lpstr>Interactions sol-structures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Dimensionnement des ouvrages</dc:title>
  <dc:creator>briançon</dc:creator>
  <cp:lastModifiedBy>Laurent Briancon</cp:lastModifiedBy>
  <cp:revision>229</cp:revision>
  <cp:lastPrinted>2014-09-23T05:55:43Z</cp:lastPrinted>
  <dcterms:created xsi:type="dcterms:W3CDTF">2014-09-09T07:32:05Z</dcterms:created>
  <dcterms:modified xsi:type="dcterms:W3CDTF">2023-08-12T18:40:33Z</dcterms:modified>
</cp:coreProperties>
</file>