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2.xml" ContentType="application/vnd.openxmlformats-officedocument.presentationml.notesSlide+xml"/>
  <Override PartName="/ppt/tags/tag6.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17.xml" ContentType="application/vnd.openxmlformats-officedocument.presentationml.notesSlide+xml"/>
  <Override PartName="/ppt/tags/tag15.xml" ContentType="application/vnd.openxmlformats-officedocument.presentationml.tags+xml"/>
  <Override PartName="/ppt/notesSlides/notesSlide18.xml" ContentType="application/vnd.openxmlformats-officedocument.presentationml.notesSlide+xml"/>
  <Override PartName="/ppt/charts/chart1.xml" ContentType="application/vnd.openxmlformats-officedocument.drawingml.chart+xml"/>
  <Override PartName="/ppt/notesSlides/notesSlide19.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tags/tag16.xml" ContentType="application/vnd.openxmlformats-officedocument.presentationml.tags+xml"/>
  <Override PartName="/ppt/tags/tag17.xml" ContentType="application/vnd.openxmlformats-officedocument.presentationml.tags+xml"/>
  <Override PartName="/ppt/notesSlides/notesSlide20.xml" ContentType="application/vnd.openxmlformats-officedocument.presentationml.notesSlide+xml"/>
  <Override PartName="/ppt/tags/tag18.xml" ContentType="application/vnd.openxmlformats-officedocument.presentationml.tags+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7"/>
  </p:notesMasterIdLst>
  <p:handoutMasterIdLst>
    <p:handoutMasterId r:id="rId48"/>
  </p:handoutMasterIdLst>
  <p:sldIdLst>
    <p:sldId id="258" r:id="rId5"/>
    <p:sldId id="8878" r:id="rId6"/>
    <p:sldId id="8879" r:id="rId7"/>
    <p:sldId id="8880" r:id="rId8"/>
    <p:sldId id="8881" r:id="rId9"/>
    <p:sldId id="8877" r:id="rId10"/>
    <p:sldId id="8870" r:id="rId11"/>
    <p:sldId id="8871" r:id="rId12"/>
    <p:sldId id="305" r:id="rId13"/>
    <p:sldId id="302" r:id="rId14"/>
    <p:sldId id="8872" r:id="rId15"/>
    <p:sldId id="297" r:id="rId16"/>
    <p:sldId id="8873" r:id="rId17"/>
    <p:sldId id="308" r:id="rId18"/>
    <p:sldId id="313" r:id="rId19"/>
    <p:sldId id="298" r:id="rId20"/>
    <p:sldId id="311" r:id="rId21"/>
    <p:sldId id="323" r:id="rId22"/>
    <p:sldId id="312" r:id="rId23"/>
    <p:sldId id="333" r:id="rId24"/>
    <p:sldId id="316" r:id="rId25"/>
    <p:sldId id="314" r:id="rId26"/>
    <p:sldId id="306" r:id="rId27"/>
    <p:sldId id="317" r:id="rId28"/>
    <p:sldId id="315" r:id="rId29"/>
    <p:sldId id="331" r:id="rId30"/>
    <p:sldId id="318" r:id="rId31"/>
    <p:sldId id="320" r:id="rId32"/>
    <p:sldId id="8874" r:id="rId33"/>
    <p:sldId id="300" r:id="rId34"/>
    <p:sldId id="330" r:id="rId35"/>
    <p:sldId id="8875" r:id="rId36"/>
    <p:sldId id="301" r:id="rId37"/>
    <p:sldId id="303" r:id="rId38"/>
    <p:sldId id="322" r:id="rId39"/>
    <p:sldId id="304" r:id="rId40"/>
    <p:sldId id="325" r:id="rId41"/>
    <p:sldId id="319" r:id="rId42"/>
    <p:sldId id="328" r:id="rId43"/>
    <p:sldId id="8876" r:id="rId44"/>
    <p:sldId id="326" r:id="rId45"/>
    <p:sldId id="327" r:id="rId46"/>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lement Baty" initials="CB" lastIdx="3" clrIdx="0">
    <p:extLst>
      <p:ext uri="{19B8F6BF-5375-455C-9EA6-DF929625EA0E}">
        <p15:presenceInfo xmlns:p15="http://schemas.microsoft.com/office/powerpoint/2012/main" userId="Clement Bat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02A2"/>
    <a:srgbClr val="000000"/>
    <a:srgbClr val="9D0000"/>
    <a:srgbClr val="FFE1E1"/>
    <a:srgbClr val="704420"/>
    <a:srgbClr val="00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Style léger 3 - Accentuation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Style léger 2 - Accentuation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FECB4D8-DB02-4DC6-A0A2-4F2EBAE1DC90}" styleName="Style moyen 1 - Accentuation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44" autoAdjust="0"/>
    <p:restoredTop sz="87266" autoAdjust="0"/>
  </p:normalViewPr>
  <p:slideViewPr>
    <p:cSldViewPr snapToGrid="0">
      <p:cViewPr varScale="1">
        <p:scale>
          <a:sx n="96" d="100"/>
          <a:sy n="96" d="100"/>
        </p:scale>
        <p:origin x="1002" y="90"/>
      </p:cViewPr>
      <p:guideLst/>
    </p:cSldViewPr>
  </p:slideViewPr>
  <p:notesTextViewPr>
    <p:cViewPr>
      <p:scale>
        <a:sx n="100" d="100"/>
        <a:sy n="100" d="100"/>
      </p:scale>
      <p:origin x="0" y="0"/>
    </p:cViewPr>
  </p:notesTextViewPr>
  <p:notesViewPr>
    <p:cSldViewPr snapToGrid="0">
      <p:cViewPr varScale="1">
        <p:scale>
          <a:sx n="65" d="100"/>
          <a:sy n="65" d="100"/>
        </p:scale>
        <p:origin x="3154" y="6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1" Type="http://schemas.openxmlformats.org/officeDocument/2006/relationships/oleObject" Target="file:///D:\10_Ecole\INSA\2_Second_cycle\5A\S2\PRI\Bases_de_donnees\Excel%20export&#233;s%20de%20SimaPro\Analyse_pyrolyse-recyclage.XLS" TargetMode="Externa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3.xml.rels><?xml version="1.0" encoding="UTF-8" standalone="yes"?>
<Relationships xmlns="http://schemas.openxmlformats.org/package/2006/relationships"><Relationship Id="rId1" Type="http://schemas.openxmlformats.org/officeDocument/2006/relationships/oleObject" Target="file:///D:\10_Ecole\INSA\2_Second_cycle\5A\S2\PRI\Bases_de_donnees\Excel%20export&#233;s%20de%20SimaPro\Analyse_pyrolyse-recyclage.XLS"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D:\10_Ecole\INSA\2_Second_cycle\5A\S2\PRI\Bases_de_donnees\Excel%20export&#233;s%20de%20SimaPro\Analyse_pyrolyse-recyclage.XLS"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D:\10_Ecole\INSA\2_Second_cycle\5A\S2\PRI\Bases_de_donnees\Excel%20export&#233;s%20de%20SimaPro\Analyse_pyrolyse-recyclage.XLS"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D:\10_Ecole\INSA\2_Second_cycle\5A\S2\PRI\Bases_de_donnees\Excel%20export&#233;s%20de%20SimaPro\Analyse_pyrolyse-recyclage.XLS"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512970615342304"/>
          <c:y val="5.5443548387096774E-2"/>
          <c:w val="0.87078182346444621"/>
          <c:h val="0.64224068135636281"/>
        </c:manualLayout>
      </c:layout>
      <c:barChart>
        <c:barDir val="col"/>
        <c:grouping val="clustered"/>
        <c:varyColors val="0"/>
        <c:ser>
          <c:idx val="0"/>
          <c:order val="0"/>
          <c:tx>
            <c:strRef>
              <c:f>'Pyrolyse-recyclage'!$C$4</c:f>
              <c:strCache>
                <c:ptCount val="1"/>
                <c:pt idx="0">
                  <c:v>Pyrolyse</c:v>
                </c:pt>
              </c:strCache>
            </c:strRef>
          </c:tx>
          <c:spPr>
            <a:solidFill>
              <a:srgbClr val="FFC000"/>
            </a:solidFill>
            <a:ln w="25400">
              <a:noFill/>
            </a:ln>
          </c:spPr>
          <c:invertIfNegative val="0"/>
          <c:cat>
            <c:strRef>
              <c:f>'Pyrolyse-recyclage'!$A$5:$A$9</c:f>
              <c:strCache>
                <c:ptCount val="5"/>
                <c:pt idx="0">
                  <c:v>Réchauffement climatique
(t CO2 eq)</c:v>
                </c:pt>
                <c:pt idx="1">
                  <c:v>Acidification
(x 10 kg SO2 eq)</c:v>
                </c:pt>
                <c:pt idx="2">
                  <c:v>Eutrophisation
(x 10 kg N eq)</c:v>
                </c:pt>
                <c:pt idx="3">
                  <c:v>Écotoxicité
(x 10000 CTUe)</c:v>
                </c:pt>
                <c:pt idx="4">
                  <c:v>Épuisement des combustibles fossiles
(GJ surplus)</c:v>
                </c:pt>
              </c:strCache>
            </c:strRef>
          </c:cat>
          <c:val>
            <c:numRef>
              <c:f>'Pyrolyse-recyclage'!$C$5:$C$9</c:f>
              <c:numCache>
                <c:formatCode>General</c:formatCode>
                <c:ptCount val="5"/>
                <c:pt idx="0">
                  <c:v>2.1404785695706701</c:v>
                </c:pt>
                <c:pt idx="1">
                  <c:v>0.70998865162185998</c:v>
                </c:pt>
                <c:pt idx="2">
                  <c:v>1.0166965352927599</c:v>
                </c:pt>
                <c:pt idx="3">
                  <c:v>1.28011179966195</c:v>
                </c:pt>
                <c:pt idx="4">
                  <c:v>1.2586143792089799</c:v>
                </c:pt>
              </c:numCache>
            </c:numRef>
          </c:val>
          <c:extLst>
            <c:ext xmlns:c16="http://schemas.microsoft.com/office/drawing/2014/chart" uri="{C3380CC4-5D6E-409C-BE32-E72D297353CC}">
              <c16:uniqueId val="{00000000-7ED7-4E20-8954-562E76B329D4}"/>
            </c:ext>
          </c:extLst>
        </c:ser>
        <c:ser>
          <c:idx val="1"/>
          <c:order val="1"/>
          <c:tx>
            <c:strRef>
              <c:f>'Pyrolyse-recyclage'!$D$4</c:f>
              <c:strCache>
                <c:ptCount val="1"/>
                <c:pt idx="0">
                  <c:v>Recyclage</c:v>
                </c:pt>
              </c:strCache>
            </c:strRef>
          </c:tx>
          <c:spPr>
            <a:solidFill>
              <a:srgbClr val="0070C0"/>
            </a:solidFill>
            <a:ln w="25400">
              <a:noFill/>
            </a:ln>
          </c:spPr>
          <c:invertIfNegative val="0"/>
          <c:cat>
            <c:strRef>
              <c:f>'Pyrolyse-recyclage'!$A$5:$A$9</c:f>
              <c:strCache>
                <c:ptCount val="5"/>
                <c:pt idx="0">
                  <c:v>Réchauffement climatique
(t CO2 eq)</c:v>
                </c:pt>
                <c:pt idx="1">
                  <c:v>Acidification
(x 10 kg SO2 eq)</c:v>
                </c:pt>
                <c:pt idx="2">
                  <c:v>Eutrophisation
(x 10 kg N eq)</c:v>
                </c:pt>
                <c:pt idx="3">
                  <c:v>Écotoxicité
(x 10000 CTUe)</c:v>
                </c:pt>
                <c:pt idx="4">
                  <c:v>Épuisement des combustibles fossiles
(GJ surplus)</c:v>
                </c:pt>
              </c:strCache>
            </c:strRef>
          </c:cat>
          <c:val>
            <c:numRef>
              <c:f>'Pyrolyse-recyclage'!$D$5:$D$9</c:f>
              <c:numCache>
                <c:formatCode>General</c:formatCode>
                <c:ptCount val="5"/>
                <c:pt idx="0">
                  <c:v>3.9167428000000002</c:v>
                </c:pt>
                <c:pt idx="1">
                  <c:v>1.9610416000000002</c:v>
                </c:pt>
                <c:pt idx="2">
                  <c:v>2.9741512999999999</c:v>
                </c:pt>
                <c:pt idx="3">
                  <c:v>3.4959197999999998</c:v>
                </c:pt>
                <c:pt idx="4">
                  <c:v>3.4676386000000003</c:v>
                </c:pt>
              </c:numCache>
            </c:numRef>
          </c:val>
          <c:extLst>
            <c:ext xmlns:c16="http://schemas.microsoft.com/office/drawing/2014/chart" uri="{C3380CC4-5D6E-409C-BE32-E72D297353CC}">
              <c16:uniqueId val="{00000001-7ED7-4E20-8954-562E76B329D4}"/>
            </c:ext>
          </c:extLst>
        </c:ser>
        <c:dLbls>
          <c:showLegendKey val="0"/>
          <c:showVal val="0"/>
          <c:showCatName val="0"/>
          <c:showSerName val="0"/>
          <c:showPercent val="0"/>
          <c:showBubbleSize val="0"/>
        </c:dLbls>
        <c:gapWidth val="219"/>
        <c:overlap val="-27"/>
        <c:axId val="367862415"/>
        <c:axId val="1"/>
      </c:barChart>
      <c:catAx>
        <c:axId val="3678624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fr-FR"/>
          </a:p>
        </c:txPr>
        <c:crossAx val="1"/>
        <c:crosses val="autoZero"/>
        <c:auto val="1"/>
        <c:lblAlgn val="ctr"/>
        <c:lblOffset val="100"/>
        <c:noMultiLvlLbl val="0"/>
      </c:catAx>
      <c:valAx>
        <c:axId val="1"/>
        <c:scaling>
          <c:orientation val="minMax"/>
          <c:max val="4"/>
        </c:scaling>
        <c:delete val="0"/>
        <c:axPos val="l"/>
        <c:majorGridlines>
          <c:spPr>
            <a:ln w="9525" cap="flat" cmpd="sng" algn="ctr">
              <a:solidFill>
                <a:schemeClr val="tx1">
                  <a:lumMod val="15000"/>
                  <a:lumOff val="85000"/>
                </a:schemeClr>
              </a:solidFill>
              <a:round/>
            </a:ln>
            <a:effectLst/>
          </c:spPr>
        </c:majorGridlines>
        <c:title>
          <c:tx>
            <c:rich>
              <a:bodyPr rot="-5400000" vert="horz"/>
              <a:lstStyle/>
              <a:p>
                <a:pPr>
                  <a:defRPr b="0"/>
                </a:pPr>
                <a:r>
                  <a:rPr lang="fr-FR" b="0" dirty="0"/>
                  <a:t>Impact /t PEBD traité</a:t>
                </a:r>
              </a:p>
            </c:rich>
          </c:tx>
          <c:layout>
            <c:manualLayout>
              <c:xMode val="edge"/>
              <c:yMode val="edge"/>
              <c:x val="1.1550044091710759E-2"/>
              <c:y val="0.19183043346014111"/>
            </c:manualLayout>
          </c:layout>
          <c:overlay val="0"/>
          <c:spPr>
            <a:noFill/>
            <a:ln w="25400">
              <a:noFill/>
            </a:ln>
          </c:spPr>
        </c:title>
        <c:numFmt formatCode="General" sourceLinked="1"/>
        <c:majorTickMark val="none"/>
        <c:minorTickMark val="none"/>
        <c:tickLblPos val="nextTo"/>
        <c:spPr>
          <a:ln w="6350">
            <a:noFill/>
          </a:ln>
        </c:spPr>
        <c:txPr>
          <a:bodyPr rot="-60000000" vert="horz"/>
          <a:lstStyle/>
          <a:p>
            <a:pPr>
              <a:defRPr/>
            </a:pPr>
            <a:endParaRPr lang="fr-FR"/>
          </a:p>
        </c:txPr>
        <c:crossAx val="367862415"/>
        <c:crosses val="autoZero"/>
        <c:crossBetween val="between"/>
      </c:valAx>
      <c:spPr>
        <a:noFill/>
        <a:ln w="25400">
          <a:noFill/>
        </a:ln>
      </c:spPr>
    </c:plotArea>
    <c:legend>
      <c:legendPos val="b"/>
      <c:layout>
        <c:manualLayout>
          <c:xMode val="edge"/>
          <c:yMode val="edge"/>
          <c:x val="0.37528526387393296"/>
          <c:y val="0.90593011811023627"/>
          <c:w val="0.25380902170979858"/>
          <c:h val="8.9332139169807562E-2"/>
        </c:manualLayout>
      </c:layout>
      <c:overlay val="0"/>
      <c:spPr>
        <a:noFill/>
        <a:ln w="25400">
          <a:noFill/>
        </a:ln>
      </c:spPr>
      <c:txPr>
        <a:bodyPr rot="0" vert="horz"/>
        <a:lstStyle/>
        <a:p>
          <a:pPr>
            <a:defRPr/>
          </a:pPr>
          <a:endParaRPr lang="fr-FR"/>
        </a:p>
      </c:txPr>
    </c:legend>
    <c:plotVisOnly val="1"/>
    <c:dispBlanksAs val="gap"/>
    <c:showDLblsOverMax val="0"/>
  </c:chart>
  <c:spPr>
    <a:solidFill>
      <a:schemeClr val="bg1"/>
    </a:solidFill>
    <a:ln w="9525" cap="flat" cmpd="sng" algn="ctr">
      <a:noFill/>
      <a:round/>
    </a:ln>
    <a:effectLst/>
  </c:spPr>
  <c:txPr>
    <a:bodyPr/>
    <a:lstStyle/>
    <a:p>
      <a:pPr>
        <a:defRPr sz="1600">
          <a:latin typeface="+mn-lt"/>
          <a:cs typeface="Times New Roman" panose="02020603050405020304" pitchFamily="18" charset="0"/>
        </a:defRPr>
      </a:pPr>
      <a:endParaRPr lang="fr-F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042186379928316"/>
          <c:y val="4.2484525890459701E-2"/>
          <c:w val="0.87957813620071701"/>
          <c:h val="0.66003156700007093"/>
        </c:manualLayout>
      </c:layout>
      <c:barChart>
        <c:barDir val="col"/>
        <c:grouping val="clustered"/>
        <c:varyColors val="0"/>
        <c:ser>
          <c:idx val="0"/>
          <c:order val="0"/>
          <c:tx>
            <c:strRef>
              <c:f>'Impacts évités HC'!$C$1</c:f>
              <c:strCache>
                <c:ptCount val="1"/>
                <c:pt idx="0">
                  <c:v>Pyrolyse</c:v>
                </c:pt>
              </c:strCache>
            </c:strRef>
          </c:tx>
          <c:spPr>
            <a:solidFill>
              <a:srgbClr val="FFC000"/>
            </a:solidFill>
            <a:ln w="25400">
              <a:noFill/>
            </a:ln>
          </c:spPr>
          <c:invertIfNegative val="0"/>
          <c:cat>
            <c:strRef>
              <c:f>'Impacts évités HC'!$A$2:$A$6</c:f>
              <c:strCache>
                <c:ptCount val="5"/>
                <c:pt idx="0">
                  <c:v>Réchauffement climatique
(t CO2 eq)</c:v>
                </c:pt>
                <c:pt idx="1">
                  <c:v>Acidification
(x10 kg SO2 eq)</c:v>
                </c:pt>
                <c:pt idx="2">
                  <c:v>Eutrophisation
(x10 kg N eq)</c:v>
                </c:pt>
                <c:pt idx="3">
                  <c:v>Ecotoxicité
(x 10000 CTUe)</c:v>
                </c:pt>
                <c:pt idx="4">
                  <c:v>Épuisement des combustibles fossiles
(GJ surplus)</c:v>
                </c:pt>
              </c:strCache>
            </c:strRef>
          </c:cat>
          <c:val>
            <c:numRef>
              <c:f>'Impacts évités HC'!$C$2:$C$6</c:f>
              <c:numCache>
                <c:formatCode>General</c:formatCode>
                <c:ptCount val="5"/>
                <c:pt idx="0">
                  <c:v>2.1404785695706701</c:v>
                </c:pt>
                <c:pt idx="1">
                  <c:v>0.70998865162185998</c:v>
                </c:pt>
                <c:pt idx="2">
                  <c:v>1.0166965352927599</c:v>
                </c:pt>
                <c:pt idx="3">
                  <c:v>1.28011179966195</c:v>
                </c:pt>
                <c:pt idx="4">
                  <c:v>1.2586143792089799</c:v>
                </c:pt>
              </c:numCache>
            </c:numRef>
          </c:val>
          <c:extLst>
            <c:ext xmlns:c16="http://schemas.microsoft.com/office/drawing/2014/chart" uri="{C3380CC4-5D6E-409C-BE32-E72D297353CC}">
              <c16:uniqueId val="{00000000-C5EE-4153-BC6A-522134A90693}"/>
            </c:ext>
          </c:extLst>
        </c:ser>
        <c:ser>
          <c:idx val="1"/>
          <c:order val="1"/>
          <c:tx>
            <c:strRef>
              <c:f>'Impacts évités HC'!$D$1</c:f>
              <c:strCache>
                <c:ptCount val="1"/>
                <c:pt idx="0">
                  <c:v>Production hydrocarbures</c:v>
                </c:pt>
              </c:strCache>
            </c:strRef>
          </c:tx>
          <c:spPr>
            <a:solidFill>
              <a:schemeClr val="accent3">
                <a:lumMod val="50000"/>
              </a:schemeClr>
            </a:solidFill>
            <a:ln>
              <a:noFill/>
            </a:ln>
            <a:effectLst/>
          </c:spPr>
          <c:invertIfNegative val="0"/>
          <c:cat>
            <c:strRef>
              <c:f>'Impacts évités HC'!$A$2:$A$6</c:f>
              <c:strCache>
                <c:ptCount val="5"/>
                <c:pt idx="0">
                  <c:v>Réchauffement climatique
(t CO2 eq)</c:v>
                </c:pt>
                <c:pt idx="1">
                  <c:v>Acidification
(x10 kg SO2 eq)</c:v>
                </c:pt>
                <c:pt idx="2">
                  <c:v>Eutrophisation
(x10 kg N eq)</c:v>
                </c:pt>
                <c:pt idx="3">
                  <c:v>Ecotoxicité
(x 10000 CTUe)</c:v>
                </c:pt>
                <c:pt idx="4">
                  <c:v>Épuisement des combustibles fossiles
(GJ surplus)</c:v>
                </c:pt>
              </c:strCache>
            </c:strRef>
          </c:cat>
          <c:val>
            <c:numRef>
              <c:f>'Impacts évités HC'!$D$2:$D$6</c:f>
              <c:numCache>
                <c:formatCode>General</c:formatCode>
                <c:ptCount val="5"/>
                <c:pt idx="0">
                  <c:v>0.33592408806598995</c:v>
                </c:pt>
                <c:pt idx="1">
                  <c:v>0.344505244655051</c:v>
                </c:pt>
                <c:pt idx="2">
                  <c:v>0.11630815645505299</c:v>
                </c:pt>
                <c:pt idx="3">
                  <c:v>8.3846964954381098E-2</c:v>
                </c:pt>
                <c:pt idx="4">
                  <c:v>5.5718954063679504</c:v>
                </c:pt>
              </c:numCache>
            </c:numRef>
          </c:val>
          <c:extLst>
            <c:ext xmlns:c16="http://schemas.microsoft.com/office/drawing/2014/chart" uri="{C3380CC4-5D6E-409C-BE32-E72D297353CC}">
              <c16:uniqueId val="{00000001-C5EE-4153-BC6A-522134A90693}"/>
            </c:ext>
          </c:extLst>
        </c:ser>
        <c:dLbls>
          <c:showLegendKey val="0"/>
          <c:showVal val="0"/>
          <c:showCatName val="0"/>
          <c:showSerName val="0"/>
          <c:showPercent val="0"/>
          <c:showBubbleSize val="0"/>
        </c:dLbls>
        <c:gapWidth val="219"/>
        <c:overlap val="-27"/>
        <c:axId val="1341575039"/>
        <c:axId val="1"/>
      </c:barChart>
      <c:catAx>
        <c:axId val="13415750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fr-FR"/>
          </a:p>
        </c:txPr>
        <c:crossAx val="1"/>
        <c:crosses val="autoZero"/>
        <c:auto val="1"/>
        <c:lblAlgn val="ctr"/>
        <c:lblOffset val="100"/>
        <c:noMultiLvlLbl val="0"/>
      </c:catAx>
      <c:valAx>
        <c:axId val="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vert="horz"/>
              <a:lstStyle/>
              <a:p>
                <a:pPr>
                  <a:defRPr b="0"/>
                </a:pPr>
                <a:r>
                  <a:rPr lang="fr-FR" b="0"/>
                  <a:t>Impact /quantités d'huiles</a:t>
                </a:r>
              </a:p>
            </c:rich>
          </c:tx>
          <c:layout>
            <c:manualLayout>
              <c:xMode val="edge"/>
              <c:yMode val="edge"/>
              <c:x val="1.8721863799283155E-2"/>
              <c:y val="0.14029465908745631"/>
            </c:manualLayout>
          </c:layout>
          <c:overlay val="0"/>
          <c:spPr>
            <a:noFill/>
            <a:ln w="25400">
              <a:noFill/>
            </a:ln>
          </c:spPr>
        </c:title>
        <c:numFmt formatCode="General" sourceLinked="1"/>
        <c:majorTickMark val="none"/>
        <c:minorTickMark val="none"/>
        <c:tickLblPos val="nextTo"/>
        <c:spPr>
          <a:ln w="6350">
            <a:noFill/>
          </a:ln>
        </c:spPr>
        <c:txPr>
          <a:bodyPr rot="-60000000" vert="horz"/>
          <a:lstStyle/>
          <a:p>
            <a:pPr>
              <a:defRPr/>
            </a:pPr>
            <a:endParaRPr lang="fr-FR"/>
          </a:p>
        </c:txPr>
        <c:crossAx val="1341575039"/>
        <c:crosses val="autoZero"/>
        <c:crossBetween val="between"/>
      </c:valAx>
      <c:spPr>
        <a:noFill/>
        <a:ln w="25400">
          <a:noFill/>
        </a:ln>
      </c:spPr>
    </c:plotArea>
    <c:legend>
      <c:legendPos val="b"/>
      <c:overlay val="0"/>
      <c:spPr>
        <a:noFill/>
        <a:ln w="25400">
          <a:noFill/>
        </a:ln>
      </c:spPr>
      <c:txPr>
        <a:bodyPr rot="0" vert="horz"/>
        <a:lstStyle/>
        <a:p>
          <a:pPr>
            <a:defRPr/>
          </a:pPr>
          <a:endParaRPr lang="fr-FR"/>
        </a:p>
      </c:txPr>
    </c:legend>
    <c:plotVisOnly val="1"/>
    <c:dispBlanksAs val="gap"/>
    <c:showDLblsOverMax val="0"/>
  </c:chart>
  <c:spPr>
    <a:solidFill>
      <a:schemeClr val="bg1"/>
    </a:solidFill>
    <a:ln w="9525" cap="flat" cmpd="sng" algn="ctr">
      <a:noFill/>
      <a:round/>
    </a:ln>
    <a:effectLst/>
  </c:spPr>
  <c:txPr>
    <a:bodyPr/>
    <a:lstStyle/>
    <a:p>
      <a:pPr>
        <a:defRPr sz="1200">
          <a:latin typeface="+mn-lt"/>
          <a:cs typeface="Times New Roman" panose="02020603050405020304" pitchFamily="18" charset="0"/>
        </a:defRPr>
      </a:pPr>
      <a:endParaRPr lang="fr-F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99833673031175"/>
          <c:y val="5.2338210490270785E-2"/>
          <c:w val="0.84677571080920799"/>
          <c:h val="0.66782579955283372"/>
        </c:manualLayout>
      </c:layout>
      <c:barChart>
        <c:barDir val="col"/>
        <c:grouping val="clustered"/>
        <c:varyColors val="0"/>
        <c:ser>
          <c:idx val="1"/>
          <c:order val="0"/>
          <c:tx>
            <c:strRef>
              <c:f>transports!$B$14</c:f>
              <c:strCache>
                <c:ptCount val="1"/>
                <c:pt idx="0">
                  <c:v>Transport camion</c:v>
                </c:pt>
              </c:strCache>
            </c:strRef>
          </c:tx>
          <c:spPr>
            <a:solidFill>
              <a:srgbClr val="FF0000"/>
            </a:solidFill>
            <a:ln w="25400">
              <a:noFill/>
            </a:ln>
          </c:spPr>
          <c:invertIfNegative val="0"/>
          <c:cat>
            <c:strRef>
              <c:f>transports!$A$15:$A$19</c:f>
              <c:strCache>
                <c:ptCount val="5"/>
                <c:pt idx="0">
                  <c:v>Réchauffement climatique
(t CO2 eq)</c:v>
                </c:pt>
                <c:pt idx="1">
                  <c:v>Acidification
(x 10 kg SO2 eq)</c:v>
                </c:pt>
                <c:pt idx="2">
                  <c:v>Eutrophisation
(x 10 kg N eq)</c:v>
                </c:pt>
                <c:pt idx="3">
                  <c:v>Écotoxicité
(x 10000 CTUe)</c:v>
                </c:pt>
                <c:pt idx="4">
                  <c:v>Épuisement des combustibles fossiles
(GJ surplus)</c:v>
                </c:pt>
              </c:strCache>
            </c:strRef>
          </c:cat>
          <c:val>
            <c:numRef>
              <c:f>transports!$B$15:$B$19</c:f>
              <c:numCache>
                <c:formatCode>General</c:formatCode>
                <c:ptCount val="5"/>
                <c:pt idx="0">
                  <c:v>2.0054788417725001E-2</c:v>
                </c:pt>
                <c:pt idx="1">
                  <c:v>1.2468167444706101E-2</c:v>
                </c:pt>
                <c:pt idx="2">
                  <c:v>2.5011735557637998E-3</c:v>
                </c:pt>
                <c:pt idx="3">
                  <c:v>1.6389627979175401E-2</c:v>
                </c:pt>
                <c:pt idx="4">
                  <c:v>4.4143565865538595E-2</c:v>
                </c:pt>
              </c:numCache>
            </c:numRef>
          </c:val>
          <c:extLst>
            <c:ext xmlns:c16="http://schemas.microsoft.com/office/drawing/2014/chart" uri="{C3380CC4-5D6E-409C-BE32-E72D297353CC}">
              <c16:uniqueId val="{00000000-72FD-4562-9147-AB206514E614}"/>
            </c:ext>
          </c:extLst>
        </c:ser>
        <c:ser>
          <c:idx val="2"/>
          <c:order val="1"/>
          <c:tx>
            <c:strRef>
              <c:f>transports!$C$14</c:f>
              <c:strCache>
                <c:ptCount val="1"/>
                <c:pt idx="0">
                  <c:v>Transport bateau</c:v>
                </c:pt>
              </c:strCache>
            </c:strRef>
          </c:tx>
          <c:spPr>
            <a:solidFill>
              <a:srgbClr val="7030A0"/>
            </a:solidFill>
            <a:ln w="25400">
              <a:noFill/>
            </a:ln>
          </c:spPr>
          <c:invertIfNegative val="0"/>
          <c:cat>
            <c:strRef>
              <c:f>transports!$A$15:$A$19</c:f>
              <c:strCache>
                <c:ptCount val="5"/>
                <c:pt idx="0">
                  <c:v>Réchauffement climatique
(t CO2 eq)</c:v>
                </c:pt>
                <c:pt idx="1">
                  <c:v>Acidification
(x 10 kg SO2 eq)</c:v>
                </c:pt>
                <c:pt idx="2">
                  <c:v>Eutrophisation
(x 10 kg N eq)</c:v>
                </c:pt>
                <c:pt idx="3">
                  <c:v>Écotoxicité
(x 10000 CTUe)</c:v>
                </c:pt>
                <c:pt idx="4">
                  <c:v>Épuisement des combustibles fossiles
(GJ surplus)</c:v>
                </c:pt>
              </c:strCache>
            </c:strRef>
          </c:cat>
          <c:val>
            <c:numRef>
              <c:f>transports!$C$15:$C$19</c:f>
              <c:numCache>
                <c:formatCode>General</c:formatCode>
                <c:ptCount val="5"/>
                <c:pt idx="0">
                  <c:v>0.165660587955618</c:v>
                </c:pt>
                <c:pt idx="1">
                  <c:v>0.35345077399543801</c:v>
                </c:pt>
                <c:pt idx="2">
                  <c:v>3.0821314605408399E-2</c:v>
                </c:pt>
                <c:pt idx="3">
                  <c:v>3.2181325854889198E-2</c:v>
                </c:pt>
                <c:pt idx="4">
                  <c:v>0.31338578787812799</c:v>
                </c:pt>
              </c:numCache>
            </c:numRef>
          </c:val>
          <c:extLst>
            <c:ext xmlns:c16="http://schemas.microsoft.com/office/drawing/2014/chart" uri="{C3380CC4-5D6E-409C-BE32-E72D297353CC}">
              <c16:uniqueId val="{00000001-72FD-4562-9147-AB206514E614}"/>
            </c:ext>
          </c:extLst>
        </c:ser>
        <c:dLbls>
          <c:showLegendKey val="0"/>
          <c:showVal val="0"/>
          <c:showCatName val="0"/>
          <c:showSerName val="0"/>
          <c:showPercent val="0"/>
          <c:showBubbleSize val="0"/>
        </c:dLbls>
        <c:gapWidth val="219"/>
        <c:overlap val="-27"/>
        <c:axId val="367860335"/>
        <c:axId val="1"/>
      </c:barChart>
      <c:catAx>
        <c:axId val="3678603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fr-FR"/>
          </a:p>
        </c:txPr>
        <c:crossAx val="1"/>
        <c:crosses val="autoZero"/>
        <c:auto val="1"/>
        <c:lblAlgn val="ctr"/>
        <c:lblOffset val="100"/>
        <c:noMultiLvlLbl val="0"/>
      </c:catAx>
      <c:valAx>
        <c:axId val="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vert="horz"/>
              <a:lstStyle/>
              <a:p>
                <a:pPr>
                  <a:defRPr b="0"/>
                </a:pPr>
                <a:r>
                  <a:rPr lang="fr-FR" b="0"/>
                  <a:t>Impact /quantité de granulés</a:t>
                </a:r>
              </a:p>
            </c:rich>
          </c:tx>
          <c:layout>
            <c:manualLayout>
              <c:xMode val="edge"/>
              <c:yMode val="edge"/>
              <c:x val="4.2752506833720746E-3"/>
              <c:y val="0.10163280137066621"/>
            </c:manualLayout>
          </c:layout>
          <c:overlay val="0"/>
          <c:spPr>
            <a:noFill/>
            <a:ln w="25400">
              <a:noFill/>
            </a:ln>
          </c:spPr>
        </c:title>
        <c:numFmt formatCode="General" sourceLinked="1"/>
        <c:majorTickMark val="none"/>
        <c:minorTickMark val="none"/>
        <c:tickLblPos val="nextTo"/>
        <c:spPr>
          <a:ln w="6350">
            <a:noFill/>
          </a:ln>
        </c:spPr>
        <c:txPr>
          <a:bodyPr rot="-60000000" vert="horz"/>
          <a:lstStyle/>
          <a:p>
            <a:pPr>
              <a:defRPr/>
            </a:pPr>
            <a:endParaRPr lang="fr-FR"/>
          </a:p>
        </c:txPr>
        <c:crossAx val="367860335"/>
        <c:crosses val="autoZero"/>
        <c:crossBetween val="between"/>
      </c:valAx>
      <c:spPr>
        <a:noFill/>
        <a:ln w="25400">
          <a:noFill/>
        </a:ln>
      </c:spPr>
    </c:plotArea>
    <c:legend>
      <c:legendPos val="b"/>
      <c:overlay val="0"/>
      <c:spPr>
        <a:noFill/>
        <a:ln w="25400">
          <a:noFill/>
        </a:ln>
      </c:spPr>
      <c:txPr>
        <a:bodyPr rot="0" vert="horz"/>
        <a:lstStyle/>
        <a:p>
          <a:pPr>
            <a:defRPr/>
          </a:pPr>
          <a:endParaRPr lang="fr-FR"/>
        </a:p>
      </c:txPr>
    </c:legend>
    <c:plotVisOnly val="1"/>
    <c:dispBlanksAs val="gap"/>
    <c:showDLblsOverMax val="0"/>
  </c:chart>
  <c:spPr>
    <a:solidFill>
      <a:schemeClr val="bg1"/>
    </a:solidFill>
    <a:ln w="9525" cap="flat" cmpd="sng" algn="ctr">
      <a:noFill/>
      <a:round/>
    </a:ln>
    <a:effectLst/>
  </c:spPr>
  <c:txPr>
    <a:bodyPr/>
    <a:lstStyle/>
    <a:p>
      <a:pPr>
        <a:defRPr sz="1200">
          <a:latin typeface="+mn-lt"/>
          <a:cs typeface="Times New Roman" panose="02020603050405020304" pitchFamily="18" charset="0"/>
        </a:defRPr>
      </a:pPr>
      <a:endParaRPr lang="fr-F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771142877526575"/>
          <c:y val="5.0925925925925923E-2"/>
          <c:w val="0.8660606265418539"/>
          <c:h val="0.61567804024496942"/>
        </c:manualLayout>
      </c:layout>
      <c:barChart>
        <c:barDir val="col"/>
        <c:grouping val="clustered"/>
        <c:varyColors val="0"/>
        <c:ser>
          <c:idx val="0"/>
          <c:order val="0"/>
          <c:tx>
            <c:strRef>
              <c:f>'Pyrolyse-recyclage'!$I$4</c:f>
              <c:strCache>
                <c:ptCount val="1"/>
                <c:pt idx="0">
                  <c:v>Pyrolyse</c:v>
                </c:pt>
              </c:strCache>
            </c:strRef>
          </c:tx>
          <c:spPr>
            <a:solidFill>
              <a:srgbClr val="FFC000"/>
            </a:solidFill>
            <a:ln w="25400">
              <a:noFill/>
            </a:ln>
          </c:spPr>
          <c:invertIfNegative val="0"/>
          <c:cat>
            <c:strRef>
              <c:f>'Pyrolyse-recyclage'!$G$5:$G$9</c:f>
              <c:strCache>
                <c:ptCount val="5"/>
                <c:pt idx="0">
                  <c:v>Appauvrissement de la couche d'ozone
(x 10-1 g CFC-11 eq)</c:v>
                </c:pt>
                <c:pt idx="1">
                  <c:v>Brouillard de pollution
(x10 kg O3 eq)</c:v>
                </c:pt>
                <c:pt idx="2">
                  <c:v>Substances cancérogènes
(x 10-4 CTUh)</c:v>
                </c:pt>
                <c:pt idx="3">
                  <c:v>Substances non cancérogènes
(x 10-4 CTUh)</c:v>
                </c:pt>
                <c:pt idx="4">
                  <c:v>Effets respiratoires
(kg PM2.5 eq)</c:v>
                </c:pt>
              </c:strCache>
            </c:strRef>
          </c:cat>
          <c:val>
            <c:numRef>
              <c:f>'Pyrolyse-recyclage'!$I$5:$I$9</c:f>
              <c:numCache>
                <c:formatCode>General</c:formatCode>
                <c:ptCount val="5"/>
                <c:pt idx="0">
                  <c:v>1.5890996254131899</c:v>
                </c:pt>
                <c:pt idx="1">
                  <c:v>6.9261085284537902</c:v>
                </c:pt>
                <c:pt idx="2">
                  <c:v>0.99376864462537895</c:v>
                </c:pt>
                <c:pt idx="3">
                  <c:v>4.8303772797794693</c:v>
                </c:pt>
                <c:pt idx="4">
                  <c:v>3.8498098594359438</c:v>
                </c:pt>
              </c:numCache>
            </c:numRef>
          </c:val>
          <c:extLst>
            <c:ext xmlns:c16="http://schemas.microsoft.com/office/drawing/2014/chart" uri="{C3380CC4-5D6E-409C-BE32-E72D297353CC}">
              <c16:uniqueId val="{00000000-10DB-458E-A626-360126399C5D}"/>
            </c:ext>
          </c:extLst>
        </c:ser>
        <c:ser>
          <c:idx val="1"/>
          <c:order val="1"/>
          <c:tx>
            <c:strRef>
              <c:f>'Pyrolyse-recyclage'!$J$4</c:f>
              <c:strCache>
                <c:ptCount val="1"/>
                <c:pt idx="0">
                  <c:v>Recyclage</c:v>
                </c:pt>
              </c:strCache>
            </c:strRef>
          </c:tx>
          <c:spPr>
            <a:solidFill>
              <a:srgbClr val="0070C0"/>
            </a:solidFill>
            <a:ln w="25400">
              <a:noFill/>
            </a:ln>
          </c:spPr>
          <c:invertIfNegative val="0"/>
          <c:cat>
            <c:strRef>
              <c:f>'Pyrolyse-recyclage'!$G$5:$G$9</c:f>
              <c:strCache>
                <c:ptCount val="5"/>
                <c:pt idx="0">
                  <c:v>Appauvrissement de la couche d'ozone
(x 10-1 g CFC-11 eq)</c:v>
                </c:pt>
                <c:pt idx="1">
                  <c:v>Brouillard de pollution
(x10 kg O3 eq)</c:v>
                </c:pt>
                <c:pt idx="2">
                  <c:v>Substances cancérogènes
(x 10-4 CTUh)</c:v>
                </c:pt>
                <c:pt idx="3">
                  <c:v>Substances non cancérogènes
(x 10-4 CTUh)</c:v>
                </c:pt>
                <c:pt idx="4">
                  <c:v>Effets respiratoires
(kg PM2.5 eq)</c:v>
                </c:pt>
              </c:strCache>
            </c:strRef>
          </c:cat>
          <c:val>
            <c:numRef>
              <c:f>'Pyrolyse-recyclage'!$J$5:$J$9</c:f>
              <c:numCache>
                <c:formatCode>General</c:formatCode>
                <c:ptCount val="5"/>
                <c:pt idx="0">
                  <c:v>4.4875554999999991</c:v>
                </c:pt>
                <c:pt idx="1">
                  <c:v>19.142491</c:v>
                </c:pt>
                <c:pt idx="2">
                  <c:v>2.6859719999999996</c:v>
                </c:pt>
                <c:pt idx="3">
                  <c:v>10.073618</c:v>
                </c:pt>
                <c:pt idx="4">
                  <c:v>10.590168</c:v>
                </c:pt>
              </c:numCache>
            </c:numRef>
          </c:val>
          <c:extLst>
            <c:ext xmlns:c16="http://schemas.microsoft.com/office/drawing/2014/chart" uri="{C3380CC4-5D6E-409C-BE32-E72D297353CC}">
              <c16:uniqueId val="{00000001-10DB-458E-A626-360126399C5D}"/>
            </c:ext>
          </c:extLst>
        </c:ser>
        <c:dLbls>
          <c:showLegendKey val="0"/>
          <c:showVal val="0"/>
          <c:showCatName val="0"/>
          <c:showSerName val="0"/>
          <c:showPercent val="0"/>
          <c:showBubbleSize val="0"/>
        </c:dLbls>
        <c:gapWidth val="219"/>
        <c:overlap val="-27"/>
        <c:axId val="367855343"/>
        <c:axId val="1"/>
      </c:barChart>
      <c:catAx>
        <c:axId val="367855343"/>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vert="horz"/>
          <a:lstStyle/>
          <a:p>
            <a:pPr>
              <a:defRPr sz="1600"/>
            </a:pPr>
            <a:endParaRPr lang="fr-FR"/>
          </a:p>
        </c:txPr>
        <c:crossAx val="1"/>
        <c:crosses val="autoZero"/>
        <c:auto val="1"/>
        <c:lblAlgn val="ctr"/>
        <c:lblOffset val="100"/>
        <c:noMultiLvlLbl val="0"/>
      </c:catAx>
      <c:valAx>
        <c:axId val="1"/>
        <c:scaling>
          <c:orientation val="minMax"/>
          <c:max val="20"/>
        </c:scaling>
        <c:delete val="0"/>
        <c:axPos val="l"/>
        <c:majorGridlines>
          <c:spPr>
            <a:ln w="9525" cap="flat" cmpd="sng" algn="ctr">
              <a:solidFill>
                <a:schemeClr val="tx1">
                  <a:lumMod val="15000"/>
                  <a:lumOff val="85000"/>
                </a:schemeClr>
              </a:solidFill>
              <a:round/>
            </a:ln>
            <a:effectLst/>
          </c:spPr>
        </c:majorGridlines>
        <c:title>
          <c:tx>
            <c:rich>
              <a:bodyPr rot="-5400000" vert="horz"/>
              <a:lstStyle/>
              <a:p>
                <a:pPr>
                  <a:defRPr sz="1600" b="0"/>
                </a:pPr>
                <a:r>
                  <a:rPr lang="fr-FR" sz="1600" b="0" dirty="0"/>
                  <a:t>Impact /t PEBD traité</a:t>
                </a:r>
              </a:p>
            </c:rich>
          </c:tx>
          <c:layout>
            <c:manualLayout>
              <c:xMode val="edge"/>
              <c:yMode val="edge"/>
              <c:x val="1.4306151645207439E-2"/>
              <c:y val="0.15178550597841936"/>
            </c:manualLayout>
          </c:layout>
          <c:overlay val="0"/>
          <c:spPr>
            <a:noFill/>
            <a:ln w="25400">
              <a:noFill/>
            </a:ln>
          </c:spPr>
        </c:title>
        <c:numFmt formatCode="General" sourceLinked="1"/>
        <c:majorTickMark val="none"/>
        <c:minorTickMark val="none"/>
        <c:tickLblPos val="nextTo"/>
        <c:spPr>
          <a:ln w="6350">
            <a:noFill/>
          </a:ln>
        </c:spPr>
        <c:txPr>
          <a:bodyPr rot="-60000000" vert="horz"/>
          <a:lstStyle/>
          <a:p>
            <a:pPr>
              <a:defRPr/>
            </a:pPr>
            <a:endParaRPr lang="fr-FR"/>
          </a:p>
        </c:txPr>
        <c:crossAx val="367855343"/>
        <c:crosses val="autoZero"/>
        <c:crossBetween val="between"/>
        <c:majorUnit val="2"/>
      </c:valAx>
      <c:spPr>
        <a:noFill/>
        <a:ln w="25400">
          <a:noFill/>
        </a:ln>
      </c:spPr>
    </c:plotArea>
    <c:legend>
      <c:legendPos val="b"/>
      <c:layout>
        <c:manualLayout>
          <c:xMode val="edge"/>
          <c:yMode val="edge"/>
          <c:x val="0.37298414410527453"/>
          <c:y val="0.90422134733158355"/>
          <c:w val="0.25403153920828392"/>
          <c:h val="8.5677642567406342E-2"/>
        </c:manualLayout>
      </c:layout>
      <c:overlay val="0"/>
      <c:spPr>
        <a:noFill/>
        <a:ln w="25400">
          <a:noFill/>
        </a:ln>
      </c:spPr>
      <c:txPr>
        <a:bodyPr rot="0" vert="horz"/>
        <a:lstStyle/>
        <a:p>
          <a:pPr>
            <a:defRPr sz="1600"/>
          </a:pPr>
          <a:endParaRPr lang="fr-FR"/>
        </a:p>
      </c:txPr>
    </c:legend>
    <c:plotVisOnly val="1"/>
    <c:dispBlanksAs val="gap"/>
    <c:showDLblsOverMax val="0"/>
  </c:chart>
  <c:spPr>
    <a:solidFill>
      <a:schemeClr val="bg1"/>
    </a:solidFill>
    <a:ln w="9525" cap="flat" cmpd="sng" algn="ctr">
      <a:noFill/>
      <a:round/>
    </a:ln>
    <a:effectLst/>
  </c:spPr>
  <c:txPr>
    <a:bodyPr/>
    <a:lstStyle/>
    <a:p>
      <a:pPr>
        <a:defRPr sz="1400">
          <a:latin typeface="+mn-lt"/>
          <a:cs typeface="Times New Roman" panose="02020603050405020304" pitchFamily="18" charset="0"/>
        </a:defRPr>
      </a:pPr>
      <a:endParaRPr lang="fr-F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078458781362007"/>
          <c:y val="5.3114437469821342E-2"/>
          <c:w val="0.8992154121863799"/>
          <c:h val="0.5964936813783599"/>
        </c:manualLayout>
      </c:layout>
      <c:barChart>
        <c:barDir val="col"/>
        <c:grouping val="clustered"/>
        <c:varyColors val="0"/>
        <c:ser>
          <c:idx val="0"/>
          <c:order val="0"/>
          <c:tx>
            <c:strRef>
              <c:f>'Impacts évités HC'!$H$17</c:f>
              <c:strCache>
                <c:ptCount val="1"/>
                <c:pt idx="0">
                  <c:v>Pyrolyse</c:v>
                </c:pt>
              </c:strCache>
            </c:strRef>
          </c:tx>
          <c:spPr>
            <a:solidFill>
              <a:srgbClr val="FFC000"/>
            </a:solidFill>
            <a:ln w="25400">
              <a:noFill/>
            </a:ln>
          </c:spPr>
          <c:invertIfNegative val="0"/>
          <c:cat>
            <c:strRef>
              <c:f>'Impacts évités HC'!$F$18:$F$22</c:f>
              <c:strCache>
                <c:ptCount val="5"/>
                <c:pt idx="0">
                  <c:v>Appauvrissement de la couche d'ozone
(x 10-1 g CFC-11 eq)</c:v>
                </c:pt>
                <c:pt idx="1">
                  <c:v>Brouillard de pollution
(x10 kg O3 eq)</c:v>
                </c:pt>
                <c:pt idx="2">
                  <c:v>Substances cancérogènes
(x 10-4 CTUh)</c:v>
                </c:pt>
                <c:pt idx="3">
                  <c:v>Substances non cancérogènes
(x 10-4 CTUh)</c:v>
                </c:pt>
                <c:pt idx="4">
                  <c:v>Effets respiratoires
(kg PM2.5 eq)</c:v>
                </c:pt>
              </c:strCache>
            </c:strRef>
          </c:cat>
          <c:val>
            <c:numRef>
              <c:f>'Impacts évités HC'!$H$18:$H$22</c:f>
              <c:numCache>
                <c:formatCode>General</c:formatCode>
                <c:ptCount val="5"/>
                <c:pt idx="0">
                  <c:v>1.5890996254131902</c:v>
                </c:pt>
                <c:pt idx="1">
                  <c:v>6.9261085284537902</c:v>
                </c:pt>
                <c:pt idx="2">
                  <c:v>0.99376864462537895</c:v>
                </c:pt>
                <c:pt idx="3">
                  <c:v>4.8303772797794702</c:v>
                </c:pt>
                <c:pt idx="4">
                  <c:v>3.8498098594359438</c:v>
                </c:pt>
              </c:numCache>
            </c:numRef>
          </c:val>
          <c:extLst>
            <c:ext xmlns:c16="http://schemas.microsoft.com/office/drawing/2014/chart" uri="{C3380CC4-5D6E-409C-BE32-E72D297353CC}">
              <c16:uniqueId val="{00000000-6CF7-4A06-B294-3AAF075A23EA}"/>
            </c:ext>
          </c:extLst>
        </c:ser>
        <c:ser>
          <c:idx val="1"/>
          <c:order val="1"/>
          <c:tx>
            <c:strRef>
              <c:f>'Impacts évités HC'!$I$17</c:f>
              <c:strCache>
                <c:ptCount val="1"/>
                <c:pt idx="0">
                  <c:v>Production hydrocarbures</c:v>
                </c:pt>
              </c:strCache>
            </c:strRef>
          </c:tx>
          <c:spPr>
            <a:solidFill>
              <a:schemeClr val="accent3">
                <a:lumMod val="50000"/>
              </a:schemeClr>
            </a:solidFill>
            <a:ln>
              <a:noFill/>
            </a:ln>
            <a:effectLst/>
          </c:spPr>
          <c:invertIfNegative val="0"/>
          <c:cat>
            <c:strRef>
              <c:f>'Impacts évités HC'!$F$18:$F$22</c:f>
              <c:strCache>
                <c:ptCount val="5"/>
                <c:pt idx="0">
                  <c:v>Appauvrissement de la couche d'ozone
(x 10-1 g CFC-11 eq)</c:v>
                </c:pt>
                <c:pt idx="1">
                  <c:v>Brouillard de pollution
(x10 kg O3 eq)</c:v>
                </c:pt>
                <c:pt idx="2">
                  <c:v>Substances cancérogènes
(x 10-4 CTUh)</c:v>
                </c:pt>
                <c:pt idx="3">
                  <c:v>Substances non cancérogènes
(x 10-4 CTUh)</c:v>
                </c:pt>
                <c:pt idx="4">
                  <c:v>Effets respiratoires
(kg PM2.5 eq)</c:v>
                </c:pt>
              </c:strCache>
            </c:strRef>
          </c:cat>
          <c:val>
            <c:numRef>
              <c:f>'Impacts évités HC'!$I$18:$I$22</c:f>
              <c:numCache>
                <c:formatCode>General</c:formatCode>
                <c:ptCount val="5"/>
                <c:pt idx="0">
                  <c:v>6.321555601051589</c:v>
                </c:pt>
                <c:pt idx="1">
                  <c:v>2.7930847796017497</c:v>
                </c:pt>
                <c:pt idx="2">
                  <c:v>9.6568296429494091E-2</c:v>
                </c:pt>
                <c:pt idx="3">
                  <c:v>0.367951580227596</c:v>
                </c:pt>
                <c:pt idx="4">
                  <c:v>0.36060574199307727</c:v>
                </c:pt>
              </c:numCache>
            </c:numRef>
          </c:val>
          <c:extLst>
            <c:ext xmlns:c16="http://schemas.microsoft.com/office/drawing/2014/chart" uri="{C3380CC4-5D6E-409C-BE32-E72D297353CC}">
              <c16:uniqueId val="{00000001-6CF7-4A06-B294-3AAF075A23EA}"/>
            </c:ext>
          </c:extLst>
        </c:ser>
        <c:dLbls>
          <c:showLegendKey val="0"/>
          <c:showVal val="0"/>
          <c:showCatName val="0"/>
          <c:showSerName val="0"/>
          <c:showPercent val="0"/>
          <c:showBubbleSize val="0"/>
        </c:dLbls>
        <c:gapWidth val="219"/>
        <c:overlap val="-27"/>
        <c:axId val="367854927"/>
        <c:axId val="1"/>
      </c:barChart>
      <c:catAx>
        <c:axId val="3678549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fr-FR"/>
          </a:p>
        </c:txPr>
        <c:crossAx val="1"/>
        <c:crosses val="autoZero"/>
        <c:auto val="1"/>
        <c:lblAlgn val="ctr"/>
        <c:lblOffset val="100"/>
        <c:noMultiLvlLbl val="0"/>
      </c:catAx>
      <c:valAx>
        <c:axId val="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vert="horz"/>
              <a:lstStyle/>
              <a:p>
                <a:pPr>
                  <a:defRPr b="0"/>
                </a:pPr>
                <a:r>
                  <a:rPr lang="fr-FR" b="0"/>
                  <a:t>Impact /quantités d'huiles</a:t>
                </a:r>
              </a:p>
            </c:rich>
          </c:tx>
          <c:layout>
            <c:manualLayout>
              <c:xMode val="edge"/>
              <c:yMode val="edge"/>
              <c:x val="1.7726567693330378E-2"/>
              <c:y val="5.3114437469821342E-2"/>
            </c:manualLayout>
          </c:layout>
          <c:overlay val="0"/>
          <c:spPr>
            <a:noFill/>
            <a:ln w="25400">
              <a:noFill/>
            </a:ln>
          </c:spPr>
        </c:title>
        <c:numFmt formatCode="General" sourceLinked="1"/>
        <c:majorTickMark val="none"/>
        <c:minorTickMark val="none"/>
        <c:tickLblPos val="nextTo"/>
        <c:spPr>
          <a:ln w="6350">
            <a:noFill/>
          </a:ln>
        </c:spPr>
        <c:txPr>
          <a:bodyPr rot="-60000000" vert="horz"/>
          <a:lstStyle/>
          <a:p>
            <a:pPr>
              <a:defRPr/>
            </a:pPr>
            <a:endParaRPr lang="fr-FR"/>
          </a:p>
        </c:txPr>
        <c:crossAx val="367854927"/>
        <c:crosses val="autoZero"/>
        <c:crossBetween val="between"/>
      </c:valAx>
      <c:spPr>
        <a:noFill/>
        <a:ln w="25400">
          <a:noFill/>
        </a:ln>
      </c:spPr>
    </c:plotArea>
    <c:legend>
      <c:legendPos val="b"/>
      <c:overlay val="0"/>
      <c:spPr>
        <a:noFill/>
        <a:ln w="25400">
          <a:noFill/>
        </a:ln>
      </c:spPr>
      <c:txPr>
        <a:bodyPr rot="0" vert="horz"/>
        <a:lstStyle/>
        <a:p>
          <a:pPr>
            <a:defRPr/>
          </a:pPr>
          <a:endParaRPr lang="fr-FR"/>
        </a:p>
      </c:txPr>
    </c:legend>
    <c:plotVisOnly val="1"/>
    <c:dispBlanksAs val="gap"/>
    <c:showDLblsOverMax val="0"/>
  </c:chart>
  <c:spPr>
    <a:solidFill>
      <a:schemeClr val="bg1"/>
    </a:solidFill>
    <a:ln w="9525" cap="flat" cmpd="sng" algn="ctr">
      <a:noFill/>
      <a:round/>
    </a:ln>
    <a:effectLst/>
  </c:spPr>
  <c:txPr>
    <a:bodyPr/>
    <a:lstStyle/>
    <a:p>
      <a:pPr>
        <a:defRPr sz="1100">
          <a:latin typeface="+mn-lt"/>
          <a:cs typeface="Times New Roman" panose="02020603050405020304" pitchFamily="18" charset="0"/>
        </a:defRPr>
      </a:pPr>
      <a:endParaRPr lang="fr-FR"/>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1350399419026873E-2"/>
          <c:y val="3.8596491228070177E-2"/>
          <c:w val="0.91864960058097311"/>
          <c:h val="0.63230185804367101"/>
        </c:manualLayout>
      </c:layout>
      <c:barChart>
        <c:barDir val="col"/>
        <c:grouping val="clustered"/>
        <c:varyColors val="0"/>
        <c:ser>
          <c:idx val="1"/>
          <c:order val="0"/>
          <c:tx>
            <c:strRef>
              <c:f>transports!$G$14</c:f>
              <c:strCache>
                <c:ptCount val="1"/>
                <c:pt idx="0">
                  <c:v>Transport camion</c:v>
                </c:pt>
              </c:strCache>
            </c:strRef>
          </c:tx>
          <c:spPr>
            <a:solidFill>
              <a:srgbClr val="FF0000"/>
            </a:solidFill>
            <a:ln w="25400">
              <a:noFill/>
            </a:ln>
          </c:spPr>
          <c:invertIfNegative val="0"/>
          <c:cat>
            <c:strRef>
              <c:f>transports!$F$15:$F$19</c:f>
              <c:strCache>
                <c:ptCount val="5"/>
                <c:pt idx="0">
                  <c:v>Appauvrissement de la couche d'ozone
(x 10-1 g CFC-11 eq)</c:v>
                </c:pt>
                <c:pt idx="1">
                  <c:v>Brouillard de pollution
(x10 kg O3 eq)</c:v>
                </c:pt>
                <c:pt idx="2">
                  <c:v>Substances cancérogènes
(x 10-4 CTUh)</c:v>
                </c:pt>
                <c:pt idx="3">
                  <c:v>Substances non cancérogènes
(x 10-4 CTUh)</c:v>
                </c:pt>
                <c:pt idx="4">
                  <c:v>Effets respiratoires
(kg PM2.5 eq)</c:v>
                </c:pt>
              </c:strCache>
            </c:strRef>
          </c:cat>
          <c:val>
            <c:numRef>
              <c:f>transports!$G$15:$G$19</c:f>
              <c:numCache>
                <c:formatCode>General</c:formatCode>
                <c:ptCount val="5"/>
                <c:pt idx="0">
                  <c:v>4.9634513904277998E-2</c:v>
                </c:pt>
                <c:pt idx="1">
                  <c:v>0.33096945117854698</c:v>
                </c:pt>
                <c:pt idx="2">
                  <c:v>6.2138956288344399E-3</c:v>
                </c:pt>
                <c:pt idx="3">
                  <c:v>5.0444745208559301E-2</c:v>
                </c:pt>
                <c:pt idx="4">
                  <c:v>1.6592741318798801E-2</c:v>
                </c:pt>
              </c:numCache>
            </c:numRef>
          </c:val>
          <c:extLst>
            <c:ext xmlns:c16="http://schemas.microsoft.com/office/drawing/2014/chart" uri="{C3380CC4-5D6E-409C-BE32-E72D297353CC}">
              <c16:uniqueId val="{00000000-A1E8-4B6D-9CBC-333E21F078D0}"/>
            </c:ext>
          </c:extLst>
        </c:ser>
        <c:ser>
          <c:idx val="2"/>
          <c:order val="1"/>
          <c:tx>
            <c:strRef>
              <c:f>transports!$H$14</c:f>
              <c:strCache>
                <c:ptCount val="1"/>
                <c:pt idx="0">
                  <c:v>Transport bateau</c:v>
                </c:pt>
              </c:strCache>
            </c:strRef>
          </c:tx>
          <c:spPr>
            <a:solidFill>
              <a:srgbClr val="7030A0"/>
            </a:solidFill>
            <a:ln w="25400">
              <a:noFill/>
            </a:ln>
          </c:spPr>
          <c:invertIfNegative val="0"/>
          <c:cat>
            <c:strRef>
              <c:f>transports!$F$15:$F$19</c:f>
              <c:strCache>
                <c:ptCount val="5"/>
                <c:pt idx="0">
                  <c:v>Appauvrissement de la couche d'ozone
(x 10-1 g CFC-11 eq)</c:v>
                </c:pt>
                <c:pt idx="1">
                  <c:v>Brouillard de pollution
(x10 kg O3 eq)</c:v>
                </c:pt>
                <c:pt idx="2">
                  <c:v>Substances cancérogènes
(x 10-4 CTUh)</c:v>
                </c:pt>
                <c:pt idx="3">
                  <c:v>Substances non cancérogènes
(x 10-4 CTUh)</c:v>
                </c:pt>
                <c:pt idx="4">
                  <c:v>Effets respiratoires
(kg PM2.5 eq)</c:v>
                </c:pt>
              </c:strCache>
            </c:strRef>
          </c:cat>
          <c:val>
            <c:numRef>
              <c:f>transports!$H$15:$H$19</c:f>
              <c:numCache>
                <c:formatCode>General</c:formatCode>
                <c:ptCount val="5"/>
                <c:pt idx="0">
                  <c:v>0.35615068079729501</c:v>
                </c:pt>
                <c:pt idx="1">
                  <c:v>5.2704098576513498</c:v>
                </c:pt>
                <c:pt idx="2">
                  <c:v>4.1394318353114495E-2</c:v>
                </c:pt>
                <c:pt idx="3">
                  <c:v>0.118113069728186</c:v>
                </c:pt>
                <c:pt idx="4">
                  <c:v>0.26316095797470301</c:v>
                </c:pt>
              </c:numCache>
            </c:numRef>
          </c:val>
          <c:extLst>
            <c:ext xmlns:c16="http://schemas.microsoft.com/office/drawing/2014/chart" uri="{C3380CC4-5D6E-409C-BE32-E72D297353CC}">
              <c16:uniqueId val="{00000001-A1E8-4B6D-9CBC-333E21F078D0}"/>
            </c:ext>
          </c:extLst>
        </c:ser>
        <c:dLbls>
          <c:showLegendKey val="0"/>
          <c:showVal val="0"/>
          <c:showCatName val="0"/>
          <c:showSerName val="0"/>
          <c:showPercent val="0"/>
          <c:showBubbleSize val="0"/>
        </c:dLbls>
        <c:gapWidth val="219"/>
        <c:overlap val="-27"/>
        <c:axId val="367857007"/>
        <c:axId val="1"/>
      </c:barChart>
      <c:catAx>
        <c:axId val="3678570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fr-FR"/>
          </a:p>
        </c:txPr>
        <c:crossAx val="1"/>
        <c:crosses val="autoZero"/>
        <c:auto val="1"/>
        <c:lblAlgn val="ctr"/>
        <c:lblOffset val="100"/>
        <c:noMultiLvlLbl val="0"/>
      </c:catAx>
      <c:valAx>
        <c:axId val="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vert="horz"/>
              <a:lstStyle/>
              <a:p>
                <a:pPr>
                  <a:defRPr b="0"/>
                </a:pPr>
                <a:r>
                  <a:rPr lang="fr-FR" b="0"/>
                  <a:t>Impact /quantité de granulés</a:t>
                </a:r>
              </a:p>
            </c:rich>
          </c:tx>
          <c:layout>
            <c:manualLayout>
              <c:xMode val="edge"/>
              <c:yMode val="edge"/>
              <c:x val="1.8631054823752492E-3"/>
              <c:y val="8.6830366663748271E-2"/>
            </c:manualLayout>
          </c:layout>
          <c:overlay val="0"/>
          <c:spPr>
            <a:noFill/>
            <a:ln w="25400">
              <a:noFill/>
            </a:ln>
          </c:spPr>
        </c:title>
        <c:numFmt formatCode="General" sourceLinked="1"/>
        <c:majorTickMark val="none"/>
        <c:minorTickMark val="none"/>
        <c:tickLblPos val="nextTo"/>
        <c:spPr>
          <a:ln w="6350">
            <a:noFill/>
          </a:ln>
        </c:spPr>
        <c:txPr>
          <a:bodyPr rot="-60000000" vert="horz"/>
          <a:lstStyle/>
          <a:p>
            <a:pPr>
              <a:defRPr/>
            </a:pPr>
            <a:endParaRPr lang="fr-FR"/>
          </a:p>
        </c:txPr>
        <c:crossAx val="367857007"/>
        <c:crosses val="autoZero"/>
        <c:crossBetween val="between"/>
      </c:valAx>
      <c:spPr>
        <a:noFill/>
        <a:ln w="25400">
          <a:noFill/>
        </a:ln>
      </c:spPr>
    </c:plotArea>
    <c:legend>
      <c:legendPos val="b"/>
      <c:layout>
        <c:manualLayout>
          <c:xMode val="edge"/>
          <c:yMode val="edge"/>
          <c:x val="0.29616430089204665"/>
          <c:y val="0.91981349155571124"/>
          <c:w val="0.40767121709704129"/>
          <c:h val="8.018650844428879E-2"/>
        </c:manualLayout>
      </c:layout>
      <c:overlay val="0"/>
      <c:spPr>
        <a:noFill/>
        <a:ln w="25400">
          <a:noFill/>
        </a:ln>
      </c:spPr>
      <c:txPr>
        <a:bodyPr rot="0" vert="horz"/>
        <a:lstStyle/>
        <a:p>
          <a:pPr>
            <a:defRPr/>
          </a:pPr>
          <a:endParaRPr lang="fr-FR"/>
        </a:p>
      </c:txPr>
    </c:legend>
    <c:plotVisOnly val="1"/>
    <c:dispBlanksAs val="gap"/>
    <c:showDLblsOverMax val="0"/>
  </c:chart>
  <c:spPr>
    <a:solidFill>
      <a:schemeClr val="bg1"/>
    </a:solidFill>
    <a:ln w="9525" cap="flat" cmpd="sng" algn="ctr">
      <a:noFill/>
      <a:round/>
    </a:ln>
    <a:effectLst/>
  </c:spPr>
  <c:txPr>
    <a:bodyPr/>
    <a:lstStyle/>
    <a:p>
      <a:pPr>
        <a:defRPr sz="1100">
          <a:latin typeface="+mn-lt"/>
          <a:cs typeface="Times New Roman" panose="02020603050405020304" pitchFamily="18" charset="0"/>
        </a:defRPr>
      </a:pPr>
      <a:endParaRPr lang="fr-FR"/>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BDF107D-000C-46B8-9A4B-CF43D98480B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5672113E-E5B8-444D-B910-405E43D329D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CE38D56-A251-49D3-A3F7-B3C71FE5125A}" type="datetimeFigureOut">
              <a:rPr lang="fr-FR" smtClean="0"/>
              <a:t>13/10/2021</a:t>
            </a:fld>
            <a:endParaRPr lang="fr-FR"/>
          </a:p>
        </p:txBody>
      </p:sp>
      <p:sp>
        <p:nvSpPr>
          <p:cNvPr id="4" name="Footer Placeholder 3">
            <a:extLst>
              <a:ext uri="{FF2B5EF4-FFF2-40B4-BE49-F238E27FC236}">
                <a16:creationId xmlns:a16="http://schemas.microsoft.com/office/drawing/2014/main" id="{2E75BA49-86C1-4692-80F5-9B30581FE24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30D05CC3-8007-412F-BEF9-EA317A44F3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4C9AF0C-49E0-4E80-B173-9DB68B57080D}" type="slidenum">
              <a:rPr lang="fr-FR" smtClean="0"/>
              <a:t>‹N°›</a:t>
            </a:fld>
            <a:endParaRPr lang="fr-FR"/>
          </a:p>
        </p:txBody>
      </p:sp>
    </p:spTree>
    <p:extLst>
      <p:ext uri="{BB962C8B-B14F-4D97-AF65-F5344CB8AC3E}">
        <p14:creationId xmlns:p14="http://schemas.microsoft.com/office/powerpoint/2010/main" val="20230417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D176F2-4224-4E1E-8309-6D929113252E}" type="datetimeFigureOut">
              <a:rPr lang="fr-FR" smtClean="0"/>
              <a:t>13/10/2021</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270331-B815-42C1-BE76-00D5CF324011}" type="slidenum">
              <a:rPr lang="fr-FR" smtClean="0"/>
              <a:t>‹N°›</a:t>
            </a:fld>
            <a:endParaRPr lang="fr-FR"/>
          </a:p>
        </p:txBody>
      </p:sp>
    </p:spTree>
    <p:extLst>
      <p:ext uri="{BB962C8B-B14F-4D97-AF65-F5344CB8AC3E}">
        <p14:creationId xmlns:p14="http://schemas.microsoft.com/office/powerpoint/2010/main" val="35681398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slide" Target="../slides/slide7.xml"/><Relationship Id="rId2" Type="http://schemas.openxmlformats.org/officeDocument/2006/relationships/notesMaster" Target="../notesMasters/notesMaster1.xml"/><Relationship Id="rId1" Type="http://schemas.openxmlformats.org/officeDocument/2006/relationships/tags" Target="../tags/tag3.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slide" Target="../slides/slide29.xml"/><Relationship Id="rId2" Type="http://schemas.openxmlformats.org/officeDocument/2006/relationships/notesMaster" Target="../notesMasters/notesMaster1.xml"/><Relationship Id="rId1" Type="http://schemas.openxmlformats.org/officeDocument/2006/relationships/tags" Target="../tags/tag15.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slide" Target="../slides/slide8.xml"/><Relationship Id="rId2" Type="http://schemas.openxmlformats.org/officeDocument/2006/relationships/notesMaster" Target="../notesMasters/notesMaster1.xml"/><Relationship Id="rId1" Type="http://schemas.openxmlformats.org/officeDocument/2006/relationships/tags" Target="../tags/tag6.xml"/></Relationships>
</file>

<file path=ppt/notesSlides/_rels/notesSlide20.xml.rels><?xml version="1.0" encoding="UTF-8" standalone="yes"?>
<Relationships xmlns="http://schemas.openxmlformats.org/package/2006/relationships"><Relationship Id="rId3" Type="http://schemas.openxmlformats.org/officeDocument/2006/relationships/slide" Target="../slides/slide32.xml"/><Relationship Id="rId2" Type="http://schemas.openxmlformats.org/officeDocument/2006/relationships/notesMaster" Target="../notesMasters/notesMaster1.xml"/><Relationship Id="rId1" Type="http://schemas.openxmlformats.org/officeDocument/2006/relationships/tags" Target="../tags/tag18.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slide" Target="../slides/slide11.xml"/><Relationship Id="rId2" Type="http://schemas.openxmlformats.org/officeDocument/2006/relationships/notesMaster" Target="../notesMasters/notesMaster1.xml"/><Relationship Id="rId1" Type="http://schemas.openxmlformats.org/officeDocument/2006/relationships/tags" Target="../tags/tag9.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slide" Target="../slides/slide13.xml"/><Relationship Id="rId2" Type="http://schemas.openxmlformats.org/officeDocument/2006/relationships/notesMaster" Target="../notesMasters/notesMaster1.xml"/><Relationship Id="rId1" Type="http://schemas.openxmlformats.org/officeDocument/2006/relationships/tags" Target="../tags/tag12.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noProof="0" dirty="0"/>
          </a:p>
        </p:txBody>
      </p:sp>
      <p:sp>
        <p:nvSpPr>
          <p:cNvPr id="4" name="Kopfzeilenplatzhalt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ußzeilenplatzhalter 4"/>
          <p:cNvSpPr>
            <a:spLocks noGrp="1"/>
          </p:cNvSpPr>
          <p:nvPr>
            <p:ph type="ftr" sz="quarter" idx="4"/>
            <p:custDataLst>
              <p:tags r:id="rId1"/>
            </p:custDataLst>
          </p:nvPr>
        </p:nvSpPr>
        <p:spPr>
          <a:xfrm>
            <a:off x="0" y="9431602"/>
            <a:ext cx="6799263" cy="49821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 </a:t>
            </a:r>
            <a:endParaRPr kumimoji="0" lang="fr-FR" sz="1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6" name="Foliennummernplatzhalter 5"/>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F3F7A9-CB1B-48F7-9007-AE4BF168CD8F}"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24018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dirty="0"/>
              <a:t>Pyrolyse</a:t>
            </a:r>
          </a:p>
          <a:p>
            <a:r>
              <a:rPr lang="fr-FR" sz="1200" dirty="0"/>
              <a:t>huiles de pyrolyse=hydrocarbures équivalents aux combustibles fossiles que nous connaissons (essence, diesel, fioul lourd…).</a:t>
            </a:r>
          </a:p>
          <a:p>
            <a:endParaRPr lang="fr-FR" sz="1200" dirty="0"/>
          </a:p>
          <a:p>
            <a:r>
              <a:rPr lang="fr-FR" sz="1200" dirty="0"/>
              <a:t>Recyclage</a:t>
            </a:r>
          </a:p>
          <a:p>
            <a:r>
              <a:rPr lang="fr-FR" sz="1200" dirty="0"/>
              <a:t>trois façons de transformer, se différencient entre autre par la taille de la matière finale</a:t>
            </a:r>
            <a:endParaRPr lang="fr-FR" dirty="0"/>
          </a:p>
        </p:txBody>
      </p:sp>
      <p:sp>
        <p:nvSpPr>
          <p:cNvPr id="4" name="Slide Number Placeholder 3"/>
          <p:cNvSpPr>
            <a:spLocks noGrp="1"/>
          </p:cNvSpPr>
          <p:nvPr>
            <p:ph type="sldNum" sz="quarter" idx="5"/>
          </p:nvPr>
        </p:nvSpPr>
        <p:spPr/>
        <p:txBody>
          <a:bodyPr/>
          <a:lstStyle/>
          <a:p>
            <a:fld id="{3A270331-B815-42C1-BE76-00D5CF324011}" type="slidenum">
              <a:rPr lang="fr-FR" smtClean="0"/>
              <a:t>18</a:t>
            </a:fld>
            <a:endParaRPr lang="fr-FR"/>
          </a:p>
        </p:txBody>
      </p:sp>
    </p:spTree>
    <p:extLst>
      <p:ext uri="{BB962C8B-B14F-4D97-AF65-F5344CB8AC3E}">
        <p14:creationId xmlns:p14="http://schemas.microsoft.com/office/powerpoint/2010/main" val="1132049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Entrants : matière et énergie en entrée d’un scénario</a:t>
            </a:r>
          </a:p>
          <a:p>
            <a:r>
              <a:rPr lang="fr-FR" dirty="0"/>
              <a:t>Sortants: émissions (air, eau, sol) et déchets en sortie du scénario</a:t>
            </a:r>
          </a:p>
          <a:p>
            <a:r>
              <a:rPr lang="fr-FR" dirty="0"/>
              <a:t>Pyrolyse : dans notre cas, pyrolyse lente , T de 450°C environ</a:t>
            </a:r>
          </a:p>
          <a:p>
            <a:r>
              <a:rPr lang="fr-FR" dirty="0"/>
              <a:t>Rendement ~70% pour huiles de pyrolyse</a:t>
            </a:r>
          </a:p>
          <a:p>
            <a:r>
              <a:rPr lang="fr-FR" dirty="0"/>
              <a:t>Choix de combustion des gaz restants pour chauffer réacteur et d’autres usages</a:t>
            </a:r>
          </a:p>
        </p:txBody>
      </p:sp>
      <p:sp>
        <p:nvSpPr>
          <p:cNvPr id="4" name="Slide Number Placeholder 3"/>
          <p:cNvSpPr>
            <a:spLocks noGrp="1"/>
          </p:cNvSpPr>
          <p:nvPr>
            <p:ph type="sldNum" sz="quarter" idx="5"/>
          </p:nvPr>
        </p:nvSpPr>
        <p:spPr/>
        <p:txBody>
          <a:bodyPr/>
          <a:lstStyle/>
          <a:p>
            <a:fld id="{3A270331-B815-42C1-BE76-00D5CF324011}" type="slidenum">
              <a:rPr lang="fr-FR" smtClean="0"/>
              <a:t>19</a:t>
            </a:fld>
            <a:endParaRPr lang="fr-FR"/>
          </a:p>
        </p:txBody>
      </p:sp>
    </p:spTree>
    <p:extLst>
      <p:ext uri="{BB962C8B-B14F-4D97-AF65-F5344CB8AC3E}">
        <p14:creationId xmlns:p14="http://schemas.microsoft.com/office/powerpoint/2010/main" val="35330878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Si je reviens sur les axes de travail, après la délimitation, la collecte</a:t>
            </a:r>
          </a:p>
        </p:txBody>
      </p:sp>
      <p:sp>
        <p:nvSpPr>
          <p:cNvPr id="4" name="Slide Number Placeholder 3"/>
          <p:cNvSpPr>
            <a:spLocks noGrp="1"/>
          </p:cNvSpPr>
          <p:nvPr>
            <p:ph type="sldNum" sz="quarter" idx="5"/>
          </p:nvPr>
        </p:nvSpPr>
        <p:spPr/>
        <p:txBody>
          <a:bodyPr/>
          <a:lstStyle/>
          <a:p>
            <a:fld id="{3A270331-B815-42C1-BE76-00D5CF324011}" type="slidenum">
              <a:rPr lang="fr-FR" smtClean="0"/>
              <a:t>22</a:t>
            </a:fld>
            <a:endParaRPr lang="fr-FR"/>
          </a:p>
        </p:txBody>
      </p:sp>
    </p:spTree>
    <p:extLst>
      <p:ext uri="{BB962C8B-B14F-4D97-AF65-F5344CB8AC3E}">
        <p14:creationId xmlns:p14="http://schemas.microsoft.com/office/powerpoint/2010/main" val="36631660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ACV = analyse de cycle de vie</a:t>
            </a:r>
          </a:p>
        </p:txBody>
      </p:sp>
      <p:sp>
        <p:nvSpPr>
          <p:cNvPr id="4" name="Slide Number Placeholder 3"/>
          <p:cNvSpPr>
            <a:spLocks noGrp="1"/>
          </p:cNvSpPr>
          <p:nvPr>
            <p:ph type="sldNum" sz="quarter" idx="5"/>
          </p:nvPr>
        </p:nvSpPr>
        <p:spPr/>
        <p:txBody>
          <a:bodyPr/>
          <a:lstStyle/>
          <a:p>
            <a:fld id="{3A270331-B815-42C1-BE76-00D5CF324011}" type="slidenum">
              <a:rPr lang="fr-FR" smtClean="0"/>
              <a:t>23</a:t>
            </a:fld>
            <a:endParaRPr lang="fr-FR"/>
          </a:p>
        </p:txBody>
      </p:sp>
    </p:spTree>
    <p:extLst>
      <p:ext uri="{BB962C8B-B14F-4D97-AF65-F5344CB8AC3E}">
        <p14:creationId xmlns:p14="http://schemas.microsoft.com/office/powerpoint/2010/main" val="10281880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Si je reviens sur les axes de travail, après la collecte, vient l’évaluation</a:t>
            </a:r>
          </a:p>
          <a:p>
            <a:endParaRPr lang="fr-FR" dirty="0"/>
          </a:p>
        </p:txBody>
      </p:sp>
      <p:sp>
        <p:nvSpPr>
          <p:cNvPr id="4" name="Slide Number Placeholder 3"/>
          <p:cNvSpPr>
            <a:spLocks noGrp="1"/>
          </p:cNvSpPr>
          <p:nvPr>
            <p:ph type="sldNum" sz="quarter" idx="5"/>
          </p:nvPr>
        </p:nvSpPr>
        <p:spPr/>
        <p:txBody>
          <a:bodyPr/>
          <a:lstStyle/>
          <a:p>
            <a:fld id="{3A270331-B815-42C1-BE76-00D5CF324011}" type="slidenum">
              <a:rPr lang="fr-FR" smtClean="0"/>
              <a:t>25</a:t>
            </a:fld>
            <a:endParaRPr lang="fr-FR"/>
          </a:p>
        </p:txBody>
      </p:sp>
    </p:spTree>
    <p:extLst>
      <p:ext uri="{BB962C8B-B14F-4D97-AF65-F5344CB8AC3E}">
        <p14:creationId xmlns:p14="http://schemas.microsoft.com/office/powerpoint/2010/main" val="35415953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SimaPro plus adapté car les données sont plus spécifiques pour notre étude et permet une analyse d’impact multicritère</a:t>
            </a:r>
          </a:p>
        </p:txBody>
      </p:sp>
      <p:sp>
        <p:nvSpPr>
          <p:cNvPr id="4" name="Slide Number Placeholder 3"/>
          <p:cNvSpPr>
            <a:spLocks noGrp="1"/>
          </p:cNvSpPr>
          <p:nvPr>
            <p:ph type="sldNum" sz="quarter" idx="5"/>
          </p:nvPr>
        </p:nvSpPr>
        <p:spPr/>
        <p:txBody>
          <a:bodyPr/>
          <a:lstStyle/>
          <a:p>
            <a:fld id="{3A270331-B815-42C1-BE76-00D5CF324011}" type="slidenum">
              <a:rPr lang="fr-FR" smtClean="0"/>
              <a:t>26</a:t>
            </a:fld>
            <a:endParaRPr lang="fr-FR"/>
          </a:p>
        </p:txBody>
      </p:sp>
    </p:spTree>
    <p:extLst>
      <p:ext uri="{BB962C8B-B14F-4D97-AF65-F5344CB8AC3E}">
        <p14:creationId xmlns:p14="http://schemas.microsoft.com/office/powerpoint/2010/main" val="35306801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Tool for the Reduction and Assessment of Chemical and Other Environmental Impacts</a:t>
            </a:r>
          </a:p>
          <a:p>
            <a:r>
              <a:rPr lang="en-US" dirty="0" err="1"/>
              <a:t>Pourquoi</a:t>
            </a:r>
            <a:r>
              <a:rPr lang="en-US" dirty="0"/>
              <a:t> TRACI </a:t>
            </a:r>
            <a:r>
              <a:rPr lang="en-US" dirty="0" err="1"/>
              <a:t>sélectionné</a:t>
            </a:r>
            <a:endParaRPr lang="fr-FR" dirty="0"/>
          </a:p>
        </p:txBody>
      </p:sp>
      <p:sp>
        <p:nvSpPr>
          <p:cNvPr id="4" name="Slide Number Placeholder 3"/>
          <p:cNvSpPr>
            <a:spLocks noGrp="1"/>
          </p:cNvSpPr>
          <p:nvPr>
            <p:ph type="sldNum" sz="quarter" idx="5"/>
          </p:nvPr>
        </p:nvSpPr>
        <p:spPr/>
        <p:txBody>
          <a:bodyPr/>
          <a:lstStyle/>
          <a:p>
            <a:fld id="{3A270331-B815-42C1-BE76-00D5CF324011}" type="slidenum">
              <a:rPr lang="fr-FR" smtClean="0"/>
              <a:t>28</a:t>
            </a:fld>
            <a:endParaRPr lang="fr-FR"/>
          </a:p>
        </p:txBody>
      </p:sp>
    </p:spTree>
    <p:extLst>
      <p:ext uri="{BB962C8B-B14F-4D97-AF65-F5344CB8AC3E}">
        <p14:creationId xmlns:p14="http://schemas.microsoft.com/office/powerpoint/2010/main" val="9116868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noProof="0" dirty="0"/>
          </a:p>
        </p:txBody>
      </p:sp>
      <p:sp>
        <p:nvSpPr>
          <p:cNvPr id="4" name="Kopfzeilenplatzhalt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ußzeilenplatzhalter 4"/>
          <p:cNvSpPr>
            <a:spLocks noGrp="1"/>
          </p:cNvSpPr>
          <p:nvPr>
            <p:ph type="ftr" sz="quarter" idx="4"/>
            <p:custDataLst>
              <p:tags r:id="rId1"/>
            </p:custDataLst>
          </p:nvPr>
        </p:nvSpPr>
        <p:spPr>
          <a:xfrm>
            <a:off x="0" y="9431602"/>
            <a:ext cx="6799263" cy="49821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 </a:t>
            </a:r>
            <a:endParaRPr kumimoji="0" lang="fr-FR" sz="1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6" name="Foliennummernplatzhalter 5"/>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F3F7A9-CB1B-48F7-9007-AE4BF168CD8F}"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38490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050" dirty="0"/>
              <a:t>Les résultats de l’évaluation d’impact montrent que le scénario de pyrolyse est moins impactant que celui de recyclage</a:t>
            </a:r>
          </a:p>
          <a:p>
            <a:r>
              <a:rPr lang="fr-FR" sz="1050" dirty="0"/>
              <a:t>Même tendance pour les autres indicateurs, le recyclage donne des valeurs 2x +importantes</a:t>
            </a:r>
          </a:p>
          <a:p>
            <a:r>
              <a:rPr lang="fr-FR" sz="900" dirty="0"/>
              <a:t>Il faut bien garder à l’esprit que ces résultats dépendent des hypothèses effectuées et des données utilisés pour cette étude</a:t>
            </a:r>
          </a:p>
        </p:txBody>
      </p:sp>
      <p:sp>
        <p:nvSpPr>
          <p:cNvPr id="4" name="Slide Number Placeholder 3"/>
          <p:cNvSpPr>
            <a:spLocks noGrp="1"/>
          </p:cNvSpPr>
          <p:nvPr>
            <p:ph type="sldNum" sz="quarter" idx="5"/>
          </p:nvPr>
        </p:nvSpPr>
        <p:spPr/>
        <p:txBody>
          <a:bodyPr/>
          <a:lstStyle/>
          <a:p>
            <a:fld id="{3A270331-B815-42C1-BE76-00D5CF324011}" type="slidenum">
              <a:rPr lang="fr-FR" smtClean="0"/>
              <a:t>30</a:t>
            </a:fld>
            <a:endParaRPr lang="fr-FR"/>
          </a:p>
        </p:txBody>
      </p:sp>
    </p:spTree>
    <p:extLst>
      <p:ext uri="{BB962C8B-B14F-4D97-AF65-F5344CB8AC3E}">
        <p14:creationId xmlns:p14="http://schemas.microsoft.com/office/powerpoint/2010/main" val="22929316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Complément des produits évités: </a:t>
            </a:r>
          </a:p>
          <a:p>
            <a:r>
              <a:rPr lang="fr-FR" dirty="0"/>
              <a:t>Évaluation de l’impact lié à l’extraction et au raffinage des hydrocarbures qui se fait actuellement</a:t>
            </a:r>
          </a:p>
          <a:p>
            <a:r>
              <a:rPr lang="fr-FR" dirty="0"/>
              <a:t>Ces impacts peuvent être soustraits aux impacts du scénario Pyrolyse car dans le cas de la mise en place de ce scénario, on évite les impacts d’extraction et raffinage</a:t>
            </a:r>
          </a:p>
          <a:p>
            <a:r>
              <a:rPr lang="fr-FR" dirty="0"/>
              <a:t>Comparaison transport camion – bateau : </a:t>
            </a:r>
          </a:p>
          <a:p>
            <a:r>
              <a:rPr lang="fr-FR" dirty="0"/>
              <a:t>impact beaucoup + important pour bateau (principalement en raison de la distance) mais reste tout de même faible par rapport à l’ODG des impacts du scénario recyclage</a:t>
            </a:r>
          </a:p>
          <a:p>
            <a:pPr marL="0" indent="0">
              <a:buNone/>
            </a:pPr>
            <a:r>
              <a:rPr lang="fr-FR" dirty="0">
                <a:sym typeface="Wingdings" panose="05000000000000000000" pitchFamily="2" charset="2"/>
              </a:rPr>
              <a:t> Renforce avantage pour Pyrolyse car évite un impact important lié à la production d’HC + transport et transformation supplémentaire nécessaire pour Recyclage</a:t>
            </a:r>
            <a:endParaRPr lang="fr-FR" dirty="0"/>
          </a:p>
          <a:p>
            <a:endParaRPr lang="fr-FR" dirty="0"/>
          </a:p>
        </p:txBody>
      </p:sp>
      <p:sp>
        <p:nvSpPr>
          <p:cNvPr id="4" name="Slide Number Placeholder 3"/>
          <p:cNvSpPr>
            <a:spLocks noGrp="1"/>
          </p:cNvSpPr>
          <p:nvPr>
            <p:ph type="sldNum" sz="quarter" idx="5"/>
          </p:nvPr>
        </p:nvSpPr>
        <p:spPr/>
        <p:txBody>
          <a:bodyPr/>
          <a:lstStyle/>
          <a:p>
            <a:fld id="{3A270331-B815-42C1-BE76-00D5CF324011}" type="slidenum">
              <a:rPr lang="fr-FR" smtClean="0"/>
              <a:t>31</a:t>
            </a:fld>
            <a:endParaRPr lang="fr-FR"/>
          </a:p>
        </p:txBody>
      </p:sp>
    </p:spTree>
    <p:extLst>
      <p:ext uri="{BB962C8B-B14F-4D97-AF65-F5344CB8AC3E}">
        <p14:creationId xmlns:p14="http://schemas.microsoft.com/office/powerpoint/2010/main" val="28557511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noProof="0" dirty="0"/>
          </a:p>
        </p:txBody>
      </p:sp>
      <p:sp>
        <p:nvSpPr>
          <p:cNvPr id="4" name="Kopfzeilenplatzhalt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ußzeilenplatzhalter 4"/>
          <p:cNvSpPr>
            <a:spLocks noGrp="1"/>
          </p:cNvSpPr>
          <p:nvPr>
            <p:ph type="ftr" sz="quarter" idx="4"/>
            <p:custDataLst>
              <p:tags r:id="rId1"/>
            </p:custDataLst>
          </p:nvPr>
        </p:nvSpPr>
        <p:spPr>
          <a:xfrm>
            <a:off x="0" y="9431602"/>
            <a:ext cx="6799263" cy="49821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 </a:t>
            </a:r>
            <a:endParaRPr kumimoji="0" lang="fr-FR" sz="1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6" name="Foliennummernplatzhalter 5"/>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F3F7A9-CB1B-48F7-9007-AE4BF168CD8F}"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24410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noProof="0" dirty="0"/>
          </a:p>
        </p:txBody>
      </p:sp>
      <p:sp>
        <p:nvSpPr>
          <p:cNvPr id="4" name="Kopfzeilenplatzhalt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ußzeilenplatzhalter 4"/>
          <p:cNvSpPr>
            <a:spLocks noGrp="1"/>
          </p:cNvSpPr>
          <p:nvPr>
            <p:ph type="ftr" sz="quarter" idx="4"/>
            <p:custDataLst>
              <p:tags r:id="rId1"/>
            </p:custDataLst>
          </p:nvPr>
        </p:nvSpPr>
        <p:spPr>
          <a:xfrm>
            <a:off x="0" y="9431602"/>
            <a:ext cx="6799263" cy="49821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 </a:t>
            </a:r>
            <a:endParaRPr kumimoji="0" lang="fr-FR" sz="1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6" name="Foliennummernplatzhalter 5"/>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F3F7A9-CB1B-48F7-9007-AE4BF168CD8F}"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64359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1" dirty="0"/>
              <a:t>Problématique des déchets</a:t>
            </a:r>
          </a:p>
          <a:p>
            <a:r>
              <a:rPr lang="fr-FR" sz="1800" dirty="0">
                <a:effectLst/>
                <a:latin typeface="Times New Roman" panose="02020603050405020304" pitchFamily="18" charset="0"/>
                <a:ea typeface="Calibri" panose="020F0502020204030204" pitchFamily="34" charset="0"/>
              </a:rPr>
              <a:t>Le système de gestion des déchets en Haïti est très peu développé : collecte désorganisée, solutions de traitement quasi inexistantes et règlementation très légère. L’absence de système de gestion des déchets dans de nombreuses villes laisse place à des pratiques nocives à la fois pour l’environnement et pour la santé des habitants. En l’absence de traitement règlementé, les déchets sont enfouis, laissés en décharges sauvages, brûlés à l’air libre. Dans certains cas ils peuvent même être utilisés pour combler les lagunes afin de construire par-dessus, autant de pratiques qui génèrent des risques environnementaux et sanitaires importants</a:t>
            </a:r>
          </a:p>
          <a:p>
            <a:endParaRPr lang="fr-FR" sz="1800" dirty="0">
              <a:effectLst/>
              <a:latin typeface="Times New Roman" panose="02020603050405020304" pitchFamily="18" charset="0"/>
            </a:endParaRPr>
          </a:p>
          <a:p>
            <a:r>
              <a:rPr lang="fr-FR" sz="1800" b="1" dirty="0">
                <a:effectLst/>
                <a:latin typeface="Times New Roman" panose="02020603050405020304" pitchFamily="18" charset="0"/>
              </a:rPr>
              <a:t>Situation énergétique</a:t>
            </a:r>
          </a:p>
          <a:p>
            <a:r>
              <a:rPr lang="fr-FR" sz="1800" dirty="0">
                <a:effectLst/>
                <a:latin typeface="Times New Roman" panose="02020603050405020304" pitchFamily="18" charset="0"/>
                <a:ea typeface="Calibri" panose="020F0502020204030204" pitchFamily="34" charset="0"/>
              </a:rPr>
              <a:t>La production d’électricité distribuée par le réseau national repose à plus de 80% sur les énergies fossiles importées (82% en 2016 (5)) et est complétée par une production issue d’installations hydroélectriques (6). En plus d’une forte dépendance aux hydrocarbures importés, les infrastructures de production d’électricité sont vieillissantes et ne permettent pas de subvenir aux besoins de la population.</a:t>
            </a:r>
            <a:endParaRPr lang="fr-FR" dirty="0"/>
          </a:p>
        </p:txBody>
      </p:sp>
      <p:sp>
        <p:nvSpPr>
          <p:cNvPr id="4" name="Slide Number Placeholder 3"/>
          <p:cNvSpPr>
            <a:spLocks noGrp="1"/>
          </p:cNvSpPr>
          <p:nvPr>
            <p:ph type="sldNum" sz="quarter" idx="5"/>
          </p:nvPr>
        </p:nvSpPr>
        <p:spPr/>
        <p:txBody>
          <a:bodyPr/>
          <a:lstStyle/>
          <a:p>
            <a:fld id="{3A270331-B815-42C1-BE76-00D5CF324011}" type="slidenum">
              <a:rPr lang="fr-FR" smtClean="0"/>
              <a:t>9</a:t>
            </a:fld>
            <a:endParaRPr lang="fr-FR"/>
          </a:p>
        </p:txBody>
      </p:sp>
    </p:spTree>
    <p:extLst>
      <p:ext uri="{BB962C8B-B14F-4D97-AF65-F5344CB8AC3E}">
        <p14:creationId xmlns:p14="http://schemas.microsoft.com/office/powerpoint/2010/main" val="32523611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CEFREPADE: </a:t>
            </a:r>
            <a:r>
              <a:rPr lang="fr-FR" sz="1800" dirty="0">
                <a:effectLst/>
                <a:latin typeface="Times New Roman" panose="02020603050405020304" pitchFamily="18" charset="0"/>
                <a:ea typeface="Calibri" panose="020F0502020204030204" pitchFamily="34" charset="0"/>
              </a:rPr>
              <a:t>asso scientifique et technique qui accompagne des projets de traitement des déchets et d’assainissement dans des pays du Sud, pour mettre en place des solutions durables adaptées au contexte local</a:t>
            </a:r>
            <a:endParaRPr lang="en-US" dirty="0"/>
          </a:p>
          <a:p>
            <a:r>
              <a:rPr lang="en-US" dirty="0"/>
              <a:t>INSA </a:t>
            </a:r>
            <a:r>
              <a:rPr lang="en-US" dirty="0" err="1"/>
              <a:t>comme</a:t>
            </a:r>
            <a:r>
              <a:rPr lang="en-US" dirty="0"/>
              <a:t> </a:t>
            </a:r>
            <a:r>
              <a:rPr lang="en-US" dirty="0" err="1"/>
              <a:t>partenaire</a:t>
            </a:r>
            <a:r>
              <a:rPr lang="en-US" dirty="0"/>
              <a:t> technique pour </a:t>
            </a:r>
            <a:r>
              <a:rPr lang="en-US" dirty="0" err="1"/>
              <a:t>une</a:t>
            </a:r>
            <a:r>
              <a:rPr lang="en-US" dirty="0"/>
              <a:t> </a:t>
            </a:r>
            <a:r>
              <a:rPr lang="en-US" dirty="0" err="1"/>
              <a:t>partie</a:t>
            </a:r>
            <a:r>
              <a:rPr lang="en-US" dirty="0"/>
              <a:t> de </a:t>
            </a:r>
            <a:r>
              <a:rPr lang="en-US" dirty="0" err="1"/>
              <a:t>l’étude</a:t>
            </a:r>
            <a:r>
              <a:rPr lang="en-US" dirty="0"/>
              <a:t> de </a:t>
            </a:r>
            <a:r>
              <a:rPr lang="en-US" dirty="0" err="1"/>
              <a:t>faisabilité</a:t>
            </a:r>
            <a:r>
              <a:rPr lang="en-US" dirty="0"/>
              <a:t>: 2 </a:t>
            </a:r>
            <a:r>
              <a:rPr lang="en-US" dirty="0" err="1"/>
              <a:t>projets</a:t>
            </a:r>
            <a:r>
              <a:rPr lang="en-US" dirty="0"/>
              <a:t> </a:t>
            </a:r>
            <a:r>
              <a:rPr lang="en-US" dirty="0" err="1"/>
              <a:t>dimensionnement</a:t>
            </a:r>
            <a:r>
              <a:rPr lang="en-US" dirty="0"/>
              <a:t>, 1 </a:t>
            </a:r>
            <a:r>
              <a:rPr lang="en-US" dirty="0" err="1"/>
              <a:t>projet</a:t>
            </a:r>
            <a:r>
              <a:rPr lang="en-US" dirty="0"/>
              <a:t> </a:t>
            </a:r>
            <a:r>
              <a:rPr lang="en-US" dirty="0" err="1"/>
              <a:t>évaluation</a:t>
            </a:r>
            <a:r>
              <a:rPr lang="en-US" dirty="0"/>
              <a:t> impact </a:t>
            </a:r>
            <a:r>
              <a:rPr lang="en-US" dirty="0" err="1"/>
              <a:t>environnemental</a:t>
            </a:r>
            <a:endParaRPr lang="en-US" dirty="0"/>
          </a:p>
          <a:p>
            <a:endParaRPr lang="en-US" dirty="0"/>
          </a:p>
          <a:p>
            <a:r>
              <a:rPr lang="en-US" dirty="0" err="1"/>
              <a:t>Passons</a:t>
            </a:r>
            <a:r>
              <a:rPr lang="en-US" dirty="0"/>
              <a:t> </a:t>
            </a:r>
            <a:r>
              <a:rPr lang="en-US" dirty="0" err="1"/>
              <a:t>maintenant</a:t>
            </a:r>
            <a:r>
              <a:rPr lang="en-US" dirty="0"/>
              <a:t> au </a:t>
            </a:r>
            <a:r>
              <a:rPr lang="en-US" dirty="0" err="1"/>
              <a:t>sujet</a:t>
            </a:r>
            <a:r>
              <a:rPr lang="en-US" dirty="0"/>
              <a:t> de PRI</a:t>
            </a:r>
          </a:p>
        </p:txBody>
      </p:sp>
      <p:sp>
        <p:nvSpPr>
          <p:cNvPr id="4" name="Slide Number Placeholder 3"/>
          <p:cNvSpPr>
            <a:spLocks noGrp="1"/>
          </p:cNvSpPr>
          <p:nvPr>
            <p:ph type="sldNum" sz="quarter" idx="5"/>
          </p:nvPr>
        </p:nvSpPr>
        <p:spPr/>
        <p:txBody>
          <a:bodyPr/>
          <a:lstStyle/>
          <a:p>
            <a:fld id="{3A270331-B815-42C1-BE76-00D5CF324011}" type="slidenum">
              <a:rPr lang="fr-FR" smtClean="0"/>
              <a:t>10</a:t>
            </a:fld>
            <a:endParaRPr lang="fr-FR"/>
          </a:p>
        </p:txBody>
      </p:sp>
    </p:spTree>
    <p:extLst>
      <p:ext uri="{BB962C8B-B14F-4D97-AF65-F5344CB8AC3E}">
        <p14:creationId xmlns:p14="http://schemas.microsoft.com/office/powerpoint/2010/main" val="6594068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noProof="0" dirty="0"/>
          </a:p>
        </p:txBody>
      </p:sp>
      <p:sp>
        <p:nvSpPr>
          <p:cNvPr id="4" name="Kopfzeilenplatzhalt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ußzeilenplatzhalter 4"/>
          <p:cNvSpPr>
            <a:spLocks noGrp="1"/>
          </p:cNvSpPr>
          <p:nvPr>
            <p:ph type="ftr" sz="quarter" idx="4"/>
            <p:custDataLst>
              <p:tags r:id="rId1"/>
            </p:custDataLst>
          </p:nvPr>
        </p:nvSpPr>
        <p:spPr>
          <a:xfrm>
            <a:off x="0" y="9431602"/>
            <a:ext cx="6799263" cy="49821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 </a:t>
            </a:r>
            <a:endParaRPr kumimoji="0" lang="fr-FR" sz="1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6" name="Foliennummernplatzhalter 5"/>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F3F7A9-CB1B-48F7-9007-AE4BF168CD8F}"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4256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Avec la cliente et mon tuteur scientifique, nous avons défini les objectifs suivants</a:t>
            </a:r>
          </a:p>
        </p:txBody>
      </p:sp>
      <p:sp>
        <p:nvSpPr>
          <p:cNvPr id="4" name="Slide Number Placeholder 3"/>
          <p:cNvSpPr>
            <a:spLocks noGrp="1"/>
          </p:cNvSpPr>
          <p:nvPr>
            <p:ph type="sldNum" sz="quarter" idx="5"/>
          </p:nvPr>
        </p:nvSpPr>
        <p:spPr/>
        <p:txBody>
          <a:bodyPr/>
          <a:lstStyle/>
          <a:p>
            <a:fld id="{3A270331-B815-42C1-BE76-00D5CF324011}" type="slidenum">
              <a:rPr lang="fr-FR" smtClean="0"/>
              <a:t>12</a:t>
            </a:fld>
            <a:endParaRPr lang="fr-FR"/>
          </a:p>
        </p:txBody>
      </p:sp>
    </p:spTree>
    <p:extLst>
      <p:ext uri="{BB962C8B-B14F-4D97-AF65-F5344CB8AC3E}">
        <p14:creationId xmlns:p14="http://schemas.microsoft.com/office/powerpoint/2010/main" val="1381148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Voyons maintenant plus en détail le travail effectué ce semestre</a:t>
            </a:r>
          </a:p>
          <a:p>
            <a:endParaRPr lang="en-US" noProof="0" dirty="0"/>
          </a:p>
        </p:txBody>
      </p:sp>
      <p:sp>
        <p:nvSpPr>
          <p:cNvPr id="4" name="Kopfzeilenplatzhalt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ußzeilenplatzhalter 4"/>
          <p:cNvSpPr>
            <a:spLocks noGrp="1"/>
          </p:cNvSpPr>
          <p:nvPr>
            <p:ph type="ftr" sz="quarter" idx="4"/>
            <p:custDataLst>
              <p:tags r:id="rId1"/>
            </p:custDataLst>
          </p:nvPr>
        </p:nvSpPr>
        <p:spPr>
          <a:xfrm>
            <a:off x="0" y="9431602"/>
            <a:ext cx="6799263" cy="49821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 </a:t>
            </a:r>
            <a:endParaRPr kumimoji="0" lang="fr-FR" sz="1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6" name="Foliennummernplatzhalter 5"/>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F3F7A9-CB1B-48F7-9007-AE4BF168CD8F}"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23443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Je ne connaissais pas le sujet et je me suis documentée…</a:t>
            </a:r>
          </a:p>
        </p:txBody>
      </p:sp>
      <p:sp>
        <p:nvSpPr>
          <p:cNvPr id="4" name="Slide Number Placeholder 3"/>
          <p:cNvSpPr>
            <a:spLocks noGrp="1"/>
          </p:cNvSpPr>
          <p:nvPr>
            <p:ph type="sldNum" sz="quarter" idx="5"/>
          </p:nvPr>
        </p:nvSpPr>
        <p:spPr/>
        <p:txBody>
          <a:bodyPr/>
          <a:lstStyle/>
          <a:p>
            <a:fld id="{3A270331-B815-42C1-BE76-00D5CF324011}" type="slidenum">
              <a:rPr lang="fr-FR" smtClean="0"/>
              <a:t>16</a:t>
            </a:fld>
            <a:endParaRPr lang="fr-FR"/>
          </a:p>
        </p:txBody>
      </p:sp>
    </p:spTree>
    <p:extLst>
      <p:ext uri="{BB962C8B-B14F-4D97-AF65-F5344CB8AC3E}">
        <p14:creationId xmlns:p14="http://schemas.microsoft.com/office/powerpoint/2010/main" val="21137689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UF: </a:t>
            </a:r>
            <a:r>
              <a:rPr lang="fr-FR" sz="1800" dirty="0">
                <a:effectLst/>
                <a:latin typeface="Times New Roman" panose="02020603050405020304" pitchFamily="18" charset="0"/>
                <a:ea typeface="Calibri" panose="020F0502020204030204" pitchFamily="34" charset="0"/>
              </a:rPr>
              <a:t>unité de référence de l’étude permettant de comparer les différents scénarios sur une base commune</a:t>
            </a:r>
            <a:endParaRPr lang="fr-FR" dirty="0"/>
          </a:p>
          <a:p>
            <a:r>
              <a:rPr lang="fr-FR" dirty="0"/>
              <a:t>Choix UF:</a:t>
            </a:r>
          </a:p>
          <a:p>
            <a:pPr marL="171450" indent="-171450">
              <a:buFontTx/>
              <a:buChar char="-"/>
            </a:pPr>
            <a:r>
              <a:rPr lang="fr-FR" dirty="0"/>
              <a:t>Déchets plastiques = mix de plastiques, finalement recentré sur PEBD (70% du gisement de déchets plastiques)</a:t>
            </a:r>
          </a:p>
          <a:p>
            <a:pPr marL="171450" indent="-171450">
              <a:buFontTx/>
              <a:buChar char="-"/>
            </a:pPr>
            <a:r>
              <a:rPr lang="fr-FR" dirty="0"/>
              <a:t>Collectée= </a:t>
            </a:r>
            <a:r>
              <a:rPr lang="fr-FR" sz="1800" dirty="0">
                <a:effectLst/>
                <a:latin typeface="Times New Roman" panose="02020603050405020304" pitchFamily="18" charset="0"/>
                <a:ea typeface="Calibri" panose="020F0502020204030204" pitchFamily="34" charset="0"/>
              </a:rPr>
              <a:t>commune </a:t>
            </a:r>
            <a:r>
              <a:rPr lang="fr-FR" sz="1800" dirty="0">
                <a:effectLst/>
                <a:latin typeface="Times New Roman" panose="02020603050405020304" pitchFamily="18" charset="0"/>
                <a:ea typeface="Calibri" panose="020F0502020204030204" pitchFamily="34" charset="0"/>
                <a:sym typeface="Wingdings" panose="05000000000000000000" pitchFamily="2" charset="2"/>
              </a:rPr>
              <a:t> </a:t>
            </a:r>
            <a:r>
              <a:rPr lang="fr-FR" sz="1800" dirty="0">
                <a:effectLst/>
                <a:latin typeface="Times New Roman" panose="02020603050405020304" pitchFamily="18" charset="0"/>
                <a:ea typeface="Calibri" panose="020F0502020204030204" pitchFamily="34" charset="0"/>
              </a:rPr>
              <a:t>impact environnemental identique pour cette étape</a:t>
            </a:r>
            <a:endParaRPr lang="fr-FR" dirty="0"/>
          </a:p>
          <a:p>
            <a:pPr marL="171450" indent="-171450">
              <a:buFontTx/>
              <a:buChar char="-"/>
            </a:pPr>
            <a:r>
              <a:rPr lang="fr-FR" dirty="0"/>
              <a:t>Triée= simplification, tri exclu car nécessaire dans 2 cas même si différent</a:t>
            </a:r>
          </a:p>
        </p:txBody>
      </p:sp>
      <p:sp>
        <p:nvSpPr>
          <p:cNvPr id="4" name="Slide Number Placeholder 3"/>
          <p:cNvSpPr>
            <a:spLocks noGrp="1"/>
          </p:cNvSpPr>
          <p:nvPr>
            <p:ph type="sldNum" sz="quarter" idx="5"/>
          </p:nvPr>
        </p:nvSpPr>
        <p:spPr/>
        <p:txBody>
          <a:bodyPr/>
          <a:lstStyle/>
          <a:p>
            <a:fld id="{3A270331-B815-42C1-BE76-00D5CF324011}" type="slidenum">
              <a:rPr lang="fr-FR" smtClean="0"/>
              <a:t>17</a:t>
            </a:fld>
            <a:endParaRPr lang="fr-FR"/>
          </a:p>
        </p:txBody>
      </p:sp>
    </p:spTree>
    <p:extLst>
      <p:ext uri="{BB962C8B-B14F-4D97-AF65-F5344CB8AC3E}">
        <p14:creationId xmlns:p14="http://schemas.microsoft.com/office/powerpoint/2010/main" val="4159757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4106780" y="2136531"/>
            <a:ext cx="7949630" cy="1864321"/>
          </a:xfrm>
          <a:solidFill>
            <a:srgbClr val="C00000"/>
          </a:solidFill>
        </p:spPr>
        <p:txBody>
          <a:bodyPr anchor="t">
            <a:normAutofit/>
          </a:bodyPr>
          <a:lstStyle>
            <a:lvl1pPr algn="ctr">
              <a:defRPr sz="4800">
                <a:ln>
                  <a:noFill/>
                </a:ln>
                <a:solidFill>
                  <a:schemeClr val="bg1"/>
                </a:solidFill>
              </a:defRPr>
            </a:lvl1pPr>
          </a:lstStyle>
          <a:p>
            <a:r>
              <a:rPr lang="fr-FR" dirty="0"/>
              <a:t>Modifiez le style du titre</a:t>
            </a:r>
            <a:endParaRPr lang="de-DE" dirty="0"/>
          </a:p>
        </p:txBody>
      </p:sp>
      <p:sp>
        <p:nvSpPr>
          <p:cNvPr id="3" name="Sous-titre 2"/>
          <p:cNvSpPr>
            <a:spLocks noGrp="1"/>
          </p:cNvSpPr>
          <p:nvPr>
            <p:ph type="subTitle" idx="1"/>
          </p:nvPr>
        </p:nvSpPr>
        <p:spPr>
          <a:xfrm>
            <a:off x="0" y="3493312"/>
            <a:ext cx="9574823" cy="1704062"/>
          </a:xfrm>
          <a:solidFill>
            <a:schemeClr val="tx1"/>
          </a:solidFill>
        </p:spPr>
        <p:txBody>
          <a:bodyPr anchor="ctr">
            <a:normAutofit/>
          </a:bodyPr>
          <a:lstStyle>
            <a:lvl1pPr marL="0" indent="0" algn="ctr">
              <a:lnSpc>
                <a:spcPct val="100000"/>
              </a:lnSpc>
              <a:spcBef>
                <a:spcPts val="2400"/>
              </a:spcBef>
              <a:buNone/>
              <a:defRPr sz="36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endParaRPr lang="de-DE" dirty="0"/>
          </a:p>
        </p:txBody>
      </p:sp>
      <p:sp>
        <p:nvSpPr>
          <p:cNvPr id="4" name="Espace réservé de la date 3"/>
          <p:cNvSpPr>
            <a:spLocks noGrp="1"/>
          </p:cNvSpPr>
          <p:nvPr>
            <p:ph type="dt" sz="half" idx="10"/>
          </p:nvPr>
        </p:nvSpPr>
        <p:spPr/>
        <p:txBody>
          <a:bodyPr/>
          <a:lstStyle/>
          <a:p>
            <a:fld id="{BD054665-327C-4A07-BDDA-998E02E8AF9C}" type="datetime1">
              <a:rPr lang="de-DE" smtClean="0"/>
              <a:t>13.10.2021</a:t>
            </a:fld>
            <a:endParaRPr lang="de-DE"/>
          </a:p>
        </p:txBody>
      </p:sp>
      <p:sp>
        <p:nvSpPr>
          <p:cNvPr id="5" name="Espace réservé du pied de page 4"/>
          <p:cNvSpPr>
            <a:spLocks noGrp="1"/>
          </p:cNvSpPr>
          <p:nvPr>
            <p:ph type="ftr" sz="quarter" idx="11"/>
          </p:nvPr>
        </p:nvSpPr>
        <p:spPr/>
        <p:txBody>
          <a:bodyPr/>
          <a:lstStyle/>
          <a:p>
            <a:endParaRPr lang="de-DE"/>
          </a:p>
        </p:txBody>
      </p:sp>
      <p:sp>
        <p:nvSpPr>
          <p:cNvPr id="6" name="Espace réservé du numéro de diapositive 5"/>
          <p:cNvSpPr>
            <a:spLocks noGrp="1"/>
          </p:cNvSpPr>
          <p:nvPr>
            <p:ph type="sldNum" sz="quarter" idx="12"/>
          </p:nvPr>
        </p:nvSpPr>
        <p:spPr/>
        <p:txBody>
          <a:bodyPr/>
          <a:lstStyle>
            <a:lvl1pPr>
              <a:defRPr>
                <a:solidFill>
                  <a:schemeClr val="tx1"/>
                </a:solidFill>
              </a:defRPr>
            </a:lvl1pPr>
          </a:lstStyle>
          <a:p>
            <a:fld id="{27C6CCC6-2BE5-4E42-96A4-D1E8E81A3D8E}" type="slidenum">
              <a:rPr lang="de-DE" smtClean="0"/>
              <a:pPr/>
              <a:t>‹N°›</a:t>
            </a:fld>
            <a:endParaRPr lang="de-DE" dirty="0"/>
          </a:p>
        </p:txBody>
      </p:sp>
      <p:pic>
        <p:nvPicPr>
          <p:cNvPr id="7" name="Picture 16" descr="Logo, company name&#10;&#10;Description automatically generated">
            <a:extLst>
              <a:ext uri="{FF2B5EF4-FFF2-40B4-BE49-F238E27FC236}">
                <a16:creationId xmlns:a16="http://schemas.microsoft.com/office/drawing/2014/main" id="{CBD04340-6B05-4068-9344-9E7FB0C26CC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81595" y="60075"/>
            <a:ext cx="4024110" cy="1224000"/>
          </a:xfrm>
          <a:prstGeom prst="rect">
            <a:avLst/>
          </a:prstGeom>
        </p:spPr>
      </p:pic>
      <p:pic>
        <p:nvPicPr>
          <p:cNvPr id="8" name="Picture 17" descr="A drawing of a face&#10;&#10;Description automatically generated">
            <a:extLst>
              <a:ext uri="{FF2B5EF4-FFF2-40B4-BE49-F238E27FC236}">
                <a16:creationId xmlns:a16="http://schemas.microsoft.com/office/drawing/2014/main" id="{EA86BE97-28FB-478D-8985-CCA5AAA181A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48" y="60075"/>
            <a:ext cx="3836986" cy="1080000"/>
          </a:xfrm>
          <a:prstGeom prst="rect">
            <a:avLst/>
          </a:prstGeom>
        </p:spPr>
      </p:pic>
      <p:sp>
        <p:nvSpPr>
          <p:cNvPr id="12" name="Text Placeholder 11">
            <a:extLst>
              <a:ext uri="{FF2B5EF4-FFF2-40B4-BE49-F238E27FC236}">
                <a16:creationId xmlns:a16="http://schemas.microsoft.com/office/drawing/2014/main" id="{5F8798EC-32D6-4316-9798-8F5FC10E3EC1}"/>
              </a:ext>
            </a:extLst>
          </p:cNvPr>
          <p:cNvSpPr>
            <a:spLocks noGrp="1"/>
          </p:cNvSpPr>
          <p:nvPr>
            <p:ph type="body" sz="quarter" idx="13" hasCustomPrompt="1"/>
          </p:nvPr>
        </p:nvSpPr>
        <p:spPr>
          <a:xfrm>
            <a:off x="9574213" y="5399088"/>
            <a:ext cx="1779587" cy="817562"/>
          </a:xfrm>
        </p:spPr>
        <p:txBody>
          <a:bodyPr>
            <a:normAutofit/>
          </a:bodyPr>
          <a:lstStyle>
            <a:lvl1pPr marL="0" indent="0" algn="r">
              <a:buNone/>
              <a:defRPr sz="2000">
                <a:solidFill>
                  <a:schemeClr val="tx1"/>
                </a:solidFill>
              </a:defRPr>
            </a:lvl1pPr>
          </a:lstStyle>
          <a:p>
            <a:pPr lvl="0"/>
            <a:r>
              <a:rPr lang="en-US" dirty="0"/>
              <a:t>Name &amp; Date</a:t>
            </a:r>
            <a:endParaRPr lang="fr-FR" dirty="0"/>
          </a:p>
        </p:txBody>
      </p:sp>
      <p:sp>
        <p:nvSpPr>
          <p:cNvPr id="10" name="Text Placeholder 11">
            <a:extLst>
              <a:ext uri="{FF2B5EF4-FFF2-40B4-BE49-F238E27FC236}">
                <a16:creationId xmlns:a16="http://schemas.microsoft.com/office/drawing/2014/main" id="{CC1C9448-DCA5-4531-A8E0-5EFC0AAA2711}"/>
              </a:ext>
            </a:extLst>
          </p:cNvPr>
          <p:cNvSpPr>
            <a:spLocks noGrp="1"/>
          </p:cNvSpPr>
          <p:nvPr>
            <p:ph type="body" sz="quarter" idx="14" hasCustomPrompt="1"/>
          </p:nvPr>
        </p:nvSpPr>
        <p:spPr>
          <a:xfrm>
            <a:off x="838200" y="5368081"/>
            <a:ext cx="1779587" cy="817562"/>
          </a:xfrm>
        </p:spPr>
        <p:txBody>
          <a:bodyPr>
            <a:normAutofit/>
          </a:bodyPr>
          <a:lstStyle>
            <a:lvl1pPr marL="0" indent="0" algn="l">
              <a:buNone/>
              <a:defRPr sz="2000">
                <a:solidFill>
                  <a:schemeClr val="tx1"/>
                </a:solidFill>
              </a:defRPr>
            </a:lvl1pPr>
          </a:lstStyle>
          <a:p>
            <a:pPr lvl="0"/>
            <a:r>
              <a:rPr lang="en-US" dirty="0" err="1"/>
              <a:t>Tuteurs</a:t>
            </a:r>
            <a:endParaRPr lang="fr-FR" dirty="0"/>
          </a:p>
        </p:txBody>
      </p:sp>
    </p:spTree>
    <p:extLst>
      <p:ext uri="{BB962C8B-B14F-4D97-AF65-F5344CB8AC3E}">
        <p14:creationId xmlns:p14="http://schemas.microsoft.com/office/powerpoint/2010/main" val="33104911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BF633DA-0D91-46BB-9491-0D3992BE3FB7}"/>
              </a:ext>
            </a:extLst>
          </p:cNvPr>
          <p:cNvSpPr/>
          <p:nvPr userDrawn="1"/>
        </p:nvSpPr>
        <p:spPr>
          <a:xfrm>
            <a:off x="4876800" y="147917"/>
            <a:ext cx="7312959" cy="67235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09A01774-9A4E-4F2F-B83C-6DAD5134E217}"/>
              </a:ext>
            </a:extLst>
          </p:cNvPr>
          <p:cNvSpPr/>
          <p:nvPr userDrawn="1"/>
        </p:nvSpPr>
        <p:spPr>
          <a:xfrm>
            <a:off x="2241" y="484094"/>
            <a:ext cx="9648264" cy="8740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483576" y="320675"/>
            <a:ext cx="9166929" cy="1208867"/>
          </a:xfrm>
        </p:spPr>
        <p:txBody>
          <a:bodyPr/>
          <a:lstStyle>
            <a:lvl1pPr>
              <a:defRPr>
                <a:solidFill>
                  <a:schemeClr val="bg1"/>
                </a:solidFill>
              </a:defRPr>
            </a:lvl1pPr>
          </a:lstStyle>
          <a:p>
            <a:r>
              <a:rPr lang="fr-FR" dirty="0"/>
              <a:t>Modifiez le style du titre</a:t>
            </a:r>
            <a:endParaRPr lang="de-DE" dirty="0"/>
          </a:p>
        </p:txBody>
      </p:sp>
      <p:sp>
        <p:nvSpPr>
          <p:cNvPr id="4" name="Espace réservé de la date 3"/>
          <p:cNvSpPr>
            <a:spLocks noGrp="1"/>
          </p:cNvSpPr>
          <p:nvPr>
            <p:ph type="dt" sz="half" idx="10"/>
          </p:nvPr>
        </p:nvSpPr>
        <p:spPr/>
        <p:txBody>
          <a:bodyPr/>
          <a:lstStyle/>
          <a:p>
            <a:fld id="{582CBC13-5CA1-4170-8914-B26970F9AB19}" type="datetime1">
              <a:rPr lang="de-DE" smtClean="0"/>
              <a:t>13.10.2021</a:t>
            </a:fld>
            <a:endParaRPr lang="de-DE"/>
          </a:p>
        </p:txBody>
      </p:sp>
      <p:sp>
        <p:nvSpPr>
          <p:cNvPr id="5" name="Espace réservé du pied de page 4"/>
          <p:cNvSpPr>
            <a:spLocks noGrp="1"/>
          </p:cNvSpPr>
          <p:nvPr>
            <p:ph type="ftr" sz="quarter" idx="11"/>
          </p:nvPr>
        </p:nvSpPr>
        <p:spPr/>
        <p:txBody>
          <a:bodyPr/>
          <a:lstStyle/>
          <a:p>
            <a:endParaRPr lang="de-DE"/>
          </a:p>
        </p:txBody>
      </p:sp>
      <p:sp>
        <p:nvSpPr>
          <p:cNvPr id="6" name="Espace réservé du numéro de diapositive 5"/>
          <p:cNvSpPr>
            <a:spLocks noGrp="1"/>
          </p:cNvSpPr>
          <p:nvPr>
            <p:ph type="sldNum" sz="quarter" idx="12"/>
          </p:nvPr>
        </p:nvSpPr>
        <p:spPr/>
        <p:txBody>
          <a:bodyPr/>
          <a:lstStyle>
            <a:lvl1pPr>
              <a:defRPr>
                <a:solidFill>
                  <a:schemeClr val="tx1"/>
                </a:solidFill>
              </a:defRPr>
            </a:lvl1pPr>
          </a:lstStyle>
          <a:p>
            <a:fld id="{27C6CCC6-2BE5-4E42-96A4-D1E8E81A3D8E}" type="slidenum">
              <a:rPr lang="de-DE" smtClean="0"/>
              <a:pPr/>
              <a:t>‹N°›</a:t>
            </a:fld>
            <a:endParaRPr lang="de-DE" dirty="0"/>
          </a:p>
        </p:txBody>
      </p:sp>
      <p:pic>
        <p:nvPicPr>
          <p:cNvPr id="9" name="Picture 16" descr="Logo, company name&#10;&#10;Description automatically generated">
            <a:extLst>
              <a:ext uri="{FF2B5EF4-FFF2-40B4-BE49-F238E27FC236}">
                <a16:creationId xmlns:a16="http://schemas.microsoft.com/office/drawing/2014/main" id="{4A55F05E-6C08-4863-9378-CDBABBEC201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66546" y="0"/>
            <a:ext cx="1420278" cy="432000"/>
          </a:xfrm>
          <a:prstGeom prst="rect">
            <a:avLst/>
          </a:prstGeom>
        </p:spPr>
      </p:pic>
      <p:pic>
        <p:nvPicPr>
          <p:cNvPr id="10" name="Picture 17" descr="A drawing of a face&#10;&#10;Description automatically generated">
            <a:extLst>
              <a:ext uri="{FF2B5EF4-FFF2-40B4-BE49-F238E27FC236}">
                <a16:creationId xmlns:a16="http://schemas.microsoft.com/office/drawing/2014/main" id="{4CBBEE9D-6087-48FE-AB8F-6EA3BE3C52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534794" cy="432000"/>
          </a:xfrm>
          <a:prstGeom prst="rect">
            <a:avLst/>
          </a:prstGeom>
        </p:spPr>
      </p:pic>
      <p:sp>
        <p:nvSpPr>
          <p:cNvPr id="11" name="Espace réservé du contenu 2">
            <a:extLst>
              <a:ext uri="{FF2B5EF4-FFF2-40B4-BE49-F238E27FC236}">
                <a16:creationId xmlns:a16="http://schemas.microsoft.com/office/drawing/2014/main" id="{EE9394B5-AFC7-4AFF-A212-18C0F75A8309}"/>
              </a:ext>
            </a:extLst>
          </p:cNvPr>
          <p:cNvSpPr>
            <a:spLocks noGrp="1"/>
          </p:cNvSpPr>
          <p:nvPr>
            <p:ph sz="half" idx="13"/>
          </p:nvPr>
        </p:nvSpPr>
        <p:spPr>
          <a:xfrm>
            <a:off x="838200" y="1808041"/>
            <a:ext cx="10515600" cy="4351338"/>
          </a:xfrm>
        </p:spPr>
        <p:txBody>
          <a:bodyPr/>
          <a:lstStyle>
            <a:lvl1pPr marL="228600" indent="-228600">
              <a:buClr>
                <a:srgbClr val="C00000"/>
              </a:buClr>
              <a:buFont typeface="Wingdings" panose="05000000000000000000" pitchFamily="2" charset="2"/>
              <a:buChar char="§"/>
              <a:defRPr>
                <a:solidFill>
                  <a:schemeClr val="tx1"/>
                </a:solidFill>
              </a:defRPr>
            </a:lvl1pPr>
            <a:lvl2pPr marL="685800" indent="-228600">
              <a:buClr>
                <a:srgbClr val="C00000"/>
              </a:buClr>
              <a:buFont typeface="Calibri" panose="020F0502020204030204" pitchFamily="34" charset="0"/>
              <a:buChar char="‐"/>
              <a:defRPr>
                <a:solidFill>
                  <a:schemeClr val="tx1"/>
                </a:solidFill>
              </a:defRPr>
            </a:lvl2pPr>
            <a:lvl3pPr>
              <a:buClr>
                <a:srgbClr val="C00000"/>
              </a:buClr>
              <a:defRPr>
                <a:solidFill>
                  <a:schemeClr val="tx1"/>
                </a:solidFill>
              </a:defRPr>
            </a:lvl3pPr>
            <a:lvl4pPr>
              <a:buClr>
                <a:srgbClr val="C00000"/>
              </a:buClr>
              <a:defRPr>
                <a:solidFill>
                  <a:schemeClr val="tx1"/>
                </a:solidFill>
              </a:defRPr>
            </a:lvl4pPr>
            <a:lvl5pPr>
              <a:buClr>
                <a:srgbClr val="C00000"/>
              </a:buClr>
              <a:defRPr>
                <a:solidFill>
                  <a:schemeClr val="tx1"/>
                </a:solidFill>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de-DE" dirty="0"/>
          </a:p>
        </p:txBody>
      </p:sp>
      <p:pic>
        <p:nvPicPr>
          <p:cNvPr id="12" name="Image 26">
            <a:extLst>
              <a:ext uri="{FF2B5EF4-FFF2-40B4-BE49-F238E27FC236}">
                <a16:creationId xmlns:a16="http://schemas.microsoft.com/office/drawing/2014/main" id="{6C01C107-3ED2-4B1F-A074-51EBB115FCA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02643" y="30326"/>
            <a:ext cx="240157" cy="427721"/>
          </a:xfrm>
          <a:prstGeom prst="rect">
            <a:avLst/>
          </a:prstGeom>
        </p:spPr>
      </p:pic>
    </p:spTree>
    <p:extLst>
      <p:ext uri="{BB962C8B-B14F-4D97-AF65-F5344CB8AC3E}">
        <p14:creationId xmlns:p14="http://schemas.microsoft.com/office/powerpoint/2010/main" val="3841795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43712BF-E4DA-4753-955C-6BC469C309DB}"/>
              </a:ext>
            </a:extLst>
          </p:cNvPr>
          <p:cNvSpPr/>
          <p:nvPr userDrawn="1"/>
        </p:nvSpPr>
        <p:spPr>
          <a:xfrm>
            <a:off x="4876801" y="147917"/>
            <a:ext cx="7315200" cy="67235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4C1ABEE6-8750-483F-B829-9ADA122FDFB2}"/>
              </a:ext>
            </a:extLst>
          </p:cNvPr>
          <p:cNvSpPr/>
          <p:nvPr userDrawn="1"/>
        </p:nvSpPr>
        <p:spPr>
          <a:xfrm>
            <a:off x="2241" y="484094"/>
            <a:ext cx="9648264" cy="8740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space réservé du contenu 2"/>
          <p:cNvSpPr>
            <a:spLocks noGrp="1"/>
          </p:cNvSpPr>
          <p:nvPr>
            <p:ph sz="half" idx="1"/>
          </p:nvPr>
        </p:nvSpPr>
        <p:spPr>
          <a:xfrm>
            <a:off x="838200" y="1825625"/>
            <a:ext cx="5181600" cy="4351338"/>
          </a:xfrm>
        </p:spPr>
        <p:txBody>
          <a:bodyPr/>
          <a:lstStyle>
            <a:lvl1pPr marL="228600" indent="-228600">
              <a:buClr>
                <a:srgbClr val="C00000"/>
              </a:buClr>
              <a:buFont typeface="Wingdings" panose="05000000000000000000" pitchFamily="2" charset="2"/>
              <a:buChar char="§"/>
              <a:defRPr>
                <a:solidFill>
                  <a:schemeClr val="tx1"/>
                </a:solidFill>
              </a:defRPr>
            </a:lvl1pPr>
            <a:lvl2pPr marL="685800" indent="-228600">
              <a:buClr>
                <a:srgbClr val="C00000"/>
              </a:buClr>
              <a:buFont typeface="Calibri" panose="020F0502020204030204" pitchFamily="34" charset="0"/>
              <a:buChar char="‐"/>
              <a:defRPr>
                <a:solidFill>
                  <a:schemeClr val="tx1"/>
                </a:solidFill>
              </a:defRPr>
            </a:lvl2pPr>
            <a:lvl3pPr>
              <a:buClr>
                <a:srgbClr val="C00000"/>
              </a:buClr>
              <a:defRPr>
                <a:solidFill>
                  <a:schemeClr val="tx1"/>
                </a:solidFill>
              </a:defRPr>
            </a:lvl3pPr>
            <a:lvl4pPr>
              <a:buClr>
                <a:srgbClr val="C00000"/>
              </a:buClr>
              <a:defRPr>
                <a:solidFill>
                  <a:schemeClr val="tx1"/>
                </a:solidFill>
              </a:defRPr>
            </a:lvl4pPr>
            <a:lvl5pPr>
              <a:buClr>
                <a:srgbClr val="C00000"/>
              </a:buClr>
              <a:defRPr>
                <a:solidFill>
                  <a:schemeClr val="tx1"/>
                </a:solidFill>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de-DE" dirty="0"/>
          </a:p>
        </p:txBody>
      </p:sp>
      <p:sp>
        <p:nvSpPr>
          <p:cNvPr id="5" name="Espace réservé de la date 4"/>
          <p:cNvSpPr>
            <a:spLocks noGrp="1"/>
          </p:cNvSpPr>
          <p:nvPr>
            <p:ph type="dt" sz="half" idx="10"/>
          </p:nvPr>
        </p:nvSpPr>
        <p:spPr/>
        <p:txBody>
          <a:bodyPr/>
          <a:lstStyle/>
          <a:p>
            <a:fld id="{546E321F-2530-4FA7-87AF-C5F392478231}" type="datetime1">
              <a:rPr lang="de-DE" smtClean="0"/>
              <a:t>13.10.2021</a:t>
            </a:fld>
            <a:endParaRPr lang="de-DE"/>
          </a:p>
        </p:txBody>
      </p:sp>
      <p:sp>
        <p:nvSpPr>
          <p:cNvPr id="6" name="Espace réservé du pied de page 5"/>
          <p:cNvSpPr>
            <a:spLocks noGrp="1"/>
          </p:cNvSpPr>
          <p:nvPr>
            <p:ph type="ftr" sz="quarter" idx="11"/>
          </p:nvPr>
        </p:nvSpPr>
        <p:spPr/>
        <p:txBody>
          <a:bodyPr/>
          <a:lstStyle/>
          <a:p>
            <a:endParaRPr lang="de-DE"/>
          </a:p>
        </p:txBody>
      </p:sp>
      <p:sp>
        <p:nvSpPr>
          <p:cNvPr id="7" name="Espace réservé du numéro de diapositive 6"/>
          <p:cNvSpPr>
            <a:spLocks noGrp="1"/>
          </p:cNvSpPr>
          <p:nvPr>
            <p:ph type="sldNum" sz="quarter" idx="12"/>
          </p:nvPr>
        </p:nvSpPr>
        <p:spPr/>
        <p:txBody>
          <a:bodyPr/>
          <a:lstStyle>
            <a:lvl1pPr>
              <a:defRPr>
                <a:solidFill>
                  <a:schemeClr val="tx1"/>
                </a:solidFill>
              </a:defRPr>
            </a:lvl1pPr>
          </a:lstStyle>
          <a:p>
            <a:fld id="{27C6CCC6-2BE5-4E42-96A4-D1E8E81A3D8E}" type="slidenum">
              <a:rPr lang="de-DE" smtClean="0"/>
              <a:pPr/>
              <a:t>‹N°›</a:t>
            </a:fld>
            <a:endParaRPr lang="de-DE" dirty="0"/>
          </a:p>
        </p:txBody>
      </p:sp>
      <p:pic>
        <p:nvPicPr>
          <p:cNvPr id="10" name="Picture 16" descr="Logo, company name&#10;&#10;Description automatically generated">
            <a:extLst>
              <a:ext uri="{FF2B5EF4-FFF2-40B4-BE49-F238E27FC236}">
                <a16:creationId xmlns:a16="http://schemas.microsoft.com/office/drawing/2014/main" id="{CABE45FC-5307-4F19-B032-14ECF5FC42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76400" y="0"/>
            <a:ext cx="1420278" cy="432000"/>
          </a:xfrm>
          <a:prstGeom prst="rect">
            <a:avLst/>
          </a:prstGeom>
        </p:spPr>
      </p:pic>
      <p:pic>
        <p:nvPicPr>
          <p:cNvPr id="11" name="Picture 17" descr="A drawing of a face&#10;&#10;Description automatically generated">
            <a:extLst>
              <a:ext uri="{FF2B5EF4-FFF2-40B4-BE49-F238E27FC236}">
                <a16:creationId xmlns:a16="http://schemas.microsoft.com/office/drawing/2014/main" id="{54D944A8-7A6D-4136-9FEA-1D4C7FAF79D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534794" cy="432000"/>
          </a:xfrm>
          <a:prstGeom prst="rect">
            <a:avLst/>
          </a:prstGeom>
        </p:spPr>
      </p:pic>
      <p:sp>
        <p:nvSpPr>
          <p:cNvPr id="12" name="Titre 1">
            <a:extLst>
              <a:ext uri="{FF2B5EF4-FFF2-40B4-BE49-F238E27FC236}">
                <a16:creationId xmlns:a16="http://schemas.microsoft.com/office/drawing/2014/main" id="{D876DC25-0E1F-4C50-B385-117B366EAB59}"/>
              </a:ext>
            </a:extLst>
          </p:cNvPr>
          <p:cNvSpPr>
            <a:spLocks noGrp="1"/>
          </p:cNvSpPr>
          <p:nvPr>
            <p:ph type="title"/>
          </p:nvPr>
        </p:nvSpPr>
        <p:spPr>
          <a:xfrm>
            <a:off x="483576" y="320675"/>
            <a:ext cx="9166929" cy="1208867"/>
          </a:xfrm>
        </p:spPr>
        <p:txBody>
          <a:bodyPr/>
          <a:lstStyle>
            <a:lvl1pPr>
              <a:defRPr>
                <a:solidFill>
                  <a:schemeClr val="bg1"/>
                </a:solidFill>
              </a:defRPr>
            </a:lvl1pPr>
          </a:lstStyle>
          <a:p>
            <a:r>
              <a:rPr lang="fr-FR" dirty="0"/>
              <a:t>Modifiez le style du titre</a:t>
            </a:r>
            <a:endParaRPr lang="de-DE" dirty="0"/>
          </a:p>
        </p:txBody>
      </p:sp>
      <p:sp>
        <p:nvSpPr>
          <p:cNvPr id="13" name="Espace réservé du contenu 2">
            <a:extLst>
              <a:ext uri="{FF2B5EF4-FFF2-40B4-BE49-F238E27FC236}">
                <a16:creationId xmlns:a16="http://schemas.microsoft.com/office/drawing/2014/main" id="{3B3FE0A3-6DC1-4B98-8631-239C8CE53B1C}"/>
              </a:ext>
            </a:extLst>
          </p:cNvPr>
          <p:cNvSpPr>
            <a:spLocks noGrp="1"/>
          </p:cNvSpPr>
          <p:nvPr>
            <p:ph sz="half" idx="13"/>
          </p:nvPr>
        </p:nvSpPr>
        <p:spPr>
          <a:xfrm>
            <a:off x="6172202" y="1825625"/>
            <a:ext cx="5181600" cy="4351338"/>
          </a:xfrm>
        </p:spPr>
        <p:txBody>
          <a:bodyPr/>
          <a:lstStyle>
            <a:lvl1pPr marL="228600" indent="-228600">
              <a:buClr>
                <a:srgbClr val="C00000"/>
              </a:buClr>
              <a:buFont typeface="Wingdings" panose="05000000000000000000" pitchFamily="2" charset="2"/>
              <a:buChar char="§"/>
              <a:defRPr>
                <a:solidFill>
                  <a:schemeClr val="tx1"/>
                </a:solidFill>
              </a:defRPr>
            </a:lvl1pPr>
            <a:lvl2pPr marL="685800" indent="-228600">
              <a:buClr>
                <a:srgbClr val="C00000"/>
              </a:buClr>
              <a:buFont typeface="Calibri" panose="020F0502020204030204" pitchFamily="34" charset="0"/>
              <a:buChar char="‐"/>
              <a:defRPr>
                <a:solidFill>
                  <a:schemeClr val="tx1"/>
                </a:solidFill>
              </a:defRPr>
            </a:lvl2pPr>
            <a:lvl3pPr>
              <a:buClr>
                <a:srgbClr val="C00000"/>
              </a:buClr>
              <a:defRPr>
                <a:solidFill>
                  <a:schemeClr val="tx1"/>
                </a:solidFill>
              </a:defRPr>
            </a:lvl3pPr>
            <a:lvl4pPr>
              <a:buClr>
                <a:srgbClr val="C00000"/>
              </a:buClr>
              <a:defRPr>
                <a:solidFill>
                  <a:schemeClr val="tx1"/>
                </a:solidFill>
              </a:defRPr>
            </a:lvl4pPr>
            <a:lvl5pPr>
              <a:buClr>
                <a:srgbClr val="C00000"/>
              </a:buClr>
              <a:defRPr>
                <a:solidFill>
                  <a:schemeClr val="tx1"/>
                </a:solidFill>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de-DE" dirty="0"/>
          </a:p>
        </p:txBody>
      </p:sp>
    </p:spTree>
    <p:extLst>
      <p:ext uri="{BB962C8B-B14F-4D97-AF65-F5344CB8AC3E}">
        <p14:creationId xmlns:p14="http://schemas.microsoft.com/office/powerpoint/2010/main" val="3747632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D3009AA-6E9D-405F-929D-533A1784E4D9}"/>
              </a:ext>
            </a:extLst>
          </p:cNvPr>
          <p:cNvSpPr/>
          <p:nvPr userDrawn="1"/>
        </p:nvSpPr>
        <p:spPr>
          <a:xfrm>
            <a:off x="4876801" y="147917"/>
            <a:ext cx="7315200" cy="67235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FC05A641-6C33-42B6-B887-E37ABD24591F}"/>
              </a:ext>
            </a:extLst>
          </p:cNvPr>
          <p:cNvSpPr/>
          <p:nvPr userDrawn="1"/>
        </p:nvSpPr>
        <p:spPr>
          <a:xfrm>
            <a:off x="2241" y="484094"/>
            <a:ext cx="9648264" cy="8740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space réservé du texte 2"/>
          <p:cNvSpPr>
            <a:spLocks noGrp="1"/>
          </p:cNvSpPr>
          <p:nvPr>
            <p:ph type="body" idx="1"/>
          </p:nvPr>
        </p:nvSpPr>
        <p:spPr>
          <a:xfrm>
            <a:off x="839788" y="1681163"/>
            <a:ext cx="5180012" cy="823912"/>
          </a:xfrm>
        </p:spPr>
        <p:txBody>
          <a:bodyPr anchor="b"/>
          <a:lstStyle>
            <a:lvl1pPr marL="0" indent="0">
              <a:buNone/>
              <a:defRPr sz="2400" b="1">
                <a:solidFill>
                  <a:srgbClr val="C000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Modifiez les styles du texte du masque</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solidFill>
                  <a:srgbClr val="C000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Modifiez les styles du texte du masque</a:t>
            </a:r>
          </a:p>
        </p:txBody>
      </p:sp>
      <p:sp>
        <p:nvSpPr>
          <p:cNvPr id="7" name="Espace réservé de la date 6"/>
          <p:cNvSpPr>
            <a:spLocks noGrp="1"/>
          </p:cNvSpPr>
          <p:nvPr>
            <p:ph type="dt" sz="half" idx="10"/>
          </p:nvPr>
        </p:nvSpPr>
        <p:spPr/>
        <p:txBody>
          <a:bodyPr/>
          <a:lstStyle/>
          <a:p>
            <a:fld id="{0EFB311B-40C3-4919-A1EE-B2A7043844A6}" type="datetime1">
              <a:rPr lang="de-DE" smtClean="0"/>
              <a:t>13.10.2021</a:t>
            </a:fld>
            <a:endParaRPr lang="de-DE"/>
          </a:p>
        </p:txBody>
      </p:sp>
      <p:sp>
        <p:nvSpPr>
          <p:cNvPr id="8" name="Espace réservé du pied de page 7"/>
          <p:cNvSpPr>
            <a:spLocks noGrp="1"/>
          </p:cNvSpPr>
          <p:nvPr>
            <p:ph type="ftr" sz="quarter" idx="11"/>
          </p:nvPr>
        </p:nvSpPr>
        <p:spPr/>
        <p:txBody>
          <a:bodyPr/>
          <a:lstStyle/>
          <a:p>
            <a:endParaRPr lang="de-DE"/>
          </a:p>
        </p:txBody>
      </p:sp>
      <p:sp>
        <p:nvSpPr>
          <p:cNvPr id="9" name="Espace réservé du numéro de diapositive 8"/>
          <p:cNvSpPr>
            <a:spLocks noGrp="1"/>
          </p:cNvSpPr>
          <p:nvPr>
            <p:ph type="sldNum" sz="quarter" idx="12"/>
          </p:nvPr>
        </p:nvSpPr>
        <p:spPr/>
        <p:txBody>
          <a:bodyPr/>
          <a:lstStyle>
            <a:lvl1pPr>
              <a:defRPr>
                <a:solidFill>
                  <a:schemeClr val="tx1"/>
                </a:solidFill>
              </a:defRPr>
            </a:lvl1pPr>
          </a:lstStyle>
          <a:p>
            <a:fld id="{27C6CCC6-2BE5-4E42-96A4-D1E8E81A3D8E}" type="slidenum">
              <a:rPr lang="de-DE" smtClean="0"/>
              <a:pPr/>
              <a:t>‹N°›</a:t>
            </a:fld>
            <a:endParaRPr lang="de-DE" dirty="0"/>
          </a:p>
        </p:txBody>
      </p:sp>
      <p:pic>
        <p:nvPicPr>
          <p:cNvPr id="12" name="Picture 16" descr="Logo, company name&#10;&#10;Description automatically generated">
            <a:extLst>
              <a:ext uri="{FF2B5EF4-FFF2-40B4-BE49-F238E27FC236}">
                <a16:creationId xmlns:a16="http://schemas.microsoft.com/office/drawing/2014/main" id="{CF7EF990-0515-48DE-BB56-87C52E4269E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76400" y="0"/>
            <a:ext cx="1420278" cy="432000"/>
          </a:xfrm>
          <a:prstGeom prst="rect">
            <a:avLst/>
          </a:prstGeom>
        </p:spPr>
      </p:pic>
      <p:pic>
        <p:nvPicPr>
          <p:cNvPr id="13" name="Picture 17" descr="A drawing of a face&#10;&#10;Description automatically generated">
            <a:extLst>
              <a:ext uri="{FF2B5EF4-FFF2-40B4-BE49-F238E27FC236}">
                <a16:creationId xmlns:a16="http://schemas.microsoft.com/office/drawing/2014/main" id="{1BDA397D-7209-4A98-A1B1-CB7DE8A5669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534794" cy="432000"/>
          </a:xfrm>
          <a:prstGeom prst="rect">
            <a:avLst/>
          </a:prstGeom>
        </p:spPr>
      </p:pic>
      <p:sp>
        <p:nvSpPr>
          <p:cNvPr id="14" name="Titre 1">
            <a:extLst>
              <a:ext uri="{FF2B5EF4-FFF2-40B4-BE49-F238E27FC236}">
                <a16:creationId xmlns:a16="http://schemas.microsoft.com/office/drawing/2014/main" id="{E4FD28DC-E0DF-4B15-9BE2-223E69628348}"/>
              </a:ext>
            </a:extLst>
          </p:cNvPr>
          <p:cNvSpPr>
            <a:spLocks noGrp="1"/>
          </p:cNvSpPr>
          <p:nvPr>
            <p:ph type="title"/>
          </p:nvPr>
        </p:nvSpPr>
        <p:spPr>
          <a:xfrm>
            <a:off x="483576" y="320675"/>
            <a:ext cx="9166929" cy="1208867"/>
          </a:xfrm>
        </p:spPr>
        <p:txBody>
          <a:bodyPr/>
          <a:lstStyle>
            <a:lvl1pPr>
              <a:defRPr>
                <a:solidFill>
                  <a:schemeClr val="bg1"/>
                </a:solidFill>
              </a:defRPr>
            </a:lvl1pPr>
          </a:lstStyle>
          <a:p>
            <a:r>
              <a:rPr lang="fr-FR" dirty="0"/>
              <a:t>Modifiez le style du titre</a:t>
            </a:r>
            <a:endParaRPr lang="de-DE" dirty="0"/>
          </a:p>
        </p:txBody>
      </p:sp>
      <p:sp>
        <p:nvSpPr>
          <p:cNvPr id="15" name="Espace réservé du contenu 2">
            <a:extLst>
              <a:ext uri="{FF2B5EF4-FFF2-40B4-BE49-F238E27FC236}">
                <a16:creationId xmlns:a16="http://schemas.microsoft.com/office/drawing/2014/main" id="{F5BFD23E-34AB-4A09-B539-F80D5C5A9E08}"/>
              </a:ext>
            </a:extLst>
          </p:cNvPr>
          <p:cNvSpPr>
            <a:spLocks noGrp="1"/>
          </p:cNvSpPr>
          <p:nvPr>
            <p:ph sz="half" idx="13"/>
          </p:nvPr>
        </p:nvSpPr>
        <p:spPr>
          <a:xfrm>
            <a:off x="838200" y="2567353"/>
            <a:ext cx="5181600" cy="3609610"/>
          </a:xfrm>
        </p:spPr>
        <p:txBody>
          <a:bodyPr/>
          <a:lstStyle>
            <a:lvl1pPr marL="228600" indent="-228600">
              <a:buClr>
                <a:srgbClr val="C00000"/>
              </a:buClr>
              <a:buFont typeface="Wingdings" panose="05000000000000000000" pitchFamily="2" charset="2"/>
              <a:buChar char="§"/>
              <a:defRPr>
                <a:solidFill>
                  <a:schemeClr val="tx1"/>
                </a:solidFill>
              </a:defRPr>
            </a:lvl1pPr>
            <a:lvl2pPr marL="685800" indent="-228600">
              <a:buClr>
                <a:srgbClr val="C00000"/>
              </a:buClr>
              <a:buFont typeface="Calibri" panose="020F0502020204030204" pitchFamily="34" charset="0"/>
              <a:buChar char="‐"/>
              <a:defRPr>
                <a:solidFill>
                  <a:schemeClr val="tx1"/>
                </a:solidFill>
              </a:defRPr>
            </a:lvl2pPr>
            <a:lvl3pPr>
              <a:buClr>
                <a:srgbClr val="C00000"/>
              </a:buClr>
              <a:defRPr>
                <a:solidFill>
                  <a:schemeClr val="tx1"/>
                </a:solidFill>
              </a:defRPr>
            </a:lvl3pPr>
            <a:lvl4pPr>
              <a:buClr>
                <a:srgbClr val="C00000"/>
              </a:buClr>
              <a:defRPr>
                <a:solidFill>
                  <a:schemeClr val="tx1"/>
                </a:solidFill>
              </a:defRPr>
            </a:lvl4pPr>
            <a:lvl5pPr>
              <a:buClr>
                <a:srgbClr val="C00000"/>
              </a:buClr>
              <a:defRPr>
                <a:solidFill>
                  <a:schemeClr val="tx1"/>
                </a:solidFill>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de-DE" dirty="0"/>
          </a:p>
        </p:txBody>
      </p:sp>
      <p:sp>
        <p:nvSpPr>
          <p:cNvPr id="16" name="Espace réservé du contenu 2">
            <a:extLst>
              <a:ext uri="{FF2B5EF4-FFF2-40B4-BE49-F238E27FC236}">
                <a16:creationId xmlns:a16="http://schemas.microsoft.com/office/drawing/2014/main" id="{AB12579D-6C0C-400E-959D-3D15ADD1BB61}"/>
              </a:ext>
            </a:extLst>
          </p:cNvPr>
          <p:cNvSpPr>
            <a:spLocks noGrp="1"/>
          </p:cNvSpPr>
          <p:nvPr>
            <p:ph sz="half" idx="14"/>
          </p:nvPr>
        </p:nvSpPr>
        <p:spPr>
          <a:xfrm>
            <a:off x="6194425" y="2567353"/>
            <a:ext cx="5181600" cy="3609609"/>
          </a:xfrm>
        </p:spPr>
        <p:txBody>
          <a:bodyPr/>
          <a:lstStyle>
            <a:lvl1pPr marL="228600" indent="-228600">
              <a:buClr>
                <a:srgbClr val="C00000"/>
              </a:buClr>
              <a:buFont typeface="Wingdings" panose="05000000000000000000" pitchFamily="2" charset="2"/>
              <a:buChar char="§"/>
              <a:defRPr>
                <a:solidFill>
                  <a:schemeClr val="tx1"/>
                </a:solidFill>
              </a:defRPr>
            </a:lvl1pPr>
            <a:lvl2pPr marL="685800" indent="-228600">
              <a:buClr>
                <a:srgbClr val="C00000"/>
              </a:buClr>
              <a:buFont typeface="Calibri" panose="020F0502020204030204" pitchFamily="34" charset="0"/>
              <a:buChar char="‐"/>
              <a:defRPr>
                <a:solidFill>
                  <a:schemeClr val="tx1"/>
                </a:solidFill>
              </a:defRPr>
            </a:lvl2pPr>
            <a:lvl3pPr>
              <a:buClr>
                <a:srgbClr val="C00000"/>
              </a:buClr>
              <a:defRPr>
                <a:solidFill>
                  <a:schemeClr val="tx1"/>
                </a:solidFill>
              </a:defRPr>
            </a:lvl3pPr>
            <a:lvl4pPr>
              <a:buClr>
                <a:srgbClr val="C00000"/>
              </a:buClr>
              <a:defRPr>
                <a:solidFill>
                  <a:schemeClr val="tx1"/>
                </a:solidFill>
              </a:defRPr>
            </a:lvl4pPr>
            <a:lvl5pPr>
              <a:buClr>
                <a:srgbClr val="C00000"/>
              </a:buClr>
              <a:defRPr>
                <a:solidFill>
                  <a:schemeClr val="tx1"/>
                </a:solidFill>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de-DE" dirty="0"/>
          </a:p>
        </p:txBody>
      </p:sp>
    </p:spTree>
    <p:extLst>
      <p:ext uri="{BB962C8B-B14F-4D97-AF65-F5344CB8AC3E}">
        <p14:creationId xmlns:p14="http://schemas.microsoft.com/office/powerpoint/2010/main" val="26118665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A0E2C0E-4FCE-4EA7-9689-51EDB47A6758}"/>
              </a:ext>
            </a:extLst>
          </p:cNvPr>
          <p:cNvSpPr/>
          <p:nvPr userDrawn="1"/>
        </p:nvSpPr>
        <p:spPr>
          <a:xfrm>
            <a:off x="4876801" y="121540"/>
            <a:ext cx="7315200" cy="67235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8E877C37-5B7F-45E0-8830-3F6BCAC9E52E}"/>
              </a:ext>
            </a:extLst>
          </p:cNvPr>
          <p:cNvSpPr/>
          <p:nvPr userDrawn="1"/>
        </p:nvSpPr>
        <p:spPr>
          <a:xfrm>
            <a:off x="2241" y="484094"/>
            <a:ext cx="9648264" cy="8740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space réservé de la date 2"/>
          <p:cNvSpPr>
            <a:spLocks noGrp="1"/>
          </p:cNvSpPr>
          <p:nvPr>
            <p:ph type="dt" sz="half" idx="10"/>
          </p:nvPr>
        </p:nvSpPr>
        <p:spPr/>
        <p:txBody>
          <a:bodyPr/>
          <a:lstStyle/>
          <a:p>
            <a:fld id="{44F4AA80-BCD5-4A28-9691-980E6DDF316A}" type="datetime1">
              <a:rPr lang="de-DE" smtClean="0"/>
              <a:t>13.10.2021</a:t>
            </a:fld>
            <a:endParaRPr lang="de-DE"/>
          </a:p>
        </p:txBody>
      </p:sp>
      <p:sp>
        <p:nvSpPr>
          <p:cNvPr id="4" name="Espace réservé du pied de page 3"/>
          <p:cNvSpPr>
            <a:spLocks noGrp="1"/>
          </p:cNvSpPr>
          <p:nvPr>
            <p:ph type="ftr" sz="quarter" idx="11"/>
          </p:nvPr>
        </p:nvSpPr>
        <p:spPr/>
        <p:txBody>
          <a:bodyPr/>
          <a:lstStyle/>
          <a:p>
            <a:endParaRPr lang="de-DE"/>
          </a:p>
        </p:txBody>
      </p:sp>
      <p:sp>
        <p:nvSpPr>
          <p:cNvPr id="5" name="Espace réservé du numéro de diapositive 4"/>
          <p:cNvSpPr>
            <a:spLocks noGrp="1"/>
          </p:cNvSpPr>
          <p:nvPr>
            <p:ph type="sldNum" sz="quarter" idx="12"/>
          </p:nvPr>
        </p:nvSpPr>
        <p:spPr/>
        <p:txBody>
          <a:bodyPr/>
          <a:lstStyle>
            <a:lvl1pPr>
              <a:defRPr>
                <a:solidFill>
                  <a:schemeClr val="tx1"/>
                </a:solidFill>
              </a:defRPr>
            </a:lvl1pPr>
          </a:lstStyle>
          <a:p>
            <a:fld id="{27C6CCC6-2BE5-4E42-96A4-D1E8E81A3D8E}" type="slidenum">
              <a:rPr lang="de-DE" smtClean="0"/>
              <a:pPr/>
              <a:t>‹N°›</a:t>
            </a:fld>
            <a:endParaRPr lang="de-DE" dirty="0"/>
          </a:p>
        </p:txBody>
      </p:sp>
      <p:pic>
        <p:nvPicPr>
          <p:cNvPr id="8" name="Picture 16" descr="Logo, company name&#10;&#10;Description automatically generated">
            <a:extLst>
              <a:ext uri="{FF2B5EF4-FFF2-40B4-BE49-F238E27FC236}">
                <a16:creationId xmlns:a16="http://schemas.microsoft.com/office/drawing/2014/main" id="{BB1E724C-9BE1-4477-914C-22F6D7655D6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76400" y="0"/>
            <a:ext cx="1420278" cy="432000"/>
          </a:xfrm>
          <a:prstGeom prst="rect">
            <a:avLst/>
          </a:prstGeom>
        </p:spPr>
      </p:pic>
      <p:pic>
        <p:nvPicPr>
          <p:cNvPr id="9" name="Picture 17" descr="A drawing of a face&#10;&#10;Description automatically generated">
            <a:extLst>
              <a:ext uri="{FF2B5EF4-FFF2-40B4-BE49-F238E27FC236}">
                <a16:creationId xmlns:a16="http://schemas.microsoft.com/office/drawing/2014/main" id="{29ED4C0B-38DE-494A-9A3B-118866BB6E2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534794" cy="432000"/>
          </a:xfrm>
          <a:prstGeom prst="rect">
            <a:avLst/>
          </a:prstGeom>
        </p:spPr>
      </p:pic>
      <p:sp>
        <p:nvSpPr>
          <p:cNvPr id="10" name="Titre 1">
            <a:extLst>
              <a:ext uri="{FF2B5EF4-FFF2-40B4-BE49-F238E27FC236}">
                <a16:creationId xmlns:a16="http://schemas.microsoft.com/office/drawing/2014/main" id="{82E2313C-38B3-4E82-9135-BA2C0D1BB4C5}"/>
              </a:ext>
            </a:extLst>
          </p:cNvPr>
          <p:cNvSpPr>
            <a:spLocks noGrp="1"/>
          </p:cNvSpPr>
          <p:nvPr>
            <p:ph type="title"/>
          </p:nvPr>
        </p:nvSpPr>
        <p:spPr>
          <a:xfrm>
            <a:off x="483576" y="320675"/>
            <a:ext cx="9166929" cy="1208867"/>
          </a:xfrm>
        </p:spPr>
        <p:txBody>
          <a:bodyPr/>
          <a:lstStyle>
            <a:lvl1pPr>
              <a:defRPr>
                <a:solidFill>
                  <a:schemeClr val="bg1"/>
                </a:solidFill>
              </a:defRPr>
            </a:lvl1pPr>
          </a:lstStyle>
          <a:p>
            <a:r>
              <a:rPr lang="fr-FR" dirty="0"/>
              <a:t>Modifiez le style du titre</a:t>
            </a:r>
            <a:endParaRPr lang="de-DE" dirty="0"/>
          </a:p>
        </p:txBody>
      </p:sp>
    </p:spTree>
    <p:extLst>
      <p:ext uri="{BB962C8B-B14F-4D97-AF65-F5344CB8AC3E}">
        <p14:creationId xmlns:p14="http://schemas.microsoft.com/office/powerpoint/2010/main" val="33958540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u avec légen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D5B0BE6-BD91-49C8-A066-0C0317DE4322}"/>
              </a:ext>
            </a:extLst>
          </p:cNvPr>
          <p:cNvSpPr/>
          <p:nvPr userDrawn="1"/>
        </p:nvSpPr>
        <p:spPr>
          <a:xfrm>
            <a:off x="4876800" y="147917"/>
            <a:ext cx="7312959" cy="67235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BEA92051-3138-45E2-BD11-5514CB3D0ED7}"/>
              </a:ext>
            </a:extLst>
          </p:cNvPr>
          <p:cNvSpPr/>
          <p:nvPr userDrawn="1"/>
        </p:nvSpPr>
        <p:spPr>
          <a:xfrm>
            <a:off x="2241" y="484094"/>
            <a:ext cx="9648264" cy="8740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dirty="0"/>
              <a:t>Modifiez les styles du texte du masque</a:t>
            </a:r>
          </a:p>
        </p:txBody>
      </p:sp>
      <p:sp>
        <p:nvSpPr>
          <p:cNvPr id="5" name="Espace réservé de la date 4"/>
          <p:cNvSpPr>
            <a:spLocks noGrp="1"/>
          </p:cNvSpPr>
          <p:nvPr>
            <p:ph type="dt" sz="half" idx="10"/>
          </p:nvPr>
        </p:nvSpPr>
        <p:spPr/>
        <p:txBody>
          <a:bodyPr/>
          <a:lstStyle/>
          <a:p>
            <a:fld id="{C3F93D75-9E22-449E-B324-065EC4A6B07E}" type="datetime1">
              <a:rPr lang="de-DE" smtClean="0"/>
              <a:t>13.10.2021</a:t>
            </a:fld>
            <a:endParaRPr lang="de-DE"/>
          </a:p>
        </p:txBody>
      </p:sp>
      <p:sp>
        <p:nvSpPr>
          <p:cNvPr id="6" name="Espace réservé du pied de page 5"/>
          <p:cNvSpPr>
            <a:spLocks noGrp="1"/>
          </p:cNvSpPr>
          <p:nvPr>
            <p:ph type="ftr" sz="quarter" idx="11"/>
          </p:nvPr>
        </p:nvSpPr>
        <p:spPr/>
        <p:txBody>
          <a:bodyPr/>
          <a:lstStyle/>
          <a:p>
            <a:endParaRPr lang="de-DE"/>
          </a:p>
        </p:txBody>
      </p:sp>
      <p:sp>
        <p:nvSpPr>
          <p:cNvPr id="7" name="Espace réservé du numéro de diapositive 6"/>
          <p:cNvSpPr>
            <a:spLocks noGrp="1"/>
          </p:cNvSpPr>
          <p:nvPr>
            <p:ph type="sldNum" sz="quarter" idx="12"/>
          </p:nvPr>
        </p:nvSpPr>
        <p:spPr/>
        <p:txBody>
          <a:bodyPr/>
          <a:lstStyle>
            <a:lvl1pPr>
              <a:defRPr>
                <a:solidFill>
                  <a:schemeClr val="tx1"/>
                </a:solidFill>
              </a:defRPr>
            </a:lvl1pPr>
          </a:lstStyle>
          <a:p>
            <a:fld id="{27C6CCC6-2BE5-4E42-96A4-D1E8E81A3D8E}" type="slidenum">
              <a:rPr lang="de-DE" smtClean="0"/>
              <a:pPr/>
              <a:t>‹N°›</a:t>
            </a:fld>
            <a:endParaRPr lang="de-DE" dirty="0"/>
          </a:p>
        </p:txBody>
      </p:sp>
      <p:pic>
        <p:nvPicPr>
          <p:cNvPr id="10" name="Picture 16" descr="Logo, company name&#10;&#10;Description automatically generated">
            <a:extLst>
              <a:ext uri="{FF2B5EF4-FFF2-40B4-BE49-F238E27FC236}">
                <a16:creationId xmlns:a16="http://schemas.microsoft.com/office/drawing/2014/main" id="{9E72DD5A-4531-404D-B658-8A27278A9A3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76400" y="0"/>
            <a:ext cx="1420278" cy="432000"/>
          </a:xfrm>
          <a:prstGeom prst="rect">
            <a:avLst/>
          </a:prstGeom>
        </p:spPr>
      </p:pic>
      <p:pic>
        <p:nvPicPr>
          <p:cNvPr id="11" name="Picture 17" descr="A drawing of a face&#10;&#10;Description automatically generated">
            <a:extLst>
              <a:ext uri="{FF2B5EF4-FFF2-40B4-BE49-F238E27FC236}">
                <a16:creationId xmlns:a16="http://schemas.microsoft.com/office/drawing/2014/main" id="{3397E3FA-FD96-4F6C-97C7-B434D883821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534794" cy="432000"/>
          </a:xfrm>
          <a:prstGeom prst="rect">
            <a:avLst/>
          </a:prstGeom>
        </p:spPr>
      </p:pic>
      <p:sp>
        <p:nvSpPr>
          <p:cNvPr id="12" name="Titre 1">
            <a:extLst>
              <a:ext uri="{FF2B5EF4-FFF2-40B4-BE49-F238E27FC236}">
                <a16:creationId xmlns:a16="http://schemas.microsoft.com/office/drawing/2014/main" id="{27769EFD-B44B-4F1F-A1DC-2A2EF4446710}"/>
              </a:ext>
            </a:extLst>
          </p:cNvPr>
          <p:cNvSpPr>
            <a:spLocks noGrp="1"/>
          </p:cNvSpPr>
          <p:nvPr>
            <p:ph type="title"/>
          </p:nvPr>
        </p:nvSpPr>
        <p:spPr>
          <a:xfrm>
            <a:off x="483576" y="320675"/>
            <a:ext cx="9166929" cy="1208867"/>
          </a:xfrm>
        </p:spPr>
        <p:txBody>
          <a:bodyPr/>
          <a:lstStyle>
            <a:lvl1pPr>
              <a:defRPr>
                <a:solidFill>
                  <a:schemeClr val="bg1"/>
                </a:solidFill>
              </a:defRPr>
            </a:lvl1pPr>
          </a:lstStyle>
          <a:p>
            <a:r>
              <a:rPr lang="fr-FR" dirty="0"/>
              <a:t>Modifiez le style du titre</a:t>
            </a:r>
            <a:endParaRPr lang="de-DE" dirty="0"/>
          </a:p>
        </p:txBody>
      </p:sp>
      <p:sp>
        <p:nvSpPr>
          <p:cNvPr id="13" name="Espace réservé du contenu 2">
            <a:extLst>
              <a:ext uri="{FF2B5EF4-FFF2-40B4-BE49-F238E27FC236}">
                <a16:creationId xmlns:a16="http://schemas.microsoft.com/office/drawing/2014/main" id="{1CF0759B-0028-4D0C-BD65-E5029329C750}"/>
              </a:ext>
            </a:extLst>
          </p:cNvPr>
          <p:cNvSpPr>
            <a:spLocks noGrp="1"/>
          </p:cNvSpPr>
          <p:nvPr>
            <p:ph sz="half" idx="13"/>
          </p:nvPr>
        </p:nvSpPr>
        <p:spPr>
          <a:xfrm>
            <a:off x="5181602" y="1746499"/>
            <a:ext cx="6172200" cy="4351338"/>
          </a:xfrm>
        </p:spPr>
        <p:txBody>
          <a:bodyPr/>
          <a:lstStyle>
            <a:lvl1pPr marL="228600" indent="-228600">
              <a:buClr>
                <a:srgbClr val="C00000"/>
              </a:buClr>
              <a:buFont typeface="Wingdings" panose="05000000000000000000" pitchFamily="2" charset="2"/>
              <a:buChar char="§"/>
              <a:defRPr>
                <a:solidFill>
                  <a:schemeClr val="tx1"/>
                </a:solidFill>
              </a:defRPr>
            </a:lvl1pPr>
            <a:lvl2pPr marL="685800" indent="-228600">
              <a:buClr>
                <a:srgbClr val="C00000"/>
              </a:buClr>
              <a:buFont typeface="Calibri" panose="020F0502020204030204" pitchFamily="34" charset="0"/>
              <a:buChar char="‐"/>
              <a:defRPr>
                <a:solidFill>
                  <a:schemeClr val="tx1"/>
                </a:solidFill>
              </a:defRPr>
            </a:lvl2pPr>
            <a:lvl3pPr>
              <a:buClr>
                <a:srgbClr val="C00000"/>
              </a:buClr>
              <a:defRPr>
                <a:solidFill>
                  <a:schemeClr val="tx1"/>
                </a:solidFill>
              </a:defRPr>
            </a:lvl3pPr>
            <a:lvl4pPr>
              <a:buClr>
                <a:srgbClr val="C00000"/>
              </a:buClr>
              <a:defRPr>
                <a:solidFill>
                  <a:schemeClr val="tx1"/>
                </a:solidFill>
              </a:defRPr>
            </a:lvl4pPr>
            <a:lvl5pPr>
              <a:buClr>
                <a:srgbClr val="C00000"/>
              </a:buClr>
              <a:defRPr>
                <a:solidFill>
                  <a:schemeClr val="tx1"/>
                </a:solidFill>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de-DE" dirty="0"/>
          </a:p>
        </p:txBody>
      </p:sp>
    </p:spTree>
    <p:extLst>
      <p:ext uri="{BB962C8B-B14F-4D97-AF65-F5344CB8AC3E}">
        <p14:creationId xmlns:p14="http://schemas.microsoft.com/office/powerpoint/2010/main" val="27064072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mage avec légen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2651921-98F3-41AE-B809-A00CC67B3B4E}"/>
              </a:ext>
            </a:extLst>
          </p:cNvPr>
          <p:cNvSpPr/>
          <p:nvPr userDrawn="1"/>
        </p:nvSpPr>
        <p:spPr>
          <a:xfrm>
            <a:off x="4876801" y="147917"/>
            <a:ext cx="7315200" cy="67235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987EE24C-A64B-42F2-9EAF-4C7CAFC0437E}"/>
              </a:ext>
            </a:extLst>
          </p:cNvPr>
          <p:cNvSpPr/>
          <p:nvPr userDrawn="1"/>
        </p:nvSpPr>
        <p:spPr>
          <a:xfrm>
            <a:off x="2241" y="484094"/>
            <a:ext cx="9648264" cy="8740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space réservé pour une image  2"/>
          <p:cNvSpPr>
            <a:spLocks noGrp="1"/>
          </p:cNvSpPr>
          <p:nvPr>
            <p:ph type="pic" idx="1"/>
          </p:nvPr>
        </p:nvSpPr>
        <p:spPr>
          <a:xfrm>
            <a:off x="5183188" y="1702300"/>
            <a:ext cx="6172200" cy="41587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
        <p:nvSpPr>
          <p:cNvPr id="4" name="Espace réservé du texte 3"/>
          <p:cNvSpPr>
            <a:spLocks noGrp="1"/>
          </p:cNvSpPr>
          <p:nvPr>
            <p:ph type="body" sz="half" idx="2"/>
          </p:nvPr>
        </p:nvSpPr>
        <p:spPr>
          <a:xfrm>
            <a:off x="839788" y="1692961"/>
            <a:ext cx="3932237" cy="4176027"/>
          </a:xfrm>
        </p:spPr>
        <p:txBody>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dirty="0"/>
              <a:t>Modifiez les styles du texte du masque</a:t>
            </a:r>
          </a:p>
        </p:txBody>
      </p:sp>
      <p:sp>
        <p:nvSpPr>
          <p:cNvPr id="5" name="Espace réservé de la date 4"/>
          <p:cNvSpPr>
            <a:spLocks noGrp="1"/>
          </p:cNvSpPr>
          <p:nvPr>
            <p:ph type="dt" sz="half" idx="10"/>
          </p:nvPr>
        </p:nvSpPr>
        <p:spPr/>
        <p:txBody>
          <a:bodyPr/>
          <a:lstStyle/>
          <a:p>
            <a:fld id="{1F124569-5EBF-4DA3-BFEA-7F2C913000D5}" type="datetime1">
              <a:rPr lang="de-DE" smtClean="0"/>
              <a:t>13.10.2021</a:t>
            </a:fld>
            <a:endParaRPr lang="de-DE"/>
          </a:p>
        </p:txBody>
      </p:sp>
      <p:sp>
        <p:nvSpPr>
          <p:cNvPr id="6" name="Espace réservé du pied de page 5"/>
          <p:cNvSpPr>
            <a:spLocks noGrp="1"/>
          </p:cNvSpPr>
          <p:nvPr>
            <p:ph type="ftr" sz="quarter" idx="11"/>
          </p:nvPr>
        </p:nvSpPr>
        <p:spPr/>
        <p:txBody>
          <a:bodyPr/>
          <a:lstStyle/>
          <a:p>
            <a:endParaRPr lang="de-DE"/>
          </a:p>
        </p:txBody>
      </p:sp>
      <p:sp>
        <p:nvSpPr>
          <p:cNvPr id="7" name="Espace réservé du numéro de diapositive 6"/>
          <p:cNvSpPr>
            <a:spLocks noGrp="1"/>
          </p:cNvSpPr>
          <p:nvPr>
            <p:ph type="sldNum" sz="quarter" idx="12"/>
          </p:nvPr>
        </p:nvSpPr>
        <p:spPr/>
        <p:txBody>
          <a:bodyPr/>
          <a:lstStyle>
            <a:lvl1pPr>
              <a:defRPr>
                <a:solidFill>
                  <a:schemeClr val="tx1"/>
                </a:solidFill>
              </a:defRPr>
            </a:lvl1pPr>
          </a:lstStyle>
          <a:p>
            <a:fld id="{27C6CCC6-2BE5-4E42-96A4-D1E8E81A3D8E}" type="slidenum">
              <a:rPr lang="de-DE" smtClean="0"/>
              <a:pPr/>
              <a:t>‹N°›</a:t>
            </a:fld>
            <a:endParaRPr lang="de-DE" dirty="0"/>
          </a:p>
        </p:txBody>
      </p:sp>
      <p:pic>
        <p:nvPicPr>
          <p:cNvPr id="10" name="Picture 16" descr="Logo, company name&#10;&#10;Description automatically generated">
            <a:extLst>
              <a:ext uri="{FF2B5EF4-FFF2-40B4-BE49-F238E27FC236}">
                <a16:creationId xmlns:a16="http://schemas.microsoft.com/office/drawing/2014/main" id="{898FC1CE-CB9F-4A01-B1A9-1E09D15709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76400" y="0"/>
            <a:ext cx="1420278" cy="432000"/>
          </a:xfrm>
          <a:prstGeom prst="rect">
            <a:avLst/>
          </a:prstGeom>
        </p:spPr>
      </p:pic>
      <p:pic>
        <p:nvPicPr>
          <p:cNvPr id="11" name="Picture 17" descr="A drawing of a face&#10;&#10;Description automatically generated">
            <a:extLst>
              <a:ext uri="{FF2B5EF4-FFF2-40B4-BE49-F238E27FC236}">
                <a16:creationId xmlns:a16="http://schemas.microsoft.com/office/drawing/2014/main" id="{98AA6EDD-4A91-4A88-8B9F-15306B0DD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534794" cy="432000"/>
          </a:xfrm>
          <a:prstGeom prst="rect">
            <a:avLst/>
          </a:prstGeom>
        </p:spPr>
      </p:pic>
      <p:sp>
        <p:nvSpPr>
          <p:cNvPr id="12" name="Titre 1">
            <a:extLst>
              <a:ext uri="{FF2B5EF4-FFF2-40B4-BE49-F238E27FC236}">
                <a16:creationId xmlns:a16="http://schemas.microsoft.com/office/drawing/2014/main" id="{31ED9631-E574-4A0E-B59E-49D1C5D4165E}"/>
              </a:ext>
            </a:extLst>
          </p:cNvPr>
          <p:cNvSpPr>
            <a:spLocks noGrp="1"/>
          </p:cNvSpPr>
          <p:nvPr>
            <p:ph type="title"/>
          </p:nvPr>
        </p:nvSpPr>
        <p:spPr>
          <a:xfrm>
            <a:off x="483576" y="320675"/>
            <a:ext cx="9166929" cy="1208867"/>
          </a:xfrm>
        </p:spPr>
        <p:txBody>
          <a:bodyPr/>
          <a:lstStyle>
            <a:lvl1pPr>
              <a:defRPr>
                <a:solidFill>
                  <a:schemeClr val="bg1"/>
                </a:solidFill>
              </a:defRPr>
            </a:lvl1pPr>
          </a:lstStyle>
          <a:p>
            <a:r>
              <a:rPr lang="fr-FR" dirty="0"/>
              <a:t>Modifiez le style du titre</a:t>
            </a:r>
            <a:endParaRPr lang="de-DE" dirty="0"/>
          </a:p>
        </p:txBody>
      </p:sp>
    </p:spTree>
    <p:extLst>
      <p:ext uri="{BB962C8B-B14F-4D97-AF65-F5344CB8AC3E}">
        <p14:creationId xmlns:p14="http://schemas.microsoft.com/office/powerpoint/2010/main" val="1610903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de-DE"/>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DE"/>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E75F9A-3BB7-4253-8D9C-D6BC179D179B}" type="datetime1">
              <a:rPr lang="de-DE" smtClean="0"/>
              <a:t>13.10.2021</a:t>
            </a:fld>
            <a:endParaRPr lang="de-DE"/>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C6CCC6-2BE5-4E42-96A4-D1E8E81A3D8E}" type="slidenum">
              <a:rPr lang="de-DE" smtClean="0"/>
              <a:t>‹N°›</a:t>
            </a:fld>
            <a:endParaRPr lang="de-DE"/>
          </a:p>
        </p:txBody>
      </p:sp>
    </p:spTree>
    <p:extLst>
      <p:ext uri="{BB962C8B-B14F-4D97-AF65-F5344CB8AC3E}">
        <p14:creationId xmlns:p14="http://schemas.microsoft.com/office/powerpoint/2010/main" val="30711278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6" r:id="rId6"/>
    <p:sldLayoutId id="2147483657" r:id="rId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tags" Target="../tags/tag8.xml"/><Relationship Id="rId7" Type="http://schemas.openxmlformats.org/officeDocument/2006/relationships/image" Target="../media/image8.emf"/><Relationship Id="rId2" Type="http://schemas.openxmlformats.org/officeDocument/2006/relationships/tags" Target="../tags/tag7.xml"/><Relationship Id="rId1" Type="http://schemas.openxmlformats.org/officeDocument/2006/relationships/vmlDrawing" Target="../drawings/vmlDrawing3.vml"/><Relationship Id="rId6" Type="http://schemas.openxmlformats.org/officeDocument/2006/relationships/oleObject" Target="../embeddings/oleObject1.bin"/><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tags" Target="../tags/tag11.xml"/><Relationship Id="rId7" Type="http://schemas.openxmlformats.org/officeDocument/2006/relationships/image" Target="../media/image8.emf"/><Relationship Id="rId2" Type="http://schemas.openxmlformats.org/officeDocument/2006/relationships/tags" Target="../tags/tag10.xml"/><Relationship Id="rId1" Type="http://schemas.openxmlformats.org/officeDocument/2006/relationships/vmlDrawing" Target="../drawings/vmlDrawing4.vml"/><Relationship Id="rId6" Type="http://schemas.openxmlformats.org/officeDocument/2006/relationships/oleObject" Target="../embeddings/oleObject1.bin"/><Relationship Id="rId5" Type="http://schemas.openxmlformats.org/officeDocument/2006/relationships/notesSlide" Target="../notesSlides/notesSlide7.xml"/><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3" Type="http://schemas.openxmlformats.org/officeDocument/2006/relationships/tags" Target="../tags/tag14.xml"/><Relationship Id="rId7" Type="http://schemas.openxmlformats.org/officeDocument/2006/relationships/image" Target="../media/image8.emf"/><Relationship Id="rId2" Type="http://schemas.openxmlformats.org/officeDocument/2006/relationships/tags" Target="../tags/tag13.xml"/><Relationship Id="rId1" Type="http://schemas.openxmlformats.org/officeDocument/2006/relationships/vmlDrawing" Target="../drawings/vmlDrawing5.vml"/><Relationship Id="rId6" Type="http://schemas.openxmlformats.org/officeDocument/2006/relationships/oleObject" Target="../embeddings/oleObject1.bin"/><Relationship Id="rId5" Type="http://schemas.openxmlformats.org/officeDocument/2006/relationships/notesSlide" Target="../notesSlides/notesSlide17.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32.xml.rels><?xml version="1.0" encoding="UTF-8" standalone="yes"?>
<Relationships xmlns="http://schemas.openxmlformats.org/package/2006/relationships"><Relationship Id="rId3" Type="http://schemas.openxmlformats.org/officeDocument/2006/relationships/tags" Target="../tags/tag17.xml"/><Relationship Id="rId7" Type="http://schemas.openxmlformats.org/officeDocument/2006/relationships/image" Target="../media/image8.emf"/><Relationship Id="rId2" Type="http://schemas.openxmlformats.org/officeDocument/2006/relationships/tags" Target="../tags/tag16.xml"/><Relationship Id="rId1" Type="http://schemas.openxmlformats.org/officeDocument/2006/relationships/vmlDrawing" Target="../drawings/vmlDrawing6.vml"/><Relationship Id="rId6" Type="http://schemas.openxmlformats.org/officeDocument/2006/relationships/oleObject" Target="../embeddings/oleObject1.bin"/><Relationship Id="rId5" Type="http://schemas.openxmlformats.org/officeDocument/2006/relationships/notesSlide" Target="../notesSlides/notesSlide20.xml"/><Relationship Id="rId4"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9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tags" Target="../tags/tag2.xml"/><Relationship Id="rId7" Type="http://schemas.openxmlformats.org/officeDocument/2006/relationships/image" Target="../media/image8.emf"/><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notesSlide" Target="../notesSlides/notesSlide1.xml"/><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tags" Target="../tags/tag5.xml"/><Relationship Id="rId7" Type="http://schemas.openxmlformats.org/officeDocument/2006/relationships/image" Target="../media/image8.emf"/><Relationship Id="rId2" Type="http://schemas.openxmlformats.org/officeDocument/2006/relationships/tags" Target="../tags/tag4.xml"/><Relationship Id="rId1" Type="http://schemas.openxmlformats.org/officeDocument/2006/relationships/vmlDrawing" Target="../drawings/vmlDrawing2.vml"/><Relationship Id="rId6" Type="http://schemas.openxmlformats.org/officeDocument/2006/relationships/oleObject" Target="../embeddings/oleObject1.bin"/><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97D09F-D866-431C-A4AE-8316326A1F49}"/>
              </a:ext>
            </a:extLst>
          </p:cNvPr>
          <p:cNvSpPr>
            <a:spLocks noGrp="1"/>
          </p:cNvSpPr>
          <p:nvPr>
            <p:ph type="ctrTitle"/>
          </p:nvPr>
        </p:nvSpPr>
        <p:spPr>
          <a:xfrm>
            <a:off x="4106780" y="1474057"/>
            <a:ext cx="8085220" cy="1864321"/>
          </a:xfrm>
        </p:spPr>
        <p:txBody>
          <a:bodyPr>
            <a:normAutofit/>
          </a:bodyPr>
          <a:lstStyle/>
          <a:p>
            <a:r>
              <a:rPr lang="fr-FR" sz="3600" dirty="0"/>
              <a:t>Soutenance </a:t>
            </a:r>
            <a:br>
              <a:rPr lang="fr-FR" sz="3600" dirty="0"/>
            </a:br>
            <a:r>
              <a:rPr lang="fr-FR" sz="3600" dirty="0"/>
              <a:t>Projet Recherche &amp; Ingénierie</a:t>
            </a:r>
            <a:br>
              <a:rPr lang="fr-FR" dirty="0"/>
            </a:br>
            <a:r>
              <a:rPr lang="fr-FR" sz="1800" dirty="0"/>
              <a:t>Année 2020-2021 / Semestre 10</a:t>
            </a:r>
            <a:endParaRPr lang="fr-FR" dirty="0"/>
          </a:p>
        </p:txBody>
      </p:sp>
      <p:sp>
        <p:nvSpPr>
          <p:cNvPr id="3" name="Subtitle 2">
            <a:extLst>
              <a:ext uri="{FF2B5EF4-FFF2-40B4-BE49-F238E27FC236}">
                <a16:creationId xmlns:a16="http://schemas.microsoft.com/office/drawing/2014/main" id="{2B775B41-E531-483C-A24E-183F775BC131}"/>
              </a:ext>
            </a:extLst>
          </p:cNvPr>
          <p:cNvSpPr>
            <a:spLocks noGrp="1"/>
          </p:cNvSpPr>
          <p:nvPr>
            <p:ph type="subTitle" idx="1"/>
          </p:nvPr>
        </p:nvSpPr>
        <p:spPr>
          <a:xfrm>
            <a:off x="0" y="2830838"/>
            <a:ext cx="9993085" cy="1704062"/>
          </a:xfrm>
        </p:spPr>
        <p:txBody>
          <a:bodyPr/>
          <a:lstStyle/>
          <a:p>
            <a:pPr>
              <a:spcBef>
                <a:spcPts val="600"/>
              </a:spcBef>
            </a:pPr>
            <a:r>
              <a:rPr lang="fr-FR" i="1" dirty="0"/>
              <a:t>Valorisation de déchets plastiques : </a:t>
            </a:r>
          </a:p>
          <a:p>
            <a:pPr>
              <a:spcBef>
                <a:spcPts val="600"/>
              </a:spcBef>
            </a:pPr>
            <a:r>
              <a:rPr lang="fr-FR" i="1" dirty="0"/>
              <a:t>Étude comparative d'impacts environnementaux</a:t>
            </a:r>
          </a:p>
        </p:txBody>
      </p:sp>
      <p:sp>
        <p:nvSpPr>
          <p:cNvPr id="4" name="Slide Number Placeholder 3">
            <a:extLst>
              <a:ext uri="{FF2B5EF4-FFF2-40B4-BE49-F238E27FC236}">
                <a16:creationId xmlns:a16="http://schemas.microsoft.com/office/drawing/2014/main" id="{A33923CB-B24F-4797-BFA8-2B8912BA861C}"/>
              </a:ext>
            </a:extLst>
          </p:cNvPr>
          <p:cNvSpPr>
            <a:spLocks noGrp="1"/>
          </p:cNvSpPr>
          <p:nvPr>
            <p:ph type="sldNum" sz="quarter" idx="12"/>
          </p:nvPr>
        </p:nvSpPr>
        <p:spPr/>
        <p:txBody>
          <a:bodyPr/>
          <a:lstStyle/>
          <a:p>
            <a:fld id="{27C6CCC6-2BE5-4E42-96A4-D1E8E81A3D8E}" type="slidenum">
              <a:rPr lang="de-DE" smtClean="0"/>
              <a:t>1</a:t>
            </a:fld>
            <a:endParaRPr lang="de-DE"/>
          </a:p>
        </p:txBody>
      </p:sp>
      <p:sp>
        <p:nvSpPr>
          <p:cNvPr id="5" name="Text Placeholder 4">
            <a:extLst>
              <a:ext uri="{FF2B5EF4-FFF2-40B4-BE49-F238E27FC236}">
                <a16:creationId xmlns:a16="http://schemas.microsoft.com/office/drawing/2014/main" id="{1F4B58E6-4AA5-493B-BFDD-0FE29A3BCFF9}"/>
              </a:ext>
            </a:extLst>
          </p:cNvPr>
          <p:cNvSpPr>
            <a:spLocks noGrp="1"/>
          </p:cNvSpPr>
          <p:nvPr>
            <p:ph type="body" sz="quarter" idx="13"/>
          </p:nvPr>
        </p:nvSpPr>
        <p:spPr>
          <a:xfrm>
            <a:off x="7908758" y="4912145"/>
            <a:ext cx="3277091" cy="1506257"/>
          </a:xfrm>
        </p:spPr>
        <p:txBody>
          <a:bodyPr>
            <a:normAutofit lnSpcReduction="10000"/>
          </a:bodyPr>
          <a:lstStyle/>
          <a:p>
            <a:r>
              <a:rPr lang="fr-FR" dirty="0"/>
              <a:t>Emily PILACHE</a:t>
            </a:r>
          </a:p>
          <a:p>
            <a:r>
              <a:rPr lang="fr-FR" dirty="0"/>
              <a:t>29 Juin 2021</a:t>
            </a:r>
          </a:p>
          <a:p>
            <a:endParaRPr lang="fr-FR" sz="1800" dirty="0"/>
          </a:p>
          <a:p>
            <a:r>
              <a:rPr lang="fr-FR" sz="1800" dirty="0"/>
              <a:t>PRI-2020S10-VIL03-SA103</a:t>
            </a:r>
          </a:p>
        </p:txBody>
      </p:sp>
      <p:sp>
        <p:nvSpPr>
          <p:cNvPr id="6" name="Text Placeholder 5">
            <a:extLst>
              <a:ext uri="{FF2B5EF4-FFF2-40B4-BE49-F238E27FC236}">
                <a16:creationId xmlns:a16="http://schemas.microsoft.com/office/drawing/2014/main" id="{731FCD46-88BD-4CA9-BADF-5C56B53514BC}"/>
              </a:ext>
            </a:extLst>
          </p:cNvPr>
          <p:cNvSpPr>
            <a:spLocks noGrp="1"/>
          </p:cNvSpPr>
          <p:nvPr>
            <p:ph type="body" sz="quarter" idx="14"/>
          </p:nvPr>
        </p:nvSpPr>
        <p:spPr>
          <a:xfrm>
            <a:off x="604934" y="4924298"/>
            <a:ext cx="6700935" cy="1704062"/>
          </a:xfrm>
        </p:spPr>
        <p:txBody>
          <a:bodyPr>
            <a:normAutofit lnSpcReduction="10000"/>
          </a:bodyPr>
          <a:lstStyle/>
          <a:p>
            <a:pPr>
              <a:lnSpc>
                <a:spcPct val="120000"/>
              </a:lnSpc>
              <a:spcBef>
                <a:spcPts val="0"/>
              </a:spcBef>
            </a:pPr>
            <a:r>
              <a:rPr lang="fr-FR" sz="1800" dirty="0"/>
              <a:t>Site : Villeurbanne</a:t>
            </a:r>
          </a:p>
          <a:p>
            <a:pPr>
              <a:lnSpc>
                <a:spcPct val="120000"/>
              </a:lnSpc>
              <a:spcBef>
                <a:spcPts val="0"/>
              </a:spcBef>
            </a:pPr>
            <a:r>
              <a:rPr lang="fr-FR" sz="1800" dirty="0"/>
              <a:t>Structure d’Accueil : SA ECO – Écoconception</a:t>
            </a:r>
          </a:p>
          <a:p>
            <a:pPr>
              <a:lnSpc>
                <a:spcPct val="120000"/>
              </a:lnSpc>
              <a:spcBef>
                <a:spcPts val="0"/>
              </a:spcBef>
            </a:pPr>
            <a:r>
              <a:rPr lang="fr-FR" sz="1800" dirty="0"/>
              <a:t>Tuteur scientifique : </a:t>
            </a:r>
            <a:r>
              <a:rPr lang="fr-FR" sz="1800" dirty="0" err="1"/>
              <a:t>Jarir</a:t>
            </a:r>
            <a:r>
              <a:rPr lang="fr-FR" sz="1800" dirty="0"/>
              <a:t> MAHFOUD</a:t>
            </a:r>
          </a:p>
          <a:p>
            <a:pPr>
              <a:lnSpc>
                <a:spcPct val="120000"/>
              </a:lnSpc>
              <a:spcBef>
                <a:spcPts val="0"/>
              </a:spcBef>
            </a:pPr>
            <a:r>
              <a:rPr lang="fr-FR" sz="1800" dirty="0"/>
              <a:t>Organisme commanditaire : CEFREPADE</a:t>
            </a:r>
          </a:p>
          <a:p>
            <a:pPr>
              <a:lnSpc>
                <a:spcPct val="120000"/>
              </a:lnSpc>
              <a:spcBef>
                <a:spcPts val="0"/>
              </a:spcBef>
            </a:pPr>
            <a:r>
              <a:rPr lang="fr-FR" sz="1800" dirty="0"/>
              <a:t>Contact de l’organisme : Pascale MARTEL-NAQUIN</a:t>
            </a:r>
          </a:p>
        </p:txBody>
      </p:sp>
      <p:sp>
        <p:nvSpPr>
          <p:cNvPr id="8" name="Text Placeholder 4">
            <a:extLst>
              <a:ext uri="{FF2B5EF4-FFF2-40B4-BE49-F238E27FC236}">
                <a16:creationId xmlns:a16="http://schemas.microsoft.com/office/drawing/2014/main" id="{9E1F2A87-2F39-4A3F-9FE6-FCA8C9681026}"/>
              </a:ext>
            </a:extLst>
          </p:cNvPr>
          <p:cNvSpPr txBox="1">
            <a:spLocks/>
          </p:cNvSpPr>
          <p:nvPr/>
        </p:nvSpPr>
        <p:spPr>
          <a:xfrm>
            <a:off x="213360" y="1156463"/>
            <a:ext cx="3064042" cy="317594"/>
          </a:xfrm>
          <a:prstGeom prst="rect">
            <a:avLst/>
          </a:prstGeom>
        </p:spPr>
        <p:txBody>
          <a:bodyPr vert="horz" lIns="91440" tIns="45720" rIns="91440" bIns="45720" rtlCol="0">
            <a:normAutofit fontScale="92500" lnSpcReduction="10000"/>
          </a:bodyPr>
          <a:lstStyle>
            <a:lvl1pPr marL="0" indent="0" algn="r" defTabSz="914400" rtl="0" eaLnBrk="1" latinLnBrk="0" hangingPunct="1">
              <a:lnSpc>
                <a:spcPct val="90000"/>
              </a:lnSpc>
              <a:spcBef>
                <a:spcPts val="1000"/>
              </a:spcBef>
              <a:buFont typeface="Arial" panose="020B0604020202020204" pitchFamily="34" charset="0"/>
              <a:buNone/>
              <a:defRPr sz="2000" kern="1200">
                <a:solidFill>
                  <a:schemeClr val="accent3">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sz="1800" dirty="0">
                <a:solidFill>
                  <a:schemeClr val="tx1"/>
                </a:solidFill>
              </a:rPr>
              <a:t>Département Génie Mécanique</a:t>
            </a:r>
          </a:p>
        </p:txBody>
      </p:sp>
      <p:pic>
        <p:nvPicPr>
          <p:cNvPr id="9" name="Image 26">
            <a:extLst>
              <a:ext uri="{FF2B5EF4-FFF2-40B4-BE49-F238E27FC236}">
                <a16:creationId xmlns:a16="http://schemas.microsoft.com/office/drawing/2014/main" id="{009B3261-5DAB-4817-899B-77FEF0D0495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533514" y="5903495"/>
            <a:ext cx="485374" cy="864453"/>
          </a:xfrm>
          <a:prstGeom prst="rect">
            <a:avLst/>
          </a:prstGeom>
        </p:spPr>
      </p:pic>
      <p:sp>
        <p:nvSpPr>
          <p:cNvPr id="7" name="Rectangle 6">
            <a:extLst>
              <a:ext uri="{FF2B5EF4-FFF2-40B4-BE49-F238E27FC236}">
                <a16:creationId xmlns:a16="http://schemas.microsoft.com/office/drawing/2014/main" id="{200A7047-950D-49A5-ACC7-3B693CB98B7B}"/>
              </a:ext>
            </a:extLst>
          </p:cNvPr>
          <p:cNvSpPr/>
          <p:nvPr/>
        </p:nvSpPr>
        <p:spPr>
          <a:xfrm>
            <a:off x="11087100" y="6418402"/>
            <a:ext cx="278463" cy="2099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8274410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35EDF2-30CA-4100-BB72-70B8FF420053}"/>
              </a:ext>
            </a:extLst>
          </p:cNvPr>
          <p:cNvSpPr>
            <a:spLocks noGrp="1"/>
          </p:cNvSpPr>
          <p:nvPr>
            <p:ph type="title"/>
          </p:nvPr>
        </p:nvSpPr>
        <p:spPr/>
        <p:txBody>
          <a:bodyPr/>
          <a:lstStyle/>
          <a:p>
            <a:pPr>
              <a:lnSpc>
                <a:spcPct val="70000"/>
              </a:lnSpc>
            </a:pPr>
            <a:r>
              <a:rPr lang="fr-FR" dirty="0"/>
              <a:t>1. Contexte</a:t>
            </a:r>
            <a:br>
              <a:rPr lang="fr-FR" dirty="0"/>
            </a:br>
            <a:r>
              <a:rPr lang="fr-FR" sz="2400" dirty="0"/>
              <a:t>Projet de valorisation</a:t>
            </a:r>
            <a:endParaRPr lang="fr-FR" dirty="0"/>
          </a:p>
        </p:txBody>
      </p:sp>
      <p:sp>
        <p:nvSpPr>
          <p:cNvPr id="3" name="Espace réservé du numéro de diapositive 2">
            <a:extLst>
              <a:ext uri="{FF2B5EF4-FFF2-40B4-BE49-F238E27FC236}">
                <a16:creationId xmlns:a16="http://schemas.microsoft.com/office/drawing/2014/main" id="{A41B18BD-4F1B-42EC-AF7E-BF11CB7940EC}"/>
              </a:ext>
            </a:extLst>
          </p:cNvPr>
          <p:cNvSpPr>
            <a:spLocks noGrp="1"/>
          </p:cNvSpPr>
          <p:nvPr>
            <p:ph type="sldNum" sz="quarter" idx="12"/>
          </p:nvPr>
        </p:nvSpPr>
        <p:spPr>
          <a:xfrm>
            <a:off x="9435366" y="6492875"/>
            <a:ext cx="2743200" cy="365125"/>
          </a:xfrm>
        </p:spPr>
        <p:txBody>
          <a:bodyPr/>
          <a:lstStyle/>
          <a:p>
            <a:fld id="{27C6CCC6-2BE5-4E42-96A4-D1E8E81A3D8E}" type="slidenum">
              <a:rPr lang="de-DE" smtClean="0"/>
              <a:t>10</a:t>
            </a:fld>
            <a:endParaRPr lang="de-DE" dirty="0"/>
          </a:p>
        </p:txBody>
      </p:sp>
      <p:grpSp>
        <p:nvGrpSpPr>
          <p:cNvPr id="7" name="Group 6">
            <a:extLst>
              <a:ext uri="{FF2B5EF4-FFF2-40B4-BE49-F238E27FC236}">
                <a16:creationId xmlns:a16="http://schemas.microsoft.com/office/drawing/2014/main" id="{DC4F5477-4A2E-4D7E-BE1A-5673EB69EC3C}"/>
              </a:ext>
            </a:extLst>
          </p:cNvPr>
          <p:cNvGrpSpPr/>
          <p:nvPr/>
        </p:nvGrpSpPr>
        <p:grpSpPr>
          <a:xfrm>
            <a:off x="7468212" y="2385180"/>
            <a:ext cx="4018140" cy="3781584"/>
            <a:chOff x="1973305" y="56515"/>
            <a:chExt cx="1985708" cy="1773438"/>
          </a:xfrm>
        </p:grpSpPr>
        <p:pic>
          <p:nvPicPr>
            <p:cNvPr id="8" name="Picture 7">
              <a:extLst>
                <a:ext uri="{FF2B5EF4-FFF2-40B4-BE49-F238E27FC236}">
                  <a16:creationId xmlns:a16="http://schemas.microsoft.com/office/drawing/2014/main" id="{41D04CBC-4AC9-4D9A-AF82-D176E714ECC0}"/>
                </a:ext>
              </a:extLst>
            </p:cNvPr>
            <p:cNvPicPr>
              <a:picLocks noChangeAspect="1"/>
            </p:cNvPicPr>
            <p:nvPr/>
          </p:nvPicPr>
          <p:blipFill rotWithShape="1">
            <a:blip r:embed="rId3">
              <a:extLst>
                <a:ext uri="{28A0092B-C50C-407E-A947-70E740481C1C}">
                  <a14:useLocalDpi xmlns:a14="http://schemas.microsoft.com/office/drawing/2010/main" val="0"/>
                </a:ext>
              </a:extLst>
            </a:blip>
            <a:srcRect l="19017" t="11390" r="51689" b="33708"/>
            <a:stretch/>
          </p:blipFill>
          <p:spPr bwMode="auto">
            <a:xfrm>
              <a:off x="1973305" y="56515"/>
              <a:ext cx="1985708" cy="1773438"/>
            </a:xfrm>
            <a:prstGeom prst="rect">
              <a:avLst/>
            </a:prstGeom>
            <a:ln>
              <a:noFill/>
            </a:ln>
            <a:extLst>
              <a:ext uri="{53640926-AAD7-44D8-BBD7-CCE9431645EC}">
                <a14:shadowObscured xmlns:a14="http://schemas.microsoft.com/office/drawing/2010/main"/>
              </a:ext>
            </a:extLst>
          </p:spPr>
        </p:pic>
        <p:sp>
          <p:nvSpPr>
            <p:cNvPr id="9" name="Oval 8">
              <a:extLst>
                <a:ext uri="{FF2B5EF4-FFF2-40B4-BE49-F238E27FC236}">
                  <a16:creationId xmlns:a16="http://schemas.microsoft.com/office/drawing/2014/main" id="{4CBFEF42-E8A5-4A46-A540-F9B93707711A}"/>
                </a:ext>
              </a:extLst>
            </p:cNvPr>
            <p:cNvSpPr/>
            <p:nvPr/>
          </p:nvSpPr>
          <p:spPr>
            <a:xfrm rot="1013542">
              <a:off x="3115310" y="447040"/>
              <a:ext cx="585811" cy="25846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grpSp>
      <p:sp>
        <p:nvSpPr>
          <p:cNvPr id="10" name="Espace réservé du contenu 3">
            <a:extLst>
              <a:ext uri="{FF2B5EF4-FFF2-40B4-BE49-F238E27FC236}">
                <a16:creationId xmlns:a16="http://schemas.microsoft.com/office/drawing/2014/main" id="{F1DECE79-33E8-48A0-A239-E3F2310EE360}"/>
              </a:ext>
            </a:extLst>
          </p:cNvPr>
          <p:cNvSpPr>
            <a:spLocks noGrp="1"/>
          </p:cNvSpPr>
          <p:nvPr>
            <p:ph sz="half" idx="13"/>
          </p:nvPr>
        </p:nvSpPr>
        <p:spPr>
          <a:xfrm>
            <a:off x="7468212" y="1784677"/>
            <a:ext cx="4018140" cy="694574"/>
          </a:xfrm>
        </p:spPr>
        <p:txBody>
          <a:bodyPr>
            <a:normAutofit/>
          </a:bodyPr>
          <a:lstStyle/>
          <a:p>
            <a:pPr marL="0" indent="0" algn="ctr">
              <a:buNone/>
            </a:pPr>
            <a:r>
              <a:rPr lang="fr-FR" sz="2400" dirty="0"/>
              <a:t>10 communes concernées</a:t>
            </a:r>
          </a:p>
        </p:txBody>
      </p:sp>
      <p:grpSp>
        <p:nvGrpSpPr>
          <p:cNvPr id="12" name="Group 11">
            <a:extLst>
              <a:ext uri="{FF2B5EF4-FFF2-40B4-BE49-F238E27FC236}">
                <a16:creationId xmlns:a16="http://schemas.microsoft.com/office/drawing/2014/main" id="{E57A2EE8-91B7-423C-B8EB-3CFE95A52CFD}"/>
              </a:ext>
            </a:extLst>
          </p:cNvPr>
          <p:cNvGrpSpPr/>
          <p:nvPr/>
        </p:nvGrpSpPr>
        <p:grpSpPr>
          <a:xfrm>
            <a:off x="413618" y="3615491"/>
            <a:ext cx="6690916" cy="2634666"/>
            <a:chOff x="332086" y="2560559"/>
            <a:chExt cx="6690916" cy="2634666"/>
          </a:xfrm>
        </p:grpSpPr>
        <p:sp>
          <p:nvSpPr>
            <p:cNvPr id="11" name="Espace réservé du contenu 3">
              <a:extLst>
                <a:ext uri="{FF2B5EF4-FFF2-40B4-BE49-F238E27FC236}">
                  <a16:creationId xmlns:a16="http://schemas.microsoft.com/office/drawing/2014/main" id="{A03A47BA-82E2-4613-B1D6-E65CEACC4F8F}"/>
                </a:ext>
              </a:extLst>
            </p:cNvPr>
            <p:cNvSpPr txBox="1">
              <a:spLocks/>
            </p:cNvSpPr>
            <p:nvPr/>
          </p:nvSpPr>
          <p:spPr>
            <a:xfrm>
              <a:off x="332086" y="2560559"/>
              <a:ext cx="6690916" cy="263466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C00000"/>
                </a:buClr>
                <a:buFont typeface="Wingdings" panose="05000000000000000000" pitchFamily="2" charset="2"/>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Calibri" panose="020F0502020204030204" pitchFamily="34" charset="0"/>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400" dirty="0">
                  <a:solidFill>
                    <a:schemeClr val="tx1"/>
                  </a:solidFill>
                </a:rPr>
                <a:t>Double objectif :</a:t>
              </a:r>
            </a:p>
            <a:p>
              <a:pPr marL="0" indent="0">
                <a:buNone/>
              </a:pPr>
              <a:endParaRPr lang="fr-FR" sz="2400" dirty="0">
                <a:solidFill>
                  <a:schemeClr val="tx1"/>
                </a:solidFill>
              </a:endParaRPr>
            </a:p>
            <a:p>
              <a:pPr marL="0" indent="0">
                <a:lnSpc>
                  <a:spcPct val="100000"/>
                </a:lnSpc>
                <a:buNone/>
              </a:pPr>
              <a:r>
                <a:rPr lang="fr-FR" sz="2400" dirty="0">
                  <a:solidFill>
                    <a:schemeClr val="tx1"/>
                  </a:solidFill>
                </a:rPr>
                <a:t>	Mise en place d’une filière de collecte &amp; tri </a:t>
              </a:r>
            </a:p>
            <a:p>
              <a:pPr>
                <a:lnSpc>
                  <a:spcPct val="100000"/>
                </a:lnSpc>
              </a:pPr>
              <a:endParaRPr lang="fr-FR" sz="2400" dirty="0">
                <a:solidFill>
                  <a:schemeClr val="tx1"/>
                </a:solidFill>
              </a:endParaRPr>
            </a:p>
            <a:p>
              <a:pPr marL="0" indent="0">
                <a:lnSpc>
                  <a:spcPct val="100000"/>
                </a:lnSpc>
                <a:buNone/>
              </a:pPr>
              <a:r>
                <a:rPr lang="fr-FR" sz="2400" dirty="0">
                  <a:solidFill>
                    <a:schemeClr val="tx1"/>
                  </a:solidFill>
                </a:rPr>
                <a:t>	Construction d’une usine de pyrolyse</a:t>
              </a:r>
            </a:p>
          </p:txBody>
        </p:sp>
        <p:pic>
          <p:nvPicPr>
            <p:cNvPr id="1026" name="Picture 2" descr="Factory Icon 1589936">
              <a:extLst>
                <a:ext uri="{FF2B5EF4-FFF2-40B4-BE49-F238E27FC236}">
                  <a16:creationId xmlns:a16="http://schemas.microsoft.com/office/drawing/2014/main" id="{4FC45369-6307-464A-9C5C-7FE45F732C57}"/>
                </a:ext>
              </a:extLst>
            </p:cNvPr>
            <p:cNvPicPr>
              <a:picLocks noChangeAspect="1" noChangeArrowheads="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06520" y="4179206"/>
              <a:ext cx="851908" cy="85190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lastic waste Icon 3898094">
              <a:extLst>
                <a:ext uri="{FF2B5EF4-FFF2-40B4-BE49-F238E27FC236}">
                  <a16:creationId xmlns:a16="http://schemas.microsoft.com/office/drawing/2014/main" id="{D0F22F1E-6384-4EF5-9CAF-FC3240CEB084}"/>
                </a:ext>
              </a:extLst>
            </p:cNvPr>
            <p:cNvPicPr>
              <a:picLocks noChangeAspect="1" noChangeArrowheads="1"/>
            </p:cNvPicPr>
            <p:nvPr/>
          </p:nvPicPr>
          <p:blipFill>
            <a:blip r:embed="rId5">
              <a:duotone>
                <a:schemeClr val="accent1">
                  <a:shade val="45000"/>
                  <a:satMod val="135000"/>
                </a:schemeClr>
                <a:prstClr val="white"/>
              </a:duotone>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a:stretch>
              <a:fillRect/>
            </a:stretch>
          </p:blipFill>
          <p:spPr bwMode="auto">
            <a:xfrm>
              <a:off x="369303" y="3221657"/>
              <a:ext cx="926343" cy="926343"/>
            </a:xfrm>
            <a:prstGeom prst="rect">
              <a:avLst/>
            </a:prstGeom>
            <a:noFill/>
            <a:extLst>
              <a:ext uri="{909E8E84-426E-40DD-AFC4-6F175D3DCCD1}">
                <a14:hiddenFill xmlns:a14="http://schemas.microsoft.com/office/drawing/2010/main">
                  <a:solidFill>
                    <a:srgbClr val="FFFFFF"/>
                  </a:solidFill>
                </a14:hiddenFill>
              </a:ext>
            </a:extLst>
          </p:spPr>
        </p:pic>
      </p:grpSp>
      <p:pic>
        <p:nvPicPr>
          <p:cNvPr id="4" name="Picture 2">
            <a:extLst>
              <a:ext uri="{FF2B5EF4-FFF2-40B4-BE49-F238E27FC236}">
                <a16:creationId xmlns:a16="http://schemas.microsoft.com/office/drawing/2014/main" id="{ADE9D975-F02F-47A9-B7F8-AF88AC4FE9B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73505" y="1394660"/>
            <a:ext cx="5467350" cy="1847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478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1540C291-3BA7-4074-ABA7-DCF20FEFC2AE}"/>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83" name="think-cell Slide" r:id="rId6" imgW="416" imgH="416" progId="TCLayout.ActiveDocument.1">
                  <p:embed/>
                </p:oleObj>
              </mc:Choice>
              <mc:Fallback>
                <p:oleObj name="think-cell Slide" r:id="rId6" imgW="416" imgH="416" progId="TCLayout.ActiveDocument.1">
                  <p:embed/>
                  <p:pic>
                    <p:nvPicPr>
                      <p:cNvPr id="4" name="Object 3" hidden="1">
                        <a:extLst>
                          <a:ext uri="{FF2B5EF4-FFF2-40B4-BE49-F238E27FC236}">
                            <a16:creationId xmlns:a16="http://schemas.microsoft.com/office/drawing/2014/main" id="{1540C291-3BA7-4074-ABA7-DCF20FEFC2AE}"/>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Espace réservé du numéro de diapositive 4">
            <a:extLst>
              <a:ext uri="{FF2B5EF4-FFF2-40B4-BE49-F238E27FC236}">
                <a16:creationId xmlns:a16="http://schemas.microsoft.com/office/drawing/2014/main" id="{BFB922B9-763B-4553-9C8A-CA05917D58CC}"/>
              </a:ext>
            </a:extLst>
          </p:cNvPr>
          <p:cNvSpPr>
            <a:spLocks noGrp="1"/>
          </p:cNvSpPr>
          <p:nvPr>
            <p:ph type="sldNum" sz="quarter" idx="12"/>
          </p:nvPr>
        </p:nvSpPr>
        <p:spPr>
          <a:xfrm>
            <a:off x="9448800" y="6479435"/>
            <a:ext cx="2743200" cy="365125"/>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fld id="{3D70A908-3B3A-43F2-B45C-3C6ACD5D31D1}" type="slidenum">
              <a:rPr kumimoji="0" lang="fr-FR" sz="1000" b="0" i="0" u="none" strike="noStrike" kern="1200" cap="none" spc="0" normalizeH="0" baseline="0" noProof="0" smtClean="0">
                <a:ln>
                  <a:noFill/>
                </a:ln>
                <a:solidFill>
                  <a:srgbClr val="63666A"/>
                </a:solidFill>
                <a:effectLst/>
                <a:uLnTx/>
                <a:uFillTx/>
                <a:latin typeface="Malgun Gothic"/>
                <a:ea typeface="+mn-ea"/>
                <a:cs typeface="+mn-cs"/>
              </a:rPr>
              <a:pPr marL="0" marR="0" lvl="0" indent="0" defTabSz="914400" rtl="0" eaLnBrk="1" fontAlgn="auto" latinLnBrk="0" hangingPunct="1">
                <a:lnSpc>
                  <a:spcPct val="100000"/>
                </a:lnSpc>
                <a:spcBef>
                  <a:spcPts val="0"/>
                </a:spcBef>
                <a:spcAft>
                  <a:spcPts val="0"/>
                </a:spcAft>
                <a:buClrTx/>
                <a:buSzTx/>
                <a:buFontTx/>
                <a:buNone/>
                <a:tabLst/>
                <a:defRPr/>
              </a:pPr>
              <a:t>11</a:t>
            </a:fld>
            <a:endParaRPr kumimoji="0" lang="fr-FR" sz="1000" b="0" i="0" u="none" strike="noStrike" kern="1200" cap="none" spc="0" normalizeH="0" baseline="0" noProof="0" dirty="0">
              <a:ln>
                <a:noFill/>
              </a:ln>
              <a:solidFill>
                <a:srgbClr val="63666A"/>
              </a:solidFill>
              <a:effectLst/>
              <a:uLnTx/>
              <a:uFillTx/>
              <a:latin typeface="Malgun Gothic"/>
              <a:ea typeface="+mn-ea"/>
              <a:cs typeface="+mn-cs"/>
            </a:endParaRPr>
          </a:p>
        </p:txBody>
      </p:sp>
      <p:sp>
        <p:nvSpPr>
          <p:cNvPr id="3" name="BJPseudoFooter">
            <a:extLst>
              <a:ext uri="{FF2B5EF4-FFF2-40B4-BE49-F238E27FC236}">
                <a16:creationId xmlns:a16="http://schemas.microsoft.com/office/drawing/2014/main" id="{E8F9FE01-DC53-4937-9FAD-23300B839F42}"/>
              </a:ext>
            </a:extLst>
          </p:cNvPr>
          <p:cNvSpPr txBox="1"/>
          <p:nvPr>
            <p:custDataLst>
              <p:tags r:id="rId3"/>
            </p:custDataLst>
          </p:nvPr>
        </p:nvSpPr>
        <p:spPr>
          <a:xfrm>
            <a:off x="127000" y="6737578"/>
            <a:ext cx="11938000" cy="107722"/>
          </a:xfrm>
          <a:prstGeom prst="rect">
            <a:avLst/>
          </a:prstGeom>
          <a:noFill/>
        </p:spPr>
        <p:txBody>
          <a:bodyPr vert="horz"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 </a:t>
            </a:r>
            <a:endParaRPr kumimoji="0" lang="de-DE" sz="1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grpSp>
        <p:nvGrpSpPr>
          <p:cNvPr id="47" name="Groupe 46">
            <a:extLst>
              <a:ext uri="{FF2B5EF4-FFF2-40B4-BE49-F238E27FC236}">
                <a16:creationId xmlns:a16="http://schemas.microsoft.com/office/drawing/2014/main" id="{57D5FAD6-3223-4531-A8A1-7E9F02842D13}"/>
              </a:ext>
            </a:extLst>
          </p:cNvPr>
          <p:cNvGrpSpPr/>
          <p:nvPr/>
        </p:nvGrpSpPr>
        <p:grpSpPr>
          <a:xfrm>
            <a:off x="2158212" y="5162907"/>
            <a:ext cx="7722412" cy="763736"/>
            <a:chOff x="592916" y="1161597"/>
            <a:chExt cx="9549705" cy="763736"/>
          </a:xfrm>
        </p:grpSpPr>
        <p:sp>
          <p:nvSpPr>
            <p:cNvPr id="48" name="Rectangle 47">
              <a:extLst>
                <a:ext uri="{FF2B5EF4-FFF2-40B4-BE49-F238E27FC236}">
                  <a16:creationId xmlns:a16="http://schemas.microsoft.com/office/drawing/2014/main" id="{D00C917F-E47D-42D9-9B2D-8997685D5011}"/>
                </a:ext>
              </a:extLst>
            </p:cNvPr>
            <p:cNvSpPr/>
            <p:nvPr/>
          </p:nvSpPr>
          <p:spPr>
            <a:xfrm>
              <a:off x="1153213" y="1161597"/>
              <a:ext cx="8989408" cy="7637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ECECEC"/>
                </a:solidFill>
                <a:effectLst/>
                <a:uLnTx/>
                <a:uFillTx/>
                <a:latin typeface="Malgun Gothic"/>
                <a:ea typeface="+mn-ea"/>
                <a:cs typeface="+mn-cs"/>
              </a:endParaRPr>
            </a:p>
          </p:txBody>
        </p:sp>
        <p:sp>
          <p:nvSpPr>
            <p:cNvPr id="49" name="Rectangle 48">
              <a:extLst>
                <a:ext uri="{FF2B5EF4-FFF2-40B4-BE49-F238E27FC236}">
                  <a16:creationId xmlns:a16="http://schemas.microsoft.com/office/drawing/2014/main" id="{9B7B3E65-9A41-4C57-981F-4BB3A7881E4B}"/>
                </a:ext>
              </a:extLst>
            </p:cNvPr>
            <p:cNvSpPr/>
            <p:nvPr/>
          </p:nvSpPr>
          <p:spPr>
            <a:xfrm>
              <a:off x="1677610" y="1355924"/>
              <a:ext cx="8136138" cy="380480"/>
            </a:xfrm>
            <a:prstGeom prst="rect">
              <a:avLst/>
            </a:prstGeom>
          </p:spPr>
          <p:txBody>
            <a:bodyPr wrap="square" lIns="36000" tIns="36000" rIns="36000" bIns="3600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i="0" u="none" strike="noStrike" kern="1200" cap="none" spc="0" normalizeH="0" baseline="0" dirty="0">
                  <a:ln>
                    <a:noFill/>
                  </a:ln>
                  <a:solidFill>
                    <a:schemeClr val="bg2">
                      <a:lumMod val="75000"/>
                    </a:schemeClr>
                  </a:solidFill>
                  <a:effectLst/>
                  <a:uLnTx/>
                  <a:uFillTx/>
                  <a:ea typeface="Malgun Gothic" panose="020B0503020000020004" pitchFamily="34" charset="-127"/>
                  <a:cs typeface="+mn-cs"/>
                </a:rPr>
                <a:t>Conclusion</a:t>
              </a:r>
              <a:endParaRPr kumimoji="0" lang="fr-FR" sz="2800" i="0" u="none" strike="noStrike" kern="0" cap="none" spc="0" normalizeH="0" baseline="0" dirty="0">
                <a:ln>
                  <a:noFill/>
                </a:ln>
                <a:solidFill>
                  <a:schemeClr val="bg2">
                    <a:lumMod val="75000"/>
                  </a:schemeClr>
                </a:solidFill>
                <a:effectLst/>
                <a:uLnTx/>
                <a:uFillTx/>
                <a:ea typeface="Malgun Gothic" panose="020B0503020000020004" pitchFamily="34" charset="-127"/>
                <a:cs typeface="+mn-cs"/>
              </a:endParaRPr>
            </a:p>
          </p:txBody>
        </p:sp>
        <p:sp>
          <p:nvSpPr>
            <p:cNvPr id="50" name="Rectangle 49">
              <a:extLst>
                <a:ext uri="{FF2B5EF4-FFF2-40B4-BE49-F238E27FC236}">
                  <a16:creationId xmlns:a16="http://schemas.microsoft.com/office/drawing/2014/main" id="{0AB8641E-D789-4AB5-98FE-136EE7A9B73A}"/>
                </a:ext>
              </a:extLst>
            </p:cNvPr>
            <p:cNvSpPr/>
            <p:nvPr/>
          </p:nvSpPr>
          <p:spPr>
            <a:xfrm>
              <a:off x="592916" y="1272576"/>
              <a:ext cx="769620" cy="539408"/>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kern="0" dirty="0">
                  <a:solidFill>
                    <a:prstClr val="white"/>
                  </a:solidFill>
                  <a:latin typeface="Malgun Gothic" panose="020B0503020000020004" pitchFamily="34" charset="-127"/>
                  <a:ea typeface="Malgun Gothic" panose="020B0503020000020004" pitchFamily="34" charset="-127"/>
                </a:rPr>
                <a:t>5</a:t>
              </a:r>
              <a:endParaRPr kumimoji="0" lang="fr-FR" sz="2000" b="0" i="0" u="none" strike="noStrike" kern="0" cap="none" spc="0" normalizeH="0" baseline="0" noProof="0" dirty="0">
                <a:ln>
                  <a:noFill/>
                </a:ln>
                <a:solidFill>
                  <a:prstClr val="white"/>
                </a:solidFill>
                <a:effectLst/>
                <a:uLnTx/>
                <a:uFillTx/>
                <a:latin typeface="Malgun Gothic" panose="020B0503020000020004" pitchFamily="34" charset="-127"/>
                <a:ea typeface="Malgun Gothic" panose="020B0503020000020004" pitchFamily="34" charset="-127"/>
                <a:cs typeface="+mn-cs"/>
              </a:endParaRPr>
            </a:p>
          </p:txBody>
        </p:sp>
      </p:grpSp>
      <p:grpSp>
        <p:nvGrpSpPr>
          <p:cNvPr id="34" name="Groupe 24">
            <a:extLst>
              <a:ext uri="{FF2B5EF4-FFF2-40B4-BE49-F238E27FC236}">
                <a16:creationId xmlns:a16="http://schemas.microsoft.com/office/drawing/2014/main" id="{A3D05FAE-BBFB-40AF-9A63-638CE511E344}"/>
              </a:ext>
            </a:extLst>
          </p:cNvPr>
          <p:cNvGrpSpPr/>
          <p:nvPr/>
        </p:nvGrpSpPr>
        <p:grpSpPr>
          <a:xfrm>
            <a:off x="2171101" y="2513401"/>
            <a:ext cx="7709525" cy="763736"/>
            <a:chOff x="592916" y="1161597"/>
            <a:chExt cx="9547189" cy="763736"/>
          </a:xfrm>
        </p:grpSpPr>
        <p:sp>
          <p:nvSpPr>
            <p:cNvPr id="35" name="Rectangle 34">
              <a:extLst>
                <a:ext uri="{FF2B5EF4-FFF2-40B4-BE49-F238E27FC236}">
                  <a16:creationId xmlns:a16="http://schemas.microsoft.com/office/drawing/2014/main" id="{B800D7BB-2EDD-42CB-ACCA-8E94E8FA39AF}"/>
                </a:ext>
              </a:extLst>
            </p:cNvPr>
            <p:cNvSpPr/>
            <p:nvPr/>
          </p:nvSpPr>
          <p:spPr>
            <a:xfrm>
              <a:off x="1153213" y="1161597"/>
              <a:ext cx="8986892" cy="7637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ECECEC"/>
                </a:solidFill>
                <a:effectLst/>
                <a:uLnTx/>
                <a:uFillTx/>
                <a:latin typeface="Malgun Gothic"/>
                <a:ea typeface="+mn-ea"/>
                <a:cs typeface="+mn-cs"/>
              </a:endParaRPr>
            </a:p>
          </p:txBody>
        </p:sp>
        <p:sp>
          <p:nvSpPr>
            <p:cNvPr id="36" name="Rectangle 35">
              <a:extLst>
                <a:ext uri="{FF2B5EF4-FFF2-40B4-BE49-F238E27FC236}">
                  <a16:creationId xmlns:a16="http://schemas.microsoft.com/office/drawing/2014/main" id="{A114892F-C56E-43DB-9556-4DE30F3CAB67}"/>
                </a:ext>
              </a:extLst>
            </p:cNvPr>
            <p:cNvSpPr/>
            <p:nvPr/>
          </p:nvSpPr>
          <p:spPr>
            <a:xfrm>
              <a:off x="1677610" y="1294370"/>
              <a:ext cx="8167647" cy="503590"/>
            </a:xfrm>
            <a:prstGeom prst="rect">
              <a:avLst/>
            </a:prstGeom>
          </p:spPr>
          <p:txBody>
            <a:bodyPr wrap="square" lIns="36000" tIns="36000" rIns="36000" bIns="3600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dirty="0">
                  <a:ln>
                    <a:noFill/>
                  </a:ln>
                  <a:solidFill>
                    <a:srgbClr val="63666A"/>
                  </a:solidFill>
                  <a:effectLst/>
                  <a:uLnTx/>
                  <a:uFillTx/>
                  <a:ea typeface="Malgun Gothic" panose="020B0503020000020004" pitchFamily="34" charset="-127"/>
                  <a:cs typeface="+mn-cs"/>
                </a:rPr>
                <a:t>Sujet du PRI</a:t>
              </a:r>
              <a:endParaRPr kumimoji="0" lang="fr-FR" sz="2800" b="0" i="0" u="none" strike="noStrike" kern="0" cap="none" spc="0" normalizeH="0" baseline="0" dirty="0">
                <a:ln>
                  <a:noFill/>
                </a:ln>
                <a:solidFill>
                  <a:srgbClr val="63666A"/>
                </a:solidFill>
                <a:effectLst/>
                <a:uLnTx/>
                <a:uFillTx/>
                <a:ea typeface="Malgun Gothic" panose="020B0503020000020004" pitchFamily="34" charset="-127"/>
                <a:cs typeface="+mn-cs"/>
              </a:endParaRPr>
            </a:p>
          </p:txBody>
        </p:sp>
        <p:sp>
          <p:nvSpPr>
            <p:cNvPr id="51" name="Rectangle 50">
              <a:extLst>
                <a:ext uri="{FF2B5EF4-FFF2-40B4-BE49-F238E27FC236}">
                  <a16:creationId xmlns:a16="http://schemas.microsoft.com/office/drawing/2014/main" id="{1E85FB98-740E-4ACC-A8B2-06678C57F8BE}"/>
                </a:ext>
              </a:extLst>
            </p:cNvPr>
            <p:cNvSpPr/>
            <p:nvPr/>
          </p:nvSpPr>
          <p:spPr>
            <a:xfrm>
              <a:off x="592916" y="1272576"/>
              <a:ext cx="769620" cy="539408"/>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0" cap="none" spc="0" normalizeH="0" baseline="0" noProof="0" dirty="0">
                  <a:ln>
                    <a:noFill/>
                  </a:ln>
                  <a:solidFill>
                    <a:prstClr val="white"/>
                  </a:solidFill>
                  <a:effectLst/>
                  <a:uLnTx/>
                  <a:uFillTx/>
                  <a:latin typeface="Malgun Gothic" panose="020B0503020000020004" pitchFamily="34" charset="-127"/>
                  <a:ea typeface="Malgun Gothic" panose="020B0503020000020004" pitchFamily="34" charset="-127"/>
                  <a:cs typeface="+mn-cs"/>
                </a:rPr>
                <a:t>2</a:t>
              </a:r>
            </a:p>
          </p:txBody>
        </p:sp>
      </p:grpSp>
      <p:grpSp>
        <p:nvGrpSpPr>
          <p:cNvPr id="22" name="Groupe 21">
            <a:extLst>
              <a:ext uri="{FF2B5EF4-FFF2-40B4-BE49-F238E27FC236}">
                <a16:creationId xmlns:a16="http://schemas.microsoft.com/office/drawing/2014/main" id="{9911A520-287F-4EB3-B569-39737C3F3D6F}"/>
              </a:ext>
            </a:extLst>
          </p:cNvPr>
          <p:cNvGrpSpPr/>
          <p:nvPr/>
        </p:nvGrpSpPr>
        <p:grpSpPr>
          <a:xfrm>
            <a:off x="2171101" y="1672481"/>
            <a:ext cx="7709527" cy="763736"/>
            <a:chOff x="592916" y="1161597"/>
            <a:chExt cx="9547191" cy="763736"/>
          </a:xfrm>
        </p:grpSpPr>
        <p:sp>
          <p:nvSpPr>
            <p:cNvPr id="23" name="Rectangle 22">
              <a:extLst>
                <a:ext uri="{FF2B5EF4-FFF2-40B4-BE49-F238E27FC236}">
                  <a16:creationId xmlns:a16="http://schemas.microsoft.com/office/drawing/2014/main" id="{DD8175EC-F149-4B43-9E9E-BBB529102837}"/>
                </a:ext>
              </a:extLst>
            </p:cNvPr>
            <p:cNvSpPr/>
            <p:nvPr/>
          </p:nvSpPr>
          <p:spPr>
            <a:xfrm>
              <a:off x="1153214" y="1161597"/>
              <a:ext cx="8986893" cy="7637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ECECEC"/>
                </a:solidFill>
                <a:effectLst/>
                <a:uLnTx/>
                <a:uFillTx/>
                <a:latin typeface="Malgun Gothic"/>
                <a:ea typeface="+mn-ea"/>
                <a:cs typeface="+mn-cs"/>
              </a:endParaRPr>
            </a:p>
          </p:txBody>
        </p:sp>
        <p:sp>
          <p:nvSpPr>
            <p:cNvPr id="24" name="Rectangle 23">
              <a:extLst>
                <a:ext uri="{FF2B5EF4-FFF2-40B4-BE49-F238E27FC236}">
                  <a16:creationId xmlns:a16="http://schemas.microsoft.com/office/drawing/2014/main" id="{31099B07-03A4-4B07-8AAF-A2E2096C5D9B}"/>
                </a:ext>
              </a:extLst>
            </p:cNvPr>
            <p:cNvSpPr/>
            <p:nvPr/>
          </p:nvSpPr>
          <p:spPr>
            <a:xfrm>
              <a:off x="1677612" y="1355924"/>
              <a:ext cx="8167646" cy="380480"/>
            </a:xfrm>
            <a:prstGeom prst="rect">
              <a:avLst/>
            </a:prstGeom>
          </p:spPr>
          <p:txBody>
            <a:bodyPr wrap="square" lIns="36000" tIns="36000" rIns="36000" bIns="3600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i="0" u="none" strike="noStrike" kern="1200" cap="none" spc="0" normalizeH="0" baseline="0" dirty="0">
                  <a:ln>
                    <a:noFill/>
                  </a:ln>
                  <a:solidFill>
                    <a:schemeClr val="bg2">
                      <a:lumMod val="75000"/>
                    </a:schemeClr>
                  </a:solidFill>
                  <a:effectLst/>
                  <a:uLnTx/>
                  <a:uFillTx/>
                  <a:ea typeface="Malgun Gothic" panose="020B0503020000020004" pitchFamily="34" charset="-127"/>
                  <a:cs typeface="+mn-cs"/>
                </a:rPr>
                <a:t>Contexte</a:t>
              </a:r>
              <a:endParaRPr kumimoji="0" lang="fr-FR" sz="2800" i="0" u="none" strike="noStrike" kern="0" cap="none" spc="0" normalizeH="0" baseline="0" dirty="0">
                <a:ln>
                  <a:noFill/>
                </a:ln>
                <a:solidFill>
                  <a:schemeClr val="bg2">
                    <a:lumMod val="75000"/>
                  </a:schemeClr>
                </a:solidFill>
                <a:effectLst/>
                <a:uLnTx/>
                <a:uFillTx/>
                <a:ea typeface="Malgun Gothic" panose="020B0503020000020004" pitchFamily="34" charset="-127"/>
                <a:cs typeface="+mn-cs"/>
              </a:endParaRPr>
            </a:p>
          </p:txBody>
        </p:sp>
        <p:sp>
          <p:nvSpPr>
            <p:cNvPr id="25" name="Rectangle 24">
              <a:extLst>
                <a:ext uri="{FF2B5EF4-FFF2-40B4-BE49-F238E27FC236}">
                  <a16:creationId xmlns:a16="http://schemas.microsoft.com/office/drawing/2014/main" id="{7C6F3DC1-8DDA-4C6A-9FD4-762643CC499B}"/>
                </a:ext>
              </a:extLst>
            </p:cNvPr>
            <p:cNvSpPr/>
            <p:nvPr/>
          </p:nvSpPr>
          <p:spPr>
            <a:xfrm>
              <a:off x="592916" y="1272576"/>
              <a:ext cx="769620" cy="539408"/>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kern="0" dirty="0">
                  <a:solidFill>
                    <a:prstClr val="white"/>
                  </a:solidFill>
                  <a:latin typeface="Malgun Gothic" panose="020B0503020000020004" pitchFamily="34" charset="-127"/>
                  <a:ea typeface="Malgun Gothic" panose="020B0503020000020004" pitchFamily="34" charset="-127"/>
                </a:rPr>
                <a:t>1</a:t>
              </a:r>
              <a:endParaRPr kumimoji="0" lang="fr-FR" sz="2000" b="0" i="0" u="none" strike="noStrike" kern="0" cap="none" spc="0" normalizeH="0" baseline="0" noProof="0" dirty="0">
                <a:ln>
                  <a:noFill/>
                </a:ln>
                <a:solidFill>
                  <a:prstClr val="white"/>
                </a:solidFill>
                <a:effectLst/>
                <a:uLnTx/>
                <a:uFillTx/>
                <a:latin typeface="Malgun Gothic" panose="020B0503020000020004" pitchFamily="34" charset="-127"/>
                <a:ea typeface="Malgun Gothic" panose="020B0503020000020004" pitchFamily="34" charset="-127"/>
                <a:cs typeface="+mn-cs"/>
              </a:endParaRPr>
            </a:p>
          </p:txBody>
        </p:sp>
      </p:grpSp>
      <p:grpSp>
        <p:nvGrpSpPr>
          <p:cNvPr id="54" name="Groupe 24">
            <a:extLst>
              <a:ext uri="{FF2B5EF4-FFF2-40B4-BE49-F238E27FC236}">
                <a16:creationId xmlns:a16="http://schemas.microsoft.com/office/drawing/2014/main" id="{2019FB29-5DD2-4281-88C6-E358457D68C2}"/>
              </a:ext>
            </a:extLst>
          </p:cNvPr>
          <p:cNvGrpSpPr/>
          <p:nvPr/>
        </p:nvGrpSpPr>
        <p:grpSpPr>
          <a:xfrm>
            <a:off x="2171101" y="3400732"/>
            <a:ext cx="7709525" cy="763736"/>
            <a:chOff x="592916" y="1161597"/>
            <a:chExt cx="9547189" cy="763736"/>
          </a:xfrm>
        </p:grpSpPr>
        <p:sp>
          <p:nvSpPr>
            <p:cNvPr id="55" name="Rectangle 54">
              <a:extLst>
                <a:ext uri="{FF2B5EF4-FFF2-40B4-BE49-F238E27FC236}">
                  <a16:creationId xmlns:a16="http://schemas.microsoft.com/office/drawing/2014/main" id="{83418C9C-08F7-45EB-ADA5-356D832986E7}"/>
                </a:ext>
              </a:extLst>
            </p:cNvPr>
            <p:cNvSpPr/>
            <p:nvPr/>
          </p:nvSpPr>
          <p:spPr>
            <a:xfrm>
              <a:off x="1153213" y="1161597"/>
              <a:ext cx="8986892" cy="7637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ECECEC"/>
                </a:solidFill>
                <a:effectLst/>
                <a:uLnTx/>
                <a:uFillTx/>
                <a:latin typeface="Malgun Gothic"/>
                <a:ea typeface="+mn-ea"/>
                <a:cs typeface="+mn-cs"/>
              </a:endParaRPr>
            </a:p>
          </p:txBody>
        </p:sp>
        <p:sp>
          <p:nvSpPr>
            <p:cNvPr id="56" name="Rectangle 55">
              <a:extLst>
                <a:ext uri="{FF2B5EF4-FFF2-40B4-BE49-F238E27FC236}">
                  <a16:creationId xmlns:a16="http://schemas.microsoft.com/office/drawing/2014/main" id="{FC38B1B5-8D10-42B6-8838-F69EAE3C9B3B}"/>
                </a:ext>
              </a:extLst>
            </p:cNvPr>
            <p:cNvSpPr/>
            <p:nvPr/>
          </p:nvSpPr>
          <p:spPr>
            <a:xfrm>
              <a:off x="1677610" y="1355924"/>
              <a:ext cx="8167647" cy="380480"/>
            </a:xfrm>
            <a:prstGeom prst="rect">
              <a:avLst/>
            </a:prstGeom>
          </p:spPr>
          <p:txBody>
            <a:bodyPr wrap="square" lIns="36000" tIns="36000" rIns="36000" bIns="3600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i="0" u="none" strike="noStrike" kern="1200" cap="none" spc="0" normalizeH="0" baseline="0" dirty="0">
                  <a:ln>
                    <a:noFill/>
                  </a:ln>
                  <a:solidFill>
                    <a:schemeClr val="bg2">
                      <a:lumMod val="75000"/>
                    </a:schemeClr>
                  </a:solidFill>
                  <a:effectLst/>
                  <a:uLnTx/>
                  <a:uFillTx/>
                  <a:ea typeface="Malgun Gothic" panose="020B0503020000020004" pitchFamily="34" charset="-127"/>
                  <a:cs typeface="+mn-cs"/>
                </a:rPr>
                <a:t>Présentation du travail effectué</a:t>
              </a:r>
              <a:endParaRPr kumimoji="0" lang="fr-FR" sz="2000" i="0" u="none" strike="noStrike" kern="0" cap="none" spc="0" normalizeH="0" baseline="0" dirty="0">
                <a:ln>
                  <a:noFill/>
                </a:ln>
                <a:solidFill>
                  <a:schemeClr val="bg2">
                    <a:lumMod val="75000"/>
                  </a:schemeClr>
                </a:solidFill>
                <a:effectLst/>
                <a:uLnTx/>
                <a:uFillTx/>
                <a:ea typeface="Malgun Gothic" panose="020B0503020000020004" pitchFamily="34" charset="-127"/>
                <a:cs typeface="+mn-cs"/>
              </a:endParaRPr>
            </a:p>
          </p:txBody>
        </p:sp>
        <p:sp>
          <p:nvSpPr>
            <p:cNvPr id="57" name="Rectangle 56">
              <a:extLst>
                <a:ext uri="{FF2B5EF4-FFF2-40B4-BE49-F238E27FC236}">
                  <a16:creationId xmlns:a16="http://schemas.microsoft.com/office/drawing/2014/main" id="{29A8E5AC-D989-45ED-AB23-1836962A51A6}"/>
                </a:ext>
              </a:extLst>
            </p:cNvPr>
            <p:cNvSpPr/>
            <p:nvPr/>
          </p:nvSpPr>
          <p:spPr>
            <a:xfrm>
              <a:off x="592916" y="1272576"/>
              <a:ext cx="769620" cy="539408"/>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kern="0" dirty="0">
                  <a:solidFill>
                    <a:prstClr val="white"/>
                  </a:solidFill>
                  <a:latin typeface="Malgun Gothic" panose="020B0503020000020004" pitchFamily="34" charset="-127"/>
                  <a:ea typeface="Malgun Gothic" panose="020B0503020000020004" pitchFamily="34" charset="-127"/>
                </a:rPr>
                <a:t>3</a:t>
              </a:r>
              <a:endParaRPr kumimoji="0" lang="fr-FR" sz="2000" b="0" i="0" u="none" strike="noStrike" kern="0" cap="none" spc="0" normalizeH="0" baseline="0" noProof="0" dirty="0">
                <a:ln>
                  <a:noFill/>
                </a:ln>
                <a:solidFill>
                  <a:prstClr val="white"/>
                </a:solidFill>
                <a:effectLst/>
                <a:uLnTx/>
                <a:uFillTx/>
                <a:latin typeface="Malgun Gothic" panose="020B0503020000020004" pitchFamily="34" charset="-127"/>
                <a:ea typeface="Malgun Gothic" panose="020B0503020000020004" pitchFamily="34" charset="-127"/>
                <a:cs typeface="+mn-cs"/>
              </a:endParaRPr>
            </a:p>
          </p:txBody>
        </p:sp>
      </p:grpSp>
      <p:grpSp>
        <p:nvGrpSpPr>
          <p:cNvPr id="70" name="Groupe 24">
            <a:extLst>
              <a:ext uri="{FF2B5EF4-FFF2-40B4-BE49-F238E27FC236}">
                <a16:creationId xmlns:a16="http://schemas.microsoft.com/office/drawing/2014/main" id="{3E776888-B5BB-481E-8A19-CB1187410E35}"/>
              </a:ext>
            </a:extLst>
          </p:cNvPr>
          <p:cNvGrpSpPr/>
          <p:nvPr/>
        </p:nvGrpSpPr>
        <p:grpSpPr>
          <a:xfrm>
            <a:off x="2171099" y="4264957"/>
            <a:ext cx="7709525" cy="763736"/>
            <a:chOff x="592916" y="1161597"/>
            <a:chExt cx="9547189" cy="763736"/>
          </a:xfrm>
        </p:grpSpPr>
        <p:sp>
          <p:nvSpPr>
            <p:cNvPr id="71" name="Rectangle 70">
              <a:extLst>
                <a:ext uri="{FF2B5EF4-FFF2-40B4-BE49-F238E27FC236}">
                  <a16:creationId xmlns:a16="http://schemas.microsoft.com/office/drawing/2014/main" id="{239E635B-2C6C-47EE-A1AA-03A084C8866D}"/>
                </a:ext>
              </a:extLst>
            </p:cNvPr>
            <p:cNvSpPr/>
            <p:nvPr/>
          </p:nvSpPr>
          <p:spPr>
            <a:xfrm>
              <a:off x="1153213" y="1161597"/>
              <a:ext cx="8986892" cy="7637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ECECEC"/>
                </a:solidFill>
                <a:effectLst/>
                <a:uLnTx/>
                <a:uFillTx/>
                <a:latin typeface="Malgun Gothic"/>
                <a:ea typeface="+mn-ea"/>
                <a:cs typeface="+mn-cs"/>
              </a:endParaRPr>
            </a:p>
          </p:txBody>
        </p:sp>
        <p:sp>
          <p:nvSpPr>
            <p:cNvPr id="72" name="Rectangle 71">
              <a:extLst>
                <a:ext uri="{FF2B5EF4-FFF2-40B4-BE49-F238E27FC236}">
                  <a16:creationId xmlns:a16="http://schemas.microsoft.com/office/drawing/2014/main" id="{AC8BB84C-ED52-47A2-AED2-96E61606C8E0}"/>
                </a:ext>
              </a:extLst>
            </p:cNvPr>
            <p:cNvSpPr/>
            <p:nvPr/>
          </p:nvSpPr>
          <p:spPr>
            <a:xfrm>
              <a:off x="1677610" y="1355924"/>
              <a:ext cx="8167647" cy="380480"/>
            </a:xfrm>
            <a:prstGeom prst="rect">
              <a:avLst/>
            </a:prstGeom>
          </p:spPr>
          <p:txBody>
            <a:bodyPr wrap="square" lIns="36000" tIns="36000" rIns="36000" bIns="3600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i="0" u="none" strike="noStrike" kern="1200" cap="none" spc="0" normalizeH="0" baseline="0" dirty="0">
                  <a:ln>
                    <a:noFill/>
                  </a:ln>
                  <a:solidFill>
                    <a:schemeClr val="bg2">
                      <a:lumMod val="75000"/>
                    </a:schemeClr>
                  </a:solidFill>
                  <a:effectLst/>
                  <a:uLnTx/>
                  <a:uFillTx/>
                  <a:ea typeface="Malgun Gothic" panose="020B0503020000020004" pitchFamily="34" charset="-127"/>
                  <a:cs typeface="+mn-cs"/>
                </a:rPr>
                <a:t>Résultats</a:t>
              </a:r>
              <a:endParaRPr kumimoji="0" lang="fr-FR" sz="2800" i="0" u="none" strike="noStrike" kern="0" cap="none" spc="0" normalizeH="0" baseline="0" dirty="0">
                <a:ln>
                  <a:noFill/>
                </a:ln>
                <a:solidFill>
                  <a:schemeClr val="bg2">
                    <a:lumMod val="75000"/>
                  </a:schemeClr>
                </a:solidFill>
                <a:effectLst/>
                <a:uLnTx/>
                <a:uFillTx/>
                <a:ea typeface="Malgun Gothic" panose="020B0503020000020004" pitchFamily="34" charset="-127"/>
                <a:cs typeface="+mn-cs"/>
              </a:endParaRPr>
            </a:p>
          </p:txBody>
        </p:sp>
        <p:sp>
          <p:nvSpPr>
            <p:cNvPr id="73" name="Rectangle 72">
              <a:extLst>
                <a:ext uri="{FF2B5EF4-FFF2-40B4-BE49-F238E27FC236}">
                  <a16:creationId xmlns:a16="http://schemas.microsoft.com/office/drawing/2014/main" id="{99D1C354-7ECB-4FF1-845F-B28BB1591B55}"/>
                </a:ext>
              </a:extLst>
            </p:cNvPr>
            <p:cNvSpPr/>
            <p:nvPr/>
          </p:nvSpPr>
          <p:spPr>
            <a:xfrm>
              <a:off x="592916" y="1272576"/>
              <a:ext cx="769620" cy="539408"/>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kern="0" dirty="0">
                  <a:solidFill>
                    <a:prstClr val="white"/>
                  </a:solidFill>
                  <a:latin typeface="Malgun Gothic" panose="020B0503020000020004" pitchFamily="34" charset="-127"/>
                  <a:ea typeface="Malgun Gothic" panose="020B0503020000020004" pitchFamily="34" charset="-127"/>
                </a:rPr>
                <a:t>4</a:t>
              </a:r>
              <a:endParaRPr kumimoji="0" lang="fr-FR" sz="2000" b="0" i="0" u="none" strike="noStrike" kern="0" cap="none" spc="0" normalizeH="0" baseline="0" noProof="0" dirty="0">
                <a:ln>
                  <a:noFill/>
                </a:ln>
                <a:solidFill>
                  <a:prstClr val="white"/>
                </a:solidFill>
                <a:effectLst/>
                <a:uLnTx/>
                <a:uFillTx/>
                <a:latin typeface="Malgun Gothic" panose="020B0503020000020004" pitchFamily="34" charset="-127"/>
                <a:ea typeface="Malgun Gothic" panose="020B0503020000020004" pitchFamily="34" charset="-127"/>
                <a:cs typeface="+mn-cs"/>
              </a:endParaRPr>
            </a:p>
          </p:txBody>
        </p:sp>
      </p:grpSp>
      <p:sp>
        <p:nvSpPr>
          <p:cNvPr id="7" name="Title 6">
            <a:extLst>
              <a:ext uri="{FF2B5EF4-FFF2-40B4-BE49-F238E27FC236}">
                <a16:creationId xmlns:a16="http://schemas.microsoft.com/office/drawing/2014/main" id="{FB944E8D-4B17-486A-B172-CE165CA980B1}"/>
              </a:ext>
            </a:extLst>
          </p:cNvPr>
          <p:cNvSpPr>
            <a:spLocks noGrp="1"/>
          </p:cNvSpPr>
          <p:nvPr>
            <p:ph type="title"/>
          </p:nvPr>
        </p:nvSpPr>
        <p:spPr/>
        <p:txBody>
          <a:bodyPr/>
          <a:lstStyle/>
          <a:p>
            <a:r>
              <a:rPr lang="fr-FR" dirty="0"/>
              <a:t>Ordre du jour</a:t>
            </a:r>
          </a:p>
        </p:txBody>
      </p:sp>
    </p:spTree>
    <p:extLst>
      <p:ext uri="{BB962C8B-B14F-4D97-AF65-F5344CB8AC3E}">
        <p14:creationId xmlns:p14="http://schemas.microsoft.com/office/powerpoint/2010/main" val="4250524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EA1ED-E138-4A61-A885-E4C1E5C7431E}"/>
              </a:ext>
            </a:extLst>
          </p:cNvPr>
          <p:cNvSpPr>
            <a:spLocks noGrp="1"/>
          </p:cNvSpPr>
          <p:nvPr>
            <p:ph type="title"/>
          </p:nvPr>
        </p:nvSpPr>
        <p:spPr/>
        <p:txBody>
          <a:bodyPr/>
          <a:lstStyle/>
          <a:p>
            <a:r>
              <a:rPr lang="fr-FR" dirty="0"/>
              <a:t>2. Sujet du PRI</a:t>
            </a:r>
          </a:p>
        </p:txBody>
      </p:sp>
      <p:sp>
        <p:nvSpPr>
          <p:cNvPr id="3" name="Slide Number Placeholder 2">
            <a:extLst>
              <a:ext uri="{FF2B5EF4-FFF2-40B4-BE49-F238E27FC236}">
                <a16:creationId xmlns:a16="http://schemas.microsoft.com/office/drawing/2014/main" id="{707D0697-3941-4560-8BD8-B3DE1B543D36}"/>
              </a:ext>
            </a:extLst>
          </p:cNvPr>
          <p:cNvSpPr>
            <a:spLocks noGrp="1"/>
          </p:cNvSpPr>
          <p:nvPr>
            <p:ph type="sldNum" sz="quarter" idx="12"/>
          </p:nvPr>
        </p:nvSpPr>
        <p:spPr>
          <a:xfrm>
            <a:off x="9448800" y="6492875"/>
            <a:ext cx="2743200" cy="365125"/>
          </a:xfrm>
        </p:spPr>
        <p:txBody>
          <a:bodyPr/>
          <a:lstStyle/>
          <a:p>
            <a:fld id="{27C6CCC6-2BE5-4E42-96A4-D1E8E81A3D8E}" type="slidenum">
              <a:rPr lang="de-DE" smtClean="0"/>
              <a:t>12</a:t>
            </a:fld>
            <a:endParaRPr lang="de-DE" dirty="0"/>
          </a:p>
        </p:txBody>
      </p:sp>
      <p:sp>
        <p:nvSpPr>
          <p:cNvPr id="4" name="Content Placeholder 3">
            <a:extLst>
              <a:ext uri="{FF2B5EF4-FFF2-40B4-BE49-F238E27FC236}">
                <a16:creationId xmlns:a16="http://schemas.microsoft.com/office/drawing/2014/main" id="{3FB0A89E-8AD8-4E66-8AB5-D8D9DAAA560A}"/>
              </a:ext>
            </a:extLst>
          </p:cNvPr>
          <p:cNvSpPr>
            <a:spLocks noGrp="1"/>
          </p:cNvSpPr>
          <p:nvPr>
            <p:ph sz="half" idx="13"/>
          </p:nvPr>
        </p:nvSpPr>
        <p:spPr>
          <a:xfrm>
            <a:off x="838200" y="1638507"/>
            <a:ext cx="10515600" cy="1208866"/>
          </a:xfrm>
          <a:solidFill>
            <a:schemeClr val="bg1">
              <a:lumMod val="95000"/>
            </a:schemeClr>
          </a:solidFill>
        </p:spPr>
        <p:txBody>
          <a:bodyPr anchor="ctr">
            <a:normAutofit/>
          </a:bodyPr>
          <a:lstStyle/>
          <a:p>
            <a:pPr marL="0" indent="0" algn="ctr">
              <a:buNone/>
            </a:pPr>
            <a:r>
              <a:rPr lang="fr-FR" sz="3200" i="1" dirty="0">
                <a:solidFill>
                  <a:srgbClr val="C00000"/>
                </a:solidFill>
              </a:rPr>
              <a:t>Valorisation de déchets plastiques : </a:t>
            </a:r>
          </a:p>
          <a:p>
            <a:pPr marL="0" indent="0" algn="ctr">
              <a:buNone/>
            </a:pPr>
            <a:r>
              <a:rPr lang="fr-FR" sz="3200" i="1" dirty="0">
                <a:solidFill>
                  <a:srgbClr val="C00000"/>
                </a:solidFill>
              </a:rPr>
              <a:t>Étude comparative d'impacts environnementaux</a:t>
            </a:r>
          </a:p>
        </p:txBody>
      </p:sp>
      <p:pic>
        <p:nvPicPr>
          <p:cNvPr id="2050" name="Picture 2" descr="Target Icon 1005058">
            <a:extLst>
              <a:ext uri="{FF2B5EF4-FFF2-40B4-BE49-F238E27FC236}">
                <a16:creationId xmlns:a16="http://schemas.microsoft.com/office/drawing/2014/main" id="{94389A3D-2C6C-4108-8F0A-45FD2844432F}"/>
              </a:ext>
            </a:extLst>
          </p:cNvPr>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317456" y="3534443"/>
            <a:ext cx="2399419" cy="2399419"/>
          </a:xfrm>
          <a:prstGeom prst="rect">
            <a:avLst/>
          </a:prstGeom>
          <a:noFill/>
          <a:ln w="53975">
            <a:noFill/>
          </a:ln>
        </p:spPr>
      </p:pic>
      <p:sp>
        <p:nvSpPr>
          <p:cNvPr id="9" name="Content Placeholder 3">
            <a:extLst>
              <a:ext uri="{FF2B5EF4-FFF2-40B4-BE49-F238E27FC236}">
                <a16:creationId xmlns:a16="http://schemas.microsoft.com/office/drawing/2014/main" id="{49B18AC1-438E-4B39-8F0C-AA4EA27C205C}"/>
              </a:ext>
            </a:extLst>
          </p:cNvPr>
          <p:cNvSpPr txBox="1">
            <a:spLocks/>
          </p:cNvSpPr>
          <p:nvPr/>
        </p:nvSpPr>
        <p:spPr>
          <a:xfrm>
            <a:off x="4671349" y="3447662"/>
            <a:ext cx="6682451" cy="24862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C00000"/>
              </a:buClr>
              <a:buFont typeface="Wingdings" panose="05000000000000000000"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Calibri" panose="020F05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fr-FR" sz="2400" dirty="0"/>
              <a:t>Objectifs :</a:t>
            </a:r>
          </a:p>
          <a:p>
            <a:pPr lvl="1">
              <a:lnSpc>
                <a:spcPct val="100000"/>
              </a:lnSpc>
              <a:buFont typeface="Wingdings" panose="05000000000000000000" pitchFamily="2" charset="2"/>
              <a:buChar char="Ø"/>
            </a:pPr>
            <a:r>
              <a:rPr lang="fr-FR" dirty="0"/>
              <a:t> Évaluer l’impact environnemental de plusieurs voies de valorisation</a:t>
            </a:r>
          </a:p>
          <a:p>
            <a:pPr lvl="1">
              <a:lnSpc>
                <a:spcPct val="100000"/>
              </a:lnSpc>
              <a:buFont typeface="Wingdings" panose="05000000000000000000" pitchFamily="2" charset="2"/>
              <a:buChar char="Ø"/>
            </a:pPr>
            <a:r>
              <a:rPr lang="fr-FR" dirty="0"/>
              <a:t> Comparer les résultats</a:t>
            </a:r>
          </a:p>
          <a:p>
            <a:pPr lvl="1">
              <a:lnSpc>
                <a:spcPct val="100000"/>
              </a:lnSpc>
              <a:buFont typeface="Wingdings" panose="05000000000000000000" pitchFamily="2" charset="2"/>
              <a:buChar char="Ø"/>
            </a:pPr>
            <a:r>
              <a:rPr lang="fr-FR" dirty="0"/>
              <a:t> Déterminer la solution la plus pertinente</a:t>
            </a:r>
          </a:p>
        </p:txBody>
      </p:sp>
    </p:spTree>
    <p:extLst>
      <p:ext uri="{BB962C8B-B14F-4D97-AF65-F5344CB8AC3E}">
        <p14:creationId xmlns:p14="http://schemas.microsoft.com/office/powerpoint/2010/main" val="4109731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1540C291-3BA7-4074-ABA7-DCF20FEFC2AE}"/>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107" name="think-cell Slide" r:id="rId6" imgW="416" imgH="416" progId="TCLayout.ActiveDocument.1">
                  <p:embed/>
                </p:oleObj>
              </mc:Choice>
              <mc:Fallback>
                <p:oleObj name="think-cell Slide" r:id="rId6" imgW="416" imgH="416" progId="TCLayout.ActiveDocument.1">
                  <p:embed/>
                  <p:pic>
                    <p:nvPicPr>
                      <p:cNvPr id="4" name="Object 3" hidden="1">
                        <a:extLst>
                          <a:ext uri="{FF2B5EF4-FFF2-40B4-BE49-F238E27FC236}">
                            <a16:creationId xmlns:a16="http://schemas.microsoft.com/office/drawing/2014/main" id="{1540C291-3BA7-4074-ABA7-DCF20FEFC2AE}"/>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Espace réservé du numéro de diapositive 4">
            <a:extLst>
              <a:ext uri="{FF2B5EF4-FFF2-40B4-BE49-F238E27FC236}">
                <a16:creationId xmlns:a16="http://schemas.microsoft.com/office/drawing/2014/main" id="{BFB922B9-763B-4553-9C8A-CA05917D58CC}"/>
              </a:ext>
            </a:extLst>
          </p:cNvPr>
          <p:cNvSpPr>
            <a:spLocks noGrp="1"/>
          </p:cNvSpPr>
          <p:nvPr>
            <p:ph type="sldNum" sz="quarter" idx="12"/>
          </p:nvPr>
        </p:nvSpPr>
        <p:spPr>
          <a:xfrm>
            <a:off x="9448800" y="6479435"/>
            <a:ext cx="2743200" cy="365125"/>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fld id="{3D70A908-3B3A-43F2-B45C-3C6ACD5D31D1}" type="slidenum">
              <a:rPr kumimoji="0" lang="fr-FR" sz="1000" b="0" i="0" u="none" strike="noStrike" kern="1200" cap="none" spc="0" normalizeH="0" baseline="0" noProof="0" smtClean="0">
                <a:ln>
                  <a:noFill/>
                </a:ln>
                <a:solidFill>
                  <a:srgbClr val="63666A"/>
                </a:solidFill>
                <a:effectLst/>
                <a:uLnTx/>
                <a:uFillTx/>
                <a:latin typeface="Malgun Gothic"/>
                <a:ea typeface="+mn-ea"/>
                <a:cs typeface="+mn-cs"/>
              </a:rPr>
              <a:pPr marL="0" marR="0" lvl="0" indent="0" defTabSz="914400" rtl="0" eaLnBrk="1" fontAlgn="auto" latinLnBrk="0" hangingPunct="1">
                <a:lnSpc>
                  <a:spcPct val="100000"/>
                </a:lnSpc>
                <a:spcBef>
                  <a:spcPts val="0"/>
                </a:spcBef>
                <a:spcAft>
                  <a:spcPts val="0"/>
                </a:spcAft>
                <a:buClrTx/>
                <a:buSzTx/>
                <a:buFontTx/>
                <a:buNone/>
                <a:tabLst/>
                <a:defRPr/>
              </a:pPr>
              <a:t>13</a:t>
            </a:fld>
            <a:endParaRPr kumimoji="0" lang="fr-FR" sz="1000" b="0" i="0" u="none" strike="noStrike" kern="1200" cap="none" spc="0" normalizeH="0" baseline="0" noProof="0" dirty="0">
              <a:ln>
                <a:noFill/>
              </a:ln>
              <a:solidFill>
                <a:srgbClr val="63666A"/>
              </a:solidFill>
              <a:effectLst/>
              <a:uLnTx/>
              <a:uFillTx/>
              <a:latin typeface="Malgun Gothic"/>
              <a:ea typeface="+mn-ea"/>
              <a:cs typeface="+mn-cs"/>
            </a:endParaRPr>
          </a:p>
        </p:txBody>
      </p:sp>
      <p:sp>
        <p:nvSpPr>
          <p:cNvPr id="3" name="BJPseudoFooter">
            <a:extLst>
              <a:ext uri="{FF2B5EF4-FFF2-40B4-BE49-F238E27FC236}">
                <a16:creationId xmlns:a16="http://schemas.microsoft.com/office/drawing/2014/main" id="{E8F9FE01-DC53-4937-9FAD-23300B839F42}"/>
              </a:ext>
            </a:extLst>
          </p:cNvPr>
          <p:cNvSpPr txBox="1"/>
          <p:nvPr>
            <p:custDataLst>
              <p:tags r:id="rId3"/>
            </p:custDataLst>
          </p:nvPr>
        </p:nvSpPr>
        <p:spPr>
          <a:xfrm>
            <a:off x="127000" y="6737578"/>
            <a:ext cx="11938000" cy="107722"/>
          </a:xfrm>
          <a:prstGeom prst="rect">
            <a:avLst/>
          </a:prstGeom>
          <a:noFill/>
        </p:spPr>
        <p:txBody>
          <a:bodyPr vert="horz"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 </a:t>
            </a:r>
            <a:endParaRPr kumimoji="0" lang="de-DE" sz="1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grpSp>
        <p:nvGrpSpPr>
          <p:cNvPr id="47" name="Groupe 46">
            <a:extLst>
              <a:ext uri="{FF2B5EF4-FFF2-40B4-BE49-F238E27FC236}">
                <a16:creationId xmlns:a16="http://schemas.microsoft.com/office/drawing/2014/main" id="{57D5FAD6-3223-4531-A8A1-7E9F02842D13}"/>
              </a:ext>
            </a:extLst>
          </p:cNvPr>
          <p:cNvGrpSpPr/>
          <p:nvPr/>
        </p:nvGrpSpPr>
        <p:grpSpPr>
          <a:xfrm>
            <a:off x="2158212" y="5162907"/>
            <a:ext cx="7722412" cy="763736"/>
            <a:chOff x="592916" y="1161597"/>
            <a:chExt cx="9549705" cy="763736"/>
          </a:xfrm>
        </p:grpSpPr>
        <p:sp>
          <p:nvSpPr>
            <p:cNvPr id="48" name="Rectangle 47">
              <a:extLst>
                <a:ext uri="{FF2B5EF4-FFF2-40B4-BE49-F238E27FC236}">
                  <a16:creationId xmlns:a16="http://schemas.microsoft.com/office/drawing/2014/main" id="{D00C917F-E47D-42D9-9B2D-8997685D5011}"/>
                </a:ext>
              </a:extLst>
            </p:cNvPr>
            <p:cNvSpPr/>
            <p:nvPr/>
          </p:nvSpPr>
          <p:spPr>
            <a:xfrm>
              <a:off x="1153213" y="1161597"/>
              <a:ext cx="8989408" cy="7637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ECECEC"/>
                </a:solidFill>
                <a:effectLst/>
                <a:uLnTx/>
                <a:uFillTx/>
                <a:latin typeface="Malgun Gothic"/>
                <a:ea typeface="+mn-ea"/>
                <a:cs typeface="+mn-cs"/>
              </a:endParaRPr>
            </a:p>
          </p:txBody>
        </p:sp>
        <p:sp>
          <p:nvSpPr>
            <p:cNvPr id="49" name="Rectangle 48">
              <a:extLst>
                <a:ext uri="{FF2B5EF4-FFF2-40B4-BE49-F238E27FC236}">
                  <a16:creationId xmlns:a16="http://schemas.microsoft.com/office/drawing/2014/main" id="{9B7B3E65-9A41-4C57-981F-4BB3A7881E4B}"/>
                </a:ext>
              </a:extLst>
            </p:cNvPr>
            <p:cNvSpPr/>
            <p:nvPr/>
          </p:nvSpPr>
          <p:spPr>
            <a:xfrm>
              <a:off x="1677610" y="1355924"/>
              <a:ext cx="8136138" cy="380480"/>
            </a:xfrm>
            <a:prstGeom prst="rect">
              <a:avLst/>
            </a:prstGeom>
          </p:spPr>
          <p:txBody>
            <a:bodyPr wrap="square" lIns="36000" tIns="36000" rIns="36000" bIns="3600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i="0" u="none" strike="noStrike" kern="1200" cap="none" spc="0" normalizeH="0" baseline="0" dirty="0">
                  <a:ln>
                    <a:noFill/>
                  </a:ln>
                  <a:solidFill>
                    <a:schemeClr val="bg2">
                      <a:lumMod val="75000"/>
                    </a:schemeClr>
                  </a:solidFill>
                  <a:effectLst/>
                  <a:uLnTx/>
                  <a:uFillTx/>
                  <a:ea typeface="Malgun Gothic" panose="020B0503020000020004" pitchFamily="34" charset="-127"/>
                  <a:cs typeface="+mn-cs"/>
                </a:rPr>
                <a:t>Conclusion</a:t>
              </a:r>
              <a:endParaRPr kumimoji="0" lang="fr-FR" sz="2000" i="0" u="none" strike="noStrike" kern="0" cap="none" spc="0" normalizeH="0" baseline="0" dirty="0">
                <a:ln>
                  <a:noFill/>
                </a:ln>
                <a:solidFill>
                  <a:schemeClr val="bg2">
                    <a:lumMod val="75000"/>
                  </a:schemeClr>
                </a:solidFill>
                <a:effectLst/>
                <a:uLnTx/>
                <a:uFillTx/>
                <a:ea typeface="Malgun Gothic" panose="020B0503020000020004" pitchFamily="34" charset="-127"/>
                <a:cs typeface="+mn-cs"/>
              </a:endParaRPr>
            </a:p>
          </p:txBody>
        </p:sp>
        <p:sp>
          <p:nvSpPr>
            <p:cNvPr id="50" name="Rectangle 49">
              <a:extLst>
                <a:ext uri="{FF2B5EF4-FFF2-40B4-BE49-F238E27FC236}">
                  <a16:creationId xmlns:a16="http://schemas.microsoft.com/office/drawing/2014/main" id="{0AB8641E-D789-4AB5-98FE-136EE7A9B73A}"/>
                </a:ext>
              </a:extLst>
            </p:cNvPr>
            <p:cNvSpPr/>
            <p:nvPr/>
          </p:nvSpPr>
          <p:spPr>
            <a:xfrm>
              <a:off x="592916" y="1272576"/>
              <a:ext cx="769620" cy="539408"/>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kern="0" dirty="0">
                  <a:solidFill>
                    <a:prstClr val="white"/>
                  </a:solidFill>
                  <a:latin typeface="Malgun Gothic" panose="020B0503020000020004" pitchFamily="34" charset="-127"/>
                  <a:ea typeface="Malgun Gothic" panose="020B0503020000020004" pitchFamily="34" charset="-127"/>
                </a:rPr>
                <a:t>5</a:t>
              </a:r>
              <a:endParaRPr kumimoji="0" lang="fr-FR" sz="2000" b="0" i="0" u="none" strike="noStrike" kern="0" cap="none" spc="0" normalizeH="0" baseline="0" noProof="0" dirty="0">
                <a:ln>
                  <a:noFill/>
                </a:ln>
                <a:solidFill>
                  <a:prstClr val="white"/>
                </a:solidFill>
                <a:effectLst/>
                <a:uLnTx/>
                <a:uFillTx/>
                <a:latin typeface="Malgun Gothic" panose="020B0503020000020004" pitchFamily="34" charset="-127"/>
                <a:ea typeface="Malgun Gothic" panose="020B0503020000020004" pitchFamily="34" charset="-127"/>
                <a:cs typeface="+mn-cs"/>
              </a:endParaRPr>
            </a:p>
          </p:txBody>
        </p:sp>
      </p:grpSp>
      <p:grpSp>
        <p:nvGrpSpPr>
          <p:cNvPr id="34" name="Groupe 24">
            <a:extLst>
              <a:ext uri="{FF2B5EF4-FFF2-40B4-BE49-F238E27FC236}">
                <a16:creationId xmlns:a16="http://schemas.microsoft.com/office/drawing/2014/main" id="{A3D05FAE-BBFB-40AF-9A63-638CE511E344}"/>
              </a:ext>
            </a:extLst>
          </p:cNvPr>
          <p:cNvGrpSpPr/>
          <p:nvPr/>
        </p:nvGrpSpPr>
        <p:grpSpPr>
          <a:xfrm>
            <a:off x="2171101" y="2513401"/>
            <a:ext cx="7709525" cy="763736"/>
            <a:chOff x="592916" y="1161597"/>
            <a:chExt cx="9547189" cy="763736"/>
          </a:xfrm>
        </p:grpSpPr>
        <p:sp>
          <p:nvSpPr>
            <p:cNvPr id="35" name="Rectangle 34">
              <a:extLst>
                <a:ext uri="{FF2B5EF4-FFF2-40B4-BE49-F238E27FC236}">
                  <a16:creationId xmlns:a16="http://schemas.microsoft.com/office/drawing/2014/main" id="{B800D7BB-2EDD-42CB-ACCA-8E94E8FA39AF}"/>
                </a:ext>
              </a:extLst>
            </p:cNvPr>
            <p:cNvSpPr/>
            <p:nvPr/>
          </p:nvSpPr>
          <p:spPr>
            <a:xfrm>
              <a:off x="1153213" y="1161597"/>
              <a:ext cx="8986892" cy="7637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ECECEC"/>
                </a:solidFill>
                <a:effectLst/>
                <a:uLnTx/>
                <a:uFillTx/>
                <a:latin typeface="Malgun Gothic"/>
                <a:ea typeface="+mn-ea"/>
                <a:cs typeface="+mn-cs"/>
              </a:endParaRPr>
            </a:p>
          </p:txBody>
        </p:sp>
        <p:sp>
          <p:nvSpPr>
            <p:cNvPr id="36" name="Rectangle 35">
              <a:extLst>
                <a:ext uri="{FF2B5EF4-FFF2-40B4-BE49-F238E27FC236}">
                  <a16:creationId xmlns:a16="http://schemas.microsoft.com/office/drawing/2014/main" id="{A114892F-C56E-43DB-9556-4DE30F3CAB67}"/>
                </a:ext>
              </a:extLst>
            </p:cNvPr>
            <p:cNvSpPr/>
            <p:nvPr/>
          </p:nvSpPr>
          <p:spPr>
            <a:xfrm>
              <a:off x="1677610" y="1355924"/>
              <a:ext cx="8167647" cy="380480"/>
            </a:xfrm>
            <a:prstGeom prst="rect">
              <a:avLst/>
            </a:prstGeom>
          </p:spPr>
          <p:txBody>
            <a:bodyPr wrap="square" lIns="36000" tIns="36000" rIns="36000" bIns="3600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i="0" u="none" strike="noStrike" kern="1200" cap="none" spc="0" normalizeH="0" baseline="0" dirty="0">
                  <a:ln>
                    <a:noFill/>
                  </a:ln>
                  <a:solidFill>
                    <a:schemeClr val="bg2">
                      <a:lumMod val="75000"/>
                    </a:schemeClr>
                  </a:solidFill>
                  <a:effectLst/>
                  <a:uLnTx/>
                  <a:uFillTx/>
                  <a:ea typeface="Malgun Gothic" panose="020B0503020000020004" pitchFamily="34" charset="-127"/>
                  <a:cs typeface="+mn-cs"/>
                </a:rPr>
                <a:t>Sujet du PRI</a:t>
              </a:r>
              <a:endParaRPr kumimoji="0" lang="fr-FR" sz="2000" i="0" u="none" strike="noStrike" kern="0" cap="none" spc="0" normalizeH="0" baseline="0" dirty="0">
                <a:ln>
                  <a:noFill/>
                </a:ln>
                <a:solidFill>
                  <a:schemeClr val="bg2">
                    <a:lumMod val="75000"/>
                  </a:schemeClr>
                </a:solidFill>
                <a:effectLst/>
                <a:uLnTx/>
                <a:uFillTx/>
                <a:ea typeface="Malgun Gothic" panose="020B0503020000020004" pitchFamily="34" charset="-127"/>
                <a:cs typeface="+mn-cs"/>
              </a:endParaRPr>
            </a:p>
          </p:txBody>
        </p:sp>
        <p:sp>
          <p:nvSpPr>
            <p:cNvPr id="51" name="Rectangle 50">
              <a:extLst>
                <a:ext uri="{FF2B5EF4-FFF2-40B4-BE49-F238E27FC236}">
                  <a16:creationId xmlns:a16="http://schemas.microsoft.com/office/drawing/2014/main" id="{1E85FB98-740E-4ACC-A8B2-06678C57F8BE}"/>
                </a:ext>
              </a:extLst>
            </p:cNvPr>
            <p:cNvSpPr/>
            <p:nvPr/>
          </p:nvSpPr>
          <p:spPr>
            <a:xfrm>
              <a:off x="592916" y="1272576"/>
              <a:ext cx="769620" cy="539408"/>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solidFill>
                    <a:prstClr val="white"/>
                  </a:solidFill>
                  <a:effectLst/>
                  <a:uLnTx/>
                  <a:uFillTx/>
                  <a:latin typeface="Malgun Gothic" panose="020B0503020000020004" pitchFamily="34" charset="-127"/>
                  <a:ea typeface="Malgun Gothic" panose="020B0503020000020004" pitchFamily="34" charset="-127"/>
                  <a:cs typeface="+mn-cs"/>
                </a:rPr>
                <a:t>2</a:t>
              </a:r>
            </a:p>
          </p:txBody>
        </p:sp>
      </p:grpSp>
      <p:grpSp>
        <p:nvGrpSpPr>
          <p:cNvPr id="22" name="Groupe 21">
            <a:extLst>
              <a:ext uri="{FF2B5EF4-FFF2-40B4-BE49-F238E27FC236}">
                <a16:creationId xmlns:a16="http://schemas.microsoft.com/office/drawing/2014/main" id="{9911A520-287F-4EB3-B569-39737C3F3D6F}"/>
              </a:ext>
            </a:extLst>
          </p:cNvPr>
          <p:cNvGrpSpPr/>
          <p:nvPr/>
        </p:nvGrpSpPr>
        <p:grpSpPr>
          <a:xfrm>
            <a:off x="2171101" y="1672481"/>
            <a:ext cx="7709527" cy="763736"/>
            <a:chOff x="592916" y="1161597"/>
            <a:chExt cx="9547191" cy="763736"/>
          </a:xfrm>
        </p:grpSpPr>
        <p:sp>
          <p:nvSpPr>
            <p:cNvPr id="23" name="Rectangle 22">
              <a:extLst>
                <a:ext uri="{FF2B5EF4-FFF2-40B4-BE49-F238E27FC236}">
                  <a16:creationId xmlns:a16="http://schemas.microsoft.com/office/drawing/2014/main" id="{DD8175EC-F149-4B43-9E9E-BBB529102837}"/>
                </a:ext>
              </a:extLst>
            </p:cNvPr>
            <p:cNvSpPr/>
            <p:nvPr/>
          </p:nvSpPr>
          <p:spPr>
            <a:xfrm>
              <a:off x="1153214" y="1161597"/>
              <a:ext cx="8986893" cy="7637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ECECEC"/>
                </a:solidFill>
                <a:effectLst/>
                <a:uLnTx/>
                <a:uFillTx/>
                <a:latin typeface="Malgun Gothic"/>
                <a:ea typeface="+mn-ea"/>
                <a:cs typeface="+mn-cs"/>
              </a:endParaRPr>
            </a:p>
          </p:txBody>
        </p:sp>
        <p:sp>
          <p:nvSpPr>
            <p:cNvPr id="24" name="Rectangle 23">
              <a:extLst>
                <a:ext uri="{FF2B5EF4-FFF2-40B4-BE49-F238E27FC236}">
                  <a16:creationId xmlns:a16="http://schemas.microsoft.com/office/drawing/2014/main" id="{31099B07-03A4-4B07-8AAF-A2E2096C5D9B}"/>
                </a:ext>
              </a:extLst>
            </p:cNvPr>
            <p:cNvSpPr/>
            <p:nvPr/>
          </p:nvSpPr>
          <p:spPr>
            <a:xfrm>
              <a:off x="1677612" y="1355924"/>
              <a:ext cx="8167646" cy="380480"/>
            </a:xfrm>
            <a:prstGeom prst="rect">
              <a:avLst/>
            </a:prstGeom>
          </p:spPr>
          <p:txBody>
            <a:bodyPr wrap="square" lIns="36000" tIns="36000" rIns="36000" bIns="3600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i="0" u="none" strike="noStrike" kern="1200" cap="none" spc="0" normalizeH="0" baseline="0" dirty="0">
                  <a:ln>
                    <a:noFill/>
                  </a:ln>
                  <a:solidFill>
                    <a:schemeClr val="bg2">
                      <a:lumMod val="75000"/>
                    </a:schemeClr>
                  </a:solidFill>
                  <a:effectLst/>
                  <a:uLnTx/>
                  <a:uFillTx/>
                  <a:ea typeface="Malgun Gothic" panose="020B0503020000020004" pitchFamily="34" charset="-127"/>
                  <a:cs typeface="+mn-cs"/>
                </a:rPr>
                <a:t>Contexte</a:t>
              </a:r>
              <a:endParaRPr kumimoji="0" lang="fr-FR" sz="2800" i="0" u="none" strike="noStrike" kern="0" cap="none" spc="0" normalizeH="0" baseline="0" dirty="0">
                <a:ln>
                  <a:noFill/>
                </a:ln>
                <a:solidFill>
                  <a:schemeClr val="bg2">
                    <a:lumMod val="75000"/>
                  </a:schemeClr>
                </a:solidFill>
                <a:effectLst/>
                <a:uLnTx/>
                <a:uFillTx/>
                <a:ea typeface="Malgun Gothic" panose="020B0503020000020004" pitchFamily="34" charset="-127"/>
                <a:cs typeface="+mn-cs"/>
              </a:endParaRPr>
            </a:p>
          </p:txBody>
        </p:sp>
        <p:sp>
          <p:nvSpPr>
            <p:cNvPr id="25" name="Rectangle 24">
              <a:extLst>
                <a:ext uri="{FF2B5EF4-FFF2-40B4-BE49-F238E27FC236}">
                  <a16:creationId xmlns:a16="http://schemas.microsoft.com/office/drawing/2014/main" id="{7C6F3DC1-8DDA-4C6A-9FD4-762643CC499B}"/>
                </a:ext>
              </a:extLst>
            </p:cNvPr>
            <p:cNvSpPr/>
            <p:nvPr/>
          </p:nvSpPr>
          <p:spPr>
            <a:xfrm>
              <a:off x="592916" y="1272576"/>
              <a:ext cx="769620" cy="539408"/>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kern="0" dirty="0">
                  <a:solidFill>
                    <a:prstClr val="white"/>
                  </a:solidFill>
                  <a:latin typeface="Malgun Gothic" panose="020B0503020000020004" pitchFamily="34" charset="-127"/>
                  <a:ea typeface="Malgun Gothic" panose="020B0503020000020004" pitchFamily="34" charset="-127"/>
                </a:rPr>
                <a:t>1</a:t>
              </a:r>
              <a:endParaRPr kumimoji="0" lang="fr-FR" sz="2000" b="0" i="0" u="none" strike="noStrike" kern="0" cap="none" spc="0" normalizeH="0" baseline="0" noProof="0" dirty="0">
                <a:ln>
                  <a:noFill/>
                </a:ln>
                <a:solidFill>
                  <a:prstClr val="white"/>
                </a:solidFill>
                <a:effectLst/>
                <a:uLnTx/>
                <a:uFillTx/>
                <a:latin typeface="Malgun Gothic" panose="020B0503020000020004" pitchFamily="34" charset="-127"/>
                <a:ea typeface="Malgun Gothic" panose="020B0503020000020004" pitchFamily="34" charset="-127"/>
                <a:cs typeface="+mn-cs"/>
              </a:endParaRPr>
            </a:p>
          </p:txBody>
        </p:sp>
      </p:grpSp>
      <p:grpSp>
        <p:nvGrpSpPr>
          <p:cNvPr id="54" name="Groupe 24">
            <a:extLst>
              <a:ext uri="{FF2B5EF4-FFF2-40B4-BE49-F238E27FC236}">
                <a16:creationId xmlns:a16="http://schemas.microsoft.com/office/drawing/2014/main" id="{2019FB29-5DD2-4281-88C6-E358457D68C2}"/>
              </a:ext>
            </a:extLst>
          </p:cNvPr>
          <p:cNvGrpSpPr/>
          <p:nvPr/>
        </p:nvGrpSpPr>
        <p:grpSpPr>
          <a:xfrm>
            <a:off x="2171101" y="3400732"/>
            <a:ext cx="7709525" cy="763736"/>
            <a:chOff x="592916" y="1161597"/>
            <a:chExt cx="9547189" cy="763736"/>
          </a:xfrm>
        </p:grpSpPr>
        <p:sp>
          <p:nvSpPr>
            <p:cNvPr id="55" name="Rectangle 54">
              <a:extLst>
                <a:ext uri="{FF2B5EF4-FFF2-40B4-BE49-F238E27FC236}">
                  <a16:creationId xmlns:a16="http://schemas.microsoft.com/office/drawing/2014/main" id="{83418C9C-08F7-45EB-ADA5-356D832986E7}"/>
                </a:ext>
              </a:extLst>
            </p:cNvPr>
            <p:cNvSpPr/>
            <p:nvPr/>
          </p:nvSpPr>
          <p:spPr>
            <a:xfrm>
              <a:off x="1153213" y="1161597"/>
              <a:ext cx="8986892" cy="7637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ECECEC"/>
                </a:solidFill>
                <a:effectLst/>
                <a:uLnTx/>
                <a:uFillTx/>
                <a:latin typeface="Malgun Gothic"/>
                <a:ea typeface="+mn-ea"/>
                <a:cs typeface="+mn-cs"/>
              </a:endParaRPr>
            </a:p>
          </p:txBody>
        </p:sp>
        <p:sp>
          <p:nvSpPr>
            <p:cNvPr id="56" name="Rectangle 55">
              <a:extLst>
                <a:ext uri="{FF2B5EF4-FFF2-40B4-BE49-F238E27FC236}">
                  <a16:creationId xmlns:a16="http://schemas.microsoft.com/office/drawing/2014/main" id="{FC38B1B5-8D10-42B6-8838-F69EAE3C9B3B}"/>
                </a:ext>
              </a:extLst>
            </p:cNvPr>
            <p:cNvSpPr/>
            <p:nvPr/>
          </p:nvSpPr>
          <p:spPr>
            <a:xfrm>
              <a:off x="1677610" y="1294370"/>
              <a:ext cx="8167647" cy="503590"/>
            </a:xfrm>
            <a:prstGeom prst="rect">
              <a:avLst/>
            </a:prstGeom>
          </p:spPr>
          <p:txBody>
            <a:bodyPr wrap="square" lIns="36000" tIns="36000" rIns="36000" bIns="3600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dirty="0">
                  <a:ln>
                    <a:noFill/>
                  </a:ln>
                  <a:solidFill>
                    <a:srgbClr val="63666A"/>
                  </a:solidFill>
                  <a:effectLst/>
                  <a:uLnTx/>
                  <a:uFillTx/>
                  <a:ea typeface="Malgun Gothic" panose="020B0503020000020004" pitchFamily="34" charset="-127"/>
                  <a:cs typeface="+mn-cs"/>
                </a:rPr>
                <a:t>Présentation du travail effectué</a:t>
              </a:r>
              <a:endParaRPr kumimoji="0" lang="fr-FR" sz="2800" b="0" i="0" u="none" strike="noStrike" kern="0" cap="none" spc="0" normalizeH="0" baseline="0" dirty="0">
                <a:ln>
                  <a:noFill/>
                </a:ln>
                <a:solidFill>
                  <a:srgbClr val="63666A"/>
                </a:solidFill>
                <a:effectLst/>
                <a:uLnTx/>
                <a:uFillTx/>
                <a:ea typeface="Malgun Gothic" panose="020B0503020000020004" pitchFamily="34" charset="-127"/>
                <a:cs typeface="+mn-cs"/>
              </a:endParaRPr>
            </a:p>
          </p:txBody>
        </p:sp>
        <p:sp>
          <p:nvSpPr>
            <p:cNvPr id="57" name="Rectangle 56">
              <a:extLst>
                <a:ext uri="{FF2B5EF4-FFF2-40B4-BE49-F238E27FC236}">
                  <a16:creationId xmlns:a16="http://schemas.microsoft.com/office/drawing/2014/main" id="{29A8E5AC-D989-45ED-AB23-1836962A51A6}"/>
                </a:ext>
              </a:extLst>
            </p:cNvPr>
            <p:cNvSpPr/>
            <p:nvPr/>
          </p:nvSpPr>
          <p:spPr>
            <a:xfrm>
              <a:off x="592916" y="1272576"/>
              <a:ext cx="769620" cy="539408"/>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0" dirty="0">
                  <a:solidFill>
                    <a:prstClr val="white"/>
                  </a:solidFill>
                  <a:latin typeface="Malgun Gothic" panose="020B0503020000020004" pitchFamily="34" charset="-127"/>
                  <a:ea typeface="Malgun Gothic" panose="020B0503020000020004" pitchFamily="34" charset="-127"/>
                </a:rPr>
                <a:t>3</a:t>
              </a:r>
              <a:endParaRPr kumimoji="0" lang="fr-FR" sz="2000" b="1" i="0" u="none" strike="noStrike" kern="0" cap="none" spc="0" normalizeH="0" baseline="0" noProof="0" dirty="0">
                <a:ln>
                  <a:noFill/>
                </a:ln>
                <a:solidFill>
                  <a:prstClr val="white"/>
                </a:solidFill>
                <a:effectLst/>
                <a:uLnTx/>
                <a:uFillTx/>
                <a:latin typeface="Malgun Gothic" panose="020B0503020000020004" pitchFamily="34" charset="-127"/>
                <a:ea typeface="Malgun Gothic" panose="020B0503020000020004" pitchFamily="34" charset="-127"/>
                <a:cs typeface="+mn-cs"/>
              </a:endParaRPr>
            </a:p>
          </p:txBody>
        </p:sp>
      </p:grpSp>
      <p:grpSp>
        <p:nvGrpSpPr>
          <p:cNvPr id="70" name="Groupe 24">
            <a:extLst>
              <a:ext uri="{FF2B5EF4-FFF2-40B4-BE49-F238E27FC236}">
                <a16:creationId xmlns:a16="http://schemas.microsoft.com/office/drawing/2014/main" id="{3E776888-B5BB-481E-8A19-CB1187410E35}"/>
              </a:ext>
            </a:extLst>
          </p:cNvPr>
          <p:cNvGrpSpPr/>
          <p:nvPr/>
        </p:nvGrpSpPr>
        <p:grpSpPr>
          <a:xfrm>
            <a:off x="2171099" y="4264957"/>
            <a:ext cx="7709525" cy="763736"/>
            <a:chOff x="592916" y="1161597"/>
            <a:chExt cx="9547189" cy="763736"/>
          </a:xfrm>
        </p:grpSpPr>
        <p:sp>
          <p:nvSpPr>
            <p:cNvPr id="71" name="Rectangle 70">
              <a:extLst>
                <a:ext uri="{FF2B5EF4-FFF2-40B4-BE49-F238E27FC236}">
                  <a16:creationId xmlns:a16="http://schemas.microsoft.com/office/drawing/2014/main" id="{239E635B-2C6C-47EE-A1AA-03A084C8866D}"/>
                </a:ext>
              </a:extLst>
            </p:cNvPr>
            <p:cNvSpPr/>
            <p:nvPr/>
          </p:nvSpPr>
          <p:spPr>
            <a:xfrm>
              <a:off x="1153213" y="1161597"/>
              <a:ext cx="8986892" cy="7637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ECECEC"/>
                </a:solidFill>
                <a:effectLst/>
                <a:uLnTx/>
                <a:uFillTx/>
                <a:latin typeface="Malgun Gothic"/>
                <a:ea typeface="+mn-ea"/>
                <a:cs typeface="+mn-cs"/>
              </a:endParaRPr>
            </a:p>
          </p:txBody>
        </p:sp>
        <p:sp>
          <p:nvSpPr>
            <p:cNvPr id="72" name="Rectangle 71">
              <a:extLst>
                <a:ext uri="{FF2B5EF4-FFF2-40B4-BE49-F238E27FC236}">
                  <a16:creationId xmlns:a16="http://schemas.microsoft.com/office/drawing/2014/main" id="{AC8BB84C-ED52-47A2-AED2-96E61606C8E0}"/>
                </a:ext>
              </a:extLst>
            </p:cNvPr>
            <p:cNvSpPr/>
            <p:nvPr/>
          </p:nvSpPr>
          <p:spPr>
            <a:xfrm>
              <a:off x="1677610" y="1355924"/>
              <a:ext cx="8167647" cy="380480"/>
            </a:xfrm>
            <a:prstGeom prst="rect">
              <a:avLst/>
            </a:prstGeom>
          </p:spPr>
          <p:txBody>
            <a:bodyPr wrap="square" lIns="36000" tIns="36000" rIns="36000" bIns="3600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i="0" u="none" strike="noStrike" kern="1200" cap="none" spc="0" normalizeH="0" baseline="0" dirty="0">
                  <a:ln>
                    <a:noFill/>
                  </a:ln>
                  <a:solidFill>
                    <a:schemeClr val="bg2">
                      <a:lumMod val="75000"/>
                    </a:schemeClr>
                  </a:solidFill>
                  <a:effectLst/>
                  <a:uLnTx/>
                  <a:uFillTx/>
                  <a:ea typeface="Malgun Gothic" panose="020B0503020000020004" pitchFamily="34" charset="-127"/>
                  <a:cs typeface="+mn-cs"/>
                </a:rPr>
                <a:t>Résultats</a:t>
              </a:r>
              <a:endParaRPr kumimoji="0" lang="fr-FR" sz="2000" i="0" u="none" strike="noStrike" kern="0" cap="none" spc="0" normalizeH="0" baseline="0" dirty="0">
                <a:ln>
                  <a:noFill/>
                </a:ln>
                <a:solidFill>
                  <a:schemeClr val="bg2">
                    <a:lumMod val="75000"/>
                  </a:schemeClr>
                </a:solidFill>
                <a:effectLst/>
                <a:uLnTx/>
                <a:uFillTx/>
                <a:ea typeface="Malgun Gothic" panose="020B0503020000020004" pitchFamily="34" charset="-127"/>
                <a:cs typeface="+mn-cs"/>
              </a:endParaRPr>
            </a:p>
          </p:txBody>
        </p:sp>
        <p:sp>
          <p:nvSpPr>
            <p:cNvPr id="73" name="Rectangle 72">
              <a:extLst>
                <a:ext uri="{FF2B5EF4-FFF2-40B4-BE49-F238E27FC236}">
                  <a16:creationId xmlns:a16="http://schemas.microsoft.com/office/drawing/2014/main" id="{99D1C354-7ECB-4FF1-845F-B28BB1591B55}"/>
                </a:ext>
              </a:extLst>
            </p:cNvPr>
            <p:cNvSpPr/>
            <p:nvPr/>
          </p:nvSpPr>
          <p:spPr>
            <a:xfrm>
              <a:off x="592916" y="1272576"/>
              <a:ext cx="769620" cy="539408"/>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kern="0" dirty="0">
                  <a:solidFill>
                    <a:prstClr val="white"/>
                  </a:solidFill>
                  <a:latin typeface="Malgun Gothic" panose="020B0503020000020004" pitchFamily="34" charset="-127"/>
                  <a:ea typeface="Malgun Gothic" panose="020B0503020000020004" pitchFamily="34" charset="-127"/>
                </a:rPr>
                <a:t>4</a:t>
              </a:r>
              <a:endParaRPr kumimoji="0" lang="fr-FR" sz="2000" b="0" i="0" u="none" strike="noStrike" kern="0" cap="none" spc="0" normalizeH="0" baseline="0" noProof="0" dirty="0">
                <a:ln>
                  <a:noFill/>
                </a:ln>
                <a:solidFill>
                  <a:prstClr val="white"/>
                </a:solidFill>
                <a:effectLst/>
                <a:uLnTx/>
                <a:uFillTx/>
                <a:latin typeface="Malgun Gothic" panose="020B0503020000020004" pitchFamily="34" charset="-127"/>
                <a:ea typeface="Malgun Gothic" panose="020B0503020000020004" pitchFamily="34" charset="-127"/>
                <a:cs typeface="+mn-cs"/>
              </a:endParaRPr>
            </a:p>
          </p:txBody>
        </p:sp>
      </p:grpSp>
      <p:sp>
        <p:nvSpPr>
          <p:cNvPr id="7" name="Title 6">
            <a:extLst>
              <a:ext uri="{FF2B5EF4-FFF2-40B4-BE49-F238E27FC236}">
                <a16:creationId xmlns:a16="http://schemas.microsoft.com/office/drawing/2014/main" id="{FB944E8D-4B17-486A-B172-CE165CA980B1}"/>
              </a:ext>
            </a:extLst>
          </p:cNvPr>
          <p:cNvSpPr>
            <a:spLocks noGrp="1"/>
          </p:cNvSpPr>
          <p:nvPr>
            <p:ph type="title"/>
          </p:nvPr>
        </p:nvSpPr>
        <p:spPr/>
        <p:txBody>
          <a:bodyPr/>
          <a:lstStyle/>
          <a:p>
            <a:r>
              <a:rPr lang="fr-FR" dirty="0"/>
              <a:t>Ordre du jour</a:t>
            </a:r>
          </a:p>
        </p:txBody>
      </p:sp>
    </p:spTree>
    <p:extLst>
      <p:ext uri="{BB962C8B-B14F-4D97-AF65-F5344CB8AC3E}">
        <p14:creationId xmlns:p14="http://schemas.microsoft.com/office/powerpoint/2010/main" val="41162030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B61FF-51E4-4577-B67B-DA288446E250}"/>
              </a:ext>
            </a:extLst>
          </p:cNvPr>
          <p:cNvSpPr>
            <a:spLocks noGrp="1"/>
          </p:cNvSpPr>
          <p:nvPr>
            <p:ph type="title"/>
          </p:nvPr>
        </p:nvSpPr>
        <p:spPr/>
        <p:txBody>
          <a:bodyPr/>
          <a:lstStyle/>
          <a:p>
            <a:r>
              <a:rPr lang="fr-FR" dirty="0"/>
              <a:t>3. Présentation du travail effectué</a:t>
            </a:r>
          </a:p>
        </p:txBody>
      </p:sp>
      <p:sp>
        <p:nvSpPr>
          <p:cNvPr id="3" name="Slide Number Placeholder 2">
            <a:extLst>
              <a:ext uri="{FF2B5EF4-FFF2-40B4-BE49-F238E27FC236}">
                <a16:creationId xmlns:a16="http://schemas.microsoft.com/office/drawing/2014/main" id="{00E557BB-B3E8-423D-9E00-62F899E7E574}"/>
              </a:ext>
            </a:extLst>
          </p:cNvPr>
          <p:cNvSpPr>
            <a:spLocks noGrp="1"/>
          </p:cNvSpPr>
          <p:nvPr>
            <p:ph type="sldNum" sz="quarter" idx="12"/>
          </p:nvPr>
        </p:nvSpPr>
        <p:spPr>
          <a:xfrm>
            <a:off x="9448800" y="6492875"/>
            <a:ext cx="2743200" cy="365125"/>
          </a:xfrm>
        </p:spPr>
        <p:txBody>
          <a:bodyPr/>
          <a:lstStyle/>
          <a:p>
            <a:fld id="{27C6CCC6-2BE5-4E42-96A4-D1E8E81A3D8E}" type="slidenum">
              <a:rPr lang="de-DE" smtClean="0"/>
              <a:pPr/>
              <a:t>14</a:t>
            </a:fld>
            <a:endParaRPr lang="de-DE" dirty="0"/>
          </a:p>
        </p:txBody>
      </p:sp>
      <p:grpSp>
        <p:nvGrpSpPr>
          <p:cNvPr id="17" name="Group 16">
            <a:extLst>
              <a:ext uri="{FF2B5EF4-FFF2-40B4-BE49-F238E27FC236}">
                <a16:creationId xmlns:a16="http://schemas.microsoft.com/office/drawing/2014/main" id="{E5F5F96F-710B-4152-97A2-A5DF9871DC48}"/>
              </a:ext>
            </a:extLst>
          </p:cNvPr>
          <p:cNvGrpSpPr/>
          <p:nvPr/>
        </p:nvGrpSpPr>
        <p:grpSpPr>
          <a:xfrm>
            <a:off x="838215" y="1828800"/>
            <a:ext cx="3306172" cy="4545106"/>
            <a:chOff x="838215" y="1828800"/>
            <a:chExt cx="3306172" cy="4545106"/>
          </a:xfrm>
        </p:grpSpPr>
        <p:grpSp>
          <p:nvGrpSpPr>
            <p:cNvPr id="11" name="Group 10">
              <a:extLst>
                <a:ext uri="{FF2B5EF4-FFF2-40B4-BE49-F238E27FC236}">
                  <a16:creationId xmlns:a16="http://schemas.microsoft.com/office/drawing/2014/main" id="{ADAF6A25-2028-4BB3-BEA5-6EBCBD5F5586}"/>
                </a:ext>
              </a:extLst>
            </p:cNvPr>
            <p:cNvGrpSpPr/>
            <p:nvPr/>
          </p:nvGrpSpPr>
          <p:grpSpPr>
            <a:xfrm>
              <a:off x="838215" y="1828800"/>
              <a:ext cx="3306172" cy="4545106"/>
              <a:chOff x="838215" y="1828800"/>
              <a:chExt cx="3306172" cy="4545106"/>
            </a:xfrm>
          </p:grpSpPr>
          <p:sp>
            <p:nvSpPr>
              <p:cNvPr id="12" name="Freeform: Shape 11">
                <a:extLst>
                  <a:ext uri="{FF2B5EF4-FFF2-40B4-BE49-F238E27FC236}">
                    <a16:creationId xmlns:a16="http://schemas.microsoft.com/office/drawing/2014/main" id="{F72F1346-F987-47D6-BA32-5CA106A0A32A}"/>
                  </a:ext>
                </a:extLst>
              </p:cNvPr>
              <p:cNvSpPr/>
              <p:nvPr/>
            </p:nvSpPr>
            <p:spPr>
              <a:xfrm>
                <a:off x="838215" y="1828800"/>
                <a:ext cx="3306172" cy="4545106"/>
              </a:xfrm>
              <a:custGeom>
                <a:avLst/>
                <a:gdLst>
                  <a:gd name="connsiteX0" fmla="*/ 0 w 3306172"/>
                  <a:gd name="connsiteY0" fmla="*/ 330617 h 4545106"/>
                  <a:gd name="connsiteX1" fmla="*/ 330617 w 3306172"/>
                  <a:gd name="connsiteY1" fmla="*/ 0 h 4545106"/>
                  <a:gd name="connsiteX2" fmla="*/ 2975555 w 3306172"/>
                  <a:gd name="connsiteY2" fmla="*/ 0 h 4545106"/>
                  <a:gd name="connsiteX3" fmla="*/ 3306172 w 3306172"/>
                  <a:gd name="connsiteY3" fmla="*/ 330617 h 4545106"/>
                  <a:gd name="connsiteX4" fmla="*/ 3306172 w 3306172"/>
                  <a:gd name="connsiteY4" fmla="*/ 4214489 h 4545106"/>
                  <a:gd name="connsiteX5" fmla="*/ 2975555 w 3306172"/>
                  <a:gd name="connsiteY5" fmla="*/ 4545106 h 4545106"/>
                  <a:gd name="connsiteX6" fmla="*/ 330617 w 3306172"/>
                  <a:gd name="connsiteY6" fmla="*/ 4545106 h 4545106"/>
                  <a:gd name="connsiteX7" fmla="*/ 0 w 3306172"/>
                  <a:gd name="connsiteY7" fmla="*/ 4214489 h 4545106"/>
                  <a:gd name="connsiteX8" fmla="*/ 0 w 3306172"/>
                  <a:gd name="connsiteY8" fmla="*/ 330617 h 4545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06172" h="4545106">
                    <a:moveTo>
                      <a:pt x="0" y="330617"/>
                    </a:moveTo>
                    <a:cubicBezTo>
                      <a:pt x="0" y="148022"/>
                      <a:pt x="148022" y="0"/>
                      <a:pt x="330617" y="0"/>
                    </a:cubicBezTo>
                    <a:lnTo>
                      <a:pt x="2975555" y="0"/>
                    </a:lnTo>
                    <a:cubicBezTo>
                      <a:pt x="3158150" y="0"/>
                      <a:pt x="3306172" y="148022"/>
                      <a:pt x="3306172" y="330617"/>
                    </a:cubicBezTo>
                    <a:lnTo>
                      <a:pt x="3306172" y="4214489"/>
                    </a:lnTo>
                    <a:cubicBezTo>
                      <a:pt x="3306172" y="4397084"/>
                      <a:pt x="3158150" y="4545106"/>
                      <a:pt x="2975555" y="4545106"/>
                    </a:cubicBezTo>
                    <a:lnTo>
                      <a:pt x="330617" y="4545106"/>
                    </a:lnTo>
                    <a:cubicBezTo>
                      <a:pt x="148022" y="4545106"/>
                      <a:pt x="0" y="4397084"/>
                      <a:pt x="0" y="4214489"/>
                    </a:cubicBezTo>
                    <a:lnTo>
                      <a:pt x="0" y="330617"/>
                    </a:lnTo>
                    <a:close/>
                  </a:path>
                </a:pathLst>
              </a:custGeom>
              <a:noFill/>
              <a:ln w="38100">
                <a:solidFill>
                  <a:schemeClr val="tx1"/>
                </a:solidFill>
              </a:ln>
            </p:spPr>
            <p:style>
              <a:lnRef idx="0">
                <a:scrgbClr r="0" g="0" b="0"/>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3288255" numCol="1" spcCol="1270" anchor="t" anchorCtr="0">
                <a:noAutofit/>
              </a:bodyPr>
              <a:lstStyle/>
              <a:p>
                <a:pPr marL="0" lvl="0" indent="0" algn="ctr" defTabSz="1244600">
                  <a:lnSpc>
                    <a:spcPct val="90000"/>
                  </a:lnSpc>
                  <a:spcBef>
                    <a:spcPct val="0"/>
                  </a:spcBef>
                  <a:spcAft>
                    <a:spcPct val="35000"/>
                  </a:spcAft>
                  <a:buNone/>
                </a:pPr>
                <a:endParaRPr lang="fr-FR" sz="5400" kern="1200" dirty="0"/>
              </a:p>
            </p:txBody>
          </p:sp>
          <p:sp>
            <p:nvSpPr>
              <p:cNvPr id="13" name="Freeform: Shape 12">
                <a:extLst>
                  <a:ext uri="{FF2B5EF4-FFF2-40B4-BE49-F238E27FC236}">
                    <a16:creationId xmlns:a16="http://schemas.microsoft.com/office/drawing/2014/main" id="{DD53FC95-730C-4973-AD3D-79F205A2867D}"/>
                  </a:ext>
                </a:extLst>
              </p:cNvPr>
              <p:cNvSpPr/>
              <p:nvPr/>
            </p:nvSpPr>
            <p:spPr>
              <a:xfrm>
                <a:off x="1168831" y="2217245"/>
                <a:ext cx="2644938" cy="1512001"/>
              </a:xfrm>
              <a:custGeom>
                <a:avLst/>
                <a:gdLst>
                  <a:gd name="connsiteX0" fmla="*/ 0 w 2644938"/>
                  <a:gd name="connsiteY0" fmla="*/ 227400 h 2273998"/>
                  <a:gd name="connsiteX1" fmla="*/ 227400 w 2644938"/>
                  <a:gd name="connsiteY1" fmla="*/ 0 h 2273998"/>
                  <a:gd name="connsiteX2" fmla="*/ 2417538 w 2644938"/>
                  <a:gd name="connsiteY2" fmla="*/ 0 h 2273998"/>
                  <a:gd name="connsiteX3" fmla="*/ 2644938 w 2644938"/>
                  <a:gd name="connsiteY3" fmla="*/ 227400 h 2273998"/>
                  <a:gd name="connsiteX4" fmla="*/ 2644938 w 2644938"/>
                  <a:gd name="connsiteY4" fmla="*/ 2046598 h 2273998"/>
                  <a:gd name="connsiteX5" fmla="*/ 2417538 w 2644938"/>
                  <a:gd name="connsiteY5" fmla="*/ 2273998 h 2273998"/>
                  <a:gd name="connsiteX6" fmla="*/ 227400 w 2644938"/>
                  <a:gd name="connsiteY6" fmla="*/ 2273998 h 2273998"/>
                  <a:gd name="connsiteX7" fmla="*/ 0 w 2644938"/>
                  <a:gd name="connsiteY7" fmla="*/ 2046598 h 2273998"/>
                  <a:gd name="connsiteX8" fmla="*/ 0 w 2644938"/>
                  <a:gd name="connsiteY8" fmla="*/ 227400 h 2273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4938" h="2273998">
                    <a:moveTo>
                      <a:pt x="0" y="227400"/>
                    </a:moveTo>
                    <a:cubicBezTo>
                      <a:pt x="0" y="101810"/>
                      <a:pt x="101810" y="0"/>
                      <a:pt x="227400" y="0"/>
                    </a:cubicBezTo>
                    <a:lnTo>
                      <a:pt x="2417538" y="0"/>
                    </a:lnTo>
                    <a:cubicBezTo>
                      <a:pt x="2543128" y="0"/>
                      <a:pt x="2644938" y="101810"/>
                      <a:pt x="2644938" y="227400"/>
                    </a:cubicBezTo>
                    <a:lnTo>
                      <a:pt x="2644938" y="2046598"/>
                    </a:lnTo>
                    <a:cubicBezTo>
                      <a:pt x="2644938" y="2172188"/>
                      <a:pt x="2543128" y="2273998"/>
                      <a:pt x="2417538" y="2273998"/>
                    </a:cubicBezTo>
                    <a:lnTo>
                      <a:pt x="227400" y="2273998"/>
                    </a:lnTo>
                    <a:cubicBezTo>
                      <a:pt x="101810" y="2273998"/>
                      <a:pt x="0" y="2172188"/>
                      <a:pt x="0" y="2046598"/>
                    </a:cubicBezTo>
                    <a:lnTo>
                      <a:pt x="0" y="227400"/>
                    </a:lnTo>
                    <a:close/>
                  </a:path>
                </a:pathLst>
              </a:custGeom>
              <a:solidFill>
                <a:srgbClr val="C00000"/>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27563" tIns="112323" rIns="127563" bIns="112323" numCol="1" spcCol="1270" anchor="ctr" anchorCtr="0">
                <a:noAutofit/>
              </a:bodyPr>
              <a:lstStyle/>
              <a:p>
                <a:pPr marL="0" lvl="0" indent="0" algn="ctr" defTabSz="1066800">
                  <a:lnSpc>
                    <a:spcPct val="90000"/>
                  </a:lnSpc>
                  <a:spcBef>
                    <a:spcPct val="0"/>
                  </a:spcBef>
                  <a:spcAft>
                    <a:spcPct val="35000"/>
                  </a:spcAft>
                  <a:buNone/>
                </a:pPr>
                <a:r>
                  <a:rPr lang="fr-FR" sz="2600" dirty="0"/>
                  <a:t>Délimitation</a:t>
                </a:r>
                <a:r>
                  <a:rPr lang="fr-FR" sz="2600" kern="1200" dirty="0"/>
                  <a:t> de l’étude</a:t>
                </a:r>
              </a:p>
            </p:txBody>
          </p:sp>
        </p:grpSp>
        <p:pic>
          <p:nvPicPr>
            <p:cNvPr id="3074" name="Picture 2" descr="Frame Icon 696702">
              <a:extLst>
                <a:ext uri="{FF2B5EF4-FFF2-40B4-BE49-F238E27FC236}">
                  <a16:creationId xmlns:a16="http://schemas.microsoft.com/office/drawing/2014/main" id="{89E96CAB-4023-46D4-B114-30E5A5039D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5136" y="4498835"/>
              <a:ext cx="1132329" cy="112219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8" name="Group 17">
            <a:extLst>
              <a:ext uri="{FF2B5EF4-FFF2-40B4-BE49-F238E27FC236}">
                <a16:creationId xmlns:a16="http://schemas.microsoft.com/office/drawing/2014/main" id="{25D42800-1B1D-439E-883F-CEF3F1FC8162}"/>
              </a:ext>
            </a:extLst>
          </p:cNvPr>
          <p:cNvGrpSpPr/>
          <p:nvPr/>
        </p:nvGrpSpPr>
        <p:grpSpPr>
          <a:xfrm>
            <a:off x="4393607" y="1828800"/>
            <a:ext cx="3306172" cy="4545106"/>
            <a:chOff x="4393607" y="1828800"/>
            <a:chExt cx="3306172" cy="4545106"/>
          </a:xfrm>
        </p:grpSpPr>
        <p:grpSp>
          <p:nvGrpSpPr>
            <p:cNvPr id="5" name="Group 4">
              <a:extLst>
                <a:ext uri="{FF2B5EF4-FFF2-40B4-BE49-F238E27FC236}">
                  <a16:creationId xmlns:a16="http://schemas.microsoft.com/office/drawing/2014/main" id="{1E1E70CB-74EB-4076-B03F-3CC2659D8CF3}"/>
                </a:ext>
              </a:extLst>
            </p:cNvPr>
            <p:cNvGrpSpPr/>
            <p:nvPr/>
          </p:nvGrpSpPr>
          <p:grpSpPr>
            <a:xfrm>
              <a:off x="4393607" y="1828800"/>
              <a:ext cx="3306172" cy="4545106"/>
              <a:chOff x="4393607" y="1828800"/>
              <a:chExt cx="3306172" cy="4545106"/>
            </a:xfrm>
          </p:grpSpPr>
          <p:sp>
            <p:nvSpPr>
              <p:cNvPr id="6" name="Freeform: Shape 5">
                <a:extLst>
                  <a:ext uri="{FF2B5EF4-FFF2-40B4-BE49-F238E27FC236}">
                    <a16:creationId xmlns:a16="http://schemas.microsoft.com/office/drawing/2014/main" id="{30E5956E-67FC-4104-AF9E-F884D84B6181}"/>
                  </a:ext>
                </a:extLst>
              </p:cNvPr>
              <p:cNvSpPr/>
              <p:nvPr/>
            </p:nvSpPr>
            <p:spPr>
              <a:xfrm>
                <a:off x="4393607" y="1828800"/>
                <a:ext cx="3306172" cy="4545106"/>
              </a:xfrm>
              <a:custGeom>
                <a:avLst/>
                <a:gdLst>
                  <a:gd name="connsiteX0" fmla="*/ 0 w 3306172"/>
                  <a:gd name="connsiteY0" fmla="*/ 330617 h 4545106"/>
                  <a:gd name="connsiteX1" fmla="*/ 330617 w 3306172"/>
                  <a:gd name="connsiteY1" fmla="*/ 0 h 4545106"/>
                  <a:gd name="connsiteX2" fmla="*/ 2975555 w 3306172"/>
                  <a:gd name="connsiteY2" fmla="*/ 0 h 4545106"/>
                  <a:gd name="connsiteX3" fmla="*/ 3306172 w 3306172"/>
                  <a:gd name="connsiteY3" fmla="*/ 330617 h 4545106"/>
                  <a:gd name="connsiteX4" fmla="*/ 3306172 w 3306172"/>
                  <a:gd name="connsiteY4" fmla="*/ 4214489 h 4545106"/>
                  <a:gd name="connsiteX5" fmla="*/ 2975555 w 3306172"/>
                  <a:gd name="connsiteY5" fmla="*/ 4545106 h 4545106"/>
                  <a:gd name="connsiteX6" fmla="*/ 330617 w 3306172"/>
                  <a:gd name="connsiteY6" fmla="*/ 4545106 h 4545106"/>
                  <a:gd name="connsiteX7" fmla="*/ 0 w 3306172"/>
                  <a:gd name="connsiteY7" fmla="*/ 4214489 h 4545106"/>
                  <a:gd name="connsiteX8" fmla="*/ 0 w 3306172"/>
                  <a:gd name="connsiteY8" fmla="*/ 330617 h 4545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06172" h="4545106">
                    <a:moveTo>
                      <a:pt x="0" y="330617"/>
                    </a:moveTo>
                    <a:cubicBezTo>
                      <a:pt x="0" y="148022"/>
                      <a:pt x="148022" y="0"/>
                      <a:pt x="330617" y="0"/>
                    </a:cubicBezTo>
                    <a:lnTo>
                      <a:pt x="2975555" y="0"/>
                    </a:lnTo>
                    <a:cubicBezTo>
                      <a:pt x="3158150" y="0"/>
                      <a:pt x="3306172" y="148022"/>
                      <a:pt x="3306172" y="330617"/>
                    </a:cubicBezTo>
                    <a:lnTo>
                      <a:pt x="3306172" y="4214489"/>
                    </a:lnTo>
                    <a:cubicBezTo>
                      <a:pt x="3306172" y="4397084"/>
                      <a:pt x="3158150" y="4545106"/>
                      <a:pt x="2975555" y="4545106"/>
                    </a:cubicBezTo>
                    <a:lnTo>
                      <a:pt x="330617" y="4545106"/>
                    </a:lnTo>
                    <a:cubicBezTo>
                      <a:pt x="148022" y="4545106"/>
                      <a:pt x="0" y="4397084"/>
                      <a:pt x="0" y="4214489"/>
                    </a:cubicBezTo>
                    <a:lnTo>
                      <a:pt x="0" y="330617"/>
                    </a:lnTo>
                    <a:close/>
                  </a:path>
                </a:pathLst>
              </a:custGeom>
              <a:noFill/>
              <a:ln w="38100">
                <a:solidFill>
                  <a:schemeClr val="tx1"/>
                </a:solidFill>
              </a:ln>
            </p:spPr>
            <p:style>
              <a:lnRef idx="0">
                <a:scrgbClr r="0" g="0" b="0"/>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3288255" numCol="1" spcCol="1270" anchor="t" anchorCtr="0">
                <a:noAutofit/>
              </a:bodyPr>
              <a:lstStyle/>
              <a:p>
                <a:pPr marL="0" lvl="0" indent="0" algn="ctr" defTabSz="1244600">
                  <a:lnSpc>
                    <a:spcPct val="90000"/>
                  </a:lnSpc>
                  <a:spcBef>
                    <a:spcPct val="0"/>
                  </a:spcBef>
                  <a:spcAft>
                    <a:spcPct val="35000"/>
                  </a:spcAft>
                  <a:buNone/>
                </a:pPr>
                <a:endParaRPr lang="fr-FR" sz="2800" kern="1200" dirty="0"/>
              </a:p>
            </p:txBody>
          </p:sp>
          <p:sp>
            <p:nvSpPr>
              <p:cNvPr id="7" name="Freeform: Shape 6">
                <a:extLst>
                  <a:ext uri="{FF2B5EF4-FFF2-40B4-BE49-F238E27FC236}">
                    <a16:creationId xmlns:a16="http://schemas.microsoft.com/office/drawing/2014/main" id="{560EFEDA-D5A9-491C-8522-0D68F883E4FE}"/>
                  </a:ext>
                </a:extLst>
              </p:cNvPr>
              <p:cNvSpPr/>
              <p:nvPr/>
            </p:nvSpPr>
            <p:spPr>
              <a:xfrm>
                <a:off x="4724224" y="2217244"/>
                <a:ext cx="2644938" cy="1512001"/>
              </a:xfrm>
              <a:custGeom>
                <a:avLst/>
                <a:gdLst>
                  <a:gd name="connsiteX0" fmla="*/ 0 w 2644938"/>
                  <a:gd name="connsiteY0" fmla="*/ 222055 h 2220554"/>
                  <a:gd name="connsiteX1" fmla="*/ 222055 w 2644938"/>
                  <a:gd name="connsiteY1" fmla="*/ 0 h 2220554"/>
                  <a:gd name="connsiteX2" fmla="*/ 2422883 w 2644938"/>
                  <a:gd name="connsiteY2" fmla="*/ 0 h 2220554"/>
                  <a:gd name="connsiteX3" fmla="*/ 2644938 w 2644938"/>
                  <a:gd name="connsiteY3" fmla="*/ 222055 h 2220554"/>
                  <a:gd name="connsiteX4" fmla="*/ 2644938 w 2644938"/>
                  <a:gd name="connsiteY4" fmla="*/ 1998499 h 2220554"/>
                  <a:gd name="connsiteX5" fmla="*/ 2422883 w 2644938"/>
                  <a:gd name="connsiteY5" fmla="*/ 2220554 h 2220554"/>
                  <a:gd name="connsiteX6" fmla="*/ 222055 w 2644938"/>
                  <a:gd name="connsiteY6" fmla="*/ 2220554 h 2220554"/>
                  <a:gd name="connsiteX7" fmla="*/ 0 w 2644938"/>
                  <a:gd name="connsiteY7" fmla="*/ 1998499 h 2220554"/>
                  <a:gd name="connsiteX8" fmla="*/ 0 w 2644938"/>
                  <a:gd name="connsiteY8" fmla="*/ 222055 h 2220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4938" h="2220554">
                    <a:moveTo>
                      <a:pt x="0" y="222055"/>
                    </a:moveTo>
                    <a:cubicBezTo>
                      <a:pt x="0" y="99417"/>
                      <a:pt x="99417" y="0"/>
                      <a:pt x="222055" y="0"/>
                    </a:cubicBezTo>
                    <a:lnTo>
                      <a:pt x="2422883" y="0"/>
                    </a:lnTo>
                    <a:cubicBezTo>
                      <a:pt x="2545521" y="0"/>
                      <a:pt x="2644938" y="99417"/>
                      <a:pt x="2644938" y="222055"/>
                    </a:cubicBezTo>
                    <a:lnTo>
                      <a:pt x="2644938" y="1998499"/>
                    </a:lnTo>
                    <a:cubicBezTo>
                      <a:pt x="2644938" y="2121137"/>
                      <a:pt x="2545521" y="2220554"/>
                      <a:pt x="2422883" y="2220554"/>
                    </a:cubicBezTo>
                    <a:lnTo>
                      <a:pt x="222055" y="2220554"/>
                    </a:lnTo>
                    <a:cubicBezTo>
                      <a:pt x="99417" y="2220554"/>
                      <a:pt x="0" y="2121137"/>
                      <a:pt x="0" y="1998499"/>
                    </a:cubicBezTo>
                    <a:lnTo>
                      <a:pt x="0" y="222055"/>
                    </a:lnTo>
                    <a:close/>
                  </a:path>
                </a:pathLst>
              </a:custGeom>
              <a:solidFill>
                <a:srgbClr val="C0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25998" tIns="110758" rIns="125998" bIns="110758" numCol="1" spcCol="1270" anchor="ctr" anchorCtr="0">
                <a:noAutofit/>
              </a:bodyPr>
              <a:lstStyle/>
              <a:p>
                <a:pPr marL="0" lvl="0" indent="0" algn="ctr" defTabSz="1066800">
                  <a:lnSpc>
                    <a:spcPct val="90000"/>
                  </a:lnSpc>
                  <a:spcBef>
                    <a:spcPct val="0"/>
                  </a:spcBef>
                  <a:spcAft>
                    <a:spcPct val="35000"/>
                  </a:spcAft>
                  <a:buNone/>
                </a:pPr>
                <a:r>
                  <a:rPr lang="fr-FR" sz="2600" kern="1200" dirty="0"/>
                  <a:t>Collecte de données</a:t>
                </a:r>
              </a:p>
            </p:txBody>
          </p:sp>
        </p:grpSp>
        <p:pic>
          <p:nvPicPr>
            <p:cNvPr id="3076" name="Picture 4" descr="data collection Icon 2475086">
              <a:extLst>
                <a:ext uri="{FF2B5EF4-FFF2-40B4-BE49-F238E27FC236}">
                  <a16:creationId xmlns:a16="http://schemas.microsoft.com/office/drawing/2014/main" id="{A7338967-B1F5-463A-AB01-381EA14738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0693" y="4448064"/>
              <a:ext cx="1512000" cy="1512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9" name="Group 18">
            <a:extLst>
              <a:ext uri="{FF2B5EF4-FFF2-40B4-BE49-F238E27FC236}">
                <a16:creationId xmlns:a16="http://schemas.microsoft.com/office/drawing/2014/main" id="{75BA93F9-07A2-4719-8361-3010576786B9}"/>
              </a:ext>
            </a:extLst>
          </p:cNvPr>
          <p:cNvGrpSpPr/>
          <p:nvPr/>
        </p:nvGrpSpPr>
        <p:grpSpPr>
          <a:xfrm>
            <a:off x="7947743" y="1828800"/>
            <a:ext cx="3306172" cy="4545106"/>
            <a:chOff x="7947743" y="1828800"/>
            <a:chExt cx="3306172" cy="4545106"/>
          </a:xfrm>
        </p:grpSpPr>
        <p:grpSp>
          <p:nvGrpSpPr>
            <p:cNvPr id="8" name="Group 7">
              <a:extLst>
                <a:ext uri="{FF2B5EF4-FFF2-40B4-BE49-F238E27FC236}">
                  <a16:creationId xmlns:a16="http://schemas.microsoft.com/office/drawing/2014/main" id="{195BDDAD-2386-4271-8D70-F18BD9436D08}"/>
                </a:ext>
              </a:extLst>
            </p:cNvPr>
            <p:cNvGrpSpPr/>
            <p:nvPr/>
          </p:nvGrpSpPr>
          <p:grpSpPr>
            <a:xfrm>
              <a:off x="7947743" y="1828800"/>
              <a:ext cx="3306172" cy="4545106"/>
              <a:chOff x="7947743" y="1828800"/>
              <a:chExt cx="3306172" cy="4545106"/>
            </a:xfrm>
          </p:grpSpPr>
          <p:sp>
            <p:nvSpPr>
              <p:cNvPr id="9" name="Freeform: Shape 8">
                <a:extLst>
                  <a:ext uri="{FF2B5EF4-FFF2-40B4-BE49-F238E27FC236}">
                    <a16:creationId xmlns:a16="http://schemas.microsoft.com/office/drawing/2014/main" id="{2179F93C-7257-44B0-834E-691CA97911C3}"/>
                  </a:ext>
                </a:extLst>
              </p:cNvPr>
              <p:cNvSpPr/>
              <p:nvPr/>
            </p:nvSpPr>
            <p:spPr>
              <a:xfrm>
                <a:off x="7947743" y="1828800"/>
                <a:ext cx="3306172" cy="4545106"/>
              </a:xfrm>
              <a:custGeom>
                <a:avLst/>
                <a:gdLst>
                  <a:gd name="connsiteX0" fmla="*/ 0 w 3306172"/>
                  <a:gd name="connsiteY0" fmla="*/ 330617 h 4545106"/>
                  <a:gd name="connsiteX1" fmla="*/ 330617 w 3306172"/>
                  <a:gd name="connsiteY1" fmla="*/ 0 h 4545106"/>
                  <a:gd name="connsiteX2" fmla="*/ 2975555 w 3306172"/>
                  <a:gd name="connsiteY2" fmla="*/ 0 h 4545106"/>
                  <a:gd name="connsiteX3" fmla="*/ 3306172 w 3306172"/>
                  <a:gd name="connsiteY3" fmla="*/ 330617 h 4545106"/>
                  <a:gd name="connsiteX4" fmla="*/ 3306172 w 3306172"/>
                  <a:gd name="connsiteY4" fmla="*/ 4214489 h 4545106"/>
                  <a:gd name="connsiteX5" fmla="*/ 2975555 w 3306172"/>
                  <a:gd name="connsiteY5" fmla="*/ 4545106 h 4545106"/>
                  <a:gd name="connsiteX6" fmla="*/ 330617 w 3306172"/>
                  <a:gd name="connsiteY6" fmla="*/ 4545106 h 4545106"/>
                  <a:gd name="connsiteX7" fmla="*/ 0 w 3306172"/>
                  <a:gd name="connsiteY7" fmla="*/ 4214489 h 4545106"/>
                  <a:gd name="connsiteX8" fmla="*/ 0 w 3306172"/>
                  <a:gd name="connsiteY8" fmla="*/ 330617 h 4545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06172" h="4545106">
                    <a:moveTo>
                      <a:pt x="0" y="330617"/>
                    </a:moveTo>
                    <a:cubicBezTo>
                      <a:pt x="0" y="148022"/>
                      <a:pt x="148022" y="0"/>
                      <a:pt x="330617" y="0"/>
                    </a:cubicBezTo>
                    <a:lnTo>
                      <a:pt x="2975555" y="0"/>
                    </a:lnTo>
                    <a:cubicBezTo>
                      <a:pt x="3158150" y="0"/>
                      <a:pt x="3306172" y="148022"/>
                      <a:pt x="3306172" y="330617"/>
                    </a:cubicBezTo>
                    <a:lnTo>
                      <a:pt x="3306172" y="4214489"/>
                    </a:lnTo>
                    <a:cubicBezTo>
                      <a:pt x="3306172" y="4397084"/>
                      <a:pt x="3158150" y="4545106"/>
                      <a:pt x="2975555" y="4545106"/>
                    </a:cubicBezTo>
                    <a:lnTo>
                      <a:pt x="330617" y="4545106"/>
                    </a:lnTo>
                    <a:cubicBezTo>
                      <a:pt x="148022" y="4545106"/>
                      <a:pt x="0" y="4397084"/>
                      <a:pt x="0" y="4214489"/>
                    </a:cubicBezTo>
                    <a:lnTo>
                      <a:pt x="0" y="330617"/>
                    </a:lnTo>
                    <a:close/>
                  </a:path>
                </a:pathLst>
              </a:custGeom>
              <a:noFill/>
              <a:ln w="38100">
                <a:solidFill>
                  <a:schemeClr val="tx1"/>
                </a:solidFill>
              </a:ln>
            </p:spPr>
            <p:style>
              <a:lnRef idx="0">
                <a:scrgbClr r="0" g="0" b="0"/>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3288255" numCol="1" spcCol="1270" anchor="t" anchorCtr="0">
                <a:noAutofit/>
              </a:bodyPr>
              <a:lstStyle/>
              <a:p>
                <a:pPr marL="0" lvl="0" indent="0" algn="ctr" defTabSz="1244600">
                  <a:lnSpc>
                    <a:spcPct val="90000"/>
                  </a:lnSpc>
                  <a:spcBef>
                    <a:spcPct val="0"/>
                  </a:spcBef>
                  <a:spcAft>
                    <a:spcPct val="35000"/>
                  </a:spcAft>
                  <a:buNone/>
                </a:pPr>
                <a:endParaRPr lang="fr-FR" sz="2800" kern="1200" dirty="0"/>
              </a:p>
            </p:txBody>
          </p:sp>
          <p:sp>
            <p:nvSpPr>
              <p:cNvPr id="10" name="Freeform: Shape 9">
                <a:extLst>
                  <a:ext uri="{FF2B5EF4-FFF2-40B4-BE49-F238E27FC236}">
                    <a16:creationId xmlns:a16="http://schemas.microsoft.com/office/drawing/2014/main" id="{28AE0780-62FC-451C-A554-24A1B4607D6F}"/>
                  </a:ext>
                </a:extLst>
              </p:cNvPr>
              <p:cNvSpPr/>
              <p:nvPr/>
            </p:nvSpPr>
            <p:spPr>
              <a:xfrm>
                <a:off x="8278360" y="2217244"/>
                <a:ext cx="2644938" cy="1512001"/>
              </a:xfrm>
              <a:custGeom>
                <a:avLst/>
                <a:gdLst>
                  <a:gd name="connsiteX0" fmla="*/ 0 w 2644938"/>
                  <a:gd name="connsiteY0" fmla="*/ 217813 h 2178130"/>
                  <a:gd name="connsiteX1" fmla="*/ 217813 w 2644938"/>
                  <a:gd name="connsiteY1" fmla="*/ 0 h 2178130"/>
                  <a:gd name="connsiteX2" fmla="*/ 2427125 w 2644938"/>
                  <a:gd name="connsiteY2" fmla="*/ 0 h 2178130"/>
                  <a:gd name="connsiteX3" fmla="*/ 2644938 w 2644938"/>
                  <a:gd name="connsiteY3" fmla="*/ 217813 h 2178130"/>
                  <a:gd name="connsiteX4" fmla="*/ 2644938 w 2644938"/>
                  <a:gd name="connsiteY4" fmla="*/ 1960317 h 2178130"/>
                  <a:gd name="connsiteX5" fmla="*/ 2427125 w 2644938"/>
                  <a:gd name="connsiteY5" fmla="*/ 2178130 h 2178130"/>
                  <a:gd name="connsiteX6" fmla="*/ 217813 w 2644938"/>
                  <a:gd name="connsiteY6" fmla="*/ 2178130 h 2178130"/>
                  <a:gd name="connsiteX7" fmla="*/ 0 w 2644938"/>
                  <a:gd name="connsiteY7" fmla="*/ 1960317 h 2178130"/>
                  <a:gd name="connsiteX8" fmla="*/ 0 w 2644938"/>
                  <a:gd name="connsiteY8" fmla="*/ 217813 h 2178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4938" h="2178130">
                    <a:moveTo>
                      <a:pt x="0" y="217813"/>
                    </a:moveTo>
                    <a:cubicBezTo>
                      <a:pt x="0" y="97518"/>
                      <a:pt x="97518" y="0"/>
                      <a:pt x="217813" y="0"/>
                    </a:cubicBezTo>
                    <a:lnTo>
                      <a:pt x="2427125" y="0"/>
                    </a:lnTo>
                    <a:cubicBezTo>
                      <a:pt x="2547420" y="0"/>
                      <a:pt x="2644938" y="97518"/>
                      <a:pt x="2644938" y="217813"/>
                    </a:cubicBezTo>
                    <a:lnTo>
                      <a:pt x="2644938" y="1960317"/>
                    </a:lnTo>
                    <a:cubicBezTo>
                      <a:pt x="2644938" y="2080612"/>
                      <a:pt x="2547420" y="2178130"/>
                      <a:pt x="2427125" y="2178130"/>
                    </a:cubicBezTo>
                    <a:lnTo>
                      <a:pt x="217813" y="2178130"/>
                    </a:lnTo>
                    <a:cubicBezTo>
                      <a:pt x="97518" y="2178130"/>
                      <a:pt x="0" y="2080612"/>
                      <a:pt x="0" y="1960317"/>
                    </a:cubicBezTo>
                    <a:lnTo>
                      <a:pt x="0" y="217813"/>
                    </a:lnTo>
                    <a:close/>
                  </a:path>
                </a:pathLst>
              </a:custGeom>
              <a:solidFill>
                <a:srgbClr val="C0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27295" tIns="111420" rIns="127295" bIns="111420" numCol="1" spcCol="1270" anchor="ctr" anchorCtr="0">
                <a:noAutofit/>
              </a:bodyPr>
              <a:lstStyle/>
              <a:p>
                <a:pPr marL="0" lvl="0" indent="0" algn="ctr" defTabSz="1111250">
                  <a:lnSpc>
                    <a:spcPct val="90000"/>
                  </a:lnSpc>
                  <a:spcBef>
                    <a:spcPct val="0"/>
                  </a:spcBef>
                  <a:spcAft>
                    <a:spcPct val="35000"/>
                  </a:spcAft>
                  <a:buNone/>
                </a:pPr>
                <a:r>
                  <a:rPr lang="fr-FR" sz="2600" kern="1200" dirty="0"/>
                  <a:t>Évaluation de l’impact environnemental</a:t>
                </a:r>
              </a:p>
            </p:txBody>
          </p:sp>
        </p:grpSp>
        <p:pic>
          <p:nvPicPr>
            <p:cNvPr id="3078" name="Picture 6" descr="evaluation Icon 3644103">
              <a:extLst>
                <a:ext uri="{FF2B5EF4-FFF2-40B4-BE49-F238E27FC236}">
                  <a16:creationId xmlns:a16="http://schemas.microsoft.com/office/drawing/2014/main" id="{F16CAF98-655C-4959-90FF-D78FD28A56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78893" y="4285933"/>
              <a:ext cx="1548000" cy="154800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590968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B61FF-51E4-4577-B67B-DA288446E250}"/>
              </a:ext>
            </a:extLst>
          </p:cNvPr>
          <p:cNvSpPr>
            <a:spLocks noGrp="1"/>
          </p:cNvSpPr>
          <p:nvPr>
            <p:ph type="title"/>
          </p:nvPr>
        </p:nvSpPr>
        <p:spPr/>
        <p:txBody>
          <a:bodyPr/>
          <a:lstStyle/>
          <a:p>
            <a:r>
              <a:rPr lang="fr-FR" dirty="0"/>
              <a:t>3. Présentation du travail effectué</a:t>
            </a:r>
          </a:p>
        </p:txBody>
      </p:sp>
      <p:sp>
        <p:nvSpPr>
          <p:cNvPr id="3" name="Slide Number Placeholder 2">
            <a:extLst>
              <a:ext uri="{FF2B5EF4-FFF2-40B4-BE49-F238E27FC236}">
                <a16:creationId xmlns:a16="http://schemas.microsoft.com/office/drawing/2014/main" id="{00E557BB-B3E8-423D-9E00-62F899E7E574}"/>
              </a:ext>
            </a:extLst>
          </p:cNvPr>
          <p:cNvSpPr>
            <a:spLocks noGrp="1"/>
          </p:cNvSpPr>
          <p:nvPr>
            <p:ph type="sldNum" sz="quarter" idx="12"/>
          </p:nvPr>
        </p:nvSpPr>
        <p:spPr>
          <a:xfrm>
            <a:off x="9448800" y="6461330"/>
            <a:ext cx="2743200" cy="365125"/>
          </a:xfrm>
        </p:spPr>
        <p:txBody>
          <a:bodyPr/>
          <a:lstStyle/>
          <a:p>
            <a:fld id="{27C6CCC6-2BE5-4E42-96A4-D1E8E81A3D8E}" type="slidenum">
              <a:rPr lang="de-DE" smtClean="0"/>
              <a:pPr/>
              <a:t>15</a:t>
            </a:fld>
            <a:endParaRPr lang="de-DE" dirty="0"/>
          </a:p>
        </p:txBody>
      </p:sp>
      <p:grpSp>
        <p:nvGrpSpPr>
          <p:cNvPr id="4" name="Group 3">
            <a:extLst>
              <a:ext uri="{FF2B5EF4-FFF2-40B4-BE49-F238E27FC236}">
                <a16:creationId xmlns:a16="http://schemas.microsoft.com/office/drawing/2014/main" id="{9321EAB2-5CED-4812-B9A0-F4DE9F7BCDFE}"/>
              </a:ext>
            </a:extLst>
          </p:cNvPr>
          <p:cNvGrpSpPr/>
          <p:nvPr/>
        </p:nvGrpSpPr>
        <p:grpSpPr>
          <a:xfrm>
            <a:off x="838200" y="1828800"/>
            <a:ext cx="3306172" cy="4545106"/>
            <a:chOff x="838200" y="1828800"/>
            <a:chExt cx="3306172" cy="4545106"/>
          </a:xfrm>
        </p:grpSpPr>
        <p:grpSp>
          <p:nvGrpSpPr>
            <p:cNvPr id="11" name="Group 10">
              <a:extLst>
                <a:ext uri="{FF2B5EF4-FFF2-40B4-BE49-F238E27FC236}">
                  <a16:creationId xmlns:a16="http://schemas.microsoft.com/office/drawing/2014/main" id="{ADAF6A25-2028-4BB3-BEA5-6EBCBD5F5586}"/>
                </a:ext>
              </a:extLst>
            </p:cNvPr>
            <p:cNvGrpSpPr/>
            <p:nvPr/>
          </p:nvGrpSpPr>
          <p:grpSpPr>
            <a:xfrm>
              <a:off x="838200" y="1828800"/>
              <a:ext cx="3306172" cy="4545106"/>
              <a:chOff x="838215" y="1828800"/>
              <a:chExt cx="3306172" cy="4545106"/>
            </a:xfrm>
          </p:grpSpPr>
          <p:sp>
            <p:nvSpPr>
              <p:cNvPr id="12" name="Freeform: Shape 11">
                <a:extLst>
                  <a:ext uri="{FF2B5EF4-FFF2-40B4-BE49-F238E27FC236}">
                    <a16:creationId xmlns:a16="http://schemas.microsoft.com/office/drawing/2014/main" id="{F72F1346-F987-47D6-BA32-5CA106A0A32A}"/>
                  </a:ext>
                </a:extLst>
              </p:cNvPr>
              <p:cNvSpPr/>
              <p:nvPr/>
            </p:nvSpPr>
            <p:spPr>
              <a:xfrm>
                <a:off x="838215" y="1828800"/>
                <a:ext cx="3306172" cy="4545106"/>
              </a:xfrm>
              <a:custGeom>
                <a:avLst/>
                <a:gdLst>
                  <a:gd name="connsiteX0" fmla="*/ 0 w 3306172"/>
                  <a:gd name="connsiteY0" fmla="*/ 330617 h 4545106"/>
                  <a:gd name="connsiteX1" fmla="*/ 330617 w 3306172"/>
                  <a:gd name="connsiteY1" fmla="*/ 0 h 4545106"/>
                  <a:gd name="connsiteX2" fmla="*/ 2975555 w 3306172"/>
                  <a:gd name="connsiteY2" fmla="*/ 0 h 4545106"/>
                  <a:gd name="connsiteX3" fmla="*/ 3306172 w 3306172"/>
                  <a:gd name="connsiteY3" fmla="*/ 330617 h 4545106"/>
                  <a:gd name="connsiteX4" fmla="*/ 3306172 w 3306172"/>
                  <a:gd name="connsiteY4" fmla="*/ 4214489 h 4545106"/>
                  <a:gd name="connsiteX5" fmla="*/ 2975555 w 3306172"/>
                  <a:gd name="connsiteY5" fmla="*/ 4545106 h 4545106"/>
                  <a:gd name="connsiteX6" fmla="*/ 330617 w 3306172"/>
                  <a:gd name="connsiteY6" fmla="*/ 4545106 h 4545106"/>
                  <a:gd name="connsiteX7" fmla="*/ 0 w 3306172"/>
                  <a:gd name="connsiteY7" fmla="*/ 4214489 h 4545106"/>
                  <a:gd name="connsiteX8" fmla="*/ 0 w 3306172"/>
                  <a:gd name="connsiteY8" fmla="*/ 330617 h 4545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06172" h="4545106">
                    <a:moveTo>
                      <a:pt x="0" y="330617"/>
                    </a:moveTo>
                    <a:cubicBezTo>
                      <a:pt x="0" y="148022"/>
                      <a:pt x="148022" y="0"/>
                      <a:pt x="330617" y="0"/>
                    </a:cubicBezTo>
                    <a:lnTo>
                      <a:pt x="2975555" y="0"/>
                    </a:lnTo>
                    <a:cubicBezTo>
                      <a:pt x="3158150" y="0"/>
                      <a:pt x="3306172" y="148022"/>
                      <a:pt x="3306172" y="330617"/>
                    </a:cubicBezTo>
                    <a:lnTo>
                      <a:pt x="3306172" y="4214489"/>
                    </a:lnTo>
                    <a:cubicBezTo>
                      <a:pt x="3306172" y="4397084"/>
                      <a:pt x="3158150" y="4545106"/>
                      <a:pt x="2975555" y="4545106"/>
                    </a:cubicBezTo>
                    <a:lnTo>
                      <a:pt x="330617" y="4545106"/>
                    </a:lnTo>
                    <a:cubicBezTo>
                      <a:pt x="148022" y="4545106"/>
                      <a:pt x="0" y="4397084"/>
                      <a:pt x="0" y="4214489"/>
                    </a:cubicBezTo>
                    <a:lnTo>
                      <a:pt x="0" y="330617"/>
                    </a:lnTo>
                    <a:close/>
                  </a:path>
                </a:pathLst>
              </a:custGeom>
              <a:noFill/>
              <a:ln w="38100">
                <a:solidFill>
                  <a:schemeClr val="tx1"/>
                </a:solidFill>
              </a:ln>
            </p:spPr>
            <p:style>
              <a:lnRef idx="0">
                <a:scrgbClr r="0" g="0" b="0"/>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3288255" numCol="1" spcCol="1270" anchor="t" anchorCtr="0">
                <a:noAutofit/>
              </a:bodyPr>
              <a:lstStyle/>
              <a:p>
                <a:pPr marL="0" lvl="0" indent="0" algn="ctr" defTabSz="1244600">
                  <a:lnSpc>
                    <a:spcPct val="90000"/>
                  </a:lnSpc>
                  <a:spcBef>
                    <a:spcPct val="0"/>
                  </a:spcBef>
                  <a:spcAft>
                    <a:spcPct val="35000"/>
                  </a:spcAft>
                  <a:buNone/>
                </a:pPr>
                <a:endParaRPr lang="fr-FR" sz="5400" kern="1200" dirty="0"/>
              </a:p>
            </p:txBody>
          </p:sp>
          <p:sp>
            <p:nvSpPr>
              <p:cNvPr id="13" name="Freeform: Shape 12">
                <a:extLst>
                  <a:ext uri="{FF2B5EF4-FFF2-40B4-BE49-F238E27FC236}">
                    <a16:creationId xmlns:a16="http://schemas.microsoft.com/office/drawing/2014/main" id="{DD53FC95-730C-4973-AD3D-79F205A2867D}"/>
                  </a:ext>
                </a:extLst>
              </p:cNvPr>
              <p:cNvSpPr/>
              <p:nvPr/>
            </p:nvSpPr>
            <p:spPr>
              <a:xfrm>
                <a:off x="1168831" y="2222808"/>
                <a:ext cx="2644938" cy="1512001"/>
              </a:xfrm>
              <a:custGeom>
                <a:avLst/>
                <a:gdLst>
                  <a:gd name="connsiteX0" fmla="*/ 0 w 2644938"/>
                  <a:gd name="connsiteY0" fmla="*/ 227400 h 2273998"/>
                  <a:gd name="connsiteX1" fmla="*/ 227400 w 2644938"/>
                  <a:gd name="connsiteY1" fmla="*/ 0 h 2273998"/>
                  <a:gd name="connsiteX2" fmla="*/ 2417538 w 2644938"/>
                  <a:gd name="connsiteY2" fmla="*/ 0 h 2273998"/>
                  <a:gd name="connsiteX3" fmla="*/ 2644938 w 2644938"/>
                  <a:gd name="connsiteY3" fmla="*/ 227400 h 2273998"/>
                  <a:gd name="connsiteX4" fmla="*/ 2644938 w 2644938"/>
                  <a:gd name="connsiteY4" fmla="*/ 2046598 h 2273998"/>
                  <a:gd name="connsiteX5" fmla="*/ 2417538 w 2644938"/>
                  <a:gd name="connsiteY5" fmla="*/ 2273998 h 2273998"/>
                  <a:gd name="connsiteX6" fmla="*/ 227400 w 2644938"/>
                  <a:gd name="connsiteY6" fmla="*/ 2273998 h 2273998"/>
                  <a:gd name="connsiteX7" fmla="*/ 0 w 2644938"/>
                  <a:gd name="connsiteY7" fmla="*/ 2046598 h 2273998"/>
                  <a:gd name="connsiteX8" fmla="*/ 0 w 2644938"/>
                  <a:gd name="connsiteY8" fmla="*/ 227400 h 2273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4938" h="2273998">
                    <a:moveTo>
                      <a:pt x="0" y="227400"/>
                    </a:moveTo>
                    <a:cubicBezTo>
                      <a:pt x="0" y="101810"/>
                      <a:pt x="101810" y="0"/>
                      <a:pt x="227400" y="0"/>
                    </a:cubicBezTo>
                    <a:lnTo>
                      <a:pt x="2417538" y="0"/>
                    </a:lnTo>
                    <a:cubicBezTo>
                      <a:pt x="2543128" y="0"/>
                      <a:pt x="2644938" y="101810"/>
                      <a:pt x="2644938" y="227400"/>
                    </a:cubicBezTo>
                    <a:lnTo>
                      <a:pt x="2644938" y="2046598"/>
                    </a:lnTo>
                    <a:cubicBezTo>
                      <a:pt x="2644938" y="2172188"/>
                      <a:pt x="2543128" y="2273998"/>
                      <a:pt x="2417538" y="2273998"/>
                    </a:cubicBezTo>
                    <a:lnTo>
                      <a:pt x="227400" y="2273998"/>
                    </a:lnTo>
                    <a:cubicBezTo>
                      <a:pt x="101810" y="2273998"/>
                      <a:pt x="0" y="2172188"/>
                      <a:pt x="0" y="2046598"/>
                    </a:cubicBezTo>
                    <a:lnTo>
                      <a:pt x="0" y="227400"/>
                    </a:lnTo>
                    <a:close/>
                  </a:path>
                </a:pathLst>
              </a:custGeom>
              <a:solidFill>
                <a:srgbClr val="C00000"/>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27563" tIns="112323" rIns="127563" bIns="112323" numCol="1" spcCol="1270" anchor="ctr" anchorCtr="0">
                <a:noAutofit/>
              </a:bodyPr>
              <a:lstStyle/>
              <a:p>
                <a:pPr marL="0" lvl="0" indent="0" algn="ctr" defTabSz="1066800">
                  <a:lnSpc>
                    <a:spcPct val="90000"/>
                  </a:lnSpc>
                  <a:spcBef>
                    <a:spcPct val="0"/>
                  </a:spcBef>
                  <a:spcAft>
                    <a:spcPct val="35000"/>
                  </a:spcAft>
                  <a:buNone/>
                </a:pPr>
                <a:r>
                  <a:rPr lang="fr-FR" sz="2600" kern="1200" dirty="0"/>
                  <a:t>Délimitation de l’étude</a:t>
                </a:r>
              </a:p>
            </p:txBody>
          </p:sp>
        </p:grpSp>
        <p:pic>
          <p:nvPicPr>
            <p:cNvPr id="3074" name="Picture 2" descr="Frame Icon 696702">
              <a:extLst>
                <a:ext uri="{FF2B5EF4-FFF2-40B4-BE49-F238E27FC236}">
                  <a16:creationId xmlns:a16="http://schemas.microsoft.com/office/drawing/2014/main" id="{89E96CAB-4023-46D4-B114-30E5A5039D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5121" y="4498835"/>
              <a:ext cx="1132329" cy="112219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4" name="Group 13">
            <a:extLst>
              <a:ext uri="{FF2B5EF4-FFF2-40B4-BE49-F238E27FC236}">
                <a16:creationId xmlns:a16="http://schemas.microsoft.com/office/drawing/2014/main" id="{8C5E3F2E-A141-4296-82A0-0A0652EDA21C}"/>
              </a:ext>
            </a:extLst>
          </p:cNvPr>
          <p:cNvGrpSpPr/>
          <p:nvPr/>
        </p:nvGrpSpPr>
        <p:grpSpPr>
          <a:xfrm>
            <a:off x="4393607" y="1828800"/>
            <a:ext cx="3306172" cy="4545106"/>
            <a:chOff x="4393607" y="1828800"/>
            <a:chExt cx="3306172" cy="4545106"/>
          </a:xfrm>
        </p:grpSpPr>
        <p:grpSp>
          <p:nvGrpSpPr>
            <p:cNvPr id="5" name="Group 4">
              <a:extLst>
                <a:ext uri="{FF2B5EF4-FFF2-40B4-BE49-F238E27FC236}">
                  <a16:creationId xmlns:a16="http://schemas.microsoft.com/office/drawing/2014/main" id="{1E1E70CB-74EB-4076-B03F-3CC2659D8CF3}"/>
                </a:ext>
              </a:extLst>
            </p:cNvPr>
            <p:cNvGrpSpPr/>
            <p:nvPr/>
          </p:nvGrpSpPr>
          <p:grpSpPr>
            <a:xfrm>
              <a:off x="4393607" y="1828800"/>
              <a:ext cx="3306172" cy="4545106"/>
              <a:chOff x="4393607" y="1828800"/>
              <a:chExt cx="3306172" cy="4545106"/>
            </a:xfrm>
          </p:grpSpPr>
          <p:sp>
            <p:nvSpPr>
              <p:cNvPr id="6" name="Freeform: Shape 5">
                <a:extLst>
                  <a:ext uri="{FF2B5EF4-FFF2-40B4-BE49-F238E27FC236}">
                    <a16:creationId xmlns:a16="http://schemas.microsoft.com/office/drawing/2014/main" id="{30E5956E-67FC-4104-AF9E-F884D84B6181}"/>
                  </a:ext>
                </a:extLst>
              </p:cNvPr>
              <p:cNvSpPr/>
              <p:nvPr/>
            </p:nvSpPr>
            <p:spPr>
              <a:xfrm>
                <a:off x="4393607" y="1828800"/>
                <a:ext cx="3306172" cy="4545106"/>
              </a:xfrm>
              <a:custGeom>
                <a:avLst/>
                <a:gdLst>
                  <a:gd name="connsiteX0" fmla="*/ 0 w 3306172"/>
                  <a:gd name="connsiteY0" fmla="*/ 330617 h 4545106"/>
                  <a:gd name="connsiteX1" fmla="*/ 330617 w 3306172"/>
                  <a:gd name="connsiteY1" fmla="*/ 0 h 4545106"/>
                  <a:gd name="connsiteX2" fmla="*/ 2975555 w 3306172"/>
                  <a:gd name="connsiteY2" fmla="*/ 0 h 4545106"/>
                  <a:gd name="connsiteX3" fmla="*/ 3306172 w 3306172"/>
                  <a:gd name="connsiteY3" fmla="*/ 330617 h 4545106"/>
                  <a:gd name="connsiteX4" fmla="*/ 3306172 w 3306172"/>
                  <a:gd name="connsiteY4" fmla="*/ 4214489 h 4545106"/>
                  <a:gd name="connsiteX5" fmla="*/ 2975555 w 3306172"/>
                  <a:gd name="connsiteY5" fmla="*/ 4545106 h 4545106"/>
                  <a:gd name="connsiteX6" fmla="*/ 330617 w 3306172"/>
                  <a:gd name="connsiteY6" fmla="*/ 4545106 h 4545106"/>
                  <a:gd name="connsiteX7" fmla="*/ 0 w 3306172"/>
                  <a:gd name="connsiteY7" fmla="*/ 4214489 h 4545106"/>
                  <a:gd name="connsiteX8" fmla="*/ 0 w 3306172"/>
                  <a:gd name="connsiteY8" fmla="*/ 330617 h 4545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06172" h="4545106">
                    <a:moveTo>
                      <a:pt x="0" y="330617"/>
                    </a:moveTo>
                    <a:cubicBezTo>
                      <a:pt x="0" y="148022"/>
                      <a:pt x="148022" y="0"/>
                      <a:pt x="330617" y="0"/>
                    </a:cubicBezTo>
                    <a:lnTo>
                      <a:pt x="2975555" y="0"/>
                    </a:lnTo>
                    <a:cubicBezTo>
                      <a:pt x="3158150" y="0"/>
                      <a:pt x="3306172" y="148022"/>
                      <a:pt x="3306172" y="330617"/>
                    </a:cubicBezTo>
                    <a:lnTo>
                      <a:pt x="3306172" y="4214489"/>
                    </a:lnTo>
                    <a:cubicBezTo>
                      <a:pt x="3306172" y="4397084"/>
                      <a:pt x="3158150" y="4545106"/>
                      <a:pt x="2975555" y="4545106"/>
                    </a:cubicBezTo>
                    <a:lnTo>
                      <a:pt x="330617" y="4545106"/>
                    </a:lnTo>
                    <a:cubicBezTo>
                      <a:pt x="148022" y="4545106"/>
                      <a:pt x="0" y="4397084"/>
                      <a:pt x="0" y="4214489"/>
                    </a:cubicBezTo>
                    <a:lnTo>
                      <a:pt x="0" y="330617"/>
                    </a:lnTo>
                    <a:close/>
                  </a:path>
                </a:pathLst>
              </a:custGeom>
              <a:noFill/>
              <a:ln w="38100">
                <a:solidFill>
                  <a:schemeClr val="bg1">
                    <a:lumMod val="50000"/>
                  </a:schemeClr>
                </a:solidFill>
              </a:ln>
            </p:spPr>
            <p:style>
              <a:lnRef idx="0">
                <a:scrgbClr r="0" g="0" b="0"/>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3288255" numCol="1" spcCol="1270" anchor="t" anchorCtr="0">
                <a:noAutofit/>
              </a:bodyPr>
              <a:lstStyle/>
              <a:p>
                <a:pPr marL="0" lvl="0" indent="0" algn="ctr" defTabSz="1244600">
                  <a:lnSpc>
                    <a:spcPct val="90000"/>
                  </a:lnSpc>
                  <a:spcBef>
                    <a:spcPct val="0"/>
                  </a:spcBef>
                  <a:spcAft>
                    <a:spcPct val="35000"/>
                  </a:spcAft>
                  <a:buNone/>
                </a:pPr>
                <a:endParaRPr lang="fr-FR" sz="2800" kern="1200" dirty="0">
                  <a:solidFill>
                    <a:schemeClr val="bg1">
                      <a:lumMod val="50000"/>
                    </a:schemeClr>
                  </a:solidFill>
                </a:endParaRPr>
              </a:p>
            </p:txBody>
          </p:sp>
          <p:sp>
            <p:nvSpPr>
              <p:cNvPr id="7" name="Freeform: Shape 6">
                <a:extLst>
                  <a:ext uri="{FF2B5EF4-FFF2-40B4-BE49-F238E27FC236}">
                    <a16:creationId xmlns:a16="http://schemas.microsoft.com/office/drawing/2014/main" id="{560EFEDA-D5A9-491C-8522-0D68F883E4FE}"/>
                  </a:ext>
                </a:extLst>
              </p:cNvPr>
              <p:cNvSpPr/>
              <p:nvPr/>
            </p:nvSpPr>
            <p:spPr>
              <a:xfrm>
                <a:off x="4724224" y="2222807"/>
                <a:ext cx="2644938" cy="1512001"/>
              </a:xfrm>
              <a:custGeom>
                <a:avLst/>
                <a:gdLst>
                  <a:gd name="connsiteX0" fmla="*/ 0 w 2644938"/>
                  <a:gd name="connsiteY0" fmla="*/ 222055 h 2220554"/>
                  <a:gd name="connsiteX1" fmla="*/ 222055 w 2644938"/>
                  <a:gd name="connsiteY1" fmla="*/ 0 h 2220554"/>
                  <a:gd name="connsiteX2" fmla="*/ 2422883 w 2644938"/>
                  <a:gd name="connsiteY2" fmla="*/ 0 h 2220554"/>
                  <a:gd name="connsiteX3" fmla="*/ 2644938 w 2644938"/>
                  <a:gd name="connsiteY3" fmla="*/ 222055 h 2220554"/>
                  <a:gd name="connsiteX4" fmla="*/ 2644938 w 2644938"/>
                  <a:gd name="connsiteY4" fmla="*/ 1998499 h 2220554"/>
                  <a:gd name="connsiteX5" fmla="*/ 2422883 w 2644938"/>
                  <a:gd name="connsiteY5" fmla="*/ 2220554 h 2220554"/>
                  <a:gd name="connsiteX6" fmla="*/ 222055 w 2644938"/>
                  <a:gd name="connsiteY6" fmla="*/ 2220554 h 2220554"/>
                  <a:gd name="connsiteX7" fmla="*/ 0 w 2644938"/>
                  <a:gd name="connsiteY7" fmla="*/ 1998499 h 2220554"/>
                  <a:gd name="connsiteX8" fmla="*/ 0 w 2644938"/>
                  <a:gd name="connsiteY8" fmla="*/ 222055 h 2220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4938" h="2220554">
                    <a:moveTo>
                      <a:pt x="0" y="222055"/>
                    </a:moveTo>
                    <a:cubicBezTo>
                      <a:pt x="0" y="99417"/>
                      <a:pt x="99417" y="0"/>
                      <a:pt x="222055" y="0"/>
                    </a:cubicBezTo>
                    <a:lnTo>
                      <a:pt x="2422883" y="0"/>
                    </a:lnTo>
                    <a:cubicBezTo>
                      <a:pt x="2545521" y="0"/>
                      <a:pt x="2644938" y="99417"/>
                      <a:pt x="2644938" y="222055"/>
                    </a:cubicBezTo>
                    <a:lnTo>
                      <a:pt x="2644938" y="1998499"/>
                    </a:lnTo>
                    <a:cubicBezTo>
                      <a:pt x="2644938" y="2121137"/>
                      <a:pt x="2545521" y="2220554"/>
                      <a:pt x="2422883" y="2220554"/>
                    </a:cubicBezTo>
                    <a:lnTo>
                      <a:pt x="222055" y="2220554"/>
                    </a:lnTo>
                    <a:cubicBezTo>
                      <a:pt x="99417" y="2220554"/>
                      <a:pt x="0" y="2121137"/>
                      <a:pt x="0" y="1998499"/>
                    </a:cubicBezTo>
                    <a:lnTo>
                      <a:pt x="0" y="222055"/>
                    </a:lnTo>
                    <a:close/>
                  </a:path>
                </a:pathLst>
              </a:custGeom>
              <a:solidFill>
                <a:schemeClr val="accent2"/>
              </a:solidFill>
              <a:ln>
                <a:solidFill>
                  <a:schemeClr val="bg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25998" tIns="110758" rIns="125998" bIns="110758" numCol="1" spcCol="1270" anchor="ctr" anchorCtr="0">
                <a:noAutofit/>
              </a:bodyPr>
              <a:lstStyle/>
              <a:p>
                <a:pPr marL="0" lvl="0" indent="0" algn="ctr" defTabSz="1066800">
                  <a:lnSpc>
                    <a:spcPct val="90000"/>
                  </a:lnSpc>
                  <a:spcBef>
                    <a:spcPct val="0"/>
                  </a:spcBef>
                  <a:spcAft>
                    <a:spcPct val="35000"/>
                  </a:spcAft>
                  <a:buNone/>
                </a:pPr>
                <a:r>
                  <a:rPr lang="fr-FR" sz="2600" kern="1200" dirty="0"/>
                  <a:t>Collecte de données</a:t>
                </a:r>
              </a:p>
            </p:txBody>
          </p:sp>
        </p:grpSp>
        <p:pic>
          <p:nvPicPr>
            <p:cNvPr id="3076" name="Picture 4" descr="data collection Icon 2475086">
              <a:extLst>
                <a:ext uri="{FF2B5EF4-FFF2-40B4-BE49-F238E27FC236}">
                  <a16:creationId xmlns:a16="http://schemas.microsoft.com/office/drawing/2014/main" id="{A7338967-B1F5-463A-AB01-381EA1473859}"/>
                </a:ext>
              </a:extLst>
            </p:cNvPr>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290693" y="4448064"/>
              <a:ext cx="1512000" cy="1512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5" name="Group 14">
            <a:extLst>
              <a:ext uri="{FF2B5EF4-FFF2-40B4-BE49-F238E27FC236}">
                <a16:creationId xmlns:a16="http://schemas.microsoft.com/office/drawing/2014/main" id="{8DC7800D-FDA2-4114-B454-85D580049F11}"/>
              </a:ext>
            </a:extLst>
          </p:cNvPr>
          <p:cNvGrpSpPr/>
          <p:nvPr/>
        </p:nvGrpSpPr>
        <p:grpSpPr>
          <a:xfrm>
            <a:off x="7947743" y="1828800"/>
            <a:ext cx="3306172" cy="4545106"/>
            <a:chOff x="7947743" y="1828800"/>
            <a:chExt cx="3306172" cy="4545106"/>
          </a:xfrm>
        </p:grpSpPr>
        <p:grpSp>
          <p:nvGrpSpPr>
            <p:cNvPr id="8" name="Group 7">
              <a:extLst>
                <a:ext uri="{FF2B5EF4-FFF2-40B4-BE49-F238E27FC236}">
                  <a16:creationId xmlns:a16="http://schemas.microsoft.com/office/drawing/2014/main" id="{195BDDAD-2386-4271-8D70-F18BD9436D08}"/>
                </a:ext>
              </a:extLst>
            </p:cNvPr>
            <p:cNvGrpSpPr/>
            <p:nvPr/>
          </p:nvGrpSpPr>
          <p:grpSpPr>
            <a:xfrm>
              <a:off x="7947743" y="1828800"/>
              <a:ext cx="3306172" cy="4545106"/>
              <a:chOff x="7947743" y="1828800"/>
              <a:chExt cx="3306172" cy="4545106"/>
            </a:xfrm>
          </p:grpSpPr>
          <p:sp>
            <p:nvSpPr>
              <p:cNvPr id="9" name="Freeform: Shape 8">
                <a:extLst>
                  <a:ext uri="{FF2B5EF4-FFF2-40B4-BE49-F238E27FC236}">
                    <a16:creationId xmlns:a16="http://schemas.microsoft.com/office/drawing/2014/main" id="{2179F93C-7257-44B0-834E-691CA97911C3}"/>
                  </a:ext>
                </a:extLst>
              </p:cNvPr>
              <p:cNvSpPr/>
              <p:nvPr/>
            </p:nvSpPr>
            <p:spPr>
              <a:xfrm>
                <a:off x="7947743" y="1828800"/>
                <a:ext cx="3306172" cy="4545106"/>
              </a:xfrm>
              <a:custGeom>
                <a:avLst/>
                <a:gdLst>
                  <a:gd name="connsiteX0" fmla="*/ 0 w 3306172"/>
                  <a:gd name="connsiteY0" fmla="*/ 330617 h 4545106"/>
                  <a:gd name="connsiteX1" fmla="*/ 330617 w 3306172"/>
                  <a:gd name="connsiteY1" fmla="*/ 0 h 4545106"/>
                  <a:gd name="connsiteX2" fmla="*/ 2975555 w 3306172"/>
                  <a:gd name="connsiteY2" fmla="*/ 0 h 4545106"/>
                  <a:gd name="connsiteX3" fmla="*/ 3306172 w 3306172"/>
                  <a:gd name="connsiteY3" fmla="*/ 330617 h 4545106"/>
                  <a:gd name="connsiteX4" fmla="*/ 3306172 w 3306172"/>
                  <a:gd name="connsiteY4" fmla="*/ 4214489 h 4545106"/>
                  <a:gd name="connsiteX5" fmla="*/ 2975555 w 3306172"/>
                  <a:gd name="connsiteY5" fmla="*/ 4545106 h 4545106"/>
                  <a:gd name="connsiteX6" fmla="*/ 330617 w 3306172"/>
                  <a:gd name="connsiteY6" fmla="*/ 4545106 h 4545106"/>
                  <a:gd name="connsiteX7" fmla="*/ 0 w 3306172"/>
                  <a:gd name="connsiteY7" fmla="*/ 4214489 h 4545106"/>
                  <a:gd name="connsiteX8" fmla="*/ 0 w 3306172"/>
                  <a:gd name="connsiteY8" fmla="*/ 330617 h 4545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06172" h="4545106">
                    <a:moveTo>
                      <a:pt x="0" y="330617"/>
                    </a:moveTo>
                    <a:cubicBezTo>
                      <a:pt x="0" y="148022"/>
                      <a:pt x="148022" y="0"/>
                      <a:pt x="330617" y="0"/>
                    </a:cubicBezTo>
                    <a:lnTo>
                      <a:pt x="2975555" y="0"/>
                    </a:lnTo>
                    <a:cubicBezTo>
                      <a:pt x="3158150" y="0"/>
                      <a:pt x="3306172" y="148022"/>
                      <a:pt x="3306172" y="330617"/>
                    </a:cubicBezTo>
                    <a:lnTo>
                      <a:pt x="3306172" y="4214489"/>
                    </a:lnTo>
                    <a:cubicBezTo>
                      <a:pt x="3306172" y="4397084"/>
                      <a:pt x="3158150" y="4545106"/>
                      <a:pt x="2975555" y="4545106"/>
                    </a:cubicBezTo>
                    <a:lnTo>
                      <a:pt x="330617" y="4545106"/>
                    </a:lnTo>
                    <a:cubicBezTo>
                      <a:pt x="148022" y="4545106"/>
                      <a:pt x="0" y="4397084"/>
                      <a:pt x="0" y="4214489"/>
                    </a:cubicBezTo>
                    <a:lnTo>
                      <a:pt x="0" y="330617"/>
                    </a:lnTo>
                    <a:close/>
                  </a:path>
                </a:pathLst>
              </a:custGeom>
              <a:noFill/>
              <a:ln w="38100">
                <a:solidFill>
                  <a:schemeClr val="bg1">
                    <a:lumMod val="50000"/>
                  </a:schemeClr>
                </a:solidFill>
              </a:ln>
            </p:spPr>
            <p:style>
              <a:lnRef idx="0">
                <a:scrgbClr r="0" g="0" b="0"/>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3288255" numCol="1" spcCol="1270" anchor="t" anchorCtr="0">
                <a:noAutofit/>
              </a:bodyPr>
              <a:lstStyle/>
              <a:p>
                <a:pPr marL="0" lvl="0" indent="0" algn="ctr" defTabSz="1244600">
                  <a:lnSpc>
                    <a:spcPct val="90000"/>
                  </a:lnSpc>
                  <a:spcBef>
                    <a:spcPct val="0"/>
                  </a:spcBef>
                  <a:spcAft>
                    <a:spcPct val="35000"/>
                  </a:spcAft>
                  <a:buNone/>
                </a:pPr>
                <a:endParaRPr lang="fr-FR" sz="2800" kern="1200" dirty="0">
                  <a:solidFill>
                    <a:schemeClr val="bg1">
                      <a:lumMod val="50000"/>
                    </a:schemeClr>
                  </a:solidFill>
                </a:endParaRPr>
              </a:p>
            </p:txBody>
          </p:sp>
          <p:sp>
            <p:nvSpPr>
              <p:cNvPr id="10" name="Freeform: Shape 9">
                <a:extLst>
                  <a:ext uri="{FF2B5EF4-FFF2-40B4-BE49-F238E27FC236}">
                    <a16:creationId xmlns:a16="http://schemas.microsoft.com/office/drawing/2014/main" id="{28AE0780-62FC-451C-A554-24A1B4607D6F}"/>
                  </a:ext>
                </a:extLst>
              </p:cNvPr>
              <p:cNvSpPr/>
              <p:nvPr/>
            </p:nvSpPr>
            <p:spPr>
              <a:xfrm>
                <a:off x="8278360" y="2222806"/>
                <a:ext cx="2644938" cy="1512001"/>
              </a:xfrm>
              <a:custGeom>
                <a:avLst/>
                <a:gdLst>
                  <a:gd name="connsiteX0" fmla="*/ 0 w 2644938"/>
                  <a:gd name="connsiteY0" fmla="*/ 217813 h 2178130"/>
                  <a:gd name="connsiteX1" fmla="*/ 217813 w 2644938"/>
                  <a:gd name="connsiteY1" fmla="*/ 0 h 2178130"/>
                  <a:gd name="connsiteX2" fmla="*/ 2427125 w 2644938"/>
                  <a:gd name="connsiteY2" fmla="*/ 0 h 2178130"/>
                  <a:gd name="connsiteX3" fmla="*/ 2644938 w 2644938"/>
                  <a:gd name="connsiteY3" fmla="*/ 217813 h 2178130"/>
                  <a:gd name="connsiteX4" fmla="*/ 2644938 w 2644938"/>
                  <a:gd name="connsiteY4" fmla="*/ 1960317 h 2178130"/>
                  <a:gd name="connsiteX5" fmla="*/ 2427125 w 2644938"/>
                  <a:gd name="connsiteY5" fmla="*/ 2178130 h 2178130"/>
                  <a:gd name="connsiteX6" fmla="*/ 217813 w 2644938"/>
                  <a:gd name="connsiteY6" fmla="*/ 2178130 h 2178130"/>
                  <a:gd name="connsiteX7" fmla="*/ 0 w 2644938"/>
                  <a:gd name="connsiteY7" fmla="*/ 1960317 h 2178130"/>
                  <a:gd name="connsiteX8" fmla="*/ 0 w 2644938"/>
                  <a:gd name="connsiteY8" fmla="*/ 217813 h 2178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4938" h="2178130">
                    <a:moveTo>
                      <a:pt x="0" y="217813"/>
                    </a:moveTo>
                    <a:cubicBezTo>
                      <a:pt x="0" y="97518"/>
                      <a:pt x="97518" y="0"/>
                      <a:pt x="217813" y="0"/>
                    </a:cubicBezTo>
                    <a:lnTo>
                      <a:pt x="2427125" y="0"/>
                    </a:lnTo>
                    <a:cubicBezTo>
                      <a:pt x="2547420" y="0"/>
                      <a:pt x="2644938" y="97518"/>
                      <a:pt x="2644938" y="217813"/>
                    </a:cubicBezTo>
                    <a:lnTo>
                      <a:pt x="2644938" y="1960317"/>
                    </a:lnTo>
                    <a:cubicBezTo>
                      <a:pt x="2644938" y="2080612"/>
                      <a:pt x="2547420" y="2178130"/>
                      <a:pt x="2427125" y="2178130"/>
                    </a:cubicBezTo>
                    <a:lnTo>
                      <a:pt x="217813" y="2178130"/>
                    </a:lnTo>
                    <a:cubicBezTo>
                      <a:pt x="97518" y="2178130"/>
                      <a:pt x="0" y="2080612"/>
                      <a:pt x="0" y="1960317"/>
                    </a:cubicBezTo>
                    <a:lnTo>
                      <a:pt x="0" y="217813"/>
                    </a:lnTo>
                    <a:close/>
                  </a:path>
                </a:pathLst>
              </a:custGeom>
              <a:solidFill>
                <a:schemeClr val="accent2"/>
              </a:solidFill>
              <a:ln>
                <a:solidFill>
                  <a:schemeClr val="bg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27295" tIns="111420" rIns="127295" bIns="111420" numCol="1" spcCol="1270" anchor="ctr" anchorCtr="0">
                <a:noAutofit/>
              </a:bodyPr>
              <a:lstStyle/>
              <a:p>
                <a:pPr marL="0" lvl="0" indent="0" algn="ctr" defTabSz="1111250">
                  <a:lnSpc>
                    <a:spcPct val="90000"/>
                  </a:lnSpc>
                  <a:spcBef>
                    <a:spcPct val="0"/>
                  </a:spcBef>
                  <a:spcAft>
                    <a:spcPct val="35000"/>
                  </a:spcAft>
                  <a:buNone/>
                </a:pPr>
                <a:r>
                  <a:rPr lang="fr-FR" sz="2600" kern="1200" dirty="0"/>
                  <a:t>Évaluation de l’impact environnemental</a:t>
                </a:r>
              </a:p>
            </p:txBody>
          </p:sp>
        </p:grpSp>
        <p:pic>
          <p:nvPicPr>
            <p:cNvPr id="3078" name="Picture 6" descr="evaluation Icon 3644103">
              <a:extLst>
                <a:ext uri="{FF2B5EF4-FFF2-40B4-BE49-F238E27FC236}">
                  <a16:creationId xmlns:a16="http://schemas.microsoft.com/office/drawing/2014/main" id="{F16CAF98-655C-4959-90FF-D78FD28A5674}"/>
                </a:ext>
              </a:extLst>
            </p:cNvPr>
            <p:cNvPicPr>
              <a:picLocks noChangeAspect="1" noChangeArrowheads="1"/>
            </p:cNvPicPr>
            <p:nvPr/>
          </p:nvPicPr>
          <p:blipFill>
            <a:blip r:embed="rId4">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078893" y="4285933"/>
              <a:ext cx="1548000" cy="154800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0720814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1D419-D701-4B00-94D1-6A796C6B8F10}"/>
              </a:ext>
            </a:extLst>
          </p:cNvPr>
          <p:cNvSpPr>
            <a:spLocks noGrp="1"/>
          </p:cNvSpPr>
          <p:nvPr>
            <p:ph type="title"/>
          </p:nvPr>
        </p:nvSpPr>
        <p:spPr/>
        <p:txBody>
          <a:bodyPr>
            <a:normAutofit/>
          </a:bodyPr>
          <a:lstStyle/>
          <a:p>
            <a:pPr>
              <a:lnSpc>
                <a:spcPct val="70000"/>
              </a:lnSpc>
            </a:pPr>
            <a:r>
              <a:rPr lang="fr-FR" dirty="0"/>
              <a:t>3. Présentation du travail effectué</a:t>
            </a:r>
            <a:br>
              <a:rPr lang="fr-FR" dirty="0"/>
            </a:br>
            <a:r>
              <a:rPr lang="fr-FR" sz="2400" dirty="0"/>
              <a:t>Délimitation de l’étude</a:t>
            </a:r>
            <a:endParaRPr lang="fr-FR" dirty="0"/>
          </a:p>
        </p:txBody>
      </p:sp>
      <p:sp>
        <p:nvSpPr>
          <p:cNvPr id="3" name="Slide Number Placeholder 2">
            <a:extLst>
              <a:ext uri="{FF2B5EF4-FFF2-40B4-BE49-F238E27FC236}">
                <a16:creationId xmlns:a16="http://schemas.microsoft.com/office/drawing/2014/main" id="{17816584-9C34-4540-8B73-676C5EE205AA}"/>
              </a:ext>
            </a:extLst>
          </p:cNvPr>
          <p:cNvSpPr>
            <a:spLocks noGrp="1"/>
          </p:cNvSpPr>
          <p:nvPr>
            <p:ph type="sldNum" sz="quarter" idx="12"/>
          </p:nvPr>
        </p:nvSpPr>
        <p:spPr>
          <a:xfrm>
            <a:off x="9408227" y="6475620"/>
            <a:ext cx="2743200" cy="365125"/>
          </a:xfrm>
        </p:spPr>
        <p:txBody>
          <a:bodyPr/>
          <a:lstStyle/>
          <a:p>
            <a:fld id="{27C6CCC6-2BE5-4E42-96A4-D1E8E81A3D8E}" type="slidenum">
              <a:rPr lang="de-DE" smtClean="0"/>
              <a:t>16</a:t>
            </a:fld>
            <a:endParaRPr lang="de-DE" dirty="0"/>
          </a:p>
        </p:txBody>
      </p:sp>
      <p:sp>
        <p:nvSpPr>
          <p:cNvPr id="29" name="Arrow: Down 28">
            <a:extLst>
              <a:ext uri="{FF2B5EF4-FFF2-40B4-BE49-F238E27FC236}">
                <a16:creationId xmlns:a16="http://schemas.microsoft.com/office/drawing/2014/main" id="{E4F78960-D779-4A60-B4A2-BFEBC6CB0826}"/>
              </a:ext>
            </a:extLst>
          </p:cNvPr>
          <p:cNvSpPr/>
          <p:nvPr/>
        </p:nvSpPr>
        <p:spPr>
          <a:xfrm>
            <a:off x="5871258" y="2738409"/>
            <a:ext cx="449483" cy="1018572"/>
          </a:xfrm>
          <a:prstGeom prst="downArrow">
            <a:avLst>
              <a:gd name="adj1" fmla="val 50000"/>
              <a:gd name="adj2" fmla="val 9120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grpSp>
        <p:nvGrpSpPr>
          <p:cNvPr id="5" name="Group 4">
            <a:extLst>
              <a:ext uri="{FF2B5EF4-FFF2-40B4-BE49-F238E27FC236}">
                <a16:creationId xmlns:a16="http://schemas.microsoft.com/office/drawing/2014/main" id="{21E8D7FF-345D-43D2-8517-622F46A88105}"/>
              </a:ext>
            </a:extLst>
          </p:cNvPr>
          <p:cNvGrpSpPr/>
          <p:nvPr/>
        </p:nvGrpSpPr>
        <p:grpSpPr>
          <a:xfrm>
            <a:off x="1946476" y="3599632"/>
            <a:ext cx="8590419" cy="2937693"/>
            <a:chOff x="1946476" y="3599632"/>
            <a:chExt cx="8590419" cy="2937693"/>
          </a:xfrm>
        </p:grpSpPr>
        <p:sp>
          <p:nvSpPr>
            <p:cNvPr id="28" name="Rectangle: Rounded Corners 27">
              <a:extLst>
                <a:ext uri="{FF2B5EF4-FFF2-40B4-BE49-F238E27FC236}">
                  <a16:creationId xmlns:a16="http://schemas.microsoft.com/office/drawing/2014/main" id="{48BF928A-876B-4B94-8230-7835C5161C5A}"/>
                </a:ext>
              </a:extLst>
            </p:cNvPr>
            <p:cNvSpPr/>
            <p:nvPr/>
          </p:nvSpPr>
          <p:spPr>
            <a:xfrm>
              <a:off x="1946476" y="4021710"/>
              <a:ext cx="8299048" cy="2515615"/>
            </a:xfrm>
            <a:prstGeom prst="roundRect">
              <a:avLst/>
            </a:prstGeom>
            <a:noFill/>
            <a:ln w="571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200000"/>
                </a:lnSpc>
              </a:pPr>
              <a:r>
                <a:rPr lang="fr-FR" sz="2400" dirty="0">
                  <a:solidFill>
                    <a:schemeClr val="tx1"/>
                  </a:solidFill>
                </a:rPr>
                <a:t>Définition des limites de l’étude :</a:t>
              </a:r>
            </a:p>
            <a:p>
              <a:pPr algn="ctr"/>
              <a:r>
                <a:rPr lang="fr-FR" sz="2400" dirty="0">
                  <a:solidFill>
                    <a:schemeClr val="tx1"/>
                  </a:solidFill>
                </a:rPr>
                <a:t>Unité fonctionnelle</a:t>
              </a:r>
            </a:p>
            <a:p>
              <a:pPr algn="ctr"/>
              <a:r>
                <a:rPr lang="fr-FR" sz="2400" dirty="0">
                  <a:solidFill>
                    <a:schemeClr val="tx1"/>
                  </a:solidFill>
                </a:rPr>
                <a:t>Scénarios à étudier</a:t>
              </a:r>
            </a:p>
            <a:p>
              <a:pPr algn="ctr"/>
              <a:r>
                <a:rPr lang="fr-FR" sz="2400" dirty="0">
                  <a:solidFill>
                    <a:schemeClr val="tx1"/>
                  </a:solidFill>
                </a:rPr>
                <a:t>Frontières des scénarios</a:t>
              </a:r>
            </a:p>
          </p:txBody>
        </p:sp>
        <p:pic>
          <p:nvPicPr>
            <p:cNvPr id="4098" name="Picture 2" descr="Checklist Icon 2442283">
              <a:extLst>
                <a:ext uri="{FF2B5EF4-FFF2-40B4-BE49-F238E27FC236}">
                  <a16:creationId xmlns:a16="http://schemas.microsoft.com/office/drawing/2014/main" id="{E7FF4735-BA4D-4DAB-A3D2-A6D6934FCC43}"/>
                </a:ext>
              </a:extLst>
            </p:cNvPr>
            <p:cNvPicPr>
              <a:picLocks noChangeAspect="1" noChangeArrowheads="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606909" y="3599632"/>
              <a:ext cx="929986" cy="952110"/>
            </a:xfrm>
            <a:prstGeom prst="rect">
              <a:avLst/>
            </a:prstGeom>
            <a:ln>
              <a:noFill/>
            </a:ln>
          </p:spPr>
          <p:style>
            <a:lnRef idx="2">
              <a:schemeClr val="accent4"/>
            </a:lnRef>
            <a:fillRef idx="1">
              <a:schemeClr val="lt1"/>
            </a:fillRef>
            <a:effectRef idx="0">
              <a:schemeClr val="accent4"/>
            </a:effectRef>
            <a:fontRef idx="minor">
              <a:schemeClr val="dk1"/>
            </a:fontRef>
          </p:style>
        </p:pic>
      </p:grpSp>
      <p:grpSp>
        <p:nvGrpSpPr>
          <p:cNvPr id="4" name="Group 3">
            <a:extLst>
              <a:ext uri="{FF2B5EF4-FFF2-40B4-BE49-F238E27FC236}">
                <a16:creationId xmlns:a16="http://schemas.microsoft.com/office/drawing/2014/main" id="{BC3EF964-E472-4FF3-A681-50DD3E34C8DF}"/>
              </a:ext>
            </a:extLst>
          </p:cNvPr>
          <p:cNvGrpSpPr/>
          <p:nvPr/>
        </p:nvGrpSpPr>
        <p:grpSpPr>
          <a:xfrm>
            <a:off x="1460476" y="1529542"/>
            <a:ext cx="8785048" cy="1440650"/>
            <a:chOff x="1460476" y="1529542"/>
            <a:chExt cx="8785048" cy="1440650"/>
          </a:xfrm>
        </p:grpSpPr>
        <p:sp>
          <p:nvSpPr>
            <p:cNvPr id="26" name="Rectangle: Rounded Corners 25">
              <a:extLst>
                <a:ext uri="{FF2B5EF4-FFF2-40B4-BE49-F238E27FC236}">
                  <a16:creationId xmlns:a16="http://schemas.microsoft.com/office/drawing/2014/main" id="{5C0E90C2-2A9D-4634-AFC7-7A17E9966CA9}"/>
                </a:ext>
              </a:extLst>
            </p:cNvPr>
            <p:cNvSpPr/>
            <p:nvPr/>
          </p:nvSpPr>
          <p:spPr>
            <a:xfrm>
              <a:off x="1946476" y="1529542"/>
              <a:ext cx="8299048" cy="1018572"/>
            </a:xfrm>
            <a:prstGeom prst="roundRect">
              <a:avLst/>
            </a:prstGeom>
            <a:noFill/>
            <a:ln w="571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Recherches bibliographiques</a:t>
              </a:r>
            </a:p>
          </p:txBody>
        </p:sp>
        <p:pic>
          <p:nvPicPr>
            <p:cNvPr id="4102" name="Picture 6" descr="Research Icon 1764589">
              <a:extLst>
                <a:ext uri="{FF2B5EF4-FFF2-40B4-BE49-F238E27FC236}">
                  <a16:creationId xmlns:a16="http://schemas.microsoft.com/office/drawing/2014/main" id="{52F68997-BFBA-4BBC-A614-E12B41EBC0CF}"/>
                </a:ext>
              </a:extLst>
            </p:cNvPr>
            <p:cNvPicPr>
              <a:picLocks noChangeAspect="1" noChangeArrowheads="1"/>
            </p:cNvPicPr>
            <p:nvPr/>
          </p:nvPicPr>
          <p:blipFill>
            <a:blip r:embed="rId4">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60476" y="1998192"/>
              <a:ext cx="972000" cy="972000"/>
            </a:xfrm>
            <a:prstGeom prst="rect">
              <a:avLst/>
            </a:prstGeom>
            <a:ln>
              <a:noFill/>
            </a:ln>
          </p:spPr>
          <p:style>
            <a:lnRef idx="2">
              <a:schemeClr val="dk1"/>
            </a:lnRef>
            <a:fillRef idx="1">
              <a:schemeClr val="lt1"/>
            </a:fillRef>
            <a:effectRef idx="0">
              <a:schemeClr val="dk1"/>
            </a:effectRef>
            <a:fontRef idx="minor">
              <a:schemeClr val="dk1"/>
            </a:fontRef>
          </p:style>
        </p:pic>
      </p:grpSp>
      <p:pic>
        <p:nvPicPr>
          <p:cNvPr id="34" name="Picture 2" descr="Frame Icon 696702">
            <a:extLst>
              <a:ext uri="{FF2B5EF4-FFF2-40B4-BE49-F238E27FC236}">
                <a16:creationId xmlns:a16="http://schemas.microsoft.com/office/drawing/2014/main" id="{18415DD5-31C3-4042-B087-5548652ABE5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981923" y="136525"/>
            <a:ext cx="726501" cy="72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9017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1D419-D701-4B00-94D1-6A796C6B8F10}"/>
              </a:ext>
            </a:extLst>
          </p:cNvPr>
          <p:cNvSpPr>
            <a:spLocks noGrp="1"/>
          </p:cNvSpPr>
          <p:nvPr>
            <p:ph type="title"/>
          </p:nvPr>
        </p:nvSpPr>
        <p:spPr/>
        <p:txBody>
          <a:bodyPr>
            <a:normAutofit/>
          </a:bodyPr>
          <a:lstStyle/>
          <a:p>
            <a:pPr>
              <a:lnSpc>
                <a:spcPct val="70000"/>
              </a:lnSpc>
            </a:pPr>
            <a:r>
              <a:rPr lang="fr-FR" dirty="0"/>
              <a:t>3. Présentation du travail effectué</a:t>
            </a:r>
            <a:br>
              <a:rPr lang="fr-FR" dirty="0"/>
            </a:br>
            <a:r>
              <a:rPr lang="fr-FR" sz="2400" dirty="0"/>
              <a:t>Délimitation de l’étude</a:t>
            </a:r>
            <a:endParaRPr lang="fr-FR" dirty="0"/>
          </a:p>
        </p:txBody>
      </p:sp>
      <p:sp>
        <p:nvSpPr>
          <p:cNvPr id="3" name="Slide Number Placeholder 2">
            <a:extLst>
              <a:ext uri="{FF2B5EF4-FFF2-40B4-BE49-F238E27FC236}">
                <a16:creationId xmlns:a16="http://schemas.microsoft.com/office/drawing/2014/main" id="{17816584-9C34-4540-8B73-676C5EE205AA}"/>
              </a:ext>
            </a:extLst>
          </p:cNvPr>
          <p:cNvSpPr>
            <a:spLocks noGrp="1"/>
          </p:cNvSpPr>
          <p:nvPr>
            <p:ph type="sldNum" sz="quarter" idx="12"/>
          </p:nvPr>
        </p:nvSpPr>
        <p:spPr>
          <a:xfrm>
            <a:off x="9448800" y="6473430"/>
            <a:ext cx="2743200" cy="365125"/>
          </a:xfrm>
        </p:spPr>
        <p:txBody>
          <a:bodyPr/>
          <a:lstStyle/>
          <a:p>
            <a:fld id="{27C6CCC6-2BE5-4E42-96A4-D1E8E81A3D8E}" type="slidenum">
              <a:rPr lang="de-DE" smtClean="0"/>
              <a:t>17</a:t>
            </a:fld>
            <a:endParaRPr lang="de-DE" dirty="0"/>
          </a:p>
        </p:txBody>
      </p:sp>
      <p:sp>
        <p:nvSpPr>
          <p:cNvPr id="12" name="Content Placeholder 22">
            <a:extLst>
              <a:ext uri="{FF2B5EF4-FFF2-40B4-BE49-F238E27FC236}">
                <a16:creationId xmlns:a16="http://schemas.microsoft.com/office/drawing/2014/main" id="{806A98C0-304C-447C-A133-F2B4D8A3F45C}"/>
              </a:ext>
            </a:extLst>
          </p:cNvPr>
          <p:cNvSpPr>
            <a:spLocks noGrp="1"/>
          </p:cNvSpPr>
          <p:nvPr>
            <p:ph sz="half" idx="13"/>
          </p:nvPr>
        </p:nvSpPr>
        <p:spPr>
          <a:xfrm>
            <a:off x="564204" y="1808041"/>
            <a:ext cx="10789596" cy="2112736"/>
          </a:xfrm>
        </p:spPr>
        <p:txBody>
          <a:bodyPr>
            <a:normAutofit/>
          </a:bodyPr>
          <a:lstStyle/>
          <a:p>
            <a:r>
              <a:rPr lang="fr-FR" sz="2400" dirty="0"/>
              <a:t>Unité fonctionnelle :</a:t>
            </a:r>
          </a:p>
          <a:p>
            <a:endParaRPr lang="fr-FR" sz="2400" dirty="0"/>
          </a:p>
          <a:p>
            <a:pPr marL="0" indent="0" algn="ctr">
              <a:buNone/>
            </a:pPr>
            <a:r>
              <a:rPr lang="fr-FR" sz="2400" b="1" dirty="0">
                <a:solidFill>
                  <a:schemeClr val="tx2"/>
                </a:solidFill>
              </a:rPr>
              <a:t>Valorisation d’1 tonne de déchets plastiques, collectée et triée</a:t>
            </a:r>
          </a:p>
        </p:txBody>
      </p:sp>
      <p:sp>
        <p:nvSpPr>
          <p:cNvPr id="13" name="Content Placeholder 22">
            <a:extLst>
              <a:ext uri="{FF2B5EF4-FFF2-40B4-BE49-F238E27FC236}">
                <a16:creationId xmlns:a16="http://schemas.microsoft.com/office/drawing/2014/main" id="{35D33538-6167-4239-B16A-F9357F3367ED}"/>
              </a:ext>
            </a:extLst>
          </p:cNvPr>
          <p:cNvSpPr txBox="1">
            <a:spLocks/>
          </p:cNvSpPr>
          <p:nvPr/>
        </p:nvSpPr>
        <p:spPr>
          <a:xfrm>
            <a:off x="483576" y="4082195"/>
            <a:ext cx="10789596" cy="2112736"/>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Clr>
                <a:srgbClr val="C00000"/>
              </a:buClr>
              <a:buFont typeface="Wingdings" panose="05000000000000000000"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Calibri" panose="020F05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600" dirty="0"/>
              <a:t>Scénarios sélectionnés :</a:t>
            </a:r>
          </a:p>
          <a:p>
            <a:pPr marL="0" indent="0">
              <a:buNone/>
            </a:pPr>
            <a:endParaRPr lang="fr-FR" sz="2600" b="1" dirty="0">
              <a:solidFill>
                <a:schemeClr val="tx2"/>
              </a:solidFill>
            </a:endParaRPr>
          </a:p>
          <a:p>
            <a:pPr marL="0" indent="0" algn="ctr">
              <a:buNone/>
            </a:pPr>
            <a:r>
              <a:rPr lang="fr-FR" sz="2600" b="1" dirty="0">
                <a:solidFill>
                  <a:schemeClr val="tx2"/>
                </a:solidFill>
              </a:rPr>
              <a:t>Pyrolyse locale                                Recyclage local</a:t>
            </a:r>
          </a:p>
          <a:p>
            <a:pPr marL="0" indent="0">
              <a:buFont typeface="Wingdings" panose="05000000000000000000" pitchFamily="2" charset="2"/>
              <a:buNone/>
            </a:pPr>
            <a:endParaRPr lang="fr-FR" sz="2200" dirty="0"/>
          </a:p>
          <a:p>
            <a:pPr marL="0" indent="0">
              <a:buFont typeface="Wingdings" panose="05000000000000000000" pitchFamily="2" charset="2"/>
              <a:buNone/>
            </a:pPr>
            <a:r>
              <a:rPr lang="fr-FR" sz="2200" dirty="0"/>
              <a:t>Complément : impact évité des hydrocarbures et transport pour l’exploitation des granulés</a:t>
            </a:r>
          </a:p>
        </p:txBody>
      </p:sp>
      <p:pic>
        <p:nvPicPr>
          <p:cNvPr id="7" name="Picture 2" descr="Frame Icon 696702">
            <a:extLst>
              <a:ext uri="{FF2B5EF4-FFF2-40B4-BE49-F238E27FC236}">
                <a16:creationId xmlns:a16="http://schemas.microsoft.com/office/drawing/2014/main" id="{CD1E5DAF-C998-4786-B770-BA654AF1906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81923" y="136525"/>
            <a:ext cx="726501" cy="720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2A9C96EE-2F41-47CE-BCCC-EEF131691C90}"/>
              </a:ext>
            </a:extLst>
          </p:cNvPr>
          <p:cNvSpPr/>
          <p:nvPr/>
        </p:nvSpPr>
        <p:spPr>
          <a:xfrm>
            <a:off x="5242560" y="2712720"/>
            <a:ext cx="2418080" cy="41656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1069B1AF-4BAD-42FA-BC49-FA1A2E51A891}"/>
              </a:ext>
            </a:extLst>
          </p:cNvPr>
          <p:cNvSpPr/>
          <p:nvPr/>
        </p:nvSpPr>
        <p:spPr>
          <a:xfrm>
            <a:off x="7731760" y="2712720"/>
            <a:ext cx="1198880" cy="41656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41E63E8A-F573-45E3-83B8-D53096BCB44A}"/>
              </a:ext>
            </a:extLst>
          </p:cNvPr>
          <p:cNvSpPr/>
          <p:nvPr/>
        </p:nvSpPr>
        <p:spPr>
          <a:xfrm>
            <a:off x="9235440" y="2712720"/>
            <a:ext cx="701040" cy="41656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429837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xit" presetSubtype="0" fill="hold" grpId="1" nodeType="withEffect">
                                  <p:stCondLst>
                                    <p:cond delay="0"/>
                                  </p:stCondLst>
                                  <p:childTnLst>
                                    <p:set>
                                      <p:cBhvr>
                                        <p:cTn id="16" dur="1" fill="hold">
                                          <p:stCondLst>
                                            <p:cond delay="0"/>
                                          </p:stCondLst>
                                        </p:cTn>
                                        <p:tgtEl>
                                          <p:spTgt spid="4"/>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xit" presetSubtype="0" fill="hold" grpId="1" nodeType="withEffect">
                                  <p:stCondLst>
                                    <p:cond delay="0"/>
                                  </p:stCondLst>
                                  <p:childTnLst>
                                    <p:set>
                                      <p:cBhvr>
                                        <p:cTn id="22" dur="1" fill="hold">
                                          <p:stCondLst>
                                            <p:cond delay="0"/>
                                          </p:stCondLst>
                                        </p:cTn>
                                        <p:tgtEl>
                                          <p:spTgt spid="8"/>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xEl>
                                              <p:pRg st="0" end="0"/>
                                            </p:txEl>
                                          </p:spTgt>
                                        </p:tgtEl>
                                        <p:attrNameLst>
                                          <p:attrName>style.visibility</p:attrName>
                                        </p:attrNameLst>
                                      </p:cBhvr>
                                      <p:to>
                                        <p:strVal val="visible"/>
                                      </p:to>
                                    </p:set>
                                  </p:childTnLst>
                                </p:cTn>
                              </p:par>
                              <p:par>
                                <p:cTn id="27" presetID="1" presetClass="exit" presetSubtype="0" fill="hold" grpId="1" nodeType="withEffect">
                                  <p:stCondLst>
                                    <p:cond delay="0"/>
                                  </p:stCondLst>
                                  <p:childTnLst>
                                    <p:set>
                                      <p:cBhvr>
                                        <p:cTn id="28" dur="1" fill="hold">
                                          <p:stCondLst>
                                            <p:cond delay="0"/>
                                          </p:stCondLst>
                                        </p:cTn>
                                        <p:tgtEl>
                                          <p:spTgt spid="9"/>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uiExpand="1" build="p"/>
      <p:bldP spid="4" grpId="0" animBg="1"/>
      <p:bldP spid="4" grpId="1" animBg="1"/>
      <p:bldP spid="8" grpId="0" animBg="1"/>
      <p:bldP spid="8" grpId="1" animBg="1"/>
      <p:bldP spid="9" grpId="0" animBg="1"/>
      <p:bldP spid="9"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1D419-D701-4B00-94D1-6A796C6B8F10}"/>
              </a:ext>
            </a:extLst>
          </p:cNvPr>
          <p:cNvSpPr>
            <a:spLocks noGrp="1"/>
          </p:cNvSpPr>
          <p:nvPr>
            <p:ph type="title"/>
          </p:nvPr>
        </p:nvSpPr>
        <p:spPr/>
        <p:txBody>
          <a:bodyPr>
            <a:normAutofit/>
          </a:bodyPr>
          <a:lstStyle/>
          <a:p>
            <a:pPr>
              <a:lnSpc>
                <a:spcPct val="70000"/>
              </a:lnSpc>
            </a:pPr>
            <a:r>
              <a:rPr lang="fr-FR" dirty="0"/>
              <a:t>3. Présentation du travail effectué</a:t>
            </a:r>
            <a:br>
              <a:rPr lang="fr-FR" dirty="0"/>
            </a:br>
            <a:r>
              <a:rPr lang="fr-FR" sz="2400" dirty="0"/>
              <a:t>Délimitation de l’étude</a:t>
            </a:r>
            <a:endParaRPr lang="fr-FR" dirty="0"/>
          </a:p>
        </p:txBody>
      </p:sp>
      <p:sp>
        <p:nvSpPr>
          <p:cNvPr id="3" name="Slide Number Placeholder 2">
            <a:extLst>
              <a:ext uri="{FF2B5EF4-FFF2-40B4-BE49-F238E27FC236}">
                <a16:creationId xmlns:a16="http://schemas.microsoft.com/office/drawing/2014/main" id="{17816584-9C34-4540-8B73-676C5EE205AA}"/>
              </a:ext>
            </a:extLst>
          </p:cNvPr>
          <p:cNvSpPr>
            <a:spLocks noGrp="1"/>
          </p:cNvSpPr>
          <p:nvPr>
            <p:ph type="sldNum" sz="quarter" idx="12"/>
          </p:nvPr>
        </p:nvSpPr>
        <p:spPr>
          <a:xfrm>
            <a:off x="9448800" y="6485559"/>
            <a:ext cx="2743200" cy="365125"/>
          </a:xfrm>
        </p:spPr>
        <p:txBody>
          <a:bodyPr/>
          <a:lstStyle/>
          <a:p>
            <a:fld id="{27C6CCC6-2BE5-4E42-96A4-D1E8E81A3D8E}" type="slidenum">
              <a:rPr lang="de-DE" smtClean="0"/>
              <a:t>18</a:t>
            </a:fld>
            <a:endParaRPr lang="de-DE" dirty="0"/>
          </a:p>
        </p:txBody>
      </p:sp>
      <p:sp>
        <p:nvSpPr>
          <p:cNvPr id="12" name="Content Placeholder 22">
            <a:extLst>
              <a:ext uri="{FF2B5EF4-FFF2-40B4-BE49-F238E27FC236}">
                <a16:creationId xmlns:a16="http://schemas.microsoft.com/office/drawing/2014/main" id="{806A98C0-304C-447C-A133-F2B4D8A3F45C}"/>
              </a:ext>
            </a:extLst>
          </p:cNvPr>
          <p:cNvSpPr>
            <a:spLocks noGrp="1"/>
          </p:cNvSpPr>
          <p:nvPr>
            <p:ph sz="half" idx="13"/>
          </p:nvPr>
        </p:nvSpPr>
        <p:spPr>
          <a:xfrm>
            <a:off x="564204" y="1808041"/>
            <a:ext cx="4637716" cy="528759"/>
          </a:xfrm>
        </p:spPr>
        <p:txBody>
          <a:bodyPr>
            <a:normAutofit/>
          </a:bodyPr>
          <a:lstStyle/>
          <a:p>
            <a:r>
              <a:rPr lang="fr-FR" sz="2600" dirty="0"/>
              <a:t>Principe de fonctionnement</a:t>
            </a:r>
          </a:p>
        </p:txBody>
      </p:sp>
      <p:sp>
        <p:nvSpPr>
          <p:cNvPr id="7" name="Content Placeholder 3">
            <a:extLst>
              <a:ext uri="{FF2B5EF4-FFF2-40B4-BE49-F238E27FC236}">
                <a16:creationId xmlns:a16="http://schemas.microsoft.com/office/drawing/2014/main" id="{89A927CA-7BFA-4B85-B46F-C87B391E6369}"/>
              </a:ext>
            </a:extLst>
          </p:cNvPr>
          <p:cNvSpPr txBox="1">
            <a:spLocks/>
          </p:cNvSpPr>
          <p:nvPr/>
        </p:nvSpPr>
        <p:spPr>
          <a:xfrm>
            <a:off x="1977609" y="2386047"/>
            <a:ext cx="2142350" cy="4585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C00000"/>
              </a:buClr>
              <a:buFont typeface="Wingdings" panose="05000000000000000000"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Calibri" panose="020F05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2400" dirty="0">
                <a:solidFill>
                  <a:schemeClr val="tx2"/>
                </a:solidFill>
              </a:rPr>
              <a:t>Pyrolyse</a:t>
            </a:r>
          </a:p>
        </p:txBody>
      </p:sp>
      <p:sp>
        <p:nvSpPr>
          <p:cNvPr id="8" name="Content Placeholder 3">
            <a:extLst>
              <a:ext uri="{FF2B5EF4-FFF2-40B4-BE49-F238E27FC236}">
                <a16:creationId xmlns:a16="http://schemas.microsoft.com/office/drawing/2014/main" id="{1922610C-BCAE-4979-B1A7-06AD46361826}"/>
              </a:ext>
            </a:extLst>
          </p:cNvPr>
          <p:cNvSpPr txBox="1">
            <a:spLocks/>
          </p:cNvSpPr>
          <p:nvPr/>
        </p:nvSpPr>
        <p:spPr>
          <a:xfrm>
            <a:off x="7477760" y="2475787"/>
            <a:ext cx="2987040" cy="4585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C00000"/>
              </a:buClr>
              <a:buFont typeface="Wingdings" panose="05000000000000000000"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Calibri" panose="020F05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2400" dirty="0">
                <a:solidFill>
                  <a:schemeClr val="tx2"/>
                </a:solidFill>
              </a:rPr>
              <a:t>Recyclage mécanique</a:t>
            </a:r>
          </a:p>
        </p:txBody>
      </p:sp>
      <p:cxnSp>
        <p:nvCxnSpPr>
          <p:cNvPr id="9" name="Straight Connector 8">
            <a:extLst>
              <a:ext uri="{FF2B5EF4-FFF2-40B4-BE49-F238E27FC236}">
                <a16:creationId xmlns:a16="http://schemas.microsoft.com/office/drawing/2014/main" id="{16CF85A7-8B8A-433C-AB8D-B32CCA6F8836}"/>
              </a:ext>
            </a:extLst>
          </p:cNvPr>
          <p:cNvCxnSpPr>
            <a:cxnSpLocks/>
          </p:cNvCxnSpPr>
          <p:nvPr/>
        </p:nvCxnSpPr>
        <p:spPr>
          <a:xfrm flipV="1">
            <a:off x="6096000" y="2506133"/>
            <a:ext cx="0" cy="385021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Content Placeholder 22">
            <a:extLst>
              <a:ext uri="{FF2B5EF4-FFF2-40B4-BE49-F238E27FC236}">
                <a16:creationId xmlns:a16="http://schemas.microsoft.com/office/drawing/2014/main" id="{564FBA53-EFB5-4D53-9054-E45F5EDFD4E9}"/>
              </a:ext>
            </a:extLst>
          </p:cNvPr>
          <p:cNvSpPr txBox="1">
            <a:spLocks/>
          </p:cNvSpPr>
          <p:nvPr/>
        </p:nvSpPr>
        <p:spPr>
          <a:xfrm>
            <a:off x="362247" y="3124909"/>
            <a:ext cx="5373075" cy="348196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C00000"/>
              </a:buClr>
              <a:buFont typeface="Wingdings" panose="05000000000000000000"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Calibri" panose="020F05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200" dirty="0"/>
              <a:t>Décomposition thermochimique en absence d’oxygène sous l’effet de la chaleur</a:t>
            </a:r>
          </a:p>
          <a:p>
            <a:endParaRPr lang="fr-FR" sz="2200" dirty="0"/>
          </a:p>
          <a:p>
            <a:r>
              <a:rPr lang="fr-FR" sz="2200" dirty="0"/>
              <a:t>Produits pour des déchets plastiques :</a:t>
            </a:r>
          </a:p>
          <a:p>
            <a:pPr lvl="1"/>
            <a:r>
              <a:rPr lang="fr-FR" sz="2200" dirty="0"/>
              <a:t>Résidus solides</a:t>
            </a:r>
          </a:p>
          <a:p>
            <a:pPr lvl="1"/>
            <a:r>
              <a:rPr lang="fr-FR" sz="2200" dirty="0"/>
              <a:t>Huiles de pyrolyse (hydrocarbures)</a:t>
            </a:r>
          </a:p>
          <a:p>
            <a:pPr lvl="1"/>
            <a:r>
              <a:rPr lang="fr-FR" sz="2200" dirty="0"/>
              <a:t>Gaz incondensables</a:t>
            </a:r>
          </a:p>
        </p:txBody>
      </p:sp>
      <p:sp>
        <p:nvSpPr>
          <p:cNvPr id="11" name="Content Placeholder 22">
            <a:extLst>
              <a:ext uri="{FF2B5EF4-FFF2-40B4-BE49-F238E27FC236}">
                <a16:creationId xmlns:a16="http://schemas.microsoft.com/office/drawing/2014/main" id="{39B233B2-B974-4A2D-A4FB-10E92B6A2766}"/>
              </a:ext>
            </a:extLst>
          </p:cNvPr>
          <p:cNvSpPr txBox="1">
            <a:spLocks/>
          </p:cNvSpPr>
          <p:nvPr/>
        </p:nvSpPr>
        <p:spPr>
          <a:xfrm>
            <a:off x="6882161" y="3124909"/>
            <a:ext cx="4842477" cy="31917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C00000"/>
              </a:buClr>
              <a:buFont typeface="Wingdings" panose="05000000000000000000"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Calibri" panose="020F05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200" dirty="0"/>
              <a:t>Transformation de déchets plastiques en nouvelle matière</a:t>
            </a:r>
          </a:p>
          <a:p>
            <a:pPr marL="0" indent="0">
              <a:buNone/>
            </a:pPr>
            <a:endParaRPr lang="fr-FR" sz="2200" dirty="0"/>
          </a:p>
          <a:p>
            <a:r>
              <a:rPr lang="fr-FR" sz="2200" dirty="0"/>
              <a:t>3 méthodes :</a:t>
            </a:r>
          </a:p>
          <a:p>
            <a:pPr lvl="1"/>
            <a:r>
              <a:rPr lang="fr-FR" sz="2200" dirty="0"/>
              <a:t>Micronisation</a:t>
            </a:r>
          </a:p>
          <a:p>
            <a:pPr lvl="1"/>
            <a:r>
              <a:rPr lang="fr-FR" sz="2200" dirty="0"/>
              <a:t>Broyage</a:t>
            </a:r>
          </a:p>
          <a:p>
            <a:pPr lvl="1"/>
            <a:r>
              <a:rPr lang="fr-FR" sz="2200" dirty="0"/>
              <a:t>Régénération (granulation)</a:t>
            </a:r>
          </a:p>
        </p:txBody>
      </p:sp>
      <p:pic>
        <p:nvPicPr>
          <p:cNvPr id="13" name="Picture 2" descr="Frame Icon 696702">
            <a:extLst>
              <a:ext uri="{FF2B5EF4-FFF2-40B4-BE49-F238E27FC236}">
                <a16:creationId xmlns:a16="http://schemas.microsoft.com/office/drawing/2014/main" id="{39E1EA1E-5DFC-41C2-8BBF-CC58AA5B033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81923" y="136525"/>
            <a:ext cx="726501" cy="72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2833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1">
                                            <p:txEl>
                                              <p:pRg st="2" end="2"/>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1">
                                            <p:txEl>
                                              <p:pRg st="3" end="3"/>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1">
                                            <p:txEl>
                                              <p:pRg st="4" end="4"/>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0F4BD0E-50FE-4D7F-ACFE-0D28242C8ABF}"/>
              </a:ext>
            </a:extLst>
          </p:cNvPr>
          <p:cNvSpPr>
            <a:spLocks noGrp="1"/>
          </p:cNvSpPr>
          <p:nvPr>
            <p:ph type="sldNum" sz="quarter" idx="12"/>
          </p:nvPr>
        </p:nvSpPr>
        <p:spPr>
          <a:xfrm>
            <a:off x="9448800" y="6485559"/>
            <a:ext cx="2743200" cy="365125"/>
          </a:xfrm>
        </p:spPr>
        <p:txBody>
          <a:bodyPr/>
          <a:lstStyle/>
          <a:p>
            <a:fld id="{27C6CCC6-2BE5-4E42-96A4-D1E8E81A3D8E}" type="slidenum">
              <a:rPr lang="de-DE" smtClean="0"/>
              <a:pPr/>
              <a:t>19</a:t>
            </a:fld>
            <a:endParaRPr lang="de-DE" dirty="0"/>
          </a:p>
        </p:txBody>
      </p:sp>
      <p:sp>
        <p:nvSpPr>
          <p:cNvPr id="4" name="Content Placeholder 3">
            <a:extLst>
              <a:ext uri="{FF2B5EF4-FFF2-40B4-BE49-F238E27FC236}">
                <a16:creationId xmlns:a16="http://schemas.microsoft.com/office/drawing/2014/main" id="{1F73C8F5-5DAD-45F1-8946-6C9646F08EE2}"/>
              </a:ext>
            </a:extLst>
          </p:cNvPr>
          <p:cNvSpPr>
            <a:spLocks noGrp="1"/>
          </p:cNvSpPr>
          <p:nvPr>
            <p:ph sz="half" idx="13"/>
          </p:nvPr>
        </p:nvSpPr>
        <p:spPr>
          <a:xfrm>
            <a:off x="838200" y="1545394"/>
            <a:ext cx="10515600" cy="458504"/>
          </a:xfrm>
        </p:spPr>
        <p:txBody>
          <a:bodyPr>
            <a:normAutofit lnSpcReduction="10000"/>
          </a:bodyPr>
          <a:lstStyle/>
          <a:p>
            <a:r>
              <a:rPr lang="fr-FR" dirty="0"/>
              <a:t>Frontières des scénarios retenus</a:t>
            </a:r>
          </a:p>
        </p:txBody>
      </p:sp>
      <p:sp>
        <p:nvSpPr>
          <p:cNvPr id="12" name="Content Placeholder 3">
            <a:extLst>
              <a:ext uri="{FF2B5EF4-FFF2-40B4-BE49-F238E27FC236}">
                <a16:creationId xmlns:a16="http://schemas.microsoft.com/office/drawing/2014/main" id="{EFAC6B3E-F3C4-4035-85E6-AA09A48DB7FA}"/>
              </a:ext>
            </a:extLst>
          </p:cNvPr>
          <p:cNvSpPr txBox="1">
            <a:spLocks/>
          </p:cNvSpPr>
          <p:nvPr/>
        </p:nvSpPr>
        <p:spPr>
          <a:xfrm>
            <a:off x="6813943" y="2807111"/>
            <a:ext cx="5123439" cy="32984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C00000"/>
              </a:buClr>
              <a:buFont typeface="Wingdings" panose="05000000000000000000"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Calibri" panose="020F05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400" dirty="0"/>
              <a:t>Hypothèses principales :</a:t>
            </a:r>
          </a:p>
          <a:p>
            <a:pPr>
              <a:lnSpc>
                <a:spcPct val="150000"/>
              </a:lnSpc>
            </a:pPr>
            <a:r>
              <a:rPr lang="fr-FR" sz="2400" dirty="0"/>
              <a:t>Eau en circuit fermé</a:t>
            </a:r>
          </a:p>
          <a:p>
            <a:pPr>
              <a:lnSpc>
                <a:spcPct val="100000"/>
              </a:lnSpc>
            </a:pPr>
            <a:r>
              <a:rPr lang="fr-FR" sz="2400" dirty="0"/>
              <a:t>Gaz incondensables considérés comme méthane équivalent</a:t>
            </a:r>
          </a:p>
          <a:p>
            <a:pPr>
              <a:lnSpc>
                <a:spcPct val="150000"/>
              </a:lnSpc>
            </a:pPr>
            <a:r>
              <a:rPr lang="fr-FR" sz="2400" dirty="0"/>
              <a:t>Fumées rejetées dans l’atmosphère</a:t>
            </a:r>
          </a:p>
        </p:txBody>
      </p:sp>
      <p:sp>
        <p:nvSpPr>
          <p:cNvPr id="15" name="Title 1">
            <a:extLst>
              <a:ext uri="{FF2B5EF4-FFF2-40B4-BE49-F238E27FC236}">
                <a16:creationId xmlns:a16="http://schemas.microsoft.com/office/drawing/2014/main" id="{0C2DABFE-1E70-4611-A8C2-E02C3FAB9E52}"/>
              </a:ext>
            </a:extLst>
          </p:cNvPr>
          <p:cNvSpPr>
            <a:spLocks noGrp="1"/>
          </p:cNvSpPr>
          <p:nvPr>
            <p:ph type="title"/>
          </p:nvPr>
        </p:nvSpPr>
        <p:spPr>
          <a:xfrm>
            <a:off x="483576" y="320675"/>
            <a:ext cx="9166929" cy="1208867"/>
          </a:xfrm>
        </p:spPr>
        <p:txBody>
          <a:bodyPr>
            <a:normAutofit/>
          </a:bodyPr>
          <a:lstStyle/>
          <a:p>
            <a:pPr>
              <a:lnSpc>
                <a:spcPct val="70000"/>
              </a:lnSpc>
            </a:pPr>
            <a:r>
              <a:rPr lang="fr-FR" dirty="0"/>
              <a:t>3. Présentation du travail effectué</a:t>
            </a:r>
            <a:br>
              <a:rPr lang="fr-FR" dirty="0"/>
            </a:br>
            <a:r>
              <a:rPr lang="fr-FR" sz="2400" dirty="0"/>
              <a:t>Délimitation de l’étude</a:t>
            </a:r>
            <a:endParaRPr lang="fr-FR" dirty="0"/>
          </a:p>
        </p:txBody>
      </p:sp>
      <p:pic>
        <p:nvPicPr>
          <p:cNvPr id="10" name="Picture 2" descr="Frame Icon 696702">
            <a:extLst>
              <a:ext uri="{FF2B5EF4-FFF2-40B4-BE49-F238E27FC236}">
                <a16:creationId xmlns:a16="http://schemas.microsoft.com/office/drawing/2014/main" id="{107BA676-3F0B-4137-BD0B-EA268907AD6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81923" y="136525"/>
            <a:ext cx="726501" cy="720000"/>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a:extLst>
              <a:ext uri="{FF2B5EF4-FFF2-40B4-BE49-F238E27FC236}">
                <a16:creationId xmlns:a16="http://schemas.microsoft.com/office/drawing/2014/main" id="{F5A0B7B7-5E1F-40C8-83ED-C9B3EB68A0E5}"/>
              </a:ext>
            </a:extLst>
          </p:cNvPr>
          <p:cNvGrpSpPr/>
          <p:nvPr/>
        </p:nvGrpSpPr>
        <p:grpSpPr>
          <a:xfrm>
            <a:off x="124201" y="2131994"/>
            <a:ext cx="6388141" cy="4405331"/>
            <a:chOff x="124201" y="2131994"/>
            <a:chExt cx="6388141" cy="4405331"/>
          </a:xfrm>
        </p:grpSpPr>
        <p:grpSp>
          <p:nvGrpSpPr>
            <p:cNvPr id="9" name="Group 8">
              <a:extLst>
                <a:ext uri="{FF2B5EF4-FFF2-40B4-BE49-F238E27FC236}">
                  <a16:creationId xmlns:a16="http://schemas.microsoft.com/office/drawing/2014/main" id="{462B34AA-79A4-4F54-A203-A4CE2F03E506}"/>
                </a:ext>
              </a:extLst>
            </p:cNvPr>
            <p:cNvGrpSpPr/>
            <p:nvPr/>
          </p:nvGrpSpPr>
          <p:grpSpPr>
            <a:xfrm>
              <a:off x="124201" y="2131994"/>
              <a:ext cx="6388141" cy="4405331"/>
              <a:chOff x="124201" y="2404373"/>
              <a:chExt cx="6388141" cy="4405331"/>
            </a:xfrm>
          </p:grpSpPr>
          <p:pic>
            <p:nvPicPr>
              <p:cNvPr id="5" name="Picture 4">
                <a:extLst>
                  <a:ext uri="{FF2B5EF4-FFF2-40B4-BE49-F238E27FC236}">
                    <a16:creationId xmlns:a16="http://schemas.microsoft.com/office/drawing/2014/main" id="{0136FA78-1CE1-452E-8887-96CB0E910A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4201" y="2855970"/>
                <a:ext cx="6388141" cy="3953734"/>
              </a:xfrm>
              <a:prstGeom prst="rect">
                <a:avLst/>
              </a:prstGeom>
            </p:spPr>
          </p:pic>
          <p:sp>
            <p:nvSpPr>
              <p:cNvPr id="7" name="Content Placeholder 3">
                <a:extLst>
                  <a:ext uri="{FF2B5EF4-FFF2-40B4-BE49-F238E27FC236}">
                    <a16:creationId xmlns:a16="http://schemas.microsoft.com/office/drawing/2014/main" id="{718E4F9B-D830-4781-9BA5-B43DC04222EB}"/>
                  </a:ext>
                </a:extLst>
              </p:cNvPr>
              <p:cNvSpPr txBox="1">
                <a:spLocks/>
              </p:cNvSpPr>
              <p:nvPr/>
            </p:nvSpPr>
            <p:spPr>
              <a:xfrm>
                <a:off x="2099993" y="2404373"/>
                <a:ext cx="2436555" cy="4585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C00000"/>
                  </a:buClr>
                  <a:buFont typeface="Wingdings" panose="05000000000000000000"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Calibri" panose="020F05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2400" dirty="0">
                    <a:solidFill>
                      <a:schemeClr val="tx2"/>
                    </a:solidFill>
                  </a:rPr>
                  <a:t>Scénario Pyrolyse</a:t>
                </a:r>
              </a:p>
            </p:txBody>
          </p:sp>
        </p:grpSp>
        <p:sp>
          <p:nvSpPr>
            <p:cNvPr id="2" name="Rectangle 1">
              <a:extLst>
                <a:ext uri="{FF2B5EF4-FFF2-40B4-BE49-F238E27FC236}">
                  <a16:creationId xmlns:a16="http://schemas.microsoft.com/office/drawing/2014/main" id="{7393EC90-2FED-4D22-A032-7B947347D025}"/>
                </a:ext>
              </a:extLst>
            </p:cNvPr>
            <p:cNvSpPr/>
            <p:nvPr/>
          </p:nvSpPr>
          <p:spPr>
            <a:xfrm>
              <a:off x="3667760" y="3515360"/>
              <a:ext cx="1051560" cy="548640"/>
            </a:xfrm>
            <a:prstGeom prst="rect">
              <a:avLst/>
            </a:prstGeom>
            <a:solidFill>
              <a:schemeClr val="bg2"/>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fr-FR" sz="1400" dirty="0">
                  <a:solidFill>
                    <a:schemeClr val="tx1"/>
                  </a:solidFill>
                </a:rPr>
                <a:t>Résidus</a:t>
              </a:r>
            </a:p>
            <a:p>
              <a:pPr algn="ctr"/>
              <a:r>
                <a:rPr lang="fr-FR" sz="1400" dirty="0">
                  <a:solidFill>
                    <a:schemeClr val="tx1"/>
                  </a:solidFill>
                </a:rPr>
                <a:t>solides</a:t>
              </a:r>
            </a:p>
          </p:txBody>
        </p:sp>
      </p:grpSp>
    </p:spTree>
    <p:extLst>
      <p:ext uri="{BB962C8B-B14F-4D97-AF65-F5344CB8AC3E}">
        <p14:creationId xmlns:p14="http://schemas.microsoft.com/office/powerpoint/2010/main" val="2766005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E5D727FC-BEA9-498A-AEDF-76E72842786D}"/>
              </a:ext>
            </a:extLst>
          </p:cNvPr>
          <p:cNvSpPr>
            <a:spLocks noGrp="1"/>
          </p:cNvSpPr>
          <p:nvPr>
            <p:ph type="sldNum" sz="quarter" idx="12"/>
          </p:nvPr>
        </p:nvSpPr>
        <p:spPr>
          <a:xfrm>
            <a:off x="9448800" y="6463312"/>
            <a:ext cx="2743200" cy="365125"/>
          </a:xfrm>
        </p:spPr>
        <p:txBody>
          <a:bodyPr/>
          <a:lstStyle/>
          <a:p>
            <a:fld id="{27C6CCC6-2BE5-4E42-96A4-D1E8E81A3D8E}" type="slidenum">
              <a:rPr lang="de-DE" smtClean="0"/>
              <a:pPr/>
              <a:t>2</a:t>
            </a:fld>
            <a:endParaRPr lang="de-DE" dirty="0"/>
          </a:p>
        </p:txBody>
      </p:sp>
      <p:sp>
        <p:nvSpPr>
          <p:cNvPr id="3" name="Titre 2">
            <a:extLst>
              <a:ext uri="{FF2B5EF4-FFF2-40B4-BE49-F238E27FC236}">
                <a16:creationId xmlns:a16="http://schemas.microsoft.com/office/drawing/2014/main" id="{C13EF88E-DB1C-4D88-91BA-C3B90AA19DC3}"/>
              </a:ext>
            </a:extLst>
          </p:cNvPr>
          <p:cNvSpPr>
            <a:spLocks noGrp="1"/>
          </p:cNvSpPr>
          <p:nvPr>
            <p:ph type="title"/>
          </p:nvPr>
        </p:nvSpPr>
        <p:spPr/>
        <p:txBody>
          <a:bodyPr>
            <a:normAutofit/>
          </a:bodyPr>
          <a:lstStyle/>
          <a:p>
            <a:r>
              <a:rPr lang="fr-FR" dirty="0"/>
              <a:t>Compréhension du mail du 24/02</a:t>
            </a:r>
          </a:p>
        </p:txBody>
      </p:sp>
      <p:sp>
        <p:nvSpPr>
          <p:cNvPr id="4" name="Rectangle 3">
            <a:extLst>
              <a:ext uri="{FF2B5EF4-FFF2-40B4-BE49-F238E27FC236}">
                <a16:creationId xmlns:a16="http://schemas.microsoft.com/office/drawing/2014/main" id="{D681A14F-1499-489D-9EA1-9CAD8E226327}"/>
              </a:ext>
            </a:extLst>
          </p:cNvPr>
          <p:cNvSpPr/>
          <p:nvPr/>
        </p:nvSpPr>
        <p:spPr>
          <a:xfrm>
            <a:off x="241852" y="1529542"/>
            <a:ext cx="11708295" cy="5139869"/>
          </a:xfrm>
          <a:prstGeom prst="rect">
            <a:avLst/>
          </a:prstGeom>
        </p:spPr>
        <p:txBody>
          <a:bodyPr wrap="square">
            <a:spAutoFit/>
          </a:bodyPr>
          <a:lstStyle/>
          <a:p>
            <a:pPr algn="just">
              <a:spcBef>
                <a:spcPts val="600"/>
              </a:spcBef>
            </a:pPr>
            <a:r>
              <a:rPr lang="fr-FR" sz="2400" dirty="0">
                <a:latin typeface="Arial" panose="020B0604020202020204" pitchFamily="34" charset="0"/>
              </a:rPr>
              <a:t>•</a:t>
            </a:r>
            <a:r>
              <a:rPr lang="fr-FR" sz="2400" b="1" dirty="0">
                <a:latin typeface="Calibri" panose="020F0502020204030204" pitchFamily="34" charset="0"/>
              </a:rPr>
              <a:t>Objectif de l'étude</a:t>
            </a:r>
            <a:r>
              <a:rPr lang="fr-FR" sz="2400" dirty="0">
                <a:latin typeface="Calibri" panose="020F0502020204030204" pitchFamily="34" charset="0"/>
              </a:rPr>
              <a:t>: Déterminer parmi les scénarii étudiés lequel est le plus pertinent au niveau environnementale (</a:t>
            </a:r>
            <a:r>
              <a:rPr lang="fr-FR" sz="2400" dirty="0" err="1">
                <a:latin typeface="Calibri" panose="020F0502020204030204" pitchFamily="34" charset="0"/>
              </a:rPr>
              <a:t>ACV</a:t>
            </a:r>
            <a:r>
              <a:rPr lang="fr-FR" sz="2400" dirty="0">
                <a:latin typeface="Calibri" panose="020F0502020204030204" pitchFamily="34" charset="0"/>
              </a:rPr>
              <a:t>), économique et sociale</a:t>
            </a:r>
          </a:p>
          <a:p>
            <a:pPr algn="just">
              <a:spcBef>
                <a:spcPts val="600"/>
              </a:spcBef>
            </a:pPr>
            <a:r>
              <a:rPr lang="fr-FR" sz="2400" dirty="0">
                <a:latin typeface="Arial" panose="020B0604020202020204" pitchFamily="34" charset="0"/>
              </a:rPr>
              <a:t>•</a:t>
            </a:r>
            <a:r>
              <a:rPr lang="fr-FR" sz="2400" b="1" dirty="0">
                <a:latin typeface="Calibri" panose="020F0502020204030204" pitchFamily="34" charset="0"/>
              </a:rPr>
              <a:t>Scénarii possibles</a:t>
            </a:r>
            <a:r>
              <a:rPr lang="fr-FR" sz="2400" dirty="0">
                <a:latin typeface="Calibri" panose="020F0502020204030204" pitchFamily="34" charset="0"/>
              </a:rPr>
              <a:t>:</a:t>
            </a:r>
          </a:p>
          <a:p>
            <a:pPr marL="457200" indent="-457200" algn="just">
              <a:spcBef>
                <a:spcPts val="600"/>
              </a:spcBef>
              <a:buFont typeface="+mj-lt"/>
              <a:buAutoNum type="arabicPeriod"/>
            </a:pPr>
            <a:r>
              <a:rPr lang="fr-FR" sz="2400" dirty="0">
                <a:latin typeface="Calibri" panose="020F0502020204030204" pitchFamily="34" charset="0"/>
              </a:rPr>
              <a:t>Transformation en hydrocarbure par pyrolyse</a:t>
            </a:r>
          </a:p>
          <a:p>
            <a:pPr marL="457200" indent="-457200" algn="just">
              <a:spcBef>
                <a:spcPts val="600"/>
              </a:spcBef>
              <a:buFont typeface="+mj-lt"/>
              <a:buAutoNum type="arabicPeriod"/>
            </a:pPr>
            <a:r>
              <a:rPr lang="fr-FR" sz="2400" dirty="0">
                <a:latin typeface="Calibri" panose="020F0502020204030204" pitchFamily="34" charset="0"/>
              </a:rPr>
              <a:t>Recyclage "classique" : transport jusqu'à la capitale de Port-au-Prince pour préparation de broyats puis exportation à l'étranger (Asie, Europe...)</a:t>
            </a:r>
          </a:p>
          <a:p>
            <a:pPr marL="457200" indent="-457200" algn="just">
              <a:spcBef>
                <a:spcPts val="600"/>
              </a:spcBef>
              <a:buFont typeface="+mj-lt"/>
              <a:buAutoNum type="arabicPeriod"/>
            </a:pPr>
            <a:r>
              <a:rPr lang="fr-FR" sz="2400" dirty="0">
                <a:latin typeface="Calibri" panose="020F0502020204030204" pitchFamily="34" charset="0"/>
              </a:rPr>
              <a:t>Combustion à l'air libre</a:t>
            </a:r>
          </a:p>
          <a:p>
            <a:pPr marL="457200" indent="-457200" algn="just">
              <a:spcBef>
                <a:spcPts val="600"/>
              </a:spcBef>
              <a:buFont typeface="+mj-lt"/>
              <a:buAutoNum type="arabicPeriod"/>
            </a:pPr>
            <a:r>
              <a:rPr lang="fr-FR" sz="2400" dirty="0">
                <a:latin typeface="Calibri" panose="020F0502020204030204" pitchFamily="34" charset="0"/>
              </a:rPr>
              <a:t>Décharges sauvages</a:t>
            </a:r>
          </a:p>
          <a:p>
            <a:pPr marL="457200" indent="-457200" algn="just">
              <a:spcBef>
                <a:spcPts val="600"/>
              </a:spcBef>
              <a:buFont typeface="+mj-lt"/>
              <a:buAutoNum type="arabicPeriod"/>
            </a:pPr>
            <a:r>
              <a:rPr lang="fr-FR" sz="2400" dirty="0">
                <a:latin typeface="Calibri" panose="020F0502020204030204" pitchFamily="34" charset="0"/>
              </a:rPr>
              <a:t>Recyclage "local" : Préparation de broyats et recyclage au Cap-Haïtien (construction d'une usine de fabrication à partir de plastique recyclé</a:t>
            </a:r>
          </a:p>
          <a:p>
            <a:pPr algn="just">
              <a:spcBef>
                <a:spcPts val="600"/>
              </a:spcBef>
            </a:pPr>
            <a:r>
              <a:rPr lang="fr-FR" sz="2400" dirty="0">
                <a:latin typeface="Arial" panose="020B0604020202020204" pitchFamily="34" charset="0"/>
              </a:rPr>
              <a:t>•</a:t>
            </a:r>
            <a:r>
              <a:rPr lang="fr-FR" sz="2400" b="1" dirty="0">
                <a:latin typeface="Calibri" panose="020F0502020204030204" pitchFamily="34" charset="0"/>
              </a:rPr>
              <a:t>Livrables</a:t>
            </a:r>
            <a:r>
              <a:rPr lang="fr-FR" sz="2400" dirty="0">
                <a:latin typeface="Calibri" panose="020F0502020204030204" pitchFamily="34" charset="0"/>
              </a:rPr>
              <a:t>: Rapport détaillé; présentation synthétique très pédagogique</a:t>
            </a:r>
          </a:p>
          <a:p>
            <a:pPr algn="just">
              <a:spcBef>
                <a:spcPts val="600"/>
              </a:spcBef>
            </a:pPr>
            <a:r>
              <a:rPr lang="fr-FR" sz="2400" dirty="0">
                <a:latin typeface="Arial" panose="020B0604020202020204" pitchFamily="34" charset="0"/>
              </a:rPr>
              <a:t>•</a:t>
            </a:r>
            <a:r>
              <a:rPr lang="fr-FR" sz="2400" b="1" dirty="0">
                <a:latin typeface="Calibri" panose="020F0502020204030204" pitchFamily="34" charset="0"/>
              </a:rPr>
              <a:t>A discuter</a:t>
            </a:r>
            <a:r>
              <a:rPr lang="fr-FR" sz="2400" dirty="0">
                <a:latin typeface="Calibri" panose="020F0502020204030204" pitchFamily="34" charset="0"/>
              </a:rPr>
              <a:t>: Scénarii, Unité fonctionnelle, Indicateurs d'impact, Frontières, Durée</a:t>
            </a:r>
          </a:p>
        </p:txBody>
      </p:sp>
    </p:spTree>
    <p:extLst>
      <p:ext uri="{BB962C8B-B14F-4D97-AF65-F5344CB8AC3E}">
        <p14:creationId xmlns:p14="http://schemas.microsoft.com/office/powerpoint/2010/main" val="40351768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0F4BD0E-50FE-4D7F-ACFE-0D28242C8ABF}"/>
              </a:ext>
            </a:extLst>
          </p:cNvPr>
          <p:cNvSpPr>
            <a:spLocks noGrp="1"/>
          </p:cNvSpPr>
          <p:nvPr>
            <p:ph type="sldNum" sz="quarter" idx="12"/>
          </p:nvPr>
        </p:nvSpPr>
        <p:spPr>
          <a:xfrm>
            <a:off x="9448800" y="6492122"/>
            <a:ext cx="2743200" cy="365125"/>
          </a:xfrm>
        </p:spPr>
        <p:txBody>
          <a:bodyPr/>
          <a:lstStyle/>
          <a:p>
            <a:fld id="{27C6CCC6-2BE5-4E42-96A4-D1E8E81A3D8E}" type="slidenum">
              <a:rPr lang="de-DE" smtClean="0"/>
              <a:pPr/>
              <a:t>20</a:t>
            </a:fld>
            <a:endParaRPr lang="de-DE" dirty="0"/>
          </a:p>
        </p:txBody>
      </p:sp>
      <p:sp>
        <p:nvSpPr>
          <p:cNvPr id="4" name="Content Placeholder 3">
            <a:extLst>
              <a:ext uri="{FF2B5EF4-FFF2-40B4-BE49-F238E27FC236}">
                <a16:creationId xmlns:a16="http://schemas.microsoft.com/office/drawing/2014/main" id="{1F73C8F5-5DAD-45F1-8946-6C9646F08EE2}"/>
              </a:ext>
            </a:extLst>
          </p:cNvPr>
          <p:cNvSpPr>
            <a:spLocks noGrp="1"/>
          </p:cNvSpPr>
          <p:nvPr>
            <p:ph sz="half" idx="13"/>
          </p:nvPr>
        </p:nvSpPr>
        <p:spPr>
          <a:xfrm>
            <a:off x="838200" y="1545394"/>
            <a:ext cx="10515600" cy="458504"/>
          </a:xfrm>
        </p:spPr>
        <p:txBody>
          <a:bodyPr>
            <a:normAutofit lnSpcReduction="10000"/>
          </a:bodyPr>
          <a:lstStyle/>
          <a:p>
            <a:r>
              <a:rPr lang="fr-FR" dirty="0"/>
              <a:t>Frontières des scénarios retenus</a:t>
            </a:r>
          </a:p>
        </p:txBody>
      </p:sp>
      <p:sp>
        <p:nvSpPr>
          <p:cNvPr id="12" name="Content Placeholder 3">
            <a:extLst>
              <a:ext uri="{FF2B5EF4-FFF2-40B4-BE49-F238E27FC236}">
                <a16:creationId xmlns:a16="http://schemas.microsoft.com/office/drawing/2014/main" id="{EFAC6B3E-F3C4-4035-85E6-AA09A48DB7FA}"/>
              </a:ext>
            </a:extLst>
          </p:cNvPr>
          <p:cNvSpPr txBox="1">
            <a:spLocks/>
          </p:cNvSpPr>
          <p:nvPr/>
        </p:nvSpPr>
        <p:spPr>
          <a:xfrm>
            <a:off x="6813943" y="2685146"/>
            <a:ext cx="5123439" cy="312572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Clr>
                <a:srgbClr val="C00000"/>
              </a:buClr>
              <a:buFont typeface="Wingdings" panose="05000000000000000000"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Calibri" panose="020F05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fr-FR" sz="2400" dirty="0"/>
              <a:t>Hypothèses principales :</a:t>
            </a:r>
          </a:p>
          <a:p>
            <a:pPr>
              <a:lnSpc>
                <a:spcPct val="150000"/>
              </a:lnSpc>
            </a:pPr>
            <a:r>
              <a:rPr lang="fr-FR" sz="2400" dirty="0"/>
              <a:t>Lavage : eau + hydroxyde de sodium</a:t>
            </a:r>
          </a:p>
          <a:p>
            <a:pPr>
              <a:lnSpc>
                <a:spcPct val="150000"/>
              </a:lnSpc>
            </a:pPr>
            <a:r>
              <a:rPr lang="fr-FR" sz="2400" dirty="0"/>
              <a:t>26,5 % de pertes de matière :</a:t>
            </a:r>
          </a:p>
          <a:p>
            <a:pPr lvl="1">
              <a:lnSpc>
                <a:spcPct val="150000"/>
              </a:lnSpc>
            </a:pPr>
            <a:r>
              <a:rPr lang="fr-FR" dirty="0"/>
              <a:t>Dans l’eau</a:t>
            </a:r>
          </a:p>
          <a:p>
            <a:pPr lvl="1">
              <a:lnSpc>
                <a:spcPct val="150000"/>
              </a:lnSpc>
            </a:pPr>
            <a:r>
              <a:rPr lang="fr-FR" dirty="0"/>
              <a:t>Sur le sol</a:t>
            </a:r>
          </a:p>
        </p:txBody>
      </p:sp>
      <p:sp>
        <p:nvSpPr>
          <p:cNvPr id="15" name="Title 1">
            <a:extLst>
              <a:ext uri="{FF2B5EF4-FFF2-40B4-BE49-F238E27FC236}">
                <a16:creationId xmlns:a16="http://schemas.microsoft.com/office/drawing/2014/main" id="{0C2DABFE-1E70-4611-A8C2-E02C3FAB9E52}"/>
              </a:ext>
            </a:extLst>
          </p:cNvPr>
          <p:cNvSpPr>
            <a:spLocks noGrp="1"/>
          </p:cNvSpPr>
          <p:nvPr>
            <p:ph type="title"/>
          </p:nvPr>
        </p:nvSpPr>
        <p:spPr>
          <a:xfrm>
            <a:off x="483576" y="320675"/>
            <a:ext cx="9166929" cy="1208867"/>
          </a:xfrm>
        </p:spPr>
        <p:txBody>
          <a:bodyPr>
            <a:normAutofit/>
          </a:bodyPr>
          <a:lstStyle/>
          <a:p>
            <a:pPr>
              <a:lnSpc>
                <a:spcPct val="70000"/>
              </a:lnSpc>
            </a:pPr>
            <a:r>
              <a:rPr lang="fr-FR" dirty="0"/>
              <a:t>3. Présentation du travail effectué</a:t>
            </a:r>
            <a:br>
              <a:rPr lang="fr-FR" dirty="0"/>
            </a:br>
            <a:r>
              <a:rPr lang="fr-FR" sz="2400" dirty="0"/>
              <a:t>Délimitation de l’étude</a:t>
            </a:r>
            <a:endParaRPr lang="fr-FR" dirty="0"/>
          </a:p>
        </p:txBody>
      </p:sp>
      <p:pic>
        <p:nvPicPr>
          <p:cNvPr id="16" name="Picture 2" descr="Frame Icon 696702">
            <a:extLst>
              <a:ext uri="{FF2B5EF4-FFF2-40B4-BE49-F238E27FC236}">
                <a16:creationId xmlns:a16="http://schemas.microsoft.com/office/drawing/2014/main" id="{673A1CEE-904F-444C-93E4-2AEA803300C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81923" y="136525"/>
            <a:ext cx="726501" cy="720000"/>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A88B6685-3DBC-4321-8C61-C655AD5B1A50}"/>
              </a:ext>
            </a:extLst>
          </p:cNvPr>
          <p:cNvGrpSpPr/>
          <p:nvPr/>
        </p:nvGrpSpPr>
        <p:grpSpPr>
          <a:xfrm>
            <a:off x="164876" y="2094991"/>
            <a:ext cx="6306790" cy="4626484"/>
            <a:chOff x="164876" y="2094991"/>
            <a:chExt cx="6306790" cy="4626484"/>
          </a:xfrm>
        </p:grpSpPr>
        <p:grpSp>
          <p:nvGrpSpPr>
            <p:cNvPr id="10" name="Group 9">
              <a:extLst>
                <a:ext uri="{FF2B5EF4-FFF2-40B4-BE49-F238E27FC236}">
                  <a16:creationId xmlns:a16="http://schemas.microsoft.com/office/drawing/2014/main" id="{DBCE529E-864D-42A7-80C1-215C51129D70}"/>
                </a:ext>
              </a:extLst>
            </p:cNvPr>
            <p:cNvGrpSpPr/>
            <p:nvPr/>
          </p:nvGrpSpPr>
          <p:grpSpPr>
            <a:xfrm>
              <a:off x="164876" y="2094991"/>
              <a:ext cx="6306790" cy="4626484"/>
              <a:chOff x="6022370" y="2345329"/>
              <a:chExt cx="6306790" cy="4626484"/>
            </a:xfrm>
          </p:grpSpPr>
          <p:pic>
            <p:nvPicPr>
              <p:cNvPr id="13" name="Picture 12">
                <a:extLst>
                  <a:ext uri="{FF2B5EF4-FFF2-40B4-BE49-F238E27FC236}">
                    <a16:creationId xmlns:a16="http://schemas.microsoft.com/office/drawing/2014/main" id="{E6E5E7D5-0BEB-4E3F-9164-8F0FA14BDB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22370" y="2771485"/>
                <a:ext cx="6306790" cy="4200328"/>
              </a:xfrm>
              <a:prstGeom prst="rect">
                <a:avLst/>
              </a:prstGeom>
            </p:spPr>
          </p:pic>
          <p:sp>
            <p:nvSpPr>
              <p:cNvPr id="14" name="Content Placeholder 3">
                <a:extLst>
                  <a:ext uri="{FF2B5EF4-FFF2-40B4-BE49-F238E27FC236}">
                    <a16:creationId xmlns:a16="http://schemas.microsoft.com/office/drawing/2014/main" id="{C7673CC1-3DB6-4BA7-B9AB-DCC57DFC1F0A}"/>
                  </a:ext>
                </a:extLst>
              </p:cNvPr>
              <p:cNvSpPr txBox="1">
                <a:spLocks/>
              </p:cNvSpPr>
              <p:nvPr/>
            </p:nvSpPr>
            <p:spPr>
              <a:xfrm>
                <a:off x="7841609" y="2345329"/>
                <a:ext cx="2668311" cy="4585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C00000"/>
                  </a:buClr>
                  <a:buFont typeface="Wingdings" panose="05000000000000000000"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Calibri" panose="020F05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2400" dirty="0">
                    <a:solidFill>
                      <a:schemeClr val="tx2"/>
                    </a:solidFill>
                  </a:rPr>
                  <a:t>Scénario Recyclage</a:t>
                </a:r>
              </a:p>
            </p:txBody>
          </p:sp>
        </p:grpSp>
        <p:sp>
          <p:nvSpPr>
            <p:cNvPr id="17" name="Rectangle 16">
              <a:extLst>
                <a:ext uri="{FF2B5EF4-FFF2-40B4-BE49-F238E27FC236}">
                  <a16:creationId xmlns:a16="http://schemas.microsoft.com/office/drawing/2014/main" id="{8AD44051-C168-4535-9B60-2566323624C2}"/>
                </a:ext>
              </a:extLst>
            </p:cNvPr>
            <p:cNvSpPr/>
            <p:nvPr/>
          </p:nvSpPr>
          <p:spPr>
            <a:xfrm>
              <a:off x="5191760" y="3429000"/>
              <a:ext cx="1168400" cy="548640"/>
            </a:xfrm>
            <a:prstGeom prst="rect">
              <a:avLst/>
            </a:prstGeom>
            <a:solidFill>
              <a:schemeClr val="tx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fr-FR" sz="1400" dirty="0">
                  <a:solidFill>
                    <a:schemeClr val="bg1"/>
                  </a:solidFill>
                </a:rPr>
                <a:t>Lagunage</a:t>
              </a:r>
            </a:p>
          </p:txBody>
        </p:sp>
      </p:grpSp>
    </p:spTree>
    <p:extLst>
      <p:ext uri="{BB962C8B-B14F-4D97-AF65-F5344CB8AC3E}">
        <p14:creationId xmlns:p14="http://schemas.microsoft.com/office/powerpoint/2010/main" val="1141611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TextBox 50">
            <a:extLst>
              <a:ext uri="{FF2B5EF4-FFF2-40B4-BE49-F238E27FC236}">
                <a16:creationId xmlns:a16="http://schemas.microsoft.com/office/drawing/2014/main" id="{E92E772E-16BA-4715-91F1-4FDB791AA0BD}"/>
              </a:ext>
            </a:extLst>
          </p:cNvPr>
          <p:cNvSpPr txBox="1"/>
          <p:nvPr/>
        </p:nvSpPr>
        <p:spPr>
          <a:xfrm>
            <a:off x="6800506" y="3997115"/>
            <a:ext cx="2444760" cy="1138773"/>
          </a:xfrm>
          <a:prstGeom prst="rect">
            <a:avLst/>
          </a:prstGeom>
          <a:noFill/>
        </p:spPr>
        <p:txBody>
          <a:bodyPr wrap="square" rtlCol="0">
            <a:spAutoFit/>
          </a:bodyPr>
          <a:lstStyle/>
          <a:p>
            <a:pPr algn="ctr"/>
            <a:r>
              <a:rPr lang="fr-FR" sz="2400" dirty="0"/>
              <a:t>Transport vers Port-au-Prince</a:t>
            </a:r>
          </a:p>
          <a:p>
            <a:pPr algn="ctr"/>
            <a:r>
              <a:rPr lang="fr-FR" sz="2000" dirty="0"/>
              <a:t>(200 km)</a:t>
            </a:r>
          </a:p>
        </p:txBody>
      </p:sp>
      <p:sp>
        <p:nvSpPr>
          <p:cNvPr id="3" name="Slide Number Placeholder 2">
            <a:extLst>
              <a:ext uri="{FF2B5EF4-FFF2-40B4-BE49-F238E27FC236}">
                <a16:creationId xmlns:a16="http://schemas.microsoft.com/office/drawing/2014/main" id="{60F4BD0E-50FE-4D7F-ACFE-0D28242C8ABF}"/>
              </a:ext>
            </a:extLst>
          </p:cNvPr>
          <p:cNvSpPr>
            <a:spLocks noGrp="1"/>
          </p:cNvSpPr>
          <p:nvPr>
            <p:ph type="sldNum" sz="quarter" idx="12"/>
          </p:nvPr>
        </p:nvSpPr>
        <p:spPr>
          <a:xfrm>
            <a:off x="9448800" y="6463140"/>
            <a:ext cx="2743200" cy="365125"/>
          </a:xfrm>
        </p:spPr>
        <p:txBody>
          <a:bodyPr/>
          <a:lstStyle/>
          <a:p>
            <a:fld id="{27C6CCC6-2BE5-4E42-96A4-D1E8E81A3D8E}" type="slidenum">
              <a:rPr lang="de-DE" smtClean="0"/>
              <a:pPr/>
              <a:t>21</a:t>
            </a:fld>
            <a:endParaRPr lang="de-DE" dirty="0"/>
          </a:p>
        </p:txBody>
      </p:sp>
      <p:sp>
        <p:nvSpPr>
          <p:cNvPr id="4" name="Content Placeholder 3">
            <a:extLst>
              <a:ext uri="{FF2B5EF4-FFF2-40B4-BE49-F238E27FC236}">
                <a16:creationId xmlns:a16="http://schemas.microsoft.com/office/drawing/2014/main" id="{1F73C8F5-5DAD-45F1-8946-6C9646F08EE2}"/>
              </a:ext>
            </a:extLst>
          </p:cNvPr>
          <p:cNvSpPr>
            <a:spLocks noGrp="1"/>
          </p:cNvSpPr>
          <p:nvPr>
            <p:ph sz="half" idx="13"/>
          </p:nvPr>
        </p:nvSpPr>
        <p:spPr>
          <a:xfrm>
            <a:off x="838200" y="1545394"/>
            <a:ext cx="10515600" cy="458504"/>
          </a:xfrm>
        </p:spPr>
        <p:txBody>
          <a:bodyPr>
            <a:normAutofit lnSpcReduction="10000"/>
          </a:bodyPr>
          <a:lstStyle/>
          <a:p>
            <a:r>
              <a:rPr lang="fr-FR" dirty="0"/>
              <a:t>Présentation des compléments</a:t>
            </a:r>
          </a:p>
        </p:txBody>
      </p:sp>
      <p:sp>
        <p:nvSpPr>
          <p:cNvPr id="7" name="Content Placeholder 3">
            <a:extLst>
              <a:ext uri="{FF2B5EF4-FFF2-40B4-BE49-F238E27FC236}">
                <a16:creationId xmlns:a16="http://schemas.microsoft.com/office/drawing/2014/main" id="{718E4F9B-D830-4781-9BA5-B43DC04222EB}"/>
              </a:ext>
            </a:extLst>
          </p:cNvPr>
          <p:cNvSpPr txBox="1">
            <a:spLocks/>
          </p:cNvSpPr>
          <p:nvPr/>
        </p:nvSpPr>
        <p:spPr>
          <a:xfrm>
            <a:off x="2108192" y="2150667"/>
            <a:ext cx="2142350" cy="4585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C00000"/>
              </a:buClr>
              <a:buFont typeface="Wingdings" panose="05000000000000000000"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Calibri" panose="020F05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2400" dirty="0">
                <a:solidFill>
                  <a:schemeClr val="tx2"/>
                </a:solidFill>
              </a:rPr>
              <a:t>Produits évités</a:t>
            </a:r>
          </a:p>
        </p:txBody>
      </p:sp>
      <p:sp>
        <p:nvSpPr>
          <p:cNvPr id="8" name="Content Placeholder 3">
            <a:extLst>
              <a:ext uri="{FF2B5EF4-FFF2-40B4-BE49-F238E27FC236}">
                <a16:creationId xmlns:a16="http://schemas.microsoft.com/office/drawing/2014/main" id="{84CC50B5-2D72-4C24-B366-478623085AE2}"/>
              </a:ext>
            </a:extLst>
          </p:cNvPr>
          <p:cNvSpPr txBox="1">
            <a:spLocks/>
          </p:cNvSpPr>
          <p:nvPr/>
        </p:nvSpPr>
        <p:spPr>
          <a:xfrm>
            <a:off x="7882143" y="2150667"/>
            <a:ext cx="2987040" cy="4585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C00000"/>
              </a:buClr>
              <a:buFont typeface="Wingdings" panose="05000000000000000000"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Calibri" panose="020F05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2400" dirty="0">
                <a:solidFill>
                  <a:schemeClr val="tx2"/>
                </a:solidFill>
              </a:rPr>
              <a:t>Transport de granulés</a:t>
            </a:r>
          </a:p>
        </p:txBody>
      </p:sp>
      <p:cxnSp>
        <p:nvCxnSpPr>
          <p:cNvPr id="10" name="Straight Connector 9">
            <a:extLst>
              <a:ext uri="{FF2B5EF4-FFF2-40B4-BE49-F238E27FC236}">
                <a16:creationId xmlns:a16="http://schemas.microsoft.com/office/drawing/2014/main" id="{9368507B-850F-4186-9A28-BA5BE5B92DD6}"/>
              </a:ext>
            </a:extLst>
          </p:cNvPr>
          <p:cNvCxnSpPr>
            <a:cxnSpLocks/>
          </p:cNvCxnSpPr>
          <p:nvPr/>
        </p:nvCxnSpPr>
        <p:spPr>
          <a:xfrm flipV="1">
            <a:off x="6457244" y="2506133"/>
            <a:ext cx="0" cy="385021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BBF1A68C-0AC6-47AB-B074-646ECC4CA8B5}"/>
              </a:ext>
            </a:extLst>
          </p:cNvPr>
          <p:cNvGrpSpPr/>
          <p:nvPr/>
        </p:nvGrpSpPr>
        <p:grpSpPr>
          <a:xfrm>
            <a:off x="3521418" y="3571768"/>
            <a:ext cx="2444760" cy="1541294"/>
            <a:chOff x="619750" y="3429000"/>
            <a:chExt cx="2444760" cy="1541294"/>
          </a:xfrm>
        </p:grpSpPr>
        <p:sp>
          <p:nvSpPr>
            <p:cNvPr id="13" name="TextBox 12">
              <a:extLst>
                <a:ext uri="{FF2B5EF4-FFF2-40B4-BE49-F238E27FC236}">
                  <a16:creationId xmlns:a16="http://schemas.microsoft.com/office/drawing/2014/main" id="{4398FF02-A649-49FF-A262-2739EFCA9885}"/>
                </a:ext>
              </a:extLst>
            </p:cNvPr>
            <p:cNvSpPr txBox="1"/>
            <p:nvPr/>
          </p:nvSpPr>
          <p:spPr>
            <a:xfrm>
              <a:off x="619750" y="4508629"/>
              <a:ext cx="2444760" cy="461665"/>
            </a:xfrm>
            <a:prstGeom prst="rect">
              <a:avLst/>
            </a:prstGeom>
            <a:noFill/>
          </p:spPr>
          <p:txBody>
            <a:bodyPr wrap="square" rtlCol="0">
              <a:spAutoFit/>
            </a:bodyPr>
            <a:lstStyle/>
            <a:p>
              <a:pPr algn="ctr"/>
              <a:r>
                <a:rPr lang="fr-FR" sz="2400" dirty="0"/>
                <a:t>Hydrocarbures</a:t>
              </a:r>
            </a:p>
          </p:txBody>
        </p:sp>
        <p:sp>
          <p:nvSpPr>
            <p:cNvPr id="14" name="TextBox 13">
              <a:extLst>
                <a:ext uri="{FF2B5EF4-FFF2-40B4-BE49-F238E27FC236}">
                  <a16:creationId xmlns:a16="http://schemas.microsoft.com/office/drawing/2014/main" id="{DAE8F54D-164A-482A-8C7B-B04F074B00B7}"/>
                </a:ext>
              </a:extLst>
            </p:cNvPr>
            <p:cNvSpPr txBox="1"/>
            <p:nvPr/>
          </p:nvSpPr>
          <p:spPr>
            <a:xfrm>
              <a:off x="619750" y="3429000"/>
              <a:ext cx="2444760" cy="461665"/>
            </a:xfrm>
            <a:prstGeom prst="rect">
              <a:avLst/>
            </a:prstGeom>
            <a:noFill/>
          </p:spPr>
          <p:txBody>
            <a:bodyPr wrap="square" rtlCol="0">
              <a:spAutoFit/>
            </a:bodyPr>
            <a:lstStyle/>
            <a:p>
              <a:pPr algn="ctr"/>
              <a:r>
                <a:rPr lang="fr-FR" sz="2400" dirty="0"/>
                <a:t>Pyrolyse</a:t>
              </a:r>
            </a:p>
          </p:txBody>
        </p:sp>
        <p:cxnSp>
          <p:nvCxnSpPr>
            <p:cNvPr id="16" name="Straight Arrow Connector 15">
              <a:extLst>
                <a:ext uri="{FF2B5EF4-FFF2-40B4-BE49-F238E27FC236}">
                  <a16:creationId xmlns:a16="http://schemas.microsoft.com/office/drawing/2014/main" id="{51FFDAAE-C4AA-4E32-9BE5-24B701597D55}"/>
                </a:ext>
              </a:extLst>
            </p:cNvPr>
            <p:cNvCxnSpPr>
              <a:cxnSpLocks/>
              <a:stCxn id="14" idx="2"/>
              <a:endCxn id="13" idx="0"/>
            </p:cNvCxnSpPr>
            <p:nvPr/>
          </p:nvCxnSpPr>
          <p:spPr>
            <a:xfrm>
              <a:off x="1842130" y="3890665"/>
              <a:ext cx="0" cy="6179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id="{15B9038D-8AA4-4888-83FB-3E1E7CFF077A}"/>
              </a:ext>
            </a:extLst>
          </p:cNvPr>
          <p:cNvGrpSpPr/>
          <p:nvPr/>
        </p:nvGrpSpPr>
        <p:grpSpPr>
          <a:xfrm>
            <a:off x="833578" y="2820807"/>
            <a:ext cx="2345789" cy="3522208"/>
            <a:chOff x="256190" y="2933628"/>
            <a:chExt cx="2345789" cy="3522208"/>
          </a:xfrm>
        </p:grpSpPr>
        <p:sp>
          <p:nvSpPr>
            <p:cNvPr id="12" name="TextBox 11">
              <a:extLst>
                <a:ext uri="{FF2B5EF4-FFF2-40B4-BE49-F238E27FC236}">
                  <a16:creationId xmlns:a16="http://schemas.microsoft.com/office/drawing/2014/main" id="{66AE32B3-F36A-4929-AF1B-D6895BAF0D6C}"/>
                </a:ext>
              </a:extLst>
            </p:cNvPr>
            <p:cNvSpPr txBox="1"/>
            <p:nvPr/>
          </p:nvSpPr>
          <p:spPr>
            <a:xfrm>
              <a:off x="267620" y="2933628"/>
              <a:ext cx="2326980" cy="830997"/>
            </a:xfrm>
            <a:prstGeom prst="rect">
              <a:avLst/>
            </a:prstGeom>
            <a:noFill/>
          </p:spPr>
          <p:txBody>
            <a:bodyPr wrap="square" rtlCol="0">
              <a:spAutoFit/>
            </a:bodyPr>
            <a:lstStyle/>
            <a:p>
              <a:pPr algn="ctr"/>
              <a:r>
                <a:rPr lang="fr-FR" sz="2400" dirty="0"/>
                <a:t>Extraction de pétrole</a:t>
              </a:r>
            </a:p>
          </p:txBody>
        </p:sp>
        <p:sp>
          <p:nvSpPr>
            <p:cNvPr id="18" name="TextBox 17">
              <a:extLst>
                <a:ext uri="{FF2B5EF4-FFF2-40B4-BE49-F238E27FC236}">
                  <a16:creationId xmlns:a16="http://schemas.microsoft.com/office/drawing/2014/main" id="{C07B9255-AAF9-4E25-A2A5-1236C59CB039}"/>
                </a:ext>
              </a:extLst>
            </p:cNvPr>
            <p:cNvSpPr txBox="1"/>
            <p:nvPr/>
          </p:nvSpPr>
          <p:spPr>
            <a:xfrm>
              <a:off x="260240" y="4200408"/>
              <a:ext cx="2341739" cy="461665"/>
            </a:xfrm>
            <a:prstGeom prst="rect">
              <a:avLst/>
            </a:prstGeom>
            <a:noFill/>
          </p:spPr>
          <p:txBody>
            <a:bodyPr wrap="square" rtlCol="0">
              <a:spAutoFit/>
            </a:bodyPr>
            <a:lstStyle/>
            <a:p>
              <a:pPr algn="ctr"/>
              <a:r>
                <a:rPr lang="fr-FR" sz="2400" dirty="0"/>
                <a:t>Raffinage</a:t>
              </a:r>
            </a:p>
          </p:txBody>
        </p:sp>
        <p:sp>
          <p:nvSpPr>
            <p:cNvPr id="19" name="TextBox 18">
              <a:extLst>
                <a:ext uri="{FF2B5EF4-FFF2-40B4-BE49-F238E27FC236}">
                  <a16:creationId xmlns:a16="http://schemas.microsoft.com/office/drawing/2014/main" id="{3C31A6B2-DB73-440D-9915-DB2C55CD21A9}"/>
                </a:ext>
              </a:extLst>
            </p:cNvPr>
            <p:cNvSpPr txBox="1"/>
            <p:nvPr/>
          </p:nvSpPr>
          <p:spPr>
            <a:xfrm>
              <a:off x="409253" y="5097856"/>
              <a:ext cx="2043711" cy="461665"/>
            </a:xfrm>
            <a:prstGeom prst="rect">
              <a:avLst/>
            </a:prstGeom>
            <a:noFill/>
          </p:spPr>
          <p:txBody>
            <a:bodyPr wrap="square" rtlCol="0">
              <a:spAutoFit/>
            </a:bodyPr>
            <a:lstStyle/>
            <a:p>
              <a:pPr algn="ctr"/>
              <a:r>
                <a:rPr lang="fr-FR" sz="2400" dirty="0"/>
                <a:t>Transport</a:t>
              </a:r>
            </a:p>
          </p:txBody>
        </p:sp>
        <p:sp>
          <p:nvSpPr>
            <p:cNvPr id="20" name="TextBox 19">
              <a:extLst>
                <a:ext uri="{FF2B5EF4-FFF2-40B4-BE49-F238E27FC236}">
                  <a16:creationId xmlns:a16="http://schemas.microsoft.com/office/drawing/2014/main" id="{70ADC7D1-16EC-48F2-ABF7-B8A437158E00}"/>
                </a:ext>
              </a:extLst>
            </p:cNvPr>
            <p:cNvSpPr txBox="1"/>
            <p:nvPr/>
          </p:nvSpPr>
          <p:spPr>
            <a:xfrm>
              <a:off x="256190" y="5994171"/>
              <a:ext cx="2341734" cy="461665"/>
            </a:xfrm>
            <a:prstGeom prst="rect">
              <a:avLst/>
            </a:prstGeom>
            <a:noFill/>
          </p:spPr>
          <p:txBody>
            <a:bodyPr wrap="square" rtlCol="0">
              <a:spAutoFit/>
            </a:bodyPr>
            <a:lstStyle/>
            <a:p>
              <a:pPr algn="ctr"/>
              <a:r>
                <a:rPr lang="fr-FR" sz="2400" dirty="0"/>
                <a:t>Hydrocarbures</a:t>
              </a:r>
            </a:p>
          </p:txBody>
        </p:sp>
        <p:cxnSp>
          <p:nvCxnSpPr>
            <p:cNvPr id="24" name="Straight Arrow Connector 23">
              <a:extLst>
                <a:ext uri="{FF2B5EF4-FFF2-40B4-BE49-F238E27FC236}">
                  <a16:creationId xmlns:a16="http://schemas.microsoft.com/office/drawing/2014/main" id="{D19A761A-8B7C-4A2E-A4B0-09E4F80DCD50}"/>
                </a:ext>
              </a:extLst>
            </p:cNvPr>
            <p:cNvCxnSpPr>
              <a:stCxn id="12" idx="2"/>
              <a:endCxn id="18" idx="0"/>
            </p:cNvCxnSpPr>
            <p:nvPr/>
          </p:nvCxnSpPr>
          <p:spPr>
            <a:xfrm>
              <a:off x="1431110" y="3764625"/>
              <a:ext cx="0" cy="4357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1D0A7EC4-188A-4262-A8F0-F6821FD55E24}"/>
                </a:ext>
              </a:extLst>
            </p:cNvPr>
            <p:cNvCxnSpPr>
              <a:cxnSpLocks/>
              <a:stCxn id="18" idx="2"/>
              <a:endCxn id="19" idx="0"/>
            </p:cNvCxnSpPr>
            <p:nvPr/>
          </p:nvCxnSpPr>
          <p:spPr>
            <a:xfrm flipH="1">
              <a:off x="1431109" y="4662073"/>
              <a:ext cx="1" cy="4357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C9E20E95-3309-47C0-9EA4-318BDAE53FA6}"/>
                </a:ext>
              </a:extLst>
            </p:cNvPr>
            <p:cNvCxnSpPr>
              <a:cxnSpLocks/>
              <a:stCxn id="19" idx="2"/>
              <a:endCxn id="20" idx="0"/>
            </p:cNvCxnSpPr>
            <p:nvPr/>
          </p:nvCxnSpPr>
          <p:spPr>
            <a:xfrm flipH="1">
              <a:off x="1427057" y="5559521"/>
              <a:ext cx="4052" cy="4346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32" name="Multiplication Sign 31">
            <a:extLst>
              <a:ext uri="{FF2B5EF4-FFF2-40B4-BE49-F238E27FC236}">
                <a16:creationId xmlns:a16="http://schemas.microsoft.com/office/drawing/2014/main" id="{649D5B75-835D-4B76-AC83-D1724D694393}"/>
              </a:ext>
            </a:extLst>
          </p:cNvPr>
          <p:cNvSpPr/>
          <p:nvPr/>
        </p:nvSpPr>
        <p:spPr>
          <a:xfrm>
            <a:off x="380715" y="2089085"/>
            <a:ext cx="3174993" cy="4090889"/>
          </a:xfrm>
          <a:prstGeom prst="mathMultiply">
            <a:avLst>
              <a:gd name="adj1" fmla="val 206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TextBox 32">
            <a:extLst>
              <a:ext uri="{FF2B5EF4-FFF2-40B4-BE49-F238E27FC236}">
                <a16:creationId xmlns:a16="http://schemas.microsoft.com/office/drawing/2014/main" id="{AF59BE9A-7DDA-400B-87BD-8A5CF4BA4162}"/>
              </a:ext>
            </a:extLst>
          </p:cNvPr>
          <p:cNvSpPr txBox="1"/>
          <p:nvPr/>
        </p:nvSpPr>
        <p:spPr>
          <a:xfrm>
            <a:off x="8020040" y="2860885"/>
            <a:ext cx="2444760" cy="461665"/>
          </a:xfrm>
          <a:prstGeom prst="rect">
            <a:avLst/>
          </a:prstGeom>
          <a:noFill/>
        </p:spPr>
        <p:txBody>
          <a:bodyPr wrap="square" rtlCol="0">
            <a:spAutoFit/>
          </a:bodyPr>
          <a:lstStyle/>
          <a:p>
            <a:pPr algn="ctr"/>
            <a:r>
              <a:rPr lang="fr-FR" sz="2400" dirty="0"/>
              <a:t>Granulés</a:t>
            </a:r>
          </a:p>
        </p:txBody>
      </p:sp>
      <p:sp>
        <p:nvSpPr>
          <p:cNvPr id="35" name="TextBox 34">
            <a:extLst>
              <a:ext uri="{FF2B5EF4-FFF2-40B4-BE49-F238E27FC236}">
                <a16:creationId xmlns:a16="http://schemas.microsoft.com/office/drawing/2014/main" id="{C2B58189-F76C-4574-B937-D661D952AB5A}"/>
              </a:ext>
            </a:extLst>
          </p:cNvPr>
          <p:cNvSpPr txBox="1"/>
          <p:nvPr/>
        </p:nvSpPr>
        <p:spPr>
          <a:xfrm>
            <a:off x="9248110" y="3997115"/>
            <a:ext cx="2444760" cy="1138773"/>
          </a:xfrm>
          <a:prstGeom prst="rect">
            <a:avLst/>
          </a:prstGeom>
          <a:noFill/>
        </p:spPr>
        <p:txBody>
          <a:bodyPr wrap="square" rtlCol="0">
            <a:spAutoFit/>
          </a:bodyPr>
          <a:lstStyle/>
          <a:p>
            <a:pPr algn="ctr"/>
            <a:r>
              <a:rPr lang="fr-FR" sz="2400" dirty="0"/>
              <a:t>Transport vers l’Asie</a:t>
            </a:r>
          </a:p>
          <a:p>
            <a:pPr algn="ctr"/>
            <a:r>
              <a:rPr lang="fr-FR" sz="2000" dirty="0"/>
              <a:t>(20 000 km)</a:t>
            </a:r>
          </a:p>
        </p:txBody>
      </p:sp>
      <p:sp>
        <p:nvSpPr>
          <p:cNvPr id="36" name="TextBox 35">
            <a:extLst>
              <a:ext uri="{FF2B5EF4-FFF2-40B4-BE49-F238E27FC236}">
                <a16:creationId xmlns:a16="http://schemas.microsoft.com/office/drawing/2014/main" id="{B1646E2C-A6ED-4A6E-9A47-9F23265118DC}"/>
              </a:ext>
            </a:extLst>
          </p:cNvPr>
          <p:cNvSpPr txBox="1"/>
          <p:nvPr/>
        </p:nvSpPr>
        <p:spPr>
          <a:xfrm>
            <a:off x="8153283" y="5664025"/>
            <a:ext cx="2444760" cy="830997"/>
          </a:xfrm>
          <a:prstGeom prst="rect">
            <a:avLst/>
          </a:prstGeom>
          <a:noFill/>
        </p:spPr>
        <p:txBody>
          <a:bodyPr wrap="square" rtlCol="0">
            <a:spAutoFit/>
          </a:bodyPr>
          <a:lstStyle/>
          <a:p>
            <a:pPr algn="ctr"/>
            <a:r>
              <a:rPr lang="fr-FR" sz="2400" dirty="0"/>
              <a:t>Transformation en pièces</a:t>
            </a:r>
          </a:p>
        </p:txBody>
      </p:sp>
      <p:sp>
        <p:nvSpPr>
          <p:cNvPr id="40" name="Title 1">
            <a:extLst>
              <a:ext uri="{FF2B5EF4-FFF2-40B4-BE49-F238E27FC236}">
                <a16:creationId xmlns:a16="http://schemas.microsoft.com/office/drawing/2014/main" id="{C1CDA951-7F60-45D9-97A4-3C353B60622A}"/>
              </a:ext>
            </a:extLst>
          </p:cNvPr>
          <p:cNvSpPr>
            <a:spLocks noGrp="1"/>
          </p:cNvSpPr>
          <p:nvPr>
            <p:ph type="title"/>
          </p:nvPr>
        </p:nvSpPr>
        <p:spPr>
          <a:xfrm>
            <a:off x="483576" y="320675"/>
            <a:ext cx="9166929" cy="1208867"/>
          </a:xfrm>
        </p:spPr>
        <p:txBody>
          <a:bodyPr>
            <a:normAutofit/>
          </a:bodyPr>
          <a:lstStyle/>
          <a:p>
            <a:pPr>
              <a:lnSpc>
                <a:spcPct val="70000"/>
              </a:lnSpc>
            </a:pPr>
            <a:r>
              <a:rPr lang="fr-FR" dirty="0"/>
              <a:t>3. Présentation du travail effectué</a:t>
            </a:r>
            <a:br>
              <a:rPr lang="fr-FR" dirty="0"/>
            </a:br>
            <a:r>
              <a:rPr lang="fr-FR" sz="2400" dirty="0"/>
              <a:t>Délimitation de l’étude</a:t>
            </a:r>
            <a:endParaRPr lang="fr-FR" dirty="0"/>
          </a:p>
        </p:txBody>
      </p:sp>
      <p:cxnSp>
        <p:nvCxnSpPr>
          <p:cNvPr id="44" name="Straight Arrow Connector 43">
            <a:extLst>
              <a:ext uri="{FF2B5EF4-FFF2-40B4-BE49-F238E27FC236}">
                <a16:creationId xmlns:a16="http://schemas.microsoft.com/office/drawing/2014/main" id="{0B696487-5624-4537-84F3-EFC70B5F10EA}"/>
              </a:ext>
            </a:extLst>
          </p:cNvPr>
          <p:cNvCxnSpPr>
            <a:stCxn id="33" idx="2"/>
            <a:endCxn id="35" idx="0"/>
          </p:cNvCxnSpPr>
          <p:nvPr/>
        </p:nvCxnSpPr>
        <p:spPr>
          <a:xfrm>
            <a:off x="9242420" y="3322550"/>
            <a:ext cx="1228070" cy="6745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58E7AFB7-E16C-4A56-A718-7A606A5CD6DA}"/>
              </a:ext>
            </a:extLst>
          </p:cNvPr>
          <p:cNvCxnSpPr>
            <a:endCxn id="51" idx="0"/>
          </p:cNvCxnSpPr>
          <p:nvPr/>
        </p:nvCxnSpPr>
        <p:spPr>
          <a:xfrm flipH="1">
            <a:off x="8022886" y="3322550"/>
            <a:ext cx="1216690" cy="6745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1D3E9736-143A-47BB-97BE-CF2181001F14}"/>
              </a:ext>
            </a:extLst>
          </p:cNvPr>
          <p:cNvCxnSpPr>
            <a:cxnSpLocks/>
          </p:cNvCxnSpPr>
          <p:nvPr/>
        </p:nvCxnSpPr>
        <p:spPr>
          <a:xfrm>
            <a:off x="8588970" y="5113062"/>
            <a:ext cx="0" cy="4899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43321C01-25A6-464D-A0E4-41E27C8B65C4}"/>
              </a:ext>
            </a:extLst>
          </p:cNvPr>
          <p:cNvCxnSpPr>
            <a:cxnSpLocks/>
          </p:cNvCxnSpPr>
          <p:nvPr/>
        </p:nvCxnSpPr>
        <p:spPr>
          <a:xfrm>
            <a:off x="9909770" y="5113062"/>
            <a:ext cx="0" cy="4899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0" name="Picture 2" descr="Frame Icon 696702">
            <a:extLst>
              <a:ext uri="{FF2B5EF4-FFF2-40B4-BE49-F238E27FC236}">
                <a16:creationId xmlns:a16="http://schemas.microsoft.com/office/drawing/2014/main" id="{AA4232C7-FD96-4897-801A-E62246BA46B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81923" y="136525"/>
            <a:ext cx="726501" cy="72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7677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5"/>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57"/>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58"/>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7" grpId="0"/>
      <p:bldP spid="8" grpId="0"/>
      <p:bldP spid="32" grpId="0" animBg="1"/>
      <p:bldP spid="33" grpId="0"/>
      <p:bldP spid="35" grpId="0"/>
      <p:bldP spid="3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B61FF-51E4-4577-B67B-DA288446E250}"/>
              </a:ext>
            </a:extLst>
          </p:cNvPr>
          <p:cNvSpPr>
            <a:spLocks noGrp="1"/>
          </p:cNvSpPr>
          <p:nvPr>
            <p:ph type="title"/>
          </p:nvPr>
        </p:nvSpPr>
        <p:spPr/>
        <p:txBody>
          <a:bodyPr/>
          <a:lstStyle/>
          <a:p>
            <a:r>
              <a:rPr lang="fr-FR" dirty="0"/>
              <a:t>3. Présentation du travail effectué</a:t>
            </a:r>
          </a:p>
        </p:txBody>
      </p:sp>
      <p:sp>
        <p:nvSpPr>
          <p:cNvPr id="3" name="Slide Number Placeholder 2">
            <a:extLst>
              <a:ext uri="{FF2B5EF4-FFF2-40B4-BE49-F238E27FC236}">
                <a16:creationId xmlns:a16="http://schemas.microsoft.com/office/drawing/2014/main" id="{00E557BB-B3E8-423D-9E00-62F899E7E574}"/>
              </a:ext>
            </a:extLst>
          </p:cNvPr>
          <p:cNvSpPr>
            <a:spLocks noGrp="1"/>
          </p:cNvSpPr>
          <p:nvPr>
            <p:ph type="sldNum" sz="quarter" idx="12"/>
          </p:nvPr>
        </p:nvSpPr>
        <p:spPr>
          <a:xfrm>
            <a:off x="9448800" y="6461330"/>
            <a:ext cx="2743200" cy="365125"/>
          </a:xfrm>
        </p:spPr>
        <p:txBody>
          <a:bodyPr/>
          <a:lstStyle/>
          <a:p>
            <a:fld id="{27C6CCC6-2BE5-4E42-96A4-D1E8E81A3D8E}" type="slidenum">
              <a:rPr lang="de-DE" smtClean="0"/>
              <a:pPr/>
              <a:t>22</a:t>
            </a:fld>
            <a:endParaRPr lang="de-DE" dirty="0"/>
          </a:p>
        </p:txBody>
      </p:sp>
      <p:grpSp>
        <p:nvGrpSpPr>
          <p:cNvPr id="4" name="Group 3">
            <a:extLst>
              <a:ext uri="{FF2B5EF4-FFF2-40B4-BE49-F238E27FC236}">
                <a16:creationId xmlns:a16="http://schemas.microsoft.com/office/drawing/2014/main" id="{3C88E350-07A5-4A8B-81BA-532B66CD67DF}"/>
              </a:ext>
            </a:extLst>
          </p:cNvPr>
          <p:cNvGrpSpPr/>
          <p:nvPr/>
        </p:nvGrpSpPr>
        <p:grpSpPr>
          <a:xfrm>
            <a:off x="838215" y="1828800"/>
            <a:ext cx="3306172" cy="4545106"/>
            <a:chOff x="838215" y="1828800"/>
            <a:chExt cx="3306172" cy="4545106"/>
          </a:xfrm>
        </p:grpSpPr>
        <p:grpSp>
          <p:nvGrpSpPr>
            <p:cNvPr id="11" name="Group 10">
              <a:extLst>
                <a:ext uri="{FF2B5EF4-FFF2-40B4-BE49-F238E27FC236}">
                  <a16:creationId xmlns:a16="http://schemas.microsoft.com/office/drawing/2014/main" id="{ADAF6A25-2028-4BB3-BEA5-6EBCBD5F5586}"/>
                </a:ext>
              </a:extLst>
            </p:cNvPr>
            <p:cNvGrpSpPr/>
            <p:nvPr/>
          </p:nvGrpSpPr>
          <p:grpSpPr>
            <a:xfrm>
              <a:off x="838215" y="1828800"/>
              <a:ext cx="3306172" cy="4545106"/>
              <a:chOff x="838215" y="1828800"/>
              <a:chExt cx="3306172" cy="4545106"/>
            </a:xfrm>
          </p:grpSpPr>
          <p:sp>
            <p:nvSpPr>
              <p:cNvPr id="12" name="Freeform: Shape 11">
                <a:extLst>
                  <a:ext uri="{FF2B5EF4-FFF2-40B4-BE49-F238E27FC236}">
                    <a16:creationId xmlns:a16="http://schemas.microsoft.com/office/drawing/2014/main" id="{F72F1346-F987-47D6-BA32-5CA106A0A32A}"/>
                  </a:ext>
                </a:extLst>
              </p:cNvPr>
              <p:cNvSpPr/>
              <p:nvPr/>
            </p:nvSpPr>
            <p:spPr>
              <a:xfrm>
                <a:off x="838215" y="1828800"/>
                <a:ext cx="3306172" cy="4545106"/>
              </a:xfrm>
              <a:custGeom>
                <a:avLst/>
                <a:gdLst>
                  <a:gd name="connsiteX0" fmla="*/ 0 w 3306172"/>
                  <a:gd name="connsiteY0" fmla="*/ 330617 h 4545106"/>
                  <a:gd name="connsiteX1" fmla="*/ 330617 w 3306172"/>
                  <a:gd name="connsiteY1" fmla="*/ 0 h 4545106"/>
                  <a:gd name="connsiteX2" fmla="*/ 2975555 w 3306172"/>
                  <a:gd name="connsiteY2" fmla="*/ 0 h 4545106"/>
                  <a:gd name="connsiteX3" fmla="*/ 3306172 w 3306172"/>
                  <a:gd name="connsiteY3" fmla="*/ 330617 h 4545106"/>
                  <a:gd name="connsiteX4" fmla="*/ 3306172 w 3306172"/>
                  <a:gd name="connsiteY4" fmla="*/ 4214489 h 4545106"/>
                  <a:gd name="connsiteX5" fmla="*/ 2975555 w 3306172"/>
                  <a:gd name="connsiteY5" fmla="*/ 4545106 h 4545106"/>
                  <a:gd name="connsiteX6" fmla="*/ 330617 w 3306172"/>
                  <a:gd name="connsiteY6" fmla="*/ 4545106 h 4545106"/>
                  <a:gd name="connsiteX7" fmla="*/ 0 w 3306172"/>
                  <a:gd name="connsiteY7" fmla="*/ 4214489 h 4545106"/>
                  <a:gd name="connsiteX8" fmla="*/ 0 w 3306172"/>
                  <a:gd name="connsiteY8" fmla="*/ 330617 h 4545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06172" h="4545106">
                    <a:moveTo>
                      <a:pt x="0" y="330617"/>
                    </a:moveTo>
                    <a:cubicBezTo>
                      <a:pt x="0" y="148022"/>
                      <a:pt x="148022" y="0"/>
                      <a:pt x="330617" y="0"/>
                    </a:cubicBezTo>
                    <a:lnTo>
                      <a:pt x="2975555" y="0"/>
                    </a:lnTo>
                    <a:cubicBezTo>
                      <a:pt x="3158150" y="0"/>
                      <a:pt x="3306172" y="148022"/>
                      <a:pt x="3306172" y="330617"/>
                    </a:cubicBezTo>
                    <a:lnTo>
                      <a:pt x="3306172" y="4214489"/>
                    </a:lnTo>
                    <a:cubicBezTo>
                      <a:pt x="3306172" y="4397084"/>
                      <a:pt x="3158150" y="4545106"/>
                      <a:pt x="2975555" y="4545106"/>
                    </a:cubicBezTo>
                    <a:lnTo>
                      <a:pt x="330617" y="4545106"/>
                    </a:lnTo>
                    <a:cubicBezTo>
                      <a:pt x="148022" y="4545106"/>
                      <a:pt x="0" y="4397084"/>
                      <a:pt x="0" y="4214489"/>
                    </a:cubicBezTo>
                    <a:lnTo>
                      <a:pt x="0" y="330617"/>
                    </a:lnTo>
                    <a:close/>
                  </a:path>
                </a:pathLst>
              </a:custGeom>
              <a:noFill/>
              <a:ln w="38100">
                <a:solidFill>
                  <a:schemeClr val="bg1">
                    <a:lumMod val="50000"/>
                  </a:schemeClr>
                </a:solidFill>
              </a:ln>
            </p:spPr>
            <p:style>
              <a:lnRef idx="0">
                <a:scrgbClr r="0" g="0" b="0"/>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3288255" numCol="1" spcCol="1270" anchor="t" anchorCtr="0">
                <a:noAutofit/>
              </a:bodyPr>
              <a:lstStyle/>
              <a:p>
                <a:pPr marL="0" lvl="0" indent="0" algn="ctr" defTabSz="1244600">
                  <a:lnSpc>
                    <a:spcPct val="90000"/>
                  </a:lnSpc>
                  <a:spcBef>
                    <a:spcPct val="0"/>
                  </a:spcBef>
                  <a:spcAft>
                    <a:spcPct val="35000"/>
                  </a:spcAft>
                  <a:buNone/>
                </a:pPr>
                <a:endParaRPr lang="fr-FR" sz="5400" kern="1200" dirty="0"/>
              </a:p>
            </p:txBody>
          </p:sp>
          <p:sp>
            <p:nvSpPr>
              <p:cNvPr id="13" name="Freeform: Shape 12">
                <a:extLst>
                  <a:ext uri="{FF2B5EF4-FFF2-40B4-BE49-F238E27FC236}">
                    <a16:creationId xmlns:a16="http://schemas.microsoft.com/office/drawing/2014/main" id="{DD53FC95-730C-4973-AD3D-79F205A2867D}"/>
                  </a:ext>
                </a:extLst>
              </p:cNvPr>
              <p:cNvSpPr/>
              <p:nvPr/>
            </p:nvSpPr>
            <p:spPr>
              <a:xfrm>
                <a:off x="1168831" y="2233959"/>
                <a:ext cx="2644938" cy="1512001"/>
              </a:xfrm>
              <a:custGeom>
                <a:avLst/>
                <a:gdLst>
                  <a:gd name="connsiteX0" fmla="*/ 0 w 2644938"/>
                  <a:gd name="connsiteY0" fmla="*/ 227400 h 2273998"/>
                  <a:gd name="connsiteX1" fmla="*/ 227400 w 2644938"/>
                  <a:gd name="connsiteY1" fmla="*/ 0 h 2273998"/>
                  <a:gd name="connsiteX2" fmla="*/ 2417538 w 2644938"/>
                  <a:gd name="connsiteY2" fmla="*/ 0 h 2273998"/>
                  <a:gd name="connsiteX3" fmla="*/ 2644938 w 2644938"/>
                  <a:gd name="connsiteY3" fmla="*/ 227400 h 2273998"/>
                  <a:gd name="connsiteX4" fmla="*/ 2644938 w 2644938"/>
                  <a:gd name="connsiteY4" fmla="*/ 2046598 h 2273998"/>
                  <a:gd name="connsiteX5" fmla="*/ 2417538 w 2644938"/>
                  <a:gd name="connsiteY5" fmla="*/ 2273998 h 2273998"/>
                  <a:gd name="connsiteX6" fmla="*/ 227400 w 2644938"/>
                  <a:gd name="connsiteY6" fmla="*/ 2273998 h 2273998"/>
                  <a:gd name="connsiteX7" fmla="*/ 0 w 2644938"/>
                  <a:gd name="connsiteY7" fmla="*/ 2046598 h 2273998"/>
                  <a:gd name="connsiteX8" fmla="*/ 0 w 2644938"/>
                  <a:gd name="connsiteY8" fmla="*/ 227400 h 2273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4938" h="2273998">
                    <a:moveTo>
                      <a:pt x="0" y="227400"/>
                    </a:moveTo>
                    <a:cubicBezTo>
                      <a:pt x="0" y="101810"/>
                      <a:pt x="101810" y="0"/>
                      <a:pt x="227400" y="0"/>
                    </a:cubicBezTo>
                    <a:lnTo>
                      <a:pt x="2417538" y="0"/>
                    </a:lnTo>
                    <a:cubicBezTo>
                      <a:pt x="2543128" y="0"/>
                      <a:pt x="2644938" y="101810"/>
                      <a:pt x="2644938" y="227400"/>
                    </a:cubicBezTo>
                    <a:lnTo>
                      <a:pt x="2644938" y="2046598"/>
                    </a:lnTo>
                    <a:cubicBezTo>
                      <a:pt x="2644938" y="2172188"/>
                      <a:pt x="2543128" y="2273998"/>
                      <a:pt x="2417538" y="2273998"/>
                    </a:cubicBezTo>
                    <a:lnTo>
                      <a:pt x="227400" y="2273998"/>
                    </a:lnTo>
                    <a:cubicBezTo>
                      <a:pt x="101810" y="2273998"/>
                      <a:pt x="0" y="2172188"/>
                      <a:pt x="0" y="2046598"/>
                    </a:cubicBezTo>
                    <a:lnTo>
                      <a:pt x="0" y="227400"/>
                    </a:lnTo>
                    <a:close/>
                  </a:path>
                </a:pathLst>
              </a:custGeom>
              <a:solidFill>
                <a:schemeClr val="accent2"/>
              </a:solidFill>
              <a:ln>
                <a:solidFill>
                  <a:schemeClr val="bg1">
                    <a:lumMod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27563" tIns="112323" rIns="127563" bIns="112323" numCol="1" spcCol="1270" anchor="ctr" anchorCtr="0">
                <a:noAutofit/>
              </a:bodyPr>
              <a:lstStyle/>
              <a:p>
                <a:pPr marL="0" lvl="0" indent="0" algn="ctr" defTabSz="1066800">
                  <a:lnSpc>
                    <a:spcPct val="90000"/>
                  </a:lnSpc>
                  <a:spcBef>
                    <a:spcPct val="0"/>
                  </a:spcBef>
                  <a:spcAft>
                    <a:spcPct val="35000"/>
                  </a:spcAft>
                  <a:buNone/>
                </a:pPr>
                <a:r>
                  <a:rPr lang="fr-FR" sz="2600" kern="1200" dirty="0"/>
                  <a:t>Délimitation de l’étude</a:t>
                </a:r>
              </a:p>
            </p:txBody>
          </p:sp>
        </p:grpSp>
        <p:pic>
          <p:nvPicPr>
            <p:cNvPr id="3074" name="Picture 2" descr="Frame Icon 696702">
              <a:extLst>
                <a:ext uri="{FF2B5EF4-FFF2-40B4-BE49-F238E27FC236}">
                  <a16:creationId xmlns:a16="http://schemas.microsoft.com/office/drawing/2014/main" id="{89E96CAB-4023-46D4-B114-30E5A5039D16}"/>
                </a:ext>
              </a:extLst>
            </p:cNvPr>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925136" y="4498835"/>
              <a:ext cx="1132329" cy="112219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5" name="Group 14">
            <a:extLst>
              <a:ext uri="{FF2B5EF4-FFF2-40B4-BE49-F238E27FC236}">
                <a16:creationId xmlns:a16="http://schemas.microsoft.com/office/drawing/2014/main" id="{E8802DE0-C95F-4D49-B158-099548DA14C0}"/>
              </a:ext>
            </a:extLst>
          </p:cNvPr>
          <p:cNvGrpSpPr/>
          <p:nvPr/>
        </p:nvGrpSpPr>
        <p:grpSpPr>
          <a:xfrm>
            <a:off x="7947743" y="1828800"/>
            <a:ext cx="3306172" cy="4545106"/>
            <a:chOff x="7947743" y="1828800"/>
            <a:chExt cx="3306172" cy="4545106"/>
          </a:xfrm>
        </p:grpSpPr>
        <p:grpSp>
          <p:nvGrpSpPr>
            <p:cNvPr id="8" name="Group 7">
              <a:extLst>
                <a:ext uri="{FF2B5EF4-FFF2-40B4-BE49-F238E27FC236}">
                  <a16:creationId xmlns:a16="http://schemas.microsoft.com/office/drawing/2014/main" id="{195BDDAD-2386-4271-8D70-F18BD9436D08}"/>
                </a:ext>
              </a:extLst>
            </p:cNvPr>
            <p:cNvGrpSpPr/>
            <p:nvPr/>
          </p:nvGrpSpPr>
          <p:grpSpPr>
            <a:xfrm>
              <a:off x="7947743" y="1828800"/>
              <a:ext cx="3306172" cy="4545106"/>
              <a:chOff x="7947743" y="1828800"/>
              <a:chExt cx="3306172" cy="4545106"/>
            </a:xfrm>
          </p:grpSpPr>
          <p:sp>
            <p:nvSpPr>
              <p:cNvPr id="9" name="Freeform: Shape 8">
                <a:extLst>
                  <a:ext uri="{FF2B5EF4-FFF2-40B4-BE49-F238E27FC236}">
                    <a16:creationId xmlns:a16="http://schemas.microsoft.com/office/drawing/2014/main" id="{2179F93C-7257-44B0-834E-691CA97911C3}"/>
                  </a:ext>
                </a:extLst>
              </p:cNvPr>
              <p:cNvSpPr/>
              <p:nvPr/>
            </p:nvSpPr>
            <p:spPr>
              <a:xfrm>
                <a:off x="7947743" y="1828800"/>
                <a:ext cx="3306172" cy="4545106"/>
              </a:xfrm>
              <a:custGeom>
                <a:avLst/>
                <a:gdLst>
                  <a:gd name="connsiteX0" fmla="*/ 0 w 3306172"/>
                  <a:gd name="connsiteY0" fmla="*/ 330617 h 4545106"/>
                  <a:gd name="connsiteX1" fmla="*/ 330617 w 3306172"/>
                  <a:gd name="connsiteY1" fmla="*/ 0 h 4545106"/>
                  <a:gd name="connsiteX2" fmla="*/ 2975555 w 3306172"/>
                  <a:gd name="connsiteY2" fmla="*/ 0 h 4545106"/>
                  <a:gd name="connsiteX3" fmla="*/ 3306172 w 3306172"/>
                  <a:gd name="connsiteY3" fmla="*/ 330617 h 4545106"/>
                  <a:gd name="connsiteX4" fmla="*/ 3306172 w 3306172"/>
                  <a:gd name="connsiteY4" fmla="*/ 4214489 h 4545106"/>
                  <a:gd name="connsiteX5" fmla="*/ 2975555 w 3306172"/>
                  <a:gd name="connsiteY5" fmla="*/ 4545106 h 4545106"/>
                  <a:gd name="connsiteX6" fmla="*/ 330617 w 3306172"/>
                  <a:gd name="connsiteY6" fmla="*/ 4545106 h 4545106"/>
                  <a:gd name="connsiteX7" fmla="*/ 0 w 3306172"/>
                  <a:gd name="connsiteY7" fmla="*/ 4214489 h 4545106"/>
                  <a:gd name="connsiteX8" fmla="*/ 0 w 3306172"/>
                  <a:gd name="connsiteY8" fmla="*/ 330617 h 4545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06172" h="4545106">
                    <a:moveTo>
                      <a:pt x="0" y="330617"/>
                    </a:moveTo>
                    <a:cubicBezTo>
                      <a:pt x="0" y="148022"/>
                      <a:pt x="148022" y="0"/>
                      <a:pt x="330617" y="0"/>
                    </a:cubicBezTo>
                    <a:lnTo>
                      <a:pt x="2975555" y="0"/>
                    </a:lnTo>
                    <a:cubicBezTo>
                      <a:pt x="3158150" y="0"/>
                      <a:pt x="3306172" y="148022"/>
                      <a:pt x="3306172" y="330617"/>
                    </a:cubicBezTo>
                    <a:lnTo>
                      <a:pt x="3306172" y="4214489"/>
                    </a:lnTo>
                    <a:cubicBezTo>
                      <a:pt x="3306172" y="4397084"/>
                      <a:pt x="3158150" y="4545106"/>
                      <a:pt x="2975555" y="4545106"/>
                    </a:cubicBezTo>
                    <a:lnTo>
                      <a:pt x="330617" y="4545106"/>
                    </a:lnTo>
                    <a:cubicBezTo>
                      <a:pt x="148022" y="4545106"/>
                      <a:pt x="0" y="4397084"/>
                      <a:pt x="0" y="4214489"/>
                    </a:cubicBezTo>
                    <a:lnTo>
                      <a:pt x="0" y="330617"/>
                    </a:lnTo>
                    <a:close/>
                  </a:path>
                </a:pathLst>
              </a:custGeom>
              <a:noFill/>
              <a:ln w="38100">
                <a:solidFill>
                  <a:schemeClr val="bg1">
                    <a:lumMod val="50000"/>
                  </a:schemeClr>
                </a:solidFill>
              </a:ln>
            </p:spPr>
            <p:style>
              <a:lnRef idx="0">
                <a:scrgbClr r="0" g="0" b="0"/>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3288255" numCol="1" spcCol="1270" anchor="t" anchorCtr="0">
                <a:noAutofit/>
              </a:bodyPr>
              <a:lstStyle/>
              <a:p>
                <a:pPr marL="0" lvl="0" indent="0" algn="ctr" defTabSz="1244600">
                  <a:lnSpc>
                    <a:spcPct val="90000"/>
                  </a:lnSpc>
                  <a:spcBef>
                    <a:spcPct val="0"/>
                  </a:spcBef>
                  <a:spcAft>
                    <a:spcPct val="35000"/>
                  </a:spcAft>
                  <a:buNone/>
                </a:pPr>
                <a:endParaRPr lang="fr-FR" sz="2800" kern="1200" dirty="0">
                  <a:solidFill>
                    <a:schemeClr val="bg1">
                      <a:lumMod val="50000"/>
                    </a:schemeClr>
                  </a:solidFill>
                </a:endParaRPr>
              </a:p>
            </p:txBody>
          </p:sp>
          <p:sp>
            <p:nvSpPr>
              <p:cNvPr id="10" name="Freeform: Shape 9">
                <a:extLst>
                  <a:ext uri="{FF2B5EF4-FFF2-40B4-BE49-F238E27FC236}">
                    <a16:creationId xmlns:a16="http://schemas.microsoft.com/office/drawing/2014/main" id="{28AE0780-62FC-451C-A554-24A1B4607D6F}"/>
                  </a:ext>
                </a:extLst>
              </p:cNvPr>
              <p:cNvSpPr/>
              <p:nvPr/>
            </p:nvSpPr>
            <p:spPr>
              <a:xfrm>
                <a:off x="8278360" y="2233958"/>
                <a:ext cx="2644938" cy="1512001"/>
              </a:xfrm>
              <a:custGeom>
                <a:avLst/>
                <a:gdLst>
                  <a:gd name="connsiteX0" fmla="*/ 0 w 2644938"/>
                  <a:gd name="connsiteY0" fmla="*/ 217813 h 2178130"/>
                  <a:gd name="connsiteX1" fmla="*/ 217813 w 2644938"/>
                  <a:gd name="connsiteY1" fmla="*/ 0 h 2178130"/>
                  <a:gd name="connsiteX2" fmla="*/ 2427125 w 2644938"/>
                  <a:gd name="connsiteY2" fmla="*/ 0 h 2178130"/>
                  <a:gd name="connsiteX3" fmla="*/ 2644938 w 2644938"/>
                  <a:gd name="connsiteY3" fmla="*/ 217813 h 2178130"/>
                  <a:gd name="connsiteX4" fmla="*/ 2644938 w 2644938"/>
                  <a:gd name="connsiteY4" fmla="*/ 1960317 h 2178130"/>
                  <a:gd name="connsiteX5" fmla="*/ 2427125 w 2644938"/>
                  <a:gd name="connsiteY5" fmla="*/ 2178130 h 2178130"/>
                  <a:gd name="connsiteX6" fmla="*/ 217813 w 2644938"/>
                  <a:gd name="connsiteY6" fmla="*/ 2178130 h 2178130"/>
                  <a:gd name="connsiteX7" fmla="*/ 0 w 2644938"/>
                  <a:gd name="connsiteY7" fmla="*/ 1960317 h 2178130"/>
                  <a:gd name="connsiteX8" fmla="*/ 0 w 2644938"/>
                  <a:gd name="connsiteY8" fmla="*/ 217813 h 2178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4938" h="2178130">
                    <a:moveTo>
                      <a:pt x="0" y="217813"/>
                    </a:moveTo>
                    <a:cubicBezTo>
                      <a:pt x="0" y="97518"/>
                      <a:pt x="97518" y="0"/>
                      <a:pt x="217813" y="0"/>
                    </a:cubicBezTo>
                    <a:lnTo>
                      <a:pt x="2427125" y="0"/>
                    </a:lnTo>
                    <a:cubicBezTo>
                      <a:pt x="2547420" y="0"/>
                      <a:pt x="2644938" y="97518"/>
                      <a:pt x="2644938" y="217813"/>
                    </a:cubicBezTo>
                    <a:lnTo>
                      <a:pt x="2644938" y="1960317"/>
                    </a:lnTo>
                    <a:cubicBezTo>
                      <a:pt x="2644938" y="2080612"/>
                      <a:pt x="2547420" y="2178130"/>
                      <a:pt x="2427125" y="2178130"/>
                    </a:cubicBezTo>
                    <a:lnTo>
                      <a:pt x="217813" y="2178130"/>
                    </a:lnTo>
                    <a:cubicBezTo>
                      <a:pt x="97518" y="2178130"/>
                      <a:pt x="0" y="2080612"/>
                      <a:pt x="0" y="1960317"/>
                    </a:cubicBezTo>
                    <a:lnTo>
                      <a:pt x="0" y="217813"/>
                    </a:lnTo>
                    <a:close/>
                  </a:path>
                </a:pathLst>
              </a:custGeom>
              <a:solidFill>
                <a:schemeClr val="accent2"/>
              </a:solidFill>
              <a:ln>
                <a:solidFill>
                  <a:schemeClr val="bg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27295" tIns="111420" rIns="127295" bIns="111420" numCol="1" spcCol="1270" anchor="ctr" anchorCtr="0">
                <a:noAutofit/>
              </a:bodyPr>
              <a:lstStyle/>
              <a:p>
                <a:pPr marL="0" lvl="0" indent="0" algn="ctr" defTabSz="1111250">
                  <a:lnSpc>
                    <a:spcPct val="90000"/>
                  </a:lnSpc>
                  <a:spcBef>
                    <a:spcPct val="0"/>
                  </a:spcBef>
                  <a:spcAft>
                    <a:spcPct val="35000"/>
                  </a:spcAft>
                  <a:buNone/>
                </a:pPr>
                <a:r>
                  <a:rPr lang="fr-FR" sz="2600" kern="1200" dirty="0"/>
                  <a:t>Évaluation de l’impact environnemental</a:t>
                </a:r>
              </a:p>
            </p:txBody>
          </p:sp>
        </p:grpSp>
        <p:pic>
          <p:nvPicPr>
            <p:cNvPr id="3078" name="Picture 6" descr="evaluation Icon 3644103">
              <a:extLst>
                <a:ext uri="{FF2B5EF4-FFF2-40B4-BE49-F238E27FC236}">
                  <a16:creationId xmlns:a16="http://schemas.microsoft.com/office/drawing/2014/main" id="{F16CAF98-655C-4959-90FF-D78FD28A5674}"/>
                </a:ext>
              </a:extLst>
            </p:cNvPr>
            <p:cNvPicPr>
              <a:picLocks noChangeAspect="1" noChangeArrowheads="1"/>
            </p:cNvPicPr>
            <p:nvPr/>
          </p:nvPicPr>
          <p:blipFill>
            <a:blip r:embed="rId4">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078893" y="4285933"/>
              <a:ext cx="1548000" cy="1548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4" name="Group 13">
            <a:extLst>
              <a:ext uri="{FF2B5EF4-FFF2-40B4-BE49-F238E27FC236}">
                <a16:creationId xmlns:a16="http://schemas.microsoft.com/office/drawing/2014/main" id="{AA907F3B-647C-4554-8AAE-C20909736C79}"/>
              </a:ext>
            </a:extLst>
          </p:cNvPr>
          <p:cNvGrpSpPr/>
          <p:nvPr/>
        </p:nvGrpSpPr>
        <p:grpSpPr>
          <a:xfrm>
            <a:off x="4393607" y="1828800"/>
            <a:ext cx="3306172" cy="4545106"/>
            <a:chOff x="4393607" y="1828800"/>
            <a:chExt cx="3306172" cy="4545106"/>
          </a:xfrm>
        </p:grpSpPr>
        <p:grpSp>
          <p:nvGrpSpPr>
            <p:cNvPr id="16" name="Group 15">
              <a:extLst>
                <a:ext uri="{FF2B5EF4-FFF2-40B4-BE49-F238E27FC236}">
                  <a16:creationId xmlns:a16="http://schemas.microsoft.com/office/drawing/2014/main" id="{082D8F74-E5CC-48A8-876A-9B067B149D90}"/>
                </a:ext>
              </a:extLst>
            </p:cNvPr>
            <p:cNvGrpSpPr/>
            <p:nvPr/>
          </p:nvGrpSpPr>
          <p:grpSpPr>
            <a:xfrm>
              <a:off x="4393607" y="1828800"/>
              <a:ext cx="3306172" cy="4545106"/>
              <a:chOff x="4393607" y="1828800"/>
              <a:chExt cx="3306172" cy="4545106"/>
            </a:xfrm>
          </p:grpSpPr>
          <p:sp>
            <p:nvSpPr>
              <p:cNvPr id="17" name="Freeform: Shape 16">
                <a:extLst>
                  <a:ext uri="{FF2B5EF4-FFF2-40B4-BE49-F238E27FC236}">
                    <a16:creationId xmlns:a16="http://schemas.microsoft.com/office/drawing/2014/main" id="{1F53A5C7-26D0-4B78-8354-1A4B43E3CAA2}"/>
                  </a:ext>
                </a:extLst>
              </p:cNvPr>
              <p:cNvSpPr/>
              <p:nvPr/>
            </p:nvSpPr>
            <p:spPr>
              <a:xfrm>
                <a:off x="4393607" y="1828800"/>
                <a:ext cx="3306172" cy="4545106"/>
              </a:xfrm>
              <a:custGeom>
                <a:avLst/>
                <a:gdLst>
                  <a:gd name="connsiteX0" fmla="*/ 0 w 3306172"/>
                  <a:gd name="connsiteY0" fmla="*/ 330617 h 4545106"/>
                  <a:gd name="connsiteX1" fmla="*/ 330617 w 3306172"/>
                  <a:gd name="connsiteY1" fmla="*/ 0 h 4545106"/>
                  <a:gd name="connsiteX2" fmla="*/ 2975555 w 3306172"/>
                  <a:gd name="connsiteY2" fmla="*/ 0 h 4545106"/>
                  <a:gd name="connsiteX3" fmla="*/ 3306172 w 3306172"/>
                  <a:gd name="connsiteY3" fmla="*/ 330617 h 4545106"/>
                  <a:gd name="connsiteX4" fmla="*/ 3306172 w 3306172"/>
                  <a:gd name="connsiteY4" fmla="*/ 4214489 h 4545106"/>
                  <a:gd name="connsiteX5" fmla="*/ 2975555 w 3306172"/>
                  <a:gd name="connsiteY5" fmla="*/ 4545106 h 4545106"/>
                  <a:gd name="connsiteX6" fmla="*/ 330617 w 3306172"/>
                  <a:gd name="connsiteY6" fmla="*/ 4545106 h 4545106"/>
                  <a:gd name="connsiteX7" fmla="*/ 0 w 3306172"/>
                  <a:gd name="connsiteY7" fmla="*/ 4214489 h 4545106"/>
                  <a:gd name="connsiteX8" fmla="*/ 0 w 3306172"/>
                  <a:gd name="connsiteY8" fmla="*/ 330617 h 4545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06172" h="4545106">
                    <a:moveTo>
                      <a:pt x="0" y="330617"/>
                    </a:moveTo>
                    <a:cubicBezTo>
                      <a:pt x="0" y="148022"/>
                      <a:pt x="148022" y="0"/>
                      <a:pt x="330617" y="0"/>
                    </a:cubicBezTo>
                    <a:lnTo>
                      <a:pt x="2975555" y="0"/>
                    </a:lnTo>
                    <a:cubicBezTo>
                      <a:pt x="3158150" y="0"/>
                      <a:pt x="3306172" y="148022"/>
                      <a:pt x="3306172" y="330617"/>
                    </a:cubicBezTo>
                    <a:lnTo>
                      <a:pt x="3306172" y="4214489"/>
                    </a:lnTo>
                    <a:cubicBezTo>
                      <a:pt x="3306172" y="4397084"/>
                      <a:pt x="3158150" y="4545106"/>
                      <a:pt x="2975555" y="4545106"/>
                    </a:cubicBezTo>
                    <a:lnTo>
                      <a:pt x="330617" y="4545106"/>
                    </a:lnTo>
                    <a:cubicBezTo>
                      <a:pt x="148022" y="4545106"/>
                      <a:pt x="0" y="4397084"/>
                      <a:pt x="0" y="4214489"/>
                    </a:cubicBezTo>
                    <a:lnTo>
                      <a:pt x="0" y="330617"/>
                    </a:lnTo>
                    <a:close/>
                  </a:path>
                </a:pathLst>
              </a:custGeom>
              <a:noFill/>
              <a:ln w="38100">
                <a:solidFill>
                  <a:schemeClr val="tx1"/>
                </a:solidFill>
              </a:ln>
            </p:spPr>
            <p:style>
              <a:lnRef idx="0">
                <a:scrgbClr r="0" g="0" b="0"/>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3288255" numCol="1" spcCol="1270" anchor="t" anchorCtr="0">
                <a:noAutofit/>
              </a:bodyPr>
              <a:lstStyle/>
              <a:p>
                <a:pPr marL="0" lvl="0" indent="0" algn="ctr" defTabSz="1244600">
                  <a:lnSpc>
                    <a:spcPct val="90000"/>
                  </a:lnSpc>
                  <a:spcBef>
                    <a:spcPct val="0"/>
                  </a:spcBef>
                  <a:spcAft>
                    <a:spcPct val="35000"/>
                  </a:spcAft>
                  <a:buNone/>
                </a:pPr>
                <a:endParaRPr lang="fr-FR" sz="2800" kern="1200" dirty="0"/>
              </a:p>
            </p:txBody>
          </p:sp>
          <p:sp>
            <p:nvSpPr>
              <p:cNvPr id="18" name="Freeform: Shape 17">
                <a:extLst>
                  <a:ext uri="{FF2B5EF4-FFF2-40B4-BE49-F238E27FC236}">
                    <a16:creationId xmlns:a16="http://schemas.microsoft.com/office/drawing/2014/main" id="{FACCA67C-B708-400E-9C35-56692002A8BF}"/>
                  </a:ext>
                </a:extLst>
              </p:cNvPr>
              <p:cNvSpPr/>
              <p:nvPr/>
            </p:nvSpPr>
            <p:spPr>
              <a:xfrm>
                <a:off x="4724224" y="2233959"/>
                <a:ext cx="2644938" cy="1512001"/>
              </a:xfrm>
              <a:custGeom>
                <a:avLst/>
                <a:gdLst>
                  <a:gd name="connsiteX0" fmla="*/ 0 w 2644938"/>
                  <a:gd name="connsiteY0" fmla="*/ 222055 h 2220554"/>
                  <a:gd name="connsiteX1" fmla="*/ 222055 w 2644938"/>
                  <a:gd name="connsiteY1" fmla="*/ 0 h 2220554"/>
                  <a:gd name="connsiteX2" fmla="*/ 2422883 w 2644938"/>
                  <a:gd name="connsiteY2" fmla="*/ 0 h 2220554"/>
                  <a:gd name="connsiteX3" fmla="*/ 2644938 w 2644938"/>
                  <a:gd name="connsiteY3" fmla="*/ 222055 h 2220554"/>
                  <a:gd name="connsiteX4" fmla="*/ 2644938 w 2644938"/>
                  <a:gd name="connsiteY4" fmla="*/ 1998499 h 2220554"/>
                  <a:gd name="connsiteX5" fmla="*/ 2422883 w 2644938"/>
                  <a:gd name="connsiteY5" fmla="*/ 2220554 h 2220554"/>
                  <a:gd name="connsiteX6" fmla="*/ 222055 w 2644938"/>
                  <a:gd name="connsiteY6" fmla="*/ 2220554 h 2220554"/>
                  <a:gd name="connsiteX7" fmla="*/ 0 w 2644938"/>
                  <a:gd name="connsiteY7" fmla="*/ 1998499 h 2220554"/>
                  <a:gd name="connsiteX8" fmla="*/ 0 w 2644938"/>
                  <a:gd name="connsiteY8" fmla="*/ 222055 h 2220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4938" h="2220554">
                    <a:moveTo>
                      <a:pt x="0" y="222055"/>
                    </a:moveTo>
                    <a:cubicBezTo>
                      <a:pt x="0" y="99417"/>
                      <a:pt x="99417" y="0"/>
                      <a:pt x="222055" y="0"/>
                    </a:cubicBezTo>
                    <a:lnTo>
                      <a:pt x="2422883" y="0"/>
                    </a:lnTo>
                    <a:cubicBezTo>
                      <a:pt x="2545521" y="0"/>
                      <a:pt x="2644938" y="99417"/>
                      <a:pt x="2644938" y="222055"/>
                    </a:cubicBezTo>
                    <a:lnTo>
                      <a:pt x="2644938" y="1998499"/>
                    </a:lnTo>
                    <a:cubicBezTo>
                      <a:pt x="2644938" y="2121137"/>
                      <a:pt x="2545521" y="2220554"/>
                      <a:pt x="2422883" y="2220554"/>
                    </a:cubicBezTo>
                    <a:lnTo>
                      <a:pt x="222055" y="2220554"/>
                    </a:lnTo>
                    <a:cubicBezTo>
                      <a:pt x="99417" y="2220554"/>
                      <a:pt x="0" y="2121137"/>
                      <a:pt x="0" y="1998499"/>
                    </a:cubicBezTo>
                    <a:lnTo>
                      <a:pt x="0" y="222055"/>
                    </a:lnTo>
                    <a:close/>
                  </a:path>
                </a:pathLst>
              </a:custGeom>
              <a:solidFill>
                <a:srgbClr val="C0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25998" tIns="110758" rIns="125998" bIns="110758" numCol="1" spcCol="1270" anchor="ctr" anchorCtr="0">
                <a:noAutofit/>
              </a:bodyPr>
              <a:lstStyle/>
              <a:p>
                <a:pPr marL="0" lvl="0" indent="0" algn="ctr" defTabSz="1066800">
                  <a:lnSpc>
                    <a:spcPct val="90000"/>
                  </a:lnSpc>
                  <a:spcBef>
                    <a:spcPct val="0"/>
                  </a:spcBef>
                  <a:spcAft>
                    <a:spcPct val="35000"/>
                  </a:spcAft>
                  <a:buNone/>
                </a:pPr>
                <a:r>
                  <a:rPr lang="fr-FR" sz="2600" kern="1200" dirty="0"/>
                  <a:t>Collecte de données</a:t>
                </a:r>
              </a:p>
            </p:txBody>
          </p:sp>
        </p:grpSp>
        <p:pic>
          <p:nvPicPr>
            <p:cNvPr id="19" name="Picture 4" descr="data collection Icon 2475086">
              <a:extLst>
                <a:ext uri="{FF2B5EF4-FFF2-40B4-BE49-F238E27FC236}">
                  <a16:creationId xmlns:a16="http://schemas.microsoft.com/office/drawing/2014/main" id="{88020766-7823-4A96-AEB9-4D4C9152D0B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90693" y="4448064"/>
              <a:ext cx="1512000" cy="151200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4201009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7816584-9C34-4540-8B73-676C5EE205AA}"/>
              </a:ext>
            </a:extLst>
          </p:cNvPr>
          <p:cNvSpPr>
            <a:spLocks noGrp="1"/>
          </p:cNvSpPr>
          <p:nvPr>
            <p:ph type="sldNum" sz="quarter" idx="12"/>
          </p:nvPr>
        </p:nvSpPr>
        <p:spPr>
          <a:xfrm>
            <a:off x="9448800" y="6481195"/>
            <a:ext cx="2743200" cy="365125"/>
          </a:xfrm>
        </p:spPr>
        <p:txBody>
          <a:bodyPr/>
          <a:lstStyle/>
          <a:p>
            <a:fld id="{27C6CCC6-2BE5-4E42-96A4-D1E8E81A3D8E}" type="slidenum">
              <a:rPr lang="de-DE" smtClean="0"/>
              <a:t>23</a:t>
            </a:fld>
            <a:endParaRPr lang="de-DE" dirty="0"/>
          </a:p>
        </p:txBody>
      </p:sp>
      <p:sp>
        <p:nvSpPr>
          <p:cNvPr id="7" name="Rectangle: Rounded Corners 6">
            <a:extLst>
              <a:ext uri="{FF2B5EF4-FFF2-40B4-BE49-F238E27FC236}">
                <a16:creationId xmlns:a16="http://schemas.microsoft.com/office/drawing/2014/main" id="{6B619A48-5EFD-4A94-91B4-60D715785ABD}"/>
              </a:ext>
            </a:extLst>
          </p:cNvPr>
          <p:cNvSpPr/>
          <p:nvPr/>
        </p:nvSpPr>
        <p:spPr>
          <a:xfrm>
            <a:off x="483576" y="1550987"/>
            <a:ext cx="4606583" cy="1735455"/>
          </a:xfrm>
          <a:prstGeom prst="roundRect">
            <a:avLst/>
          </a:prstGeom>
          <a:noFill/>
          <a:ln w="571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Recherches bibliographiques</a:t>
            </a:r>
          </a:p>
        </p:txBody>
      </p:sp>
      <p:sp>
        <p:nvSpPr>
          <p:cNvPr id="8" name="Rectangle: Rounded Corners 7">
            <a:extLst>
              <a:ext uri="{FF2B5EF4-FFF2-40B4-BE49-F238E27FC236}">
                <a16:creationId xmlns:a16="http://schemas.microsoft.com/office/drawing/2014/main" id="{5C5C84D5-481A-45E8-A48C-2BF5CB6DFFD7}"/>
              </a:ext>
            </a:extLst>
          </p:cNvPr>
          <p:cNvSpPr/>
          <p:nvPr/>
        </p:nvSpPr>
        <p:spPr>
          <a:xfrm>
            <a:off x="483576" y="3667761"/>
            <a:ext cx="4606584" cy="2688590"/>
          </a:xfrm>
          <a:prstGeom prst="roundRect">
            <a:avLst/>
          </a:prstGeom>
          <a:noFill/>
          <a:ln w="571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Échanges avec des experts :</a:t>
            </a:r>
          </a:p>
          <a:p>
            <a:pPr marL="514350" indent="-514350">
              <a:buClr>
                <a:schemeClr val="tx2"/>
              </a:buClr>
              <a:buFont typeface="Calibri" panose="020F0502020204030204" pitchFamily="34" charset="0"/>
              <a:buChar char="‐"/>
            </a:pPr>
            <a:r>
              <a:rPr lang="fr-FR" sz="2400" dirty="0">
                <a:solidFill>
                  <a:schemeClr val="tx1"/>
                </a:solidFill>
              </a:rPr>
              <a:t>La pyrolyse</a:t>
            </a:r>
          </a:p>
          <a:p>
            <a:pPr marL="514350" indent="-514350">
              <a:buClr>
                <a:schemeClr val="tx2"/>
              </a:buClr>
              <a:buFont typeface="Calibri" panose="020F0502020204030204" pitchFamily="34" charset="0"/>
              <a:buChar char="‐"/>
            </a:pPr>
            <a:r>
              <a:rPr lang="fr-FR" sz="2400" dirty="0">
                <a:solidFill>
                  <a:schemeClr val="tx1"/>
                </a:solidFill>
              </a:rPr>
              <a:t>La matière plastique</a:t>
            </a:r>
          </a:p>
          <a:p>
            <a:pPr marL="514350" indent="-514350">
              <a:buClr>
                <a:schemeClr val="tx2"/>
              </a:buClr>
              <a:buFont typeface="Calibri" panose="020F0502020204030204" pitchFamily="34" charset="0"/>
              <a:buChar char="‐"/>
            </a:pPr>
            <a:r>
              <a:rPr lang="fr-FR" sz="2400" dirty="0">
                <a:solidFill>
                  <a:schemeClr val="tx1"/>
                </a:solidFill>
              </a:rPr>
              <a:t>La méthodologie d’ACV</a:t>
            </a:r>
          </a:p>
        </p:txBody>
      </p:sp>
      <p:sp>
        <p:nvSpPr>
          <p:cNvPr id="10" name="Title 9">
            <a:extLst>
              <a:ext uri="{FF2B5EF4-FFF2-40B4-BE49-F238E27FC236}">
                <a16:creationId xmlns:a16="http://schemas.microsoft.com/office/drawing/2014/main" id="{4F5AEA6E-0CDE-4155-8FB6-0B746EEDD4ED}"/>
              </a:ext>
            </a:extLst>
          </p:cNvPr>
          <p:cNvSpPr>
            <a:spLocks noGrp="1"/>
          </p:cNvSpPr>
          <p:nvPr>
            <p:ph type="title"/>
          </p:nvPr>
        </p:nvSpPr>
        <p:spPr/>
        <p:txBody>
          <a:bodyPr/>
          <a:lstStyle/>
          <a:p>
            <a:pPr>
              <a:lnSpc>
                <a:spcPct val="70000"/>
              </a:lnSpc>
            </a:pPr>
            <a:r>
              <a:rPr lang="fr-FR" dirty="0"/>
              <a:t>3. Présentation du travail effectué</a:t>
            </a:r>
            <a:br>
              <a:rPr lang="fr-FR" dirty="0"/>
            </a:br>
            <a:r>
              <a:rPr lang="fr-FR" sz="2400" dirty="0"/>
              <a:t>Collecte de données</a:t>
            </a:r>
            <a:endParaRPr lang="fr-FR" dirty="0"/>
          </a:p>
        </p:txBody>
      </p:sp>
      <p:sp>
        <p:nvSpPr>
          <p:cNvPr id="12" name="Rectangle: Rounded Corners 11">
            <a:extLst>
              <a:ext uri="{FF2B5EF4-FFF2-40B4-BE49-F238E27FC236}">
                <a16:creationId xmlns:a16="http://schemas.microsoft.com/office/drawing/2014/main" id="{9E86EC0E-6E81-492F-8854-8ABF32FE8147}"/>
              </a:ext>
            </a:extLst>
          </p:cNvPr>
          <p:cNvSpPr/>
          <p:nvPr/>
        </p:nvSpPr>
        <p:spPr>
          <a:xfrm>
            <a:off x="6818336" y="1550987"/>
            <a:ext cx="4535464" cy="4805363"/>
          </a:xfrm>
          <a:prstGeom prst="roundRect">
            <a:avLst/>
          </a:prstGeom>
          <a:noFill/>
          <a:ln w="571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600" dirty="0">
                <a:solidFill>
                  <a:schemeClr val="tx1"/>
                </a:solidFill>
                <a:sym typeface="Wingdings" panose="05000000000000000000" pitchFamily="2" charset="2"/>
              </a:rPr>
              <a:t>Rassemblement de données quantitatives</a:t>
            </a:r>
          </a:p>
          <a:p>
            <a:pPr algn="ctr"/>
            <a:endParaRPr lang="fr-FR" sz="2600" dirty="0">
              <a:solidFill>
                <a:schemeClr val="tx1"/>
              </a:solidFill>
            </a:endParaRPr>
          </a:p>
          <a:p>
            <a:pPr algn="ctr"/>
            <a:r>
              <a:rPr lang="fr-FR" sz="2600" dirty="0">
                <a:solidFill>
                  <a:schemeClr val="tx1"/>
                </a:solidFill>
              </a:rPr>
              <a:t>Peu de données disponibles</a:t>
            </a:r>
          </a:p>
          <a:p>
            <a:pPr algn="ctr"/>
            <a:endParaRPr lang="fr-FR" sz="2600" dirty="0">
              <a:solidFill>
                <a:schemeClr val="tx1"/>
              </a:solidFill>
            </a:endParaRPr>
          </a:p>
          <a:p>
            <a:pPr marL="457200" indent="-457200" algn="ctr">
              <a:buFont typeface="Wingdings" panose="05000000000000000000" pitchFamily="2" charset="2"/>
              <a:buChar char="à"/>
            </a:pPr>
            <a:r>
              <a:rPr lang="fr-FR" sz="2600" dirty="0">
                <a:solidFill>
                  <a:schemeClr val="tx1"/>
                </a:solidFill>
                <a:sym typeface="Wingdings" panose="05000000000000000000" pitchFamily="2" charset="2"/>
              </a:rPr>
              <a:t>créer nos données à partir d’expérimentations</a:t>
            </a:r>
          </a:p>
        </p:txBody>
      </p:sp>
      <p:sp>
        <p:nvSpPr>
          <p:cNvPr id="13" name="Arrow: Right 12">
            <a:extLst>
              <a:ext uri="{FF2B5EF4-FFF2-40B4-BE49-F238E27FC236}">
                <a16:creationId xmlns:a16="http://schemas.microsoft.com/office/drawing/2014/main" id="{812C7D3B-333D-4F69-81B3-18C7A9A9F9D3}"/>
              </a:ext>
            </a:extLst>
          </p:cNvPr>
          <p:cNvSpPr/>
          <p:nvPr/>
        </p:nvSpPr>
        <p:spPr>
          <a:xfrm>
            <a:off x="5440680" y="2169794"/>
            <a:ext cx="1107440" cy="49784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14" name="Arrow: Right 13">
            <a:extLst>
              <a:ext uri="{FF2B5EF4-FFF2-40B4-BE49-F238E27FC236}">
                <a16:creationId xmlns:a16="http://schemas.microsoft.com/office/drawing/2014/main" id="{6DA47D75-4949-4DC1-B664-44480A618A00}"/>
              </a:ext>
            </a:extLst>
          </p:cNvPr>
          <p:cNvSpPr/>
          <p:nvPr/>
        </p:nvSpPr>
        <p:spPr>
          <a:xfrm>
            <a:off x="5445760" y="4763136"/>
            <a:ext cx="1107440" cy="49784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pic>
        <p:nvPicPr>
          <p:cNvPr id="11" name="Picture 10" descr="data collection Icon 2475086">
            <a:extLst>
              <a:ext uri="{FF2B5EF4-FFF2-40B4-BE49-F238E27FC236}">
                <a16:creationId xmlns:a16="http://schemas.microsoft.com/office/drawing/2014/main" id="{E01EAB2D-EB15-40D9-A4FD-32E2E2E8970F}"/>
              </a:ext>
            </a:extLst>
          </p:cNvPr>
          <p:cNvPicPr>
            <a:picLocks noChangeAspect="1" noChangeArrowheads="1"/>
          </p:cNvPicPr>
          <p:nvPr/>
        </p:nvPicPr>
        <p:blipFill>
          <a:blip r:embed="rId3" cstate="print">
            <a:duotone>
              <a:prstClr val="black"/>
              <a:schemeClr val="bg1">
                <a:tint val="45000"/>
                <a:satMod val="400000"/>
              </a:schemeClr>
            </a:duotone>
            <a:extLst>
              <a:ext uri="{28A0092B-C50C-407E-A947-70E740481C1C}">
                <a14:useLocalDpi xmlns:a14="http://schemas.microsoft.com/office/drawing/2010/main" val="0"/>
              </a:ext>
            </a:extLst>
          </a:blip>
          <a:srcRect/>
          <a:stretch>
            <a:fillRect/>
          </a:stretch>
        </p:blipFill>
        <p:spPr bwMode="auto">
          <a:xfrm>
            <a:off x="11096424" y="194242"/>
            <a:ext cx="612000" cy="61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5080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2" grpId="0" animBg="1"/>
      <p:bldP spid="13" grpId="0" animBg="1"/>
      <p:bldP spid="1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3F981-D960-490A-B733-6C175A18FAE1}"/>
              </a:ext>
            </a:extLst>
          </p:cNvPr>
          <p:cNvSpPr>
            <a:spLocks noGrp="1"/>
          </p:cNvSpPr>
          <p:nvPr>
            <p:ph type="title"/>
          </p:nvPr>
        </p:nvSpPr>
        <p:spPr/>
        <p:txBody>
          <a:bodyPr/>
          <a:lstStyle/>
          <a:p>
            <a:r>
              <a:rPr lang="fr-FR" dirty="0"/>
              <a:t>3. Présentation du travail effectué</a:t>
            </a:r>
            <a:br>
              <a:rPr lang="fr-FR" dirty="0"/>
            </a:br>
            <a:r>
              <a:rPr lang="fr-FR" sz="2400" dirty="0"/>
              <a:t>Collecte de données</a:t>
            </a:r>
            <a:endParaRPr lang="fr-FR" dirty="0"/>
          </a:p>
        </p:txBody>
      </p:sp>
      <p:sp>
        <p:nvSpPr>
          <p:cNvPr id="3" name="Slide Number Placeholder 2">
            <a:extLst>
              <a:ext uri="{FF2B5EF4-FFF2-40B4-BE49-F238E27FC236}">
                <a16:creationId xmlns:a16="http://schemas.microsoft.com/office/drawing/2014/main" id="{B7114E15-0CEC-485C-9983-F13C3D2FFF7F}"/>
              </a:ext>
            </a:extLst>
          </p:cNvPr>
          <p:cNvSpPr>
            <a:spLocks noGrp="1"/>
          </p:cNvSpPr>
          <p:nvPr>
            <p:ph type="sldNum" sz="quarter" idx="12"/>
          </p:nvPr>
        </p:nvSpPr>
        <p:spPr>
          <a:xfrm>
            <a:off x="9448800" y="6481195"/>
            <a:ext cx="2743200" cy="365125"/>
          </a:xfrm>
        </p:spPr>
        <p:txBody>
          <a:bodyPr/>
          <a:lstStyle/>
          <a:p>
            <a:fld id="{27C6CCC6-2BE5-4E42-96A4-D1E8E81A3D8E}" type="slidenum">
              <a:rPr lang="de-DE" smtClean="0"/>
              <a:pPr/>
              <a:t>24</a:t>
            </a:fld>
            <a:endParaRPr lang="de-DE" dirty="0"/>
          </a:p>
        </p:txBody>
      </p:sp>
      <p:sp>
        <p:nvSpPr>
          <p:cNvPr id="4" name="Content Placeholder 3">
            <a:extLst>
              <a:ext uri="{FF2B5EF4-FFF2-40B4-BE49-F238E27FC236}">
                <a16:creationId xmlns:a16="http://schemas.microsoft.com/office/drawing/2014/main" id="{5ACC70EF-9E78-48E4-AA31-8F3A38850C08}"/>
              </a:ext>
            </a:extLst>
          </p:cNvPr>
          <p:cNvSpPr>
            <a:spLocks noGrp="1"/>
          </p:cNvSpPr>
          <p:nvPr>
            <p:ph sz="half" idx="13"/>
          </p:nvPr>
        </p:nvSpPr>
        <p:spPr>
          <a:xfrm>
            <a:off x="838200" y="1469371"/>
            <a:ext cx="10515600" cy="506181"/>
          </a:xfrm>
        </p:spPr>
        <p:txBody>
          <a:bodyPr/>
          <a:lstStyle/>
          <a:p>
            <a:r>
              <a:rPr lang="fr-FR" dirty="0"/>
              <a:t>Données sélectionnées pour les entrants/sortants </a:t>
            </a:r>
          </a:p>
        </p:txBody>
      </p:sp>
      <p:pic>
        <p:nvPicPr>
          <p:cNvPr id="5" name="Picture 4" descr="data collection Icon 2475086">
            <a:extLst>
              <a:ext uri="{FF2B5EF4-FFF2-40B4-BE49-F238E27FC236}">
                <a16:creationId xmlns:a16="http://schemas.microsoft.com/office/drawing/2014/main" id="{E4297E54-2F2D-44A3-A18C-464BBBA67BE5}"/>
              </a:ext>
            </a:extLst>
          </p:cNvPr>
          <p:cNvPicPr>
            <a:picLocks noChangeAspect="1" noChangeArrowheads="1"/>
          </p:cNvPicPr>
          <p:nvPr/>
        </p:nvPicPr>
        <p:blipFill>
          <a:blip r:embed="rId2" cstate="print">
            <a:duotone>
              <a:prstClr val="black"/>
              <a:schemeClr val="bg1">
                <a:tint val="45000"/>
                <a:satMod val="400000"/>
              </a:schemeClr>
            </a:duotone>
            <a:extLst>
              <a:ext uri="{28A0092B-C50C-407E-A947-70E740481C1C}">
                <a14:useLocalDpi xmlns:a14="http://schemas.microsoft.com/office/drawing/2010/main" val="0"/>
              </a:ext>
            </a:extLst>
          </a:blip>
          <a:srcRect/>
          <a:stretch>
            <a:fillRect/>
          </a:stretch>
        </p:blipFill>
        <p:spPr bwMode="auto">
          <a:xfrm>
            <a:off x="11096424" y="194242"/>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3">
            <a:extLst>
              <a:ext uri="{FF2B5EF4-FFF2-40B4-BE49-F238E27FC236}">
                <a16:creationId xmlns:a16="http://schemas.microsoft.com/office/drawing/2014/main" id="{C2000AC8-6853-4E84-B9A7-510A78653EF0}"/>
              </a:ext>
            </a:extLst>
          </p:cNvPr>
          <p:cNvSpPr txBox="1">
            <a:spLocks/>
          </p:cNvSpPr>
          <p:nvPr/>
        </p:nvSpPr>
        <p:spPr>
          <a:xfrm>
            <a:off x="767712" y="2678238"/>
            <a:ext cx="1304442" cy="73709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C00000"/>
              </a:buClr>
              <a:buFont typeface="Wingdings" panose="05000000000000000000"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Calibri" panose="020F05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fr-FR" sz="2400" dirty="0">
                <a:solidFill>
                  <a:schemeClr val="tx2"/>
                </a:solidFill>
              </a:rPr>
              <a:t>Scénario</a:t>
            </a:r>
          </a:p>
          <a:p>
            <a:pPr marL="0" indent="0" algn="ctr">
              <a:lnSpc>
                <a:spcPct val="110000"/>
              </a:lnSpc>
              <a:spcBef>
                <a:spcPts val="0"/>
              </a:spcBef>
              <a:buNone/>
            </a:pPr>
            <a:r>
              <a:rPr lang="fr-FR" sz="2400" dirty="0">
                <a:solidFill>
                  <a:schemeClr val="tx2"/>
                </a:solidFill>
              </a:rPr>
              <a:t>Pyrolyse</a:t>
            </a:r>
          </a:p>
        </p:txBody>
      </p:sp>
      <p:graphicFrame>
        <p:nvGraphicFramePr>
          <p:cNvPr id="8" name="Table 7">
            <a:extLst>
              <a:ext uri="{FF2B5EF4-FFF2-40B4-BE49-F238E27FC236}">
                <a16:creationId xmlns:a16="http://schemas.microsoft.com/office/drawing/2014/main" id="{654686AB-A9D6-483C-A56D-0883A776842A}"/>
              </a:ext>
            </a:extLst>
          </p:cNvPr>
          <p:cNvGraphicFramePr>
            <a:graphicFrameLocks noGrp="1"/>
          </p:cNvGraphicFramePr>
          <p:nvPr>
            <p:extLst>
              <p:ext uri="{D42A27DB-BD31-4B8C-83A1-F6EECF244321}">
                <p14:modId xmlns:p14="http://schemas.microsoft.com/office/powerpoint/2010/main" val="183365298"/>
              </p:ext>
            </p:extLst>
          </p:nvPr>
        </p:nvGraphicFramePr>
        <p:xfrm>
          <a:off x="2424288" y="2130145"/>
          <a:ext cx="9000000" cy="2035806"/>
        </p:xfrm>
        <a:graphic>
          <a:graphicData uri="http://schemas.openxmlformats.org/drawingml/2006/table">
            <a:tbl>
              <a:tblPr firstRow="1" firstCol="1" bandRow="1">
                <a:tableStyleId>{6E25E649-3F16-4E02-A733-19D2CDBF48F0}</a:tableStyleId>
              </a:tblPr>
              <a:tblGrid>
                <a:gridCol w="1260000">
                  <a:extLst>
                    <a:ext uri="{9D8B030D-6E8A-4147-A177-3AD203B41FA5}">
                      <a16:colId xmlns:a16="http://schemas.microsoft.com/office/drawing/2014/main" val="2814329305"/>
                    </a:ext>
                  </a:extLst>
                </a:gridCol>
                <a:gridCol w="3240000">
                  <a:extLst>
                    <a:ext uri="{9D8B030D-6E8A-4147-A177-3AD203B41FA5}">
                      <a16:colId xmlns:a16="http://schemas.microsoft.com/office/drawing/2014/main" val="3960343019"/>
                    </a:ext>
                  </a:extLst>
                </a:gridCol>
                <a:gridCol w="1260000">
                  <a:extLst>
                    <a:ext uri="{9D8B030D-6E8A-4147-A177-3AD203B41FA5}">
                      <a16:colId xmlns:a16="http://schemas.microsoft.com/office/drawing/2014/main" val="4118251938"/>
                    </a:ext>
                  </a:extLst>
                </a:gridCol>
                <a:gridCol w="3240000">
                  <a:extLst>
                    <a:ext uri="{9D8B030D-6E8A-4147-A177-3AD203B41FA5}">
                      <a16:colId xmlns:a16="http://schemas.microsoft.com/office/drawing/2014/main" val="3225514960"/>
                    </a:ext>
                  </a:extLst>
                </a:gridCol>
              </a:tblGrid>
              <a:tr h="288000">
                <a:tc>
                  <a:txBody>
                    <a:bodyPr/>
                    <a:lstStyle/>
                    <a:p>
                      <a:pPr algn="ctr"/>
                      <a:r>
                        <a:rPr lang="fr-FR" sz="1800" dirty="0">
                          <a:effectLst/>
                        </a:rPr>
                        <a:t> </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B w="28575" cap="flat" cmpd="sng" algn="ctr">
                      <a:solidFill>
                        <a:schemeClr val="tx1"/>
                      </a:solidFill>
                      <a:prstDash val="solid"/>
                      <a:round/>
                      <a:headEnd type="none" w="med" len="med"/>
                      <a:tailEnd type="none" w="med" len="med"/>
                    </a:lnB>
                  </a:tcPr>
                </a:tc>
                <a:tc>
                  <a:txBody>
                    <a:bodyPr/>
                    <a:lstStyle/>
                    <a:p>
                      <a:pPr algn="ctr"/>
                      <a:r>
                        <a:rPr lang="fr-FR" sz="1800" dirty="0">
                          <a:effectLst/>
                        </a:rPr>
                        <a:t> </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B w="28575" cap="flat" cmpd="sng" algn="ctr">
                      <a:solidFill>
                        <a:schemeClr val="tx1"/>
                      </a:solidFill>
                      <a:prstDash val="solid"/>
                      <a:round/>
                      <a:headEnd type="none" w="med" len="med"/>
                      <a:tailEnd type="none" w="med" len="med"/>
                    </a:lnB>
                  </a:tcPr>
                </a:tc>
                <a:tc>
                  <a:txBody>
                    <a:bodyPr/>
                    <a:lstStyle/>
                    <a:p>
                      <a:pPr algn="ctr"/>
                      <a:r>
                        <a:rPr lang="fr-FR" sz="1800" dirty="0">
                          <a:effectLst/>
                        </a:rPr>
                        <a:t>Quantité</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1800" dirty="0">
                          <a:effectLst/>
                        </a:rPr>
                        <a:t>Source</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86555370"/>
                  </a:ext>
                </a:extLst>
              </a:tr>
              <a:tr h="291301">
                <a:tc rowSpan="2">
                  <a:txBody>
                    <a:bodyPr/>
                    <a:lstStyle/>
                    <a:p>
                      <a:pPr algn="ctr"/>
                      <a:r>
                        <a:rPr lang="fr-FR" sz="1800" dirty="0">
                          <a:effectLst/>
                        </a:rPr>
                        <a:t>Entrants</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fr-FR" sz="1800" dirty="0">
                          <a:effectLst/>
                        </a:rPr>
                        <a:t>Déchets PEBD souple</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T w="28575" cap="flat" cmpd="sng" algn="ctr">
                      <a:solidFill>
                        <a:schemeClr val="tx1"/>
                      </a:solidFill>
                      <a:prstDash val="solid"/>
                      <a:round/>
                      <a:headEnd type="none" w="med" len="med"/>
                      <a:tailEnd type="none" w="med" len="med"/>
                    </a:lnT>
                  </a:tcPr>
                </a:tc>
                <a:tc>
                  <a:txBody>
                    <a:bodyPr/>
                    <a:lstStyle/>
                    <a:p>
                      <a:pPr algn="ctr"/>
                      <a:r>
                        <a:rPr lang="fr-FR" sz="1800" dirty="0">
                          <a:effectLst/>
                        </a:rPr>
                        <a:t>1 t</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1800" dirty="0">
                          <a:effectLst/>
                        </a:rPr>
                        <a:t>-</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T w="2857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856016036"/>
                  </a:ext>
                </a:extLst>
              </a:tr>
              <a:tr h="291301">
                <a:tc vMerge="1">
                  <a:txBody>
                    <a:bodyPr/>
                    <a:lstStyle/>
                    <a:p>
                      <a:endParaRPr lang="fr-FR"/>
                    </a:p>
                  </a:txBody>
                  <a:tcPr/>
                </a:tc>
                <a:tc>
                  <a:txBody>
                    <a:bodyPr/>
                    <a:lstStyle/>
                    <a:p>
                      <a:pPr algn="ctr"/>
                      <a:r>
                        <a:rPr lang="fr-FR" sz="1800" dirty="0">
                          <a:effectLst/>
                        </a:rPr>
                        <a:t>Électricité</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B w="28575" cap="flat" cmpd="sng" algn="ctr">
                      <a:solidFill>
                        <a:schemeClr val="tx1"/>
                      </a:solidFill>
                      <a:prstDash val="solid"/>
                      <a:round/>
                      <a:headEnd type="none" w="med" len="med"/>
                      <a:tailEnd type="none" w="med" len="med"/>
                    </a:lnB>
                  </a:tcPr>
                </a:tc>
                <a:tc>
                  <a:txBody>
                    <a:bodyPr/>
                    <a:lstStyle/>
                    <a:p>
                      <a:pPr algn="ctr"/>
                      <a:r>
                        <a:rPr lang="fr-FR" sz="1800" dirty="0">
                          <a:effectLst/>
                        </a:rPr>
                        <a:t>2192 MJ</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B w="28575" cap="flat" cmpd="sng" algn="ctr">
                      <a:solidFill>
                        <a:schemeClr val="tx1"/>
                      </a:solidFill>
                      <a:prstDash val="solid"/>
                      <a:round/>
                      <a:headEnd type="none" w="med" len="med"/>
                      <a:tailEnd type="none" w="med" len="med"/>
                    </a:lnB>
                  </a:tcPr>
                </a:tc>
                <a:tc>
                  <a:txBody>
                    <a:bodyPr/>
                    <a:lstStyle/>
                    <a:p>
                      <a:pPr algn="ctr"/>
                      <a:r>
                        <a:rPr lang="fr-FR" sz="1800" dirty="0">
                          <a:effectLst/>
                        </a:rPr>
                        <a:t>Jeswani et al., 2021</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70057853"/>
                  </a:ext>
                </a:extLst>
              </a:tr>
              <a:tr h="291301">
                <a:tc rowSpan="4">
                  <a:txBody>
                    <a:bodyPr/>
                    <a:lstStyle/>
                    <a:p>
                      <a:pPr algn="ctr"/>
                      <a:r>
                        <a:rPr lang="fr-FR" sz="1800" dirty="0">
                          <a:effectLst/>
                        </a:rPr>
                        <a:t>Sortants</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T w="28575" cap="flat" cmpd="sng" algn="ctr">
                      <a:solidFill>
                        <a:schemeClr val="tx1"/>
                      </a:solidFill>
                      <a:prstDash val="solid"/>
                      <a:round/>
                      <a:headEnd type="none" w="med" len="med"/>
                      <a:tailEnd type="none" w="med" len="med"/>
                    </a:lnT>
                  </a:tcPr>
                </a:tc>
                <a:tc>
                  <a:txBody>
                    <a:bodyPr/>
                    <a:lstStyle/>
                    <a:p>
                      <a:pPr algn="ctr"/>
                      <a:r>
                        <a:rPr lang="fr-FR" sz="1800" dirty="0">
                          <a:effectLst/>
                        </a:rPr>
                        <a:t>Résidus solides</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T w="28575" cap="flat" cmpd="sng" algn="ctr">
                      <a:solidFill>
                        <a:schemeClr val="tx1"/>
                      </a:solidFill>
                      <a:prstDash val="solid"/>
                      <a:round/>
                      <a:headEnd type="none" w="med" len="med"/>
                      <a:tailEnd type="none" w="med" len="med"/>
                    </a:lnT>
                  </a:tcPr>
                </a:tc>
                <a:tc>
                  <a:txBody>
                    <a:bodyPr/>
                    <a:lstStyle/>
                    <a:p>
                      <a:pPr algn="ctr"/>
                      <a:r>
                        <a:rPr lang="fr-FR" sz="1800" dirty="0">
                          <a:effectLst/>
                        </a:rPr>
                        <a:t>50 kg</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T w="28575" cap="flat" cmpd="sng" algn="ctr">
                      <a:solidFill>
                        <a:schemeClr val="tx1"/>
                      </a:solidFill>
                      <a:prstDash val="solid"/>
                      <a:round/>
                      <a:headEnd type="none" w="med" len="med"/>
                      <a:tailEnd type="none" w="med" len="med"/>
                    </a:lnT>
                  </a:tcPr>
                </a:tc>
                <a:tc rowSpan="4">
                  <a:txBody>
                    <a:bodyPr/>
                    <a:lstStyle/>
                    <a:p>
                      <a:pPr algn="ctr"/>
                      <a:r>
                        <a:rPr lang="fr-FR" sz="1800" dirty="0">
                          <a:effectLst/>
                        </a:rPr>
                        <a:t>Estimations Jean-Philippe TAGUTCHOU</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T w="2857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286729932"/>
                  </a:ext>
                </a:extLst>
              </a:tr>
              <a:tr h="291301">
                <a:tc vMerge="1">
                  <a:txBody>
                    <a:bodyPr/>
                    <a:lstStyle/>
                    <a:p>
                      <a:endParaRPr lang="fr-FR"/>
                    </a:p>
                  </a:txBody>
                  <a:tcPr/>
                </a:tc>
                <a:tc>
                  <a:txBody>
                    <a:bodyPr/>
                    <a:lstStyle/>
                    <a:p>
                      <a:pPr algn="ctr"/>
                      <a:r>
                        <a:rPr lang="fr-FR" sz="1800" dirty="0">
                          <a:effectLst/>
                        </a:rPr>
                        <a:t>Huiles de pyrolyse</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1800" dirty="0">
                          <a:effectLst/>
                        </a:rPr>
                        <a:t>700 kg</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fr-FR"/>
                    </a:p>
                  </a:txBody>
                  <a:tcPr/>
                </a:tc>
                <a:extLst>
                  <a:ext uri="{0D108BD9-81ED-4DB2-BD59-A6C34878D82A}">
                    <a16:rowId xmlns:a16="http://schemas.microsoft.com/office/drawing/2014/main" val="844924761"/>
                  </a:ext>
                </a:extLst>
              </a:tr>
              <a:tr h="291301">
                <a:tc vMerge="1">
                  <a:txBody>
                    <a:bodyPr/>
                    <a:lstStyle/>
                    <a:p>
                      <a:endParaRPr lang="fr-FR"/>
                    </a:p>
                  </a:txBody>
                  <a:tcPr/>
                </a:tc>
                <a:tc>
                  <a:txBody>
                    <a:bodyPr/>
                    <a:lstStyle/>
                    <a:p>
                      <a:pPr algn="ctr"/>
                      <a:r>
                        <a:rPr lang="fr-FR" sz="1800" dirty="0">
                          <a:effectLst/>
                        </a:rPr>
                        <a:t>Dioxyde de carbone (CO2)</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1800" dirty="0">
                          <a:effectLst/>
                        </a:rPr>
                        <a:t>721 kg</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fr-FR"/>
                    </a:p>
                  </a:txBody>
                  <a:tcPr/>
                </a:tc>
                <a:extLst>
                  <a:ext uri="{0D108BD9-81ED-4DB2-BD59-A6C34878D82A}">
                    <a16:rowId xmlns:a16="http://schemas.microsoft.com/office/drawing/2014/main" val="3591189382"/>
                  </a:ext>
                </a:extLst>
              </a:tr>
              <a:tr h="291301">
                <a:tc vMerge="1">
                  <a:txBody>
                    <a:bodyPr/>
                    <a:lstStyle/>
                    <a:p>
                      <a:endParaRPr lang="fr-FR"/>
                    </a:p>
                  </a:txBody>
                  <a:tcPr/>
                </a:tc>
                <a:tc>
                  <a:txBody>
                    <a:bodyPr/>
                    <a:lstStyle/>
                    <a:p>
                      <a:pPr algn="ctr"/>
                      <a:r>
                        <a:rPr lang="fr-FR" sz="1800" dirty="0">
                          <a:effectLst/>
                          <a:latin typeface="+mn-lt"/>
                          <a:ea typeface="Calibri" panose="020F0502020204030204" pitchFamily="34" charset="0"/>
                          <a:cs typeface="Times New Roman" panose="02020603050405020304" pitchFamily="18" charset="0"/>
                        </a:rPr>
                        <a:t>Vapeur d’eau (H2O)</a:t>
                      </a:r>
                    </a:p>
                  </a:txBody>
                  <a:tcPr marL="68580" marR="68580" marT="0" marB="0"/>
                </a:tc>
                <a:tc>
                  <a:txBody>
                    <a:bodyPr/>
                    <a:lstStyle/>
                    <a:p>
                      <a:pPr algn="ctr"/>
                      <a:r>
                        <a:rPr lang="fr-FR" sz="1800" dirty="0">
                          <a:effectLst/>
                          <a:latin typeface="+mn-lt"/>
                          <a:ea typeface="Calibri" panose="020F0502020204030204" pitchFamily="34" charset="0"/>
                          <a:cs typeface="Times New Roman" panose="02020603050405020304" pitchFamily="18" charset="0"/>
                        </a:rPr>
                        <a:t>590 kg</a:t>
                      </a:r>
                    </a:p>
                  </a:txBody>
                  <a:tcPr marL="68580" marR="68580" marT="0" marB="0"/>
                </a:tc>
                <a:tc vMerge="1">
                  <a:txBody>
                    <a:bodyPr/>
                    <a:lstStyle/>
                    <a:p>
                      <a:endParaRPr lang="fr-FR"/>
                    </a:p>
                  </a:txBody>
                  <a:tcPr/>
                </a:tc>
                <a:extLst>
                  <a:ext uri="{0D108BD9-81ED-4DB2-BD59-A6C34878D82A}">
                    <a16:rowId xmlns:a16="http://schemas.microsoft.com/office/drawing/2014/main" val="1562329278"/>
                  </a:ext>
                </a:extLst>
              </a:tr>
            </a:tbl>
          </a:graphicData>
        </a:graphic>
      </p:graphicFrame>
      <p:graphicFrame>
        <p:nvGraphicFramePr>
          <p:cNvPr id="9" name="Table 8">
            <a:extLst>
              <a:ext uri="{FF2B5EF4-FFF2-40B4-BE49-F238E27FC236}">
                <a16:creationId xmlns:a16="http://schemas.microsoft.com/office/drawing/2014/main" id="{E57335D4-2243-492F-BEB9-5905C26C956B}"/>
              </a:ext>
            </a:extLst>
          </p:cNvPr>
          <p:cNvGraphicFramePr>
            <a:graphicFrameLocks noGrp="1"/>
          </p:cNvGraphicFramePr>
          <p:nvPr>
            <p:extLst>
              <p:ext uri="{D42A27DB-BD31-4B8C-83A1-F6EECF244321}">
                <p14:modId xmlns:p14="http://schemas.microsoft.com/office/powerpoint/2010/main" val="350136284"/>
              </p:ext>
            </p:extLst>
          </p:nvPr>
        </p:nvGraphicFramePr>
        <p:xfrm>
          <a:off x="838200" y="4320544"/>
          <a:ext cx="9000000" cy="2304000"/>
        </p:xfrm>
        <a:graphic>
          <a:graphicData uri="http://schemas.openxmlformats.org/drawingml/2006/table">
            <a:tbl>
              <a:tblPr firstRow="1" firstCol="1" bandRow="1">
                <a:tableStyleId>{6E25E649-3F16-4E02-A733-19D2CDBF48F0}</a:tableStyleId>
              </a:tblPr>
              <a:tblGrid>
                <a:gridCol w="1260000">
                  <a:extLst>
                    <a:ext uri="{9D8B030D-6E8A-4147-A177-3AD203B41FA5}">
                      <a16:colId xmlns:a16="http://schemas.microsoft.com/office/drawing/2014/main" val="1700176669"/>
                    </a:ext>
                  </a:extLst>
                </a:gridCol>
                <a:gridCol w="3240000">
                  <a:extLst>
                    <a:ext uri="{9D8B030D-6E8A-4147-A177-3AD203B41FA5}">
                      <a16:colId xmlns:a16="http://schemas.microsoft.com/office/drawing/2014/main" val="1371250969"/>
                    </a:ext>
                  </a:extLst>
                </a:gridCol>
                <a:gridCol w="1260000">
                  <a:extLst>
                    <a:ext uri="{9D8B030D-6E8A-4147-A177-3AD203B41FA5}">
                      <a16:colId xmlns:a16="http://schemas.microsoft.com/office/drawing/2014/main" val="810605487"/>
                    </a:ext>
                  </a:extLst>
                </a:gridCol>
                <a:gridCol w="3240000">
                  <a:extLst>
                    <a:ext uri="{9D8B030D-6E8A-4147-A177-3AD203B41FA5}">
                      <a16:colId xmlns:a16="http://schemas.microsoft.com/office/drawing/2014/main" val="503132458"/>
                    </a:ext>
                  </a:extLst>
                </a:gridCol>
              </a:tblGrid>
              <a:tr h="288000">
                <a:tc>
                  <a:txBody>
                    <a:bodyPr/>
                    <a:lstStyle/>
                    <a:p>
                      <a:pPr algn="ctr"/>
                      <a:r>
                        <a:rPr lang="fr-FR" sz="1800" dirty="0">
                          <a:effectLst/>
                        </a:rPr>
                        <a:t> </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1800" dirty="0">
                          <a:effectLst/>
                        </a:rPr>
                        <a:t> </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1800" dirty="0">
                          <a:effectLst/>
                        </a:rPr>
                        <a:t>Quantité</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1800" dirty="0">
                          <a:effectLst/>
                        </a:rPr>
                        <a:t>Source</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65933420"/>
                  </a:ext>
                </a:extLst>
              </a:tr>
              <a:tr h="288000">
                <a:tc rowSpan="4">
                  <a:txBody>
                    <a:bodyPr/>
                    <a:lstStyle/>
                    <a:p>
                      <a:pPr algn="ctr"/>
                      <a:r>
                        <a:rPr lang="fr-FR" sz="1800" dirty="0">
                          <a:effectLst/>
                        </a:rPr>
                        <a:t>Entrants</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B w="28575" cap="flat" cmpd="sng" algn="ctr">
                      <a:solidFill>
                        <a:schemeClr val="tx1"/>
                      </a:solidFill>
                      <a:prstDash val="solid"/>
                      <a:round/>
                      <a:headEnd type="none" w="med" len="med"/>
                      <a:tailEnd type="none" w="med" len="med"/>
                    </a:lnB>
                  </a:tcPr>
                </a:tc>
                <a:tc>
                  <a:txBody>
                    <a:bodyPr/>
                    <a:lstStyle/>
                    <a:p>
                      <a:pPr algn="ctr"/>
                      <a:r>
                        <a:rPr lang="fr-FR" sz="1800">
                          <a:effectLst/>
                        </a:rPr>
                        <a:t>Déchets PEBD souple</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1800">
                          <a:effectLst/>
                        </a:rPr>
                        <a:t>1 t</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1800" dirty="0">
                          <a:effectLst/>
                        </a:rPr>
                        <a:t>-</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74966762"/>
                  </a:ext>
                </a:extLst>
              </a:tr>
              <a:tr h="288000">
                <a:tc vMerge="1">
                  <a:txBody>
                    <a:bodyPr/>
                    <a:lstStyle/>
                    <a:p>
                      <a:endParaRPr lang="fr-FR"/>
                    </a:p>
                  </a:txBody>
                  <a:tcPr/>
                </a:tc>
                <a:tc>
                  <a:txBody>
                    <a:bodyPr/>
                    <a:lstStyle/>
                    <a:p>
                      <a:pPr algn="ctr"/>
                      <a:r>
                        <a:rPr lang="fr-FR" sz="1800" dirty="0">
                          <a:effectLst/>
                        </a:rPr>
                        <a:t>Électricité</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1800" dirty="0">
                          <a:effectLst/>
                        </a:rPr>
                        <a:t>6000 MJ</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1800" dirty="0">
                          <a:effectLst/>
                        </a:rPr>
                        <a:t>POLYRETEC (19)</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76095696"/>
                  </a:ext>
                </a:extLst>
              </a:tr>
              <a:tr h="288000">
                <a:tc vMerge="1">
                  <a:txBody>
                    <a:bodyPr/>
                    <a:lstStyle/>
                    <a:p>
                      <a:endParaRPr lang="fr-FR"/>
                    </a:p>
                  </a:txBody>
                  <a:tcPr/>
                </a:tc>
                <a:tc>
                  <a:txBody>
                    <a:bodyPr/>
                    <a:lstStyle/>
                    <a:p>
                      <a:pPr algn="ctr"/>
                      <a:r>
                        <a:rPr lang="fr-FR" sz="1800">
                          <a:effectLst/>
                        </a:rPr>
                        <a:t>Eau</a:t>
                      </a:r>
                      <a:endParaRPr lang="fr-F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1800" dirty="0">
                          <a:effectLst/>
                        </a:rPr>
                        <a:t>10 m</a:t>
                      </a:r>
                      <a:r>
                        <a:rPr lang="fr-FR" sz="1800" baseline="30000" dirty="0">
                          <a:effectLst/>
                        </a:rPr>
                        <a:t>3</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1800" dirty="0">
                          <a:effectLst/>
                        </a:rPr>
                        <a:t>POLYRETEC (19)</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1584157"/>
                  </a:ext>
                </a:extLst>
              </a:tr>
              <a:tr h="288000">
                <a:tc vMerge="1">
                  <a:txBody>
                    <a:bodyPr/>
                    <a:lstStyle/>
                    <a:p>
                      <a:endParaRPr lang="fr-FR"/>
                    </a:p>
                  </a:txBody>
                  <a:tcPr/>
                </a:tc>
                <a:tc>
                  <a:txBody>
                    <a:bodyPr/>
                    <a:lstStyle/>
                    <a:p>
                      <a:pPr algn="ctr"/>
                      <a:r>
                        <a:rPr lang="fr-FR" sz="1800" dirty="0">
                          <a:effectLst/>
                        </a:rPr>
                        <a:t>Détergent</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B w="28575" cap="flat" cmpd="sng" algn="ctr">
                      <a:solidFill>
                        <a:schemeClr val="tx1"/>
                      </a:solidFill>
                      <a:prstDash val="solid"/>
                      <a:round/>
                      <a:headEnd type="none" w="med" len="med"/>
                      <a:tailEnd type="none" w="med" len="med"/>
                    </a:lnB>
                  </a:tcPr>
                </a:tc>
                <a:tc>
                  <a:txBody>
                    <a:bodyPr/>
                    <a:lstStyle/>
                    <a:p>
                      <a:pPr algn="ctr"/>
                      <a:r>
                        <a:rPr lang="fr-FR" sz="1800" dirty="0">
                          <a:effectLst/>
                        </a:rPr>
                        <a:t>17 kg</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B w="28575" cap="flat" cmpd="sng" algn="ctr">
                      <a:solidFill>
                        <a:schemeClr val="tx1"/>
                      </a:solidFill>
                      <a:prstDash val="solid"/>
                      <a:round/>
                      <a:headEnd type="none" w="med" len="med"/>
                      <a:tailEnd type="none" w="med" len="med"/>
                    </a:lnB>
                  </a:tcPr>
                </a:tc>
                <a:tc>
                  <a:txBody>
                    <a:bodyPr/>
                    <a:lstStyle/>
                    <a:p>
                      <a:pPr algn="ctr"/>
                      <a:r>
                        <a:rPr lang="fr-FR" sz="1800" dirty="0" err="1">
                          <a:effectLst/>
                        </a:rPr>
                        <a:t>Muthusezhiyan</a:t>
                      </a:r>
                      <a:r>
                        <a:rPr lang="fr-FR" sz="1800" dirty="0">
                          <a:effectLst/>
                        </a:rPr>
                        <a:t> et al., 2018 (20)</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71305511"/>
                  </a:ext>
                </a:extLst>
              </a:tr>
              <a:tr h="288000">
                <a:tc rowSpan="3">
                  <a:txBody>
                    <a:bodyPr/>
                    <a:lstStyle/>
                    <a:p>
                      <a:pPr algn="ctr"/>
                      <a:r>
                        <a:rPr lang="fr-FR" sz="1800" dirty="0">
                          <a:effectLst/>
                        </a:rPr>
                        <a:t>Sortants</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T w="28575" cap="flat" cmpd="sng" algn="ctr">
                      <a:solidFill>
                        <a:schemeClr val="tx1"/>
                      </a:solidFill>
                      <a:prstDash val="solid"/>
                      <a:round/>
                      <a:headEnd type="none" w="med" len="med"/>
                      <a:tailEnd type="none" w="med" len="med"/>
                    </a:lnT>
                  </a:tcPr>
                </a:tc>
                <a:tc>
                  <a:txBody>
                    <a:bodyPr/>
                    <a:lstStyle/>
                    <a:p>
                      <a:pPr algn="ctr"/>
                      <a:r>
                        <a:rPr lang="fr-FR" sz="1800" dirty="0">
                          <a:effectLst/>
                        </a:rPr>
                        <a:t>Eau contaminée</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T w="28575" cap="flat" cmpd="sng" algn="ctr">
                      <a:solidFill>
                        <a:schemeClr val="tx1"/>
                      </a:solidFill>
                      <a:prstDash val="solid"/>
                      <a:round/>
                      <a:headEnd type="none" w="med" len="med"/>
                      <a:tailEnd type="none" w="med" len="med"/>
                    </a:lnT>
                  </a:tcPr>
                </a:tc>
                <a:tc>
                  <a:txBody>
                    <a:bodyPr/>
                    <a:lstStyle/>
                    <a:p>
                      <a:pPr algn="ctr"/>
                      <a:r>
                        <a:rPr lang="fr-FR" sz="1800" dirty="0">
                          <a:effectLst/>
                        </a:rPr>
                        <a:t>10 m</a:t>
                      </a:r>
                      <a:r>
                        <a:rPr lang="fr-FR" sz="1800" baseline="30000" dirty="0">
                          <a:effectLst/>
                        </a:rPr>
                        <a:t>3</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T w="28575" cap="flat" cmpd="sng" algn="ctr">
                      <a:solidFill>
                        <a:schemeClr val="tx1"/>
                      </a:solidFill>
                      <a:prstDash val="solid"/>
                      <a:round/>
                      <a:headEnd type="none" w="med" len="med"/>
                      <a:tailEnd type="none" w="med" len="med"/>
                    </a:lnT>
                  </a:tcPr>
                </a:tc>
                <a:tc>
                  <a:txBody>
                    <a:bodyPr/>
                    <a:lstStyle/>
                    <a:p>
                      <a:pPr algn="ctr"/>
                      <a:r>
                        <a:rPr lang="fr-FR" sz="1800" dirty="0">
                          <a:effectLst/>
                        </a:rPr>
                        <a:t>POLYRETEC (19)</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T w="2857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128644273"/>
                  </a:ext>
                </a:extLst>
              </a:tr>
              <a:tr h="288000">
                <a:tc vMerge="1">
                  <a:txBody>
                    <a:bodyPr/>
                    <a:lstStyle/>
                    <a:p>
                      <a:endParaRPr lang="fr-FR"/>
                    </a:p>
                  </a:txBody>
                  <a:tcPr/>
                </a:tc>
                <a:tc>
                  <a:txBody>
                    <a:bodyPr/>
                    <a:lstStyle/>
                    <a:p>
                      <a:pPr algn="ctr"/>
                      <a:r>
                        <a:rPr lang="fr-FR" sz="1800" dirty="0">
                          <a:effectLst/>
                        </a:rPr>
                        <a:t>Résidus solides</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1800" dirty="0">
                          <a:effectLst/>
                        </a:rPr>
                        <a:t>134 kg</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1800" dirty="0">
                          <a:effectLst/>
                        </a:rPr>
                        <a:t>-</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11900602"/>
                  </a:ext>
                </a:extLst>
              </a:tr>
              <a:tr h="288000">
                <a:tc vMerge="1">
                  <a:txBody>
                    <a:bodyPr/>
                    <a:lstStyle/>
                    <a:p>
                      <a:endParaRPr lang="fr-FR"/>
                    </a:p>
                  </a:txBody>
                  <a:tcPr/>
                </a:tc>
                <a:tc>
                  <a:txBody>
                    <a:bodyPr/>
                    <a:lstStyle/>
                    <a:p>
                      <a:pPr algn="ctr"/>
                      <a:r>
                        <a:rPr lang="fr-FR" sz="1800" dirty="0">
                          <a:effectLst/>
                        </a:rPr>
                        <a:t>Granulés plastiques</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1800" dirty="0">
                          <a:effectLst/>
                        </a:rPr>
                        <a:t>735 kg</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1800" dirty="0">
                          <a:effectLst/>
                        </a:rPr>
                        <a:t>-</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88991438"/>
                  </a:ext>
                </a:extLst>
              </a:tr>
            </a:tbl>
          </a:graphicData>
        </a:graphic>
      </p:graphicFrame>
      <p:sp>
        <p:nvSpPr>
          <p:cNvPr id="10" name="Content Placeholder 3">
            <a:extLst>
              <a:ext uri="{FF2B5EF4-FFF2-40B4-BE49-F238E27FC236}">
                <a16:creationId xmlns:a16="http://schemas.microsoft.com/office/drawing/2014/main" id="{74F79852-0167-40FD-BC85-B24666B3FADF}"/>
              </a:ext>
            </a:extLst>
          </p:cNvPr>
          <p:cNvSpPr txBox="1">
            <a:spLocks/>
          </p:cNvSpPr>
          <p:nvPr/>
        </p:nvSpPr>
        <p:spPr>
          <a:xfrm>
            <a:off x="10079206" y="5020082"/>
            <a:ext cx="1462554" cy="73709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C00000"/>
              </a:buClr>
              <a:buFont typeface="Wingdings" panose="05000000000000000000"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Calibri" panose="020F05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fr-FR" sz="2400" dirty="0">
                <a:solidFill>
                  <a:schemeClr val="tx2"/>
                </a:solidFill>
              </a:rPr>
              <a:t>Scénario</a:t>
            </a:r>
          </a:p>
          <a:p>
            <a:pPr marL="0" indent="0" algn="ctr">
              <a:lnSpc>
                <a:spcPct val="110000"/>
              </a:lnSpc>
              <a:spcBef>
                <a:spcPts val="0"/>
              </a:spcBef>
              <a:buNone/>
            </a:pPr>
            <a:r>
              <a:rPr lang="fr-FR" sz="2400" dirty="0">
                <a:solidFill>
                  <a:schemeClr val="tx2"/>
                </a:solidFill>
              </a:rPr>
              <a:t>Recyclage</a:t>
            </a:r>
          </a:p>
        </p:txBody>
      </p:sp>
    </p:spTree>
    <p:extLst>
      <p:ext uri="{BB962C8B-B14F-4D97-AF65-F5344CB8AC3E}">
        <p14:creationId xmlns:p14="http://schemas.microsoft.com/office/powerpoint/2010/main" val="284377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B61FF-51E4-4577-B67B-DA288446E250}"/>
              </a:ext>
            </a:extLst>
          </p:cNvPr>
          <p:cNvSpPr>
            <a:spLocks noGrp="1"/>
          </p:cNvSpPr>
          <p:nvPr>
            <p:ph type="title"/>
          </p:nvPr>
        </p:nvSpPr>
        <p:spPr/>
        <p:txBody>
          <a:bodyPr/>
          <a:lstStyle/>
          <a:p>
            <a:r>
              <a:rPr lang="fr-FR" dirty="0"/>
              <a:t>3. Présentation du travail effectué</a:t>
            </a:r>
          </a:p>
        </p:txBody>
      </p:sp>
      <p:sp>
        <p:nvSpPr>
          <p:cNvPr id="3" name="Slide Number Placeholder 2">
            <a:extLst>
              <a:ext uri="{FF2B5EF4-FFF2-40B4-BE49-F238E27FC236}">
                <a16:creationId xmlns:a16="http://schemas.microsoft.com/office/drawing/2014/main" id="{00E557BB-B3E8-423D-9E00-62F899E7E574}"/>
              </a:ext>
            </a:extLst>
          </p:cNvPr>
          <p:cNvSpPr>
            <a:spLocks noGrp="1"/>
          </p:cNvSpPr>
          <p:nvPr>
            <p:ph type="sldNum" sz="quarter" idx="12"/>
          </p:nvPr>
        </p:nvSpPr>
        <p:spPr>
          <a:xfrm>
            <a:off x="9448800" y="6490601"/>
            <a:ext cx="2743200" cy="365125"/>
          </a:xfrm>
        </p:spPr>
        <p:txBody>
          <a:bodyPr/>
          <a:lstStyle/>
          <a:p>
            <a:fld id="{27C6CCC6-2BE5-4E42-96A4-D1E8E81A3D8E}" type="slidenum">
              <a:rPr lang="de-DE" smtClean="0"/>
              <a:pPr/>
              <a:t>25</a:t>
            </a:fld>
            <a:endParaRPr lang="de-DE" dirty="0"/>
          </a:p>
        </p:txBody>
      </p:sp>
      <p:grpSp>
        <p:nvGrpSpPr>
          <p:cNvPr id="4" name="Group 3">
            <a:extLst>
              <a:ext uri="{FF2B5EF4-FFF2-40B4-BE49-F238E27FC236}">
                <a16:creationId xmlns:a16="http://schemas.microsoft.com/office/drawing/2014/main" id="{BF6034C2-09DE-4633-8B17-8852AC24208E}"/>
              </a:ext>
            </a:extLst>
          </p:cNvPr>
          <p:cNvGrpSpPr/>
          <p:nvPr/>
        </p:nvGrpSpPr>
        <p:grpSpPr>
          <a:xfrm>
            <a:off x="838200" y="1828800"/>
            <a:ext cx="3306172" cy="4545106"/>
            <a:chOff x="838200" y="1828800"/>
            <a:chExt cx="3306172" cy="4545106"/>
          </a:xfrm>
        </p:grpSpPr>
        <p:grpSp>
          <p:nvGrpSpPr>
            <p:cNvPr id="11" name="Group 10">
              <a:extLst>
                <a:ext uri="{FF2B5EF4-FFF2-40B4-BE49-F238E27FC236}">
                  <a16:creationId xmlns:a16="http://schemas.microsoft.com/office/drawing/2014/main" id="{ADAF6A25-2028-4BB3-BEA5-6EBCBD5F5586}"/>
                </a:ext>
              </a:extLst>
            </p:cNvPr>
            <p:cNvGrpSpPr/>
            <p:nvPr/>
          </p:nvGrpSpPr>
          <p:grpSpPr>
            <a:xfrm>
              <a:off x="838200" y="1828800"/>
              <a:ext cx="3306172" cy="4545106"/>
              <a:chOff x="838215" y="1828800"/>
              <a:chExt cx="3306172" cy="4545106"/>
            </a:xfrm>
          </p:grpSpPr>
          <p:sp>
            <p:nvSpPr>
              <p:cNvPr id="12" name="Freeform: Shape 11">
                <a:extLst>
                  <a:ext uri="{FF2B5EF4-FFF2-40B4-BE49-F238E27FC236}">
                    <a16:creationId xmlns:a16="http://schemas.microsoft.com/office/drawing/2014/main" id="{F72F1346-F987-47D6-BA32-5CA106A0A32A}"/>
                  </a:ext>
                </a:extLst>
              </p:cNvPr>
              <p:cNvSpPr/>
              <p:nvPr/>
            </p:nvSpPr>
            <p:spPr>
              <a:xfrm>
                <a:off x="838215" y="1828800"/>
                <a:ext cx="3306172" cy="4545106"/>
              </a:xfrm>
              <a:custGeom>
                <a:avLst/>
                <a:gdLst>
                  <a:gd name="connsiteX0" fmla="*/ 0 w 3306172"/>
                  <a:gd name="connsiteY0" fmla="*/ 330617 h 4545106"/>
                  <a:gd name="connsiteX1" fmla="*/ 330617 w 3306172"/>
                  <a:gd name="connsiteY1" fmla="*/ 0 h 4545106"/>
                  <a:gd name="connsiteX2" fmla="*/ 2975555 w 3306172"/>
                  <a:gd name="connsiteY2" fmla="*/ 0 h 4545106"/>
                  <a:gd name="connsiteX3" fmla="*/ 3306172 w 3306172"/>
                  <a:gd name="connsiteY3" fmla="*/ 330617 h 4545106"/>
                  <a:gd name="connsiteX4" fmla="*/ 3306172 w 3306172"/>
                  <a:gd name="connsiteY4" fmla="*/ 4214489 h 4545106"/>
                  <a:gd name="connsiteX5" fmla="*/ 2975555 w 3306172"/>
                  <a:gd name="connsiteY5" fmla="*/ 4545106 h 4545106"/>
                  <a:gd name="connsiteX6" fmla="*/ 330617 w 3306172"/>
                  <a:gd name="connsiteY6" fmla="*/ 4545106 h 4545106"/>
                  <a:gd name="connsiteX7" fmla="*/ 0 w 3306172"/>
                  <a:gd name="connsiteY7" fmla="*/ 4214489 h 4545106"/>
                  <a:gd name="connsiteX8" fmla="*/ 0 w 3306172"/>
                  <a:gd name="connsiteY8" fmla="*/ 330617 h 4545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06172" h="4545106">
                    <a:moveTo>
                      <a:pt x="0" y="330617"/>
                    </a:moveTo>
                    <a:cubicBezTo>
                      <a:pt x="0" y="148022"/>
                      <a:pt x="148022" y="0"/>
                      <a:pt x="330617" y="0"/>
                    </a:cubicBezTo>
                    <a:lnTo>
                      <a:pt x="2975555" y="0"/>
                    </a:lnTo>
                    <a:cubicBezTo>
                      <a:pt x="3158150" y="0"/>
                      <a:pt x="3306172" y="148022"/>
                      <a:pt x="3306172" y="330617"/>
                    </a:cubicBezTo>
                    <a:lnTo>
                      <a:pt x="3306172" y="4214489"/>
                    </a:lnTo>
                    <a:cubicBezTo>
                      <a:pt x="3306172" y="4397084"/>
                      <a:pt x="3158150" y="4545106"/>
                      <a:pt x="2975555" y="4545106"/>
                    </a:cubicBezTo>
                    <a:lnTo>
                      <a:pt x="330617" y="4545106"/>
                    </a:lnTo>
                    <a:cubicBezTo>
                      <a:pt x="148022" y="4545106"/>
                      <a:pt x="0" y="4397084"/>
                      <a:pt x="0" y="4214489"/>
                    </a:cubicBezTo>
                    <a:lnTo>
                      <a:pt x="0" y="330617"/>
                    </a:lnTo>
                    <a:close/>
                  </a:path>
                </a:pathLst>
              </a:custGeom>
              <a:noFill/>
              <a:ln w="38100">
                <a:solidFill>
                  <a:schemeClr val="bg1">
                    <a:lumMod val="50000"/>
                  </a:schemeClr>
                </a:solidFill>
              </a:ln>
            </p:spPr>
            <p:style>
              <a:lnRef idx="0">
                <a:scrgbClr r="0" g="0" b="0"/>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3288255" numCol="1" spcCol="1270" anchor="t" anchorCtr="0">
                <a:noAutofit/>
              </a:bodyPr>
              <a:lstStyle/>
              <a:p>
                <a:pPr marL="0" lvl="0" indent="0" algn="ctr" defTabSz="1244600">
                  <a:lnSpc>
                    <a:spcPct val="90000"/>
                  </a:lnSpc>
                  <a:spcBef>
                    <a:spcPct val="0"/>
                  </a:spcBef>
                  <a:spcAft>
                    <a:spcPct val="35000"/>
                  </a:spcAft>
                  <a:buNone/>
                </a:pPr>
                <a:endParaRPr lang="fr-FR" sz="5400" kern="1200" dirty="0">
                  <a:solidFill>
                    <a:schemeClr val="bg1">
                      <a:lumMod val="50000"/>
                    </a:schemeClr>
                  </a:solidFill>
                </a:endParaRPr>
              </a:p>
            </p:txBody>
          </p:sp>
          <p:sp>
            <p:nvSpPr>
              <p:cNvPr id="13" name="Freeform: Shape 12">
                <a:extLst>
                  <a:ext uri="{FF2B5EF4-FFF2-40B4-BE49-F238E27FC236}">
                    <a16:creationId xmlns:a16="http://schemas.microsoft.com/office/drawing/2014/main" id="{DD53FC95-730C-4973-AD3D-79F205A2867D}"/>
                  </a:ext>
                </a:extLst>
              </p:cNvPr>
              <p:cNvSpPr/>
              <p:nvPr/>
            </p:nvSpPr>
            <p:spPr>
              <a:xfrm>
                <a:off x="1168831" y="2233959"/>
                <a:ext cx="2644938" cy="1512001"/>
              </a:xfrm>
              <a:custGeom>
                <a:avLst/>
                <a:gdLst>
                  <a:gd name="connsiteX0" fmla="*/ 0 w 2644938"/>
                  <a:gd name="connsiteY0" fmla="*/ 227400 h 2273998"/>
                  <a:gd name="connsiteX1" fmla="*/ 227400 w 2644938"/>
                  <a:gd name="connsiteY1" fmla="*/ 0 h 2273998"/>
                  <a:gd name="connsiteX2" fmla="*/ 2417538 w 2644938"/>
                  <a:gd name="connsiteY2" fmla="*/ 0 h 2273998"/>
                  <a:gd name="connsiteX3" fmla="*/ 2644938 w 2644938"/>
                  <a:gd name="connsiteY3" fmla="*/ 227400 h 2273998"/>
                  <a:gd name="connsiteX4" fmla="*/ 2644938 w 2644938"/>
                  <a:gd name="connsiteY4" fmla="*/ 2046598 h 2273998"/>
                  <a:gd name="connsiteX5" fmla="*/ 2417538 w 2644938"/>
                  <a:gd name="connsiteY5" fmla="*/ 2273998 h 2273998"/>
                  <a:gd name="connsiteX6" fmla="*/ 227400 w 2644938"/>
                  <a:gd name="connsiteY6" fmla="*/ 2273998 h 2273998"/>
                  <a:gd name="connsiteX7" fmla="*/ 0 w 2644938"/>
                  <a:gd name="connsiteY7" fmla="*/ 2046598 h 2273998"/>
                  <a:gd name="connsiteX8" fmla="*/ 0 w 2644938"/>
                  <a:gd name="connsiteY8" fmla="*/ 227400 h 2273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4938" h="2273998">
                    <a:moveTo>
                      <a:pt x="0" y="227400"/>
                    </a:moveTo>
                    <a:cubicBezTo>
                      <a:pt x="0" y="101810"/>
                      <a:pt x="101810" y="0"/>
                      <a:pt x="227400" y="0"/>
                    </a:cubicBezTo>
                    <a:lnTo>
                      <a:pt x="2417538" y="0"/>
                    </a:lnTo>
                    <a:cubicBezTo>
                      <a:pt x="2543128" y="0"/>
                      <a:pt x="2644938" y="101810"/>
                      <a:pt x="2644938" y="227400"/>
                    </a:cubicBezTo>
                    <a:lnTo>
                      <a:pt x="2644938" y="2046598"/>
                    </a:lnTo>
                    <a:cubicBezTo>
                      <a:pt x="2644938" y="2172188"/>
                      <a:pt x="2543128" y="2273998"/>
                      <a:pt x="2417538" y="2273998"/>
                    </a:cubicBezTo>
                    <a:lnTo>
                      <a:pt x="227400" y="2273998"/>
                    </a:lnTo>
                    <a:cubicBezTo>
                      <a:pt x="101810" y="2273998"/>
                      <a:pt x="0" y="2172188"/>
                      <a:pt x="0" y="2046598"/>
                    </a:cubicBezTo>
                    <a:lnTo>
                      <a:pt x="0" y="227400"/>
                    </a:lnTo>
                    <a:close/>
                  </a:path>
                </a:pathLst>
              </a:custGeom>
              <a:solidFill>
                <a:schemeClr val="accent2"/>
              </a:solidFill>
              <a:ln>
                <a:solidFill>
                  <a:schemeClr val="bg1">
                    <a:lumMod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27563" tIns="112323" rIns="127563" bIns="112323" numCol="1" spcCol="1270" anchor="ctr" anchorCtr="0">
                <a:noAutofit/>
              </a:bodyPr>
              <a:lstStyle/>
              <a:p>
                <a:pPr marL="0" lvl="0" indent="0" algn="ctr" defTabSz="1066800">
                  <a:lnSpc>
                    <a:spcPct val="90000"/>
                  </a:lnSpc>
                  <a:spcBef>
                    <a:spcPct val="0"/>
                  </a:spcBef>
                  <a:spcAft>
                    <a:spcPct val="35000"/>
                  </a:spcAft>
                  <a:buNone/>
                </a:pPr>
                <a:r>
                  <a:rPr lang="fr-FR" sz="2600" kern="1200" dirty="0"/>
                  <a:t>Délimitation de l’étude</a:t>
                </a:r>
              </a:p>
            </p:txBody>
          </p:sp>
        </p:grpSp>
        <p:pic>
          <p:nvPicPr>
            <p:cNvPr id="3074" name="Picture 2" descr="Frame Icon 696702">
              <a:extLst>
                <a:ext uri="{FF2B5EF4-FFF2-40B4-BE49-F238E27FC236}">
                  <a16:creationId xmlns:a16="http://schemas.microsoft.com/office/drawing/2014/main" id="{89E96CAB-4023-46D4-B114-30E5A5039D16}"/>
                </a:ext>
              </a:extLst>
            </p:cNvPr>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925121" y="4498835"/>
              <a:ext cx="1132329" cy="1122196"/>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14" name="Group 13">
            <a:extLst>
              <a:ext uri="{FF2B5EF4-FFF2-40B4-BE49-F238E27FC236}">
                <a16:creationId xmlns:a16="http://schemas.microsoft.com/office/drawing/2014/main" id="{F18D1092-F670-4315-AE04-E13A318D683A}"/>
              </a:ext>
            </a:extLst>
          </p:cNvPr>
          <p:cNvGrpSpPr/>
          <p:nvPr/>
        </p:nvGrpSpPr>
        <p:grpSpPr>
          <a:xfrm>
            <a:off x="4393607" y="1828800"/>
            <a:ext cx="3306172" cy="4545106"/>
            <a:chOff x="4393607" y="1828800"/>
            <a:chExt cx="3306172" cy="4545106"/>
          </a:xfrm>
        </p:grpSpPr>
        <p:grpSp>
          <p:nvGrpSpPr>
            <p:cNvPr id="5" name="Group 4">
              <a:extLst>
                <a:ext uri="{FF2B5EF4-FFF2-40B4-BE49-F238E27FC236}">
                  <a16:creationId xmlns:a16="http://schemas.microsoft.com/office/drawing/2014/main" id="{1E1E70CB-74EB-4076-B03F-3CC2659D8CF3}"/>
                </a:ext>
              </a:extLst>
            </p:cNvPr>
            <p:cNvGrpSpPr/>
            <p:nvPr/>
          </p:nvGrpSpPr>
          <p:grpSpPr>
            <a:xfrm>
              <a:off x="4393607" y="1828800"/>
              <a:ext cx="3306172" cy="4545106"/>
              <a:chOff x="4393607" y="1828800"/>
              <a:chExt cx="3306172" cy="4545106"/>
            </a:xfrm>
          </p:grpSpPr>
          <p:sp>
            <p:nvSpPr>
              <p:cNvPr id="6" name="Freeform: Shape 5">
                <a:extLst>
                  <a:ext uri="{FF2B5EF4-FFF2-40B4-BE49-F238E27FC236}">
                    <a16:creationId xmlns:a16="http://schemas.microsoft.com/office/drawing/2014/main" id="{30E5956E-67FC-4104-AF9E-F884D84B6181}"/>
                  </a:ext>
                </a:extLst>
              </p:cNvPr>
              <p:cNvSpPr/>
              <p:nvPr/>
            </p:nvSpPr>
            <p:spPr>
              <a:xfrm>
                <a:off x="4393607" y="1828800"/>
                <a:ext cx="3306172" cy="4545106"/>
              </a:xfrm>
              <a:custGeom>
                <a:avLst/>
                <a:gdLst>
                  <a:gd name="connsiteX0" fmla="*/ 0 w 3306172"/>
                  <a:gd name="connsiteY0" fmla="*/ 330617 h 4545106"/>
                  <a:gd name="connsiteX1" fmla="*/ 330617 w 3306172"/>
                  <a:gd name="connsiteY1" fmla="*/ 0 h 4545106"/>
                  <a:gd name="connsiteX2" fmla="*/ 2975555 w 3306172"/>
                  <a:gd name="connsiteY2" fmla="*/ 0 h 4545106"/>
                  <a:gd name="connsiteX3" fmla="*/ 3306172 w 3306172"/>
                  <a:gd name="connsiteY3" fmla="*/ 330617 h 4545106"/>
                  <a:gd name="connsiteX4" fmla="*/ 3306172 w 3306172"/>
                  <a:gd name="connsiteY4" fmla="*/ 4214489 h 4545106"/>
                  <a:gd name="connsiteX5" fmla="*/ 2975555 w 3306172"/>
                  <a:gd name="connsiteY5" fmla="*/ 4545106 h 4545106"/>
                  <a:gd name="connsiteX6" fmla="*/ 330617 w 3306172"/>
                  <a:gd name="connsiteY6" fmla="*/ 4545106 h 4545106"/>
                  <a:gd name="connsiteX7" fmla="*/ 0 w 3306172"/>
                  <a:gd name="connsiteY7" fmla="*/ 4214489 h 4545106"/>
                  <a:gd name="connsiteX8" fmla="*/ 0 w 3306172"/>
                  <a:gd name="connsiteY8" fmla="*/ 330617 h 4545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06172" h="4545106">
                    <a:moveTo>
                      <a:pt x="0" y="330617"/>
                    </a:moveTo>
                    <a:cubicBezTo>
                      <a:pt x="0" y="148022"/>
                      <a:pt x="148022" y="0"/>
                      <a:pt x="330617" y="0"/>
                    </a:cubicBezTo>
                    <a:lnTo>
                      <a:pt x="2975555" y="0"/>
                    </a:lnTo>
                    <a:cubicBezTo>
                      <a:pt x="3158150" y="0"/>
                      <a:pt x="3306172" y="148022"/>
                      <a:pt x="3306172" y="330617"/>
                    </a:cubicBezTo>
                    <a:lnTo>
                      <a:pt x="3306172" y="4214489"/>
                    </a:lnTo>
                    <a:cubicBezTo>
                      <a:pt x="3306172" y="4397084"/>
                      <a:pt x="3158150" y="4545106"/>
                      <a:pt x="2975555" y="4545106"/>
                    </a:cubicBezTo>
                    <a:lnTo>
                      <a:pt x="330617" y="4545106"/>
                    </a:lnTo>
                    <a:cubicBezTo>
                      <a:pt x="148022" y="4545106"/>
                      <a:pt x="0" y="4397084"/>
                      <a:pt x="0" y="4214489"/>
                    </a:cubicBezTo>
                    <a:lnTo>
                      <a:pt x="0" y="330617"/>
                    </a:lnTo>
                    <a:close/>
                  </a:path>
                </a:pathLst>
              </a:custGeom>
              <a:noFill/>
              <a:ln w="38100">
                <a:solidFill>
                  <a:schemeClr val="bg1">
                    <a:lumMod val="50000"/>
                  </a:schemeClr>
                </a:solidFill>
              </a:ln>
            </p:spPr>
            <p:style>
              <a:lnRef idx="0">
                <a:scrgbClr r="0" g="0" b="0"/>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3288255" numCol="1" spcCol="1270" anchor="t" anchorCtr="0">
                <a:noAutofit/>
              </a:bodyPr>
              <a:lstStyle/>
              <a:p>
                <a:pPr marL="0" lvl="0" indent="0" algn="ctr" defTabSz="1244600">
                  <a:lnSpc>
                    <a:spcPct val="90000"/>
                  </a:lnSpc>
                  <a:spcBef>
                    <a:spcPct val="0"/>
                  </a:spcBef>
                  <a:spcAft>
                    <a:spcPct val="35000"/>
                  </a:spcAft>
                  <a:buNone/>
                </a:pPr>
                <a:endParaRPr lang="fr-FR" sz="2800" kern="1200" dirty="0">
                  <a:solidFill>
                    <a:schemeClr val="bg1">
                      <a:lumMod val="50000"/>
                    </a:schemeClr>
                  </a:solidFill>
                </a:endParaRPr>
              </a:p>
            </p:txBody>
          </p:sp>
          <p:sp>
            <p:nvSpPr>
              <p:cNvPr id="7" name="Freeform: Shape 6">
                <a:extLst>
                  <a:ext uri="{FF2B5EF4-FFF2-40B4-BE49-F238E27FC236}">
                    <a16:creationId xmlns:a16="http://schemas.microsoft.com/office/drawing/2014/main" id="{560EFEDA-D5A9-491C-8522-0D68F883E4FE}"/>
                  </a:ext>
                </a:extLst>
              </p:cNvPr>
              <p:cNvSpPr/>
              <p:nvPr/>
            </p:nvSpPr>
            <p:spPr>
              <a:xfrm>
                <a:off x="4724224" y="2233959"/>
                <a:ext cx="2644938" cy="1512001"/>
              </a:xfrm>
              <a:custGeom>
                <a:avLst/>
                <a:gdLst>
                  <a:gd name="connsiteX0" fmla="*/ 0 w 2644938"/>
                  <a:gd name="connsiteY0" fmla="*/ 222055 h 2220554"/>
                  <a:gd name="connsiteX1" fmla="*/ 222055 w 2644938"/>
                  <a:gd name="connsiteY1" fmla="*/ 0 h 2220554"/>
                  <a:gd name="connsiteX2" fmla="*/ 2422883 w 2644938"/>
                  <a:gd name="connsiteY2" fmla="*/ 0 h 2220554"/>
                  <a:gd name="connsiteX3" fmla="*/ 2644938 w 2644938"/>
                  <a:gd name="connsiteY3" fmla="*/ 222055 h 2220554"/>
                  <a:gd name="connsiteX4" fmla="*/ 2644938 w 2644938"/>
                  <a:gd name="connsiteY4" fmla="*/ 1998499 h 2220554"/>
                  <a:gd name="connsiteX5" fmla="*/ 2422883 w 2644938"/>
                  <a:gd name="connsiteY5" fmla="*/ 2220554 h 2220554"/>
                  <a:gd name="connsiteX6" fmla="*/ 222055 w 2644938"/>
                  <a:gd name="connsiteY6" fmla="*/ 2220554 h 2220554"/>
                  <a:gd name="connsiteX7" fmla="*/ 0 w 2644938"/>
                  <a:gd name="connsiteY7" fmla="*/ 1998499 h 2220554"/>
                  <a:gd name="connsiteX8" fmla="*/ 0 w 2644938"/>
                  <a:gd name="connsiteY8" fmla="*/ 222055 h 2220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4938" h="2220554">
                    <a:moveTo>
                      <a:pt x="0" y="222055"/>
                    </a:moveTo>
                    <a:cubicBezTo>
                      <a:pt x="0" y="99417"/>
                      <a:pt x="99417" y="0"/>
                      <a:pt x="222055" y="0"/>
                    </a:cubicBezTo>
                    <a:lnTo>
                      <a:pt x="2422883" y="0"/>
                    </a:lnTo>
                    <a:cubicBezTo>
                      <a:pt x="2545521" y="0"/>
                      <a:pt x="2644938" y="99417"/>
                      <a:pt x="2644938" y="222055"/>
                    </a:cubicBezTo>
                    <a:lnTo>
                      <a:pt x="2644938" y="1998499"/>
                    </a:lnTo>
                    <a:cubicBezTo>
                      <a:pt x="2644938" y="2121137"/>
                      <a:pt x="2545521" y="2220554"/>
                      <a:pt x="2422883" y="2220554"/>
                    </a:cubicBezTo>
                    <a:lnTo>
                      <a:pt x="222055" y="2220554"/>
                    </a:lnTo>
                    <a:cubicBezTo>
                      <a:pt x="99417" y="2220554"/>
                      <a:pt x="0" y="2121137"/>
                      <a:pt x="0" y="1998499"/>
                    </a:cubicBezTo>
                    <a:lnTo>
                      <a:pt x="0" y="222055"/>
                    </a:lnTo>
                    <a:close/>
                  </a:path>
                </a:pathLst>
              </a:custGeom>
              <a:solidFill>
                <a:schemeClr val="accent2"/>
              </a:solidFill>
              <a:ln>
                <a:solidFill>
                  <a:schemeClr val="bg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25998" tIns="110758" rIns="125998" bIns="110758" numCol="1" spcCol="1270" anchor="ctr" anchorCtr="0">
                <a:noAutofit/>
              </a:bodyPr>
              <a:lstStyle/>
              <a:p>
                <a:pPr marL="0" lvl="0" indent="0" algn="ctr" defTabSz="1066800">
                  <a:lnSpc>
                    <a:spcPct val="90000"/>
                  </a:lnSpc>
                  <a:spcBef>
                    <a:spcPct val="0"/>
                  </a:spcBef>
                  <a:spcAft>
                    <a:spcPct val="35000"/>
                  </a:spcAft>
                  <a:buNone/>
                </a:pPr>
                <a:r>
                  <a:rPr lang="fr-FR" sz="2600" kern="1200" dirty="0"/>
                  <a:t>Collecte de données</a:t>
                </a:r>
              </a:p>
            </p:txBody>
          </p:sp>
        </p:grpSp>
        <p:pic>
          <p:nvPicPr>
            <p:cNvPr id="3076" name="Picture 4" descr="data collection Icon 2475086">
              <a:extLst>
                <a:ext uri="{FF2B5EF4-FFF2-40B4-BE49-F238E27FC236}">
                  <a16:creationId xmlns:a16="http://schemas.microsoft.com/office/drawing/2014/main" id="{A7338967-B1F5-463A-AB01-381EA1473859}"/>
                </a:ext>
              </a:extLst>
            </p:cNvPr>
            <p:cNvPicPr>
              <a:picLocks noChangeAspect="1" noChangeArrowheads="1"/>
            </p:cNvPicPr>
            <p:nvPr/>
          </p:nvPicPr>
          <p:blipFill>
            <a:blip r:embed="rId4">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290693" y="4448064"/>
              <a:ext cx="1512000" cy="1512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6" name="Group 15">
            <a:extLst>
              <a:ext uri="{FF2B5EF4-FFF2-40B4-BE49-F238E27FC236}">
                <a16:creationId xmlns:a16="http://schemas.microsoft.com/office/drawing/2014/main" id="{09B54BA6-9763-4184-85E6-8E2410219A3B}"/>
              </a:ext>
            </a:extLst>
          </p:cNvPr>
          <p:cNvGrpSpPr/>
          <p:nvPr/>
        </p:nvGrpSpPr>
        <p:grpSpPr>
          <a:xfrm>
            <a:off x="7947743" y="1828800"/>
            <a:ext cx="3306172" cy="4545106"/>
            <a:chOff x="7947743" y="1828800"/>
            <a:chExt cx="3306172" cy="4545106"/>
          </a:xfrm>
        </p:grpSpPr>
        <p:grpSp>
          <p:nvGrpSpPr>
            <p:cNvPr id="17" name="Group 16">
              <a:extLst>
                <a:ext uri="{FF2B5EF4-FFF2-40B4-BE49-F238E27FC236}">
                  <a16:creationId xmlns:a16="http://schemas.microsoft.com/office/drawing/2014/main" id="{F54BAFD6-6B4B-4D82-84CF-33D06AF65332}"/>
                </a:ext>
              </a:extLst>
            </p:cNvPr>
            <p:cNvGrpSpPr/>
            <p:nvPr/>
          </p:nvGrpSpPr>
          <p:grpSpPr>
            <a:xfrm>
              <a:off x="7947743" y="1828800"/>
              <a:ext cx="3306172" cy="4545106"/>
              <a:chOff x="7947743" y="1828800"/>
              <a:chExt cx="3306172" cy="4545106"/>
            </a:xfrm>
          </p:grpSpPr>
          <p:sp>
            <p:nvSpPr>
              <p:cNvPr id="19" name="Freeform: Shape 18">
                <a:extLst>
                  <a:ext uri="{FF2B5EF4-FFF2-40B4-BE49-F238E27FC236}">
                    <a16:creationId xmlns:a16="http://schemas.microsoft.com/office/drawing/2014/main" id="{0179E49D-874B-4ECF-8776-D031AB065792}"/>
                  </a:ext>
                </a:extLst>
              </p:cNvPr>
              <p:cNvSpPr/>
              <p:nvPr/>
            </p:nvSpPr>
            <p:spPr>
              <a:xfrm>
                <a:off x="7947743" y="1828800"/>
                <a:ext cx="3306172" cy="4545106"/>
              </a:xfrm>
              <a:custGeom>
                <a:avLst/>
                <a:gdLst>
                  <a:gd name="connsiteX0" fmla="*/ 0 w 3306172"/>
                  <a:gd name="connsiteY0" fmla="*/ 330617 h 4545106"/>
                  <a:gd name="connsiteX1" fmla="*/ 330617 w 3306172"/>
                  <a:gd name="connsiteY1" fmla="*/ 0 h 4545106"/>
                  <a:gd name="connsiteX2" fmla="*/ 2975555 w 3306172"/>
                  <a:gd name="connsiteY2" fmla="*/ 0 h 4545106"/>
                  <a:gd name="connsiteX3" fmla="*/ 3306172 w 3306172"/>
                  <a:gd name="connsiteY3" fmla="*/ 330617 h 4545106"/>
                  <a:gd name="connsiteX4" fmla="*/ 3306172 w 3306172"/>
                  <a:gd name="connsiteY4" fmla="*/ 4214489 h 4545106"/>
                  <a:gd name="connsiteX5" fmla="*/ 2975555 w 3306172"/>
                  <a:gd name="connsiteY5" fmla="*/ 4545106 h 4545106"/>
                  <a:gd name="connsiteX6" fmla="*/ 330617 w 3306172"/>
                  <a:gd name="connsiteY6" fmla="*/ 4545106 h 4545106"/>
                  <a:gd name="connsiteX7" fmla="*/ 0 w 3306172"/>
                  <a:gd name="connsiteY7" fmla="*/ 4214489 h 4545106"/>
                  <a:gd name="connsiteX8" fmla="*/ 0 w 3306172"/>
                  <a:gd name="connsiteY8" fmla="*/ 330617 h 4545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06172" h="4545106">
                    <a:moveTo>
                      <a:pt x="0" y="330617"/>
                    </a:moveTo>
                    <a:cubicBezTo>
                      <a:pt x="0" y="148022"/>
                      <a:pt x="148022" y="0"/>
                      <a:pt x="330617" y="0"/>
                    </a:cubicBezTo>
                    <a:lnTo>
                      <a:pt x="2975555" y="0"/>
                    </a:lnTo>
                    <a:cubicBezTo>
                      <a:pt x="3158150" y="0"/>
                      <a:pt x="3306172" y="148022"/>
                      <a:pt x="3306172" y="330617"/>
                    </a:cubicBezTo>
                    <a:lnTo>
                      <a:pt x="3306172" y="4214489"/>
                    </a:lnTo>
                    <a:cubicBezTo>
                      <a:pt x="3306172" y="4397084"/>
                      <a:pt x="3158150" y="4545106"/>
                      <a:pt x="2975555" y="4545106"/>
                    </a:cubicBezTo>
                    <a:lnTo>
                      <a:pt x="330617" y="4545106"/>
                    </a:lnTo>
                    <a:cubicBezTo>
                      <a:pt x="148022" y="4545106"/>
                      <a:pt x="0" y="4397084"/>
                      <a:pt x="0" y="4214489"/>
                    </a:cubicBezTo>
                    <a:lnTo>
                      <a:pt x="0" y="330617"/>
                    </a:lnTo>
                    <a:close/>
                  </a:path>
                </a:pathLst>
              </a:custGeom>
              <a:noFill/>
              <a:ln w="38100">
                <a:solidFill>
                  <a:schemeClr val="tx1"/>
                </a:solidFill>
              </a:ln>
            </p:spPr>
            <p:style>
              <a:lnRef idx="0">
                <a:scrgbClr r="0" g="0" b="0"/>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3288255" numCol="1" spcCol="1270" anchor="t" anchorCtr="0">
                <a:noAutofit/>
              </a:bodyPr>
              <a:lstStyle/>
              <a:p>
                <a:pPr marL="0" lvl="0" indent="0" algn="ctr" defTabSz="1244600">
                  <a:lnSpc>
                    <a:spcPct val="90000"/>
                  </a:lnSpc>
                  <a:spcBef>
                    <a:spcPct val="0"/>
                  </a:spcBef>
                  <a:spcAft>
                    <a:spcPct val="35000"/>
                  </a:spcAft>
                  <a:buNone/>
                </a:pPr>
                <a:endParaRPr lang="fr-FR" sz="2800" kern="1200" dirty="0"/>
              </a:p>
            </p:txBody>
          </p:sp>
          <p:sp>
            <p:nvSpPr>
              <p:cNvPr id="20" name="Freeform: Shape 19">
                <a:extLst>
                  <a:ext uri="{FF2B5EF4-FFF2-40B4-BE49-F238E27FC236}">
                    <a16:creationId xmlns:a16="http://schemas.microsoft.com/office/drawing/2014/main" id="{C84F2BC9-F798-40AA-87B6-A78B633E16AD}"/>
                  </a:ext>
                </a:extLst>
              </p:cNvPr>
              <p:cNvSpPr/>
              <p:nvPr/>
            </p:nvSpPr>
            <p:spPr>
              <a:xfrm>
                <a:off x="8278360" y="2233958"/>
                <a:ext cx="2644938" cy="1512001"/>
              </a:xfrm>
              <a:custGeom>
                <a:avLst/>
                <a:gdLst>
                  <a:gd name="connsiteX0" fmla="*/ 0 w 2644938"/>
                  <a:gd name="connsiteY0" fmla="*/ 217813 h 2178130"/>
                  <a:gd name="connsiteX1" fmla="*/ 217813 w 2644938"/>
                  <a:gd name="connsiteY1" fmla="*/ 0 h 2178130"/>
                  <a:gd name="connsiteX2" fmla="*/ 2427125 w 2644938"/>
                  <a:gd name="connsiteY2" fmla="*/ 0 h 2178130"/>
                  <a:gd name="connsiteX3" fmla="*/ 2644938 w 2644938"/>
                  <a:gd name="connsiteY3" fmla="*/ 217813 h 2178130"/>
                  <a:gd name="connsiteX4" fmla="*/ 2644938 w 2644938"/>
                  <a:gd name="connsiteY4" fmla="*/ 1960317 h 2178130"/>
                  <a:gd name="connsiteX5" fmla="*/ 2427125 w 2644938"/>
                  <a:gd name="connsiteY5" fmla="*/ 2178130 h 2178130"/>
                  <a:gd name="connsiteX6" fmla="*/ 217813 w 2644938"/>
                  <a:gd name="connsiteY6" fmla="*/ 2178130 h 2178130"/>
                  <a:gd name="connsiteX7" fmla="*/ 0 w 2644938"/>
                  <a:gd name="connsiteY7" fmla="*/ 1960317 h 2178130"/>
                  <a:gd name="connsiteX8" fmla="*/ 0 w 2644938"/>
                  <a:gd name="connsiteY8" fmla="*/ 217813 h 2178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4938" h="2178130">
                    <a:moveTo>
                      <a:pt x="0" y="217813"/>
                    </a:moveTo>
                    <a:cubicBezTo>
                      <a:pt x="0" y="97518"/>
                      <a:pt x="97518" y="0"/>
                      <a:pt x="217813" y="0"/>
                    </a:cubicBezTo>
                    <a:lnTo>
                      <a:pt x="2427125" y="0"/>
                    </a:lnTo>
                    <a:cubicBezTo>
                      <a:pt x="2547420" y="0"/>
                      <a:pt x="2644938" y="97518"/>
                      <a:pt x="2644938" y="217813"/>
                    </a:cubicBezTo>
                    <a:lnTo>
                      <a:pt x="2644938" y="1960317"/>
                    </a:lnTo>
                    <a:cubicBezTo>
                      <a:pt x="2644938" y="2080612"/>
                      <a:pt x="2547420" y="2178130"/>
                      <a:pt x="2427125" y="2178130"/>
                    </a:cubicBezTo>
                    <a:lnTo>
                      <a:pt x="217813" y="2178130"/>
                    </a:lnTo>
                    <a:cubicBezTo>
                      <a:pt x="97518" y="2178130"/>
                      <a:pt x="0" y="2080612"/>
                      <a:pt x="0" y="1960317"/>
                    </a:cubicBezTo>
                    <a:lnTo>
                      <a:pt x="0" y="217813"/>
                    </a:lnTo>
                    <a:close/>
                  </a:path>
                </a:pathLst>
              </a:custGeom>
              <a:solidFill>
                <a:srgbClr val="C0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27295" tIns="111420" rIns="127295" bIns="111420" numCol="1" spcCol="1270" anchor="ctr" anchorCtr="0">
                <a:noAutofit/>
              </a:bodyPr>
              <a:lstStyle/>
              <a:p>
                <a:pPr marL="0" lvl="0" indent="0" algn="ctr" defTabSz="1111250">
                  <a:lnSpc>
                    <a:spcPct val="90000"/>
                  </a:lnSpc>
                  <a:spcBef>
                    <a:spcPct val="0"/>
                  </a:spcBef>
                  <a:spcAft>
                    <a:spcPct val="35000"/>
                  </a:spcAft>
                  <a:buNone/>
                </a:pPr>
                <a:r>
                  <a:rPr lang="fr-FR" sz="2600" kern="1200" dirty="0"/>
                  <a:t>Évaluation de l’impact environnemental</a:t>
                </a:r>
              </a:p>
            </p:txBody>
          </p:sp>
        </p:grpSp>
        <p:pic>
          <p:nvPicPr>
            <p:cNvPr id="18" name="Picture 6" descr="evaluation Icon 3644103">
              <a:extLst>
                <a:ext uri="{FF2B5EF4-FFF2-40B4-BE49-F238E27FC236}">
                  <a16:creationId xmlns:a16="http://schemas.microsoft.com/office/drawing/2014/main" id="{0E3A148D-411D-4318-9C3A-3C8BC361CD6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78893" y="4285933"/>
              <a:ext cx="1548000" cy="154800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8821081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E385C-B8DA-4B76-BEF4-6FF7420936AA}"/>
              </a:ext>
            </a:extLst>
          </p:cNvPr>
          <p:cNvSpPr>
            <a:spLocks noGrp="1"/>
          </p:cNvSpPr>
          <p:nvPr>
            <p:ph type="title"/>
          </p:nvPr>
        </p:nvSpPr>
        <p:spPr/>
        <p:txBody>
          <a:bodyPr/>
          <a:lstStyle/>
          <a:p>
            <a:pPr>
              <a:lnSpc>
                <a:spcPct val="70000"/>
              </a:lnSpc>
            </a:pPr>
            <a:r>
              <a:rPr kumimoji="0" lang="fr-FR" sz="4400" b="0" i="0" u="none" strike="noStrike" kern="1200" cap="none" spc="0" normalizeH="0" baseline="0" noProof="0" dirty="0">
                <a:ln>
                  <a:noFill/>
                </a:ln>
                <a:solidFill>
                  <a:srgbClr val="FFFFFF"/>
                </a:solidFill>
                <a:effectLst/>
                <a:uLnTx/>
                <a:uFillTx/>
                <a:latin typeface="Calibri Light" panose="020F0302020204030204"/>
                <a:ea typeface="+mj-ea"/>
                <a:cs typeface="+mj-cs"/>
              </a:rPr>
              <a:t>3. Présentation du travail effectué</a:t>
            </a:r>
            <a:br>
              <a:rPr kumimoji="0" lang="fr-FR" sz="4400" b="0" i="0" u="none" strike="noStrike" kern="1200" cap="none" spc="0" normalizeH="0" baseline="0" noProof="0" dirty="0">
                <a:ln>
                  <a:noFill/>
                </a:ln>
                <a:solidFill>
                  <a:srgbClr val="FFFFFF"/>
                </a:solidFill>
                <a:effectLst/>
                <a:uLnTx/>
                <a:uFillTx/>
                <a:latin typeface="Calibri Light" panose="020F0302020204030204"/>
                <a:ea typeface="+mj-ea"/>
                <a:cs typeface="+mj-cs"/>
              </a:rPr>
            </a:br>
            <a:r>
              <a:rPr kumimoji="0" lang="fr-FR" sz="2400" b="0" i="0" u="none" strike="noStrike" kern="1200" cap="none" spc="0" normalizeH="0" baseline="0" noProof="0" dirty="0">
                <a:ln>
                  <a:noFill/>
                </a:ln>
                <a:solidFill>
                  <a:srgbClr val="FFFFFF"/>
                </a:solidFill>
                <a:effectLst/>
                <a:uLnTx/>
                <a:uFillTx/>
                <a:latin typeface="Calibri Light" panose="020F0302020204030204"/>
                <a:ea typeface="+mj-ea"/>
                <a:cs typeface="+mj-cs"/>
              </a:rPr>
              <a:t>Évaluation de l’impact environnemental</a:t>
            </a:r>
            <a:endParaRPr lang="fr-FR" dirty="0"/>
          </a:p>
        </p:txBody>
      </p:sp>
      <p:sp>
        <p:nvSpPr>
          <p:cNvPr id="3" name="Slide Number Placeholder 2">
            <a:extLst>
              <a:ext uri="{FF2B5EF4-FFF2-40B4-BE49-F238E27FC236}">
                <a16:creationId xmlns:a16="http://schemas.microsoft.com/office/drawing/2014/main" id="{582972F8-F613-4981-A2CB-615692D57492}"/>
              </a:ext>
            </a:extLst>
          </p:cNvPr>
          <p:cNvSpPr>
            <a:spLocks noGrp="1"/>
          </p:cNvSpPr>
          <p:nvPr>
            <p:ph type="sldNum" sz="quarter" idx="12"/>
          </p:nvPr>
        </p:nvSpPr>
        <p:spPr>
          <a:xfrm>
            <a:off x="9448800" y="6474957"/>
            <a:ext cx="2743200" cy="365125"/>
          </a:xfrm>
        </p:spPr>
        <p:txBody>
          <a:bodyPr/>
          <a:lstStyle/>
          <a:p>
            <a:fld id="{27C6CCC6-2BE5-4E42-96A4-D1E8E81A3D8E}" type="slidenum">
              <a:rPr lang="de-DE" smtClean="0"/>
              <a:pPr/>
              <a:t>26</a:t>
            </a:fld>
            <a:endParaRPr lang="de-DE" dirty="0"/>
          </a:p>
        </p:txBody>
      </p:sp>
      <p:sp>
        <p:nvSpPr>
          <p:cNvPr id="4" name="Content Placeholder 3">
            <a:extLst>
              <a:ext uri="{FF2B5EF4-FFF2-40B4-BE49-F238E27FC236}">
                <a16:creationId xmlns:a16="http://schemas.microsoft.com/office/drawing/2014/main" id="{E5C8B7A4-8B17-420C-B552-36A09EF21DE4}"/>
              </a:ext>
            </a:extLst>
          </p:cNvPr>
          <p:cNvSpPr>
            <a:spLocks noGrp="1"/>
          </p:cNvSpPr>
          <p:nvPr>
            <p:ph sz="half" idx="13"/>
          </p:nvPr>
        </p:nvSpPr>
        <p:spPr/>
        <p:txBody>
          <a:bodyPr>
            <a:normAutofit/>
          </a:bodyPr>
          <a:lstStyle/>
          <a:p>
            <a:r>
              <a:rPr lang="fr-FR" sz="2400" dirty="0"/>
              <a:t>Nécessité d’avoir un outil de calcul d’impact et des bases de données</a:t>
            </a:r>
          </a:p>
          <a:p>
            <a:r>
              <a:rPr lang="fr-FR" sz="2400" dirty="0"/>
              <a:t>3 outils testés :</a:t>
            </a:r>
          </a:p>
          <a:p>
            <a:endParaRPr lang="fr-FR" sz="2400" dirty="0"/>
          </a:p>
          <a:p>
            <a:endParaRPr lang="fr-FR" sz="2400" dirty="0"/>
          </a:p>
          <a:p>
            <a:endParaRPr lang="fr-FR" sz="2400" dirty="0"/>
          </a:p>
          <a:p>
            <a:endParaRPr lang="fr-FR" sz="2400" dirty="0"/>
          </a:p>
          <a:p>
            <a:endParaRPr lang="fr-FR" sz="2400" dirty="0"/>
          </a:p>
          <a:p>
            <a:endParaRPr lang="fr-FR" sz="2400" dirty="0"/>
          </a:p>
          <a:p>
            <a:r>
              <a:rPr lang="fr-FR" sz="2400" dirty="0"/>
              <a:t>Sélection de SimaPro et sa base de données Ecoinvent 3</a:t>
            </a:r>
          </a:p>
        </p:txBody>
      </p:sp>
      <p:pic>
        <p:nvPicPr>
          <p:cNvPr id="5" name="Picture 4">
            <a:extLst>
              <a:ext uri="{FF2B5EF4-FFF2-40B4-BE49-F238E27FC236}">
                <a16:creationId xmlns:a16="http://schemas.microsoft.com/office/drawing/2014/main" id="{AE6A4DA8-137F-4D06-A2CA-4BE58A3AF96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p:blipFill>
        <p:spPr bwMode="auto">
          <a:xfrm>
            <a:off x="11096424" y="167005"/>
            <a:ext cx="612000" cy="612000"/>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8">
            <a:extLst>
              <a:ext uri="{FF2B5EF4-FFF2-40B4-BE49-F238E27FC236}">
                <a16:creationId xmlns:a16="http://schemas.microsoft.com/office/drawing/2014/main" id="{D2620E21-71EA-426D-937D-470DF31D6BC3}"/>
              </a:ext>
            </a:extLst>
          </p:cNvPr>
          <p:cNvGrpSpPr/>
          <p:nvPr/>
        </p:nvGrpSpPr>
        <p:grpSpPr>
          <a:xfrm>
            <a:off x="1737360" y="2915920"/>
            <a:ext cx="2346960" cy="1818640"/>
            <a:chOff x="1737360" y="2915920"/>
            <a:chExt cx="2346960" cy="1818640"/>
          </a:xfrm>
        </p:grpSpPr>
        <p:sp>
          <p:nvSpPr>
            <p:cNvPr id="6" name="Rectangle: Rounded Corners 5">
              <a:extLst>
                <a:ext uri="{FF2B5EF4-FFF2-40B4-BE49-F238E27FC236}">
                  <a16:creationId xmlns:a16="http://schemas.microsoft.com/office/drawing/2014/main" id="{66B250E6-36C2-4AC2-B09D-1A05BD481253}"/>
                </a:ext>
              </a:extLst>
            </p:cNvPr>
            <p:cNvSpPr/>
            <p:nvPr/>
          </p:nvSpPr>
          <p:spPr>
            <a:xfrm>
              <a:off x="1737360" y="2915920"/>
              <a:ext cx="2346960" cy="1818640"/>
            </a:xfrm>
            <a:prstGeom prst="roundRect">
              <a:avLst/>
            </a:prstGeom>
            <a:ln w="38100"/>
          </p:spPr>
          <p:style>
            <a:lnRef idx="2">
              <a:schemeClr val="accent1"/>
            </a:lnRef>
            <a:fillRef idx="1">
              <a:schemeClr val="lt1"/>
            </a:fillRef>
            <a:effectRef idx="0">
              <a:schemeClr val="accent1"/>
            </a:effectRef>
            <a:fontRef idx="minor">
              <a:schemeClr val="dk1"/>
            </a:fontRef>
          </p:style>
          <p:txBody>
            <a:bodyPr rtlCol="0" anchor="t"/>
            <a:lstStyle/>
            <a:p>
              <a:pPr algn="ctr"/>
              <a:r>
                <a:rPr lang="fr-FR" sz="2200" dirty="0">
                  <a:solidFill>
                    <a:schemeClr val="tx1"/>
                  </a:solidFill>
                </a:rPr>
                <a:t>Base IMPACTS ®</a:t>
              </a:r>
            </a:p>
          </p:txBody>
        </p:sp>
        <p:pic>
          <p:nvPicPr>
            <p:cNvPr id="3074" name="Picture 2" descr="ADEME - data.gouv.fr">
              <a:extLst>
                <a:ext uri="{FF2B5EF4-FFF2-40B4-BE49-F238E27FC236}">
                  <a16:creationId xmlns:a16="http://schemas.microsoft.com/office/drawing/2014/main" id="{51CFDE6B-2306-45A8-BB30-ED6303754715}"/>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8309" t="8634" r="8309" b="8294"/>
            <a:stretch/>
          </p:blipFill>
          <p:spPr bwMode="auto">
            <a:xfrm>
              <a:off x="2419055" y="3500341"/>
              <a:ext cx="964225" cy="109664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1" name="Group 10">
            <a:extLst>
              <a:ext uri="{FF2B5EF4-FFF2-40B4-BE49-F238E27FC236}">
                <a16:creationId xmlns:a16="http://schemas.microsoft.com/office/drawing/2014/main" id="{0E936CFF-0B39-4AE0-A071-AF42579F37B9}"/>
              </a:ext>
            </a:extLst>
          </p:cNvPr>
          <p:cNvGrpSpPr/>
          <p:nvPr/>
        </p:nvGrpSpPr>
        <p:grpSpPr>
          <a:xfrm>
            <a:off x="7835316" y="2900680"/>
            <a:ext cx="2346960" cy="1833878"/>
            <a:chOff x="7835316" y="2900680"/>
            <a:chExt cx="2346960" cy="1833878"/>
          </a:xfrm>
        </p:grpSpPr>
        <p:sp>
          <p:nvSpPr>
            <p:cNvPr id="8" name="Rectangle: Rounded Corners 7">
              <a:extLst>
                <a:ext uri="{FF2B5EF4-FFF2-40B4-BE49-F238E27FC236}">
                  <a16:creationId xmlns:a16="http://schemas.microsoft.com/office/drawing/2014/main" id="{9CC81FDC-AD37-43BB-B60E-638EBBD4D593}"/>
                </a:ext>
              </a:extLst>
            </p:cNvPr>
            <p:cNvSpPr/>
            <p:nvPr/>
          </p:nvSpPr>
          <p:spPr>
            <a:xfrm>
              <a:off x="7835316" y="2900680"/>
              <a:ext cx="2346960" cy="1833878"/>
            </a:xfrm>
            <a:prstGeom prst="roundRect">
              <a:avLst/>
            </a:prstGeom>
            <a:ln w="38100"/>
          </p:spPr>
          <p:style>
            <a:lnRef idx="2">
              <a:schemeClr val="accent1"/>
            </a:lnRef>
            <a:fillRef idx="1">
              <a:schemeClr val="lt1"/>
            </a:fillRef>
            <a:effectRef idx="0">
              <a:schemeClr val="accent1"/>
            </a:effectRef>
            <a:fontRef idx="minor">
              <a:schemeClr val="dk1"/>
            </a:fontRef>
          </p:style>
          <p:txBody>
            <a:bodyPr rtlCol="0" anchor="t"/>
            <a:lstStyle/>
            <a:p>
              <a:pPr algn="ctr"/>
              <a:r>
                <a:rPr lang="fr-FR" sz="2200" dirty="0"/>
                <a:t>SimaPro</a:t>
              </a:r>
            </a:p>
          </p:txBody>
        </p:sp>
        <p:pic>
          <p:nvPicPr>
            <p:cNvPr id="3076" name="Picture 4" descr="Le logiciel SimaPro | Energies Renouvelables et Environnement">
              <a:extLst>
                <a:ext uri="{FF2B5EF4-FFF2-40B4-BE49-F238E27FC236}">
                  <a16:creationId xmlns:a16="http://schemas.microsoft.com/office/drawing/2014/main" id="{8A95690D-2A2D-46D4-BBC1-E67A9F0BDDE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1364" y="3495259"/>
              <a:ext cx="1134864" cy="96673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 name="Group 9">
            <a:extLst>
              <a:ext uri="{FF2B5EF4-FFF2-40B4-BE49-F238E27FC236}">
                <a16:creationId xmlns:a16="http://schemas.microsoft.com/office/drawing/2014/main" id="{FFE8FBB9-1AC2-4448-976C-820B708C57BF}"/>
              </a:ext>
            </a:extLst>
          </p:cNvPr>
          <p:cNvGrpSpPr/>
          <p:nvPr/>
        </p:nvGrpSpPr>
        <p:grpSpPr>
          <a:xfrm>
            <a:off x="4786338" y="2915919"/>
            <a:ext cx="2346960" cy="1818639"/>
            <a:chOff x="4786338" y="2915919"/>
            <a:chExt cx="2346960" cy="1818639"/>
          </a:xfrm>
        </p:grpSpPr>
        <p:sp>
          <p:nvSpPr>
            <p:cNvPr id="7" name="Rectangle: Rounded Corners 6">
              <a:extLst>
                <a:ext uri="{FF2B5EF4-FFF2-40B4-BE49-F238E27FC236}">
                  <a16:creationId xmlns:a16="http://schemas.microsoft.com/office/drawing/2014/main" id="{7333A763-23A0-4902-8A82-D3BE8C0035D9}"/>
                </a:ext>
              </a:extLst>
            </p:cNvPr>
            <p:cNvSpPr/>
            <p:nvPr/>
          </p:nvSpPr>
          <p:spPr>
            <a:xfrm>
              <a:off x="4786338" y="2915919"/>
              <a:ext cx="2346960" cy="1818639"/>
            </a:xfrm>
            <a:prstGeom prst="roundRect">
              <a:avLst/>
            </a:prstGeom>
            <a:ln w="38100"/>
          </p:spPr>
          <p:style>
            <a:lnRef idx="2">
              <a:schemeClr val="accent1"/>
            </a:lnRef>
            <a:fillRef idx="1">
              <a:schemeClr val="lt1"/>
            </a:fillRef>
            <a:effectRef idx="0">
              <a:schemeClr val="accent1"/>
            </a:effectRef>
            <a:fontRef idx="minor">
              <a:schemeClr val="dk1"/>
            </a:fontRef>
          </p:style>
          <p:txBody>
            <a:bodyPr rtlCol="0" anchor="t"/>
            <a:lstStyle/>
            <a:p>
              <a:pPr algn="ctr"/>
              <a:r>
                <a:rPr lang="fr-FR" sz="2200" dirty="0" err="1"/>
                <a:t>GaBi</a:t>
              </a:r>
              <a:r>
                <a:rPr lang="fr-FR" sz="2200" dirty="0"/>
                <a:t> 6</a:t>
              </a:r>
            </a:p>
          </p:txBody>
        </p:sp>
        <p:pic>
          <p:nvPicPr>
            <p:cNvPr id="3078" name="Picture 6" descr="Diapositive 1">
              <a:extLst>
                <a:ext uri="{FF2B5EF4-FFF2-40B4-BE49-F238E27FC236}">
                  <a16:creationId xmlns:a16="http://schemas.microsoft.com/office/drawing/2014/main" id="{D61440C8-4439-48FA-85B3-35759235F1A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40179" y="3635328"/>
              <a:ext cx="1839278" cy="686597"/>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095470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7816584-9C34-4540-8B73-676C5EE205AA}"/>
              </a:ext>
            </a:extLst>
          </p:cNvPr>
          <p:cNvSpPr>
            <a:spLocks noGrp="1"/>
          </p:cNvSpPr>
          <p:nvPr>
            <p:ph type="sldNum" sz="quarter" idx="12"/>
          </p:nvPr>
        </p:nvSpPr>
        <p:spPr>
          <a:xfrm>
            <a:off x="9448800" y="6492875"/>
            <a:ext cx="2743200" cy="365125"/>
          </a:xfrm>
        </p:spPr>
        <p:txBody>
          <a:bodyPr/>
          <a:lstStyle/>
          <a:p>
            <a:fld id="{27C6CCC6-2BE5-4E42-96A4-D1E8E81A3D8E}" type="slidenum">
              <a:rPr lang="de-DE" smtClean="0"/>
              <a:t>27</a:t>
            </a:fld>
            <a:endParaRPr lang="de-DE"/>
          </a:p>
        </p:txBody>
      </p:sp>
      <p:sp>
        <p:nvSpPr>
          <p:cNvPr id="7" name="Rectangle: Rounded Corners 6">
            <a:extLst>
              <a:ext uri="{FF2B5EF4-FFF2-40B4-BE49-F238E27FC236}">
                <a16:creationId xmlns:a16="http://schemas.microsoft.com/office/drawing/2014/main" id="{6B619A48-5EFD-4A94-91B4-60D715785ABD}"/>
              </a:ext>
            </a:extLst>
          </p:cNvPr>
          <p:cNvSpPr/>
          <p:nvPr/>
        </p:nvSpPr>
        <p:spPr>
          <a:xfrm>
            <a:off x="838200" y="1550988"/>
            <a:ext cx="10515599" cy="1080000"/>
          </a:xfrm>
          <a:prstGeom prst="roundRect">
            <a:avLst/>
          </a:prstGeom>
          <a:noFill/>
          <a:ln w="571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Création de fiches sur SimaPro</a:t>
            </a:r>
          </a:p>
        </p:txBody>
      </p:sp>
      <p:sp>
        <p:nvSpPr>
          <p:cNvPr id="10" name="Title 9">
            <a:extLst>
              <a:ext uri="{FF2B5EF4-FFF2-40B4-BE49-F238E27FC236}">
                <a16:creationId xmlns:a16="http://schemas.microsoft.com/office/drawing/2014/main" id="{4F5AEA6E-0CDE-4155-8FB6-0B746EEDD4ED}"/>
              </a:ext>
            </a:extLst>
          </p:cNvPr>
          <p:cNvSpPr>
            <a:spLocks noGrp="1"/>
          </p:cNvSpPr>
          <p:nvPr>
            <p:ph type="title"/>
          </p:nvPr>
        </p:nvSpPr>
        <p:spPr/>
        <p:txBody>
          <a:bodyPr/>
          <a:lstStyle/>
          <a:p>
            <a:pPr>
              <a:lnSpc>
                <a:spcPct val="70000"/>
              </a:lnSpc>
            </a:pPr>
            <a:r>
              <a:rPr lang="fr-FR" dirty="0"/>
              <a:t>3. Présentation du travail effectué</a:t>
            </a:r>
            <a:br>
              <a:rPr lang="fr-FR" dirty="0"/>
            </a:br>
            <a:r>
              <a:rPr lang="fr-FR" sz="2400" dirty="0"/>
              <a:t>Évaluation de l’impact environnemental</a:t>
            </a:r>
            <a:endParaRPr lang="fr-FR" dirty="0"/>
          </a:p>
        </p:txBody>
      </p:sp>
      <p:sp>
        <p:nvSpPr>
          <p:cNvPr id="16" name="Rectangle: Rounded Corners 15">
            <a:extLst>
              <a:ext uri="{FF2B5EF4-FFF2-40B4-BE49-F238E27FC236}">
                <a16:creationId xmlns:a16="http://schemas.microsoft.com/office/drawing/2014/main" id="{88A8E9AF-558C-41E1-B50F-30F788F0F059}"/>
              </a:ext>
            </a:extLst>
          </p:cNvPr>
          <p:cNvSpPr/>
          <p:nvPr/>
        </p:nvSpPr>
        <p:spPr>
          <a:xfrm>
            <a:off x="838198" y="3326501"/>
            <a:ext cx="10515599" cy="1080000"/>
          </a:xfrm>
          <a:prstGeom prst="roundRect">
            <a:avLst/>
          </a:prstGeom>
          <a:noFill/>
          <a:ln w="571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Sélection d’indicateurs et d’une méthode de calcul</a:t>
            </a:r>
          </a:p>
        </p:txBody>
      </p:sp>
      <p:sp>
        <p:nvSpPr>
          <p:cNvPr id="17" name="Rectangle: Rounded Corners 16">
            <a:extLst>
              <a:ext uri="{FF2B5EF4-FFF2-40B4-BE49-F238E27FC236}">
                <a16:creationId xmlns:a16="http://schemas.microsoft.com/office/drawing/2014/main" id="{36F1D6D4-5C6E-43A3-8041-0D4BD3CC321F}"/>
              </a:ext>
            </a:extLst>
          </p:cNvPr>
          <p:cNvSpPr/>
          <p:nvPr/>
        </p:nvSpPr>
        <p:spPr>
          <a:xfrm>
            <a:off x="838200" y="5096350"/>
            <a:ext cx="10515600" cy="1080000"/>
          </a:xfrm>
          <a:prstGeom prst="roundRect">
            <a:avLst/>
          </a:prstGeom>
          <a:noFill/>
          <a:ln w="571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Évaluation de l’impact environnemental des deux scénarios</a:t>
            </a:r>
          </a:p>
        </p:txBody>
      </p:sp>
      <p:sp>
        <p:nvSpPr>
          <p:cNvPr id="18" name="Arrow: Down 17">
            <a:extLst>
              <a:ext uri="{FF2B5EF4-FFF2-40B4-BE49-F238E27FC236}">
                <a16:creationId xmlns:a16="http://schemas.microsoft.com/office/drawing/2014/main" id="{C59EB7B5-BAAD-4F87-AE1D-8C048BFD7461}"/>
              </a:ext>
            </a:extLst>
          </p:cNvPr>
          <p:cNvSpPr/>
          <p:nvPr/>
        </p:nvSpPr>
        <p:spPr>
          <a:xfrm>
            <a:off x="5953797" y="4466326"/>
            <a:ext cx="284400" cy="570197"/>
          </a:xfrm>
          <a:prstGeom prst="downArrow">
            <a:avLst>
              <a:gd name="adj1" fmla="val 50000"/>
              <a:gd name="adj2" fmla="val 9120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11" name="Arrow: Down 10">
            <a:extLst>
              <a:ext uri="{FF2B5EF4-FFF2-40B4-BE49-F238E27FC236}">
                <a16:creationId xmlns:a16="http://schemas.microsoft.com/office/drawing/2014/main" id="{EF17CF1E-7336-4A7D-9C60-AE7A26E13866}"/>
              </a:ext>
            </a:extLst>
          </p:cNvPr>
          <p:cNvSpPr/>
          <p:nvPr/>
        </p:nvSpPr>
        <p:spPr>
          <a:xfrm>
            <a:off x="5953797" y="2696477"/>
            <a:ext cx="285093" cy="570197"/>
          </a:xfrm>
          <a:prstGeom prst="downArrow">
            <a:avLst>
              <a:gd name="adj1" fmla="val 50000"/>
              <a:gd name="adj2" fmla="val 9120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pic>
        <p:nvPicPr>
          <p:cNvPr id="12" name="Picture 11">
            <a:extLst>
              <a:ext uri="{FF2B5EF4-FFF2-40B4-BE49-F238E27FC236}">
                <a16:creationId xmlns:a16="http://schemas.microsoft.com/office/drawing/2014/main" id="{266655A1-CA3A-4472-8778-1474D12FCC9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p:blipFill>
        <p:spPr bwMode="auto">
          <a:xfrm>
            <a:off x="11096424" y="167005"/>
            <a:ext cx="612000" cy="61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0043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6" grpId="0" animBg="1"/>
      <p:bldP spid="17" grpId="0" animBg="1"/>
      <p:bldP spid="18" grpId="0" animBg="1"/>
      <p:bldP spid="1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4F5AEA6E-0CDE-4155-8FB6-0B746EEDD4ED}"/>
              </a:ext>
            </a:extLst>
          </p:cNvPr>
          <p:cNvSpPr>
            <a:spLocks noGrp="1"/>
          </p:cNvSpPr>
          <p:nvPr>
            <p:ph type="title"/>
          </p:nvPr>
        </p:nvSpPr>
        <p:spPr/>
        <p:txBody>
          <a:bodyPr/>
          <a:lstStyle/>
          <a:p>
            <a:pPr>
              <a:lnSpc>
                <a:spcPct val="70000"/>
              </a:lnSpc>
            </a:pPr>
            <a:r>
              <a:rPr lang="fr-FR" dirty="0"/>
              <a:t>3. Présentation du travail effectué</a:t>
            </a:r>
            <a:br>
              <a:rPr lang="fr-FR" dirty="0"/>
            </a:br>
            <a:r>
              <a:rPr lang="fr-FR" sz="2400" dirty="0"/>
              <a:t>Évaluation de l’impact environnemental</a:t>
            </a:r>
            <a:endParaRPr lang="fr-FR" dirty="0"/>
          </a:p>
        </p:txBody>
      </p:sp>
      <p:sp>
        <p:nvSpPr>
          <p:cNvPr id="3" name="Slide Number Placeholder 2">
            <a:extLst>
              <a:ext uri="{FF2B5EF4-FFF2-40B4-BE49-F238E27FC236}">
                <a16:creationId xmlns:a16="http://schemas.microsoft.com/office/drawing/2014/main" id="{17816584-9C34-4540-8B73-676C5EE205AA}"/>
              </a:ext>
            </a:extLst>
          </p:cNvPr>
          <p:cNvSpPr>
            <a:spLocks noGrp="1"/>
          </p:cNvSpPr>
          <p:nvPr>
            <p:ph type="sldNum" sz="quarter" idx="12"/>
          </p:nvPr>
        </p:nvSpPr>
        <p:spPr>
          <a:xfrm>
            <a:off x="9448800" y="6492875"/>
            <a:ext cx="2743200" cy="365125"/>
          </a:xfrm>
        </p:spPr>
        <p:txBody>
          <a:bodyPr/>
          <a:lstStyle/>
          <a:p>
            <a:fld id="{27C6CCC6-2BE5-4E42-96A4-D1E8E81A3D8E}" type="slidenum">
              <a:rPr lang="de-DE" smtClean="0"/>
              <a:t>28</a:t>
            </a:fld>
            <a:endParaRPr lang="de-DE" dirty="0"/>
          </a:p>
        </p:txBody>
      </p:sp>
      <p:sp>
        <p:nvSpPr>
          <p:cNvPr id="2" name="Content Placeholder 1">
            <a:extLst>
              <a:ext uri="{FF2B5EF4-FFF2-40B4-BE49-F238E27FC236}">
                <a16:creationId xmlns:a16="http://schemas.microsoft.com/office/drawing/2014/main" id="{48725262-69AB-4C0D-BA1A-BCB3723E7AB0}"/>
              </a:ext>
            </a:extLst>
          </p:cNvPr>
          <p:cNvSpPr>
            <a:spLocks noGrp="1"/>
          </p:cNvSpPr>
          <p:nvPr>
            <p:ph sz="half" idx="13"/>
          </p:nvPr>
        </p:nvSpPr>
        <p:spPr>
          <a:xfrm>
            <a:off x="838200" y="1808040"/>
            <a:ext cx="10515600" cy="4643559"/>
          </a:xfrm>
        </p:spPr>
        <p:txBody>
          <a:bodyPr>
            <a:normAutofit/>
          </a:bodyPr>
          <a:lstStyle/>
          <a:p>
            <a:r>
              <a:rPr lang="fr-FR" sz="2400" dirty="0"/>
              <a:t>Choix d’une méthode de calcul d’impact </a:t>
            </a:r>
          </a:p>
          <a:p>
            <a:pPr marL="0" indent="0">
              <a:buNone/>
            </a:pPr>
            <a:endParaRPr lang="fr-FR" sz="2400" dirty="0">
              <a:solidFill>
                <a:schemeClr val="tx2"/>
              </a:solidFill>
              <a:sym typeface="Wingdings" panose="05000000000000000000" pitchFamily="2" charset="2"/>
            </a:endParaRPr>
          </a:p>
          <a:p>
            <a:pPr lvl="1">
              <a:buFont typeface="Wingdings" panose="05000000000000000000" pitchFamily="2" charset="2"/>
              <a:buChar char="à"/>
            </a:pPr>
            <a:r>
              <a:rPr lang="fr-FR" dirty="0">
                <a:sym typeface="Wingdings" panose="05000000000000000000" pitchFamily="2" charset="2"/>
              </a:rPr>
              <a:t>Méthode TRACI 2.1 sélectionnée</a:t>
            </a:r>
          </a:p>
          <a:p>
            <a:pPr marL="0" indent="0">
              <a:buNone/>
            </a:pPr>
            <a:endParaRPr lang="fr-FR" sz="2400" dirty="0">
              <a:sym typeface="Wingdings" panose="05000000000000000000" pitchFamily="2" charset="2"/>
            </a:endParaRPr>
          </a:p>
          <a:p>
            <a:pPr marL="0" indent="0">
              <a:buNone/>
            </a:pPr>
            <a:r>
              <a:rPr lang="fr-FR" sz="2400" dirty="0">
                <a:sym typeface="Wingdings" panose="05000000000000000000" pitchFamily="2" charset="2"/>
              </a:rPr>
              <a:t>5 principaux indicateurs retenus :</a:t>
            </a:r>
          </a:p>
          <a:p>
            <a:pPr lvl="2">
              <a:buFont typeface="Wingdings" panose="05000000000000000000" pitchFamily="2" charset="2"/>
              <a:buChar char="§"/>
            </a:pPr>
            <a:r>
              <a:rPr lang="fr-FR" sz="2400" dirty="0">
                <a:sym typeface="Wingdings" panose="05000000000000000000" pitchFamily="2" charset="2"/>
              </a:rPr>
              <a:t>Acidification</a:t>
            </a:r>
          </a:p>
          <a:p>
            <a:pPr lvl="2">
              <a:buFont typeface="Wingdings" panose="05000000000000000000" pitchFamily="2" charset="2"/>
              <a:buChar char="§"/>
            </a:pPr>
            <a:r>
              <a:rPr lang="fr-FR" sz="2400" dirty="0">
                <a:sym typeface="Wingdings" panose="05000000000000000000" pitchFamily="2" charset="2"/>
              </a:rPr>
              <a:t>Écotoxicité</a:t>
            </a:r>
          </a:p>
          <a:p>
            <a:pPr lvl="2">
              <a:buFont typeface="Wingdings" panose="05000000000000000000" pitchFamily="2" charset="2"/>
              <a:buChar char="§"/>
            </a:pPr>
            <a:r>
              <a:rPr lang="fr-FR" sz="2400" dirty="0">
                <a:sym typeface="Wingdings" panose="05000000000000000000" pitchFamily="2" charset="2"/>
              </a:rPr>
              <a:t>Épuisement des ressources fossiles</a:t>
            </a:r>
          </a:p>
          <a:p>
            <a:pPr lvl="2">
              <a:buFont typeface="Wingdings" panose="05000000000000000000" pitchFamily="2" charset="2"/>
              <a:buChar char="§"/>
            </a:pPr>
            <a:r>
              <a:rPr lang="fr-FR" sz="2400" dirty="0">
                <a:sym typeface="Wingdings" panose="05000000000000000000" pitchFamily="2" charset="2"/>
              </a:rPr>
              <a:t>Eutrophisation</a:t>
            </a:r>
          </a:p>
          <a:p>
            <a:pPr lvl="2">
              <a:buFont typeface="Wingdings" panose="05000000000000000000" pitchFamily="2" charset="2"/>
              <a:buChar char="§"/>
            </a:pPr>
            <a:r>
              <a:rPr lang="fr-FR" sz="2400" dirty="0">
                <a:sym typeface="Wingdings" panose="05000000000000000000" pitchFamily="2" charset="2"/>
              </a:rPr>
              <a:t>Réchauffement climatique</a:t>
            </a:r>
          </a:p>
        </p:txBody>
      </p:sp>
      <p:pic>
        <p:nvPicPr>
          <p:cNvPr id="4098" name="Picture 2" descr="Calculation Icon 2516692">
            <a:extLst>
              <a:ext uri="{FF2B5EF4-FFF2-40B4-BE49-F238E27FC236}">
                <a16:creationId xmlns:a16="http://schemas.microsoft.com/office/drawing/2014/main" id="{05E937A2-9A30-4934-8D13-B8C011D26152}"/>
              </a:ext>
            </a:extLst>
          </p:cNvPr>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801100" y="3129695"/>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57A197F6-788D-47DC-8199-2FA84F69522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p:blipFill>
        <p:spPr bwMode="auto">
          <a:xfrm>
            <a:off x="11096424" y="167005"/>
            <a:ext cx="612000" cy="61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3151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09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1540C291-3BA7-4074-ABA7-DCF20FEFC2AE}"/>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131" name="think-cell Slide" r:id="rId6" imgW="416" imgH="416" progId="TCLayout.ActiveDocument.1">
                  <p:embed/>
                </p:oleObj>
              </mc:Choice>
              <mc:Fallback>
                <p:oleObj name="think-cell Slide" r:id="rId6" imgW="416" imgH="416" progId="TCLayout.ActiveDocument.1">
                  <p:embed/>
                  <p:pic>
                    <p:nvPicPr>
                      <p:cNvPr id="4" name="Object 3" hidden="1">
                        <a:extLst>
                          <a:ext uri="{FF2B5EF4-FFF2-40B4-BE49-F238E27FC236}">
                            <a16:creationId xmlns:a16="http://schemas.microsoft.com/office/drawing/2014/main" id="{1540C291-3BA7-4074-ABA7-DCF20FEFC2AE}"/>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Espace réservé du numéro de diapositive 4">
            <a:extLst>
              <a:ext uri="{FF2B5EF4-FFF2-40B4-BE49-F238E27FC236}">
                <a16:creationId xmlns:a16="http://schemas.microsoft.com/office/drawing/2014/main" id="{BFB922B9-763B-4553-9C8A-CA05917D58CC}"/>
              </a:ext>
            </a:extLst>
          </p:cNvPr>
          <p:cNvSpPr>
            <a:spLocks noGrp="1"/>
          </p:cNvSpPr>
          <p:nvPr>
            <p:ph type="sldNum" sz="quarter" idx="12"/>
          </p:nvPr>
        </p:nvSpPr>
        <p:spPr>
          <a:xfrm>
            <a:off x="9448800" y="6492875"/>
            <a:ext cx="2743200" cy="365125"/>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fld id="{3D70A908-3B3A-43F2-B45C-3C6ACD5D31D1}" type="slidenum">
              <a:rPr kumimoji="0" lang="fr-FR" sz="1000" b="0" i="0" u="none" strike="noStrike" kern="1200" cap="none" spc="0" normalizeH="0" baseline="0" noProof="0" smtClean="0">
                <a:ln>
                  <a:noFill/>
                </a:ln>
                <a:solidFill>
                  <a:srgbClr val="63666A"/>
                </a:solidFill>
                <a:effectLst/>
                <a:uLnTx/>
                <a:uFillTx/>
                <a:latin typeface="Malgun Gothic"/>
                <a:ea typeface="+mn-ea"/>
                <a:cs typeface="+mn-cs"/>
              </a:rPr>
              <a:pPr marL="0" marR="0" lvl="0" indent="0" defTabSz="914400" rtl="0" eaLnBrk="1" fontAlgn="auto" latinLnBrk="0" hangingPunct="1">
                <a:lnSpc>
                  <a:spcPct val="100000"/>
                </a:lnSpc>
                <a:spcBef>
                  <a:spcPts val="0"/>
                </a:spcBef>
                <a:spcAft>
                  <a:spcPts val="0"/>
                </a:spcAft>
                <a:buClrTx/>
                <a:buSzTx/>
                <a:buFontTx/>
                <a:buNone/>
                <a:tabLst/>
                <a:defRPr/>
              </a:pPr>
              <a:t>29</a:t>
            </a:fld>
            <a:endParaRPr kumimoji="0" lang="fr-FR" sz="1000" b="0" i="0" u="none" strike="noStrike" kern="1200" cap="none" spc="0" normalizeH="0" baseline="0" noProof="0" dirty="0">
              <a:ln>
                <a:noFill/>
              </a:ln>
              <a:solidFill>
                <a:srgbClr val="63666A"/>
              </a:solidFill>
              <a:effectLst/>
              <a:uLnTx/>
              <a:uFillTx/>
              <a:latin typeface="Malgun Gothic"/>
              <a:ea typeface="+mn-ea"/>
              <a:cs typeface="+mn-cs"/>
            </a:endParaRPr>
          </a:p>
        </p:txBody>
      </p:sp>
      <p:sp>
        <p:nvSpPr>
          <p:cNvPr id="3" name="BJPseudoFooter">
            <a:extLst>
              <a:ext uri="{FF2B5EF4-FFF2-40B4-BE49-F238E27FC236}">
                <a16:creationId xmlns:a16="http://schemas.microsoft.com/office/drawing/2014/main" id="{E8F9FE01-DC53-4937-9FAD-23300B839F42}"/>
              </a:ext>
            </a:extLst>
          </p:cNvPr>
          <p:cNvSpPr txBox="1"/>
          <p:nvPr>
            <p:custDataLst>
              <p:tags r:id="rId3"/>
            </p:custDataLst>
          </p:nvPr>
        </p:nvSpPr>
        <p:spPr>
          <a:xfrm>
            <a:off x="127000" y="6737578"/>
            <a:ext cx="11938000" cy="107722"/>
          </a:xfrm>
          <a:prstGeom prst="rect">
            <a:avLst/>
          </a:prstGeom>
          <a:noFill/>
        </p:spPr>
        <p:txBody>
          <a:bodyPr vert="horz"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 </a:t>
            </a:r>
            <a:endParaRPr kumimoji="0" lang="de-DE" sz="1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grpSp>
        <p:nvGrpSpPr>
          <p:cNvPr id="47" name="Groupe 46">
            <a:extLst>
              <a:ext uri="{FF2B5EF4-FFF2-40B4-BE49-F238E27FC236}">
                <a16:creationId xmlns:a16="http://schemas.microsoft.com/office/drawing/2014/main" id="{57D5FAD6-3223-4531-A8A1-7E9F02842D13}"/>
              </a:ext>
            </a:extLst>
          </p:cNvPr>
          <p:cNvGrpSpPr/>
          <p:nvPr/>
        </p:nvGrpSpPr>
        <p:grpSpPr>
          <a:xfrm>
            <a:off x="2158212" y="5162907"/>
            <a:ext cx="7722412" cy="763736"/>
            <a:chOff x="592916" y="1161597"/>
            <a:chExt cx="9549705" cy="763736"/>
          </a:xfrm>
        </p:grpSpPr>
        <p:sp>
          <p:nvSpPr>
            <p:cNvPr id="48" name="Rectangle 47">
              <a:extLst>
                <a:ext uri="{FF2B5EF4-FFF2-40B4-BE49-F238E27FC236}">
                  <a16:creationId xmlns:a16="http://schemas.microsoft.com/office/drawing/2014/main" id="{D00C917F-E47D-42D9-9B2D-8997685D5011}"/>
                </a:ext>
              </a:extLst>
            </p:cNvPr>
            <p:cNvSpPr/>
            <p:nvPr/>
          </p:nvSpPr>
          <p:spPr>
            <a:xfrm>
              <a:off x="1153213" y="1161597"/>
              <a:ext cx="8989408" cy="7637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ECECEC"/>
                </a:solidFill>
                <a:effectLst/>
                <a:uLnTx/>
                <a:uFillTx/>
                <a:latin typeface="Malgun Gothic"/>
                <a:ea typeface="+mn-ea"/>
                <a:cs typeface="+mn-cs"/>
              </a:endParaRPr>
            </a:p>
          </p:txBody>
        </p:sp>
        <p:sp>
          <p:nvSpPr>
            <p:cNvPr id="49" name="Rectangle 48">
              <a:extLst>
                <a:ext uri="{FF2B5EF4-FFF2-40B4-BE49-F238E27FC236}">
                  <a16:creationId xmlns:a16="http://schemas.microsoft.com/office/drawing/2014/main" id="{9B7B3E65-9A41-4C57-981F-4BB3A7881E4B}"/>
                </a:ext>
              </a:extLst>
            </p:cNvPr>
            <p:cNvSpPr/>
            <p:nvPr/>
          </p:nvSpPr>
          <p:spPr>
            <a:xfrm>
              <a:off x="1677610" y="1355924"/>
              <a:ext cx="8136138" cy="380480"/>
            </a:xfrm>
            <a:prstGeom prst="rect">
              <a:avLst/>
            </a:prstGeom>
          </p:spPr>
          <p:txBody>
            <a:bodyPr wrap="square" lIns="36000" tIns="36000" rIns="36000" bIns="3600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i="0" u="none" strike="noStrike" kern="1200" cap="none" spc="0" normalizeH="0" baseline="0" dirty="0">
                  <a:ln>
                    <a:noFill/>
                  </a:ln>
                  <a:solidFill>
                    <a:schemeClr val="bg2">
                      <a:lumMod val="75000"/>
                    </a:schemeClr>
                  </a:solidFill>
                  <a:effectLst/>
                  <a:uLnTx/>
                  <a:uFillTx/>
                  <a:ea typeface="Malgun Gothic" panose="020B0503020000020004" pitchFamily="34" charset="-127"/>
                  <a:cs typeface="+mn-cs"/>
                </a:rPr>
                <a:t>Conclusion</a:t>
              </a:r>
              <a:endParaRPr kumimoji="0" lang="fr-FR" sz="2800" i="0" u="none" strike="noStrike" kern="0" cap="none" spc="0" normalizeH="0" baseline="0" dirty="0">
                <a:ln>
                  <a:noFill/>
                </a:ln>
                <a:solidFill>
                  <a:schemeClr val="bg2">
                    <a:lumMod val="75000"/>
                  </a:schemeClr>
                </a:solidFill>
                <a:effectLst/>
                <a:uLnTx/>
                <a:uFillTx/>
                <a:ea typeface="Malgun Gothic" panose="020B0503020000020004" pitchFamily="34" charset="-127"/>
                <a:cs typeface="+mn-cs"/>
              </a:endParaRPr>
            </a:p>
          </p:txBody>
        </p:sp>
        <p:sp>
          <p:nvSpPr>
            <p:cNvPr id="50" name="Rectangle 49">
              <a:extLst>
                <a:ext uri="{FF2B5EF4-FFF2-40B4-BE49-F238E27FC236}">
                  <a16:creationId xmlns:a16="http://schemas.microsoft.com/office/drawing/2014/main" id="{0AB8641E-D789-4AB5-98FE-136EE7A9B73A}"/>
                </a:ext>
              </a:extLst>
            </p:cNvPr>
            <p:cNvSpPr/>
            <p:nvPr/>
          </p:nvSpPr>
          <p:spPr>
            <a:xfrm>
              <a:off x="592916" y="1272576"/>
              <a:ext cx="769620" cy="539408"/>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kern="0" dirty="0">
                  <a:solidFill>
                    <a:prstClr val="white"/>
                  </a:solidFill>
                  <a:latin typeface="Malgun Gothic" panose="020B0503020000020004" pitchFamily="34" charset="-127"/>
                  <a:ea typeface="Malgun Gothic" panose="020B0503020000020004" pitchFamily="34" charset="-127"/>
                </a:rPr>
                <a:t>5</a:t>
              </a:r>
              <a:endParaRPr kumimoji="0" lang="fr-FR" sz="2000" b="0" i="0" u="none" strike="noStrike" kern="0" cap="none" spc="0" normalizeH="0" baseline="0" noProof="0" dirty="0">
                <a:ln>
                  <a:noFill/>
                </a:ln>
                <a:solidFill>
                  <a:prstClr val="white"/>
                </a:solidFill>
                <a:effectLst/>
                <a:uLnTx/>
                <a:uFillTx/>
                <a:latin typeface="Malgun Gothic" panose="020B0503020000020004" pitchFamily="34" charset="-127"/>
                <a:ea typeface="Malgun Gothic" panose="020B0503020000020004" pitchFamily="34" charset="-127"/>
                <a:cs typeface="+mn-cs"/>
              </a:endParaRPr>
            </a:p>
          </p:txBody>
        </p:sp>
      </p:grpSp>
      <p:grpSp>
        <p:nvGrpSpPr>
          <p:cNvPr id="34" name="Groupe 24">
            <a:extLst>
              <a:ext uri="{FF2B5EF4-FFF2-40B4-BE49-F238E27FC236}">
                <a16:creationId xmlns:a16="http://schemas.microsoft.com/office/drawing/2014/main" id="{A3D05FAE-BBFB-40AF-9A63-638CE511E344}"/>
              </a:ext>
            </a:extLst>
          </p:cNvPr>
          <p:cNvGrpSpPr/>
          <p:nvPr/>
        </p:nvGrpSpPr>
        <p:grpSpPr>
          <a:xfrm>
            <a:off x="2171101" y="2513401"/>
            <a:ext cx="7709525" cy="763736"/>
            <a:chOff x="592916" y="1161597"/>
            <a:chExt cx="9547189" cy="763736"/>
          </a:xfrm>
        </p:grpSpPr>
        <p:sp>
          <p:nvSpPr>
            <p:cNvPr id="35" name="Rectangle 34">
              <a:extLst>
                <a:ext uri="{FF2B5EF4-FFF2-40B4-BE49-F238E27FC236}">
                  <a16:creationId xmlns:a16="http://schemas.microsoft.com/office/drawing/2014/main" id="{B800D7BB-2EDD-42CB-ACCA-8E94E8FA39AF}"/>
                </a:ext>
              </a:extLst>
            </p:cNvPr>
            <p:cNvSpPr/>
            <p:nvPr/>
          </p:nvSpPr>
          <p:spPr>
            <a:xfrm>
              <a:off x="1153213" y="1161597"/>
              <a:ext cx="8986892" cy="7637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ECECEC"/>
                </a:solidFill>
                <a:effectLst/>
                <a:uLnTx/>
                <a:uFillTx/>
                <a:latin typeface="Malgun Gothic"/>
                <a:ea typeface="+mn-ea"/>
                <a:cs typeface="+mn-cs"/>
              </a:endParaRPr>
            </a:p>
          </p:txBody>
        </p:sp>
        <p:sp>
          <p:nvSpPr>
            <p:cNvPr id="36" name="Rectangle 35">
              <a:extLst>
                <a:ext uri="{FF2B5EF4-FFF2-40B4-BE49-F238E27FC236}">
                  <a16:creationId xmlns:a16="http://schemas.microsoft.com/office/drawing/2014/main" id="{A114892F-C56E-43DB-9556-4DE30F3CAB67}"/>
                </a:ext>
              </a:extLst>
            </p:cNvPr>
            <p:cNvSpPr/>
            <p:nvPr/>
          </p:nvSpPr>
          <p:spPr>
            <a:xfrm>
              <a:off x="1677610" y="1355924"/>
              <a:ext cx="8167647" cy="380480"/>
            </a:xfrm>
            <a:prstGeom prst="rect">
              <a:avLst/>
            </a:prstGeom>
          </p:spPr>
          <p:txBody>
            <a:bodyPr wrap="square" lIns="36000" tIns="36000" rIns="36000" bIns="3600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i="0" u="none" strike="noStrike" kern="1200" cap="none" spc="0" normalizeH="0" baseline="0" dirty="0">
                  <a:ln>
                    <a:noFill/>
                  </a:ln>
                  <a:solidFill>
                    <a:schemeClr val="bg2">
                      <a:lumMod val="75000"/>
                    </a:schemeClr>
                  </a:solidFill>
                  <a:effectLst/>
                  <a:uLnTx/>
                  <a:uFillTx/>
                  <a:ea typeface="Malgun Gothic" panose="020B0503020000020004" pitchFamily="34" charset="-127"/>
                  <a:cs typeface="+mn-cs"/>
                </a:rPr>
                <a:t>Sujet du PRI</a:t>
              </a:r>
              <a:endParaRPr kumimoji="0" lang="fr-FR" sz="2000" i="0" u="none" strike="noStrike" kern="0" cap="none" spc="0" normalizeH="0" baseline="0" dirty="0">
                <a:ln>
                  <a:noFill/>
                </a:ln>
                <a:solidFill>
                  <a:schemeClr val="bg2">
                    <a:lumMod val="75000"/>
                  </a:schemeClr>
                </a:solidFill>
                <a:effectLst/>
                <a:uLnTx/>
                <a:uFillTx/>
                <a:ea typeface="Malgun Gothic" panose="020B0503020000020004" pitchFamily="34" charset="-127"/>
                <a:cs typeface="+mn-cs"/>
              </a:endParaRPr>
            </a:p>
          </p:txBody>
        </p:sp>
        <p:sp>
          <p:nvSpPr>
            <p:cNvPr id="51" name="Rectangle 50">
              <a:extLst>
                <a:ext uri="{FF2B5EF4-FFF2-40B4-BE49-F238E27FC236}">
                  <a16:creationId xmlns:a16="http://schemas.microsoft.com/office/drawing/2014/main" id="{1E85FB98-740E-4ACC-A8B2-06678C57F8BE}"/>
                </a:ext>
              </a:extLst>
            </p:cNvPr>
            <p:cNvSpPr/>
            <p:nvPr/>
          </p:nvSpPr>
          <p:spPr>
            <a:xfrm>
              <a:off x="592916" y="1272576"/>
              <a:ext cx="769620" cy="539408"/>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solidFill>
                    <a:prstClr val="white"/>
                  </a:solidFill>
                  <a:effectLst/>
                  <a:uLnTx/>
                  <a:uFillTx/>
                  <a:latin typeface="Malgun Gothic" panose="020B0503020000020004" pitchFamily="34" charset="-127"/>
                  <a:ea typeface="Malgun Gothic" panose="020B0503020000020004" pitchFamily="34" charset="-127"/>
                  <a:cs typeface="+mn-cs"/>
                </a:rPr>
                <a:t>2</a:t>
              </a:r>
            </a:p>
          </p:txBody>
        </p:sp>
      </p:grpSp>
      <p:grpSp>
        <p:nvGrpSpPr>
          <p:cNvPr id="22" name="Groupe 21">
            <a:extLst>
              <a:ext uri="{FF2B5EF4-FFF2-40B4-BE49-F238E27FC236}">
                <a16:creationId xmlns:a16="http://schemas.microsoft.com/office/drawing/2014/main" id="{9911A520-287F-4EB3-B569-39737C3F3D6F}"/>
              </a:ext>
            </a:extLst>
          </p:cNvPr>
          <p:cNvGrpSpPr/>
          <p:nvPr/>
        </p:nvGrpSpPr>
        <p:grpSpPr>
          <a:xfrm>
            <a:off x="2171101" y="1672481"/>
            <a:ext cx="7709527" cy="763736"/>
            <a:chOff x="592916" y="1161597"/>
            <a:chExt cx="9547191" cy="763736"/>
          </a:xfrm>
        </p:grpSpPr>
        <p:sp>
          <p:nvSpPr>
            <p:cNvPr id="23" name="Rectangle 22">
              <a:extLst>
                <a:ext uri="{FF2B5EF4-FFF2-40B4-BE49-F238E27FC236}">
                  <a16:creationId xmlns:a16="http://schemas.microsoft.com/office/drawing/2014/main" id="{DD8175EC-F149-4B43-9E9E-BBB529102837}"/>
                </a:ext>
              </a:extLst>
            </p:cNvPr>
            <p:cNvSpPr/>
            <p:nvPr/>
          </p:nvSpPr>
          <p:spPr>
            <a:xfrm>
              <a:off x="1153214" y="1161597"/>
              <a:ext cx="8986893" cy="7637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ECECEC"/>
                </a:solidFill>
                <a:effectLst/>
                <a:uLnTx/>
                <a:uFillTx/>
                <a:latin typeface="Malgun Gothic"/>
                <a:ea typeface="+mn-ea"/>
                <a:cs typeface="+mn-cs"/>
              </a:endParaRPr>
            </a:p>
          </p:txBody>
        </p:sp>
        <p:sp>
          <p:nvSpPr>
            <p:cNvPr id="24" name="Rectangle 23">
              <a:extLst>
                <a:ext uri="{FF2B5EF4-FFF2-40B4-BE49-F238E27FC236}">
                  <a16:creationId xmlns:a16="http://schemas.microsoft.com/office/drawing/2014/main" id="{31099B07-03A4-4B07-8AAF-A2E2096C5D9B}"/>
                </a:ext>
              </a:extLst>
            </p:cNvPr>
            <p:cNvSpPr/>
            <p:nvPr/>
          </p:nvSpPr>
          <p:spPr>
            <a:xfrm>
              <a:off x="1677612" y="1355924"/>
              <a:ext cx="8167646" cy="380480"/>
            </a:xfrm>
            <a:prstGeom prst="rect">
              <a:avLst/>
            </a:prstGeom>
          </p:spPr>
          <p:txBody>
            <a:bodyPr wrap="square" lIns="36000" tIns="36000" rIns="36000" bIns="3600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i="0" u="none" strike="noStrike" kern="1200" cap="none" spc="0" normalizeH="0" baseline="0" dirty="0">
                  <a:ln>
                    <a:noFill/>
                  </a:ln>
                  <a:solidFill>
                    <a:schemeClr val="bg2">
                      <a:lumMod val="75000"/>
                    </a:schemeClr>
                  </a:solidFill>
                  <a:effectLst/>
                  <a:uLnTx/>
                  <a:uFillTx/>
                  <a:ea typeface="Malgun Gothic" panose="020B0503020000020004" pitchFamily="34" charset="-127"/>
                  <a:cs typeface="+mn-cs"/>
                </a:rPr>
                <a:t>Contexte</a:t>
              </a:r>
              <a:endParaRPr kumimoji="0" lang="fr-FR" sz="2000" i="0" u="none" strike="noStrike" kern="0" cap="none" spc="0" normalizeH="0" baseline="0" dirty="0">
                <a:ln>
                  <a:noFill/>
                </a:ln>
                <a:solidFill>
                  <a:schemeClr val="bg2">
                    <a:lumMod val="75000"/>
                  </a:schemeClr>
                </a:solidFill>
                <a:effectLst/>
                <a:uLnTx/>
                <a:uFillTx/>
                <a:ea typeface="Malgun Gothic" panose="020B0503020000020004" pitchFamily="34" charset="-127"/>
                <a:cs typeface="+mn-cs"/>
              </a:endParaRPr>
            </a:p>
          </p:txBody>
        </p:sp>
        <p:sp>
          <p:nvSpPr>
            <p:cNvPr id="25" name="Rectangle 24">
              <a:extLst>
                <a:ext uri="{FF2B5EF4-FFF2-40B4-BE49-F238E27FC236}">
                  <a16:creationId xmlns:a16="http://schemas.microsoft.com/office/drawing/2014/main" id="{7C6F3DC1-8DDA-4C6A-9FD4-762643CC499B}"/>
                </a:ext>
              </a:extLst>
            </p:cNvPr>
            <p:cNvSpPr/>
            <p:nvPr/>
          </p:nvSpPr>
          <p:spPr>
            <a:xfrm>
              <a:off x="592916" y="1272576"/>
              <a:ext cx="769620" cy="539408"/>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kern="0" dirty="0">
                  <a:solidFill>
                    <a:prstClr val="white"/>
                  </a:solidFill>
                  <a:latin typeface="Malgun Gothic" panose="020B0503020000020004" pitchFamily="34" charset="-127"/>
                  <a:ea typeface="Malgun Gothic" panose="020B0503020000020004" pitchFamily="34" charset="-127"/>
                </a:rPr>
                <a:t>1</a:t>
              </a:r>
              <a:endParaRPr kumimoji="0" lang="fr-FR" sz="2000" b="0" i="0" u="none" strike="noStrike" kern="0" cap="none" spc="0" normalizeH="0" baseline="0" noProof="0" dirty="0">
                <a:ln>
                  <a:noFill/>
                </a:ln>
                <a:solidFill>
                  <a:prstClr val="white"/>
                </a:solidFill>
                <a:effectLst/>
                <a:uLnTx/>
                <a:uFillTx/>
                <a:latin typeface="Malgun Gothic" panose="020B0503020000020004" pitchFamily="34" charset="-127"/>
                <a:ea typeface="Malgun Gothic" panose="020B0503020000020004" pitchFamily="34" charset="-127"/>
                <a:cs typeface="+mn-cs"/>
              </a:endParaRPr>
            </a:p>
          </p:txBody>
        </p:sp>
      </p:grpSp>
      <p:grpSp>
        <p:nvGrpSpPr>
          <p:cNvPr id="54" name="Groupe 24">
            <a:extLst>
              <a:ext uri="{FF2B5EF4-FFF2-40B4-BE49-F238E27FC236}">
                <a16:creationId xmlns:a16="http://schemas.microsoft.com/office/drawing/2014/main" id="{2019FB29-5DD2-4281-88C6-E358457D68C2}"/>
              </a:ext>
            </a:extLst>
          </p:cNvPr>
          <p:cNvGrpSpPr/>
          <p:nvPr/>
        </p:nvGrpSpPr>
        <p:grpSpPr>
          <a:xfrm>
            <a:off x="2171101" y="3400732"/>
            <a:ext cx="7709525" cy="763736"/>
            <a:chOff x="592916" y="1161597"/>
            <a:chExt cx="9547189" cy="763736"/>
          </a:xfrm>
        </p:grpSpPr>
        <p:sp>
          <p:nvSpPr>
            <p:cNvPr id="55" name="Rectangle 54">
              <a:extLst>
                <a:ext uri="{FF2B5EF4-FFF2-40B4-BE49-F238E27FC236}">
                  <a16:creationId xmlns:a16="http://schemas.microsoft.com/office/drawing/2014/main" id="{83418C9C-08F7-45EB-ADA5-356D832986E7}"/>
                </a:ext>
              </a:extLst>
            </p:cNvPr>
            <p:cNvSpPr/>
            <p:nvPr/>
          </p:nvSpPr>
          <p:spPr>
            <a:xfrm>
              <a:off x="1153213" y="1161597"/>
              <a:ext cx="8986892" cy="7637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ECECEC"/>
                </a:solidFill>
                <a:effectLst/>
                <a:uLnTx/>
                <a:uFillTx/>
                <a:latin typeface="Malgun Gothic"/>
                <a:ea typeface="+mn-ea"/>
                <a:cs typeface="+mn-cs"/>
              </a:endParaRPr>
            </a:p>
          </p:txBody>
        </p:sp>
        <p:sp>
          <p:nvSpPr>
            <p:cNvPr id="56" name="Rectangle 55">
              <a:extLst>
                <a:ext uri="{FF2B5EF4-FFF2-40B4-BE49-F238E27FC236}">
                  <a16:creationId xmlns:a16="http://schemas.microsoft.com/office/drawing/2014/main" id="{FC38B1B5-8D10-42B6-8838-F69EAE3C9B3B}"/>
                </a:ext>
              </a:extLst>
            </p:cNvPr>
            <p:cNvSpPr/>
            <p:nvPr/>
          </p:nvSpPr>
          <p:spPr>
            <a:xfrm>
              <a:off x="1677610" y="1355924"/>
              <a:ext cx="8167647" cy="380480"/>
            </a:xfrm>
            <a:prstGeom prst="rect">
              <a:avLst/>
            </a:prstGeom>
          </p:spPr>
          <p:txBody>
            <a:bodyPr wrap="square" lIns="36000" tIns="36000" rIns="36000" bIns="3600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i="0" u="none" strike="noStrike" kern="1200" cap="none" spc="0" normalizeH="0" baseline="0" dirty="0">
                  <a:ln>
                    <a:noFill/>
                  </a:ln>
                  <a:solidFill>
                    <a:schemeClr val="bg2">
                      <a:lumMod val="75000"/>
                    </a:schemeClr>
                  </a:solidFill>
                  <a:effectLst/>
                  <a:uLnTx/>
                  <a:uFillTx/>
                  <a:ea typeface="Malgun Gothic" panose="020B0503020000020004" pitchFamily="34" charset="-127"/>
                  <a:cs typeface="+mn-cs"/>
                </a:rPr>
                <a:t>Présentation du travail effectué</a:t>
              </a:r>
              <a:endParaRPr kumimoji="0" lang="fr-FR" sz="2000" i="0" u="none" strike="noStrike" kern="0" cap="none" spc="0" normalizeH="0" baseline="0" dirty="0">
                <a:ln>
                  <a:noFill/>
                </a:ln>
                <a:solidFill>
                  <a:schemeClr val="bg2">
                    <a:lumMod val="75000"/>
                  </a:schemeClr>
                </a:solidFill>
                <a:effectLst/>
                <a:uLnTx/>
                <a:uFillTx/>
                <a:ea typeface="Malgun Gothic" panose="020B0503020000020004" pitchFamily="34" charset="-127"/>
                <a:cs typeface="+mn-cs"/>
              </a:endParaRPr>
            </a:p>
          </p:txBody>
        </p:sp>
        <p:sp>
          <p:nvSpPr>
            <p:cNvPr id="57" name="Rectangle 56">
              <a:extLst>
                <a:ext uri="{FF2B5EF4-FFF2-40B4-BE49-F238E27FC236}">
                  <a16:creationId xmlns:a16="http://schemas.microsoft.com/office/drawing/2014/main" id="{29A8E5AC-D989-45ED-AB23-1836962A51A6}"/>
                </a:ext>
              </a:extLst>
            </p:cNvPr>
            <p:cNvSpPr/>
            <p:nvPr/>
          </p:nvSpPr>
          <p:spPr>
            <a:xfrm>
              <a:off x="592916" y="1272576"/>
              <a:ext cx="769620" cy="539408"/>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kern="0" dirty="0">
                  <a:solidFill>
                    <a:prstClr val="white"/>
                  </a:solidFill>
                  <a:latin typeface="Malgun Gothic" panose="020B0503020000020004" pitchFamily="34" charset="-127"/>
                  <a:ea typeface="Malgun Gothic" panose="020B0503020000020004" pitchFamily="34" charset="-127"/>
                </a:rPr>
                <a:t>3</a:t>
              </a:r>
              <a:endParaRPr kumimoji="0" lang="fr-FR" sz="2000" b="0" i="0" u="none" strike="noStrike" kern="0" cap="none" spc="0" normalizeH="0" baseline="0" noProof="0" dirty="0">
                <a:ln>
                  <a:noFill/>
                </a:ln>
                <a:solidFill>
                  <a:prstClr val="white"/>
                </a:solidFill>
                <a:effectLst/>
                <a:uLnTx/>
                <a:uFillTx/>
                <a:latin typeface="Malgun Gothic" panose="020B0503020000020004" pitchFamily="34" charset="-127"/>
                <a:ea typeface="Malgun Gothic" panose="020B0503020000020004" pitchFamily="34" charset="-127"/>
                <a:cs typeface="+mn-cs"/>
              </a:endParaRPr>
            </a:p>
          </p:txBody>
        </p:sp>
      </p:grpSp>
      <p:grpSp>
        <p:nvGrpSpPr>
          <p:cNvPr id="70" name="Groupe 24">
            <a:extLst>
              <a:ext uri="{FF2B5EF4-FFF2-40B4-BE49-F238E27FC236}">
                <a16:creationId xmlns:a16="http://schemas.microsoft.com/office/drawing/2014/main" id="{3E776888-B5BB-481E-8A19-CB1187410E35}"/>
              </a:ext>
            </a:extLst>
          </p:cNvPr>
          <p:cNvGrpSpPr/>
          <p:nvPr/>
        </p:nvGrpSpPr>
        <p:grpSpPr>
          <a:xfrm>
            <a:off x="2171099" y="4264957"/>
            <a:ext cx="7709525" cy="763736"/>
            <a:chOff x="592916" y="1161597"/>
            <a:chExt cx="9547189" cy="763736"/>
          </a:xfrm>
        </p:grpSpPr>
        <p:sp>
          <p:nvSpPr>
            <p:cNvPr id="71" name="Rectangle 70">
              <a:extLst>
                <a:ext uri="{FF2B5EF4-FFF2-40B4-BE49-F238E27FC236}">
                  <a16:creationId xmlns:a16="http://schemas.microsoft.com/office/drawing/2014/main" id="{239E635B-2C6C-47EE-A1AA-03A084C8866D}"/>
                </a:ext>
              </a:extLst>
            </p:cNvPr>
            <p:cNvSpPr/>
            <p:nvPr/>
          </p:nvSpPr>
          <p:spPr>
            <a:xfrm>
              <a:off x="1153213" y="1161597"/>
              <a:ext cx="8986892" cy="7637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ECECEC"/>
                </a:solidFill>
                <a:effectLst/>
                <a:uLnTx/>
                <a:uFillTx/>
                <a:latin typeface="Malgun Gothic"/>
                <a:ea typeface="+mn-ea"/>
                <a:cs typeface="+mn-cs"/>
              </a:endParaRPr>
            </a:p>
          </p:txBody>
        </p:sp>
        <p:sp>
          <p:nvSpPr>
            <p:cNvPr id="72" name="Rectangle 71">
              <a:extLst>
                <a:ext uri="{FF2B5EF4-FFF2-40B4-BE49-F238E27FC236}">
                  <a16:creationId xmlns:a16="http://schemas.microsoft.com/office/drawing/2014/main" id="{AC8BB84C-ED52-47A2-AED2-96E61606C8E0}"/>
                </a:ext>
              </a:extLst>
            </p:cNvPr>
            <p:cNvSpPr/>
            <p:nvPr/>
          </p:nvSpPr>
          <p:spPr>
            <a:xfrm>
              <a:off x="1677610" y="1294370"/>
              <a:ext cx="8167647" cy="503590"/>
            </a:xfrm>
            <a:prstGeom prst="rect">
              <a:avLst/>
            </a:prstGeom>
          </p:spPr>
          <p:txBody>
            <a:bodyPr wrap="square" lIns="36000" tIns="36000" rIns="36000" bIns="3600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dirty="0">
                  <a:ln>
                    <a:noFill/>
                  </a:ln>
                  <a:solidFill>
                    <a:srgbClr val="63666A"/>
                  </a:solidFill>
                  <a:effectLst/>
                  <a:uLnTx/>
                  <a:uFillTx/>
                  <a:ea typeface="Malgun Gothic" panose="020B0503020000020004" pitchFamily="34" charset="-127"/>
                  <a:cs typeface="+mn-cs"/>
                </a:rPr>
                <a:t>Résultats</a:t>
              </a:r>
              <a:endParaRPr kumimoji="0" lang="fr-FR" sz="2800" b="0" i="0" u="none" strike="noStrike" kern="0" cap="none" spc="0" normalizeH="0" baseline="0" dirty="0">
                <a:ln>
                  <a:noFill/>
                </a:ln>
                <a:solidFill>
                  <a:srgbClr val="63666A"/>
                </a:solidFill>
                <a:effectLst/>
                <a:uLnTx/>
                <a:uFillTx/>
                <a:ea typeface="Malgun Gothic" panose="020B0503020000020004" pitchFamily="34" charset="-127"/>
                <a:cs typeface="+mn-cs"/>
              </a:endParaRPr>
            </a:p>
          </p:txBody>
        </p:sp>
        <p:sp>
          <p:nvSpPr>
            <p:cNvPr id="73" name="Rectangle 72">
              <a:extLst>
                <a:ext uri="{FF2B5EF4-FFF2-40B4-BE49-F238E27FC236}">
                  <a16:creationId xmlns:a16="http://schemas.microsoft.com/office/drawing/2014/main" id="{99D1C354-7ECB-4FF1-845F-B28BB1591B55}"/>
                </a:ext>
              </a:extLst>
            </p:cNvPr>
            <p:cNvSpPr/>
            <p:nvPr/>
          </p:nvSpPr>
          <p:spPr>
            <a:xfrm>
              <a:off x="592916" y="1272576"/>
              <a:ext cx="769620" cy="539408"/>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0" dirty="0">
                  <a:solidFill>
                    <a:prstClr val="white"/>
                  </a:solidFill>
                  <a:latin typeface="Malgun Gothic" panose="020B0503020000020004" pitchFamily="34" charset="-127"/>
                  <a:ea typeface="Malgun Gothic" panose="020B0503020000020004" pitchFamily="34" charset="-127"/>
                </a:rPr>
                <a:t>4</a:t>
              </a:r>
              <a:endParaRPr kumimoji="0" lang="fr-FR" sz="2000" b="1" i="0" u="none" strike="noStrike" kern="0" cap="none" spc="0" normalizeH="0" baseline="0" noProof="0" dirty="0">
                <a:ln>
                  <a:noFill/>
                </a:ln>
                <a:solidFill>
                  <a:prstClr val="white"/>
                </a:solidFill>
                <a:effectLst/>
                <a:uLnTx/>
                <a:uFillTx/>
                <a:latin typeface="Malgun Gothic" panose="020B0503020000020004" pitchFamily="34" charset="-127"/>
                <a:ea typeface="Malgun Gothic" panose="020B0503020000020004" pitchFamily="34" charset="-127"/>
                <a:cs typeface="+mn-cs"/>
              </a:endParaRPr>
            </a:p>
          </p:txBody>
        </p:sp>
      </p:grpSp>
      <p:sp>
        <p:nvSpPr>
          <p:cNvPr id="7" name="Title 6">
            <a:extLst>
              <a:ext uri="{FF2B5EF4-FFF2-40B4-BE49-F238E27FC236}">
                <a16:creationId xmlns:a16="http://schemas.microsoft.com/office/drawing/2014/main" id="{FB944E8D-4B17-486A-B172-CE165CA980B1}"/>
              </a:ext>
            </a:extLst>
          </p:cNvPr>
          <p:cNvSpPr>
            <a:spLocks noGrp="1"/>
          </p:cNvSpPr>
          <p:nvPr>
            <p:ph type="title"/>
          </p:nvPr>
        </p:nvSpPr>
        <p:spPr/>
        <p:txBody>
          <a:bodyPr/>
          <a:lstStyle/>
          <a:p>
            <a:r>
              <a:rPr lang="fr-FR" dirty="0"/>
              <a:t>Ordre du jour</a:t>
            </a:r>
          </a:p>
        </p:txBody>
      </p:sp>
    </p:spTree>
    <p:extLst>
      <p:ext uri="{BB962C8B-B14F-4D97-AF65-F5344CB8AC3E}">
        <p14:creationId xmlns:p14="http://schemas.microsoft.com/office/powerpoint/2010/main" val="41467170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46A857A7-9026-45A4-8460-48CD2C99D68F}"/>
              </a:ext>
            </a:extLst>
          </p:cNvPr>
          <p:cNvSpPr>
            <a:spLocks noGrp="1"/>
          </p:cNvSpPr>
          <p:nvPr>
            <p:ph type="sldNum" sz="quarter" idx="12"/>
          </p:nvPr>
        </p:nvSpPr>
        <p:spPr>
          <a:xfrm>
            <a:off x="9448800" y="6492875"/>
            <a:ext cx="2743200" cy="365125"/>
          </a:xfrm>
        </p:spPr>
        <p:txBody>
          <a:bodyPr/>
          <a:lstStyle/>
          <a:p>
            <a:fld id="{27C6CCC6-2BE5-4E42-96A4-D1E8E81A3D8E}" type="slidenum">
              <a:rPr lang="de-DE" smtClean="0"/>
              <a:pPr/>
              <a:t>3</a:t>
            </a:fld>
            <a:endParaRPr lang="de-DE" dirty="0"/>
          </a:p>
        </p:txBody>
      </p:sp>
      <p:sp>
        <p:nvSpPr>
          <p:cNvPr id="3" name="Titre 2">
            <a:extLst>
              <a:ext uri="{FF2B5EF4-FFF2-40B4-BE49-F238E27FC236}">
                <a16:creationId xmlns:a16="http://schemas.microsoft.com/office/drawing/2014/main" id="{89F204F5-D3BF-45BB-BE48-AAB73AB47127}"/>
              </a:ext>
            </a:extLst>
          </p:cNvPr>
          <p:cNvSpPr>
            <a:spLocks noGrp="1"/>
          </p:cNvSpPr>
          <p:nvPr>
            <p:ph type="title"/>
          </p:nvPr>
        </p:nvSpPr>
        <p:spPr/>
        <p:txBody>
          <a:bodyPr>
            <a:normAutofit/>
          </a:bodyPr>
          <a:lstStyle/>
          <a:p>
            <a:r>
              <a:rPr lang="fr-FR" dirty="0">
                <a:latin typeface="Calibri" panose="020F0502020204030204" pitchFamily="34" charset="0"/>
              </a:rPr>
              <a:t>Réflexion sur les scénarii</a:t>
            </a:r>
            <a:endParaRPr lang="fr-FR" dirty="0"/>
          </a:p>
        </p:txBody>
      </p:sp>
      <p:sp>
        <p:nvSpPr>
          <p:cNvPr id="4" name="Rectangle 3">
            <a:extLst>
              <a:ext uri="{FF2B5EF4-FFF2-40B4-BE49-F238E27FC236}">
                <a16:creationId xmlns:a16="http://schemas.microsoft.com/office/drawing/2014/main" id="{9868BC25-EC27-4368-8D41-CF0DCFF761CF}"/>
              </a:ext>
            </a:extLst>
          </p:cNvPr>
          <p:cNvSpPr/>
          <p:nvPr/>
        </p:nvSpPr>
        <p:spPr>
          <a:xfrm>
            <a:off x="182217" y="1278037"/>
            <a:ext cx="11827566" cy="5570756"/>
          </a:xfrm>
          <a:prstGeom prst="rect">
            <a:avLst/>
          </a:prstGeom>
        </p:spPr>
        <p:txBody>
          <a:bodyPr wrap="square">
            <a:spAutoFit/>
          </a:bodyPr>
          <a:lstStyle/>
          <a:p>
            <a:endParaRPr lang="fr-FR" sz="1200" dirty="0">
              <a:solidFill>
                <a:srgbClr val="000000"/>
              </a:solidFill>
              <a:latin typeface="Calibri" panose="020F0502020204030204" pitchFamily="34" charset="0"/>
            </a:endParaRPr>
          </a:p>
          <a:p>
            <a:r>
              <a:rPr lang="fr-FR" sz="2400" b="1" dirty="0">
                <a:solidFill>
                  <a:srgbClr val="FF0000"/>
                </a:solidFill>
                <a:latin typeface="Calibri" panose="020F0502020204030204" pitchFamily="34" charset="0"/>
              </a:rPr>
              <a:t>1.Transformation en hydrocarbure par pyrolyse</a:t>
            </a:r>
            <a:endParaRPr lang="fr-FR" sz="2400" dirty="0">
              <a:solidFill>
                <a:srgbClr val="FF0000"/>
              </a:solidFill>
              <a:latin typeface="Calibri" panose="020F0502020204030204" pitchFamily="34" charset="0"/>
            </a:endParaRPr>
          </a:p>
          <a:p>
            <a:endParaRPr lang="fr-FR" sz="2400" dirty="0">
              <a:latin typeface="Calibri" panose="020F0502020204030204" pitchFamily="34" charset="0"/>
            </a:endParaRPr>
          </a:p>
          <a:p>
            <a:endParaRPr lang="fr-FR" sz="2400" dirty="0">
              <a:latin typeface="Calibri" panose="020F0502020204030204" pitchFamily="34" charset="0"/>
            </a:endParaRPr>
          </a:p>
          <a:p>
            <a:endParaRPr lang="fr-FR" sz="2400" dirty="0">
              <a:latin typeface="Calibri" panose="020F0502020204030204" pitchFamily="34" charset="0"/>
            </a:endParaRPr>
          </a:p>
          <a:p>
            <a:r>
              <a:rPr lang="fr-FR" dirty="0">
                <a:latin typeface="Calibri" panose="020F0502020204030204" pitchFamily="34" charset="0"/>
              </a:rPr>
              <a:t>-Inclure construction de l'usine ? Maintenance? Gestion des déchets résiduels?</a:t>
            </a:r>
          </a:p>
          <a:p>
            <a:endParaRPr lang="fr-FR" sz="800" dirty="0">
              <a:latin typeface="Calibri" panose="020F0502020204030204" pitchFamily="34" charset="0"/>
            </a:endParaRPr>
          </a:p>
          <a:p>
            <a:r>
              <a:rPr lang="fr-FR" sz="2400" dirty="0">
                <a:solidFill>
                  <a:srgbClr val="FF0000"/>
                </a:solidFill>
                <a:latin typeface="Calibri" panose="020F0502020204030204" pitchFamily="34" charset="0"/>
              </a:rPr>
              <a:t>2.</a:t>
            </a:r>
            <a:r>
              <a:rPr lang="fr-FR" sz="2400" b="1" dirty="0">
                <a:solidFill>
                  <a:srgbClr val="FF0000"/>
                </a:solidFill>
                <a:latin typeface="Calibri" panose="020F0502020204030204" pitchFamily="34" charset="0"/>
              </a:rPr>
              <a:t>Recyclage "classique"</a:t>
            </a:r>
            <a:endParaRPr lang="fr-FR" sz="2400" dirty="0">
              <a:solidFill>
                <a:srgbClr val="FF0000"/>
              </a:solidFill>
              <a:latin typeface="Calibri" panose="020F0502020204030204" pitchFamily="34" charset="0"/>
            </a:endParaRPr>
          </a:p>
          <a:p>
            <a:r>
              <a:rPr lang="fr-FR" dirty="0">
                <a:latin typeface="Calibri" panose="020F0502020204030204" pitchFamily="34" charset="0"/>
              </a:rPr>
              <a:t>-Définir lieux de transport plus précisément</a:t>
            </a:r>
          </a:p>
          <a:p>
            <a:r>
              <a:rPr lang="fr-FR" dirty="0">
                <a:latin typeface="Calibri" panose="020F0502020204030204" pitchFamily="34" charset="0"/>
              </a:rPr>
              <a:t>-Pas de prise en compte du véritable recyclage, est-ce toujours comparable?</a:t>
            </a:r>
          </a:p>
          <a:p>
            <a:r>
              <a:rPr lang="fr-FR" dirty="0">
                <a:latin typeface="Calibri" panose="020F0502020204030204" pitchFamily="34" charset="0"/>
              </a:rPr>
              <a:t>-Inclure achat des hydrocarbures?</a:t>
            </a:r>
          </a:p>
          <a:p>
            <a:endParaRPr lang="fr-FR" dirty="0">
              <a:latin typeface="Calibri" panose="020F0502020204030204" pitchFamily="34" charset="0"/>
            </a:endParaRPr>
          </a:p>
          <a:p>
            <a:endParaRPr lang="fr-FR" dirty="0">
              <a:latin typeface="Calibri" panose="020F0502020204030204" pitchFamily="34" charset="0"/>
            </a:endParaRPr>
          </a:p>
          <a:p>
            <a:endParaRPr lang="fr-FR" dirty="0"/>
          </a:p>
          <a:p>
            <a:endParaRPr lang="fr-FR" sz="800" dirty="0"/>
          </a:p>
          <a:p>
            <a:r>
              <a:rPr lang="fr-FR" b="1" dirty="0"/>
              <a:t>3</a:t>
            </a:r>
            <a:r>
              <a:rPr lang="fr-FR" sz="1600" b="1" dirty="0"/>
              <a:t>.Combustion à l'air libre</a:t>
            </a:r>
            <a:endParaRPr lang="fr-FR" sz="1600" dirty="0"/>
          </a:p>
          <a:p>
            <a:r>
              <a:rPr lang="fr-FR" sz="1600" dirty="0"/>
              <a:t>-Quelle quantité de déchets plastiques? Identique à pyrolyse ou tous les déchets plastiques?</a:t>
            </a:r>
          </a:p>
          <a:p>
            <a:r>
              <a:rPr lang="fr-FR" sz="1600" dirty="0"/>
              <a:t>4.</a:t>
            </a:r>
            <a:r>
              <a:rPr lang="fr-FR" sz="1600" b="1" dirty="0"/>
              <a:t>Décharges sauvages</a:t>
            </a:r>
            <a:endParaRPr lang="fr-FR" sz="1600" dirty="0"/>
          </a:p>
          <a:p>
            <a:r>
              <a:rPr lang="fr-FR" sz="1600" dirty="0"/>
              <a:t>-représentation de la situation actuelle ? Y a-t-il des données suffisantes pour évaluer impact?</a:t>
            </a:r>
          </a:p>
          <a:p>
            <a:r>
              <a:rPr lang="fr-FR" sz="1600" dirty="0"/>
              <a:t>5.</a:t>
            </a:r>
            <a:r>
              <a:rPr lang="fr-FR" sz="1600" b="1" dirty="0"/>
              <a:t>Recyclage "local"</a:t>
            </a:r>
            <a:endParaRPr lang="fr-FR" sz="1600" dirty="0">
              <a:latin typeface="Calibri" panose="020F0502020204030204" pitchFamily="34" charset="0"/>
            </a:endParaRPr>
          </a:p>
        </p:txBody>
      </p:sp>
      <p:sp>
        <p:nvSpPr>
          <p:cNvPr id="7" name="ZoneTexte 6">
            <a:extLst>
              <a:ext uri="{FF2B5EF4-FFF2-40B4-BE49-F238E27FC236}">
                <a16:creationId xmlns:a16="http://schemas.microsoft.com/office/drawing/2014/main" id="{77DF9B40-47D9-42FD-8D67-4AC25DA9137E}"/>
              </a:ext>
            </a:extLst>
          </p:cNvPr>
          <p:cNvSpPr txBox="1"/>
          <p:nvPr/>
        </p:nvSpPr>
        <p:spPr>
          <a:xfrm>
            <a:off x="347872" y="2070205"/>
            <a:ext cx="1371599" cy="584775"/>
          </a:xfrm>
          <a:prstGeom prst="rect">
            <a:avLst/>
          </a:prstGeom>
          <a:noFill/>
          <a:ln>
            <a:solidFill>
              <a:schemeClr val="accent1"/>
            </a:solidFill>
          </a:ln>
        </p:spPr>
        <p:txBody>
          <a:bodyPr wrap="square" rtlCol="0">
            <a:spAutoFit/>
          </a:bodyPr>
          <a:lstStyle/>
          <a:p>
            <a:pPr algn="ctr"/>
            <a:r>
              <a:rPr lang="fr-FR" sz="1600" dirty="0"/>
              <a:t>Collecte des déchets</a:t>
            </a:r>
          </a:p>
        </p:txBody>
      </p:sp>
      <p:sp>
        <p:nvSpPr>
          <p:cNvPr id="8" name="ZoneTexte 7">
            <a:extLst>
              <a:ext uri="{FF2B5EF4-FFF2-40B4-BE49-F238E27FC236}">
                <a16:creationId xmlns:a16="http://schemas.microsoft.com/office/drawing/2014/main" id="{F27268A3-4053-4134-A746-B5EB1BC0621C}"/>
              </a:ext>
            </a:extLst>
          </p:cNvPr>
          <p:cNvSpPr txBox="1"/>
          <p:nvPr/>
        </p:nvSpPr>
        <p:spPr>
          <a:xfrm>
            <a:off x="1918255" y="2071839"/>
            <a:ext cx="1371599" cy="584775"/>
          </a:xfrm>
          <a:prstGeom prst="rect">
            <a:avLst/>
          </a:prstGeom>
          <a:noFill/>
          <a:ln>
            <a:solidFill>
              <a:schemeClr val="accent1"/>
            </a:solidFill>
          </a:ln>
        </p:spPr>
        <p:txBody>
          <a:bodyPr wrap="square" rtlCol="0">
            <a:spAutoFit/>
          </a:bodyPr>
          <a:lstStyle/>
          <a:p>
            <a:pPr algn="ctr"/>
            <a:r>
              <a:rPr lang="fr-FR" sz="1600" dirty="0"/>
              <a:t>Tri des déchets</a:t>
            </a:r>
          </a:p>
        </p:txBody>
      </p:sp>
      <p:sp>
        <p:nvSpPr>
          <p:cNvPr id="9" name="ZoneTexte 8">
            <a:extLst>
              <a:ext uri="{FF2B5EF4-FFF2-40B4-BE49-F238E27FC236}">
                <a16:creationId xmlns:a16="http://schemas.microsoft.com/office/drawing/2014/main" id="{33A202CA-A0DA-41BD-9E7E-1A291B3CB8EB}"/>
              </a:ext>
            </a:extLst>
          </p:cNvPr>
          <p:cNvSpPr txBox="1"/>
          <p:nvPr/>
        </p:nvSpPr>
        <p:spPr>
          <a:xfrm>
            <a:off x="3466842" y="2061498"/>
            <a:ext cx="1371599" cy="584775"/>
          </a:xfrm>
          <a:prstGeom prst="rect">
            <a:avLst/>
          </a:prstGeom>
          <a:noFill/>
          <a:ln>
            <a:solidFill>
              <a:schemeClr val="accent1"/>
            </a:solidFill>
          </a:ln>
        </p:spPr>
        <p:txBody>
          <a:bodyPr wrap="square" rtlCol="0">
            <a:spAutoFit/>
          </a:bodyPr>
          <a:lstStyle/>
          <a:p>
            <a:pPr algn="ctr"/>
            <a:r>
              <a:rPr lang="fr-FR" sz="1600" dirty="0"/>
              <a:t>Transport des déchets</a:t>
            </a:r>
          </a:p>
        </p:txBody>
      </p:sp>
      <p:sp>
        <p:nvSpPr>
          <p:cNvPr id="10" name="ZoneTexte 9">
            <a:extLst>
              <a:ext uri="{FF2B5EF4-FFF2-40B4-BE49-F238E27FC236}">
                <a16:creationId xmlns:a16="http://schemas.microsoft.com/office/drawing/2014/main" id="{24A2CBAC-C363-4C01-8F0E-4846010906E2}"/>
              </a:ext>
            </a:extLst>
          </p:cNvPr>
          <p:cNvSpPr txBox="1"/>
          <p:nvPr/>
        </p:nvSpPr>
        <p:spPr>
          <a:xfrm>
            <a:off x="5076981" y="2070205"/>
            <a:ext cx="1819382" cy="584775"/>
          </a:xfrm>
          <a:prstGeom prst="rect">
            <a:avLst/>
          </a:prstGeom>
          <a:noFill/>
          <a:ln>
            <a:solidFill>
              <a:schemeClr val="accent1"/>
            </a:solidFill>
          </a:ln>
        </p:spPr>
        <p:txBody>
          <a:bodyPr wrap="square" rtlCol="0">
            <a:spAutoFit/>
          </a:bodyPr>
          <a:lstStyle/>
          <a:p>
            <a:pPr algn="ctr"/>
            <a:r>
              <a:rPr lang="fr-FR" sz="1600" dirty="0"/>
              <a:t>Broyage des déchets conformes</a:t>
            </a:r>
          </a:p>
        </p:txBody>
      </p:sp>
      <p:sp>
        <p:nvSpPr>
          <p:cNvPr id="11" name="ZoneTexte 10">
            <a:extLst>
              <a:ext uri="{FF2B5EF4-FFF2-40B4-BE49-F238E27FC236}">
                <a16:creationId xmlns:a16="http://schemas.microsoft.com/office/drawing/2014/main" id="{05C372BC-23D1-4D53-B636-2A0A5ED8A6B5}"/>
              </a:ext>
            </a:extLst>
          </p:cNvPr>
          <p:cNvSpPr txBox="1"/>
          <p:nvPr/>
        </p:nvSpPr>
        <p:spPr>
          <a:xfrm>
            <a:off x="7134903" y="2183162"/>
            <a:ext cx="881271" cy="338554"/>
          </a:xfrm>
          <a:prstGeom prst="rect">
            <a:avLst/>
          </a:prstGeom>
          <a:noFill/>
          <a:ln>
            <a:solidFill>
              <a:schemeClr val="accent1"/>
            </a:solidFill>
          </a:ln>
        </p:spPr>
        <p:txBody>
          <a:bodyPr wrap="square" rtlCol="0">
            <a:spAutoFit/>
          </a:bodyPr>
          <a:lstStyle/>
          <a:p>
            <a:pPr algn="ctr"/>
            <a:r>
              <a:rPr lang="fr-FR" sz="1600" dirty="0"/>
              <a:t>Lavage</a:t>
            </a:r>
          </a:p>
        </p:txBody>
      </p:sp>
      <p:sp>
        <p:nvSpPr>
          <p:cNvPr id="12" name="ZoneTexte 11">
            <a:extLst>
              <a:ext uri="{FF2B5EF4-FFF2-40B4-BE49-F238E27FC236}">
                <a16:creationId xmlns:a16="http://schemas.microsoft.com/office/drawing/2014/main" id="{02D8FE28-B256-47AD-9ABF-60C4914457E6}"/>
              </a:ext>
            </a:extLst>
          </p:cNvPr>
          <p:cNvSpPr txBox="1"/>
          <p:nvPr/>
        </p:nvSpPr>
        <p:spPr>
          <a:xfrm>
            <a:off x="8242854" y="2183162"/>
            <a:ext cx="881271" cy="338554"/>
          </a:xfrm>
          <a:prstGeom prst="rect">
            <a:avLst/>
          </a:prstGeom>
          <a:noFill/>
          <a:ln>
            <a:solidFill>
              <a:schemeClr val="accent1"/>
            </a:solidFill>
          </a:ln>
        </p:spPr>
        <p:txBody>
          <a:bodyPr wrap="square" rtlCol="0">
            <a:spAutoFit/>
          </a:bodyPr>
          <a:lstStyle/>
          <a:p>
            <a:pPr algn="ctr"/>
            <a:r>
              <a:rPr lang="fr-FR" sz="1600" dirty="0"/>
              <a:t>Séchage</a:t>
            </a:r>
          </a:p>
        </p:txBody>
      </p:sp>
      <p:sp>
        <p:nvSpPr>
          <p:cNvPr id="13" name="ZoneTexte 12">
            <a:extLst>
              <a:ext uri="{FF2B5EF4-FFF2-40B4-BE49-F238E27FC236}">
                <a16:creationId xmlns:a16="http://schemas.microsoft.com/office/drawing/2014/main" id="{DA6FEFB6-9A2E-42EF-8E10-FE3B33F32943}"/>
              </a:ext>
            </a:extLst>
          </p:cNvPr>
          <p:cNvSpPr txBox="1"/>
          <p:nvPr/>
        </p:nvSpPr>
        <p:spPr>
          <a:xfrm>
            <a:off x="9350805" y="2169920"/>
            <a:ext cx="881271" cy="338554"/>
          </a:xfrm>
          <a:prstGeom prst="rect">
            <a:avLst/>
          </a:prstGeom>
          <a:noFill/>
          <a:ln>
            <a:solidFill>
              <a:schemeClr val="accent1"/>
            </a:solidFill>
          </a:ln>
        </p:spPr>
        <p:txBody>
          <a:bodyPr wrap="square" rtlCol="0">
            <a:spAutoFit/>
          </a:bodyPr>
          <a:lstStyle/>
          <a:p>
            <a:pPr algn="ctr"/>
            <a:r>
              <a:rPr lang="fr-FR" sz="1600" dirty="0"/>
              <a:t>Pyrolyse</a:t>
            </a:r>
          </a:p>
        </p:txBody>
      </p:sp>
      <p:sp>
        <p:nvSpPr>
          <p:cNvPr id="14" name="ZoneTexte 13">
            <a:extLst>
              <a:ext uri="{FF2B5EF4-FFF2-40B4-BE49-F238E27FC236}">
                <a16:creationId xmlns:a16="http://schemas.microsoft.com/office/drawing/2014/main" id="{FCE657D9-2A63-4C38-856F-AC1A4D30A529}"/>
              </a:ext>
            </a:extLst>
          </p:cNvPr>
          <p:cNvSpPr txBox="1"/>
          <p:nvPr/>
        </p:nvSpPr>
        <p:spPr>
          <a:xfrm>
            <a:off x="10476100" y="2164361"/>
            <a:ext cx="1452513" cy="338554"/>
          </a:xfrm>
          <a:prstGeom prst="rect">
            <a:avLst/>
          </a:prstGeom>
          <a:noFill/>
          <a:ln>
            <a:solidFill>
              <a:schemeClr val="accent1"/>
            </a:solidFill>
          </a:ln>
        </p:spPr>
        <p:txBody>
          <a:bodyPr wrap="square" rtlCol="0">
            <a:spAutoFit/>
          </a:bodyPr>
          <a:lstStyle/>
          <a:p>
            <a:pPr algn="ctr"/>
            <a:r>
              <a:rPr lang="fr-FR" sz="1600" dirty="0"/>
              <a:t>Condensations</a:t>
            </a:r>
          </a:p>
        </p:txBody>
      </p:sp>
      <p:sp>
        <p:nvSpPr>
          <p:cNvPr id="15" name="ZoneTexte 14">
            <a:extLst>
              <a:ext uri="{FF2B5EF4-FFF2-40B4-BE49-F238E27FC236}">
                <a16:creationId xmlns:a16="http://schemas.microsoft.com/office/drawing/2014/main" id="{0BD02B30-3F58-4DCD-8421-DA34C863E0AB}"/>
              </a:ext>
            </a:extLst>
          </p:cNvPr>
          <p:cNvSpPr txBox="1"/>
          <p:nvPr/>
        </p:nvSpPr>
        <p:spPr>
          <a:xfrm>
            <a:off x="419368" y="4677666"/>
            <a:ext cx="1371599" cy="584775"/>
          </a:xfrm>
          <a:prstGeom prst="rect">
            <a:avLst/>
          </a:prstGeom>
          <a:noFill/>
          <a:ln>
            <a:solidFill>
              <a:schemeClr val="accent1"/>
            </a:solidFill>
          </a:ln>
        </p:spPr>
        <p:txBody>
          <a:bodyPr wrap="square" rtlCol="0">
            <a:spAutoFit/>
          </a:bodyPr>
          <a:lstStyle/>
          <a:p>
            <a:pPr algn="ctr"/>
            <a:r>
              <a:rPr lang="fr-FR" sz="1600" dirty="0"/>
              <a:t>Collecte des déchets</a:t>
            </a:r>
          </a:p>
        </p:txBody>
      </p:sp>
      <p:sp>
        <p:nvSpPr>
          <p:cNvPr id="16" name="ZoneTexte 15">
            <a:extLst>
              <a:ext uri="{FF2B5EF4-FFF2-40B4-BE49-F238E27FC236}">
                <a16:creationId xmlns:a16="http://schemas.microsoft.com/office/drawing/2014/main" id="{F161221E-9A26-4E9D-BB08-F22092C01ADD}"/>
              </a:ext>
            </a:extLst>
          </p:cNvPr>
          <p:cNvSpPr txBox="1"/>
          <p:nvPr/>
        </p:nvSpPr>
        <p:spPr>
          <a:xfrm>
            <a:off x="1956622" y="4677665"/>
            <a:ext cx="1371599" cy="584775"/>
          </a:xfrm>
          <a:prstGeom prst="rect">
            <a:avLst/>
          </a:prstGeom>
          <a:noFill/>
          <a:ln>
            <a:solidFill>
              <a:schemeClr val="accent1"/>
            </a:solidFill>
          </a:ln>
        </p:spPr>
        <p:txBody>
          <a:bodyPr wrap="square" rtlCol="0">
            <a:spAutoFit/>
          </a:bodyPr>
          <a:lstStyle/>
          <a:p>
            <a:pPr algn="ctr"/>
            <a:r>
              <a:rPr lang="fr-FR" sz="1600" dirty="0"/>
              <a:t>Tri des déchets</a:t>
            </a:r>
          </a:p>
        </p:txBody>
      </p:sp>
      <p:sp>
        <p:nvSpPr>
          <p:cNvPr id="17" name="ZoneTexte 16">
            <a:extLst>
              <a:ext uri="{FF2B5EF4-FFF2-40B4-BE49-F238E27FC236}">
                <a16:creationId xmlns:a16="http://schemas.microsoft.com/office/drawing/2014/main" id="{20941570-F9D3-4124-9278-91ADD75554B4}"/>
              </a:ext>
            </a:extLst>
          </p:cNvPr>
          <p:cNvSpPr txBox="1"/>
          <p:nvPr/>
        </p:nvSpPr>
        <p:spPr>
          <a:xfrm>
            <a:off x="3511839" y="4677664"/>
            <a:ext cx="1371599" cy="584775"/>
          </a:xfrm>
          <a:prstGeom prst="rect">
            <a:avLst/>
          </a:prstGeom>
          <a:noFill/>
          <a:ln>
            <a:solidFill>
              <a:schemeClr val="accent1"/>
            </a:solidFill>
          </a:ln>
        </p:spPr>
        <p:txBody>
          <a:bodyPr wrap="square" rtlCol="0">
            <a:spAutoFit/>
          </a:bodyPr>
          <a:lstStyle/>
          <a:p>
            <a:pPr algn="ctr"/>
            <a:r>
              <a:rPr lang="fr-FR" sz="1600" dirty="0"/>
              <a:t>Transport vers la capitale</a:t>
            </a:r>
          </a:p>
        </p:txBody>
      </p:sp>
      <p:sp>
        <p:nvSpPr>
          <p:cNvPr id="18" name="ZoneTexte 17">
            <a:extLst>
              <a:ext uri="{FF2B5EF4-FFF2-40B4-BE49-F238E27FC236}">
                <a16:creationId xmlns:a16="http://schemas.microsoft.com/office/drawing/2014/main" id="{54227697-F198-4FDB-9200-FCCCA8C5C7DB}"/>
              </a:ext>
            </a:extLst>
          </p:cNvPr>
          <p:cNvSpPr txBox="1"/>
          <p:nvPr/>
        </p:nvSpPr>
        <p:spPr>
          <a:xfrm>
            <a:off x="5148477" y="4800774"/>
            <a:ext cx="1819382" cy="338554"/>
          </a:xfrm>
          <a:prstGeom prst="rect">
            <a:avLst/>
          </a:prstGeom>
          <a:noFill/>
          <a:ln>
            <a:solidFill>
              <a:schemeClr val="accent1"/>
            </a:solidFill>
          </a:ln>
        </p:spPr>
        <p:txBody>
          <a:bodyPr wrap="square" rtlCol="0">
            <a:spAutoFit/>
          </a:bodyPr>
          <a:lstStyle/>
          <a:p>
            <a:pPr algn="ctr"/>
            <a:r>
              <a:rPr lang="fr-FR" sz="1600" dirty="0"/>
              <a:t>Broyage</a:t>
            </a:r>
          </a:p>
        </p:txBody>
      </p:sp>
      <p:sp>
        <p:nvSpPr>
          <p:cNvPr id="19" name="ZoneTexte 18">
            <a:extLst>
              <a:ext uri="{FF2B5EF4-FFF2-40B4-BE49-F238E27FC236}">
                <a16:creationId xmlns:a16="http://schemas.microsoft.com/office/drawing/2014/main" id="{3E951D04-3AA8-4B76-B476-56A7B7177757}"/>
              </a:ext>
            </a:extLst>
          </p:cNvPr>
          <p:cNvSpPr txBox="1"/>
          <p:nvPr/>
        </p:nvSpPr>
        <p:spPr>
          <a:xfrm>
            <a:off x="7232898" y="4800774"/>
            <a:ext cx="881271" cy="338554"/>
          </a:xfrm>
          <a:prstGeom prst="rect">
            <a:avLst/>
          </a:prstGeom>
          <a:noFill/>
          <a:ln>
            <a:solidFill>
              <a:schemeClr val="accent1"/>
            </a:solidFill>
          </a:ln>
        </p:spPr>
        <p:txBody>
          <a:bodyPr wrap="square" rtlCol="0">
            <a:spAutoFit/>
          </a:bodyPr>
          <a:lstStyle/>
          <a:p>
            <a:pPr algn="ctr"/>
            <a:r>
              <a:rPr lang="fr-FR" sz="1600" dirty="0"/>
              <a:t>Lavage</a:t>
            </a:r>
          </a:p>
        </p:txBody>
      </p:sp>
      <p:sp>
        <p:nvSpPr>
          <p:cNvPr id="20" name="ZoneTexte 19">
            <a:extLst>
              <a:ext uri="{FF2B5EF4-FFF2-40B4-BE49-F238E27FC236}">
                <a16:creationId xmlns:a16="http://schemas.microsoft.com/office/drawing/2014/main" id="{AB7B81B5-F58E-4757-ADA3-066B3D5D677D}"/>
              </a:ext>
            </a:extLst>
          </p:cNvPr>
          <p:cNvSpPr txBox="1"/>
          <p:nvPr/>
        </p:nvSpPr>
        <p:spPr>
          <a:xfrm>
            <a:off x="8340849" y="4800774"/>
            <a:ext cx="881271" cy="338554"/>
          </a:xfrm>
          <a:prstGeom prst="rect">
            <a:avLst/>
          </a:prstGeom>
          <a:noFill/>
          <a:ln>
            <a:solidFill>
              <a:schemeClr val="accent1"/>
            </a:solidFill>
          </a:ln>
        </p:spPr>
        <p:txBody>
          <a:bodyPr wrap="square" rtlCol="0">
            <a:spAutoFit/>
          </a:bodyPr>
          <a:lstStyle/>
          <a:p>
            <a:pPr algn="ctr"/>
            <a:r>
              <a:rPr lang="fr-FR" sz="1600" dirty="0"/>
              <a:t>Séchage</a:t>
            </a:r>
          </a:p>
        </p:txBody>
      </p:sp>
      <p:sp>
        <p:nvSpPr>
          <p:cNvPr id="21" name="ZoneTexte 20">
            <a:extLst>
              <a:ext uri="{FF2B5EF4-FFF2-40B4-BE49-F238E27FC236}">
                <a16:creationId xmlns:a16="http://schemas.microsoft.com/office/drawing/2014/main" id="{531D6E9B-39C3-40A8-B294-3C79C75EBBB4}"/>
              </a:ext>
            </a:extLst>
          </p:cNvPr>
          <p:cNvSpPr txBox="1"/>
          <p:nvPr/>
        </p:nvSpPr>
        <p:spPr>
          <a:xfrm>
            <a:off x="9448800" y="4677663"/>
            <a:ext cx="1983122" cy="584775"/>
          </a:xfrm>
          <a:prstGeom prst="rect">
            <a:avLst/>
          </a:prstGeom>
          <a:noFill/>
          <a:ln>
            <a:solidFill>
              <a:schemeClr val="accent1"/>
            </a:solidFill>
          </a:ln>
        </p:spPr>
        <p:txBody>
          <a:bodyPr wrap="square" rtlCol="0">
            <a:spAutoFit/>
          </a:bodyPr>
          <a:lstStyle/>
          <a:p>
            <a:pPr algn="ctr"/>
            <a:r>
              <a:rPr lang="fr-FR" sz="1600" dirty="0"/>
              <a:t>Transport des broyat vers l'étranger</a:t>
            </a:r>
          </a:p>
        </p:txBody>
      </p:sp>
    </p:spTree>
    <p:extLst>
      <p:ext uri="{BB962C8B-B14F-4D97-AF65-F5344CB8AC3E}">
        <p14:creationId xmlns:p14="http://schemas.microsoft.com/office/powerpoint/2010/main" val="19058573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3DF54-8B65-405B-8D31-F3F4E609CFAB}"/>
              </a:ext>
            </a:extLst>
          </p:cNvPr>
          <p:cNvSpPr>
            <a:spLocks noGrp="1"/>
          </p:cNvSpPr>
          <p:nvPr>
            <p:ph type="title"/>
          </p:nvPr>
        </p:nvSpPr>
        <p:spPr/>
        <p:txBody>
          <a:bodyPr/>
          <a:lstStyle/>
          <a:p>
            <a:pPr>
              <a:lnSpc>
                <a:spcPct val="70000"/>
              </a:lnSpc>
            </a:pPr>
            <a:r>
              <a:rPr lang="fr-FR" dirty="0">
                <a:solidFill>
                  <a:srgbClr val="FFFFFF"/>
                </a:solidFill>
              </a:rPr>
              <a:t>4. Résultats</a:t>
            </a:r>
            <a:br>
              <a:rPr lang="fr-FR" dirty="0">
                <a:solidFill>
                  <a:srgbClr val="FFFFFF"/>
                </a:solidFill>
              </a:rPr>
            </a:br>
            <a:r>
              <a:rPr lang="fr-FR" sz="2400" dirty="0">
                <a:solidFill>
                  <a:srgbClr val="FFFFFF"/>
                </a:solidFill>
              </a:rPr>
              <a:t>Comparaison Pyrolyse - Recyclage</a:t>
            </a:r>
            <a:endParaRPr lang="fr-FR" dirty="0"/>
          </a:p>
        </p:txBody>
      </p:sp>
      <p:sp>
        <p:nvSpPr>
          <p:cNvPr id="3" name="Slide Number Placeholder 2">
            <a:extLst>
              <a:ext uri="{FF2B5EF4-FFF2-40B4-BE49-F238E27FC236}">
                <a16:creationId xmlns:a16="http://schemas.microsoft.com/office/drawing/2014/main" id="{A4B67492-9C93-4085-A553-E9AC3F1594AC}"/>
              </a:ext>
            </a:extLst>
          </p:cNvPr>
          <p:cNvSpPr>
            <a:spLocks noGrp="1"/>
          </p:cNvSpPr>
          <p:nvPr>
            <p:ph type="sldNum" sz="quarter" idx="12"/>
          </p:nvPr>
        </p:nvSpPr>
        <p:spPr>
          <a:xfrm>
            <a:off x="9448800" y="6492875"/>
            <a:ext cx="2743200" cy="365125"/>
          </a:xfrm>
        </p:spPr>
        <p:txBody>
          <a:bodyPr/>
          <a:lstStyle/>
          <a:p>
            <a:fld id="{27C6CCC6-2BE5-4E42-96A4-D1E8E81A3D8E}" type="slidenum">
              <a:rPr lang="de-DE" smtClean="0"/>
              <a:t>30</a:t>
            </a:fld>
            <a:endParaRPr lang="de-DE" dirty="0"/>
          </a:p>
        </p:txBody>
      </p:sp>
      <p:graphicFrame>
        <p:nvGraphicFramePr>
          <p:cNvPr id="5" name="Chart 4">
            <a:extLst>
              <a:ext uri="{FF2B5EF4-FFF2-40B4-BE49-F238E27FC236}">
                <a16:creationId xmlns:a16="http://schemas.microsoft.com/office/drawing/2014/main" id="{A35AC909-60D4-4853-AA60-DCC8A42FE24B}"/>
              </a:ext>
            </a:extLst>
          </p:cNvPr>
          <p:cNvGraphicFramePr>
            <a:graphicFrameLocks noChangeAspect="1"/>
          </p:cNvGraphicFramePr>
          <p:nvPr>
            <p:extLst>
              <p:ext uri="{D42A27DB-BD31-4B8C-83A1-F6EECF244321}">
                <p14:modId xmlns:p14="http://schemas.microsoft.com/office/powerpoint/2010/main" val="905610472"/>
              </p:ext>
            </p:extLst>
          </p:nvPr>
        </p:nvGraphicFramePr>
        <p:xfrm>
          <a:off x="1248620" y="1722130"/>
          <a:ext cx="9072000" cy="444163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78993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FD375B-997C-49B3-AAB5-8B9A97729C97}"/>
              </a:ext>
            </a:extLst>
          </p:cNvPr>
          <p:cNvSpPr>
            <a:spLocks noGrp="1"/>
          </p:cNvSpPr>
          <p:nvPr>
            <p:ph type="title"/>
          </p:nvPr>
        </p:nvSpPr>
        <p:spPr/>
        <p:txBody>
          <a:bodyPr/>
          <a:lstStyle/>
          <a:p>
            <a:pPr>
              <a:lnSpc>
                <a:spcPct val="70000"/>
              </a:lnSpc>
            </a:pPr>
            <a:r>
              <a:rPr kumimoji="0" lang="fr-FR" sz="4400" b="0" i="0" u="none" strike="noStrike" kern="1200" cap="none" spc="0" normalizeH="0" baseline="0" noProof="0" dirty="0">
                <a:ln>
                  <a:noFill/>
                </a:ln>
                <a:solidFill>
                  <a:srgbClr val="FFFFFF"/>
                </a:solidFill>
                <a:effectLst/>
                <a:uLnTx/>
                <a:uFillTx/>
                <a:latin typeface="Calibri Light" panose="020F0302020204030204"/>
                <a:ea typeface="+mj-ea"/>
                <a:cs typeface="+mj-cs"/>
              </a:rPr>
              <a:t>4. Résultats</a:t>
            </a:r>
            <a:br>
              <a:rPr kumimoji="0" lang="fr-FR" sz="4400" b="0" i="0" u="none" strike="noStrike" kern="1200" cap="none" spc="0" normalizeH="0" baseline="0" noProof="0" dirty="0">
                <a:ln>
                  <a:noFill/>
                </a:ln>
                <a:solidFill>
                  <a:srgbClr val="FFFFFF"/>
                </a:solidFill>
                <a:effectLst/>
                <a:uLnTx/>
                <a:uFillTx/>
                <a:latin typeface="Calibri Light" panose="020F0302020204030204"/>
                <a:ea typeface="+mj-ea"/>
                <a:cs typeface="+mj-cs"/>
              </a:rPr>
            </a:br>
            <a:r>
              <a:rPr kumimoji="0" lang="fr-FR" sz="2400" b="0" i="0" u="none" strike="noStrike" kern="1200" cap="none" spc="0" normalizeH="0" baseline="0" noProof="0" dirty="0">
                <a:ln>
                  <a:noFill/>
                </a:ln>
                <a:solidFill>
                  <a:srgbClr val="FFFFFF"/>
                </a:solidFill>
                <a:effectLst/>
                <a:uLnTx/>
                <a:uFillTx/>
                <a:latin typeface="Calibri Light" panose="020F0302020204030204"/>
                <a:ea typeface="+mj-ea"/>
                <a:cs typeface="+mj-cs"/>
              </a:rPr>
              <a:t>Compléments</a:t>
            </a:r>
            <a:endParaRPr lang="fr-FR" dirty="0"/>
          </a:p>
        </p:txBody>
      </p:sp>
      <p:sp>
        <p:nvSpPr>
          <p:cNvPr id="3" name="Slide Number Placeholder 2">
            <a:extLst>
              <a:ext uri="{FF2B5EF4-FFF2-40B4-BE49-F238E27FC236}">
                <a16:creationId xmlns:a16="http://schemas.microsoft.com/office/drawing/2014/main" id="{60F4BD0E-50FE-4D7F-ACFE-0D28242C8ABF}"/>
              </a:ext>
            </a:extLst>
          </p:cNvPr>
          <p:cNvSpPr>
            <a:spLocks noGrp="1"/>
          </p:cNvSpPr>
          <p:nvPr>
            <p:ph type="sldNum" sz="quarter" idx="12"/>
          </p:nvPr>
        </p:nvSpPr>
        <p:spPr>
          <a:xfrm>
            <a:off x="9448800" y="6482562"/>
            <a:ext cx="2743200" cy="365125"/>
          </a:xfrm>
        </p:spPr>
        <p:txBody>
          <a:bodyPr/>
          <a:lstStyle/>
          <a:p>
            <a:fld id="{27C6CCC6-2BE5-4E42-96A4-D1E8E81A3D8E}" type="slidenum">
              <a:rPr lang="de-DE" smtClean="0"/>
              <a:pPr/>
              <a:t>31</a:t>
            </a:fld>
            <a:endParaRPr lang="de-DE" dirty="0"/>
          </a:p>
        </p:txBody>
      </p:sp>
      <p:sp>
        <p:nvSpPr>
          <p:cNvPr id="7" name="Content Placeholder 3">
            <a:extLst>
              <a:ext uri="{FF2B5EF4-FFF2-40B4-BE49-F238E27FC236}">
                <a16:creationId xmlns:a16="http://schemas.microsoft.com/office/drawing/2014/main" id="{718E4F9B-D830-4781-9BA5-B43DC04222EB}"/>
              </a:ext>
            </a:extLst>
          </p:cNvPr>
          <p:cNvSpPr txBox="1">
            <a:spLocks/>
          </p:cNvSpPr>
          <p:nvPr/>
        </p:nvSpPr>
        <p:spPr>
          <a:xfrm>
            <a:off x="1838960" y="1789335"/>
            <a:ext cx="2142350" cy="4585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C00000"/>
              </a:buClr>
              <a:buFont typeface="Wingdings" panose="05000000000000000000"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Calibri" panose="020F05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2000" dirty="0">
                <a:solidFill>
                  <a:schemeClr val="tx2"/>
                </a:solidFill>
              </a:rPr>
              <a:t>Produits évités</a:t>
            </a:r>
          </a:p>
        </p:txBody>
      </p:sp>
      <p:sp>
        <p:nvSpPr>
          <p:cNvPr id="8" name="Content Placeholder 3">
            <a:extLst>
              <a:ext uri="{FF2B5EF4-FFF2-40B4-BE49-F238E27FC236}">
                <a16:creationId xmlns:a16="http://schemas.microsoft.com/office/drawing/2014/main" id="{84CC50B5-2D72-4C24-B366-478623085AE2}"/>
              </a:ext>
            </a:extLst>
          </p:cNvPr>
          <p:cNvSpPr txBox="1">
            <a:spLocks/>
          </p:cNvSpPr>
          <p:nvPr/>
        </p:nvSpPr>
        <p:spPr>
          <a:xfrm>
            <a:off x="7591777" y="1789335"/>
            <a:ext cx="2987040" cy="4585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C00000"/>
              </a:buClr>
              <a:buFont typeface="Wingdings" panose="05000000000000000000"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Calibri" panose="020F05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2000" dirty="0">
                <a:solidFill>
                  <a:schemeClr val="tx2"/>
                </a:solidFill>
              </a:rPr>
              <a:t>Transport de granulés</a:t>
            </a:r>
          </a:p>
        </p:txBody>
      </p:sp>
      <p:cxnSp>
        <p:nvCxnSpPr>
          <p:cNvPr id="10" name="Straight Connector 9">
            <a:extLst>
              <a:ext uri="{FF2B5EF4-FFF2-40B4-BE49-F238E27FC236}">
                <a16:creationId xmlns:a16="http://schemas.microsoft.com/office/drawing/2014/main" id="{9368507B-850F-4186-9A28-BA5BE5B92DD6}"/>
              </a:ext>
            </a:extLst>
          </p:cNvPr>
          <p:cNvCxnSpPr>
            <a:cxnSpLocks/>
          </p:cNvCxnSpPr>
          <p:nvPr/>
        </p:nvCxnSpPr>
        <p:spPr>
          <a:xfrm flipV="1">
            <a:off x="6040684" y="2374053"/>
            <a:ext cx="0" cy="385021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29" name="Chart 28">
            <a:extLst>
              <a:ext uri="{FF2B5EF4-FFF2-40B4-BE49-F238E27FC236}">
                <a16:creationId xmlns:a16="http://schemas.microsoft.com/office/drawing/2014/main" id="{C155CF0B-2341-4C3C-BC79-9A88521D47D3}"/>
              </a:ext>
            </a:extLst>
          </p:cNvPr>
          <p:cNvGraphicFramePr/>
          <p:nvPr>
            <p:extLst>
              <p:ext uri="{D42A27DB-BD31-4B8C-83A1-F6EECF244321}">
                <p14:modId xmlns:p14="http://schemas.microsoft.com/office/powerpoint/2010/main" val="264896132"/>
              </p:ext>
            </p:extLst>
          </p:nvPr>
        </p:nvGraphicFramePr>
        <p:xfrm>
          <a:off x="258612" y="2374052"/>
          <a:ext cx="5580000" cy="398229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9" name="Chart 38">
            <a:extLst>
              <a:ext uri="{FF2B5EF4-FFF2-40B4-BE49-F238E27FC236}">
                <a16:creationId xmlns:a16="http://schemas.microsoft.com/office/drawing/2014/main" id="{88F08B86-6658-480E-9158-5ED2A0983EB8}"/>
              </a:ext>
            </a:extLst>
          </p:cNvPr>
          <p:cNvGraphicFramePr/>
          <p:nvPr>
            <p:extLst>
              <p:ext uri="{D42A27DB-BD31-4B8C-83A1-F6EECF244321}">
                <p14:modId xmlns:p14="http://schemas.microsoft.com/office/powerpoint/2010/main" val="4132411036"/>
              </p:ext>
            </p:extLst>
          </p:nvPr>
        </p:nvGraphicFramePr>
        <p:xfrm>
          <a:off x="6151317" y="2374052"/>
          <a:ext cx="5867960" cy="398229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240413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Graphic spid="29" grpId="0">
        <p:bldAsOne/>
      </p:bldGraphic>
      <p:bldGraphic spid="39" grpId="0">
        <p:bldAsOne/>
      </p:bldGraphic>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1540C291-3BA7-4074-ABA7-DCF20FEFC2AE}"/>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155" name="think-cell Slide" r:id="rId6" imgW="416" imgH="416" progId="TCLayout.ActiveDocument.1">
                  <p:embed/>
                </p:oleObj>
              </mc:Choice>
              <mc:Fallback>
                <p:oleObj name="think-cell Slide" r:id="rId6" imgW="416" imgH="416" progId="TCLayout.ActiveDocument.1">
                  <p:embed/>
                  <p:pic>
                    <p:nvPicPr>
                      <p:cNvPr id="4" name="Object 3" hidden="1">
                        <a:extLst>
                          <a:ext uri="{FF2B5EF4-FFF2-40B4-BE49-F238E27FC236}">
                            <a16:creationId xmlns:a16="http://schemas.microsoft.com/office/drawing/2014/main" id="{1540C291-3BA7-4074-ABA7-DCF20FEFC2AE}"/>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Espace réservé du numéro de diapositive 4">
            <a:extLst>
              <a:ext uri="{FF2B5EF4-FFF2-40B4-BE49-F238E27FC236}">
                <a16:creationId xmlns:a16="http://schemas.microsoft.com/office/drawing/2014/main" id="{BFB922B9-763B-4553-9C8A-CA05917D58CC}"/>
              </a:ext>
            </a:extLst>
          </p:cNvPr>
          <p:cNvSpPr>
            <a:spLocks noGrp="1"/>
          </p:cNvSpPr>
          <p:nvPr>
            <p:ph type="sldNum" sz="quarter" idx="12"/>
          </p:nvPr>
        </p:nvSpPr>
        <p:spPr>
          <a:xfrm>
            <a:off x="9448800" y="6480175"/>
            <a:ext cx="2743200" cy="365125"/>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fld id="{3D70A908-3B3A-43F2-B45C-3C6ACD5D31D1}" type="slidenum">
              <a:rPr kumimoji="0" lang="fr-FR" sz="1000" b="0" i="0" u="none" strike="noStrike" kern="1200" cap="none" spc="0" normalizeH="0" baseline="0" noProof="0" smtClean="0">
                <a:ln>
                  <a:noFill/>
                </a:ln>
                <a:solidFill>
                  <a:srgbClr val="63666A"/>
                </a:solidFill>
                <a:effectLst/>
                <a:uLnTx/>
                <a:uFillTx/>
                <a:latin typeface="Malgun Gothic"/>
                <a:ea typeface="+mn-ea"/>
                <a:cs typeface="+mn-cs"/>
              </a:rPr>
              <a:pPr marL="0" marR="0" lvl="0" indent="0" defTabSz="914400" rtl="0" eaLnBrk="1" fontAlgn="auto" latinLnBrk="0" hangingPunct="1">
                <a:lnSpc>
                  <a:spcPct val="100000"/>
                </a:lnSpc>
                <a:spcBef>
                  <a:spcPts val="0"/>
                </a:spcBef>
                <a:spcAft>
                  <a:spcPts val="0"/>
                </a:spcAft>
                <a:buClrTx/>
                <a:buSzTx/>
                <a:buFontTx/>
                <a:buNone/>
                <a:tabLst/>
                <a:defRPr/>
              </a:pPr>
              <a:t>32</a:t>
            </a:fld>
            <a:endParaRPr kumimoji="0" lang="fr-FR" sz="1000" b="0" i="0" u="none" strike="noStrike" kern="1200" cap="none" spc="0" normalizeH="0" baseline="0" noProof="0" dirty="0">
              <a:ln>
                <a:noFill/>
              </a:ln>
              <a:solidFill>
                <a:srgbClr val="63666A"/>
              </a:solidFill>
              <a:effectLst/>
              <a:uLnTx/>
              <a:uFillTx/>
              <a:latin typeface="Malgun Gothic"/>
              <a:ea typeface="+mn-ea"/>
              <a:cs typeface="+mn-cs"/>
            </a:endParaRPr>
          </a:p>
        </p:txBody>
      </p:sp>
      <p:sp>
        <p:nvSpPr>
          <p:cNvPr id="3" name="BJPseudoFooter">
            <a:extLst>
              <a:ext uri="{FF2B5EF4-FFF2-40B4-BE49-F238E27FC236}">
                <a16:creationId xmlns:a16="http://schemas.microsoft.com/office/drawing/2014/main" id="{E8F9FE01-DC53-4937-9FAD-23300B839F42}"/>
              </a:ext>
            </a:extLst>
          </p:cNvPr>
          <p:cNvSpPr txBox="1"/>
          <p:nvPr>
            <p:custDataLst>
              <p:tags r:id="rId3"/>
            </p:custDataLst>
          </p:nvPr>
        </p:nvSpPr>
        <p:spPr>
          <a:xfrm>
            <a:off x="127000" y="6737578"/>
            <a:ext cx="11938000" cy="107722"/>
          </a:xfrm>
          <a:prstGeom prst="rect">
            <a:avLst/>
          </a:prstGeom>
          <a:noFill/>
        </p:spPr>
        <p:txBody>
          <a:bodyPr vert="horz"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 </a:t>
            </a:r>
            <a:endParaRPr kumimoji="0" lang="de-DE" sz="1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grpSp>
        <p:nvGrpSpPr>
          <p:cNvPr id="47" name="Groupe 46">
            <a:extLst>
              <a:ext uri="{FF2B5EF4-FFF2-40B4-BE49-F238E27FC236}">
                <a16:creationId xmlns:a16="http://schemas.microsoft.com/office/drawing/2014/main" id="{57D5FAD6-3223-4531-A8A1-7E9F02842D13}"/>
              </a:ext>
            </a:extLst>
          </p:cNvPr>
          <p:cNvGrpSpPr/>
          <p:nvPr/>
        </p:nvGrpSpPr>
        <p:grpSpPr>
          <a:xfrm>
            <a:off x="2158212" y="5162907"/>
            <a:ext cx="7722412" cy="763736"/>
            <a:chOff x="592916" y="1161597"/>
            <a:chExt cx="9549705" cy="763736"/>
          </a:xfrm>
        </p:grpSpPr>
        <p:sp>
          <p:nvSpPr>
            <p:cNvPr id="48" name="Rectangle 47">
              <a:extLst>
                <a:ext uri="{FF2B5EF4-FFF2-40B4-BE49-F238E27FC236}">
                  <a16:creationId xmlns:a16="http://schemas.microsoft.com/office/drawing/2014/main" id="{D00C917F-E47D-42D9-9B2D-8997685D5011}"/>
                </a:ext>
              </a:extLst>
            </p:cNvPr>
            <p:cNvSpPr/>
            <p:nvPr/>
          </p:nvSpPr>
          <p:spPr>
            <a:xfrm>
              <a:off x="1153213" y="1161597"/>
              <a:ext cx="8989408" cy="7637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ECECEC"/>
                </a:solidFill>
                <a:effectLst/>
                <a:uLnTx/>
                <a:uFillTx/>
                <a:latin typeface="Malgun Gothic"/>
                <a:ea typeface="+mn-ea"/>
                <a:cs typeface="+mn-cs"/>
              </a:endParaRPr>
            </a:p>
          </p:txBody>
        </p:sp>
        <p:sp>
          <p:nvSpPr>
            <p:cNvPr id="49" name="Rectangle 48">
              <a:extLst>
                <a:ext uri="{FF2B5EF4-FFF2-40B4-BE49-F238E27FC236}">
                  <a16:creationId xmlns:a16="http://schemas.microsoft.com/office/drawing/2014/main" id="{9B7B3E65-9A41-4C57-981F-4BB3A7881E4B}"/>
                </a:ext>
              </a:extLst>
            </p:cNvPr>
            <p:cNvSpPr/>
            <p:nvPr/>
          </p:nvSpPr>
          <p:spPr>
            <a:xfrm>
              <a:off x="1677610" y="1294370"/>
              <a:ext cx="8136138" cy="503590"/>
            </a:xfrm>
            <a:prstGeom prst="rect">
              <a:avLst/>
            </a:prstGeom>
          </p:spPr>
          <p:txBody>
            <a:bodyPr wrap="square" lIns="36000" tIns="36000" rIns="36000" bIns="3600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dirty="0">
                  <a:ln>
                    <a:noFill/>
                  </a:ln>
                  <a:solidFill>
                    <a:srgbClr val="63666A"/>
                  </a:solidFill>
                  <a:effectLst/>
                  <a:uLnTx/>
                  <a:uFillTx/>
                  <a:ea typeface="Malgun Gothic" panose="020B0503020000020004" pitchFamily="34" charset="-127"/>
                  <a:cs typeface="+mn-cs"/>
                </a:rPr>
                <a:t>Conclusion</a:t>
              </a:r>
              <a:endParaRPr kumimoji="0" lang="fr-FR" sz="2800" b="0" i="0" u="none" strike="noStrike" kern="0" cap="none" spc="0" normalizeH="0" baseline="0" dirty="0">
                <a:ln>
                  <a:noFill/>
                </a:ln>
                <a:solidFill>
                  <a:srgbClr val="63666A"/>
                </a:solidFill>
                <a:effectLst/>
                <a:uLnTx/>
                <a:uFillTx/>
                <a:ea typeface="Malgun Gothic" panose="020B0503020000020004" pitchFamily="34" charset="-127"/>
                <a:cs typeface="+mn-cs"/>
              </a:endParaRPr>
            </a:p>
          </p:txBody>
        </p:sp>
        <p:sp>
          <p:nvSpPr>
            <p:cNvPr id="50" name="Rectangle 49">
              <a:extLst>
                <a:ext uri="{FF2B5EF4-FFF2-40B4-BE49-F238E27FC236}">
                  <a16:creationId xmlns:a16="http://schemas.microsoft.com/office/drawing/2014/main" id="{0AB8641E-D789-4AB5-98FE-136EE7A9B73A}"/>
                </a:ext>
              </a:extLst>
            </p:cNvPr>
            <p:cNvSpPr/>
            <p:nvPr/>
          </p:nvSpPr>
          <p:spPr>
            <a:xfrm>
              <a:off x="592916" y="1272576"/>
              <a:ext cx="769620" cy="539408"/>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0" dirty="0">
                  <a:solidFill>
                    <a:prstClr val="white"/>
                  </a:solidFill>
                  <a:latin typeface="Malgun Gothic" panose="020B0503020000020004" pitchFamily="34" charset="-127"/>
                  <a:ea typeface="Malgun Gothic" panose="020B0503020000020004" pitchFamily="34" charset="-127"/>
                </a:rPr>
                <a:t>5</a:t>
              </a:r>
              <a:endParaRPr kumimoji="0" lang="fr-FR" sz="2000" b="1" i="0" u="none" strike="noStrike" kern="0" cap="none" spc="0" normalizeH="0" baseline="0" noProof="0" dirty="0">
                <a:ln>
                  <a:noFill/>
                </a:ln>
                <a:solidFill>
                  <a:prstClr val="white"/>
                </a:solidFill>
                <a:effectLst/>
                <a:uLnTx/>
                <a:uFillTx/>
                <a:latin typeface="Malgun Gothic" panose="020B0503020000020004" pitchFamily="34" charset="-127"/>
                <a:ea typeface="Malgun Gothic" panose="020B0503020000020004" pitchFamily="34" charset="-127"/>
                <a:cs typeface="+mn-cs"/>
              </a:endParaRPr>
            </a:p>
          </p:txBody>
        </p:sp>
      </p:grpSp>
      <p:grpSp>
        <p:nvGrpSpPr>
          <p:cNvPr id="34" name="Groupe 24">
            <a:extLst>
              <a:ext uri="{FF2B5EF4-FFF2-40B4-BE49-F238E27FC236}">
                <a16:creationId xmlns:a16="http://schemas.microsoft.com/office/drawing/2014/main" id="{A3D05FAE-BBFB-40AF-9A63-638CE511E344}"/>
              </a:ext>
            </a:extLst>
          </p:cNvPr>
          <p:cNvGrpSpPr/>
          <p:nvPr/>
        </p:nvGrpSpPr>
        <p:grpSpPr>
          <a:xfrm>
            <a:off x="2171101" y="2513401"/>
            <a:ext cx="7709525" cy="763736"/>
            <a:chOff x="592916" y="1161597"/>
            <a:chExt cx="9547189" cy="763736"/>
          </a:xfrm>
        </p:grpSpPr>
        <p:sp>
          <p:nvSpPr>
            <p:cNvPr id="35" name="Rectangle 34">
              <a:extLst>
                <a:ext uri="{FF2B5EF4-FFF2-40B4-BE49-F238E27FC236}">
                  <a16:creationId xmlns:a16="http://schemas.microsoft.com/office/drawing/2014/main" id="{B800D7BB-2EDD-42CB-ACCA-8E94E8FA39AF}"/>
                </a:ext>
              </a:extLst>
            </p:cNvPr>
            <p:cNvSpPr/>
            <p:nvPr/>
          </p:nvSpPr>
          <p:spPr>
            <a:xfrm>
              <a:off x="1153213" y="1161597"/>
              <a:ext cx="8986892" cy="7637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ECECEC"/>
                </a:solidFill>
                <a:effectLst/>
                <a:uLnTx/>
                <a:uFillTx/>
                <a:latin typeface="Malgun Gothic"/>
                <a:ea typeface="+mn-ea"/>
                <a:cs typeface="+mn-cs"/>
              </a:endParaRPr>
            </a:p>
          </p:txBody>
        </p:sp>
        <p:sp>
          <p:nvSpPr>
            <p:cNvPr id="36" name="Rectangle 35">
              <a:extLst>
                <a:ext uri="{FF2B5EF4-FFF2-40B4-BE49-F238E27FC236}">
                  <a16:creationId xmlns:a16="http://schemas.microsoft.com/office/drawing/2014/main" id="{A114892F-C56E-43DB-9556-4DE30F3CAB67}"/>
                </a:ext>
              </a:extLst>
            </p:cNvPr>
            <p:cNvSpPr/>
            <p:nvPr/>
          </p:nvSpPr>
          <p:spPr>
            <a:xfrm>
              <a:off x="1677610" y="1355924"/>
              <a:ext cx="8167647" cy="380480"/>
            </a:xfrm>
            <a:prstGeom prst="rect">
              <a:avLst/>
            </a:prstGeom>
          </p:spPr>
          <p:txBody>
            <a:bodyPr wrap="square" lIns="36000" tIns="36000" rIns="36000" bIns="3600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i="0" u="none" strike="noStrike" kern="1200" cap="none" spc="0" normalizeH="0" baseline="0" dirty="0">
                  <a:ln>
                    <a:noFill/>
                  </a:ln>
                  <a:solidFill>
                    <a:schemeClr val="bg2">
                      <a:lumMod val="75000"/>
                    </a:schemeClr>
                  </a:solidFill>
                  <a:effectLst/>
                  <a:uLnTx/>
                  <a:uFillTx/>
                  <a:ea typeface="Malgun Gothic" panose="020B0503020000020004" pitchFamily="34" charset="-127"/>
                  <a:cs typeface="+mn-cs"/>
                </a:rPr>
                <a:t>Sujet du PRI</a:t>
              </a:r>
              <a:endParaRPr kumimoji="0" lang="fr-FR" sz="2000" i="0" u="none" strike="noStrike" kern="0" cap="none" spc="0" normalizeH="0" baseline="0" dirty="0">
                <a:ln>
                  <a:noFill/>
                </a:ln>
                <a:solidFill>
                  <a:schemeClr val="bg2">
                    <a:lumMod val="75000"/>
                  </a:schemeClr>
                </a:solidFill>
                <a:effectLst/>
                <a:uLnTx/>
                <a:uFillTx/>
                <a:ea typeface="Malgun Gothic" panose="020B0503020000020004" pitchFamily="34" charset="-127"/>
                <a:cs typeface="+mn-cs"/>
              </a:endParaRPr>
            </a:p>
          </p:txBody>
        </p:sp>
        <p:sp>
          <p:nvSpPr>
            <p:cNvPr id="51" name="Rectangle 50">
              <a:extLst>
                <a:ext uri="{FF2B5EF4-FFF2-40B4-BE49-F238E27FC236}">
                  <a16:creationId xmlns:a16="http://schemas.microsoft.com/office/drawing/2014/main" id="{1E85FB98-740E-4ACC-A8B2-06678C57F8BE}"/>
                </a:ext>
              </a:extLst>
            </p:cNvPr>
            <p:cNvSpPr/>
            <p:nvPr/>
          </p:nvSpPr>
          <p:spPr>
            <a:xfrm>
              <a:off x="592916" y="1272576"/>
              <a:ext cx="769620" cy="539408"/>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solidFill>
                    <a:prstClr val="white"/>
                  </a:solidFill>
                  <a:effectLst/>
                  <a:uLnTx/>
                  <a:uFillTx/>
                  <a:latin typeface="Malgun Gothic" panose="020B0503020000020004" pitchFamily="34" charset="-127"/>
                  <a:ea typeface="Malgun Gothic" panose="020B0503020000020004" pitchFamily="34" charset="-127"/>
                  <a:cs typeface="+mn-cs"/>
                </a:rPr>
                <a:t>2</a:t>
              </a:r>
            </a:p>
          </p:txBody>
        </p:sp>
      </p:grpSp>
      <p:grpSp>
        <p:nvGrpSpPr>
          <p:cNvPr id="22" name="Groupe 21">
            <a:extLst>
              <a:ext uri="{FF2B5EF4-FFF2-40B4-BE49-F238E27FC236}">
                <a16:creationId xmlns:a16="http://schemas.microsoft.com/office/drawing/2014/main" id="{9911A520-287F-4EB3-B569-39737C3F3D6F}"/>
              </a:ext>
            </a:extLst>
          </p:cNvPr>
          <p:cNvGrpSpPr/>
          <p:nvPr/>
        </p:nvGrpSpPr>
        <p:grpSpPr>
          <a:xfrm>
            <a:off x="2171101" y="1672481"/>
            <a:ext cx="7709527" cy="763736"/>
            <a:chOff x="592916" y="1161597"/>
            <a:chExt cx="9547191" cy="763736"/>
          </a:xfrm>
        </p:grpSpPr>
        <p:sp>
          <p:nvSpPr>
            <p:cNvPr id="23" name="Rectangle 22">
              <a:extLst>
                <a:ext uri="{FF2B5EF4-FFF2-40B4-BE49-F238E27FC236}">
                  <a16:creationId xmlns:a16="http://schemas.microsoft.com/office/drawing/2014/main" id="{DD8175EC-F149-4B43-9E9E-BBB529102837}"/>
                </a:ext>
              </a:extLst>
            </p:cNvPr>
            <p:cNvSpPr/>
            <p:nvPr/>
          </p:nvSpPr>
          <p:spPr>
            <a:xfrm>
              <a:off x="1153214" y="1161597"/>
              <a:ext cx="8986893" cy="7637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ECECEC"/>
                </a:solidFill>
                <a:effectLst/>
                <a:uLnTx/>
                <a:uFillTx/>
                <a:latin typeface="Malgun Gothic"/>
                <a:ea typeface="+mn-ea"/>
                <a:cs typeface="+mn-cs"/>
              </a:endParaRPr>
            </a:p>
          </p:txBody>
        </p:sp>
        <p:sp>
          <p:nvSpPr>
            <p:cNvPr id="24" name="Rectangle 23">
              <a:extLst>
                <a:ext uri="{FF2B5EF4-FFF2-40B4-BE49-F238E27FC236}">
                  <a16:creationId xmlns:a16="http://schemas.microsoft.com/office/drawing/2014/main" id="{31099B07-03A4-4B07-8AAF-A2E2096C5D9B}"/>
                </a:ext>
              </a:extLst>
            </p:cNvPr>
            <p:cNvSpPr/>
            <p:nvPr/>
          </p:nvSpPr>
          <p:spPr>
            <a:xfrm>
              <a:off x="1677612" y="1355924"/>
              <a:ext cx="8167646" cy="380480"/>
            </a:xfrm>
            <a:prstGeom prst="rect">
              <a:avLst/>
            </a:prstGeom>
          </p:spPr>
          <p:txBody>
            <a:bodyPr wrap="square" lIns="36000" tIns="36000" rIns="36000" bIns="3600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i="0" u="none" strike="noStrike" kern="1200" cap="none" spc="0" normalizeH="0" baseline="0" dirty="0">
                  <a:ln>
                    <a:noFill/>
                  </a:ln>
                  <a:solidFill>
                    <a:schemeClr val="bg2">
                      <a:lumMod val="75000"/>
                    </a:schemeClr>
                  </a:solidFill>
                  <a:effectLst/>
                  <a:uLnTx/>
                  <a:uFillTx/>
                  <a:ea typeface="Malgun Gothic" panose="020B0503020000020004" pitchFamily="34" charset="-127"/>
                  <a:cs typeface="+mn-cs"/>
                </a:rPr>
                <a:t>Contexte</a:t>
              </a:r>
              <a:endParaRPr kumimoji="0" lang="fr-FR" sz="2800" i="0" u="none" strike="noStrike" kern="0" cap="none" spc="0" normalizeH="0" baseline="0" dirty="0">
                <a:ln>
                  <a:noFill/>
                </a:ln>
                <a:solidFill>
                  <a:schemeClr val="bg2">
                    <a:lumMod val="75000"/>
                  </a:schemeClr>
                </a:solidFill>
                <a:effectLst/>
                <a:uLnTx/>
                <a:uFillTx/>
                <a:ea typeface="Malgun Gothic" panose="020B0503020000020004" pitchFamily="34" charset="-127"/>
                <a:cs typeface="+mn-cs"/>
              </a:endParaRPr>
            </a:p>
          </p:txBody>
        </p:sp>
        <p:sp>
          <p:nvSpPr>
            <p:cNvPr id="25" name="Rectangle 24">
              <a:extLst>
                <a:ext uri="{FF2B5EF4-FFF2-40B4-BE49-F238E27FC236}">
                  <a16:creationId xmlns:a16="http://schemas.microsoft.com/office/drawing/2014/main" id="{7C6F3DC1-8DDA-4C6A-9FD4-762643CC499B}"/>
                </a:ext>
              </a:extLst>
            </p:cNvPr>
            <p:cNvSpPr/>
            <p:nvPr/>
          </p:nvSpPr>
          <p:spPr>
            <a:xfrm>
              <a:off x="592916" y="1272576"/>
              <a:ext cx="769620" cy="539408"/>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kern="0" dirty="0">
                  <a:solidFill>
                    <a:prstClr val="white"/>
                  </a:solidFill>
                  <a:latin typeface="Malgun Gothic" panose="020B0503020000020004" pitchFamily="34" charset="-127"/>
                  <a:ea typeface="Malgun Gothic" panose="020B0503020000020004" pitchFamily="34" charset="-127"/>
                </a:rPr>
                <a:t>1</a:t>
              </a:r>
              <a:endParaRPr kumimoji="0" lang="fr-FR" sz="2000" b="0" i="0" u="none" strike="noStrike" kern="0" cap="none" spc="0" normalizeH="0" baseline="0" noProof="0" dirty="0">
                <a:ln>
                  <a:noFill/>
                </a:ln>
                <a:solidFill>
                  <a:prstClr val="white"/>
                </a:solidFill>
                <a:effectLst/>
                <a:uLnTx/>
                <a:uFillTx/>
                <a:latin typeface="Malgun Gothic" panose="020B0503020000020004" pitchFamily="34" charset="-127"/>
                <a:ea typeface="Malgun Gothic" panose="020B0503020000020004" pitchFamily="34" charset="-127"/>
                <a:cs typeface="+mn-cs"/>
              </a:endParaRPr>
            </a:p>
          </p:txBody>
        </p:sp>
      </p:grpSp>
      <p:grpSp>
        <p:nvGrpSpPr>
          <p:cNvPr id="54" name="Groupe 24">
            <a:extLst>
              <a:ext uri="{FF2B5EF4-FFF2-40B4-BE49-F238E27FC236}">
                <a16:creationId xmlns:a16="http://schemas.microsoft.com/office/drawing/2014/main" id="{2019FB29-5DD2-4281-88C6-E358457D68C2}"/>
              </a:ext>
            </a:extLst>
          </p:cNvPr>
          <p:cNvGrpSpPr/>
          <p:nvPr/>
        </p:nvGrpSpPr>
        <p:grpSpPr>
          <a:xfrm>
            <a:off x="2171101" y="3400732"/>
            <a:ext cx="7709525" cy="763736"/>
            <a:chOff x="592916" y="1161597"/>
            <a:chExt cx="9547189" cy="763736"/>
          </a:xfrm>
        </p:grpSpPr>
        <p:sp>
          <p:nvSpPr>
            <p:cNvPr id="55" name="Rectangle 54">
              <a:extLst>
                <a:ext uri="{FF2B5EF4-FFF2-40B4-BE49-F238E27FC236}">
                  <a16:creationId xmlns:a16="http://schemas.microsoft.com/office/drawing/2014/main" id="{83418C9C-08F7-45EB-ADA5-356D832986E7}"/>
                </a:ext>
              </a:extLst>
            </p:cNvPr>
            <p:cNvSpPr/>
            <p:nvPr/>
          </p:nvSpPr>
          <p:spPr>
            <a:xfrm>
              <a:off x="1153213" y="1161597"/>
              <a:ext cx="8986892" cy="7637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ECECEC"/>
                </a:solidFill>
                <a:effectLst/>
                <a:uLnTx/>
                <a:uFillTx/>
                <a:latin typeface="Malgun Gothic"/>
                <a:ea typeface="+mn-ea"/>
                <a:cs typeface="+mn-cs"/>
              </a:endParaRPr>
            </a:p>
          </p:txBody>
        </p:sp>
        <p:sp>
          <p:nvSpPr>
            <p:cNvPr id="56" name="Rectangle 55">
              <a:extLst>
                <a:ext uri="{FF2B5EF4-FFF2-40B4-BE49-F238E27FC236}">
                  <a16:creationId xmlns:a16="http://schemas.microsoft.com/office/drawing/2014/main" id="{FC38B1B5-8D10-42B6-8838-F69EAE3C9B3B}"/>
                </a:ext>
              </a:extLst>
            </p:cNvPr>
            <p:cNvSpPr/>
            <p:nvPr/>
          </p:nvSpPr>
          <p:spPr>
            <a:xfrm>
              <a:off x="1677610" y="1355924"/>
              <a:ext cx="8167647" cy="380480"/>
            </a:xfrm>
            <a:prstGeom prst="rect">
              <a:avLst/>
            </a:prstGeom>
          </p:spPr>
          <p:txBody>
            <a:bodyPr wrap="square" lIns="36000" tIns="36000" rIns="36000" bIns="3600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i="0" u="none" strike="noStrike" kern="1200" cap="none" spc="0" normalizeH="0" baseline="0" dirty="0">
                  <a:ln>
                    <a:noFill/>
                  </a:ln>
                  <a:solidFill>
                    <a:schemeClr val="bg2">
                      <a:lumMod val="75000"/>
                    </a:schemeClr>
                  </a:solidFill>
                  <a:effectLst/>
                  <a:uLnTx/>
                  <a:uFillTx/>
                  <a:ea typeface="Malgun Gothic" panose="020B0503020000020004" pitchFamily="34" charset="-127"/>
                  <a:cs typeface="+mn-cs"/>
                </a:rPr>
                <a:t>Présentation du travail effectué</a:t>
              </a:r>
              <a:endParaRPr kumimoji="0" lang="fr-FR" sz="2000" i="0" u="none" strike="noStrike" kern="0" cap="none" spc="0" normalizeH="0" baseline="0" dirty="0">
                <a:ln>
                  <a:noFill/>
                </a:ln>
                <a:solidFill>
                  <a:schemeClr val="bg2">
                    <a:lumMod val="75000"/>
                  </a:schemeClr>
                </a:solidFill>
                <a:effectLst/>
                <a:uLnTx/>
                <a:uFillTx/>
                <a:ea typeface="Malgun Gothic" panose="020B0503020000020004" pitchFamily="34" charset="-127"/>
                <a:cs typeface="+mn-cs"/>
              </a:endParaRPr>
            </a:p>
          </p:txBody>
        </p:sp>
        <p:sp>
          <p:nvSpPr>
            <p:cNvPr id="57" name="Rectangle 56">
              <a:extLst>
                <a:ext uri="{FF2B5EF4-FFF2-40B4-BE49-F238E27FC236}">
                  <a16:creationId xmlns:a16="http://schemas.microsoft.com/office/drawing/2014/main" id="{29A8E5AC-D989-45ED-AB23-1836962A51A6}"/>
                </a:ext>
              </a:extLst>
            </p:cNvPr>
            <p:cNvSpPr/>
            <p:nvPr/>
          </p:nvSpPr>
          <p:spPr>
            <a:xfrm>
              <a:off x="592916" y="1272576"/>
              <a:ext cx="769620" cy="539408"/>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kern="0" dirty="0">
                  <a:solidFill>
                    <a:prstClr val="white"/>
                  </a:solidFill>
                  <a:latin typeface="Malgun Gothic" panose="020B0503020000020004" pitchFamily="34" charset="-127"/>
                  <a:ea typeface="Malgun Gothic" panose="020B0503020000020004" pitchFamily="34" charset="-127"/>
                </a:rPr>
                <a:t>3</a:t>
              </a:r>
              <a:endParaRPr kumimoji="0" lang="fr-FR" sz="2000" b="0" i="0" u="none" strike="noStrike" kern="0" cap="none" spc="0" normalizeH="0" baseline="0" noProof="0" dirty="0">
                <a:ln>
                  <a:noFill/>
                </a:ln>
                <a:solidFill>
                  <a:prstClr val="white"/>
                </a:solidFill>
                <a:effectLst/>
                <a:uLnTx/>
                <a:uFillTx/>
                <a:latin typeface="Malgun Gothic" panose="020B0503020000020004" pitchFamily="34" charset="-127"/>
                <a:ea typeface="Malgun Gothic" panose="020B0503020000020004" pitchFamily="34" charset="-127"/>
                <a:cs typeface="+mn-cs"/>
              </a:endParaRPr>
            </a:p>
          </p:txBody>
        </p:sp>
      </p:grpSp>
      <p:grpSp>
        <p:nvGrpSpPr>
          <p:cNvPr id="70" name="Groupe 24">
            <a:extLst>
              <a:ext uri="{FF2B5EF4-FFF2-40B4-BE49-F238E27FC236}">
                <a16:creationId xmlns:a16="http://schemas.microsoft.com/office/drawing/2014/main" id="{3E776888-B5BB-481E-8A19-CB1187410E35}"/>
              </a:ext>
            </a:extLst>
          </p:cNvPr>
          <p:cNvGrpSpPr/>
          <p:nvPr/>
        </p:nvGrpSpPr>
        <p:grpSpPr>
          <a:xfrm>
            <a:off x="2171099" y="4264957"/>
            <a:ext cx="7709525" cy="763736"/>
            <a:chOff x="592916" y="1161597"/>
            <a:chExt cx="9547189" cy="763736"/>
          </a:xfrm>
        </p:grpSpPr>
        <p:sp>
          <p:nvSpPr>
            <p:cNvPr id="71" name="Rectangle 70">
              <a:extLst>
                <a:ext uri="{FF2B5EF4-FFF2-40B4-BE49-F238E27FC236}">
                  <a16:creationId xmlns:a16="http://schemas.microsoft.com/office/drawing/2014/main" id="{239E635B-2C6C-47EE-A1AA-03A084C8866D}"/>
                </a:ext>
              </a:extLst>
            </p:cNvPr>
            <p:cNvSpPr/>
            <p:nvPr/>
          </p:nvSpPr>
          <p:spPr>
            <a:xfrm>
              <a:off x="1153213" y="1161597"/>
              <a:ext cx="8986892" cy="7637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ECECEC"/>
                </a:solidFill>
                <a:effectLst/>
                <a:uLnTx/>
                <a:uFillTx/>
                <a:latin typeface="Malgun Gothic"/>
                <a:ea typeface="+mn-ea"/>
                <a:cs typeface="+mn-cs"/>
              </a:endParaRPr>
            </a:p>
          </p:txBody>
        </p:sp>
        <p:sp>
          <p:nvSpPr>
            <p:cNvPr id="72" name="Rectangle 71">
              <a:extLst>
                <a:ext uri="{FF2B5EF4-FFF2-40B4-BE49-F238E27FC236}">
                  <a16:creationId xmlns:a16="http://schemas.microsoft.com/office/drawing/2014/main" id="{AC8BB84C-ED52-47A2-AED2-96E61606C8E0}"/>
                </a:ext>
              </a:extLst>
            </p:cNvPr>
            <p:cNvSpPr/>
            <p:nvPr/>
          </p:nvSpPr>
          <p:spPr>
            <a:xfrm>
              <a:off x="1677610" y="1355924"/>
              <a:ext cx="8167647" cy="380480"/>
            </a:xfrm>
            <a:prstGeom prst="rect">
              <a:avLst/>
            </a:prstGeom>
          </p:spPr>
          <p:txBody>
            <a:bodyPr wrap="square" lIns="36000" tIns="36000" rIns="36000" bIns="3600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i="0" u="none" strike="noStrike" kern="1200" cap="none" spc="0" normalizeH="0" baseline="0" dirty="0">
                  <a:ln>
                    <a:noFill/>
                  </a:ln>
                  <a:solidFill>
                    <a:schemeClr val="bg2">
                      <a:lumMod val="75000"/>
                    </a:schemeClr>
                  </a:solidFill>
                  <a:effectLst/>
                  <a:uLnTx/>
                  <a:uFillTx/>
                  <a:ea typeface="Malgun Gothic" panose="020B0503020000020004" pitchFamily="34" charset="-127"/>
                  <a:cs typeface="+mn-cs"/>
                </a:rPr>
                <a:t>Résultats</a:t>
              </a:r>
              <a:endParaRPr kumimoji="0" lang="fr-FR" sz="2000" i="0" u="none" strike="noStrike" kern="0" cap="none" spc="0" normalizeH="0" baseline="0" dirty="0">
                <a:ln>
                  <a:noFill/>
                </a:ln>
                <a:solidFill>
                  <a:schemeClr val="bg2">
                    <a:lumMod val="75000"/>
                  </a:schemeClr>
                </a:solidFill>
                <a:effectLst/>
                <a:uLnTx/>
                <a:uFillTx/>
                <a:ea typeface="Malgun Gothic" panose="020B0503020000020004" pitchFamily="34" charset="-127"/>
                <a:cs typeface="+mn-cs"/>
              </a:endParaRPr>
            </a:p>
          </p:txBody>
        </p:sp>
        <p:sp>
          <p:nvSpPr>
            <p:cNvPr id="73" name="Rectangle 72">
              <a:extLst>
                <a:ext uri="{FF2B5EF4-FFF2-40B4-BE49-F238E27FC236}">
                  <a16:creationId xmlns:a16="http://schemas.microsoft.com/office/drawing/2014/main" id="{99D1C354-7ECB-4FF1-845F-B28BB1591B55}"/>
                </a:ext>
              </a:extLst>
            </p:cNvPr>
            <p:cNvSpPr/>
            <p:nvPr/>
          </p:nvSpPr>
          <p:spPr>
            <a:xfrm>
              <a:off x="592916" y="1272576"/>
              <a:ext cx="769620" cy="539408"/>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kern="0" dirty="0">
                  <a:solidFill>
                    <a:prstClr val="white"/>
                  </a:solidFill>
                  <a:latin typeface="Malgun Gothic" panose="020B0503020000020004" pitchFamily="34" charset="-127"/>
                  <a:ea typeface="Malgun Gothic" panose="020B0503020000020004" pitchFamily="34" charset="-127"/>
                </a:rPr>
                <a:t>4</a:t>
              </a:r>
              <a:endParaRPr kumimoji="0" lang="fr-FR" sz="2000" b="0" i="0" u="none" strike="noStrike" kern="0" cap="none" spc="0" normalizeH="0" baseline="0" noProof="0" dirty="0">
                <a:ln>
                  <a:noFill/>
                </a:ln>
                <a:solidFill>
                  <a:prstClr val="white"/>
                </a:solidFill>
                <a:effectLst/>
                <a:uLnTx/>
                <a:uFillTx/>
                <a:latin typeface="Malgun Gothic" panose="020B0503020000020004" pitchFamily="34" charset="-127"/>
                <a:ea typeface="Malgun Gothic" panose="020B0503020000020004" pitchFamily="34" charset="-127"/>
                <a:cs typeface="+mn-cs"/>
              </a:endParaRPr>
            </a:p>
          </p:txBody>
        </p:sp>
      </p:grpSp>
      <p:sp>
        <p:nvSpPr>
          <p:cNvPr id="7" name="Title 6">
            <a:extLst>
              <a:ext uri="{FF2B5EF4-FFF2-40B4-BE49-F238E27FC236}">
                <a16:creationId xmlns:a16="http://schemas.microsoft.com/office/drawing/2014/main" id="{FB944E8D-4B17-486A-B172-CE165CA980B1}"/>
              </a:ext>
            </a:extLst>
          </p:cNvPr>
          <p:cNvSpPr>
            <a:spLocks noGrp="1"/>
          </p:cNvSpPr>
          <p:nvPr>
            <p:ph type="title"/>
          </p:nvPr>
        </p:nvSpPr>
        <p:spPr/>
        <p:txBody>
          <a:bodyPr/>
          <a:lstStyle/>
          <a:p>
            <a:r>
              <a:rPr lang="fr-FR" dirty="0"/>
              <a:t>Ordre du jour</a:t>
            </a:r>
          </a:p>
        </p:txBody>
      </p:sp>
    </p:spTree>
    <p:extLst>
      <p:ext uri="{BB962C8B-B14F-4D97-AF65-F5344CB8AC3E}">
        <p14:creationId xmlns:p14="http://schemas.microsoft.com/office/powerpoint/2010/main" val="8655169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F08F2-9E6D-4232-9194-217C5D6FAC1E}"/>
              </a:ext>
            </a:extLst>
          </p:cNvPr>
          <p:cNvSpPr>
            <a:spLocks noGrp="1"/>
          </p:cNvSpPr>
          <p:nvPr>
            <p:ph type="title"/>
          </p:nvPr>
        </p:nvSpPr>
        <p:spPr/>
        <p:txBody>
          <a:bodyPr/>
          <a:lstStyle/>
          <a:p>
            <a:r>
              <a:rPr lang="fr-FR" dirty="0"/>
              <a:t>5. Conclusion</a:t>
            </a:r>
          </a:p>
        </p:txBody>
      </p:sp>
      <p:sp>
        <p:nvSpPr>
          <p:cNvPr id="3" name="Slide Number Placeholder 2">
            <a:extLst>
              <a:ext uri="{FF2B5EF4-FFF2-40B4-BE49-F238E27FC236}">
                <a16:creationId xmlns:a16="http://schemas.microsoft.com/office/drawing/2014/main" id="{2C7292BC-F0C0-4890-978C-B2FF181D1FA0}"/>
              </a:ext>
            </a:extLst>
          </p:cNvPr>
          <p:cNvSpPr>
            <a:spLocks noGrp="1"/>
          </p:cNvSpPr>
          <p:nvPr>
            <p:ph type="sldNum" sz="quarter" idx="12"/>
          </p:nvPr>
        </p:nvSpPr>
        <p:spPr>
          <a:xfrm>
            <a:off x="9405913" y="6481855"/>
            <a:ext cx="2743200" cy="365125"/>
          </a:xfrm>
        </p:spPr>
        <p:txBody>
          <a:bodyPr/>
          <a:lstStyle/>
          <a:p>
            <a:fld id="{27C6CCC6-2BE5-4E42-96A4-D1E8E81A3D8E}" type="slidenum">
              <a:rPr lang="de-DE" smtClean="0"/>
              <a:t>33</a:t>
            </a:fld>
            <a:endParaRPr lang="de-DE"/>
          </a:p>
        </p:txBody>
      </p:sp>
      <p:sp>
        <p:nvSpPr>
          <p:cNvPr id="7" name="Content Placeholder 6">
            <a:extLst>
              <a:ext uri="{FF2B5EF4-FFF2-40B4-BE49-F238E27FC236}">
                <a16:creationId xmlns:a16="http://schemas.microsoft.com/office/drawing/2014/main" id="{20FF601F-3418-43C0-8DCF-122A217FCE2F}"/>
              </a:ext>
            </a:extLst>
          </p:cNvPr>
          <p:cNvSpPr>
            <a:spLocks noGrp="1"/>
          </p:cNvSpPr>
          <p:nvPr>
            <p:ph sz="half" idx="13"/>
          </p:nvPr>
        </p:nvSpPr>
        <p:spPr>
          <a:xfrm>
            <a:off x="838200" y="1808041"/>
            <a:ext cx="2138680" cy="447479"/>
          </a:xfrm>
        </p:spPr>
        <p:txBody>
          <a:bodyPr>
            <a:normAutofit lnSpcReduction="10000"/>
          </a:bodyPr>
          <a:lstStyle/>
          <a:p>
            <a:r>
              <a:rPr lang="fr-FR" sz="2600" dirty="0"/>
              <a:t>Technique</a:t>
            </a:r>
          </a:p>
        </p:txBody>
      </p:sp>
      <p:sp>
        <p:nvSpPr>
          <p:cNvPr id="8" name="Content Placeholder 6">
            <a:extLst>
              <a:ext uri="{FF2B5EF4-FFF2-40B4-BE49-F238E27FC236}">
                <a16:creationId xmlns:a16="http://schemas.microsoft.com/office/drawing/2014/main" id="{3110FA5B-2298-49F4-AFEA-97EE1E1CB02F}"/>
              </a:ext>
            </a:extLst>
          </p:cNvPr>
          <p:cNvSpPr txBox="1">
            <a:spLocks/>
          </p:cNvSpPr>
          <p:nvPr/>
        </p:nvSpPr>
        <p:spPr>
          <a:xfrm>
            <a:off x="838200" y="4215742"/>
            <a:ext cx="2138680" cy="447479"/>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Clr>
                <a:srgbClr val="C00000"/>
              </a:buClr>
              <a:buFont typeface="Wingdings" panose="05000000000000000000"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Calibri" panose="020F05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600" dirty="0"/>
              <a:t>Personnelle</a:t>
            </a:r>
          </a:p>
        </p:txBody>
      </p:sp>
      <p:grpSp>
        <p:nvGrpSpPr>
          <p:cNvPr id="10" name="Group 9">
            <a:extLst>
              <a:ext uri="{FF2B5EF4-FFF2-40B4-BE49-F238E27FC236}">
                <a16:creationId xmlns:a16="http://schemas.microsoft.com/office/drawing/2014/main" id="{FD501B3D-9D69-459A-BED7-ACE8069A2267}"/>
              </a:ext>
            </a:extLst>
          </p:cNvPr>
          <p:cNvGrpSpPr/>
          <p:nvPr/>
        </p:nvGrpSpPr>
        <p:grpSpPr>
          <a:xfrm>
            <a:off x="838200" y="2497667"/>
            <a:ext cx="5145760" cy="1224000"/>
            <a:chOff x="838200" y="2497667"/>
            <a:chExt cx="5145760" cy="1224000"/>
          </a:xfrm>
        </p:grpSpPr>
        <p:pic>
          <p:nvPicPr>
            <p:cNvPr id="5124" name="Picture 4" descr="Assessment Icon 3856895">
              <a:extLst>
                <a:ext uri="{FF2B5EF4-FFF2-40B4-BE49-F238E27FC236}">
                  <a16:creationId xmlns:a16="http://schemas.microsoft.com/office/drawing/2014/main" id="{25264550-45E6-4CE3-AE02-079BC17316ED}"/>
                </a:ext>
              </a:extLst>
            </p:cNvPr>
            <p:cNvPicPr>
              <a:picLocks noChangeAspect="1" noChangeArrowheads="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38200" y="2497667"/>
              <a:ext cx="1224000" cy="12240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92AD1C9F-F60B-480D-9643-13AA665E0639}"/>
                </a:ext>
              </a:extLst>
            </p:cNvPr>
            <p:cNvSpPr txBox="1"/>
            <p:nvPr/>
          </p:nvSpPr>
          <p:spPr>
            <a:xfrm>
              <a:off x="2062200" y="2649742"/>
              <a:ext cx="3921760" cy="923330"/>
            </a:xfrm>
            <a:prstGeom prst="rect">
              <a:avLst/>
            </a:prstGeom>
            <a:noFill/>
          </p:spPr>
          <p:txBody>
            <a:bodyPr wrap="square" rtlCol="0">
              <a:spAutoFit/>
            </a:bodyPr>
            <a:lstStyle/>
            <a:p>
              <a:r>
                <a:rPr lang="fr-FR" dirty="0"/>
                <a:t>Délimitation de l’étude</a:t>
              </a:r>
            </a:p>
            <a:p>
              <a:r>
                <a:rPr lang="fr-FR" dirty="0"/>
                <a:t>Collecte de données</a:t>
              </a:r>
            </a:p>
            <a:p>
              <a:r>
                <a:rPr lang="fr-FR" dirty="0"/>
                <a:t>Évaluation d’impact environnemental</a:t>
              </a:r>
            </a:p>
          </p:txBody>
        </p:sp>
      </p:grpSp>
      <p:grpSp>
        <p:nvGrpSpPr>
          <p:cNvPr id="11" name="Group 10">
            <a:extLst>
              <a:ext uri="{FF2B5EF4-FFF2-40B4-BE49-F238E27FC236}">
                <a16:creationId xmlns:a16="http://schemas.microsoft.com/office/drawing/2014/main" id="{3F564315-4224-4482-8995-6FF20D5C1AAE}"/>
              </a:ext>
            </a:extLst>
          </p:cNvPr>
          <p:cNvGrpSpPr/>
          <p:nvPr/>
        </p:nvGrpSpPr>
        <p:grpSpPr>
          <a:xfrm>
            <a:off x="6606301" y="2488277"/>
            <a:ext cx="5369874" cy="1477328"/>
            <a:chOff x="6809740" y="2497667"/>
            <a:chExt cx="5096059" cy="1477328"/>
          </a:xfrm>
        </p:grpSpPr>
        <p:pic>
          <p:nvPicPr>
            <p:cNvPr id="5122" name="Picture 2" descr="goal Icon 1476917">
              <a:extLst>
                <a:ext uri="{FF2B5EF4-FFF2-40B4-BE49-F238E27FC236}">
                  <a16:creationId xmlns:a16="http://schemas.microsoft.com/office/drawing/2014/main" id="{A335CB16-0EAB-478C-8E7A-B63DE1961D05}"/>
                </a:ext>
              </a:extLst>
            </p:cNvPr>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809740" y="2497667"/>
              <a:ext cx="1224000" cy="122400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BCED2C6E-CAA7-4041-B647-D97E0029C9F6}"/>
                </a:ext>
              </a:extLst>
            </p:cNvPr>
            <p:cNvSpPr txBox="1"/>
            <p:nvPr/>
          </p:nvSpPr>
          <p:spPr>
            <a:xfrm>
              <a:off x="8121199" y="2497667"/>
              <a:ext cx="3784600" cy="1477328"/>
            </a:xfrm>
            <a:prstGeom prst="rect">
              <a:avLst/>
            </a:prstGeom>
            <a:noFill/>
          </p:spPr>
          <p:txBody>
            <a:bodyPr wrap="square" rtlCol="0">
              <a:spAutoFit/>
            </a:bodyPr>
            <a:lstStyle/>
            <a:p>
              <a:r>
                <a:rPr lang="fr-FR" dirty="0"/>
                <a:t>Pour aller plus loin :</a:t>
              </a:r>
            </a:p>
            <a:p>
              <a:pPr lvl="1"/>
              <a:r>
                <a:rPr lang="fr-FR" dirty="0"/>
                <a:t>Collecter des données plus fiables</a:t>
              </a:r>
            </a:p>
            <a:p>
              <a:pPr lvl="1"/>
              <a:r>
                <a:rPr lang="fr-FR" dirty="0"/>
                <a:t>Ajuster l’unité fonctionnelle</a:t>
              </a:r>
            </a:p>
            <a:p>
              <a:pPr lvl="1"/>
              <a:r>
                <a:rPr lang="fr-FR" dirty="0"/>
                <a:t>Étendre les frontières d’étude</a:t>
              </a:r>
            </a:p>
          </p:txBody>
        </p:sp>
      </p:grpSp>
      <p:grpSp>
        <p:nvGrpSpPr>
          <p:cNvPr id="15" name="Group 14">
            <a:extLst>
              <a:ext uri="{FF2B5EF4-FFF2-40B4-BE49-F238E27FC236}">
                <a16:creationId xmlns:a16="http://schemas.microsoft.com/office/drawing/2014/main" id="{040E4DF0-D54A-4ED7-8EE4-88E93542E90B}"/>
              </a:ext>
            </a:extLst>
          </p:cNvPr>
          <p:cNvGrpSpPr/>
          <p:nvPr/>
        </p:nvGrpSpPr>
        <p:grpSpPr>
          <a:xfrm>
            <a:off x="8229600" y="4605848"/>
            <a:ext cx="2397760" cy="1876008"/>
            <a:chOff x="8229600" y="4605848"/>
            <a:chExt cx="2397760" cy="1876008"/>
          </a:xfrm>
        </p:grpSpPr>
        <p:pic>
          <p:nvPicPr>
            <p:cNvPr id="5126" name="Picture 6" descr="Laptop Icon 3902706">
              <a:extLst>
                <a:ext uri="{FF2B5EF4-FFF2-40B4-BE49-F238E27FC236}">
                  <a16:creationId xmlns:a16="http://schemas.microsoft.com/office/drawing/2014/main" id="{A8A801B1-D8F8-4431-BEC6-DE86CD2AB6DE}"/>
                </a:ext>
              </a:extLst>
            </p:cNvPr>
            <p:cNvPicPr>
              <a:picLocks noChangeAspect="1" noChangeArrowheads="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780264" y="4605848"/>
              <a:ext cx="1296000" cy="12960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FE0CA9BA-9B5C-4399-AF48-AB7A2C51F082}"/>
                </a:ext>
              </a:extLst>
            </p:cNvPr>
            <p:cNvSpPr txBox="1"/>
            <p:nvPr/>
          </p:nvSpPr>
          <p:spPr>
            <a:xfrm>
              <a:off x="8229600" y="5835525"/>
              <a:ext cx="2397760" cy="646331"/>
            </a:xfrm>
            <a:prstGeom prst="rect">
              <a:avLst/>
            </a:prstGeom>
            <a:noFill/>
          </p:spPr>
          <p:txBody>
            <a:bodyPr wrap="square" rtlCol="0">
              <a:spAutoFit/>
            </a:bodyPr>
            <a:lstStyle/>
            <a:p>
              <a:pPr algn="ctr"/>
              <a:r>
                <a:rPr lang="fr-FR" dirty="0"/>
                <a:t>Prise en main </a:t>
              </a:r>
            </a:p>
            <a:p>
              <a:pPr algn="ctr"/>
              <a:r>
                <a:rPr lang="fr-FR" dirty="0"/>
                <a:t>d’un logiciel industriel</a:t>
              </a:r>
            </a:p>
          </p:txBody>
        </p:sp>
      </p:grpSp>
      <p:grpSp>
        <p:nvGrpSpPr>
          <p:cNvPr id="39" name="Group 38">
            <a:extLst>
              <a:ext uri="{FF2B5EF4-FFF2-40B4-BE49-F238E27FC236}">
                <a16:creationId xmlns:a16="http://schemas.microsoft.com/office/drawing/2014/main" id="{07E63B07-257E-4C5C-99B7-DD46528762AD}"/>
              </a:ext>
            </a:extLst>
          </p:cNvPr>
          <p:cNvGrpSpPr/>
          <p:nvPr/>
        </p:nvGrpSpPr>
        <p:grpSpPr>
          <a:xfrm>
            <a:off x="4422180" y="4473642"/>
            <a:ext cx="3453839" cy="2008273"/>
            <a:chOff x="4628700" y="4519809"/>
            <a:chExt cx="3453839" cy="2008273"/>
          </a:xfrm>
        </p:grpSpPr>
        <p:grpSp>
          <p:nvGrpSpPr>
            <p:cNvPr id="20" name="Group 19">
              <a:extLst>
                <a:ext uri="{FF2B5EF4-FFF2-40B4-BE49-F238E27FC236}">
                  <a16:creationId xmlns:a16="http://schemas.microsoft.com/office/drawing/2014/main" id="{041CBA63-18B8-4A74-A831-225A66FE0429}"/>
                </a:ext>
              </a:extLst>
            </p:cNvPr>
            <p:cNvGrpSpPr/>
            <p:nvPr/>
          </p:nvGrpSpPr>
          <p:grpSpPr>
            <a:xfrm>
              <a:off x="5378450" y="4519809"/>
              <a:ext cx="1435100" cy="1428205"/>
              <a:chOff x="5362482" y="4490281"/>
              <a:chExt cx="1435100" cy="1428205"/>
            </a:xfrm>
            <a:solidFill>
              <a:srgbClr val="9D0000"/>
            </a:solidFill>
          </p:grpSpPr>
          <p:pic>
            <p:nvPicPr>
              <p:cNvPr id="19" name="Graphic 18" descr="Network diagram">
                <a:extLst>
                  <a:ext uri="{FF2B5EF4-FFF2-40B4-BE49-F238E27FC236}">
                    <a16:creationId xmlns:a16="http://schemas.microsoft.com/office/drawing/2014/main" id="{CAC57185-AA26-4C5F-9785-F39001CD423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0800000">
                <a:off x="5362482" y="4747183"/>
                <a:ext cx="914400" cy="914400"/>
              </a:xfrm>
              <a:prstGeom prst="rect">
                <a:avLst/>
              </a:prstGeom>
            </p:spPr>
          </p:pic>
          <p:pic>
            <p:nvPicPr>
              <p:cNvPr id="26" name="Graphic 25" descr="Network diagram">
                <a:extLst>
                  <a:ext uri="{FF2B5EF4-FFF2-40B4-BE49-F238E27FC236}">
                    <a16:creationId xmlns:a16="http://schemas.microsoft.com/office/drawing/2014/main" id="{CD310162-9924-4788-80F0-3B6E6031C19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0800000">
                <a:off x="5883182" y="4490281"/>
                <a:ext cx="914400" cy="914400"/>
              </a:xfrm>
              <a:prstGeom prst="rect">
                <a:avLst/>
              </a:prstGeom>
            </p:spPr>
          </p:pic>
          <p:pic>
            <p:nvPicPr>
              <p:cNvPr id="27" name="Graphic 26" descr="Network diagram">
                <a:extLst>
                  <a:ext uri="{FF2B5EF4-FFF2-40B4-BE49-F238E27FC236}">
                    <a16:creationId xmlns:a16="http://schemas.microsoft.com/office/drawing/2014/main" id="{DAFD4344-76F4-4186-A539-48D666C31D3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0800000">
                <a:off x="5882453" y="5004086"/>
                <a:ext cx="914400" cy="914400"/>
              </a:xfrm>
              <a:prstGeom prst="rect">
                <a:avLst/>
              </a:prstGeom>
            </p:spPr>
          </p:pic>
        </p:grpSp>
        <p:sp>
          <p:nvSpPr>
            <p:cNvPr id="44" name="TextBox 43">
              <a:extLst>
                <a:ext uri="{FF2B5EF4-FFF2-40B4-BE49-F238E27FC236}">
                  <a16:creationId xmlns:a16="http://schemas.microsoft.com/office/drawing/2014/main" id="{0416EBE0-BADD-4490-8B5B-48FB9F9BF52C}"/>
                </a:ext>
              </a:extLst>
            </p:cNvPr>
            <p:cNvSpPr txBox="1"/>
            <p:nvPr/>
          </p:nvSpPr>
          <p:spPr>
            <a:xfrm>
              <a:off x="4628700" y="5881751"/>
              <a:ext cx="3453839" cy="646331"/>
            </a:xfrm>
            <a:prstGeom prst="rect">
              <a:avLst/>
            </a:prstGeom>
            <a:noFill/>
          </p:spPr>
          <p:txBody>
            <a:bodyPr wrap="square" rtlCol="0">
              <a:spAutoFit/>
            </a:bodyPr>
            <a:lstStyle/>
            <a:p>
              <a:pPr algn="ctr"/>
              <a:r>
                <a:rPr lang="fr-FR" dirty="0"/>
                <a:t>Prise de conscience de l’envergure d’une analyse d’impact</a:t>
              </a:r>
            </a:p>
          </p:txBody>
        </p:sp>
      </p:grpSp>
      <p:grpSp>
        <p:nvGrpSpPr>
          <p:cNvPr id="38" name="Group 37">
            <a:extLst>
              <a:ext uri="{FF2B5EF4-FFF2-40B4-BE49-F238E27FC236}">
                <a16:creationId xmlns:a16="http://schemas.microsoft.com/office/drawing/2014/main" id="{6B26B351-AB30-4D40-BDD4-957A558F5D17}"/>
              </a:ext>
            </a:extLst>
          </p:cNvPr>
          <p:cNvGrpSpPr/>
          <p:nvPr/>
        </p:nvGrpSpPr>
        <p:grpSpPr>
          <a:xfrm>
            <a:off x="1032829" y="4663221"/>
            <a:ext cx="2922994" cy="1818634"/>
            <a:chOff x="1032829" y="4663221"/>
            <a:chExt cx="2922994" cy="1818634"/>
          </a:xfrm>
        </p:grpSpPr>
        <p:pic>
          <p:nvPicPr>
            <p:cNvPr id="14" name="Picture 18" descr="books Icon 2670592">
              <a:extLst>
                <a:ext uri="{FF2B5EF4-FFF2-40B4-BE49-F238E27FC236}">
                  <a16:creationId xmlns:a16="http://schemas.microsoft.com/office/drawing/2014/main" id="{8E69079C-9201-40B3-8BCA-115B6155CA37}"/>
                </a:ext>
              </a:extLst>
            </p:cNvPr>
            <p:cNvPicPr>
              <a:picLocks noChangeAspect="1" noChangeArrowheads="1"/>
            </p:cNvPicPr>
            <p:nvPr/>
          </p:nvPicPr>
          <p:blipFill rotWithShape="1">
            <a:blip r:embed="rId7">
              <a:duotone>
                <a:schemeClr val="accent1">
                  <a:shade val="45000"/>
                  <a:satMod val="135000"/>
                </a:schemeClr>
                <a:prstClr val="white"/>
              </a:duotone>
              <a:extLst>
                <a:ext uri="{28A0092B-C50C-407E-A947-70E740481C1C}">
                  <a14:useLocalDpi xmlns:a14="http://schemas.microsoft.com/office/drawing/2010/main" val="0"/>
                </a:ext>
              </a:extLst>
            </a:blip>
            <a:srcRect t="6897"/>
            <a:stretch/>
          </p:blipFill>
          <p:spPr bwMode="auto">
            <a:xfrm>
              <a:off x="1881309" y="4663221"/>
              <a:ext cx="1362011" cy="1260000"/>
            </a:xfrm>
            <a:prstGeom prst="rect">
              <a:avLst/>
            </a:prstGeom>
            <a:noFill/>
            <a:extLst>
              <a:ext uri="{909E8E84-426E-40DD-AFC4-6F175D3DCCD1}">
                <a14:hiddenFill xmlns:a14="http://schemas.microsoft.com/office/drawing/2010/main">
                  <a:solidFill>
                    <a:srgbClr val="FFFFFF"/>
                  </a:solidFill>
                </a14:hiddenFill>
              </a:ext>
            </a:extLst>
          </p:spPr>
        </p:pic>
        <p:sp>
          <p:nvSpPr>
            <p:cNvPr id="45" name="TextBox 44">
              <a:extLst>
                <a:ext uri="{FF2B5EF4-FFF2-40B4-BE49-F238E27FC236}">
                  <a16:creationId xmlns:a16="http://schemas.microsoft.com/office/drawing/2014/main" id="{29B83B8A-7259-4A8A-AC49-CB68AEED9DC8}"/>
                </a:ext>
              </a:extLst>
            </p:cNvPr>
            <p:cNvSpPr txBox="1"/>
            <p:nvPr/>
          </p:nvSpPr>
          <p:spPr>
            <a:xfrm>
              <a:off x="1032829" y="5835524"/>
              <a:ext cx="2922994" cy="646331"/>
            </a:xfrm>
            <a:prstGeom prst="rect">
              <a:avLst/>
            </a:prstGeom>
            <a:noFill/>
          </p:spPr>
          <p:txBody>
            <a:bodyPr wrap="square" rtlCol="0">
              <a:spAutoFit/>
            </a:bodyPr>
            <a:lstStyle/>
            <a:p>
              <a:pPr algn="ctr"/>
              <a:r>
                <a:rPr lang="fr-FR" dirty="0"/>
                <a:t>Approfondissement de mes connaissances en ACV</a:t>
              </a:r>
            </a:p>
          </p:txBody>
        </p:sp>
      </p:grpSp>
    </p:spTree>
    <p:extLst>
      <p:ext uri="{BB962C8B-B14F-4D97-AF65-F5344CB8AC3E}">
        <p14:creationId xmlns:p14="http://schemas.microsoft.com/office/powerpoint/2010/main" val="1236800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07D9F-5440-4FE3-9DC1-5C3BFAA351FD}"/>
              </a:ext>
            </a:extLst>
          </p:cNvPr>
          <p:cNvSpPr>
            <a:spLocks noGrp="1"/>
          </p:cNvSpPr>
          <p:nvPr>
            <p:ph type="ctrTitle"/>
          </p:nvPr>
        </p:nvSpPr>
        <p:spPr>
          <a:xfrm>
            <a:off x="4106780" y="2127381"/>
            <a:ext cx="7949630" cy="1873472"/>
          </a:xfrm>
        </p:spPr>
        <p:txBody>
          <a:bodyPr anchor="t"/>
          <a:lstStyle/>
          <a:p>
            <a:pPr>
              <a:lnSpc>
                <a:spcPct val="150000"/>
              </a:lnSpc>
            </a:pPr>
            <a:r>
              <a:rPr lang="fr-FR" dirty="0"/>
              <a:t>Merci de votre attention</a:t>
            </a:r>
          </a:p>
        </p:txBody>
      </p:sp>
      <p:sp>
        <p:nvSpPr>
          <p:cNvPr id="3" name="Subtitle 2">
            <a:extLst>
              <a:ext uri="{FF2B5EF4-FFF2-40B4-BE49-F238E27FC236}">
                <a16:creationId xmlns:a16="http://schemas.microsoft.com/office/drawing/2014/main" id="{272206E6-4C1B-406B-A621-0A8218917A1E}"/>
              </a:ext>
            </a:extLst>
          </p:cNvPr>
          <p:cNvSpPr>
            <a:spLocks noGrp="1"/>
          </p:cNvSpPr>
          <p:nvPr>
            <p:ph type="subTitle" idx="1"/>
          </p:nvPr>
        </p:nvSpPr>
        <p:spPr/>
        <p:txBody>
          <a:bodyPr/>
          <a:lstStyle/>
          <a:p>
            <a:r>
              <a:rPr lang="fr-FR" dirty="0"/>
              <a:t>Place aux questions</a:t>
            </a:r>
          </a:p>
        </p:txBody>
      </p:sp>
      <p:sp>
        <p:nvSpPr>
          <p:cNvPr id="4" name="Slide Number Placeholder 3">
            <a:extLst>
              <a:ext uri="{FF2B5EF4-FFF2-40B4-BE49-F238E27FC236}">
                <a16:creationId xmlns:a16="http://schemas.microsoft.com/office/drawing/2014/main" id="{E8D6A691-CBA2-4AB7-B754-A16441935DAE}"/>
              </a:ext>
            </a:extLst>
          </p:cNvPr>
          <p:cNvSpPr>
            <a:spLocks noGrp="1"/>
          </p:cNvSpPr>
          <p:nvPr>
            <p:ph type="sldNum" sz="quarter" idx="12"/>
          </p:nvPr>
        </p:nvSpPr>
        <p:spPr/>
        <p:txBody>
          <a:bodyPr/>
          <a:lstStyle/>
          <a:p>
            <a:fld id="{27C6CCC6-2BE5-4E42-96A4-D1E8E81A3D8E}" type="slidenum">
              <a:rPr lang="de-DE" smtClean="0"/>
              <a:t>34</a:t>
            </a:fld>
            <a:endParaRPr lang="de-DE"/>
          </a:p>
        </p:txBody>
      </p:sp>
      <p:sp>
        <p:nvSpPr>
          <p:cNvPr id="5" name="Text Placeholder 4">
            <a:extLst>
              <a:ext uri="{FF2B5EF4-FFF2-40B4-BE49-F238E27FC236}">
                <a16:creationId xmlns:a16="http://schemas.microsoft.com/office/drawing/2014/main" id="{78A75CCF-BC4E-4F11-9DBF-E765F43071F6}"/>
              </a:ext>
            </a:extLst>
          </p:cNvPr>
          <p:cNvSpPr>
            <a:spLocks noGrp="1"/>
          </p:cNvSpPr>
          <p:nvPr>
            <p:ph type="body" sz="quarter" idx="13"/>
          </p:nvPr>
        </p:nvSpPr>
        <p:spPr/>
        <p:txBody>
          <a:bodyPr/>
          <a:lstStyle/>
          <a:p>
            <a:endParaRPr lang="fr-FR"/>
          </a:p>
        </p:txBody>
      </p:sp>
      <p:sp>
        <p:nvSpPr>
          <p:cNvPr id="6" name="Text Placeholder 5">
            <a:extLst>
              <a:ext uri="{FF2B5EF4-FFF2-40B4-BE49-F238E27FC236}">
                <a16:creationId xmlns:a16="http://schemas.microsoft.com/office/drawing/2014/main" id="{53D6FC0C-AC6F-4697-93E3-759B61A221EE}"/>
              </a:ext>
            </a:extLst>
          </p:cNvPr>
          <p:cNvSpPr>
            <a:spLocks noGrp="1"/>
          </p:cNvSpPr>
          <p:nvPr>
            <p:ph type="body" sz="quarter" idx="14"/>
          </p:nvPr>
        </p:nvSpPr>
        <p:spPr/>
        <p:txBody>
          <a:bodyPr/>
          <a:lstStyle/>
          <a:p>
            <a:endParaRPr lang="fr-FR"/>
          </a:p>
        </p:txBody>
      </p:sp>
      <p:pic>
        <p:nvPicPr>
          <p:cNvPr id="7" name="Image 26">
            <a:extLst>
              <a:ext uri="{FF2B5EF4-FFF2-40B4-BE49-F238E27FC236}">
                <a16:creationId xmlns:a16="http://schemas.microsoft.com/office/drawing/2014/main" id="{D9089C46-AB5E-4BEF-AC0B-10923E007E0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533514" y="5903495"/>
            <a:ext cx="485374" cy="864453"/>
          </a:xfrm>
          <a:prstGeom prst="rect">
            <a:avLst/>
          </a:prstGeom>
        </p:spPr>
      </p:pic>
    </p:spTree>
    <p:extLst>
      <p:ext uri="{BB962C8B-B14F-4D97-AF65-F5344CB8AC3E}">
        <p14:creationId xmlns:p14="http://schemas.microsoft.com/office/powerpoint/2010/main" val="9137323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959337A-1F4D-4DA2-99E8-41E292E681C8}"/>
              </a:ext>
            </a:extLst>
          </p:cNvPr>
          <p:cNvSpPr>
            <a:spLocks noGrp="1"/>
          </p:cNvSpPr>
          <p:nvPr>
            <p:ph type="sldNum" sz="quarter" idx="12"/>
          </p:nvPr>
        </p:nvSpPr>
        <p:spPr/>
        <p:txBody>
          <a:bodyPr/>
          <a:lstStyle/>
          <a:p>
            <a:fld id="{27C6CCC6-2BE5-4E42-96A4-D1E8E81A3D8E}" type="slidenum">
              <a:rPr lang="de-DE" smtClean="0"/>
              <a:pPr/>
              <a:t>35</a:t>
            </a:fld>
            <a:endParaRPr lang="de-DE" dirty="0"/>
          </a:p>
        </p:txBody>
      </p:sp>
      <p:sp>
        <p:nvSpPr>
          <p:cNvPr id="6" name="Rectangle 5">
            <a:extLst>
              <a:ext uri="{FF2B5EF4-FFF2-40B4-BE49-F238E27FC236}">
                <a16:creationId xmlns:a16="http://schemas.microsoft.com/office/drawing/2014/main" id="{8C44DC6C-6F19-489B-8DC0-269D4A07ED11}"/>
              </a:ext>
            </a:extLst>
          </p:cNvPr>
          <p:cNvSpPr/>
          <p:nvPr/>
        </p:nvSpPr>
        <p:spPr>
          <a:xfrm>
            <a:off x="0" y="0"/>
            <a:ext cx="12192000" cy="6858000"/>
          </a:xfrm>
          <a:prstGeom prst="rect">
            <a:avLst/>
          </a:prstGeom>
          <a:solidFill>
            <a:srgbClr val="00000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6652181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C8115-E997-406F-826A-7BB6E4474500}"/>
              </a:ext>
            </a:extLst>
          </p:cNvPr>
          <p:cNvSpPr>
            <a:spLocks noGrp="1"/>
          </p:cNvSpPr>
          <p:nvPr>
            <p:ph type="title"/>
          </p:nvPr>
        </p:nvSpPr>
        <p:spPr/>
        <p:txBody>
          <a:bodyPr/>
          <a:lstStyle/>
          <a:p>
            <a:r>
              <a:rPr lang="fr-FR" dirty="0"/>
              <a:t>Gisement de déchets</a:t>
            </a:r>
          </a:p>
        </p:txBody>
      </p:sp>
      <p:sp>
        <p:nvSpPr>
          <p:cNvPr id="3" name="Slide Number Placeholder 2">
            <a:extLst>
              <a:ext uri="{FF2B5EF4-FFF2-40B4-BE49-F238E27FC236}">
                <a16:creationId xmlns:a16="http://schemas.microsoft.com/office/drawing/2014/main" id="{4C492E62-1971-45B5-818E-71FBC9FAF532}"/>
              </a:ext>
            </a:extLst>
          </p:cNvPr>
          <p:cNvSpPr>
            <a:spLocks noGrp="1"/>
          </p:cNvSpPr>
          <p:nvPr>
            <p:ph type="sldNum" sz="quarter" idx="12"/>
          </p:nvPr>
        </p:nvSpPr>
        <p:spPr/>
        <p:txBody>
          <a:bodyPr/>
          <a:lstStyle/>
          <a:p>
            <a:fld id="{27C6CCC6-2BE5-4E42-96A4-D1E8E81A3D8E}" type="slidenum">
              <a:rPr lang="de-DE" smtClean="0"/>
              <a:t>36</a:t>
            </a:fld>
            <a:endParaRPr lang="de-DE"/>
          </a:p>
        </p:txBody>
      </p:sp>
      <p:sp>
        <p:nvSpPr>
          <p:cNvPr id="4" name="Content Placeholder 3">
            <a:extLst>
              <a:ext uri="{FF2B5EF4-FFF2-40B4-BE49-F238E27FC236}">
                <a16:creationId xmlns:a16="http://schemas.microsoft.com/office/drawing/2014/main" id="{4CBA8B22-9EFE-471C-AECB-B5D1CBE60C3B}"/>
              </a:ext>
            </a:extLst>
          </p:cNvPr>
          <p:cNvSpPr>
            <a:spLocks noGrp="1"/>
          </p:cNvSpPr>
          <p:nvPr>
            <p:ph sz="half" idx="13"/>
          </p:nvPr>
        </p:nvSpPr>
        <p:spPr>
          <a:xfrm>
            <a:off x="838200" y="1808041"/>
            <a:ext cx="10515600" cy="1700269"/>
          </a:xfrm>
        </p:spPr>
        <p:txBody>
          <a:bodyPr>
            <a:normAutofit fontScale="70000" lnSpcReduction="20000"/>
          </a:bodyPr>
          <a:lstStyle/>
          <a:p>
            <a:r>
              <a:rPr lang="fr-FR" dirty="0"/>
              <a:t>Étude de quantification et de caractérisation des déchets dans l’Arrondissement du Cap-Haïtien en 2016:</a:t>
            </a:r>
          </a:p>
          <a:p>
            <a:pPr lvl="1"/>
            <a:r>
              <a:rPr lang="fr-FR" dirty="0"/>
              <a:t>production de 0,4 kg de déchets ménagers/personne/jour </a:t>
            </a:r>
          </a:p>
          <a:p>
            <a:pPr lvl="1"/>
            <a:r>
              <a:rPr lang="fr-FR" dirty="0"/>
              <a:t>13% des déchets ménagers sont des plastiques. </a:t>
            </a:r>
          </a:p>
          <a:p>
            <a:pPr lvl="1"/>
            <a:r>
              <a:rPr lang="fr-FR" dirty="0"/>
              <a:t>3 communes de la zone d’étude mais peut s’appliquer à l’ensemble des communes visées</a:t>
            </a:r>
          </a:p>
          <a:p>
            <a:r>
              <a:rPr lang="fr-FR" dirty="0"/>
              <a:t>Hypothèse: 1 000 000 habitants </a:t>
            </a:r>
            <a:r>
              <a:rPr lang="fr-FR" dirty="0">
                <a:sym typeface="Wingdings" panose="05000000000000000000" pitchFamily="2" charset="2"/>
              </a:rPr>
              <a:t> </a:t>
            </a:r>
            <a:r>
              <a:rPr lang="fr-FR" dirty="0"/>
              <a:t>150 000 t/an pour les 10 communes concernées</a:t>
            </a:r>
          </a:p>
        </p:txBody>
      </p:sp>
      <p:graphicFrame>
        <p:nvGraphicFramePr>
          <p:cNvPr id="7" name="Table 6">
            <a:extLst>
              <a:ext uri="{FF2B5EF4-FFF2-40B4-BE49-F238E27FC236}">
                <a16:creationId xmlns:a16="http://schemas.microsoft.com/office/drawing/2014/main" id="{FCD8D8D5-E98E-4DA4-B24C-5B9BF1A296C9}"/>
              </a:ext>
            </a:extLst>
          </p:cNvPr>
          <p:cNvGraphicFramePr>
            <a:graphicFrameLocks noGrp="1"/>
          </p:cNvGraphicFramePr>
          <p:nvPr>
            <p:extLst>
              <p:ext uri="{D42A27DB-BD31-4B8C-83A1-F6EECF244321}">
                <p14:modId xmlns:p14="http://schemas.microsoft.com/office/powerpoint/2010/main" val="1204416870"/>
              </p:ext>
            </p:extLst>
          </p:nvPr>
        </p:nvGraphicFramePr>
        <p:xfrm>
          <a:off x="681135" y="3376230"/>
          <a:ext cx="10068145" cy="3421290"/>
        </p:xfrm>
        <a:graphic>
          <a:graphicData uri="http://schemas.openxmlformats.org/drawingml/2006/table">
            <a:tbl>
              <a:tblPr firstRow="1" firstCol="1" bandRow="1"/>
              <a:tblGrid>
                <a:gridCol w="2783425">
                  <a:extLst>
                    <a:ext uri="{9D8B030D-6E8A-4147-A177-3AD203B41FA5}">
                      <a16:colId xmlns:a16="http://schemas.microsoft.com/office/drawing/2014/main" val="1399419237"/>
                    </a:ext>
                  </a:extLst>
                </a:gridCol>
                <a:gridCol w="2946400">
                  <a:extLst>
                    <a:ext uri="{9D8B030D-6E8A-4147-A177-3AD203B41FA5}">
                      <a16:colId xmlns:a16="http://schemas.microsoft.com/office/drawing/2014/main" val="1127701033"/>
                    </a:ext>
                  </a:extLst>
                </a:gridCol>
                <a:gridCol w="1656080">
                  <a:extLst>
                    <a:ext uri="{9D8B030D-6E8A-4147-A177-3AD203B41FA5}">
                      <a16:colId xmlns:a16="http://schemas.microsoft.com/office/drawing/2014/main" val="3887210857"/>
                    </a:ext>
                  </a:extLst>
                </a:gridCol>
                <a:gridCol w="2682240">
                  <a:extLst>
                    <a:ext uri="{9D8B030D-6E8A-4147-A177-3AD203B41FA5}">
                      <a16:colId xmlns:a16="http://schemas.microsoft.com/office/drawing/2014/main" val="1310418819"/>
                    </a:ext>
                  </a:extLst>
                </a:gridCol>
              </a:tblGrid>
              <a:tr h="440187">
                <a:tc>
                  <a:txBody>
                    <a:bodyPr/>
                    <a:lstStyle/>
                    <a:p>
                      <a:pPr algn="ctr"/>
                      <a:r>
                        <a:rPr lang="fr-FR" sz="1600" b="1" dirty="0">
                          <a:solidFill>
                            <a:schemeClr val="bg1"/>
                          </a:solidFill>
                          <a:effectLst/>
                          <a:latin typeface="+mn-lt"/>
                          <a:ea typeface="Calibri" panose="020F0502020204030204" pitchFamily="34" charset="0"/>
                          <a:cs typeface="Times New Roman" panose="02020603050405020304" pitchFamily="18" charset="0"/>
                        </a:rPr>
                        <a:t>Déchets plastiques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a:r>
                        <a:rPr lang="fr-FR" sz="1600" b="1" dirty="0">
                          <a:solidFill>
                            <a:srgbClr val="FFFFFF"/>
                          </a:solidFill>
                          <a:effectLst/>
                          <a:latin typeface="+mn-lt"/>
                          <a:ea typeface="Calibri" panose="020F0502020204030204" pitchFamily="34" charset="0"/>
                          <a:cs typeface="Times New Roman" panose="02020603050405020304" pitchFamily="18" charset="0"/>
                        </a:rPr>
                        <a:t>Proportion dans le gisement de déchets ménagers (%)</a:t>
                      </a:r>
                      <a:endParaRPr lang="fr-FR" sz="1600" b="1"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a:r>
                        <a:rPr lang="fr-FR" sz="1600" b="1" dirty="0">
                          <a:solidFill>
                            <a:srgbClr val="FFFFFF"/>
                          </a:solidFill>
                          <a:effectLst/>
                          <a:latin typeface="+mn-lt"/>
                          <a:ea typeface="Calibri" panose="020F0502020204030204" pitchFamily="34" charset="0"/>
                          <a:cs typeface="Times New Roman" panose="02020603050405020304" pitchFamily="18" charset="0"/>
                        </a:rPr>
                        <a:t>Quantité (t/an)</a:t>
                      </a:r>
                      <a:endParaRPr lang="fr-FR" sz="1600" b="1"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a:r>
                        <a:rPr lang="fr-FR" sz="1600" b="1" dirty="0">
                          <a:solidFill>
                            <a:srgbClr val="FFFFFF"/>
                          </a:solidFill>
                          <a:effectLst/>
                          <a:latin typeface="+mn-lt"/>
                          <a:ea typeface="Calibri" panose="020F0502020204030204" pitchFamily="34" charset="0"/>
                          <a:cs typeface="Times New Roman" panose="02020603050405020304" pitchFamily="18" charset="0"/>
                        </a:rPr>
                        <a:t>Proportion dans le gisement de plastique à traiter (%)</a:t>
                      </a:r>
                      <a:endParaRPr lang="fr-FR" sz="1600" b="1" dirty="0">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4065142084"/>
                  </a:ext>
                </a:extLst>
              </a:tr>
              <a:tr h="440187">
                <a:tc>
                  <a:txBody>
                    <a:bodyPr/>
                    <a:lstStyle/>
                    <a:p>
                      <a:pPr algn="ctr"/>
                      <a:r>
                        <a:rPr lang="fr-FR" sz="1600" dirty="0">
                          <a:effectLst/>
                          <a:latin typeface="+mn-lt"/>
                          <a:ea typeface="Calibri" panose="020F0502020204030204" pitchFamily="34" charset="0"/>
                          <a:cs typeface="Times New Roman" panose="02020603050405020304" pitchFamily="18" charset="0"/>
                        </a:rPr>
                        <a:t>PEBD souple </a:t>
                      </a:r>
                    </a:p>
                    <a:p>
                      <a:pPr algn="ctr"/>
                      <a:r>
                        <a:rPr lang="fr-FR" sz="1600" dirty="0">
                          <a:effectLst/>
                          <a:latin typeface="+mn-lt"/>
                          <a:ea typeface="Calibri" panose="020F0502020204030204" pitchFamily="34" charset="0"/>
                          <a:cs typeface="Times New Roman" panose="02020603050405020304" pitchFamily="18" charset="0"/>
                        </a:rPr>
                        <a:t>(Films fins type sachets d’eau)</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600" dirty="0">
                          <a:effectLst/>
                          <a:latin typeface="+mn-lt"/>
                          <a:ea typeface="Calibri" panose="020F0502020204030204" pitchFamily="34" charset="0"/>
                          <a:cs typeface="Times New Roman" panose="02020603050405020304" pitchFamily="18" charset="0"/>
                        </a:rPr>
                        <a:t>7,1 %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600" dirty="0">
                          <a:effectLst/>
                          <a:latin typeface="+mn-lt"/>
                          <a:ea typeface="Calibri" panose="020F0502020204030204" pitchFamily="34" charset="0"/>
                          <a:cs typeface="Times New Roman" panose="02020603050405020304" pitchFamily="18" charset="0"/>
                        </a:rPr>
                        <a:t>10 650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600">
                          <a:effectLst/>
                          <a:latin typeface="+mn-lt"/>
                          <a:ea typeface="Calibri" panose="020F0502020204030204" pitchFamily="34" charset="0"/>
                          <a:cs typeface="Times New Roman" panose="02020603050405020304" pitchFamily="18" charset="0"/>
                        </a:rPr>
                        <a:t>68 %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11046433"/>
                  </a:ext>
                </a:extLst>
              </a:tr>
              <a:tr h="440187">
                <a:tc>
                  <a:txBody>
                    <a:bodyPr/>
                    <a:lstStyle/>
                    <a:p>
                      <a:pPr algn="ctr"/>
                      <a:r>
                        <a:rPr lang="fr-FR" sz="1600" dirty="0">
                          <a:solidFill>
                            <a:schemeClr val="tx1"/>
                          </a:solidFill>
                          <a:effectLst/>
                          <a:latin typeface="+mn-lt"/>
                          <a:ea typeface="Calibri" panose="020F0502020204030204" pitchFamily="34" charset="0"/>
                          <a:cs typeface="Times New Roman" panose="02020603050405020304" pitchFamily="18" charset="0"/>
                        </a:rPr>
                        <a:t>PEHD rigide</a:t>
                      </a:r>
                    </a:p>
                    <a:p>
                      <a:pPr algn="ctr"/>
                      <a:r>
                        <a:rPr lang="fr-FR" sz="1600" dirty="0">
                          <a:solidFill>
                            <a:schemeClr val="tx1"/>
                          </a:solidFill>
                          <a:effectLst/>
                          <a:latin typeface="+mn-lt"/>
                          <a:ea typeface="Calibri" panose="020F0502020204030204" pitchFamily="34" charset="0"/>
                          <a:cs typeface="Times New Roman" panose="02020603050405020304" pitchFamily="18" charset="0"/>
                        </a:rPr>
                        <a:t>(Bidons, caisses, seaux)</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BDBD"/>
                    </a:solidFill>
                  </a:tcPr>
                </a:tc>
                <a:tc>
                  <a:txBody>
                    <a:bodyPr/>
                    <a:lstStyle/>
                    <a:p>
                      <a:pPr algn="ctr"/>
                      <a:r>
                        <a:rPr lang="fr-FR" sz="1600" dirty="0">
                          <a:solidFill>
                            <a:schemeClr val="tx1"/>
                          </a:solidFill>
                          <a:effectLst/>
                          <a:latin typeface="+mn-lt"/>
                          <a:ea typeface="Calibri" panose="020F0502020204030204" pitchFamily="34" charset="0"/>
                          <a:cs typeface="Times New Roman" panose="02020603050405020304" pitchFamily="18" charset="0"/>
                        </a:rPr>
                        <a:t>1,4 %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BDBD"/>
                    </a:solidFill>
                  </a:tcPr>
                </a:tc>
                <a:tc>
                  <a:txBody>
                    <a:bodyPr/>
                    <a:lstStyle/>
                    <a:p>
                      <a:pPr algn="ctr"/>
                      <a:r>
                        <a:rPr lang="fr-FR" sz="1600">
                          <a:solidFill>
                            <a:schemeClr val="tx1"/>
                          </a:solidFill>
                          <a:effectLst/>
                          <a:latin typeface="+mn-lt"/>
                          <a:ea typeface="Calibri" panose="020F0502020204030204" pitchFamily="34" charset="0"/>
                          <a:cs typeface="Times New Roman" panose="02020603050405020304" pitchFamily="18" charset="0"/>
                        </a:rPr>
                        <a:t>2 079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BDBD"/>
                    </a:solidFill>
                  </a:tcPr>
                </a:tc>
                <a:tc>
                  <a:txBody>
                    <a:bodyPr/>
                    <a:lstStyle/>
                    <a:p>
                      <a:pPr algn="ctr"/>
                      <a:r>
                        <a:rPr lang="fr-FR" sz="1600">
                          <a:solidFill>
                            <a:schemeClr val="tx1"/>
                          </a:solidFill>
                          <a:effectLst/>
                          <a:latin typeface="+mn-lt"/>
                          <a:ea typeface="Calibri" panose="020F0502020204030204" pitchFamily="34" charset="0"/>
                          <a:cs typeface="Times New Roman" panose="02020603050405020304" pitchFamily="18" charset="0"/>
                        </a:rPr>
                        <a:t>13 %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BDBD"/>
                    </a:solidFill>
                  </a:tcPr>
                </a:tc>
                <a:extLst>
                  <a:ext uri="{0D108BD9-81ED-4DB2-BD59-A6C34878D82A}">
                    <a16:rowId xmlns:a16="http://schemas.microsoft.com/office/drawing/2014/main" val="2814942592"/>
                  </a:ext>
                </a:extLst>
              </a:tr>
              <a:tr h="440187">
                <a:tc>
                  <a:txBody>
                    <a:bodyPr/>
                    <a:lstStyle/>
                    <a:p>
                      <a:pPr algn="ctr"/>
                      <a:r>
                        <a:rPr lang="fr-FR" sz="1600" dirty="0">
                          <a:solidFill>
                            <a:schemeClr val="tx1"/>
                          </a:solidFill>
                          <a:effectLst/>
                          <a:latin typeface="+mn-lt"/>
                          <a:ea typeface="Calibri" panose="020F0502020204030204" pitchFamily="34" charset="0"/>
                          <a:cs typeface="Times New Roman" panose="02020603050405020304" pitchFamily="18" charset="0"/>
                        </a:rPr>
                        <a:t>PP rigide</a:t>
                      </a:r>
                    </a:p>
                    <a:p>
                      <a:pPr algn="ctr"/>
                      <a:r>
                        <a:rPr lang="fr-FR" sz="1600" dirty="0">
                          <a:solidFill>
                            <a:schemeClr val="tx1"/>
                          </a:solidFill>
                          <a:effectLst/>
                          <a:latin typeface="+mn-lt"/>
                          <a:ea typeface="Calibri" panose="020F0502020204030204" pitchFamily="34" charset="0"/>
                          <a:cs typeface="Times New Roman" panose="02020603050405020304" pitchFamily="18" charset="0"/>
                        </a:rPr>
                        <a:t>(Bidons, caisses, seaux)</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600" dirty="0">
                          <a:solidFill>
                            <a:schemeClr val="tx1"/>
                          </a:solidFill>
                          <a:effectLst/>
                          <a:latin typeface="+mn-lt"/>
                          <a:ea typeface="Calibri" panose="020F0502020204030204" pitchFamily="34" charset="0"/>
                          <a:cs typeface="Times New Roman" panose="02020603050405020304" pitchFamily="18" charset="0"/>
                        </a:rPr>
                        <a:t>1 %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600" dirty="0">
                          <a:solidFill>
                            <a:schemeClr val="tx1"/>
                          </a:solidFill>
                          <a:effectLst/>
                          <a:latin typeface="+mn-lt"/>
                          <a:ea typeface="Calibri" panose="020F0502020204030204" pitchFamily="34" charset="0"/>
                          <a:cs typeface="Times New Roman" panose="02020603050405020304" pitchFamily="18" charset="0"/>
                        </a:rPr>
                        <a:t>1 500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600">
                          <a:solidFill>
                            <a:schemeClr val="tx1"/>
                          </a:solidFill>
                          <a:effectLst/>
                          <a:latin typeface="+mn-lt"/>
                          <a:ea typeface="Calibri" panose="020F0502020204030204" pitchFamily="34" charset="0"/>
                          <a:cs typeface="Times New Roman" panose="02020603050405020304" pitchFamily="18" charset="0"/>
                        </a:rPr>
                        <a:t>9,5 %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36276090"/>
                  </a:ext>
                </a:extLst>
              </a:tr>
              <a:tr h="440187">
                <a:tc>
                  <a:txBody>
                    <a:bodyPr/>
                    <a:lstStyle/>
                    <a:p>
                      <a:pPr algn="ctr"/>
                      <a:r>
                        <a:rPr lang="fr-FR" sz="1600" dirty="0">
                          <a:solidFill>
                            <a:schemeClr val="tx1"/>
                          </a:solidFill>
                          <a:effectLst/>
                          <a:latin typeface="+mn-lt"/>
                          <a:ea typeface="Calibri" panose="020F0502020204030204" pitchFamily="34" charset="0"/>
                          <a:cs typeface="Times New Roman" panose="02020603050405020304" pitchFamily="18" charset="0"/>
                        </a:rPr>
                        <a:t>PSE</a:t>
                      </a:r>
                    </a:p>
                    <a:p>
                      <a:pPr algn="ctr"/>
                      <a:r>
                        <a:rPr lang="fr-FR" sz="1600" dirty="0">
                          <a:solidFill>
                            <a:schemeClr val="tx1"/>
                          </a:solidFill>
                          <a:effectLst/>
                          <a:latin typeface="+mn-lt"/>
                          <a:ea typeface="Calibri" panose="020F0502020204030204" pitchFamily="34" charset="0"/>
                          <a:cs typeface="Times New Roman" panose="02020603050405020304" pitchFamily="18" charset="0"/>
                        </a:rPr>
                        <a:t>(Barquettes alimentaires)</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BDBD"/>
                    </a:solidFill>
                  </a:tcPr>
                </a:tc>
                <a:tc>
                  <a:txBody>
                    <a:bodyPr/>
                    <a:lstStyle/>
                    <a:p>
                      <a:pPr algn="ctr"/>
                      <a:r>
                        <a:rPr lang="fr-FR" sz="1600" dirty="0">
                          <a:solidFill>
                            <a:schemeClr val="tx1"/>
                          </a:solidFill>
                          <a:effectLst/>
                          <a:latin typeface="+mn-lt"/>
                          <a:ea typeface="Calibri" panose="020F0502020204030204" pitchFamily="34" charset="0"/>
                          <a:cs typeface="Times New Roman" panose="02020603050405020304" pitchFamily="18" charset="0"/>
                        </a:rPr>
                        <a:t>1 %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BDBD"/>
                    </a:solidFill>
                  </a:tcPr>
                </a:tc>
                <a:tc>
                  <a:txBody>
                    <a:bodyPr/>
                    <a:lstStyle/>
                    <a:p>
                      <a:pPr algn="ctr"/>
                      <a:r>
                        <a:rPr lang="fr-FR" sz="1600" dirty="0">
                          <a:solidFill>
                            <a:schemeClr val="tx1"/>
                          </a:solidFill>
                          <a:effectLst/>
                          <a:latin typeface="+mn-lt"/>
                          <a:ea typeface="Calibri" panose="020F0502020204030204" pitchFamily="34" charset="0"/>
                          <a:cs typeface="Times New Roman" panose="02020603050405020304" pitchFamily="18" charset="0"/>
                        </a:rPr>
                        <a:t>1 500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BDBD"/>
                    </a:solidFill>
                  </a:tcPr>
                </a:tc>
                <a:tc>
                  <a:txBody>
                    <a:bodyPr/>
                    <a:lstStyle/>
                    <a:p>
                      <a:pPr algn="ctr"/>
                      <a:r>
                        <a:rPr lang="fr-FR" sz="1600" dirty="0">
                          <a:solidFill>
                            <a:schemeClr val="tx1"/>
                          </a:solidFill>
                          <a:effectLst/>
                          <a:latin typeface="+mn-lt"/>
                          <a:ea typeface="Calibri" panose="020F0502020204030204" pitchFamily="34" charset="0"/>
                          <a:cs typeface="Times New Roman" panose="02020603050405020304" pitchFamily="18" charset="0"/>
                        </a:rPr>
                        <a:t>9,5 %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BDBD"/>
                    </a:solidFill>
                  </a:tcPr>
                </a:tc>
                <a:extLst>
                  <a:ext uri="{0D108BD9-81ED-4DB2-BD59-A6C34878D82A}">
                    <a16:rowId xmlns:a16="http://schemas.microsoft.com/office/drawing/2014/main" val="167365342"/>
                  </a:ext>
                </a:extLst>
              </a:tr>
              <a:tr h="440187">
                <a:tc>
                  <a:txBody>
                    <a:bodyPr/>
                    <a:lstStyle/>
                    <a:p>
                      <a:pPr algn="ctr"/>
                      <a:r>
                        <a:rPr lang="fr-FR" sz="1600" dirty="0">
                          <a:solidFill>
                            <a:schemeClr val="tx1"/>
                          </a:solidFill>
                          <a:effectLst/>
                          <a:latin typeface="+mn-lt"/>
                          <a:ea typeface="Calibri" panose="020F0502020204030204" pitchFamily="34" charset="0"/>
                          <a:cs typeface="Times New Roman" panose="02020603050405020304" pitchFamily="18" charset="0"/>
                        </a:rPr>
                        <a:t>PET</a:t>
                      </a:r>
                    </a:p>
                    <a:p>
                      <a:pPr algn="ctr"/>
                      <a:r>
                        <a:rPr lang="fr-FR" sz="1600" dirty="0">
                          <a:solidFill>
                            <a:schemeClr val="tx1"/>
                          </a:solidFill>
                          <a:effectLst/>
                          <a:latin typeface="+mn-lt"/>
                          <a:ea typeface="Calibri" panose="020F0502020204030204" pitchFamily="34" charset="0"/>
                          <a:cs typeface="Times New Roman" panose="02020603050405020304" pitchFamily="18" charset="0"/>
                        </a:rPr>
                        <a:t>(Bouteilles)</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600" dirty="0">
                          <a:solidFill>
                            <a:schemeClr val="tx1"/>
                          </a:solidFill>
                          <a:effectLst/>
                          <a:latin typeface="+mn-lt"/>
                          <a:ea typeface="Calibri" panose="020F0502020204030204" pitchFamily="34" charset="0"/>
                          <a:cs typeface="Times New Roman" panose="02020603050405020304" pitchFamily="18" charset="0"/>
                        </a:rPr>
                        <a:t>2,2 %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600" dirty="0">
                          <a:solidFill>
                            <a:schemeClr val="tx1"/>
                          </a:solidFill>
                          <a:effectLst/>
                          <a:latin typeface="+mn-lt"/>
                          <a:ea typeface="Calibri" panose="020F0502020204030204" pitchFamily="34" charset="0"/>
                          <a:cs typeface="Times New Roman" panose="02020603050405020304" pitchFamily="18" charset="0"/>
                        </a:rPr>
                        <a:t>3 279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600" dirty="0">
                          <a:solidFill>
                            <a:schemeClr val="tx1"/>
                          </a:solidFill>
                          <a:effectLst/>
                          <a:latin typeface="+mn-lt"/>
                          <a:ea typeface="Calibri" panose="020F0502020204030204" pitchFamily="34" charset="0"/>
                          <a:cs typeface="Times New Roman" panose="02020603050405020304" pitchFamily="18" charset="0"/>
                        </a:rPr>
                        <a:t>Exclu</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0802512"/>
                  </a:ext>
                </a:extLst>
              </a:tr>
              <a:tr h="247605">
                <a:tc>
                  <a:txBody>
                    <a:bodyPr/>
                    <a:lstStyle/>
                    <a:p>
                      <a:pPr algn="ctr"/>
                      <a:r>
                        <a:rPr lang="fr-FR" sz="1600" dirty="0">
                          <a:solidFill>
                            <a:schemeClr val="tx1"/>
                          </a:solidFill>
                          <a:effectLst/>
                          <a:latin typeface="+mn-lt"/>
                          <a:ea typeface="Calibri" panose="020F0502020204030204" pitchFamily="34" charset="0"/>
                          <a:cs typeface="Times New Roman" panose="02020603050405020304" pitchFamily="18" charset="0"/>
                        </a:rPr>
                        <a:t>Autre – PVC, ABS, …</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BDBD"/>
                    </a:solidFill>
                  </a:tcPr>
                </a:tc>
                <a:tc>
                  <a:txBody>
                    <a:bodyPr/>
                    <a:lstStyle/>
                    <a:p>
                      <a:pPr algn="ctr"/>
                      <a:r>
                        <a:rPr lang="fr-FR" sz="1600">
                          <a:solidFill>
                            <a:schemeClr val="tx1"/>
                          </a:solidFill>
                          <a:effectLst/>
                          <a:latin typeface="+mn-lt"/>
                          <a:ea typeface="Calibri" panose="020F0502020204030204" pitchFamily="34" charset="0"/>
                          <a:cs typeface="Times New Roman" panose="02020603050405020304" pitchFamily="18" charset="0"/>
                        </a:rPr>
                        <a:t>Non mesurée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BDBD"/>
                    </a:solidFill>
                  </a:tcPr>
                </a:tc>
                <a:tc>
                  <a:txBody>
                    <a:bodyPr/>
                    <a:lstStyle/>
                    <a:p>
                      <a:pPr algn="ctr"/>
                      <a:r>
                        <a:rPr lang="fr-FR" sz="1600" dirty="0">
                          <a:solidFill>
                            <a:schemeClr val="tx1"/>
                          </a:solidFill>
                          <a:effectLst/>
                          <a:latin typeface="+mn-lt"/>
                          <a:ea typeface="Calibri" panose="020F0502020204030204" pitchFamily="34" charset="0"/>
                          <a:cs typeface="Times New Roman" panose="02020603050405020304" pitchFamily="18" charset="0"/>
                        </a:rPr>
                        <a:t>Non mesurée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BDBD"/>
                    </a:solidFill>
                  </a:tcPr>
                </a:tc>
                <a:tc>
                  <a:txBody>
                    <a:bodyPr/>
                    <a:lstStyle/>
                    <a:p>
                      <a:pPr algn="ctr"/>
                      <a:r>
                        <a:rPr lang="fr-FR" sz="1600" dirty="0">
                          <a:solidFill>
                            <a:schemeClr val="tx1"/>
                          </a:solidFill>
                          <a:effectLst/>
                          <a:latin typeface="+mn-lt"/>
                          <a:ea typeface="Calibri" panose="020F0502020204030204" pitchFamily="34" charset="0"/>
                          <a:cs typeface="Times New Roman" panose="02020603050405020304" pitchFamily="18" charset="0"/>
                        </a:rPr>
                        <a:t>Exclu</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BDBD"/>
                    </a:solidFill>
                  </a:tcPr>
                </a:tc>
                <a:extLst>
                  <a:ext uri="{0D108BD9-81ED-4DB2-BD59-A6C34878D82A}">
                    <a16:rowId xmlns:a16="http://schemas.microsoft.com/office/drawing/2014/main" val="3832363785"/>
                  </a:ext>
                </a:extLst>
              </a:tr>
              <a:tr h="247605">
                <a:tc>
                  <a:txBody>
                    <a:bodyPr/>
                    <a:lstStyle/>
                    <a:p>
                      <a:pPr algn="ctr"/>
                      <a:r>
                        <a:rPr lang="fr-FR" sz="1600" dirty="0">
                          <a:solidFill>
                            <a:srgbClr val="FFFFFF"/>
                          </a:solidFill>
                          <a:effectLst/>
                          <a:latin typeface="+mn-lt"/>
                          <a:ea typeface="Calibri" panose="020F0502020204030204" pitchFamily="34" charset="0"/>
                          <a:cs typeface="Times New Roman" panose="02020603050405020304" pitchFamily="18" charset="0"/>
                        </a:rPr>
                        <a:t>Total</a:t>
                      </a:r>
                      <a:endParaRPr lang="fr-FR" sz="1600" dirty="0">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25252"/>
                    </a:solidFill>
                  </a:tcPr>
                </a:tc>
                <a:tc>
                  <a:txBody>
                    <a:bodyPr/>
                    <a:lstStyle/>
                    <a:p>
                      <a:pPr algn="ctr"/>
                      <a:r>
                        <a:rPr lang="fr-FR" sz="1600" dirty="0">
                          <a:solidFill>
                            <a:srgbClr val="FFFFFF"/>
                          </a:solidFill>
                          <a:effectLst/>
                          <a:latin typeface="+mn-lt"/>
                          <a:ea typeface="Calibri" panose="020F0502020204030204" pitchFamily="34" charset="0"/>
                          <a:cs typeface="Times New Roman" panose="02020603050405020304" pitchFamily="18" charset="0"/>
                        </a:rPr>
                        <a:t>12,7 %</a:t>
                      </a:r>
                      <a:endParaRPr lang="fr-FR" sz="16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25252"/>
                    </a:solidFill>
                  </a:tcPr>
                </a:tc>
                <a:tc>
                  <a:txBody>
                    <a:bodyPr/>
                    <a:lstStyle/>
                    <a:p>
                      <a:pPr algn="ctr"/>
                      <a:r>
                        <a:rPr lang="fr-FR" sz="1600">
                          <a:solidFill>
                            <a:srgbClr val="FFFFFF"/>
                          </a:solidFill>
                          <a:effectLst/>
                          <a:latin typeface="+mn-lt"/>
                          <a:ea typeface="Calibri" panose="020F0502020204030204" pitchFamily="34" charset="0"/>
                          <a:cs typeface="Times New Roman" panose="02020603050405020304" pitchFamily="18" charset="0"/>
                        </a:rPr>
                        <a:t>19 008</a:t>
                      </a:r>
                      <a:endParaRPr lang="fr-FR" sz="160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25252"/>
                    </a:solidFill>
                  </a:tcPr>
                </a:tc>
                <a:tc>
                  <a:txBody>
                    <a:bodyPr/>
                    <a:lstStyle/>
                    <a:p>
                      <a:pPr algn="ctr"/>
                      <a:r>
                        <a:rPr lang="fr-FR" sz="1600" dirty="0">
                          <a:solidFill>
                            <a:srgbClr val="FFFFFF"/>
                          </a:solidFill>
                          <a:effectLst/>
                          <a:latin typeface="+mn-lt"/>
                          <a:ea typeface="Calibri" panose="020F0502020204030204" pitchFamily="34" charset="0"/>
                          <a:cs typeface="Times New Roman" panose="02020603050405020304" pitchFamily="18" charset="0"/>
                        </a:rPr>
                        <a:t>100 %</a:t>
                      </a:r>
                      <a:endParaRPr lang="fr-FR" sz="1600" dirty="0">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25252"/>
                    </a:solidFill>
                  </a:tcPr>
                </a:tc>
                <a:extLst>
                  <a:ext uri="{0D108BD9-81ED-4DB2-BD59-A6C34878D82A}">
                    <a16:rowId xmlns:a16="http://schemas.microsoft.com/office/drawing/2014/main" val="3803736044"/>
                  </a:ext>
                </a:extLst>
              </a:tr>
            </a:tbl>
          </a:graphicData>
        </a:graphic>
      </p:graphicFrame>
    </p:spTree>
    <p:extLst>
      <p:ext uri="{BB962C8B-B14F-4D97-AF65-F5344CB8AC3E}">
        <p14:creationId xmlns:p14="http://schemas.microsoft.com/office/powerpoint/2010/main" val="34806274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A4902-1249-4EF0-854C-FCEC466A55A9}"/>
              </a:ext>
            </a:extLst>
          </p:cNvPr>
          <p:cNvSpPr>
            <a:spLocks noGrp="1"/>
          </p:cNvSpPr>
          <p:nvPr>
            <p:ph type="title"/>
          </p:nvPr>
        </p:nvSpPr>
        <p:spPr/>
        <p:txBody>
          <a:bodyPr/>
          <a:lstStyle/>
          <a:p>
            <a:r>
              <a:rPr lang="fr-FR" dirty="0"/>
              <a:t>Gaz incondensables</a:t>
            </a:r>
          </a:p>
        </p:txBody>
      </p:sp>
      <p:sp>
        <p:nvSpPr>
          <p:cNvPr id="3" name="Slide Number Placeholder 2">
            <a:extLst>
              <a:ext uri="{FF2B5EF4-FFF2-40B4-BE49-F238E27FC236}">
                <a16:creationId xmlns:a16="http://schemas.microsoft.com/office/drawing/2014/main" id="{AB64E3B0-046C-47E4-BEA4-848B850F1AF6}"/>
              </a:ext>
            </a:extLst>
          </p:cNvPr>
          <p:cNvSpPr>
            <a:spLocks noGrp="1"/>
          </p:cNvSpPr>
          <p:nvPr>
            <p:ph type="sldNum" sz="quarter" idx="12"/>
          </p:nvPr>
        </p:nvSpPr>
        <p:spPr/>
        <p:txBody>
          <a:bodyPr/>
          <a:lstStyle/>
          <a:p>
            <a:fld id="{27C6CCC6-2BE5-4E42-96A4-D1E8E81A3D8E}" type="slidenum">
              <a:rPr lang="de-DE" smtClean="0"/>
              <a:pPr/>
              <a:t>37</a:t>
            </a:fld>
            <a:endParaRPr lang="de-DE" dirty="0"/>
          </a:p>
        </p:txBody>
      </p:sp>
      <p:sp>
        <p:nvSpPr>
          <p:cNvPr id="4" name="Content Placeholder 3">
            <a:extLst>
              <a:ext uri="{FF2B5EF4-FFF2-40B4-BE49-F238E27FC236}">
                <a16:creationId xmlns:a16="http://schemas.microsoft.com/office/drawing/2014/main" id="{80CC91D6-36C9-4FD6-B56C-4EBD5ADC0AD3}"/>
              </a:ext>
            </a:extLst>
          </p:cNvPr>
          <p:cNvSpPr>
            <a:spLocks noGrp="1"/>
          </p:cNvSpPr>
          <p:nvPr>
            <p:ph sz="half" idx="13"/>
          </p:nvPr>
        </p:nvSpPr>
        <p:spPr>
          <a:xfrm>
            <a:off x="1676160" y="1511464"/>
            <a:ext cx="2758440" cy="579559"/>
          </a:xfrm>
        </p:spPr>
        <p:txBody>
          <a:bodyPr/>
          <a:lstStyle/>
          <a:p>
            <a:pPr marL="0" indent="0" algn="ctr">
              <a:buNone/>
            </a:pPr>
            <a:r>
              <a:rPr lang="fr-FR" dirty="0">
                <a:solidFill>
                  <a:schemeClr val="tx2"/>
                </a:solidFill>
              </a:rPr>
              <a:t>Composition</a:t>
            </a:r>
          </a:p>
        </p:txBody>
      </p:sp>
      <p:sp>
        <p:nvSpPr>
          <p:cNvPr id="5" name="Content Placeholder 3">
            <a:extLst>
              <a:ext uri="{FF2B5EF4-FFF2-40B4-BE49-F238E27FC236}">
                <a16:creationId xmlns:a16="http://schemas.microsoft.com/office/drawing/2014/main" id="{029D4768-935E-42E8-85E2-9147BF687DC2}"/>
              </a:ext>
            </a:extLst>
          </p:cNvPr>
          <p:cNvSpPr txBox="1">
            <a:spLocks/>
          </p:cNvSpPr>
          <p:nvPr/>
        </p:nvSpPr>
        <p:spPr>
          <a:xfrm>
            <a:off x="6151317" y="2284878"/>
            <a:ext cx="5821678" cy="1381014"/>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Clr>
                <a:srgbClr val="C00000"/>
              </a:buClr>
              <a:buFont typeface="Wingdings" panose="05000000000000000000"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Calibri" panose="020F05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400" dirty="0"/>
              <a:t>Hypothèses:</a:t>
            </a:r>
          </a:p>
          <a:p>
            <a:r>
              <a:rPr lang="fr-FR" sz="2400" dirty="0"/>
              <a:t>Gaz équivalent à du méthane </a:t>
            </a:r>
            <a:r>
              <a:rPr lang="fr-FR" sz="1700" dirty="0"/>
              <a:t>(Rapport des PCI: 1,05)</a:t>
            </a:r>
          </a:p>
          <a:p>
            <a:r>
              <a:rPr lang="fr-FR" sz="2400" dirty="0"/>
              <a:t>Combustion complète, en excès d’air</a:t>
            </a:r>
          </a:p>
        </p:txBody>
      </p:sp>
      <p:graphicFrame>
        <p:nvGraphicFramePr>
          <p:cNvPr id="6" name="Table 5">
            <a:extLst>
              <a:ext uri="{FF2B5EF4-FFF2-40B4-BE49-F238E27FC236}">
                <a16:creationId xmlns:a16="http://schemas.microsoft.com/office/drawing/2014/main" id="{48439FB8-807B-47FF-B1A9-1102060A51E3}"/>
              </a:ext>
            </a:extLst>
          </p:cNvPr>
          <p:cNvGraphicFramePr>
            <a:graphicFrameLocks noGrp="1"/>
          </p:cNvGraphicFramePr>
          <p:nvPr>
            <p:extLst>
              <p:ext uri="{D42A27DB-BD31-4B8C-83A1-F6EECF244321}">
                <p14:modId xmlns:p14="http://schemas.microsoft.com/office/powerpoint/2010/main" val="3458367687"/>
              </p:ext>
            </p:extLst>
          </p:nvPr>
        </p:nvGraphicFramePr>
        <p:xfrm>
          <a:off x="485508" y="2091023"/>
          <a:ext cx="5144262" cy="3413760"/>
        </p:xfrm>
        <a:graphic>
          <a:graphicData uri="http://schemas.openxmlformats.org/drawingml/2006/table">
            <a:tbl>
              <a:tblPr firstRow="1" firstCol="1" bandRow="1">
                <a:tableStyleId>{8799B23B-EC83-4686-B30A-512413B5E67A}</a:tableStyleId>
              </a:tblPr>
              <a:tblGrid>
                <a:gridCol w="2634742">
                  <a:extLst>
                    <a:ext uri="{9D8B030D-6E8A-4147-A177-3AD203B41FA5}">
                      <a16:colId xmlns:a16="http://schemas.microsoft.com/office/drawing/2014/main" val="1723615202"/>
                    </a:ext>
                  </a:extLst>
                </a:gridCol>
                <a:gridCol w="2509520">
                  <a:extLst>
                    <a:ext uri="{9D8B030D-6E8A-4147-A177-3AD203B41FA5}">
                      <a16:colId xmlns:a16="http://schemas.microsoft.com/office/drawing/2014/main" val="3269122222"/>
                    </a:ext>
                  </a:extLst>
                </a:gridCol>
              </a:tblGrid>
              <a:tr h="0">
                <a:tc>
                  <a:txBody>
                    <a:bodyPr/>
                    <a:lstStyle/>
                    <a:p>
                      <a:pPr algn="ctr"/>
                      <a:r>
                        <a:rPr lang="fr-FR" sz="1600" dirty="0">
                          <a:solidFill>
                            <a:schemeClr val="bg1"/>
                          </a:solidFill>
                          <a:effectLst/>
                        </a:rPr>
                        <a:t>Gaz incondensables</a:t>
                      </a:r>
                      <a:endParaRPr lang="fr-FR"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tx2"/>
                    </a:solidFill>
                  </a:tcPr>
                </a:tc>
                <a:tc>
                  <a:txBody>
                    <a:bodyPr/>
                    <a:lstStyle/>
                    <a:p>
                      <a:pPr algn="ctr"/>
                      <a:r>
                        <a:rPr lang="fr-FR" sz="1600" dirty="0">
                          <a:solidFill>
                            <a:schemeClr val="bg1"/>
                          </a:solidFill>
                          <a:effectLst/>
                        </a:rPr>
                        <a:t>Proportion moyenne </a:t>
                      </a:r>
                    </a:p>
                    <a:p>
                      <a:pPr algn="ctr"/>
                      <a:r>
                        <a:rPr lang="fr-FR" sz="1600" dirty="0">
                          <a:solidFill>
                            <a:schemeClr val="bg1"/>
                          </a:solidFill>
                          <a:effectLst/>
                        </a:rPr>
                        <a:t>(% volumique)</a:t>
                      </a:r>
                      <a:endParaRPr lang="fr-FR"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tx2"/>
                    </a:solidFill>
                  </a:tcPr>
                </a:tc>
                <a:extLst>
                  <a:ext uri="{0D108BD9-81ED-4DB2-BD59-A6C34878D82A}">
                    <a16:rowId xmlns:a16="http://schemas.microsoft.com/office/drawing/2014/main" val="2723699778"/>
                  </a:ext>
                </a:extLst>
              </a:tr>
              <a:tr h="0">
                <a:tc>
                  <a:txBody>
                    <a:bodyPr/>
                    <a:lstStyle/>
                    <a:p>
                      <a:pPr algn="ctr"/>
                      <a:r>
                        <a:rPr lang="fr-FR" sz="1600" b="0" dirty="0">
                          <a:effectLst/>
                        </a:rPr>
                        <a:t>Hydrogène (H2)</a:t>
                      </a:r>
                      <a:endParaRPr lang="fr-FR"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1600" dirty="0">
                          <a:effectLst/>
                        </a:rPr>
                        <a:t>2 %</a:t>
                      </a:r>
                      <a:endParaRPr lang="fr-F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76483925"/>
                  </a:ext>
                </a:extLst>
              </a:tr>
              <a:tr h="0">
                <a:tc>
                  <a:txBody>
                    <a:bodyPr/>
                    <a:lstStyle/>
                    <a:p>
                      <a:pPr algn="ctr"/>
                      <a:r>
                        <a:rPr lang="fr-FR" sz="1600" b="0" dirty="0">
                          <a:effectLst/>
                        </a:rPr>
                        <a:t>Oxygène (O2)</a:t>
                      </a:r>
                      <a:endParaRPr lang="fr-FR"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1600">
                          <a:effectLst/>
                        </a:rPr>
                        <a:t>4 %</a:t>
                      </a:r>
                      <a:endParaRPr lang="fr-FR"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9380931"/>
                  </a:ext>
                </a:extLst>
              </a:tr>
              <a:tr h="0">
                <a:tc>
                  <a:txBody>
                    <a:bodyPr/>
                    <a:lstStyle/>
                    <a:p>
                      <a:pPr algn="ctr"/>
                      <a:r>
                        <a:rPr lang="fr-FR" sz="1600" b="0" dirty="0">
                          <a:effectLst/>
                        </a:rPr>
                        <a:t>Azote (N2)</a:t>
                      </a:r>
                      <a:endParaRPr lang="fr-FR"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1600">
                          <a:effectLst/>
                        </a:rPr>
                        <a:t>16,5 %</a:t>
                      </a:r>
                      <a:endParaRPr lang="fr-FR"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84823182"/>
                  </a:ext>
                </a:extLst>
              </a:tr>
              <a:tr h="0">
                <a:tc>
                  <a:txBody>
                    <a:bodyPr/>
                    <a:lstStyle/>
                    <a:p>
                      <a:pPr algn="ctr"/>
                      <a:r>
                        <a:rPr lang="fr-FR" sz="1600" b="0" dirty="0">
                          <a:effectLst/>
                        </a:rPr>
                        <a:t>Méthane (CH4)</a:t>
                      </a:r>
                      <a:endParaRPr lang="fr-FR"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1600" dirty="0">
                          <a:effectLst/>
                        </a:rPr>
                        <a:t>24 %</a:t>
                      </a:r>
                      <a:endParaRPr lang="fr-F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7570641"/>
                  </a:ext>
                </a:extLst>
              </a:tr>
              <a:tr h="0">
                <a:tc>
                  <a:txBody>
                    <a:bodyPr/>
                    <a:lstStyle/>
                    <a:p>
                      <a:pPr algn="ctr"/>
                      <a:r>
                        <a:rPr lang="fr-FR" sz="1600" b="0" dirty="0">
                          <a:effectLst/>
                        </a:rPr>
                        <a:t>Monoxyde de carbone (CO)</a:t>
                      </a:r>
                      <a:endParaRPr lang="fr-FR"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1600" dirty="0">
                          <a:effectLst/>
                        </a:rPr>
                        <a:t>1,75 %</a:t>
                      </a:r>
                      <a:endParaRPr lang="fr-F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6583349"/>
                  </a:ext>
                </a:extLst>
              </a:tr>
              <a:tr h="0">
                <a:tc>
                  <a:txBody>
                    <a:bodyPr/>
                    <a:lstStyle/>
                    <a:p>
                      <a:pPr algn="ctr">
                        <a:tabLst>
                          <a:tab pos="1168400" algn="l"/>
                        </a:tabLst>
                      </a:pPr>
                      <a:r>
                        <a:rPr lang="fr-FR" sz="1600" b="0" dirty="0">
                          <a:effectLst/>
                        </a:rPr>
                        <a:t>Dioxyde de carbone (CO2)</a:t>
                      </a:r>
                      <a:endParaRPr lang="fr-FR"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1600">
                          <a:effectLst/>
                        </a:rPr>
                        <a:t>4 %</a:t>
                      </a:r>
                      <a:endParaRPr lang="fr-FR"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19137260"/>
                  </a:ext>
                </a:extLst>
              </a:tr>
              <a:tr h="0">
                <a:tc>
                  <a:txBody>
                    <a:bodyPr/>
                    <a:lstStyle/>
                    <a:p>
                      <a:pPr algn="ctr"/>
                      <a:r>
                        <a:rPr lang="fr-FR" sz="1600" b="0">
                          <a:effectLst/>
                        </a:rPr>
                        <a:t>Acetylene (C2H2)</a:t>
                      </a:r>
                      <a:endParaRPr lang="fr-FR" sz="16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1600" dirty="0">
                          <a:effectLst/>
                        </a:rPr>
                        <a:t>15,25 %</a:t>
                      </a:r>
                      <a:endParaRPr lang="fr-F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71287430"/>
                  </a:ext>
                </a:extLst>
              </a:tr>
              <a:tr h="0">
                <a:tc>
                  <a:txBody>
                    <a:bodyPr/>
                    <a:lstStyle/>
                    <a:p>
                      <a:pPr algn="ctr"/>
                      <a:r>
                        <a:rPr lang="fr-FR" sz="1600" b="0" dirty="0" err="1">
                          <a:effectLst/>
                        </a:rPr>
                        <a:t>Ethylene</a:t>
                      </a:r>
                      <a:r>
                        <a:rPr lang="fr-FR" sz="1600" b="0" dirty="0">
                          <a:effectLst/>
                        </a:rPr>
                        <a:t> (C2H4)</a:t>
                      </a:r>
                      <a:endParaRPr lang="fr-FR"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1600">
                          <a:effectLst/>
                        </a:rPr>
                        <a:t>15,25 %</a:t>
                      </a:r>
                      <a:endParaRPr lang="fr-FR"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91635380"/>
                  </a:ext>
                </a:extLst>
              </a:tr>
              <a:tr h="0">
                <a:tc>
                  <a:txBody>
                    <a:bodyPr/>
                    <a:lstStyle/>
                    <a:p>
                      <a:pPr algn="ctr"/>
                      <a:r>
                        <a:rPr lang="fr-FR" sz="1600" b="0" dirty="0">
                          <a:effectLst/>
                        </a:rPr>
                        <a:t>Ethane (C2H6)</a:t>
                      </a:r>
                      <a:endParaRPr lang="fr-FR"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1600" dirty="0">
                          <a:effectLst/>
                        </a:rPr>
                        <a:t>11,5 %</a:t>
                      </a:r>
                      <a:endParaRPr lang="fr-F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66816492"/>
                  </a:ext>
                </a:extLst>
              </a:tr>
              <a:tr h="0">
                <a:tc>
                  <a:txBody>
                    <a:bodyPr/>
                    <a:lstStyle/>
                    <a:p>
                      <a:pPr algn="ctr"/>
                      <a:r>
                        <a:rPr lang="fr-FR" sz="1600" b="0" dirty="0">
                          <a:effectLst/>
                        </a:rPr>
                        <a:t>Propane (C3H8)</a:t>
                      </a:r>
                      <a:endParaRPr lang="fr-FR"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1600" dirty="0">
                          <a:effectLst/>
                        </a:rPr>
                        <a:t>3,25 %</a:t>
                      </a:r>
                      <a:endParaRPr lang="fr-F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48846675"/>
                  </a:ext>
                </a:extLst>
              </a:tr>
              <a:tr h="0">
                <a:tc>
                  <a:txBody>
                    <a:bodyPr/>
                    <a:lstStyle/>
                    <a:p>
                      <a:pPr algn="ctr"/>
                      <a:r>
                        <a:rPr lang="fr-FR" sz="1600" b="0" dirty="0">
                          <a:effectLst/>
                        </a:rPr>
                        <a:t>Autres (</a:t>
                      </a:r>
                      <a:r>
                        <a:rPr lang="fr-FR" sz="1600" b="0" dirty="0" err="1">
                          <a:effectLst/>
                        </a:rPr>
                        <a:t>CxHx</a:t>
                      </a:r>
                      <a:r>
                        <a:rPr lang="fr-FR" sz="1600" b="0" dirty="0">
                          <a:effectLst/>
                        </a:rPr>
                        <a:t>)</a:t>
                      </a:r>
                      <a:endParaRPr lang="fr-FR"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1600" dirty="0">
                          <a:effectLst/>
                        </a:rPr>
                        <a:t>2,5 %</a:t>
                      </a:r>
                      <a:endParaRPr lang="fr-F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50685847"/>
                  </a:ext>
                </a:extLst>
              </a:tr>
              <a:tr h="0">
                <a:tc>
                  <a:txBody>
                    <a:bodyPr/>
                    <a:lstStyle/>
                    <a:p>
                      <a:pPr algn="ctr"/>
                      <a:r>
                        <a:rPr lang="fr-FR" sz="1600" dirty="0">
                          <a:solidFill>
                            <a:schemeClr val="bg1"/>
                          </a:solidFill>
                          <a:effectLst/>
                        </a:rPr>
                        <a:t>Total</a:t>
                      </a:r>
                      <a:endParaRPr lang="fr-FR"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tx1"/>
                    </a:solidFill>
                  </a:tcPr>
                </a:tc>
                <a:tc>
                  <a:txBody>
                    <a:bodyPr/>
                    <a:lstStyle/>
                    <a:p>
                      <a:pPr algn="ctr"/>
                      <a:r>
                        <a:rPr lang="fr-FR" sz="1600" dirty="0">
                          <a:solidFill>
                            <a:schemeClr val="bg1"/>
                          </a:solidFill>
                          <a:effectLst/>
                        </a:rPr>
                        <a:t>100 %</a:t>
                      </a:r>
                      <a:endParaRPr lang="fr-FR"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tx1"/>
                    </a:solidFill>
                  </a:tcPr>
                </a:tc>
                <a:extLst>
                  <a:ext uri="{0D108BD9-81ED-4DB2-BD59-A6C34878D82A}">
                    <a16:rowId xmlns:a16="http://schemas.microsoft.com/office/drawing/2014/main" val="2574622054"/>
                  </a:ext>
                </a:extLst>
              </a:tr>
            </a:tbl>
          </a:graphicData>
        </a:graphic>
      </p:graphicFrame>
      <p:cxnSp>
        <p:nvCxnSpPr>
          <p:cNvPr id="9" name="Straight Connector 8">
            <a:extLst>
              <a:ext uri="{FF2B5EF4-FFF2-40B4-BE49-F238E27FC236}">
                <a16:creationId xmlns:a16="http://schemas.microsoft.com/office/drawing/2014/main" id="{E1045B4B-C811-4FFC-ABD5-9244A08031EC}"/>
              </a:ext>
            </a:extLst>
          </p:cNvPr>
          <p:cNvCxnSpPr>
            <a:cxnSpLocks/>
          </p:cNvCxnSpPr>
          <p:nvPr/>
        </p:nvCxnSpPr>
        <p:spPr>
          <a:xfrm flipV="1">
            <a:off x="6040684" y="2374053"/>
            <a:ext cx="0" cy="385021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Content Placeholder 3">
            <a:extLst>
              <a:ext uri="{FF2B5EF4-FFF2-40B4-BE49-F238E27FC236}">
                <a16:creationId xmlns:a16="http://schemas.microsoft.com/office/drawing/2014/main" id="{72129383-8B55-4997-BC16-6DD9E6293D99}"/>
              </a:ext>
            </a:extLst>
          </p:cNvPr>
          <p:cNvSpPr txBox="1">
            <a:spLocks/>
          </p:cNvSpPr>
          <p:nvPr/>
        </p:nvSpPr>
        <p:spPr>
          <a:xfrm>
            <a:off x="7231380" y="1520503"/>
            <a:ext cx="2758440" cy="57955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C00000"/>
              </a:buClr>
              <a:buFont typeface="Wingdings" panose="05000000000000000000"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Calibri" panose="020F05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Wingdings" panose="05000000000000000000" pitchFamily="2" charset="2"/>
              <a:buNone/>
            </a:pPr>
            <a:r>
              <a:rPr lang="fr-FR" dirty="0">
                <a:solidFill>
                  <a:schemeClr val="tx2"/>
                </a:solidFill>
              </a:rPr>
              <a:t>Combustion</a:t>
            </a:r>
          </a:p>
        </p:txBody>
      </p:sp>
      <mc:AlternateContent xmlns:mc="http://schemas.openxmlformats.org/markup-compatibility/2006" xmlns:a14="http://schemas.microsoft.com/office/drawing/2010/main">
        <mc:Choice Requires="a14">
          <p:graphicFrame>
            <p:nvGraphicFramePr>
              <p:cNvPr id="12" name="Table 12">
                <a:extLst>
                  <a:ext uri="{FF2B5EF4-FFF2-40B4-BE49-F238E27FC236}">
                    <a16:creationId xmlns:a16="http://schemas.microsoft.com/office/drawing/2014/main" id="{2124CBC9-1265-4DE9-9FAA-C0F367B61BF5}"/>
                  </a:ext>
                </a:extLst>
              </p:cNvPr>
              <p:cNvGraphicFramePr>
                <a:graphicFrameLocks noGrp="1"/>
              </p:cNvGraphicFramePr>
              <p:nvPr>
                <p:extLst>
                  <p:ext uri="{D42A27DB-BD31-4B8C-83A1-F6EECF244321}">
                    <p14:modId xmlns:p14="http://schemas.microsoft.com/office/powerpoint/2010/main" val="2166624777"/>
                  </p:ext>
                </p:extLst>
              </p:nvPr>
            </p:nvGraphicFramePr>
            <p:xfrm>
              <a:off x="6400271" y="4126930"/>
              <a:ext cx="5323770" cy="1112520"/>
            </p:xfrm>
            <a:graphic>
              <a:graphicData uri="http://schemas.openxmlformats.org/drawingml/2006/table">
                <a:tbl>
                  <a:tblPr firstRow="1" bandRow="1">
                    <a:tableStyleId>{5C22544A-7EE6-4342-B048-85BDC9FD1C3A}</a:tableStyleId>
                  </a:tblPr>
                  <a:tblGrid>
                    <a:gridCol w="721360">
                      <a:extLst>
                        <a:ext uri="{9D8B030D-6E8A-4147-A177-3AD203B41FA5}">
                          <a16:colId xmlns:a16="http://schemas.microsoft.com/office/drawing/2014/main" val="3646980980"/>
                        </a:ext>
                      </a:extLst>
                    </a:gridCol>
                    <a:gridCol w="1148080">
                      <a:extLst>
                        <a:ext uri="{9D8B030D-6E8A-4147-A177-3AD203B41FA5}">
                          <a16:colId xmlns:a16="http://schemas.microsoft.com/office/drawing/2014/main" val="608938941"/>
                        </a:ext>
                      </a:extLst>
                    </a:gridCol>
                    <a:gridCol w="1158240">
                      <a:extLst>
                        <a:ext uri="{9D8B030D-6E8A-4147-A177-3AD203B41FA5}">
                          <a16:colId xmlns:a16="http://schemas.microsoft.com/office/drawing/2014/main" val="2346917274"/>
                        </a:ext>
                      </a:extLst>
                    </a:gridCol>
                    <a:gridCol w="1076960">
                      <a:extLst>
                        <a:ext uri="{9D8B030D-6E8A-4147-A177-3AD203B41FA5}">
                          <a16:colId xmlns:a16="http://schemas.microsoft.com/office/drawing/2014/main" val="2031288656"/>
                        </a:ext>
                      </a:extLst>
                    </a:gridCol>
                    <a:gridCol w="1219130">
                      <a:extLst>
                        <a:ext uri="{9D8B030D-6E8A-4147-A177-3AD203B41FA5}">
                          <a16:colId xmlns:a16="http://schemas.microsoft.com/office/drawing/2014/main" val="2645682098"/>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b="0" dirty="0"/>
                            <a:t>Unité</a:t>
                          </a:r>
                          <a:endParaRPr lang="fr-FR" sz="1800" b="0" dirty="0"/>
                        </a:p>
                      </a:txBody>
                      <a:tcPr/>
                    </a:tc>
                    <a:tc grid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
                              </m:oMathParaPr>
                              <m:oMath xmlns:m="http://schemas.openxmlformats.org/officeDocument/2006/math">
                                <m:sSub>
                                  <m:sSubPr>
                                    <m:ctrlPr>
                                      <a:rPr lang="fr-FR" sz="1800" b="0" i="1" smtClean="0">
                                        <a:latin typeface="Cambria Math" panose="02040503050406030204" pitchFamily="18" charset="0"/>
                                      </a:rPr>
                                    </m:ctrlPr>
                                  </m:sSubPr>
                                  <m:e>
                                    <m:r>
                                      <a:rPr lang="fr-FR" sz="1800" b="0" i="1" smtClean="0">
                                        <a:latin typeface="Cambria Math" panose="02040503050406030204" pitchFamily="18" charset="0"/>
                                      </a:rPr>
                                      <m:t>𝐶𝐻</m:t>
                                    </m:r>
                                  </m:e>
                                  <m:sub>
                                    <m:r>
                                      <a:rPr lang="fr-FR" sz="1800" b="0" i="1" smtClean="0">
                                        <a:latin typeface="Cambria Math" panose="02040503050406030204" pitchFamily="18" charset="0"/>
                                      </a:rPr>
                                      <m:t>4</m:t>
                                    </m:r>
                                  </m:sub>
                                </m:sSub>
                                <m:r>
                                  <a:rPr lang="fr-FR" sz="1800" b="0" i="1" smtClean="0">
                                    <a:latin typeface="Cambria Math" panose="02040503050406030204" pitchFamily="18" charset="0"/>
                                  </a:rPr>
                                  <m:t>       +      2 </m:t>
                                </m:r>
                                <m:sSub>
                                  <m:sSubPr>
                                    <m:ctrlPr>
                                      <a:rPr lang="fr-FR" sz="1800" b="0" i="1" smtClean="0">
                                        <a:latin typeface="Cambria Math" panose="02040503050406030204" pitchFamily="18" charset="0"/>
                                      </a:rPr>
                                    </m:ctrlPr>
                                  </m:sSubPr>
                                  <m:e>
                                    <m:r>
                                      <a:rPr lang="fr-FR" sz="1800" b="0" i="1" smtClean="0">
                                        <a:latin typeface="Cambria Math" panose="02040503050406030204" pitchFamily="18" charset="0"/>
                                      </a:rPr>
                                      <m:t>𝑂</m:t>
                                    </m:r>
                                  </m:e>
                                  <m:sub>
                                    <m:r>
                                      <a:rPr lang="fr-FR" sz="1800" b="0" i="1" smtClean="0">
                                        <a:latin typeface="Cambria Math" panose="02040503050406030204" pitchFamily="18" charset="0"/>
                                      </a:rPr>
                                      <m:t>2</m:t>
                                    </m:r>
                                  </m:sub>
                                </m:sSub>
                                <m:r>
                                  <a:rPr lang="fr-FR" sz="1800" b="0" i="1" smtClean="0">
                                    <a:latin typeface="Cambria Math" panose="02040503050406030204" pitchFamily="18" charset="0"/>
                                  </a:rPr>
                                  <m:t>   </m:t>
                                </m:r>
                                <m:r>
                                  <a:rPr lang="fr-FR" sz="1800" b="0" i="1" smtClean="0">
                                    <a:latin typeface="Cambria Math" panose="02040503050406030204" pitchFamily="18" charset="0"/>
                                    <a:ea typeface="Cambria Math" panose="02040503050406030204" pitchFamily="18" charset="0"/>
                                  </a:rPr>
                                  <m:t>→    </m:t>
                                </m:r>
                                <m:sSub>
                                  <m:sSubPr>
                                    <m:ctrlPr>
                                      <a:rPr lang="fr-FR" sz="1800" b="0" i="1" smtClean="0">
                                        <a:latin typeface="Cambria Math" panose="02040503050406030204" pitchFamily="18" charset="0"/>
                                        <a:ea typeface="Cambria Math" panose="02040503050406030204" pitchFamily="18" charset="0"/>
                                      </a:rPr>
                                    </m:ctrlPr>
                                  </m:sSubPr>
                                  <m:e>
                                    <m:r>
                                      <a:rPr lang="fr-FR" sz="1800" b="0" i="1" smtClean="0">
                                        <a:latin typeface="Cambria Math" panose="02040503050406030204" pitchFamily="18" charset="0"/>
                                        <a:ea typeface="Cambria Math" panose="02040503050406030204" pitchFamily="18" charset="0"/>
                                      </a:rPr>
                                      <m:t>𝐶𝑂</m:t>
                                    </m:r>
                                  </m:e>
                                  <m:sub>
                                    <m:r>
                                      <a:rPr lang="fr-FR" sz="1800" b="0" i="1" smtClean="0">
                                        <a:latin typeface="Cambria Math" panose="02040503050406030204" pitchFamily="18" charset="0"/>
                                        <a:ea typeface="Cambria Math" panose="02040503050406030204" pitchFamily="18" charset="0"/>
                                      </a:rPr>
                                      <m:t>2</m:t>
                                    </m:r>
                                  </m:sub>
                                </m:sSub>
                                <m:r>
                                  <a:rPr lang="fr-FR" sz="1800" b="0" i="1" smtClean="0">
                                    <a:latin typeface="Cambria Math" panose="02040503050406030204" pitchFamily="18" charset="0"/>
                                    <a:ea typeface="Cambria Math" panose="02040503050406030204" pitchFamily="18" charset="0"/>
                                  </a:rPr>
                                  <m:t>    +    2 </m:t>
                                </m:r>
                                <m:sSub>
                                  <m:sSubPr>
                                    <m:ctrlPr>
                                      <a:rPr lang="fr-FR" sz="1800" b="0" i="1" smtClean="0">
                                        <a:latin typeface="Cambria Math" panose="02040503050406030204" pitchFamily="18" charset="0"/>
                                        <a:ea typeface="Cambria Math" panose="02040503050406030204" pitchFamily="18" charset="0"/>
                                      </a:rPr>
                                    </m:ctrlPr>
                                  </m:sSubPr>
                                  <m:e>
                                    <m:r>
                                      <a:rPr lang="fr-FR" sz="1800" b="0" i="1" smtClean="0">
                                        <a:latin typeface="Cambria Math" panose="02040503050406030204" pitchFamily="18" charset="0"/>
                                        <a:ea typeface="Cambria Math" panose="02040503050406030204" pitchFamily="18" charset="0"/>
                                      </a:rPr>
                                      <m:t>𝐻</m:t>
                                    </m:r>
                                  </m:e>
                                  <m:sub>
                                    <m:r>
                                      <a:rPr lang="fr-FR" sz="1800" b="0" i="1" smtClean="0">
                                        <a:latin typeface="Cambria Math" panose="02040503050406030204" pitchFamily="18" charset="0"/>
                                        <a:ea typeface="Cambria Math" panose="02040503050406030204" pitchFamily="18" charset="0"/>
                                      </a:rPr>
                                      <m:t>2</m:t>
                                    </m:r>
                                  </m:sub>
                                </m:sSub>
                                <m:r>
                                  <a:rPr lang="fr-FR" sz="1800" b="0" i="1" smtClean="0">
                                    <a:latin typeface="Cambria Math" panose="02040503050406030204" pitchFamily="18" charset="0"/>
                                    <a:ea typeface="Cambria Math" panose="02040503050406030204" pitchFamily="18" charset="0"/>
                                  </a:rPr>
                                  <m:t>𝑂</m:t>
                                </m:r>
                              </m:oMath>
                            </m:oMathPara>
                          </a14:m>
                          <a:endParaRPr lang="fr-FR" sz="1800" dirty="0"/>
                        </a:p>
                      </a:txBody>
                      <a:tcPr/>
                    </a:tc>
                    <a:tc hMerge="1">
                      <a:txBody>
                        <a:bodyPr/>
                        <a:lstStyle/>
                        <a:p>
                          <a:endParaRPr lang="fr-FR" dirty="0"/>
                        </a:p>
                      </a:txBody>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4149127904"/>
                      </a:ext>
                    </a:extLst>
                  </a:tr>
                  <a:tr h="370840">
                    <a:tc>
                      <a:txBody>
                        <a:bodyPr/>
                        <a:lstStyle/>
                        <a:p>
                          <a:r>
                            <a:rPr lang="fr-FR" sz="1600" dirty="0"/>
                            <a:t>mol</a:t>
                          </a:r>
                        </a:p>
                      </a:txBody>
                      <a:tcPr/>
                    </a:tc>
                    <a:tc>
                      <a:txBody>
                        <a:bodyPr/>
                        <a:lstStyle/>
                        <a:p>
                          <a:pPr algn="ctr"/>
                          <a:r>
                            <a:rPr lang="fr-FR" sz="1600" dirty="0"/>
                            <a:t>1</a:t>
                          </a:r>
                        </a:p>
                      </a:txBody>
                      <a:tcPr/>
                    </a:tc>
                    <a:tc>
                      <a:txBody>
                        <a:bodyPr/>
                        <a:lstStyle/>
                        <a:p>
                          <a:pPr algn="ctr"/>
                          <a:r>
                            <a:rPr lang="fr-FR" sz="1600" dirty="0"/>
                            <a:t>2</a:t>
                          </a:r>
                        </a:p>
                      </a:txBody>
                      <a:tcPr/>
                    </a:tc>
                    <a:tc>
                      <a:txBody>
                        <a:bodyPr/>
                        <a:lstStyle/>
                        <a:p>
                          <a:pPr algn="ctr"/>
                          <a:r>
                            <a:rPr lang="fr-FR" sz="1600" dirty="0"/>
                            <a:t>1</a:t>
                          </a:r>
                        </a:p>
                      </a:txBody>
                      <a:tcPr/>
                    </a:tc>
                    <a:tc>
                      <a:txBody>
                        <a:bodyPr/>
                        <a:lstStyle/>
                        <a:p>
                          <a:pPr algn="ctr"/>
                          <a:r>
                            <a:rPr lang="fr-FR" sz="1600" dirty="0"/>
                            <a:t>2</a:t>
                          </a:r>
                        </a:p>
                      </a:txBody>
                      <a:tcPr/>
                    </a:tc>
                    <a:extLst>
                      <a:ext uri="{0D108BD9-81ED-4DB2-BD59-A6C34878D82A}">
                        <a16:rowId xmlns:a16="http://schemas.microsoft.com/office/drawing/2014/main" val="4267605033"/>
                      </a:ext>
                    </a:extLst>
                  </a:tr>
                  <a:tr h="370840">
                    <a:tc>
                      <a:txBody>
                        <a:bodyPr/>
                        <a:lstStyle/>
                        <a:p>
                          <a:r>
                            <a:rPr lang="fr-FR" sz="1600" dirty="0"/>
                            <a:t>kg</a:t>
                          </a:r>
                        </a:p>
                      </a:txBody>
                      <a:tcPr/>
                    </a:tc>
                    <a:tc>
                      <a:txBody>
                        <a:bodyPr/>
                        <a:lstStyle/>
                        <a:p>
                          <a:pPr algn="ctr"/>
                          <a:r>
                            <a:rPr lang="fr-FR" sz="1600" dirty="0"/>
                            <a:t>262</a:t>
                          </a:r>
                        </a:p>
                      </a:txBody>
                      <a:tcPr/>
                    </a:tc>
                    <a:tc>
                      <a:txBody>
                        <a:bodyPr/>
                        <a:lstStyle/>
                        <a:p>
                          <a:pPr algn="ctr"/>
                          <a:r>
                            <a:rPr lang="fr-FR" sz="1600" dirty="0"/>
                            <a:t>1049</a:t>
                          </a:r>
                        </a:p>
                      </a:txBody>
                      <a:tcPr/>
                    </a:tc>
                    <a:tc>
                      <a:txBody>
                        <a:bodyPr/>
                        <a:lstStyle/>
                        <a:p>
                          <a:pPr algn="ctr"/>
                          <a:r>
                            <a:rPr lang="fr-FR" sz="1600" dirty="0"/>
                            <a:t>721</a:t>
                          </a:r>
                        </a:p>
                      </a:txBody>
                      <a:tcPr/>
                    </a:tc>
                    <a:tc>
                      <a:txBody>
                        <a:bodyPr/>
                        <a:lstStyle/>
                        <a:p>
                          <a:pPr algn="ctr"/>
                          <a:r>
                            <a:rPr lang="fr-FR" sz="1600" dirty="0"/>
                            <a:t>590</a:t>
                          </a:r>
                        </a:p>
                      </a:txBody>
                      <a:tcPr/>
                    </a:tc>
                    <a:extLst>
                      <a:ext uri="{0D108BD9-81ED-4DB2-BD59-A6C34878D82A}">
                        <a16:rowId xmlns:a16="http://schemas.microsoft.com/office/drawing/2014/main" val="1032270882"/>
                      </a:ext>
                    </a:extLst>
                  </a:tr>
                </a:tbl>
              </a:graphicData>
            </a:graphic>
          </p:graphicFrame>
        </mc:Choice>
        <mc:Fallback xmlns="">
          <p:graphicFrame>
            <p:nvGraphicFramePr>
              <p:cNvPr id="12" name="Table 12">
                <a:extLst>
                  <a:ext uri="{FF2B5EF4-FFF2-40B4-BE49-F238E27FC236}">
                    <a16:creationId xmlns:a16="http://schemas.microsoft.com/office/drawing/2014/main" id="{2124CBC9-1265-4DE9-9FAA-C0F367B61BF5}"/>
                  </a:ext>
                </a:extLst>
              </p:cNvPr>
              <p:cNvGraphicFramePr>
                <a:graphicFrameLocks noGrp="1"/>
              </p:cNvGraphicFramePr>
              <p:nvPr>
                <p:extLst>
                  <p:ext uri="{D42A27DB-BD31-4B8C-83A1-F6EECF244321}">
                    <p14:modId xmlns:p14="http://schemas.microsoft.com/office/powerpoint/2010/main" val="2166624777"/>
                  </p:ext>
                </p:extLst>
              </p:nvPr>
            </p:nvGraphicFramePr>
            <p:xfrm>
              <a:off x="6400271" y="4126930"/>
              <a:ext cx="5323770" cy="1112520"/>
            </p:xfrm>
            <a:graphic>
              <a:graphicData uri="http://schemas.openxmlformats.org/drawingml/2006/table">
                <a:tbl>
                  <a:tblPr firstRow="1" bandRow="1">
                    <a:tableStyleId>{5C22544A-7EE6-4342-B048-85BDC9FD1C3A}</a:tableStyleId>
                  </a:tblPr>
                  <a:tblGrid>
                    <a:gridCol w="721360">
                      <a:extLst>
                        <a:ext uri="{9D8B030D-6E8A-4147-A177-3AD203B41FA5}">
                          <a16:colId xmlns:a16="http://schemas.microsoft.com/office/drawing/2014/main" val="3646980980"/>
                        </a:ext>
                      </a:extLst>
                    </a:gridCol>
                    <a:gridCol w="1148080">
                      <a:extLst>
                        <a:ext uri="{9D8B030D-6E8A-4147-A177-3AD203B41FA5}">
                          <a16:colId xmlns:a16="http://schemas.microsoft.com/office/drawing/2014/main" val="608938941"/>
                        </a:ext>
                      </a:extLst>
                    </a:gridCol>
                    <a:gridCol w="1158240">
                      <a:extLst>
                        <a:ext uri="{9D8B030D-6E8A-4147-A177-3AD203B41FA5}">
                          <a16:colId xmlns:a16="http://schemas.microsoft.com/office/drawing/2014/main" val="2346917274"/>
                        </a:ext>
                      </a:extLst>
                    </a:gridCol>
                    <a:gridCol w="1076960">
                      <a:extLst>
                        <a:ext uri="{9D8B030D-6E8A-4147-A177-3AD203B41FA5}">
                          <a16:colId xmlns:a16="http://schemas.microsoft.com/office/drawing/2014/main" val="2031288656"/>
                        </a:ext>
                      </a:extLst>
                    </a:gridCol>
                    <a:gridCol w="1219130">
                      <a:extLst>
                        <a:ext uri="{9D8B030D-6E8A-4147-A177-3AD203B41FA5}">
                          <a16:colId xmlns:a16="http://schemas.microsoft.com/office/drawing/2014/main" val="2645682098"/>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b="0" dirty="0"/>
                            <a:t>Unité</a:t>
                          </a:r>
                          <a:endParaRPr lang="fr-FR" sz="1800" b="0" dirty="0"/>
                        </a:p>
                      </a:txBody>
                      <a:tcPr/>
                    </a:tc>
                    <a:tc gridSpan="4">
                      <a:txBody>
                        <a:bodyPr/>
                        <a:lstStyle/>
                        <a:p>
                          <a:endParaRPr lang="fr-FR"/>
                        </a:p>
                      </a:txBody>
                      <a:tcPr>
                        <a:blipFill>
                          <a:blip r:embed="rId2"/>
                          <a:stretch>
                            <a:fillRect l="-15873" t="-3279" r="-529" b="-213115"/>
                          </a:stretch>
                        </a:blipFill>
                      </a:tcPr>
                    </a:tc>
                    <a:tc hMerge="1">
                      <a:txBody>
                        <a:bodyPr/>
                        <a:lstStyle/>
                        <a:p>
                          <a:endParaRPr lang="fr-FR" dirty="0"/>
                        </a:p>
                      </a:txBody>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4149127904"/>
                      </a:ext>
                    </a:extLst>
                  </a:tr>
                  <a:tr h="370840">
                    <a:tc>
                      <a:txBody>
                        <a:bodyPr/>
                        <a:lstStyle/>
                        <a:p>
                          <a:r>
                            <a:rPr lang="fr-FR" sz="1600" dirty="0"/>
                            <a:t>mol</a:t>
                          </a:r>
                        </a:p>
                      </a:txBody>
                      <a:tcPr/>
                    </a:tc>
                    <a:tc>
                      <a:txBody>
                        <a:bodyPr/>
                        <a:lstStyle/>
                        <a:p>
                          <a:pPr algn="ctr"/>
                          <a:r>
                            <a:rPr lang="fr-FR" sz="1600" dirty="0"/>
                            <a:t>1</a:t>
                          </a:r>
                        </a:p>
                      </a:txBody>
                      <a:tcPr/>
                    </a:tc>
                    <a:tc>
                      <a:txBody>
                        <a:bodyPr/>
                        <a:lstStyle/>
                        <a:p>
                          <a:pPr algn="ctr"/>
                          <a:r>
                            <a:rPr lang="fr-FR" sz="1600" dirty="0"/>
                            <a:t>2</a:t>
                          </a:r>
                        </a:p>
                      </a:txBody>
                      <a:tcPr/>
                    </a:tc>
                    <a:tc>
                      <a:txBody>
                        <a:bodyPr/>
                        <a:lstStyle/>
                        <a:p>
                          <a:pPr algn="ctr"/>
                          <a:r>
                            <a:rPr lang="fr-FR" sz="1600" dirty="0"/>
                            <a:t>1</a:t>
                          </a:r>
                        </a:p>
                      </a:txBody>
                      <a:tcPr/>
                    </a:tc>
                    <a:tc>
                      <a:txBody>
                        <a:bodyPr/>
                        <a:lstStyle/>
                        <a:p>
                          <a:pPr algn="ctr"/>
                          <a:r>
                            <a:rPr lang="fr-FR" sz="1600" dirty="0"/>
                            <a:t>2</a:t>
                          </a:r>
                        </a:p>
                      </a:txBody>
                      <a:tcPr/>
                    </a:tc>
                    <a:extLst>
                      <a:ext uri="{0D108BD9-81ED-4DB2-BD59-A6C34878D82A}">
                        <a16:rowId xmlns:a16="http://schemas.microsoft.com/office/drawing/2014/main" val="4267605033"/>
                      </a:ext>
                    </a:extLst>
                  </a:tr>
                  <a:tr h="370840">
                    <a:tc>
                      <a:txBody>
                        <a:bodyPr/>
                        <a:lstStyle/>
                        <a:p>
                          <a:r>
                            <a:rPr lang="fr-FR" sz="1600" dirty="0"/>
                            <a:t>kg</a:t>
                          </a:r>
                        </a:p>
                      </a:txBody>
                      <a:tcPr/>
                    </a:tc>
                    <a:tc>
                      <a:txBody>
                        <a:bodyPr/>
                        <a:lstStyle/>
                        <a:p>
                          <a:pPr algn="ctr"/>
                          <a:r>
                            <a:rPr lang="fr-FR" sz="1600" dirty="0"/>
                            <a:t>262</a:t>
                          </a:r>
                        </a:p>
                      </a:txBody>
                      <a:tcPr/>
                    </a:tc>
                    <a:tc>
                      <a:txBody>
                        <a:bodyPr/>
                        <a:lstStyle/>
                        <a:p>
                          <a:pPr algn="ctr"/>
                          <a:r>
                            <a:rPr lang="fr-FR" sz="1600" dirty="0"/>
                            <a:t>1049</a:t>
                          </a:r>
                        </a:p>
                      </a:txBody>
                      <a:tcPr/>
                    </a:tc>
                    <a:tc>
                      <a:txBody>
                        <a:bodyPr/>
                        <a:lstStyle/>
                        <a:p>
                          <a:pPr algn="ctr"/>
                          <a:r>
                            <a:rPr lang="fr-FR" sz="1600" dirty="0"/>
                            <a:t>721</a:t>
                          </a:r>
                        </a:p>
                      </a:txBody>
                      <a:tcPr/>
                    </a:tc>
                    <a:tc>
                      <a:txBody>
                        <a:bodyPr/>
                        <a:lstStyle/>
                        <a:p>
                          <a:pPr algn="ctr"/>
                          <a:r>
                            <a:rPr lang="fr-FR" sz="1600" dirty="0"/>
                            <a:t>590</a:t>
                          </a:r>
                        </a:p>
                      </a:txBody>
                      <a:tcPr/>
                    </a:tc>
                    <a:extLst>
                      <a:ext uri="{0D108BD9-81ED-4DB2-BD59-A6C34878D82A}">
                        <a16:rowId xmlns:a16="http://schemas.microsoft.com/office/drawing/2014/main" val="1032270882"/>
                      </a:ext>
                    </a:extLst>
                  </a:tr>
                </a:tbl>
              </a:graphicData>
            </a:graphic>
          </p:graphicFrame>
        </mc:Fallback>
      </mc:AlternateContent>
      <p:sp>
        <p:nvSpPr>
          <p:cNvPr id="13" name="Content Placeholder 3">
            <a:extLst>
              <a:ext uri="{FF2B5EF4-FFF2-40B4-BE49-F238E27FC236}">
                <a16:creationId xmlns:a16="http://schemas.microsoft.com/office/drawing/2014/main" id="{FE0FE3AA-9755-444D-8024-8563AE75E1C4}"/>
              </a:ext>
            </a:extLst>
          </p:cNvPr>
          <p:cNvSpPr txBox="1">
            <a:spLocks/>
          </p:cNvSpPr>
          <p:nvPr/>
        </p:nvSpPr>
        <p:spPr>
          <a:xfrm>
            <a:off x="731281" y="5952343"/>
            <a:ext cx="4648197" cy="54385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C00000"/>
              </a:buClr>
              <a:buFont typeface="Wingdings" panose="05000000000000000000"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Calibri" panose="020F05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800" dirty="0"/>
              <a:t>Masse totale pour 1 t de PEBD traité : 250 kg</a:t>
            </a:r>
          </a:p>
        </p:txBody>
      </p:sp>
    </p:spTree>
    <p:extLst>
      <p:ext uri="{BB962C8B-B14F-4D97-AF65-F5344CB8AC3E}">
        <p14:creationId xmlns:p14="http://schemas.microsoft.com/office/powerpoint/2010/main" val="3090599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4F5AEA6E-0CDE-4155-8FB6-0B746EEDD4ED}"/>
              </a:ext>
            </a:extLst>
          </p:cNvPr>
          <p:cNvSpPr>
            <a:spLocks noGrp="1"/>
          </p:cNvSpPr>
          <p:nvPr>
            <p:ph type="title"/>
          </p:nvPr>
        </p:nvSpPr>
        <p:spPr/>
        <p:txBody>
          <a:bodyPr/>
          <a:lstStyle/>
          <a:p>
            <a:pPr>
              <a:lnSpc>
                <a:spcPct val="70000"/>
              </a:lnSpc>
            </a:pPr>
            <a:r>
              <a:rPr lang="fr-FR" dirty="0"/>
              <a:t>Fiches Pyrolyse - Recyclage</a:t>
            </a:r>
          </a:p>
        </p:txBody>
      </p:sp>
      <p:sp>
        <p:nvSpPr>
          <p:cNvPr id="3" name="Slide Number Placeholder 2">
            <a:extLst>
              <a:ext uri="{FF2B5EF4-FFF2-40B4-BE49-F238E27FC236}">
                <a16:creationId xmlns:a16="http://schemas.microsoft.com/office/drawing/2014/main" id="{17816584-9C34-4540-8B73-676C5EE205AA}"/>
              </a:ext>
            </a:extLst>
          </p:cNvPr>
          <p:cNvSpPr>
            <a:spLocks noGrp="1"/>
          </p:cNvSpPr>
          <p:nvPr>
            <p:ph type="sldNum" sz="quarter" idx="12"/>
          </p:nvPr>
        </p:nvSpPr>
        <p:spPr/>
        <p:txBody>
          <a:bodyPr/>
          <a:lstStyle/>
          <a:p>
            <a:fld id="{27C6CCC6-2BE5-4E42-96A4-D1E8E81A3D8E}" type="slidenum">
              <a:rPr lang="de-DE" smtClean="0"/>
              <a:t>38</a:t>
            </a:fld>
            <a:endParaRPr lang="de-DE"/>
          </a:p>
        </p:txBody>
      </p:sp>
      <p:sp>
        <p:nvSpPr>
          <p:cNvPr id="2" name="Content Placeholder 1">
            <a:extLst>
              <a:ext uri="{FF2B5EF4-FFF2-40B4-BE49-F238E27FC236}">
                <a16:creationId xmlns:a16="http://schemas.microsoft.com/office/drawing/2014/main" id="{48725262-69AB-4C0D-BA1A-BCB3723E7AB0}"/>
              </a:ext>
            </a:extLst>
          </p:cNvPr>
          <p:cNvSpPr>
            <a:spLocks noGrp="1"/>
          </p:cNvSpPr>
          <p:nvPr>
            <p:ph sz="half" idx="13"/>
          </p:nvPr>
        </p:nvSpPr>
        <p:spPr/>
        <p:txBody>
          <a:bodyPr/>
          <a:lstStyle/>
          <a:p>
            <a:r>
              <a:rPr lang="fr-FR" sz="2400" dirty="0"/>
              <a:t>Pyrolyse</a:t>
            </a:r>
          </a:p>
          <a:p>
            <a:endParaRPr lang="fr-FR" dirty="0"/>
          </a:p>
          <a:p>
            <a:endParaRPr lang="fr-FR" dirty="0"/>
          </a:p>
          <a:p>
            <a:endParaRPr lang="fr-FR" dirty="0"/>
          </a:p>
          <a:p>
            <a:r>
              <a:rPr lang="fr-FR" sz="2400" dirty="0"/>
              <a:t>Recyclage</a:t>
            </a:r>
          </a:p>
        </p:txBody>
      </p:sp>
      <p:grpSp>
        <p:nvGrpSpPr>
          <p:cNvPr id="4" name="Group 3">
            <a:extLst>
              <a:ext uri="{FF2B5EF4-FFF2-40B4-BE49-F238E27FC236}">
                <a16:creationId xmlns:a16="http://schemas.microsoft.com/office/drawing/2014/main" id="{0E32477A-181B-461F-8BD3-758F71B9FDB1}"/>
              </a:ext>
            </a:extLst>
          </p:cNvPr>
          <p:cNvGrpSpPr/>
          <p:nvPr/>
        </p:nvGrpSpPr>
        <p:grpSpPr>
          <a:xfrm>
            <a:off x="2285679" y="2063944"/>
            <a:ext cx="8424000" cy="1665766"/>
            <a:chOff x="1401759" y="2386330"/>
            <a:chExt cx="8424000" cy="1665766"/>
          </a:xfrm>
        </p:grpSpPr>
        <p:pic>
          <p:nvPicPr>
            <p:cNvPr id="6" name="Picture 5">
              <a:extLst>
                <a:ext uri="{FF2B5EF4-FFF2-40B4-BE49-F238E27FC236}">
                  <a16:creationId xmlns:a16="http://schemas.microsoft.com/office/drawing/2014/main" id="{0ECB55EE-16CC-4111-AE42-32AF2CA3810B}"/>
                </a:ext>
              </a:extLst>
            </p:cNvPr>
            <p:cNvPicPr>
              <a:picLocks noChangeAspect="1"/>
            </p:cNvPicPr>
            <p:nvPr/>
          </p:nvPicPr>
          <p:blipFill rotWithShape="1">
            <a:blip r:embed="rId2"/>
            <a:srcRect t="2502" r="27266" b="92596"/>
            <a:stretch/>
          </p:blipFill>
          <p:spPr bwMode="auto">
            <a:xfrm>
              <a:off x="1401760" y="2386330"/>
              <a:ext cx="8417330" cy="324000"/>
            </a:xfrm>
            <a:prstGeom prst="rect">
              <a:avLst/>
            </a:prstGeom>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4D1D33EB-EEA6-4440-88AC-B5B7B8A8F18B}"/>
                </a:ext>
              </a:extLst>
            </p:cNvPr>
            <p:cNvPicPr>
              <a:picLocks noChangeAspect="1"/>
            </p:cNvPicPr>
            <p:nvPr/>
          </p:nvPicPr>
          <p:blipFill rotWithShape="1">
            <a:blip r:embed="rId2"/>
            <a:srcRect t="34858" r="27266" b="60239"/>
            <a:stretch/>
          </p:blipFill>
          <p:spPr bwMode="auto">
            <a:xfrm>
              <a:off x="1401760" y="2768066"/>
              <a:ext cx="8416377" cy="324000"/>
            </a:xfrm>
            <a:prstGeom prst="rect">
              <a:avLst/>
            </a:prstGeom>
            <a:ln>
              <a:noFill/>
            </a:ln>
            <a:extLst>
              <a:ext uri="{53640926-AAD7-44D8-BBD7-CCE9431645EC}">
                <a14:shadowObscured xmlns:a14="http://schemas.microsoft.com/office/drawing/2010/main"/>
              </a:ext>
            </a:extLst>
          </p:spPr>
        </p:pic>
        <p:pic>
          <p:nvPicPr>
            <p:cNvPr id="8" name="Picture 7">
              <a:extLst>
                <a:ext uri="{FF2B5EF4-FFF2-40B4-BE49-F238E27FC236}">
                  <a16:creationId xmlns:a16="http://schemas.microsoft.com/office/drawing/2014/main" id="{C2F80DEA-264C-4CD5-8319-DB784FDF4495}"/>
                </a:ext>
              </a:extLst>
            </p:cNvPr>
            <p:cNvPicPr>
              <a:picLocks noChangeAspect="1"/>
            </p:cNvPicPr>
            <p:nvPr/>
          </p:nvPicPr>
          <p:blipFill rotWithShape="1">
            <a:blip r:embed="rId2"/>
            <a:srcRect t="50937" r="27266" b="41218"/>
            <a:stretch/>
          </p:blipFill>
          <p:spPr bwMode="auto">
            <a:xfrm>
              <a:off x="1401759" y="3149807"/>
              <a:ext cx="8424000" cy="518873"/>
            </a:xfrm>
            <a:prstGeom prst="rect">
              <a:avLst/>
            </a:prstGeom>
            <a:ln>
              <a:noFill/>
            </a:ln>
            <a:extLst>
              <a:ext uri="{53640926-AAD7-44D8-BBD7-CCE9431645EC}">
                <a14:shadowObscured xmlns:a14="http://schemas.microsoft.com/office/drawing/2010/main"/>
              </a:ext>
            </a:extLst>
          </p:spPr>
        </p:pic>
        <p:pic>
          <p:nvPicPr>
            <p:cNvPr id="9" name="Picture 8">
              <a:extLst>
                <a:ext uri="{FF2B5EF4-FFF2-40B4-BE49-F238E27FC236}">
                  <a16:creationId xmlns:a16="http://schemas.microsoft.com/office/drawing/2014/main" id="{4B9444D8-4BB1-4513-9F95-508A6BD53009}"/>
                </a:ext>
              </a:extLst>
            </p:cNvPr>
            <p:cNvPicPr>
              <a:picLocks noChangeAspect="1"/>
            </p:cNvPicPr>
            <p:nvPr/>
          </p:nvPicPr>
          <p:blipFill rotWithShape="1">
            <a:blip r:embed="rId2"/>
            <a:srcRect t="94862" r="27266" b="701"/>
            <a:stretch/>
          </p:blipFill>
          <p:spPr bwMode="auto">
            <a:xfrm>
              <a:off x="1401759" y="3759279"/>
              <a:ext cx="8424000" cy="292817"/>
            </a:xfrm>
            <a:prstGeom prst="rect">
              <a:avLst/>
            </a:prstGeom>
            <a:ln>
              <a:noFill/>
            </a:ln>
            <a:extLst>
              <a:ext uri="{53640926-AAD7-44D8-BBD7-CCE9431645EC}">
                <a14:shadowObscured xmlns:a14="http://schemas.microsoft.com/office/drawing/2010/main"/>
              </a:ext>
            </a:extLst>
          </p:spPr>
        </p:pic>
      </p:grpSp>
      <p:grpSp>
        <p:nvGrpSpPr>
          <p:cNvPr id="5" name="Group 4">
            <a:extLst>
              <a:ext uri="{FF2B5EF4-FFF2-40B4-BE49-F238E27FC236}">
                <a16:creationId xmlns:a16="http://schemas.microsoft.com/office/drawing/2014/main" id="{3554BF1D-831D-468C-8DE9-7D78B1D94585}"/>
              </a:ext>
            </a:extLst>
          </p:cNvPr>
          <p:cNvGrpSpPr/>
          <p:nvPr/>
        </p:nvGrpSpPr>
        <p:grpSpPr>
          <a:xfrm>
            <a:off x="2285678" y="4237128"/>
            <a:ext cx="8460000" cy="2051320"/>
            <a:chOff x="2285678" y="4237128"/>
            <a:chExt cx="8460000" cy="2051320"/>
          </a:xfrm>
        </p:grpSpPr>
        <p:pic>
          <p:nvPicPr>
            <p:cNvPr id="11" name="Picture 10">
              <a:extLst>
                <a:ext uri="{FF2B5EF4-FFF2-40B4-BE49-F238E27FC236}">
                  <a16:creationId xmlns:a16="http://schemas.microsoft.com/office/drawing/2014/main" id="{6A7CEC63-9578-4431-BDFD-F7C1C5E7C637}"/>
                </a:ext>
              </a:extLst>
            </p:cNvPr>
            <p:cNvPicPr>
              <a:picLocks noChangeAspect="1"/>
            </p:cNvPicPr>
            <p:nvPr/>
          </p:nvPicPr>
          <p:blipFill rotWithShape="1">
            <a:blip r:embed="rId3"/>
            <a:srcRect t="770" r="29875" b="94476"/>
            <a:stretch/>
          </p:blipFill>
          <p:spPr bwMode="auto">
            <a:xfrm>
              <a:off x="2285678" y="4237128"/>
              <a:ext cx="8460000" cy="324721"/>
            </a:xfrm>
            <a:prstGeom prst="rect">
              <a:avLst/>
            </a:prstGeom>
            <a:ln>
              <a:noFill/>
            </a:ln>
            <a:extLst>
              <a:ext uri="{53640926-AAD7-44D8-BBD7-CCE9431645EC}">
                <a14:shadowObscured xmlns:a14="http://schemas.microsoft.com/office/drawing/2010/main"/>
              </a:ext>
            </a:extLst>
          </p:spPr>
        </p:pic>
        <p:pic>
          <p:nvPicPr>
            <p:cNvPr id="12" name="Picture 11">
              <a:extLst>
                <a:ext uri="{FF2B5EF4-FFF2-40B4-BE49-F238E27FC236}">
                  <a16:creationId xmlns:a16="http://schemas.microsoft.com/office/drawing/2014/main" id="{8BED3EC0-8F6A-43F8-B1D2-DADF8D4EBED2}"/>
                </a:ext>
              </a:extLst>
            </p:cNvPr>
            <p:cNvPicPr>
              <a:picLocks noChangeAspect="1"/>
            </p:cNvPicPr>
            <p:nvPr/>
          </p:nvPicPr>
          <p:blipFill rotWithShape="1">
            <a:blip r:embed="rId3"/>
            <a:srcRect t="27311" r="29875" b="57041"/>
            <a:stretch/>
          </p:blipFill>
          <p:spPr bwMode="auto">
            <a:xfrm>
              <a:off x="2289813" y="4620546"/>
              <a:ext cx="8424000" cy="1064446"/>
            </a:xfrm>
            <a:prstGeom prst="rect">
              <a:avLst/>
            </a:prstGeom>
            <a:ln>
              <a:noFill/>
            </a:ln>
            <a:extLst>
              <a:ext uri="{53640926-AAD7-44D8-BBD7-CCE9431645EC}">
                <a14:shadowObscured xmlns:a14="http://schemas.microsoft.com/office/drawing/2010/main"/>
              </a:ext>
            </a:extLst>
          </p:spPr>
        </p:pic>
        <p:pic>
          <p:nvPicPr>
            <p:cNvPr id="13" name="Picture 12">
              <a:extLst>
                <a:ext uri="{FF2B5EF4-FFF2-40B4-BE49-F238E27FC236}">
                  <a16:creationId xmlns:a16="http://schemas.microsoft.com/office/drawing/2014/main" id="{F6CD1BA0-599D-4047-BC15-E7CC66089D34}"/>
                </a:ext>
              </a:extLst>
            </p:cNvPr>
            <p:cNvPicPr>
              <a:picLocks noChangeAspect="1"/>
            </p:cNvPicPr>
            <p:nvPr/>
          </p:nvPicPr>
          <p:blipFill rotWithShape="1">
            <a:blip r:embed="rId3"/>
            <a:srcRect t="91088" r="29875" b="1460"/>
            <a:stretch/>
          </p:blipFill>
          <p:spPr bwMode="auto">
            <a:xfrm>
              <a:off x="2285678" y="5781978"/>
              <a:ext cx="8424000" cy="50647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27980734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AB966-F770-4F46-BA7D-AF07846B183C}"/>
              </a:ext>
            </a:extLst>
          </p:cNvPr>
          <p:cNvSpPr>
            <a:spLocks noGrp="1"/>
          </p:cNvSpPr>
          <p:nvPr>
            <p:ph type="title"/>
          </p:nvPr>
        </p:nvSpPr>
        <p:spPr/>
        <p:txBody>
          <a:bodyPr/>
          <a:lstStyle/>
          <a:p>
            <a:r>
              <a:rPr lang="fr-FR" dirty="0"/>
              <a:t>Méthode TRACI – indicateurs principaux</a:t>
            </a:r>
          </a:p>
        </p:txBody>
      </p:sp>
      <p:sp>
        <p:nvSpPr>
          <p:cNvPr id="3" name="Slide Number Placeholder 2">
            <a:extLst>
              <a:ext uri="{FF2B5EF4-FFF2-40B4-BE49-F238E27FC236}">
                <a16:creationId xmlns:a16="http://schemas.microsoft.com/office/drawing/2014/main" id="{006C5A21-AE44-41B8-888E-BEAA50B2E3B4}"/>
              </a:ext>
            </a:extLst>
          </p:cNvPr>
          <p:cNvSpPr>
            <a:spLocks noGrp="1"/>
          </p:cNvSpPr>
          <p:nvPr>
            <p:ph type="sldNum" sz="quarter" idx="12"/>
          </p:nvPr>
        </p:nvSpPr>
        <p:spPr/>
        <p:txBody>
          <a:bodyPr/>
          <a:lstStyle/>
          <a:p>
            <a:fld id="{27C6CCC6-2BE5-4E42-96A4-D1E8E81A3D8E}" type="slidenum">
              <a:rPr lang="de-DE" smtClean="0"/>
              <a:pPr/>
              <a:t>39</a:t>
            </a:fld>
            <a:endParaRPr lang="de-DE" dirty="0"/>
          </a:p>
        </p:txBody>
      </p:sp>
      <p:sp>
        <p:nvSpPr>
          <p:cNvPr id="4" name="Content Placeholder 3">
            <a:extLst>
              <a:ext uri="{FF2B5EF4-FFF2-40B4-BE49-F238E27FC236}">
                <a16:creationId xmlns:a16="http://schemas.microsoft.com/office/drawing/2014/main" id="{F34C77E4-1684-4F2B-AC87-17A1EBD6C0AF}"/>
              </a:ext>
            </a:extLst>
          </p:cNvPr>
          <p:cNvSpPr>
            <a:spLocks noGrp="1"/>
          </p:cNvSpPr>
          <p:nvPr>
            <p:ph sz="half" idx="13"/>
          </p:nvPr>
        </p:nvSpPr>
        <p:spPr>
          <a:xfrm>
            <a:off x="396240" y="1529542"/>
            <a:ext cx="11480800" cy="4826807"/>
          </a:xfrm>
        </p:spPr>
        <p:txBody>
          <a:bodyPr>
            <a:noAutofit/>
          </a:bodyPr>
          <a:lstStyle/>
          <a:p>
            <a:pPr marL="0" indent="449580" algn="just">
              <a:lnSpc>
                <a:spcPct val="100000"/>
              </a:lnSpc>
              <a:spcBef>
                <a:spcPts val="600"/>
              </a:spcBef>
              <a:spcAft>
                <a:spcPts val="600"/>
              </a:spcAft>
            </a:pPr>
            <a:r>
              <a:rPr lang="fr-FR" sz="1600" b="1" dirty="0">
                <a:solidFill>
                  <a:srgbClr val="C00000"/>
                </a:solidFill>
                <a:effectLst/>
                <a:latin typeface="Times New Roman" panose="02020603050405020304" pitchFamily="18" charset="0"/>
              </a:rPr>
              <a:t>Acidification </a:t>
            </a:r>
            <a:r>
              <a:rPr lang="fr-FR" sz="1600" b="1" dirty="0">
                <a:effectLst/>
                <a:latin typeface="Times New Roman" panose="02020603050405020304" pitchFamily="18" charset="0"/>
              </a:rPr>
              <a:t>: t</a:t>
            </a:r>
            <a:r>
              <a:rPr lang="fr-FR" sz="1600" dirty="0">
                <a:effectLst/>
                <a:latin typeface="Times New Roman" panose="02020603050405020304" pitchFamily="18" charset="0"/>
                <a:ea typeface="Calibri" panose="020F0502020204030204" pitchFamily="34" charset="0"/>
              </a:rPr>
              <a:t>ransformation de polluants en acides, augmentation de ions H</a:t>
            </a:r>
            <a:r>
              <a:rPr lang="fr-FR" sz="1600" baseline="30000" dirty="0">
                <a:effectLst/>
                <a:latin typeface="Times New Roman" panose="02020603050405020304" pitchFamily="18" charset="0"/>
                <a:ea typeface="Calibri" panose="020F0502020204030204" pitchFamily="34" charset="0"/>
              </a:rPr>
              <a:t>+</a:t>
            </a:r>
            <a:r>
              <a:rPr lang="fr-FR" sz="1600" dirty="0">
                <a:effectLst/>
                <a:latin typeface="Times New Roman" panose="02020603050405020304" pitchFamily="18" charset="0"/>
                <a:ea typeface="Calibri" panose="020F0502020204030204" pitchFamily="34" charset="0"/>
              </a:rPr>
              <a:t> dans un environnement (kg SO</a:t>
            </a:r>
            <a:r>
              <a:rPr lang="fr-FR" sz="1600" baseline="-25000" dirty="0">
                <a:effectLst/>
                <a:latin typeface="Times New Roman" panose="02020603050405020304" pitchFamily="18" charset="0"/>
                <a:ea typeface="Calibri" panose="020F0502020204030204" pitchFamily="34" charset="0"/>
              </a:rPr>
              <a:t>2</a:t>
            </a:r>
            <a:r>
              <a:rPr lang="fr-FR" sz="1600" dirty="0">
                <a:effectLst/>
                <a:latin typeface="Times New Roman" panose="02020603050405020304" pitchFamily="18" charset="0"/>
                <a:ea typeface="Calibri" panose="020F0502020204030204" pitchFamily="34" charset="0"/>
              </a:rPr>
              <a:t>-eq)</a:t>
            </a:r>
          </a:p>
          <a:p>
            <a:pPr marL="0" indent="449580" algn="just">
              <a:lnSpc>
                <a:spcPct val="100000"/>
              </a:lnSpc>
              <a:spcBef>
                <a:spcPts val="600"/>
              </a:spcBef>
              <a:spcAft>
                <a:spcPts val="600"/>
              </a:spcAft>
            </a:pPr>
            <a:r>
              <a:rPr lang="fr-FR" sz="1600" b="1" dirty="0">
                <a:solidFill>
                  <a:srgbClr val="C00000"/>
                </a:solidFill>
                <a:effectLst/>
                <a:latin typeface="Times New Roman" panose="02020603050405020304" pitchFamily="18" charset="0"/>
              </a:rPr>
              <a:t>Écotoxicité </a:t>
            </a:r>
            <a:r>
              <a:rPr lang="fr-FR" sz="1600" b="1" dirty="0">
                <a:effectLst/>
                <a:latin typeface="Times New Roman" panose="02020603050405020304" pitchFamily="18" charset="0"/>
              </a:rPr>
              <a:t>:</a:t>
            </a:r>
            <a:r>
              <a:rPr lang="fr-FR" sz="1600" b="1" dirty="0">
                <a:latin typeface="Times New Roman" panose="02020603050405020304" pitchFamily="18" charset="0"/>
              </a:rPr>
              <a:t> </a:t>
            </a:r>
            <a:r>
              <a:rPr lang="fr-FR" sz="1600" dirty="0">
                <a:effectLst/>
                <a:latin typeface="Times New Roman" panose="02020603050405020304" pitchFamily="18" charset="0"/>
                <a:ea typeface="Calibri" panose="020F0502020204030204" pitchFamily="34" charset="0"/>
              </a:rPr>
              <a:t> « capacité d'une substance [..] de produire des effets nuisibles […] pour des micro-organismes, des animaux, des plantes, ou pour l'Homme » (</a:t>
            </a:r>
            <a:r>
              <a:rPr lang="fr-FR" sz="1600" dirty="0" err="1">
                <a:effectLst/>
                <a:latin typeface="Times New Roman" panose="02020603050405020304" pitchFamily="18" charset="0"/>
                <a:ea typeface="Calibri" panose="020F0502020204030204" pitchFamily="34" charset="0"/>
              </a:rPr>
              <a:t>CTUe</a:t>
            </a:r>
            <a:r>
              <a:rPr lang="fr-FR" sz="1600" dirty="0">
                <a:effectLst/>
                <a:latin typeface="Times New Roman" panose="02020603050405020304" pitchFamily="18" charset="0"/>
                <a:ea typeface="Calibri" panose="020F0502020204030204" pitchFamily="34" charset="0"/>
              </a:rPr>
              <a:t> , Comparative </a:t>
            </a:r>
            <a:r>
              <a:rPr lang="fr-FR" sz="1600" dirty="0" err="1">
                <a:effectLst/>
                <a:latin typeface="Times New Roman" panose="02020603050405020304" pitchFamily="18" charset="0"/>
                <a:ea typeface="Calibri" panose="020F0502020204030204" pitchFamily="34" charset="0"/>
              </a:rPr>
              <a:t>Toxic</a:t>
            </a:r>
            <a:r>
              <a:rPr lang="fr-FR" sz="1600" dirty="0">
                <a:effectLst/>
                <a:latin typeface="Times New Roman" panose="02020603050405020304" pitchFamily="18" charset="0"/>
                <a:ea typeface="Calibri" panose="020F0502020204030204" pitchFamily="34" charset="0"/>
              </a:rPr>
              <a:t> Unit for </a:t>
            </a:r>
            <a:r>
              <a:rPr lang="fr-FR" sz="1600" dirty="0" err="1">
                <a:effectLst/>
                <a:latin typeface="Times New Roman" panose="02020603050405020304" pitchFamily="18" charset="0"/>
                <a:ea typeface="Calibri" panose="020F0502020204030204" pitchFamily="34" charset="0"/>
              </a:rPr>
              <a:t>exotoxicity</a:t>
            </a:r>
            <a:r>
              <a:rPr lang="fr-FR" sz="1600" dirty="0">
                <a:effectLst/>
                <a:latin typeface="Times New Roman" panose="02020603050405020304" pitchFamily="18" charset="0"/>
                <a:ea typeface="Calibri" panose="020F0502020204030204" pitchFamily="34" charset="0"/>
              </a:rPr>
              <a:t>)</a:t>
            </a:r>
          </a:p>
          <a:p>
            <a:pPr marL="0" indent="449580" algn="just">
              <a:lnSpc>
                <a:spcPct val="100000"/>
              </a:lnSpc>
              <a:spcBef>
                <a:spcPts val="600"/>
              </a:spcBef>
              <a:spcAft>
                <a:spcPts val="600"/>
              </a:spcAft>
            </a:pPr>
            <a:r>
              <a:rPr lang="fr-FR" sz="1600" b="1" dirty="0">
                <a:solidFill>
                  <a:srgbClr val="C00000"/>
                </a:solidFill>
                <a:effectLst/>
                <a:latin typeface="Times New Roman" panose="02020603050405020304" pitchFamily="18" charset="0"/>
              </a:rPr>
              <a:t>Épuisement des ressources fossiles </a:t>
            </a:r>
            <a:r>
              <a:rPr lang="fr-FR" sz="1600" b="1" dirty="0">
                <a:effectLst/>
                <a:latin typeface="Times New Roman" panose="02020603050405020304" pitchFamily="18" charset="0"/>
              </a:rPr>
              <a:t>:</a:t>
            </a:r>
            <a:r>
              <a:rPr lang="fr-FR" sz="1600" dirty="0">
                <a:effectLst/>
                <a:latin typeface="Times New Roman" panose="02020603050405020304" pitchFamily="18" charset="0"/>
                <a:ea typeface="Calibri" panose="020F0502020204030204" pitchFamily="34" charset="0"/>
              </a:rPr>
              <a:t> quantité de matière première non renouvelable consommée en surplus au vu des réserves et du taux d’extraction (MJ surplus)</a:t>
            </a:r>
          </a:p>
          <a:p>
            <a:pPr marL="0" indent="449580" algn="just">
              <a:lnSpc>
                <a:spcPct val="100000"/>
              </a:lnSpc>
              <a:spcBef>
                <a:spcPts val="600"/>
              </a:spcBef>
              <a:spcAft>
                <a:spcPts val="600"/>
              </a:spcAft>
            </a:pPr>
            <a:r>
              <a:rPr lang="fr-FR" sz="1600" b="1" dirty="0">
                <a:solidFill>
                  <a:srgbClr val="C00000"/>
                </a:solidFill>
                <a:effectLst/>
                <a:latin typeface="Times New Roman" panose="02020603050405020304" pitchFamily="18" charset="0"/>
              </a:rPr>
              <a:t>Eutrophisation </a:t>
            </a:r>
            <a:r>
              <a:rPr lang="fr-FR" sz="1600" b="1" dirty="0">
                <a:effectLst/>
                <a:latin typeface="Times New Roman" panose="02020603050405020304" pitchFamily="18" charset="0"/>
              </a:rPr>
              <a:t>: </a:t>
            </a:r>
            <a:r>
              <a:rPr lang="fr-FR" sz="1600" dirty="0">
                <a:effectLst/>
                <a:latin typeface="Times New Roman" panose="02020603050405020304" pitchFamily="18" charset="0"/>
                <a:ea typeface="Calibri" panose="020F0502020204030204" pitchFamily="34" charset="0"/>
              </a:rPr>
              <a:t>enrichissement en nutriment (N ou P) qui accélère la croissance d’espèces nuisibles (kg N-eq)</a:t>
            </a:r>
          </a:p>
          <a:p>
            <a:pPr marL="0" indent="449580" algn="just">
              <a:lnSpc>
                <a:spcPct val="100000"/>
              </a:lnSpc>
              <a:spcBef>
                <a:spcPts val="600"/>
              </a:spcBef>
              <a:spcAft>
                <a:spcPts val="600"/>
              </a:spcAft>
            </a:pPr>
            <a:r>
              <a:rPr lang="fr-FR" sz="1600" b="1" dirty="0">
                <a:solidFill>
                  <a:srgbClr val="C00000"/>
                </a:solidFill>
                <a:effectLst/>
                <a:latin typeface="Times New Roman" panose="02020603050405020304" pitchFamily="18" charset="0"/>
              </a:rPr>
              <a:t>Réchauffement climatique </a:t>
            </a:r>
            <a:r>
              <a:rPr lang="fr-FR" sz="1600" b="1" dirty="0">
                <a:effectLst/>
                <a:latin typeface="Times New Roman" panose="02020603050405020304" pitchFamily="18" charset="0"/>
              </a:rPr>
              <a:t>: </a:t>
            </a:r>
            <a:r>
              <a:rPr lang="fr-FR" sz="1600" dirty="0">
                <a:effectLst/>
                <a:latin typeface="Times New Roman" panose="02020603050405020304" pitchFamily="18" charset="0"/>
                <a:ea typeface="Calibri" panose="020F0502020204030204" pitchFamily="34" charset="0"/>
              </a:rPr>
              <a:t>élévation de température de l’atmosphère suite aux émissions de gaz à effet de serre (kg CO</a:t>
            </a:r>
            <a:r>
              <a:rPr lang="fr-FR" sz="1600" baseline="-25000" dirty="0">
                <a:effectLst/>
                <a:latin typeface="Times New Roman" panose="02020603050405020304" pitchFamily="18" charset="0"/>
                <a:ea typeface="Calibri" panose="020F0502020204030204" pitchFamily="34" charset="0"/>
              </a:rPr>
              <a:t>2</a:t>
            </a:r>
            <a:r>
              <a:rPr lang="fr-FR" sz="1600" dirty="0">
                <a:effectLst/>
                <a:latin typeface="Times New Roman" panose="02020603050405020304" pitchFamily="18" charset="0"/>
                <a:ea typeface="Calibri" panose="020F0502020204030204" pitchFamily="34" charset="0"/>
              </a:rPr>
              <a:t>-eq)</a:t>
            </a:r>
          </a:p>
          <a:p>
            <a:pPr marL="0" indent="449580" algn="just">
              <a:lnSpc>
                <a:spcPct val="100000"/>
              </a:lnSpc>
              <a:spcBef>
                <a:spcPts val="600"/>
              </a:spcBef>
              <a:spcAft>
                <a:spcPts val="600"/>
              </a:spcAft>
            </a:pPr>
            <a:r>
              <a:rPr lang="fr-FR" sz="1600" b="1" dirty="0">
                <a:solidFill>
                  <a:srgbClr val="C00000"/>
                </a:solidFill>
                <a:effectLst/>
                <a:latin typeface="Times New Roman" panose="02020603050405020304" pitchFamily="18" charset="0"/>
              </a:rPr>
              <a:t>Appauvrissement de la couche d'ozone </a:t>
            </a:r>
            <a:r>
              <a:rPr lang="fr-FR" sz="1600" b="1" dirty="0">
                <a:effectLst/>
                <a:latin typeface="Times New Roman" panose="02020603050405020304" pitchFamily="18" charset="0"/>
              </a:rPr>
              <a:t>: </a:t>
            </a:r>
            <a:r>
              <a:rPr lang="fr-FR" sz="1600" dirty="0">
                <a:effectLst/>
                <a:latin typeface="Times New Roman" panose="02020603050405020304" pitchFamily="18" charset="0"/>
                <a:ea typeface="Calibri" panose="020F0502020204030204" pitchFamily="34" charset="0"/>
              </a:rPr>
              <a:t>capacité qu’ont des substances à détruire la couche d’ozone, son appauvrissement peut être à l’origine d’une augmentation des cancers de la peau (kg CFC-11 eq)</a:t>
            </a:r>
          </a:p>
          <a:p>
            <a:pPr marL="0" indent="449580" algn="just">
              <a:lnSpc>
                <a:spcPct val="100000"/>
              </a:lnSpc>
              <a:spcBef>
                <a:spcPts val="600"/>
              </a:spcBef>
              <a:spcAft>
                <a:spcPts val="600"/>
              </a:spcAft>
            </a:pPr>
            <a:r>
              <a:rPr lang="fr-FR" sz="1600" b="1" dirty="0">
                <a:solidFill>
                  <a:srgbClr val="C00000"/>
                </a:solidFill>
                <a:effectLst/>
                <a:latin typeface="Times New Roman" panose="02020603050405020304" pitchFamily="18" charset="0"/>
              </a:rPr>
              <a:t>Brouillard de pollution </a:t>
            </a:r>
            <a:r>
              <a:rPr lang="fr-FR" sz="1600" b="1" dirty="0">
                <a:effectLst/>
                <a:latin typeface="Times New Roman" panose="02020603050405020304" pitchFamily="18" charset="0"/>
              </a:rPr>
              <a:t>:</a:t>
            </a:r>
            <a:r>
              <a:rPr lang="fr-FR" sz="1600" dirty="0">
                <a:effectLst/>
                <a:latin typeface="Times New Roman" panose="02020603050405020304" pitchFamily="18" charset="0"/>
                <a:ea typeface="Calibri" panose="020F0502020204030204" pitchFamily="34" charset="0"/>
              </a:rPr>
              <a:t> réactions entre les NOx et les COV au soleil, forment de l’ozone (kg O</a:t>
            </a:r>
            <a:r>
              <a:rPr lang="fr-FR" sz="1600" baseline="-25000" dirty="0">
                <a:effectLst/>
                <a:latin typeface="Times New Roman" panose="02020603050405020304" pitchFamily="18" charset="0"/>
                <a:ea typeface="Calibri" panose="020F0502020204030204" pitchFamily="34" charset="0"/>
              </a:rPr>
              <a:t>3</a:t>
            </a:r>
            <a:r>
              <a:rPr lang="fr-FR" sz="1600" dirty="0">
                <a:effectLst/>
                <a:latin typeface="Times New Roman" panose="02020603050405020304" pitchFamily="18" charset="0"/>
                <a:ea typeface="Calibri" panose="020F0502020204030204" pitchFamily="34" charset="0"/>
              </a:rPr>
              <a:t> eq)</a:t>
            </a:r>
          </a:p>
          <a:p>
            <a:pPr marL="0" indent="449580" algn="just">
              <a:lnSpc>
                <a:spcPct val="100000"/>
              </a:lnSpc>
              <a:spcBef>
                <a:spcPts val="600"/>
              </a:spcBef>
              <a:spcAft>
                <a:spcPts val="600"/>
              </a:spcAft>
            </a:pPr>
            <a:r>
              <a:rPr lang="fr-FR" sz="1600" b="1" dirty="0">
                <a:solidFill>
                  <a:srgbClr val="C00000"/>
                </a:solidFill>
                <a:effectLst/>
                <a:latin typeface="Times New Roman" panose="02020603050405020304" pitchFamily="18" charset="0"/>
              </a:rPr>
              <a:t>Substances cancérogènes / Substances non cancérogènes </a:t>
            </a:r>
            <a:r>
              <a:rPr lang="fr-FR" sz="1600" b="1" dirty="0">
                <a:effectLst/>
                <a:latin typeface="Times New Roman" panose="02020603050405020304" pitchFamily="18" charset="0"/>
              </a:rPr>
              <a:t>: </a:t>
            </a:r>
            <a:r>
              <a:rPr lang="fr-FR" sz="1600" dirty="0">
                <a:effectLst/>
                <a:latin typeface="Times New Roman" panose="02020603050405020304" pitchFamily="18" charset="0"/>
                <a:ea typeface="Calibri" panose="020F0502020204030204" pitchFamily="34" charset="0"/>
              </a:rPr>
              <a:t>évaluent les effets des émissions de ces deux types de substances sur le corps humain (</a:t>
            </a:r>
            <a:r>
              <a:rPr lang="fr-FR" sz="1600" dirty="0" err="1">
                <a:effectLst/>
                <a:latin typeface="Times New Roman" panose="02020603050405020304" pitchFamily="18" charset="0"/>
                <a:ea typeface="Calibri" panose="020F0502020204030204" pitchFamily="34" charset="0"/>
              </a:rPr>
              <a:t>CTUh</a:t>
            </a:r>
            <a:r>
              <a:rPr lang="fr-FR" sz="1600" dirty="0">
                <a:latin typeface="Times New Roman" panose="02020603050405020304" pitchFamily="18" charset="0"/>
                <a:ea typeface="Calibri" panose="020F0502020204030204" pitchFamily="34" charset="0"/>
              </a:rPr>
              <a:t>, </a:t>
            </a:r>
            <a:r>
              <a:rPr lang="fr-FR" sz="1600" dirty="0">
                <a:effectLst/>
                <a:latin typeface="Times New Roman" panose="02020603050405020304" pitchFamily="18" charset="0"/>
                <a:ea typeface="Calibri" panose="020F0502020204030204" pitchFamily="34" charset="0"/>
              </a:rPr>
              <a:t>Comparative </a:t>
            </a:r>
            <a:r>
              <a:rPr lang="fr-FR" sz="1600" dirty="0" err="1">
                <a:effectLst/>
                <a:latin typeface="Times New Roman" panose="02020603050405020304" pitchFamily="18" charset="0"/>
                <a:ea typeface="Calibri" panose="020F0502020204030204" pitchFamily="34" charset="0"/>
              </a:rPr>
              <a:t>Toxic</a:t>
            </a:r>
            <a:r>
              <a:rPr lang="fr-FR" sz="1600" dirty="0">
                <a:effectLst/>
                <a:latin typeface="Times New Roman" panose="02020603050405020304" pitchFamily="18" charset="0"/>
                <a:ea typeface="Calibri" panose="020F0502020204030204" pitchFamily="34" charset="0"/>
              </a:rPr>
              <a:t> Unit for </a:t>
            </a:r>
            <a:r>
              <a:rPr lang="fr-FR" sz="1600" dirty="0" err="1">
                <a:effectLst/>
                <a:latin typeface="Times New Roman" panose="02020603050405020304" pitchFamily="18" charset="0"/>
                <a:ea typeface="Calibri" panose="020F0502020204030204" pitchFamily="34" charset="0"/>
              </a:rPr>
              <a:t>humans</a:t>
            </a:r>
            <a:r>
              <a:rPr lang="fr-FR" sz="1600" dirty="0">
                <a:effectLst/>
                <a:latin typeface="Times New Roman" panose="02020603050405020304" pitchFamily="18" charset="0"/>
                <a:ea typeface="Calibri" panose="020F0502020204030204" pitchFamily="34" charset="0"/>
              </a:rPr>
              <a:t>)</a:t>
            </a:r>
            <a:endParaRPr lang="fr-FR" sz="1600" b="1" dirty="0">
              <a:solidFill>
                <a:srgbClr val="C00000"/>
              </a:solidFill>
              <a:effectLst/>
              <a:latin typeface="Times New Roman" panose="02020603050405020304" pitchFamily="18" charset="0"/>
            </a:endParaRPr>
          </a:p>
          <a:p>
            <a:pPr marL="0" indent="449580" algn="just">
              <a:lnSpc>
                <a:spcPct val="100000"/>
              </a:lnSpc>
              <a:spcBef>
                <a:spcPts val="600"/>
              </a:spcBef>
              <a:spcAft>
                <a:spcPts val="600"/>
              </a:spcAft>
            </a:pPr>
            <a:r>
              <a:rPr lang="fr-FR" sz="1600" b="1" dirty="0">
                <a:solidFill>
                  <a:srgbClr val="C00000"/>
                </a:solidFill>
                <a:effectLst/>
                <a:latin typeface="Times New Roman" panose="02020603050405020304" pitchFamily="18" charset="0"/>
              </a:rPr>
              <a:t>Effets </a:t>
            </a:r>
            <a:r>
              <a:rPr lang="fr-FR" sz="1600" b="1" dirty="0">
                <a:solidFill>
                  <a:schemeClr val="tx2"/>
                </a:solidFill>
                <a:effectLst/>
                <a:latin typeface="Times New Roman" panose="02020603050405020304" pitchFamily="18" charset="0"/>
              </a:rPr>
              <a:t>respiratoires</a:t>
            </a:r>
            <a:r>
              <a:rPr lang="fr-FR" sz="1600" b="1" dirty="0">
                <a:effectLst/>
                <a:latin typeface="Times New Roman" panose="02020603050405020304" pitchFamily="18" charset="0"/>
              </a:rPr>
              <a:t> : </a:t>
            </a:r>
            <a:r>
              <a:rPr lang="fr-FR" sz="1600" dirty="0">
                <a:effectLst/>
                <a:latin typeface="Times New Roman" panose="02020603050405020304" pitchFamily="18" charset="0"/>
                <a:ea typeface="Calibri" panose="020F0502020204030204" pitchFamily="34" charset="0"/>
              </a:rPr>
              <a:t>évaluent </a:t>
            </a:r>
            <a:r>
              <a:rPr lang="fr-FR" sz="1600" dirty="0">
                <a:latin typeface="Times New Roman" panose="02020603050405020304" pitchFamily="18" charset="0"/>
                <a:ea typeface="Calibri" panose="020F0502020204030204" pitchFamily="34" charset="0"/>
              </a:rPr>
              <a:t>l</a:t>
            </a:r>
            <a:r>
              <a:rPr lang="fr-FR" sz="1600" dirty="0">
                <a:effectLst/>
                <a:latin typeface="Times New Roman" panose="02020603050405020304" pitchFamily="18" charset="0"/>
                <a:ea typeface="Calibri" panose="020F0502020204030204" pitchFamily="34" charset="0"/>
              </a:rPr>
              <a:t>es maladies respiratoires et les décès prématurés liés à l’inhalation de particules fines (kg PM2.5 eq)</a:t>
            </a:r>
          </a:p>
        </p:txBody>
      </p:sp>
    </p:spTree>
    <p:extLst>
      <p:ext uri="{BB962C8B-B14F-4D97-AF65-F5344CB8AC3E}">
        <p14:creationId xmlns:p14="http://schemas.microsoft.com/office/powerpoint/2010/main" val="12318793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C45E2359-A93F-457A-9543-0D72EACB7A8A}"/>
              </a:ext>
            </a:extLst>
          </p:cNvPr>
          <p:cNvPicPr>
            <a:picLocks noChangeAspect="1"/>
          </p:cNvPicPr>
          <p:nvPr/>
        </p:nvPicPr>
        <p:blipFill rotWithShape="1">
          <a:blip r:embed="rId2"/>
          <a:srcRect l="2243" r="1737"/>
          <a:stretch/>
        </p:blipFill>
        <p:spPr>
          <a:xfrm>
            <a:off x="4273595" y="1529542"/>
            <a:ext cx="7899994" cy="5300222"/>
          </a:xfrm>
          <a:prstGeom prst="rect">
            <a:avLst/>
          </a:prstGeom>
        </p:spPr>
      </p:pic>
      <p:pic>
        <p:nvPicPr>
          <p:cNvPr id="7" name="Image 6">
            <a:extLst>
              <a:ext uri="{FF2B5EF4-FFF2-40B4-BE49-F238E27FC236}">
                <a16:creationId xmlns:a16="http://schemas.microsoft.com/office/drawing/2014/main" id="{B8A407DA-3D26-4FD5-95A5-E49227F3CBA3}"/>
              </a:ext>
            </a:extLst>
          </p:cNvPr>
          <p:cNvPicPr>
            <a:picLocks noChangeAspect="1"/>
          </p:cNvPicPr>
          <p:nvPr/>
        </p:nvPicPr>
        <p:blipFill rotWithShape="1">
          <a:blip r:embed="rId3"/>
          <a:srcRect l="4925" t="1980" r="3893" b="1041"/>
          <a:stretch/>
        </p:blipFill>
        <p:spPr>
          <a:xfrm>
            <a:off x="8839396" y="1815485"/>
            <a:ext cx="3290583" cy="2045812"/>
          </a:xfrm>
          <a:prstGeom prst="rect">
            <a:avLst/>
          </a:prstGeom>
        </p:spPr>
      </p:pic>
      <p:sp>
        <p:nvSpPr>
          <p:cNvPr id="2" name="Espace réservé du numéro de diapositive 1">
            <a:extLst>
              <a:ext uri="{FF2B5EF4-FFF2-40B4-BE49-F238E27FC236}">
                <a16:creationId xmlns:a16="http://schemas.microsoft.com/office/drawing/2014/main" id="{4F64C9D7-4CC5-4B3A-9048-8AB113711B02}"/>
              </a:ext>
            </a:extLst>
          </p:cNvPr>
          <p:cNvSpPr>
            <a:spLocks noGrp="1"/>
          </p:cNvSpPr>
          <p:nvPr>
            <p:ph type="sldNum" sz="quarter" idx="12"/>
          </p:nvPr>
        </p:nvSpPr>
        <p:spPr/>
        <p:txBody>
          <a:bodyPr/>
          <a:lstStyle/>
          <a:p>
            <a:fld id="{27C6CCC6-2BE5-4E42-96A4-D1E8E81A3D8E}" type="slidenum">
              <a:rPr lang="de-DE" smtClean="0"/>
              <a:pPr/>
              <a:t>4</a:t>
            </a:fld>
            <a:endParaRPr lang="de-DE" dirty="0"/>
          </a:p>
        </p:txBody>
      </p:sp>
      <p:sp>
        <p:nvSpPr>
          <p:cNvPr id="3" name="Titre 2">
            <a:extLst>
              <a:ext uri="{FF2B5EF4-FFF2-40B4-BE49-F238E27FC236}">
                <a16:creationId xmlns:a16="http://schemas.microsoft.com/office/drawing/2014/main" id="{C67A1C6B-40CC-4139-9C67-B6B1B8904766}"/>
              </a:ext>
            </a:extLst>
          </p:cNvPr>
          <p:cNvSpPr>
            <a:spLocks noGrp="1"/>
          </p:cNvSpPr>
          <p:nvPr>
            <p:ph type="title"/>
          </p:nvPr>
        </p:nvSpPr>
        <p:spPr/>
        <p:txBody>
          <a:bodyPr>
            <a:normAutofit/>
          </a:bodyPr>
          <a:lstStyle/>
          <a:p>
            <a:r>
              <a:rPr lang="fr-FR" dirty="0">
                <a:latin typeface="Calibri" panose="020F0502020204030204" pitchFamily="34" charset="0"/>
              </a:rPr>
              <a:t>Réflexions sur les étapes de travail</a:t>
            </a:r>
            <a:endParaRPr lang="fr-FR" dirty="0"/>
          </a:p>
        </p:txBody>
      </p:sp>
      <p:sp>
        <p:nvSpPr>
          <p:cNvPr id="8" name="Rectangle 7">
            <a:extLst>
              <a:ext uri="{FF2B5EF4-FFF2-40B4-BE49-F238E27FC236}">
                <a16:creationId xmlns:a16="http://schemas.microsoft.com/office/drawing/2014/main" id="{32E0E3B3-6925-43D4-8E98-8B4CCD8DF0F6}"/>
              </a:ext>
            </a:extLst>
          </p:cNvPr>
          <p:cNvSpPr/>
          <p:nvPr/>
        </p:nvSpPr>
        <p:spPr>
          <a:xfrm>
            <a:off x="0" y="1751157"/>
            <a:ext cx="4363278" cy="4832092"/>
          </a:xfrm>
          <a:prstGeom prst="rect">
            <a:avLst/>
          </a:prstGeom>
        </p:spPr>
        <p:txBody>
          <a:bodyPr wrap="square">
            <a:spAutoFit/>
          </a:bodyPr>
          <a:lstStyle/>
          <a:p>
            <a:pPr marL="268288" marR="0" lvl="0" indent="-268288" algn="just" defTabSz="892175" rtl="0" eaLnBrk="0" fontAlgn="base" latinLnBrk="0" hangingPunct="0">
              <a:lnSpc>
                <a:spcPct val="100000"/>
              </a:lnSpc>
              <a:spcBef>
                <a:spcPct val="0"/>
              </a:spcBef>
              <a:spcAft>
                <a:spcPct val="0"/>
              </a:spcAft>
              <a:buClrTx/>
              <a:buSzTx/>
              <a:buFont typeface="+mj-lt"/>
              <a:buAutoNum type="arabicPeriod"/>
              <a:tabLst/>
              <a:defRPr/>
            </a:pPr>
            <a:r>
              <a:rPr kumimoji="0" lang="fr-FR" sz="16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Définition des objectifs et du périmètre d’étude :</a:t>
            </a:r>
            <a:r>
              <a:rPr kumimoji="0" lang="fr-FR" sz="1600" b="1" i="0" u="none" strike="noStrike" kern="1200" cap="none" spc="0" normalizeH="0" baseline="0" noProof="0" dirty="0">
                <a:ln>
                  <a:noFill/>
                </a:ln>
                <a:solidFill>
                  <a:srgbClr val="3333CC"/>
                </a:solidFill>
                <a:effectLst/>
                <a:uLnTx/>
                <a:uFillTx/>
                <a:latin typeface="Arial" panose="020B0604020202020204" pitchFamily="34" charset="0"/>
                <a:ea typeface="+mn-ea"/>
                <a:cs typeface="+mn-cs"/>
              </a:rPr>
              <a:t> </a:t>
            </a:r>
            <a:r>
              <a:rPr kumimoji="0" lang="fr-FR" sz="1100" b="1" i="0" u="none" strike="noStrike" kern="1200" cap="none" spc="0" normalizeH="0" baseline="0" noProof="0" dirty="0">
                <a:ln>
                  <a:noFill/>
                </a:ln>
                <a:solidFill>
                  <a:srgbClr val="3333CC"/>
                </a:solidFill>
                <a:effectLst/>
                <a:uLnTx/>
                <a:uFillTx/>
                <a:latin typeface="Arial" panose="020B0604020202020204" pitchFamily="34" charset="0"/>
                <a:ea typeface="+mn-ea"/>
                <a:cs typeface="+mn-cs"/>
              </a:rPr>
              <a:t>les critères prennent en compte les éléments de référence en cas d’étude comparative, ainsi que la nature des commanditaires ou destinataires (fabricant, administration, association de consommateurs…).</a:t>
            </a:r>
          </a:p>
          <a:p>
            <a:pPr marL="268288" marR="0" lvl="0" indent="-268288" algn="just" defTabSz="892175" rtl="0" eaLnBrk="0" fontAlgn="base" latinLnBrk="0" hangingPunct="0">
              <a:lnSpc>
                <a:spcPct val="100000"/>
              </a:lnSpc>
              <a:spcBef>
                <a:spcPct val="0"/>
              </a:spcBef>
              <a:spcAft>
                <a:spcPct val="0"/>
              </a:spcAft>
              <a:buClrTx/>
              <a:buSzTx/>
              <a:buFont typeface="+mj-lt"/>
              <a:buAutoNum type="arabicPeriod"/>
              <a:tabLst/>
              <a:defRPr/>
            </a:pPr>
            <a:endParaRPr kumimoji="0" lang="fr-FR" sz="1100" b="1" i="0" u="none" strike="noStrike" kern="1200" cap="none" spc="0" normalizeH="0" baseline="0" noProof="0" dirty="0">
              <a:ln>
                <a:noFill/>
              </a:ln>
              <a:solidFill>
                <a:srgbClr val="3333CC"/>
              </a:solidFill>
              <a:effectLst/>
              <a:uLnTx/>
              <a:uFillTx/>
              <a:latin typeface="Arial" panose="020B0604020202020204" pitchFamily="34" charset="0"/>
              <a:ea typeface="+mn-ea"/>
              <a:cs typeface="+mn-cs"/>
            </a:endParaRPr>
          </a:p>
          <a:p>
            <a:pPr marL="268288" marR="0" lvl="0" indent="-268288" algn="just" defTabSz="892175" rtl="0" eaLnBrk="0" fontAlgn="base" latinLnBrk="0" hangingPunct="0">
              <a:lnSpc>
                <a:spcPct val="100000"/>
              </a:lnSpc>
              <a:spcBef>
                <a:spcPct val="0"/>
              </a:spcBef>
              <a:spcAft>
                <a:spcPct val="0"/>
              </a:spcAft>
              <a:buClrTx/>
              <a:buSzTx/>
              <a:buFont typeface="+mj-lt"/>
              <a:buAutoNum type="arabicPeriod"/>
              <a:tabLst/>
              <a:defRPr/>
            </a:pPr>
            <a:r>
              <a:rPr kumimoji="0" lang="fr-FR" sz="16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Inventaire des flux : </a:t>
            </a:r>
            <a:r>
              <a:rPr kumimoji="0" lang="fr-FR" sz="1100" b="1" i="0" u="none" strike="noStrike" kern="1200" cap="none" spc="0" normalizeH="0" baseline="0" noProof="0" dirty="0">
                <a:ln>
                  <a:noFill/>
                </a:ln>
                <a:solidFill>
                  <a:srgbClr val="3333CC"/>
                </a:solidFill>
                <a:effectLst/>
                <a:uLnTx/>
                <a:uFillTx/>
                <a:latin typeface="Arial" panose="020B0604020202020204" pitchFamily="34" charset="0"/>
                <a:ea typeface="+mn-ea"/>
                <a:cs typeface="+mn-cs"/>
              </a:rPr>
              <a:t>inventorier et quantifier l’intégralité des flux entrants (utilisation de matières premières, consommation d’énergie…) et des flux sortants (émission de pollutions, production de déchets et/ou de matières recyclées…), pour chacune des phases de cycle de vie du produit.</a:t>
            </a:r>
          </a:p>
          <a:p>
            <a:pPr marL="268288" marR="0" lvl="0" indent="-268288" algn="just" defTabSz="892175" rtl="0" eaLnBrk="0" fontAlgn="base" latinLnBrk="0" hangingPunct="0">
              <a:lnSpc>
                <a:spcPct val="100000"/>
              </a:lnSpc>
              <a:spcBef>
                <a:spcPct val="0"/>
              </a:spcBef>
              <a:spcAft>
                <a:spcPct val="0"/>
              </a:spcAft>
              <a:buClrTx/>
              <a:buSzTx/>
              <a:buFont typeface="+mj-lt"/>
              <a:buAutoNum type="arabicPeriod"/>
              <a:tabLst/>
              <a:defRPr/>
            </a:pPr>
            <a:endParaRPr kumimoji="0" lang="fr-FR" sz="1200" b="1" i="0" u="none" strike="noStrike" kern="1200" cap="none" spc="0" normalizeH="0" baseline="0" noProof="0" dirty="0">
              <a:ln>
                <a:noFill/>
              </a:ln>
              <a:solidFill>
                <a:srgbClr val="3333CC"/>
              </a:solidFill>
              <a:effectLst/>
              <a:uLnTx/>
              <a:uFillTx/>
              <a:latin typeface="Arial" panose="020B0604020202020204" pitchFamily="34" charset="0"/>
              <a:ea typeface="+mn-ea"/>
              <a:cs typeface="+mn-cs"/>
            </a:endParaRPr>
          </a:p>
          <a:p>
            <a:pPr marL="268288" marR="0" lvl="0" indent="-268288" algn="just" defTabSz="892175" rtl="0" eaLnBrk="0" fontAlgn="base" latinLnBrk="0" hangingPunct="0">
              <a:lnSpc>
                <a:spcPct val="100000"/>
              </a:lnSpc>
              <a:spcBef>
                <a:spcPct val="0"/>
              </a:spcBef>
              <a:spcAft>
                <a:spcPct val="0"/>
              </a:spcAft>
              <a:buClrTx/>
              <a:buSzTx/>
              <a:buFont typeface="+mj-lt"/>
              <a:buAutoNum type="arabicPeriod"/>
              <a:tabLst/>
              <a:defRPr/>
            </a:pPr>
            <a:r>
              <a:rPr kumimoji="0" lang="fr-FR" sz="16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Estimation des impacts environnementaux : </a:t>
            </a:r>
            <a:r>
              <a:rPr kumimoji="0" lang="fr-FR" sz="1100" b="1" i="0" u="none" strike="noStrike" kern="1200" cap="none" spc="0" normalizeH="0" baseline="0" noProof="0" dirty="0">
                <a:ln>
                  <a:noFill/>
                </a:ln>
                <a:solidFill>
                  <a:srgbClr val="3333CC"/>
                </a:solidFill>
                <a:effectLst/>
                <a:uLnTx/>
                <a:uFillTx/>
                <a:latin typeface="Arial" panose="020B0604020202020204" pitchFamily="34" charset="0"/>
                <a:ea typeface="+mn-ea"/>
                <a:cs typeface="+mn-cs"/>
              </a:rPr>
              <a:t>cette évaluation, souvent étayée via des modèles référents, est réalisée pour chacun des flux entrants et sortants inventoriés.</a:t>
            </a:r>
          </a:p>
          <a:p>
            <a:pPr marL="268288" marR="0" lvl="0" indent="-268288" algn="just" defTabSz="892175" rtl="0" eaLnBrk="0" fontAlgn="base" latinLnBrk="0" hangingPunct="0">
              <a:lnSpc>
                <a:spcPct val="100000"/>
              </a:lnSpc>
              <a:spcBef>
                <a:spcPct val="0"/>
              </a:spcBef>
              <a:spcAft>
                <a:spcPct val="0"/>
              </a:spcAft>
              <a:buClrTx/>
              <a:buSzTx/>
              <a:buFont typeface="+mj-lt"/>
              <a:buAutoNum type="arabicPeriod"/>
              <a:tabLst/>
              <a:defRPr/>
            </a:pPr>
            <a:endParaRPr kumimoji="0" lang="fr-FR" sz="1100" b="1" i="0" u="none" strike="noStrike" kern="1200" cap="none" spc="0" normalizeH="0" baseline="0" noProof="0" dirty="0">
              <a:ln>
                <a:noFill/>
              </a:ln>
              <a:solidFill>
                <a:srgbClr val="3333CC"/>
              </a:solidFill>
              <a:effectLst/>
              <a:uLnTx/>
              <a:uFillTx/>
              <a:latin typeface="Arial" panose="020B0604020202020204" pitchFamily="34" charset="0"/>
              <a:ea typeface="+mn-ea"/>
              <a:cs typeface="+mn-cs"/>
            </a:endParaRPr>
          </a:p>
          <a:p>
            <a:pPr marL="268288" marR="0" lvl="0" indent="-268288" algn="just" defTabSz="892175" rtl="0" eaLnBrk="0" fontAlgn="base" latinLnBrk="0" hangingPunct="0">
              <a:lnSpc>
                <a:spcPct val="100000"/>
              </a:lnSpc>
              <a:spcBef>
                <a:spcPct val="0"/>
              </a:spcBef>
              <a:spcAft>
                <a:spcPct val="0"/>
              </a:spcAft>
              <a:buClrTx/>
              <a:buSzTx/>
              <a:buFont typeface="+mj-lt"/>
              <a:buAutoNum type="arabicPeriod"/>
              <a:tabLst/>
              <a:defRPr/>
            </a:pPr>
            <a:r>
              <a:rPr kumimoji="0" lang="fr-FR" sz="16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Analyse des résultats et interprétation :</a:t>
            </a:r>
            <a:r>
              <a:rPr kumimoji="0" lang="fr-FR" sz="13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   </a:t>
            </a:r>
            <a:r>
              <a:rPr kumimoji="0" lang="fr-FR" sz="1100" b="1" i="0" u="none" strike="noStrike" kern="1200" cap="none" spc="0" normalizeH="0" baseline="0" noProof="0" dirty="0">
                <a:ln>
                  <a:noFill/>
                </a:ln>
                <a:solidFill>
                  <a:srgbClr val="3333CC"/>
                </a:solidFill>
                <a:effectLst/>
                <a:uLnTx/>
                <a:uFillTx/>
                <a:latin typeface="Arial" panose="020B0604020202020204" pitchFamily="34" charset="0"/>
                <a:ea typeface="+mn-ea"/>
                <a:cs typeface="+mn-cs"/>
              </a:rPr>
              <a:t>les résultats de l’ACV sont mis en regard des objectifs initiaux de l’étude. Cette confrontation peut déboucher sur une liste argumentée de recommandations, tant dans la perspective d’une révision de la conception du produit que pour l’optimisation de son utilisation en termes d’impacts environnementaux.</a:t>
            </a:r>
          </a:p>
        </p:txBody>
      </p:sp>
    </p:spTree>
    <p:extLst>
      <p:ext uri="{BB962C8B-B14F-4D97-AF65-F5344CB8AC3E}">
        <p14:creationId xmlns:p14="http://schemas.microsoft.com/office/powerpoint/2010/main" val="12828960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21103-297A-4FB4-8F1E-942B9FE1E176}"/>
              </a:ext>
            </a:extLst>
          </p:cNvPr>
          <p:cNvSpPr>
            <a:spLocks noGrp="1"/>
          </p:cNvSpPr>
          <p:nvPr>
            <p:ph type="title"/>
          </p:nvPr>
        </p:nvSpPr>
        <p:spPr/>
        <p:txBody>
          <a:bodyPr/>
          <a:lstStyle/>
          <a:p>
            <a:r>
              <a:rPr lang="fr-FR" dirty="0"/>
              <a:t>Choix de la méthode de calcul</a:t>
            </a:r>
          </a:p>
        </p:txBody>
      </p:sp>
      <p:sp>
        <p:nvSpPr>
          <p:cNvPr id="3" name="Slide Number Placeholder 2">
            <a:extLst>
              <a:ext uri="{FF2B5EF4-FFF2-40B4-BE49-F238E27FC236}">
                <a16:creationId xmlns:a16="http://schemas.microsoft.com/office/drawing/2014/main" id="{E050EDEC-6D15-4C06-A280-E1B804202880}"/>
              </a:ext>
            </a:extLst>
          </p:cNvPr>
          <p:cNvSpPr>
            <a:spLocks noGrp="1"/>
          </p:cNvSpPr>
          <p:nvPr>
            <p:ph type="sldNum" sz="quarter" idx="12"/>
          </p:nvPr>
        </p:nvSpPr>
        <p:spPr/>
        <p:txBody>
          <a:bodyPr/>
          <a:lstStyle/>
          <a:p>
            <a:fld id="{27C6CCC6-2BE5-4E42-96A4-D1E8E81A3D8E}" type="slidenum">
              <a:rPr lang="de-DE" smtClean="0"/>
              <a:pPr/>
              <a:t>40</a:t>
            </a:fld>
            <a:endParaRPr lang="de-DE" dirty="0"/>
          </a:p>
        </p:txBody>
      </p:sp>
      <p:sp>
        <p:nvSpPr>
          <p:cNvPr id="4" name="Content Placeholder 3">
            <a:extLst>
              <a:ext uri="{FF2B5EF4-FFF2-40B4-BE49-F238E27FC236}">
                <a16:creationId xmlns:a16="http://schemas.microsoft.com/office/drawing/2014/main" id="{49F1DB1F-502F-49B8-9FF4-9BCBD75CA116}"/>
              </a:ext>
            </a:extLst>
          </p:cNvPr>
          <p:cNvSpPr>
            <a:spLocks noGrp="1"/>
          </p:cNvSpPr>
          <p:nvPr>
            <p:ph sz="half" idx="13"/>
          </p:nvPr>
        </p:nvSpPr>
        <p:spPr/>
        <p:txBody>
          <a:bodyPr>
            <a:normAutofit/>
          </a:bodyPr>
          <a:lstStyle/>
          <a:p>
            <a:r>
              <a:rPr lang="fr-FR" sz="2400" dirty="0"/>
              <a:t>Analyse de sensibilité sur 4 méthodes:</a:t>
            </a:r>
          </a:p>
          <a:p>
            <a:pPr lvl="1"/>
            <a:r>
              <a:rPr lang="fr-FR" sz="2200" dirty="0"/>
              <a:t>CML-IA </a:t>
            </a:r>
            <a:r>
              <a:rPr lang="fr-FR" sz="2200" dirty="0" err="1"/>
              <a:t>baseline</a:t>
            </a:r>
            <a:r>
              <a:rPr lang="fr-FR" sz="2200" dirty="0"/>
              <a:t> V3.03</a:t>
            </a:r>
          </a:p>
          <a:p>
            <a:pPr lvl="1"/>
            <a:r>
              <a:rPr lang="fr-FR" sz="2200" dirty="0"/>
              <a:t>ILCD 2011 </a:t>
            </a:r>
            <a:r>
              <a:rPr lang="fr-FR" sz="2200" dirty="0" err="1"/>
              <a:t>Midpoint</a:t>
            </a:r>
            <a:r>
              <a:rPr lang="fr-FR" sz="2200" dirty="0"/>
              <a:t>+ V1.08</a:t>
            </a:r>
          </a:p>
          <a:p>
            <a:pPr lvl="1"/>
            <a:r>
              <a:rPr lang="fr-FR" sz="2200" dirty="0" err="1"/>
              <a:t>ReCiPe</a:t>
            </a:r>
            <a:r>
              <a:rPr lang="fr-FR" sz="2200" dirty="0"/>
              <a:t> </a:t>
            </a:r>
            <a:r>
              <a:rPr lang="fr-FR" sz="2200" dirty="0" err="1"/>
              <a:t>Midpoint</a:t>
            </a:r>
            <a:r>
              <a:rPr lang="fr-FR" sz="2200" dirty="0"/>
              <a:t> (E) V1.12</a:t>
            </a:r>
          </a:p>
          <a:p>
            <a:pPr lvl="1"/>
            <a:r>
              <a:rPr lang="fr-FR" sz="2200" dirty="0"/>
              <a:t>TRACI 2.1 V1.03</a:t>
            </a:r>
          </a:p>
          <a:p>
            <a:r>
              <a:rPr lang="fr-FR" sz="2400" dirty="0"/>
              <a:t>Application des méthodes à la même fiche (Pyrolyse), résultats similaire pour les indicateurs identiques</a:t>
            </a:r>
          </a:p>
          <a:p>
            <a:r>
              <a:rPr lang="fr-FR" sz="2400" dirty="0"/>
              <a:t>ILCD 2011 </a:t>
            </a:r>
            <a:r>
              <a:rPr lang="fr-FR" sz="2400" dirty="0" err="1"/>
              <a:t>Midpoint</a:t>
            </a:r>
            <a:r>
              <a:rPr lang="fr-FR" sz="2400" dirty="0"/>
              <a:t>+ et </a:t>
            </a:r>
            <a:r>
              <a:rPr lang="fr-FR" sz="2400" dirty="0" err="1"/>
              <a:t>ReCiPe</a:t>
            </a:r>
            <a:r>
              <a:rPr lang="fr-FR" sz="2400" dirty="0"/>
              <a:t> </a:t>
            </a:r>
            <a:r>
              <a:rPr lang="fr-FR" sz="2400" dirty="0" err="1"/>
              <a:t>Midpoint</a:t>
            </a:r>
            <a:r>
              <a:rPr lang="fr-FR" sz="2400" dirty="0"/>
              <a:t> (E) exclue car trop de détail dans les indicateurs évalués</a:t>
            </a:r>
          </a:p>
          <a:p>
            <a:r>
              <a:rPr lang="fr-FR" sz="2400" dirty="0"/>
              <a:t>TRACI 2.1 retenue pour ses données de normalisation plus récentes et spécifiques à l'Amérique du Nord</a:t>
            </a:r>
          </a:p>
        </p:txBody>
      </p:sp>
    </p:spTree>
    <p:extLst>
      <p:ext uri="{BB962C8B-B14F-4D97-AF65-F5344CB8AC3E}">
        <p14:creationId xmlns:p14="http://schemas.microsoft.com/office/powerpoint/2010/main" val="39399652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AB966-F770-4F46-BA7D-AF07846B183C}"/>
              </a:ext>
            </a:extLst>
          </p:cNvPr>
          <p:cNvSpPr>
            <a:spLocks noGrp="1"/>
          </p:cNvSpPr>
          <p:nvPr>
            <p:ph type="title"/>
          </p:nvPr>
        </p:nvSpPr>
        <p:spPr/>
        <p:txBody>
          <a:bodyPr/>
          <a:lstStyle/>
          <a:p>
            <a:r>
              <a:rPr lang="fr-FR" dirty="0"/>
              <a:t>Résultats supplémentaires</a:t>
            </a:r>
          </a:p>
        </p:txBody>
      </p:sp>
      <p:sp>
        <p:nvSpPr>
          <p:cNvPr id="3" name="Slide Number Placeholder 2">
            <a:extLst>
              <a:ext uri="{FF2B5EF4-FFF2-40B4-BE49-F238E27FC236}">
                <a16:creationId xmlns:a16="http://schemas.microsoft.com/office/drawing/2014/main" id="{006C5A21-AE44-41B8-888E-BEAA50B2E3B4}"/>
              </a:ext>
            </a:extLst>
          </p:cNvPr>
          <p:cNvSpPr>
            <a:spLocks noGrp="1"/>
          </p:cNvSpPr>
          <p:nvPr>
            <p:ph type="sldNum" sz="quarter" idx="12"/>
          </p:nvPr>
        </p:nvSpPr>
        <p:spPr/>
        <p:txBody>
          <a:bodyPr/>
          <a:lstStyle/>
          <a:p>
            <a:fld id="{27C6CCC6-2BE5-4E42-96A4-D1E8E81A3D8E}" type="slidenum">
              <a:rPr lang="de-DE" smtClean="0"/>
              <a:pPr/>
              <a:t>41</a:t>
            </a:fld>
            <a:endParaRPr lang="de-DE" dirty="0"/>
          </a:p>
        </p:txBody>
      </p:sp>
      <p:graphicFrame>
        <p:nvGraphicFramePr>
          <p:cNvPr id="7" name="Chart 6">
            <a:extLst>
              <a:ext uri="{FF2B5EF4-FFF2-40B4-BE49-F238E27FC236}">
                <a16:creationId xmlns:a16="http://schemas.microsoft.com/office/drawing/2014/main" id="{5F961DB3-EA34-4871-B2EF-DDCFD4001FC0}"/>
              </a:ext>
            </a:extLst>
          </p:cNvPr>
          <p:cNvGraphicFramePr/>
          <p:nvPr>
            <p:extLst>
              <p:ext uri="{D42A27DB-BD31-4B8C-83A1-F6EECF244321}">
                <p14:modId xmlns:p14="http://schemas.microsoft.com/office/powerpoint/2010/main" val="3958830003"/>
              </p:ext>
            </p:extLst>
          </p:nvPr>
        </p:nvGraphicFramePr>
        <p:xfrm>
          <a:off x="1560000" y="1721746"/>
          <a:ext cx="9072000" cy="4442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105885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AB966-F770-4F46-BA7D-AF07846B183C}"/>
              </a:ext>
            </a:extLst>
          </p:cNvPr>
          <p:cNvSpPr>
            <a:spLocks noGrp="1"/>
          </p:cNvSpPr>
          <p:nvPr>
            <p:ph type="title"/>
          </p:nvPr>
        </p:nvSpPr>
        <p:spPr/>
        <p:txBody>
          <a:bodyPr>
            <a:normAutofit/>
          </a:bodyPr>
          <a:lstStyle/>
          <a:p>
            <a:r>
              <a:rPr lang="fr-FR" dirty="0"/>
              <a:t>Résultats supplémentaires - </a:t>
            </a:r>
            <a:r>
              <a:rPr lang="fr-FR" sz="2800" dirty="0"/>
              <a:t>Compléments</a:t>
            </a:r>
            <a:endParaRPr lang="fr-FR" dirty="0"/>
          </a:p>
        </p:txBody>
      </p:sp>
      <p:sp>
        <p:nvSpPr>
          <p:cNvPr id="3" name="Slide Number Placeholder 2">
            <a:extLst>
              <a:ext uri="{FF2B5EF4-FFF2-40B4-BE49-F238E27FC236}">
                <a16:creationId xmlns:a16="http://schemas.microsoft.com/office/drawing/2014/main" id="{006C5A21-AE44-41B8-888E-BEAA50B2E3B4}"/>
              </a:ext>
            </a:extLst>
          </p:cNvPr>
          <p:cNvSpPr>
            <a:spLocks noGrp="1"/>
          </p:cNvSpPr>
          <p:nvPr>
            <p:ph type="sldNum" sz="quarter" idx="12"/>
          </p:nvPr>
        </p:nvSpPr>
        <p:spPr/>
        <p:txBody>
          <a:bodyPr/>
          <a:lstStyle/>
          <a:p>
            <a:fld id="{27C6CCC6-2BE5-4E42-96A4-D1E8E81A3D8E}" type="slidenum">
              <a:rPr lang="de-DE" smtClean="0"/>
              <a:pPr/>
              <a:t>42</a:t>
            </a:fld>
            <a:endParaRPr lang="de-DE" dirty="0"/>
          </a:p>
        </p:txBody>
      </p:sp>
      <p:sp>
        <p:nvSpPr>
          <p:cNvPr id="8" name="Content Placeholder 3">
            <a:extLst>
              <a:ext uri="{FF2B5EF4-FFF2-40B4-BE49-F238E27FC236}">
                <a16:creationId xmlns:a16="http://schemas.microsoft.com/office/drawing/2014/main" id="{6362545C-3D1A-4971-8DB6-E3C475D47ADE}"/>
              </a:ext>
            </a:extLst>
          </p:cNvPr>
          <p:cNvSpPr txBox="1">
            <a:spLocks/>
          </p:cNvSpPr>
          <p:nvPr/>
        </p:nvSpPr>
        <p:spPr>
          <a:xfrm>
            <a:off x="1788160" y="2018587"/>
            <a:ext cx="2142350" cy="4585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C00000"/>
              </a:buClr>
              <a:buFont typeface="Wingdings" panose="05000000000000000000"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Calibri" panose="020F05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2000" dirty="0">
                <a:solidFill>
                  <a:schemeClr val="tx2"/>
                </a:solidFill>
              </a:rPr>
              <a:t>Produits évités</a:t>
            </a:r>
          </a:p>
        </p:txBody>
      </p:sp>
      <p:sp>
        <p:nvSpPr>
          <p:cNvPr id="9" name="Content Placeholder 3">
            <a:extLst>
              <a:ext uri="{FF2B5EF4-FFF2-40B4-BE49-F238E27FC236}">
                <a16:creationId xmlns:a16="http://schemas.microsoft.com/office/drawing/2014/main" id="{5A034D92-B633-4CA7-8FE1-8357B7F372F1}"/>
              </a:ext>
            </a:extLst>
          </p:cNvPr>
          <p:cNvSpPr txBox="1">
            <a:spLocks/>
          </p:cNvSpPr>
          <p:nvPr/>
        </p:nvSpPr>
        <p:spPr>
          <a:xfrm>
            <a:off x="7538720" y="2018587"/>
            <a:ext cx="2987040" cy="4585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C00000"/>
              </a:buClr>
              <a:buFont typeface="Wingdings" panose="05000000000000000000"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Calibri" panose="020F05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2000" dirty="0">
                <a:solidFill>
                  <a:schemeClr val="tx2"/>
                </a:solidFill>
              </a:rPr>
              <a:t>Transport de granulés</a:t>
            </a:r>
          </a:p>
        </p:txBody>
      </p:sp>
      <p:cxnSp>
        <p:nvCxnSpPr>
          <p:cNvPr id="10" name="Straight Connector 9">
            <a:extLst>
              <a:ext uri="{FF2B5EF4-FFF2-40B4-BE49-F238E27FC236}">
                <a16:creationId xmlns:a16="http://schemas.microsoft.com/office/drawing/2014/main" id="{98A8A7E9-7EF9-4EA7-962E-BFFDF0FB2F31}"/>
              </a:ext>
            </a:extLst>
          </p:cNvPr>
          <p:cNvCxnSpPr>
            <a:cxnSpLocks/>
          </p:cNvCxnSpPr>
          <p:nvPr/>
        </p:nvCxnSpPr>
        <p:spPr>
          <a:xfrm flipV="1">
            <a:off x="6040684" y="2374053"/>
            <a:ext cx="0" cy="385021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13" name="Chart 12">
            <a:extLst>
              <a:ext uri="{FF2B5EF4-FFF2-40B4-BE49-F238E27FC236}">
                <a16:creationId xmlns:a16="http://schemas.microsoft.com/office/drawing/2014/main" id="{159E61AC-BFFC-4C0B-8A60-276E6D9885D1}"/>
              </a:ext>
            </a:extLst>
          </p:cNvPr>
          <p:cNvGraphicFramePr/>
          <p:nvPr>
            <p:extLst>
              <p:ext uri="{D42A27DB-BD31-4B8C-83A1-F6EECF244321}">
                <p14:modId xmlns:p14="http://schemas.microsoft.com/office/powerpoint/2010/main" val="2934716692"/>
              </p:ext>
            </p:extLst>
          </p:nvPr>
        </p:nvGraphicFramePr>
        <p:xfrm>
          <a:off x="228904" y="2477092"/>
          <a:ext cx="5580000" cy="374717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 name="Chart 14">
            <a:extLst>
              <a:ext uri="{FF2B5EF4-FFF2-40B4-BE49-F238E27FC236}">
                <a16:creationId xmlns:a16="http://schemas.microsoft.com/office/drawing/2014/main" id="{2531E5F2-EAF5-49BB-BC12-10CCD7BAD706}"/>
              </a:ext>
            </a:extLst>
          </p:cNvPr>
          <p:cNvGraphicFramePr/>
          <p:nvPr>
            <p:extLst>
              <p:ext uri="{D42A27DB-BD31-4B8C-83A1-F6EECF244321}">
                <p14:modId xmlns:p14="http://schemas.microsoft.com/office/powerpoint/2010/main" val="1217341540"/>
              </p:ext>
            </p:extLst>
          </p:nvPr>
        </p:nvGraphicFramePr>
        <p:xfrm>
          <a:off x="6350316" y="2477092"/>
          <a:ext cx="5508000" cy="365954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561606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4F64C9D7-4CC5-4B3A-9048-8AB113711B02}"/>
              </a:ext>
            </a:extLst>
          </p:cNvPr>
          <p:cNvSpPr>
            <a:spLocks noGrp="1"/>
          </p:cNvSpPr>
          <p:nvPr>
            <p:ph type="sldNum" sz="quarter" idx="12"/>
          </p:nvPr>
        </p:nvSpPr>
        <p:spPr>
          <a:xfrm>
            <a:off x="9448800" y="6492875"/>
            <a:ext cx="2743200" cy="365125"/>
          </a:xfrm>
        </p:spPr>
        <p:txBody>
          <a:bodyPr/>
          <a:lstStyle/>
          <a:p>
            <a:fld id="{27C6CCC6-2BE5-4E42-96A4-D1E8E81A3D8E}" type="slidenum">
              <a:rPr lang="de-DE" smtClean="0"/>
              <a:pPr/>
              <a:t>5</a:t>
            </a:fld>
            <a:endParaRPr lang="de-DE" dirty="0"/>
          </a:p>
        </p:txBody>
      </p:sp>
      <p:sp>
        <p:nvSpPr>
          <p:cNvPr id="3" name="Titre 2">
            <a:extLst>
              <a:ext uri="{FF2B5EF4-FFF2-40B4-BE49-F238E27FC236}">
                <a16:creationId xmlns:a16="http://schemas.microsoft.com/office/drawing/2014/main" id="{C67A1C6B-40CC-4139-9C67-B6B1B8904766}"/>
              </a:ext>
            </a:extLst>
          </p:cNvPr>
          <p:cNvSpPr>
            <a:spLocks noGrp="1"/>
          </p:cNvSpPr>
          <p:nvPr>
            <p:ph type="title"/>
          </p:nvPr>
        </p:nvSpPr>
        <p:spPr/>
        <p:txBody>
          <a:bodyPr>
            <a:normAutofit/>
          </a:bodyPr>
          <a:lstStyle/>
          <a:p>
            <a:r>
              <a:rPr lang="fr-FR" dirty="0">
                <a:latin typeface="Calibri" panose="020F0502020204030204" pitchFamily="34" charset="0"/>
              </a:rPr>
              <a:t>Réflexions sur les étapes de travail</a:t>
            </a:r>
            <a:endParaRPr lang="fr-FR" dirty="0"/>
          </a:p>
        </p:txBody>
      </p:sp>
      <p:sp>
        <p:nvSpPr>
          <p:cNvPr id="5" name="Rectangle 4">
            <a:extLst>
              <a:ext uri="{FF2B5EF4-FFF2-40B4-BE49-F238E27FC236}">
                <a16:creationId xmlns:a16="http://schemas.microsoft.com/office/drawing/2014/main" id="{E7BED3A5-8241-4621-A1B1-3BB01372959E}"/>
              </a:ext>
            </a:extLst>
          </p:cNvPr>
          <p:cNvSpPr/>
          <p:nvPr/>
        </p:nvSpPr>
        <p:spPr>
          <a:xfrm>
            <a:off x="145774" y="1842371"/>
            <a:ext cx="11900452" cy="3939540"/>
          </a:xfrm>
          <a:prstGeom prst="rect">
            <a:avLst/>
          </a:prstGeom>
        </p:spPr>
        <p:txBody>
          <a:bodyPr wrap="square">
            <a:spAutoFit/>
          </a:bodyPr>
          <a:lstStyle/>
          <a:p>
            <a:pPr>
              <a:spcBef>
                <a:spcPts val="600"/>
              </a:spcBef>
            </a:pPr>
            <a:r>
              <a:rPr lang="fr-FR" sz="2700" dirty="0">
                <a:latin typeface="Arial" panose="020B0604020202020204" pitchFamily="34" charset="0"/>
              </a:rPr>
              <a:t>•</a:t>
            </a:r>
            <a:r>
              <a:rPr lang="fr-FR" sz="2700" dirty="0">
                <a:latin typeface="Calibri" panose="020F0502020204030204" pitchFamily="34" charset="0"/>
              </a:rPr>
              <a:t>Définir objectif, frontières et scénarii du projet</a:t>
            </a:r>
          </a:p>
          <a:p>
            <a:pPr>
              <a:spcBef>
                <a:spcPts val="600"/>
              </a:spcBef>
            </a:pPr>
            <a:r>
              <a:rPr lang="fr-FR" sz="2700" dirty="0">
                <a:latin typeface="Arial" panose="020B0604020202020204" pitchFamily="34" charset="0"/>
              </a:rPr>
              <a:t>•</a:t>
            </a:r>
            <a:r>
              <a:rPr lang="fr-FR" sz="2700" dirty="0">
                <a:latin typeface="Calibri" panose="020F0502020204030204" pitchFamily="34" charset="0"/>
              </a:rPr>
              <a:t>Définir l'unité fonctionnelle, les indicateurs d'impacts</a:t>
            </a:r>
          </a:p>
          <a:p>
            <a:pPr>
              <a:spcBef>
                <a:spcPts val="600"/>
              </a:spcBef>
            </a:pPr>
            <a:r>
              <a:rPr lang="fr-FR" sz="2700" dirty="0">
                <a:latin typeface="Arial" panose="020B0604020202020204" pitchFamily="34" charset="0"/>
              </a:rPr>
              <a:t>•</a:t>
            </a:r>
            <a:r>
              <a:rPr lang="fr-FR" sz="2700" dirty="0">
                <a:latin typeface="Calibri" panose="020F0502020204030204" pitchFamily="34" charset="0"/>
              </a:rPr>
              <a:t>Pour chaque scénario :</a:t>
            </a:r>
          </a:p>
          <a:p>
            <a:pPr>
              <a:spcBef>
                <a:spcPts val="600"/>
              </a:spcBef>
            </a:pPr>
            <a:r>
              <a:rPr lang="fr-FR" sz="2000" dirty="0">
                <a:latin typeface="Arial" panose="020B0604020202020204" pitchFamily="34" charset="0"/>
              </a:rPr>
              <a:t>•</a:t>
            </a:r>
            <a:r>
              <a:rPr lang="fr-FR" sz="2000" dirty="0">
                <a:latin typeface="Calibri" panose="020F0502020204030204" pitchFamily="34" charset="0"/>
              </a:rPr>
              <a:t>Déterminer flux entrants/sortants pour chaque étape du traitement des déchets</a:t>
            </a:r>
          </a:p>
          <a:p>
            <a:pPr>
              <a:spcBef>
                <a:spcPts val="600"/>
              </a:spcBef>
            </a:pPr>
            <a:r>
              <a:rPr lang="fr-FR" sz="2000" dirty="0">
                <a:latin typeface="Arial" panose="020B0604020202020204" pitchFamily="34" charset="0"/>
              </a:rPr>
              <a:t>•</a:t>
            </a:r>
            <a:r>
              <a:rPr lang="fr-FR" sz="2000" dirty="0">
                <a:latin typeface="Calibri" panose="020F0502020204030204" pitchFamily="34" charset="0"/>
              </a:rPr>
              <a:t>Evaluer valeur des indicateurs d'impacts pour chacun (logiciel(s)?)</a:t>
            </a:r>
          </a:p>
          <a:p>
            <a:pPr>
              <a:spcBef>
                <a:spcPts val="600"/>
              </a:spcBef>
            </a:pPr>
            <a:r>
              <a:rPr lang="fr-FR" sz="2000" dirty="0">
                <a:latin typeface="Arial" panose="020B0604020202020204" pitchFamily="34" charset="0"/>
              </a:rPr>
              <a:t>•</a:t>
            </a:r>
            <a:r>
              <a:rPr lang="fr-FR" sz="2000" dirty="0">
                <a:latin typeface="Calibri" panose="020F0502020204030204" pitchFamily="34" charset="0"/>
              </a:rPr>
              <a:t>Bilan sur impact environnemental</a:t>
            </a:r>
          </a:p>
          <a:p>
            <a:pPr>
              <a:spcBef>
                <a:spcPts val="600"/>
              </a:spcBef>
            </a:pPr>
            <a:r>
              <a:rPr lang="fr-FR" sz="2000" dirty="0">
                <a:latin typeface="Arial" panose="020B0604020202020204" pitchFamily="34" charset="0"/>
              </a:rPr>
              <a:t>•</a:t>
            </a:r>
            <a:r>
              <a:rPr lang="fr-FR" sz="2000" dirty="0">
                <a:latin typeface="Calibri" panose="020F0502020204030204" pitchFamily="34" charset="0"/>
              </a:rPr>
              <a:t>Bilan sur impact social &amp; économique</a:t>
            </a:r>
          </a:p>
          <a:p>
            <a:pPr>
              <a:spcBef>
                <a:spcPts val="600"/>
              </a:spcBef>
            </a:pPr>
            <a:r>
              <a:rPr lang="fr-FR" sz="2700" dirty="0">
                <a:latin typeface="Arial" panose="020B0604020202020204" pitchFamily="34" charset="0"/>
              </a:rPr>
              <a:t>•</a:t>
            </a:r>
            <a:r>
              <a:rPr lang="fr-FR" sz="2700" dirty="0">
                <a:latin typeface="Calibri" panose="020F0502020204030204" pitchFamily="34" charset="0"/>
              </a:rPr>
              <a:t>Proposer recommandations sur scénario moins impactant + solutions pour rendre scénario de pyrolyse meilleur</a:t>
            </a:r>
          </a:p>
        </p:txBody>
      </p:sp>
    </p:spTree>
    <p:extLst>
      <p:ext uri="{BB962C8B-B14F-4D97-AF65-F5344CB8AC3E}">
        <p14:creationId xmlns:p14="http://schemas.microsoft.com/office/powerpoint/2010/main" val="35158928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B7D336EF-3B76-42A8-9956-A376A73960E2}"/>
              </a:ext>
            </a:extLst>
          </p:cNvPr>
          <p:cNvSpPr>
            <a:spLocks noGrp="1"/>
          </p:cNvSpPr>
          <p:nvPr>
            <p:ph type="sldNum" sz="quarter" idx="12"/>
          </p:nvPr>
        </p:nvSpPr>
        <p:spPr/>
        <p:txBody>
          <a:bodyPr/>
          <a:lstStyle/>
          <a:p>
            <a:fld id="{27C6CCC6-2BE5-4E42-96A4-D1E8E81A3D8E}" type="slidenum">
              <a:rPr lang="de-DE" smtClean="0"/>
              <a:pPr/>
              <a:t>6</a:t>
            </a:fld>
            <a:endParaRPr lang="de-DE" dirty="0"/>
          </a:p>
        </p:txBody>
      </p:sp>
      <p:sp>
        <p:nvSpPr>
          <p:cNvPr id="3" name="Titre 2">
            <a:extLst>
              <a:ext uri="{FF2B5EF4-FFF2-40B4-BE49-F238E27FC236}">
                <a16:creationId xmlns:a16="http://schemas.microsoft.com/office/drawing/2014/main" id="{68A05D81-1F32-452C-B32B-E2419137CC0E}"/>
              </a:ext>
            </a:extLst>
          </p:cNvPr>
          <p:cNvSpPr>
            <a:spLocks noGrp="1"/>
          </p:cNvSpPr>
          <p:nvPr>
            <p:ph type="title"/>
          </p:nvPr>
        </p:nvSpPr>
        <p:spPr/>
        <p:txBody>
          <a:bodyPr/>
          <a:lstStyle/>
          <a:p>
            <a:r>
              <a:rPr lang="fr-FR" dirty="0"/>
              <a:t>Historique</a:t>
            </a:r>
          </a:p>
        </p:txBody>
      </p:sp>
      <p:sp>
        <p:nvSpPr>
          <p:cNvPr id="4" name="Rectangle 3">
            <a:extLst>
              <a:ext uri="{FF2B5EF4-FFF2-40B4-BE49-F238E27FC236}">
                <a16:creationId xmlns:a16="http://schemas.microsoft.com/office/drawing/2014/main" id="{2EAD5AB0-1A21-4B86-A589-75C41C3CAEBF}"/>
              </a:ext>
            </a:extLst>
          </p:cNvPr>
          <p:cNvSpPr/>
          <p:nvPr/>
        </p:nvSpPr>
        <p:spPr>
          <a:xfrm>
            <a:off x="99390" y="1350500"/>
            <a:ext cx="12013031" cy="5593006"/>
          </a:xfrm>
          <a:prstGeom prst="rect">
            <a:avLst/>
          </a:prstGeom>
        </p:spPr>
        <p:txBody>
          <a:bodyPr wrap="square">
            <a:spAutoFit/>
          </a:bodyPr>
          <a:lstStyle/>
          <a:p>
            <a:pPr algn="just">
              <a:lnSpc>
                <a:spcPct val="107000"/>
              </a:lnSpc>
              <a:spcAft>
                <a:spcPts val="800"/>
              </a:spcAft>
            </a:pPr>
            <a:r>
              <a:rPr lang="fr-FR"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Objectif du </a:t>
            </a:r>
            <a:r>
              <a:rPr lang="fr-FR" b="1"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PRI</a:t>
            </a:r>
            <a:r>
              <a:rPr lang="fr-FR"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 : </a:t>
            </a:r>
          </a:p>
          <a:p>
            <a:pPr algn="just">
              <a:lnSpc>
                <a:spcPct val="107000"/>
              </a:lnSpc>
              <a:spcAft>
                <a:spcPts val="800"/>
              </a:spcAft>
            </a:pPr>
            <a:r>
              <a:rPr lang="fr-FR" sz="1600" dirty="0">
                <a:latin typeface="Calibri" panose="020F0502020204030204" pitchFamily="34" charset="0"/>
                <a:ea typeface="Calibri" panose="020F0502020204030204" pitchFamily="34" charset="0"/>
                <a:cs typeface="Times New Roman" panose="02020603050405020304" pitchFamily="18" charset="0"/>
              </a:rPr>
              <a:t>Réaliser une étude d'impact environnemental pour comparer des scénarii de recyclage. Cette étude pourra être complétée par une analyse sociale et économique.</a:t>
            </a:r>
          </a:p>
          <a:p>
            <a:pPr algn="just">
              <a:lnSpc>
                <a:spcPct val="107000"/>
              </a:lnSpc>
              <a:spcAft>
                <a:spcPts val="800"/>
              </a:spcAft>
            </a:pPr>
            <a:r>
              <a:rPr lang="fr-FR" sz="1400" dirty="0">
                <a:latin typeface="Calibri" panose="020F0502020204030204" pitchFamily="34" charset="0"/>
                <a:ea typeface="Calibri" panose="020F0502020204030204" pitchFamily="34" charset="0"/>
                <a:cs typeface="Times New Roman" panose="02020603050405020304" pitchFamily="18" charset="0"/>
              </a:rPr>
              <a:t>Scénarii sélectionnés :</a:t>
            </a:r>
          </a:p>
          <a:p>
            <a:pPr marL="342900" lvl="0" indent="-342900" algn="just">
              <a:lnSpc>
                <a:spcPct val="107000"/>
              </a:lnSpc>
              <a:spcAft>
                <a:spcPts val="800"/>
              </a:spcAft>
              <a:buFont typeface="+mj-lt"/>
              <a:buAutoNum type="arabicPeriod"/>
            </a:pPr>
            <a:r>
              <a:rPr lang="fr-FR" b="1" dirty="0">
                <a:solidFill>
                  <a:srgbClr val="2802A2"/>
                </a:solidFill>
                <a:latin typeface="Calibri" panose="020F0502020204030204" pitchFamily="34" charset="0"/>
                <a:ea typeface="Calibri" panose="020F0502020204030204" pitchFamily="34" charset="0"/>
                <a:cs typeface="Times New Roman" panose="02020603050405020304" pitchFamily="18" charset="0"/>
              </a:rPr>
              <a:t>Recyclage thermochimique</a:t>
            </a:r>
          </a:p>
          <a:p>
            <a:pPr marL="252000" algn="just">
              <a:lnSpc>
                <a:spcPct val="107000"/>
              </a:lnSpc>
              <a:spcAft>
                <a:spcPts val="600"/>
              </a:spcAft>
            </a:pPr>
            <a:r>
              <a:rPr lang="fr-FR" sz="1600" dirty="0">
                <a:latin typeface="Calibri" panose="020F0502020204030204" pitchFamily="34" charset="0"/>
                <a:ea typeface="Calibri" panose="020F0502020204030204" pitchFamily="34" charset="0"/>
                <a:cs typeface="Times New Roman" panose="02020603050405020304" pitchFamily="18" charset="0"/>
              </a:rPr>
              <a:t>Etude d'un recyclage des déchets plastique par production d'hydrocarbure par pyrolyse.</a:t>
            </a:r>
          </a:p>
          <a:p>
            <a:pPr marL="252000" algn="just">
              <a:lnSpc>
                <a:spcPct val="107000"/>
              </a:lnSpc>
              <a:spcAft>
                <a:spcPts val="600"/>
              </a:spcAft>
            </a:pPr>
            <a:r>
              <a:rPr lang="fr-FR" sz="1600" dirty="0">
                <a:latin typeface="Calibri" panose="020F0502020204030204" pitchFamily="34" charset="0"/>
                <a:ea typeface="Calibri" panose="020F0502020204030204" pitchFamily="34" charset="0"/>
                <a:cs typeface="Times New Roman" panose="02020603050405020304" pitchFamily="18" charset="0"/>
              </a:rPr>
              <a:t>Pas de phase de lavage/séchage contrairement au recyclage matière.</a:t>
            </a:r>
          </a:p>
          <a:p>
            <a:pPr marL="252000" algn="just">
              <a:lnSpc>
                <a:spcPct val="107000"/>
              </a:lnSpc>
              <a:spcAft>
                <a:spcPts val="600"/>
              </a:spcAft>
            </a:pPr>
            <a:r>
              <a:rPr lang="fr-FR" sz="1600" dirty="0">
                <a:latin typeface="Calibri" panose="020F0502020204030204" pitchFamily="34" charset="0"/>
                <a:ea typeface="Calibri" panose="020F0502020204030204" pitchFamily="34" charset="0"/>
                <a:cs typeface="Times New Roman" panose="02020603050405020304" pitchFamily="18" charset="0"/>
              </a:rPr>
              <a:t>Arrêt de l'étude à la production des hydrocarbures car devenir encore incertain.</a:t>
            </a:r>
          </a:p>
          <a:p>
            <a:pPr marL="342900" lvl="0" indent="-342900" algn="just">
              <a:lnSpc>
                <a:spcPct val="107000"/>
              </a:lnSpc>
              <a:spcAft>
                <a:spcPts val="800"/>
              </a:spcAft>
              <a:buFont typeface="+mj-lt"/>
              <a:buAutoNum type="arabicPeriod" startAt="2"/>
            </a:pPr>
            <a:r>
              <a:rPr lang="fr-FR" b="1" dirty="0">
                <a:solidFill>
                  <a:srgbClr val="2802A2"/>
                </a:solidFill>
                <a:latin typeface="Calibri" panose="020F0502020204030204" pitchFamily="34" charset="0"/>
                <a:ea typeface="Calibri" panose="020F0502020204030204" pitchFamily="34" charset="0"/>
                <a:cs typeface="Times New Roman" panose="02020603050405020304" pitchFamily="18" charset="0"/>
              </a:rPr>
              <a:t>Recyclage matière et achat d'hydrocarbures</a:t>
            </a:r>
          </a:p>
          <a:p>
            <a:pPr marL="252000" algn="just">
              <a:lnSpc>
                <a:spcPct val="107000"/>
              </a:lnSpc>
              <a:spcAft>
                <a:spcPts val="600"/>
              </a:spcAft>
            </a:pPr>
            <a:r>
              <a:rPr lang="fr-FR" sz="1600" dirty="0">
                <a:latin typeface="Calibri" panose="020F0502020204030204" pitchFamily="34" charset="0"/>
                <a:cs typeface="Times New Roman" panose="02020603050405020304" pitchFamily="18" charset="0"/>
              </a:rPr>
              <a:t>Etude d'un recyclage matière des déchets plastiques accompagné d'un import d'hydrocarbures.</a:t>
            </a:r>
          </a:p>
          <a:p>
            <a:pPr marL="252000" algn="just">
              <a:lnSpc>
                <a:spcPct val="107000"/>
              </a:lnSpc>
              <a:spcAft>
                <a:spcPts val="600"/>
              </a:spcAft>
            </a:pPr>
            <a:r>
              <a:rPr lang="fr-FR" sz="1600" dirty="0">
                <a:latin typeface="Calibri" panose="020F0502020204030204" pitchFamily="34" charset="0"/>
                <a:cs typeface="Times New Roman" panose="02020603050405020304" pitchFamily="18" charset="0"/>
              </a:rPr>
              <a:t>Deux cas de figure à étudier :</a:t>
            </a:r>
          </a:p>
          <a:p>
            <a:pPr marL="709200" lvl="1" indent="-342900" algn="just">
              <a:lnSpc>
                <a:spcPct val="107000"/>
              </a:lnSpc>
              <a:spcAft>
                <a:spcPts val="600"/>
              </a:spcAft>
              <a:buFont typeface="Symbol" panose="05050102010706020507" pitchFamily="18" charset="2"/>
              <a:buChar char=""/>
            </a:pPr>
            <a:r>
              <a:rPr lang="fr-FR" sz="1600" dirty="0">
                <a:latin typeface="Calibri" panose="020F0502020204030204" pitchFamily="34" charset="0"/>
                <a:cs typeface="Times New Roman" panose="02020603050405020304" pitchFamily="18" charset="0"/>
              </a:rPr>
              <a:t>Production de granulés utilisés sur place pour fabriquer des pièces en plastique recyclé (sur la base du travail effectué à Port-au-Prince).</a:t>
            </a:r>
          </a:p>
          <a:p>
            <a:pPr marL="709200" lvl="1" indent="-342900" algn="just">
              <a:lnSpc>
                <a:spcPct val="107000"/>
              </a:lnSpc>
              <a:spcAft>
                <a:spcPts val="600"/>
              </a:spcAft>
              <a:buFont typeface="Symbol" panose="05050102010706020507" pitchFamily="18" charset="2"/>
              <a:buChar char=""/>
            </a:pPr>
            <a:r>
              <a:rPr lang="fr-FR" sz="1600" dirty="0">
                <a:latin typeface="Calibri" panose="020F0502020204030204" pitchFamily="34" charset="0"/>
                <a:cs typeface="Times New Roman" panose="02020603050405020304" pitchFamily="18" charset="0"/>
              </a:rPr>
              <a:t>Production de granulés/ fils d'impression (vérifier si pertinent par rapport aux matières) destinés à l'export (distance et moyen d'export à définir).</a:t>
            </a:r>
          </a:p>
          <a:p>
            <a:pPr marL="252000" algn="just">
              <a:lnSpc>
                <a:spcPct val="107000"/>
              </a:lnSpc>
              <a:spcAft>
                <a:spcPts val="600"/>
              </a:spcAft>
            </a:pPr>
            <a:r>
              <a:rPr lang="fr-FR" sz="1600" dirty="0">
                <a:latin typeface="Calibri" panose="020F0502020204030204" pitchFamily="34" charset="0"/>
                <a:cs typeface="Times New Roman" panose="02020603050405020304" pitchFamily="18" charset="0"/>
              </a:rPr>
              <a:t>Dans les deux cas, on s'arrête à la quantification de quantité </a:t>
            </a:r>
            <a:r>
              <a:rPr lang="fr-FR" sz="1600" dirty="0">
                <a:latin typeface="Calibri" panose="020F0502020204030204" pitchFamily="34" charset="0"/>
                <a:ea typeface="Calibri" panose="020F0502020204030204" pitchFamily="34" charset="0"/>
                <a:cs typeface="Times New Roman" panose="02020603050405020304" pitchFamily="18" charset="0"/>
              </a:rPr>
              <a:t>de granulés produits.</a:t>
            </a:r>
          </a:p>
        </p:txBody>
      </p:sp>
    </p:spTree>
    <p:extLst>
      <p:ext uri="{BB962C8B-B14F-4D97-AF65-F5344CB8AC3E}">
        <p14:creationId xmlns:p14="http://schemas.microsoft.com/office/powerpoint/2010/main" val="9399417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1540C291-3BA7-4074-ABA7-DCF20FEFC2AE}"/>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34" name="think-cell Slide" r:id="rId6" imgW="416" imgH="416" progId="TCLayout.ActiveDocument.1">
                  <p:embed/>
                </p:oleObj>
              </mc:Choice>
              <mc:Fallback>
                <p:oleObj name="think-cell Slide" r:id="rId6" imgW="416" imgH="416" progId="TCLayout.ActiveDocument.1">
                  <p:embed/>
                  <p:pic>
                    <p:nvPicPr>
                      <p:cNvPr id="4" name="Object 3" hidden="1">
                        <a:extLst>
                          <a:ext uri="{FF2B5EF4-FFF2-40B4-BE49-F238E27FC236}">
                            <a16:creationId xmlns:a16="http://schemas.microsoft.com/office/drawing/2014/main" id="{1540C291-3BA7-4074-ABA7-DCF20FEFC2AE}"/>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Espace réservé du numéro de diapositive 4">
            <a:extLst>
              <a:ext uri="{FF2B5EF4-FFF2-40B4-BE49-F238E27FC236}">
                <a16:creationId xmlns:a16="http://schemas.microsoft.com/office/drawing/2014/main" id="{BFB922B9-763B-4553-9C8A-CA05917D58CC}"/>
              </a:ext>
            </a:extLst>
          </p:cNvPr>
          <p:cNvSpPr>
            <a:spLocks noGrp="1"/>
          </p:cNvSpPr>
          <p:nvPr>
            <p:ph type="sldNum" sz="quarter" idx="12"/>
          </p:nvPr>
        </p:nvSpPr>
        <p:spPr>
          <a:xfrm>
            <a:off x="9448800" y="6473249"/>
            <a:ext cx="2743200" cy="365125"/>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fld id="{3D70A908-3B3A-43F2-B45C-3C6ACD5D31D1}" type="slidenum">
              <a:rPr kumimoji="0" lang="fr-FR" sz="1000" b="0" i="0" u="none" strike="noStrike" kern="1200" cap="none" spc="0" normalizeH="0" baseline="0" noProof="0" smtClean="0">
                <a:ln>
                  <a:noFill/>
                </a:ln>
                <a:solidFill>
                  <a:srgbClr val="63666A"/>
                </a:solidFill>
                <a:effectLst/>
                <a:uLnTx/>
                <a:uFillTx/>
                <a:latin typeface="Malgun Gothic"/>
                <a:ea typeface="+mn-ea"/>
                <a:cs typeface="+mn-cs"/>
              </a:rPr>
              <a:pPr marL="0" marR="0" lvl="0" indent="0" defTabSz="914400" rtl="0" eaLnBrk="1" fontAlgn="auto" latinLnBrk="0" hangingPunct="1">
                <a:lnSpc>
                  <a:spcPct val="100000"/>
                </a:lnSpc>
                <a:spcBef>
                  <a:spcPts val="0"/>
                </a:spcBef>
                <a:spcAft>
                  <a:spcPts val="0"/>
                </a:spcAft>
                <a:buClrTx/>
                <a:buSzTx/>
                <a:buFontTx/>
                <a:buNone/>
                <a:tabLst/>
                <a:defRPr/>
              </a:pPr>
              <a:t>7</a:t>
            </a:fld>
            <a:endParaRPr kumimoji="0" lang="fr-FR" sz="1000" b="0" i="0" u="none" strike="noStrike" kern="1200" cap="none" spc="0" normalizeH="0" baseline="0" noProof="0" dirty="0">
              <a:ln>
                <a:noFill/>
              </a:ln>
              <a:solidFill>
                <a:srgbClr val="63666A"/>
              </a:solidFill>
              <a:effectLst/>
              <a:uLnTx/>
              <a:uFillTx/>
              <a:latin typeface="Malgun Gothic"/>
              <a:ea typeface="+mn-ea"/>
              <a:cs typeface="+mn-cs"/>
            </a:endParaRPr>
          </a:p>
        </p:txBody>
      </p:sp>
      <p:sp>
        <p:nvSpPr>
          <p:cNvPr id="3" name="BJPseudoFooter">
            <a:extLst>
              <a:ext uri="{FF2B5EF4-FFF2-40B4-BE49-F238E27FC236}">
                <a16:creationId xmlns:a16="http://schemas.microsoft.com/office/drawing/2014/main" id="{E8F9FE01-DC53-4937-9FAD-23300B839F42}"/>
              </a:ext>
            </a:extLst>
          </p:cNvPr>
          <p:cNvSpPr txBox="1"/>
          <p:nvPr>
            <p:custDataLst>
              <p:tags r:id="rId3"/>
            </p:custDataLst>
          </p:nvPr>
        </p:nvSpPr>
        <p:spPr>
          <a:xfrm>
            <a:off x="127000" y="6737578"/>
            <a:ext cx="11938000" cy="107722"/>
          </a:xfrm>
          <a:prstGeom prst="rect">
            <a:avLst/>
          </a:prstGeom>
          <a:noFill/>
        </p:spPr>
        <p:txBody>
          <a:bodyPr vert="horz"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 </a:t>
            </a:r>
            <a:endParaRPr kumimoji="0" lang="de-DE" sz="1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grpSp>
        <p:nvGrpSpPr>
          <p:cNvPr id="47" name="Groupe 46">
            <a:extLst>
              <a:ext uri="{FF2B5EF4-FFF2-40B4-BE49-F238E27FC236}">
                <a16:creationId xmlns:a16="http://schemas.microsoft.com/office/drawing/2014/main" id="{57D5FAD6-3223-4531-A8A1-7E9F02842D13}"/>
              </a:ext>
            </a:extLst>
          </p:cNvPr>
          <p:cNvGrpSpPr/>
          <p:nvPr/>
        </p:nvGrpSpPr>
        <p:grpSpPr>
          <a:xfrm>
            <a:off x="2158212" y="5162907"/>
            <a:ext cx="7722412" cy="763736"/>
            <a:chOff x="592916" y="1161597"/>
            <a:chExt cx="9549705" cy="763736"/>
          </a:xfrm>
        </p:grpSpPr>
        <p:sp>
          <p:nvSpPr>
            <p:cNvPr id="48" name="Rectangle 47">
              <a:extLst>
                <a:ext uri="{FF2B5EF4-FFF2-40B4-BE49-F238E27FC236}">
                  <a16:creationId xmlns:a16="http://schemas.microsoft.com/office/drawing/2014/main" id="{D00C917F-E47D-42D9-9B2D-8997685D5011}"/>
                </a:ext>
              </a:extLst>
            </p:cNvPr>
            <p:cNvSpPr/>
            <p:nvPr/>
          </p:nvSpPr>
          <p:spPr>
            <a:xfrm>
              <a:off x="1153213" y="1161597"/>
              <a:ext cx="8989408" cy="7637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ECECEC"/>
                </a:solidFill>
                <a:effectLst/>
                <a:uLnTx/>
                <a:uFillTx/>
                <a:latin typeface="Malgun Gothic"/>
                <a:ea typeface="+mn-ea"/>
                <a:cs typeface="+mn-cs"/>
              </a:endParaRPr>
            </a:p>
          </p:txBody>
        </p:sp>
        <p:sp>
          <p:nvSpPr>
            <p:cNvPr id="49" name="Rectangle 48">
              <a:extLst>
                <a:ext uri="{FF2B5EF4-FFF2-40B4-BE49-F238E27FC236}">
                  <a16:creationId xmlns:a16="http://schemas.microsoft.com/office/drawing/2014/main" id="{9B7B3E65-9A41-4C57-981F-4BB3A7881E4B}"/>
                </a:ext>
              </a:extLst>
            </p:cNvPr>
            <p:cNvSpPr/>
            <p:nvPr/>
          </p:nvSpPr>
          <p:spPr>
            <a:xfrm>
              <a:off x="1677610" y="1294370"/>
              <a:ext cx="8136138" cy="503590"/>
            </a:xfrm>
            <a:prstGeom prst="rect">
              <a:avLst/>
            </a:prstGeom>
          </p:spPr>
          <p:txBody>
            <a:bodyPr wrap="square" lIns="36000" tIns="36000" rIns="36000" bIns="3600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dirty="0">
                  <a:ln>
                    <a:noFill/>
                  </a:ln>
                  <a:solidFill>
                    <a:srgbClr val="63666A"/>
                  </a:solidFill>
                  <a:effectLst/>
                  <a:uLnTx/>
                  <a:uFillTx/>
                  <a:ea typeface="Malgun Gothic" panose="020B0503020000020004" pitchFamily="34" charset="-127"/>
                  <a:cs typeface="+mn-cs"/>
                </a:rPr>
                <a:t>Conclusion</a:t>
              </a:r>
              <a:endParaRPr kumimoji="0" lang="fr-FR" sz="2800" b="0" i="0" u="none" strike="noStrike" kern="0" cap="none" spc="0" normalizeH="0" baseline="0" dirty="0">
                <a:ln>
                  <a:noFill/>
                </a:ln>
                <a:solidFill>
                  <a:srgbClr val="63666A"/>
                </a:solidFill>
                <a:effectLst/>
                <a:uLnTx/>
                <a:uFillTx/>
                <a:ea typeface="Malgun Gothic" panose="020B0503020000020004" pitchFamily="34" charset="-127"/>
                <a:cs typeface="+mn-cs"/>
              </a:endParaRPr>
            </a:p>
          </p:txBody>
        </p:sp>
        <p:sp>
          <p:nvSpPr>
            <p:cNvPr id="50" name="Rectangle 49">
              <a:extLst>
                <a:ext uri="{FF2B5EF4-FFF2-40B4-BE49-F238E27FC236}">
                  <a16:creationId xmlns:a16="http://schemas.microsoft.com/office/drawing/2014/main" id="{0AB8641E-D789-4AB5-98FE-136EE7A9B73A}"/>
                </a:ext>
              </a:extLst>
            </p:cNvPr>
            <p:cNvSpPr/>
            <p:nvPr/>
          </p:nvSpPr>
          <p:spPr>
            <a:xfrm>
              <a:off x="592916" y="1272576"/>
              <a:ext cx="769620" cy="539408"/>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0" dirty="0">
                  <a:solidFill>
                    <a:prstClr val="white"/>
                  </a:solidFill>
                  <a:latin typeface="Malgun Gothic" panose="020B0503020000020004" pitchFamily="34" charset="-127"/>
                  <a:ea typeface="Malgun Gothic" panose="020B0503020000020004" pitchFamily="34" charset="-127"/>
                </a:rPr>
                <a:t>5</a:t>
              </a:r>
              <a:endParaRPr kumimoji="0" lang="fr-FR" sz="2000" b="1" i="0" u="none" strike="noStrike" kern="0" cap="none" spc="0" normalizeH="0" baseline="0" noProof="0" dirty="0">
                <a:ln>
                  <a:noFill/>
                </a:ln>
                <a:solidFill>
                  <a:prstClr val="white"/>
                </a:solidFill>
                <a:effectLst/>
                <a:uLnTx/>
                <a:uFillTx/>
                <a:latin typeface="Malgun Gothic" panose="020B0503020000020004" pitchFamily="34" charset="-127"/>
                <a:ea typeface="Malgun Gothic" panose="020B0503020000020004" pitchFamily="34" charset="-127"/>
                <a:cs typeface="+mn-cs"/>
              </a:endParaRPr>
            </a:p>
          </p:txBody>
        </p:sp>
      </p:grpSp>
      <p:grpSp>
        <p:nvGrpSpPr>
          <p:cNvPr id="34" name="Groupe 24">
            <a:extLst>
              <a:ext uri="{FF2B5EF4-FFF2-40B4-BE49-F238E27FC236}">
                <a16:creationId xmlns:a16="http://schemas.microsoft.com/office/drawing/2014/main" id="{A3D05FAE-BBFB-40AF-9A63-638CE511E344}"/>
              </a:ext>
            </a:extLst>
          </p:cNvPr>
          <p:cNvGrpSpPr/>
          <p:nvPr/>
        </p:nvGrpSpPr>
        <p:grpSpPr>
          <a:xfrm>
            <a:off x="2171101" y="2513401"/>
            <a:ext cx="7709525" cy="763736"/>
            <a:chOff x="592916" y="1161597"/>
            <a:chExt cx="9547189" cy="763736"/>
          </a:xfrm>
        </p:grpSpPr>
        <p:sp>
          <p:nvSpPr>
            <p:cNvPr id="35" name="Rectangle 34">
              <a:extLst>
                <a:ext uri="{FF2B5EF4-FFF2-40B4-BE49-F238E27FC236}">
                  <a16:creationId xmlns:a16="http://schemas.microsoft.com/office/drawing/2014/main" id="{B800D7BB-2EDD-42CB-ACCA-8E94E8FA39AF}"/>
                </a:ext>
              </a:extLst>
            </p:cNvPr>
            <p:cNvSpPr/>
            <p:nvPr/>
          </p:nvSpPr>
          <p:spPr>
            <a:xfrm>
              <a:off x="1153213" y="1161597"/>
              <a:ext cx="8986892" cy="7637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ECECEC"/>
                </a:solidFill>
                <a:effectLst/>
                <a:uLnTx/>
                <a:uFillTx/>
                <a:latin typeface="Malgun Gothic"/>
                <a:ea typeface="+mn-ea"/>
                <a:cs typeface="+mn-cs"/>
              </a:endParaRPr>
            </a:p>
          </p:txBody>
        </p:sp>
        <p:sp>
          <p:nvSpPr>
            <p:cNvPr id="36" name="Rectangle 35">
              <a:extLst>
                <a:ext uri="{FF2B5EF4-FFF2-40B4-BE49-F238E27FC236}">
                  <a16:creationId xmlns:a16="http://schemas.microsoft.com/office/drawing/2014/main" id="{A114892F-C56E-43DB-9556-4DE30F3CAB67}"/>
                </a:ext>
              </a:extLst>
            </p:cNvPr>
            <p:cNvSpPr/>
            <p:nvPr/>
          </p:nvSpPr>
          <p:spPr>
            <a:xfrm>
              <a:off x="1677610" y="1294370"/>
              <a:ext cx="8167647" cy="503590"/>
            </a:xfrm>
            <a:prstGeom prst="rect">
              <a:avLst/>
            </a:prstGeom>
          </p:spPr>
          <p:txBody>
            <a:bodyPr wrap="square" lIns="36000" tIns="36000" rIns="36000" bIns="3600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dirty="0">
                  <a:ln>
                    <a:noFill/>
                  </a:ln>
                  <a:solidFill>
                    <a:srgbClr val="63666A"/>
                  </a:solidFill>
                  <a:effectLst/>
                  <a:uLnTx/>
                  <a:uFillTx/>
                  <a:ea typeface="Malgun Gothic" panose="020B0503020000020004" pitchFamily="34" charset="-127"/>
                  <a:cs typeface="+mn-cs"/>
                </a:rPr>
                <a:t>Sujet du PRI</a:t>
              </a:r>
              <a:endParaRPr kumimoji="0" lang="fr-FR" sz="2800" b="0" i="0" u="none" strike="noStrike" kern="0" cap="none" spc="0" normalizeH="0" baseline="0" dirty="0">
                <a:ln>
                  <a:noFill/>
                </a:ln>
                <a:solidFill>
                  <a:srgbClr val="63666A"/>
                </a:solidFill>
                <a:effectLst/>
                <a:uLnTx/>
                <a:uFillTx/>
                <a:ea typeface="Malgun Gothic" panose="020B0503020000020004" pitchFamily="34" charset="-127"/>
                <a:cs typeface="+mn-cs"/>
              </a:endParaRPr>
            </a:p>
          </p:txBody>
        </p:sp>
        <p:sp>
          <p:nvSpPr>
            <p:cNvPr id="51" name="Rectangle 50">
              <a:extLst>
                <a:ext uri="{FF2B5EF4-FFF2-40B4-BE49-F238E27FC236}">
                  <a16:creationId xmlns:a16="http://schemas.microsoft.com/office/drawing/2014/main" id="{1E85FB98-740E-4ACC-A8B2-06678C57F8BE}"/>
                </a:ext>
              </a:extLst>
            </p:cNvPr>
            <p:cNvSpPr/>
            <p:nvPr/>
          </p:nvSpPr>
          <p:spPr>
            <a:xfrm>
              <a:off x="592916" y="1272576"/>
              <a:ext cx="769620" cy="539408"/>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0" cap="none" spc="0" normalizeH="0" baseline="0" noProof="0" dirty="0">
                  <a:ln>
                    <a:noFill/>
                  </a:ln>
                  <a:solidFill>
                    <a:prstClr val="white"/>
                  </a:solidFill>
                  <a:effectLst/>
                  <a:uLnTx/>
                  <a:uFillTx/>
                  <a:latin typeface="Malgun Gothic" panose="020B0503020000020004" pitchFamily="34" charset="-127"/>
                  <a:ea typeface="Malgun Gothic" panose="020B0503020000020004" pitchFamily="34" charset="-127"/>
                  <a:cs typeface="+mn-cs"/>
                </a:rPr>
                <a:t>2</a:t>
              </a:r>
            </a:p>
          </p:txBody>
        </p:sp>
      </p:grpSp>
      <p:grpSp>
        <p:nvGrpSpPr>
          <p:cNvPr id="22" name="Groupe 21">
            <a:extLst>
              <a:ext uri="{FF2B5EF4-FFF2-40B4-BE49-F238E27FC236}">
                <a16:creationId xmlns:a16="http://schemas.microsoft.com/office/drawing/2014/main" id="{9911A520-287F-4EB3-B569-39737C3F3D6F}"/>
              </a:ext>
            </a:extLst>
          </p:cNvPr>
          <p:cNvGrpSpPr/>
          <p:nvPr/>
        </p:nvGrpSpPr>
        <p:grpSpPr>
          <a:xfrm>
            <a:off x="2171101" y="1672481"/>
            <a:ext cx="7709527" cy="763736"/>
            <a:chOff x="592916" y="1161597"/>
            <a:chExt cx="9547191" cy="763736"/>
          </a:xfrm>
        </p:grpSpPr>
        <p:sp>
          <p:nvSpPr>
            <p:cNvPr id="23" name="Rectangle 22">
              <a:extLst>
                <a:ext uri="{FF2B5EF4-FFF2-40B4-BE49-F238E27FC236}">
                  <a16:creationId xmlns:a16="http://schemas.microsoft.com/office/drawing/2014/main" id="{DD8175EC-F149-4B43-9E9E-BBB529102837}"/>
                </a:ext>
              </a:extLst>
            </p:cNvPr>
            <p:cNvSpPr/>
            <p:nvPr/>
          </p:nvSpPr>
          <p:spPr>
            <a:xfrm>
              <a:off x="1153214" y="1161597"/>
              <a:ext cx="8986893" cy="7637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ECECEC"/>
                </a:solidFill>
                <a:effectLst/>
                <a:uLnTx/>
                <a:uFillTx/>
                <a:latin typeface="Malgun Gothic"/>
                <a:ea typeface="+mn-ea"/>
                <a:cs typeface="+mn-cs"/>
              </a:endParaRPr>
            </a:p>
          </p:txBody>
        </p:sp>
        <p:sp>
          <p:nvSpPr>
            <p:cNvPr id="24" name="Rectangle 23">
              <a:extLst>
                <a:ext uri="{FF2B5EF4-FFF2-40B4-BE49-F238E27FC236}">
                  <a16:creationId xmlns:a16="http://schemas.microsoft.com/office/drawing/2014/main" id="{31099B07-03A4-4B07-8AAF-A2E2096C5D9B}"/>
                </a:ext>
              </a:extLst>
            </p:cNvPr>
            <p:cNvSpPr/>
            <p:nvPr/>
          </p:nvSpPr>
          <p:spPr>
            <a:xfrm>
              <a:off x="1677612" y="1294370"/>
              <a:ext cx="8167646" cy="503590"/>
            </a:xfrm>
            <a:prstGeom prst="rect">
              <a:avLst/>
            </a:prstGeom>
          </p:spPr>
          <p:txBody>
            <a:bodyPr wrap="square" lIns="36000" tIns="36000" rIns="36000" bIns="3600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dirty="0">
                  <a:ln>
                    <a:noFill/>
                  </a:ln>
                  <a:solidFill>
                    <a:srgbClr val="63666A"/>
                  </a:solidFill>
                  <a:effectLst/>
                  <a:uLnTx/>
                  <a:uFillTx/>
                  <a:ea typeface="Malgun Gothic" panose="020B0503020000020004" pitchFamily="34" charset="-127"/>
                  <a:cs typeface="+mn-cs"/>
                </a:rPr>
                <a:t>Contexte</a:t>
              </a:r>
              <a:endParaRPr kumimoji="0" lang="fr-FR" sz="2800" b="0" i="0" u="none" strike="noStrike" kern="0" cap="none" spc="0" normalizeH="0" baseline="0" dirty="0">
                <a:ln>
                  <a:noFill/>
                </a:ln>
                <a:solidFill>
                  <a:srgbClr val="63666A"/>
                </a:solidFill>
                <a:effectLst/>
                <a:uLnTx/>
                <a:uFillTx/>
                <a:ea typeface="Malgun Gothic" panose="020B0503020000020004" pitchFamily="34" charset="-127"/>
                <a:cs typeface="+mn-cs"/>
              </a:endParaRPr>
            </a:p>
          </p:txBody>
        </p:sp>
        <p:sp>
          <p:nvSpPr>
            <p:cNvPr id="25" name="Rectangle 24">
              <a:extLst>
                <a:ext uri="{FF2B5EF4-FFF2-40B4-BE49-F238E27FC236}">
                  <a16:creationId xmlns:a16="http://schemas.microsoft.com/office/drawing/2014/main" id="{7C6F3DC1-8DDA-4C6A-9FD4-762643CC499B}"/>
                </a:ext>
              </a:extLst>
            </p:cNvPr>
            <p:cNvSpPr/>
            <p:nvPr/>
          </p:nvSpPr>
          <p:spPr>
            <a:xfrm>
              <a:off x="592916" y="1272576"/>
              <a:ext cx="769620" cy="539408"/>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0" dirty="0">
                  <a:solidFill>
                    <a:prstClr val="white"/>
                  </a:solidFill>
                  <a:latin typeface="Malgun Gothic" panose="020B0503020000020004" pitchFamily="34" charset="-127"/>
                  <a:ea typeface="Malgun Gothic" panose="020B0503020000020004" pitchFamily="34" charset="-127"/>
                </a:rPr>
                <a:t>1</a:t>
              </a:r>
              <a:endParaRPr kumimoji="0" lang="fr-FR" sz="2000" b="1" i="0" u="none" strike="noStrike" kern="0" cap="none" spc="0" normalizeH="0" baseline="0" noProof="0" dirty="0">
                <a:ln>
                  <a:noFill/>
                </a:ln>
                <a:solidFill>
                  <a:prstClr val="white"/>
                </a:solidFill>
                <a:effectLst/>
                <a:uLnTx/>
                <a:uFillTx/>
                <a:latin typeface="Malgun Gothic" panose="020B0503020000020004" pitchFamily="34" charset="-127"/>
                <a:ea typeface="Malgun Gothic" panose="020B0503020000020004" pitchFamily="34" charset="-127"/>
                <a:cs typeface="+mn-cs"/>
              </a:endParaRPr>
            </a:p>
          </p:txBody>
        </p:sp>
      </p:grpSp>
      <p:grpSp>
        <p:nvGrpSpPr>
          <p:cNvPr id="54" name="Groupe 24">
            <a:extLst>
              <a:ext uri="{FF2B5EF4-FFF2-40B4-BE49-F238E27FC236}">
                <a16:creationId xmlns:a16="http://schemas.microsoft.com/office/drawing/2014/main" id="{2019FB29-5DD2-4281-88C6-E358457D68C2}"/>
              </a:ext>
            </a:extLst>
          </p:cNvPr>
          <p:cNvGrpSpPr/>
          <p:nvPr/>
        </p:nvGrpSpPr>
        <p:grpSpPr>
          <a:xfrm>
            <a:off x="2171101" y="3400732"/>
            <a:ext cx="7709525" cy="763736"/>
            <a:chOff x="592916" y="1161597"/>
            <a:chExt cx="9547189" cy="763736"/>
          </a:xfrm>
        </p:grpSpPr>
        <p:sp>
          <p:nvSpPr>
            <p:cNvPr id="55" name="Rectangle 54">
              <a:extLst>
                <a:ext uri="{FF2B5EF4-FFF2-40B4-BE49-F238E27FC236}">
                  <a16:creationId xmlns:a16="http://schemas.microsoft.com/office/drawing/2014/main" id="{83418C9C-08F7-45EB-ADA5-356D832986E7}"/>
                </a:ext>
              </a:extLst>
            </p:cNvPr>
            <p:cNvSpPr/>
            <p:nvPr/>
          </p:nvSpPr>
          <p:spPr>
            <a:xfrm>
              <a:off x="1153213" y="1161597"/>
              <a:ext cx="8986892" cy="7637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ECECEC"/>
                </a:solidFill>
                <a:effectLst/>
                <a:uLnTx/>
                <a:uFillTx/>
                <a:latin typeface="Malgun Gothic"/>
                <a:ea typeface="+mn-ea"/>
                <a:cs typeface="+mn-cs"/>
              </a:endParaRPr>
            </a:p>
          </p:txBody>
        </p:sp>
        <p:sp>
          <p:nvSpPr>
            <p:cNvPr id="56" name="Rectangle 55">
              <a:extLst>
                <a:ext uri="{FF2B5EF4-FFF2-40B4-BE49-F238E27FC236}">
                  <a16:creationId xmlns:a16="http://schemas.microsoft.com/office/drawing/2014/main" id="{FC38B1B5-8D10-42B6-8838-F69EAE3C9B3B}"/>
                </a:ext>
              </a:extLst>
            </p:cNvPr>
            <p:cNvSpPr/>
            <p:nvPr/>
          </p:nvSpPr>
          <p:spPr>
            <a:xfrm>
              <a:off x="1677610" y="1294370"/>
              <a:ext cx="8167647" cy="503590"/>
            </a:xfrm>
            <a:prstGeom prst="rect">
              <a:avLst/>
            </a:prstGeom>
          </p:spPr>
          <p:txBody>
            <a:bodyPr wrap="square" lIns="36000" tIns="36000" rIns="36000" bIns="3600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dirty="0">
                  <a:ln>
                    <a:noFill/>
                  </a:ln>
                  <a:solidFill>
                    <a:srgbClr val="63666A"/>
                  </a:solidFill>
                  <a:effectLst/>
                  <a:uLnTx/>
                  <a:uFillTx/>
                  <a:ea typeface="Malgun Gothic" panose="020B0503020000020004" pitchFamily="34" charset="-127"/>
                  <a:cs typeface="+mn-cs"/>
                </a:rPr>
                <a:t>Présentation du travail effectué</a:t>
              </a:r>
              <a:endParaRPr kumimoji="0" lang="fr-FR" sz="2800" b="0" i="0" u="none" strike="noStrike" kern="0" cap="none" spc="0" normalizeH="0" baseline="0" dirty="0">
                <a:ln>
                  <a:noFill/>
                </a:ln>
                <a:solidFill>
                  <a:srgbClr val="63666A"/>
                </a:solidFill>
                <a:effectLst/>
                <a:uLnTx/>
                <a:uFillTx/>
                <a:ea typeface="Malgun Gothic" panose="020B0503020000020004" pitchFamily="34" charset="-127"/>
                <a:cs typeface="+mn-cs"/>
              </a:endParaRPr>
            </a:p>
          </p:txBody>
        </p:sp>
        <p:sp>
          <p:nvSpPr>
            <p:cNvPr id="57" name="Rectangle 56">
              <a:extLst>
                <a:ext uri="{FF2B5EF4-FFF2-40B4-BE49-F238E27FC236}">
                  <a16:creationId xmlns:a16="http://schemas.microsoft.com/office/drawing/2014/main" id="{29A8E5AC-D989-45ED-AB23-1836962A51A6}"/>
                </a:ext>
              </a:extLst>
            </p:cNvPr>
            <p:cNvSpPr/>
            <p:nvPr/>
          </p:nvSpPr>
          <p:spPr>
            <a:xfrm>
              <a:off x="592916" y="1272576"/>
              <a:ext cx="769620" cy="539408"/>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0" dirty="0">
                  <a:solidFill>
                    <a:prstClr val="white"/>
                  </a:solidFill>
                  <a:latin typeface="Malgun Gothic" panose="020B0503020000020004" pitchFamily="34" charset="-127"/>
                  <a:ea typeface="Malgun Gothic" panose="020B0503020000020004" pitchFamily="34" charset="-127"/>
                </a:rPr>
                <a:t>3</a:t>
              </a:r>
              <a:endParaRPr kumimoji="0" lang="fr-FR" sz="2000" b="1" i="0" u="none" strike="noStrike" kern="0" cap="none" spc="0" normalizeH="0" baseline="0" noProof="0" dirty="0">
                <a:ln>
                  <a:noFill/>
                </a:ln>
                <a:solidFill>
                  <a:prstClr val="white"/>
                </a:solidFill>
                <a:effectLst/>
                <a:uLnTx/>
                <a:uFillTx/>
                <a:latin typeface="Malgun Gothic" panose="020B0503020000020004" pitchFamily="34" charset="-127"/>
                <a:ea typeface="Malgun Gothic" panose="020B0503020000020004" pitchFamily="34" charset="-127"/>
                <a:cs typeface="+mn-cs"/>
              </a:endParaRPr>
            </a:p>
          </p:txBody>
        </p:sp>
      </p:grpSp>
      <p:grpSp>
        <p:nvGrpSpPr>
          <p:cNvPr id="70" name="Groupe 24">
            <a:extLst>
              <a:ext uri="{FF2B5EF4-FFF2-40B4-BE49-F238E27FC236}">
                <a16:creationId xmlns:a16="http://schemas.microsoft.com/office/drawing/2014/main" id="{3E776888-B5BB-481E-8A19-CB1187410E35}"/>
              </a:ext>
            </a:extLst>
          </p:cNvPr>
          <p:cNvGrpSpPr/>
          <p:nvPr/>
        </p:nvGrpSpPr>
        <p:grpSpPr>
          <a:xfrm>
            <a:off x="2171099" y="4264957"/>
            <a:ext cx="7709525" cy="763736"/>
            <a:chOff x="592916" y="1161597"/>
            <a:chExt cx="9547189" cy="763736"/>
          </a:xfrm>
        </p:grpSpPr>
        <p:sp>
          <p:nvSpPr>
            <p:cNvPr id="71" name="Rectangle 70">
              <a:extLst>
                <a:ext uri="{FF2B5EF4-FFF2-40B4-BE49-F238E27FC236}">
                  <a16:creationId xmlns:a16="http://schemas.microsoft.com/office/drawing/2014/main" id="{239E635B-2C6C-47EE-A1AA-03A084C8866D}"/>
                </a:ext>
              </a:extLst>
            </p:cNvPr>
            <p:cNvSpPr/>
            <p:nvPr/>
          </p:nvSpPr>
          <p:spPr>
            <a:xfrm>
              <a:off x="1153213" y="1161597"/>
              <a:ext cx="8986892" cy="7637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ECECEC"/>
                </a:solidFill>
                <a:effectLst/>
                <a:uLnTx/>
                <a:uFillTx/>
                <a:latin typeface="Malgun Gothic"/>
                <a:ea typeface="+mn-ea"/>
                <a:cs typeface="+mn-cs"/>
              </a:endParaRPr>
            </a:p>
          </p:txBody>
        </p:sp>
        <p:sp>
          <p:nvSpPr>
            <p:cNvPr id="72" name="Rectangle 71">
              <a:extLst>
                <a:ext uri="{FF2B5EF4-FFF2-40B4-BE49-F238E27FC236}">
                  <a16:creationId xmlns:a16="http://schemas.microsoft.com/office/drawing/2014/main" id="{AC8BB84C-ED52-47A2-AED2-96E61606C8E0}"/>
                </a:ext>
              </a:extLst>
            </p:cNvPr>
            <p:cNvSpPr/>
            <p:nvPr/>
          </p:nvSpPr>
          <p:spPr>
            <a:xfrm>
              <a:off x="1677610" y="1294370"/>
              <a:ext cx="8167647" cy="503590"/>
            </a:xfrm>
            <a:prstGeom prst="rect">
              <a:avLst/>
            </a:prstGeom>
          </p:spPr>
          <p:txBody>
            <a:bodyPr wrap="square" lIns="36000" tIns="36000" rIns="36000" bIns="3600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dirty="0">
                  <a:ln>
                    <a:noFill/>
                  </a:ln>
                  <a:solidFill>
                    <a:srgbClr val="63666A"/>
                  </a:solidFill>
                  <a:effectLst/>
                  <a:uLnTx/>
                  <a:uFillTx/>
                  <a:ea typeface="Malgun Gothic" panose="020B0503020000020004" pitchFamily="34" charset="-127"/>
                  <a:cs typeface="+mn-cs"/>
                </a:rPr>
                <a:t>Résultats</a:t>
              </a:r>
              <a:endParaRPr kumimoji="0" lang="fr-FR" sz="2800" b="0" i="0" u="none" strike="noStrike" kern="0" cap="none" spc="0" normalizeH="0" baseline="0" dirty="0">
                <a:ln>
                  <a:noFill/>
                </a:ln>
                <a:solidFill>
                  <a:srgbClr val="63666A"/>
                </a:solidFill>
                <a:effectLst/>
                <a:uLnTx/>
                <a:uFillTx/>
                <a:ea typeface="Malgun Gothic" panose="020B0503020000020004" pitchFamily="34" charset="-127"/>
                <a:cs typeface="+mn-cs"/>
              </a:endParaRPr>
            </a:p>
          </p:txBody>
        </p:sp>
        <p:sp>
          <p:nvSpPr>
            <p:cNvPr id="73" name="Rectangle 72">
              <a:extLst>
                <a:ext uri="{FF2B5EF4-FFF2-40B4-BE49-F238E27FC236}">
                  <a16:creationId xmlns:a16="http://schemas.microsoft.com/office/drawing/2014/main" id="{99D1C354-7ECB-4FF1-845F-B28BB1591B55}"/>
                </a:ext>
              </a:extLst>
            </p:cNvPr>
            <p:cNvSpPr/>
            <p:nvPr/>
          </p:nvSpPr>
          <p:spPr>
            <a:xfrm>
              <a:off x="592916" y="1272576"/>
              <a:ext cx="769620" cy="539408"/>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0" dirty="0">
                  <a:solidFill>
                    <a:prstClr val="white"/>
                  </a:solidFill>
                  <a:latin typeface="Malgun Gothic" panose="020B0503020000020004" pitchFamily="34" charset="-127"/>
                  <a:ea typeface="Malgun Gothic" panose="020B0503020000020004" pitchFamily="34" charset="-127"/>
                </a:rPr>
                <a:t>4</a:t>
              </a:r>
              <a:endParaRPr kumimoji="0" lang="fr-FR" sz="2000" b="1" i="0" u="none" strike="noStrike" kern="0" cap="none" spc="0" normalizeH="0" baseline="0" noProof="0" dirty="0">
                <a:ln>
                  <a:noFill/>
                </a:ln>
                <a:solidFill>
                  <a:prstClr val="white"/>
                </a:solidFill>
                <a:effectLst/>
                <a:uLnTx/>
                <a:uFillTx/>
                <a:latin typeface="Malgun Gothic" panose="020B0503020000020004" pitchFamily="34" charset="-127"/>
                <a:ea typeface="Malgun Gothic" panose="020B0503020000020004" pitchFamily="34" charset="-127"/>
                <a:cs typeface="+mn-cs"/>
              </a:endParaRPr>
            </a:p>
          </p:txBody>
        </p:sp>
      </p:grpSp>
      <p:sp>
        <p:nvSpPr>
          <p:cNvPr id="7" name="Title 6">
            <a:extLst>
              <a:ext uri="{FF2B5EF4-FFF2-40B4-BE49-F238E27FC236}">
                <a16:creationId xmlns:a16="http://schemas.microsoft.com/office/drawing/2014/main" id="{FB944E8D-4B17-486A-B172-CE165CA980B1}"/>
              </a:ext>
            </a:extLst>
          </p:cNvPr>
          <p:cNvSpPr>
            <a:spLocks noGrp="1"/>
          </p:cNvSpPr>
          <p:nvPr>
            <p:ph type="title"/>
          </p:nvPr>
        </p:nvSpPr>
        <p:spPr/>
        <p:txBody>
          <a:bodyPr/>
          <a:lstStyle/>
          <a:p>
            <a:r>
              <a:rPr lang="fr-FR" dirty="0"/>
              <a:t>Ordre du jour</a:t>
            </a:r>
          </a:p>
        </p:txBody>
      </p:sp>
    </p:spTree>
    <p:extLst>
      <p:ext uri="{BB962C8B-B14F-4D97-AF65-F5344CB8AC3E}">
        <p14:creationId xmlns:p14="http://schemas.microsoft.com/office/powerpoint/2010/main" val="13979628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1540C291-3BA7-4074-ABA7-DCF20FEFC2AE}"/>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58" name="think-cell Slide" r:id="rId6" imgW="416" imgH="416" progId="TCLayout.ActiveDocument.1">
                  <p:embed/>
                </p:oleObj>
              </mc:Choice>
              <mc:Fallback>
                <p:oleObj name="think-cell Slide" r:id="rId6" imgW="416" imgH="416" progId="TCLayout.ActiveDocument.1">
                  <p:embed/>
                  <p:pic>
                    <p:nvPicPr>
                      <p:cNvPr id="4" name="Object 3" hidden="1">
                        <a:extLst>
                          <a:ext uri="{FF2B5EF4-FFF2-40B4-BE49-F238E27FC236}">
                            <a16:creationId xmlns:a16="http://schemas.microsoft.com/office/drawing/2014/main" id="{1540C291-3BA7-4074-ABA7-DCF20FEFC2AE}"/>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Espace réservé du numéro de diapositive 4">
            <a:extLst>
              <a:ext uri="{FF2B5EF4-FFF2-40B4-BE49-F238E27FC236}">
                <a16:creationId xmlns:a16="http://schemas.microsoft.com/office/drawing/2014/main" id="{BFB922B9-763B-4553-9C8A-CA05917D58CC}"/>
              </a:ext>
            </a:extLst>
          </p:cNvPr>
          <p:cNvSpPr>
            <a:spLocks noGrp="1"/>
          </p:cNvSpPr>
          <p:nvPr>
            <p:ph type="sldNum" sz="quarter" idx="12"/>
          </p:nvPr>
        </p:nvSpPr>
        <p:spPr>
          <a:xfrm>
            <a:off x="9448800" y="6488962"/>
            <a:ext cx="2743200" cy="365125"/>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fld id="{3D70A908-3B3A-43F2-B45C-3C6ACD5D31D1}" type="slidenum">
              <a:rPr kumimoji="0" lang="fr-FR" sz="1000" b="0" i="0" u="none" strike="noStrike" kern="1200" cap="none" spc="0" normalizeH="0" baseline="0" noProof="0" smtClean="0">
                <a:ln>
                  <a:noFill/>
                </a:ln>
                <a:solidFill>
                  <a:srgbClr val="63666A"/>
                </a:solidFill>
                <a:effectLst/>
                <a:uLnTx/>
                <a:uFillTx/>
                <a:latin typeface="Malgun Gothic"/>
                <a:ea typeface="+mn-ea"/>
                <a:cs typeface="+mn-cs"/>
              </a:rPr>
              <a:pPr marL="0" marR="0" lvl="0" indent="0" defTabSz="914400" rtl="0" eaLnBrk="1" fontAlgn="auto" latinLnBrk="0" hangingPunct="1">
                <a:lnSpc>
                  <a:spcPct val="100000"/>
                </a:lnSpc>
                <a:spcBef>
                  <a:spcPts val="0"/>
                </a:spcBef>
                <a:spcAft>
                  <a:spcPts val="0"/>
                </a:spcAft>
                <a:buClrTx/>
                <a:buSzTx/>
                <a:buFontTx/>
                <a:buNone/>
                <a:tabLst/>
                <a:defRPr/>
              </a:pPr>
              <a:t>8</a:t>
            </a:fld>
            <a:endParaRPr kumimoji="0" lang="fr-FR" sz="1000" b="0" i="0" u="none" strike="noStrike" kern="1200" cap="none" spc="0" normalizeH="0" baseline="0" noProof="0" dirty="0">
              <a:ln>
                <a:noFill/>
              </a:ln>
              <a:solidFill>
                <a:srgbClr val="63666A"/>
              </a:solidFill>
              <a:effectLst/>
              <a:uLnTx/>
              <a:uFillTx/>
              <a:latin typeface="Malgun Gothic"/>
              <a:ea typeface="+mn-ea"/>
              <a:cs typeface="+mn-cs"/>
            </a:endParaRPr>
          </a:p>
        </p:txBody>
      </p:sp>
      <p:sp>
        <p:nvSpPr>
          <p:cNvPr id="3" name="BJPseudoFooter">
            <a:extLst>
              <a:ext uri="{FF2B5EF4-FFF2-40B4-BE49-F238E27FC236}">
                <a16:creationId xmlns:a16="http://schemas.microsoft.com/office/drawing/2014/main" id="{E8F9FE01-DC53-4937-9FAD-23300B839F42}"/>
              </a:ext>
            </a:extLst>
          </p:cNvPr>
          <p:cNvSpPr txBox="1"/>
          <p:nvPr>
            <p:custDataLst>
              <p:tags r:id="rId3"/>
            </p:custDataLst>
          </p:nvPr>
        </p:nvSpPr>
        <p:spPr>
          <a:xfrm>
            <a:off x="127000" y="6737578"/>
            <a:ext cx="11938000" cy="107722"/>
          </a:xfrm>
          <a:prstGeom prst="rect">
            <a:avLst/>
          </a:prstGeom>
          <a:noFill/>
        </p:spPr>
        <p:txBody>
          <a:bodyPr vert="horz"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 </a:t>
            </a:r>
            <a:endParaRPr kumimoji="0" lang="de-DE" sz="1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grpSp>
        <p:nvGrpSpPr>
          <p:cNvPr id="47" name="Groupe 46">
            <a:extLst>
              <a:ext uri="{FF2B5EF4-FFF2-40B4-BE49-F238E27FC236}">
                <a16:creationId xmlns:a16="http://schemas.microsoft.com/office/drawing/2014/main" id="{57D5FAD6-3223-4531-A8A1-7E9F02842D13}"/>
              </a:ext>
            </a:extLst>
          </p:cNvPr>
          <p:cNvGrpSpPr/>
          <p:nvPr/>
        </p:nvGrpSpPr>
        <p:grpSpPr>
          <a:xfrm>
            <a:off x="2158212" y="5162907"/>
            <a:ext cx="7722412" cy="763736"/>
            <a:chOff x="592916" y="1161597"/>
            <a:chExt cx="9549705" cy="763736"/>
          </a:xfrm>
        </p:grpSpPr>
        <p:sp>
          <p:nvSpPr>
            <p:cNvPr id="48" name="Rectangle 47">
              <a:extLst>
                <a:ext uri="{FF2B5EF4-FFF2-40B4-BE49-F238E27FC236}">
                  <a16:creationId xmlns:a16="http://schemas.microsoft.com/office/drawing/2014/main" id="{D00C917F-E47D-42D9-9B2D-8997685D5011}"/>
                </a:ext>
              </a:extLst>
            </p:cNvPr>
            <p:cNvSpPr/>
            <p:nvPr/>
          </p:nvSpPr>
          <p:spPr>
            <a:xfrm>
              <a:off x="1153213" y="1161597"/>
              <a:ext cx="8989408" cy="7637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ECECEC"/>
                </a:solidFill>
                <a:effectLst/>
                <a:uLnTx/>
                <a:uFillTx/>
                <a:latin typeface="Malgun Gothic"/>
                <a:ea typeface="+mn-ea"/>
                <a:cs typeface="+mn-cs"/>
              </a:endParaRPr>
            </a:p>
          </p:txBody>
        </p:sp>
        <p:sp>
          <p:nvSpPr>
            <p:cNvPr id="49" name="Rectangle 48">
              <a:extLst>
                <a:ext uri="{FF2B5EF4-FFF2-40B4-BE49-F238E27FC236}">
                  <a16:creationId xmlns:a16="http://schemas.microsoft.com/office/drawing/2014/main" id="{9B7B3E65-9A41-4C57-981F-4BB3A7881E4B}"/>
                </a:ext>
              </a:extLst>
            </p:cNvPr>
            <p:cNvSpPr/>
            <p:nvPr/>
          </p:nvSpPr>
          <p:spPr>
            <a:xfrm>
              <a:off x="1677610" y="1355924"/>
              <a:ext cx="8136138" cy="380480"/>
            </a:xfrm>
            <a:prstGeom prst="rect">
              <a:avLst/>
            </a:prstGeom>
          </p:spPr>
          <p:txBody>
            <a:bodyPr wrap="square" lIns="36000" tIns="36000" rIns="36000" bIns="3600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i="0" u="none" strike="noStrike" kern="1200" cap="none" spc="0" normalizeH="0" baseline="0" dirty="0">
                  <a:ln>
                    <a:noFill/>
                  </a:ln>
                  <a:solidFill>
                    <a:schemeClr val="bg2">
                      <a:lumMod val="75000"/>
                    </a:schemeClr>
                  </a:solidFill>
                  <a:effectLst/>
                  <a:uLnTx/>
                  <a:uFillTx/>
                  <a:ea typeface="Malgun Gothic" panose="020B0503020000020004" pitchFamily="34" charset="-127"/>
                  <a:cs typeface="+mn-cs"/>
                </a:rPr>
                <a:t>Conclusion</a:t>
              </a:r>
              <a:endParaRPr kumimoji="0" lang="fr-FR" sz="2800" i="0" u="none" strike="noStrike" kern="0" cap="none" spc="0" normalizeH="0" baseline="0" dirty="0">
                <a:ln>
                  <a:noFill/>
                </a:ln>
                <a:solidFill>
                  <a:schemeClr val="bg2">
                    <a:lumMod val="75000"/>
                  </a:schemeClr>
                </a:solidFill>
                <a:effectLst/>
                <a:uLnTx/>
                <a:uFillTx/>
                <a:ea typeface="Malgun Gothic" panose="020B0503020000020004" pitchFamily="34" charset="-127"/>
                <a:cs typeface="+mn-cs"/>
              </a:endParaRPr>
            </a:p>
          </p:txBody>
        </p:sp>
        <p:sp>
          <p:nvSpPr>
            <p:cNvPr id="50" name="Rectangle 49">
              <a:extLst>
                <a:ext uri="{FF2B5EF4-FFF2-40B4-BE49-F238E27FC236}">
                  <a16:creationId xmlns:a16="http://schemas.microsoft.com/office/drawing/2014/main" id="{0AB8641E-D789-4AB5-98FE-136EE7A9B73A}"/>
                </a:ext>
              </a:extLst>
            </p:cNvPr>
            <p:cNvSpPr/>
            <p:nvPr/>
          </p:nvSpPr>
          <p:spPr>
            <a:xfrm>
              <a:off x="592916" y="1272576"/>
              <a:ext cx="769620" cy="539408"/>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kern="0" dirty="0">
                  <a:solidFill>
                    <a:prstClr val="white"/>
                  </a:solidFill>
                  <a:latin typeface="Malgun Gothic" panose="020B0503020000020004" pitchFamily="34" charset="-127"/>
                  <a:ea typeface="Malgun Gothic" panose="020B0503020000020004" pitchFamily="34" charset="-127"/>
                </a:rPr>
                <a:t>5</a:t>
              </a:r>
              <a:endParaRPr kumimoji="0" lang="fr-FR" sz="2000" b="0" i="0" u="none" strike="noStrike" kern="0" cap="none" spc="0" normalizeH="0" baseline="0" noProof="0" dirty="0">
                <a:ln>
                  <a:noFill/>
                </a:ln>
                <a:solidFill>
                  <a:prstClr val="white"/>
                </a:solidFill>
                <a:effectLst/>
                <a:uLnTx/>
                <a:uFillTx/>
                <a:latin typeface="Malgun Gothic" panose="020B0503020000020004" pitchFamily="34" charset="-127"/>
                <a:ea typeface="Malgun Gothic" panose="020B0503020000020004" pitchFamily="34" charset="-127"/>
                <a:cs typeface="+mn-cs"/>
              </a:endParaRPr>
            </a:p>
          </p:txBody>
        </p:sp>
      </p:grpSp>
      <p:grpSp>
        <p:nvGrpSpPr>
          <p:cNvPr id="34" name="Groupe 24">
            <a:extLst>
              <a:ext uri="{FF2B5EF4-FFF2-40B4-BE49-F238E27FC236}">
                <a16:creationId xmlns:a16="http://schemas.microsoft.com/office/drawing/2014/main" id="{A3D05FAE-BBFB-40AF-9A63-638CE511E344}"/>
              </a:ext>
            </a:extLst>
          </p:cNvPr>
          <p:cNvGrpSpPr/>
          <p:nvPr/>
        </p:nvGrpSpPr>
        <p:grpSpPr>
          <a:xfrm>
            <a:off x="2171101" y="2513401"/>
            <a:ext cx="7709525" cy="763736"/>
            <a:chOff x="592916" y="1161597"/>
            <a:chExt cx="9547189" cy="763736"/>
          </a:xfrm>
        </p:grpSpPr>
        <p:sp>
          <p:nvSpPr>
            <p:cNvPr id="35" name="Rectangle 34">
              <a:extLst>
                <a:ext uri="{FF2B5EF4-FFF2-40B4-BE49-F238E27FC236}">
                  <a16:creationId xmlns:a16="http://schemas.microsoft.com/office/drawing/2014/main" id="{B800D7BB-2EDD-42CB-ACCA-8E94E8FA39AF}"/>
                </a:ext>
              </a:extLst>
            </p:cNvPr>
            <p:cNvSpPr/>
            <p:nvPr/>
          </p:nvSpPr>
          <p:spPr>
            <a:xfrm>
              <a:off x="1153213" y="1161597"/>
              <a:ext cx="8986892" cy="7637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ECECEC"/>
                </a:solidFill>
                <a:effectLst/>
                <a:uLnTx/>
                <a:uFillTx/>
                <a:latin typeface="Malgun Gothic"/>
                <a:ea typeface="+mn-ea"/>
                <a:cs typeface="+mn-cs"/>
              </a:endParaRPr>
            </a:p>
          </p:txBody>
        </p:sp>
        <p:sp>
          <p:nvSpPr>
            <p:cNvPr id="36" name="Rectangle 35">
              <a:extLst>
                <a:ext uri="{FF2B5EF4-FFF2-40B4-BE49-F238E27FC236}">
                  <a16:creationId xmlns:a16="http://schemas.microsoft.com/office/drawing/2014/main" id="{A114892F-C56E-43DB-9556-4DE30F3CAB67}"/>
                </a:ext>
              </a:extLst>
            </p:cNvPr>
            <p:cNvSpPr/>
            <p:nvPr/>
          </p:nvSpPr>
          <p:spPr>
            <a:xfrm>
              <a:off x="1677610" y="1355924"/>
              <a:ext cx="8167647" cy="380480"/>
            </a:xfrm>
            <a:prstGeom prst="rect">
              <a:avLst/>
            </a:prstGeom>
          </p:spPr>
          <p:txBody>
            <a:bodyPr wrap="square" lIns="36000" tIns="36000" rIns="36000" bIns="3600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i="0" u="none" strike="noStrike" kern="1200" cap="none" spc="0" normalizeH="0" baseline="0" dirty="0">
                  <a:ln>
                    <a:noFill/>
                  </a:ln>
                  <a:solidFill>
                    <a:schemeClr val="bg2">
                      <a:lumMod val="75000"/>
                    </a:schemeClr>
                  </a:solidFill>
                  <a:effectLst/>
                  <a:uLnTx/>
                  <a:uFillTx/>
                  <a:ea typeface="Malgun Gothic" panose="020B0503020000020004" pitchFamily="34" charset="-127"/>
                  <a:cs typeface="+mn-cs"/>
                </a:rPr>
                <a:t>Sujet du PRI</a:t>
              </a:r>
              <a:endParaRPr kumimoji="0" lang="fr-FR" sz="2000" i="0" u="none" strike="noStrike" kern="0" cap="none" spc="0" normalizeH="0" baseline="0" dirty="0">
                <a:ln>
                  <a:noFill/>
                </a:ln>
                <a:solidFill>
                  <a:schemeClr val="bg2">
                    <a:lumMod val="75000"/>
                  </a:schemeClr>
                </a:solidFill>
                <a:effectLst/>
                <a:uLnTx/>
                <a:uFillTx/>
                <a:ea typeface="Malgun Gothic" panose="020B0503020000020004" pitchFamily="34" charset="-127"/>
                <a:cs typeface="+mn-cs"/>
              </a:endParaRPr>
            </a:p>
          </p:txBody>
        </p:sp>
        <p:sp>
          <p:nvSpPr>
            <p:cNvPr id="51" name="Rectangle 50">
              <a:extLst>
                <a:ext uri="{FF2B5EF4-FFF2-40B4-BE49-F238E27FC236}">
                  <a16:creationId xmlns:a16="http://schemas.microsoft.com/office/drawing/2014/main" id="{1E85FB98-740E-4ACC-A8B2-06678C57F8BE}"/>
                </a:ext>
              </a:extLst>
            </p:cNvPr>
            <p:cNvSpPr/>
            <p:nvPr/>
          </p:nvSpPr>
          <p:spPr>
            <a:xfrm>
              <a:off x="592916" y="1272576"/>
              <a:ext cx="769620" cy="539408"/>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solidFill>
                    <a:prstClr val="white"/>
                  </a:solidFill>
                  <a:effectLst/>
                  <a:uLnTx/>
                  <a:uFillTx/>
                  <a:latin typeface="Malgun Gothic" panose="020B0503020000020004" pitchFamily="34" charset="-127"/>
                  <a:ea typeface="Malgun Gothic" panose="020B0503020000020004" pitchFamily="34" charset="-127"/>
                  <a:cs typeface="+mn-cs"/>
                </a:rPr>
                <a:t>2</a:t>
              </a:r>
            </a:p>
          </p:txBody>
        </p:sp>
      </p:grpSp>
      <p:grpSp>
        <p:nvGrpSpPr>
          <p:cNvPr id="22" name="Groupe 21">
            <a:extLst>
              <a:ext uri="{FF2B5EF4-FFF2-40B4-BE49-F238E27FC236}">
                <a16:creationId xmlns:a16="http://schemas.microsoft.com/office/drawing/2014/main" id="{9911A520-287F-4EB3-B569-39737C3F3D6F}"/>
              </a:ext>
            </a:extLst>
          </p:cNvPr>
          <p:cNvGrpSpPr/>
          <p:nvPr/>
        </p:nvGrpSpPr>
        <p:grpSpPr>
          <a:xfrm>
            <a:off x="2171101" y="1672481"/>
            <a:ext cx="7709527" cy="763736"/>
            <a:chOff x="592916" y="1161597"/>
            <a:chExt cx="9547191" cy="763736"/>
          </a:xfrm>
        </p:grpSpPr>
        <p:sp>
          <p:nvSpPr>
            <p:cNvPr id="23" name="Rectangle 22">
              <a:extLst>
                <a:ext uri="{FF2B5EF4-FFF2-40B4-BE49-F238E27FC236}">
                  <a16:creationId xmlns:a16="http://schemas.microsoft.com/office/drawing/2014/main" id="{DD8175EC-F149-4B43-9E9E-BBB529102837}"/>
                </a:ext>
              </a:extLst>
            </p:cNvPr>
            <p:cNvSpPr/>
            <p:nvPr/>
          </p:nvSpPr>
          <p:spPr>
            <a:xfrm>
              <a:off x="1153214" y="1161597"/>
              <a:ext cx="8986893" cy="7637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ECECEC"/>
                </a:solidFill>
                <a:effectLst/>
                <a:uLnTx/>
                <a:uFillTx/>
                <a:latin typeface="Malgun Gothic"/>
                <a:ea typeface="+mn-ea"/>
                <a:cs typeface="+mn-cs"/>
              </a:endParaRPr>
            </a:p>
          </p:txBody>
        </p:sp>
        <p:sp>
          <p:nvSpPr>
            <p:cNvPr id="24" name="Rectangle 23">
              <a:extLst>
                <a:ext uri="{FF2B5EF4-FFF2-40B4-BE49-F238E27FC236}">
                  <a16:creationId xmlns:a16="http://schemas.microsoft.com/office/drawing/2014/main" id="{31099B07-03A4-4B07-8AAF-A2E2096C5D9B}"/>
                </a:ext>
              </a:extLst>
            </p:cNvPr>
            <p:cNvSpPr/>
            <p:nvPr/>
          </p:nvSpPr>
          <p:spPr>
            <a:xfrm>
              <a:off x="1677612" y="1294370"/>
              <a:ext cx="8167646" cy="503590"/>
            </a:xfrm>
            <a:prstGeom prst="rect">
              <a:avLst/>
            </a:prstGeom>
          </p:spPr>
          <p:txBody>
            <a:bodyPr wrap="square" lIns="36000" tIns="36000" rIns="36000" bIns="3600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dirty="0">
                  <a:ln>
                    <a:noFill/>
                  </a:ln>
                  <a:solidFill>
                    <a:srgbClr val="63666A"/>
                  </a:solidFill>
                  <a:effectLst/>
                  <a:uLnTx/>
                  <a:uFillTx/>
                  <a:ea typeface="Malgun Gothic" panose="020B0503020000020004" pitchFamily="34" charset="-127"/>
                  <a:cs typeface="+mn-cs"/>
                </a:rPr>
                <a:t>Contexte</a:t>
              </a:r>
              <a:endParaRPr kumimoji="0" lang="fr-FR" sz="2800" b="0" i="0" u="none" strike="noStrike" kern="0" cap="none" spc="0" normalizeH="0" baseline="0" dirty="0">
                <a:ln>
                  <a:noFill/>
                </a:ln>
                <a:solidFill>
                  <a:srgbClr val="63666A"/>
                </a:solidFill>
                <a:effectLst/>
                <a:uLnTx/>
                <a:uFillTx/>
                <a:ea typeface="Malgun Gothic" panose="020B0503020000020004" pitchFamily="34" charset="-127"/>
                <a:cs typeface="+mn-cs"/>
              </a:endParaRPr>
            </a:p>
          </p:txBody>
        </p:sp>
        <p:sp>
          <p:nvSpPr>
            <p:cNvPr id="25" name="Rectangle 24">
              <a:extLst>
                <a:ext uri="{FF2B5EF4-FFF2-40B4-BE49-F238E27FC236}">
                  <a16:creationId xmlns:a16="http://schemas.microsoft.com/office/drawing/2014/main" id="{7C6F3DC1-8DDA-4C6A-9FD4-762643CC499B}"/>
                </a:ext>
              </a:extLst>
            </p:cNvPr>
            <p:cNvSpPr/>
            <p:nvPr/>
          </p:nvSpPr>
          <p:spPr>
            <a:xfrm>
              <a:off x="592916" y="1272576"/>
              <a:ext cx="769620" cy="539408"/>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0" dirty="0">
                  <a:solidFill>
                    <a:prstClr val="white"/>
                  </a:solidFill>
                  <a:latin typeface="Malgun Gothic" panose="020B0503020000020004" pitchFamily="34" charset="-127"/>
                  <a:ea typeface="Malgun Gothic" panose="020B0503020000020004" pitchFamily="34" charset="-127"/>
                </a:rPr>
                <a:t>1</a:t>
              </a:r>
              <a:endParaRPr kumimoji="0" lang="fr-FR" sz="2000" b="1" i="0" u="none" strike="noStrike" kern="0" cap="none" spc="0" normalizeH="0" baseline="0" noProof="0" dirty="0">
                <a:ln>
                  <a:noFill/>
                </a:ln>
                <a:solidFill>
                  <a:prstClr val="white"/>
                </a:solidFill>
                <a:effectLst/>
                <a:uLnTx/>
                <a:uFillTx/>
                <a:latin typeface="Malgun Gothic" panose="020B0503020000020004" pitchFamily="34" charset="-127"/>
                <a:ea typeface="Malgun Gothic" panose="020B0503020000020004" pitchFamily="34" charset="-127"/>
                <a:cs typeface="+mn-cs"/>
              </a:endParaRPr>
            </a:p>
          </p:txBody>
        </p:sp>
      </p:grpSp>
      <p:grpSp>
        <p:nvGrpSpPr>
          <p:cNvPr id="54" name="Groupe 24">
            <a:extLst>
              <a:ext uri="{FF2B5EF4-FFF2-40B4-BE49-F238E27FC236}">
                <a16:creationId xmlns:a16="http://schemas.microsoft.com/office/drawing/2014/main" id="{2019FB29-5DD2-4281-88C6-E358457D68C2}"/>
              </a:ext>
            </a:extLst>
          </p:cNvPr>
          <p:cNvGrpSpPr/>
          <p:nvPr/>
        </p:nvGrpSpPr>
        <p:grpSpPr>
          <a:xfrm>
            <a:off x="2171101" y="3400732"/>
            <a:ext cx="7709525" cy="763736"/>
            <a:chOff x="592916" y="1161597"/>
            <a:chExt cx="9547189" cy="763736"/>
          </a:xfrm>
        </p:grpSpPr>
        <p:sp>
          <p:nvSpPr>
            <p:cNvPr id="55" name="Rectangle 54">
              <a:extLst>
                <a:ext uri="{FF2B5EF4-FFF2-40B4-BE49-F238E27FC236}">
                  <a16:creationId xmlns:a16="http://schemas.microsoft.com/office/drawing/2014/main" id="{83418C9C-08F7-45EB-ADA5-356D832986E7}"/>
                </a:ext>
              </a:extLst>
            </p:cNvPr>
            <p:cNvSpPr/>
            <p:nvPr/>
          </p:nvSpPr>
          <p:spPr>
            <a:xfrm>
              <a:off x="1153213" y="1161597"/>
              <a:ext cx="8986892" cy="7637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ECECEC"/>
                </a:solidFill>
                <a:effectLst/>
                <a:uLnTx/>
                <a:uFillTx/>
                <a:latin typeface="Malgun Gothic"/>
                <a:ea typeface="+mn-ea"/>
                <a:cs typeface="+mn-cs"/>
              </a:endParaRPr>
            </a:p>
          </p:txBody>
        </p:sp>
        <p:sp>
          <p:nvSpPr>
            <p:cNvPr id="56" name="Rectangle 55">
              <a:extLst>
                <a:ext uri="{FF2B5EF4-FFF2-40B4-BE49-F238E27FC236}">
                  <a16:creationId xmlns:a16="http://schemas.microsoft.com/office/drawing/2014/main" id="{FC38B1B5-8D10-42B6-8838-F69EAE3C9B3B}"/>
                </a:ext>
              </a:extLst>
            </p:cNvPr>
            <p:cNvSpPr/>
            <p:nvPr/>
          </p:nvSpPr>
          <p:spPr>
            <a:xfrm>
              <a:off x="1677610" y="1355924"/>
              <a:ext cx="8167647" cy="380480"/>
            </a:xfrm>
            <a:prstGeom prst="rect">
              <a:avLst/>
            </a:prstGeom>
          </p:spPr>
          <p:txBody>
            <a:bodyPr wrap="square" lIns="36000" tIns="36000" rIns="36000" bIns="3600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i="0" u="none" strike="noStrike" kern="1200" cap="none" spc="0" normalizeH="0" baseline="0" dirty="0">
                  <a:ln>
                    <a:noFill/>
                  </a:ln>
                  <a:solidFill>
                    <a:schemeClr val="bg2">
                      <a:lumMod val="75000"/>
                    </a:schemeClr>
                  </a:solidFill>
                  <a:effectLst/>
                  <a:uLnTx/>
                  <a:uFillTx/>
                  <a:ea typeface="Malgun Gothic" panose="020B0503020000020004" pitchFamily="34" charset="-127"/>
                  <a:cs typeface="+mn-cs"/>
                </a:rPr>
                <a:t>Présentation du travail effectué</a:t>
              </a:r>
              <a:endParaRPr kumimoji="0" lang="fr-FR" sz="2000" i="0" u="none" strike="noStrike" kern="0" cap="none" spc="0" normalizeH="0" baseline="0" dirty="0">
                <a:ln>
                  <a:noFill/>
                </a:ln>
                <a:solidFill>
                  <a:schemeClr val="bg2">
                    <a:lumMod val="75000"/>
                  </a:schemeClr>
                </a:solidFill>
                <a:effectLst/>
                <a:uLnTx/>
                <a:uFillTx/>
                <a:ea typeface="Malgun Gothic" panose="020B0503020000020004" pitchFamily="34" charset="-127"/>
                <a:cs typeface="+mn-cs"/>
              </a:endParaRPr>
            </a:p>
          </p:txBody>
        </p:sp>
        <p:sp>
          <p:nvSpPr>
            <p:cNvPr id="57" name="Rectangle 56">
              <a:extLst>
                <a:ext uri="{FF2B5EF4-FFF2-40B4-BE49-F238E27FC236}">
                  <a16:creationId xmlns:a16="http://schemas.microsoft.com/office/drawing/2014/main" id="{29A8E5AC-D989-45ED-AB23-1836962A51A6}"/>
                </a:ext>
              </a:extLst>
            </p:cNvPr>
            <p:cNvSpPr/>
            <p:nvPr/>
          </p:nvSpPr>
          <p:spPr>
            <a:xfrm>
              <a:off x="592916" y="1272576"/>
              <a:ext cx="769620" cy="539408"/>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kern="0" dirty="0">
                  <a:solidFill>
                    <a:prstClr val="white"/>
                  </a:solidFill>
                  <a:latin typeface="Malgun Gothic" panose="020B0503020000020004" pitchFamily="34" charset="-127"/>
                  <a:ea typeface="Malgun Gothic" panose="020B0503020000020004" pitchFamily="34" charset="-127"/>
                </a:rPr>
                <a:t>3</a:t>
              </a:r>
              <a:endParaRPr kumimoji="0" lang="fr-FR" sz="2000" b="0" i="0" u="none" strike="noStrike" kern="0" cap="none" spc="0" normalizeH="0" baseline="0" noProof="0" dirty="0">
                <a:ln>
                  <a:noFill/>
                </a:ln>
                <a:solidFill>
                  <a:prstClr val="white"/>
                </a:solidFill>
                <a:effectLst/>
                <a:uLnTx/>
                <a:uFillTx/>
                <a:latin typeface="Malgun Gothic" panose="020B0503020000020004" pitchFamily="34" charset="-127"/>
                <a:ea typeface="Malgun Gothic" panose="020B0503020000020004" pitchFamily="34" charset="-127"/>
                <a:cs typeface="+mn-cs"/>
              </a:endParaRPr>
            </a:p>
          </p:txBody>
        </p:sp>
      </p:grpSp>
      <p:grpSp>
        <p:nvGrpSpPr>
          <p:cNvPr id="70" name="Groupe 24">
            <a:extLst>
              <a:ext uri="{FF2B5EF4-FFF2-40B4-BE49-F238E27FC236}">
                <a16:creationId xmlns:a16="http://schemas.microsoft.com/office/drawing/2014/main" id="{3E776888-B5BB-481E-8A19-CB1187410E35}"/>
              </a:ext>
            </a:extLst>
          </p:cNvPr>
          <p:cNvGrpSpPr/>
          <p:nvPr/>
        </p:nvGrpSpPr>
        <p:grpSpPr>
          <a:xfrm>
            <a:off x="2171099" y="4264957"/>
            <a:ext cx="7709525" cy="763736"/>
            <a:chOff x="592916" y="1161597"/>
            <a:chExt cx="9547189" cy="763736"/>
          </a:xfrm>
        </p:grpSpPr>
        <p:sp>
          <p:nvSpPr>
            <p:cNvPr id="71" name="Rectangle 70">
              <a:extLst>
                <a:ext uri="{FF2B5EF4-FFF2-40B4-BE49-F238E27FC236}">
                  <a16:creationId xmlns:a16="http://schemas.microsoft.com/office/drawing/2014/main" id="{239E635B-2C6C-47EE-A1AA-03A084C8866D}"/>
                </a:ext>
              </a:extLst>
            </p:cNvPr>
            <p:cNvSpPr/>
            <p:nvPr/>
          </p:nvSpPr>
          <p:spPr>
            <a:xfrm>
              <a:off x="1153213" y="1161597"/>
              <a:ext cx="8986892" cy="7637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ECECEC"/>
                </a:solidFill>
                <a:effectLst/>
                <a:uLnTx/>
                <a:uFillTx/>
                <a:latin typeface="Malgun Gothic"/>
                <a:ea typeface="+mn-ea"/>
                <a:cs typeface="+mn-cs"/>
              </a:endParaRPr>
            </a:p>
          </p:txBody>
        </p:sp>
        <p:sp>
          <p:nvSpPr>
            <p:cNvPr id="72" name="Rectangle 71">
              <a:extLst>
                <a:ext uri="{FF2B5EF4-FFF2-40B4-BE49-F238E27FC236}">
                  <a16:creationId xmlns:a16="http://schemas.microsoft.com/office/drawing/2014/main" id="{AC8BB84C-ED52-47A2-AED2-96E61606C8E0}"/>
                </a:ext>
              </a:extLst>
            </p:cNvPr>
            <p:cNvSpPr/>
            <p:nvPr/>
          </p:nvSpPr>
          <p:spPr>
            <a:xfrm>
              <a:off x="1677610" y="1355924"/>
              <a:ext cx="8167647" cy="380480"/>
            </a:xfrm>
            <a:prstGeom prst="rect">
              <a:avLst/>
            </a:prstGeom>
          </p:spPr>
          <p:txBody>
            <a:bodyPr wrap="square" lIns="36000" tIns="36000" rIns="36000" bIns="3600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i="0" u="none" strike="noStrike" kern="1200" cap="none" spc="0" normalizeH="0" baseline="0" dirty="0">
                  <a:ln>
                    <a:noFill/>
                  </a:ln>
                  <a:solidFill>
                    <a:schemeClr val="bg2">
                      <a:lumMod val="75000"/>
                    </a:schemeClr>
                  </a:solidFill>
                  <a:effectLst/>
                  <a:uLnTx/>
                  <a:uFillTx/>
                  <a:ea typeface="Malgun Gothic" panose="020B0503020000020004" pitchFamily="34" charset="-127"/>
                  <a:cs typeface="+mn-cs"/>
                </a:rPr>
                <a:t>Résultats</a:t>
              </a:r>
              <a:endParaRPr kumimoji="0" lang="fr-FR" sz="2000" i="0" u="none" strike="noStrike" kern="0" cap="none" spc="0" normalizeH="0" baseline="0" dirty="0">
                <a:ln>
                  <a:noFill/>
                </a:ln>
                <a:solidFill>
                  <a:schemeClr val="bg2">
                    <a:lumMod val="75000"/>
                  </a:schemeClr>
                </a:solidFill>
                <a:effectLst/>
                <a:uLnTx/>
                <a:uFillTx/>
                <a:ea typeface="Malgun Gothic" panose="020B0503020000020004" pitchFamily="34" charset="-127"/>
                <a:cs typeface="+mn-cs"/>
              </a:endParaRPr>
            </a:p>
          </p:txBody>
        </p:sp>
        <p:sp>
          <p:nvSpPr>
            <p:cNvPr id="73" name="Rectangle 72">
              <a:extLst>
                <a:ext uri="{FF2B5EF4-FFF2-40B4-BE49-F238E27FC236}">
                  <a16:creationId xmlns:a16="http://schemas.microsoft.com/office/drawing/2014/main" id="{99D1C354-7ECB-4FF1-845F-B28BB1591B55}"/>
                </a:ext>
              </a:extLst>
            </p:cNvPr>
            <p:cNvSpPr/>
            <p:nvPr/>
          </p:nvSpPr>
          <p:spPr>
            <a:xfrm>
              <a:off x="592916" y="1272576"/>
              <a:ext cx="769620" cy="539408"/>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kern="0" dirty="0">
                  <a:solidFill>
                    <a:prstClr val="white"/>
                  </a:solidFill>
                  <a:latin typeface="Malgun Gothic" panose="020B0503020000020004" pitchFamily="34" charset="-127"/>
                  <a:ea typeface="Malgun Gothic" panose="020B0503020000020004" pitchFamily="34" charset="-127"/>
                </a:rPr>
                <a:t>4</a:t>
              </a:r>
              <a:endParaRPr kumimoji="0" lang="fr-FR" sz="2000" b="0" i="0" u="none" strike="noStrike" kern="0" cap="none" spc="0" normalizeH="0" baseline="0" noProof="0" dirty="0">
                <a:ln>
                  <a:noFill/>
                </a:ln>
                <a:solidFill>
                  <a:prstClr val="white"/>
                </a:solidFill>
                <a:effectLst/>
                <a:uLnTx/>
                <a:uFillTx/>
                <a:latin typeface="Malgun Gothic" panose="020B0503020000020004" pitchFamily="34" charset="-127"/>
                <a:ea typeface="Malgun Gothic" panose="020B0503020000020004" pitchFamily="34" charset="-127"/>
                <a:cs typeface="+mn-cs"/>
              </a:endParaRPr>
            </a:p>
          </p:txBody>
        </p:sp>
      </p:grpSp>
      <p:sp>
        <p:nvSpPr>
          <p:cNvPr id="7" name="Title 6">
            <a:extLst>
              <a:ext uri="{FF2B5EF4-FFF2-40B4-BE49-F238E27FC236}">
                <a16:creationId xmlns:a16="http://schemas.microsoft.com/office/drawing/2014/main" id="{FB944E8D-4B17-486A-B172-CE165CA980B1}"/>
              </a:ext>
            </a:extLst>
          </p:cNvPr>
          <p:cNvSpPr>
            <a:spLocks noGrp="1"/>
          </p:cNvSpPr>
          <p:nvPr>
            <p:ph type="title"/>
          </p:nvPr>
        </p:nvSpPr>
        <p:spPr/>
        <p:txBody>
          <a:bodyPr/>
          <a:lstStyle/>
          <a:p>
            <a:r>
              <a:rPr lang="fr-FR" dirty="0"/>
              <a:t>Ordre du jour</a:t>
            </a:r>
          </a:p>
        </p:txBody>
      </p:sp>
    </p:spTree>
    <p:extLst>
      <p:ext uri="{BB962C8B-B14F-4D97-AF65-F5344CB8AC3E}">
        <p14:creationId xmlns:p14="http://schemas.microsoft.com/office/powerpoint/2010/main" val="29696763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0C8918A-4D71-40D6-AC4F-3165E9F1F09B}"/>
              </a:ext>
            </a:extLst>
          </p:cNvPr>
          <p:cNvSpPr>
            <a:spLocks noGrp="1"/>
          </p:cNvSpPr>
          <p:nvPr>
            <p:ph type="body" idx="1"/>
          </p:nvPr>
        </p:nvSpPr>
        <p:spPr>
          <a:xfrm>
            <a:off x="1400221" y="1555579"/>
            <a:ext cx="5180012" cy="492870"/>
          </a:xfrm>
        </p:spPr>
        <p:txBody>
          <a:bodyPr anchor="t">
            <a:normAutofit/>
          </a:bodyPr>
          <a:lstStyle/>
          <a:p>
            <a:r>
              <a:rPr lang="fr-FR" sz="2800" dirty="0"/>
              <a:t>Problématique des déchets</a:t>
            </a:r>
          </a:p>
        </p:txBody>
      </p:sp>
      <p:sp>
        <p:nvSpPr>
          <p:cNvPr id="3" name="Espace réservé du numéro de diapositive 2">
            <a:extLst>
              <a:ext uri="{FF2B5EF4-FFF2-40B4-BE49-F238E27FC236}">
                <a16:creationId xmlns:a16="http://schemas.microsoft.com/office/drawing/2014/main" id="{A41B18BD-4F1B-42EC-AF7E-BF11CB7940EC}"/>
              </a:ext>
            </a:extLst>
          </p:cNvPr>
          <p:cNvSpPr>
            <a:spLocks noGrp="1"/>
          </p:cNvSpPr>
          <p:nvPr>
            <p:ph type="sldNum" sz="quarter" idx="12"/>
          </p:nvPr>
        </p:nvSpPr>
        <p:spPr>
          <a:xfrm>
            <a:off x="9448800" y="6492875"/>
            <a:ext cx="2743200" cy="365125"/>
          </a:xfrm>
        </p:spPr>
        <p:txBody>
          <a:bodyPr/>
          <a:lstStyle/>
          <a:p>
            <a:fld id="{27C6CCC6-2BE5-4E42-96A4-D1E8E81A3D8E}" type="slidenum">
              <a:rPr lang="de-DE" smtClean="0"/>
              <a:t>9</a:t>
            </a:fld>
            <a:endParaRPr lang="de-DE" dirty="0"/>
          </a:p>
        </p:txBody>
      </p:sp>
      <p:sp>
        <p:nvSpPr>
          <p:cNvPr id="2" name="Titre 1">
            <a:extLst>
              <a:ext uri="{FF2B5EF4-FFF2-40B4-BE49-F238E27FC236}">
                <a16:creationId xmlns:a16="http://schemas.microsoft.com/office/drawing/2014/main" id="{9135EDF2-30CA-4100-BB72-70B8FF420053}"/>
              </a:ext>
            </a:extLst>
          </p:cNvPr>
          <p:cNvSpPr>
            <a:spLocks noGrp="1"/>
          </p:cNvSpPr>
          <p:nvPr>
            <p:ph type="title"/>
          </p:nvPr>
        </p:nvSpPr>
        <p:spPr/>
        <p:txBody>
          <a:bodyPr/>
          <a:lstStyle/>
          <a:p>
            <a:pPr>
              <a:lnSpc>
                <a:spcPct val="70000"/>
              </a:lnSpc>
            </a:pPr>
            <a:r>
              <a:rPr lang="fr-FR" dirty="0"/>
              <a:t>1. Contexte</a:t>
            </a:r>
            <a:br>
              <a:rPr lang="fr-FR" dirty="0"/>
            </a:br>
            <a:r>
              <a:rPr lang="fr-FR" sz="2400" dirty="0"/>
              <a:t>Situation en Haïti</a:t>
            </a:r>
            <a:endParaRPr lang="fr-FR" dirty="0"/>
          </a:p>
        </p:txBody>
      </p:sp>
      <p:sp>
        <p:nvSpPr>
          <p:cNvPr id="4" name="Espace réservé du contenu 3">
            <a:extLst>
              <a:ext uri="{FF2B5EF4-FFF2-40B4-BE49-F238E27FC236}">
                <a16:creationId xmlns:a16="http://schemas.microsoft.com/office/drawing/2014/main" id="{40E35276-D445-457F-92AF-0F1508CE5059}"/>
              </a:ext>
            </a:extLst>
          </p:cNvPr>
          <p:cNvSpPr>
            <a:spLocks noGrp="1"/>
          </p:cNvSpPr>
          <p:nvPr>
            <p:ph sz="half" idx="13"/>
          </p:nvPr>
        </p:nvSpPr>
        <p:spPr>
          <a:xfrm>
            <a:off x="483576" y="1983516"/>
            <a:ext cx="11114257" cy="2368565"/>
          </a:xfrm>
        </p:spPr>
        <p:txBody>
          <a:bodyPr>
            <a:noAutofit/>
          </a:bodyPr>
          <a:lstStyle/>
          <a:p>
            <a:pPr>
              <a:lnSpc>
                <a:spcPct val="150000"/>
              </a:lnSpc>
            </a:pPr>
            <a:r>
              <a:rPr lang="fr-FR" sz="2400" dirty="0"/>
              <a:t>Gestion quasi inexistante </a:t>
            </a:r>
            <a:r>
              <a:rPr lang="fr-FR" sz="2400" dirty="0">
                <a:solidFill>
                  <a:srgbClr val="C00000"/>
                </a:solidFill>
                <a:sym typeface="Wingdings" panose="05000000000000000000" pitchFamily="2" charset="2"/>
              </a:rPr>
              <a:t></a:t>
            </a:r>
            <a:r>
              <a:rPr lang="fr-FR" sz="2400" dirty="0">
                <a:sym typeface="Wingdings" panose="05000000000000000000" pitchFamily="2" charset="2"/>
              </a:rPr>
              <a:t> Risque sanitaire et environnemental</a:t>
            </a:r>
            <a:endParaRPr lang="fr-FR" sz="2400" dirty="0"/>
          </a:p>
          <a:p>
            <a:pPr>
              <a:lnSpc>
                <a:spcPct val="150000"/>
              </a:lnSpc>
            </a:pPr>
            <a:r>
              <a:rPr lang="fr-FR" sz="2400" dirty="0"/>
              <a:t>Étude de 2016 au Cap-Haïtien</a:t>
            </a:r>
          </a:p>
          <a:p>
            <a:pPr lvl="7">
              <a:lnSpc>
                <a:spcPct val="100000"/>
              </a:lnSpc>
              <a:buClr>
                <a:schemeClr val="tx2"/>
              </a:buClr>
              <a:buFont typeface="Wingdings" panose="05000000000000000000" pitchFamily="2" charset="2"/>
              <a:buChar char="à"/>
            </a:pPr>
            <a:r>
              <a:rPr lang="fr-FR" sz="2400" dirty="0">
                <a:sym typeface="Wingdings" panose="05000000000000000000" pitchFamily="2" charset="2"/>
              </a:rPr>
              <a:t>Production de 0,4 kg/pers./jour</a:t>
            </a:r>
          </a:p>
          <a:p>
            <a:pPr lvl="7">
              <a:lnSpc>
                <a:spcPct val="100000"/>
              </a:lnSpc>
              <a:buClr>
                <a:schemeClr val="tx2"/>
              </a:buClr>
              <a:buFont typeface="Wingdings" panose="05000000000000000000" pitchFamily="2" charset="2"/>
              <a:buChar char="à"/>
            </a:pPr>
            <a:r>
              <a:rPr lang="fr-FR" sz="2400" dirty="0">
                <a:sym typeface="Wingdings" panose="05000000000000000000" pitchFamily="2" charset="2"/>
              </a:rPr>
              <a:t>13 % sont des déchets plastiques</a:t>
            </a:r>
            <a:endParaRPr lang="fr-FR" sz="2400" dirty="0"/>
          </a:p>
        </p:txBody>
      </p:sp>
      <p:cxnSp>
        <p:nvCxnSpPr>
          <p:cNvPr id="9" name="Straight Connector 8">
            <a:extLst>
              <a:ext uri="{FF2B5EF4-FFF2-40B4-BE49-F238E27FC236}">
                <a16:creationId xmlns:a16="http://schemas.microsoft.com/office/drawing/2014/main" id="{E290AB58-9698-4C3A-AF80-2ADAC88D3EFD}"/>
              </a:ext>
            </a:extLst>
          </p:cNvPr>
          <p:cNvCxnSpPr>
            <a:cxnSpLocks/>
          </p:cNvCxnSpPr>
          <p:nvPr/>
        </p:nvCxnSpPr>
        <p:spPr>
          <a:xfrm flipH="1">
            <a:off x="531832" y="4381277"/>
            <a:ext cx="10652764"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contenu 3">
            <a:extLst>
              <a:ext uri="{FF2B5EF4-FFF2-40B4-BE49-F238E27FC236}">
                <a16:creationId xmlns:a16="http://schemas.microsoft.com/office/drawing/2014/main" id="{1B13356A-6AFF-4568-BAD2-AE3BB911F661}"/>
              </a:ext>
            </a:extLst>
          </p:cNvPr>
          <p:cNvSpPr txBox="1">
            <a:spLocks/>
          </p:cNvSpPr>
          <p:nvPr/>
        </p:nvSpPr>
        <p:spPr>
          <a:xfrm>
            <a:off x="483576" y="5007609"/>
            <a:ext cx="11147195" cy="141824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C00000"/>
              </a:buClr>
              <a:buFont typeface="Wingdings" panose="05000000000000000000"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Calibri" panose="020F05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fr-FR" sz="2400" dirty="0"/>
              <a:t>Production nationale qui repose majoritairement sur des carburants importés</a:t>
            </a:r>
            <a:endParaRPr lang="fr-FR" sz="2400" dirty="0">
              <a:sym typeface="Wingdings" panose="05000000000000000000" pitchFamily="2" charset="2"/>
            </a:endParaRPr>
          </a:p>
          <a:p>
            <a:pPr lvl="7">
              <a:lnSpc>
                <a:spcPct val="100000"/>
              </a:lnSpc>
              <a:buClr>
                <a:schemeClr val="tx2"/>
              </a:buClr>
              <a:buFont typeface="Wingdings" panose="05000000000000000000" pitchFamily="2" charset="2"/>
              <a:buChar char="à"/>
            </a:pPr>
            <a:r>
              <a:rPr lang="fr-FR" sz="2400" dirty="0">
                <a:sym typeface="Wingdings" panose="05000000000000000000" pitchFamily="2" charset="2"/>
              </a:rPr>
              <a:t> 82 % centrales thermiques</a:t>
            </a:r>
          </a:p>
          <a:p>
            <a:pPr lvl="7">
              <a:lnSpc>
                <a:spcPct val="100000"/>
              </a:lnSpc>
              <a:buClr>
                <a:schemeClr val="tx2"/>
              </a:buClr>
              <a:buFont typeface="Wingdings" panose="05000000000000000000" pitchFamily="2" charset="2"/>
              <a:buChar char="à"/>
            </a:pPr>
            <a:r>
              <a:rPr lang="fr-FR" sz="2400" dirty="0"/>
              <a:t> 18 % hydroélectrique</a:t>
            </a:r>
          </a:p>
        </p:txBody>
      </p:sp>
      <p:sp>
        <p:nvSpPr>
          <p:cNvPr id="14" name="Text Placeholder 4">
            <a:extLst>
              <a:ext uri="{FF2B5EF4-FFF2-40B4-BE49-F238E27FC236}">
                <a16:creationId xmlns:a16="http://schemas.microsoft.com/office/drawing/2014/main" id="{7EDE3715-1F1F-4A2A-AD9B-B90849E9590A}"/>
              </a:ext>
            </a:extLst>
          </p:cNvPr>
          <p:cNvSpPr txBox="1">
            <a:spLocks/>
          </p:cNvSpPr>
          <p:nvPr/>
        </p:nvSpPr>
        <p:spPr>
          <a:xfrm>
            <a:off x="1400221" y="4514739"/>
            <a:ext cx="5180012" cy="492870"/>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rgbClr val="C00000"/>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fr-FR" sz="2800" dirty="0"/>
              <a:t>Situation énergétique</a:t>
            </a:r>
          </a:p>
        </p:txBody>
      </p:sp>
    </p:spTree>
    <p:extLst>
      <p:ext uri="{BB962C8B-B14F-4D97-AF65-F5344CB8AC3E}">
        <p14:creationId xmlns:p14="http://schemas.microsoft.com/office/powerpoint/2010/main" val="1240561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xEl>
                                              <p:pRg st="0" end="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Lst>
</file>

<file path=ppt/tags/tag12.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Lst>
</file>

<file path=ppt/tags/tag15.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Lst>
</file>

<file path=ppt/tags/tag18.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Lst>
</file>

<file path=ppt/tags/tag2.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Lst>
</file>

<file path=ppt/tags/tag3.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Lst>
</file>

<file path=ppt/tags/tag6.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Lst>
</file>

<file path=ppt/tags/tag9.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Lst>
</file>

<file path=ppt/theme/theme1.xml><?xml version="1.0" encoding="utf-8"?>
<a:theme xmlns:a="http://schemas.openxmlformats.org/drawingml/2006/main" name="Thème Office">
  <a:themeElements>
    <a:clrScheme name="Test">
      <a:dk1>
        <a:srgbClr val="525252"/>
      </a:dk1>
      <a:lt1>
        <a:srgbClr val="FFFFFF"/>
      </a:lt1>
      <a:dk2>
        <a:srgbClr val="C00000"/>
      </a:dk2>
      <a:lt2>
        <a:srgbClr val="E7E6E6"/>
      </a:lt2>
      <a:accent1>
        <a:srgbClr val="C00000"/>
      </a:accent1>
      <a:accent2>
        <a:srgbClr val="FFBDBD"/>
      </a:accent2>
      <a:accent3>
        <a:srgbClr val="3D3D3D"/>
      </a:accent3>
      <a:accent4>
        <a:srgbClr val="E7E6E6"/>
      </a:accent4>
      <a:accent5>
        <a:srgbClr val="FFFFFF"/>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E979C482565BE4B9BA0960D3B2EC6C6" ma:contentTypeVersion="8" ma:contentTypeDescription="Crée un document." ma:contentTypeScope="" ma:versionID="c07fbe6066feb823c27caddd428db229">
  <xsd:schema xmlns:xsd="http://www.w3.org/2001/XMLSchema" xmlns:xs="http://www.w3.org/2001/XMLSchema" xmlns:p="http://schemas.microsoft.com/office/2006/metadata/properties" xmlns:ns2="2f3f802c-1ffd-4c46-8cb2-18a0eaec4474" targetNamespace="http://schemas.microsoft.com/office/2006/metadata/properties" ma:root="true" ma:fieldsID="46419d9798df1a3771bbeecc031d3127" ns2:_="">
    <xsd:import namespace="2f3f802c-1ffd-4c46-8cb2-18a0eaec447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3f802c-1ffd-4c46-8cb2-18a0eaec447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D6E27C1-0BCF-421C-839C-D4ED3F47691C}">
  <ds:schemaRefs>
    <ds:schemaRef ds:uri="http://schemas.microsoft.com/sharepoint/v3/contenttype/forms"/>
  </ds:schemaRefs>
</ds:datastoreItem>
</file>

<file path=customXml/itemProps2.xml><?xml version="1.0" encoding="utf-8"?>
<ds:datastoreItem xmlns:ds="http://schemas.openxmlformats.org/officeDocument/2006/customXml" ds:itemID="{B8389229-3E8C-4020-8535-F24D94D817FC}">
  <ds:schemaRefs>
    <ds:schemaRef ds:uri="2f3f802c-1ffd-4c46-8cb2-18a0eaec447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2CEBB7E-9681-43E8-936B-D183BB2E5B0F}">
  <ds:schemaRefs>
    <ds:schemaRef ds:uri="http://schemas.microsoft.com/office/2006/documentManagement/types"/>
    <ds:schemaRef ds:uri="http://schemas.microsoft.com/office/infopath/2007/PartnerControls"/>
    <ds:schemaRef ds:uri="http://purl.org/dc/terms/"/>
    <ds:schemaRef ds:uri="2f3f802c-1ffd-4c46-8cb2-18a0eaec4474"/>
    <ds:schemaRef ds:uri="http://www.w3.org/XML/1998/namespace"/>
    <ds:schemaRef ds:uri="http://schemas.openxmlformats.org/package/2006/metadata/core-properties"/>
    <ds:schemaRef ds:uri="http://schemas.microsoft.com/office/2006/metadata/properties"/>
    <ds:schemaRef ds:uri="http://purl.org/dc/dcmitype/"/>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
  <TotalTime>14711</TotalTime>
  <Words>3049</Words>
  <Application>Microsoft Office PowerPoint</Application>
  <PresentationFormat>Grand écran</PresentationFormat>
  <Paragraphs>614</Paragraphs>
  <Slides>42</Slides>
  <Notes>20</Notes>
  <HiddenSlides>0</HiddenSlides>
  <MMClips>0</MMClips>
  <ScaleCrop>false</ScaleCrop>
  <HeadingPairs>
    <vt:vector size="8" baseType="variant">
      <vt:variant>
        <vt:lpstr>Polices utilisées</vt:lpstr>
      </vt:variant>
      <vt:variant>
        <vt:i4>8</vt:i4>
      </vt:variant>
      <vt:variant>
        <vt:lpstr>Thème</vt:lpstr>
      </vt:variant>
      <vt:variant>
        <vt:i4>1</vt:i4>
      </vt:variant>
      <vt:variant>
        <vt:lpstr>Serveurs OLE incorporés</vt:lpstr>
      </vt:variant>
      <vt:variant>
        <vt:i4>1</vt:i4>
      </vt:variant>
      <vt:variant>
        <vt:lpstr>Titres des diapositives</vt:lpstr>
      </vt:variant>
      <vt:variant>
        <vt:i4>42</vt:i4>
      </vt:variant>
    </vt:vector>
  </HeadingPairs>
  <TitlesOfParts>
    <vt:vector size="52" baseType="lpstr">
      <vt:lpstr>Malgun Gothic</vt:lpstr>
      <vt:lpstr>Arial</vt:lpstr>
      <vt:lpstr>Calibri</vt:lpstr>
      <vt:lpstr>Calibri Light</vt:lpstr>
      <vt:lpstr>Cambria Math</vt:lpstr>
      <vt:lpstr>Symbol</vt:lpstr>
      <vt:lpstr>Times New Roman</vt:lpstr>
      <vt:lpstr>Wingdings</vt:lpstr>
      <vt:lpstr>Thème Office</vt:lpstr>
      <vt:lpstr>think-cell Slide</vt:lpstr>
      <vt:lpstr>Soutenance  Projet Recherche &amp; Ingénierie Année 2020-2021 / Semestre 10</vt:lpstr>
      <vt:lpstr>Compréhension du mail du 24/02</vt:lpstr>
      <vt:lpstr>Réflexion sur les scénarii</vt:lpstr>
      <vt:lpstr>Réflexions sur les étapes de travail</vt:lpstr>
      <vt:lpstr>Réflexions sur les étapes de travail</vt:lpstr>
      <vt:lpstr>Historique</vt:lpstr>
      <vt:lpstr>Ordre du jour</vt:lpstr>
      <vt:lpstr>Ordre du jour</vt:lpstr>
      <vt:lpstr>1. Contexte Situation en Haïti</vt:lpstr>
      <vt:lpstr>1. Contexte Projet de valorisation</vt:lpstr>
      <vt:lpstr>Ordre du jour</vt:lpstr>
      <vt:lpstr>2. Sujet du PRI</vt:lpstr>
      <vt:lpstr>Ordre du jour</vt:lpstr>
      <vt:lpstr>3. Présentation du travail effectué</vt:lpstr>
      <vt:lpstr>3. Présentation du travail effectué</vt:lpstr>
      <vt:lpstr>3. Présentation du travail effectué Délimitation de l’étude</vt:lpstr>
      <vt:lpstr>3. Présentation du travail effectué Délimitation de l’étude</vt:lpstr>
      <vt:lpstr>3. Présentation du travail effectué Délimitation de l’étude</vt:lpstr>
      <vt:lpstr>3. Présentation du travail effectué Délimitation de l’étude</vt:lpstr>
      <vt:lpstr>3. Présentation du travail effectué Délimitation de l’étude</vt:lpstr>
      <vt:lpstr>3. Présentation du travail effectué Délimitation de l’étude</vt:lpstr>
      <vt:lpstr>3. Présentation du travail effectué</vt:lpstr>
      <vt:lpstr>3. Présentation du travail effectué Collecte de données</vt:lpstr>
      <vt:lpstr>3. Présentation du travail effectué Collecte de données</vt:lpstr>
      <vt:lpstr>3. Présentation du travail effectué</vt:lpstr>
      <vt:lpstr>3. Présentation du travail effectué Évaluation de l’impact environnemental</vt:lpstr>
      <vt:lpstr>3. Présentation du travail effectué Évaluation de l’impact environnemental</vt:lpstr>
      <vt:lpstr>3. Présentation du travail effectué Évaluation de l’impact environnemental</vt:lpstr>
      <vt:lpstr>Ordre du jour</vt:lpstr>
      <vt:lpstr>4. Résultats Comparaison Pyrolyse - Recyclage</vt:lpstr>
      <vt:lpstr>4. Résultats Compléments</vt:lpstr>
      <vt:lpstr>Ordre du jour</vt:lpstr>
      <vt:lpstr>5. Conclusion</vt:lpstr>
      <vt:lpstr>Merci de votre attention</vt:lpstr>
      <vt:lpstr>Présentation PowerPoint</vt:lpstr>
      <vt:lpstr>Gisement de déchets</vt:lpstr>
      <vt:lpstr>Gaz incondensables</vt:lpstr>
      <vt:lpstr>Fiches Pyrolyse - Recyclage</vt:lpstr>
      <vt:lpstr>Méthode TRACI – indicateurs principaux</vt:lpstr>
      <vt:lpstr>Choix de la méthode de calcul</vt:lpstr>
      <vt:lpstr>Résultats supplémentaires</vt:lpstr>
      <vt:lpstr>Résultats supplémentaires - Compléments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Utilisateur</dc:creator>
  <cp:lastModifiedBy>Jarir Mahfoud</cp:lastModifiedBy>
  <cp:revision>187</cp:revision>
  <dcterms:created xsi:type="dcterms:W3CDTF">2021-01-25T08:30:09Z</dcterms:created>
  <dcterms:modified xsi:type="dcterms:W3CDTF">2021-10-13T12:54:17Z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0x010100AE979C482565BE4B9BA0960D3B2EC6C6</vt:lpwstr>
  </property>
</Properties>
</file>