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0290-2CD4-4C14-8CF9-14F88C50B7D2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6789-36EA-498E-A20D-E996D9F369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espacenet.com/publicationDetails/originalDocument?CC=EP&amp;NR=0286460A1&amp;KC=A1&amp;FT=D&amp;date=19881012&amp;DB=fr.espacenet.com&amp;locale=fr_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r.espacenet.com/publicationDetails/originalDocument?CC=FR&amp;NR=2901393A1&amp;KC=A1&amp;FT=D&amp;date=20071123&amp;DB=fr.espacenet.com&amp;locale=fr_F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1760" y="332656"/>
            <a:ext cx="36022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Consigneur</a:t>
            </a:r>
            <a:r>
              <a:rPr lang="fr-FR" sz="3200" b="1" dirty="0" smtClean="0"/>
              <a:t> à chaîne</a:t>
            </a:r>
            <a:endParaRPr lang="fr-FR" sz="3200" b="1" dirty="0"/>
          </a:p>
        </p:txBody>
      </p:sp>
      <p:pic>
        <p:nvPicPr>
          <p:cNvPr id="6" name="Image 5" descr="supermaket_shopping_cart_coin_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5334000" cy="32861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1340768"/>
            <a:ext cx="784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Comment fonctionne ce système utilisé pour ranger les chariots de supermarché?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203848" y="1628800"/>
            <a:ext cx="86409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upermaket_shopping_cart_coin_lock.jpg"/>
          <p:cNvPicPr>
            <a:picLocks noChangeAspect="1"/>
          </p:cNvPicPr>
          <p:nvPr/>
        </p:nvPicPr>
        <p:blipFill>
          <a:blip r:embed="rId2" cstate="print"/>
          <a:srcRect r="31151"/>
          <a:stretch>
            <a:fillRect/>
          </a:stretch>
        </p:blipFill>
        <p:spPr>
          <a:xfrm>
            <a:off x="683568" y="1628800"/>
            <a:ext cx="3024336" cy="27062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5696" y="5229200"/>
            <a:ext cx="25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Brevet </a:t>
            </a:r>
            <a:r>
              <a:rPr lang="fr-FR" dirty="0" smtClean="0">
                <a:hlinkClick r:id="rId3"/>
              </a:rPr>
              <a:t>EP0286460</a:t>
            </a:r>
            <a:r>
              <a:rPr lang="fr-FR" dirty="0" smtClean="0"/>
              <a:t> (1998)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997" t="20391" r="25000" b="56723"/>
          <a:stretch>
            <a:fillRect/>
          </a:stretch>
        </p:blipFill>
        <p:spPr bwMode="auto">
          <a:xfrm>
            <a:off x="4644008" y="836712"/>
            <a:ext cx="37799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4094" t="64765" r="21650" b="7919"/>
          <a:stretch>
            <a:fillRect/>
          </a:stretch>
        </p:blipFill>
        <p:spPr bwMode="auto">
          <a:xfrm>
            <a:off x="4427984" y="38610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75856" y="4046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Clé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123728" y="692696"/>
            <a:ext cx="1296144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35896" y="692696"/>
            <a:ext cx="158417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380312" y="4766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Pièce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596336" y="76470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524250" y="723900"/>
            <a:ext cx="1983854" cy="4217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08104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Chariot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868144" y="2708920"/>
            <a:ext cx="36004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555776" y="3514725"/>
            <a:ext cx="3035399" cy="634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4094" t="64765" r="21650" b="7919"/>
          <a:stretch>
            <a:fillRect/>
          </a:stretch>
        </p:blipFill>
        <p:spPr bwMode="auto">
          <a:xfrm>
            <a:off x="179512" y="1772816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620688"/>
            <a:ext cx="463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</a:t>
            </a:r>
            <a:r>
              <a:rPr lang="fr-FR" b="1" dirty="0" smtClean="0"/>
              <a:t>haut</a:t>
            </a:r>
            <a:r>
              <a:rPr lang="fr-FR" dirty="0" smtClean="0"/>
              <a:t>, la clé ne peut pas sortir du </a:t>
            </a:r>
            <a:r>
              <a:rPr lang="fr-FR" dirty="0" err="1" smtClean="0"/>
              <a:t>consigneur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11960" y="263691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levier, poussé par un </a:t>
            </a:r>
            <a:r>
              <a:rPr lang="fr-FR" b="1" dirty="0" smtClean="0"/>
              <a:t>ressort 4</a:t>
            </a:r>
            <a:r>
              <a:rPr lang="fr-FR" dirty="0" smtClean="0"/>
              <a:t>, empêche la clé de sortir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915816" y="2564904"/>
            <a:ext cx="136815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371600" y="942975"/>
            <a:ext cx="104056" cy="19099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339752" y="2348880"/>
            <a:ext cx="4261073" cy="384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7545" y="47971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</a:t>
            </a:r>
            <a:r>
              <a:rPr lang="fr-FR" b="1" dirty="0" smtClean="0"/>
              <a:t>bas</a:t>
            </a:r>
            <a:r>
              <a:rPr lang="fr-FR" dirty="0" smtClean="0"/>
              <a:t>, on a mis la pièce, le levier a basculé et on peut retirer la clé. Mais quand on a retiré la clé, le levier ne doit </a:t>
            </a:r>
            <a:r>
              <a:rPr lang="fr-FR" b="1" dirty="0" smtClean="0"/>
              <a:t>pas pouvoir revenir dans la position du haut </a:t>
            </a:r>
            <a:r>
              <a:rPr lang="fr-FR" dirty="0" smtClean="0"/>
              <a:t>(sinon, on pourrait retirer la pièce)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2411760" y="3861048"/>
            <a:ext cx="1008112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44094" t="64765" r="21650" b="7919"/>
          <a:stretch>
            <a:fillRect/>
          </a:stretch>
        </p:blipFill>
        <p:spPr bwMode="auto">
          <a:xfrm>
            <a:off x="1331640" y="2060848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513" y="458112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dit dans le brevet « la clé 2’ sort de la serrure, libérant la palette 5 qui monte au niveau des leviers palpeurs 6. Le chariot est libéré, la pièce 7 étant maintenue entre les extrémités des leviers 6 qui sont eux même verrouillés </a:t>
            </a:r>
            <a:r>
              <a:rPr lang="fr-FR" b="1" dirty="0" smtClean="0"/>
              <a:t>par la palette 5 poussée par le ressort 4</a:t>
            </a:r>
            <a:r>
              <a:rPr lang="fr-FR" dirty="0" smtClean="0"/>
              <a:t> »</a:t>
            </a:r>
          </a:p>
          <a:p>
            <a:endParaRPr lang="fr-FR" dirty="0" smtClean="0"/>
          </a:p>
          <a:p>
            <a:r>
              <a:rPr lang="fr-FR" dirty="0" smtClean="0"/>
              <a:t>Il n’est pas dit </a:t>
            </a:r>
            <a:r>
              <a:rPr lang="fr-FR" b="1" dirty="0" smtClean="0"/>
              <a:t>comment </a:t>
            </a:r>
            <a:r>
              <a:rPr lang="fr-FR" dirty="0" smtClean="0"/>
              <a:t>la palette 5 est poussée par le ressort 4 (les deux éléments étant perpendiculaires)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366" t="36633" r="17613" b="29687"/>
          <a:stretch>
            <a:fillRect/>
          </a:stretch>
        </p:blipFill>
        <p:spPr bwMode="auto">
          <a:xfrm>
            <a:off x="1619672" y="0"/>
            <a:ext cx="3816424" cy="209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08104" y="2420888"/>
            <a:ext cx="27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palette 5 bloque le levier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434316" y="2708920"/>
            <a:ext cx="2145796" cy="1182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44094" t="64765" r="21650" b="7919"/>
          <a:stretch>
            <a:fillRect/>
          </a:stretch>
        </p:blipFill>
        <p:spPr bwMode="auto">
          <a:xfrm>
            <a:off x="1619672" y="419370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6375" t="19731" r="29329" b="30067"/>
          <a:stretch>
            <a:fillRect/>
          </a:stretch>
        </p:blipFill>
        <p:spPr bwMode="auto">
          <a:xfrm>
            <a:off x="1691680" y="836712"/>
            <a:ext cx="3240360" cy="29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89201" y="3320802"/>
            <a:ext cx="792088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332656"/>
            <a:ext cx="751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pourrait imaginer la palette 5 poussée par un autre ressort que le ressort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9330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2636912"/>
            <a:ext cx="100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Palette 5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V="1">
            <a:off x="921774" y="1556792"/>
            <a:ext cx="1778018" cy="2376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43608" y="4293096"/>
            <a:ext cx="180020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923928" y="1988840"/>
            <a:ext cx="223224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707904" y="2996952"/>
            <a:ext cx="2664296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851920" y="620688"/>
            <a:ext cx="180020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548680"/>
            <a:ext cx="660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Brevet FR2901393 (2006 , c’est-à-dire  8 ans plus tard, même société)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9862" t="13746" r="20566" b="13903"/>
          <a:stretch>
            <a:fillRect/>
          </a:stretch>
        </p:blipFill>
        <p:spPr bwMode="auto">
          <a:xfrm>
            <a:off x="3851920" y="908720"/>
            <a:ext cx="3888432" cy="568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22768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Bel exemple </a:t>
            </a:r>
            <a:r>
              <a:rPr lang="fr-FR" b="1" dirty="0" smtClean="0"/>
              <a:t>d’intégration de fonction 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Les </a:t>
            </a:r>
            <a:r>
              <a:rPr lang="fr-FR" b="1" dirty="0" smtClean="0"/>
              <a:t>ressorts</a:t>
            </a:r>
            <a:r>
              <a:rPr lang="fr-FR" dirty="0" smtClean="0"/>
              <a:t> du brevet précédent sont intégrés sont dans une </a:t>
            </a:r>
            <a:r>
              <a:rPr lang="fr-FR" b="1" dirty="0" smtClean="0"/>
              <a:t>plaque</a:t>
            </a:r>
            <a:r>
              <a:rPr lang="fr-FR" dirty="0" smtClean="0"/>
              <a:t> découpée et pliée.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987824" y="2348880"/>
            <a:ext cx="180020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915816" y="3140968"/>
            <a:ext cx="3846934" cy="1478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187624" y="1988840"/>
            <a:ext cx="374441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619672" y="2204864"/>
            <a:ext cx="46805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9862" t="13746" r="20566" b="13903"/>
          <a:stretch>
            <a:fillRect/>
          </a:stretch>
        </p:blipFill>
        <p:spPr bwMode="auto">
          <a:xfrm>
            <a:off x="3347864" y="188640"/>
            <a:ext cx="4392488" cy="64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27089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position initiale, les </a:t>
            </a:r>
            <a:r>
              <a:rPr lang="fr-FR" b="1" dirty="0" smtClean="0"/>
              <a:t>leviers</a:t>
            </a:r>
            <a:r>
              <a:rPr lang="fr-FR" dirty="0" smtClean="0"/>
              <a:t> sont poussés par les lames </a:t>
            </a:r>
            <a:r>
              <a:rPr lang="fr-FR" b="1" dirty="0" smtClean="0"/>
              <a:t>ressorts</a:t>
            </a:r>
            <a:r>
              <a:rPr lang="fr-FR" dirty="0" smtClean="0"/>
              <a:t> 35. La </a:t>
            </a:r>
            <a:r>
              <a:rPr lang="fr-FR" b="1" dirty="0" smtClean="0"/>
              <a:t>clé est bloquée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771800" y="2996952"/>
            <a:ext cx="1514450" cy="1375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131840" y="1412776"/>
            <a:ext cx="144016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714625" y="3276600"/>
            <a:ext cx="1641351" cy="1520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23528" y="3573016"/>
            <a:ext cx="432048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207239" y="2348880"/>
            <a:ext cx="1936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lame </a:t>
            </a:r>
            <a:r>
              <a:rPr lang="fr-FR" dirty="0" smtClean="0"/>
              <a:t>36 </a:t>
            </a:r>
            <a:r>
              <a:rPr lang="fr-FR" dirty="0" smtClean="0"/>
              <a:t>est </a:t>
            </a:r>
            <a:r>
              <a:rPr lang="fr-FR" b="1" dirty="0" smtClean="0"/>
              <a:t>fléchie</a:t>
            </a:r>
            <a:r>
              <a:rPr lang="fr-FR" dirty="0" smtClean="0"/>
              <a:t>, elle reste au dessus du plan moyen M</a:t>
            </a:r>
          </a:p>
          <a:p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438775" y="1847850"/>
            <a:ext cx="2466975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629400" y="2628900"/>
            <a:ext cx="1276350" cy="1762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6715125" y="3501008"/>
            <a:ext cx="1385267" cy="274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16869" y="6093296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Dessous du boitier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7124700" y="4953000"/>
            <a:ext cx="1551756" cy="1212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9272" t="45492" r="21747" b="14642"/>
          <a:stretch>
            <a:fillRect/>
          </a:stretch>
        </p:blipFill>
        <p:spPr bwMode="auto">
          <a:xfrm>
            <a:off x="1043608" y="260648"/>
            <a:ext cx="6264696" cy="512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5536" y="544522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Quand on met la pièce, elle s’appuie sur les </a:t>
            </a:r>
            <a:r>
              <a:rPr lang="fr-FR" b="1" dirty="0" smtClean="0"/>
              <a:t>lames ressorts 35</a:t>
            </a:r>
            <a:r>
              <a:rPr lang="fr-FR" dirty="0" smtClean="0"/>
              <a:t>, puis sur les </a:t>
            </a:r>
            <a:r>
              <a:rPr lang="fr-FR" b="1" dirty="0" smtClean="0"/>
              <a:t>ergots</a:t>
            </a:r>
            <a:r>
              <a:rPr lang="fr-FR" dirty="0" smtClean="0"/>
              <a:t> des leviers  qui font pivoter les leviers dans les sens </a:t>
            </a:r>
            <a:r>
              <a:rPr lang="fr-FR" b="1" dirty="0" smtClean="0"/>
              <a:t>F et R</a:t>
            </a:r>
            <a:r>
              <a:rPr lang="fr-FR" dirty="0" smtClean="0"/>
              <a:t>. La clé peut être </a:t>
            </a:r>
            <a:r>
              <a:rPr lang="fr-FR" b="1" dirty="0" smtClean="0"/>
              <a:t>retirée.</a:t>
            </a:r>
            <a:endParaRPr lang="fr-F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6950" t="16699" r="25000" b="55985"/>
          <a:stretch>
            <a:fillRect/>
          </a:stretch>
        </p:blipFill>
        <p:spPr bwMode="auto">
          <a:xfrm>
            <a:off x="6342103" y="4077072"/>
            <a:ext cx="2622385" cy="20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>
            <a:stCxn id="4099" idx="0"/>
          </p:cNvCxnSpPr>
          <p:nvPr/>
        </p:nvCxnSpPr>
        <p:spPr>
          <a:xfrm flipV="1">
            <a:off x="7653296" y="3722712"/>
            <a:ext cx="425392" cy="3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195736" y="980728"/>
            <a:ext cx="792088" cy="4536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436096" y="4714875"/>
            <a:ext cx="2164854" cy="802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39752" y="2085975"/>
            <a:ext cx="1098773" cy="3719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3419475" y="4162425"/>
            <a:ext cx="1038225" cy="1952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195736" y="2636912"/>
            <a:ext cx="288032" cy="3456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20391" r="18204" b="29406"/>
          <a:stretch>
            <a:fillRect/>
          </a:stretch>
        </p:blipFill>
        <p:spPr bwMode="auto">
          <a:xfrm>
            <a:off x="136079" y="26064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6950" t="16699" r="25000" b="55985"/>
          <a:stretch>
            <a:fillRect/>
          </a:stretch>
        </p:blipFill>
        <p:spPr bwMode="auto">
          <a:xfrm>
            <a:off x="5796136" y="980728"/>
            <a:ext cx="2622385" cy="20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95536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Quand on retire la clé, les leviers ne reviennent pas en position initiale (sinon, on pourrait retirer la pièce). La lame 36 </a:t>
            </a:r>
            <a:r>
              <a:rPr lang="fr-FR" b="1" dirty="0" smtClean="0"/>
              <a:t>traverse</a:t>
            </a:r>
            <a:r>
              <a:rPr lang="fr-FR" dirty="0" smtClean="0"/>
              <a:t> le plan moyen M, d’autres </a:t>
            </a:r>
            <a:r>
              <a:rPr lang="fr-FR" b="1" dirty="0" smtClean="0"/>
              <a:t>ergots</a:t>
            </a:r>
            <a:r>
              <a:rPr lang="fr-FR" dirty="0" smtClean="0"/>
              <a:t> des leviers viennent se positionner dans les </a:t>
            </a:r>
            <a:r>
              <a:rPr lang="fr-FR" b="1" dirty="0" smtClean="0"/>
              <a:t>logements en U 50</a:t>
            </a:r>
            <a:r>
              <a:rPr lang="fr-FR" dirty="0" smtClean="0"/>
              <a:t>, la pièce de monnaie est bloquée.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771900" y="1895475"/>
            <a:ext cx="800100" cy="369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847850" y="1885950"/>
            <a:ext cx="5892503" cy="3703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932040" y="2276872"/>
            <a:ext cx="2376264" cy="360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762375" y="4724400"/>
            <a:ext cx="2321793" cy="936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290</Words>
  <Application>Microsoft Office PowerPoint</Application>
  <PresentationFormat>Affichage à l'écran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INSA LYON SITE PLASTURGIE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htollenaere</dc:creator>
  <cp:lastModifiedBy>htollenaere</cp:lastModifiedBy>
  <cp:revision>21</cp:revision>
  <dcterms:created xsi:type="dcterms:W3CDTF">2013-04-04T08:43:28Z</dcterms:created>
  <dcterms:modified xsi:type="dcterms:W3CDTF">2013-04-04T14:22:58Z</dcterms:modified>
</cp:coreProperties>
</file>