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7" r:id="rId2"/>
    <p:sldId id="259" r:id="rId3"/>
    <p:sldId id="262" r:id="rId4"/>
    <p:sldId id="263" r:id="rId5"/>
    <p:sldId id="269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37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6E0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918" autoAdjust="0"/>
  </p:normalViewPr>
  <p:slideViewPr>
    <p:cSldViewPr snapToGrid="0" showGuides="1">
      <p:cViewPr varScale="1">
        <p:scale>
          <a:sx n="80" d="100"/>
          <a:sy n="80" d="100"/>
        </p:scale>
        <p:origin x="1814" y="62"/>
      </p:cViewPr>
      <p:guideLst>
        <p:guide orient="horz" pos="2409"/>
        <p:guide pos="37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FDB2E-3005-45C5-82F6-07B5BB4DDBD8}" type="datetimeFigureOut">
              <a:rPr lang="fr-FR" smtClean="0"/>
              <a:t>24/03/2017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4B565-FD72-42D1-8467-B7526A0FC5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11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BM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6388492"/>
            <a:ext cx="1944216" cy="469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entagone 10"/>
          <p:cNvSpPr/>
          <p:nvPr userDrawn="1"/>
        </p:nvSpPr>
        <p:spPr>
          <a:xfrm rot="16200000">
            <a:off x="4110669" y="-1147016"/>
            <a:ext cx="3922107" cy="6167791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>
                  <a:alpha val="32000"/>
                </a:srgbClr>
              </a:gs>
              <a:gs pos="100000">
                <a:schemeClr val="bg1">
                  <a:alpha val="32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Losange 11"/>
          <p:cNvSpPr/>
          <p:nvPr userDrawn="1"/>
        </p:nvSpPr>
        <p:spPr>
          <a:xfrm>
            <a:off x="6195758" y="-24175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4000"/>
                </a:schemeClr>
              </a:gs>
              <a:gs pos="100000">
                <a:srgbClr val="9D1747">
                  <a:alpha val="1400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4" name="Triangle isocèle 13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9D1747">
                  <a:alpha val="46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60625" y="639365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000000"/>
                </a:solidFill>
              </a:defRPr>
            </a:lvl1pPr>
          </a:lstStyle>
          <a:p>
            <a:pPr defTabSz="457200"/>
            <a:endParaRPr lang="fr-FR" dirty="0"/>
          </a:p>
        </p:txBody>
      </p:sp>
      <p:pic>
        <p:nvPicPr>
          <p:cNvPr id="5" name="Image 4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55" y="360000"/>
            <a:ext cx="2306320" cy="502920"/>
          </a:xfrm>
          <a:prstGeom prst="rect">
            <a:avLst/>
          </a:prstGeom>
        </p:spPr>
      </p:pic>
      <p:sp>
        <p:nvSpPr>
          <p:cNvPr id="18" name="Triangle isocèle 17"/>
          <p:cNvSpPr/>
          <p:nvPr userDrawn="1"/>
        </p:nvSpPr>
        <p:spPr>
          <a:xfrm rot="5400000">
            <a:off x="125760" y="1170310"/>
            <a:ext cx="4320480" cy="4572000"/>
          </a:xfrm>
          <a:prstGeom prst="triangle">
            <a:avLst/>
          </a:prstGeom>
          <a:solidFill>
            <a:srgbClr val="9D1747">
              <a:alpha val="71000"/>
            </a:srgb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Triangle isocèle 18"/>
          <p:cNvSpPr/>
          <p:nvPr userDrawn="1"/>
        </p:nvSpPr>
        <p:spPr>
          <a:xfrm rot="5400000">
            <a:off x="125760" y="782960"/>
            <a:ext cx="4320480" cy="4572000"/>
          </a:xfrm>
          <a:prstGeom prst="triangle">
            <a:avLst/>
          </a:prstGeom>
          <a:gradFill flip="none" rotWithShape="1">
            <a:gsLst>
              <a:gs pos="100000">
                <a:srgbClr val="9D1747">
                  <a:alpha val="80000"/>
                </a:srgbClr>
              </a:gs>
              <a:gs pos="0">
                <a:srgbClr val="FFFFFF">
                  <a:alpha val="36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22" name="Image 21" descr="032_XW9K4492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801411"/>
            <a:ext cx="8997696" cy="4512235"/>
          </a:xfrm>
          <a:prstGeom prst="rect">
            <a:avLst/>
          </a:prstGeom>
          <a:effectLst>
            <a:softEdge rad="1270000"/>
          </a:effectLst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948" y="6373504"/>
            <a:ext cx="720080" cy="320905"/>
          </a:xfrm>
          <a:prstGeom prst="rect">
            <a:avLst/>
          </a:prstGeom>
        </p:spPr>
      </p:pic>
      <p:sp>
        <p:nvSpPr>
          <p:cNvPr id="15" name="Titre 1"/>
          <p:cNvSpPr>
            <a:spLocks noGrp="1"/>
          </p:cNvSpPr>
          <p:nvPr>
            <p:ph type="ctrTitle"/>
          </p:nvPr>
        </p:nvSpPr>
        <p:spPr>
          <a:xfrm>
            <a:off x="2708275" y="4384655"/>
            <a:ext cx="6159500" cy="6445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6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5033779"/>
            <a:ext cx="6159500" cy="4669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sous-titres du masque</a:t>
            </a:r>
            <a:endParaRPr lang="fr-FR" dirty="0"/>
          </a:p>
        </p:txBody>
      </p:sp>
      <p:sp>
        <p:nvSpPr>
          <p:cNvPr id="17" name="Espace réservé du texte 6"/>
          <p:cNvSpPr>
            <a:spLocks noGrp="1"/>
          </p:cNvSpPr>
          <p:nvPr>
            <p:ph type="body" sz="quarter" idx="11" hasCustomPrompt="1"/>
          </p:nvPr>
        </p:nvSpPr>
        <p:spPr>
          <a:xfrm>
            <a:off x="2708275" y="5711296"/>
            <a:ext cx="6159500" cy="398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Auteur(s)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25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6388492"/>
            <a:ext cx="1944216" cy="469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entagone 10"/>
          <p:cNvSpPr/>
          <p:nvPr userDrawn="1"/>
        </p:nvSpPr>
        <p:spPr>
          <a:xfrm rot="16200000">
            <a:off x="4110669" y="-1147016"/>
            <a:ext cx="3922107" cy="6167791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>
                  <a:alpha val="32000"/>
                </a:srgbClr>
              </a:gs>
              <a:gs pos="100000">
                <a:schemeClr val="bg1">
                  <a:alpha val="32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Losange 11"/>
          <p:cNvSpPr/>
          <p:nvPr userDrawn="1"/>
        </p:nvSpPr>
        <p:spPr>
          <a:xfrm>
            <a:off x="6195758" y="-24175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4000"/>
                </a:schemeClr>
              </a:gs>
              <a:gs pos="100000">
                <a:srgbClr val="9D1747">
                  <a:alpha val="1400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4" name="Triangle isocèle 13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9D1747">
                  <a:alpha val="46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01955" y="634943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000000"/>
                </a:solidFill>
              </a:defRPr>
            </a:lvl1pPr>
          </a:lstStyle>
          <a:p>
            <a:pPr defTabSz="457200"/>
            <a:endParaRPr lang="fr-FR" dirty="0"/>
          </a:p>
        </p:txBody>
      </p:sp>
      <p:pic>
        <p:nvPicPr>
          <p:cNvPr id="5" name="Image 4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55" y="360000"/>
            <a:ext cx="2306320" cy="502920"/>
          </a:xfrm>
          <a:prstGeom prst="rect">
            <a:avLst/>
          </a:prstGeom>
        </p:spPr>
      </p:pic>
      <p:sp>
        <p:nvSpPr>
          <p:cNvPr id="18" name="Triangle isocèle 17"/>
          <p:cNvSpPr/>
          <p:nvPr userDrawn="1"/>
        </p:nvSpPr>
        <p:spPr>
          <a:xfrm rot="5400000">
            <a:off x="125760" y="1170310"/>
            <a:ext cx="4320480" cy="4572000"/>
          </a:xfrm>
          <a:prstGeom prst="triangle">
            <a:avLst/>
          </a:prstGeom>
          <a:solidFill>
            <a:srgbClr val="9D1747">
              <a:alpha val="71000"/>
            </a:srgb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Triangle isocèle 18"/>
          <p:cNvSpPr/>
          <p:nvPr userDrawn="1"/>
        </p:nvSpPr>
        <p:spPr>
          <a:xfrm rot="5400000">
            <a:off x="125760" y="782960"/>
            <a:ext cx="4320480" cy="4572000"/>
          </a:xfrm>
          <a:prstGeom prst="triangle">
            <a:avLst/>
          </a:prstGeom>
          <a:gradFill flip="none" rotWithShape="1">
            <a:gsLst>
              <a:gs pos="100000">
                <a:srgbClr val="9D1747">
                  <a:alpha val="80000"/>
                </a:srgbClr>
              </a:gs>
              <a:gs pos="0">
                <a:srgbClr val="FFFFFF">
                  <a:alpha val="36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948" y="6373504"/>
            <a:ext cx="720080" cy="320905"/>
          </a:xfrm>
          <a:prstGeom prst="rect">
            <a:avLst/>
          </a:prstGeom>
        </p:spPr>
      </p:pic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708275" y="4384655"/>
            <a:ext cx="6159500" cy="6445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22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5033779"/>
            <a:ext cx="6159500" cy="4669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sous-titres du masque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 hasCustomPrompt="1"/>
          </p:nvPr>
        </p:nvSpPr>
        <p:spPr>
          <a:xfrm>
            <a:off x="2708275" y="5711296"/>
            <a:ext cx="6159500" cy="398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Auteur(s)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01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6388492"/>
            <a:ext cx="1944216" cy="469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entagone 10"/>
          <p:cNvSpPr/>
          <p:nvPr userDrawn="1"/>
        </p:nvSpPr>
        <p:spPr>
          <a:xfrm rot="16200000">
            <a:off x="4885377" y="-974591"/>
            <a:ext cx="3319824" cy="522065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>
                  <a:alpha val="32000"/>
                </a:srgbClr>
              </a:gs>
              <a:gs pos="100000">
                <a:schemeClr val="bg1">
                  <a:alpha val="32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Losange 11"/>
          <p:cNvSpPr/>
          <p:nvPr userDrawn="1"/>
        </p:nvSpPr>
        <p:spPr>
          <a:xfrm>
            <a:off x="6652282" y="-24175"/>
            <a:ext cx="2516403" cy="1639451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4000"/>
                </a:schemeClr>
              </a:gs>
              <a:gs pos="100000">
                <a:srgbClr val="9D1747">
                  <a:alpha val="1400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4" name="Triangle isocèle 13"/>
          <p:cNvSpPr/>
          <p:nvPr userDrawn="1"/>
        </p:nvSpPr>
        <p:spPr>
          <a:xfrm rot="16200000">
            <a:off x="7346587" y="353825"/>
            <a:ext cx="1746574" cy="1848252"/>
          </a:xfrm>
          <a:prstGeom prst="triangle">
            <a:avLst/>
          </a:prstGeom>
          <a:gradFill flip="none" rotWithShape="1">
            <a:gsLst>
              <a:gs pos="0">
                <a:srgbClr val="9D1747">
                  <a:alpha val="46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8" name="Triangle isocèle 17"/>
          <p:cNvSpPr/>
          <p:nvPr userDrawn="1"/>
        </p:nvSpPr>
        <p:spPr>
          <a:xfrm rot="5400000">
            <a:off x="94524" y="2079251"/>
            <a:ext cx="3247355" cy="3436402"/>
          </a:xfrm>
          <a:prstGeom prst="triangle">
            <a:avLst/>
          </a:prstGeom>
          <a:solidFill>
            <a:srgbClr val="9D1747">
              <a:alpha val="71000"/>
            </a:srgb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Triangle isocèle 18"/>
          <p:cNvSpPr/>
          <p:nvPr userDrawn="1"/>
        </p:nvSpPr>
        <p:spPr>
          <a:xfrm rot="5400000">
            <a:off x="94524" y="1691901"/>
            <a:ext cx="3247355" cy="3436402"/>
          </a:xfrm>
          <a:prstGeom prst="triangle">
            <a:avLst/>
          </a:prstGeom>
          <a:gradFill flip="none" rotWithShape="1">
            <a:gsLst>
              <a:gs pos="100000">
                <a:srgbClr val="9D1747">
                  <a:alpha val="80000"/>
                </a:srgbClr>
              </a:gs>
              <a:gs pos="0">
                <a:srgbClr val="FFFFFF">
                  <a:alpha val="36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708275" y="4384655"/>
            <a:ext cx="6159500" cy="6445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22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5033779"/>
            <a:ext cx="6159500" cy="4669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422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Pentagone 10"/>
          <p:cNvSpPr/>
          <p:nvPr userDrawn="1"/>
        </p:nvSpPr>
        <p:spPr>
          <a:xfrm rot="16200000">
            <a:off x="4110669" y="-1147016"/>
            <a:ext cx="3922107" cy="6167791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>
                  <a:alpha val="51000"/>
                </a:srgbClr>
              </a:gs>
              <a:gs pos="100000">
                <a:schemeClr val="bg1">
                  <a:alpha val="51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1" name="Losange 11"/>
          <p:cNvSpPr/>
          <p:nvPr userDrawn="1"/>
        </p:nvSpPr>
        <p:spPr>
          <a:xfrm>
            <a:off x="6195758" y="-24175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22000"/>
                </a:schemeClr>
              </a:gs>
              <a:gs pos="100000">
                <a:srgbClr val="9D1747">
                  <a:alpha val="2200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9" name="Triangle isocèle 28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9D1747">
                  <a:alpha val="10000"/>
                </a:srgbClr>
              </a:gs>
              <a:gs pos="100000">
                <a:srgbClr val="FFFFFF">
                  <a:alpha val="10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30" name="Triangle isocèle 29"/>
          <p:cNvSpPr/>
          <p:nvPr userDrawn="1"/>
        </p:nvSpPr>
        <p:spPr>
          <a:xfrm rot="5400000">
            <a:off x="125760" y="1170310"/>
            <a:ext cx="4320480" cy="4572000"/>
          </a:xfrm>
          <a:prstGeom prst="triangle">
            <a:avLst/>
          </a:prstGeom>
          <a:solidFill>
            <a:srgbClr val="9D1747">
              <a:alpha val="51000"/>
            </a:srgb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31" name="Triangle isocèle 30"/>
          <p:cNvSpPr/>
          <p:nvPr userDrawn="1"/>
        </p:nvSpPr>
        <p:spPr>
          <a:xfrm rot="5400000">
            <a:off x="125760" y="782960"/>
            <a:ext cx="4320480" cy="4572000"/>
          </a:xfrm>
          <a:prstGeom prst="triangle">
            <a:avLst/>
          </a:prstGeom>
          <a:gradFill flip="none" rotWithShape="1">
            <a:gsLst>
              <a:gs pos="100000">
                <a:srgbClr val="9D1747">
                  <a:alpha val="30000"/>
                </a:srgbClr>
              </a:gs>
              <a:gs pos="0">
                <a:srgbClr val="FFFFFF">
                  <a:alpha val="30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948" y="6373504"/>
            <a:ext cx="720080" cy="320905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pPr defTabSz="457200"/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1A31A217-8750-3D45-897A-9370757FC2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3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6388492"/>
            <a:ext cx="1944216" cy="469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 descr="Logo_INSALyon-quadri copie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55" y="360000"/>
            <a:ext cx="2306320" cy="502920"/>
          </a:xfrm>
          <a:prstGeom prst="rect">
            <a:avLst/>
          </a:prstGeom>
        </p:spPr>
      </p:pic>
      <p:sp>
        <p:nvSpPr>
          <p:cNvPr id="15" name="Titre 1"/>
          <p:cNvSpPr>
            <a:spLocks noGrp="1"/>
          </p:cNvSpPr>
          <p:nvPr>
            <p:ph type="ctrTitle"/>
          </p:nvPr>
        </p:nvSpPr>
        <p:spPr>
          <a:xfrm>
            <a:off x="2708275" y="4384655"/>
            <a:ext cx="6159500" cy="6445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5033779"/>
            <a:ext cx="6159500" cy="4669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sous-titres du masque</a:t>
            </a:r>
            <a:endParaRPr lang="fr-FR" dirty="0"/>
          </a:p>
        </p:txBody>
      </p:sp>
      <p:sp>
        <p:nvSpPr>
          <p:cNvPr id="19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2708275" y="5711296"/>
            <a:ext cx="6159500" cy="398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Auteur(s)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71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courb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Pentagone 10"/>
          <p:cNvSpPr/>
          <p:nvPr userDrawn="1"/>
        </p:nvSpPr>
        <p:spPr>
          <a:xfrm rot="16200000">
            <a:off x="4110669" y="-1147016"/>
            <a:ext cx="3922107" cy="6167791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>
                  <a:alpha val="51000"/>
                </a:srgbClr>
              </a:gs>
              <a:gs pos="100000">
                <a:schemeClr val="bg1">
                  <a:alpha val="51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Losange 11"/>
          <p:cNvSpPr/>
          <p:nvPr userDrawn="1"/>
        </p:nvSpPr>
        <p:spPr>
          <a:xfrm>
            <a:off x="6195758" y="-24175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22000"/>
                </a:schemeClr>
              </a:gs>
              <a:gs pos="100000">
                <a:srgbClr val="9D1747">
                  <a:alpha val="22000"/>
                </a:srgb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2" name="Triangle isocèle 21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9D1747">
                  <a:alpha val="10000"/>
                </a:srgbClr>
              </a:gs>
              <a:gs pos="100000">
                <a:srgbClr val="FFFFFF">
                  <a:alpha val="10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Triangle isocèle 26"/>
          <p:cNvSpPr/>
          <p:nvPr userDrawn="1"/>
        </p:nvSpPr>
        <p:spPr>
          <a:xfrm rot="5400000">
            <a:off x="125760" y="1170310"/>
            <a:ext cx="4320480" cy="4572000"/>
          </a:xfrm>
          <a:prstGeom prst="triangle">
            <a:avLst/>
          </a:prstGeom>
          <a:solidFill>
            <a:srgbClr val="9D1747">
              <a:alpha val="51000"/>
            </a:srgb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8" name="Triangle isocèle 27"/>
          <p:cNvSpPr/>
          <p:nvPr userDrawn="1"/>
        </p:nvSpPr>
        <p:spPr>
          <a:xfrm rot="5400000">
            <a:off x="125760" y="782960"/>
            <a:ext cx="4320480" cy="4572000"/>
          </a:xfrm>
          <a:prstGeom prst="triangle">
            <a:avLst/>
          </a:prstGeom>
          <a:gradFill flip="none" rotWithShape="1">
            <a:gsLst>
              <a:gs pos="100000">
                <a:srgbClr val="9D1747">
                  <a:alpha val="30000"/>
                </a:srgbClr>
              </a:gs>
              <a:gs pos="0">
                <a:srgbClr val="FFFFFF">
                  <a:alpha val="30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948" y="6373504"/>
            <a:ext cx="720080" cy="320905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pPr defTabSz="457200"/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1A31A217-8750-3D45-897A-9370757FC2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3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6388492"/>
            <a:ext cx="1944216" cy="469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 descr="Logo_INSALyon-quadri copie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55" y="360000"/>
            <a:ext cx="2306320" cy="502920"/>
          </a:xfrm>
          <a:prstGeom prst="rect">
            <a:avLst/>
          </a:prstGeom>
        </p:spPr>
      </p:pic>
      <p:sp>
        <p:nvSpPr>
          <p:cNvPr id="17" name="Titre 1"/>
          <p:cNvSpPr>
            <a:spLocks noGrp="1"/>
          </p:cNvSpPr>
          <p:nvPr>
            <p:ph type="ctrTitle"/>
          </p:nvPr>
        </p:nvSpPr>
        <p:spPr>
          <a:xfrm>
            <a:off x="2708275" y="4384655"/>
            <a:ext cx="6159500" cy="64454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2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5033779"/>
            <a:ext cx="6159500" cy="4669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sous-titres du masque</a:t>
            </a:r>
            <a:endParaRPr lang="fr-FR" dirty="0"/>
          </a:p>
        </p:txBody>
      </p:sp>
      <p:sp>
        <p:nvSpPr>
          <p:cNvPr id="21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2708275" y="5711296"/>
            <a:ext cx="6159500" cy="398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Auteur(s)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86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et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e 10"/>
          <p:cNvSpPr/>
          <p:nvPr userDrawn="1"/>
        </p:nvSpPr>
        <p:spPr>
          <a:xfrm rot="5400000" flipH="1" flipV="1">
            <a:off x="8382722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Pentagone 10"/>
          <p:cNvSpPr/>
          <p:nvPr userDrawn="1"/>
        </p:nvSpPr>
        <p:spPr>
          <a:xfrm rot="16200000" flipH="1" flipV="1">
            <a:off x="204824" y="639253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Pentagone 10"/>
          <p:cNvSpPr/>
          <p:nvPr userDrawn="1"/>
        </p:nvSpPr>
        <p:spPr>
          <a:xfrm rot="5400000" flipH="1" flipV="1">
            <a:off x="8665257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80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7928" y="6474390"/>
            <a:ext cx="636199" cy="283523"/>
          </a:xfrm>
          <a:prstGeom prst="rect">
            <a:avLst/>
          </a:prstGeom>
        </p:spPr>
      </p:pic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6535083"/>
            <a:ext cx="1008000" cy="219807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" y="698500"/>
            <a:ext cx="3600000" cy="36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2"/>
          </p:nvPr>
        </p:nvSpPr>
        <p:spPr>
          <a:xfrm>
            <a:off x="457200" y="1016000"/>
            <a:ext cx="8229600" cy="5130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7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e 10"/>
          <p:cNvSpPr/>
          <p:nvPr userDrawn="1"/>
        </p:nvSpPr>
        <p:spPr>
          <a:xfrm rot="5400000" flipH="1" flipV="1">
            <a:off x="8382722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Pentagone 10"/>
          <p:cNvSpPr/>
          <p:nvPr userDrawn="1"/>
        </p:nvSpPr>
        <p:spPr>
          <a:xfrm rot="16200000" flipH="1" flipV="1">
            <a:off x="204824" y="639253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Pentagone 10"/>
          <p:cNvSpPr/>
          <p:nvPr userDrawn="1"/>
        </p:nvSpPr>
        <p:spPr>
          <a:xfrm rot="5400000" flipH="1" flipV="1">
            <a:off x="8665257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80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7928" y="6474390"/>
            <a:ext cx="636199" cy="283523"/>
          </a:xfrm>
          <a:prstGeom prst="rect">
            <a:avLst/>
          </a:prstGeom>
        </p:spPr>
      </p:pic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6535083"/>
            <a:ext cx="1008000" cy="219807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" y="698500"/>
            <a:ext cx="3600000" cy="36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9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e 10"/>
          <p:cNvSpPr/>
          <p:nvPr userDrawn="1"/>
        </p:nvSpPr>
        <p:spPr>
          <a:xfrm rot="5400000" flipH="1" flipV="1">
            <a:off x="8382722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Pentagone 10"/>
          <p:cNvSpPr/>
          <p:nvPr userDrawn="1"/>
        </p:nvSpPr>
        <p:spPr>
          <a:xfrm rot="16200000" flipH="1" flipV="1">
            <a:off x="204824" y="639253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Pentagone 10"/>
          <p:cNvSpPr/>
          <p:nvPr userDrawn="1"/>
        </p:nvSpPr>
        <p:spPr>
          <a:xfrm rot="5400000" flipH="1" flipV="1">
            <a:off x="8665257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80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7928" y="6474390"/>
            <a:ext cx="636199" cy="283523"/>
          </a:xfrm>
          <a:prstGeom prst="rect">
            <a:avLst/>
          </a:prstGeom>
        </p:spPr>
      </p:pic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6535083"/>
            <a:ext cx="1008000" cy="219807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" y="698500"/>
            <a:ext cx="3600000" cy="36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2"/>
          </p:nvPr>
        </p:nvSpPr>
        <p:spPr>
          <a:xfrm>
            <a:off x="4808538" y="1044575"/>
            <a:ext cx="3878262" cy="511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</a:defRPr>
            </a:lvl3pPr>
            <a:lvl4pPr>
              <a:defRPr sz="1400">
                <a:latin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3"/>
          </p:nvPr>
        </p:nvSpPr>
        <p:spPr>
          <a:xfrm>
            <a:off x="457200" y="1044575"/>
            <a:ext cx="4198938" cy="51196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73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e 10"/>
          <p:cNvSpPr/>
          <p:nvPr userDrawn="1"/>
        </p:nvSpPr>
        <p:spPr>
          <a:xfrm rot="5400000" flipH="1" flipV="1">
            <a:off x="8382722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Pentagone 10"/>
          <p:cNvSpPr/>
          <p:nvPr userDrawn="1"/>
        </p:nvSpPr>
        <p:spPr>
          <a:xfrm rot="16200000" flipH="1" flipV="1">
            <a:off x="204824" y="639253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Pentagone 10"/>
          <p:cNvSpPr/>
          <p:nvPr userDrawn="1"/>
        </p:nvSpPr>
        <p:spPr>
          <a:xfrm rot="5400000" flipH="1" flipV="1">
            <a:off x="8665257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7928" y="6474390"/>
            <a:ext cx="636199" cy="283523"/>
          </a:xfrm>
          <a:prstGeom prst="rect">
            <a:avLst/>
          </a:prstGeom>
        </p:spPr>
      </p:pic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6535083"/>
            <a:ext cx="1008000" cy="21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0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6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41338" indent="-269875" algn="l" defTabSz="4572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96938" indent="-269875" algn="l" defTabSz="4572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168400" indent="-271463" algn="l" defTabSz="4572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439863" indent="-271463" algn="l" defTabSz="4572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2485748" y="3751050"/>
            <a:ext cx="6382027" cy="10721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0" err="1" smtClean="0"/>
              <a:t>Emmenchement</a:t>
            </a:r>
            <a:r>
              <a:rPr lang="fr-FR" dirty="0" smtClean="0"/>
              <a:t>/ frettage</a:t>
            </a:r>
            <a:endParaRPr lang="fr-FR" dirty="0"/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TD-5 – 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r>
              <a:rPr lang="fr-FR" sz="1800" b="0" i="1" dirty="0" smtClean="0"/>
              <a:t>Équipe pédagogique CDIM</a:t>
            </a:r>
            <a:endParaRPr lang="fr-FR" sz="1800" b="0"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5577556"/>
            <a:ext cx="1766887" cy="128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Présentation du mécanisme : </a:t>
            </a:r>
            <a:r>
              <a:rPr lang="fr-FR" dirty="0" err="1" smtClean="0"/>
              <a:t>motoreducteur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393141" y="6356354"/>
            <a:ext cx="2895600" cy="365125"/>
          </a:xfrm>
        </p:spPr>
        <p:txBody>
          <a:bodyPr/>
          <a:lstStyle/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6" y="1078961"/>
            <a:ext cx="4993146" cy="49744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4229100" y="3333751"/>
            <a:ext cx="514350" cy="819150"/>
          </a:xfrm>
          <a:prstGeom prst="rect">
            <a:avLst/>
          </a:prstGeom>
          <a:noFill/>
          <a:ln w="57150" cap="flat" cmpd="sng" algn="ctr">
            <a:solidFill>
              <a:srgbClr val="000044">
                <a:lumMod val="50000"/>
                <a:lumOff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2449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</p:spPr>
        <p:txBody>
          <a:bodyPr/>
          <a:lstStyle/>
          <a:p>
            <a:r>
              <a:rPr lang="fr-FR" dirty="0" smtClean="0"/>
              <a:t>Rappel de CONAN: détermination pression admissible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97990" y="1032734"/>
            <a:ext cx="877707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Calcul de la pression nécessaire pour transmettre le couple et les efforts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Calcul du serrage minimum correspondant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Détermination de la pression admissible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Calcul du serrage maximal correspondant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Choix de l’ajustement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61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</p:spPr>
        <p:txBody>
          <a:bodyPr/>
          <a:lstStyle/>
          <a:p>
            <a:r>
              <a:rPr lang="fr-FR" dirty="0" smtClean="0"/>
              <a:t>Données matériau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-13" t="24764" r="63219" b="9611"/>
          <a:stretch/>
        </p:blipFill>
        <p:spPr>
          <a:xfrm>
            <a:off x="171450" y="1287560"/>
            <a:ext cx="8801100" cy="455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</p:spPr>
        <p:txBody>
          <a:bodyPr/>
          <a:lstStyle/>
          <a:p>
            <a:r>
              <a:rPr lang="fr-FR" dirty="0" smtClean="0"/>
              <a:t>Pondérations pour le calcul de la pression admissible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23" y="1570892"/>
            <a:ext cx="6901595" cy="1381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0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</p:spPr>
        <p:txBody>
          <a:bodyPr/>
          <a:lstStyle/>
          <a:p>
            <a:r>
              <a:rPr lang="fr-FR" dirty="0" smtClean="0"/>
              <a:t>Rappel : ajustements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429859"/>
              </p:ext>
            </p:extLst>
          </p:nvPr>
        </p:nvGraphicFramePr>
        <p:xfrm>
          <a:off x="788669" y="1044734"/>
          <a:ext cx="6650355" cy="33604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45179">
                  <a:extLst>
                    <a:ext uri="{9D8B030D-6E8A-4147-A177-3AD203B41FA5}">
                      <a16:colId xmlns:a16="http://schemas.microsoft.com/office/drawing/2014/main" val="508863616"/>
                    </a:ext>
                  </a:extLst>
                </a:gridCol>
                <a:gridCol w="458849">
                  <a:extLst>
                    <a:ext uri="{9D8B030D-6E8A-4147-A177-3AD203B41FA5}">
                      <a16:colId xmlns:a16="http://schemas.microsoft.com/office/drawing/2014/main" val="577828642"/>
                    </a:ext>
                  </a:extLst>
                </a:gridCol>
                <a:gridCol w="276687">
                  <a:extLst>
                    <a:ext uri="{9D8B030D-6E8A-4147-A177-3AD203B41FA5}">
                      <a16:colId xmlns:a16="http://schemas.microsoft.com/office/drawing/2014/main" val="3947405092"/>
                    </a:ext>
                  </a:extLst>
                </a:gridCol>
                <a:gridCol w="277672">
                  <a:extLst>
                    <a:ext uri="{9D8B030D-6E8A-4147-A177-3AD203B41FA5}">
                      <a16:colId xmlns:a16="http://schemas.microsoft.com/office/drawing/2014/main" val="834838850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160368172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639630617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1508258333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76042726"/>
                    </a:ext>
                  </a:extLst>
                </a:gridCol>
                <a:gridCol w="277672">
                  <a:extLst>
                    <a:ext uri="{9D8B030D-6E8A-4147-A177-3AD203B41FA5}">
                      <a16:colId xmlns:a16="http://schemas.microsoft.com/office/drawing/2014/main" val="4000324201"/>
                    </a:ext>
                  </a:extLst>
                </a:gridCol>
                <a:gridCol w="269796">
                  <a:extLst>
                    <a:ext uri="{9D8B030D-6E8A-4147-A177-3AD203B41FA5}">
                      <a16:colId xmlns:a16="http://schemas.microsoft.com/office/drawing/2014/main" val="2947279564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1906293215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1744323581"/>
                    </a:ext>
                  </a:extLst>
                </a:gridCol>
                <a:gridCol w="273734">
                  <a:extLst>
                    <a:ext uri="{9D8B030D-6E8A-4147-A177-3AD203B41FA5}">
                      <a16:colId xmlns:a16="http://schemas.microsoft.com/office/drawing/2014/main" val="534248865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1893411917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192223517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60711932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4012668522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63182966"/>
                    </a:ext>
                  </a:extLst>
                </a:gridCol>
                <a:gridCol w="390908">
                  <a:extLst>
                    <a:ext uri="{9D8B030D-6E8A-4147-A177-3AD203B41FA5}">
                      <a16:colId xmlns:a16="http://schemas.microsoft.com/office/drawing/2014/main" val="2068203270"/>
                    </a:ext>
                  </a:extLst>
                </a:gridCol>
                <a:gridCol w="582914">
                  <a:extLst>
                    <a:ext uri="{9D8B030D-6E8A-4147-A177-3AD203B41FA5}">
                      <a16:colId xmlns:a16="http://schemas.microsoft.com/office/drawing/2014/main" val="2846917530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Qualité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06747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 mm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8850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2440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4424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3800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50095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98491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94489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1620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29906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68155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0,8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83588061"/>
                  </a:ext>
                </a:extLst>
              </a:tr>
              <a:tr h="43021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1684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4646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6683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22134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1,2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28537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1 150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1 850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17269635"/>
                  </a:ext>
                </a:extLst>
              </a:tr>
              <a:tr h="25876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1 150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1 850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9483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1 150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1 850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2 900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28152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158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2,5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3 200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85021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355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3721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890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2 300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3 600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71479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1 550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4159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≤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1 550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4 000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99088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&gt; 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155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630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970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1 550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>
                          <a:effectLst/>
                        </a:rPr>
                        <a:t>2 500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-226695" algn="r">
                        <a:spcAft>
                          <a:spcPts val="0"/>
                        </a:spcAft>
                      </a:pPr>
                      <a:r>
                        <a:rPr lang="fr-FR" sz="800" kern="0" dirty="0">
                          <a:effectLst/>
                        </a:rPr>
                        <a:t>4 000</a:t>
                      </a:r>
                      <a:endParaRPr lang="fr-FR" sz="1200" kern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80736725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941161"/>
              </p:ext>
            </p:extLst>
          </p:nvPr>
        </p:nvGraphicFramePr>
        <p:xfrm>
          <a:off x="338670" y="776044"/>
          <a:ext cx="7972845" cy="5484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1750">
                  <a:extLst>
                    <a:ext uri="{9D8B030D-6E8A-4147-A177-3AD203B41FA5}">
                      <a16:colId xmlns:a16="http://schemas.microsoft.com/office/drawing/2014/main" val="401915145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2875215397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2948824298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2289265820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669055736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2944945168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1119602929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2460473315"/>
                    </a:ext>
                  </a:extLst>
                </a:gridCol>
                <a:gridCol w="361980">
                  <a:extLst>
                    <a:ext uri="{9D8B030D-6E8A-4147-A177-3AD203B41FA5}">
                      <a16:colId xmlns:a16="http://schemas.microsoft.com/office/drawing/2014/main" val="2522992469"/>
                    </a:ext>
                  </a:extLst>
                </a:gridCol>
                <a:gridCol w="477226">
                  <a:extLst>
                    <a:ext uri="{9D8B030D-6E8A-4147-A177-3AD203B41FA5}">
                      <a16:colId xmlns:a16="http://schemas.microsoft.com/office/drawing/2014/main" val="1000375265"/>
                    </a:ext>
                  </a:extLst>
                </a:gridCol>
                <a:gridCol w="436233">
                  <a:extLst>
                    <a:ext uri="{9D8B030D-6E8A-4147-A177-3AD203B41FA5}">
                      <a16:colId xmlns:a16="http://schemas.microsoft.com/office/drawing/2014/main" val="2538777906"/>
                    </a:ext>
                  </a:extLst>
                </a:gridCol>
                <a:gridCol w="436233">
                  <a:extLst>
                    <a:ext uri="{9D8B030D-6E8A-4147-A177-3AD203B41FA5}">
                      <a16:colId xmlns:a16="http://schemas.microsoft.com/office/drawing/2014/main" val="42340414"/>
                    </a:ext>
                  </a:extLst>
                </a:gridCol>
                <a:gridCol w="363527">
                  <a:extLst>
                    <a:ext uri="{9D8B030D-6E8A-4147-A177-3AD203B41FA5}">
                      <a16:colId xmlns:a16="http://schemas.microsoft.com/office/drawing/2014/main" val="1615950505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184708945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150021958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611501928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531204919"/>
                    </a:ext>
                  </a:extLst>
                </a:gridCol>
                <a:gridCol w="497336">
                  <a:extLst>
                    <a:ext uri="{9D8B030D-6E8A-4147-A177-3AD203B41FA5}">
                      <a16:colId xmlns:a16="http://schemas.microsoft.com/office/drawing/2014/main" val="2085041677"/>
                    </a:ext>
                  </a:extLst>
                </a:gridCol>
              </a:tblGrid>
              <a:tr h="283685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 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10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ARBRES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ALESAGES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213115"/>
                  </a:ext>
                </a:extLst>
              </a:tr>
              <a:tr h="283685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 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sup. (Es) 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inf. (Ei)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inf (Ei)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sup. (Es)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758790"/>
                  </a:ext>
                </a:extLst>
              </a:tr>
              <a:tr h="189123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diamètre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e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f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g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h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k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m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n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p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r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F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G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H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K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M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N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P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060879"/>
                  </a:ext>
                </a:extLst>
              </a:tr>
              <a:tr h="189123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&lt;3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76969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&gt;3 à 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4677169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6 à 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039536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&gt;10 à 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7657672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18 à 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174387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30 à 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 dirty="0">
                          <a:effectLst/>
                        </a:rPr>
                        <a:t>-26</a:t>
                      </a:r>
                      <a:endParaRPr lang="fr-FR" sz="1200" kern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5080397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50 à 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2202992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80 à 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320734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&gt;120 à 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-85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595297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&gt;180 à 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681764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&gt;250 à 315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2752799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&gt;315 à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8853927"/>
                  </a:ext>
                </a:extLst>
              </a:tr>
              <a:tr h="378247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&gt;400 à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 dirty="0">
                          <a:effectLst/>
                        </a:rPr>
                        <a:t>-68</a:t>
                      </a:r>
                      <a:endParaRPr lang="fr-FR" sz="1200" kern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76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60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0" cy="501407"/>
          </a:xfrm>
        </p:spPr>
        <p:txBody>
          <a:bodyPr/>
          <a:lstStyle/>
          <a:p>
            <a:r>
              <a:rPr lang="fr-FR" dirty="0" smtClean="0"/>
              <a:t>Rappel : ajustements 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60306"/>
              </p:ext>
            </p:extLst>
          </p:nvPr>
        </p:nvGraphicFramePr>
        <p:xfrm>
          <a:off x="1003935" y="1186021"/>
          <a:ext cx="6545580" cy="353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965">
                  <a:extLst>
                    <a:ext uri="{9D8B030D-6E8A-4147-A177-3AD203B41FA5}">
                      <a16:colId xmlns:a16="http://schemas.microsoft.com/office/drawing/2014/main" val="401915145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2875215397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948824298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289265820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669055736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944945168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1119602929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460473315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522992469"/>
                    </a:ext>
                  </a:extLst>
                </a:gridCol>
                <a:gridCol w="391795">
                  <a:extLst>
                    <a:ext uri="{9D8B030D-6E8A-4147-A177-3AD203B41FA5}">
                      <a16:colId xmlns:a16="http://schemas.microsoft.com/office/drawing/2014/main" val="1000375265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2538777906"/>
                    </a:ext>
                  </a:extLst>
                </a:gridCol>
                <a:gridCol w="358140">
                  <a:extLst>
                    <a:ext uri="{9D8B030D-6E8A-4147-A177-3AD203B41FA5}">
                      <a16:colId xmlns:a16="http://schemas.microsoft.com/office/drawing/2014/main" val="42340414"/>
                    </a:ext>
                  </a:extLst>
                </a:gridCol>
                <a:gridCol w="298450">
                  <a:extLst>
                    <a:ext uri="{9D8B030D-6E8A-4147-A177-3AD203B41FA5}">
                      <a16:colId xmlns:a16="http://schemas.microsoft.com/office/drawing/2014/main" val="1615950505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184708945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150021958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611501928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531204919"/>
                    </a:ext>
                  </a:extLst>
                </a:gridCol>
                <a:gridCol w="408305">
                  <a:extLst>
                    <a:ext uri="{9D8B030D-6E8A-4147-A177-3AD203B41FA5}">
                      <a16:colId xmlns:a16="http://schemas.microsoft.com/office/drawing/2014/main" val="20850416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 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10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ARBRES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ALESAGES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213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 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sup. (Es) 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inf. (Ei)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inf (Ei)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1200" kern="1200">
                          <a:effectLst/>
                        </a:rPr>
                        <a:t>Ecarts sup. (Es)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758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diamètre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e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f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g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h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k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m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n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p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r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s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F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G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H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K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M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N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P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060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&lt;3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76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&gt;3 à 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4677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6 à 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039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&gt;10 à 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7657672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18 à 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174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30 à 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 dirty="0">
                          <a:effectLst/>
                        </a:rPr>
                        <a:t>-26</a:t>
                      </a:r>
                      <a:endParaRPr lang="fr-FR" sz="1200" kern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5080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50 à 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2202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 80 à 120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-72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+79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320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&gt;120 à 180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-85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+108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-43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595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&gt;180 à 250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+84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681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&gt;250 à 315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-110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+98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-56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2752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&gt;315 à 400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-125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+37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+114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-21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8853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&gt;400 à 500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-135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+40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+132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+252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+68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+20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+0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-23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fr-FR" sz="800" kern="1200">
                          <a:effectLst/>
                        </a:rPr>
                        <a:t>-0</a:t>
                      </a:r>
                      <a:endParaRPr lang="fr-FR" sz="1200" kern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6695">
                        <a:spcAft>
                          <a:spcPts val="0"/>
                        </a:spcAft>
                      </a:pPr>
                      <a:r>
                        <a:rPr lang="fr-FR" sz="800" kern="1200" dirty="0">
                          <a:effectLst/>
                        </a:rPr>
                        <a:t>-68</a:t>
                      </a:r>
                      <a:endParaRPr lang="fr-FR" sz="1200" kern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76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38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Validations!!!</a:t>
            </a:r>
            <a:endParaRPr lang="fr-FR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2981726" y="1220474"/>
          <a:ext cx="3120803" cy="518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Équation" r:id="rId3" imgW="1523880" imgH="355320" progId="Equation.3">
                  <p:embed/>
                </p:oleObj>
              </mc:Choice>
              <mc:Fallback>
                <p:oleObj name="Équation" r:id="rId3" imgW="1523880" imgH="355320" progId="Equation.3">
                  <p:embed/>
                  <p:pic>
                    <p:nvPicPr>
                      <p:cNvPr id="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726" y="1220474"/>
                        <a:ext cx="3120803" cy="518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29547" y="1214240"/>
            <a:ext cx="2523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Calibri Light" panose="020F0302020204030204" pitchFamily="34" charset="0"/>
              </a:rPr>
              <a:t>Avec ri= pi  = 0  , on vérifie : </a:t>
            </a:r>
            <a:endParaRPr lang="fr-FR" dirty="0">
              <a:latin typeface="Calibri Light" panose="020F0302020204030204" pitchFamily="34" charset="0"/>
            </a:endParaRPr>
          </a:p>
        </p:txBody>
      </p:sp>
      <p:graphicFrame>
        <p:nvGraphicFramePr>
          <p:cNvPr id="10243" name="Object 18"/>
          <p:cNvGraphicFramePr>
            <a:graphicFrameLocks noChangeAspect="1"/>
          </p:cNvGraphicFramePr>
          <p:nvPr/>
        </p:nvGraphicFramePr>
        <p:xfrm>
          <a:off x="7020765" y="1252839"/>
          <a:ext cx="1671637" cy="789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Équation" r:id="rId5" imgW="749160" imgH="355320" progId="Equation.3">
                  <p:embed/>
                </p:oleObj>
              </mc:Choice>
              <mc:Fallback>
                <p:oleObj name="Équation" r:id="rId5" imgW="749160" imgH="355320" progId="Equation.3">
                  <p:embed/>
                  <p:pic>
                    <p:nvPicPr>
                      <p:cNvPr id="10243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765" y="1252839"/>
                        <a:ext cx="1671637" cy="7891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053843" y="2223257"/>
            <a:ext cx="7640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Calibri Light" panose="020F0302020204030204" pitchFamily="34" charset="0"/>
              </a:rPr>
              <a:t> attention   : on compare à la limite élastique en compression . On peut prendre en compte un coefficient de sécurité </a:t>
            </a:r>
            <a:endParaRPr lang="fr-FR" dirty="0">
              <a:latin typeface="Calibri Light" panose="020F0302020204030204" pitchFamily="34" charset="0"/>
            </a:endParaRPr>
          </a:p>
        </p:txBody>
      </p:sp>
      <p:graphicFrame>
        <p:nvGraphicFramePr>
          <p:cNvPr id="10244" name="Object 11"/>
          <p:cNvGraphicFramePr>
            <a:graphicFrameLocks noChangeAspect="1"/>
          </p:cNvGraphicFramePr>
          <p:nvPr/>
        </p:nvGraphicFramePr>
        <p:xfrm>
          <a:off x="2206171" y="4021612"/>
          <a:ext cx="5754008" cy="771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Équation" r:id="rId7" imgW="2920680" imgH="393480" progId="Equation.3">
                  <p:embed/>
                </p:oleObj>
              </mc:Choice>
              <mc:Fallback>
                <p:oleObj name="Équation" r:id="rId7" imgW="2920680" imgH="393480" progId="Equation.3">
                  <p:embed/>
                  <p:pic>
                    <p:nvPicPr>
                      <p:cNvPr id="1024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171" y="4021612"/>
                        <a:ext cx="5754008" cy="7719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14"/>
          <p:cNvGraphicFramePr>
            <a:graphicFrameLocks noChangeAspect="1"/>
          </p:cNvGraphicFramePr>
          <p:nvPr/>
        </p:nvGraphicFramePr>
        <p:xfrm>
          <a:off x="2289175" y="5099956"/>
          <a:ext cx="5716588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Équation" r:id="rId9" imgW="3657600" imgH="749160" progId="Equation.3">
                  <p:embed/>
                </p:oleObj>
              </mc:Choice>
              <mc:Fallback>
                <p:oleObj name="Équation" r:id="rId9" imgW="3657600" imgH="749160" progId="Equation.3">
                  <p:embed/>
                  <p:pic>
                    <p:nvPicPr>
                      <p:cNvPr id="1024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175" y="5099956"/>
                        <a:ext cx="5716588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493486" y="3323773"/>
            <a:ext cx="319314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+mn-lt"/>
              </a:rPr>
              <a:t>Vérification  moyeu </a:t>
            </a:r>
            <a:endParaRPr lang="fr-FR" dirty="0">
              <a:latin typeface="+mn-l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93486" y="814735"/>
            <a:ext cx="319314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+mn-lt"/>
              </a:rPr>
              <a:t>Vérification  </a:t>
            </a:r>
            <a:r>
              <a:rPr lang="fr-FR" dirty="0" smtClean="0"/>
              <a:t>arbre</a:t>
            </a:r>
            <a:r>
              <a:rPr lang="fr-FR" dirty="0" smtClean="0">
                <a:latin typeface="+mn-lt"/>
              </a:rPr>
              <a:t> </a:t>
            </a:r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614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ele-PPT-formation-2014-N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>
          <a:tailEnd type="none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Calibri Light" panose="020F03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odele_diapos_GM.pptx" id="{441EBB5F-A296-44AA-95AF-AA92C5D0F0A0}" vid="{4D03EF39-233A-4AD0-9124-F6A4D0639D5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3877</TotalTime>
  <Words>1769</Words>
  <Application>Microsoft Office PowerPoint</Application>
  <PresentationFormat>Affichage à l'écran (4:3)</PresentationFormat>
  <Paragraphs>1083</Paragraphs>
  <Slides>8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Modele-PPT-formation-2014-NF</vt:lpstr>
      <vt:lpstr>Équation</vt:lpstr>
      <vt:lpstr>Emmenchement/ frettage</vt:lpstr>
      <vt:lpstr>Présentation du mécanisme : motoreducteur</vt:lpstr>
      <vt:lpstr>Rappel de CONAN: détermination pression admissible</vt:lpstr>
      <vt:lpstr>Données matériau</vt:lpstr>
      <vt:lpstr>Pondérations pour le calcul de la pression admissible</vt:lpstr>
      <vt:lpstr>Rappel : ajustements</vt:lpstr>
      <vt:lpstr>Rappel : ajustements </vt:lpstr>
      <vt:lpstr>Validations!!!</vt:lpstr>
    </vt:vector>
  </TitlesOfParts>
  <Company>INSA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Dimensionnement roulements à rouleaux coniques</dc:title>
  <dc:creator>Adeline Bourdon</dc:creator>
  <cp:lastModifiedBy>Nadine Poncet</cp:lastModifiedBy>
  <cp:revision>99</cp:revision>
  <dcterms:created xsi:type="dcterms:W3CDTF">2017-02-01T08:38:43Z</dcterms:created>
  <dcterms:modified xsi:type="dcterms:W3CDTF">2017-03-24T09:43:50Z</dcterms:modified>
</cp:coreProperties>
</file>