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0" r:id="rId2"/>
    <p:sldId id="276" r:id="rId3"/>
    <p:sldId id="283" r:id="rId4"/>
    <p:sldId id="282" r:id="rId5"/>
    <p:sldId id="275" r:id="rId6"/>
    <p:sldId id="262" r:id="rId7"/>
    <p:sldId id="278" r:id="rId8"/>
    <p:sldId id="279" r:id="rId9"/>
    <p:sldId id="269" r:id="rId10"/>
    <p:sldId id="272" r:id="rId11"/>
    <p:sldId id="274" r:id="rId12"/>
    <p:sldId id="268" r:id="rId13"/>
    <p:sldId id="270" r:id="rId14"/>
    <p:sldId id="271" r:id="rId15"/>
    <p:sldId id="280" r:id="rId16"/>
    <p:sldId id="264" r:id="rId17"/>
    <p:sldId id="273" r:id="rId18"/>
    <p:sldId id="281" r:id="rId19"/>
    <p:sldId id="263" r:id="rId20"/>
  </p:sldIdLst>
  <p:sldSz cx="9144000" cy="5143500" type="screen16x9"/>
  <p:notesSz cx="7104063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29" userDrawn="1">
          <p15:clr>
            <a:srgbClr val="A4A3A4"/>
          </p15:clr>
        </p15:guide>
        <p15:guide id="2" pos="17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0740"/>
    <a:srgbClr val="0F4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8"/>
    <p:restoredTop sz="89511" autoAdjust="0"/>
  </p:normalViewPr>
  <p:slideViewPr>
    <p:cSldViewPr snapToGrid="0" snapToObjects="1">
      <p:cViewPr varScale="1">
        <p:scale>
          <a:sx n="126" d="100"/>
          <a:sy n="126" d="100"/>
        </p:scale>
        <p:origin x="852" y="108"/>
      </p:cViewPr>
      <p:guideLst>
        <p:guide orient="horz" pos="1229"/>
        <p:guide pos="17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918148B-A41C-724A-BB19-C694B8AA6E7E}" type="datetimeFigureOut">
              <a:rPr lang="fr-FR" smtClean="0"/>
              <a:pPr/>
              <a:t>12/11/2024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ADFF4B2-EC5A-5F44-961F-7B8CF1ED80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0296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A3B94EB-16EA-3445-A814-D54700928F30}" type="datetimeFigureOut">
              <a:rPr lang="fr-FR" smtClean="0"/>
              <a:pPr/>
              <a:t>12/11/2024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6465112-E82C-7A42-9B0E-04E99CBC5D5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50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Objectifs :</a:t>
            </a:r>
            <a:endParaRPr lang="fr-FR" baseline="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« Une autre manière » après les exemples théorique (</a:t>
            </a:r>
            <a:r>
              <a:rPr lang="fr-FR" baseline="0" dirty="0" err="1"/>
              <a:t>Material</a:t>
            </a:r>
            <a:r>
              <a:rPr lang="fr-FR" baseline="0" dirty="0"/>
              <a:t> Flow </a:t>
            </a:r>
            <a:r>
              <a:rPr lang="fr-FR" baseline="0" dirty="0" err="1"/>
              <a:t>Analysis</a:t>
            </a:r>
            <a:r>
              <a:rPr lang="fr-FR" baseline="0" dirty="0"/>
              <a:t>) et appliqués (consignes de </a:t>
            </a:r>
            <a:r>
              <a:rPr lang="fr-FR" baseline="0" dirty="0" err="1"/>
              <a:t>Rebooteille</a:t>
            </a:r>
            <a:r>
              <a:rPr lang="fr-FR" baseline="0" dirty="0"/>
              <a:t>)</a:t>
            </a:r>
            <a:br>
              <a:rPr lang="fr-FR" baseline="0" dirty="0"/>
            </a:br>
            <a:r>
              <a:rPr lang="fr-FR" baseline="0" dirty="0"/>
              <a:t>EIT : On vise à en donner une vision technique, car c’est aussi un sujet d’aménagement du territoire, donc de politique. Choisir la localisation d’un site de production est – a priori – la décision la + stratégique que peut prendre un ingénieur GI. Cette séance montre comme faire cette localisation en choisissant un site en fonction des rejets des entreprise déjà présentes, voire qui viendront à terme.</a:t>
            </a:r>
            <a:br>
              <a:rPr lang="fr-FR" baseline="0" dirty="0"/>
            </a:br>
            <a:r>
              <a:rPr lang="fr-FR" baseline="0" dirty="0"/>
              <a:t>Symbiose : Idée de copier les écosystèmes naturels pour organiser nos sociétés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Kalundborg : Benchmark reconnu par tous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76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 defTabSz="495376">
              <a:buFont typeface="Arial" panose="020B0604020202020204" pitchFamily="34" charset="0"/>
              <a:buChar char="•"/>
              <a:defRPr/>
            </a:pPr>
            <a:r>
              <a:rPr lang="fr-FR" dirty="0"/>
              <a:t>quelles ressources minérales sont </a:t>
            </a:r>
            <a:r>
              <a:rPr lang="fr-FR" i="1" dirty="0">
                <a:solidFill>
                  <a:srgbClr val="FF0000"/>
                </a:solidFill>
              </a:rPr>
              <a:t>rares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(</a:t>
            </a:r>
            <a:r>
              <a:rPr lang="fr-FR" dirty="0" err="1"/>
              <a:t>PMGs</a:t>
            </a:r>
            <a:r>
              <a:rPr lang="fr-FR" dirty="0"/>
              <a:t>, </a:t>
            </a:r>
            <a:r>
              <a:rPr lang="fr-FR" dirty="0" err="1"/>
              <a:t>REEs</a:t>
            </a:r>
            <a:r>
              <a:rPr lang="fr-FR" dirty="0"/>
              <a:t>, W, Mg…) : Quelles ressources vous souvenez-vous dans le jeu</a:t>
            </a:r>
            <a:r>
              <a:rPr lang="fr-FR" baseline="0" dirty="0"/>
              <a:t> ? En connaissez-vous d’autres (</a:t>
            </a:r>
            <a:r>
              <a:rPr lang="fr-FR" baseline="0" dirty="0" err="1"/>
              <a:t>p.e</a:t>
            </a:r>
            <a:r>
              <a:rPr lang="fr-FR" baseline="0" dirty="0"/>
              <a:t>., lithium des batteries)</a:t>
            </a:r>
          </a:p>
          <a:p>
            <a:pPr marL="185766" indent="-185766" defTabSz="495376">
              <a:buFont typeface="Arial" panose="020B0604020202020204" pitchFamily="34" charset="0"/>
              <a:buChar char="•"/>
              <a:defRPr/>
            </a:pPr>
            <a:r>
              <a:rPr lang="fr-FR" baseline="0" dirty="0"/>
              <a:t>Conflits d’usage : En connaissez-vous d’autres ? (</a:t>
            </a:r>
            <a:r>
              <a:rPr lang="fr-FR" baseline="0" dirty="0" err="1"/>
              <a:t>p.e</a:t>
            </a:r>
            <a:r>
              <a:rPr lang="fr-FR" baseline="0" dirty="0"/>
              <a:t>., terres agricoles pour produire agro-carburants, plutôt que nourriture, voire retour à une forêt)</a:t>
            </a:r>
          </a:p>
          <a:p>
            <a:pPr marL="185766" indent="-185766" defTabSz="495376">
              <a:buFont typeface="Arial" panose="020B0604020202020204" pitchFamily="34" charset="0"/>
              <a:buChar char="•"/>
              <a:defRPr/>
            </a:pPr>
            <a:r>
              <a:rPr lang="fr-FR" dirty="0" err="1"/>
              <a:t>ré-emploi</a:t>
            </a:r>
            <a:r>
              <a:rPr lang="fr-FR" dirty="0"/>
              <a:t>, réutilisation et recyclage :</a:t>
            </a:r>
            <a:r>
              <a:rPr lang="fr-FR" baseline="0" dirty="0"/>
              <a:t> Ils sont dans le bon ordre (</a:t>
            </a:r>
            <a:r>
              <a:rPr lang="fr-FR" baseline="0" dirty="0" err="1"/>
              <a:t>ré-emploi</a:t>
            </a:r>
            <a:r>
              <a:rPr lang="fr-FR" baseline="0" dirty="0"/>
              <a:t> = avant case déchet dans cycle de vie, alors que </a:t>
            </a:r>
            <a:r>
              <a:rPr lang="fr-FR" baseline="0" dirty="0" err="1"/>
              <a:t>ré-utilisation</a:t>
            </a:r>
            <a:r>
              <a:rPr lang="fr-FR" baseline="0" dirty="0"/>
              <a:t> et recyclage sont après, donc boucle + grande dans cycle de vie)</a:t>
            </a:r>
          </a:p>
          <a:p>
            <a:pPr defTabSz="495376"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094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Objectifs :</a:t>
            </a:r>
            <a:endParaRPr lang="fr-FR" baseline="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« Une autre manière » après les exemples théorique (</a:t>
            </a:r>
            <a:r>
              <a:rPr lang="fr-FR" baseline="0" dirty="0" err="1"/>
              <a:t>Material</a:t>
            </a:r>
            <a:r>
              <a:rPr lang="fr-FR" baseline="0" dirty="0"/>
              <a:t> Flow </a:t>
            </a:r>
            <a:r>
              <a:rPr lang="fr-FR" baseline="0" dirty="0" err="1"/>
              <a:t>Analysis</a:t>
            </a:r>
            <a:r>
              <a:rPr lang="fr-FR" baseline="0" dirty="0"/>
              <a:t>) et appliqués (consignes de </a:t>
            </a:r>
            <a:r>
              <a:rPr lang="fr-FR" baseline="0" dirty="0" err="1"/>
              <a:t>Rebooteille</a:t>
            </a:r>
            <a:r>
              <a:rPr lang="fr-FR" baseline="0" dirty="0"/>
              <a:t>)</a:t>
            </a:r>
            <a:br>
              <a:rPr lang="fr-FR" baseline="0" dirty="0"/>
            </a:br>
            <a:r>
              <a:rPr lang="fr-FR" baseline="0" dirty="0"/>
              <a:t>EIT : On vise à en donner une vision technique, car c’est aussi un sujet d’aménagement du territoire, donc de politique. Choisir la localisation d’un site de production est – a priori – la décision la + stratégique que peut prendre un ingénieur GI. Cette séance montre comme faire cette localisation en choisissant un site en fonction des rejets des entreprise déjà présentes, voire qui viendront à terme.</a:t>
            </a:r>
            <a:br>
              <a:rPr lang="fr-FR" baseline="0" dirty="0"/>
            </a:br>
            <a:r>
              <a:rPr lang="fr-FR" baseline="0" dirty="0"/>
              <a:t>Symbiose : Idée de copier les écosystèmes naturels pour organiser nos sociétés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Kalundborg : Benchmark reconnu par tous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2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Font typeface="+mj-lt"/>
              <a:buAutoNum type="arabicPeriod"/>
            </a:pPr>
            <a:r>
              <a:rPr lang="fr-FR" dirty="0"/>
              <a:t> </a:t>
            </a:r>
          </a:p>
          <a:p>
            <a:pPr marL="247688" indent="-247688">
              <a:buFont typeface="+mj-lt"/>
              <a:buAutoNum type="arabicPeriod"/>
            </a:pPr>
            <a:r>
              <a:rPr lang="fr-FR" dirty="0"/>
              <a:t> </a:t>
            </a:r>
          </a:p>
          <a:p>
            <a:pPr marL="247688" indent="-247688">
              <a:buFont typeface="+mj-lt"/>
              <a:buAutoNum type="arabicPeriod"/>
            </a:pPr>
            <a:r>
              <a:rPr lang="fr-FR" dirty="0"/>
              <a:t> </a:t>
            </a:r>
          </a:p>
          <a:p>
            <a:pPr marL="247688" indent="-247688">
              <a:buFont typeface="+mj-lt"/>
              <a:buAutoNum type="arabicPeriod"/>
            </a:pPr>
            <a:r>
              <a:rPr lang="fr-FR" dirty="0"/>
              <a:t> </a:t>
            </a:r>
          </a:p>
          <a:p>
            <a:pPr marL="247688" indent="-247688">
              <a:buFont typeface="+mj-lt"/>
              <a:buAutoNum type="arabicPeriod"/>
            </a:pPr>
            <a:r>
              <a:rPr lang="fr-FR" dirty="0"/>
              <a:t> </a:t>
            </a:r>
          </a:p>
          <a:p>
            <a:pPr marL="247688" indent="-247688">
              <a:buFont typeface="+mj-lt"/>
              <a:buAutoNum type="arabicPeriod"/>
            </a:pPr>
            <a:r>
              <a:rPr lang="fr-FR" dirty="0"/>
              <a:t>énergies mises en cascade = </a:t>
            </a:r>
            <a:r>
              <a:rPr lang="fr-FR" dirty="0" err="1"/>
              <a:t>p.e</a:t>
            </a:r>
            <a:r>
              <a:rPr lang="fr-FR" dirty="0"/>
              <a:t>., co-production (La cogénération est</a:t>
            </a:r>
            <a:r>
              <a:rPr lang="fr-FR" b="1" dirty="0"/>
              <a:t> la production simultanée de deux formes d’énergie différentes dans la même centrale.</a:t>
            </a:r>
            <a:r>
              <a:rPr lang="fr-FR" dirty="0"/>
              <a:t> Le cas le plus fréquent est la production simultanée d'électricité et de chaleur utile par des moteurs thermiques ou des turbines à gaz [Wikipédia]) = conséquence du</a:t>
            </a:r>
            <a:r>
              <a:rPr lang="fr-FR" baseline="0" dirty="0"/>
              <a:t> cycle de Carnot</a:t>
            </a:r>
          </a:p>
          <a:p>
            <a:pPr marL="247688" indent="-247688">
              <a:buFont typeface="+mj-lt"/>
              <a:buAutoNum type="arabicPeriod"/>
            </a:pP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2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vidéo</a:t>
            </a:r>
            <a:r>
              <a:rPr lang="fr-FR" baseline="0" dirty="0"/>
              <a:t> de l’UVED à monter dans une slide plus loin parle de </a:t>
            </a:r>
            <a:r>
              <a:rPr lang="fr-FR" b="1" baseline="0" dirty="0"/>
              <a:t>type</a:t>
            </a:r>
            <a:r>
              <a:rPr lang="fr-FR" baseline="0" dirty="0"/>
              <a:t> d’</a:t>
            </a:r>
            <a:r>
              <a:rPr lang="fr-FR" baseline="0" dirty="0" err="1"/>
              <a:t>éco-systèmes</a:t>
            </a:r>
            <a:r>
              <a:rPr lang="fr-FR" baseline="0" dirty="0"/>
              <a:t>, donc j’ai repris cette partie d’une autre vidéo de l’UVED :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Type 1 : Au début de la Vie, il y avait peu d’organismes, donc ils avaient des ressources et déchets illimités, ce qui ne leur posait pas de problème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Type 2 : Transition vers le type 3 qui est le seul véritablement durable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Type 3 : La seule entrée est le soleil, et rien ne sort du système (=tous les déchets sont recyclés)</a:t>
            </a:r>
          </a:p>
          <a:p>
            <a:pPr marL="681142" lvl="1" indent="-185766">
              <a:buFont typeface="Arial" panose="020B0604020202020204" pitchFamily="34" charset="0"/>
              <a:buChar char="•"/>
            </a:pPr>
            <a:r>
              <a:rPr lang="fr-FR" baseline="0" dirty="0"/>
              <a:t>Coprophages = consommateurs de matières fécales = bousiers, mouches et cafards</a:t>
            </a:r>
          </a:p>
          <a:p>
            <a:pPr marL="681142" lvl="1" indent="-185766">
              <a:buFont typeface="Arial" panose="020B0604020202020204" pitchFamily="34" charset="0"/>
              <a:buChar char="•"/>
            </a:pPr>
            <a:r>
              <a:rPr lang="fr-FR" dirty="0"/>
              <a:t>Les détritivores, </a:t>
            </a:r>
            <a:r>
              <a:rPr lang="fr-FR" dirty="0" err="1"/>
              <a:t>détritiphages</a:t>
            </a:r>
            <a:r>
              <a:rPr lang="fr-FR" dirty="0"/>
              <a:t> ou saprophages sont des êtres vivants, des bactéries, champignons et invertébrés lato sensu, qui se nourrissent de débris animaux, végétaux ou fongiques qui sont des </a:t>
            </a:r>
            <a:r>
              <a:rPr lang="fr-FR" dirty="0" err="1"/>
              <a:t>excrétats</a:t>
            </a:r>
            <a:r>
              <a:rPr lang="fr-FR" dirty="0"/>
              <a:t>, excréments, sont en décomposition, ou font partie de la </a:t>
            </a:r>
            <a:r>
              <a:rPr lang="fr-FR" dirty="0" err="1"/>
              <a:t>nécromasse</a:t>
            </a:r>
            <a:r>
              <a:rPr lang="fr-FR" dirty="0"/>
              <a:t>. [Wikipédia]</a:t>
            </a:r>
          </a:p>
          <a:p>
            <a:r>
              <a:rPr lang="fr-FR" dirty="0"/>
              <a:t>Le</a:t>
            </a:r>
            <a:r>
              <a:rPr lang="fr-FR" baseline="0" dirty="0"/>
              <a:t> but des éco-parcs est d’atteindre le type 2</a:t>
            </a:r>
          </a:p>
          <a:p>
            <a:r>
              <a:rPr lang="fr-FR" baseline="0" dirty="0"/>
              <a:t>De ce que j’ai compris, la Vie se serait d’abord développée sans contrainte (comme nos sociétés) jusqu’à être contrainte par les limites physiques à passer de Type 1 à Type 2 (donc, comme nos sociétés vont devoir le faire prochainement). </a:t>
            </a:r>
            <a:r>
              <a:rPr lang="fr-FR" b="1" baseline="0" dirty="0"/>
              <a:t>La Terre n’est pas un écosystème de type 3 parfait car du carbone est sorti du cycle du carbone en étant stocké sous terre sous forme de pétrole et gaz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84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proposée par le site web de l’éco-parc</a:t>
            </a:r>
            <a:r>
              <a:rPr lang="fr-FR" baseline="0" dirty="0"/>
              <a:t> de Kalundborg. Historiquement, tout est parti de la centrale électrique d’</a:t>
            </a:r>
            <a:r>
              <a:rPr lang="fr-FR" baseline="0" dirty="0" err="1"/>
              <a:t>Asnaes</a:t>
            </a:r>
            <a:r>
              <a:rPr lang="fr-FR" baseline="0" dirty="0"/>
              <a:t>. Développement par ajouts successifs NON  </a:t>
            </a:r>
            <a:r>
              <a:rPr lang="fr-FR" baseline="0" dirty="0" err="1"/>
              <a:t>PLANIFIéS</a:t>
            </a:r>
            <a:r>
              <a:rPr lang="fr-FR" baseline="0" dirty="0"/>
              <a:t> en vue de minimiser des coûts économiques par l’utilisation des déchets des entreprises voisines.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335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J’ai présenté comme cela pour voir s’il y avait une</a:t>
            </a:r>
            <a:r>
              <a:rPr lang="fr-FR" baseline="0" dirty="0"/>
              <a:t> croissance exponentielle des ajouts de liens inter-entreprises, et ça semble le cas : peu d’amélioration au début, puis de + en +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293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vidéo</a:t>
            </a:r>
            <a:r>
              <a:rPr lang="fr-FR" baseline="0" dirty="0"/>
              <a:t> qui parle de types d’écosystème. En cas d’indisponibilité d’internet, j’ai téléchargé cette vidéo dans '</a:t>
            </a:r>
            <a:r>
              <a:rPr lang="fr-FR" baseline="0" dirty="0" err="1"/>
              <a:t>NextCloud</a:t>
            </a:r>
            <a:r>
              <a:rPr lang="fr-FR" baseline="0" dirty="0"/>
              <a:t>/</a:t>
            </a:r>
            <a:r>
              <a:rPr lang="fr-FR" baseline="0" dirty="0" err="1"/>
              <a:t>Labech_Industrial_ecology_circular</a:t>
            </a:r>
            <a:r>
              <a:rPr lang="fr-FR" baseline="0" dirty="0"/>
              <a:t>/2022-23/11 </a:t>
            </a:r>
            <a:r>
              <a:rPr lang="fr-FR" baseline="0" dirty="0" err="1"/>
              <a:t>Ecoparcs</a:t>
            </a:r>
            <a:r>
              <a:rPr lang="fr-FR" baseline="0" dirty="0"/>
              <a:t>/Symbioses industrielles et parcs </a:t>
            </a:r>
            <a:r>
              <a:rPr lang="fr-FR" baseline="0" dirty="0" err="1"/>
              <a:t>éco-industriels</a:t>
            </a:r>
            <a:r>
              <a:rPr lang="fr-FR" baseline="0" dirty="0"/>
              <a:t> la symbiose de Kalundborg.mp4'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569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J’ai retiré le nb de pages pour éviter que les élèves choisissent selon la longueur. Les 6 docs font 3 pages, sauf Suède et Allemagne (2 pages) et R-U (4 pages)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79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7" y="-16446"/>
            <a:ext cx="7125462" cy="4533138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rgbClr val="000000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Pentagone 10"/>
          <p:cNvSpPr/>
          <p:nvPr userDrawn="1"/>
        </p:nvSpPr>
        <p:spPr>
          <a:xfrm rot="16200000">
            <a:off x="4886505" y="-974341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46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osange 11"/>
          <p:cNvSpPr/>
          <p:nvPr userDrawn="1"/>
        </p:nvSpPr>
        <p:spPr>
          <a:xfrm>
            <a:off x="6182688" y="-29253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38"/>
          <p:cNvSpPr/>
          <p:nvPr userDrawn="1"/>
        </p:nvSpPr>
        <p:spPr>
          <a:xfrm rot="16200000">
            <a:off x="7020500" y="344602"/>
            <a:ext cx="2063438" cy="2183562"/>
          </a:xfrm>
          <a:prstGeom prst="triangle">
            <a:avLst/>
          </a:prstGeom>
          <a:gradFill flip="none" rotWithShape="1">
            <a:gsLst>
              <a:gs pos="100000">
                <a:srgbClr val="6E0740"/>
              </a:gs>
              <a:gs pos="0">
                <a:srgbClr val="FFFFFF">
                  <a:alpha val="17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09"/>
            <a:ext cx="417704" cy="3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712367"/>
            <a:ext cx="8229600" cy="857250"/>
          </a:xfrm>
        </p:spPr>
        <p:txBody>
          <a:bodyPr>
            <a:normAutofit/>
          </a:bodyPr>
          <a:lstStyle>
            <a:lvl1pPr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683568" y="2625756"/>
            <a:ext cx="7772400" cy="5400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500" b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0" cap="none" spc="0" normalizeH="0" baseline="0" noProof="0">
                <a:ln>
                  <a:noFill/>
                </a:ln>
                <a:solidFill>
                  <a:srgbClr val="5F5E5E">
                    <a:tint val="75000"/>
                  </a:srgbClr>
                </a:solidFill>
                <a:effectLst/>
                <a:uLnTx/>
                <a:uFillTx/>
              </a:rPr>
              <a:t>Cliquez pour modifier les styles du texte du masque</a:t>
            </a:r>
          </a:p>
        </p:txBody>
      </p:sp>
      <p:sp>
        <p:nvSpPr>
          <p:cNvPr id="24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6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005331"/>
            <a:ext cx="8229600" cy="3589292"/>
          </a:xfrm>
        </p:spPr>
        <p:txBody>
          <a:bodyPr/>
          <a:lstStyle>
            <a:lvl1pPr>
              <a:defRPr sz="1200">
                <a:latin typeface="Arial"/>
                <a:cs typeface="Arial"/>
              </a:defRPr>
            </a:lvl1pPr>
            <a:lvl2pPr marL="557213" indent="-214313">
              <a:buFont typeface="Arial"/>
              <a:buChar char="•"/>
              <a:defRPr sz="1200">
                <a:latin typeface="Arial"/>
                <a:cs typeface="Arial"/>
              </a:defRPr>
            </a:lvl2pPr>
            <a:lvl3pPr marL="857250" indent="-171450">
              <a:buFont typeface="Arial"/>
              <a:buChar char="•"/>
              <a:defRPr sz="1200">
                <a:latin typeface="Arial"/>
                <a:cs typeface="Arial"/>
              </a:defRPr>
            </a:lvl3pPr>
            <a:lvl4pPr marL="1200150" indent="-171450">
              <a:buFont typeface="Arial"/>
              <a:buChar char="•"/>
              <a:defRPr sz="1200">
                <a:latin typeface="Arial"/>
                <a:cs typeface="Arial"/>
              </a:defRPr>
            </a:lvl4pPr>
            <a:lvl5pPr marL="1543050" indent="-171450">
              <a:buFont typeface="Arial"/>
              <a:buChar char="•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ITEM1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382005" y="255175"/>
            <a:ext cx="8229600" cy="211550"/>
          </a:xfrm>
        </p:spPr>
        <p:txBody>
          <a:bodyPr tIns="0" rIns="0" bIns="0">
            <a:normAutofit/>
          </a:bodyPr>
          <a:lstStyle>
            <a:lvl1pPr algn="l">
              <a:defRPr sz="135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57200" y="522833"/>
            <a:ext cx="3600000" cy="27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23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843558"/>
            <a:ext cx="4038600" cy="3942438"/>
          </a:xfrm>
        </p:spPr>
        <p:txBody>
          <a:bodyPr/>
          <a:lstStyle>
            <a:lvl1pPr marL="0" indent="0">
              <a:buNone/>
              <a:defRPr sz="1200" b="0">
                <a:solidFill>
                  <a:srgbClr val="6E0740"/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125"/>
            </a:lvl2pPr>
            <a:lvl3pPr>
              <a:defRPr sz="9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2"/>
          </p:nvPr>
        </p:nvSpPr>
        <p:spPr>
          <a:xfrm>
            <a:off x="4644008" y="843558"/>
            <a:ext cx="4038600" cy="3942438"/>
          </a:xfrm>
        </p:spPr>
        <p:txBody>
          <a:bodyPr/>
          <a:lstStyle>
            <a:lvl1pPr marL="0" indent="0">
              <a:buNone/>
              <a:defRPr sz="1200" b="0">
                <a:solidFill>
                  <a:srgbClr val="6E0740"/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125"/>
            </a:lvl2pPr>
            <a:lvl3pPr>
              <a:defRPr sz="9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2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382005" y="255175"/>
            <a:ext cx="8229600" cy="211550"/>
          </a:xfrm>
        </p:spPr>
        <p:txBody>
          <a:bodyPr tIns="0" rIns="0" bIns="0">
            <a:normAutofit/>
          </a:bodyPr>
          <a:lstStyle>
            <a:lvl1pPr algn="l">
              <a:defRPr sz="135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57200" y="522833"/>
            <a:ext cx="3600000" cy="27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62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67544" y="681540"/>
            <a:ext cx="4040188" cy="47982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 b="1">
                <a:solidFill>
                  <a:srgbClr val="7F7F7F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167594"/>
            <a:ext cx="4040188" cy="3672408"/>
          </a:xfrm>
        </p:spPr>
        <p:txBody>
          <a:bodyPr/>
          <a:lstStyle>
            <a:lvl1pPr>
              <a:defRPr sz="1500"/>
            </a:lvl1pPr>
            <a:lvl2pPr>
              <a:defRPr sz="1125"/>
            </a:lvl2pPr>
            <a:lvl3pPr>
              <a:defRPr sz="9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9" y="681540"/>
            <a:ext cx="4041775" cy="47982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 b="1">
                <a:solidFill>
                  <a:srgbClr val="7F7F7F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167594"/>
            <a:ext cx="4041775" cy="3672408"/>
          </a:xfrm>
        </p:spPr>
        <p:txBody>
          <a:bodyPr/>
          <a:lstStyle>
            <a:lvl1pPr>
              <a:defRPr sz="1500"/>
            </a:lvl1pPr>
            <a:lvl2pPr>
              <a:defRPr sz="1125"/>
            </a:lvl2pPr>
            <a:lvl3pPr>
              <a:defRPr sz="9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5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382005" y="255175"/>
            <a:ext cx="8229600" cy="211550"/>
          </a:xfrm>
        </p:spPr>
        <p:txBody>
          <a:bodyPr tIns="0" rIns="0" bIns="0">
            <a:normAutofit/>
          </a:bodyPr>
          <a:lstStyle>
            <a:lvl1pPr algn="l">
              <a:defRPr sz="135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457200" y="522833"/>
            <a:ext cx="3600000" cy="27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7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90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3575050" y="648108"/>
            <a:ext cx="5111750" cy="3964279"/>
          </a:xfrm>
        </p:spPr>
        <p:txBody>
          <a:bodyPr/>
          <a:lstStyle>
            <a:lvl1pPr marL="0" indent="0">
              <a:buNone/>
              <a:defRPr sz="1500"/>
            </a:lvl1pPr>
            <a:lvl2pPr marL="557213" indent="-214313">
              <a:buFont typeface="Arial" panose="020B0604020202020204" pitchFamily="34" charset="0"/>
              <a:buChar char="•"/>
              <a:defRPr sz="1125"/>
            </a:lvl2pPr>
            <a:lvl3pPr>
              <a:defRPr sz="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643914"/>
            <a:ext cx="3008313" cy="3968472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>
                <a:solidFill>
                  <a:srgbClr val="6E074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Deuxième niveau</a:t>
            </a:r>
          </a:p>
        </p:txBody>
      </p:sp>
      <p:sp>
        <p:nvSpPr>
          <p:cNvPr id="22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382005" y="255175"/>
            <a:ext cx="8229600" cy="211550"/>
          </a:xfrm>
        </p:spPr>
        <p:txBody>
          <a:bodyPr tIns="0" rIns="0" bIns="0">
            <a:normAutofit/>
          </a:bodyPr>
          <a:lstStyle>
            <a:lvl1pPr algn="l">
              <a:defRPr sz="135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57200" y="522833"/>
            <a:ext cx="3600000" cy="27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2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6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31" y="162704"/>
            <a:ext cx="6578058" cy="4184885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rgbClr val="000000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8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Pentagone 10"/>
          <p:cNvSpPr/>
          <p:nvPr userDrawn="1"/>
        </p:nvSpPr>
        <p:spPr>
          <a:xfrm rot="16200000">
            <a:off x="4886505" y="-974341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46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Losange 11"/>
          <p:cNvSpPr/>
          <p:nvPr userDrawn="1"/>
        </p:nvSpPr>
        <p:spPr>
          <a:xfrm>
            <a:off x="6182688" y="-29253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Triangle isocèle 38"/>
          <p:cNvSpPr/>
          <p:nvPr userDrawn="1"/>
        </p:nvSpPr>
        <p:spPr>
          <a:xfrm rot="16200000">
            <a:off x="7020500" y="344602"/>
            <a:ext cx="2063438" cy="2183562"/>
          </a:xfrm>
          <a:prstGeom prst="triangle">
            <a:avLst/>
          </a:prstGeom>
          <a:gradFill flip="none" rotWithShape="1">
            <a:gsLst>
              <a:gs pos="100000">
                <a:srgbClr val="6E0740"/>
              </a:gs>
              <a:gs pos="0">
                <a:srgbClr val="FFFFFF">
                  <a:alpha val="17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09"/>
            <a:ext cx="417704" cy="3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0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22" y="172087"/>
            <a:ext cx="7222977" cy="4595176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rgbClr val="000000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2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Pentagone 10"/>
          <p:cNvSpPr/>
          <p:nvPr userDrawn="1"/>
        </p:nvSpPr>
        <p:spPr>
          <a:xfrm rot="16200000">
            <a:off x="4886505" y="-950165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46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osange 11"/>
          <p:cNvSpPr/>
          <p:nvPr userDrawn="1"/>
        </p:nvSpPr>
        <p:spPr>
          <a:xfrm>
            <a:off x="6182688" y="-11796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38"/>
          <p:cNvSpPr/>
          <p:nvPr userDrawn="1"/>
        </p:nvSpPr>
        <p:spPr>
          <a:xfrm rot="16200000">
            <a:off x="7020500" y="344602"/>
            <a:ext cx="2063438" cy="2183562"/>
          </a:xfrm>
          <a:prstGeom prst="triangle">
            <a:avLst/>
          </a:prstGeom>
          <a:gradFill flip="none" rotWithShape="1">
            <a:gsLst>
              <a:gs pos="100000">
                <a:srgbClr val="6E0740"/>
              </a:gs>
              <a:gs pos="0">
                <a:srgbClr val="FFFFFF">
                  <a:alpha val="17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09"/>
            <a:ext cx="417704" cy="3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1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30"/>
            <a:ext cx="9144000" cy="5143500"/>
          </a:xfrm>
          <a:prstGeom prst="rect">
            <a:avLst/>
          </a:prstGeom>
        </p:spPr>
      </p:pic>
      <p:sp>
        <p:nvSpPr>
          <p:cNvPr id="1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1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1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Pentagone 10"/>
          <p:cNvSpPr/>
          <p:nvPr userDrawn="1"/>
        </p:nvSpPr>
        <p:spPr>
          <a:xfrm rot="16200000">
            <a:off x="4886505" y="-950165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42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Losange 11"/>
          <p:cNvSpPr/>
          <p:nvPr userDrawn="1"/>
        </p:nvSpPr>
        <p:spPr>
          <a:xfrm>
            <a:off x="6182688" y="6530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riangle isocèle 38"/>
          <p:cNvSpPr/>
          <p:nvPr userDrawn="1"/>
        </p:nvSpPr>
        <p:spPr>
          <a:xfrm rot="16200000">
            <a:off x="7020500" y="380385"/>
            <a:ext cx="2063438" cy="2183562"/>
          </a:xfrm>
          <a:prstGeom prst="triangle">
            <a:avLst/>
          </a:prstGeom>
          <a:gradFill flip="none" rotWithShape="1">
            <a:gsLst>
              <a:gs pos="0">
                <a:srgbClr val="6E0740">
                  <a:alpha val="53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" y="6530"/>
            <a:ext cx="9144000" cy="51435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Pentagone 10"/>
          <p:cNvSpPr/>
          <p:nvPr userDrawn="1"/>
        </p:nvSpPr>
        <p:spPr>
          <a:xfrm rot="16200000">
            <a:off x="4876458" y="-826848"/>
            <a:ext cx="3467395" cy="5090920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/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osange 11"/>
          <p:cNvSpPr/>
          <p:nvPr userDrawn="1"/>
        </p:nvSpPr>
        <p:spPr>
          <a:xfrm>
            <a:off x="6303258" y="-15086"/>
            <a:ext cx="2855004" cy="2005773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  <a:gd name="connsiteX0" fmla="*/ 0 w 2972909"/>
              <a:gd name="connsiteY0" fmla="*/ 560489 h 2005773"/>
              <a:gd name="connsiteX1" fmla="*/ 1192002 w 2972909"/>
              <a:gd name="connsiteY1" fmla="*/ 0 h 2005773"/>
              <a:gd name="connsiteX2" fmla="*/ 2972909 w 2972909"/>
              <a:gd name="connsiteY2" fmla="*/ 7095 h 2005773"/>
              <a:gd name="connsiteX3" fmla="*/ 2966647 w 2972909"/>
              <a:gd name="connsiteY3" fmla="*/ 2005770 h 2005773"/>
              <a:gd name="connsiteX4" fmla="*/ 0 w 2972909"/>
              <a:gd name="connsiteY4" fmla="*/ 560489 h 20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09" h="2005773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59552" y="2008134"/>
                  <a:pt x="2966647" y="2005770"/>
                </a:cubicBezTo>
                <a:cubicBezTo>
                  <a:pt x="2973742" y="2003406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89000"/>
                </a:schemeClr>
              </a:gs>
              <a:gs pos="10000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38"/>
          <p:cNvSpPr/>
          <p:nvPr userDrawn="1"/>
        </p:nvSpPr>
        <p:spPr>
          <a:xfrm rot="16200000">
            <a:off x="6995685" y="369417"/>
            <a:ext cx="2113068" cy="2183562"/>
          </a:xfrm>
          <a:prstGeom prst="triangle">
            <a:avLst>
              <a:gd name="adj" fmla="val 52668"/>
            </a:avLst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33"/>
          <p:cNvSpPr/>
          <p:nvPr userDrawn="1"/>
        </p:nvSpPr>
        <p:spPr>
          <a:xfrm rot="5400000">
            <a:off x="-5928" y="1803458"/>
            <a:ext cx="2624162" cy="2612303"/>
          </a:xfrm>
          <a:prstGeom prst="triangle">
            <a:avLst>
              <a:gd name="adj" fmla="val 41374"/>
            </a:avLst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riangle isocèle 33"/>
          <p:cNvSpPr/>
          <p:nvPr userDrawn="1"/>
        </p:nvSpPr>
        <p:spPr>
          <a:xfrm rot="5400000">
            <a:off x="-6657" y="845945"/>
            <a:ext cx="2946467" cy="2933151"/>
          </a:xfrm>
          <a:prstGeom prst="triangle">
            <a:avLst>
              <a:gd name="adj" fmla="val 41374"/>
            </a:avLst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0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" y="6530"/>
            <a:ext cx="9144000" cy="5143500"/>
          </a:xfrm>
          <a:prstGeom prst="rect">
            <a:avLst/>
          </a:prstGeom>
        </p:spPr>
      </p:pic>
      <p:sp>
        <p:nvSpPr>
          <p:cNvPr id="32" name="Pentagone 10"/>
          <p:cNvSpPr/>
          <p:nvPr userDrawn="1"/>
        </p:nvSpPr>
        <p:spPr>
          <a:xfrm rot="16200000">
            <a:off x="4886505" y="-950165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55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osange 11"/>
          <p:cNvSpPr/>
          <p:nvPr userDrawn="1"/>
        </p:nvSpPr>
        <p:spPr>
          <a:xfrm>
            <a:off x="6182688" y="0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38"/>
          <p:cNvSpPr/>
          <p:nvPr userDrawn="1"/>
        </p:nvSpPr>
        <p:spPr>
          <a:xfrm rot="16200000">
            <a:off x="7020500" y="380385"/>
            <a:ext cx="2063438" cy="2183562"/>
          </a:xfrm>
          <a:prstGeom prst="triangle">
            <a:avLst/>
          </a:prstGeom>
          <a:gradFill flip="none" rotWithShape="1">
            <a:gsLst>
              <a:gs pos="0">
                <a:srgbClr val="6E0740">
                  <a:alpha val="53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Pentagone 10"/>
          <p:cNvSpPr/>
          <p:nvPr userDrawn="1"/>
        </p:nvSpPr>
        <p:spPr>
          <a:xfrm rot="16200000">
            <a:off x="4886505" y="-950165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64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osange 11"/>
          <p:cNvSpPr/>
          <p:nvPr userDrawn="1"/>
        </p:nvSpPr>
        <p:spPr>
          <a:xfrm>
            <a:off x="6182688" y="6530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38"/>
          <p:cNvSpPr/>
          <p:nvPr userDrawn="1"/>
        </p:nvSpPr>
        <p:spPr>
          <a:xfrm rot="16200000">
            <a:off x="7020500" y="380385"/>
            <a:ext cx="2063438" cy="2183562"/>
          </a:xfrm>
          <a:prstGeom prst="triangle">
            <a:avLst/>
          </a:prstGeom>
          <a:gradFill flip="none" rotWithShape="1">
            <a:gsLst>
              <a:gs pos="0">
                <a:srgbClr val="6E0740">
                  <a:alpha val="53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Pentagone 10"/>
          <p:cNvSpPr/>
          <p:nvPr userDrawn="1"/>
        </p:nvSpPr>
        <p:spPr>
          <a:xfrm rot="16200000">
            <a:off x="4747135" y="-1089535"/>
            <a:ext cx="3318945" cy="549801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/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osange 11"/>
          <p:cNvSpPr/>
          <p:nvPr userDrawn="1"/>
        </p:nvSpPr>
        <p:spPr>
          <a:xfrm>
            <a:off x="6040056" y="-1"/>
            <a:ext cx="3107924" cy="2010427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  <a:gd name="connsiteX0" fmla="*/ 0 w 2972928"/>
              <a:gd name="connsiteY0" fmla="*/ 560489 h 1936880"/>
              <a:gd name="connsiteX1" fmla="*/ 1286109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  <a:gd name="connsiteX0" fmla="*/ 0 w 2972909"/>
              <a:gd name="connsiteY0" fmla="*/ 560489 h 1918946"/>
              <a:gd name="connsiteX1" fmla="*/ 1286109 w 2972909"/>
              <a:gd name="connsiteY1" fmla="*/ 0 h 1918946"/>
              <a:gd name="connsiteX2" fmla="*/ 2972909 w 2972909"/>
              <a:gd name="connsiteY2" fmla="*/ 7095 h 1918946"/>
              <a:gd name="connsiteX3" fmla="*/ 2966919 w 2972909"/>
              <a:gd name="connsiteY3" fmla="*/ 1918943 h 1918946"/>
              <a:gd name="connsiteX4" fmla="*/ 0 w 2972909"/>
              <a:gd name="connsiteY4" fmla="*/ 560489 h 191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09" h="1918946">
                <a:moveTo>
                  <a:pt x="0" y="560489"/>
                </a:moveTo>
                <a:lnTo>
                  <a:pt x="1286109" y="0"/>
                </a:lnTo>
                <a:lnTo>
                  <a:pt x="2972909" y="7095"/>
                </a:lnTo>
                <a:cubicBezTo>
                  <a:pt x="2972909" y="650356"/>
                  <a:pt x="2959824" y="1921307"/>
                  <a:pt x="2966919" y="1918943"/>
                </a:cubicBezTo>
                <a:cubicBezTo>
                  <a:pt x="2974014" y="1916579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47000"/>
                </a:schemeClr>
              </a:gs>
              <a:gs pos="10000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38"/>
          <p:cNvSpPr/>
          <p:nvPr userDrawn="1"/>
        </p:nvSpPr>
        <p:spPr>
          <a:xfrm rot="16200000">
            <a:off x="6708692" y="248472"/>
            <a:ext cx="2369853" cy="2523995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33"/>
          <p:cNvSpPr/>
          <p:nvPr userDrawn="1"/>
        </p:nvSpPr>
        <p:spPr>
          <a:xfrm rot="5400000">
            <a:off x="96909" y="1700621"/>
            <a:ext cx="2468592" cy="2662408"/>
          </a:xfrm>
          <a:custGeom>
            <a:avLst/>
            <a:gdLst>
              <a:gd name="connsiteX0" fmla="*/ 0 w 2468592"/>
              <a:gd name="connsiteY0" fmla="*/ 2612303 h 2612303"/>
              <a:gd name="connsiteX1" fmla="*/ 1234296 w 2468592"/>
              <a:gd name="connsiteY1" fmla="*/ 0 h 2612303"/>
              <a:gd name="connsiteX2" fmla="*/ 2468592 w 2468592"/>
              <a:gd name="connsiteY2" fmla="*/ 2612303 h 2612303"/>
              <a:gd name="connsiteX3" fmla="*/ 0 w 2468592"/>
              <a:gd name="connsiteY3" fmla="*/ 2612303 h 2612303"/>
              <a:gd name="connsiteX0" fmla="*/ 0 w 2468592"/>
              <a:gd name="connsiteY0" fmla="*/ 2681197 h 2681197"/>
              <a:gd name="connsiteX1" fmla="*/ 1221770 w 2468592"/>
              <a:gd name="connsiteY1" fmla="*/ 0 h 2681197"/>
              <a:gd name="connsiteX2" fmla="*/ 2468592 w 2468592"/>
              <a:gd name="connsiteY2" fmla="*/ 2681197 h 2681197"/>
              <a:gd name="connsiteX3" fmla="*/ 0 w 2468592"/>
              <a:gd name="connsiteY3" fmla="*/ 2681197 h 2681197"/>
              <a:gd name="connsiteX0" fmla="*/ 0 w 2468592"/>
              <a:gd name="connsiteY0" fmla="*/ 2662408 h 2662408"/>
              <a:gd name="connsiteX1" fmla="*/ 1209244 w 2468592"/>
              <a:gd name="connsiteY1" fmla="*/ 0 h 2662408"/>
              <a:gd name="connsiteX2" fmla="*/ 2468592 w 2468592"/>
              <a:gd name="connsiteY2" fmla="*/ 2662408 h 2662408"/>
              <a:gd name="connsiteX3" fmla="*/ 0 w 2468592"/>
              <a:gd name="connsiteY3" fmla="*/ 2662408 h 266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592" h="2662408">
                <a:moveTo>
                  <a:pt x="0" y="2662408"/>
                </a:moveTo>
                <a:lnTo>
                  <a:pt x="1209244" y="0"/>
                </a:lnTo>
                <a:lnTo>
                  <a:pt x="2468592" y="2662408"/>
                </a:lnTo>
                <a:lnTo>
                  <a:pt x="0" y="2662408"/>
                </a:lnTo>
                <a:close/>
              </a:path>
            </a:pathLst>
          </a:cu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sp>
        <p:nvSpPr>
          <p:cNvPr id="32" name="Pentagone 10"/>
          <p:cNvSpPr/>
          <p:nvPr userDrawn="1"/>
        </p:nvSpPr>
        <p:spPr>
          <a:xfrm rot="16200000">
            <a:off x="4857069" y="-932077"/>
            <a:ext cx="3377818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55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Losange 11"/>
          <p:cNvSpPr/>
          <p:nvPr userDrawn="1"/>
        </p:nvSpPr>
        <p:spPr>
          <a:xfrm>
            <a:off x="6438378" y="-11348"/>
            <a:ext cx="271723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Triangle isocèle 38"/>
          <p:cNvSpPr/>
          <p:nvPr userDrawn="1"/>
        </p:nvSpPr>
        <p:spPr>
          <a:xfrm rot="16200000">
            <a:off x="6792975" y="373949"/>
            <a:ext cx="2284528" cy="2417523"/>
          </a:xfrm>
          <a:prstGeom prst="triangle">
            <a:avLst/>
          </a:prstGeom>
          <a:gradFill flip="none" rotWithShape="1">
            <a:gsLst>
              <a:gs pos="0">
                <a:srgbClr val="6E0740">
                  <a:alpha val="53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2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20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2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81" r:id="rId10"/>
    <p:sldLayoutId id="2147483650" r:id="rId11"/>
    <p:sldLayoutId id="2147483677" r:id="rId12"/>
    <p:sldLayoutId id="2147483678" r:id="rId13"/>
    <p:sldLayoutId id="2147483679" r:id="rId14"/>
    <p:sldLayoutId id="2147483680" r:id="rId15"/>
  </p:sldLayoutIdLst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ved.fr/fiche/parcours/economie-circulaire-et-innovation/9#sequenc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youtu.be/39nbiVcGdNc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openedition.org/developpementdurable/18088" TargetMode="Externa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-campus.fr/fr/cours/economie-circulaire-et-innovation/" TargetMode="External"/><Relationship Id="rId2" Type="http://schemas.openxmlformats.org/officeDocument/2006/relationships/hyperlink" Target="https://www.uved.fr/production-et-coordination-de-mooc/mooc-economie-circulaire-et-innovation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developpementdurable.revues.org/" TargetMode="External"/><Relationship Id="rId4" Type="http://schemas.openxmlformats.org/officeDocument/2006/relationships/hyperlink" Target="https://www.uved.fr/production-et-coordination-de-mooc/mooc-biodiversit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9nbiVcGdN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uved.fr/fiche/parcours/economie-circulaire-et-innovation/13/approfondi#sequen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ed.fr/fiche/parcours/economie-circulaire-et-innovation/13/approfondi#sequenc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AeE2Ki99bf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symbiosis.dk/wp-content/uploads/2022/01/sitemap_1920x1080_uk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2708275" y="4100494"/>
            <a:ext cx="6229984" cy="512081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6&amp;7. Eco-parcs (écologie industrielle et territoriale) : Kalundborg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ctrTitle"/>
          </p:nvPr>
        </p:nvSpPr>
        <p:spPr>
          <a:xfrm>
            <a:off x="2708274" y="3443220"/>
            <a:ext cx="6229985" cy="657274"/>
          </a:xfrm>
        </p:spPr>
        <p:txBody>
          <a:bodyPr>
            <a:normAutofit fontScale="90000"/>
          </a:bodyPr>
          <a:lstStyle/>
          <a:p>
            <a:pPr>
              <a:tabLst>
                <a:tab pos="6011863" algn="r"/>
              </a:tabLst>
            </a:pPr>
            <a:r>
              <a:rPr lang="fr-FR" dirty="0"/>
              <a:t>Ecologie industrielle et économie circulaire GI-4-S2-EC-EIE 	2024-25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312820" y="4578043"/>
            <a:ext cx="8196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[Royer M. (2017) « Limites technologiques de l’économie circulaire », In « Le développement durable à découvert », Chap. IV-19]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17" y="16079"/>
            <a:ext cx="4424766" cy="46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0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1107654" y="4578043"/>
            <a:ext cx="740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</a:t>
            </a:r>
            <a:r>
              <a:rPr lang="en-US" sz="1200" dirty="0" err="1"/>
              <a:t>Chertow</a:t>
            </a:r>
            <a:r>
              <a:rPr lang="en-US" sz="1200" dirty="0"/>
              <a:t> M. &amp; </a:t>
            </a:r>
            <a:r>
              <a:rPr lang="en-US" sz="1200" dirty="0" err="1"/>
              <a:t>Ehrenfeld</a:t>
            </a:r>
            <a:r>
              <a:rPr lang="en-US" sz="1200" dirty="0"/>
              <a:t> J.</a:t>
            </a:r>
            <a:r>
              <a:rPr lang="fr-FR" sz="1200" dirty="0"/>
              <a:t> (2012) « </a:t>
            </a:r>
            <a:r>
              <a:rPr lang="en-US" sz="1200" dirty="0"/>
              <a:t>Organizing Self-Organizing Systems – Toward a Theory of Industrial Symbiosis</a:t>
            </a:r>
            <a:r>
              <a:rPr lang="fr-FR" sz="1200"/>
              <a:t> »,</a:t>
            </a:r>
            <a:br>
              <a:rPr lang="fr-FR" sz="1200"/>
            </a:br>
            <a:r>
              <a:rPr lang="fr-FR" sz="1200"/>
              <a:t>J</a:t>
            </a:r>
            <a:r>
              <a:rPr lang="fr-FR" sz="1200" dirty="0"/>
              <a:t>. 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16(1):13-27]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08" y="0"/>
            <a:ext cx="6112742" cy="45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de Kalundborg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3862" y="4636182"/>
            <a:ext cx="743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</a:t>
            </a:r>
            <a:r>
              <a:rPr lang="fr-FR" sz="1200" dirty="0" err="1"/>
              <a:t>Ehrenfeld</a:t>
            </a:r>
            <a:r>
              <a:rPr lang="fr-FR" sz="1200" dirty="0"/>
              <a:t> J. &amp; </a:t>
            </a:r>
            <a:r>
              <a:rPr lang="fr-FR" sz="1200" dirty="0" err="1"/>
              <a:t>Gerder</a:t>
            </a:r>
            <a:r>
              <a:rPr lang="fr-FR" sz="1200" dirty="0"/>
              <a:t> N. (1997) « 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in Practice – The Evolution of </a:t>
            </a:r>
            <a:r>
              <a:rPr lang="fr-FR" sz="1200" dirty="0" err="1"/>
              <a:t>Interdependence</a:t>
            </a:r>
            <a:r>
              <a:rPr lang="fr-FR" sz="1200" dirty="0"/>
              <a:t> at Kalundborg »,</a:t>
            </a:r>
            <a:br>
              <a:rPr lang="fr-FR" sz="1200" dirty="0"/>
            </a:br>
            <a:r>
              <a:rPr lang="fr-FR" sz="1200" dirty="0"/>
              <a:t>Table 1, J. 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1(1):67-79]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799" y="505045"/>
            <a:ext cx="289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1959 : </a:t>
            </a:r>
            <a:r>
              <a:rPr lang="fr-FR" sz="1200" dirty="0" err="1"/>
              <a:t>Asnaes</a:t>
            </a:r>
            <a:r>
              <a:rPr lang="fr-FR" sz="1200" dirty="0"/>
              <a:t> power station </a:t>
            </a:r>
            <a:r>
              <a:rPr lang="fr-FR" sz="1200" dirty="0" err="1"/>
              <a:t>commissioned</a:t>
            </a:r>
            <a:endParaRPr lang="fr-F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98799" y="735512"/>
            <a:ext cx="4288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1961 : </a:t>
            </a:r>
            <a:r>
              <a:rPr lang="en-US" sz="1200" dirty="0"/>
              <a:t>Statoil refinery commissioned; water piped from Lake </a:t>
            </a:r>
            <a:r>
              <a:rPr lang="en-US" sz="1200" dirty="0" err="1"/>
              <a:t>Tissa</a:t>
            </a:r>
            <a:endParaRPr lang="fr-F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98799" y="1959872"/>
            <a:ext cx="3132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1972 : </a:t>
            </a:r>
            <a:r>
              <a:rPr lang="en-US" sz="1200" dirty="0"/>
              <a:t>Gyproc A / S built; gas piped from Statoil</a:t>
            </a:r>
            <a:endParaRPr lang="fr-FR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98799" y="2098950"/>
            <a:ext cx="3324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1973 : </a:t>
            </a:r>
            <a:r>
              <a:rPr lang="en-US" sz="1200" dirty="0" err="1"/>
              <a:t>Asnaes</a:t>
            </a:r>
            <a:r>
              <a:rPr lang="en-US" sz="1200" dirty="0"/>
              <a:t> expands; draws water from pipeline</a:t>
            </a:r>
            <a:endParaRPr lang="fr-FR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98799" y="2428318"/>
            <a:ext cx="3578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1976 : </a:t>
            </a:r>
            <a:r>
              <a:rPr lang="en-US" sz="1200" dirty="0"/>
              <a:t>Novo Nordisk begins shipping sludge to farmers</a:t>
            </a:r>
            <a:endParaRPr lang="fr-FR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98799" y="2806252"/>
            <a:ext cx="3677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1979 : </a:t>
            </a:r>
            <a:r>
              <a:rPr lang="en-US" sz="1200" dirty="0" err="1"/>
              <a:t>Asnaes</a:t>
            </a:r>
            <a:r>
              <a:rPr lang="en-US" sz="1200" dirty="0"/>
              <a:t> begins to sell fly ash to cement producers</a:t>
            </a:r>
            <a:endParaRPr lang="fr-FR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98799" y="3032086"/>
            <a:ext cx="3619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1981 : </a:t>
            </a:r>
            <a:r>
              <a:rPr lang="da-DK" sz="1200" dirty="0"/>
              <a:t>Asnaes produces heat for Kalundborg Kommune</a:t>
            </a:r>
            <a:endParaRPr lang="fr-FR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98799" y="3947159"/>
            <a:ext cx="3543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1989 : </a:t>
            </a:r>
            <a:r>
              <a:rPr lang="en-US" sz="1200" dirty="0"/>
              <a:t>Novo Nordisk switches from Lake </a:t>
            </a:r>
            <a:r>
              <a:rPr lang="en-US" sz="1200" dirty="0" err="1"/>
              <a:t>Tissa</a:t>
            </a:r>
            <a:r>
              <a:rPr lang="en-US" sz="1200" dirty="0"/>
              <a:t> to wells</a:t>
            </a:r>
            <a:endParaRPr lang="fr-FR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98799" y="4073591"/>
            <a:ext cx="3458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1990 : </a:t>
            </a:r>
            <a:r>
              <a:rPr lang="en-US" sz="1200" dirty="0"/>
              <a:t>Statoil sells molten sulfur to </a:t>
            </a:r>
            <a:r>
              <a:rPr lang="en-US" sz="1200" dirty="0" err="1"/>
              <a:t>Kemira</a:t>
            </a:r>
            <a:r>
              <a:rPr lang="en-US" sz="1200" dirty="0"/>
              <a:t> in Jutland</a:t>
            </a:r>
            <a:endParaRPr lang="fr-FR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98799" y="4196115"/>
            <a:ext cx="4196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1991 : </a:t>
            </a:r>
            <a:r>
              <a:rPr lang="en-US" sz="1200" dirty="0"/>
              <a:t>Statoil sends treated waste water to </a:t>
            </a:r>
            <a:r>
              <a:rPr lang="en-US" sz="1200" dirty="0" err="1"/>
              <a:t>Asnaes</a:t>
            </a:r>
            <a:r>
              <a:rPr lang="en-US" sz="1200" dirty="0"/>
              <a:t> for utility use</a:t>
            </a:r>
            <a:endParaRPr lang="fr-FR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98799" y="4330226"/>
            <a:ext cx="344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1992 : </a:t>
            </a:r>
            <a:r>
              <a:rPr lang="en-US" sz="1200" dirty="0"/>
              <a:t>Statoil sends </a:t>
            </a:r>
            <a:r>
              <a:rPr lang="en-US" sz="1200" dirty="0" err="1"/>
              <a:t>desulfirized</a:t>
            </a:r>
            <a:r>
              <a:rPr lang="en-US" sz="1200" dirty="0"/>
              <a:t> waste gas to </a:t>
            </a:r>
            <a:r>
              <a:rPr lang="en-US" sz="1200" dirty="0" err="1"/>
              <a:t>Asnaes</a:t>
            </a:r>
            <a:endParaRPr lang="fr-FR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98799" y="4467599"/>
            <a:ext cx="276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1993 : </a:t>
            </a:r>
            <a:r>
              <a:rPr lang="en-US" sz="1200" dirty="0" err="1"/>
              <a:t>Asnaes</a:t>
            </a:r>
            <a:r>
              <a:rPr lang="en-US" sz="1200" dirty="0"/>
              <a:t> supplies gypsum to Gyproc</a:t>
            </a:r>
            <a:endParaRPr lang="fr-FR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98799" y="3700734"/>
            <a:ext cx="2900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1987 : </a:t>
            </a:r>
            <a:r>
              <a:rPr lang="en-US" sz="1200" dirty="0"/>
              <a:t>Statoil pipes cooling water to </a:t>
            </a:r>
            <a:r>
              <a:rPr lang="en-US" sz="1200" dirty="0" err="1"/>
              <a:t>Asnaes</a:t>
            </a:r>
            <a:endParaRPr lang="fr-FR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98799" y="3151430"/>
            <a:ext cx="3734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1982 : </a:t>
            </a:r>
            <a:r>
              <a:rPr lang="da-DK" sz="1200" dirty="0"/>
              <a:t>Asnaes delivers steam to Statoil and Novo Nordisk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28631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suite de l’histoire : [Vincent F., 2015, « Symbioses industrielles et parcs </a:t>
            </a:r>
            <a:r>
              <a:rPr lang="fr-FR" dirty="0" err="1"/>
              <a:t>éco-industriels</a:t>
            </a:r>
            <a:r>
              <a:rPr lang="fr-FR" dirty="0"/>
              <a:t> : la symbiose de Kalundborg », MOOC UVED « Economie circulaire et innovation », </a:t>
            </a:r>
            <a:r>
              <a:rPr lang="fr-FR" dirty="0">
                <a:hlinkClick r:id="rId3"/>
              </a:rPr>
              <a:t>www.uved.fr/fiche/parcours/economie-circulaire-et-innovation/9#sequence</a:t>
            </a:r>
            <a:r>
              <a:rPr lang="fr-FR" dirty="0"/>
              <a:t> / </a:t>
            </a:r>
            <a:r>
              <a:rPr lang="fr-FR" dirty="0">
                <a:hlinkClick r:id="rId4"/>
              </a:rPr>
              <a:t>https://youtu.be/39nbiVcGdNc</a:t>
            </a:r>
            <a:r>
              <a:rPr lang="fr-FR" dirty="0"/>
              <a:t>]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de Kalundborg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1187" y="4636182"/>
            <a:ext cx="34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[?]</a:t>
            </a:r>
          </a:p>
        </p:txBody>
      </p:sp>
    </p:spTree>
    <p:extLst>
      <p:ext uri="{BB962C8B-B14F-4D97-AF65-F5344CB8AC3E}">
        <p14:creationId xmlns:p14="http://schemas.microsoft.com/office/powerpoint/2010/main" val="289696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05331"/>
            <a:ext cx="8502316" cy="3589292"/>
          </a:xfrm>
        </p:spPr>
        <p:txBody>
          <a:bodyPr/>
          <a:lstStyle/>
          <a:p>
            <a:r>
              <a:rPr lang="fr-FR" dirty="0"/>
              <a:t>Eco-parc </a:t>
            </a:r>
            <a:r>
              <a:rPr lang="fr-FR" i="1" dirty="0">
                <a:solidFill>
                  <a:srgbClr val="FF0000"/>
                </a:solidFill>
              </a:rPr>
              <a:t>non explicitement conçu </a:t>
            </a:r>
            <a:r>
              <a:rPr lang="fr-FR" dirty="0"/>
              <a:t>= approche </a:t>
            </a:r>
            <a:r>
              <a:rPr lang="fr-FR" dirty="0" err="1"/>
              <a:t>bottom</a:t>
            </a:r>
            <a:r>
              <a:rPr lang="fr-FR" dirty="0"/>
              <a:t>-up pour faire des économies en achetant les déchets des autres</a:t>
            </a:r>
          </a:p>
          <a:p>
            <a:r>
              <a:rPr lang="fr-FR" dirty="0"/>
              <a:t>Pas de mécanismes institutionnels délibérés</a:t>
            </a:r>
          </a:p>
          <a:p>
            <a:r>
              <a:rPr lang="fr-FR" dirty="0"/>
              <a:t>A la place, de la confiance </a:t>
            </a:r>
            <a:r>
              <a:rPr lang="fr-FR" dirty="0" err="1"/>
              <a:t>inter-entreprise</a:t>
            </a:r>
            <a:br>
              <a:rPr lang="fr-FR" dirty="0"/>
            </a:br>
            <a:r>
              <a:rPr lang="fr-FR" dirty="0"/>
              <a:t>(mais courtiers et agences de planification peuvent créer ces liens inter-entreprises)</a:t>
            </a:r>
          </a:p>
          <a:p>
            <a:r>
              <a:rPr lang="fr-FR" dirty="0"/>
              <a:t>Chaque lien a été créé en cherchant des bénéfices économiques, c.-à-d. </a:t>
            </a:r>
            <a:r>
              <a:rPr lang="fr-FR" i="1" dirty="0">
                <a:solidFill>
                  <a:srgbClr val="FF0000"/>
                </a:solidFill>
              </a:rPr>
              <a:t>la bonne chose pour l’environnement a été obtenue pour des raisons économiques</a:t>
            </a:r>
          </a:p>
          <a:p>
            <a:pPr lvl="1"/>
            <a:r>
              <a:rPr lang="fr-FR" dirty="0"/>
              <a:t>Symbiose rentable si (coûts </a:t>
            </a:r>
            <a:r>
              <a:rPr lang="fr-FR" dirty="0">
                <a:solidFill>
                  <a:srgbClr val="FF0000"/>
                </a:solidFill>
              </a:rPr>
              <a:t>fournisseur</a:t>
            </a:r>
            <a:r>
              <a:rPr lang="fr-FR" dirty="0"/>
              <a:t> de gestion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déchets</a:t>
            </a:r>
            <a:r>
              <a:rPr lang="fr-FR" dirty="0"/>
              <a:t>) + (coûts </a:t>
            </a:r>
            <a:r>
              <a:rPr lang="fr-FR" dirty="0">
                <a:solidFill>
                  <a:srgbClr val="00B050"/>
                </a:solidFill>
              </a:rPr>
              <a:t>client</a:t>
            </a:r>
            <a:r>
              <a:rPr lang="fr-FR" dirty="0"/>
              <a:t> d’achat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d’un neuf</a:t>
            </a:r>
            <a:r>
              <a:rPr lang="fr-FR" dirty="0"/>
              <a:t>)</a:t>
            </a:r>
          </a:p>
          <a:p>
            <a:pPr marL="342900" lvl="1" indent="0">
              <a:buNone/>
            </a:pPr>
            <a:r>
              <a:rPr lang="fr-FR" dirty="0"/>
              <a:t>											&gt;</a:t>
            </a:r>
          </a:p>
          <a:p>
            <a:pPr marL="342900" lvl="1" indent="0">
              <a:buNone/>
            </a:pPr>
            <a:r>
              <a:rPr lang="fr-FR" dirty="0"/>
              <a:t>					(coûts </a:t>
            </a:r>
            <a:r>
              <a:rPr lang="fr-FR" dirty="0">
                <a:solidFill>
                  <a:srgbClr val="FF0000"/>
                </a:solidFill>
              </a:rPr>
              <a:t>fournisseur</a:t>
            </a:r>
            <a:r>
              <a:rPr lang="fr-FR" dirty="0"/>
              <a:t> et </a:t>
            </a:r>
            <a:r>
              <a:rPr lang="fr-FR" dirty="0">
                <a:solidFill>
                  <a:srgbClr val="00B050"/>
                </a:solidFill>
              </a:rPr>
              <a:t>client</a:t>
            </a:r>
            <a:r>
              <a:rPr lang="fr-FR" dirty="0"/>
              <a:t> de transformation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sous-produit</a:t>
            </a:r>
            <a:r>
              <a:rPr lang="fr-FR" dirty="0"/>
              <a:t>)</a:t>
            </a:r>
          </a:p>
          <a:p>
            <a:r>
              <a:rPr lang="fr-FR" dirty="0"/>
              <a:t>Besoins techniques d’une symbiose :</a:t>
            </a:r>
          </a:p>
          <a:p>
            <a:pPr lvl="1"/>
            <a:r>
              <a:rPr lang="fr-FR" i="1" dirty="0">
                <a:solidFill>
                  <a:srgbClr val="FF0000"/>
                </a:solidFill>
              </a:rPr>
              <a:t>Proximité géographique</a:t>
            </a:r>
            <a:r>
              <a:rPr lang="fr-FR" dirty="0"/>
              <a:t> (sinon coûts de transport et déperdition d’énergie)</a:t>
            </a:r>
          </a:p>
          <a:p>
            <a:pPr lvl="1"/>
            <a:r>
              <a:rPr lang="fr-FR" dirty="0"/>
              <a:t>Semble mieux fonctionner quand il y a </a:t>
            </a:r>
            <a:r>
              <a:rPr lang="fr-FR" i="1" dirty="0" err="1">
                <a:solidFill>
                  <a:srgbClr val="FF0000"/>
                </a:solidFill>
              </a:rPr>
              <a:t>bcp</a:t>
            </a:r>
            <a:r>
              <a:rPr lang="fr-FR" i="1" dirty="0">
                <a:solidFill>
                  <a:srgbClr val="FF0000"/>
                </a:solidFill>
              </a:rPr>
              <a:t> de déchets</a:t>
            </a:r>
          </a:p>
          <a:p>
            <a:pPr lvl="1"/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Kalundborg : Clés de la réussite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3862" y="4636182"/>
            <a:ext cx="743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</a:t>
            </a:r>
            <a:r>
              <a:rPr lang="fr-FR" sz="1200" dirty="0" err="1"/>
              <a:t>Ehrenfeld</a:t>
            </a:r>
            <a:r>
              <a:rPr lang="fr-FR" sz="1200" dirty="0"/>
              <a:t> J. &amp; </a:t>
            </a:r>
            <a:r>
              <a:rPr lang="fr-FR" sz="1200" dirty="0" err="1"/>
              <a:t>Gerder</a:t>
            </a:r>
            <a:r>
              <a:rPr lang="fr-FR" sz="1200" dirty="0"/>
              <a:t> N. (1997) « 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in Practice – The Evolution of </a:t>
            </a:r>
            <a:r>
              <a:rPr lang="fr-FR" sz="1200" dirty="0" err="1"/>
              <a:t>Interdependence</a:t>
            </a:r>
            <a:r>
              <a:rPr lang="fr-FR" sz="1200" dirty="0"/>
              <a:t> at Kalundborg »,</a:t>
            </a:r>
            <a:br>
              <a:rPr lang="fr-FR" sz="1200" dirty="0"/>
            </a:br>
            <a:r>
              <a:rPr lang="fr-FR" sz="1200" dirty="0"/>
              <a:t>Table 1, J. 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1(1):67-79]</a:t>
            </a:r>
          </a:p>
        </p:txBody>
      </p:sp>
    </p:spTree>
    <p:extLst>
      <p:ext uri="{BB962C8B-B14F-4D97-AF65-F5344CB8AC3E}">
        <p14:creationId xmlns:p14="http://schemas.microsoft.com/office/powerpoint/2010/main" val="3231926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Objectifs :</a:t>
            </a:r>
          </a:p>
          <a:p>
            <a:r>
              <a:rPr lang="fr-FR" dirty="0"/>
              <a:t>Connaître une autre manière de circulariser les flux</a:t>
            </a:r>
            <a:br>
              <a:rPr lang="fr-FR" dirty="0"/>
            </a:br>
            <a:r>
              <a:rPr lang="fr-FR" dirty="0"/>
              <a:t>= l’EIT (Ecologie Industrielle et Territoriale)</a:t>
            </a:r>
            <a:br>
              <a:rPr lang="fr-FR" dirty="0"/>
            </a:br>
            <a:r>
              <a:rPr lang="fr-FR" dirty="0"/>
              <a:t>= symbiose</a:t>
            </a:r>
          </a:p>
          <a:p>
            <a:r>
              <a:rPr lang="fr-FR" dirty="0"/>
              <a:t>Comparer un éco-parc à Kalundborg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Plan :</a:t>
            </a:r>
          </a:p>
          <a:p>
            <a:pPr>
              <a:buFont typeface="+mj-lt"/>
              <a:buAutoNum type="arabicPeriod"/>
            </a:pPr>
            <a:r>
              <a:rPr lang="fr-FR" dirty="0" err="1"/>
              <a:t>Débrief</a:t>
            </a:r>
            <a:r>
              <a:rPr lang="fr-FR" dirty="0"/>
              <a:t> du jeu In the Loop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Principes de l’écologie industrielle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Kalundborg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Eco-parcs comparés à Kalundborg</a:t>
            </a:r>
          </a:p>
          <a:p>
            <a:pPr lvl="1"/>
            <a:r>
              <a:rPr lang="fr-FR" dirty="0"/>
              <a:t>Lecture en sous-groupes de </a:t>
            </a:r>
            <a:r>
              <a:rPr lang="fr-FR" i="1" dirty="0">
                <a:solidFill>
                  <a:srgbClr val="FF0000"/>
                </a:solidFill>
              </a:rPr>
              <a:t>3 personnes</a:t>
            </a:r>
          </a:p>
          <a:p>
            <a:pPr lvl="1"/>
            <a:r>
              <a:rPr lang="fr-FR" dirty="0"/>
              <a:t>Préparation d’un A2 par sous-groupe</a:t>
            </a:r>
          </a:p>
          <a:p>
            <a:pPr lvl="1"/>
            <a:r>
              <a:rPr lang="fr-FR" dirty="0"/>
              <a:t>Présentation du A2 au reste de la classe</a:t>
            </a:r>
            <a:br>
              <a:rPr lang="fr-FR" dirty="0"/>
            </a:br>
            <a:r>
              <a:rPr lang="fr-FR" dirty="0"/>
              <a:t>(dernière demi-heure de la prochaine séance)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Aujourd’hui et prochaine séance</a:t>
            </a:r>
          </a:p>
        </p:txBody>
      </p:sp>
    </p:spTree>
    <p:extLst>
      <p:ext uri="{BB962C8B-B14F-4D97-AF65-F5344CB8AC3E}">
        <p14:creationId xmlns:p14="http://schemas.microsoft.com/office/powerpoint/2010/main" val="376168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0" y="60074"/>
            <a:ext cx="6403979" cy="503003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5138724" y="3948345"/>
            <a:ext cx="3477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[C. </a:t>
            </a:r>
            <a:r>
              <a:rPr lang="fr-FR" sz="1200" dirty="0" err="1"/>
              <a:t>Magnier</a:t>
            </a:r>
            <a:r>
              <a:rPr lang="fr-FR" sz="1200" dirty="0"/>
              <a:t> </a:t>
            </a:r>
            <a:r>
              <a:rPr lang="fr-FR" sz="1200" i="1" dirty="0"/>
              <a:t>et al.</a:t>
            </a:r>
            <a:r>
              <a:rPr lang="fr-FR" sz="1200" dirty="0"/>
              <a:t> (2017) « 10 indicateurs clés pour le</a:t>
            </a:r>
            <a:br>
              <a:rPr lang="fr-FR" sz="1200" dirty="0"/>
            </a:br>
            <a:r>
              <a:rPr lang="fr-FR" sz="1200" dirty="0"/>
              <a:t>suivi de l’économie circulaire »,</a:t>
            </a:r>
            <a:br>
              <a:rPr lang="fr-FR" sz="1200" dirty="0"/>
            </a:br>
            <a:r>
              <a:rPr lang="fr-FR" sz="1200" dirty="0"/>
              <a:t>https://www.statistiques.developpement-durable.</a:t>
            </a:r>
            <a:br>
              <a:rPr lang="fr-FR" sz="1200" dirty="0"/>
            </a:br>
            <a:r>
              <a:rPr lang="fr-FR" sz="1200" dirty="0"/>
              <a:t>gouv.fr/sites/default/files/2018-10/datalab-18-</a:t>
            </a:r>
            <a:br>
              <a:rPr lang="fr-FR" sz="1200" dirty="0"/>
            </a:br>
            <a:r>
              <a:rPr lang="fr-FR" sz="1200" dirty="0"/>
              <a:t>economie-circulaire-edition-2017-c.pdf]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4160" y="202460"/>
            <a:ext cx="369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Grande-Synthe : le + connu en France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217024" y="387126"/>
            <a:ext cx="837136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880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i="1" dirty="0">
                <a:solidFill>
                  <a:srgbClr val="FF0000"/>
                </a:solidFill>
              </a:rPr>
              <a:t>Choisissez un éco-parc </a:t>
            </a:r>
            <a:r>
              <a:rPr lang="fr-FR" dirty="0"/>
              <a:t>parmi :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 err="1"/>
              <a:t>Ecopal</a:t>
            </a:r>
            <a:r>
              <a:rPr lang="fr-FR" dirty="0"/>
              <a:t> à Dunkerque/Grande-Synthe	France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/>
              <a:t>CEIA/Club d’Ecologie Industrielle de l’Aube à Troyes 	France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/>
              <a:t>Club des Entreprises du Parc Industriel de la Plaine de l’Ain	France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/>
              <a:t>LISP/Landskrona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Symbiosis</a:t>
            </a:r>
            <a:r>
              <a:rPr lang="fr-FR" dirty="0"/>
              <a:t> Program	Suède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/>
              <a:t>NISP/National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Symbiosis</a:t>
            </a:r>
            <a:r>
              <a:rPr lang="fr-FR" dirty="0"/>
              <a:t> </a:t>
            </a:r>
            <a:r>
              <a:rPr lang="fr-FR" dirty="0" err="1"/>
              <a:t>Progamme</a:t>
            </a:r>
            <a:r>
              <a:rPr lang="fr-FR" dirty="0"/>
              <a:t>	Royaume-Uni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/>
              <a:t>AGUM/Inter-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Materials</a:t>
            </a:r>
            <a:r>
              <a:rPr lang="fr-FR" dirty="0"/>
              <a:t> Flow Management Rhine-Neckar </a:t>
            </a:r>
            <a:r>
              <a:rPr lang="fr-FR" dirty="0" err="1"/>
              <a:t>Experience</a:t>
            </a:r>
            <a:r>
              <a:rPr lang="fr-FR" dirty="0"/>
              <a:t>	Allemagne</a:t>
            </a:r>
          </a:p>
          <a:p>
            <a:endParaRPr lang="fr-FR" dirty="0"/>
          </a:p>
          <a:p>
            <a:r>
              <a:rPr lang="fr-FR" i="1" dirty="0">
                <a:solidFill>
                  <a:srgbClr val="FF0000"/>
                </a:solidFill>
              </a:rPr>
              <a:t>Décrivez votre éco-parc sur le A2</a:t>
            </a:r>
            <a:r>
              <a:rPr lang="fr-FR" dirty="0"/>
              <a:t>, par ex. : </a:t>
            </a:r>
          </a:p>
          <a:p>
            <a:pPr lvl="1"/>
            <a:r>
              <a:rPr lang="fr-FR" dirty="0"/>
              <a:t>Périmètre : Taille en nb d’entreprises/d’employés/km² et secteurs d’activité</a:t>
            </a:r>
          </a:p>
          <a:p>
            <a:pPr lvl="1"/>
            <a:r>
              <a:rPr lang="fr-FR" dirty="0"/>
              <a:t>Méthodologie et outils : Partage d’info. (logiciel </a:t>
            </a:r>
            <a:r>
              <a:rPr lang="fr-FR" dirty="0" err="1"/>
              <a:t>Prestéo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Synergies : Mutualisation et substitution (utilisation de déchets)</a:t>
            </a:r>
          </a:p>
          <a:p>
            <a:pPr lvl="1"/>
            <a:r>
              <a:rPr lang="fr-FR" dirty="0"/>
              <a:t>Résultats : Gains et difficultés</a:t>
            </a:r>
          </a:p>
          <a:p>
            <a:endParaRPr lang="fr-FR" dirty="0"/>
          </a:p>
          <a:p>
            <a:r>
              <a:rPr lang="fr-FR" dirty="0"/>
              <a:t>Quand l’info est dispo, </a:t>
            </a:r>
            <a:r>
              <a:rPr lang="fr-FR" i="1" dirty="0">
                <a:solidFill>
                  <a:srgbClr val="FF0000"/>
                </a:solidFill>
              </a:rPr>
              <a:t>comparez votre éco-parc à Kalundborg </a:t>
            </a:r>
            <a:r>
              <a:rPr lang="fr-FR" dirty="0"/>
              <a:t>sur le A2</a:t>
            </a:r>
          </a:p>
          <a:p>
            <a:endParaRPr lang="fr-FR" dirty="0"/>
          </a:p>
          <a:p>
            <a:r>
              <a:rPr lang="fr-FR" i="1" dirty="0">
                <a:solidFill>
                  <a:srgbClr val="FF0000"/>
                </a:solidFill>
              </a:rPr>
              <a:t>Présentez oralement</a:t>
            </a:r>
            <a:r>
              <a:rPr lang="fr-FR" dirty="0"/>
              <a:t> votre A2 à la fin de la </a:t>
            </a:r>
            <a:r>
              <a:rPr lang="fr-FR" i="1" dirty="0">
                <a:solidFill>
                  <a:srgbClr val="FF0000"/>
                </a:solidFill>
              </a:rPr>
              <a:t>prochaine séance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Exercice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59" y="4548678"/>
            <a:ext cx="856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fr-FR" sz="1200" dirty="0"/>
              <a:t>[Maltais-</a:t>
            </a:r>
            <a:r>
              <a:rPr lang="fr-FR" sz="1200" dirty="0" err="1"/>
              <a:t>Guibault</a:t>
            </a:r>
            <a:r>
              <a:rPr lang="fr-FR" sz="1200" dirty="0"/>
              <a:t> M. (2011) « L'écologie industrielle au Québec : Identification de pistes pour développer ce modèle d'innovation pour</a:t>
            </a:r>
            <a:br>
              <a:rPr lang="fr-FR" sz="1200" dirty="0"/>
            </a:br>
            <a:r>
              <a:rPr lang="fr-FR" sz="1200" dirty="0"/>
              <a:t>les entreprises », Mémoire de maîtrise, Uni. de Sherbrooke, PQ, Canada &amp; Mémoire de Master, UTT, Troyes, France]</a:t>
            </a:r>
          </a:p>
        </p:txBody>
      </p:sp>
    </p:spTree>
    <p:extLst>
      <p:ext uri="{BB962C8B-B14F-4D97-AF65-F5344CB8AC3E}">
        <p14:creationId xmlns:p14="http://schemas.microsoft.com/office/powerpoint/2010/main" val="2388501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Tableau </a:t>
            </a:r>
            <a:r>
              <a:rPr lang="fr-FR" dirty="0"/>
              <a:t>1 : 10 éco-parcs : Kalundborg, </a:t>
            </a:r>
            <a:r>
              <a:rPr lang="fr-FR" dirty="0" err="1"/>
              <a:t>Guayama</a:t>
            </a:r>
            <a:r>
              <a:rPr lang="fr-FR" dirty="0"/>
              <a:t>, Campbell, Shenzhen, Ulsan, </a:t>
            </a:r>
            <a:r>
              <a:rPr lang="fr-FR" dirty="0" err="1"/>
              <a:t>Kwinana</a:t>
            </a:r>
            <a:r>
              <a:rPr lang="fr-FR" dirty="0"/>
              <a:t>, </a:t>
            </a:r>
            <a:r>
              <a:rPr lang="fr-FR" dirty="0" err="1"/>
              <a:t>Styria</a:t>
            </a:r>
            <a:r>
              <a:rPr lang="fr-FR" dirty="0"/>
              <a:t>, Tianjin, Rotterdam, Royaume-Uni</a:t>
            </a:r>
            <a:br>
              <a:rPr lang="fr-FR" dirty="0"/>
            </a:br>
            <a:r>
              <a:rPr lang="fr-FR" dirty="0"/>
              <a:t>avec ces critères de comparaison : Installations, Matières, Gouvernance (« </a:t>
            </a:r>
            <a:r>
              <a:rPr lang="fr-FR" dirty="0" err="1"/>
              <a:t>Institutionalization</a:t>
            </a:r>
            <a:r>
              <a:rPr lang="fr-FR" dirty="0"/>
              <a:t> »), Niveau de </a:t>
            </a:r>
            <a:r>
              <a:rPr lang="fr-FR" dirty="0" err="1"/>
              <a:t>dvpt</a:t>
            </a:r>
            <a:endParaRPr lang="fr-FR" dirty="0"/>
          </a:p>
          <a:p>
            <a:pPr marL="0" indent="0" algn="r">
              <a:buNone/>
            </a:pPr>
            <a:r>
              <a:rPr lang="fr-FR" dirty="0"/>
              <a:t>	[_</a:t>
            </a:r>
            <a:r>
              <a:rPr lang="fr-FR" dirty="0" err="1"/>
              <a:t>organizing</a:t>
            </a:r>
            <a:r>
              <a:rPr lang="fr-FR" dirty="0"/>
              <a:t> self-</a:t>
            </a:r>
            <a:r>
              <a:rPr lang="fr-FR" dirty="0" err="1"/>
              <a:t>organizing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(</a:t>
            </a:r>
            <a:r>
              <a:rPr lang="fr-FR" dirty="0" err="1"/>
              <a:t>chertow</a:t>
            </a:r>
            <a:r>
              <a:rPr lang="fr-FR" dirty="0"/>
              <a:t> </a:t>
            </a:r>
            <a:r>
              <a:rPr lang="fr-FR" dirty="0" err="1"/>
              <a:t>ehrenfeld</a:t>
            </a:r>
            <a:r>
              <a:rPr lang="fr-FR" dirty="0"/>
              <a:t>) 12.pdf]</a:t>
            </a:r>
          </a:p>
          <a:p>
            <a:r>
              <a:rPr lang="fr-FR" dirty="0"/>
              <a:t>Kalundborg, Rotterdam, </a:t>
            </a:r>
            <a:r>
              <a:rPr lang="fr-FR" dirty="0" err="1"/>
              <a:t>Pomacle-Bazancourt</a:t>
            </a:r>
            <a:r>
              <a:rPr lang="fr-FR" dirty="0"/>
              <a:t>, Deux-</a:t>
            </a:r>
            <a:r>
              <a:rPr lang="fr-FR" dirty="0" err="1"/>
              <a:t>Synthe</a:t>
            </a:r>
            <a:r>
              <a:rPr lang="fr-FR" dirty="0"/>
              <a:t> : www.planete-energies.com/fr/media/article/parcs-eco-industriels-au-service-leconomie-lenvironnement (merci Total :)</a:t>
            </a:r>
          </a:p>
          <a:p>
            <a:r>
              <a:rPr lang="fr-FR" dirty="0"/>
              <a:t>Ulsan (Corée du Sud) : https://www.institut.veolia.com/fr/eco-parcs-industriels-levier-leconomie-circulaire</a:t>
            </a:r>
          </a:p>
          <a:p>
            <a:r>
              <a:rPr lang="fr-FR" dirty="0"/>
              <a:t>Water network, </a:t>
            </a:r>
            <a:r>
              <a:rPr lang="fr-FR" dirty="0" err="1"/>
              <a:t>Energy</a:t>
            </a:r>
            <a:r>
              <a:rPr lang="fr-FR" dirty="0"/>
              <a:t> network, </a:t>
            </a:r>
            <a:r>
              <a:rPr lang="fr-FR" dirty="0" err="1"/>
              <a:t>Materials</a:t>
            </a:r>
            <a:r>
              <a:rPr lang="fr-FR" dirty="0"/>
              <a:t> exchange</a:t>
            </a:r>
            <a:br>
              <a:rPr lang="fr-FR" dirty="0"/>
            </a:br>
            <a:r>
              <a:rPr lang="fr-FR" dirty="0"/>
              <a:t>			[</a:t>
            </a:r>
            <a:r>
              <a:rPr lang="en-US" dirty="0"/>
              <a:t>collaborative lot-sizing problem for an industrial symbiosis (</a:t>
            </a:r>
            <a:r>
              <a:rPr lang="en-US" dirty="0" err="1"/>
              <a:t>daquin</a:t>
            </a:r>
            <a:r>
              <a:rPr lang="en-US" dirty="0"/>
              <a:t> </a:t>
            </a:r>
            <a:r>
              <a:rPr lang="en-US" dirty="0" err="1"/>
              <a:t>allaoui</a:t>
            </a:r>
            <a:r>
              <a:rPr lang="en-US" dirty="0"/>
              <a:t> </a:t>
            </a:r>
            <a:r>
              <a:rPr lang="en-US" dirty="0" err="1"/>
              <a:t>Goncalves</a:t>
            </a:r>
            <a:r>
              <a:rPr lang="en-US" dirty="0"/>
              <a:t> Hsu) 19.pdf]</a:t>
            </a:r>
          </a:p>
          <a:p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éco-parcs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France : </a:t>
            </a:r>
            <a:r>
              <a:rPr lang="fr-FR" dirty="0">
                <a:hlinkClick r:id="rId2"/>
              </a:rPr>
              <a:t>https://journals.openedition.org/developpementdurable/18088</a:t>
            </a:r>
            <a:r>
              <a:rPr lang="fr-FR" dirty="0"/>
              <a:t> </a:t>
            </a:r>
          </a:p>
          <a:p>
            <a:r>
              <a:rPr lang="fr-FR" dirty="0"/>
              <a:t>[Maltais-</a:t>
            </a:r>
            <a:r>
              <a:rPr lang="fr-FR" dirty="0" err="1"/>
              <a:t>Guibault</a:t>
            </a:r>
            <a:r>
              <a:rPr lang="fr-FR" dirty="0"/>
              <a:t> M. (2011) L'écologie industrielle au Québec : Identification de pistes pour développer</a:t>
            </a:r>
            <a:br>
              <a:rPr lang="fr-FR" dirty="0"/>
            </a:br>
            <a:r>
              <a:rPr lang="fr-FR" dirty="0"/>
              <a:t>ce modèle d'innovation pour les entreprise, Mémoire de maîtrise, Uni. de Sherbrooke, PQ, Canada]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Eco-parcs</a:t>
            </a:r>
          </a:p>
        </p:txBody>
      </p:sp>
    </p:spTree>
    <p:extLst>
      <p:ext uri="{BB962C8B-B14F-4D97-AF65-F5344CB8AC3E}">
        <p14:creationId xmlns:p14="http://schemas.microsoft.com/office/powerpoint/2010/main" val="3342858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MOOCS de l’UVED (cliquer sur « Les vidéos hors session »), en particulier </a:t>
            </a:r>
          </a:p>
          <a:p>
            <a:pPr lvl="1"/>
            <a:r>
              <a:rPr lang="fr-FR" dirty="0">
                <a:hlinkClick r:id="rId2"/>
              </a:rPr>
              <a:t>https://www.uved.fr/production-et-coordination-de-mooc/mooc-economie-circulaire-et-innovation</a:t>
            </a:r>
            <a:r>
              <a:rPr lang="fr-FR" dirty="0"/>
              <a:t> (bouton « Nous contacter » de </a:t>
            </a:r>
            <a:r>
              <a:rPr lang="fr-FR" dirty="0">
                <a:hlinkClick r:id="rId3"/>
              </a:rPr>
              <a:t>https://www.fun-campus.fr/fr/cours/economie-circulaire-et-innovation/</a:t>
            </a:r>
            <a:r>
              <a:rPr lang="fr-FR" dirty="0"/>
              <a:t> car ils ont des exercices/QCM ???)</a:t>
            </a:r>
          </a:p>
          <a:p>
            <a:pPr lvl="2"/>
            <a:r>
              <a:rPr lang="fr-FR" dirty="0"/>
              <a:t>Non vues : 1 2 3 4 6 7 8 9 11 12 13 14 15 16 17 18 19 20 21 22 23 24 25 26</a:t>
            </a:r>
          </a:p>
          <a:p>
            <a:pPr lvl="2"/>
            <a:r>
              <a:rPr lang="fr-FR" dirty="0"/>
              <a:t>Vues et bof : 6 (chiffres sortis du </a:t>
            </a:r>
            <a:r>
              <a:rPr lang="fr-FR" dirty="0" err="1"/>
              <a:t>chapo</a:t>
            </a:r>
            <a:r>
              <a:rPr lang="fr-FR" dirty="0"/>
              <a:t>)</a:t>
            </a:r>
          </a:p>
          <a:p>
            <a:pPr lvl="2"/>
            <a:r>
              <a:rPr lang="fr-FR" dirty="0"/>
              <a:t>Vues et bien : 5 10</a:t>
            </a:r>
          </a:p>
          <a:p>
            <a:pPr lvl="1"/>
            <a:r>
              <a:rPr lang="fr-FR" dirty="0">
                <a:hlinkClick r:id="rId4"/>
              </a:rPr>
              <a:t>https://www.uved.fr/production-et-coordination-de-mooc/mooc-biodiversite</a:t>
            </a:r>
            <a:endParaRPr lang="fr-FR" dirty="0"/>
          </a:p>
          <a:p>
            <a:r>
              <a:rPr lang="fr-FR" dirty="0">
                <a:hlinkClick r:id="rId5"/>
              </a:rPr>
              <a:t>http://developpementdurable.revues.org/</a:t>
            </a:r>
            <a:r>
              <a:rPr lang="fr-FR" dirty="0"/>
              <a:t>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Ressources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Objectifs :</a:t>
            </a:r>
          </a:p>
          <a:p>
            <a:r>
              <a:rPr lang="fr-FR" dirty="0"/>
              <a:t>Connaître une autre manière de circulariser les flux</a:t>
            </a:r>
            <a:br>
              <a:rPr lang="fr-FR" dirty="0"/>
            </a:br>
            <a:r>
              <a:rPr lang="fr-FR" dirty="0"/>
              <a:t>= l’EIT (Ecologie Industrielle et Territoriale)</a:t>
            </a:r>
            <a:br>
              <a:rPr lang="fr-FR" dirty="0"/>
            </a:br>
            <a:r>
              <a:rPr lang="fr-FR" dirty="0"/>
              <a:t>= symbiose</a:t>
            </a:r>
          </a:p>
          <a:p>
            <a:r>
              <a:rPr lang="fr-FR" dirty="0"/>
              <a:t>Comparer un éco-parc à Kalundborg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Plan :</a:t>
            </a:r>
          </a:p>
          <a:p>
            <a:pPr>
              <a:buFont typeface="+mj-lt"/>
              <a:buAutoNum type="arabicPeriod"/>
            </a:pPr>
            <a:r>
              <a:rPr lang="fr-FR" i="1" dirty="0" err="1">
                <a:solidFill>
                  <a:srgbClr val="FF0000"/>
                </a:solidFill>
              </a:rPr>
              <a:t>Débrief</a:t>
            </a:r>
            <a:r>
              <a:rPr lang="fr-FR" i="1" dirty="0">
                <a:solidFill>
                  <a:srgbClr val="FF0000"/>
                </a:solidFill>
              </a:rPr>
              <a:t> du jeu In the Loop</a:t>
            </a:r>
          </a:p>
          <a:p>
            <a:pPr>
              <a:buFont typeface="+mj-lt"/>
              <a:buAutoNum type="arabicPeriod"/>
            </a:pPr>
            <a:endParaRPr lang="fr-FR" i="1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fr-FR" dirty="0"/>
              <a:t>Principes de l’écologie industrielle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Kalundborg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Eco-parcs comparés à Kalundborg</a:t>
            </a:r>
          </a:p>
          <a:p>
            <a:pPr lvl="1"/>
            <a:r>
              <a:rPr lang="fr-FR" dirty="0"/>
              <a:t>Lecture en sous-groupes de 3 personnes</a:t>
            </a:r>
          </a:p>
          <a:p>
            <a:pPr lvl="1"/>
            <a:r>
              <a:rPr lang="fr-FR" dirty="0"/>
              <a:t>Préparation d’un A2 par sous-groupe</a:t>
            </a:r>
          </a:p>
          <a:p>
            <a:pPr lvl="1"/>
            <a:r>
              <a:rPr lang="fr-FR" dirty="0"/>
              <a:t>Présentation du A2 au reste de la classe</a:t>
            </a:r>
            <a:br>
              <a:rPr lang="fr-FR" dirty="0"/>
            </a:br>
            <a:r>
              <a:rPr lang="fr-FR" dirty="0"/>
              <a:t>(dernière demi-heure de la prochaine séance)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Aujourd’hui et prochaine séance</a:t>
            </a:r>
          </a:p>
        </p:txBody>
      </p:sp>
    </p:spTree>
    <p:extLst>
      <p:ext uri="{BB962C8B-B14F-4D97-AF65-F5344CB8AC3E}">
        <p14:creationId xmlns:p14="http://schemas.microsoft.com/office/powerpoint/2010/main" val="1751317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005330"/>
            <a:ext cx="8229600" cy="39662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Ce n’est </a:t>
            </a:r>
            <a:r>
              <a:rPr lang="fr-FR" i="1" dirty="0">
                <a:solidFill>
                  <a:srgbClr val="FF0000"/>
                </a:solidFill>
              </a:rPr>
              <a:t>pas qu’un jeu</a:t>
            </a:r>
            <a:r>
              <a:rPr lang="fr-FR" dirty="0"/>
              <a:t>, car !</a:t>
            </a:r>
          </a:p>
          <a:p>
            <a:r>
              <a:rPr lang="fr-FR" dirty="0"/>
              <a:t>Le jeu montre </a:t>
            </a:r>
          </a:p>
          <a:p>
            <a:pPr lvl="1"/>
            <a:r>
              <a:rPr lang="fr-FR" dirty="0"/>
              <a:t>l’intérêt de </a:t>
            </a:r>
            <a:r>
              <a:rPr lang="fr-FR" i="1" dirty="0">
                <a:solidFill>
                  <a:srgbClr val="FF0000"/>
                </a:solidFill>
              </a:rPr>
              <a:t>circulariser les flux</a:t>
            </a:r>
            <a:r>
              <a:rPr lang="fr-FR" dirty="0"/>
              <a:t> (cf. 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warehouse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quelles ressources minérales </a:t>
            </a:r>
            <a:r>
              <a:rPr lang="fr-FR" i="1" dirty="0">
                <a:solidFill>
                  <a:srgbClr val="FF0000"/>
                </a:solidFill>
              </a:rPr>
              <a:t>ne sont pas infinies</a:t>
            </a:r>
            <a:r>
              <a:rPr lang="fr-FR" dirty="0"/>
              <a:t>, mais en tension (</a:t>
            </a:r>
            <a:r>
              <a:rPr lang="fr-FR" dirty="0" err="1"/>
              <a:t>PMGs</a:t>
            </a:r>
            <a:r>
              <a:rPr lang="fr-FR" dirty="0"/>
              <a:t>, </a:t>
            </a:r>
            <a:r>
              <a:rPr lang="fr-FR" dirty="0" err="1"/>
              <a:t>REEs</a:t>
            </a:r>
            <a:r>
              <a:rPr lang="fr-FR" dirty="0"/>
              <a:t>, W, Mg…) =&gt; frustration</a:t>
            </a:r>
          </a:p>
          <a:p>
            <a:pPr lvl="2"/>
            <a:r>
              <a:rPr lang="fr-FR" dirty="0"/>
              <a:t>Surprenant de voir le magnésium</a:t>
            </a:r>
          </a:p>
          <a:p>
            <a:pPr lvl="2"/>
            <a:r>
              <a:rPr lang="fr-FR" dirty="0"/>
              <a:t>Lien avec PSC : L’outil d’ACV n’a que « Consommation ressources (kg Sb </a:t>
            </a:r>
            <a:r>
              <a:rPr lang="fr-FR" dirty="0" err="1"/>
              <a:t>eq</a:t>
            </a:r>
            <a:r>
              <a:rPr lang="fr-FR" dirty="0"/>
              <a:t>) », mais il n’y a pas que l’antimoine qui est en tension</a:t>
            </a:r>
          </a:p>
          <a:p>
            <a:pPr lvl="1"/>
            <a:r>
              <a:rPr lang="fr-FR" dirty="0"/>
              <a:t>des </a:t>
            </a:r>
            <a:r>
              <a:rPr lang="fr-FR" i="1" dirty="0">
                <a:solidFill>
                  <a:srgbClr val="FF0000"/>
                </a:solidFill>
              </a:rPr>
              <a:t>conflits d’usage</a:t>
            </a:r>
            <a:r>
              <a:rPr lang="fr-FR" dirty="0"/>
              <a:t> entre produits (réglés par enchère dans le jeu plutôt que par besoins)</a:t>
            </a:r>
          </a:p>
          <a:p>
            <a:pPr lvl="1"/>
            <a:r>
              <a:rPr lang="fr-FR" dirty="0"/>
              <a:t>l’impact des imprévus</a:t>
            </a:r>
          </a:p>
          <a:p>
            <a:endParaRPr lang="fr-FR" dirty="0"/>
          </a:p>
          <a:p>
            <a:r>
              <a:rPr lang="fr-FR" dirty="0"/>
              <a:t>Le jeu ne montre </a:t>
            </a:r>
            <a:r>
              <a:rPr lang="fr-FR" i="1" dirty="0">
                <a:solidFill>
                  <a:srgbClr val="FF0000"/>
                </a:solidFill>
              </a:rPr>
              <a:t>pas d’incitation à collaborer</a:t>
            </a:r>
            <a:r>
              <a:rPr lang="fr-FR" dirty="0"/>
              <a:t> (mais uniquement à coopérer par vente des éléments chimiques)</a:t>
            </a:r>
          </a:p>
          <a:p>
            <a:endParaRPr lang="fr-FR" dirty="0"/>
          </a:p>
          <a:p>
            <a:r>
              <a:rPr lang="fr-FR" dirty="0"/>
              <a:t>Pour chaque élément chimique, 3 cartes accessibles + 3 inaccessibles que l’ont peut décider de rendre accessible : Réaliste car on a exploité d’abord les ressources les + accessibles et on va décider quelles peu accessibles seront exploitées.</a:t>
            </a:r>
          </a:p>
          <a:p>
            <a:pPr>
              <a:tabLst>
                <a:tab pos="809625" algn="l"/>
              </a:tabLst>
            </a:pPr>
            <a:endParaRPr lang="fr-FR" dirty="0"/>
          </a:p>
          <a:p>
            <a:pPr>
              <a:tabLst>
                <a:tab pos="809625" algn="l"/>
              </a:tabLst>
            </a:pPr>
            <a:r>
              <a:rPr lang="fr-FR" dirty="0"/>
              <a:t>Argent	= moyen (pour atteindre 7 points de progrès)</a:t>
            </a:r>
            <a:br>
              <a:rPr lang="fr-FR" dirty="0"/>
            </a:br>
            <a:r>
              <a:rPr lang="fr-FR" dirty="0"/>
              <a:t>	≠ objectif </a:t>
            </a:r>
          </a:p>
          <a:p>
            <a:pPr>
              <a:tabLst>
                <a:tab pos="809625" algn="l"/>
              </a:tabLst>
            </a:pPr>
            <a:endParaRPr lang="fr-FR" dirty="0"/>
          </a:p>
          <a:p>
            <a:pPr>
              <a:tabLst>
                <a:tab pos="809625" algn="l"/>
              </a:tabLst>
            </a:pPr>
            <a:r>
              <a:rPr lang="fr-FR" dirty="0"/>
              <a:t>Rappel : Que </a:t>
            </a:r>
            <a:r>
              <a:rPr lang="fr-FR" dirty="0" err="1"/>
              <a:t>vaut-il</a:t>
            </a:r>
            <a:r>
              <a:rPr lang="fr-FR" dirty="0"/>
              <a:t> mieux favoriser entre </a:t>
            </a:r>
            <a:r>
              <a:rPr lang="fr-FR" dirty="0" err="1"/>
              <a:t>ré-emploi</a:t>
            </a:r>
            <a:r>
              <a:rPr lang="fr-FR" dirty="0"/>
              <a:t>, réutilisation et recyclage ?</a:t>
            </a:r>
          </a:p>
          <a:p>
            <a:pPr>
              <a:tabLst>
                <a:tab pos="809625" algn="l"/>
              </a:tabLst>
            </a:pPr>
            <a:endParaRPr lang="fr-FR" dirty="0"/>
          </a:p>
          <a:p>
            <a:pPr>
              <a:tabLst>
                <a:tab pos="809625" algn="l"/>
              </a:tabLst>
            </a:pPr>
            <a:r>
              <a:rPr lang="fr-FR" dirty="0"/>
              <a:t>Quels autres messages retenez-vous du jeu ?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Débrief</a:t>
            </a:r>
            <a:r>
              <a:rPr lang="fr-FR" dirty="0"/>
              <a:t> du jeu In the Loop : Pistes de discussion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64776" y="1005332"/>
            <a:ext cx="8302598" cy="3451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86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Objectifs :</a:t>
            </a:r>
          </a:p>
          <a:p>
            <a:r>
              <a:rPr lang="fr-FR" dirty="0"/>
              <a:t>Connaître une autre manière de circulariser les flux</a:t>
            </a:r>
            <a:br>
              <a:rPr lang="fr-FR" dirty="0"/>
            </a:br>
            <a:r>
              <a:rPr lang="fr-FR" dirty="0"/>
              <a:t>= l’EIT (Ecologie Industrielle et Territoriale)</a:t>
            </a:r>
            <a:br>
              <a:rPr lang="fr-FR" dirty="0"/>
            </a:br>
            <a:r>
              <a:rPr lang="fr-FR" dirty="0"/>
              <a:t>= symbiose</a:t>
            </a:r>
          </a:p>
          <a:p>
            <a:r>
              <a:rPr lang="fr-FR" dirty="0"/>
              <a:t>Comparer un éco-parc à Kalundborg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Plan :</a:t>
            </a:r>
          </a:p>
          <a:p>
            <a:pPr>
              <a:buFont typeface="+mj-lt"/>
              <a:buAutoNum type="arabicPeriod"/>
            </a:pPr>
            <a:r>
              <a:rPr lang="fr-FR" dirty="0" err="1"/>
              <a:t>Débrief</a:t>
            </a:r>
            <a:r>
              <a:rPr lang="fr-FR" dirty="0"/>
              <a:t> du jeu In the Loop</a:t>
            </a:r>
          </a:p>
          <a:p>
            <a:pPr>
              <a:buFont typeface="+mj-lt"/>
              <a:buAutoNum type="arabicPeriod"/>
            </a:pPr>
            <a:endParaRPr lang="fr-FR" i="1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Principes de l’écologie industrielle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Kalundborg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Eco-parcs comparés à Kalundborg</a:t>
            </a:r>
          </a:p>
          <a:p>
            <a:pPr lvl="1"/>
            <a:r>
              <a:rPr lang="fr-FR" dirty="0"/>
              <a:t>Lecture en sous-groupes de 3 personnes</a:t>
            </a:r>
          </a:p>
          <a:p>
            <a:pPr lvl="1"/>
            <a:r>
              <a:rPr lang="fr-FR" dirty="0"/>
              <a:t>Préparation d’un A2 par sous-groupe</a:t>
            </a:r>
          </a:p>
          <a:p>
            <a:pPr lvl="1"/>
            <a:r>
              <a:rPr lang="fr-FR" dirty="0"/>
              <a:t>Présentation du A2 au reste de la classe</a:t>
            </a:r>
            <a:br>
              <a:rPr lang="fr-FR" dirty="0"/>
            </a:br>
            <a:r>
              <a:rPr lang="fr-FR" dirty="0"/>
              <a:t>(dernière demi-heure de la prochaine séance)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Aujourd’hui et prochaine séance</a:t>
            </a:r>
          </a:p>
        </p:txBody>
      </p:sp>
    </p:spTree>
    <p:extLst>
      <p:ext uri="{BB962C8B-B14F-4D97-AF65-F5344CB8AC3E}">
        <p14:creationId xmlns:p14="http://schemas.microsoft.com/office/powerpoint/2010/main" val="424241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Rappel : Pb actuel = Economie linéaire/en boucle ouverte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ecosystem</a:t>
            </a:r>
            <a:endParaRPr lang="fr-FR" dirty="0"/>
          </a:p>
          <a:p>
            <a:pPr lvl="1"/>
            <a:r>
              <a:rPr lang="fr-FR" dirty="0"/>
              <a:t>=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symbiosis</a:t>
            </a:r>
            <a:endParaRPr lang="fr-FR" dirty="0"/>
          </a:p>
          <a:p>
            <a:pPr lvl="1"/>
            <a:r>
              <a:rPr lang="fr-FR" dirty="0"/>
              <a:t>Principale caractéristique : Echange de déchets, </a:t>
            </a:r>
            <a:r>
              <a:rPr lang="fr-FR" dirty="0" err="1"/>
              <a:t>co-produits</a:t>
            </a:r>
            <a:r>
              <a:rPr lang="fr-FR" dirty="0"/>
              <a:t> et énergie entre des firmes géographiquement proches</a:t>
            </a:r>
          </a:p>
          <a:p>
            <a:endParaRPr lang="fr-FR" dirty="0"/>
          </a:p>
          <a:p>
            <a:r>
              <a:rPr lang="en-US" dirty="0"/>
              <a:t>“In the end, we found agreement around the idea that to achieve our vision of sustainability</a:t>
            </a:r>
            <a:br>
              <a:rPr lang="en-US" dirty="0"/>
            </a:br>
            <a:r>
              <a:rPr lang="en-US" dirty="0"/>
              <a:t>some things must grow (jobs, productivity, wages, profits, capital and savings, information, knowledge, education)</a:t>
            </a:r>
            <a:br>
              <a:rPr lang="en-US" dirty="0"/>
            </a:br>
            <a:r>
              <a:rPr lang="en-US" dirty="0"/>
              <a:t>and others (pollution, waste, poverty, energy and material use per unit of output) must not.”</a:t>
            </a:r>
            <a:br>
              <a:rPr lang="en-US" dirty="0"/>
            </a:br>
            <a:r>
              <a:rPr lang="en-US" dirty="0"/>
              <a:t>[President’s Council for Sustainable Development (1996) des </a:t>
            </a:r>
            <a:r>
              <a:rPr lang="en-US" dirty="0" err="1"/>
              <a:t>Etats</a:t>
            </a:r>
            <a:r>
              <a:rPr lang="en-US" dirty="0"/>
              <a:t>-Unis]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général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0349" y="4635813"/>
            <a:ext cx="738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</a:t>
            </a:r>
            <a:r>
              <a:rPr lang="fr-FR" sz="1200" dirty="0" err="1"/>
              <a:t>Ehrenfeld</a:t>
            </a:r>
            <a:r>
              <a:rPr lang="fr-FR" sz="1200" dirty="0"/>
              <a:t> J. &amp; </a:t>
            </a:r>
            <a:r>
              <a:rPr lang="fr-FR" sz="1200" dirty="0" err="1"/>
              <a:t>Gerder</a:t>
            </a:r>
            <a:r>
              <a:rPr lang="fr-FR" sz="1200" dirty="0"/>
              <a:t> N. (1997) « 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in Practice – The Evolution of </a:t>
            </a:r>
            <a:r>
              <a:rPr lang="fr-FR" sz="1200" dirty="0" err="1"/>
              <a:t>Interdependence</a:t>
            </a:r>
            <a:r>
              <a:rPr lang="fr-FR" sz="1200" dirty="0"/>
              <a:t> at Kalundborg »,</a:t>
            </a:r>
            <a:br>
              <a:rPr lang="fr-FR" sz="1200" dirty="0"/>
            </a:br>
            <a:r>
              <a:rPr lang="fr-FR" sz="1200" dirty="0"/>
              <a:t>J. 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1(1):67-79]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4962" y="1671345"/>
            <a:ext cx="1647569" cy="41189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Environnement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41108" y="1671344"/>
            <a:ext cx="1647569" cy="41189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Economie</a:t>
            </a:r>
          </a:p>
        </p:txBody>
      </p:sp>
      <p:sp>
        <p:nvSpPr>
          <p:cNvPr id="9" name="Freeform 8"/>
          <p:cNvSpPr/>
          <p:nvPr/>
        </p:nvSpPr>
        <p:spPr>
          <a:xfrm>
            <a:off x="3575223" y="1457160"/>
            <a:ext cx="1812324" cy="205946"/>
          </a:xfrm>
          <a:custGeom>
            <a:avLst/>
            <a:gdLst>
              <a:gd name="connsiteX0" fmla="*/ 0 w 1812324"/>
              <a:gd name="connsiteY0" fmla="*/ 205946 h 205946"/>
              <a:gd name="connsiteX1" fmla="*/ 889686 w 1812324"/>
              <a:gd name="connsiteY1" fmla="*/ 0 h 205946"/>
              <a:gd name="connsiteX2" fmla="*/ 1812324 w 1812324"/>
              <a:gd name="connsiteY2" fmla="*/ 205946 h 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2324" h="205946">
                <a:moveTo>
                  <a:pt x="0" y="205946"/>
                </a:moveTo>
                <a:cubicBezTo>
                  <a:pt x="293816" y="102973"/>
                  <a:pt x="587632" y="0"/>
                  <a:pt x="889686" y="0"/>
                </a:cubicBezTo>
                <a:cubicBezTo>
                  <a:pt x="1191740" y="0"/>
                  <a:pt x="1502032" y="102973"/>
                  <a:pt x="1812324" y="205946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reeform 11"/>
          <p:cNvSpPr/>
          <p:nvPr/>
        </p:nvSpPr>
        <p:spPr>
          <a:xfrm rot="10800000">
            <a:off x="3575223" y="2094544"/>
            <a:ext cx="1812324" cy="205946"/>
          </a:xfrm>
          <a:custGeom>
            <a:avLst/>
            <a:gdLst>
              <a:gd name="connsiteX0" fmla="*/ 0 w 1812324"/>
              <a:gd name="connsiteY0" fmla="*/ 205946 h 205946"/>
              <a:gd name="connsiteX1" fmla="*/ 889686 w 1812324"/>
              <a:gd name="connsiteY1" fmla="*/ 0 h 205946"/>
              <a:gd name="connsiteX2" fmla="*/ 1812324 w 1812324"/>
              <a:gd name="connsiteY2" fmla="*/ 205946 h 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2324" h="205946">
                <a:moveTo>
                  <a:pt x="0" y="205946"/>
                </a:moveTo>
                <a:cubicBezTo>
                  <a:pt x="293816" y="102973"/>
                  <a:pt x="587632" y="0"/>
                  <a:pt x="889686" y="0"/>
                </a:cubicBezTo>
                <a:cubicBezTo>
                  <a:pt x="1191740" y="0"/>
                  <a:pt x="1502032" y="102973"/>
                  <a:pt x="1812324" y="205946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3774945" y="1209343"/>
            <a:ext cx="1400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matières premières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3719" y="2270622"/>
            <a:ext cx="2862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>
                <a:solidFill>
                  <a:srgbClr val="FF0000"/>
                </a:solidFill>
              </a:rPr>
              <a:t>co-produits</a:t>
            </a:r>
            <a:r>
              <a:rPr lang="fr-FR" sz="1200" i="1" dirty="0">
                <a:solidFill>
                  <a:srgbClr val="FF0000"/>
                </a:solidFill>
              </a:rPr>
              <a:t> inutilisés (pollution et déchets)</a:t>
            </a:r>
          </a:p>
        </p:txBody>
      </p:sp>
    </p:spTree>
    <p:extLst>
      <p:ext uri="{BB962C8B-B14F-4D97-AF65-F5344CB8AC3E}">
        <p14:creationId xmlns:p14="http://schemas.microsoft.com/office/powerpoint/2010/main" val="84685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005331"/>
            <a:ext cx="8486775" cy="3334058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Boucler</a:t>
            </a:r>
            <a:br>
              <a:rPr lang="fr-FR" dirty="0"/>
            </a:br>
            <a:r>
              <a:rPr lang="fr-FR" dirty="0" err="1"/>
              <a:t>Boucler</a:t>
            </a:r>
            <a:r>
              <a:rPr lang="fr-FR" dirty="0"/>
              <a:t> les cycles de matières + Recycler et valoriser des déchets comme ressources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Eviter les bouleversements dans le métabolisme du système naturel</a:t>
            </a:r>
            <a:br>
              <a:rPr lang="fr-FR" i="1" dirty="0">
                <a:solidFill>
                  <a:srgbClr val="FF0000"/>
                </a:solidFill>
              </a:rPr>
            </a:br>
            <a:r>
              <a:rPr lang="fr-FR" dirty="0"/>
              <a:t>Eliminer les toxiques et éviter la pollution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Etanchéifier</a:t>
            </a:r>
            <a:br>
              <a:rPr lang="fr-FR" dirty="0"/>
            </a:br>
            <a:r>
              <a:rPr lang="fr-FR" dirty="0"/>
              <a:t>Minimiser les émissions dissipatives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Chaîne alimentaire/réseaux trophiques</a:t>
            </a:r>
            <a:br>
              <a:rPr lang="fr-FR" dirty="0"/>
            </a:br>
            <a:r>
              <a:rPr lang="fr-FR" dirty="0"/>
              <a:t>Les rejets des uns sont les ressources des autres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Dématérialiser</a:t>
            </a:r>
            <a:r>
              <a:rPr lang="fr-FR" dirty="0"/>
              <a:t> (intensifier)</a:t>
            </a:r>
            <a:br>
              <a:rPr lang="fr-FR" dirty="0"/>
            </a:br>
            <a:r>
              <a:rPr lang="fr-FR" dirty="0"/>
              <a:t>Diminuer la consommation de ressources et d’énergie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Mettre les énergies mises en cascade</a:t>
            </a:r>
            <a:br>
              <a:rPr lang="fr-FR" dirty="0"/>
            </a:br>
            <a:r>
              <a:rPr lang="fr-FR" dirty="0"/>
              <a:t>Utiliser l’énergie de façon thermodynamiquement efficace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Equilibrer (</a:t>
            </a:r>
            <a:r>
              <a:rPr lang="fr-FR" i="1" dirty="0" err="1">
                <a:solidFill>
                  <a:srgbClr val="FF0000"/>
                </a:solidFill>
              </a:rPr>
              <a:t>décarboner</a:t>
            </a:r>
            <a:r>
              <a:rPr lang="fr-FR" i="1" dirty="0">
                <a:solidFill>
                  <a:srgbClr val="FF0000"/>
                </a:solidFill>
              </a:rPr>
              <a:t>)</a:t>
            </a:r>
            <a:br>
              <a:rPr lang="fr-FR" i="1" dirty="0">
                <a:solidFill>
                  <a:srgbClr val="FF0000"/>
                </a:solidFill>
              </a:rPr>
            </a:br>
            <a:r>
              <a:rPr lang="fr-FR" dirty="0"/>
              <a:t>Produire + d’énergie avec – de carbone fossile (développer les énergies renouvelables + réduire les consommations)</a:t>
            </a:r>
          </a:p>
          <a:p>
            <a:pPr marL="342900" lvl="1" indent="0">
              <a:buNone/>
            </a:pPr>
            <a:r>
              <a:rPr lang="fr-FR" dirty="0"/>
              <a:t>=&gt; Création de liens entre entreprises pour </a:t>
            </a:r>
            <a:r>
              <a:rPr lang="fr-FR" i="1" dirty="0">
                <a:solidFill>
                  <a:srgbClr val="FF0000"/>
                </a:solidFill>
              </a:rPr>
              <a:t>améliorer l’efficacité des flux</a:t>
            </a:r>
            <a:r>
              <a:rPr lang="fr-FR" dirty="0"/>
              <a:t> de matières et d’énergies du système d’entreprises, </a:t>
            </a:r>
            <a:r>
              <a:rPr lang="fr-FR" i="1" dirty="0">
                <a:solidFill>
                  <a:srgbClr val="FF0000"/>
                </a:solidFill>
              </a:rPr>
              <a:t>même si certaines entreprises, vues individuellement, semblent inefficaces</a:t>
            </a:r>
            <a:r>
              <a:rPr lang="fr-FR" dirty="0"/>
              <a:t>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principes simples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060" y="4360458"/>
            <a:ext cx="8686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100" dirty="0"/>
              <a:t>[</a:t>
            </a:r>
            <a:r>
              <a:rPr lang="fr-FR" sz="1100" dirty="0" err="1"/>
              <a:t>Ehrenfeld</a:t>
            </a:r>
            <a:r>
              <a:rPr lang="fr-FR" sz="1100" dirty="0"/>
              <a:t> J. &amp; </a:t>
            </a:r>
            <a:r>
              <a:rPr lang="fr-FR" sz="1100" dirty="0" err="1"/>
              <a:t>Gerder</a:t>
            </a:r>
            <a:r>
              <a:rPr lang="fr-FR" sz="1100" dirty="0"/>
              <a:t> N. (1997) « </a:t>
            </a:r>
            <a:r>
              <a:rPr lang="fr-FR" sz="1100" dirty="0" err="1"/>
              <a:t>Industrial</a:t>
            </a:r>
            <a:r>
              <a:rPr lang="fr-FR" sz="1100" dirty="0"/>
              <a:t> </a:t>
            </a:r>
            <a:r>
              <a:rPr lang="fr-FR" sz="1100" dirty="0" err="1"/>
              <a:t>Ecology</a:t>
            </a:r>
            <a:r>
              <a:rPr lang="fr-FR" sz="1100" dirty="0"/>
              <a:t> in Practice – The Evolution of </a:t>
            </a:r>
            <a:r>
              <a:rPr lang="fr-FR" sz="1100" dirty="0" err="1"/>
              <a:t>Interdependence</a:t>
            </a:r>
            <a:r>
              <a:rPr lang="fr-FR" sz="1100" dirty="0"/>
              <a:t> at Kalundborg », J. </a:t>
            </a:r>
            <a:r>
              <a:rPr lang="fr-FR" sz="1100" dirty="0" err="1"/>
              <a:t>Industrial</a:t>
            </a:r>
            <a:r>
              <a:rPr lang="fr-FR" sz="1100" dirty="0"/>
              <a:t> </a:t>
            </a:r>
            <a:r>
              <a:rPr lang="fr-FR" sz="1100" dirty="0" err="1"/>
              <a:t>Ecology</a:t>
            </a:r>
            <a:r>
              <a:rPr lang="fr-FR" sz="1100" dirty="0"/>
              <a:t> 1(1):67-79]</a:t>
            </a:r>
          </a:p>
          <a:p>
            <a:pPr marL="0" lvl="1" algn="r"/>
            <a:r>
              <a:rPr lang="fr-FR" sz="1100" dirty="0"/>
              <a:t>[Vincent F. « Symbioses industrielles et parcs </a:t>
            </a:r>
            <a:r>
              <a:rPr lang="fr-FR" sz="1100" dirty="0" err="1"/>
              <a:t>éco-industriels</a:t>
            </a:r>
            <a:r>
              <a:rPr lang="fr-FR" sz="1100" dirty="0"/>
              <a:t> : la symbiose de Kalundborg », </a:t>
            </a:r>
            <a:r>
              <a:rPr lang="fr-FR" sz="1100" dirty="0">
                <a:hlinkClick r:id="rId3"/>
              </a:rPr>
              <a:t>https://youtu.be/39nbiVcGdNc</a:t>
            </a:r>
            <a:r>
              <a:rPr lang="fr-FR" sz="1100" dirty="0"/>
              <a:t>]</a:t>
            </a:r>
          </a:p>
          <a:p>
            <a:pPr marL="0" lvl="1" algn="r"/>
            <a:r>
              <a:rPr lang="fr-FR" sz="1100" dirty="0"/>
              <a:t>[</a:t>
            </a:r>
            <a:r>
              <a:rPr lang="fr-FR" sz="1100" dirty="0" err="1"/>
              <a:t>Surren</a:t>
            </a:r>
            <a:r>
              <a:rPr lang="fr-FR" sz="1100" dirty="0"/>
              <a:t> </a:t>
            </a:r>
            <a:r>
              <a:rPr lang="fr-FR" sz="1100" dirty="0" err="1"/>
              <a:t>Erkmann</a:t>
            </a:r>
            <a:r>
              <a:rPr lang="fr-FR" sz="1100" dirty="0"/>
              <a:t> cité dans Vincent F., 2015, « Genèse de la notion d’écologie industrielle », MOOC UVED « Economie circulaire et</a:t>
            </a:r>
            <a:br>
              <a:rPr lang="fr-FR" sz="1100" dirty="0"/>
            </a:br>
            <a:r>
              <a:rPr lang="fr-FR" sz="1100" dirty="0"/>
              <a:t>innovation »,  </a:t>
            </a:r>
            <a:r>
              <a:rPr lang="fr-FR" sz="1100" dirty="0">
                <a:hlinkClick r:id="rId4"/>
              </a:rPr>
              <a:t>https://www.uved.fr/fiche/parcours/economie-circulaire-et-innovation/13/approfondi#sequence</a:t>
            </a:r>
            <a:r>
              <a:rPr lang="fr-FR" sz="11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7634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Types d’écosystème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301" y="4548678"/>
            <a:ext cx="816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fr-FR" sz="1200" dirty="0"/>
              <a:t>[</a:t>
            </a:r>
            <a:r>
              <a:rPr lang="fr-FR" sz="1200" dirty="0" err="1"/>
              <a:t>Braden</a:t>
            </a:r>
            <a:r>
              <a:rPr lang="fr-FR" sz="1200" dirty="0"/>
              <a:t> Allenby cité dans Vincent F., 2015, « Genèse de la notion d’écologie industrielle », MOOC UVED « Economie circulaire et</a:t>
            </a:r>
            <a:br>
              <a:rPr lang="fr-FR" sz="1200" dirty="0"/>
            </a:br>
            <a:r>
              <a:rPr lang="fr-FR" sz="1200" dirty="0"/>
              <a:t>innovation »,  </a:t>
            </a:r>
            <a:r>
              <a:rPr lang="fr-FR" sz="1200" dirty="0">
                <a:hlinkClick r:id="rId3"/>
              </a:rPr>
              <a:t>https://www.uved.fr/fiche/parcours/economie-circulaire-et-innovation/13/approfondi#sequence</a:t>
            </a:r>
            <a:r>
              <a:rPr lang="fr-FR" sz="1200" dirty="0"/>
              <a:t> /</a:t>
            </a:r>
            <a:br>
              <a:rPr lang="fr-FR" sz="1200" dirty="0"/>
            </a:br>
            <a:r>
              <a:rPr lang="fr-FR" sz="1200" dirty="0">
                <a:hlinkClick r:id="rId4"/>
              </a:rPr>
              <a:t>www.youtube.com/watch?v=AeE2Ki99bfM</a:t>
            </a:r>
            <a:r>
              <a:rPr lang="fr-FR" sz="1200" dirty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082" y="2540637"/>
            <a:ext cx="28339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Ecosystème de type 1</a:t>
            </a:r>
          </a:p>
          <a:p>
            <a:r>
              <a:rPr lang="fr-FR" sz="1400" dirty="0"/>
              <a:t>Ecosystème juvénile</a:t>
            </a:r>
            <a:br>
              <a:rPr lang="fr-FR" sz="1400" dirty="0"/>
            </a:br>
            <a:r>
              <a:rPr lang="fr-FR" sz="1400" dirty="0"/>
              <a:t>(Ex. : Agriculture intensive)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50"/>
                </a:solidFill>
              </a:rPr>
              <a:t>Faible recyclage de la matière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Flux de matière ouverts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Peu d’interactions entre espèces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Compétition entre espèces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030A0"/>
                </a:solidFill>
              </a:rPr>
              <a:t>Chaînes alimentaires simples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/>
                </a:solidFill>
              </a:rPr>
              <a:t>Productivité élevée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8959" y="504267"/>
            <a:ext cx="5126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Ecologie industrielle = analogie </a:t>
            </a:r>
            <a:r>
              <a:rPr lang="fr-FR" sz="1400" b="1" dirty="0"/>
              <a:t>imparfaite</a:t>
            </a:r>
            <a:r>
              <a:rPr lang="fr-FR" sz="1400" dirty="0"/>
              <a:t> avec l’évolution de la Vie</a:t>
            </a:r>
          </a:p>
          <a:p>
            <a:pPr algn="ctr"/>
            <a:r>
              <a:rPr lang="fr-FR" sz="1400" dirty="0"/>
              <a:t>Objectif pour les écosystèmes industriels = passer de type 1 à type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4717" y="2540637"/>
            <a:ext cx="2051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Ecosystème de type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Début d’interactions complexes entre individus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0938" y="2540637"/>
            <a:ext cx="3258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Ecosystème de type 3</a:t>
            </a:r>
          </a:p>
          <a:p>
            <a:r>
              <a:rPr lang="fr-FR" sz="1400" dirty="0"/>
              <a:t>Ecosystème mature</a:t>
            </a:r>
            <a:br>
              <a:rPr lang="fr-FR" sz="1400" dirty="0"/>
            </a:br>
            <a:r>
              <a:rPr lang="fr-FR" sz="1400" dirty="0"/>
              <a:t>(Ex. : Forêt adulte)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50"/>
                </a:solidFill>
              </a:rPr>
              <a:t>Fort taux de recyclage des éléments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Flux de matière quasi-cycliques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Interactions complexes entre espèces : symbiose, parasitisme, etc.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030A0"/>
                </a:solidFill>
              </a:rPr>
              <a:t>Chaînes alimentaires complexes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/>
                </a:solidFill>
              </a:rPr>
              <a:t>Productivité faible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43839" y="1932592"/>
            <a:ext cx="1908000" cy="4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fr-FR" sz="1050" b="1" dirty="0"/>
              <a:t>CONSOMMATEURS PRIMAIRES</a:t>
            </a:r>
            <a:br>
              <a:rPr lang="fr-FR" sz="1050" b="1" dirty="0"/>
            </a:br>
            <a:r>
              <a:rPr lang="fr-FR" sz="1050" dirty="0"/>
              <a:t>herbivores, granivores, </a:t>
            </a:r>
            <a:r>
              <a:rPr lang="fr-FR" sz="1050" dirty="0" err="1"/>
              <a:t>fructivores</a:t>
            </a:r>
            <a:r>
              <a:rPr lang="fr-FR" sz="1050" dirty="0"/>
              <a:t>, parasites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6453" y="1932592"/>
            <a:ext cx="1908000" cy="4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fr-FR" sz="1050" b="1" dirty="0"/>
              <a:t>PREDATEURS</a:t>
            </a:r>
            <a:endParaRPr lang="fr-FR" sz="1050" dirty="0"/>
          </a:p>
          <a:p>
            <a:pPr algn="ctr"/>
            <a:r>
              <a:rPr lang="fr-FR" sz="1050" dirty="0"/>
              <a:t>CONSOMMATEURS SECONDAIRES</a:t>
            </a:r>
            <a:br>
              <a:rPr lang="fr-FR" sz="1050" dirty="0"/>
            </a:br>
            <a:r>
              <a:rPr lang="fr-FR" sz="1050" dirty="0"/>
              <a:t>carnivores, insectivores, parasites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3839" y="1159986"/>
            <a:ext cx="1908000" cy="4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fr-FR" sz="1050" b="1" dirty="0"/>
              <a:t>PRODUCTEURS PRIMAIRES</a:t>
            </a:r>
            <a:br>
              <a:rPr lang="fr-FR" sz="1050" b="1" dirty="0"/>
            </a:br>
            <a:r>
              <a:rPr lang="fr-FR" sz="1050" dirty="0"/>
              <a:t>VEGETAUX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86453" y="1138222"/>
            <a:ext cx="1908000" cy="4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fr-FR" sz="1050" b="1" dirty="0"/>
              <a:t>RECYCLEURS</a:t>
            </a:r>
            <a:br>
              <a:rPr lang="fr-FR" sz="1050" b="1" dirty="0"/>
            </a:br>
            <a:r>
              <a:rPr lang="fr-FR" sz="1050" dirty="0"/>
              <a:t>Coprophages, détritivores, saprophages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6836" y="1407955"/>
            <a:ext cx="1377123" cy="76916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Ecosystème avec très peu d’interactions entre organismes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63297" y="980806"/>
            <a:ext cx="4520736" cy="1623458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632965" y="1596854"/>
            <a:ext cx="108000" cy="612000"/>
          </a:xfrm>
          <a:custGeom>
            <a:avLst/>
            <a:gdLst>
              <a:gd name="connsiteX0" fmla="*/ 200297 w 200297"/>
              <a:gd name="connsiteY0" fmla="*/ 0 h 783771"/>
              <a:gd name="connsiteX1" fmla="*/ 0 w 200297"/>
              <a:gd name="connsiteY1" fmla="*/ 304800 h 783771"/>
              <a:gd name="connsiteX2" fmla="*/ 200297 w 200297"/>
              <a:gd name="connsiteY2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297" h="783771">
                <a:moveTo>
                  <a:pt x="200297" y="0"/>
                </a:moveTo>
                <a:cubicBezTo>
                  <a:pt x="100148" y="87086"/>
                  <a:pt x="0" y="174172"/>
                  <a:pt x="0" y="304800"/>
                </a:cubicBezTo>
                <a:cubicBezTo>
                  <a:pt x="0" y="435428"/>
                  <a:pt x="100148" y="609599"/>
                  <a:pt x="200297" y="783771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reeform 22"/>
          <p:cNvSpPr/>
          <p:nvPr/>
        </p:nvSpPr>
        <p:spPr>
          <a:xfrm>
            <a:off x="5634447" y="2406745"/>
            <a:ext cx="2290355" cy="113240"/>
          </a:xfrm>
          <a:custGeom>
            <a:avLst/>
            <a:gdLst>
              <a:gd name="connsiteX0" fmla="*/ 0 w 2290355"/>
              <a:gd name="connsiteY0" fmla="*/ 0 h 113240"/>
              <a:gd name="connsiteX1" fmla="*/ 1158240 w 2290355"/>
              <a:gd name="connsiteY1" fmla="*/ 113211 h 113240"/>
              <a:gd name="connsiteX2" fmla="*/ 2290355 w 2290355"/>
              <a:gd name="connsiteY2" fmla="*/ 8708 h 11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0355" h="113240">
                <a:moveTo>
                  <a:pt x="0" y="0"/>
                </a:moveTo>
                <a:cubicBezTo>
                  <a:pt x="388257" y="55880"/>
                  <a:pt x="776514" y="111760"/>
                  <a:pt x="1158240" y="113211"/>
                </a:cubicBezTo>
                <a:cubicBezTo>
                  <a:pt x="1539966" y="114662"/>
                  <a:pt x="1915160" y="61685"/>
                  <a:pt x="2290355" y="8708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reeform 23"/>
          <p:cNvSpPr/>
          <p:nvPr/>
        </p:nvSpPr>
        <p:spPr>
          <a:xfrm flipH="1" flipV="1">
            <a:off x="8902509" y="1387842"/>
            <a:ext cx="108000" cy="783771"/>
          </a:xfrm>
          <a:custGeom>
            <a:avLst/>
            <a:gdLst>
              <a:gd name="connsiteX0" fmla="*/ 200297 w 200297"/>
              <a:gd name="connsiteY0" fmla="*/ 0 h 783771"/>
              <a:gd name="connsiteX1" fmla="*/ 0 w 200297"/>
              <a:gd name="connsiteY1" fmla="*/ 304800 h 783771"/>
              <a:gd name="connsiteX2" fmla="*/ 200297 w 200297"/>
              <a:gd name="connsiteY2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297" h="783771">
                <a:moveTo>
                  <a:pt x="200297" y="0"/>
                </a:moveTo>
                <a:cubicBezTo>
                  <a:pt x="100148" y="87086"/>
                  <a:pt x="0" y="174172"/>
                  <a:pt x="0" y="304800"/>
                </a:cubicBezTo>
                <a:cubicBezTo>
                  <a:pt x="0" y="435428"/>
                  <a:pt x="100148" y="609599"/>
                  <a:pt x="200297" y="783771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reeform 24"/>
          <p:cNvSpPr/>
          <p:nvPr/>
        </p:nvSpPr>
        <p:spPr>
          <a:xfrm flipH="1" flipV="1">
            <a:off x="5634447" y="1021133"/>
            <a:ext cx="2290355" cy="113240"/>
          </a:xfrm>
          <a:custGeom>
            <a:avLst/>
            <a:gdLst>
              <a:gd name="connsiteX0" fmla="*/ 0 w 2290355"/>
              <a:gd name="connsiteY0" fmla="*/ 0 h 113240"/>
              <a:gd name="connsiteX1" fmla="*/ 1158240 w 2290355"/>
              <a:gd name="connsiteY1" fmla="*/ 113211 h 113240"/>
              <a:gd name="connsiteX2" fmla="*/ 2290355 w 2290355"/>
              <a:gd name="connsiteY2" fmla="*/ 8708 h 11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0355" h="113240">
                <a:moveTo>
                  <a:pt x="0" y="0"/>
                </a:moveTo>
                <a:cubicBezTo>
                  <a:pt x="388257" y="55880"/>
                  <a:pt x="776514" y="111760"/>
                  <a:pt x="1158240" y="113211"/>
                </a:cubicBezTo>
                <a:cubicBezTo>
                  <a:pt x="1539966" y="114662"/>
                  <a:pt x="1915160" y="61685"/>
                  <a:pt x="2290355" y="8708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reeform 25"/>
          <p:cNvSpPr/>
          <p:nvPr/>
        </p:nvSpPr>
        <p:spPr>
          <a:xfrm>
            <a:off x="5634447" y="1640297"/>
            <a:ext cx="2290355" cy="113240"/>
          </a:xfrm>
          <a:custGeom>
            <a:avLst/>
            <a:gdLst>
              <a:gd name="connsiteX0" fmla="*/ 0 w 2290355"/>
              <a:gd name="connsiteY0" fmla="*/ 0 h 113240"/>
              <a:gd name="connsiteX1" fmla="*/ 1158240 w 2290355"/>
              <a:gd name="connsiteY1" fmla="*/ 113211 h 113240"/>
              <a:gd name="connsiteX2" fmla="*/ 2290355 w 2290355"/>
              <a:gd name="connsiteY2" fmla="*/ 8708 h 11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0355" h="113240">
                <a:moveTo>
                  <a:pt x="0" y="0"/>
                </a:moveTo>
                <a:cubicBezTo>
                  <a:pt x="388257" y="55880"/>
                  <a:pt x="776514" y="111760"/>
                  <a:pt x="1158240" y="113211"/>
                </a:cubicBezTo>
                <a:cubicBezTo>
                  <a:pt x="1539966" y="114662"/>
                  <a:pt x="1915160" y="61685"/>
                  <a:pt x="2290355" y="8708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reeform 26"/>
          <p:cNvSpPr/>
          <p:nvPr/>
        </p:nvSpPr>
        <p:spPr>
          <a:xfrm>
            <a:off x="6653350" y="1596847"/>
            <a:ext cx="1463040" cy="409303"/>
          </a:xfrm>
          <a:custGeom>
            <a:avLst/>
            <a:gdLst>
              <a:gd name="connsiteX0" fmla="*/ 0 w 1463040"/>
              <a:gd name="connsiteY0" fmla="*/ 374468 h 374468"/>
              <a:gd name="connsiteX1" fmla="*/ 670560 w 1463040"/>
              <a:gd name="connsiteY1" fmla="*/ 165463 h 374468"/>
              <a:gd name="connsiteX2" fmla="*/ 1288869 w 1463040"/>
              <a:gd name="connsiteY2" fmla="*/ 130628 h 374468"/>
              <a:gd name="connsiteX3" fmla="*/ 1463040 w 1463040"/>
              <a:gd name="connsiteY3" fmla="*/ 0 h 37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40" h="374468">
                <a:moveTo>
                  <a:pt x="0" y="374468"/>
                </a:moveTo>
                <a:cubicBezTo>
                  <a:pt x="227874" y="290285"/>
                  <a:pt x="455749" y="206103"/>
                  <a:pt x="670560" y="165463"/>
                </a:cubicBezTo>
                <a:cubicBezTo>
                  <a:pt x="885372" y="124823"/>
                  <a:pt x="1156789" y="158205"/>
                  <a:pt x="1288869" y="130628"/>
                </a:cubicBezTo>
                <a:cubicBezTo>
                  <a:pt x="1420949" y="103051"/>
                  <a:pt x="1441994" y="51525"/>
                  <a:pt x="146304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ight Arrow 7"/>
          <p:cNvSpPr/>
          <p:nvPr/>
        </p:nvSpPr>
        <p:spPr>
          <a:xfrm>
            <a:off x="80377" y="1486535"/>
            <a:ext cx="756000" cy="612000"/>
          </a:xfrm>
          <a:prstGeom prst="rightArrow">
            <a:avLst>
              <a:gd name="adj1" fmla="val 60220"/>
              <a:gd name="adj2" fmla="val 16356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dirty="0">
                <a:solidFill>
                  <a:schemeClr val="accent5">
                    <a:lumMod val="75000"/>
                  </a:schemeClr>
                </a:solidFill>
              </a:rPr>
              <a:t>Ressources</a:t>
            </a:r>
            <a:br>
              <a:rPr lang="fr-FR" sz="105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1050" dirty="0">
                <a:solidFill>
                  <a:schemeClr val="accent5">
                    <a:lumMod val="75000"/>
                  </a:schemeClr>
                </a:solidFill>
              </a:rPr>
              <a:t>non limitées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081346" y="1486535"/>
            <a:ext cx="756000" cy="612000"/>
          </a:xfrm>
          <a:prstGeom prst="rightArrow">
            <a:avLst>
              <a:gd name="adj1" fmla="val 60220"/>
              <a:gd name="adj2" fmla="val 1635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Déchets</a:t>
            </a:r>
            <a:br>
              <a:rPr lang="fr-FR" sz="1050" dirty="0">
                <a:solidFill>
                  <a:schemeClr val="tx1"/>
                </a:solidFill>
              </a:rPr>
            </a:br>
            <a:r>
              <a:rPr lang="fr-FR" sz="1050" dirty="0">
                <a:solidFill>
                  <a:schemeClr val="tx1"/>
                </a:solidFill>
              </a:rPr>
              <a:t>non limitées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4013142" y="1052325"/>
            <a:ext cx="756000" cy="612000"/>
          </a:xfrm>
          <a:prstGeom prst="rightArrow">
            <a:avLst>
              <a:gd name="adj1" fmla="val 60220"/>
              <a:gd name="adj2" fmla="val 16356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dirty="0">
                <a:solidFill>
                  <a:schemeClr val="accent5">
                    <a:lumMod val="75000"/>
                  </a:schemeClr>
                </a:solidFill>
              </a:rPr>
              <a:t>Energie solaire</a:t>
            </a:r>
          </a:p>
        </p:txBody>
      </p:sp>
    </p:spTree>
    <p:extLst>
      <p:ext uri="{BB962C8B-B14F-4D97-AF65-F5344CB8AC3E}">
        <p14:creationId xmlns:p14="http://schemas.microsoft.com/office/powerpoint/2010/main" val="401411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Objectifs :</a:t>
            </a:r>
          </a:p>
          <a:p>
            <a:r>
              <a:rPr lang="fr-FR" dirty="0"/>
              <a:t>Connaître une autre manière de circulariser les flux</a:t>
            </a:r>
            <a:br>
              <a:rPr lang="fr-FR" dirty="0"/>
            </a:br>
            <a:r>
              <a:rPr lang="fr-FR" dirty="0"/>
              <a:t>= l’EIT (Ecologie Industrielle et Territoriale)</a:t>
            </a:r>
            <a:br>
              <a:rPr lang="fr-FR" dirty="0"/>
            </a:br>
            <a:r>
              <a:rPr lang="fr-FR" dirty="0"/>
              <a:t>= symbiose</a:t>
            </a:r>
          </a:p>
          <a:p>
            <a:r>
              <a:rPr lang="fr-FR" dirty="0"/>
              <a:t>Comparer un éco-parc à Kalundborg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Plan :</a:t>
            </a:r>
          </a:p>
          <a:p>
            <a:pPr>
              <a:buFont typeface="+mj-lt"/>
              <a:buAutoNum type="arabicPeriod"/>
            </a:pPr>
            <a:r>
              <a:rPr lang="fr-FR" dirty="0" err="1"/>
              <a:t>Débrief</a:t>
            </a:r>
            <a:r>
              <a:rPr lang="fr-FR" dirty="0"/>
              <a:t> du jeu In the Loop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Principes de l’écologie industrielle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Kalundborg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Eco-parcs comparés à Kalundborg</a:t>
            </a:r>
          </a:p>
          <a:p>
            <a:pPr lvl="1"/>
            <a:r>
              <a:rPr lang="fr-FR" dirty="0"/>
              <a:t>Lecture en sous-groupes de 3 personnes</a:t>
            </a:r>
          </a:p>
          <a:p>
            <a:pPr lvl="1"/>
            <a:r>
              <a:rPr lang="fr-FR" dirty="0"/>
              <a:t>Préparation d’un A2 par sous-groupe</a:t>
            </a:r>
          </a:p>
          <a:p>
            <a:pPr lvl="1"/>
            <a:r>
              <a:rPr lang="fr-FR" dirty="0"/>
              <a:t>Présentation du A2 au reste de la classe</a:t>
            </a:r>
            <a:br>
              <a:rPr lang="fr-FR" dirty="0"/>
            </a:br>
            <a:r>
              <a:rPr lang="fr-FR" dirty="0"/>
              <a:t>(dernière demi-heure de la prochaine séance)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Aujourd’hui et prochaine séance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9230" y="4845716"/>
            <a:ext cx="4657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[https://commons.wikimedia.org/wiki/File:Denmark_physical_map.svg]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86212" y="1771062"/>
            <a:ext cx="4023785" cy="3051025"/>
            <a:chOff x="1844331" y="123566"/>
            <a:chExt cx="5610911" cy="4524927"/>
          </a:xfrm>
        </p:grpSpPr>
        <p:pic>
          <p:nvPicPr>
            <p:cNvPr id="7" name="Picture 2" descr="File:Denmark physical map.sv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331" y="123566"/>
              <a:ext cx="5610911" cy="4524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184822" y="2866770"/>
              <a:ext cx="108000" cy="108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48611" y="2214937"/>
              <a:ext cx="2373335" cy="620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Kalundborg au Danemark</a:t>
              </a:r>
              <a:br>
                <a:rPr lang="fr-FR" sz="1200" dirty="0">
                  <a:solidFill>
                    <a:srgbClr val="FF0000"/>
                  </a:solidFill>
                </a:rPr>
              </a:br>
              <a:r>
                <a:rPr lang="fr-FR" sz="1200" dirty="0">
                  <a:solidFill>
                    <a:srgbClr val="FF0000"/>
                  </a:solidFill>
                </a:rPr>
                <a:t>(48 000 habitants)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9786" y="2936077"/>
              <a:ext cx="1350560" cy="410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Copenhague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321946" y="2876897"/>
              <a:ext cx="108000" cy="108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06151" y="4105738"/>
              <a:ext cx="1182913" cy="410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Allemagne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91233" y="2495673"/>
              <a:ext cx="793974" cy="410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Suède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3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005" y="255175"/>
            <a:ext cx="8229600" cy="211550"/>
          </a:xfrm>
        </p:spPr>
        <p:txBody>
          <a:bodyPr/>
          <a:lstStyle/>
          <a:p>
            <a:r>
              <a:rPr lang="fr-FR" dirty="0"/>
              <a:t>Kalundborg</a:t>
            </a:r>
          </a:p>
        </p:txBody>
      </p:sp>
      <p:pic>
        <p:nvPicPr>
          <p:cNvPr id="24" name="Picture 23" descr="Streams_WEB_DA_V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66" y="-9364"/>
            <a:ext cx="7400314" cy="515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95604" y="4636182"/>
            <a:ext cx="260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[www.symbiosis.dk/en/partnerne-bag]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03540" y="-21824"/>
            <a:ext cx="5136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hlinkClick r:id="rId4"/>
              </a:rPr>
              <a:t>www.symbiosis.dk/wp-content/uploads/2022/01/sitemap_1920x1080_uk.mp4</a:t>
            </a:r>
            <a:endParaRPr lang="fr-FR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147638" y="1723604"/>
            <a:ext cx="1183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Centrale électrique</a:t>
            </a:r>
          </a:p>
          <a:p>
            <a:r>
              <a:rPr lang="fr-FR" sz="1000" dirty="0" err="1"/>
              <a:t>Asnaes</a:t>
            </a:r>
            <a:endParaRPr lang="fr-FR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752559" y="950453"/>
            <a:ext cx="630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Plâtrerie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5034" y="3016899"/>
            <a:ext cx="1043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 err="1"/>
              <a:t>Phramaceutique</a:t>
            </a:r>
            <a:endParaRPr lang="fr-FR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2577637" y="3140010"/>
            <a:ext cx="5629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Pétrole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63736" y="193310"/>
            <a:ext cx="712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Chauffage</a:t>
            </a:r>
            <a:br>
              <a:rPr lang="fr-FR" sz="1000" dirty="0"/>
            </a:br>
            <a:r>
              <a:rPr lang="fr-FR" sz="1000" dirty="0"/>
              <a:t>urbain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2005" y="601037"/>
            <a:ext cx="1396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Site web de l’éco-parc :</a:t>
            </a:r>
          </a:p>
        </p:txBody>
      </p:sp>
    </p:spTree>
    <p:extLst>
      <p:ext uri="{BB962C8B-B14F-4D97-AF65-F5344CB8AC3E}">
        <p14:creationId xmlns:p14="http://schemas.microsoft.com/office/powerpoint/2010/main" val="2201272675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-PPT-insitutionnel-2014">
  <a:themeElements>
    <a:clrScheme name="A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1" id="{545724DF-F6B3-FE47-B031-3AE130B75220}" vid="{6EDCC1FC-90BB-2440-B503-B6DE7629F7C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Modele-PPT-insitutionnel-2014</Template>
  <TotalTime>3828</TotalTime>
  <Words>3105</Words>
  <Application>Microsoft Office PowerPoint</Application>
  <PresentationFormat>Affichage à l'écran (16:9)</PresentationFormat>
  <Paragraphs>293</Paragraphs>
  <Slides>19</Slides>
  <Notes>9</Notes>
  <HiddenSlides>2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2" baseType="lpstr">
      <vt:lpstr>Arial</vt:lpstr>
      <vt:lpstr>Calibri</vt:lpstr>
      <vt:lpstr>Modele-PPT-insitutionnel-2014</vt:lpstr>
      <vt:lpstr>Ecologie industrielle et économie circulaire GI-4-S2-EC-EIE  2024-25</vt:lpstr>
      <vt:lpstr>Aujourd’hui et prochaine séance</vt:lpstr>
      <vt:lpstr>Débrief du jeu In the Loop : Pistes de discussion</vt:lpstr>
      <vt:lpstr>Aujourd’hui et prochaine séance</vt:lpstr>
      <vt:lpstr>Principe général</vt:lpstr>
      <vt:lpstr>Quelques principes simples</vt:lpstr>
      <vt:lpstr>Types d’écosystème</vt:lpstr>
      <vt:lpstr>Aujourd’hui et prochaine séance</vt:lpstr>
      <vt:lpstr>Kalundborg</vt:lpstr>
      <vt:lpstr>Présentation PowerPoint</vt:lpstr>
      <vt:lpstr>Présentation PowerPoint</vt:lpstr>
      <vt:lpstr>Histoire de Kalundborg</vt:lpstr>
      <vt:lpstr>Histoire de Kalundborg</vt:lpstr>
      <vt:lpstr>Kalundborg : Clés de la réussite</vt:lpstr>
      <vt:lpstr>Aujourd’hui et prochaine séance</vt:lpstr>
      <vt:lpstr>Présentation PowerPoint</vt:lpstr>
      <vt:lpstr>Exercice</vt:lpstr>
      <vt:lpstr>Eco-parcs</vt:lpstr>
      <vt:lpstr>Ressources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Thierry Moyaux</cp:lastModifiedBy>
  <cp:revision>219</cp:revision>
  <cp:lastPrinted>2024-02-14T15:52:28Z</cp:lastPrinted>
  <dcterms:created xsi:type="dcterms:W3CDTF">2017-03-27T07:31:07Z</dcterms:created>
  <dcterms:modified xsi:type="dcterms:W3CDTF">2024-11-12T09:55:21Z</dcterms:modified>
  <cp:category/>
</cp:coreProperties>
</file>