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421" r:id="rId3"/>
    <p:sldId id="523" r:id="rId4"/>
    <p:sldId id="524" r:id="rId5"/>
    <p:sldId id="525" r:id="rId6"/>
    <p:sldId id="526" r:id="rId7"/>
    <p:sldId id="527" r:id="rId8"/>
    <p:sldId id="528" r:id="rId9"/>
    <p:sldId id="529" r:id="rId10"/>
    <p:sldId id="530" r:id="rId11"/>
    <p:sldId id="531" r:id="rId12"/>
    <p:sldId id="532" r:id="rId13"/>
    <p:sldId id="533" r:id="rId14"/>
    <p:sldId id="534" r:id="rId15"/>
    <p:sldId id="535" r:id="rId16"/>
    <p:sldId id="257" r:id="rId17"/>
    <p:sldId id="258" r:id="rId18"/>
    <p:sldId id="268" r:id="rId19"/>
    <p:sldId id="269" r:id="rId20"/>
    <p:sldId id="270" r:id="rId21"/>
    <p:sldId id="274" r:id="rId22"/>
    <p:sldId id="275" r:id="rId23"/>
    <p:sldId id="261" r:id="rId24"/>
    <p:sldId id="262" r:id="rId25"/>
    <p:sldId id="260" r:id="rId26"/>
    <p:sldId id="276" r:id="rId27"/>
    <p:sldId id="273" r:id="rId28"/>
    <p:sldId id="272" r:id="rId29"/>
    <p:sldId id="277" r:id="rId30"/>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EBFFD7"/>
    <a:srgbClr val="008000"/>
    <a:srgbClr val="FF0000"/>
    <a:srgbClr val="CCFF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6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BA18DF6-8032-48E9-BBA7-5EF60CFBDBFB}" type="datetimeFigureOut">
              <a:rPr lang="en-GB" smtClean="0"/>
              <a:t>19/10/2023</a:t>
            </a:fld>
            <a:endParaRPr lang="en-GB"/>
          </a:p>
        </p:txBody>
      </p:sp>
      <p:sp>
        <p:nvSpPr>
          <p:cNvPr id="4" name="Espace réservé de l'image des diapositives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2DF24A15-5C73-4FDD-96D8-92E348A14170}" type="slidenum">
              <a:rPr lang="en-GB" smtClean="0"/>
              <a:t>‹N°›</a:t>
            </a:fld>
            <a:endParaRPr lang="en-GB"/>
          </a:p>
        </p:txBody>
      </p:sp>
    </p:spTree>
    <p:extLst>
      <p:ext uri="{BB962C8B-B14F-4D97-AF65-F5344CB8AC3E}">
        <p14:creationId xmlns:p14="http://schemas.microsoft.com/office/powerpoint/2010/main" val="55259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2DF24A15-5C73-4FDD-96D8-92E348A14170}" type="slidenum">
              <a:rPr lang="en-GB" smtClean="0"/>
              <a:t>1</a:t>
            </a:fld>
            <a:endParaRPr lang="en-GB"/>
          </a:p>
        </p:txBody>
      </p:sp>
    </p:spTree>
    <p:extLst>
      <p:ext uri="{BB962C8B-B14F-4D97-AF65-F5344CB8AC3E}">
        <p14:creationId xmlns:p14="http://schemas.microsoft.com/office/powerpoint/2010/main" val="146662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A6ACF7-8B5D-44C7-B964-045425FB6AA4}" type="slidenum">
              <a:rPr kumimoji="0" 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9331" name="Rectangle 2"/>
          <p:cNvSpPr>
            <a:spLocks noGrp="1" noRot="1" noChangeAspect="1" noChangeArrowheads="1" noTextEdit="1"/>
          </p:cNvSpPr>
          <p:nvPr>
            <p:ph type="sldImg"/>
          </p:nvPr>
        </p:nvSpPr>
        <p:spPr>
          <a:xfrm>
            <a:off x="917575" y="744538"/>
            <a:ext cx="4962525" cy="3722687"/>
          </a:xfrm>
          <a:ln/>
        </p:spPr>
      </p:sp>
      <p:sp>
        <p:nvSpPr>
          <p:cNvPr id="99332" name="Rectangle 3"/>
          <p:cNvSpPr>
            <a:spLocks noGrp="1" noChangeArrowheads="1"/>
          </p:cNvSpPr>
          <p:nvPr>
            <p:ph type="body" idx="1"/>
          </p:nvPr>
        </p:nvSpPr>
        <p:spPr>
          <a:noFill/>
        </p:spPr>
        <p:txBody>
          <a:bodyPr/>
          <a:lstStyle/>
          <a:p>
            <a:pPr eaLnBrk="1" hangingPunct="1"/>
            <a:endParaRPr lang="fr-FR"/>
          </a:p>
        </p:txBody>
      </p:sp>
    </p:spTree>
    <p:extLst>
      <p:ext uri="{BB962C8B-B14F-4D97-AF65-F5344CB8AC3E}">
        <p14:creationId xmlns:p14="http://schemas.microsoft.com/office/powerpoint/2010/main" val="325323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C79D43-560D-4A12-B039-050803E3E2A6}" type="slidenum">
              <a:rPr kumimoji="0" 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67" name="Rectangle 2"/>
          <p:cNvSpPr>
            <a:spLocks noGrp="1" noRot="1" noChangeAspect="1" noChangeArrowheads="1" noTextEdit="1"/>
          </p:cNvSpPr>
          <p:nvPr>
            <p:ph type="sldImg"/>
          </p:nvPr>
        </p:nvSpPr>
        <p:spPr>
          <a:xfrm>
            <a:off x="917575" y="744538"/>
            <a:ext cx="4962525" cy="3722687"/>
          </a:xfrm>
          <a:ln/>
        </p:spPr>
      </p:sp>
      <p:sp>
        <p:nvSpPr>
          <p:cNvPr id="62468" name="Rectangle 3"/>
          <p:cNvSpPr>
            <a:spLocks noGrp="1" noChangeArrowheads="1"/>
          </p:cNvSpPr>
          <p:nvPr>
            <p:ph type="body" idx="1"/>
          </p:nvPr>
        </p:nvSpPr>
        <p:spPr>
          <a:noFill/>
        </p:spPr>
        <p:txBody>
          <a:bodyPr/>
          <a:lstStyle/>
          <a:p>
            <a:pPr eaLnBrk="1" hangingPunct="1"/>
            <a:endParaRPr lang="fr-FR"/>
          </a:p>
        </p:txBody>
      </p:sp>
    </p:spTree>
    <p:extLst>
      <p:ext uri="{BB962C8B-B14F-4D97-AF65-F5344CB8AC3E}">
        <p14:creationId xmlns:p14="http://schemas.microsoft.com/office/powerpoint/2010/main" val="38196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CB87AD7-9238-4B19-9F8E-E882868CB743}" type="slidenum">
              <a:rPr lang="fr-FR"/>
              <a:pPr>
                <a:defRPr/>
              </a:pPr>
              <a:t>‹N°›</a:t>
            </a:fld>
            <a:endParaRPr lang="fr-FR"/>
          </a:p>
        </p:txBody>
      </p:sp>
    </p:spTree>
    <p:extLst>
      <p:ext uri="{BB962C8B-B14F-4D97-AF65-F5344CB8AC3E}">
        <p14:creationId xmlns:p14="http://schemas.microsoft.com/office/powerpoint/2010/main" val="146928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8843282-B3B3-4A36-AF53-D07443106267}" type="slidenum">
              <a:rPr lang="fr-FR"/>
              <a:pPr>
                <a:defRPr/>
              </a:pPr>
              <a:t>‹N°›</a:t>
            </a:fld>
            <a:endParaRPr lang="fr-FR"/>
          </a:p>
        </p:txBody>
      </p:sp>
    </p:spTree>
    <p:extLst>
      <p:ext uri="{BB962C8B-B14F-4D97-AF65-F5344CB8AC3E}">
        <p14:creationId xmlns:p14="http://schemas.microsoft.com/office/powerpoint/2010/main" val="421611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2F64DB9-2833-4DF8-8015-6DEEEF085900}" type="slidenum">
              <a:rPr lang="fr-FR"/>
              <a:pPr>
                <a:defRPr/>
              </a:pPr>
              <a:t>‹N°›</a:t>
            </a:fld>
            <a:endParaRPr lang="fr-FR"/>
          </a:p>
        </p:txBody>
      </p:sp>
    </p:spTree>
    <p:extLst>
      <p:ext uri="{BB962C8B-B14F-4D97-AF65-F5344CB8AC3E}">
        <p14:creationId xmlns:p14="http://schemas.microsoft.com/office/powerpoint/2010/main" val="3440775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
    <p:spTree>
      <p:nvGrpSpPr>
        <p:cNvPr id="1" name=""/>
        <p:cNvGrpSpPr/>
        <p:nvPr/>
      </p:nvGrpSpPr>
      <p:grpSpPr>
        <a:xfrm>
          <a:off x="0" y="0"/>
          <a:ext cx="0" cy="0"/>
          <a:chOff x="0" y="0"/>
          <a:chExt cx="0" cy="0"/>
        </a:xfrm>
      </p:grpSpPr>
      <p:sp>
        <p:nvSpPr>
          <p:cNvPr id="7" name="Pentagone 10"/>
          <p:cNvSpPr/>
          <p:nvPr userDrawn="1"/>
        </p:nvSpPr>
        <p:spPr>
          <a:xfrm rot="16200000" flipH="1" flipV="1">
            <a:off x="159169" y="6333600"/>
            <a:ext cx="365231"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800"/>
          </a:p>
        </p:txBody>
      </p:sp>
      <p:pic>
        <p:nvPicPr>
          <p:cNvPr id="10" name="Image 9"/>
          <p:cNvPicPr>
            <a:picLocks noChangeAspect="1"/>
          </p:cNvPicPr>
          <p:nvPr userDrawn="1"/>
        </p:nvPicPr>
        <p:blipFill>
          <a:blip r:embed="rId2"/>
          <a:stretch>
            <a:fillRect/>
          </a:stretch>
        </p:blipFill>
        <p:spPr>
          <a:xfrm>
            <a:off x="7726" y="77881"/>
            <a:ext cx="1010924" cy="302808"/>
          </a:xfrm>
          <a:prstGeom prst="rect">
            <a:avLst/>
          </a:prstGeom>
        </p:spPr>
      </p:pic>
      <p:sp>
        <p:nvSpPr>
          <p:cNvPr id="13" name="Pentagone 10"/>
          <p:cNvSpPr/>
          <p:nvPr userDrawn="1"/>
        </p:nvSpPr>
        <p:spPr>
          <a:xfrm rot="5400000" flipH="1" flipV="1">
            <a:off x="8310124" y="-253106"/>
            <a:ext cx="580775"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a:moveTo>
                  <a:pt x="0" y="6163061"/>
                </a:moveTo>
                <a:lnTo>
                  <a:pt x="2943430" y="0"/>
                </a:lnTo>
                <a:cubicBezTo>
                  <a:pt x="2944383" y="2055933"/>
                  <a:pt x="2945335" y="4111866"/>
                  <a:pt x="2946288" y="6167799"/>
                </a:cubicBezTo>
                <a:lnTo>
                  <a:pt x="2013292" y="6160775"/>
                </a:lnTo>
                <a:lnTo>
                  <a:pt x="0" y="6163061"/>
                </a:lnTo>
                <a:close/>
              </a:path>
            </a:pathLst>
          </a:custGeom>
          <a:gradFill flip="none" rotWithShape="1">
            <a:gsLst>
              <a:gs pos="0">
                <a:srgbClr val="208998"/>
              </a:gs>
              <a:gs pos="100000">
                <a:srgbClr val="FFFFFF">
                  <a:alpha val="47000"/>
                </a:srgbClr>
              </a:gs>
            </a:gsLst>
            <a:lin ang="5880000" scaled="0"/>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800"/>
          </a:p>
        </p:txBody>
      </p:sp>
      <p:sp>
        <p:nvSpPr>
          <p:cNvPr id="14" name="Pentagone 10"/>
          <p:cNvSpPr/>
          <p:nvPr userDrawn="1"/>
        </p:nvSpPr>
        <p:spPr>
          <a:xfrm rot="5400000" flipH="1" flipV="1">
            <a:off x="8619602" y="-159169"/>
            <a:ext cx="365231"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a:moveTo>
                  <a:pt x="0" y="6163061"/>
                </a:moveTo>
                <a:lnTo>
                  <a:pt x="2943430" y="0"/>
                </a:lnTo>
                <a:cubicBezTo>
                  <a:pt x="2944383" y="2055933"/>
                  <a:pt x="2945335" y="4111866"/>
                  <a:pt x="2946288" y="6167799"/>
                </a:cubicBezTo>
                <a:lnTo>
                  <a:pt x="2013292" y="6160775"/>
                </a:lnTo>
                <a:lnTo>
                  <a:pt x="0" y="6163061"/>
                </a:lnTo>
                <a:close/>
              </a:path>
            </a:pathLst>
          </a:custGeom>
          <a:gradFill flip="none" rotWithShape="1">
            <a:gsLst>
              <a:gs pos="0">
                <a:srgbClr val="208998"/>
              </a:gs>
              <a:gs pos="100000">
                <a:srgbClr val="FFFFFF">
                  <a:alpha val="57000"/>
                </a:srgbClr>
              </a:gs>
            </a:gsLst>
            <a:lin ang="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800"/>
          </a:p>
        </p:txBody>
      </p:sp>
      <p:sp>
        <p:nvSpPr>
          <p:cNvPr id="8" name="Rectangle 6">
            <a:extLst>
              <a:ext uri="{FF2B5EF4-FFF2-40B4-BE49-F238E27FC236}">
                <a16:creationId xmlns:a16="http://schemas.microsoft.com/office/drawing/2014/main" id="{7E8C7ABB-248F-4142-95CF-9B01782523A7}"/>
              </a:ext>
            </a:extLst>
          </p:cNvPr>
          <p:cNvSpPr>
            <a:spLocks noGrp="1" noChangeArrowheads="1"/>
          </p:cNvSpPr>
          <p:nvPr>
            <p:ph type="sldNum" sz="quarter" idx="12"/>
          </p:nvPr>
        </p:nvSpPr>
        <p:spPr>
          <a:xfrm>
            <a:off x="8460432" y="6525344"/>
            <a:ext cx="678126" cy="241176"/>
          </a:xfrm>
          <a:ln/>
        </p:spPr>
        <p:txBody>
          <a:bodyPr/>
          <a:lstStyle>
            <a:lvl1pPr>
              <a:defRPr/>
            </a:lvl1pPr>
          </a:lstStyle>
          <a:p>
            <a:pPr>
              <a:defRPr/>
            </a:pPr>
            <a:fld id="{AA7E78FC-9329-4E6B-80A2-349ACF94D7B4}" type="slidenum">
              <a:rPr lang="fr-FR"/>
              <a:pPr>
                <a:defRPr/>
              </a:pPr>
              <a:t>‹N°›</a:t>
            </a:fld>
            <a:endParaRPr lang="fr-FR" dirty="0"/>
          </a:p>
        </p:txBody>
      </p:sp>
    </p:spTree>
    <p:extLst>
      <p:ext uri="{BB962C8B-B14F-4D97-AF65-F5344CB8AC3E}">
        <p14:creationId xmlns:p14="http://schemas.microsoft.com/office/powerpoint/2010/main" val="820481418"/>
      </p:ext>
    </p:extLst>
  </p:cSld>
  <p:clrMapOvr>
    <a:masterClrMapping/>
  </p:clrMapOvr>
  <p:transition spd="med">
    <p:wipe dir="d"/>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98B4B30-465B-491E-8FD3-2D41AEBA5A82}" type="slidenum">
              <a:rPr lang="fr-FR"/>
              <a:pPr>
                <a:defRPr/>
              </a:pPr>
              <a:t>‹N°›</a:t>
            </a:fld>
            <a:endParaRPr lang="fr-FR"/>
          </a:p>
        </p:txBody>
      </p:sp>
    </p:spTree>
    <p:extLst>
      <p:ext uri="{BB962C8B-B14F-4D97-AF65-F5344CB8AC3E}">
        <p14:creationId xmlns:p14="http://schemas.microsoft.com/office/powerpoint/2010/main" val="385333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E054AC2-5D19-48C6-B1FD-BF1284320B79}" type="slidenum">
              <a:rPr lang="fr-FR"/>
              <a:pPr>
                <a:defRPr/>
              </a:pPr>
              <a:t>‹N°›</a:t>
            </a:fld>
            <a:endParaRPr lang="fr-FR"/>
          </a:p>
        </p:txBody>
      </p:sp>
    </p:spTree>
    <p:extLst>
      <p:ext uri="{BB962C8B-B14F-4D97-AF65-F5344CB8AC3E}">
        <p14:creationId xmlns:p14="http://schemas.microsoft.com/office/powerpoint/2010/main" val="211761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85800" y="1981200"/>
            <a:ext cx="381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19D7B61-A214-444E-8321-E04A15C2930B}" type="slidenum">
              <a:rPr lang="fr-FR"/>
              <a:pPr>
                <a:defRPr/>
              </a:pPr>
              <a:t>‹N°›</a:t>
            </a:fld>
            <a:endParaRPr lang="fr-FR"/>
          </a:p>
        </p:txBody>
      </p:sp>
    </p:spTree>
    <p:extLst>
      <p:ext uri="{BB962C8B-B14F-4D97-AF65-F5344CB8AC3E}">
        <p14:creationId xmlns:p14="http://schemas.microsoft.com/office/powerpoint/2010/main" val="41796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128AABF-C4F2-43B2-888C-5DD65A1E6B8A}" type="slidenum">
              <a:rPr lang="fr-FR"/>
              <a:pPr>
                <a:defRPr/>
              </a:pPr>
              <a:t>‹N°›</a:t>
            </a:fld>
            <a:endParaRPr lang="fr-FR"/>
          </a:p>
        </p:txBody>
      </p:sp>
    </p:spTree>
    <p:extLst>
      <p:ext uri="{BB962C8B-B14F-4D97-AF65-F5344CB8AC3E}">
        <p14:creationId xmlns:p14="http://schemas.microsoft.com/office/powerpoint/2010/main" val="311808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B734BE6-B6E5-471F-B501-4E69475DFB1F}" type="slidenum">
              <a:rPr lang="fr-FR"/>
              <a:pPr>
                <a:defRPr/>
              </a:pPr>
              <a:t>‹N°›</a:t>
            </a:fld>
            <a:endParaRPr lang="fr-FR"/>
          </a:p>
        </p:txBody>
      </p:sp>
    </p:spTree>
    <p:extLst>
      <p:ext uri="{BB962C8B-B14F-4D97-AF65-F5344CB8AC3E}">
        <p14:creationId xmlns:p14="http://schemas.microsoft.com/office/powerpoint/2010/main" val="175758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8460432" y="6525344"/>
            <a:ext cx="678126" cy="241176"/>
          </a:xfrm>
          <a:ln/>
        </p:spPr>
        <p:txBody>
          <a:bodyPr/>
          <a:lstStyle>
            <a:lvl1pPr>
              <a:defRPr/>
            </a:lvl1pPr>
          </a:lstStyle>
          <a:p>
            <a:pPr>
              <a:defRPr/>
            </a:pPr>
            <a:fld id="{AA7E78FC-9329-4E6B-80A2-349ACF94D7B4}" type="slidenum">
              <a:rPr lang="fr-FR"/>
              <a:pPr>
                <a:defRPr/>
              </a:pPr>
              <a:t>‹N°›</a:t>
            </a:fld>
            <a:endParaRPr lang="fr-FR" dirty="0"/>
          </a:p>
        </p:txBody>
      </p:sp>
    </p:spTree>
    <p:extLst>
      <p:ext uri="{BB962C8B-B14F-4D97-AF65-F5344CB8AC3E}">
        <p14:creationId xmlns:p14="http://schemas.microsoft.com/office/powerpoint/2010/main" val="75680358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E700630-E156-4375-8D8B-12310C5AED66}" type="slidenum">
              <a:rPr lang="fr-FR"/>
              <a:pPr>
                <a:defRPr/>
              </a:pPr>
              <a:t>‹N°›</a:t>
            </a:fld>
            <a:endParaRPr lang="fr-FR"/>
          </a:p>
        </p:txBody>
      </p:sp>
    </p:spTree>
    <p:extLst>
      <p:ext uri="{BB962C8B-B14F-4D97-AF65-F5344CB8AC3E}">
        <p14:creationId xmlns:p14="http://schemas.microsoft.com/office/powerpoint/2010/main" val="202491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4E02463-932D-41F0-9F79-A5CA6CA61368}" type="slidenum">
              <a:rPr lang="fr-FR"/>
              <a:pPr>
                <a:defRPr/>
              </a:pPr>
              <a:t>‹N°›</a:t>
            </a:fld>
            <a:endParaRPr lang="fr-FR"/>
          </a:p>
        </p:txBody>
      </p:sp>
    </p:spTree>
    <p:extLst>
      <p:ext uri="{BB962C8B-B14F-4D97-AF65-F5344CB8AC3E}">
        <p14:creationId xmlns:p14="http://schemas.microsoft.com/office/powerpoint/2010/main" val="380097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8502DF9-1EF2-415C-90A4-F27209F12791}"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fr.wikipedia.org/wiki/Polychlorure_de_vinyle"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835696" y="836712"/>
            <a:ext cx="5792418" cy="4965962"/>
            <a:chOff x="1722962" y="1052736"/>
            <a:chExt cx="5792418" cy="4965962"/>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962" y="1052736"/>
              <a:ext cx="5792418" cy="496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4"/>
            <p:cNvSpPr txBox="1">
              <a:spLocks noChangeArrowheads="1"/>
            </p:cNvSpPr>
            <p:nvPr/>
          </p:nvSpPr>
          <p:spPr bwMode="auto">
            <a:xfrm>
              <a:off x="3163122" y="2348880"/>
              <a:ext cx="2529859" cy="167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dirty="0" err="1">
                  <a:solidFill>
                    <a:srgbClr val="0066FF"/>
                  </a:solidFill>
                </a:rPr>
                <a:t>Eco-Conception</a:t>
              </a:r>
              <a:endParaRPr lang="fr-FR" sz="2400" dirty="0">
                <a:solidFill>
                  <a:srgbClr val="0066FF"/>
                </a:solidFill>
              </a:endParaRPr>
            </a:p>
            <a:p>
              <a:pPr algn="ctr" eaLnBrk="1" hangingPunct="1">
                <a:spcBef>
                  <a:spcPct val="0"/>
                </a:spcBef>
                <a:buFontTx/>
                <a:buNone/>
              </a:pPr>
              <a:r>
                <a:rPr lang="fr-FR" sz="2400" dirty="0">
                  <a:solidFill>
                    <a:srgbClr val="0066FF"/>
                  </a:solidFill>
                </a:rPr>
                <a:t>GM-5-MSECO-S1</a:t>
              </a:r>
            </a:p>
            <a:p>
              <a:pPr algn="ctr" eaLnBrk="1" hangingPunct="1">
                <a:spcBef>
                  <a:spcPct val="0"/>
                </a:spcBef>
                <a:buFontTx/>
                <a:buNone/>
              </a:pPr>
              <a:endParaRPr lang="fr-FR" sz="700" dirty="0">
                <a:solidFill>
                  <a:srgbClr val="0066FF"/>
                </a:solidFill>
              </a:endParaRPr>
            </a:p>
            <a:p>
              <a:pPr algn="ctr" eaLnBrk="1" hangingPunct="1">
                <a:spcBef>
                  <a:spcPct val="0"/>
                </a:spcBef>
                <a:buFontTx/>
                <a:buNone/>
              </a:pPr>
              <a:r>
                <a:rPr lang="fr-FR" sz="2400" dirty="0">
                  <a:solidFill>
                    <a:srgbClr val="0066FF"/>
                  </a:solidFill>
                </a:rPr>
                <a:t>ACV</a:t>
              </a:r>
            </a:p>
            <a:p>
              <a:pPr algn="ctr" eaLnBrk="1" hangingPunct="1">
                <a:spcBef>
                  <a:spcPct val="0"/>
                </a:spcBef>
                <a:buFontTx/>
                <a:buNone/>
              </a:pPr>
              <a:r>
                <a:rPr lang="fr-FR" sz="2400" dirty="0">
                  <a:solidFill>
                    <a:srgbClr val="0066FF"/>
                  </a:solidFill>
                </a:rPr>
                <a:t>avec </a:t>
              </a:r>
              <a:r>
                <a:rPr lang="fr-FR" sz="2400" dirty="0" err="1">
                  <a:solidFill>
                    <a:srgbClr val="0066FF"/>
                  </a:solidFill>
                </a:rPr>
                <a:t>GaBi</a:t>
              </a:r>
              <a:endParaRPr lang="fr-FR" sz="2400" dirty="0">
                <a:solidFill>
                  <a:srgbClr val="0066FF"/>
                </a:solidFill>
              </a:endParaRPr>
            </a:p>
          </p:txBody>
        </p:sp>
      </p:grpSp>
      <p:sp>
        <p:nvSpPr>
          <p:cNvPr id="2" name="ZoneTexte 1"/>
          <p:cNvSpPr txBox="1"/>
          <p:nvPr/>
        </p:nvSpPr>
        <p:spPr>
          <a:xfrm>
            <a:off x="146175" y="6381328"/>
            <a:ext cx="2004075" cy="338554"/>
          </a:xfrm>
          <a:prstGeom prst="rect">
            <a:avLst/>
          </a:prstGeom>
          <a:noFill/>
        </p:spPr>
        <p:txBody>
          <a:bodyPr wrap="none" rtlCol="0">
            <a:spAutoFit/>
          </a:bodyPr>
          <a:lstStyle/>
          <a:p>
            <a:r>
              <a:rPr lang="fr-FR" sz="1600" dirty="0"/>
              <a:t>Pres-GABI-2023,pptx</a:t>
            </a:r>
            <a:endParaRPr lang="en-GB" sz="1600" dirty="0"/>
          </a:p>
        </p:txBody>
      </p:sp>
      <p:sp>
        <p:nvSpPr>
          <p:cNvPr id="6" name="Espace réservé du numéro de diapositive 5"/>
          <p:cNvSpPr>
            <a:spLocks noGrp="1"/>
          </p:cNvSpPr>
          <p:nvPr>
            <p:ph type="sldNum" sz="quarter" idx="12"/>
          </p:nvPr>
        </p:nvSpPr>
        <p:spPr/>
        <p:txBody>
          <a:bodyPr/>
          <a:lstStyle/>
          <a:p>
            <a:pPr>
              <a:defRPr/>
            </a:pPr>
            <a:fld id="{AA7E78FC-9329-4E6B-80A2-349ACF94D7B4}" type="slidenum">
              <a:rPr lang="fr-FR" sz="1200" i="1" smtClean="0">
                <a:latin typeface="Calibri" panose="020F0502020204030204" pitchFamily="34" charset="0"/>
                <a:cs typeface="Calibri" panose="020F0502020204030204" pitchFamily="34" charset="0"/>
              </a:rPr>
              <a:pPr>
                <a:defRPr/>
              </a:pPr>
              <a:t>1</a:t>
            </a:fld>
            <a:endParaRPr lang="fr-FR" sz="1200" i="1" dirty="0">
              <a:latin typeface="Calibri" panose="020F0502020204030204" pitchFamily="34" charset="0"/>
              <a:cs typeface="Calibri" panose="020F0502020204030204" pitchFamily="34" charset="0"/>
            </a:endParaRPr>
          </a:p>
        </p:txBody>
      </p:sp>
      <p:grpSp>
        <p:nvGrpSpPr>
          <p:cNvPr id="7" name="Groupe 6"/>
          <p:cNvGrpSpPr/>
          <p:nvPr/>
        </p:nvGrpSpPr>
        <p:grpSpPr>
          <a:xfrm>
            <a:off x="134021" y="68082"/>
            <a:ext cx="8837601" cy="840638"/>
            <a:chOff x="134021" y="68082"/>
            <a:chExt cx="8837601" cy="840638"/>
          </a:xfrm>
        </p:grpSpPr>
        <p:pic>
          <p:nvPicPr>
            <p:cNvPr id="3" name="Image 2"/>
            <p:cNvPicPr>
              <a:picLocks noChangeAspect="1"/>
            </p:cNvPicPr>
            <p:nvPr/>
          </p:nvPicPr>
          <p:blipFill>
            <a:blip r:embed="rId4"/>
            <a:stretch>
              <a:fillRect/>
            </a:stretch>
          </p:blipFill>
          <p:spPr>
            <a:xfrm>
              <a:off x="134021" y="68082"/>
              <a:ext cx="4221955" cy="840638"/>
            </a:xfrm>
            <a:prstGeom prst="rect">
              <a:avLst/>
            </a:prstGeom>
          </p:spPr>
        </p:pic>
        <p:sp>
          <p:nvSpPr>
            <p:cNvPr id="9" name="Zone de texte 73"/>
            <p:cNvSpPr txBox="1">
              <a:spLocks noChangeArrowheads="1"/>
            </p:cNvSpPr>
            <p:nvPr/>
          </p:nvSpPr>
          <p:spPr bwMode="auto">
            <a:xfrm>
              <a:off x="7380312" y="130156"/>
              <a:ext cx="1591310"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0"/>
                </a:spcAft>
              </a:pPr>
              <a:r>
                <a:rPr lang="fr-FR" sz="1400" dirty="0">
                  <a:solidFill>
                    <a:srgbClr val="1F497D"/>
                  </a:solidFill>
                  <a:effectLst/>
                  <a:latin typeface="Cambria" panose="02040503050406030204" pitchFamily="18" charset="0"/>
                  <a:ea typeface="Calibri" panose="020F0502020204030204" pitchFamily="34" charset="0"/>
                  <a:cs typeface="Cambria" panose="02040503050406030204" pitchFamily="18" charset="0"/>
                </a:rPr>
                <a:t>GM-5-MSECO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dirty="0">
                  <a:solidFill>
                    <a:srgbClr val="1F497D"/>
                  </a:solidFill>
                  <a:effectLst/>
                  <a:latin typeface="Cambria" panose="02040503050406030204" pitchFamily="18" charset="0"/>
                  <a:ea typeface="Calibri" panose="020F0502020204030204" pitchFamily="34" charset="0"/>
                  <a:cs typeface="Cambria" panose="02040503050406030204" pitchFamily="18" charset="0"/>
                </a:rPr>
                <a:t>2023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 name="ZoneTexte 4">
            <a:extLst>
              <a:ext uri="{FF2B5EF4-FFF2-40B4-BE49-F238E27FC236}">
                <a16:creationId xmlns:a16="http://schemas.microsoft.com/office/drawing/2014/main" id="{B066DE27-6869-441B-BBDC-598600E2ABE2}"/>
              </a:ext>
            </a:extLst>
          </p:cNvPr>
          <p:cNvSpPr txBox="1"/>
          <p:nvPr/>
        </p:nvSpPr>
        <p:spPr>
          <a:xfrm>
            <a:off x="2461022" y="5923764"/>
            <a:ext cx="4221955" cy="830997"/>
          </a:xfrm>
          <a:prstGeom prst="rect">
            <a:avLst/>
          </a:prstGeom>
          <a:noFill/>
        </p:spPr>
        <p:txBody>
          <a:bodyPr wrap="square" rtlCol="0">
            <a:spAutoFit/>
          </a:bodyPr>
          <a:lstStyle/>
          <a:p>
            <a:pPr algn="ctr"/>
            <a:r>
              <a:rPr lang="en-US" i="1" dirty="0">
                <a:latin typeface="Calibri" panose="020F0502020204030204" pitchFamily="34" charset="0"/>
                <a:cs typeface="Calibri" panose="020F0502020204030204" pitchFamily="34" charset="0"/>
              </a:rPr>
              <a:t>Michèle </a:t>
            </a:r>
            <a:r>
              <a:rPr lang="en-US" i="1" dirty="0" err="1">
                <a:latin typeface="Calibri" panose="020F0502020204030204" pitchFamily="34" charset="0"/>
                <a:cs typeface="Calibri" panose="020F0502020204030204" pitchFamily="34" charset="0"/>
              </a:rPr>
              <a:t>Guingand</a:t>
            </a:r>
            <a:endParaRPr lang="en-US" i="1" dirty="0">
              <a:latin typeface="Calibri" panose="020F0502020204030204" pitchFamily="34" charset="0"/>
              <a:cs typeface="Calibri" panose="020F0502020204030204" pitchFamily="34" charset="0"/>
            </a:endParaRPr>
          </a:p>
          <a:p>
            <a:pPr algn="ctr"/>
            <a:r>
              <a:rPr lang="en-US" sz="2200" i="1" dirty="0">
                <a:latin typeface="Calibri" panose="020F0502020204030204" pitchFamily="34" charset="0"/>
                <a:cs typeface="Calibri" panose="020F0502020204030204" pitchFamily="34" charset="0"/>
              </a:rPr>
              <a:t>Jarir Mahfoud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5089"/>
            <a:ext cx="8959174" cy="178510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Helvetica-Bold"/>
                <a:ea typeface="+mn-ea"/>
                <a:cs typeface="+mn-cs"/>
              </a:rPr>
              <a:t>Frontières de l’étude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Temporelle : pendant les 5 dernières années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Géographique : fabrication en Chine et en Europe, Assemblage et Utilisation en Europe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Technologie : la plus courante, technologie moyenne ou récente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Représentativité : moyenne ou données mixtes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 6"/>
          <p:cNvPicPr>
            <a:picLocks noChangeAspect="1"/>
          </p:cNvPicPr>
          <p:nvPr/>
        </p:nvPicPr>
        <p:blipFill>
          <a:blip r:embed="rId2"/>
          <a:stretch>
            <a:fillRect/>
          </a:stretch>
        </p:blipFill>
        <p:spPr>
          <a:xfrm>
            <a:off x="5707932" y="2206187"/>
            <a:ext cx="3367974" cy="2676890"/>
          </a:xfrm>
          <a:prstGeom prst="rect">
            <a:avLst/>
          </a:prstGeom>
        </p:spPr>
      </p:pic>
      <p:sp>
        <p:nvSpPr>
          <p:cNvPr id="8" name="Rectangle 7"/>
          <p:cNvSpPr/>
          <p:nvPr/>
        </p:nvSpPr>
        <p:spPr>
          <a:xfrm>
            <a:off x="244755" y="2851752"/>
            <a:ext cx="5387562" cy="20313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Lors de la phase 1 : </a:t>
            </a:r>
            <a:r>
              <a:rPr kumimoji="0" lang="fr-FR"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conception</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nous faisons l’hypothèse qu’il n’y a pas d’impact environnemental car dans la réalité il est négligeable par rapport aux autres phases du cycle de vie. Sachant qu’une des grandes règles des analyses de cycle de vie, </a:t>
            </a:r>
            <a:r>
              <a:rPr kumimoji="0" lang="fr-FR"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l’homme n’est pas pris en compte</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Il n’est donc pas directement nécessaire de le modéliser. La phase de conception est celle qui engage les impacts que la cafetière pourra générer ultérieurement. Pour en réduire l’impact, il est important de faire donc de l’</a:t>
            </a:r>
            <a:r>
              <a:rPr kumimoji="0" lang="fr-F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éco-conception</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9" name="Image 8"/>
          <p:cNvPicPr>
            <a:picLocks noChangeAspect="1"/>
          </p:cNvPicPr>
          <p:nvPr/>
        </p:nvPicPr>
        <p:blipFill>
          <a:blip r:embed="rId3"/>
          <a:stretch>
            <a:fillRect/>
          </a:stretch>
        </p:blipFill>
        <p:spPr>
          <a:xfrm>
            <a:off x="4518649" y="5328913"/>
            <a:ext cx="4557257" cy="1094280"/>
          </a:xfrm>
          <a:prstGeom prst="rect">
            <a:avLst/>
          </a:prstGeom>
        </p:spPr>
      </p:pic>
      <p:sp>
        <p:nvSpPr>
          <p:cNvPr id="10" name="Rectangle 9"/>
          <p:cNvSpPr/>
          <p:nvPr/>
        </p:nvSpPr>
        <p:spPr>
          <a:xfrm>
            <a:off x="244755" y="5603678"/>
            <a:ext cx="45720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Lors de la phase 2 : </a:t>
            </a:r>
            <a:r>
              <a:rPr kumimoji="0" lang="fr-FR"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fabrication</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nous avons représentée par trois sous-phases</a:t>
            </a:r>
          </a:p>
        </p:txBody>
      </p:sp>
      <p:sp>
        <p:nvSpPr>
          <p:cNvPr id="12" name="Rectangle 11">
            <a:extLst>
              <a:ext uri="{FF2B5EF4-FFF2-40B4-BE49-F238E27FC236}">
                <a16:creationId xmlns:a16="http://schemas.microsoft.com/office/drawing/2014/main" id="{086EE3CA-1015-45D5-BA47-738E6D014AAC}"/>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F9DE92E4-FA97-486C-821B-CB0F7FDCF0A5}"/>
              </a:ext>
            </a:extLst>
          </p:cNvPr>
          <p:cNvSpPr>
            <a:spLocks noGrp="1"/>
          </p:cNvSpPr>
          <p:nvPr>
            <p:ph type="sldNum" sz="quarter" idx="12"/>
          </p:nvPr>
        </p:nvSpPr>
        <p:spPr/>
        <p:txBody>
          <a:bodyPr/>
          <a:lstStyle/>
          <a:p>
            <a:pPr>
              <a:defRPr/>
            </a:pPr>
            <a:fld id="{AA7E78FC-9329-4E6B-80A2-349ACF94D7B4}" type="slidenum">
              <a:rPr lang="fr-FR" smtClean="0"/>
              <a:pPr>
                <a:defRPr/>
              </a:pPr>
              <a:t>10</a:t>
            </a:fld>
            <a:endParaRPr lang="fr-FR" dirty="0"/>
          </a:p>
        </p:txBody>
      </p:sp>
    </p:spTree>
    <p:extLst>
      <p:ext uri="{BB962C8B-B14F-4D97-AF65-F5344CB8AC3E}">
        <p14:creationId xmlns:p14="http://schemas.microsoft.com/office/powerpoint/2010/main" val="3273818723"/>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31705" y="827903"/>
            <a:ext cx="6044917" cy="5498085"/>
          </a:xfrm>
          <a:prstGeom prst="rect">
            <a:avLst/>
          </a:prstGeom>
        </p:spPr>
      </p:pic>
      <p:sp>
        <p:nvSpPr>
          <p:cNvPr id="4" name="Rectangle 3"/>
          <p:cNvSpPr/>
          <p:nvPr/>
        </p:nvSpPr>
        <p:spPr>
          <a:xfrm>
            <a:off x="97309" y="3717381"/>
            <a:ext cx="2645366"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nous avons modélisé la cafetière interaction avec les éléments extérieurs de la façon ci-après </a:t>
            </a:r>
          </a:p>
        </p:txBody>
      </p:sp>
      <p:sp>
        <p:nvSpPr>
          <p:cNvPr id="8" name="Rectangle 7">
            <a:extLst>
              <a:ext uri="{FF2B5EF4-FFF2-40B4-BE49-F238E27FC236}">
                <a16:creationId xmlns:a16="http://schemas.microsoft.com/office/drawing/2014/main" id="{ABB77B32-54D4-43B6-B087-BFF05473DE7A}"/>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0F81FCB1-9401-4481-8522-057DC2AAE6B7}"/>
              </a:ext>
            </a:extLst>
          </p:cNvPr>
          <p:cNvSpPr>
            <a:spLocks noGrp="1"/>
          </p:cNvSpPr>
          <p:nvPr>
            <p:ph type="sldNum" sz="quarter" idx="12"/>
          </p:nvPr>
        </p:nvSpPr>
        <p:spPr/>
        <p:txBody>
          <a:bodyPr/>
          <a:lstStyle/>
          <a:p>
            <a:pPr>
              <a:defRPr/>
            </a:pPr>
            <a:fld id="{AA7E78FC-9329-4E6B-80A2-349ACF94D7B4}" type="slidenum">
              <a:rPr lang="fr-FR" smtClean="0"/>
              <a:pPr>
                <a:defRPr/>
              </a:pPr>
              <a:t>11</a:t>
            </a:fld>
            <a:endParaRPr lang="fr-FR" dirty="0"/>
          </a:p>
        </p:txBody>
      </p:sp>
    </p:spTree>
    <p:extLst>
      <p:ext uri="{BB962C8B-B14F-4D97-AF65-F5344CB8AC3E}">
        <p14:creationId xmlns:p14="http://schemas.microsoft.com/office/powerpoint/2010/main" val="3999267349"/>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07889" y="1514203"/>
            <a:ext cx="8475636" cy="4367613"/>
          </a:xfrm>
          <a:prstGeom prst="rect">
            <a:avLst/>
          </a:prstGeom>
        </p:spPr>
      </p:pic>
      <p:sp>
        <p:nvSpPr>
          <p:cNvPr id="4" name="Rectangle 3"/>
          <p:cNvSpPr/>
          <p:nvPr/>
        </p:nvSpPr>
        <p:spPr>
          <a:xfrm>
            <a:off x="1828276" y="858179"/>
            <a:ext cx="566135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Helvetica-Bold"/>
                <a:ea typeface="+mn-ea"/>
                <a:cs typeface="+mn-cs"/>
              </a:rPr>
              <a:t>Une partie du modèle de la phase de fabrication en flux</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EEFD01A-9DDF-4848-BED2-FBD1500988AB}"/>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79240238-A2BC-45C9-BD94-5313D1B24186}"/>
              </a:ext>
            </a:extLst>
          </p:cNvPr>
          <p:cNvSpPr>
            <a:spLocks noGrp="1"/>
          </p:cNvSpPr>
          <p:nvPr>
            <p:ph type="sldNum" sz="quarter" idx="12"/>
          </p:nvPr>
        </p:nvSpPr>
        <p:spPr/>
        <p:txBody>
          <a:bodyPr/>
          <a:lstStyle/>
          <a:p>
            <a:pPr>
              <a:defRPr/>
            </a:pPr>
            <a:fld id="{AA7E78FC-9329-4E6B-80A2-349ACF94D7B4}" type="slidenum">
              <a:rPr lang="fr-FR" smtClean="0"/>
              <a:pPr>
                <a:defRPr/>
              </a:pPr>
              <a:t>12</a:t>
            </a:fld>
            <a:endParaRPr lang="fr-FR" dirty="0"/>
          </a:p>
        </p:txBody>
      </p:sp>
    </p:spTree>
    <p:extLst>
      <p:ext uri="{BB962C8B-B14F-4D97-AF65-F5344CB8AC3E}">
        <p14:creationId xmlns:p14="http://schemas.microsoft.com/office/powerpoint/2010/main" val="2792717425"/>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335" y="1049245"/>
            <a:ext cx="8734096" cy="510909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Lors de la phase 4 : 	</a:t>
            </a:r>
            <a:r>
              <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d'utilisation il faut définir 							des modes d'utilisations</a:t>
            </a: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Ci-suivant 3 scénarios que nous proposons de modéliser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Scénario A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personne, 3 tasses de café léger de bonne qualité dont 1 bue tout de suite, 1 réchauffée et 1 jetée. La cafetière est utilisée 1 fois par jour et nettoyée 2 fois par mois.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Scénario B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 personnes, 6 tasses de café noir de mauvaise qualité dont 4 bues tout de suite et 2 réchauffées. La cafetière est utilisée 3 fois par semaine et nettoyé 1 fois par mois.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Scénario C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 personnes, 10 tasses de café normal de bonne qualité dont 5 bues tout de suite, 3 réchauffées et deux jetées. La cafetière est utilisée 2 fois par jour et nettoyé 4 fois par mois.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Lors de la phase 5</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nous n’avons pas à ce jour d’information pertinente sur les scénarios de fin de vie. Nous avons donc choisi de modéliser la phase de fin de vie en fonction des statistiques présentent sur internet sur le recyclage du plastique.</a:t>
            </a:r>
          </a:p>
        </p:txBody>
      </p:sp>
      <p:pic>
        <p:nvPicPr>
          <p:cNvPr id="2" name="Image 1"/>
          <p:cNvPicPr>
            <a:picLocks noChangeAspect="1"/>
          </p:cNvPicPr>
          <p:nvPr/>
        </p:nvPicPr>
        <p:blipFill>
          <a:blip r:embed="rId2"/>
          <a:stretch>
            <a:fillRect/>
          </a:stretch>
        </p:blipFill>
        <p:spPr>
          <a:xfrm>
            <a:off x="6389273" y="663388"/>
            <a:ext cx="2414068" cy="1916412"/>
          </a:xfrm>
          <a:prstGeom prst="rect">
            <a:avLst/>
          </a:prstGeom>
        </p:spPr>
      </p:pic>
      <p:sp>
        <p:nvSpPr>
          <p:cNvPr id="8" name="Rectangle 7">
            <a:extLst>
              <a:ext uri="{FF2B5EF4-FFF2-40B4-BE49-F238E27FC236}">
                <a16:creationId xmlns:a16="http://schemas.microsoft.com/office/drawing/2014/main" id="{B5C7CBE8-6B96-4885-A49A-093C14208B63}"/>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1FF2B96D-3DCA-4967-91EE-7E559ADA0B8D}"/>
              </a:ext>
            </a:extLst>
          </p:cNvPr>
          <p:cNvSpPr>
            <a:spLocks noGrp="1"/>
          </p:cNvSpPr>
          <p:nvPr>
            <p:ph type="sldNum" sz="quarter" idx="12"/>
          </p:nvPr>
        </p:nvSpPr>
        <p:spPr/>
        <p:txBody>
          <a:bodyPr/>
          <a:lstStyle/>
          <a:p>
            <a:pPr>
              <a:defRPr/>
            </a:pPr>
            <a:fld id="{AA7E78FC-9329-4E6B-80A2-349ACF94D7B4}" type="slidenum">
              <a:rPr lang="fr-FR" smtClean="0"/>
              <a:pPr>
                <a:defRPr/>
              </a:pPr>
              <a:t>13</a:t>
            </a:fld>
            <a:endParaRPr lang="fr-FR" dirty="0"/>
          </a:p>
        </p:txBody>
      </p:sp>
    </p:spTree>
    <p:extLst>
      <p:ext uri="{BB962C8B-B14F-4D97-AF65-F5344CB8AC3E}">
        <p14:creationId xmlns:p14="http://schemas.microsoft.com/office/powerpoint/2010/main" val="343486111"/>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067" y="1063745"/>
            <a:ext cx="8692178" cy="738664"/>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L’objectif de l’ACV est de présenter une vision globale des impacts générés par les produits, déclinée selon différentes simulations (Scenarios), fournissant ainsi des éléments d’aide à la décision (choix de conception et d’amélioration de produits, choix de procédés,…) </a:t>
            </a:r>
          </a:p>
        </p:txBody>
      </p:sp>
      <p:pic>
        <p:nvPicPr>
          <p:cNvPr id="7" name="Image 6"/>
          <p:cNvPicPr>
            <a:picLocks noChangeAspect="1"/>
          </p:cNvPicPr>
          <p:nvPr/>
        </p:nvPicPr>
        <p:blipFill>
          <a:blip r:embed="rId2"/>
          <a:stretch>
            <a:fillRect/>
          </a:stretch>
        </p:blipFill>
        <p:spPr>
          <a:xfrm>
            <a:off x="2540644" y="1910842"/>
            <a:ext cx="4163551" cy="3111500"/>
          </a:xfrm>
          <a:prstGeom prst="rect">
            <a:avLst/>
          </a:prstGeom>
        </p:spPr>
      </p:pic>
      <p:sp>
        <p:nvSpPr>
          <p:cNvPr id="8" name="Rectangle 7"/>
          <p:cNvSpPr/>
          <p:nvPr/>
        </p:nvSpPr>
        <p:spPr>
          <a:xfrm>
            <a:off x="172123" y="5218904"/>
            <a:ext cx="8692178" cy="95410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La finesse de l’outil peut de temps en temps paraître handicapante en terme de conclusions opérationnelles : il décrit les systèmes étudiés, permettant d’identifier leurs points forts et leurs faiblesses, sans pour autant autoriser une hiérarchisation absolue des produits, filières ou procédés (outil d’aide à la décision et non outil de décision).</a:t>
            </a:r>
            <a:endParaRPr kumimoji="0" lang="fr-FR"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9" name="Rectangle 8">
            <a:extLst>
              <a:ext uri="{FF2B5EF4-FFF2-40B4-BE49-F238E27FC236}">
                <a16:creationId xmlns:a16="http://schemas.microsoft.com/office/drawing/2014/main" id="{329D7A03-D91C-4582-97EB-86DAEE63AA34}"/>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66243AF4-FD84-4CC8-A20F-950B3C8B3044}"/>
              </a:ext>
            </a:extLst>
          </p:cNvPr>
          <p:cNvSpPr>
            <a:spLocks noGrp="1"/>
          </p:cNvSpPr>
          <p:nvPr>
            <p:ph type="sldNum" sz="quarter" idx="12"/>
          </p:nvPr>
        </p:nvSpPr>
        <p:spPr/>
        <p:txBody>
          <a:bodyPr/>
          <a:lstStyle/>
          <a:p>
            <a:pPr>
              <a:defRPr/>
            </a:pPr>
            <a:fld id="{AA7E78FC-9329-4E6B-80A2-349ACF94D7B4}" type="slidenum">
              <a:rPr lang="fr-FR" smtClean="0"/>
              <a:pPr>
                <a:defRPr/>
              </a:pPr>
              <a:t>14</a:t>
            </a:fld>
            <a:endParaRPr lang="fr-FR" dirty="0"/>
          </a:p>
        </p:txBody>
      </p:sp>
    </p:spTree>
    <p:extLst>
      <p:ext uri="{BB962C8B-B14F-4D97-AF65-F5344CB8AC3E}">
        <p14:creationId xmlns:p14="http://schemas.microsoft.com/office/powerpoint/2010/main" val="4198636971"/>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7824" y="939899"/>
            <a:ext cx="7639778" cy="273921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Où trouve-t-on les données d’inventaire de base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Les données d’inventaires sont constituées de flux de matières (ressources minérales fer, bauxite, eau…) et d’énergies (pétrole, gaz, charbon…) entrant dans le système étudié et des flux sortants correspondants (déchets, émissions gazeuses ou liquides,…).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Il existe des bases de données d’inventaires de cycle de vie, plus particulièrement disponibles en ce qui concerne les matières premières courantes, l’énergie, les transports. </a:t>
            </a:r>
          </a:p>
        </p:txBody>
      </p:sp>
      <p:sp>
        <p:nvSpPr>
          <p:cNvPr id="4" name="Rectangle 3"/>
          <p:cNvSpPr/>
          <p:nvPr/>
        </p:nvSpPr>
        <p:spPr>
          <a:xfrm>
            <a:off x="737824" y="3876958"/>
            <a:ext cx="7639778" cy="2585323"/>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Coût et durée d’une ACV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Les coûts et durées de réalisation sont très variables d’une ACV à l’autre. Ils dépendent de l’ambition de l’objectif, de l’étendue du champ à étudier ainsi que de l’existence et de l’accessibilité de données d’inventaires.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En matière de délais, si les études les plus simples peuvent être réalisées en quelques semaines, dès lors que le sujet est un peu plus complexe et qu’il nécessite le recueil de données et/ou la négociation d’un certain nombre d’hypothèses avec des représentants professionnels, les délais sont forcément de plusieurs mois et peuvent facilement dépasser l’année.</a:t>
            </a:r>
          </a:p>
        </p:txBody>
      </p:sp>
      <p:sp>
        <p:nvSpPr>
          <p:cNvPr id="8" name="Rectangle 7">
            <a:extLst>
              <a:ext uri="{FF2B5EF4-FFF2-40B4-BE49-F238E27FC236}">
                <a16:creationId xmlns:a16="http://schemas.microsoft.com/office/drawing/2014/main" id="{17F0DF0E-126C-4CFD-B0A2-C486AAFEBFAB}"/>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8AEEB3FE-1F3A-4E07-B33C-3E54EF494129}"/>
              </a:ext>
            </a:extLst>
          </p:cNvPr>
          <p:cNvSpPr>
            <a:spLocks noGrp="1"/>
          </p:cNvSpPr>
          <p:nvPr>
            <p:ph type="sldNum" sz="quarter" idx="12"/>
          </p:nvPr>
        </p:nvSpPr>
        <p:spPr/>
        <p:txBody>
          <a:bodyPr/>
          <a:lstStyle/>
          <a:p>
            <a:pPr>
              <a:defRPr/>
            </a:pPr>
            <a:fld id="{AA7E78FC-9329-4E6B-80A2-349ACF94D7B4}" type="slidenum">
              <a:rPr lang="fr-FR" smtClean="0"/>
              <a:pPr>
                <a:defRPr/>
              </a:pPr>
              <a:t>15</a:t>
            </a:fld>
            <a:endParaRPr lang="fr-FR" dirty="0"/>
          </a:p>
        </p:txBody>
      </p:sp>
    </p:spTree>
    <p:extLst>
      <p:ext uri="{BB962C8B-B14F-4D97-AF65-F5344CB8AC3E}">
        <p14:creationId xmlns:p14="http://schemas.microsoft.com/office/powerpoint/2010/main" val="372971549"/>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849810" y="908720"/>
            <a:ext cx="5454650"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b="1" dirty="0"/>
              <a:t>Présentation du logiciel </a:t>
            </a:r>
            <a:r>
              <a:rPr lang="fr-FR" b="1" dirty="0" err="1"/>
              <a:t>GaBi</a:t>
            </a:r>
            <a:endParaRPr lang="fr-FR" b="1" dirty="0"/>
          </a:p>
        </p:txBody>
      </p:sp>
      <p:sp>
        <p:nvSpPr>
          <p:cNvPr id="3075" name="Text Box 5"/>
          <p:cNvSpPr txBox="1">
            <a:spLocks noChangeArrowheads="1"/>
          </p:cNvSpPr>
          <p:nvPr/>
        </p:nvSpPr>
        <p:spPr bwMode="auto">
          <a:xfrm>
            <a:off x="56180" y="1607757"/>
            <a:ext cx="903164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t>- développé par l’institut « </a:t>
            </a:r>
            <a:r>
              <a:rPr lang="fr-FR" sz="2400" dirty="0" err="1"/>
              <a:t>Polymer</a:t>
            </a:r>
            <a:r>
              <a:rPr lang="fr-FR" sz="2400" dirty="0"/>
              <a:t> </a:t>
            </a:r>
            <a:r>
              <a:rPr lang="fr-FR" sz="2400" dirty="0" err="1"/>
              <a:t>testing</a:t>
            </a:r>
            <a:r>
              <a:rPr lang="fr-FR" sz="2400" dirty="0"/>
              <a:t> and </a:t>
            </a:r>
            <a:r>
              <a:rPr lang="fr-FR" sz="2400" dirty="0" err="1"/>
              <a:t>polymer</a:t>
            </a:r>
            <a:r>
              <a:rPr lang="fr-FR" sz="2400" dirty="0"/>
              <a:t> sciences »  </a:t>
            </a:r>
          </a:p>
          <a:p>
            <a:pPr eaLnBrk="1" hangingPunct="1">
              <a:spcBef>
                <a:spcPct val="0"/>
              </a:spcBef>
              <a:buFontTx/>
              <a:buNone/>
            </a:pPr>
            <a:r>
              <a:rPr lang="fr-FR" sz="2400" dirty="0"/>
              <a:t>    (IKP) de Stuttgart + PE Europe </a:t>
            </a:r>
            <a:r>
              <a:rPr lang="fr-FR" sz="2400" dirty="0" err="1"/>
              <a:t>GmbH</a:t>
            </a:r>
            <a:r>
              <a:rPr lang="fr-FR" sz="2400" dirty="0"/>
              <a:t> + </a:t>
            </a:r>
            <a:r>
              <a:rPr lang="fr-FR" sz="2400" dirty="0" err="1"/>
              <a:t>Leinfelder-Echterdingen</a:t>
            </a:r>
            <a:endParaRPr lang="fr-FR" sz="2400" dirty="0"/>
          </a:p>
          <a:p>
            <a:pPr algn="ctr" eaLnBrk="1" hangingPunct="1">
              <a:spcBef>
                <a:spcPct val="0"/>
              </a:spcBef>
              <a:buFontTx/>
              <a:buNone/>
            </a:pPr>
            <a:r>
              <a:rPr lang="fr-FR" sz="2400" b="1" i="1" dirty="0" err="1"/>
              <a:t>Sphera</a:t>
            </a:r>
            <a:r>
              <a:rPr lang="fr-FR" sz="2400" b="1" i="1" dirty="0"/>
              <a:t> Solutions </a:t>
            </a:r>
            <a:r>
              <a:rPr lang="fr-FR" sz="2400" b="1" i="1" dirty="0" err="1"/>
              <a:t>GmbH</a:t>
            </a:r>
            <a:endParaRPr lang="fr-FR" sz="2400" b="1" i="1" dirty="0"/>
          </a:p>
          <a:p>
            <a:pPr algn="ctr" eaLnBrk="1" hangingPunct="1">
              <a:spcBef>
                <a:spcPct val="0"/>
              </a:spcBef>
              <a:buFontTx/>
              <a:buNone/>
            </a:pPr>
            <a:endParaRPr lang="fr-FR" sz="1600" i="1" dirty="0"/>
          </a:p>
          <a:p>
            <a:pPr eaLnBrk="1" hangingPunct="1">
              <a:spcBef>
                <a:spcPct val="0"/>
              </a:spcBef>
              <a:buFontTx/>
              <a:buChar char="-"/>
            </a:pPr>
            <a:r>
              <a:rPr lang="fr-FR" sz="2400" dirty="0"/>
              <a:t> 5 bases de données incluses dans le logiciel (version limitée à l’</a:t>
            </a:r>
            <a:r>
              <a:rPr lang="fr-FR" sz="2400" dirty="0" err="1"/>
              <a:t>INSA</a:t>
            </a:r>
            <a:r>
              <a:rPr lang="fr-FR" sz="2400" dirty="0"/>
              <a:t>)</a:t>
            </a:r>
          </a:p>
          <a:p>
            <a:pPr eaLnBrk="1" hangingPunct="1">
              <a:spcBef>
                <a:spcPct val="0"/>
              </a:spcBef>
              <a:buFontTx/>
              <a:buChar char="-"/>
            </a:pPr>
            <a:r>
              <a:rPr lang="fr-FR" sz="2400"/>
              <a:t>  Plusieurs </a:t>
            </a:r>
            <a:r>
              <a:rPr lang="fr-FR" sz="2400" dirty="0"/>
              <a:t>types de licence: Académique, Universitaire, Professionnel</a:t>
            </a:r>
          </a:p>
          <a:p>
            <a:pPr eaLnBrk="1" hangingPunct="1">
              <a:spcBef>
                <a:spcPct val="0"/>
              </a:spcBef>
              <a:buFontTx/>
              <a:buChar char="-"/>
            </a:pPr>
            <a:endParaRPr lang="fr-FR" sz="1600" dirty="0"/>
          </a:p>
          <a:p>
            <a:pPr eaLnBrk="1" hangingPunct="1">
              <a:spcBef>
                <a:spcPct val="0"/>
              </a:spcBef>
              <a:buFontTx/>
              <a:buChar char="-"/>
            </a:pPr>
            <a:r>
              <a:rPr lang="fr-FR" sz="2400" dirty="0"/>
              <a:t> GaBi6 est utilisé par des entreprises : </a:t>
            </a:r>
          </a:p>
          <a:p>
            <a:pPr eaLnBrk="1" hangingPunct="1">
              <a:spcBef>
                <a:spcPct val="0"/>
              </a:spcBef>
              <a:buFontTx/>
              <a:buNone/>
            </a:pPr>
            <a:r>
              <a:rPr lang="fr-FR" sz="2400" dirty="0"/>
              <a:t>         Renault, Toyota, Bosch, Nokia, Siemens, Continental…</a:t>
            </a:r>
          </a:p>
          <a:p>
            <a:pPr eaLnBrk="1" hangingPunct="1">
              <a:spcBef>
                <a:spcPct val="0"/>
              </a:spcBef>
              <a:buFontTx/>
              <a:buNone/>
            </a:pPr>
            <a:endParaRPr lang="fr-FR" sz="2400" dirty="0"/>
          </a:p>
        </p:txBody>
      </p:sp>
      <p:sp>
        <p:nvSpPr>
          <p:cNvPr id="3076" name="Text Box 6"/>
          <p:cNvSpPr txBox="1">
            <a:spLocks noChangeArrowheads="1"/>
          </p:cNvSpPr>
          <p:nvPr/>
        </p:nvSpPr>
        <p:spPr bwMode="auto">
          <a:xfrm>
            <a:off x="3690144" y="5004511"/>
            <a:ext cx="1763712"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b="1" dirty="0"/>
              <a:t>Objectifs</a:t>
            </a:r>
          </a:p>
        </p:txBody>
      </p:sp>
      <p:sp>
        <p:nvSpPr>
          <p:cNvPr id="3077" name="Text Box 7"/>
          <p:cNvSpPr txBox="1">
            <a:spLocks noChangeArrowheads="1"/>
          </p:cNvSpPr>
          <p:nvPr/>
        </p:nvSpPr>
        <p:spPr bwMode="auto">
          <a:xfrm>
            <a:off x="571930" y="5714405"/>
            <a:ext cx="80001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t>- aide à la modélisation du cycle de vie d’un produit</a:t>
            </a:r>
          </a:p>
          <a:p>
            <a:pPr eaLnBrk="1" hangingPunct="1">
              <a:spcBef>
                <a:spcPct val="0"/>
              </a:spcBef>
              <a:buFontTx/>
              <a:buChar char="-"/>
            </a:pPr>
            <a:r>
              <a:rPr lang="fr-FR" sz="2400" dirty="0"/>
              <a:t> chiffrer l’impact d’un produit ou système sur l’environnement</a:t>
            </a:r>
          </a:p>
        </p:txBody>
      </p:sp>
      <p:sp>
        <p:nvSpPr>
          <p:cNvPr id="3" name="Espace réservé du numéro de diapositive 2"/>
          <p:cNvSpPr>
            <a:spLocks noGrp="1"/>
          </p:cNvSpPr>
          <p:nvPr>
            <p:ph type="sldNum" sz="quarter" idx="12"/>
          </p:nvPr>
        </p:nvSpPr>
        <p:spPr>
          <a:xfrm>
            <a:off x="7182820" y="6512531"/>
            <a:ext cx="1905000" cy="326957"/>
          </a:xfrm>
        </p:spPr>
        <p:txBody>
          <a:bodyPr/>
          <a:lstStyle/>
          <a:p>
            <a:pPr>
              <a:defRPr/>
            </a:pPr>
            <a:fld id="{AA7E78FC-9329-4E6B-80A2-349ACF94D7B4}" type="slidenum">
              <a:rPr lang="fr-FR" smtClean="0"/>
              <a:pPr>
                <a:defRPr/>
              </a:pPr>
              <a:t>16</a:t>
            </a:fld>
            <a:endParaRPr lang="fr-FR" dirty="0"/>
          </a:p>
        </p:txBody>
      </p:sp>
      <p:pic>
        <p:nvPicPr>
          <p:cNvPr id="9" name="Image 8"/>
          <p:cNvPicPr>
            <a:picLocks noChangeAspect="1"/>
          </p:cNvPicPr>
          <p:nvPr/>
        </p:nvPicPr>
        <p:blipFill>
          <a:blip r:embed="rId2"/>
          <a:stretch>
            <a:fillRect/>
          </a:stretch>
        </p:blipFill>
        <p:spPr>
          <a:xfrm>
            <a:off x="134021" y="68082"/>
            <a:ext cx="4221955" cy="84063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131641" y="980728"/>
            <a:ext cx="2825750"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a:t>Fonctionnement</a:t>
            </a:r>
          </a:p>
        </p:txBody>
      </p:sp>
      <p:sp>
        <p:nvSpPr>
          <p:cNvPr id="4099" name="Text Box 3"/>
          <p:cNvSpPr txBox="1">
            <a:spLocks noChangeArrowheads="1"/>
          </p:cNvSpPr>
          <p:nvPr/>
        </p:nvSpPr>
        <p:spPr bwMode="auto">
          <a:xfrm>
            <a:off x="612279" y="1676400"/>
            <a:ext cx="750160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t> - Pour calculer différents types de bilan (Balance)</a:t>
            </a:r>
          </a:p>
          <a:p>
            <a:pPr eaLnBrk="1" hangingPunct="1">
              <a:spcBef>
                <a:spcPct val="0"/>
              </a:spcBef>
              <a:buFontTx/>
              <a:buNone/>
            </a:pPr>
            <a:r>
              <a:rPr lang="fr-FR" sz="2400" dirty="0"/>
              <a:t>Gabi6 modélise les différentes étapes du cycle de vie avec :</a:t>
            </a:r>
          </a:p>
          <a:p>
            <a:pPr eaLnBrk="1" hangingPunct="1">
              <a:spcBef>
                <a:spcPct val="0"/>
              </a:spcBef>
              <a:buFontTx/>
              <a:buNone/>
            </a:pPr>
            <a:r>
              <a:rPr lang="fr-FR" sz="2400" dirty="0"/>
              <a:t>	* des </a:t>
            </a:r>
            <a:r>
              <a:rPr lang="fr-FR" sz="2400" b="1" dirty="0"/>
              <a:t>plans</a:t>
            </a:r>
          </a:p>
          <a:p>
            <a:pPr eaLnBrk="1" hangingPunct="1">
              <a:spcBef>
                <a:spcPct val="0"/>
              </a:spcBef>
              <a:buFontTx/>
              <a:buNone/>
            </a:pPr>
            <a:r>
              <a:rPr lang="fr-FR" sz="2400" dirty="0"/>
              <a:t>	* des </a:t>
            </a:r>
            <a:r>
              <a:rPr lang="fr-FR" sz="2400" b="1" dirty="0"/>
              <a:t>procédés</a:t>
            </a:r>
            <a:r>
              <a:rPr lang="fr-FR" sz="2400" dirty="0"/>
              <a:t> (</a:t>
            </a:r>
            <a:r>
              <a:rPr lang="fr-FR" sz="2400" dirty="0" err="1"/>
              <a:t>processes</a:t>
            </a:r>
            <a:r>
              <a:rPr lang="fr-FR" sz="2400" dirty="0"/>
              <a:t>)</a:t>
            </a:r>
          </a:p>
          <a:p>
            <a:pPr eaLnBrk="1" hangingPunct="1">
              <a:spcBef>
                <a:spcPct val="0"/>
              </a:spcBef>
              <a:buFontTx/>
              <a:buNone/>
            </a:pPr>
            <a:r>
              <a:rPr lang="fr-FR" sz="2400" dirty="0"/>
              <a:t>	* des </a:t>
            </a:r>
            <a:r>
              <a:rPr lang="fr-FR" sz="2400" b="1" dirty="0"/>
              <a:t>flux</a:t>
            </a:r>
            <a:r>
              <a:rPr lang="fr-FR" sz="2400" dirty="0"/>
              <a:t> entrants et sortants (</a:t>
            </a:r>
            <a:r>
              <a:rPr lang="fr-FR" sz="2400" dirty="0" err="1"/>
              <a:t>Flows</a:t>
            </a:r>
            <a:r>
              <a:rPr lang="fr-FR" sz="2400" dirty="0"/>
              <a:t>)</a:t>
            </a:r>
          </a:p>
          <a:p>
            <a:pPr eaLnBrk="1" hangingPunct="1">
              <a:spcBef>
                <a:spcPct val="0"/>
              </a:spcBef>
              <a:buFontTx/>
              <a:buNone/>
            </a:pPr>
            <a:endParaRPr lang="fr-FR" sz="2400" dirty="0"/>
          </a:p>
          <a:p>
            <a:pPr eaLnBrk="1" hangingPunct="1">
              <a:spcBef>
                <a:spcPct val="0"/>
              </a:spcBef>
              <a:buFontTx/>
              <a:buChar char="-"/>
            </a:pPr>
            <a:endParaRPr lang="fr-FR" sz="2400" dirty="0"/>
          </a:p>
        </p:txBody>
      </p:sp>
      <p:sp>
        <p:nvSpPr>
          <p:cNvPr id="4100" name="Text Box 5"/>
          <p:cNvSpPr txBox="1">
            <a:spLocks noChangeArrowheads="1"/>
          </p:cNvSpPr>
          <p:nvPr/>
        </p:nvSpPr>
        <p:spPr bwMode="auto">
          <a:xfrm>
            <a:off x="612279" y="4772025"/>
            <a:ext cx="73012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t> - Pour calculer l’équilibre, Gabi6 doit connaître :</a:t>
            </a:r>
          </a:p>
          <a:p>
            <a:pPr eaLnBrk="1" hangingPunct="1">
              <a:spcBef>
                <a:spcPct val="0"/>
              </a:spcBef>
              <a:buFontTx/>
              <a:buNone/>
            </a:pPr>
            <a:r>
              <a:rPr lang="fr-FR" sz="2400" dirty="0"/>
              <a:t>	* Les quantités (matières, énergies… consommés)</a:t>
            </a:r>
          </a:p>
          <a:p>
            <a:pPr eaLnBrk="1" hangingPunct="1">
              <a:spcBef>
                <a:spcPct val="0"/>
              </a:spcBef>
              <a:buFontTx/>
              <a:buNone/>
            </a:pPr>
            <a:r>
              <a:rPr lang="fr-FR" sz="2400" dirty="0"/>
              <a:t>	* Les unités </a:t>
            </a:r>
          </a:p>
        </p:txBody>
      </p:sp>
      <p:pic>
        <p:nvPicPr>
          <p:cNvPr id="410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5924550"/>
            <a:ext cx="19446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3"/>
          <a:stretch>
            <a:fillRect/>
          </a:stretch>
        </p:blipFill>
        <p:spPr>
          <a:xfrm>
            <a:off x="1048532" y="3862497"/>
            <a:ext cx="6991968" cy="700544"/>
          </a:xfrm>
          <a:prstGeom prst="rect">
            <a:avLst/>
          </a:prstGeom>
        </p:spPr>
      </p:pic>
      <p:pic>
        <p:nvPicPr>
          <p:cNvPr id="3" name="Image 2"/>
          <p:cNvPicPr>
            <a:picLocks noChangeAspect="1"/>
          </p:cNvPicPr>
          <p:nvPr/>
        </p:nvPicPr>
        <p:blipFill rotWithShape="1">
          <a:blip r:embed="rId4"/>
          <a:srcRect t="19140"/>
          <a:stretch/>
        </p:blipFill>
        <p:spPr>
          <a:xfrm>
            <a:off x="6804198" y="4778733"/>
            <a:ext cx="1957759" cy="404553"/>
          </a:xfrm>
          <a:prstGeom prst="rect">
            <a:avLst/>
          </a:prstGeom>
        </p:spPr>
      </p:pic>
      <p:sp>
        <p:nvSpPr>
          <p:cNvPr id="5" name="Espace réservé du numéro de diapositive 4"/>
          <p:cNvSpPr>
            <a:spLocks noGrp="1"/>
          </p:cNvSpPr>
          <p:nvPr>
            <p:ph type="sldNum" sz="quarter" idx="12"/>
          </p:nvPr>
        </p:nvSpPr>
        <p:spPr/>
        <p:txBody>
          <a:bodyPr/>
          <a:lstStyle/>
          <a:p>
            <a:pPr>
              <a:defRPr/>
            </a:pPr>
            <a:fld id="{AA7E78FC-9329-4E6B-80A2-349ACF94D7B4}" type="slidenum">
              <a:rPr lang="fr-FR" smtClean="0"/>
              <a:pPr>
                <a:defRPr/>
              </a:pPr>
              <a:t>17</a:t>
            </a:fld>
            <a:endParaRPr lang="fr-FR" dirty="0"/>
          </a:p>
        </p:txBody>
      </p:sp>
      <p:pic>
        <p:nvPicPr>
          <p:cNvPr id="11" name="Image 10"/>
          <p:cNvPicPr>
            <a:picLocks noChangeAspect="1"/>
          </p:cNvPicPr>
          <p:nvPr/>
        </p:nvPicPr>
        <p:blipFill>
          <a:blip r:embed="rId5"/>
          <a:stretch>
            <a:fillRect/>
          </a:stretch>
        </p:blipFill>
        <p:spPr>
          <a:xfrm>
            <a:off x="134021" y="68082"/>
            <a:ext cx="4221955" cy="8406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464992" y="1550987"/>
            <a:ext cx="2825750"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a:t>Fonctionnement</a:t>
            </a:r>
          </a:p>
        </p:txBody>
      </p:sp>
      <p:grpSp>
        <p:nvGrpSpPr>
          <p:cNvPr id="4" name="Groupe 3"/>
          <p:cNvGrpSpPr/>
          <p:nvPr/>
        </p:nvGrpSpPr>
        <p:grpSpPr>
          <a:xfrm>
            <a:off x="899592" y="2630487"/>
            <a:ext cx="7956550" cy="4075113"/>
            <a:chOff x="899592" y="2630487"/>
            <a:chExt cx="7956550" cy="4075113"/>
          </a:xfrm>
        </p:grpSpPr>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0487"/>
              <a:ext cx="4752975"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6012930" y="3278187"/>
              <a:ext cx="284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a:t>Plans, Processus, flux</a:t>
              </a:r>
            </a:p>
          </p:txBody>
        </p:sp>
        <p:sp>
          <p:nvSpPr>
            <p:cNvPr id="5125" name="Text Box 7"/>
            <p:cNvSpPr txBox="1">
              <a:spLocks noChangeArrowheads="1"/>
            </p:cNvSpPr>
            <p:nvPr/>
          </p:nvSpPr>
          <p:spPr bwMode="auto">
            <a:xfrm>
              <a:off x="6208192" y="4235450"/>
              <a:ext cx="1801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t>Plan global</a:t>
              </a:r>
            </a:p>
            <a:p>
              <a:pPr eaLnBrk="1" hangingPunct="1">
                <a:spcBef>
                  <a:spcPct val="0"/>
                </a:spcBef>
                <a:buFontTx/>
                <a:buNone/>
              </a:pPr>
              <a:r>
                <a:rPr lang="fr-FR" sz="2400" dirty="0"/>
                <a:t>Sous plans…</a:t>
              </a:r>
            </a:p>
          </p:txBody>
        </p:sp>
      </p:grpSp>
      <p:sp>
        <p:nvSpPr>
          <p:cNvPr id="3" name="Espace réservé du numéro de diapositive 2"/>
          <p:cNvSpPr>
            <a:spLocks noGrp="1"/>
          </p:cNvSpPr>
          <p:nvPr>
            <p:ph type="sldNum" sz="quarter" idx="12"/>
          </p:nvPr>
        </p:nvSpPr>
        <p:spPr>
          <a:xfrm>
            <a:off x="8460432" y="6525344"/>
            <a:ext cx="678126" cy="241176"/>
          </a:xfrm>
        </p:spPr>
        <p:txBody>
          <a:bodyPr/>
          <a:lstStyle/>
          <a:p>
            <a:pPr>
              <a:defRPr/>
            </a:pPr>
            <a:fld id="{AA7E78FC-9329-4E6B-80A2-349ACF94D7B4}" type="slidenum">
              <a:rPr lang="fr-FR" smtClean="0"/>
              <a:pPr>
                <a:defRPr/>
              </a:pPr>
              <a:t>18</a:t>
            </a:fld>
            <a:endParaRPr lang="fr-FR" dirty="0"/>
          </a:p>
        </p:txBody>
      </p:sp>
      <p:pic>
        <p:nvPicPr>
          <p:cNvPr id="9" name="Image 8"/>
          <p:cNvPicPr>
            <a:picLocks noChangeAspect="1"/>
          </p:cNvPicPr>
          <p:nvPr/>
        </p:nvPicPr>
        <p:blipFill>
          <a:blip r:embed="rId3"/>
          <a:stretch>
            <a:fillRect/>
          </a:stretch>
        </p:blipFill>
        <p:spPr>
          <a:xfrm>
            <a:off x="134021" y="68082"/>
            <a:ext cx="4221955" cy="8406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015431" y="1196379"/>
            <a:ext cx="2825750"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a:t>Fonctionnement</a:t>
            </a:r>
          </a:p>
        </p:txBody>
      </p:sp>
      <p:sp>
        <p:nvSpPr>
          <p:cNvPr id="6147" name="AutoShape 11"/>
          <p:cNvSpPr>
            <a:spLocks noChangeArrowheads="1"/>
          </p:cNvSpPr>
          <p:nvPr/>
        </p:nvSpPr>
        <p:spPr bwMode="auto">
          <a:xfrm>
            <a:off x="4067944" y="5157192"/>
            <a:ext cx="3167062" cy="863600"/>
          </a:xfrm>
          <a:prstGeom prst="parallelogram">
            <a:avLst>
              <a:gd name="adj" fmla="val 91682"/>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t>PLAN2-2</a:t>
            </a:r>
          </a:p>
        </p:txBody>
      </p:sp>
      <p:sp>
        <p:nvSpPr>
          <p:cNvPr id="6148" name="AutoShape 10"/>
          <p:cNvSpPr>
            <a:spLocks noChangeArrowheads="1"/>
          </p:cNvSpPr>
          <p:nvPr/>
        </p:nvSpPr>
        <p:spPr bwMode="auto">
          <a:xfrm>
            <a:off x="3852044" y="4507904"/>
            <a:ext cx="3167062" cy="863600"/>
          </a:xfrm>
          <a:prstGeom prst="parallelogram">
            <a:avLst>
              <a:gd name="adj" fmla="val 91682"/>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t>PLAN2-1</a:t>
            </a:r>
          </a:p>
        </p:txBody>
      </p:sp>
      <p:sp>
        <p:nvSpPr>
          <p:cNvPr id="6149" name="AutoShape 12"/>
          <p:cNvSpPr>
            <a:spLocks noChangeArrowheads="1"/>
          </p:cNvSpPr>
          <p:nvPr/>
        </p:nvSpPr>
        <p:spPr bwMode="auto">
          <a:xfrm>
            <a:off x="4067944" y="5157192"/>
            <a:ext cx="3167062" cy="863600"/>
          </a:xfrm>
          <a:prstGeom prst="parallelogram">
            <a:avLst>
              <a:gd name="adj" fmla="val 91682"/>
            </a:avLst>
          </a:prstGeom>
          <a:solidFill>
            <a:srgbClr val="EBFF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t>PLAN2-2</a:t>
            </a:r>
          </a:p>
        </p:txBody>
      </p:sp>
      <p:sp>
        <p:nvSpPr>
          <p:cNvPr id="6150" name="AutoShape 13"/>
          <p:cNvSpPr>
            <a:spLocks noChangeArrowheads="1"/>
          </p:cNvSpPr>
          <p:nvPr/>
        </p:nvSpPr>
        <p:spPr bwMode="auto">
          <a:xfrm>
            <a:off x="3852044" y="4507904"/>
            <a:ext cx="3167062" cy="863600"/>
          </a:xfrm>
          <a:prstGeom prst="parallelogram">
            <a:avLst>
              <a:gd name="adj" fmla="val 91682"/>
            </a:avLst>
          </a:prstGeom>
          <a:solidFill>
            <a:srgbClr val="EBFF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t>PLAN2-1</a:t>
            </a:r>
          </a:p>
        </p:txBody>
      </p:sp>
      <p:sp>
        <p:nvSpPr>
          <p:cNvPr id="6151" name="AutoShape 9"/>
          <p:cNvSpPr>
            <a:spLocks noChangeArrowheads="1"/>
          </p:cNvSpPr>
          <p:nvPr/>
        </p:nvSpPr>
        <p:spPr bwMode="auto">
          <a:xfrm>
            <a:off x="2842394" y="3788767"/>
            <a:ext cx="3167062" cy="863600"/>
          </a:xfrm>
          <a:prstGeom prst="parallelogram">
            <a:avLst>
              <a:gd name="adj" fmla="val 91682"/>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t>PLAN2</a:t>
            </a:r>
          </a:p>
        </p:txBody>
      </p:sp>
      <p:sp>
        <p:nvSpPr>
          <p:cNvPr id="6152" name="AutoShape 8"/>
          <p:cNvSpPr>
            <a:spLocks noChangeArrowheads="1"/>
          </p:cNvSpPr>
          <p:nvPr/>
        </p:nvSpPr>
        <p:spPr bwMode="auto">
          <a:xfrm>
            <a:off x="2626494" y="3141067"/>
            <a:ext cx="3167062" cy="863600"/>
          </a:xfrm>
          <a:prstGeom prst="parallelogram">
            <a:avLst>
              <a:gd name="adj" fmla="val 91682"/>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t>PLAN1</a:t>
            </a:r>
          </a:p>
        </p:txBody>
      </p:sp>
      <p:sp>
        <p:nvSpPr>
          <p:cNvPr id="6153" name="AutoShape 7"/>
          <p:cNvSpPr>
            <a:spLocks noChangeArrowheads="1"/>
          </p:cNvSpPr>
          <p:nvPr/>
        </p:nvSpPr>
        <p:spPr bwMode="auto">
          <a:xfrm>
            <a:off x="1545406" y="2491779"/>
            <a:ext cx="3167063" cy="863600"/>
          </a:xfrm>
          <a:prstGeom prst="parallelogram">
            <a:avLst>
              <a:gd name="adj" fmla="val 916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a:t>PLAN</a:t>
            </a:r>
          </a:p>
        </p:txBody>
      </p:sp>
      <p:sp>
        <p:nvSpPr>
          <p:cNvPr id="3" name="Espace réservé du numéro de diapositive 2"/>
          <p:cNvSpPr>
            <a:spLocks noGrp="1"/>
          </p:cNvSpPr>
          <p:nvPr>
            <p:ph type="sldNum" sz="quarter" idx="12"/>
          </p:nvPr>
        </p:nvSpPr>
        <p:spPr/>
        <p:txBody>
          <a:bodyPr/>
          <a:lstStyle/>
          <a:p>
            <a:pPr>
              <a:defRPr/>
            </a:pPr>
            <a:fld id="{AA7E78FC-9329-4E6B-80A2-349ACF94D7B4}" type="slidenum">
              <a:rPr lang="fr-FR" smtClean="0"/>
              <a:pPr>
                <a:defRPr/>
              </a:pPr>
              <a:t>19</a:t>
            </a:fld>
            <a:endParaRPr lang="fr-FR" dirty="0"/>
          </a:p>
        </p:txBody>
      </p:sp>
      <p:pic>
        <p:nvPicPr>
          <p:cNvPr id="13" name="Image 12"/>
          <p:cNvPicPr>
            <a:picLocks noChangeAspect="1"/>
          </p:cNvPicPr>
          <p:nvPr/>
        </p:nvPicPr>
        <p:blipFill>
          <a:blip r:embed="rId2"/>
          <a:stretch>
            <a:fillRect/>
          </a:stretch>
        </p:blipFill>
        <p:spPr>
          <a:xfrm>
            <a:off x="134021" y="68082"/>
            <a:ext cx="4221955" cy="8406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7"/>
          <p:cNvSpPr>
            <a:spLocks noChangeArrowheads="1"/>
          </p:cNvSpPr>
          <p:nvPr/>
        </p:nvSpPr>
        <p:spPr bwMode="auto">
          <a:xfrm>
            <a:off x="128262" y="5256417"/>
            <a:ext cx="8913471" cy="123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B0AB4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2400" b="1" i="0" u="none" strike="noStrike" kern="1200" cap="none" spc="0" normalizeH="0" baseline="0" noProof="0" dirty="0">
                <a:ln>
                  <a:noFill/>
                </a:ln>
                <a:solidFill>
                  <a:srgbClr val="0099CC"/>
                </a:solidFill>
                <a:effectLst/>
                <a:uLnTx/>
                <a:uFillTx/>
                <a:latin typeface="Calibri" panose="020F0502020204030204" pitchFamily="34" charset="0"/>
                <a:ea typeface="+mn-ea"/>
                <a:cs typeface="+mn-cs"/>
              </a:rPr>
              <a:t>	</a:t>
            </a:r>
            <a:r>
              <a:rPr kumimoji="0" lang="fr-FR" sz="2400" b="1"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A une étape ou l’autre de son cycle de vie, tout produit génère des impacts sur l’environnement, Le but de l’</a:t>
            </a:r>
            <a:r>
              <a:rPr kumimoji="0" lang="fr-FR" sz="2400" b="1" i="0" u="none" strike="noStrike" kern="1200" cap="none" spc="0" normalizeH="0" baseline="0" noProof="0" dirty="0" err="1">
                <a:ln>
                  <a:noFill/>
                </a:ln>
                <a:solidFill>
                  <a:srgbClr val="3333CC"/>
                </a:solidFill>
                <a:effectLst/>
                <a:uLnTx/>
                <a:uFillTx/>
                <a:latin typeface="Calibri" panose="020F0502020204030204" pitchFamily="34" charset="0"/>
                <a:ea typeface="+mn-ea"/>
                <a:cs typeface="+mn-cs"/>
              </a:rPr>
              <a:t>Eco-conception</a:t>
            </a:r>
            <a:r>
              <a:rPr kumimoji="0" lang="fr-FR" sz="2400" b="1"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 est de réduire ces impacts tout en conservant sa qualité d’usage,</a:t>
            </a:r>
            <a:endParaRPr kumimoji="0" lang="fr-FR" sz="2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p:txBody>
      </p:sp>
      <p:sp>
        <p:nvSpPr>
          <p:cNvPr id="18457" name="Rectangle 25"/>
          <p:cNvSpPr>
            <a:spLocks noChangeArrowheads="1"/>
          </p:cNvSpPr>
          <p:nvPr/>
        </p:nvSpPr>
        <p:spPr bwMode="auto">
          <a:xfrm>
            <a:off x="178366" y="601535"/>
            <a:ext cx="8787268" cy="287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54000" rIns="5400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L’Analyse de Cycle de Vie </a:t>
            </a: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est une méthode d’évaluation des impacts environnementaux d’un service ou d’un produit au fil de son existence, de la conception jusqu’à la gestion de sa fin de vie. Elle permet de recenser et de quantifier les flux d’énergie et de matière mis en œuvre et d’en tirer des conclusions en fonction des objectifs qui ont motivé l’étude. Elle constitue de ce fait un outil privilégié dans le cadre d’une démarche d’</a:t>
            </a:r>
            <a:r>
              <a:rPr kumimoji="0" lang="fr-FR"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éco-conception</a:t>
            </a:r>
            <a:r>
              <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principes, les exigences et les modalités de l’</a:t>
            </a:r>
            <a:r>
              <a:rPr kumimoji="0" lang="fr-FR"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ACV</a:t>
            </a:r>
            <a:r>
              <a:rPr kumimoji="0" lang="fr-FR"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sont définis par les normes internationales ISO 14040 et ISO 14044.</a:t>
            </a:r>
            <a:endPar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id="{6B23CD2E-7350-4578-A028-A76B3F072839}"/>
              </a:ext>
            </a:extLst>
          </p:cNvPr>
          <p:cNvSpPr/>
          <p:nvPr/>
        </p:nvSpPr>
        <p:spPr>
          <a:xfrm>
            <a:off x="2558339" y="46987"/>
            <a:ext cx="402732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Définition simple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619EA847-1D0E-4D99-A834-CD9662F80D48}"/>
              </a:ext>
            </a:extLst>
          </p:cNvPr>
          <p:cNvSpPr>
            <a:spLocks noGrp="1"/>
          </p:cNvSpPr>
          <p:nvPr>
            <p:ph type="sldNum" sz="quarter" idx="12"/>
          </p:nvPr>
        </p:nvSpPr>
        <p:spPr/>
        <p:txBody>
          <a:bodyPr/>
          <a:lstStyle/>
          <a:p>
            <a:pPr>
              <a:defRPr/>
            </a:pPr>
            <a:fld id="{AA7E78FC-9329-4E6B-80A2-349ACF94D7B4}" type="slidenum">
              <a:rPr lang="fr-FR" smtClean="0"/>
              <a:pPr>
                <a:defRPr/>
              </a:pPr>
              <a:t>2</a:t>
            </a:fld>
            <a:endParaRPr lang="fr-FR" dirty="0"/>
          </a:p>
        </p:txBody>
      </p:sp>
    </p:spTree>
    <p:extLst>
      <p:ext uri="{BB962C8B-B14F-4D97-AF65-F5344CB8AC3E}">
        <p14:creationId xmlns:p14="http://schemas.microsoft.com/office/powerpoint/2010/main" val="3092612266"/>
      </p:ext>
    </p:extLst>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142108" y="879319"/>
            <a:ext cx="2825750"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a:t>Fonctionnement</a:t>
            </a:r>
          </a:p>
        </p:txBody>
      </p:sp>
      <p:sp>
        <p:nvSpPr>
          <p:cNvPr id="7171" name="Rectangle 11"/>
          <p:cNvSpPr>
            <a:spLocks noChangeArrowheads="1"/>
          </p:cNvSpPr>
          <p:nvPr/>
        </p:nvSpPr>
        <p:spPr bwMode="auto">
          <a:xfrm>
            <a:off x="251520" y="1628800"/>
            <a:ext cx="8569325" cy="4895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fr-FR" sz="2400"/>
          </a:p>
        </p:txBody>
      </p:sp>
      <p:sp>
        <p:nvSpPr>
          <p:cNvPr id="7172" name="Text Box 13"/>
          <p:cNvSpPr txBox="1">
            <a:spLocks noChangeArrowheads="1"/>
          </p:cNvSpPr>
          <p:nvPr/>
        </p:nvSpPr>
        <p:spPr bwMode="auto">
          <a:xfrm>
            <a:off x="3924995" y="1916138"/>
            <a:ext cx="11432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err="1"/>
              <a:t>PLANx</a:t>
            </a:r>
            <a:endParaRPr lang="fr-FR" sz="2400" dirty="0"/>
          </a:p>
        </p:txBody>
      </p:sp>
      <p:sp>
        <p:nvSpPr>
          <p:cNvPr id="7173" name="Rectangle 14"/>
          <p:cNvSpPr>
            <a:spLocks noChangeArrowheads="1"/>
          </p:cNvSpPr>
          <p:nvPr/>
        </p:nvSpPr>
        <p:spPr bwMode="auto">
          <a:xfrm>
            <a:off x="3420170" y="2638450"/>
            <a:ext cx="2233613" cy="3598863"/>
          </a:xfrm>
          <a:prstGeom prst="rect">
            <a:avLst/>
          </a:prstGeom>
          <a:solidFill>
            <a:srgbClr val="EBFF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b="1" dirty="0"/>
              <a:t>Process2</a:t>
            </a:r>
          </a:p>
          <a:p>
            <a:pPr algn="ctr" eaLnBrk="1" hangingPunct="1">
              <a:spcBef>
                <a:spcPct val="0"/>
              </a:spcBef>
              <a:buFontTx/>
              <a:buNone/>
            </a:pPr>
            <a:r>
              <a:rPr lang="fr-FR" sz="2400" dirty="0"/>
              <a:t>Flux entrants</a:t>
            </a:r>
          </a:p>
          <a:p>
            <a:pPr algn="ctr" eaLnBrk="1" hangingPunct="1">
              <a:spcBef>
                <a:spcPct val="0"/>
              </a:spcBef>
              <a:buFontTx/>
              <a:buNone/>
            </a:pPr>
            <a:r>
              <a:rPr lang="fr-FR" sz="2400" dirty="0">
                <a:solidFill>
                  <a:srgbClr val="FF0000"/>
                </a:solidFill>
              </a:rPr>
              <a:t>Flux</a:t>
            </a:r>
          </a:p>
          <a:p>
            <a:pPr algn="ctr" eaLnBrk="1" hangingPunct="1">
              <a:spcBef>
                <a:spcPct val="0"/>
              </a:spcBef>
              <a:buFontTx/>
              <a:buNone/>
            </a:pPr>
            <a:r>
              <a:rPr lang="fr-FR" sz="2400" dirty="0"/>
              <a:t>Flux</a:t>
            </a:r>
            <a:endParaRPr lang="fr-FR" sz="1800" dirty="0"/>
          </a:p>
          <a:p>
            <a:pPr algn="ctr" eaLnBrk="1" hangingPunct="1">
              <a:spcBef>
                <a:spcPct val="0"/>
              </a:spcBef>
              <a:buFontTx/>
              <a:buNone/>
            </a:pPr>
            <a:r>
              <a:rPr lang="fr-FR" sz="2400" dirty="0"/>
              <a:t>Flux sortants</a:t>
            </a:r>
          </a:p>
          <a:p>
            <a:pPr algn="ctr" eaLnBrk="1" hangingPunct="1">
              <a:spcBef>
                <a:spcPct val="0"/>
              </a:spcBef>
              <a:buFontTx/>
              <a:buNone/>
            </a:pPr>
            <a:r>
              <a:rPr lang="fr-FR" sz="2400" dirty="0"/>
              <a:t>Flux</a:t>
            </a:r>
          </a:p>
          <a:p>
            <a:pPr algn="ctr" eaLnBrk="1" hangingPunct="1">
              <a:spcBef>
                <a:spcPct val="0"/>
              </a:spcBef>
              <a:buFontTx/>
              <a:buNone/>
            </a:pPr>
            <a:r>
              <a:rPr lang="fr-FR" sz="2400" dirty="0">
                <a:solidFill>
                  <a:srgbClr val="0066FF"/>
                </a:solidFill>
              </a:rPr>
              <a:t>Flux</a:t>
            </a:r>
          </a:p>
          <a:p>
            <a:pPr algn="ctr" eaLnBrk="1" hangingPunct="1">
              <a:spcBef>
                <a:spcPct val="0"/>
              </a:spcBef>
              <a:buFontTx/>
              <a:buNone/>
            </a:pPr>
            <a:r>
              <a:rPr lang="fr-FR" sz="2400" dirty="0"/>
              <a:t>…</a:t>
            </a:r>
          </a:p>
        </p:txBody>
      </p:sp>
      <p:sp>
        <p:nvSpPr>
          <p:cNvPr id="7174" name="Rectangle 16"/>
          <p:cNvSpPr>
            <a:spLocks noChangeArrowheads="1"/>
          </p:cNvSpPr>
          <p:nvPr/>
        </p:nvSpPr>
        <p:spPr bwMode="auto">
          <a:xfrm>
            <a:off x="6301483" y="2997225"/>
            <a:ext cx="2233612" cy="2881313"/>
          </a:xfrm>
          <a:prstGeom prst="rect">
            <a:avLst/>
          </a:prstGeom>
          <a:solidFill>
            <a:srgbClr val="EBFF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b="1" dirty="0"/>
              <a:t>Process3</a:t>
            </a:r>
          </a:p>
          <a:p>
            <a:pPr algn="ctr" eaLnBrk="1" hangingPunct="1">
              <a:spcBef>
                <a:spcPct val="0"/>
              </a:spcBef>
              <a:buFontTx/>
              <a:buNone/>
            </a:pPr>
            <a:r>
              <a:rPr lang="fr-FR" sz="2400" dirty="0"/>
              <a:t>Flux entrants</a:t>
            </a:r>
          </a:p>
          <a:p>
            <a:pPr algn="ctr" eaLnBrk="1" hangingPunct="1">
              <a:spcBef>
                <a:spcPct val="0"/>
              </a:spcBef>
              <a:buFontTx/>
              <a:buNone/>
            </a:pPr>
            <a:r>
              <a:rPr lang="fr-FR" sz="2400" dirty="0">
                <a:solidFill>
                  <a:srgbClr val="0066FF"/>
                </a:solidFill>
              </a:rPr>
              <a:t>Flux</a:t>
            </a:r>
          </a:p>
          <a:p>
            <a:pPr algn="ctr" eaLnBrk="1" hangingPunct="1">
              <a:spcBef>
                <a:spcPct val="0"/>
              </a:spcBef>
              <a:buFontTx/>
              <a:buNone/>
            </a:pPr>
            <a:r>
              <a:rPr lang="fr-FR" sz="2400" dirty="0"/>
              <a:t>Flux</a:t>
            </a:r>
          </a:p>
          <a:p>
            <a:pPr algn="ctr" eaLnBrk="1" hangingPunct="1">
              <a:spcBef>
                <a:spcPct val="0"/>
              </a:spcBef>
              <a:buFontTx/>
              <a:buNone/>
            </a:pPr>
            <a:endParaRPr lang="fr-FR" sz="2400" dirty="0"/>
          </a:p>
          <a:p>
            <a:pPr algn="ctr" eaLnBrk="1" hangingPunct="1">
              <a:spcBef>
                <a:spcPct val="0"/>
              </a:spcBef>
              <a:buFontTx/>
              <a:buNone/>
            </a:pPr>
            <a:r>
              <a:rPr lang="fr-FR" sz="2400" dirty="0"/>
              <a:t>Flux sortants</a:t>
            </a:r>
          </a:p>
          <a:p>
            <a:pPr algn="ctr" eaLnBrk="1" hangingPunct="1">
              <a:spcBef>
                <a:spcPct val="0"/>
              </a:spcBef>
              <a:buFontTx/>
              <a:buNone/>
            </a:pPr>
            <a:r>
              <a:rPr lang="fr-FR" sz="2400" dirty="0"/>
              <a:t>…</a:t>
            </a:r>
          </a:p>
        </p:txBody>
      </p:sp>
      <p:sp>
        <p:nvSpPr>
          <p:cNvPr id="7175" name="Rectangle 17"/>
          <p:cNvSpPr>
            <a:spLocks noChangeArrowheads="1"/>
          </p:cNvSpPr>
          <p:nvPr/>
        </p:nvSpPr>
        <p:spPr bwMode="auto">
          <a:xfrm>
            <a:off x="540445" y="2998813"/>
            <a:ext cx="2233613" cy="2879725"/>
          </a:xfrm>
          <a:prstGeom prst="rect">
            <a:avLst/>
          </a:prstGeom>
          <a:solidFill>
            <a:srgbClr val="EBFF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fr-FR" sz="2400" b="1" dirty="0"/>
              <a:t>Process1</a:t>
            </a:r>
          </a:p>
          <a:p>
            <a:pPr algn="ctr" eaLnBrk="1" hangingPunct="1">
              <a:spcBef>
                <a:spcPct val="0"/>
              </a:spcBef>
              <a:buFontTx/>
              <a:buNone/>
            </a:pPr>
            <a:r>
              <a:rPr lang="fr-FR" sz="2400" dirty="0"/>
              <a:t>Flux entrants</a:t>
            </a:r>
          </a:p>
          <a:p>
            <a:pPr algn="ctr" eaLnBrk="1" hangingPunct="1">
              <a:spcBef>
                <a:spcPct val="0"/>
              </a:spcBef>
              <a:buFontTx/>
              <a:buNone/>
            </a:pPr>
            <a:endParaRPr lang="fr-FR" sz="2400" dirty="0"/>
          </a:p>
          <a:p>
            <a:pPr algn="ctr" eaLnBrk="1" hangingPunct="1">
              <a:spcBef>
                <a:spcPct val="0"/>
              </a:spcBef>
              <a:buFontTx/>
              <a:buNone/>
            </a:pPr>
            <a:r>
              <a:rPr lang="fr-FR" sz="2400" dirty="0"/>
              <a:t>Flux sortants</a:t>
            </a:r>
          </a:p>
          <a:p>
            <a:pPr algn="ctr" eaLnBrk="1" hangingPunct="1">
              <a:spcBef>
                <a:spcPct val="0"/>
              </a:spcBef>
              <a:buFontTx/>
              <a:buNone/>
            </a:pPr>
            <a:r>
              <a:rPr lang="fr-FR" sz="2400" dirty="0"/>
              <a:t>Flux</a:t>
            </a:r>
          </a:p>
          <a:p>
            <a:pPr algn="ctr" eaLnBrk="1" hangingPunct="1">
              <a:spcBef>
                <a:spcPct val="0"/>
              </a:spcBef>
              <a:buFontTx/>
              <a:buNone/>
            </a:pPr>
            <a:r>
              <a:rPr lang="fr-FR" sz="2400" dirty="0">
                <a:solidFill>
                  <a:srgbClr val="FF0000"/>
                </a:solidFill>
              </a:rPr>
              <a:t>Flux</a:t>
            </a:r>
          </a:p>
          <a:p>
            <a:pPr algn="ctr" eaLnBrk="1" hangingPunct="1">
              <a:spcBef>
                <a:spcPct val="0"/>
              </a:spcBef>
              <a:buFontTx/>
              <a:buNone/>
            </a:pPr>
            <a:r>
              <a:rPr lang="fr-FR" sz="2400" dirty="0"/>
              <a:t>…</a:t>
            </a:r>
          </a:p>
        </p:txBody>
      </p:sp>
      <p:sp>
        <p:nvSpPr>
          <p:cNvPr id="7176" name="Line 20"/>
          <p:cNvSpPr>
            <a:spLocks noChangeShapeType="1"/>
          </p:cNvSpPr>
          <p:nvPr/>
        </p:nvSpPr>
        <p:spPr bwMode="auto">
          <a:xfrm flipV="1">
            <a:off x="2124770" y="3716363"/>
            <a:ext cx="2016125" cy="151288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7" name="Line 21"/>
          <p:cNvSpPr>
            <a:spLocks noChangeShapeType="1"/>
          </p:cNvSpPr>
          <p:nvPr/>
        </p:nvSpPr>
        <p:spPr bwMode="auto">
          <a:xfrm flipV="1">
            <a:off x="4933058" y="4076725"/>
            <a:ext cx="2087562" cy="1512888"/>
          </a:xfrm>
          <a:prstGeom prst="line">
            <a:avLst/>
          </a:prstGeom>
          <a:noFill/>
          <a:ln w="5715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 name="Rectangle 1"/>
          <p:cNvSpPr/>
          <p:nvPr/>
        </p:nvSpPr>
        <p:spPr>
          <a:xfrm>
            <a:off x="540445" y="3500909"/>
            <a:ext cx="2233613" cy="50405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419375" y="3346456"/>
            <a:ext cx="2233613" cy="10541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278342" y="3505658"/>
            <a:ext cx="2233613" cy="114737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58452" y="4220989"/>
            <a:ext cx="2233613" cy="1475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438177" y="4474996"/>
            <a:ext cx="2233613" cy="1475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319490" y="4761352"/>
            <a:ext cx="2233613" cy="9718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pPr>
              <a:defRPr/>
            </a:pPr>
            <a:fld id="{AA7E78FC-9329-4E6B-80A2-349ACF94D7B4}" type="slidenum">
              <a:rPr lang="fr-FR" smtClean="0"/>
              <a:pPr>
                <a:defRPr/>
              </a:pPr>
              <a:t>20</a:t>
            </a:fld>
            <a:endParaRPr lang="fr-FR" dirty="0"/>
          </a:p>
        </p:txBody>
      </p:sp>
      <p:pic>
        <p:nvPicPr>
          <p:cNvPr id="19" name="Image 18"/>
          <p:cNvPicPr>
            <a:picLocks noChangeAspect="1"/>
          </p:cNvPicPr>
          <p:nvPr/>
        </p:nvPicPr>
        <p:blipFill>
          <a:blip r:embed="rId2"/>
          <a:stretch>
            <a:fillRect/>
          </a:stretch>
        </p:blipFill>
        <p:spPr>
          <a:xfrm>
            <a:off x="134021" y="68082"/>
            <a:ext cx="4221955" cy="8406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A7E78FC-9329-4E6B-80A2-349ACF94D7B4}" type="slidenum">
              <a:rPr lang="fr-FR" smtClean="0"/>
              <a:pPr>
                <a:defRPr/>
              </a:pPr>
              <a:t>21</a:t>
            </a:fld>
            <a:endParaRPr lang="fr-FR" dirty="0"/>
          </a:p>
        </p:txBody>
      </p:sp>
      <p:pic>
        <p:nvPicPr>
          <p:cNvPr id="3" name="Image 2"/>
          <p:cNvPicPr>
            <a:picLocks noChangeAspect="1"/>
          </p:cNvPicPr>
          <p:nvPr/>
        </p:nvPicPr>
        <p:blipFill>
          <a:blip r:embed="rId2"/>
          <a:stretch>
            <a:fillRect/>
          </a:stretch>
        </p:blipFill>
        <p:spPr>
          <a:xfrm>
            <a:off x="104775" y="2066925"/>
            <a:ext cx="8934450" cy="2724150"/>
          </a:xfrm>
          <a:prstGeom prst="rect">
            <a:avLst/>
          </a:prstGeom>
          <a:ln>
            <a:solidFill>
              <a:schemeClr val="bg2"/>
            </a:solidFill>
          </a:ln>
        </p:spPr>
      </p:pic>
      <p:sp>
        <p:nvSpPr>
          <p:cNvPr id="4" name="Oval 3"/>
          <p:cNvSpPr>
            <a:spLocks noChangeArrowheads="1"/>
          </p:cNvSpPr>
          <p:nvPr/>
        </p:nvSpPr>
        <p:spPr bwMode="auto">
          <a:xfrm>
            <a:off x="104775" y="1977975"/>
            <a:ext cx="1079500" cy="7207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fr-FR" sz="2400"/>
          </a:p>
        </p:txBody>
      </p:sp>
      <p:sp>
        <p:nvSpPr>
          <p:cNvPr id="5" name="Oval 6"/>
          <p:cNvSpPr>
            <a:spLocks noChangeArrowheads="1"/>
          </p:cNvSpPr>
          <p:nvPr/>
        </p:nvSpPr>
        <p:spPr bwMode="auto">
          <a:xfrm>
            <a:off x="754981" y="3330476"/>
            <a:ext cx="1943100" cy="1178247"/>
          </a:xfrm>
          <a:prstGeom prst="ellipse">
            <a:avLst/>
          </a:prstGeom>
          <a:noFill/>
          <a:ln w="38100">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fr-FR" sz="2400"/>
          </a:p>
        </p:txBody>
      </p:sp>
      <p:sp>
        <p:nvSpPr>
          <p:cNvPr id="7" name="Line 11"/>
          <p:cNvSpPr>
            <a:spLocks noChangeShapeType="1"/>
          </p:cNvSpPr>
          <p:nvPr/>
        </p:nvSpPr>
        <p:spPr bwMode="auto">
          <a:xfrm flipH="1" flipV="1">
            <a:off x="1978571" y="3788594"/>
            <a:ext cx="215900" cy="158432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 name="Line 12"/>
          <p:cNvSpPr>
            <a:spLocks noChangeShapeType="1"/>
          </p:cNvSpPr>
          <p:nvPr/>
        </p:nvSpPr>
        <p:spPr bwMode="auto">
          <a:xfrm flipH="1" flipV="1">
            <a:off x="1475334" y="4293419"/>
            <a:ext cx="719137" cy="10795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 name="Line 13"/>
          <p:cNvSpPr>
            <a:spLocks noChangeShapeType="1"/>
          </p:cNvSpPr>
          <p:nvPr/>
        </p:nvSpPr>
        <p:spPr bwMode="auto">
          <a:xfrm flipH="1" flipV="1">
            <a:off x="1619796" y="4075931"/>
            <a:ext cx="574675" cy="122555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 name="Line 14"/>
          <p:cNvSpPr>
            <a:spLocks noChangeShapeType="1"/>
          </p:cNvSpPr>
          <p:nvPr/>
        </p:nvSpPr>
        <p:spPr bwMode="auto">
          <a:xfrm flipH="1" flipV="1">
            <a:off x="1835696" y="3933056"/>
            <a:ext cx="358775" cy="1439863"/>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 name="Oval 6"/>
          <p:cNvSpPr>
            <a:spLocks noChangeArrowheads="1"/>
          </p:cNvSpPr>
          <p:nvPr/>
        </p:nvSpPr>
        <p:spPr bwMode="auto">
          <a:xfrm>
            <a:off x="6732240" y="2466876"/>
            <a:ext cx="1943100" cy="863600"/>
          </a:xfrm>
          <a:prstGeom prst="ellipse">
            <a:avLst/>
          </a:prstGeom>
          <a:noFill/>
          <a:ln w="38100">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fr-FR" sz="2400"/>
          </a:p>
        </p:txBody>
      </p:sp>
      <p:sp>
        <p:nvSpPr>
          <p:cNvPr id="12" name="Line 13"/>
          <p:cNvSpPr>
            <a:spLocks noChangeShapeType="1"/>
          </p:cNvSpPr>
          <p:nvPr/>
        </p:nvSpPr>
        <p:spPr bwMode="auto">
          <a:xfrm flipV="1">
            <a:off x="2194471" y="3933056"/>
            <a:ext cx="646485" cy="136842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 name="ZoneTexte 12"/>
          <p:cNvSpPr txBox="1"/>
          <p:nvPr/>
        </p:nvSpPr>
        <p:spPr>
          <a:xfrm>
            <a:off x="1765184" y="5369372"/>
            <a:ext cx="748923" cy="461665"/>
          </a:xfrm>
          <a:prstGeom prst="rect">
            <a:avLst/>
          </a:prstGeom>
          <a:noFill/>
        </p:spPr>
        <p:txBody>
          <a:bodyPr wrap="none" rtlCol="0">
            <a:spAutoFit/>
          </a:bodyPr>
          <a:lstStyle/>
          <a:p>
            <a:r>
              <a:rPr lang="fr-FR" dirty="0">
                <a:solidFill>
                  <a:schemeClr val="accent1">
                    <a:lumMod val="50000"/>
                  </a:schemeClr>
                </a:solidFill>
              </a:rPr>
              <a:t>Flux</a:t>
            </a:r>
          </a:p>
        </p:txBody>
      </p:sp>
      <p:sp>
        <p:nvSpPr>
          <p:cNvPr id="14" name="Line 13"/>
          <p:cNvSpPr>
            <a:spLocks noChangeShapeType="1"/>
          </p:cNvSpPr>
          <p:nvPr/>
        </p:nvSpPr>
        <p:spPr bwMode="auto">
          <a:xfrm flipV="1">
            <a:off x="7380547" y="3330476"/>
            <a:ext cx="431813" cy="1824102"/>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 name="Line 13"/>
          <p:cNvSpPr>
            <a:spLocks noChangeShapeType="1"/>
          </p:cNvSpPr>
          <p:nvPr/>
        </p:nvSpPr>
        <p:spPr bwMode="auto">
          <a:xfrm flipH="1" flipV="1">
            <a:off x="6960456" y="3884605"/>
            <a:ext cx="420090" cy="1269973"/>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 name="Line 13"/>
          <p:cNvSpPr>
            <a:spLocks noChangeShapeType="1"/>
          </p:cNvSpPr>
          <p:nvPr/>
        </p:nvSpPr>
        <p:spPr bwMode="auto">
          <a:xfrm flipH="1" flipV="1">
            <a:off x="6023859" y="3021005"/>
            <a:ext cx="1368411" cy="2133573"/>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 name="ZoneTexte 16"/>
          <p:cNvSpPr txBox="1"/>
          <p:nvPr/>
        </p:nvSpPr>
        <p:spPr>
          <a:xfrm>
            <a:off x="6736337" y="5186717"/>
            <a:ext cx="1399742" cy="461665"/>
          </a:xfrm>
          <a:prstGeom prst="rect">
            <a:avLst/>
          </a:prstGeom>
          <a:noFill/>
        </p:spPr>
        <p:txBody>
          <a:bodyPr wrap="none" rtlCol="0">
            <a:spAutoFit/>
          </a:bodyPr>
          <a:lstStyle/>
          <a:p>
            <a:r>
              <a:rPr lang="fr-FR" dirty="0">
                <a:solidFill>
                  <a:srgbClr val="FF9933"/>
                </a:solidFill>
              </a:rPr>
              <a:t>Processus</a:t>
            </a:r>
          </a:p>
        </p:txBody>
      </p:sp>
      <p:sp>
        <p:nvSpPr>
          <p:cNvPr id="18" name="Text Box 4"/>
          <p:cNvSpPr txBox="1">
            <a:spLocks noChangeArrowheads="1"/>
          </p:cNvSpPr>
          <p:nvPr/>
        </p:nvSpPr>
        <p:spPr bwMode="auto">
          <a:xfrm>
            <a:off x="2455875" y="841472"/>
            <a:ext cx="4232249"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t>Exemple Plan dans Gabi</a:t>
            </a:r>
          </a:p>
        </p:txBody>
      </p:sp>
    </p:spTree>
    <p:extLst>
      <p:ext uri="{BB962C8B-B14F-4D97-AF65-F5344CB8AC3E}">
        <p14:creationId xmlns:p14="http://schemas.microsoft.com/office/powerpoint/2010/main" val="139526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A7E78FC-9329-4E6B-80A2-349ACF94D7B4}" type="slidenum">
              <a:rPr lang="fr-FR" smtClean="0"/>
              <a:pPr>
                <a:defRPr/>
              </a:pPr>
              <a:t>22</a:t>
            </a:fld>
            <a:endParaRPr lang="fr-FR" dirty="0"/>
          </a:p>
        </p:txBody>
      </p:sp>
      <p:pic>
        <p:nvPicPr>
          <p:cNvPr id="3" name="Image 2"/>
          <p:cNvPicPr>
            <a:picLocks noChangeAspect="1"/>
          </p:cNvPicPr>
          <p:nvPr/>
        </p:nvPicPr>
        <p:blipFill>
          <a:blip r:embed="rId2"/>
          <a:stretch>
            <a:fillRect/>
          </a:stretch>
        </p:blipFill>
        <p:spPr>
          <a:xfrm>
            <a:off x="66675" y="1223962"/>
            <a:ext cx="9010650" cy="4410075"/>
          </a:xfrm>
          <a:prstGeom prst="rect">
            <a:avLst/>
          </a:prstGeom>
        </p:spPr>
      </p:pic>
      <p:sp>
        <p:nvSpPr>
          <p:cNvPr id="4" name="Text Box 3"/>
          <p:cNvSpPr txBox="1">
            <a:spLocks noChangeArrowheads="1"/>
          </p:cNvSpPr>
          <p:nvPr/>
        </p:nvSpPr>
        <p:spPr bwMode="auto">
          <a:xfrm>
            <a:off x="2010241" y="332005"/>
            <a:ext cx="5123518" cy="584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t>Exemple Processus dans Gabi</a:t>
            </a:r>
          </a:p>
        </p:txBody>
      </p:sp>
    </p:spTree>
    <p:extLst>
      <p:ext uri="{BB962C8B-B14F-4D97-AF65-F5344CB8AC3E}">
        <p14:creationId xmlns:p14="http://schemas.microsoft.com/office/powerpoint/2010/main" val="99321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37208"/>
            <a:ext cx="7058025"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p:cNvSpPr txBox="1">
            <a:spLocks noChangeArrowheads="1"/>
          </p:cNvSpPr>
          <p:nvPr/>
        </p:nvSpPr>
        <p:spPr bwMode="auto">
          <a:xfrm>
            <a:off x="2988295" y="933523"/>
            <a:ext cx="3335338"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t>Exemple Processus</a:t>
            </a:r>
          </a:p>
        </p:txBody>
      </p:sp>
      <p:sp>
        <p:nvSpPr>
          <p:cNvPr id="10244" name="Text Box 4"/>
          <p:cNvSpPr txBox="1">
            <a:spLocks noChangeArrowheads="1"/>
          </p:cNvSpPr>
          <p:nvPr/>
        </p:nvSpPr>
        <p:spPr bwMode="auto">
          <a:xfrm>
            <a:off x="1677814" y="6346513"/>
            <a:ext cx="5956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1800" dirty="0"/>
              <a:t>X : matériau ou énergie qui sera utilisé dans un autre processus</a:t>
            </a:r>
          </a:p>
        </p:txBody>
      </p:sp>
      <p:sp>
        <p:nvSpPr>
          <p:cNvPr id="3" name="Espace réservé du numéro de diapositive 2"/>
          <p:cNvSpPr>
            <a:spLocks noGrp="1"/>
          </p:cNvSpPr>
          <p:nvPr>
            <p:ph type="sldNum" sz="quarter" idx="12"/>
          </p:nvPr>
        </p:nvSpPr>
        <p:spPr/>
        <p:txBody>
          <a:bodyPr/>
          <a:lstStyle/>
          <a:p>
            <a:pPr>
              <a:defRPr/>
            </a:pPr>
            <a:fld id="{AA7E78FC-9329-4E6B-80A2-349ACF94D7B4}" type="slidenum">
              <a:rPr lang="fr-FR" smtClean="0"/>
              <a:pPr>
                <a:defRPr/>
              </a:pPr>
              <a:t>23</a:t>
            </a:fld>
            <a:endParaRPr lang="fr-FR" dirty="0"/>
          </a:p>
        </p:txBody>
      </p:sp>
      <p:pic>
        <p:nvPicPr>
          <p:cNvPr id="8" name="Image 7"/>
          <p:cNvPicPr>
            <a:picLocks noChangeAspect="1"/>
          </p:cNvPicPr>
          <p:nvPr/>
        </p:nvPicPr>
        <p:blipFill>
          <a:blip r:embed="rId3"/>
          <a:stretch>
            <a:fillRect/>
          </a:stretch>
        </p:blipFill>
        <p:spPr>
          <a:xfrm>
            <a:off x="134021" y="68082"/>
            <a:ext cx="4221955" cy="8406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19300"/>
            <a:ext cx="7246938"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3"/>
          <p:cNvSpPr txBox="1">
            <a:spLocks noChangeArrowheads="1"/>
          </p:cNvSpPr>
          <p:nvPr/>
        </p:nvSpPr>
        <p:spPr bwMode="auto">
          <a:xfrm>
            <a:off x="2987725" y="1227137"/>
            <a:ext cx="3335338"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t>Exemple Processus</a:t>
            </a:r>
          </a:p>
        </p:txBody>
      </p:sp>
      <p:sp>
        <p:nvSpPr>
          <p:cNvPr id="3" name="Espace réservé du numéro de diapositive 2"/>
          <p:cNvSpPr>
            <a:spLocks noGrp="1"/>
          </p:cNvSpPr>
          <p:nvPr>
            <p:ph type="sldNum" sz="quarter" idx="12"/>
          </p:nvPr>
        </p:nvSpPr>
        <p:spPr/>
        <p:txBody>
          <a:bodyPr/>
          <a:lstStyle/>
          <a:p>
            <a:pPr>
              <a:defRPr/>
            </a:pPr>
            <a:fld id="{AA7E78FC-9329-4E6B-80A2-349ACF94D7B4}" type="slidenum">
              <a:rPr lang="fr-FR" smtClean="0"/>
              <a:pPr>
                <a:defRPr/>
              </a:pPr>
              <a:t>24</a:t>
            </a:fld>
            <a:endParaRPr lang="fr-FR" dirty="0"/>
          </a:p>
        </p:txBody>
      </p:sp>
      <p:pic>
        <p:nvPicPr>
          <p:cNvPr id="7" name="Image 6"/>
          <p:cNvPicPr>
            <a:picLocks noChangeAspect="1"/>
          </p:cNvPicPr>
          <p:nvPr/>
        </p:nvPicPr>
        <p:blipFill>
          <a:blip r:embed="rId3"/>
          <a:stretch>
            <a:fillRect/>
          </a:stretch>
        </p:blipFill>
        <p:spPr>
          <a:xfrm>
            <a:off x="134021" y="68082"/>
            <a:ext cx="4221955" cy="8406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64002" y="900792"/>
            <a:ext cx="2474913"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t>Exemple Flux</a:t>
            </a:r>
          </a:p>
        </p:txBody>
      </p:sp>
      <p:sp>
        <p:nvSpPr>
          <p:cNvPr id="9219" name="Text Box 3"/>
          <p:cNvSpPr txBox="1">
            <a:spLocks noChangeArrowheads="1"/>
          </p:cNvSpPr>
          <p:nvPr/>
        </p:nvSpPr>
        <p:spPr bwMode="auto">
          <a:xfrm>
            <a:off x="16796" y="1601896"/>
            <a:ext cx="857959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2400" dirty="0"/>
              <a:t> - </a:t>
            </a:r>
            <a:r>
              <a:rPr lang="en-US" sz="2400" dirty="0" err="1"/>
              <a:t>Dans</a:t>
            </a:r>
            <a:r>
              <a:rPr lang="en-US" sz="2400" dirty="0"/>
              <a:t> GaBi6, les flux (“flows”) </a:t>
            </a:r>
            <a:r>
              <a:rPr lang="en-US" sz="2400" dirty="0" err="1"/>
              <a:t>sont</a:t>
            </a:r>
            <a:r>
              <a:rPr lang="en-US" sz="2400" dirty="0"/>
              <a:t> </a:t>
            </a:r>
            <a:r>
              <a:rPr lang="en-US" sz="2400" dirty="0" err="1"/>
              <a:t>utilisés</a:t>
            </a:r>
            <a:r>
              <a:rPr lang="en-US" sz="2400" dirty="0"/>
              <a:t> pour </a:t>
            </a:r>
            <a:r>
              <a:rPr lang="en-US" sz="2400" dirty="0" err="1"/>
              <a:t>décrire</a:t>
            </a:r>
            <a:r>
              <a:rPr lang="en-US" sz="2400" dirty="0"/>
              <a:t> :</a:t>
            </a:r>
          </a:p>
          <a:p>
            <a:pPr eaLnBrk="1" hangingPunct="1">
              <a:spcBef>
                <a:spcPct val="0"/>
              </a:spcBef>
              <a:buFontTx/>
              <a:buNone/>
            </a:pPr>
            <a:r>
              <a:rPr lang="en-US" sz="2400" dirty="0"/>
              <a:t>	</a:t>
            </a:r>
            <a:r>
              <a:rPr lang="en-US" sz="2000" dirty="0"/>
              <a:t>* les masses, les </a:t>
            </a:r>
            <a:r>
              <a:rPr lang="en-US" sz="2000" dirty="0" err="1"/>
              <a:t>énergies</a:t>
            </a:r>
            <a:r>
              <a:rPr lang="en-US" sz="2000" dirty="0"/>
              <a:t>, ..</a:t>
            </a:r>
          </a:p>
          <a:p>
            <a:pPr eaLnBrk="1" hangingPunct="1">
              <a:spcBef>
                <a:spcPct val="0"/>
              </a:spcBef>
              <a:buFontTx/>
              <a:buNone/>
            </a:pPr>
            <a:r>
              <a:rPr lang="en-US" sz="2000" dirty="0"/>
              <a:t>	* </a:t>
            </a:r>
            <a:r>
              <a:rPr lang="en-US" sz="2000" dirty="0" err="1"/>
              <a:t>ils</a:t>
            </a:r>
            <a:r>
              <a:rPr lang="en-US" sz="2000" dirty="0"/>
              <a:t> </a:t>
            </a:r>
            <a:r>
              <a:rPr lang="en-US" sz="2000" dirty="0" err="1"/>
              <a:t>quantifient</a:t>
            </a:r>
            <a:r>
              <a:rPr lang="en-US" sz="2000" dirty="0"/>
              <a:t> </a:t>
            </a:r>
            <a:r>
              <a:rPr lang="en-US" sz="2000" dirty="0" err="1"/>
              <a:t>simplement</a:t>
            </a:r>
            <a:r>
              <a:rPr lang="en-US" sz="2000" dirty="0"/>
              <a:t> les entrées et les sorties d’un </a:t>
            </a:r>
            <a:r>
              <a:rPr lang="en-US" sz="2000" dirty="0" err="1"/>
              <a:t>processus</a:t>
            </a:r>
            <a:endParaRPr lang="en-US" sz="2000" dirty="0"/>
          </a:p>
          <a:p>
            <a:pPr eaLnBrk="1" hangingPunct="1">
              <a:spcBef>
                <a:spcPct val="0"/>
              </a:spcBef>
              <a:buFontTx/>
              <a:buNone/>
            </a:pPr>
            <a:r>
              <a:rPr lang="en-US" sz="2400" dirty="0"/>
              <a:t>- Des flux </a:t>
            </a:r>
            <a:r>
              <a:rPr lang="en-US" sz="2400" dirty="0" err="1"/>
              <a:t>sont</a:t>
            </a:r>
            <a:r>
              <a:rPr lang="en-US" sz="2400" dirty="0"/>
              <a:t> </a:t>
            </a:r>
            <a:r>
              <a:rPr lang="en-US" sz="2400" dirty="0" err="1"/>
              <a:t>prédéfinis</a:t>
            </a:r>
            <a:r>
              <a:rPr lang="en-US" sz="2400" dirty="0"/>
              <a:t> </a:t>
            </a:r>
            <a:r>
              <a:rPr lang="en-US" sz="2400" dirty="0" err="1"/>
              <a:t>dans</a:t>
            </a:r>
            <a:r>
              <a:rPr lang="en-US" sz="2400" dirty="0"/>
              <a:t> les bases, on </a:t>
            </a:r>
            <a:r>
              <a:rPr lang="en-US" sz="2400" dirty="0" err="1"/>
              <a:t>peut</a:t>
            </a:r>
            <a:r>
              <a:rPr lang="en-US" sz="2400" dirty="0"/>
              <a:t> </a:t>
            </a:r>
            <a:r>
              <a:rPr lang="en-US" sz="2400" dirty="0" err="1"/>
              <a:t>également</a:t>
            </a:r>
            <a:r>
              <a:rPr lang="en-US" sz="2400" dirty="0"/>
              <a:t> </a:t>
            </a:r>
            <a:r>
              <a:rPr lang="en-US" sz="2400" dirty="0" err="1"/>
              <a:t>en</a:t>
            </a:r>
            <a:r>
              <a:rPr lang="en-US" sz="2400" dirty="0"/>
              <a:t> </a:t>
            </a:r>
            <a:r>
              <a:rPr lang="en-US" sz="2400" dirty="0" err="1"/>
              <a:t>créer</a:t>
            </a:r>
            <a:endParaRPr lang="en-US" sz="2000" dirty="0"/>
          </a:p>
          <a:p>
            <a:pPr eaLnBrk="1" hangingPunct="1">
              <a:spcBef>
                <a:spcPct val="0"/>
              </a:spcBef>
              <a:buFontTx/>
              <a:buNone/>
            </a:pPr>
            <a:endParaRPr lang="fr-FR" sz="2400" dirty="0"/>
          </a:p>
          <a:p>
            <a:pPr eaLnBrk="1" hangingPunct="1">
              <a:spcBef>
                <a:spcPct val="0"/>
              </a:spcBef>
              <a:buFontTx/>
              <a:buChar char="-"/>
            </a:pPr>
            <a:endParaRPr lang="fr-FR" sz="2400" dirty="0"/>
          </a:p>
        </p:txBody>
      </p:sp>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84" y="3184633"/>
            <a:ext cx="493712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12" y="3930537"/>
            <a:ext cx="470217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7"/>
          <p:cNvSpPr txBox="1">
            <a:spLocks noChangeArrowheads="1"/>
          </p:cNvSpPr>
          <p:nvPr/>
        </p:nvSpPr>
        <p:spPr bwMode="auto">
          <a:xfrm>
            <a:off x="250825" y="6432550"/>
            <a:ext cx="2144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sz="1200"/>
              <a:t>LCC= Life Cycle Cost Analysis</a:t>
            </a:r>
          </a:p>
        </p:txBody>
      </p:sp>
      <p:sp>
        <p:nvSpPr>
          <p:cNvPr id="3" name="Espace réservé du numéro de diapositive 2"/>
          <p:cNvSpPr>
            <a:spLocks noGrp="1"/>
          </p:cNvSpPr>
          <p:nvPr>
            <p:ph type="sldNum" sz="quarter" idx="12"/>
          </p:nvPr>
        </p:nvSpPr>
        <p:spPr/>
        <p:txBody>
          <a:bodyPr/>
          <a:lstStyle/>
          <a:p>
            <a:pPr>
              <a:defRPr/>
            </a:pPr>
            <a:fld id="{AA7E78FC-9329-4E6B-80A2-349ACF94D7B4}" type="slidenum">
              <a:rPr lang="fr-FR" smtClean="0"/>
              <a:pPr>
                <a:defRPr/>
              </a:pPr>
              <a:t>25</a:t>
            </a:fld>
            <a:endParaRPr lang="fr-FR" dirty="0"/>
          </a:p>
        </p:txBody>
      </p:sp>
      <p:pic>
        <p:nvPicPr>
          <p:cNvPr id="10" name="Image 9"/>
          <p:cNvPicPr>
            <a:picLocks noChangeAspect="1"/>
          </p:cNvPicPr>
          <p:nvPr/>
        </p:nvPicPr>
        <p:blipFill>
          <a:blip r:embed="rId4"/>
          <a:stretch>
            <a:fillRect/>
          </a:stretch>
        </p:blipFill>
        <p:spPr>
          <a:xfrm>
            <a:off x="134021" y="68082"/>
            <a:ext cx="4221955" cy="84063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A7E78FC-9329-4E6B-80A2-349ACF94D7B4}" type="slidenum">
              <a:rPr lang="fr-FR" smtClean="0"/>
              <a:pPr>
                <a:defRPr/>
              </a:pPr>
              <a:t>26</a:t>
            </a:fld>
            <a:endParaRPr lang="fr-FR" dirty="0"/>
          </a:p>
        </p:txBody>
      </p:sp>
      <p:pic>
        <p:nvPicPr>
          <p:cNvPr id="3" name="Image 2"/>
          <p:cNvPicPr>
            <a:picLocks noChangeAspect="1"/>
          </p:cNvPicPr>
          <p:nvPr/>
        </p:nvPicPr>
        <p:blipFill>
          <a:blip r:embed="rId2"/>
          <a:stretch>
            <a:fillRect/>
          </a:stretch>
        </p:blipFill>
        <p:spPr>
          <a:xfrm>
            <a:off x="611361" y="1215369"/>
            <a:ext cx="7846839" cy="5033031"/>
          </a:xfrm>
          <a:prstGeom prst="rect">
            <a:avLst/>
          </a:prstGeom>
        </p:spPr>
      </p:pic>
      <p:sp>
        <p:nvSpPr>
          <p:cNvPr id="4" name="Text Box 2"/>
          <p:cNvSpPr txBox="1">
            <a:spLocks noChangeArrowheads="1"/>
          </p:cNvSpPr>
          <p:nvPr/>
        </p:nvSpPr>
        <p:spPr bwMode="auto">
          <a:xfrm>
            <a:off x="3131840" y="468450"/>
            <a:ext cx="2474913"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t>Exemple Flux</a:t>
            </a:r>
          </a:p>
        </p:txBody>
      </p:sp>
    </p:spTree>
    <p:extLst>
      <p:ext uri="{BB962C8B-B14F-4D97-AF65-F5344CB8AC3E}">
        <p14:creationId xmlns:p14="http://schemas.microsoft.com/office/powerpoint/2010/main" val="3140309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A7E78FC-9329-4E6B-80A2-349ACF94D7B4}" type="slidenum">
              <a:rPr lang="fr-FR" smtClean="0"/>
              <a:pPr>
                <a:defRPr/>
              </a:pPr>
              <a:t>27</a:t>
            </a:fld>
            <a:endParaRPr lang="fr-FR" dirty="0"/>
          </a:p>
        </p:txBody>
      </p:sp>
      <p:pic>
        <p:nvPicPr>
          <p:cNvPr id="3" name="Image 2"/>
          <p:cNvPicPr>
            <a:picLocks noChangeAspect="1"/>
          </p:cNvPicPr>
          <p:nvPr/>
        </p:nvPicPr>
        <p:blipFill rotWithShape="1">
          <a:blip r:embed="rId2"/>
          <a:srcRect r="24706" b="20972"/>
          <a:stretch/>
        </p:blipFill>
        <p:spPr>
          <a:xfrm>
            <a:off x="1979712" y="942110"/>
            <a:ext cx="5040560" cy="5763490"/>
          </a:xfrm>
          <a:prstGeom prst="rect">
            <a:avLst/>
          </a:prstGeom>
        </p:spPr>
      </p:pic>
      <p:sp>
        <p:nvSpPr>
          <p:cNvPr id="4" name="Text Box 2"/>
          <p:cNvSpPr txBox="1">
            <a:spLocks noChangeArrowheads="1"/>
          </p:cNvSpPr>
          <p:nvPr/>
        </p:nvSpPr>
        <p:spPr bwMode="auto">
          <a:xfrm>
            <a:off x="3203848" y="260648"/>
            <a:ext cx="2474913" cy="579438"/>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t>Exemple Flux</a:t>
            </a:r>
          </a:p>
        </p:txBody>
      </p:sp>
    </p:spTree>
    <p:extLst>
      <p:ext uri="{BB962C8B-B14F-4D97-AF65-F5344CB8AC3E}">
        <p14:creationId xmlns:p14="http://schemas.microsoft.com/office/powerpoint/2010/main" val="1336681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1688370"/>
            <a:ext cx="8420895" cy="4893647"/>
          </a:xfrm>
          <a:prstGeom prst="rect">
            <a:avLst/>
          </a:prstGeom>
          <a:noFill/>
        </p:spPr>
        <p:txBody>
          <a:bodyPr wrap="none">
            <a:spAutoFit/>
          </a:bodyPr>
          <a:lstStyle/>
          <a:p>
            <a:pPr marL="285750" indent="-285750">
              <a:buFont typeface="Arial" panose="020B0604020202020204" pitchFamily="34" charset="0"/>
              <a:buChar char="•"/>
              <a:defRPr/>
            </a:pPr>
            <a:r>
              <a:rPr lang="fr-FR" dirty="0"/>
              <a:t>Tout ce qui est nécessaire au TP  est sous</a:t>
            </a:r>
            <a:r>
              <a:rPr lang="fr-FR" b="1" dirty="0"/>
              <a:t> Moodle</a:t>
            </a:r>
          </a:p>
          <a:p>
            <a:pPr>
              <a:defRPr/>
            </a:pPr>
            <a:endParaRPr lang="fr-FR" dirty="0"/>
          </a:p>
          <a:p>
            <a:pPr marL="285750" indent="-285750">
              <a:buFont typeface="Arial" panose="020B0604020202020204" pitchFamily="34" charset="0"/>
              <a:buChar char="•"/>
              <a:defRPr/>
            </a:pPr>
            <a:r>
              <a:rPr lang="fr-FR" dirty="0"/>
              <a:t>Les documents utiles au TP :</a:t>
            </a:r>
          </a:p>
          <a:p>
            <a:pPr marL="536575" lvl="1" indent="-285750">
              <a:buFont typeface="Arial" panose="020B0604020202020204" pitchFamily="34" charset="0"/>
              <a:buChar char="•"/>
              <a:defRPr/>
            </a:pPr>
            <a:r>
              <a:rPr lang="fr-FR" dirty="0"/>
              <a:t>Présentation générale de GABI6</a:t>
            </a:r>
          </a:p>
          <a:p>
            <a:pPr marL="536575" lvl="2" indent="-285750">
              <a:buFont typeface="Arial" panose="020B0604020202020204" pitchFamily="34" charset="0"/>
              <a:buChar char="•"/>
              <a:defRPr/>
            </a:pPr>
            <a:r>
              <a:rPr lang="fr-FR" dirty="0"/>
              <a:t>TP1 - Description du TP et du travail à faire</a:t>
            </a:r>
          </a:p>
          <a:p>
            <a:pPr marL="536575" lvl="2" indent="-285750">
              <a:buFont typeface="Arial" panose="020B0604020202020204" pitchFamily="34" charset="0"/>
              <a:buChar char="•"/>
              <a:defRPr/>
            </a:pPr>
            <a:r>
              <a:rPr lang="fr-FR" dirty="0"/>
              <a:t>TP1 - Synthèse du travail à réaliser</a:t>
            </a:r>
          </a:p>
          <a:p>
            <a:pPr marL="536575" lvl="2" indent="-285750">
              <a:buFont typeface="Arial" panose="020B0604020202020204" pitchFamily="34" charset="0"/>
              <a:buChar char="•"/>
              <a:defRPr/>
            </a:pPr>
            <a:r>
              <a:rPr lang="fr-FR" dirty="0"/>
              <a:t>TP2 – Description du travail à faire</a:t>
            </a:r>
          </a:p>
          <a:p>
            <a:pPr marL="536575" lvl="1" indent="-285750">
              <a:buFont typeface="Arial" panose="020B0604020202020204" pitchFamily="34" charset="0"/>
              <a:buChar char="•"/>
              <a:defRPr/>
            </a:pPr>
            <a:r>
              <a:rPr lang="fr-FR" dirty="0"/>
              <a:t>BASES GABI6 TP1 et TP2</a:t>
            </a:r>
          </a:p>
          <a:p>
            <a:pPr>
              <a:defRPr/>
            </a:pPr>
            <a:endParaRPr lang="fr-FR" dirty="0"/>
          </a:p>
          <a:p>
            <a:pPr marL="285750" indent="-285750">
              <a:buFont typeface="Arial" panose="020B0604020202020204" pitchFamily="34" charset="0"/>
              <a:buChar char="•"/>
              <a:defRPr/>
            </a:pPr>
            <a:r>
              <a:rPr lang="fr-FR" b="1" u="sng" dirty="0"/>
              <a:t>Commencer impérativement par </a:t>
            </a:r>
            <a:r>
              <a:rPr lang="fr-FR" dirty="0"/>
              <a:t>:</a:t>
            </a:r>
          </a:p>
          <a:p>
            <a:pPr marL="285750" indent="-285750">
              <a:buFont typeface="Arial" panose="020B0604020202020204" pitchFamily="34" charset="0"/>
              <a:buChar char="•"/>
              <a:defRPr/>
            </a:pPr>
            <a:endParaRPr lang="fr-FR" sz="1200" dirty="0"/>
          </a:p>
          <a:p>
            <a:pPr>
              <a:defRPr/>
            </a:pPr>
            <a:r>
              <a:rPr lang="fr-FR" sz="2000" dirty="0"/>
              <a:t>Copier la base « GABI-base-TP1-debut.GabiDB »  se trouvant sous Moodle</a:t>
            </a:r>
          </a:p>
          <a:p>
            <a:pPr>
              <a:defRPr/>
            </a:pPr>
            <a:r>
              <a:rPr lang="fr-FR" sz="2000" dirty="0"/>
              <a:t>dans le répertoire </a:t>
            </a:r>
            <a:r>
              <a:rPr lang="fr-FR" sz="2000" b="1" dirty="0"/>
              <a:t>C:\temp </a:t>
            </a:r>
            <a:r>
              <a:rPr lang="fr-FR" sz="2000" dirty="0"/>
              <a:t>de votre machine et éventuellement activer la licence</a:t>
            </a:r>
          </a:p>
          <a:p>
            <a:pPr>
              <a:defRPr/>
            </a:pPr>
            <a:r>
              <a:rPr lang="fr-FR" sz="2000" dirty="0"/>
              <a:t>(enlever l’attribut de lecture seule ?)</a:t>
            </a:r>
          </a:p>
        </p:txBody>
      </p:sp>
      <p:sp>
        <p:nvSpPr>
          <p:cNvPr id="13315" name="Text Box 4"/>
          <p:cNvSpPr txBox="1">
            <a:spLocks noChangeArrowheads="1"/>
          </p:cNvSpPr>
          <p:nvPr/>
        </p:nvSpPr>
        <p:spPr bwMode="auto">
          <a:xfrm>
            <a:off x="3706217" y="1085099"/>
            <a:ext cx="2087563" cy="5857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t>En pratique</a:t>
            </a:r>
          </a:p>
        </p:txBody>
      </p:sp>
      <p:sp>
        <p:nvSpPr>
          <p:cNvPr id="4" name="Espace réservé du numéro de diapositive 3"/>
          <p:cNvSpPr>
            <a:spLocks noGrp="1"/>
          </p:cNvSpPr>
          <p:nvPr>
            <p:ph type="sldNum" sz="quarter" idx="12"/>
          </p:nvPr>
        </p:nvSpPr>
        <p:spPr/>
        <p:txBody>
          <a:bodyPr/>
          <a:lstStyle/>
          <a:p>
            <a:pPr>
              <a:defRPr/>
            </a:pPr>
            <a:fld id="{AA7E78FC-9329-4E6B-80A2-349ACF94D7B4}" type="slidenum">
              <a:rPr lang="fr-FR" smtClean="0"/>
              <a:pPr>
                <a:defRPr/>
              </a:pPr>
              <a:t>28</a:t>
            </a:fld>
            <a:endParaRPr lang="fr-FR" dirty="0"/>
          </a:p>
        </p:txBody>
      </p:sp>
      <p:pic>
        <p:nvPicPr>
          <p:cNvPr id="7" name="Image 6"/>
          <p:cNvPicPr>
            <a:picLocks noChangeAspect="1"/>
          </p:cNvPicPr>
          <p:nvPr/>
        </p:nvPicPr>
        <p:blipFill>
          <a:blip r:embed="rId2"/>
          <a:stretch>
            <a:fillRect/>
          </a:stretch>
        </p:blipFill>
        <p:spPr>
          <a:xfrm>
            <a:off x="134021" y="68082"/>
            <a:ext cx="4221955" cy="840638"/>
          </a:xfrm>
          <a:prstGeom prst="rect">
            <a:avLst/>
          </a:prstGeom>
        </p:spPr>
      </p:pic>
      <p:sp>
        <p:nvSpPr>
          <p:cNvPr id="3" name="Rectangle 2">
            <a:extLst>
              <a:ext uri="{FF2B5EF4-FFF2-40B4-BE49-F238E27FC236}">
                <a16:creationId xmlns:a16="http://schemas.microsoft.com/office/drawing/2014/main" id="{C25E5E89-AD36-4D92-9C0A-0CDE7C67FE82}"/>
              </a:ext>
            </a:extLst>
          </p:cNvPr>
          <p:cNvSpPr/>
          <p:nvPr/>
        </p:nvSpPr>
        <p:spPr>
          <a:xfrm>
            <a:off x="404664" y="6556998"/>
            <a:ext cx="8334672" cy="307777"/>
          </a:xfrm>
          <a:prstGeom prst="rect">
            <a:avLst/>
          </a:prstGeom>
        </p:spPr>
        <p:txBody>
          <a:bodyPr wrap="square">
            <a:spAutoFit/>
          </a:bodyPr>
          <a:lstStyle/>
          <a:p>
            <a:pPr algn="ctr"/>
            <a:r>
              <a:rPr lang="fr-FR" sz="1400" dirty="0">
                <a:solidFill>
                  <a:srgbClr val="C00000"/>
                </a:solidFill>
                <a:latin typeface="Calibri" panose="020F0502020204030204" pitchFamily="34" charset="0"/>
                <a:cs typeface="Calibri" panose="020F0502020204030204" pitchFamily="34" charset="0"/>
              </a:rPr>
              <a:t>https://gabi.sphera.com/international/support/gabi-learning-center/gabi-learning-center/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688370"/>
            <a:ext cx="8352928" cy="3939540"/>
          </a:xfrm>
          <a:prstGeom prst="rect">
            <a:avLst/>
          </a:prstGeom>
          <a:noFill/>
        </p:spPr>
        <p:txBody>
          <a:bodyPr wrap="square">
            <a:spAutoFit/>
          </a:bodyPr>
          <a:lstStyle/>
          <a:p>
            <a:pPr marL="285750" indent="-285750" algn="just">
              <a:buFont typeface="Arial" panose="020B0604020202020204" pitchFamily="34" charset="0"/>
              <a:buChar char="•"/>
              <a:defRPr/>
            </a:pPr>
            <a:r>
              <a:rPr lang="fr-FR" dirty="0">
                <a:latin typeface="Calibri" panose="020F0502020204030204" pitchFamily="34" charset="0"/>
                <a:cs typeface="Calibri" panose="020F0502020204030204" pitchFamily="34" charset="0"/>
              </a:rPr>
              <a:t>Travail par binôme. Une présentation synthèse me rendre et à présenter pour la séance </a:t>
            </a:r>
            <a:r>
              <a:rPr lang="fr-FR">
                <a:latin typeface="Calibri" panose="020F0502020204030204" pitchFamily="34" charset="0"/>
                <a:cs typeface="Calibri" panose="020F0502020204030204" pitchFamily="34" charset="0"/>
              </a:rPr>
              <a:t>du 7 Nov. </a:t>
            </a:r>
            <a:r>
              <a:rPr lang="fr-FR" sz="1600" dirty="0">
                <a:latin typeface="Calibri" panose="020F0502020204030204" pitchFamily="34" charset="0"/>
                <a:cs typeface="Calibri" panose="020F0502020204030204" pitchFamily="34" charset="0"/>
              </a:rPr>
              <a:t>(nom du fichier: Nom-Prénom.pdf)</a:t>
            </a:r>
            <a:endParaRPr lang="fr-FR" sz="1600" b="1" dirty="0">
              <a:latin typeface="Calibri" panose="020F0502020204030204" pitchFamily="34" charset="0"/>
              <a:cs typeface="Calibri" panose="020F0502020204030204" pitchFamily="34" charset="0"/>
            </a:endParaRPr>
          </a:p>
          <a:p>
            <a:pPr algn="just">
              <a:defRPr/>
            </a:pPr>
            <a:endParaRPr lang="fr-FR"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fr-FR" dirty="0">
                <a:latin typeface="Calibri" panose="020F0502020204030204" pitchFamily="34" charset="0"/>
                <a:cs typeface="Calibri" panose="020F0502020204030204" pitchFamily="34" charset="0"/>
              </a:rPr>
              <a:t>Mettre l'accent sur :</a:t>
            </a:r>
          </a:p>
          <a:p>
            <a:pPr marL="536575" lvl="1" indent="-285750" algn="just">
              <a:spcBef>
                <a:spcPts val="600"/>
              </a:spcBef>
              <a:spcAft>
                <a:spcPts val="600"/>
              </a:spcAft>
              <a:buFont typeface="Arial" panose="020B0604020202020204" pitchFamily="34" charset="0"/>
              <a:buChar char="•"/>
              <a:defRPr/>
            </a:pPr>
            <a:r>
              <a:rPr lang="fr-FR" dirty="0">
                <a:latin typeface="Calibri" panose="020F0502020204030204" pitchFamily="34" charset="0"/>
                <a:cs typeface="Calibri" panose="020F0502020204030204" pitchFamily="34" charset="0"/>
              </a:rPr>
              <a:t>Quelles sont les voies de réduction possibles des impacts environnementaux de la bouteille en plastique ? </a:t>
            </a:r>
          </a:p>
          <a:p>
            <a:pPr marL="536575" lvl="1" indent="-285750" algn="just">
              <a:buFont typeface="Arial" panose="020B0604020202020204" pitchFamily="34" charset="0"/>
              <a:buChar char="•"/>
              <a:defRPr/>
            </a:pPr>
            <a:r>
              <a:rPr lang="fr-FR" dirty="0">
                <a:latin typeface="Calibri" panose="020F0502020204030204" pitchFamily="34" charset="0"/>
                <a:cs typeface="Calibri" panose="020F0502020204030204" pitchFamily="34" charset="0"/>
              </a:rPr>
              <a:t>Vos propositions s'appuieront sur une analyse des opportunités et verrous techniques, mais aussi des conditions socio-économiques d’émergence et de diffusion des innovations dans la filière plasturgie. </a:t>
            </a:r>
          </a:p>
        </p:txBody>
      </p:sp>
      <p:sp>
        <p:nvSpPr>
          <p:cNvPr id="13315" name="Text Box 4"/>
          <p:cNvSpPr txBox="1">
            <a:spLocks noChangeArrowheads="1"/>
          </p:cNvSpPr>
          <p:nvPr/>
        </p:nvSpPr>
        <p:spPr bwMode="auto">
          <a:xfrm>
            <a:off x="3706217" y="1085099"/>
            <a:ext cx="2087563" cy="5857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fr-FR" dirty="0"/>
              <a:t>En pratique</a:t>
            </a:r>
          </a:p>
        </p:txBody>
      </p:sp>
      <p:sp>
        <p:nvSpPr>
          <p:cNvPr id="4" name="Espace réservé du numéro de diapositive 3"/>
          <p:cNvSpPr>
            <a:spLocks noGrp="1"/>
          </p:cNvSpPr>
          <p:nvPr>
            <p:ph type="sldNum" sz="quarter" idx="12"/>
          </p:nvPr>
        </p:nvSpPr>
        <p:spPr/>
        <p:txBody>
          <a:bodyPr/>
          <a:lstStyle/>
          <a:p>
            <a:pPr>
              <a:defRPr/>
            </a:pPr>
            <a:fld id="{AA7E78FC-9329-4E6B-80A2-349ACF94D7B4}" type="slidenum">
              <a:rPr lang="fr-FR" smtClean="0"/>
              <a:pPr>
                <a:defRPr/>
              </a:pPr>
              <a:t>29</a:t>
            </a:fld>
            <a:endParaRPr lang="fr-FR" dirty="0"/>
          </a:p>
        </p:txBody>
      </p:sp>
      <p:pic>
        <p:nvPicPr>
          <p:cNvPr id="7" name="Image 6"/>
          <p:cNvPicPr>
            <a:picLocks noChangeAspect="1"/>
          </p:cNvPicPr>
          <p:nvPr/>
        </p:nvPicPr>
        <p:blipFill>
          <a:blip r:embed="rId2"/>
          <a:stretch>
            <a:fillRect/>
          </a:stretch>
        </p:blipFill>
        <p:spPr>
          <a:xfrm>
            <a:off x="134021" y="68082"/>
            <a:ext cx="4221955" cy="840638"/>
          </a:xfrm>
          <a:prstGeom prst="rect">
            <a:avLst/>
          </a:prstGeom>
        </p:spPr>
      </p:pic>
    </p:spTree>
    <p:extLst>
      <p:ext uri="{BB962C8B-B14F-4D97-AF65-F5344CB8AC3E}">
        <p14:creationId xmlns:p14="http://schemas.microsoft.com/office/powerpoint/2010/main" val="364315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9" name="Rectangle 19"/>
          <p:cNvSpPr>
            <a:spLocks noChangeArrowheads="1"/>
          </p:cNvSpPr>
          <p:nvPr/>
        </p:nvSpPr>
        <p:spPr bwMode="auto">
          <a:xfrm>
            <a:off x="88083" y="1190686"/>
            <a:ext cx="8966200" cy="446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Une méthode d’évaluation des impacts environnementaux d’un service ou d’un produit au fil de son existence, de la conception jusqu’à la gestion de sa fin de vie. Elle permet de recenser et de quantifier les flux d’énergie et de matière mis en œuvre et d’en tirer des conclusions en fonction des objectifs qui ont motivé l’étude. Elle constitue de ce fait un outil privilégié dans le cadre d’une démarche d’</a:t>
            </a:r>
            <a:r>
              <a:rPr kumimoji="0" lang="fr-F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éco-conception</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principes, les exigences et les modalités de l’ACV sont définis par les normes internationales ISO 14040 et ISO 14044.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L'ACV permet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 mettre en évidence les composés et les étapes du cycle de vie d'un produit, procédé ou service, responsables d’impacts sur l'environnement (eau, air, sol, énergie),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d'évaluer l'incidence de divers scénarii de conception sur ces impacts potentiels, </a:t>
            </a:r>
          </a:p>
        </p:txBody>
      </p:sp>
      <p:sp>
        <p:nvSpPr>
          <p:cNvPr id="7" name="Rectangle 6">
            <a:extLst>
              <a:ext uri="{FF2B5EF4-FFF2-40B4-BE49-F238E27FC236}">
                <a16:creationId xmlns:a16="http://schemas.microsoft.com/office/drawing/2014/main" id="{555A2080-908D-4ED2-A054-0EC58FEEA685}"/>
              </a:ext>
            </a:extLst>
          </p:cNvPr>
          <p:cNvSpPr/>
          <p:nvPr/>
        </p:nvSpPr>
        <p:spPr>
          <a:xfrm>
            <a:off x="2558339" y="46987"/>
            <a:ext cx="402732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Définition simple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99EE60A3-239A-46FD-9C14-65FEBA5CD467}"/>
              </a:ext>
            </a:extLst>
          </p:cNvPr>
          <p:cNvSpPr>
            <a:spLocks noGrp="1"/>
          </p:cNvSpPr>
          <p:nvPr>
            <p:ph type="sldNum" sz="quarter" idx="12"/>
          </p:nvPr>
        </p:nvSpPr>
        <p:spPr/>
        <p:txBody>
          <a:bodyPr/>
          <a:lstStyle/>
          <a:p>
            <a:pPr>
              <a:defRPr/>
            </a:pPr>
            <a:fld id="{AA7E78FC-9329-4E6B-80A2-349ACF94D7B4}" type="slidenum">
              <a:rPr lang="fr-FR" smtClean="0"/>
              <a:pPr>
                <a:defRPr/>
              </a:pPr>
              <a:t>3</a:t>
            </a:fld>
            <a:endParaRPr lang="fr-FR" dirty="0"/>
          </a:p>
        </p:txBody>
      </p:sp>
    </p:spTree>
    <p:extLst>
      <p:ext uri="{BB962C8B-B14F-4D97-AF65-F5344CB8AC3E}">
        <p14:creationId xmlns:p14="http://schemas.microsoft.com/office/powerpoint/2010/main" val="656916795"/>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http://www.meche-rebelle.fr/imagesdusite/AC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071" y="1594675"/>
            <a:ext cx="4377284" cy="34943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46355" y="1616986"/>
            <a:ext cx="2295544" cy="2421651"/>
          </a:xfrm>
          <a:prstGeom prst="rect">
            <a:avLst/>
          </a:prstGeom>
          <a:noFill/>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Depuis 1997, les pratiques se sont progressivement harmonisées et les résultats sont ainsi devenus plus robustes et fiables tandis que leur communication se faisait de manière plus formalisée que celle des premiers écobilans</a:t>
            </a:r>
          </a:p>
        </p:txBody>
      </p:sp>
      <p:sp>
        <p:nvSpPr>
          <p:cNvPr id="11" name="Rectangle 10"/>
          <p:cNvSpPr/>
          <p:nvPr/>
        </p:nvSpPr>
        <p:spPr bwMode="auto">
          <a:xfrm>
            <a:off x="2686222" y="5305963"/>
            <a:ext cx="3713736" cy="1161899"/>
          </a:xfrm>
          <a:prstGeom prst="rect">
            <a:avLst/>
          </a:prstGeom>
          <a:noFill/>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just" defTabSz="914400" rtl="0" eaLnBrk="0" fontAlgn="base" latinLnBrk="0" hangingPunct="0">
              <a:lnSpc>
                <a:spcPct val="110000"/>
              </a:lnSpc>
              <a:spcBef>
                <a:spcPct val="50000"/>
              </a:spcBef>
              <a:spcAft>
                <a:spcPct val="0"/>
              </a:spcAft>
              <a:buClrTx/>
              <a:buSzTx/>
              <a:buFontTx/>
              <a:buNone/>
              <a:tabLst/>
              <a:defRPr/>
            </a:pPr>
            <a:r>
              <a:rPr kumimoji="0" lang="fr-FR"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le développement de la normalisation internationale (famille des normes ISO 14040) a fixé des bases méthodologiques et déontologiques et retenu le terme «Analyse de cycle de vie »</a:t>
            </a:r>
          </a:p>
        </p:txBody>
      </p:sp>
      <p:sp>
        <p:nvSpPr>
          <p:cNvPr id="12" name="Rectangle 11"/>
          <p:cNvSpPr/>
          <p:nvPr/>
        </p:nvSpPr>
        <p:spPr bwMode="auto">
          <a:xfrm>
            <a:off x="68804" y="815509"/>
            <a:ext cx="2300267" cy="3474720"/>
          </a:xfrm>
          <a:prstGeom prst="rect">
            <a:avLst/>
          </a:prstGeom>
          <a:noFill/>
          <a:ln w="381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lvl="0" indent="0" algn="just" defTabSz="914400" rtl="0" eaLnBrk="0" fontAlgn="base" latinLnBrk="0" hangingPunct="0">
              <a:lnSpc>
                <a:spcPct val="110000"/>
              </a:lnSpc>
              <a:spcBef>
                <a:spcPct val="50000"/>
              </a:spcBef>
              <a:spcAft>
                <a:spcPct val="0"/>
              </a:spcAft>
              <a:buClrTx/>
              <a:buSzTx/>
              <a:buFontTx/>
              <a:buNone/>
              <a:tabLst/>
              <a:defRPr/>
            </a:pPr>
            <a:r>
              <a:rPr kumimoji="0" lang="fr-FR"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Début années 90, la nécessité de mettre en œuvre des approches multi critères (</a:t>
            </a:r>
            <a:r>
              <a:rPr kumimoji="0" lang="fr-FR" sz="1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consommation de matières et d’énergies, émissions dans l’air et dans l’eau, déchets</a:t>
            </a:r>
            <a:r>
              <a:rPr kumimoji="0" lang="fr-FR"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prenant en compte l’ensemble des étapes du cycle de vie des produits, de leur fabrication à leur élimination finale en passant par leur phase d’utilisation : Ecobilans.</a:t>
            </a:r>
          </a:p>
        </p:txBody>
      </p:sp>
      <p:sp>
        <p:nvSpPr>
          <p:cNvPr id="10" name="Rectangle 9"/>
          <p:cNvSpPr/>
          <p:nvPr/>
        </p:nvSpPr>
        <p:spPr>
          <a:xfrm>
            <a:off x="1671673" y="6580864"/>
            <a:ext cx="6566796" cy="24622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1" u="none" strike="noStrike" kern="1200" cap="none" spc="0" normalizeH="0" baseline="0" noProof="0" dirty="0">
                <a:ln>
                  <a:noFill/>
                </a:ln>
                <a:solidFill>
                  <a:srgbClr val="808080"/>
                </a:solidFill>
                <a:effectLst/>
                <a:uLnTx/>
                <a:uFillTx/>
                <a:latin typeface="Arial" panose="020B0604020202020204" pitchFamily="34" charset="0"/>
                <a:ea typeface="+mn-ea"/>
                <a:cs typeface="+mn-cs"/>
              </a:rPr>
              <a:t>Source	ADEME, NOTE DE SYNTHESE EXTERNE, mai 2005</a:t>
            </a:r>
            <a:endParaRPr kumimoji="0" lang="fr-FR" sz="1000" b="0" i="1" u="none" strike="noStrike" kern="1200" cap="none" spc="0" normalizeH="0" baseline="0" noProof="0" dirty="0">
              <a:ln>
                <a:noFill/>
              </a:ln>
              <a:solidFill>
                <a:srgbClr val="808080"/>
              </a:solidFill>
              <a:effectLst/>
              <a:uLnTx/>
              <a:uFillTx/>
              <a:latin typeface="Times New Roman" panose="02020603050405020304" pitchFamily="18" charset="0"/>
              <a:ea typeface="+mn-ea"/>
              <a:cs typeface="+mn-cs"/>
            </a:endParaRPr>
          </a:p>
        </p:txBody>
      </p:sp>
      <p:sp>
        <p:nvSpPr>
          <p:cNvPr id="13" name="Rectangle 12">
            <a:extLst>
              <a:ext uri="{FF2B5EF4-FFF2-40B4-BE49-F238E27FC236}">
                <a16:creationId xmlns:a16="http://schemas.microsoft.com/office/drawing/2014/main" id="{D4D98D92-8B6A-4BE1-9539-9C9233970F42}"/>
              </a:ext>
            </a:extLst>
          </p:cNvPr>
          <p:cNvSpPr/>
          <p:nvPr/>
        </p:nvSpPr>
        <p:spPr>
          <a:xfrm>
            <a:off x="2558339" y="46987"/>
            <a:ext cx="402732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Définition simple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2D60D3DC-08EA-4D33-B2B9-3B58EC4DAB43}"/>
              </a:ext>
            </a:extLst>
          </p:cNvPr>
          <p:cNvSpPr>
            <a:spLocks noGrp="1"/>
          </p:cNvSpPr>
          <p:nvPr>
            <p:ph type="sldNum" sz="quarter" idx="12"/>
          </p:nvPr>
        </p:nvSpPr>
        <p:spPr/>
        <p:txBody>
          <a:bodyPr/>
          <a:lstStyle/>
          <a:p>
            <a:pPr>
              <a:defRPr/>
            </a:pPr>
            <a:fld id="{AA7E78FC-9329-4E6B-80A2-349ACF94D7B4}" type="slidenum">
              <a:rPr lang="fr-FR" smtClean="0"/>
              <a:pPr>
                <a:defRPr/>
              </a:pPr>
              <a:t>4</a:t>
            </a:fld>
            <a:endParaRPr lang="fr-FR" dirty="0"/>
          </a:p>
        </p:txBody>
      </p:sp>
    </p:spTree>
    <p:extLst>
      <p:ext uri="{BB962C8B-B14F-4D97-AF65-F5344CB8AC3E}">
        <p14:creationId xmlns:p14="http://schemas.microsoft.com/office/powerpoint/2010/main" val="1248380008"/>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2243" r="1737"/>
          <a:stretch/>
        </p:blipFill>
        <p:spPr>
          <a:xfrm>
            <a:off x="4561953" y="807387"/>
            <a:ext cx="4543135" cy="3015588"/>
          </a:xfrm>
          <a:prstGeom prst="rect">
            <a:avLst/>
          </a:prstGeom>
        </p:spPr>
      </p:pic>
      <p:sp>
        <p:nvSpPr>
          <p:cNvPr id="4" name="Rectangle 3"/>
          <p:cNvSpPr/>
          <p:nvPr/>
        </p:nvSpPr>
        <p:spPr>
          <a:xfrm>
            <a:off x="-38594" y="2262844"/>
            <a:ext cx="4610593" cy="4154984"/>
          </a:xfrm>
          <a:prstGeom prst="rect">
            <a:avLst/>
          </a:prstGeom>
        </p:spPr>
        <p:txBody>
          <a:bodyPr wrap="square">
            <a:spAutoFit/>
          </a:bodyPr>
          <a:lstStyle/>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2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Définition des objectifs et du périmètre d’étude : les critères prennent en compte les éléments de référence en cas d’étude comparative, ainsi que la nature des commanditaires ou destinataires (fabricant, administration, association de consommateurs…).</a:t>
            </a: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2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Inventaire des flux : cette étape essentielle consiste à inventorier et quantifier l’intégralité des flux entrants (utilisation de matières premières, consommation d’énergie…) et des flux sortants (émission de pollutions, production de déchets et/ou de matières recyclées…), pour chacune des phases de cycle de vie du produit.</a:t>
            </a: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2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Estimation des impacts environnementaux : cette évaluation, souvent étayée via des modèles référents, est réalisée pour chacun des flux entrants et sortants inventoriés.</a:t>
            </a:r>
          </a:p>
          <a:p>
            <a:pPr marL="268288" marR="0" lvl="0" indent="-268288" algn="just" defTabSz="892175" rtl="0" eaLnBrk="0" fontAlgn="base" latinLnBrk="0" hangingPunct="0">
              <a:lnSpc>
                <a:spcPct val="100000"/>
              </a:lnSpc>
              <a:spcBef>
                <a:spcPct val="0"/>
              </a:spcBef>
              <a:spcAft>
                <a:spcPct val="0"/>
              </a:spcAft>
              <a:buClrTx/>
              <a:buSzTx/>
              <a:buFont typeface="+mj-lt"/>
              <a:buAutoNum type="arabicPeriod"/>
              <a:tabLst/>
              <a:defRPr/>
            </a:pPr>
            <a:r>
              <a:rPr kumimoji="0" lang="fr-FR" sz="12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Analyse des résultats et interprétation : les résultats de l’ACV sont mis en regard des objectifs initiaux de l’étude. Cette confrontation peut déboucher sur une liste argumentée de recommandations, tant dans la perspective d’une révision de la conception du produit que pour l’optimisation de son utilisation en termes d’impacts environnementaux.</a:t>
            </a:r>
          </a:p>
        </p:txBody>
      </p:sp>
      <p:sp>
        <p:nvSpPr>
          <p:cNvPr id="6" name="Rectangle 5"/>
          <p:cNvSpPr/>
          <p:nvPr/>
        </p:nvSpPr>
        <p:spPr>
          <a:xfrm>
            <a:off x="5013817" y="5217499"/>
            <a:ext cx="373668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Dans le cas de résultats amenant à comparer des produits ou procédés, ce rapport doit nécessairement comprendre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une revue critique, c’est-à-dire l’examen de l’étude par un expert indépendant de sa réalisation.</a:t>
            </a:r>
            <a:endParaRPr kumimoji="0" lang="fr-FR" sz="1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7" name="Rectangle 6"/>
          <p:cNvSpPr/>
          <p:nvPr/>
        </p:nvSpPr>
        <p:spPr>
          <a:xfrm>
            <a:off x="87404" y="747166"/>
            <a:ext cx="4484595" cy="1457698"/>
          </a:xfrm>
          <a:prstGeom prst="rect">
            <a:avLst/>
          </a:prstGeom>
        </p:spPr>
        <p:txBody>
          <a:bodyPr wrap="square" lIns="0" tIns="36000" rIns="72000" bIns="36000">
            <a:spAutoFit/>
          </a:bodyPr>
          <a:lstStyle/>
          <a:p>
            <a:pPr marL="182562" marR="0" lvl="0" indent="0" algn="just" defTabSz="892175" rtl="0" eaLnBrk="0" fontAlgn="base" latinLnBrk="0" hangingPunct="0">
              <a:lnSpc>
                <a:spcPct val="100000"/>
              </a:lnSpc>
              <a:spcBef>
                <a:spcPct val="0"/>
              </a:spcBef>
              <a:spcAft>
                <a:spcPts val="600"/>
              </a:spcAft>
              <a:buClrTx/>
              <a:buSzTx/>
              <a:buFontTx/>
              <a:buNone/>
              <a:tabLst/>
              <a:defRPr/>
            </a:pPr>
            <a:r>
              <a:rPr kumimoji="0" lang="fr-FR" sz="18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Basée sur une démarche transversale qui prend en compte le plus grand nombre possible de paramètres environnementaux (sol, air, eau…), l’Analyse de Cycle de Vie se décompose en 4 étapes :</a:t>
            </a:r>
          </a:p>
        </p:txBody>
      </p:sp>
      <p:sp>
        <p:nvSpPr>
          <p:cNvPr id="11" name="Rectangle 3"/>
          <p:cNvSpPr txBox="1">
            <a:spLocks noChangeArrowheads="1"/>
          </p:cNvSpPr>
          <p:nvPr/>
        </p:nvSpPr>
        <p:spPr bwMode="auto">
          <a:xfrm>
            <a:off x="4955684" y="4257646"/>
            <a:ext cx="3999563" cy="95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5275" marR="0" lvl="1" indent="-295275" algn="l" defTabSz="914400" rtl="0" eaLnBrk="1" fontAlgn="base" latinLnBrk="0" hangingPunct="1">
              <a:lnSpc>
                <a:spcPct val="100000"/>
              </a:lnSpc>
              <a:spcBef>
                <a:spcPct val="20000"/>
              </a:spcBef>
              <a:spcAft>
                <a:spcPct val="0"/>
              </a:spcAft>
              <a:buClr>
                <a:srgbClr val="FF0000"/>
              </a:buClr>
              <a:buSzPct val="55000"/>
              <a:buFont typeface="Wingdings" panose="05000000000000000000" pitchFamily="2" charset="2"/>
              <a:buChar char="n"/>
              <a:tabLst/>
              <a:defRPr/>
            </a:pP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Objectif et champ d</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’é</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tude (ISO 14040)</a:t>
            </a:r>
          </a:p>
          <a:p>
            <a:pPr marL="295275" marR="0" lvl="1" indent="-295275" algn="l" defTabSz="914400" rtl="0" eaLnBrk="1" fontAlgn="base" latinLnBrk="0" hangingPunct="1">
              <a:lnSpc>
                <a:spcPct val="100000"/>
              </a:lnSpc>
              <a:spcBef>
                <a:spcPct val="20000"/>
              </a:spcBef>
              <a:spcAft>
                <a:spcPct val="0"/>
              </a:spcAft>
              <a:buClr>
                <a:srgbClr val="FF0000"/>
              </a:buClr>
              <a:buSzPct val="55000"/>
              <a:buFont typeface="Wingdings" panose="05000000000000000000" pitchFamily="2" charset="2"/>
              <a:buChar char="n"/>
              <a:tabLst/>
              <a:defRPr/>
            </a:pP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Calcul et analyse de l</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inventaire (ISO 14041)</a:t>
            </a:r>
          </a:p>
          <a:p>
            <a:pPr marL="295275" marR="0" lvl="1" indent="-295275" algn="l" defTabSz="914400" rtl="0" eaLnBrk="1" fontAlgn="base" latinLnBrk="0" hangingPunct="1">
              <a:lnSpc>
                <a:spcPct val="100000"/>
              </a:lnSpc>
              <a:spcBef>
                <a:spcPct val="20000"/>
              </a:spcBef>
              <a:spcAft>
                <a:spcPct val="0"/>
              </a:spcAft>
              <a:buClr>
                <a:srgbClr val="FF0000"/>
              </a:buClr>
              <a:buSzPct val="55000"/>
              <a:buFont typeface="Wingdings" panose="05000000000000000000" pitchFamily="2" charset="2"/>
              <a:buChar char="n"/>
              <a:tabLst/>
              <a:defRPr/>
            </a:pP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É</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valuation d</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impacts (ISO 14042)</a:t>
            </a:r>
          </a:p>
          <a:p>
            <a:pPr marL="295275" marR="0" lvl="1" indent="-295275" algn="l" defTabSz="914400" rtl="0" eaLnBrk="1" fontAlgn="base" latinLnBrk="0" hangingPunct="1">
              <a:lnSpc>
                <a:spcPct val="100000"/>
              </a:lnSpc>
              <a:spcBef>
                <a:spcPct val="20000"/>
              </a:spcBef>
              <a:spcAft>
                <a:spcPct val="0"/>
              </a:spcAft>
              <a:buClr>
                <a:srgbClr val="FF0000"/>
              </a:buClr>
              <a:buSzPct val="55000"/>
              <a:buFont typeface="Wingdings" panose="05000000000000000000" pitchFamily="2" charset="2"/>
              <a:buChar char="n"/>
              <a:tabLst/>
              <a:defRPr/>
            </a:pP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Interpr</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é</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tation des r</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Times New Roman" panose="02020603050405020304" pitchFamily="18" charset="0"/>
              </a:rPr>
              <a:t>é</a:t>
            </a:r>
            <a:r>
              <a:rPr kumimoji="0" lang="fr-FR" altLang="fr-FR"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Century Gothic" panose="020B0502020202020204" pitchFamily="34" charset="0"/>
                <a:ea typeface="+mn-ea"/>
                <a:cs typeface="Times New Roman" panose="02020603050405020304" pitchFamily="18" charset="0"/>
              </a:rPr>
              <a:t>sultats (ISO 14043)</a:t>
            </a:r>
            <a:r>
              <a:rPr kumimoji="0" lang="fr-FR" altLang="fr-FR"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 </a:t>
            </a:r>
          </a:p>
        </p:txBody>
      </p:sp>
      <p:pic>
        <p:nvPicPr>
          <p:cNvPr id="12" name="Image 11"/>
          <p:cNvPicPr>
            <a:picLocks noChangeAspect="1"/>
          </p:cNvPicPr>
          <p:nvPr/>
        </p:nvPicPr>
        <p:blipFill rotWithShape="1">
          <a:blip r:embed="rId3"/>
          <a:srcRect l="4925" t="1980" r="3893" b="1041"/>
          <a:stretch/>
        </p:blipFill>
        <p:spPr>
          <a:xfrm>
            <a:off x="7093308" y="617173"/>
            <a:ext cx="2017267" cy="1240810"/>
          </a:xfrm>
          <a:prstGeom prst="rect">
            <a:avLst/>
          </a:prstGeom>
        </p:spPr>
      </p:pic>
      <p:sp>
        <p:nvSpPr>
          <p:cNvPr id="13" name="Rectangle 12">
            <a:extLst>
              <a:ext uri="{FF2B5EF4-FFF2-40B4-BE49-F238E27FC236}">
                <a16:creationId xmlns:a16="http://schemas.microsoft.com/office/drawing/2014/main" id="{01FBFCD9-2209-4D6D-BA83-4F75CB748E39}"/>
              </a:ext>
            </a:extLst>
          </p:cNvPr>
          <p:cNvSpPr/>
          <p:nvPr/>
        </p:nvSpPr>
        <p:spPr>
          <a:xfrm>
            <a:off x="2780259" y="46987"/>
            <a:ext cx="358348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Méthodologie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42E92C3B-334D-4409-B807-560E0390A197}"/>
              </a:ext>
            </a:extLst>
          </p:cNvPr>
          <p:cNvSpPr>
            <a:spLocks noGrp="1"/>
          </p:cNvSpPr>
          <p:nvPr>
            <p:ph type="sldNum" sz="quarter" idx="12"/>
          </p:nvPr>
        </p:nvSpPr>
        <p:spPr/>
        <p:txBody>
          <a:bodyPr/>
          <a:lstStyle/>
          <a:p>
            <a:pPr>
              <a:defRPr/>
            </a:pPr>
            <a:fld id="{AA7E78FC-9329-4E6B-80A2-349ACF94D7B4}" type="slidenum">
              <a:rPr lang="fr-FR" smtClean="0"/>
              <a:pPr>
                <a:defRPr/>
              </a:pPr>
              <a:t>5</a:t>
            </a:fld>
            <a:endParaRPr lang="fr-FR" dirty="0"/>
          </a:p>
        </p:txBody>
      </p:sp>
    </p:spTree>
    <p:extLst>
      <p:ext uri="{BB962C8B-B14F-4D97-AF65-F5344CB8AC3E}">
        <p14:creationId xmlns:p14="http://schemas.microsoft.com/office/powerpoint/2010/main" val="2423775482"/>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8713" y="1181294"/>
            <a:ext cx="6858000" cy="95410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L’ACV permet de quantifier les impacts d’un «produit » (qu’il s’agisse d’un bien, d’un service voire d’un procédé), depuis l’extraction des matières premières qui le composent jusqu’à son élimination en fin de vie, en passant par les phases de distribution et d’utilisation, soit « du berceau à la tombe ».</a:t>
            </a:r>
            <a:endParaRPr kumimoji="0" lang="fr-FR" sz="14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70" y="2401173"/>
            <a:ext cx="7197725"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B41571EA-719F-415E-AB16-A15123A02F1D}"/>
              </a:ext>
            </a:extLst>
          </p:cNvPr>
          <p:cNvSpPr/>
          <p:nvPr/>
        </p:nvSpPr>
        <p:spPr>
          <a:xfrm>
            <a:off x="2780259" y="46987"/>
            <a:ext cx="358348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Méthodologie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A6400A53-71B3-41CF-8B79-ED16CD089883}"/>
              </a:ext>
            </a:extLst>
          </p:cNvPr>
          <p:cNvSpPr>
            <a:spLocks noGrp="1"/>
          </p:cNvSpPr>
          <p:nvPr>
            <p:ph type="sldNum" sz="quarter" idx="12"/>
          </p:nvPr>
        </p:nvSpPr>
        <p:spPr/>
        <p:txBody>
          <a:bodyPr/>
          <a:lstStyle/>
          <a:p>
            <a:pPr>
              <a:defRPr/>
            </a:pPr>
            <a:fld id="{AA7E78FC-9329-4E6B-80A2-349ACF94D7B4}" type="slidenum">
              <a:rPr lang="fr-FR" smtClean="0"/>
              <a:pPr>
                <a:defRPr/>
              </a:pPr>
              <a:t>6</a:t>
            </a:fld>
            <a:endParaRPr lang="fr-FR" dirty="0"/>
          </a:p>
        </p:txBody>
      </p:sp>
    </p:spTree>
    <p:extLst>
      <p:ext uri="{BB962C8B-B14F-4D97-AF65-F5344CB8AC3E}">
        <p14:creationId xmlns:p14="http://schemas.microsoft.com/office/powerpoint/2010/main" val="3584739593"/>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238" y="832261"/>
            <a:ext cx="8681421" cy="369332"/>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3333CC"/>
                </a:solidFill>
                <a:effectLst/>
                <a:uLnTx/>
                <a:uFillTx/>
                <a:latin typeface="Arial" panose="020B0604020202020204" pitchFamily="34" charset="0"/>
                <a:ea typeface="+mn-ea"/>
                <a:cs typeface="Arial" panose="020B0604020202020204" pitchFamily="34" charset="0"/>
              </a:rPr>
              <a:t>COMPARER CE QUI EST COMPARABLE</a:t>
            </a:r>
          </a:p>
        </p:txBody>
      </p:sp>
      <p:sp>
        <p:nvSpPr>
          <p:cNvPr id="5" name="AutoShape 22"/>
          <p:cNvSpPr>
            <a:spLocks noChangeArrowheads="1"/>
          </p:cNvSpPr>
          <p:nvPr/>
        </p:nvSpPr>
        <p:spPr bwMode="auto">
          <a:xfrm>
            <a:off x="278022" y="1637606"/>
            <a:ext cx="3656013" cy="1722692"/>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sng"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Unité fonctionnelle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1" i="0" u="sng"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3333CC"/>
                </a:solidFill>
                <a:effectLst/>
                <a:uLnTx/>
                <a:uFillTx/>
                <a:latin typeface="Calibri" panose="020F0502020204030204" pitchFamily="34" charset="0"/>
                <a:ea typeface="+mn-ea"/>
                <a:cs typeface="Calibri" panose="020F0502020204030204" pitchFamily="34" charset="0"/>
              </a:rPr>
              <a:t>Base de comparaison entre deux produits qui ont la même fonction</a:t>
            </a:r>
          </a:p>
        </p:txBody>
      </p:sp>
      <p:sp>
        <p:nvSpPr>
          <p:cNvPr id="3" name="Rectangle 2"/>
          <p:cNvSpPr/>
          <p:nvPr/>
        </p:nvSpPr>
        <p:spPr>
          <a:xfrm>
            <a:off x="167505" y="4070008"/>
            <a:ext cx="8807356" cy="132343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Au litre, la peinture A est 30 % moins polluante que la peinture B</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Mais</a:t>
            </a: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 lors de l’application, A nécessite 2 couches là où une suffit pour B</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Attention</a:t>
            </a: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 une comparaison litre à litre conduirait à préconiser l’usage de la peinture A </a:t>
            </a:r>
          </a:p>
        </p:txBody>
      </p:sp>
      <p:sp>
        <p:nvSpPr>
          <p:cNvPr id="10" name="AutoShape 22"/>
          <p:cNvSpPr>
            <a:spLocks noChangeArrowheads="1"/>
          </p:cNvSpPr>
          <p:nvPr/>
        </p:nvSpPr>
        <p:spPr bwMode="auto">
          <a:xfrm>
            <a:off x="5136776" y="1637606"/>
            <a:ext cx="3454424" cy="1722692"/>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rPr>
              <a:t>Quantité de peinture nécessaire pour un mur de 10 m</a:t>
            </a:r>
            <a:r>
              <a:rPr kumimoji="0" lang="fr-FR" sz="2000" b="1" i="0" u="none" strike="noStrike" kern="1200" cap="none" spc="0" normalizeH="0" baseline="30000" noProof="0" dirty="0">
                <a:ln>
                  <a:noFill/>
                </a:ln>
                <a:solidFill>
                  <a:srgbClr val="3333CC"/>
                </a:solidFill>
                <a:effectLst/>
                <a:uLnTx/>
                <a:uFillTx/>
                <a:latin typeface="Times New Roman" panose="02020603050405020304" pitchFamily="18" charset="0"/>
                <a:ea typeface="+mn-ea"/>
                <a:cs typeface="+mn-cs"/>
              </a:rPr>
              <a:t>2</a:t>
            </a:r>
          </a:p>
        </p:txBody>
      </p:sp>
      <p:sp>
        <p:nvSpPr>
          <p:cNvPr id="11" name="Rectangle 10">
            <a:extLst>
              <a:ext uri="{FF2B5EF4-FFF2-40B4-BE49-F238E27FC236}">
                <a16:creationId xmlns:a16="http://schemas.microsoft.com/office/drawing/2014/main" id="{E54ECC81-E472-4A74-A9A5-0CE1EDF8C772}"/>
              </a:ext>
            </a:extLst>
          </p:cNvPr>
          <p:cNvSpPr/>
          <p:nvPr/>
        </p:nvSpPr>
        <p:spPr>
          <a:xfrm>
            <a:off x="2780259" y="46987"/>
            <a:ext cx="358348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Méthodologie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BF0D0A53-D621-402B-8D11-C29F35999A81}"/>
              </a:ext>
            </a:extLst>
          </p:cNvPr>
          <p:cNvSpPr>
            <a:spLocks noGrp="1"/>
          </p:cNvSpPr>
          <p:nvPr>
            <p:ph type="sldNum" sz="quarter" idx="12"/>
          </p:nvPr>
        </p:nvSpPr>
        <p:spPr/>
        <p:txBody>
          <a:bodyPr/>
          <a:lstStyle/>
          <a:p>
            <a:pPr>
              <a:defRPr/>
            </a:pPr>
            <a:fld id="{AA7E78FC-9329-4E6B-80A2-349ACF94D7B4}" type="slidenum">
              <a:rPr lang="fr-FR" smtClean="0"/>
              <a:pPr>
                <a:defRPr/>
              </a:pPr>
              <a:t>7</a:t>
            </a:fld>
            <a:endParaRPr lang="fr-FR" dirty="0"/>
          </a:p>
        </p:txBody>
      </p:sp>
    </p:spTree>
    <p:extLst>
      <p:ext uri="{BB962C8B-B14F-4D97-AF65-F5344CB8AC3E}">
        <p14:creationId xmlns:p14="http://schemas.microsoft.com/office/powerpoint/2010/main" val="2324050791"/>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 y="1312093"/>
            <a:ext cx="8799754" cy="132343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En pratique, les </a:t>
            </a:r>
            <a:r>
              <a:rPr kumimoji="0" lang="fr-FR" sz="16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flux</a:t>
            </a: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 de matières et d’énergies entrants et sortants à chaque étape du cycle de vie sont recensés (inventaire du cycle de vie : ICV) puis on procède à une évaluation des </a:t>
            </a:r>
            <a:r>
              <a:rPr kumimoji="0" lang="fr-FR" sz="1600" b="1" i="0" u="none" strike="noStrike" kern="1200" cap="none" spc="0" normalizeH="0" baseline="0" noProof="0" dirty="0">
                <a:ln>
                  <a:noFill/>
                </a:ln>
                <a:solidFill>
                  <a:srgbClr val="FF3300"/>
                </a:solidFill>
                <a:effectLst/>
                <a:uLnTx/>
                <a:uFillTx/>
                <a:latin typeface="Arial" panose="020B0604020202020204" pitchFamily="34" charset="0"/>
                <a:ea typeface="+mn-ea"/>
                <a:cs typeface="+mn-cs"/>
              </a:rPr>
              <a:t>impacts environnementaux </a:t>
            </a: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à partir de ces données grâce à des coefficients préétablis permettant de calculer la contribution de chaque flux aux divers impacts environnementaux étudiés</a:t>
            </a:r>
            <a:endParaRPr kumimoji="0" lang="fr-FR" sz="16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p:txBody>
      </p:sp>
      <p:sp>
        <p:nvSpPr>
          <p:cNvPr id="4" name="Rectangle 3"/>
          <p:cNvSpPr/>
          <p:nvPr/>
        </p:nvSpPr>
        <p:spPr>
          <a:xfrm>
            <a:off x="182879" y="3578342"/>
            <a:ext cx="8799755" cy="58477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les impacts : l’effet de serre, l’acidification, l’épuisement des ressources naturelles, l’eutrophisation,  la quantité d’énergie, la quantité de déchets,….</a:t>
            </a:r>
            <a:endParaRPr kumimoji="0" lang="fr-FR" sz="16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p:txBody>
      </p:sp>
      <p:sp>
        <p:nvSpPr>
          <p:cNvPr id="5" name="Rectangle 4"/>
          <p:cNvSpPr/>
          <p:nvPr/>
        </p:nvSpPr>
        <p:spPr>
          <a:xfrm>
            <a:off x="242045" y="4934982"/>
            <a:ext cx="8681421" cy="83099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Les résultats d’une ACV sont ainsi exprimés par impact potentiel du type "X kg de d’équivalents CO2 pour l’effet de serre", "Y kg d’équivalents H+ pour l’acidification", « Z MJ d’énergies non renouvelables », «W kg de déchets banals », ….</a:t>
            </a:r>
            <a:endParaRPr kumimoji="0" lang="fr-FR" sz="16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mn-cs"/>
            </a:endParaRPr>
          </a:p>
        </p:txBody>
      </p:sp>
      <p:sp>
        <p:nvSpPr>
          <p:cNvPr id="2" name="Rectangle 1"/>
          <p:cNvSpPr/>
          <p:nvPr/>
        </p:nvSpPr>
        <p:spPr>
          <a:xfrm>
            <a:off x="123826" y="6071533"/>
            <a:ext cx="8877858" cy="46166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200" b="0" i="1" u="none" strike="noStrike" kern="1200" cap="none" spc="0" normalizeH="0" baseline="0" noProof="0">
                <a:ln>
                  <a:noFill/>
                </a:ln>
                <a:solidFill>
                  <a:srgbClr val="0099CC"/>
                </a:solidFill>
                <a:effectLst/>
                <a:uLnTx/>
                <a:uFillTx/>
                <a:latin typeface="Calibri" panose="020F0502020204030204" pitchFamily="34" charset="0"/>
                <a:ea typeface="+mn-ea"/>
                <a:cs typeface="Calibri" panose="020F0502020204030204" pitchFamily="34" charset="0"/>
              </a:rPr>
              <a:t>L'Eutrophisation </a:t>
            </a:r>
            <a:r>
              <a:rPr kumimoji="0" lang="fr-FR" sz="1200" b="0" i="1" u="none" strike="noStrike" kern="1200" cap="none" spc="0" normalizeH="0" baseline="0" noProof="0" dirty="0">
                <a:ln>
                  <a:noFill/>
                </a:ln>
                <a:solidFill>
                  <a:srgbClr val="0099CC"/>
                </a:solidFill>
                <a:effectLst/>
                <a:uLnTx/>
                <a:uFillTx/>
                <a:latin typeface="Calibri" panose="020F0502020204030204" pitchFamily="34" charset="0"/>
                <a:ea typeface="+mn-ea"/>
                <a:cs typeface="Calibri" panose="020F0502020204030204" pitchFamily="34" charset="0"/>
              </a:rPr>
              <a:t>correspond à un phénomène de dégradation d'un environnement aquatique. Celle-ci est généralement provoquée par une augmentation des substances nutritives présentes, telles que l'azote apporté par les cultures agricoles et la pollution automobile. </a:t>
            </a:r>
          </a:p>
        </p:txBody>
      </p:sp>
      <p:sp>
        <p:nvSpPr>
          <p:cNvPr id="8" name="Rectangle 7">
            <a:extLst>
              <a:ext uri="{FF2B5EF4-FFF2-40B4-BE49-F238E27FC236}">
                <a16:creationId xmlns:a16="http://schemas.microsoft.com/office/drawing/2014/main" id="{14C66944-03DE-420A-985A-9468EA7C7924}"/>
              </a:ext>
            </a:extLst>
          </p:cNvPr>
          <p:cNvSpPr/>
          <p:nvPr/>
        </p:nvSpPr>
        <p:spPr>
          <a:xfrm>
            <a:off x="2780259" y="46987"/>
            <a:ext cx="3583481"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Méthodologie de l’</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6" name="Espace réservé du numéro de diapositive 5">
            <a:extLst>
              <a:ext uri="{FF2B5EF4-FFF2-40B4-BE49-F238E27FC236}">
                <a16:creationId xmlns:a16="http://schemas.microsoft.com/office/drawing/2014/main" id="{3ABD0296-AC99-4E0C-AE16-65F5D0018E04}"/>
              </a:ext>
            </a:extLst>
          </p:cNvPr>
          <p:cNvSpPr>
            <a:spLocks noGrp="1"/>
          </p:cNvSpPr>
          <p:nvPr>
            <p:ph type="sldNum" sz="quarter" idx="12"/>
          </p:nvPr>
        </p:nvSpPr>
        <p:spPr/>
        <p:txBody>
          <a:bodyPr/>
          <a:lstStyle/>
          <a:p>
            <a:pPr>
              <a:defRPr/>
            </a:pPr>
            <a:fld id="{AA7E78FC-9329-4E6B-80A2-349ACF94D7B4}" type="slidenum">
              <a:rPr lang="fr-FR" smtClean="0"/>
              <a:pPr>
                <a:defRPr/>
              </a:pPr>
              <a:t>8</a:t>
            </a:fld>
            <a:endParaRPr lang="fr-FR" dirty="0"/>
          </a:p>
        </p:txBody>
      </p:sp>
    </p:spTree>
    <p:extLst>
      <p:ext uri="{BB962C8B-B14F-4D97-AF65-F5344CB8AC3E}">
        <p14:creationId xmlns:p14="http://schemas.microsoft.com/office/powerpoint/2010/main" val="3630525291"/>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44770" y="1676752"/>
            <a:ext cx="409086" cy="369332"/>
          </a:xfrm>
          <a:prstGeom prst="rect">
            <a:avLst/>
          </a:prstGeom>
          <a:ln w="28575">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PS</a:t>
            </a:r>
          </a:p>
        </p:txBody>
      </p:sp>
      <p:sp>
        <p:nvSpPr>
          <p:cNvPr id="9" name="Rectangle 8"/>
          <p:cNvSpPr/>
          <p:nvPr/>
        </p:nvSpPr>
        <p:spPr>
          <a:xfrm>
            <a:off x="1014571" y="1672997"/>
            <a:ext cx="421910" cy="369332"/>
          </a:xfrm>
          <a:prstGeom prst="rect">
            <a:avLst/>
          </a:prstGeom>
          <a:ln w="28575">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PP</a:t>
            </a:r>
          </a:p>
        </p:txBody>
      </p:sp>
      <p:sp>
        <p:nvSpPr>
          <p:cNvPr id="10" name="Rectangle 9"/>
          <p:cNvSpPr/>
          <p:nvPr/>
        </p:nvSpPr>
        <p:spPr>
          <a:xfrm>
            <a:off x="1629812" y="1672537"/>
            <a:ext cx="648639" cy="369332"/>
          </a:xfrm>
          <a:prstGeom prst="rect">
            <a:avLst/>
          </a:prstGeom>
          <a:ln w="28575">
            <a:solidFill>
              <a:srgbClr val="00B0F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Steel</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2420731" y="1672537"/>
            <a:ext cx="1210588" cy="369332"/>
          </a:xfrm>
          <a:prstGeom prst="rect">
            <a:avLst/>
          </a:prstGeom>
          <a:ln w="28575">
            <a:solidFill>
              <a:srgbClr val="00B0F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Aluminium</a:t>
            </a:r>
          </a:p>
        </p:txBody>
      </p:sp>
      <p:sp>
        <p:nvSpPr>
          <p:cNvPr id="12" name="Rectangle 11"/>
          <p:cNvSpPr/>
          <p:nvPr/>
        </p:nvSpPr>
        <p:spPr>
          <a:xfrm>
            <a:off x="4801480" y="1672537"/>
            <a:ext cx="673582" cy="369332"/>
          </a:xfrm>
          <a:prstGeom prst="rect">
            <a:avLst/>
          </a:prstGeom>
          <a:ln w="28575">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Glass</a:t>
            </a:r>
          </a:p>
        </p:txBody>
      </p:sp>
      <p:sp>
        <p:nvSpPr>
          <p:cNvPr id="13" name="Rectangle 12"/>
          <p:cNvSpPr/>
          <p:nvPr/>
        </p:nvSpPr>
        <p:spPr>
          <a:xfrm>
            <a:off x="3758398" y="1672537"/>
            <a:ext cx="869149" cy="369332"/>
          </a:xfrm>
          <a:prstGeom prst="rect">
            <a:avLst/>
          </a:prstGeom>
          <a:ln w="28575">
            <a:solidFill>
              <a:srgbClr val="00B0F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Copper</a:t>
            </a:r>
          </a:p>
        </p:txBody>
      </p:sp>
      <p:sp>
        <p:nvSpPr>
          <p:cNvPr id="14" name="Rectangle 13"/>
          <p:cNvSpPr/>
          <p:nvPr/>
        </p:nvSpPr>
        <p:spPr>
          <a:xfrm>
            <a:off x="6879424" y="1672537"/>
            <a:ext cx="726353" cy="369332"/>
          </a:xfrm>
          <a:prstGeom prst="rect">
            <a:avLst/>
          </a:prstGeom>
          <a:ln w="28575">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Paper</a:t>
            </a:r>
          </a:p>
        </p:txBody>
      </p:sp>
      <p:sp>
        <p:nvSpPr>
          <p:cNvPr id="15" name="Rectangle 14"/>
          <p:cNvSpPr/>
          <p:nvPr/>
        </p:nvSpPr>
        <p:spPr>
          <a:xfrm>
            <a:off x="5658533" y="1683406"/>
            <a:ext cx="554960" cy="369332"/>
          </a:xfrm>
          <a:prstGeom prst="rect">
            <a:avLst/>
          </a:prstGeom>
          <a:ln w="28575">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PVC</a:t>
            </a:r>
          </a:p>
        </p:txBody>
      </p:sp>
      <p:sp>
        <p:nvSpPr>
          <p:cNvPr id="16" name="Rectangle 15"/>
          <p:cNvSpPr/>
          <p:nvPr/>
        </p:nvSpPr>
        <p:spPr>
          <a:xfrm>
            <a:off x="6675644" y="3100936"/>
            <a:ext cx="1163976" cy="369332"/>
          </a:xfrm>
          <a:prstGeom prst="rect">
            <a:avLst/>
          </a:prstGeom>
          <a:ln w="28575">
            <a:solidFill>
              <a:sysClr val="windowText" lastClr="0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Packaging</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p:cNvSpPr/>
          <p:nvPr/>
        </p:nvSpPr>
        <p:spPr>
          <a:xfrm>
            <a:off x="942992" y="3092266"/>
            <a:ext cx="946093"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Housing</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2106332" y="3100936"/>
            <a:ext cx="1386020"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0" cap="none" spc="0" normalizeH="0" baseline="0" noProof="0" dirty="0" err="1">
                <a:ln>
                  <a:noFill/>
                </a:ln>
                <a:solidFill>
                  <a:prstClr val="black"/>
                </a:solidFill>
                <a:effectLst/>
                <a:uLnTx/>
                <a:uFillTx/>
                <a:latin typeface="Calibri" panose="020F0502020204030204"/>
                <a:ea typeface="+mn-ea"/>
                <a:cs typeface="+mn-cs"/>
              </a:rPr>
              <a:t>Filterholder</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3647262" y="3100936"/>
            <a:ext cx="783548"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Carafe</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4740630" y="3111805"/>
            <a:ext cx="731290"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Base </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p:nvPr/>
        </p:nvSpPr>
        <p:spPr>
          <a:xfrm>
            <a:off x="5696650" y="3110706"/>
            <a:ext cx="761747"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Cable </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Connecteur droit avec flèche 21"/>
          <p:cNvCxnSpPr>
            <a:stCxn id="10" idx="2"/>
            <a:endCxn id="18" idx="0"/>
          </p:cNvCxnSpPr>
          <p:nvPr/>
        </p:nvCxnSpPr>
        <p:spPr>
          <a:xfrm>
            <a:off x="1954132" y="2041869"/>
            <a:ext cx="845210" cy="1059067"/>
          </a:xfrm>
          <a:prstGeom prst="straightConnector1">
            <a:avLst/>
          </a:prstGeom>
          <a:noFill/>
          <a:ln w="28575" cap="flat" cmpd="sng" algn="ctr">
            <a:solidFill>
              <a:srgbClr val="0070C0"/>
            </a:solidFill>
            <a:prstDash val="solid"/>
            <a:miter lim="800000"/>
            <a:tailEnd type="triangle"/>
          </a:ln>
          <a:effectLst/>
        </p:spPr>
      </p:cxnSp>
      <p:cxnSp>
        <p:nvCxnSpPr>
          <p:cNvPr id="23" name="Connecteur droit avec flèche 22"/>
          <p:cNvCxnSpPr>
            <a:stCxn id="10" idx="2"/>
            <a:endCxn id="19" idx="0"/>
          </p:cNvCxnSpPr>
          <p:nvPr/>
        </p:nvCxnSpPr>
        <p:spPr>
          <a:xfrm>
            <a:off x="1954132" y="2041869"/>
            <a:ext cx="2084904" cy="1059067"/>
          </a:xfrm>
          <a:prstGeom prst="straightConnector1">
            <a:avLst/>
          </a:prstGeom>
          <a:noFill/>
          <a:ln w="28575" cap="flat" cmpd="sng" algn="ctr">
            <a:solidFill>
              <a:srgbClr val="0070C0"/>
            </a:solidFill>
            <a:prstDash val="solid"/>
            <a:miter lim="800000"/>
            <a:tailEnd type="triangle"/>
          </a:ln>
          <a:effectLst/>
        </p:spPr>
      </p:cxnSp>
      <p:cxnSp>
        <p:nvCxnSpPr>
          <p:cNvPr id="24" name="Connecteur droit avec flèche 23"/>
          <p:cNvCxnSpPr>
            <a:stCxn id="9" idx="2"/>
            <a:endCxn id="18" idx="0"/>
          </p:cNvCxnSpPr>
          <p:nvPr/>
        </p:nvCxnSpPr>
        <p:spPr>
          <a:xfrm>
            <a:off x="1225526" y="2042329"/>
            <a:ext cx="1573816" cy="1058607"/>
          </a:xfrm>
          <a:prstGeom prst="straightConnector1">
            <a:avLst/>
          </a:prstGeom>
          <a:noFill/>
          <a:ln w="28575" cap="flat" cmpd="sng" algn="ctr">
            <a:solidFill>
              <a:srgbClr val="0070C0"/>
            </a:solidFill>
            <a:prstDash val="solid"/>
            <a:miter lim="800000"/>
            <a:tailEnd type="triangle"/>
          </a:ln>
          <a:effectLst/>
        </p:spPr>
      </p:cxnSp>
      <p:cxnSp>
        <p:nvCxnSpPr>
          <p:cNvPr id="25" name="Connecteur droit avec flèche 24"/>
          <p:cNvCxnSpPr>
            <a:stCxn id="9" idx="2"/>
            <a:endCxn id="17" idx="0"/>
          </p:cNvCxnSpPr>
          <p:nvPr/>
        </p:nvCxnSpPr>
        <p:spPr>
          <a:xfrm>
            <a:off x="1225526" y="2042329"/>
            <a:ext cx="190513" cy="1049937"/>
          </a:xfrm>
          <a:prstGeom prst="straightConnector1">
            <a:avLst/>
          </a:prstGeom>
          <a:noFill/>
          <a:ln w="28575" cap="flat" cmpd="sng" algn="ctr">
            <a:solidFill>
              <a:srgbClr val="0070C0"/>
            </a:solidFill>
            <a:prstDash val="solid"/>
            <a:miter lim="800000"/>
            <a:tailEnd type="triangle"/>
          </a:ln>
          <a:effectLst/>
        </p:spPr>
      </p:cxnSp>
      <p:cxnSp>
        <p:nvCxnSpPr>
          <p:cNvPr id="26" name="Connecteur droit avec flèche 25"/>
          <p:cNvCxnSpPr>
            <a:stCxn id="9" idx="2"/>
            <a:endCxn id="19" idx="0"/>
          </p:cNvCxnSpPr>
          <p:nvPr/>
        </p:nvCxnSpPr>
        <p:spPr>
          <a:xfrm>
            <a:off x="1225526" y="2042329"/>
            <a:ext cx="2813510" cy="1058607"/>
          </a:xfrm>
          <a:prstGeom prst="straightConnector1">
            <a:avLst/>
          </a:prstGeom>
          <a:noFill/>
          <a:ln w="28575" cap="flat" cmpd="sng" algn="ctr">
            <a:solidFill>
              <a:srgbClr val="0070C0"/>
            </a:solidFill>
            <a:prstDash val="solid"/>
            <a:miter lim="800000"/>
            <a:tailEnd type="triangle"/>
          </a:ln>
          <a:effectLst/>
        </p:spPr>
      </p:cxnSp>
      <p:cxnSp>
        <p:nvCxnSpPr>
          <p:cNvPr id="27" name="Connecteur droit avec flèche 26"/>
          <p:cNvCxnSpPr>
            <a:stCxn id="9" idx="2"/>
            <a:endCxn id="20" idx="0"/>
          </p:cNvCxnSpPr>
          <p:nvPr/>
        </p:nvCxnSpPr>
        <p:spPr>
          <a:xfrm>
            <a:off x="1225526" y="2042329"/>
            <a:ext cx="3880749" cy="1069476"/>
          </a:xfrm>
          <a:prstGeom prst="straightConnector1">
            <a:avLst/>
          </a:prstGeom>
          <a:noFill/>
          <a:ln w="28575" cap="flat" cmpd="sng" algn="ctr">
            <a:solidFill>
              <a:srgbClr val="0070C0"/>
            </a:solidFill>
            <a:prstDash val="solid"/>
            <a:miter lim="800000"/>
            <a:tailEnd type="triangle"/>
          </a:ln>
          <a:effectLst/>
        </p:spPr>
      </p:cxnSp>
      <p:cxnSp>
        <p:nvCxnSpPr>
          <p:cNvPr id="28" name="Connecteur droit avec flèche 27"/>
          <p:cNvCxnSpPr>
            <a:stCxn id="11" idx="2"/>
            <a:endCxn id="20" idx="0"/>
          </p:cNvCxnSpPr>
          <p:nvPr/>
        </p:nvCxnSpPr>
        <p:spPr>
          <a:xfrm>
            <a:off x="3026025" y="2041869"/>
            <a:ext cx="2080250" cy="1069936"/>
          </a:xfrm>
          <a:prstGeom prst="straightConnector1">
            <a:avLst/>
          </a:prstGeom>
          <a:noFill/>
          <a:ln w="28575" cap="flat" cmpd="sng" algn="ctr">
            <a:solidFill>
              <a:srgbClr val="0070C0"/>
            </a:solidFill>
            <a:prstDash val="solid"/>
            <a:miter lim="800000"/>
            <a:tailEnd type="triangle"/>
          </a:ln>
          <a:effectLst/>
        </p:spPr>
      </p:cxnSp>
      <p:cxnSp>
        <p:nvCxnSpPr>
          <p:cNvPr id="29" name="Connecteur droit avec flèche 28"/>
          <p:cNvCxnSpPr>
            <a:stCxn id="13" idx="2"/>
            <a:endCxn id="20" idx="0"/>
          </p:cNvCxnSpPr>
          <p:nvPr/>
        </p:nvCxnSpPr>
        <p:spPr>
          <a:xfrm>
            <a:off x="4192973" y="2041869"/>
            <a:ext cx="913302" cy="1069936"/>
          </a:xfrm>
          <a:prstGeom prst="straightConnector1">
            <a:avLst/>
          </a:prstGeom>
          <a:noFill/>
          <a:ln w="28575" cap="flat" cmpd="sng" algn="ctr">
            <a:solidFill>
              <a:srgbClr val="0070C0"/>
            </a:solidFill>
            <a:prstDash val="solid"/>
            <a:miter lim="800000"/>
            <a:tailEnd type="triangle"/>
          </a:ln>
          <a:effectLst/>
        </p:spPr>
      </p:cxnSp>
      <p:cxnSp>
        <p:nvCxnSpPr>
          <p:cNvPr id="30" name="Connecteur droit avec flèche 29"/>
          <p:cNvCxnSpPr>
            <a:stCxn id="13" idx="2"/>
            <a:endCxn id="21" idx="0"/>
          </p:cNvCxnSpPr>
          <p:nvPr/>
        </p:nvCxnSpPr>
        <p:spPr>
          <a:xfrm>
            <a:off x="4192973" y="2041869"/>
            <a:ext cx="1884551" cy="1068837"/>
          </a:xfrm>
          <a:prstGeom prst="straightConnector1">
            <a:avLst/>
          </a:prstGeom>
          <a:noFill/>
          <a:ln w="28575" cap="flat" cmpd="sng" algn="ctr">
            <a:solidFill>
              <a:srgbClr val="0070C0"/>
            </a:solidFill>
            <a:prstDash val="solid"/>
            <a:miter lim="800000"/>
            <a:tailEnd type="triangle"/>
          </a:ln>
          <a:effectLst/>
        </p:spPr>
      </p:cxnSp>
      <p:cxnSp>
        <p:nvCxnSpPr>
          <p:cNvPr id="31" name="Connecteur droit avec flèche 30"/>
          <p:cNvCxnSpPr>
            <a:stCxn id="12" idx="2"/>
            <a:endCxn id="19" idx="0"/>
          </p:cNvCxnSpPr>
          <p:nvPr/>
        </p:nvCxnSpPr>
        <p:spPr>
          <a:xfrm flipH="1">
            <a:off x="4039036" y="2041869"/>
            <a:ext cx="1099235" cy="1059067"/>
          </a:xfrm>
          <a:prstGeom prst="straightConnector1">
            <a:avLst/>
          </a:prstGeom>
          <a:noFill/>
          <a:ln w="28575" cap="flat" cmpd="sng" algn="ctr">
            <a:solidFill>
              <a:srgbClr val="0070C0"/>
            </a:solidFill>
            <a:prstDash val="solid"/>
            <a:miter lim="800000"/>
            <a:tailEnd type="triangle"/>
          </a:ln>
          <a:effectLst/>
        </p:spPr>
      </p:cxnSp>
      <p:cxnSp>
        <p:nvCxnSpPr>
          <p:cNvPr id="32" name="Connecteur droit avec flèche 31"/>
          <p:cNvCxnSpPr>
            <a:stCxn id="15" idx="2"/>
            <a:endCxn id="21" idx="0"/>
          </p:cNvCxnSpPr>
          <p:nvPr/>
        </p:nvCxnSpPr>
        <p:spPr>
          <a:xfrm>
            <a:off x="5936013" y="2052738"/>
            <a:ext cx="141511" cy="1057968"/>
          </a:xfrm>
          <a:prstGeom prst="straightConnector1">
            <a:avLst/>
          </a:prstGeom>
          <a:noFill/>
          <a:ln w="28575" cap="flat" cmpd="sng" algn="ctr">
            <a:solidFill>
              <a:srgbClr val="0070C0"/>
            </a:solidFill>
            <a:prstDash val="solid"/>
            <a:miter lim="800000"/>
            <a:tailEnd type="triangle"/>
          </a:ln>
          <a:effectLst/>
        </p:spPr>
      </p:cxnSp>
      <p:cxnSp>
        <p:nvCxnSpPr>
          <p:cNvPr id="33" name="Connecteur droit avec flèche 32"/>
          <p:cNvCxnSpPr>
            <a:stCxn id="8" idx="2"/>
            <a:endCxn id="16" idx="0"/>
          </p:cNvCxnSpPr>
          <p:nvPr/>
        </p:nvCxnSpPr>
        <p:spPr>
          <a:xfrm>
            <a:off x="6549313" y="2046084"/>
            <a:ext cx="708319" cy="1054852"/>
          </a:xfrm>
          <a:prstGeom prst="straightConnector1">
            <a:avLst/>
          </a:prstGeom>
          <a:noFill/>
          <a:ln w="28575" cap="flat" cmpd="sng" algn="ctr">
            <a:solidFill>
              <a:srgbClr val="0070C0"/>
            </a:solidFill>
            <a:prstDash val="solid"/>
            <a:miter lim="800000"/>
            <a:tailEnd type="triangle"/>
          </a:ln>
          <a:effectLst/>
        </p:spPr>
      </p:cxnSp>
      <p:cxnSp>
        <p:nvCxnSpPr>
          <p:cNvPr id="34" name="Connecteur droit avec flèche 33"/>
          <p:cNvCxnSpPr>
            <a:stCxn id="14" idx="2"/>
            <a:endCxn id="16" idx="0"/>
          </p:cNvCxnSpPr>
          <p:nvPr/>
        </p:nvCxnSpPr>
        <p:spPr>
          <a:xfrm>
            <a:off x="7242601" y="2041869"/>
            <a:ext cx="15031" cy="1059067"/>
          </a:xfrm>
          <a:prstGeom prst="straightConnector1">
            <a:avLst/>
          </a:prstGeom>
          <a:noFill/>
          <a:ln w="28575" cap="flat" cmpd="sng" algn="ctr">
            <a:solidFill>
              <a:srgbClr val="0070C0"/>
            </a:solidFill>
            <a:prstDash val="solid"/>
            <a:miter lim="800000"/>
            <a:tailEnd type="triangle"/>
          </a:ln>
          <a:effectLst/>
        </p:spPr>
      </p:cxnSp>
      <p:sp>
        <p:nvSpPr>
          <p:cNvPr id="35" name="Rectangle 34"/>
          <p:cNvSpPr/>
          <p:nvPr/>
        </p:nvSpPr>
        <p:spPr>
          <a:xfrm>
            <a:off x="2951447" y="1277918"/>
            <a:ext cx="33522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99"/>
                </a:solidFill>
                <a:effectLst/>
                <a:uLnTx/>
                <a:uFillTx/>
                <a:latin typeface="Times-Bold"/>
                <a:ea typeface="+mn-ea"/>
                <a:cs typeface="+mn-cs"/>
              </a:rPr>
              <a:t>Arbre de processus simplifié</a:t>
            </a:r>
            <a:endParaRPr kumimoji="0" lang="fr-FR" sz="1800" b="0"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
        <p:nvSpPr>
          <p:cNvPr id="36" name="Rectangle 35"/>
          <p:cNvSpPr/>
          <p:nvPr/>
        </p:nvSpPr>
        <p:spPr>
          <a:xfrm>
            <a:off x="3912911" y="6113115"/>
            <a:ext cx="1318177" cy="369332"/>
          </a:xfrm>
          <a:prstGeom prst="rect">
            <a:avLst/>
          </a:prstGeom>
          <a:ln w="28575">
            <a:solidFill>
              <a:sysClr val="windowText" lastClr="0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Helvetica" panose="020B0604020202020204" pitchFamily="34" charset="0"/>
                <a:ea typeface="+mn-ea"/>
                <a:cs typeface="+mn-cs"/>
              </a:rPr>
              <a:t>End of Life</a:t>
            </a:r>
            <a:endParaRPr kumimoji="0" lang="fr-F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p:cNvSpPr/>
          <p:nvPr/>
        </p:nvSpPr>
        <p:spPr>
          <a:xfrm>
            <a:off x="3184288" y="3968692"/>
            <a:ext cx="2809423"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err="1">
                <a:ln>
                  <a:noFill/>
                </a:ln>
                <a:solidFill>
                  <a:prstClr val="black"/>
                </a:solidFill>
                <a:effectLst/>
                <a:uLnTx/>
                <a:uFillTx/>
                <a:latin typeface="Helvetica" panose="020B0604020202020204" pitchFamily="34" charset="0"/>
                <a:ea typeface="+mn-ea"/>
                <a:cs typeface="+mn-cs"/>
              </a:rPr>
              <a:t>Assembly</a:t>
            </a:r>
            <a:r>
              <a:rPr kumimoji="0" lang="fr-FR" sz="1800" b="0" i="0" u="none" strike="noStrike" kern="0" cap="none" spc="0" normalizeH="0" baseline="0" noProof="0" dirty="0">
                <a:ln>
                  <a:noFill/>
                </a:ln>
                <a:solidFill>
                  <a:prstClr val="black"/>
                </a:solidFill>
                <a:effectLst/>
                <a:uLnTx/>
                <a:uFillTx/>
                <a:latin typeface="Helvetica" panose="020B0604020202020204" pitchFamily="34" charset="0"/>
                <a:ea typeface="+mn-ea"/>
                <a:cs typeface="+mn-cs"/>
              </a:rPr>
              <a:t> coffee machine</a:t>
            </a:r>
          </a:p>
        </p:txBody>
      </p:sp>
      <p:sp>
        <p:nvSpPr>
          <p:cNvPr id="38" name="Rectangle 37"/>
          <p:cNvSpPr/>
          <p:nvPr/>
        </p:nvSpPr>
        <p:spPr>
          <a:xfrm>
            <a:off x="3893138" y="4711080"/>
            <a:ext cx="1338828"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Helvetica" panose="020B0604020202020204" pitchFamily="34" charset="0"/>
                <a:ea typeface="+mn-ea"/>
                <a:cs typeface="+mn-cs"/>
              </a:rPr>
              <a:t>Distribution</a:t>
            </a:r>
          </a:p>
        </p:txBody>
      </p:sp>
      <p:sp>
        <p:nvSpPr>
          <p:cNvPr id="39" name="Rectangle 38"/>
          <p:cNvSpPr/>
          <p:nvPr/>
        </p:nvSpPr>
        <p:spPr>
          <a:xfrm>
            <a:off x="4126189" y="5401166"/>
            <a:ext cx="851515" cy="369332"/>
          </a:xfrm>
          <a:prstGeom prst="rect">
            <a:avLst/>
          </a:prstGeom>
          <a:ln w="28575">
            <a:solidFill>
              <a:sysClr val="windowText" lastClr="00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black"/>
                </a:solidFill>
                <a:effectLst/>
                <a:uLnTx/>
                <a:uFillTx/>
                <a:latin typeface="Helvetica" panose="020B0604020202020204" pitchFamily="34" charset="0"/>
                <a:ea typeface="+mn-ea"/>
                <a:cs typeface="+mn-cs"/>
              </a:rPr>
              <a:t>Usage</a:t>
            </a:r>
          </a:p>
        </p:txBody>
      </p:sp>
      <p:sp>
        <p:nvSpPr>
          <p:cNvPr id="40" name="Flèche vers le bas 39"/>
          <p:cNvSpPr/>
          <p:nvPr/>
        </p:nvSpPr>
        <p:spPr>
          <a:xfrm>
            <a:off x="4410354" y="3666524"/>
            <a:ext cx="304396" cy="24897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Flèche vers le bas 40"/>
          <p:cNvSpPr/>
          <p:nvPr/>
        </p:nvSpPr>
        <p:spPr>
          <a:xfrm>
            <a:off x="4419801" y="4420820"/>
            <a:ext cx="304396" cy="24897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lèche vers le bas 41"/>
          <p:cNvSpPr/>
          <p:nvPr/>
        </p:nvSpPr>
        <p:spPr>
          <a:xfrm>
            <a:off x="4399405" y="5127516"/>
            <a:ext cx="304396" cy="24897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Flèche vers le bas 42"/>
          <p:cNvSpPr/>
          <p:nvPr/>
        </p:nvSpPr>
        <p:spPr>
          <a:xfrm>
            <a:off x="4419801" y="5819739"/>
            <a:ext cx="304396" cy="24897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4" name="Tableau 43"/>
          <p:cNvGraphicFramePr>
            <a:graphicFrameLocks noGrp="1"/>
          </p:cNvGraphicFramePr>
          <p:nvPr>
            <p:extLst/>
          </p:nvPr>
        </p:nvGraphicFramePr>
        <p:xfrm>
          <a:off x="50557" y="3630575"/>
          <a:ext cx="2906652" cy="2758440"/>
        </p:xfrm>
        <a:graphic>
          <a:graphicData uri="http://schemas.openxmlformats.org/drawingml/2006/table">
            <a:tbl>
              <a:tblPr/>
              <a:tblGrid>
                <a:gridCol w="449580">
                  <a:extLst>
                    <a:ext uri="{9D8B030D-6E8A-4147-A177-3AD203B41FA5}">
                      <a16:colId xmlns:a16="http://schemas.microsoft.com/office/drawing/2014/main" val="20000"/>
                    </a:ext>
                  </a:extLst>
                </a:gridCol>
                <a:gridCol w="1134110">
                  <a:extLst>
                    <a:ext uri="{9D8B030D-6E8A-4147-A177-3AD203B41FA5}">
                      <a16:colId xmlns:a16="http://schemas.microsoft.com/office/drawing/2014/main" val="20001"/>
                    </a:ext>
                  </a:extLst>
                </a:gridCol>
                <a:gridCol w="1322962">
                  <a:extLst>
                    <a:ext uri="{9D8B030D-6E8A-4147-A177-3AD203B41FA5}">
                      <a16:colId xmlns:a16="http://schemas.microsoft.com/office/drawing/2014/main" val="20002"/>
                    </a:ext>
                  </a:extLst>
                </a:gridCol>
              </a:tblGrid>
              <a:tr h="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1000" b="1" dirty="0">
                          <a:effectLst/>
                        </a:rPr>
                        <a:t>Liste des codes des </a:t>
                      </a:r>
                      <a:r>
                        <a:rPr lang="fr-FR" sz="1000" b="1" dirty="0">
                          <a:solidFill>
                            <a:schemeClr val="tx1"/>
                          </a:solidFill>
                          <a:effectLst/>
                        </a:rPr>
                        <a:t>polymères</a:t>
                      </a:r>
                      <a:endParaRPr lang="fr-FR" sz="1000" dirty="0">
                        <a:solidFill>
                          <a:schemeClr val="tx1"/>
                        </a:solidFill>
                        <a:effectLs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BDDBB"/>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b="1" dirty="0">
                          <a:effectLst/>
                        </a:rPr>
                        <a:t>Code</a:t>
                      </a:r>
                      <a:endParaRPr lang="fr-FR" sz="900" dirty="0">
                        <a:effectLs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b="1" dirty="0">
                          <a:effectLst/>
                        </a:rPr>
                        <a:t>Nom français</a:t>
                      </a:r>
                      <a:r>
                        <a:rPr lang="fr-FR" sz="900" dirty="0">
                          <a:effectLst/>
                        </a:rPr>
                        <a:t>, </a:t>
                      </a:r>
                      <a:r>
                        <a:rPr lang="fr-FR" sz="900" b="1" dirty="0">
                          <a:effectLst/>
                        </a:rPr>
                        <a:t>Noms commerciaux</a:t>
                      </a:r>
                      <a:br>
                        <a:rPr lang="fr-FR" sz="900" dirty="0">
                          <a:effectLst/>
                        </a:rPr>
                      </a:br>
                      <a:r>
                        <a:rPr lang="fr-FR" sz="900" b="1" i="1" dirty="0">
                          <a:effectLst/>
                        </a:rPr>
                        <a:t>(Nom anglais)</a:t>
                      </a:r>
                      <a:endParaRPr lang="fr-FR" sz="900" dirty="0">
                        <a:effectLs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b="1" dirty="0">
                          <a:effectLst/>
                        </a:rPr>
                        <a:t>Catégorie</a:t>
                      </a:r>
                      <a:endParaRPr lang="fr-FR" sz="900" dirty="0">
                        <a:effectLs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solidFill>
                            <a:schemeClr val="tx1"/>
                          </a:solidFill>
                        </a:rPr>
                        <a:t>PET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900" dirty="0">
                          <a:solidFill>
                            <a:schemeClr val="tx1"/>
                          </a:solidFill>
                        </a:rPr>
                        <a:t>Poly(téréphtalate d'éthylène), Tergal</a:t>
                      </a:r>
                      <a:br>
                        <a:rPr lang="fr-FR" sz="900" dirty="0">
                          <a:solidFill>
                            <a:schemeClr val="tx1"/>
                          </a:solidFill>
                        </a:rPr>
                      </a:br>
                      <a:r>
                        <a:rPr lang="fr-FR" sz="900" i="1" dirty="0">
                          <a:solidFill>
                            <a:schemeClr val="tx1"/>
                          </a:solidFill>
                        </a:rPr>
                        <a:t>(</a:t>
                      </a:r>
                      <a:r>
                        <a:rPr lang="fr-FR" sz="900" i="1" dirty="0" err="1">
                          <a:solidFill>
                            <a:schemeClr val="tx1"/>
                          </a:solidFill>
                        </a:rPr>
                        <a:t>Polyethylene</a:t>
                      </a:r>
                      <a:r>
                        <a:rPr lang="fr-FR" sz="900" i="1" dirty="0">
                          <a:solidFill>
                            <a:schemeClr val="tx1"/>
                          </a:solidFill>
                        </a:rPr>
                        <a:t> </a:t>
                      </a:r>
                      <a:r>
                        <a:rPr lang="fr-FR" sz="900" i="1" dirty="0" err="1">
                          <a:solidFill>
                            <a:schemeClr val="tx1"/>
                          </a:solidFill>
                        </a:rPr>
                        <a:t>terephthalate</a:t>
                      </a:r>
                      <a:r>
                        <a:rPr lang="fr-FR" sz="900" i="1" dirty="0">
                          <a:solidFill>
                            <a:schemeClr val="tx1"/>
                          </a:solidFill>
                        </a:rPr>
                        <a:t>)</a:t>
                      </a:r>
                      <a:endParaRPr lang="fr-FR" sz="9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t>thermoplastique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solidFill>
                            <a:schemeClr val="tx1"/>
                          </a:solidFill>
                        </a:rPr>
                        <a:t>PP</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900" dirty="0">
                          <a:solidFill>
                            <a:schemeClr val="tx1"/>
                          </a:solidFill>
                        </a:rPr>
                        <a:t>Polypropylène (polyoléfine)</a:t>
                      </a:r>
                      <a:br>
                        <a:rPr lang="fr-FR" sz="900" dirty="0">
                          <a:solidFill>
                            <a:schemeClr val="tx1"/>
                          </a:solidFill>
                        </a:rPr>
                      </a:br>
                      <a:r>
                        <a:rPr lang="fr-FR" sz="900" i="1" dirty="0">
                          <a:solidFill>
                            <a:schemeClr val="tx1"/>
                          </a:solidFill>
                        </a:rPr>
                        <a:t>(</a:t>
                      </a:r>
                      <a:r>
                        <a:rPr lang="fr-FR" sz="900" i="1" dirty="0" err="1">
                          <a:solidFill>
                            <a:schemeClr val="tx1"/>
                          </a:solidFill>
                        </a:rPr>
                        <a:t>Polypropylene</a:t>
                      </a:r>
                      <a:r>
                        <a:rPr lang="fr-FR" sz="900" i="1" dirty="0">
                          <a:solidFill>
                            <a:schemeClr val="tx1"/>
                          </a:solidFill>
                        </a:rPr>
                        <a:t>)</a:t>
                      </a:r>
                      <a:endParaRPr lang="fr-FR" sz="9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t>thermoplastique de grande consommation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solidFill>
                            <a:schemeClr val="tx1"/>
                          </a:solidFill>
                        </a:rPr>
                        <a:t>PS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900" dirty="0">
                          <a:solidFill>
                            <a:schemeClr val="tx1"/>
                          </a:solidFill>
                        </a:rPr>
                        <a:t>Polystyrène</a:t>
                      </a:r>
                      <a:br>
                        <a:rPr lang="fr-FR" sz="900" dirty="0">
                          <a:solidFill>
                            <a:schemeClr val="tx1"/>
                          </a:solidFill>
                        </a:rPr>
                      </a:br>
                      <a:r>
                        <a:rPr lang="fr-FR" sz="900" i="1" dirty="0">
                          <a:solidFill>
                            <a:schemeClr val="tx1"/>
                          </a:solidFill>
                        </a:rPr>
                        <a:t>(</a:t>
                      </a:r>
                      <a:r>
                        <a:rPr lang="fr-FR" sz="900" i="1" dirty="0" err="1">
                          <a:solidFill>
                            <a:schemeClr val="tx1"/>
                          </a:solidFill>
                        </a:rPr>
                        <a:t>Polystyrene</a:t>
                      </a:r>
                      <a:r>
                        <a:rPr lang="fr-FR" sz="900" i="1" dirty="0">
                          <a:solidFill>
                            <a:schemeClr val="tx1"/>
                          </a:solidFill>
                        </a:rPr>
                        <a:t>)</a:t>
                      </a:r>
                      <a:endParaRPr lang="fr-FR" sz="9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t>thermoplastique de grande consommation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solidFill>
                            <a:schemeClr val="tx1"/>
                          </a:solidFill>
                        </a:rPr>
                        <a:t>PVC</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900" dirty="0">
                          <a:solidFill>
                            <a:schemeClr val="tx1"/>
                          </a:solidFill>
                          <a:hlinkClick r:id="rId2" tooltip="Polychlorure de vinyle"/>
                        </a:rPr>
                        <a:t>P</a:t>
                      </a:r>
                      <a:r>
                        <a:rPr lang="fr-FR" sz="900" dirty="0">
                          <a:solidFill>
                            <a:schemeClr val="tx1"/>
                          </a:solidFill>
                        </a:rPr>
                        <a:t>oly(chlorure de vinyle</a:t>
                      </a:r>
                      <a:r>
                        <a:rPr lang="fr-FR" sz="900" dirty="0">
                          <a:solidFill>
                            <a:schemeClr val="tx1"/>
                          </a:solidFill>
                          <a:hlinkClick r:id="rId2" tooltip="Polychlorure de vinyle"/>
                        </a:rPr>
                        <a:t>)</a:t>
                      </a:r>
                      <a:br>
                        <a:rPr lang="fr-FR" sz="900" dirty="0">
                          <a:solidFill>
                            <a:schemeClr val="tx1"/>
                          </a:solidFill>
                        </a:rPr>
                      </a:br>
                      <a:r>
                        <a:rPr lang="fr-FR" sz="900" i="1" dirty="0">
                          <a:solidFill>
                            <a:schemeClr val="tx1"/>
                          </a:solidFill>
                        </a:rPr>
                        <a:t>(Poly(</a:t>
                      </a:r>
                      <a:r>
                        <a:rPr lang="fr-FR" sz="900" i="1" dirty="0" err="1">
                          <a:solidFill>
                            <a:schemeClr val="tx1"/>
                          </a:solidFill>
                        </a:rPr>
                        <a:t>vinyl</a:t>
                      </a:r>
                      <a:r>
                        <a:rPr lang="fr-FR" sz="900" i="1" dirty="0">
                          <a:solidFill>
                            <a:schemeClr val="tx1"/>
                          </a:solidFill>
                        </a:rPr>
                        <a:t> </a:t>
                      </a:r>
                      <a:r>
                        <a:rPr lang="fr-FR" sz="900" i="1" dirty="0" err="1">
                          <a:solidFill>
                            <a:schemeClr val="tx1"/>
                          </a:solidFill>
                        </a:rPr>
                        <a:t>chloride</a:t>
                      </a:r>
                      <a:r>
                        <a:rPr lang="fr-FR" sz="900" i="1" dirty="0">
                          <a:solidFill>
                            <a:schemeClr val="tx1"/>
                          </a:solidFill>
                        </a:rPr>
                        <a:t>))</a:t>
                      </a:r>
                      <a:endParaRPr lang="fr-FR" sz="90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900" dirty="0"/>
                        <a:t>thermoplastique de grande consommation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5" name="Rectangle 44"/>
          <p:cNvSpPr/>
          <p:nvPr/>
        </p:nvSpPr>
        <p:spPr>
          <a:xfrm>
            <a:off x="2286000" y="592848"/>
            <a:ext cx="4572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Master Recherche Emmanuel GUIBERT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L'ACV d'une Cafetière</a:t>
            </a:r>
          </a:p>
        </p:txBody>
      </p:sp>
      <p:sp>
        <p:nvSpPr>
          <p:cNvPr id="47" name="Rectangle 46">
            <a:extLst>
              <a:ext uri="{FF2B5EF4-FFF2-40B4-BE49-F238E27FC236}">
                <a16:creationId xmlns:a16="http://schemas.microsoft.com/office/drawing/2014/main" id="{36C8ECC1-298D-4035-A3CC-AF09A361136A}"/>
              </a:ext>
            </a:extLst>
          </p:cNvPr>
          <p:cNvSpPr/>
          <p:nvPr/>
        </p:nvSpPr>
        <p:spPr>
          <a:xfrm>
            <a:off x="3376064" y="46987"/>
            <a:ext cx="2391873" cy="523220"/>
          </a:xfrm>
          <a:prstGeom prst="rect">
            <a:avLst/>
          </a:prstGeom>
        </p:spPr>
        <p:txBody>
          <a:bodyPr wrap="none">
            <a:spAutoFit/>
          </a:bodyPr>
          <a:lstStyle/>
          <a:p>
            <a:pPr lvl="0" algn="just">
              <a:defRPr/>
            </a:pPr>
            <a:r>
              <a:rPr lang="fr-FR" sz="2800" b="1" dirty="0">
                <a:solidFill>
                  <a:srgbClr val="000099"/>
                </a:solidFill>
                <a:latin typeface="Calibri" panose="020F0502020204030204" pitchFamily="34" charset="0"/>
              </a:rPr>
              <a:t>Exemple d’</a:t>
            </a:r>
            <a:r>
              <a:rPr lang="fr-FR" sz="2800" b="1" dirty="0" err="1">
                <a:solidFill>
                  <a:srgbClr val="000099"/>
                </a:solidFill>
                <a:latin typeface="Calibri" panose="020F0502020204030204" pitchFamily="34" charset="0"/>
              </a:rPr>
              <a:t>ACV</a:t>
            </a:r>
            <a:endParaRPr lang="fr-FR" sz="2800" b="1" dirty="0">
              <a:solidFill>
                <a:srgbClr val="000099"/>
              </a:solidFill>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2B61925D-6D8A-41DD-9BF3-C478C1281633}"/>
              </a:ext>
            </a:extLst>
          </p:cNvPr>
          <p:cNvSpPr>
            <a:spLocks noGrp="1"/>
          </p:cNvSpPr>
          <p:nvPr>
            <p:ph type="sldNum" sz="quarter" idx="12"/>
          </p:nvPr>
        </p:nvSpPr>
        <p:spPr/>
        <p:txBody>
          <a:bodyPr/>
          <a:lstStyle/>
          <a:p>
            <a:pPr>
              <a:defRPr/>
            </a:pPr>
            <a:fld id="{AA7E78FC-9329-4E6B-80A2-349ACF94D7B4}" type="slidenum">
              <a:rPr lang="fr-FR" smtClean="0"/>
              <a:pPr>
                <a:defRPr/>
              </a:pPr>
              <a:t>9</a:t>
            </a:fld>
            <a:endParaRPr lang="fr-FR" dirty="0"/>
          </a:p>
        </p:txBody>
      </p:sp>
    </p:spTree>
    <p:extLst>
      <p:ext uri="{BB962C8B-B14F-4D97-AF65-F5344CB8AC3E}">
        <p14:creationId xmlns:p14="http://schemas.microsoft.com/office/powerpoint/2010/main" val="330672989"/>
      </p:ext>
    </p:extLst>
  </p:cSld>
  <p:clrMapOvr>
    <a:masterClrMapping/>
  </p:clrMapOvr>
  <p:transition spd="med">
    <p:wipe dir="d"/>
  </p:transition>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4586</TotalTime>
  <Words>2333</Words>
  <Application>Microsoft Office PowerPoint</Application>
  <PresentationFormat>Affichage à l'écran (4:3)</PresentationFormat>
  <Paragraphs>269</Paragraphs>
  <Slides>29</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Cambria</vt:lpstr>
      <vt:lpstr>Century Gothic</vt:lpstr>
      <vt:lpstr>Helvetica</vt:lpstr>
      <vt:lpstr>Helvetica-Bold</vt:lpstr>
      <vt:lpstr>Times New Roman</vt:lpstr>
      <vt:lpstr>Times-Bold</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Michèle Guingand</dc:creator>
  <cp:lastModifiedBy>Jarir Mahfoud</cp:lastModifiedBy>
  <cp:revision>81</cp:revision>
  <cp:lastPrinted>2019-09-25T13:36:38Z</cp:lastPrinted>
  <dcterms:created xsi:type="dcterms:W3CDTF">2013-03-20T14:04:05Z</dcterms:created>
  <dcterms:modified xsi:type="dcterms:W3CDTF">2023-10-19T15:07:27Z</dcterms:modified>
</cp:coreProperties>
</file>