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5" r:id="rId29"/>
    <p:sldId id="284" r:id="rId30"/>
    <p:sldId id="286" r:id="rId31"/>
    <p:sldId id="292" r:id="rId32"/>
    <p:sldId id="289" r:id="rId33"/>
    <p:sldId id="291" r:id="rId34"/>
    <p:sldId id="290" r:id="rId35"/>
  </p:sldIdLst>
  <p:sldSz cx="9144000" cy="5143500" type="screen16x9"/>
  <p:notesSz cx="9144000" cy="5143500"/>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29" autoAdjust="0"/>
  </p:normalViewPr>
  <p:slideViewPr>
    <p:cSldViewPr>
      <p:cViewPr varScale="1">
        <p:scale>
          <a:sx n="162" d="100"/>
          <a:sy n="162" d="100"/>
        </p:scale>
        <p:origin x="424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Ratio (1-1,1.alpha)/(1-alpha) en fonction d'alpha</c:v>
                </c:pt>
              </c:strCache>
            </c:strRef>
          </c:tx>
          <c:spPr>
            <a:ln w="28575" cap="rnd">
              <a:solidFill>
                <a:schemeClr val="accent1"/>
              </a:solidFill>
              <a:round/>
            </a:ln>
            <a:effectLst/>
          </c:spPr>
          <c:marker>
            <c:symbol val="none"/>
          </c:marker>
          <c:cat>
            <c:numRef>
              <c:f>Sheet1!$A$2:$A$11</c:f>
              <c:numCache>
                <c:formatCode>General</c:formatCode>
                <c:ptCount val="10"/>
                <c:pt idx="0">
                  <c:v>0</c:v>
                </c:pt>
                <c:pt idx="1">
                  <c:v>0.1</c:v>
                </c:pt>
                <c:pt idx="2">
                  <c:v>0.2</c:v>
                </c:pt>
                <c:pt idx="3">
                  <c:v>0.30000000000000004</c:v>
                </c:pt>
                <c:pt idx="4">
                  <c:v>0.4</c:v>
                </c:pt>
                <c:pt idx="5">
                  <c:v>0.5</c:v>
                </c:pt>
                <c:pt idx="6">
                  <c:v>0.60000000000000009</c:v>
                </c:pt>
                <c:pt idx="7">
                  <c:v>0.70000000000000007</c:v>
                </c:pt>
                <c:pt idx="8">
                  <c:v>0.8</c:v>
                </c:pt>
                <c:pt idx="9">
                  <c:v>0.9</c:v>
                </c:pt>
              </c:numCache>
            </c:numRef>
          </c:cat>
          <c:val>
            <c:numRef>
              <c:f>Sheet1!$B$2:$B$11</c:f>
              <c:numCache>
                <c:formatCode>General</c:formatCode>
                <c:ptCount val="10"/>
                <c:pt idx="0">
                  <c:v>1</c:v>
                </c:pt>
                <c:pt idx="1">
                  <c:v>0.98888888888888893</c:v>
                </c:pt>
                <c:pt idx="2">
                  <c:v>0.97499999999999998</c:v>
                </c:pt>
                <c:pt idx="3">
                  <c:v>0.95714285714285718</c:v>
                </c:pt>
                <c:pt idx="4">
                  <c:v>0.93333333333333324</c:v>
                </c:pt>
                <c:pt idx="5">
                  <c:v>0.9</c:v>
                </c:pt>
                <c:pt idx="6">
                  <c:v>0.85</c:v>
                </c:pt>
                <c:pt idx="7">
                  <c:v>0.76666666666666661</c:v>
                </c:pt>
                <c:pt idx="8">
                  <c:v>0.59999999999999964</c:v>
                </c:pt>
                <c:pt idx="9">
                  <c:v>9.9999999999999048E-2</c:v>
                </c:pt>
              </c:numCache>
            </c:numRef>
          </c:val>
          <c:smooth val="0"/>
          <c:extLst xmlns:c16r2="http://schemas.microsoft.com/office/drawing/2015/06/chart">
            <c:ext xmlns:c16="http://schemas.microsoft.com/office/drawing/2014/chart" uri="{C3380CC4-5D6E-409C-BE32-E72D297353CC}">
              <c16:uniqueId val="{00000000-55E8-4509-BF7F-2E51CF4C4033}"/>
            </c:ext>
          </c:extLst>
        </c:ser>
        <c:dLbls>
          <c:showLegendKey val="0"/>
          <c:showVal val="0"/>
          <c:showCatName val="0"/>
          <c:showSerName val="0"/>
          <c:showPercent val="0"/>
          <c:showBubbleSize val="0"/>
        </c:dLbls>
        <c:smooth val="0"/>
        <c:axId val="211452192"/>
        <c:axId val="211452736"/>
      </c:lineChart>
      <c:catAx>
        <c:axId val="21145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211452736"/>
        <c:crosses val="autoZero"/>
        <c:auto val="1"/>
        <c:lblAlgn val="ctr"/>
        <c:lblOffset val="100"/>
        <c:noMultiLvlLbl val="0"/>
      </c:catAx>
      <c:valAx>
        <c:axId val="21145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211452192"/>
        <c:crosses val="autoZero"/>
        <c:crossBetween val="between"/>
      </c:valAx>
      <c:spPr>
        <a:noFill/>
        <a:ln>
          <a:noFill/>
        </a:ln>
        <a:effectLst/>
      </c:spPr>
    </c:plotArea>
    <c:legend>
      <c:legendPos val="b"/>
      <c:layout>
        <c:manualLayout>
          <c:xMode val="edge"/>
          <c:yMode val="edge"/>
          <c:x val="0.35114364683487276"/>
          <c:y val="0.10691685467451718"/>
          <c:w val="0.64885635316512735"/>
          <c:h val="0.13069435588177911"/>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DA3B94EB-16EA-3445-A814-D54700928F30}" type="datetimeFigureOut">
              <a:rPr lang="fr-FR"/>
              <a:pPr>
                <a:defRPr/>
              </a:pPr>
              <a:t>01/12/2025</a:t>
            </a:fld>
            <a:endParaRPr lang="fr-FR"/>
          </a:p>
        </p:txBody>
      </p:sp>
      <p:sp>
        <p:nvSpPr>
          <p:cNvPr id="6"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86465112-E82C-7A42-9B0E-04E99CBC5D53}" type="slidenum">
              <a:rPr lang="fr-FR"/>
              <a:pPr>
                <a:defRPr/>
              </a:pPr>
              <a:t>‹#›</a:t>
            </a:fld>
            <a:endParaRPr lang="fr-FR"/>
          </a:p>
        </p:txBody>
      </p:sp>
    </p:spTree>
    <p:extLst>
      <p:ext uri="{BB962C8B-B14F-4D97-AF65-F5344CB8AC3E}">
        <p14:creationId xmlns:p14="http://schemas.microsoft.com/office/powerpoint/2010/main" val="4106790263"/>
      </p:ext>
    </p:extLst>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smtClean="0"/>
              <a:t>Pour 2024-25 :</a:t>
            </a:r>
          </a:p>
          <a:p>
            <a:pPr marL="171450" indent="-171450">
              <a:buFontTx/>
              <a:buChar char="-"/>
              <a:defRPr/>
            </a:pPr>
            <a:r>
              <a:rPr lang="fr-FR" dirty="0" smtClean="0"/>
              <a:t>Après</a:t>
            </a:r>
            <a:r>
              <a:rPr lang="fr-FR" baseline="0" dirty="0" smtClean="0"/>
              <a:t> Exo5 : Passer au multi-période pour montrer le cas où les </a:t>
            </a:r>
            <a:r>
              <a:rPr lang="el-GR" baseline="0" dirty="0" smtClean="0"/>
              <a:t>Δ</a:t>
            </a:r>
            <a:r>
              <a:rPr lang="fr-FR" baseline="0" dirty="0" smtClean="0"/>
              <a:t>S</a:t>
            </a:r>
            <a:r>
              <a:rPr lang="el-GR" baseline="0" dirty="0" smtClean="0"/>
              <a:t>≠</a:t>
            </a:r>
            <a:r>
              <a:rPr lang="fr-FR" baseline="0" dirty="0" smtClean="0"/>
              <a:t>0</a:t>
            </a:r>
            <a:endParaRPr lang="fr-FR" dirty="0" smtClean="0"/>
          </a:p>
          <a:p>
            <a:pPr marL="171450" indent="-171450">
              <a:buFontTx/>
              <a:buChar char="-"/>
              <a:defRPr/>
            </a:pPr>
            <a:r>
              <a:rPr lang="fr-FR" dirty="0" smtClean="0"/>
              <a:t>Exo6</a:t>
            </a:r>
            <a:r>
              <a:rPr lang="fr-FR" baseline="0" dirty="0" smtClean="0"/>
              <a:t> :</a:t>
            </a:r>
          </a:p>
          <a:p>
            <a:pPr marL="628650" lvl="1" indent="-171450">
              <a:buFontTx/>
              <a:buChar char="-"/>
              <a:defRPr/>
            </a:pPr>
            <a:r>
              <a:rPr lang="fr-FR" dirty="0" smtClean="0"/>
              <a:t>Ajouter slide avec</a:t>
            </a:r>
            <a:r>
              <a:rPr lang="fr-FR" baseline="0" dirty="0" smtClean="0"/>
              <a:t> l’autre méthode de linéarisation de la valeur absolue.</a:t>
            </a:r>
          </a:p>
          <a:p>
            <a:pPr marL="628650" lvl="1" indent="-171450">
              <a:buFontTx/>
              <a:buChar char="-"/>
              <a:defRPr/>
            </a:pPr>
            <a:r>
              <a:rPr lang="fr-FR" dirty="0" smtClean="0"/>
              <a:t>Modifier les données de exo6.xls pour voir si les élèves trouvent le taux de recyclage optimal alpha (ce</a:t>
            </a:r>
            <a:r>
              <a:rPr lang="fr-FR" baseline="0" dirty="0" smtClean="0"/>
              <a:t> fichier part bien de F01=64000 différent de F20=66000 dans les mesures M, mais le taux de recyclage alpha=50% du fichier est l’optimal, donc on ne peut pas vérifier si les élèves l’ont cherché par tâtonnement).</a:t>
            </a:r>
            <a:endParaRPr lang="fr-FR" dirty="0" smtClean="0"/>
          </a:p>
          <a:p>
            <a:pPr>
              <a:defRPr/>
            </a:pPr>
            <a:endParaRPr lang="fr-FR" dirty="0" smtClean="0"/>
          </a:p>
          <a:p>
            <a:pPr>
              <a:defRPr/>
            </a:pPr>
            <a:endParaRPr lang="fr-FR" dirty="0" smtClean="0"/>
          </a:p>
          <a:p>
            <a:pPr>
              <a:defRPr/>
            </a:pPr>
            <a:r>
              <a:rPr lang="fr-FR" dirty="0" smtClean="0"/>
              <a:t>Feedback </a:t>
            </a:r>
            <a:r>
              <a:rPr lang="fr-FR" dirty="0"/>
              <a:t>de Thierry sur la séance avec les 4GI2 :</a:t>
            </a:r>
            <a:endParaRPr dirty="0"/>
          </a:p>
          <a:p>
            <a:pPr marL="171450" indent="-171450">
              <a:buFont typeface="Arial"/>
              <a:buChar char="•"/>
              <a:defRPr/>
            </a:pPr>
            <a:r>
              <a:rPr lang="fr-FR" b="1" dirty="0"/>
              <a:t>DIFFUSER UN MESSAGE LA VEILLE POUR DEMANDER AUX ELEVES D’APPORTER LEUR ORDINATEUR</a:t>
            </a:r>
            <a:r>
              <a:rPr lang="fr-FR" dirty="0"/>
              <a:t> – et leur dire de ne pas le sortir avant la partie « demo3 »</a:t>
            </a:r>
          </a:p>
          <a:p>
            <a:pPr marL="171450" indent="-171450">
              <a:buFont typeface="Arial"/>
              <a:buChar char="•"/>
              <a:defRPr/>
            </a:pPr>
            <a:r>
              <a:rPr lang="fr-FR" dirty="0"/>
              <a:t>La chose que je trouve la plus intéressante dans cette séance est dans la partie Excel. Dans Exercice 2/</a:t>
            </a:r>
            <a:r>
              <a:rPr lang="fr-FR" dirty="0" err="1"/>
              <a:t>Demo</a:t>
            </a:r>
            <a:r>
              <a:rPr lang="fr-FR" dirty="0"/>
              <a:t> 3, j’avais l’intuition qu’augmenter progressivement le taux de recyclage alpha vers 100% causerait une croissance exponentielle du flux F12. L’inversion de la matrice A (dernière slide, celle avec son code Python) prouve que </a:t>
            </a:r>
            <a:r>
              <a:rPr lang="fr-FR" b="1" dirty="0"/>
              <a:t>le lien n’est pas exponentiel mais en 1/alpha</a:t>
            </a:r>
            <a:r>
              <a:rPr lang="fr-FR" dirty="0"/>
              <a:t> (enfin, en 1/(1-alpha) pour être rigoureux), mais qui conduit tout de même à un </a:t>
            </a:r>
            <a:r>
              <a:rPr lang="fr-FR" b="1" dirty="0"/>
              <a:t>flux F12 qui diverge vers l’infini</a:t>
            </a:r>
            <a:r>
              <a:rPr lang="fr-FR" dirty="0"/>
              <a:t>. (Notez que dans cet exercice, le modèle « force » une entrée F01 = D et qu’un taux de recyclage alpha = 100% impliquerait (si c’était possible) que le flux de sorte F20 s’annule car tout serait recyclé, d’où mon intuition (fausse) de croissance exponentielle).</a:t>
            </a:r>
            <a:endParaRPr dirty="0"/>
          </a:p>
          <a:p>
            <a:pPr marL="171450" indent="-171450">
              <a:buFont typeface="Arial"/>
              <a:buChar char="•"/>
              <a:defRPr/>
            </a:pPr>
            <a:r>
              <a:rPr lang="fr-FR" dirty="0"/>
              <a:t>Pour parler de l’hypothèse de régime stationnaire et de ses variations de stocks nulles sur un an, j’ai parlé du calcul des besoins du MRP : Entre le 1</a:t>
            </a:r>
            <a:r>
              <a:rPr lang="fr-FR" baseline="30000" dirty="0"/>
              <a:t>er</a:t>
            </a:r>
            <a:r>
              <a:rPr lang="fr-FR" dirty="0"/>
              <a:t> janvier 2023 et le 1</a:t>
            </a:r>
            <a:r>
              <a:rPr lang="fr-FR" baseline="30000" dirty="0"/>
              <a:t>er</a:t>
            </a:r>
            <a:r>
              <a:rPr lang="fr-FR" dirty="0"/>
              <a:t> janvier 2024, le stock fluctue mais on ne regarde pas le niveau à cette date mais uniquement sa variation qui est supposée nulle entre ces 2 dates. Par contre, le calcul du MRP – qui se fait aussi sur l’année – regarde les flux mois par mois, donc ajoute un indice t de période à toutes les variables pour, par exemple, faire du lissage de charge (on surproduit au printemps pour remplir les stocks, puis on vide les stocks pendant que les employées sont en vacances).</a:t>
            </a:r>
          </a:p>
          <a:p>
            <a:pPr marL="171450" marR="0" lvl="0" indent="-171450" algn="l" defTabSz="457200">
              <a:lnSpc>
                <a:spcPct val="100000"/>
              </a:lnSpc>
              <a:spcBef>
                <a:spcPts val="0"/>
              </a:spcBef>
              <a:spcAft>
                <a:spcPts val="0"/>
              </a:spcAft>
              <a:buClrTx/>
              <a:buSzTx/>
              <a:buFont typeface="Arial"/>
              <a:buChar char="•"/>
              <a:defRPr/>
            </a:pPr>
            <a:r>
              <a:rPr lang="fr-FR" b="1" dirty="0"/>
              <a:t>Les élèves auraient aimé 5 ou 10 minutes de plus sur Excel</a:t>
            </a:r>
            <a:r>
              <a:rPr lang="fr-FR" dirty="0"/>
              <a:t>. J’ai noté que j’ai fini ces slides à :</a:t>
            </a:r>
          </a:p>
          <a:p>
            <a:pPr marL="628650" lvl="1" indent="-171450">
              <a:buFont typeface="Arial"/>
              <a:buChar char="•"/>
              <a:defRPr/>
            </a:pPr>
            <a:r>
              <a:rPr lang="fr-FR" dirty="0"/>
              <a:t>8h40 pour la fin de la recopie de l’exo de la slide 10 par les élèves (=8h40 est l’heure du passage à la slide 11)</a:t>
            </a:r>
            <a:endParaRPr dirty="0"/>
          </a:p>
          <a:p>
            <a:pPr marL="628650" lvl="1" indent="-171450">
              <a:buFont typeface="Arial"/>
              <a:buChar char="•"/>
              <a:defRPr/>
            </a:pPr>
            <a:r>
              <a:rPr lang="fr-FR" dirty="0"/>
              <a:t>Fin exo 1 à 9h10</a:t>
            </a:r>
            <a:endParaRPr dirty="0"/>
          </a:p>
          <a:p>
            <a:pPr marL="628650" lvl="1" indent="-171450">
              <a:buFont typeface="Arial"/>
              <a:buChar char="•"/>
              <a:defRPr/>
            </a:pPr>
            <a:r>
              <a:rPr lang="fr-FR" dirty="0"/>
              <a:t>Exo slide 18 fini à 9h34</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a:t>
            </a:fld>
            <a:endParaRPr lang="fr-FR"/>
          </a:p>
        </p:txBody>
      </p:sp>
    </p:spTree>
    <p:extLst>
      <p:ext uri="{BB962C8B-B14F-4D97-AF65-F5344CB8AC3E}">
        <p14:creationId xmlns:p14="http://schemas.microsoft.com/office/powerpoint/2010/main" val="22715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#paramètres et #mesures, mais il me semble que, dans la vraie vie, les paramètres sont eux-aussi obtenus par mesure. En fait, #mesures signifie pour lui « mesures de flux » (par ex., en kg/an) alors que #paramètres voudrait dire « mesure de taux » (d’efficacité ou de recyclage) donc en %.</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11</a:t>
            </a:fld>
            <a:endParaRPr lang="fr-FR"/>
          </a:p>
        </p:txBody>
      </p:sp>
    </p:spTree>
    <p:extLst>
      <p:ext uri="{BB962C8B-B14F-4D97-AF65-F5344CB8AC3E}">
        <p14:creationId xmlns:p14="http://schemas.microsoft.com/office/powerpoint/2010/main" val="148827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dirty="0"/>
              <a:t>Il me semble important d’insister sur la justification de cette hypothèse de régime permanent.</a:t>
            </a:r>
          </a:p>
          <a:p>
            <a:pPr marL="0" marR="0" lvl="0" indent="0" algn="l" defTabSz="457200">
              <a:lnSpc>
                <a:spcPct val="100000"/>
              </a:lnSpc>
              <a:spcBef>
                <a:spcPts val="0"/>
              </a:spcBef>
              <a:spcAft>
                <a:spcPts val="0"/>
              </a:spcAft>
              <a:buClrTx/>
              <a:buSzTx/>
              <a:buFontTx/>
              <a:buNone/>
              <a:defRPr/>
            </a:pPr>
            <a:endParaRPr lang="fr-FR" dirty="0"/>
          </a:p>
          <a:p>
            <a:pPr marL="0" marR="0" lvl="0" indent="0" algn="l" defTabSz="457200">
              <a:lnSpc>
                <a:spcPct val="100000"/>
              </a:lnSpc>
              <a:spcBef>
                <a:spcPts val="0"/>
              </a:spcBef>
              <a:spcAft>
                <a:spcPts val="0"/>
              </a:spcAft>
              <a:buClrTx/>
              <a:buSzTx/>
              <a:buFontTx/>
              <a:buNone/>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12</a:t>
            </a:fld>
            <a:endParaRPr lang="fr-FR"/>
          </a:p>
        </p:txBody>
      </p:sp>
    </p:spTree>
    <p:extLst>
      <p:ext uri="{BB962C8B-B14F-4D97-AF65-F5344CB8AC3E}">
        <p14:creationId xmlns:p14="http://schemas.microsoft.com/office/powerpoint/2010/main" val="41593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14</a:t>
            </a:fld>
            <a:endParaRPr lang="fr-FR"/>
          </a:p>
        </p:txBody>
      </p:sp>
    </p:spTree>
    <p:extLst>
      <p:ext uri="{BB962C8B-B14F-4D97-AF65-F5344CB8AC3E}">
        <p14:creationId xmlns:p14="http://schemas.microsoft.com/office/powerpoint/2010/main" val="41487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15</a:t>
            </a:fld>
            <a:endParaRPr lang="fr-FR"/>
          </a:p>
        </p:txBody>
      </p:sp>
    </p:spTree>
    <p:extLst>
      <p:ext uri="{BB962C8B-B14F-4D97-AF65-F5344CB8AC3E}">
        <p14:creationId xmlns:p14="http://schemas.microsoft.com/office/powerpoint/2010/main" val="66668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endParaRPr dirty="0"/>
          </a:p>
          <a:p>
            <a:pPr>
              <a:defRPr/>
            </a:pPr>
            <a:endParaRPr lang="fr-FR" dirty="0"/>
          </a:p>
          <a:p>
            <a:pPr>
              <a:defRPr/>
            </a:pPr>
            <a:r>
              <a:rPr lang="fr-FR" dirty="0"/>
              <a:t>Remarque : Pas de stock car l’électricité se stocke très mal (donc pas besoin d’invoquer l’hypothèse de régime permanent, l’énergie</a:t>
            </a:r>
            <a:r>
              <a:rPr lang="fr-FR" baseline="0" dirty="0"/>
              <a:t> est juste perdue.</a:t>
            </a:r>
            <a:r>
              <a:rPr lang="fr-FR" dirty="0"/>
              <a:t>)</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16</a:t>
            </a:fld>
            <a:endParaRPr lang="fr-FR"/>
          </a:p>
        </p:txBody>
      </p:sp>
    </p:spTree>
    <p:extLst>
      <p:ext uri="{BB962C8B-B14F-4D97-AF65-F5344CB8AC3E}">
        <p14:creationId xmlns:p14="http://schemas.microsoft.com/office/powerpoint/2010/main" val="361271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mesures et paramètres, mais cet exemple montre que c’est la même chose, ou du moins des choses très proches (on doit pouvoir estimer alpha autrement que par mesure, mais ça me semble du doigt mouillé, voire un vœux qui n’a aucune raison de se réaliser).</a:t>
            </a:r>
            <a:endParaRPr/>
          </a:p>
          <a:p>
            <a:pPr>
              <a:defRPr/>
            </a:pPr>
            <a:endParaRPr lang="fr-FR"/>
          </a:p>
          <a:p>
            <a:pPr>
              <a:defRPr/>
            </a:pPr>
            <a:r>
              <a:rPr lang="fr-FR"/>
              <a:t>Rappeler que cette slide est l’équation en rouge de la slide 11.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17</a:t>
            </a:fld>
            <a:endParaRPr lang="fr-FR"/>
          </a:p>
        </p:txBody>
      </p:sp>
    </p:spTree>
    <p:extLst>
      <p:ext uri="{BB962C8B-B14F-4D97-AF65-F5344CB8AC3E}">
        <p14:creationId xmlns:p14="http://schemas.microsoft.com/office/powerpoint/2010/main" val="409373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19</a:t>
            </a:fld>
            <a:endParaRPr lang="fr-FR"/>
          </a:p>
        </p:txBody>
      </p:sp>
    </p:spTree>
    <p:extLst>
      <p:ext uri="{BB962C8B-B14F-4D97-AF65-F5344CB8AC3E}">
        <p14:creationId xmlns:p14="http://schemas.microsoft.com/office/powerpoint/2010/main" val="40221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20</a:t>
            </a:fld>
            <a:endParaRPr lang="fr-FR"/>
          </a:p>
        </p:txBody>
      </p:sp>
    </p:spTree>
    <p:extLst>
      <p:ext uri="{BB962C8B-B14F-4D97-AF65-F5344CB8AC3E}">
        <p14:creationId xmlns:p14="http://schemas.microsoft.com/office/powerpoint/2010/main" val="11810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dirty="0"/>
              <a:t>La vidéo </a:t>
            </a:r>
            <a:r>
              <a:rPr lang="fr-FR" sz="1200" dirty="0"/>
              <a:t>[S. </a:t>
            </a:r>
            <a:r>
              <a:rPr lang="fr-FR" sz="1200" dirty="0" err="1"/>
              <a:t>Pauliuk</a:t>
            </a:r>
            <a:r>
              <a:rPr lang="fr-FR" sz="1200" dirty="0"/>
              <a:t>, « </a:t>
            </a:r>
            <a:r>
              <a:rPr lang="fr-FR" sz="1200" dirty="0" err="1"/>
              <a:t>IEooc</a:t>
            </a:r>
            <a:r>
              <a:rPr lang="fr-FR" sz="1200" dirty="0"/>
              <a:t> Methods2 Lecture1: MFA system </a:t>
            </a:r>
            <a:r>
              <a:rPr lang="fr-FR" sz="1200" dirty="0" err="1"/>
              <a:t>models</a:t>
            </a:r>
            <a:r>
              <a:rPr lang="fr-FR" sz="1200" dirty="0"/>
              <a:t> and </a:t>
            </a:r>
            <a:r>
              <a:rPr lang="fr-FR" sz="1200" dirty="0" err="1"/>
              <a:t>their</a:t>
            </a:r>
            <a:r>
              <a:rPr lang="fr-FR" sz="1200" dirty="0"/>
              <a:t> </a:t>
            </a:r>
            <a:r>
              <a:rPr lang="fr-FR" sz="1200" dirty="0" err="1"/>
              <a:t>analytical</a:t>
            </a:r>
            <a:r>
              <a:rPr lang="fr-FR" sz="1200" dirty="0"/>
              <a:t> and </a:t>
            </a:r>
            <a:r>
              <a:rPr lang="fr-FR" sz="1200" dirty="0" err="1"/>
              <a:t>numerical</a:t>
            </a:r>
            <a:r>
              <a:rPr lang="fr-FR" sz="1200" dirty="0"/>
              <a:t> solution », </a:t>
            </a:r>
            <a:r>
              <a:rPr lang="fr-FR" sz="1200" u="sng" dirty="0">
                <a:hlinkClick r:id="rId3" tooltip="https://youtu.be/562-lBuoF1Q"/>
              </a:rPr>
              <a:t>https://youtu.be/562-lBuoF1Q</a:t>
            </a:r>
            <a:r>
              <a:rPr lang="fr-FR" sz="1200" dirty="0"/>
              <a:t>, d’après Daniel B. Müller de NTNU] parle de ce problème, mais ne le résout pas.</a:t>
            </a:r>
            <a:endParaRPr dirty="0"/>
          </a:p>
          <a:p>
            <a:pPr marL="0" lvl="1" algn="l">
              <a:defRPr/>
            </a:pPr>
            <a:r>
              <a:rPr lang="fr-FR" sz="1200" dirty="0"/>
              <a:t>Donc ma réponse peut être FAUSSE, car personne ne l’a vérifiée.</a:t>
            </a:r>
            <a:endParaRPr dirty="0"/>
          </a:p>
          <a:p>
            <a:pPr marL="0" lvl="1" algn="l">
              <a:defRPr/>
            </a:pPr>
            <a:endParaRPr lang="fr-FR" sz="1200" dirty="0"/>
          </a:p>
          <a:p>
            <a:pPr marL="0" lvl="1" algn="l">
              <a:defRPr/>
            </a:pPr>
            <a:r>
              <a:rPr lang="fr-FR" sz="1200" dirty="0"/>
              <a:t>Si il faut meubler, on peut faire remarquer que la suite F</a:t>
            </a:r>
            <a:r>
              <a:rPr lang="fr-FR" sz="1200" baseline="-25000" dirty="0"/>
              <a:t>12</a:t>
            </a:r>
            <a:r>
              <a:rPr lang="fr-FR" sz="1200" dirty="0"/>
              <a:t>(t</a:t>
            </a:r>
            <a:r>
              <a:rPr lang="fr-FR" sz="1200" baseline="-25000" dirty="0"/>
              <a:t>i</a:t>
            </a:r>
            <a:r>
              <a:rPr lang="fr-FR" sz="1200" dirty="0"/>
              <a:t>) semble diverger si </a:t>
            </a:r>
            <a:r>
              <a:rPr lang="el-GR" dirty="0"/>
              <a:t>α</a:t>
            </a:r>
            <a:r>
              <a:rPr lang="fr-FR" dirty="0"/>
              <a:t> &gt;</a:t>
            </a:r>
            <a:r>
              <a:rPr lang="fr-FR" sz="1200" dirty="0"/>
              <a:t> 50% (ce qui n’est pas le cas), et de vérifier si c’est vrai</a:t>
            </a:r>
            <a:endParaRPr dirty="0"/>
          </a:p>
          <a:p>
            <a:pPr marL="0" lvl="1" algn="l">
              <a:defRPr/>
            </a:pPr>
            <a:r>
              <a:rPr lang="fr-FR" sz="1200" dirty="0"/>
              <a:t>F</a:t>
            </a:r>
            <a:r>
              <a:rPr lang="fr-FR" sz="1200" baseline="-25000" dirty="0"/>
              <a:t>12</a:t>
            </a:r>
            <a:r>
              <a:rPr lang="fr-FR" sz="1200" dirty="0"/>
              <a:t>(t</a:t>
            </a:r>
            <a:r>
              <a:rPr lang="fr-FR" sz="1200" baseline="-25000" dirty="0"/>
              <a:t>0</a:t>
            </a:r>
            <a:r>
              <a:rPr lang="fr-FR" sz="1200" dirty="0"/>
              <a:t>) = 1000</a:t>
            </a:r>
            <a:endParaRPr dirty="0"/>
          </a:p>
          <a:p>
            <a:pPr marL="0" lvl="1" algn="l">
              <a:defRPr/>
            </a:pPr>
            <a:r>
              <a:rPr lang="fr-FR" sz="1200" dirty="0"/>
              <a:t>F</a:t>
            </a:r>
            <a:r>
              <a:rPr lang="fr-FR" sz="1200" baseline="-25000" dirty="0"/>
              <a:t>12</a:t>
            </a:r>
            <a:r>
              <a:rPr lang="fr-FR" sz="1200" dirty="0"/>
              <a:t>(t</a:t>
            </a:r>
            <a:r>
              <a:rPr lang="fr-FR" sz="1200" baseline="-25000" dirty="0"/>
              <a:t>1</a:t>
            </a:r>
            <a:r>
              <a:rPr lang="fr-FR" sz="1200" dirty="0"/>
              <a:t>) = 1000 + F</a:t>
            </a:r>
            <a:r>
              <a:rPr lang="fr-FR" sz="1200" baseline="-25000" dirty="0"/>
              <a:t>12</a:t>
            </a:r>
            <a:r>
              <a:rPr lang="fr-FR" sz="1200" dirty="0"/>
              <a:t>(t</a:t>
            </a:r>
            <a:r>
              <a:rPr lang="fr-FR" sz="1200" baseline="-25000" dirty="0"/>
              <a:t>0</a:t>
            </a:r>
            <a:r>
              <a:rPr lang="fr-FR" sz="1200" dirty="0"/>
              <a:t>)*</a:t>
            </a:r>
            <a:r>
              <a:rPr lang="el-GR" dirty="0"/>
              <a:t>α</a:t>
            </a:r>
            <a:r>
              <a:rPr lang="fr-FR" sz="1200" dirty="0"/>
              <a:t> = 1000 + 1000</a:t>
            </a:r>
            <a:r>
              <a:rPr lang="el-GR" dirty="0"/>
              <a:t>α</a:t>
            </a:r>
            <a:endParaRPr lang="fr-FR" dirty="0"/>
          </a:p>
          <a:p>
            <a:pPr marL="0" lvl="1" algn="l">
              <a:defRPr/>
            </a:pPr>
            <a:r>
              <a:rPr lang="fr-FR" sz="1200" dirty="0"/>
              <a:t>F</a:t>
            </a:r>
            <a:r>
              <a:rPr lang="fr-FR" sz="1200" baseline="-25000" dirty="0"/>
              <a:t>12</a:t>
            </a:r>
            <a:r>
              <a:rPr lang="fr-FR" sz="1200" dirty="0"/>
              <a:t>(t</a:t>
            </a:r>
            <a:r>
              <a:rPr lang="fr-FR" sz="1200" baseline="-25000" dirty="0"/>
              <a:t>2</a:t>
            </a:r>
            <a:r>
              <a:rPr lang="fr-FR" sz="1200" dirty="0"/>
              <a:t>) = 1000 + F</a:t>
            </a:r>
            <a:r>
              <a:rPr lang="fr-FR" sz="1200" baseline="-25000" dirty="0"/>
              <a:t>12</a:t>
            </a:r>
            <a:r>
              <a:rPr lang="fr-FR" sz="1200" dirty="0"/>
              <a:t>(t</a:t>
            </a:r>
            <a:r>
              <a:rPr lang="fr-FR" sz="1200" baseline="-25000" dirty="0"/>
              <a:t>1</a:t>
            </a:r>
            <a:r>
              <a:rPr lang="fr-FR" sz="1200" dirty="0"/>
              <a:t>)*</a:t>
            </a:r>
            <a:r>
              <a:rPr lang="el-GR" dirty="0"/>
              <a:t>α</a:t>
            </a:r>
            <a:r>
              <a:rPr lang="fr-FR" sz="1200" dirty="0"/>
              <a:t> = 1000 + 1000</a:t>
            </a:r>
            <a:r>
              <a:rPr lang="el-GR" dirty="0"/>
              <a:t>α</a:t>
            </a:r>
            <a:r>
              <a:rPr lang="fr-FR" dirty="0"/>
              <a:t>² + 1000</a:t>
            </a:r>
            <a:r>
              <a:rPr lang="el-GR" dirty="0"/>
              <a:t>α</a:t>
            </a:r>
            <a:r>
              <a:rPr lang="fr-FR" dirty="0"/>
              <a:t>^3</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(t</a:t>
            </a:r>
            <a:r>
              <a:rPr lang="fr-FR" sz="1200" baseline="-25000" dirty="0"/>
              <a:t>3</a:t>
            </a:r>
            <a:r>
              <a:rPr lang="fr-FR" sz="1200" dirty="0"/>
              <a:t>) = 1000 + F</a:t>
            </a:r>
            <a:r>
              <a:rPr lang="fr-FR" sz="1200" baseline="-25000" dirty="0"/>
              <a:t>12</a:t>
            </a:r>
            <a:r>
              <a:rPr lang="fr-FR" sz="1200" dirty="0"/>
              <a:t>(t</a:t>
            </a:r>
            <a:r>
              <a:rPr lang="fr-FR" sz="1200" baseline="-25000" dirty="0"/>
              <a:t>2</a:t>
            </a:r>
            <a:r>
              <a:rPr lang="fr-FR" sz="1200" dirty="0"/>
              <a:t>)*</a:t>
            </a:r>
            <a:r>
              <a:rPr lang="el-GR" dirty="0"/>
              <a:t>α</a:t>
            </a:r>
            <a:r>
              <a:rPr lang="fr-FR" sz="1200" dirty="0"/>
              <a:t> = 1000 + 1000</a:t>
            </a:r>
            <a:r>
              <a:rPr lang="el-GR" dirty="0"/>
              <a:t>α</a:t>
            </a:r>
            <a:r>
              <a:rPr lang="fr-FR" dirty="0"/>
              <a:t>² + 1000</a:t>
            </a:r>
            <a:r>
              <a:rPr lang="el-GR" dirty="0"/>
              <a:t>α</a:t>
            </a:r>
            <a:r>
              <a:rPr lang="fr-FR" dirty="0"/>
              <a:t>^3 + </a:t>
            </a:r>
            <a:r>
              <a:rPr lang="fr-FR" sz="1200" dirty="0"/>
              <a:t>10000</a:t>
            </a:r>
            <a:r>
              <a:rPr lang="el-GR" dirty="0"/>
              <a:t>α</a:t>
            </a:r>
            <a:r>
              <a:rPr lang="fr-FR" dirty="0"/>
              <a:t>^4</a:t>
            </a:r>
            <a:endParaRPr dirty="0"/>
          </a:p>
          <a:p>
            <a:pPr marL="0" marR="0" lvl="1" indent="0" algn="l" defTabSz="457200">
              <a:lnSpc>
                <a:spcPct val="100000"/>
              </a:lnSpc>
              <a:spcBef>
                <a:spcPts val="0"/>
              </a:spcBef>
              <a:spcAft>
                <a:spcPts val="0"/>
              </a:spcAft>
              <a:buClrTx/>
              <a:buSzTx/>
              <a:buFontTx/>
              <a:buNone/>
              <a:defRPr/>
            </a:pPr>
            <a:r>
              <a:rPr lang="fr-FR" dirty="0"/>
              <a:t>…</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a:t>
            </a:r>
            <a:r>
              <a:rPr lang="fr-FR" sz="1200" dirty="0" err="1"/>
              <a:t>t</a:t>
            </a:r>
            <a:r>
              <a:rPr lang="fr-FR" sz="1200" baseline="-25000" dirty="0" err="1"/>
              <a:t>n</a:t>
            </a:r>
            <a:r>
              <a:rPr lang="fr-FR" sz="1200" dirty="0"/>
              <a:t>)</a:t>
            </a:r>
            <a:r>
              <a:rPr lang="fr-FR" dirty="0"/>
              <a:t> = </a:t>
            </a:r>
            <a:r>
              <a:rPr lang="fr-FR" sz="1200" dirty="0"/>
              <a:t>1000 + 1000</a:t>
            </a:r>
            <a:r>
              <a:rPr lang="el-GR" dirty="0"/>
              <a:t>α</a:t>
            </a:r>
            <a:r>
              <a:rPr lang="fr-FR" dirty="0"/>
              <a:t>² + 1000</a:t>
            </a:r>
            <a:r>
              <a:rPr lang="el-GR" dirty="0"/>
              <a:t>α</a:t>
            </a:r>
            <a:r>
              <a:rPr lang="fr-FR" dirty="0"/>
              <a:t>^3 + </a:t>
            </a:r>
            <a:r>
              <a:rPr lang="fr-FR" sz="1200" dirty="0"/>
              <a:t>10000</a:t>
            </a:r>
            <a:r>
              <a:rPr lang="el-GR" dirty="0"/>
              <a:t>α</a:t>
            </a:r>
            <a:r>
              <a:rPr lang="fr-FR" dirty="0"/>
              <a:t>^4 + … + </a:t>
            </a:r>
            <a:r>
              <a:rPr lang="fr-FR" sz="1200" dirty="0"/>
              <a:t>10000</a:t>
            </a:r>
            <a:r>
              <a:rPr lang="el-GR" dirty="0"/>
              <a:t>α</a:t>
            </a:r>
            <a:r>
              <a:rPr lang="fr-FR" dirty="0"/>
              <a:t>^n = 1000 * sigma(de i=1 à i=n) </a:t>
            </a:r>
            <a:r>
              <a:rPr lang="el-GR" dirty="0"/>
              <a:t>α</a:t>
            </a:r>
            <a:r>
              <a:rPr lang="fr-FR" dirty="0"/>
              <a:t>^n = (somme des termes de la suite géométrique de raison </a:t>
            </a:r>
            <a:r>
              <a:rPr lang="el-GR" dirty="0"/>
              <a:t>α</a:t>
            </a:r>
            <a:r>
              <a:rPr lang="fr-FR" dirty="0"/>
              <a:t>) = 1000 * [ 1 - </a:t>
            </a:r>
            <a:r>
              <a:rPr lang="el-GR" dirty="0"/>
              <a:t>α</a:t>
            </a:r>
            <a:r>
              <a:rPr lang="fr-FR" dirty="0"/>
              <a:t>^(n+1) ] / [ 1-</a:t>
            </a:r>
            <a:r>
              <a:rPr lang="el-GR" dirty="0"/>
              <a:t>α</a:t>
            </a:r>
            <a:r>
              <a:rPr lang="fr-FR" dirty="0"/>
              <a:t> ]</a:t>
            </a:r>
            <a:endParaRPr dirty="0"/>
          </a:p>
          <a:p>
            <a:pPr marL="0" marR="0" lvl="1" indent="0" algn="l" defTabSz="457200">
              <a:lnSpc>
                <a:spcPct val="100000"/>
              </a:lnSpc>
              <a:spcBef>
                <a:spcPts val="0"/>
              </a:spcBef>
              <a:spcAft>
                <a:spcPts val="0"/>
              </a:spcAft>
              <a:buClrTx/>
              <a:buSzTx/>
              <a:buFontTx/>
              <a:buNone/>
              <a:defRPr/>
            </a:pPr>
            <a:r>
              <a:rPr lang="fr-FR" dirty="0"/>
              <a:t>Ensuite, limite(n -&gt; +∞) </a:t>
            </a:r>
            <a:r>
              <a:rPr lang="fr-FR" sz="1200" dirty="0"/>
              <a:t>F</a:t>
            </a:r>
            <a:r>
              <a:rPr lang="fr-FR" sz="1200" baseline="-25000" dirty="0"/>
              <a:t>12</a:t>
            </a:r>
            <a:r>
              <a:rPr lang="fr-FR" sz="1200" dirty="0"/>
              <a:t>(</a:t>
            </a:r>
            <a:r>
              <a:rPr lang="fr-FR" sz="1200" dirty="0" err="1"/>
              <a:t>t</a:t>
            </a:r>
            <a:r>
              <a:rPr lang="fr-FR" sz="1200" baseline="-25000" dirty="0" err="1"/>
              <a:t>n</a:t>
            </a:r>
            <a:r>
              <a:rPr lang="fr-FR" sz="1200" dirty="0"/>
              <a:t>) = 1000 / (</a:t>
            </a:r>
            <a:r>
              <a:rPr lang="fr-FR" dirty="0"/>
              <a:t>1-</a:t>
            </a:r>
            <a:r>
              <a:rPr lang="el-GR" dirty="0"/>
              <a:t>α</a:t>
            </a:r>
            <a:r>
              <a:rPr lang="fr-FR" sz="1200" dirty="0"/>
              <a:t> ) car </a:t>
            </a:r>
            <a:r>
              <a:rPr lang="el-GR" dirty="0"/>
              <a:t>α</a:t>
            </a:r>
            <a:r>
              <a:rPr lang="fr-FR" dirty="0"/>
              <a:t>^(n+1) tend vers zéro du fait que </a:t>
            </a:r>
            <a:r>
              <a:rPr lang="el-GR" dirty="0"/>
              <a:t>α</a:t>
            </a:r>
            <a:r>
              <a:rPr lang="fr-FR" dirty="0"/>
              <a:t> &lt; 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21</a:t>
            </a:fld>
            <a:endParaRPr lang="fr-FR"/>
          </a:p>
        </p:txBody>
      </p:sp>
    </p:spTree>
    <p:extLst>
      <p:ext uri="{BB962C8B-B14F-4D97-AF65-F5344CB8AC3E}">
        <p14:creationId xmlns:p14="http://schemas.microsoft.com/office/powerpoint/2010/main" val="153359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pPr>
                <a:defRPr/>
              </a:pPr>
              <a:t>22</a:t>
            </a:fld>
            <a:endParaRPr lang="fr-FR"/>
          </a:p>
        </p:txBody>
      </p:sp>
    </p:spTree>
    <p:extLst>
      <p:ext uri="{BB962C8B-B14F-4D97-AF65-F5344CB8AC3E}">
        <p14:creationId xmlns:p14="http://schemas.microsoft.com/office/powerpoint/2010/main" val="90370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L’idée est non seulement de montrer ce transparent maintenant, mais de revenir dessus en présentant les transparents suivants pour rendre visuel la comparaison entre ACV et MFA.</a:t>
            </a:r>
            <a:endParaRPr/>
          </a:p>
          <a:p>
            <a:pPr>
              <a:defRPr/>
            </a:pPr>
            <a:endParaRPr lang="fr-FR"/>
          </a:p>
          <a:p>
            <a:pPr>
              <a:defRPr/>
            </a:pPr>
            <a:r>
              <a:rPr lang="fr-FR"/>
              <a:t>Remarque : les flèches de cette MFA sont clairment monoflux pour coller à ce qui sera vu aujourd’hui, mais on peut remplacer chaque flux scalaire par un flux vectoriel.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a:t>
            </a:fld>
            <a:endParaRPr lang="fr-FR"/>
          </a:p>
        </p:txBody>
      </p:sp>
    </p:spTree>
    <p:extLst>
      <p:ext uri="{BB962C8B-B14F-4D97-AF65-F5344CB8AC3E}">
        <p14:creationId xmlns:p14="http://schemas.microsoft.com/office/powerpoint/2010/main" val="3974405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pPr>
                <a:defRPr/>
              </a:pPr>
              <a:t>23</a:t>
            </a:fld>
            <a:endParaRPr lang="fr-FR"/>
          </a:p>
        </p:txBody>
      </p:sp>
    </p:spTree>
    <p:extLst>
      <p:ext uri="{BB962C8B-B14F-4D97-AF65-F5344CB8AC3E}">
        <p14:creationId xmlns:p14="http://schemas.microsoft.com/office/powerpoint/2010/main" val="61250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La seule chose que je vois à dire ici est que les alpha aux dénominateurs expliquent les asymptotes vues numériquement dans Excel.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24</a:t>
            </a:fld>
            <a:endParaRPr lang="fr-FR"/>
          </a:p>
        </p:txBody>
      </p:sp>
    </p:spTree>
    <p:extLst>
      <p:ext uri="{BB962C8B-B14F-4D97-AF65-F5344CB8AC3E}">
        <p14:creationId xmlns:p14="http://schemas.microsoft.com/office/powerpoint/2010/main" val="266230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92500" lnSpcReduction="2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pPr>
                <a:defRPr/>
              </a:pPr>
              <a:t>25</a:t>
            </a:fld>
            <a:endParaRPr lang="fr-FR"/>
          </a:p>
        </p:txBody>
      </p:sp>
    </p:spTree>
    <p:extLst>
      <p:ext uri="{BB962C8B-B14F-4D97-AF65-F5344CB8AC3E}">
        <p14:creationId xmlns:p14="http://schemas.microsoft.com/office/powerpoint/2010/main" val="398758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26</a:t>
            </a:fld>
            <a:endParaRPr lang="fr-FR"/>
          </a:p>
        </p:txBody>
      </p:sp>
    </p:spTree>
    <p:extLst>
      <p:ext uri="{BB962C8B-B14F-4D97-AF65-F5344CB8AC3E}">
        <p14:creationId xmlns:p14="http://schemas.microsoft.com/office/powerpoint/2010/main" val="338881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dernière sous-puce a été une surprise pour moi (Thierry) : Je n’avais d’abord pas pensé à un lien non-linéaire (car je n’y avais pas réfléchi), puis j’ai cru que ce lien était exponentiel, puis la toute dernière slide (Inverse de la matrice A à côté du code Python pour la trouver) m’a montré la relation inversement proportionnelle au taux de recyclage.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27</a:t>
            </a:fld>
            <a:endParaRPr lang="fr-FR"/>
          </a:p>
        </p:txBody>
      </p:sp>
    </p:spTree>
    <p:extLst>
      <p:ext uri="{BB962C8B-B14F-4D97-AF65-F5344CB8AC3E}">
        <p14:creationId xmlns:p14="http://schemas.microsoft.com/office/powerpoint/2010/main" val="322307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0	0	0	0	0	0	0</a:t>
            </a:r>
            <a:endParaRPr/>
          </a:p>
          <a:p>
            <a:pPr>
              <a:defRPr/>
            </a:pPr>
            <a:r>
              <a:rPr lang="fr-FR"/>
              <a:t>0	1	0	0	0	0	0	0</a:t>
            </a:r>
            <a:endParaRPr/>
          </a:p>
          <a:p>
            <a:pPr>
              <a:defRPr/>
            </a:pPr>
            <a:r>
              <a:rPr lang="fr-FR"/>
              <a:t>0	0	1	0	0	0	0	0</a:t>
            </a:r>
            <a:endParaRPr/>
          </a:p>
          <a:p>
            <a:pPr>
              <a:defRPr/>
            </a:pPr>
            <a:r>
              <a:rPr lang="fr-FR"/>
              <a:t>0	0	0	1	0	0	0	0</a:t>
            </a:r>
            <a:endParaRPr/>
          </a:p>
          <a:p>
            <a:pPr>
              <a:defRPr/>
            </a:pPr>
            <a:r>
              <a:rPr lang="fr-FR"/>
              <a:t>0	0	0	0	1	0	0	0</a:t>
            </a:r>
            <a:endParaRPr/>
          </a:p>
          <a:p>
            <a:pPr>
              <a:defRPr/>
            </a:pPr>
            <a:r>
              <a:rPr lang="fr-FR"/>
              <a:t>0	0	0	0	0	alpha	-1	0</a:t>
            </a:r>
            <a:endParaRPr/>
          </a:p>
          <a:p>
            <a:pPr>
              <a:defRPr/>
            </a:pPr>
            <a:r>
              <a:rPr lang="fr-FR"/>
              <a:t>0	0	0	0	-1	1	-1	0</a:t>
            </a:r>
            <a:endParaRPr/>
          </a:p>
          <a:p>
            <a:pPr>
              <a:defRPr/>
            </a:pPr>
            <a:r>
              <a:rPr lang="fr-FR"/>
              <a:t>0	0	0	0	0	-1	1	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28</a:t>
            </a:fld>
            <a:endParaRPr lang="fr-FR"/>
          </a:p>
        </p:txBody>
      </p:sp>
    </p:spTree>
    <p:extLst>
      <p:ext uri="{BB962C8B-B14F-4D97-AF65-F5344CB8AC3E}">
        <p14:creationId xmlns:p14="http://schemas.microsoft.com/office/powerpoint/2010/main" val="135942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A</a:t>
            </a:r>
            <a:r>
              <a:rPr lang="fr-FR" baseline="0" dirty="0" smtClean="0"/>
              <a:t> dire aux élèves :</a:t>
            </a:r>
          </a:p>
          <a:p>
            <a:pPr marL="171450" indent="-171450">
              <a:buFontTx/>
              <a:buChar char="-"/>
            </a:pPr>
            <a:r>
              <a:rPr lang="fr-FR" baseline="0" dirty="0" smtClean="0"/>
              <a:t>Changement par rapport à 23-24 : Ajout de la ligne "Ce que vous retenez mais est moins le point ici : C’est un exercice de PLNE" =&gt; Les élèves ratent le message sur la réconciliation de données, alors que le remplacement de l'erreur quadratique par une erreur linéaire, puis sa linéarisation n'est que pour justifier la manipulation de la réconciliation de données (mais sans partir de zéro qui prendrait plus de temps).</a:t>
            </a:r>
          </a:p>
          <a:p>
            <a:pPr marL="171450" indent="-171450">
              <a:buFontTx/>
              <a:buChar char="-"/>
            </a:pPr>
            <a:r>
              <a:rPr lang="fr-FR" baseline="0" dirty="0" smtClean="0"/>
              <a:t>Rappel du modèle de la dernière fois =&gt; sa matrice d’équilibre des flux A correspond aux </a:t>
            </a:r>
            <a:r>
              <a:rPr lang="fr-FR" baseline="0" dirty="0" err="1" smtClean="0"/>
              <a:t>g</a:t>
            </a:r>
            <a:r>
              <a:rPr lang="fr-FR" baseline="-25000" dirty="0" err="1" smtClean="0"/>
              <a:t>k</a:t>
            </a:r>
            <a:r>
              <a:rPr lang="fr-FR" baseline="0" dirty="0" smtClean="0"/>
              <a:t>(</a:t>
            </a:r>
            <a:r>
              <a:rPr lang="fr-FR" baseline="0" dirty="0" err="1" smtClean="0"/>
              <a:t>x</a:t>
            </a:r>
            <a:r>
              <a:rPr lang="fr-FR" baseline="-25000" dirty="0" err="1" smtClean="0"/>
              <a:t>i</a:t>
            </a:r>
            <a:r>
              <a:rPr lang="fr-FR" baseline="0" dirty="0" err="1" smtClean="0"/>
              <a:t>,u</a:t>
            </a:r>
            <a:r>
              <a:rPr lang="fr-FR" baseline="-25000" dirty="0" err="1" smtClean="0"/>
              <a:t>j</a:t>
            </a:r>
            <a:r>
              <a:rPr lang="fr-FR" baseline="0" dirty="0" smtClean="0"/>
              <a:t>) QU’IL NE FAUT PAS TOUCHER DANS EXO6.</a:t>
            </a:r>
          </a:p>
          <a:p>
            <a:pPr marL="171450" indent="-171450">
              <a:buFontTx/>
              <a:buChar char="-"/>
            </a:pPr>
            <a:r>
              <a:rPr lang="fr-FR" baseline="0" dirty="0" smtClean="0"/>
              <a:t>Expliquer comment linéariser</a:t>
            </a:r>
          </a:p>
          <a:p>
            <a:pPr marL="628650" lvl="1" indent="-171450">
              <a:buFontTx/>
              <a:buChar char="-"/>
            </a:pPr>
            <a:r>
              <a:rPr lang="fr-FR" baseline="0" dirty="0" smtClean="0"/>
              <a:t>Slide manquante : Min |V| s.t. V in R </a:t>
            </a:r>
            <a:r>
              <a:rPr lang="fr-FR" baseline="0" dirty="0" smtClean="0">
                <a:sym typeface="Wingdings" panose="05000000000000000000" pitchFamily="2" charset="2"/>
              </a:rPr>
              <a:t> Min Z s.t. Z ≥ V, Z ≥ -V, V in R, Z in R+</a:t>
            </a:r>
            <a:endParaRPr lang="fr-FR" baseline="0" dirty="0" smtClean="0"/>
          </a:p>
          <a:p>
            <a:pPr marL="628650" lvl="1" indent="-171450">
              <a:buFontTx/>
              <a:buChar char="-"/>
            </a:pPr>
            <a:r>
              <a:rPr lang="fr-FR" baseline="0" dirty="0" smtClean="0"/>
              <a:t>Faire remarquer qu’il faut le faire pour chaque ligne de A (donc Z a 8 lignes, et la slide suivante a 2 colonnes de 8 lignes pour modéliser les contraintes de linéarisation)</a:t>
            </a:r>
          </a:p>
          <a:p>
            <a:pPr marL="171450" indent="-171450">
              <a:buFontTx/>
              <a:buChar char="-"/>
            </a:pPr>
            <a:r>
              <a:rPr lang="fr-FR" dirty="0" smtClean="0"/>
              <a:t>Rappeler que l’objectif est de corriger des erreurs de mesure</a:t>
            </a:r>
            <a:r>
              <a:rPr lang="fr-FR" baseline="0" dirty="0" smtClean="0"/>
              <a:t> par un modèle (l’exercice de linéarisation n’est qu’une traduction d’un modèle dans le langage RO le plus souvent utilisé en GI).</a:t>
            </a:r>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29</a:t>
            </a:fld>
            <a:endParaRPr lang="fr-FR"/>
          </a:p>
        </p:txBody>
      </p:sp>
    </p:spTree>
    <p:extLst>
      <p:ext uri="{BB962C8B-B14F-4D97-AF65-F5344CB8AC3E}">
        <p14:creationId xmlns:p14="http://schemas.microsoft.com/office/powerpoint/2010/main" val="52901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smtClean="0"/>
              <a:t>Il faut retirer A5 des variables de décision (sinon,</a:t>
            </a:r>
            <a:r>
              <a:rPr lang="fr-FR" baseline="0" dirty="0" smtClean="0"/>
              <a:t> problème quadratique), d’où le commentaire en bas de slide qui dit de l’optimiser à la main.</a:t>
            </a:r>
            <a:endParaRPr lang="fr-FR" dirty="0" smtClean="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30</a:t>
            </a:fld>
            <a:endParaRPr lang="fr-FR"/>
          </a:p>
        </p:txBody>
      </p:sp>
    </p:spTree>
    <p:extLst>
      <p:ext uri="{BB962C8B-B14F-4D97-AF65-F5344CB8AC3E}">
        <p14:creationId xmlns:p14="http://schemas.microsoft.com/office/powerpoint/2010/main" val="421632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smtClean="0"/>
              <a:t>Il faut retirer A5 des variables de décision (sinon,</a:t>
            </a:r>
            <a:r>
              <a:rPr lang="fr-FR" baseline="0" dirty="0" smtClean="0"/>
              <a:t> problème quadratique), d’où le commentaire en bas de slide qui dit de l’optimiser à la main.</a:t>
            </a:r>
            <a:endParaRPr lang="fr-FR" dirty="0" smtClean="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31</a:t>
            </a:fld>
            <a:endParaRPr lang="fr-FR"/>
          </a:p>
        </p:txBody>
      </p:sp>
    </p:spTree>
    <p:extLst>
      <p:ext uri="{BB962C8B-B14F-4D97-AF65-F5344CB8AC3E}">
        <p14:creationId xmlns:p14="http://schemas.microsoft.com/office/powerpoint/2010/main" val="89388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dirty="0" smtClean="0"/>
              <a:t>Données :</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Distances :</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Centre de lavage à Chabeuil (près</a:t>
            </a:r>
            <a:r>
              <a:rPr lang="fr-FR" baseline="0" dirty="0" smtClean="0"/>
              <a:t> de Valence)</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Entrepôt à Saint </a:t>
            </a:r>
            <a:r>
              <a:rPr lang="fr-FR" baseline="0" dirty="0" err="1" smtClean="0"/>
              <a:t>Priest</a:t>
            </a:r>
            <a:r>
              <a:rPr lang="fr-FR" baseline="0" dirty="0" smtClean="0"/>
              <a:t> (est lyonnais)</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Donc distance du flux F12 = 2*(Saint </a:t>
            </a:r>
            <a:r>
              <a:rPr lang="fr-FR" baseline="0" dirty="0" err="1" smtClean="0"/>
              <a:t>Priest</a:t>
            </a:r>
            <a:r>
              <a:rPr lang="fr-FR" baseline="0" dirty="0" smtClean="0"/>
              <a:t>-Lyon) = 2*15 = 30 km</a:t>
            </a:r>
            <a:br>
              <a:rPr lang="fr-FR" baseline="0" dirty="0" smtClean="0"/>
            </a:br>
            <a:r>
              <a:rPr lang="fr-FR" baseline="0" dirty="0" smtClean="0"/>
              <a:t>[« 2*  » car c’est un aller-retour </a:t>
            </a:r>
            <a:r>
              <a:rPr lang="fr-FR" baseline="0" dirty="0" err="1" smtClean="0"/>
              <a:t>StPriest</a:t>
            </a:r>
            <a:r>
              <a:rPr lang="fr-FR" baseline="0" dirty="0" smtClean="0"/>
              <a:t>-Lyon]</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t>Donc distance du flux F21 = 4*(Saint </a:t>
            </a:r>
            <a:r>
              <a:rPr lang="fr-FR" baseline="0" dirty="0" err="1" smtClean="0"/>
              <a:t>Priest</a:t>
            </a:r>
            <a:r>
              <a:rPr lang="fr-FR" baseline="0" dirty="0" smtClean="0"/>
              <a:t>-Chabeuil) = 4*111 = 444 km</a:t>
            </a:r>
            <a:br>
              <a:rPr lang="fr-FR" baseline="0" dirty="0" smtClean="0"/>
            </a:br>
            <a:r>
              <a:rPr lang="fr-FR" baseline="0" dirty="0" smtClean="0"/>
              <a:t>[« 4* » car on compte un aller-retour </a:t>
            </a:r>
            <a:r>
              <a:rPr lang="fr-FR" baseline="0" dirty="0" err="1" smtClean="0"/>
              <a:t>StPriest</a:t>
            </a:r>
            <a:r>
              <a:rPr lang="fr-FR" baseline="0" dirty="0" smtClean="0"/>
              <a:t>-Chabeuil plus la même distante pour approximer l’aller retour </a:t>
            </a:r>
            <a:r>
              <a:rPr lang="fr-FR" baseline="0" dirty="0" err="1" smtClean="0"/>
              <a:t>StPriest</a:t>
            </a:r>
            <a:r>
              <a:rPr lang="fr-FR" baseline="0" dirty="0" smtClean="0"/>
              <a:t>-brasserie (voire Chabreuil-brasserie-</a:t>
            </a:r>
            <a:r>
              <a:rPr lang="fr-FR" baseline="0" dirty="0" err="1" smtClean="0"/>
              <a:t>StPriest</a:t>
            </a:r>
            <a:r>
              <a:rPr lang="fr-FR" baseline="0" dirty="0" smtClean="0"/>
              <a:t>)]</a:t>
            </a:r>
            <a:endParaRPr lang="fr-FR" dirty="0" smtClean="0"/>
          </a:p>
          <a:p>
            <a:pPr marL="171450" indent="-171450">
              <a:buFont typeface="Arial" panose="020B0604020202020204" pitchFamily="34" charset="0"/>
              <a:buChar char="•"/>
            </a:pPr>
            <a:r>
              <a:rPr lang="fr-FR" dirty="0" smtClean="0"/>
              <a:t>CO2 : https://base-empreinte.ademe.fr/donnees/jeu-donnees &gt; Multi-indicateurs &gt; Fret – Routier</a:t>
            </a:r>
            <a:r>
              <a:rPr lang="fr-FR" baseline="0" dirty="0" smtClean="0"/>
              <a:t> &gt; Par catégorie &gt; Transport à température ambiante &gt; Flotte moyenne française et on trouve : </a:t>
            </a:r>
          </a:p>
          <a:p>
            <a:pPr marL="628650" lvl="1" indent="-171450">
              <a:buFont typeface="Arial" panose="020B0604020202020204" pitchFamily="34" charset="0"/>
              <a:buChar char="•"/>
            </a:pPr>
            <a:r>
              <a:rPr lang="fr-FR" dirty="0" smtClean="0"/>
              <a:t>Camion 7,5t : « Transport en camion </a:t>
            </a:r>
            <a:r>
              <a:rPr lang="fr-FR" b="1" dirty="0" smtClean="0"/>
              <a:t>7,5t</a:t>
            </a:r>
            <a:r>
              <a:rPr lang="fr-FR" dirty="0" smtClean="0"/>
              <a:t> (3t) France (dont parc, utilisation et infrastructure) (100%) [</a:t>
            </a:r>
            <a:r>
              <a:rPr lang="fr-FR" dirty="0" err="1" smtClean="0"/>
              <a:t>tkm</a:t>
            </a:r>
            <a:r>
              <a:rPr lang="fr-FR" dirty="0" smtClean="0"/>
              <a:t>], FR » : 0,145 </a:t>
            </a:r>
            <a:r>
              <a:rPr lang="fr-FR" sz="1200" b="0" i="0" dirty="0" smtClean="0">
                <a:solidFill>
                  <a:schemeClr val="tx1"/>
                </a:solidFill>
                <a:effectLst/>
                <a:latin typeface="+mn-lt"/>
                <a:ea typeface="+mn-ea"/>
                <a:cs typeface="+mn-cs"/>
              </a:rPr>
              <a:t>kg </a:t>
            </a:r>
            <a:r>
              <a:rPr lang="fr-FR" sz="1200" b="0" i="0" dirty="0" err="1" smtClean="0">
                <a:solidFill>
                  <a:schemeClr val="tx1"/>
                </a:solidFill>
                <a:effectLst/>
                <a:latin typeface="+mn-lt"/>
                <a:ea typeface="+mn-ea"/>
                <a:cs typeface="+mn-cs"/>
              </a:rPr>
              <a:t>éq</a:t>
            </a:r>
            <a:r>
              <a:rPr lang="fr-FR" sz="1200" b="0" i="0" dirty="0" smtClean="0">
                <a:solidFill>
                  <a:schemeClr val="tx1"/>
                </a:solidFill>
                <a:effectLst/>
                <a:latin typeface="+mn-lt"/>
                <a:ea typeface="+mn-ea"/>
                <a:cs typeface="+mn-cs"/>
              </a:rPr>
              <a:t>. CO2/t*km</a:t>
            </a:r>
            <a:br>
              <a:rPr lang="fr-FR" sz="1200" b="0" i="0" dirty="0" smtClean="0">
                <a:solidFill>
                  <a:schemeClr val="tx1"/>
                </a:solidFill>
                <a:effectLst/>
                <a:latin typeface="+mn-lt"/>
                <a:ea typeface="+mn-ea"/>
                <a:cs typeface="+mn-cs"/>
              </a:rPr>
            </a:br>
            <a:r>
              <a:rPr lang="fr-FR" sz="1200" b="0" i="0" dirty="0" smtClean="0">
                <a:solidFill>
                  <a:schemeClr val="tx1"/>
                </a:solidFill>
                <a:effectLst/>
                <a:latin typeface="+mn-lt"/>
                <a:ea typeface="+mn-ea"/>
                <a:cs typeface="+mn-cs"/>
              </a:rPr>
              <a:t>[« 100% » est le « use rate », mais je n’ai pas trouvé la</a:t>
            </a:r>
            <a:r>
              <a:rPr lang="fr-FR" sz="1200" b="0" i="0" baseline="0" dirty="0" smtClean="0">
                <a:solidFill>
                  <a:schemeClr val="tx1"/>
                </a:solidFill>
                <a:effectLst/>
                <a:latin typeface="+mn-lt"/>
                <a:ea typeface="+mn-ea"/>
                <a:cs typeface="+mn-cs"/>
              </a:rPr>
              <a:t> signification des deux tonnages, donc je suppose que le camion transporte la plus grosse valeur donnée (7,5t ou 40t) car ces valeurs sont aussi celles sur </a:t>
            </a:r>
            <a:r>
              <a:rPr lang="fr-FR" sz="1200" b="0" i="0" baseline="0" dirty="0" err="1" smtClean="0">
                <a:solidFill>
                  <a:schemeClr val="tx1"/>
                </a:solidFill>
                <a:effectLst/>
                <a:latin typeface="+mn-lt"/>
                <a:ea typeface="+mn-ea"/>
                <a:cs typeface="+mn-cs"/>
              </a:rPr>
              <a:t>cargopedia</a:t>
            </a:r>
            <a:r>
              <a:rPr lang="fr-FR" sz="1200" b="0" i="0" baseline="0" dirty="0" smtClean="0">
                <a:solidFill>
                  <a:schemeClr val="tx1"/>
                </a:solidFill>
                <a:effectLst/>
                <a:latin typeface="+mn-lt"/>
                <a:ea typeface="+mn-ea"/>
                <a:cs typeface="+mn-cs"/>
              </a:rPr>
              <a:t> ci-dessous]</a:t>
            </a:r>
            <a:endParaRPr lang="fr-FR" sz="1200" b="0" i="0" dirty="0" smtClean="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Camion 40t : « Transport en camion 34-</a:t>
            </a:r>
            <a:r>
              <a:rPr lang="fr-FR" b="1" dirty="0" smtClean="0"/>
              <a:t>40t</a:t>
            </a:r>
            <a:r>
              <a:rPr lang="fr-FR" dirty="0" smtClean="0"/>
              <a:t> (25t) France (dont parc, utilisation et infrastructure) (100%) [</a:t>
            </a:r>
            <a:r>
              <a:rPr lang="fr-FR" dirty="0" err="1" smtClean="0"/>
              <a:t>tkm</a:t>
            </a:r>
            <a:r>
              <a:rPr lang="fr-FR" dirty="0" smtClean="0"/>
              <a:t>], FR » : 0,0479 </a:t>
            </a:r>
            <a:r>
              <a:rPr lang="fr-FR" sz="1200" b="0" i="0" dirty="0" smtClean="0">
                <a:solidFill>
                  <a:schemeClr val="tx1"/>
                </a:solidFill>
                <a:effectLst/>
                <a:latin typeface="+mn-lt"/>
                <a:ea typeface="+mn-ea"/>
                <a:cs typeface="+mn-cs"/>
              </a:rPr>
              <a:t>kg </a:t>
            </a:r>
            <a:r>
              <a:rPr lang="fr-FR" sz="1200" b="0" i="0" dirty="0" err="1" smtClean="0">
                <a:solidFill>
                  <a:schemeClr val="tx1"/>
                </a:solidFill>
                <a:effectLst/>
                <a:latin typeface="+mn-lt"/>
                <a:ea typeface="+mn-ea"/>
                <a:cs typeface="+mn-cs"/>
              </a:rPr>
              <a:t>éq</a:t>
            </a:r>
            <a:r>
              <a:rPr lang="fr-FR" sz="1200" b="0" i="0" dirty="0" smtClean="0">
                <a:solidFill>
                  <a:schemeClr val="tx1"/>
                </a:solidFill>
                <a:effectLst/>
                <a:latin typeface="+mn-lt"/>
                <a:ea typeface="+mn-ea"/>
                <a:cs typeface="+mn-cs"/>
              </a:rPr>
              <a:t>. CO2/t*km</a:t>
            </a:r>
          </a:p>
          <a:p>
            <a:pPr marL="171450" lvl="0" indent="-171450">
              <a:buFont typeface="Arial" panose="020B0604020202020204" pitchFamily="34" charset="0"/>
              <a:buChar char="•"/>
            </a:pPr>
            <a:r>
              <a:rPr lang="fr-FR" sz="1200" b="0" i="0" dirty="0" smtClean="0">
                <a:solidFill>
                  <a:schemeClr val="tx1"/>
                </a:solidFill>
                <a:effectLst/>
                <a:latin typeface="+mn-lt"/>
                <a:ea typeface="+mn-ea"/>
                <a:cs typeface="+mn-cs"/>
              </a:rPr>
              <a:t>Coûts : https://www.cargopedia.fr/calculateur-de-prix-de-transport</a:t>
            </a:r>
          </a:p>
          <a:p>
            <a:pPr marL="628650" lvl="1" indent="-171450">
              <a:buFont typeface="Arial" panose="020B0604020202020204" pitchFamily="34" charset="0"/>
              <a:buChar char="•"/>
            </a:pPr>
            <a:r>
              <a:rPr lang="fr-FR" dirty="0" smtClean="0"/>
              <a:t>Camion</a:t>
            </a:r>
            <a:r>
              <a:rPr lang="fr-FR" baseline="0" dirty="0" smtClean="0"/>
              <a:t> 7,5t : </a:t>
            </a:r>
            <a:r>
              <a:rPr lang="fr-FR" dirty="0" smtClean="0"/>
              <a:t>5,28 €/km (</a:t>
            </a:r>
            <a:r>
              <a:rPr lang="fr-FR" b="1" dirty="0" smtClean="0"/>
              <a:t>à diviser</a:t>
            </a:r>
            <a:r>
              <a:rPr lang="fr-FR" b="1" baseline="0" dirty="0" smtClean="0"/>
              <a:t> par 10</a:t>
            </a:r>
            <a:r>
              <a:rPr lang="fr-FR" baseline="0" dirty="0" smtClean="0"/>
              <a:t>, sinon minimiser le CO2 trouve la même solution que minimiser les €)</a:t>
            </a:r>
            <a:endParaRPr lang="fr-FR" sz="1200" b="0" i="0" dirty="0" smtClean="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Camion 40t  : 6,93 €/km</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dirty="0" smtClean="0">
                <a:solidFill>
                  <a:schemeClr val="tx1"/>
                </a:solidFill>
                <a:effectLst/>
                <a:latin typeface="+mn-lt"/>
                <a:ea typeface="+mn-ea"/>
                <a:cs typeface="+mn-cs"/>
              </a:rPr>
              <a:t>Poids d’une bouteille : https://brouwland.com/</a:t>
            </a:r>
            <a:r>
              <a:rPr lang="fr-FR" sz="1200" b="0" i="0" dirty="0" err="1" smtClean="0">
                <a:solidFill>
                  <a:schemeClr val="tx1"/>
                </a:solidFill>
                <a:effectLst/>
                <a:latin typeface="+mn-lt"/>
                <a:ea typeface="+mn-ea"/>
                <a:cs typeface="+mn-cs"/>
              </a:rPr>
              <a:t>fr</a:t>
            </a:r>
            <a:r>
              <a:rPr lang="fr-FR" sz="1200" b="0" i="0" dirty="0" smtClean="0">
                <a:solidFill>
                  <a:schemeClr val="tx1"/>
                </a:solidFill>
                <a:effectLst/>
                <a:latin typeface="+mn-lt"/>
                <a:ea typeface="+mn-ea"/>
                <a:cs typeface="+mn-cs"/>
              </a:rPr>
              <a:t>/bouteilles/14803-bouteille-de-biere-belge-75-cl-brune-bouchon-boite-12-pcs.html?_gl=1*18kq64w*_up*MQ..*_</a:t>
            </a:r>
            <a:r>
              <a:rPr lang="fr-FR" sz="1200" b="0" i="0" dirty="0" err="1" smtClean="0">
                <a:solidFill>
                  <a:schemeClr val="tx1"/>
                </a:solidFill>
                <a:effectLst/>
                <a:latin typeface="+mn-lt"/>
                <a:ea typeface="+mn-ea"/>
                <a:cs typeface="+mn-cs"/>
              </a:rPr>
              <a:t>gs</a:t>
            </a:r>
            <a:r>
              <a:rPr lang="fr-FR" sz="1200" b="0" i="0" dirty="0" smtClean="0">
                <a:solidFill>
                  <a:schemeClr val="tx1"/>
                </a:solidFill>
                <a:effectLst/>
                <a:latin typeface="+mn-lt"/>
                <a:ea typeface="+mn-ea"/>
                <a:cs typeface="+mn-cs"/>
              </a:rPr>
              <a:t>*MQ.. : 560 grammes = 0,56 kg = 0,00056 tonnes</a:t>
            </a:r>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32</a:t>
            </a:fld>
            <a:endParaRPr lang="fr-FR"/>
          </a:p>
        </p:txBody>
      </p:sp>
    </p:spTree>
    <p:extLst>
      <p:ext uri="{BB962C8B-B14F-4D97-AF65-F5344CB8AC3E}">
        <p14:creationId xmlns:p14="http://schemas.microsoft.com/office/powerpoint/2010/main" val="343113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3e</a:t>
            </a:r>
            <a:r>
              <a:rPr lang="fr-FR" baseline="0" dirty="0"/>
              <a:t> s</a:t>
            </a:r>
            <a:r>
              <a:rPr lang="fr-FR" dirty="0"/>
              <a:t>ous-puce (sur</a:t>
            </a:r>
            <a:r>
              <a:rPr lang="fr-FR" baseline="0" dirty="0"/>
              <a:t> 4) </a:t>
            </a:r>
            <a:r>
              <a:rPr lang="fr-FR" dirty="0"/>
              <a:t>a été une surprise pour moi (Thierry) : Je n’avais d’abord pas pensé à un lien non-linéaire (car je n’y avais pas réfléchi), puis j’ai cru que ce lien était exponentiel, puis la toute dernière slide de la</a:t>
            </a:r>
            <a:r>
              <a:rPr lang="fr-FR" baseline="0" dirty="0"/>
              <a:t> séance 9 </a:t>
            </a:r>
            <a:r>
              <a:rPr lang="fr-FR" dirty="0"/>
              <a:t>(inversion</a:t>
            </a:r>
            <a:r>
              <a:rPr lang="fr-FR" baseline="0" dirty="0"/>
              <a:t> </a:t>
            </a:r>
            <a:r>
              <a:rPr lang="fr-FR" dirty="0"/>
              <a:t>de la matrice A à côté du code Python pour la trouver) m’a montré la relation inversement proportionnelle au taux de recyclage</a:t>
            </a:r>
            <a:r>
              <a:rPr lang="fr-FR" baseline="0" dirty="0"/>
              <a:t>.</a:t>
            </a: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3</a:t>
            </a:fld>
            <a:endParaRPr lang="fr-FR"/>
          </a:p>
        </p:txBody>
      </p:sp>
    </p:spTree>
    <p:extLst>
      <p:ext uri="{BB962C8B-B14F-4D97-AF65-F5344CB8AC3E}">
        <p14:creationId xmlns:p14="http://schemas.microsoft.com/office/powerpoint/2010/main" val="219555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7.d)</a:t>
            </a:r>
            <a:r>
              <a:rPr lang="fr-FR" baseline="0" dirty="0" smtClean="0"/>
              <a:t> </a:t>
            </a:r>
            <a:r>
              <a:rPr lang="fr-FR" baseline="0" dirty="0"/>
              <a:t>est là aux cas où, mais je doute qu’on en ait le temps (ni que ça ajoute un point au front de Pareto)</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33</a:t>
            </a:fld>
            <a:endParaRPr lang="fr-FR"/>
          </a:p>
        </p:txBody>
      </p:sp>
    </p:spTree>
    <p:extLst>
      <p:ext uri="{BB962C8B-B14F-4D97-AF65-F5344CB8AC3E}">
        <p14:creationId xmlns:p14="http://schemas.microsoft.com/office/powerpoint/2010/main" val="2208107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pPr>
                <a:defRPr/>
              </a:pPr>
              <a:t>34</a:t>
            </a:fld>
            <a:endParaRPr lang="fr-FR"/>
          </a:p>
        </p:txBody>
      </p:sp>
    </p:spTree>
    <p:extLst>
      <p:ext uri="{BB962C8B-B14F-4D97-AF65-F5344CB8AC3E}">
        <p14:creationId xmlns:p14="http://schemas.microsoft.com/office/powerpoint/2010/main" val="92580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Puce 1 : Les gens distinguent Material de Substance du fait que Substance concerne des produits chimiques (même si c’est aussi du Material en définitive et qu’en plus, l’outil est utilisé de la même façon que ce soit avec Material, Susbtance ou Energy)</a:t>
            </a:r>
          </a:p>
          <a:p>
            <a:pPr>
              <a:defRPr/>
            </a:pPr>
            <a:endParaRPr lang="fr-FR"/>
          </a:p>
          <a:p>
            <a:pPr>
              <a:defRPr/>
            </a:pPr>
            <a:r>
              <a:rPr lang="fr-FR"/>
              <a:t>Puce 2 : Pour illustrer la notion d’espace et de temps, j’ai comparé la production d’électricité en France (qui a des montagnes) et au Québec (qui a 3x la superficie de la France pour 10x moins d’habitants) pour leur faire sentir que faire des comparaisons de systèmes de production était hasardeux, d’où la nécessité de bien définir de quoi on parle.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4</a:t>
            </a:fld>
            <a:endParaRPr lang="fr-FR"/>
          </a:p>
        </p:txBody>
      </p:sp>
    </p:spTree>
    <p:extLst>
      <p:ext uri="{BB962C8B-B14F-4D97-AF65-F5344CB8AC3E}">
        <p14:creationId xmlns:p14="http://schemas.microsoft.com/office/powerpoint/2010/main" val="138226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r>
              <a:rPr lang="fr-FR"/>
              <a:t>Pauliuk : </a:t>
            </a:r>
            <a:endParaRPr/>
          </a:p>
          <a:p>
            <a:pPr marL="171450" indent="-171450">
              <a:buFont typeface="Arial"/>
              <a:buChar char="•"/>
              <a:defRPr/>
            </a:pPr>
            <a:r>
              <a:rPr lang="fr-FR"/>
              <a:t>Pour ne parler que du concept de MFA, les exercices d’aujourd’hui ne parleront que d’un flux pour simplifier les calculs et seront donc du MFA monocritère.</a:t>
            </a:r>
            <a:br>
              <a:rPr lang="fr-FR"/>
            </a:br>
            <a:r>
              <a:rPr lang="fr-FR"/>
              <a:t>Le MFA multicritère décrit les flux des différentes matières/susbstances/énergies entre chaque processus et ajoute une dimension à chaque calcul (i.e., les scalaires sont remplacés par des vecteurs, les vecteurs sont remplacés par des matrices, etc.)</a:t>
            </a:r>
            <a:br>
              <a:rPr lang="fr-FR"/>
            </a:br>
            <a:r>
              <a:rPr lang="fr-FR"/>
              <a:t>L’unité en exemple de l’ACV est « kilos de CO2 », avec en sous-entendu, « kilos de CO2 par unité fonctionnelle » =&gt; MFA représente des flux donc l’unité est toujours « … par unité de temps ».</a:t>
            </a:r>
            <a:endParaRPr/>
          </a:p>
          <a:p>
            <a:pPr marL="171450" marR="0" lvl="0" indent="-171450" algn="l" defTabSz="457200">
              <a:lnSpc>
                <a:spcPct val="100000"/>
              </a:lnSpc>
              <a:spcBef>
                <a:spcPts val="0"/>
              </a:spcBef>
              <a:spcAft>
                <a:spcPts val="0"/>
              </a:spcAft>
              <a:buClrTx/>
              <a:buSzTx/>
              <a:buFont typeface="Arial"/>
              <a:buChar char="•"/>
              <a:defRPr/>
            </a:pPr>
            <a:r>
              <a:rPr lang="fr-FR"/>
              <a:t>GaBi : ses concurrents sont OpenLCA (même démarche qui démarre par une modélisation des flux) et SimaPro (qui ne modélise pas les flux)</a:t>
            </a:r>
            <a:br>
              <a:rPr lang="fr-FR"/>
            </a:br>
            <a:r>
              <a:rPr lang="fr-FR"/>
              <a:t>Dans le futur, il se pourrait que PSC utilise GaBi pour son TP de fabrication de porte-clés, puis qu’EIE utilise aussi GaBi pour un futur TP sur le MFA.</a:t>
            </a:r>
            <a:endParaRPr/>
          </a:p>
          <a:p>
            <a:pPr marL="171450" indent="-171450">
              <a:buFont typeface="Arial"/>
              <a:buChar cha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5</a:t>
            </a:fld>
            <a:endParaRPr lang="fr-FR"/>
          </a:p>
        </p:txBody>
      </p:sp>
    </p:spTree>
    <p:extLst>
      <p:ext uri="{BB962C8B-B14F-4D97-AF65-F5344CB8AC3E}">
        <p14:creationId xmlns:p14="http://schemas.microsoft.com/office/powerpoint/2010/main" val="118981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ajouté (en projetant ce slide sur le tableau) F01, F12, F20, F23, F30, F31, S1, deltaS1, S3 et deltaS3.</a:t>
            </a:r>
            <a:endParaRPr/>
          </a:p>
          <a:p>
            <a:pPr>
              <a:defRPr/>
            </a:pPr>
            <a:r>
              <a:rPr lang="fr-FR"/>
              <a:t>Comme j’avais déjà parlé qu’on ferait l’hypothèse que les delta_stocks seraient supposés nuls, on m’a demandé pourquoi il y a l’avant-dernière puce (et j’ai répondu que j’étais en train de mélanger 2 choses incompatibles).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7</a:t>
            </a:fld>
            <a:endParaRPr lang="fr-FR"/>
          </a:p>
        </p:txBody>
      </p:sp>
    </p:spTree>
    <p:extLst>
      <p:ext uri="{BB962C8B-B14F-4D97-AF65-F5344CB8AC3E}">
        <p14:creationId xmlns:p14="http://schemas.microsoft.com/office/powerpoint/2010/main" val="68218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repris tel quel, mais c’est choquant de voir que le seul endroit où il n’y a pas de stock est ce dont on parle le plus à nos élèves (stocks de matières premières/produits semi-finis/produits finis, ainsi qu’en-cours de production).</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8</a:t>
            </a:fld>
            <a:endParaRPr lang="fr-FR"/>
          </a:p>
        </p:txBody>
      </p:sp>
    </p:spTree>
    <p:extLst>
      <p:ext uri="{BB962C8B-B14F-4D97-AF65-F5344CB8AC3E}">
        <p14:creationId xmlns:p14="http://schemas.microsoft.com/office/powerpoint/2010/main" val="101172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Discuter avec les élèves de ce qui ne va pas en comparant avec le transparent précédent AVANT de montrer le texte suivant :</a:t>
            </a:r>
            <a:endParaRPr/>
          </a:p>
          <a:p>
            <a:pPr marL="171450" indent="-171450">
              <a:buFont typeface="Arial"/>
              <a:buChar char="•"/>
              <a:defRPr/>
            </a:pPr>
            <a:r>
              <a:rPr lang="fr-FR"/>
              <a:t>Séparation des flux entre les processus 1, 2 et 3 pas claire. On ne voit pas à quoi le flux B se réfère.</a:t>
            </a:r>
            <a:endParaRPr/>
          </a:p>
          <a:p>
            <a:pPr marL="171450" indent="-171450">
              <a:buFont typeface="Arial"/>
              <a:buChar char="•"/>
              <a:defRPr/>
            </a:pPr>
            <a:r>
              <a:rPr lang="fr-FR"/>
              <a:t>Le stock en bas à droite n’appartient pas un processus et il n’a pas de nom.</a:t>
            </a:r>
            <a:endParaRPr/>
          </a:p>
          <a:p>
            <a:pPr marL="171450" indent="-171450">
              <a:buFont typeface="Arial"/>
              <a:buChar char="•"/>
              <a:defRPr/>
            </a:pPr>
            <a:r>
              <a:rPr lang="fr-FR"/>
              <a:t>La variation du stock </a:t>
            </a:r>
            <a:r>
              <a:rPr lang="fr-FR">
                <a:latin typeface="Times New Roman"/>
                <a:cs typeface="Times New Roman"/>
              </a:rPr>
              <a:t>Δ</a:t>
            </a:r>
            <a:r>
              <a:rPr lang="fr-FR"/>
              <a:t>S</a:t>
            </a:r>
            <a:r>
              <a:rPr lang="fr-FR" baseline="-25000"/>
              <a:t>3</a:t>
            </a:r>
            <a:r>
              <a:rPr lang="fr-FR"/>
              <a:t> manque.</a:t>
            </a:r>
            <a:endParaRPr/>
          </a:p>
          <a:p>
            <a:pPr marL="171450" indent="-171450">
              <a:buFont typeface="Arial"/>
              <a:buChar char="•"/>
              <a:defRPr/>
            </a:pPr>
            <a:r>
              <a:rPr lang="fr-FR"/>
              <a:t>La zone géographique manque.</a:t>
            </a:r>
            <a:endParaRPr/>
          </a:p>
          <a:p>
            <a:pPr marL="171450" indent="-171450">
              <a:buFont typeface="Arial"/>
              <a:buChar char="•"/>
              <a:defRPr/>
            </a:pPr>
            <a:r>
              <a:rPr lang="fr-FR"/>
              <a:t>Pas de nom du flux entre le processus 2  et le stock sans nom.</a:t>
            </a:r>
            <a:endParaRPr/>
          </a:p>
          <a:p>
            <a:pPr marL="0" indent="0">
              <a:buFont typeface="Arial"/>
              <a:buNone/>
              <a:defRPr/>
            </a:pPr>
            <a:r>
              <a:rPr lang="fr-FR" b="1"/>
              <a:t>(Les 4GI2 ont presque tout trouvé )</a:t>
            </a:r>
          </a:p>
          <a:p>
            <a:pPr marL="0" indent="0">
              <a:buFont typeface="Arial"/>
              <a:buNone/>
              <a:defRPr/>
            </a:pPr>
            <a:r>
              <a:rPr lang="fr-FR"/>
              <a:t>2/ Une fois le texte affiché, laisser les élèves refaire la figure AVANT de montrer la figure de droite.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9</a:t>
            </a:fld>
            <a:endParaRPr lang="fr-FR"/>
          </a:p>
        </p:txBody>
      </p:sp>
    </p:spTree>
    <p:extLst>
      <p:ext uri="{BB962C8B-B14F-4D97-AF65-F5344CB8AC3E}">
        <p14:creationId xmlns:p14="http://schemas.microsoft.com/office/powerpoint/2010/main" val="54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Le titre donne 3 noms pour la même chose.</a:t>
            </a:r>
            <a:endParaRPr/>
          </a:p>
          <a:p>
            <a:pPr>
              <a:defRPr/>
            </a:pPr>
            <a:endParaRPr lang="fr-FR"/>
          </a:p>
          <a:p>
            <a:pPr>
              <a:defRPr/>
            </a:pPr>
            <a:r>
              <a:rPr lang="fr-FR"/>
              <a:t>Remarque sur l’équation : Pauliuk insiste de représenter le stock du processus N à l’intérieur du processus N, alors que ces équation (dont celle-ci) montrent que le stock du processus N est à l’EXTERIEUR de ce processus N (ce qui me semble le plus logique, mais enfin voilà quoi….)</a:t>
            </a:r>
            <a:endParaRPr/>
          </a:p>
          <a:p>
            <a:pPr>
              <a:defRPr/>
            </a:pPr>
            <a:endParaRPr lang="fr-FR"/>
          </a:p>
          <a:p>
            <a:pPr>
              <a:defRPr/>
            </a:pPr>
            <a:r>
              <a:rPr lang="fr-FR"/>
              <a:t>Il se peut que quelques ex-3GI n’aient pas fais l’exercice du cours PLO illustré par cette image, mais elle devrait rappeler des souvenirs à la majorité des élèves.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pPr>
                <a:defRPr/>
              </a:pPr>
              <a:t>10</a:t>
            </a:fld>
            <a:endParaRPr lang="fr-FR"/>
          </a:p>
        </p:txBody>
      </p:sp>
    </p:spTree>
    <p:extLst>
      <p:ext uri="{BB962C8B-B14F-4D97-AF65-F5344CB8AC3E}">
        <p14:creationId xmlns:p14="http://schemas.microsoft.com/office/powerpoint/2010/main" val="3065203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926757" y="-16446"/>
            <a:ext cx="7125462" cy="4533138"/>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pPr>
                <a:defRPr/>
              </a:pPr>
              <a:t>‹#›</a:t>
            </a:fld>
            <a:endParaRPr lang="fr-FR"/>
          </a:p>
        </p:txBody>
      </p:sp>
      <p:sp>
        <p:nvSpPr>
          <p:cNvPr id="10"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5"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pPr>
                <a:defRPr/>
              </a:pPr>
              <a:t>‹#›</a:t>
            </a:fld>
            <a:endParaRPr lang="fr-FR"/>
          </a:p>
        </p:txBody>
      </p:sp>
      <p:sp>
        <p:nvSpPr>
          <p:cNvPr id="6"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0"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1"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pPr>
                <a:defRPr/>
              </a:pPr>
              <a:t>‹#›</a:t>
            </a:fld>
            <a:endParaRPr lang="fr-FR"/>
          </a:p>
        </p:txBody>
      </p:sp>
      <p:sp>
        <p:nvSpPr>
          <p:cNvPr id="6"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7"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8"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pPr>
                <a:defRPr/>
              </a:pPr>
              <a:t>‹#›</a:t>
            </a:fld>
            <a:endParaRPr lang="fr-FR"/>
          </a:p>
        </p:txBody>
      </p:sp>
      <p:sp>
        <p:nvSpPr>
          <p:cNvPr id="5"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pPr>
                <a:defRPr/>
              </a:pPr>
              <a:t>‹#›</a:t>
            </a:fld>
            <a:endParaRPr lang="fr-FR"/>
          </a:p>
        </p:txBody>
      </p:sp>
      <p:sp>
        <p:nvSpPr>
          <p:cNvPr id="5"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8"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9"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2"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3"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4"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5"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pPr>
                <a:defRPr/>
              </a:pPr>
              <a:t>‹#›</a:t>
            </a:fld>
            <a:endParaRPr lang="fr-FR"/>
          </a:p>
        </p:txBody>
      </p:sp>
      <p:sp>
        <p:nvSpPr>
          <p:cNvPr id="5"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pPr>
                <a:defRPr/>
              </a:pPr>
              <a:t>‹#›</a:t>
            </a:fld>
            <a:endParaRPr lang="fr-FR"/>
          </a:p>
        </p:txBody>
      </p:sp>
      <p:sp>
        <p:nvSpPr>
          <p:cNvPr id="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7"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9"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4" name="Image 45"/>
          <p:cNvPicPr>
            <a:picLocks noChangeAspect="1"/>
          </p:cNvPicPr>
          <p:nvPr userDrawn="1"/>
        </p:nvPicPr>
        <p:blipFill>
          <a:blip r:embed="rId2"/>
          <a:stretch/>
        </p:blipFill>
        <p:spPr bwMode="auto">
          <a:xfrm>
            <a:off x="1371431" y="162704"/>
            <a:ext cx="6578058" cy="4184885"/>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pPr>
                <a:defRPr/>
              </a:pPr>
              <a:t>‹#›</a:t>
            </a:fld>
            <a:endParaRPr lang="fr-FR"/>
          </a:p>
        </p:txBody>
      </p:sp>
      <p:sp>
        <p:nvSpPr>
          <p:cNvPr id="1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1164922" y="172087"/>
            <a:ext cx="7222977" cy="4595176"/>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pPr>
                <a:defRPr/>
              </a:pPr>
              <a:t>‹#›</a:t>
            </a:fld>
            <a:endParaRPr lang="fr-FR"/>
          </a:p>
        </p:txBody>
      </p:sp>
      <p:sp>
        <p:nvSpPr>
          <p:cNvPr id="12"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4" name="Image 16"/>
          <p:cNvPicPr>
            <a:picLocks noChangeAspect="1"/>
          </p:cNvPicPr>
          <p:nvPr userDrawn="1"/>
        </p:nvPicPr>
        <p:blipFill>
          <a:blip r:embed="rId2"/>
          <a:stretch/>
        </p:blipFill>
        <p:spPr bwMode="auto">
          <a:xfrm>
            <a:off x="1"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sp>
        <p:nvSpPr>
          <p:cNvPr id="10"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0"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sp>
        <p:nvSpPr>
          <p:cNvPr id="10"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3"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pPr>
                <a:defRPr/>
              </a:pPr>
              <a:t>‹#›</a:t>
            </a:fld>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7"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teaching.industrialecology.uni-freiburg.de/Content/IEooc_Methods1_Exercise1_Indicator_Definition_Solutio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562-lBuoF1Q"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hyperlink" Target="https://youtu.be/562-lBuoF1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youtu.be/562-lBuoF1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youtu.be/562-lBuoF1Q"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industrialecology.uni-freiburg.de/teaching.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youtube.com/watch?v=wK_02bGTh1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4744045" cy="512081"/>
          </a:xfrm>
        </p:spPr>
        <p:txBody>
          <a:bodyPr>
            <a:normAutofit/>
          </a:bodyPr>
          <a:lstStyle/>
          <a:p>
            <a:pPr>
              <a:defRPr/>
            </a:pPr>
            <a:r>
              <a:rPr lang="fr-FR" dirty="0" smtClean="0"/>
              <a:t>8. à 11. </a:t>
            </a:r>
            <a:r>
              <a:rPr lang="fr-FR" dirty="0" err="1"/>
              <a:t>Material</a:t>
            </a:r>
            <a:r>
              <a:rPr lang="fr-FR" dirty="0"/>
              <a:t>/</a:t>
            </a:r>
            <a:r>
              <a:rPr lang="fr-FR" dirty="0" err="1"/>
              <a:t>energy</a:t>
            </a:r>
            <a:r>
              <a:rPr lang="fr-FR" dirty="0"/>
              <a:t> Flow </a:t>
            </a:r>
            <a:r>
              <a:rPr lang="fr-FR" dirty="0" err="1"/>
              <a:t>Analysis</a:t>
            </a:r>
            <a:endParaRPr lang="fr-FR" dirty="0"/>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pPr>
                <a:defRPr/>
              </a:pPr>
              <a:t>1</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a:t>
            </a:r>
            <a:r>
              <a:rPr lang="fr-FR"/>
              <a:t>	</a:t>
            </a:r>
            <a:r>
              <a:rPr lang="fr-FR" smtClean="0"/>
              <a:t>2025-26</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3"/>
          <a:stretch/>
        </p:blipFill>
        <p:spPr bwMode="auto">
          <a:xfrm>
            <a:off x="3131840" y="2643758"/>
            <a:ext cx="5328591" cy="2204717"/>
          </a:xfrm>
          <a:prstGeom prst="rect">
            <a:avLst/>
          </a:prstGeom>
        </p:spPr>
      </p:pic>
      <p:sp>
        <p:nvSpPr>
          <p:cNvPr id="4" name="Espace réservé du contenu 1"/>
          <p:cNvSpPr>
            <a:spLocks noGrp="1"/>
          </p:cNvSpPr>
          <p:nvPr>
            <p:ph idx="1"/>
          </p:nvPr>
        </p:nvSpPr>
        <p:spPr bwMode="auto">
          <a:xfrm>
            <a:off x="457200" y="1005331"/>
            <a:ext cx="8106660" cy="3589291"/>
          </a:xfrm>
        </p:spPr>
        <p:txBody>
          <a:bodyPr>
            <a:normAutofit/>
          </a:bodyPr>
          <a:lstStyle/>
          <a:p>
            <a:pPr marL="358775" indent="-358775">
              <a:buNone/>
              <a:tabLst>
                <a:tab pos="358775" algn="l"/>
              </a:tabLst>
              <a:defRPr/>
            </a:pPr>
            <a:r>
              <a:rPr lang="fr-FR" b="1" dirty="0"/>
              <a:t>« Rien ne se perd, rien ne se créé, tout se transforme » [Lavoisier]</a:t>
            </a:r>
          </a:p>
          <a:p>
            <a:pPr marL="358775" indent="-358775">
              <a:buNone/>
              <a:tabLst>
                <a:tab pos="358775" algn="l"/>
              </a:tabLst>
              <a:defRPr/>
            </a:pPr>
            <a:endParaRPr lang="fr-FR" b="1" dirty="0"/>
          </a:p>
          <a:p>
            <a:pPr marL="358775" indent="-358775">
              <a:buNone/>
              <a:tabLst>
                <a:tab pos="358775" algn="l"/>
              </a:tabLst>
              <a:defRPr/>
            </a:pPr>
            <a:r>
              <a:rPr lang="fr-FR" b="1" dirty="0"/>
              <a:t>Premier principe de la thermodynamique : Conservation de l’énergie</a:t>
            </a:r>
            <a:endParaRPr dirty="0"/>
          </a:p>
          <a:p>
            <a:pPr marL="358775" indent="-358775" algn="ctr">
              <a:buNone/>
              <a:tabLst>
                <a:tab pos="358775" algn="l"/>
              </a:tabLst>
              <a:defRPr/>
            </a:pPr>
            <a:r>
              <a:rPr lang="fr-FR" dirty="0"/>
              <a:t> Au cours d'une transformation quelconque d'un système fermé, la variation de son énergie est égale à la quantité d'énergie échangée avec le milieu extérieur, par transfert thermique (chaleur) et transfert mécanique (travail).</a:t>
            </a:r>
            <a:endParaRPr dirty="0"/>
          </a:p>
          <a:p>
            <a:pPr marL="358775" indent="-358775">
              <a:buNone/>
              <a:tabLst>
                <a:tab pos="358775" algn="l"/>
              </a:tabLst>
              <a:defRPr/>
            </a:pPr>
            <a:r>
              <a:rPr lang="fr-FR" dirty="0"/>
              <a:t>=&gt; On ne peut y produire ni détruire de l’énergie, mais uniquement la transformer</a:t>
            </a:r>
            <a:endParaRPr dirty="0"/>
          </a:p>
          <a:p>
            <a:pPr marL="358775" indent="-358775">
              <a:buNone/>
              <a:tabLst>
                <a:tab pos="358775" algn="l"/>
              </a:tabLst>
              <a:defRPr/>
            </a:pPr>
            <a:endParaRPr lang="fr-FR" b="1" dirty="0"/>
          </a:p>
          <a:p>
            <a:pPr marL="358775" indent="-358775">
              <a:buNone/>
              <a:tabLst>
                <a:tab pos="358775" algn="l"/>
              </a:tabLst>
              <a:defRPr/>
            </a:pPr>
            <a:endParaRPr lang="fr-FR" b="1" dirty="0"/>
          </a:p>
          <a:p>
            <a:pPr marL="358775" indent="-358775">
              <a:buNone/>
              <a:tabLst>
                <a:tab pos="358775" algn="l"/>
                <a:tab pos="3136900" algn="l"/>
                <a:tab pos="3768725" algn="l"/>
              </a:tabLst>
              <a:defRPr/>
            </a:pPr>
            <a:r>
              <a:rPr lang="fr-FR" b="1" dirty="0"/>
              <a:t>Pour MEFA :</a:t>
            </a:r>
            <a:r>
              <a:rPr lang="fr-FR" dirty="0"/>
              <a:t> A chaque nœud/processus du graphe/système,	</a:t>
            </a:r>
            <a:r>
              <a:rPr lang="fr-FR" b="1" dirty="0">
                <a:solidFill>
                  <a:srgbClr val="FF0000"/>
                </a:solidFill>
              </a:rPr>
              <a:t>∑ entrées   =	∑ sorties  +  </a:t>
            </a:r>
            <a:r>
              <a:rPr lang="el-GR" b="1" dirty="0">
                <a:solidFill>
                  <a:srgbClr val="FF0000"/>
                </a:solidFill>
              </a:rPr>
              <a:t>Δ</a:t>
            </a:r>
            <a:r>
              <a:rPr lang="fr-FR" b="1" dirty="0">
                <a:solidFill>
                  <a:srgbClr val="FF0000"/>
                </a:solidFill>
              </a:rPr>
              <a:t>stock</a:t>
            </a:r>
            <a:endParaRPr dirty="0"/>
          </a:p>
          <a:p>
            <a:pPr marL="358775" indent="-358775">
              <a:buNone/>
              <a:tabLst>
                <a:tab pos="358775" algn="l"/>
                <a:tab pos="3136900" algn="l"/>
                <a:tab pos="3768725" algn="l"/>
              </a:tabLst>
              <a:defRPr/>
            </a:pPr>
            <a:endParaRPr lang="fr-FR" b="1" dirty="0">
              <a:solidFill>
                <a:srgbClr val="FF0000"/>
              </a:solidFill>
            </a:endParaRPr>
          </a:p>
          <a:p>
            <a:pPr marL="358775" indent="-358775">
              <a:buNone/>
              <a:tabLst>
                <a:tab pos="358775" algn="l"/>
                <a:tab pos="3136900" algn="l"/>
                <a:tab pos="3768725" algn="l"/>
              </a:tabLst>
              <a:defRPr/>
            </a:pPr>
            <a:r>
              <a:rPr lang="fr-FR" b="1" dirty="0"/>
              <a:t>Rappel : </a:t>
            </a:r>
            <a:r>
              <a:rPr lang="fr-FR" dirty="0"/>
              <a:t>Vous avez probablement déjà fait ça </a:t>
            </a:r>
            <a:r>
              <a:rPr lang="fr-FR"/>
              <a:t>dans </a:t>
            </a:r>
            <a:r>
              <a:rPr lang="fr-FR" smtClean="0"/>
              <a:t>GI-3-ROO </a:t>
            </a:r>
            <a:r>
              <a:rPr lang="fr-FR" dirty="0"/>
              <a:t>: </a:t>
            </a:r>
            <a:endParaRPr lang="fr-FR" b="1"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10</a:t>
            </a:fld>
            <a:endParaRPr lang="fr-FR"/>
          </a:p>
        </p:txBody>
      </p:sp>
      <p:sp>
        <p:nvSpPr>
          <p:cNvPr id="6" name="Title 3"/>
          <p:cNvSpPr>
            <a:spLocks noGrp="1"/>
          </p:cNvSpPr>
          <p:nvPr>
            <p:ph type="title"/>
          </p:nvPr>
        </p:nvSpPr>
        <p:spPr bwMode="auto"/>
        <p:txBody>
          <a:bodyPr/>
          <a:lstStyle/>
          <a:p>
            <a:pPr>
              <a:defRPr/>
            </a:pPr>
            <a:r>
              <a:rPr lang="fr-FR"/>
              <a:t>Conservation/équilibre des flux / Loi des nœuds (1/2)</a:t>
            </a:r>
            <a:endParaRPr/>
          </a:p>
        </p:txBody>
      </p:sp>
      <p:sp>
        <p:nvSpPr>
          <p:cNvPr id="7" name="TextBox 4"/>
          <p:cNvSpPr/>
          <p:nvPr/>
        </p:nvSpPr>
        <p:spPr bwMode="auto">
          <a:xfrm>
            <a:off x="292108" y="4659982"/>
            <a:ext cx="8456356" cy="276999"/>
          </a:xfrm>
          <a:prstGeom prst="rect">
            <a:avLst/>
          </a:prstGeom>
          <a:noFill/>
        </p:spPr>
        <p:txBody>
          <a:bodyPr wrap="square" rtlCol="0">
            <a:spAutoFit/>
          </a:bodyPr>
          <a:lstStyle/>
          <a:p>
            <a:pPr marL="0" lvl="1" algn="r">
              <a:defRPr/>
            </a:pPr>
            <a:r>
              <a:rPr lang="fr-FR" sz="1200"/>
              <a:t>[Wikipedia, « Premier principe de la thermodynamique », https://fr.wikipedia.org/wiki/Premier_principe_de_la_thermodynamique]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pPr>
                <a:defRPr/>
              </a:pPr>
              <a:t>11</a:t>
            </a:fld>
            <a:endParaRPr lang="fr-FR"/>
          </a:p>
        </p:txBody>
      </p:sp>
      <p:sp>
        <p:nvSpPr>
          <p:cNvPr id="5" name="Title 3"/>
          <p:cNvSpPr>
            <a:spLocks noGrp="1"/>
          </p:cNvSpPr>
          <p:nvPr>
            <p:ph type="title"/>
          </p:nvPr>
        </p:nvSpPr>
        <p:spPr bwMode="auto"/>
        <p:txBody>
          <a:bodyPr/>
          <a:lstStyle/>
          <a:p>
            <a:pPr>
              <a:defRPr/>
            </a:pPr>
            <a:r>
              <a:rPr lang="fr-FR"/>
              <a:t>Conservation/équilibre des flux / Loi des nœuds (2/2)</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57112" y="1529373"/>
            <a:ext cx="4768745" cy="2554545"/>
          </a:xfrm>
          <a:prstGeom prst="rect">
            <a:avLst/>
          </a:prstGeom>
          <a:noFill/>
        </p:spPr>
        <p:txBody>
          <a:bodyPr wrap="square" rtlCol="0">
            <a:spAutoFit/>
          </a:bodyPr>
          <a:lstStyle/>
          <a:p>
            <a:pPr>
              <a:defRPr/>
            </a:pPr>
            <a:r>
              <a:rPr lang="fr-FR" sz="1200"/>
              <a:t>Pour les masses, énergies et parfois les valeurs monétaires :</a:t>
            </a:r>
            <a:endParaRPr sz="1200"/>
          </a:p>
          <a:p>
            <a:pPr>
              <a:defRPr/>
            </a:pPr>
            <a:r>
              <a:rPr lang="fr-FR" sz="1200">
                <a:latin typeface="Times New Roman"/>
                <a:cs typeface="Times New Roman"/>
              </a:rPr>
              <a:t>Σ entrées - Σ sorties = </a:t>
            </a:r>
            <a:r>
              <a:rPr lang="el-GR" sz="1200">
                <a:latin typeface="Times New Roman"/>
                <a:cs typeface="Times New Roman"/>
              </a:rPr>
              <a:t>Δ</a:t>
            </a:r>
            <a:r>
              <a:rPr lang="fr-FR" sz="1200">
                <a:latin typeface="Times New Roman"/>
                <a:cs typeface="Times New Roman"/>
              </a:rPr>
              <a:t>stock</a:t>
            </a:r>
            <a:endParaRPr/>
          </a:p>
          <a:p>
            <a:pPr>
              <a:defRPr/>
            </a:pPr>
            <a:r>
              <a:rPr lang="fr-FR" sz="1200">
                <a:latin typeface="Times New Roman"/>
                <a:cs typeface="Times New Roman"/>
              </a:rPr>
              <a:t>(ici, « sorties » n’inclut pas le stock)</a:t>
            </a:r>
            <a:endParaRPr sz="1200"/>
          </a:p>
          <a:p>
            <a:pPr>
              <a:defRPr/>
            </a:pPr>
            <a:endParaRPr lang="fr-FR" sz="1200">
              <a:latin typeface="Times New Roman"/>
              <a:cs typeface="Times New Roman"/>
            </a:endParaRPr>
          </a:p>
          <a:p>
            <a:pPr>
              <a:tabLst>
                <a:tab pos="985838" algn="l"/>
                <a:tab pos="1254125" algn="l"/>
                <a:tab pos="1436688" algn="l"/>
                <a:tab pos="1522413" algn="l"/>
              </a:tabLst>
              <a:defRPr/>
            </a:pPr>
            <a:r>
              <a:rPr lang="fr-FR" sz="1200">
                <a:latin typeface="Times New Roman"/>
                <a:cs typeface="Times New Roman"/>
              </a:rPr>
              <a:t>Processus 1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12</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endParaRPr sz="1200"/>
          </a:p>
          <a:p>
            <a:pPr>
              <a:tabLst>
                <a:tab pos="985838" algn="l"/>
                <a:tab pos="1254125" algn="l"/>
                <a:tab pos="1436688" algn="l"/>
                <a:tab pos="1522413" algn="l"/>
              </a:tabLst>
              <a:defRPr/>
            </a:pPr>
            <a:r>
              <a:rPr lang="fr-FR" sz="1200">
                <a:latin typeface="Times New Roman"/>
                <a:cs typeface="Times New Roman"/>
              </a:rPr>
              <a:t>Processus 2 :	F</a:t>
            </a:r>
            <a:r>
              <a:rPr lang="fr-FR" sz="1200" baseline="-25000">
                <a:latin typeface="Times New Roman"/>
                <a:cs typeface="Times New Roman"/>
              </a:rPr>
              <a:t>12</a:t>
            </a:r>
            <a:r>
              <a:rPr lang="fr-FR" sz="1200">
                <a:latin typeface="Times New Roman"/>
                <a:cs typeface="Times New Roman"/>
              </a:rPr>
              <a:t>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0		(car S2 n’existe pas)</a:t>
            </a:r>
            <a:endParaRPr sz="1200"/>
          </a:p>
          <a:p>
            <a:pPr>
              <a:tabLst>
                <a:tab pos="985838" algn="l"/>
                <a:tab pos="1254125" algn="l"/>
                <a:tab pos="1436688" algn="l"/>
                <a:tab pos="1522413" algn="l"/>
              </a:tabLst>
              <a:defRPr/>
            </a:pPr>
            <a:r>
              <a:rPr lang="fr-FR" sz="1200">
                <a:latin typeface="Times New Roman"/>
                <a:cs typeface="Times New Roman"/>
              </a:rPr>
              <a:t>Processus 3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S3</a:t>
            </a:r>
            <a:endParaRPr sz="1200"/>
          </a:p>
          <a:p>
            <a:pPr>
              <a:tabLst>
                <a:tab pos="985838" algn="l"/>
                <a:tab pos="1254125" algn="l"/>
                <a:tab pos="1436688" algn="l"/>
                <a:tab pos="1522413" algn="l"/>
              </a:tabLst>
              <a:defRPr/>
            </a:pPr>
            <a:r>
              <a:rPr lang="fr-FR" sz="1200">
                <a:latin typeface="Times New Roman"/>
                <a:cs typeface="Times New Roman"/>
              </a:rPr>
              <a:t>Système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el-GR" sz="1200">
                <a:latin typeface="Times New Roman"/>
                <a:cs typeface="Times New Roman"/>
              </a:rPr>
              <a:t> </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a:defRPr/>
            </a:pPr>
            <a:endParaRPr lang="fr-FR" sz="1200" baseline="-25000">
              <a:latin typeface="Times New Roman"/>
              <a:cs typeface="Times New Roman"/>
            </a:endParaRPr>
          </a:p>
          <a:p>
            <a:pPr>
              <a:defRPr/>
            </a:pPr>
            <a:endParaRPr lang="fr-FR" sz="1200" baseline="-25000">
              <a:latin typeface="Times New Roman"/>
              <a:cs typeface="Times New Roman"/>
            </a:endParaRPr>
          </a:p>
          <a:p>
            <a:pPr>
              <a:defRPr/>
            </a:pPr>
            <a:r>
              <a:rPr lang="fr-FR" sz="1200"/>
              <a:t>Pour que le système soit totalement quantifié :</a:t>
            </a:r>
            <a:endParaRPr sz="1200"/>
          </a:p>
          <a:p>
            <a:pPr>
              <a:tabLst>
                <a:tab pos="715963" algn="l"/>
              </a:tabLst>
              <a:defRPr/>
            </a:pPr>
            <a:r>
              <a:rPr lang="fr-FR" sz="1200">
                <a:solidFill>
                  <a:srgbClr val="FF0000"/>
                </a:solidFill>
              </a:rPr>
              <a:t>#variables	=	#équations d’équilibre</a:t>
            </a:r>
            <a:endParaRPr sz="1200">
              <a:solidFill>
                <a:srgbClr val="FF0000"/>
              </a:solidFill>
            </a:endParaRPr>
          </a:p>
          <a:p>
            <a:pPr>
              <a:tabLst>
                <a:tab pos="715963" algn="l"/>
              </a:tabLst>
              <a:defRPr/>
            </a:pPr>
            <a:r>
              <a:rPr lang="fr-FR" sz="1200">
                <a:solidFill>
                  <a:srgbClr val="FF0000"/>
                </a:solidFill>
              </a:rPr>
              <a:t>	+	#paramètres</a:t>
            </a:r>
            <a:endParaRPr sz="1200">
              <a:solidFill>
                <a:srgbClr val="FF0000"/>
              </a:solidFill>
            </a:endParaRPr>
          </a:p>
          <a:p>
            <a:pPr>
              <a:tabLst>
                <a:tab pos="715963" algn="l"/>
              </a:tabLst>
              <a:defRPr/>
            </a:pPr>
            <a:r>
              <a:rPr lang="fr-FR" sz="1200">
                <a:solidFill>
                  <a:srgbClr val="FF0000"/>
                </a:solidFill>
              </a:rPr>
              <a:t>	+	#mesures</a:t>
            </a:r>
            <a:endParaRPr sz="120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tabLst>
                <a:tab pos="895350" algn="l"/>
              </a:tabLst>
              <a:defRPr/>
            </a:pPr>
            <a:r>
              <a:rPr lang="fr-FR" dirty="0"/>
              <a:t>Hypothèse de régime permanent</a:t>
            </a:r>
            <a:endParaRPr dirty="0"/>
          </a:p>
          <a:p>
            <a:pPr marL="0" indent="0">
              <a:buNone/>
              <a:tabLst>
                <a:tab pos="357188" algn="l"/>
                <a:tab pos="895350" algn="l"/>
              </a:tabLst>
              <a:defRPr/>
            </a:pPr>
            <a:r>
              <a:rPr lang="fr-FR" dirty="0"/>
              <a:t>	=&gt;	</a:t>
            </a:r>
            <a:r>
              <a:rPr lang="el-GR" dirty="0"/>
              <a:t>Δ</a:t>
            </a:r>
            <a:r>
              <a:rPr lang="fr-FR" dirty="0"/>
              <a:t>S = 0</a:t>
            </a:r>
            <a:endParaRPr dirty="0"/>
          </a:p>
          <a:p>
            <a:pPr marL="0" indent="0">
              <a:buNone/>
              <a:tabLst>
                <a:tab pos="357188" algn="l"/>
                <a:tab pos="895350" algn="l"/>
              </a:tabLst>
              <a:defRPr/>
            </a:pPr>
            <a:r>
              <a:rPr lang="fr-FR" dirty="0"/>
              <a:t>	et	S non calculés car ignorés</a:t>
            </a:r>
            <a:endParaRPr dirty="0"/>
          </a:p>
          <a:p>
            <a:pPr marL="0" indent="0">
              <a:buNone/>
              <a:tabLst>
                <a:tab pos="357188" algn="l"/>
                <a:tab pos="895350" algn="l"/>
                <a:tab pos="1885950" algn="l"/>
              </a:tabLst>
              <a:defRPr/>
            </a:pPr>
            <a:r>
              <a:rPr lang="fr-FR" dirty="0"/>
              <a:t>		</a:t>
            </a:r>
            <a:endParaRPr dirty="0"/>
          </a:p>
          <a:p>
            <a:pPr marL="0" indent="0">
              <a:buNone/>
              <a:tabLst>
                <a:tab pos="357188" algn="l"/>
                <a:tab pos="895350" algn="l"/>
                <a:tab pos="1346200" algn="l"/>
              </a:tabLst>
              <a:defRPr/>
            </a:pPr>
            <a:r>
              <a:rPr lang="fr-FR" dirty="0"/>
              <a:t>	Justification :	Soit on considère les flux sur une </a:t>
            </a:r>
            <a:r>
              <a:rPr lang="fr-FR" i="1" dirty="0">
                <a:solidFill>
                  <a:srgbClr val="FF0000"/>
                </a:solidFill>
              </a:rPr>
              <a:t>longue période</a:t>
            </a:r>
            <a:r>
              <a:rPr lang="fr-FR" dirty="0"/>
              <a:t> (par ex., un an) </a:t>
            </a:r>
            <a:r>
              <a:rPr lang="fr-FR" i="1" dirty="0">
                <a:solidFill>
                  <a:srgbClr val="FF0000"/>
                </a:solidFill>
              </a:rPr>
              <a:t>sans tendance</a:t>
            </a:r>
            <a:endParaRPr dirty="0"/>
          </a:p>
          <a:p>
            <a:pPr marL="0" indent="0">
              <a:buNone/>
              <a:tabLst>
                <a:tab pos="357188" algn="l"/>
                <a:tab pos="895350" algn="l"/>
                <a:tab pos="1346200" algn="l"/>
              </a:tabLst>
              <a:defRPr/>
            </a:pPr>
            <a:r>
              <a:rPr lang="fr-FR" dirty="0"/>
              <a:t>			Soit on considère les flux d’un </a:t>
            </a:r>
            <a:r>
              <a:rPr lang="fr-FR" i="1" dirty="0">
                <a:solidFill>
                  <a:srgbClr val="FF0000"/>
                </a:solidFill>
              </a:rPr>
              <a:t>même mois de deux années</a:t>
            </a:r>
            <a:r>
              <a:rPr lang="fr-FR" dirty="0"/>
              <a:t> successives </a:t>
            </a:r>
            <a:r>
              <a:rPr lang="fr-FR" i="1" dirty="0">
                <a:solidFill>
                  <a:srgbClr val="FF0000"/>
                </a:solidFill>
              </a:rPr>
              <a:t>sans tendance</a:t>
            </a:r>
            <a:endParaRPr dirty="0"/>
          </a:p>
          <a:p>
            <a:pPr marL="0" indent="0">
              <a:buNone/>
              <a:defRPr/>
            </a:pPr>
            <a:endParaRPr lang="fr-FR" dirty="0"/>
          </a:p>
          <a:p>
            <a:pPr marL="0" indent="0">
              <a:buNone/>
              <a:defRPr/>
            </a:pPr>
            <a:endParaRPr lang="fr-FR" dirty="0"/>
          </a:p>
          <a:p>
            <a:pPr marL="0" indent="0">
              <a:buNone/>
              <a:defRPr/>
            </a:pPr>
            <a:r>
              <a:rPr lang="fr-FR" dirty="0"/>
              <a:t>(Pour retirer cette hypothèse, on peut considérer le temps discret comme dans le calcul des besoins d’un MRP.)</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12</a:t>
            </a:fld>
            <a:endParaRPr lang="fr-FR"/>
          </a:p>
        </p:txBody>
      </p:sp>
      <p:sp>
        <p:nvSpPr>
          <p:cNvPr id="6" name="Title 3"/>
          <p:cNvSpPr>
            <a:spLocks noGrp="1"/>
          </p:cNvSpPr>
          <p:nvPr>
            <p:ph type="title"/>
          </p:nvPr>
        </p:nvSpPr>
        <p:spPr bwMode="auto"/>
        <p:txBody>
          <a:bodyPr/>
          <a:lstStyle/>
          <a:p>
            <a:pPr>
              <a:defRPr/>
            </a:pPr>
            <a:r>
              <a:rPr lang="fr-FR"/>
              <a:t>Hypothèse de régime permanent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pPr>
                <a:defRPr/>
              </a:pPr>
              <a:t>13</a:t>
            </a:fld>
            <a:endParaRPr lang="fr-FR"/>
          </a:p>
        </p:txBody>
      </p:sp>
      <p:sp>
        <p:nvSpPr>
          <p:cNvPr id="5" name="Title 3"/>
          <p:cNvSpPr>
            <a:spLocks noGrp="1"/>
          </p:cNvSpPr>
          <p:nvPr>
            <p:ph type="title"/>
          </p:nvPr>
        </p:nvSpPr>
        <p:spPr bwMode="auto"/>
        <p:txBody>
          <a:bodyPr/>
          <a:lstStyle/>
          <a:p>
            <a:pPr>
              <a:defRPr/>
            </a:pPr>
            <a:r>
              <a:rPr lang="fr-FR"/>
              <a:t>Indicateur de performance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563638"/>
            <a:ext cx="4768745" cy="2308324"/>
          </a:xfrm>
          <a:prstGeom prst="rect">
            <a:avLst/>
          </a:prstGeom>
          <a:noFill/>
        </p:spPr>
        <p:txBody>
          <a:bodyPr wrap="square" rtlCol="0">
            <a:spAutoFit/>
          </a:bodyPr>
          <a:lstStyle/>
          <a:p>
            <a:pPr>
              <a:defRPr/>
            </a:pPr>
            <a:r>
              <a:rPr lang="fr-FR" sz="1200"/>
              <a:t>Le principal avantage d’une définition explicite du système est</a:t>
            </a:r>
            <a:br>
              <a:rPr lang="fr-FR" sz="1200"/>
            </a:br>
            <a:r>
              <a:rPr lang="fr-FR" sz="1200"/>
              <a:t>la </a:t>
            </a:r>
            <a:r>
              <a:rPr lang="fr-FR" sz="1200" i="1">
                <a:solidFill>
                  <a:srgbClr val="FF0000"/>
                </a:solidFill>
              </a:rPr>
              <a:t>définition claire et non ambigüe </a:t>
            </a:r>
            <a:r>
              <a:rPr lang="fr-FR" sz="1200"/>
              <a:t>des indicateurs de performance.</a:t>
            </a:r>
            <a:endParaRPr sz="1200"/>
          </a:p>
          <a:p>
            <a:pPr>
              <a:defRPr/>
            </a:pPr>
            <a:endParaRPr lang="fr-FR" sz="1200"/>
          </a:p>
          <a:p>
            <a:pPr>
              <a:defRPr/>
            </a:pPr>
            <a:r>
              <a:rPr lang="fr-FR" sz="1200"/>
              <a:t>Si efficacité </a:t>
            </a:r>
            <a:r>
              <a:rPr lang="el-GR" sz="1200">
                <a:latin typeface="Times New Roman"/>
                <a:cs typeface="Times New Roman"/>
              </a:rPr>
              <a:t>η</a:t>
            </a:r>
            <a:r>
              <a:rPr lang="fr-FR" sz="1200"/>
              <a:t> = sortie utile / total des entrées, alors :</a:t>
            </a:r>
            <a:endParaRPr sz="1200"/>
          </a:p>
          <a:p>
            <a:pPr>
              <a:defRPr/>
            </a:pPr>
            <a:endParaRPr lang="fr-FR" sz="1200"/>
          </a:p>
          <a:p>
            <a:pPr>
              <a:tabLst>
                <a:tab pos="719138" algn="l"/>
              </a:tabLst>
              <a:defRPr/>
            </a:pPr>
            <a:r>
              <a:rPr lang="fr-FR" sz="1200"/>
              <a:t>Processus 2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20</a:t>
            </a:r>
            <a:r>
              <a:rPr lang="fr-FR" sz="1200"/>
              <a:t> / F</a:t>
            </a:r>
            <a:r>
              <a:rPr lang="fr-FR" sz="1200" baseline="-25000"/>
              <a:t>12</a:t>
            </a:r>
            <a:endParaRPr sz="1200"/>
          </a:p>
          <a:p>
            <a:pPr>
              <a:tabLst>
                <a:tab pos="719138" algn="l"/>
              </a:tabLst>
              <a:defRPr/>
            </a:pPr>
            <a:r>
              <a:rPr lang="fr-FR" sz="1200"/>
              <a:t>Processus 1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OU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 F</a:t>
            </a:r>
            <a:r>
              <a:rPr lang="fr-FR" sz="1200" baseline="-25000"/>
              <a:t>31</a:t>
            </a:r>
            <a:r>
              <a:rPr lang="fr-FR" sz="1200"/>
              <a:t>)	   (A vous de choisir)</a:t>
            </a:r>
            <a:endParaRPr sz="1200"/>
          </a:p>
          <a:p>
            <a:pPr>
              <a:tabLst>
                <a:tab pos="719138" algn="l"/>
              </a:tabLst>
              <a:defRPr/>
            </a:pPr>
            <a:r>
              <a:rPr lang="fr-FR" sz="1200"/>
              <a:t>Système :		</a:t>
            </a:r>
            <a:r>
              <a:rPr lang="el-GR" sz="1200">
                <a:latin typeface="Times New Roman"/>
                <a:cs typeface="Times New Roman"/>
              </a:rPr>
              <a:t> η</a:t>
            </a:r>
            <a:r>
              <a:rPr lang="fr-FR" sz="1200" baseline="-25000"/>
              <a:t>s</a:t>
            </a:r>
            <a:r>
              <a:rPr lang="fr-FR" sz="1200"/>
              <a:t> = F</a:t>
            </a:r>
            <a:r>
              <a:rPr lang="fr-FR" sz="1200" baseline="-25000"/>
              <a:t>20</a:t>
            </a:r>
            <a:r>
              <a:rPr lang="fr-FR" sz="1200"/>
              <a:t> / F</a:t>
            </a:r>
            <a:r>
              <a:rPr lang="fr-FR" sz="1200" baseline="-25000"/>
              <a:t>01</a:t>
            </a:r>
            <a:endParaRPr sz="1200"/>
          </a:p>
          <a:p>
            <a:pPr>
              <a:tabLst>
                <a:tab pos="719138" algn="l"/>
              </a:tabLst>
              <a:defRPr/>
            </a:pPr>
            <a:endParaRPr lang="fr-FR" sz="1200"/>
          </a:p>
          <a:p>
            <a:pPr>
              <a:tabLst>
                <a:tab pos="1795463" algn="l"/>
              </a:tabLst>
              <a:defRPr/>
            </a:pPr>
            <a:r>
              <a:rPr lang="fr-FR" sz="1200"/>
              <a:t>Intensité des émissions/déchets	= déchets / sortie utile</a:t>
            </a:r>
            <a:endParaRPr sz="1200"/>
          </a:p>
          <a:p>
            <a:pPr>
              <a:tabLst>
                <a:tab pos="1795463" algn="l"/>
              </a:tabLst>
              <a:defRPr/>
            </a:pPr>
            <a:r>
              <a:rPr lang="fr-FR" sz="1200"/>
              <a:t>OU			= déchets / total des entrées</a:t>
            </a:r>
            <a:endParaRPr/>
          </a:p>
          <a:p>
            <a:pPr>
              <a:tabLst>
                <a:tab pos="1795463" algn="l"/>
              </a:tabLst>
              <a:defRPr/>
            </a:pPr>
            <a:r>
              <a:rPr lang="fr-FR" sz="1200"/>
              <a:t>(A vous de choisir. </a:t>
            </a:r>
            <a:r>
              <a:rPr lang="fr-FR" sz="1200" i="1">
                <a:solidFill>
                  <a:srgbClr val="FF0000"/>
                </a:solidFill>
              </a:rPr>
              <a:t>L’exercice 1 montre l’intérêt de cette explicitation</a:t>
            </a:r>
            <a:r>
              <a:rPr lang="fr-FR" sz="1200"/>
              <a:t>.)</a:t>
            </a:r>
            <a:endParaRPr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358775" indent="-358775">
              <a:buNone/>
              <a:tabLst>
                <a:tab pos="358775" algn="l"/>
              </a:tabLst>
              <a:defRPr/>
            </a:pPr>
            <a:r>
              <a:rPr lang="fr-FR" b="1"/>
              <a:t>But</a:t>
            </a:r>
            <a:r>
              <a:rPr lang="fr-FR"/>
              <a:t> :	Etablir une définition de système pour affecter des données numériques fournies sous forme textuelle.</a:t>
            </a:r>
            <a:br>
              <a:rPr lang="fr-FR"/>
            </a:br>
            <a:r>
              <a:rPr lang="fr-FR"/>
              <a:t>Définir et calculer des indicateurs basés sur la définition du système</a:t>
            </a:r>
            <a:endParaRPr/>
          </a:p>
          <a:p>
            <a:pPr marL="358775" indent="-358775">
              <a:buNone/>
              <a:tabLst>
                <a:tab pos="358775" algn="l"/>
              </a:tabLst>
              <a:defRPr/>
            </a:pPr>
            <a:endParaRPr lang="fr-FR"/>
          </a:p>
          <a:p>
            <a:pPr marL="0" indent="0">
              <a:buNone/>
              <a:defRPr/>
            </a:pPr>
            <a:r>
              <a:rPr lang="fr-FR" b="1"/>
              <a:t>Problème</a:t>
            </a:r>
            <a:r>
              <a:rPr lang="fr-FR"/>
              <a:t> : Le problème ci-dessous concerne les flux d’énergies de différentes formes (lumière du soleil, électricité) d’une installation photovoltaïque (PV).</a:t>
            </a:r>
            <a:endParaRPr/>
          </a:p>
          <a:p>
            <a:pPr marL="0" indent="0">
              <a:buNone/>
              <a:defRPr/>
            </a:pPr>
            <a:endParaRPr lang="fr-FR"/>
          </a:p>
          <a:p>
            <a:pPr marL="0" indent="0">
              <a:buNone/>
              <a:defRPr/>
            </a:pPr>
            <a:r>
              <a:rPr lang="fr-FR"/>
              <a:t>Supposez que les informations suivantes proviennent du </a:t>
            </a:r>
            <a:r>
              <a:rPr lang="fr-FR" b="1"/>
              <a:t>manuel technique</a:t>
            </a:r>
            <a:r>
              <a:rPr lang="fr-FR"/>
              <a:t> du parc PV, qui est disponible sur la page d’accueil de l’opérateur de l’installation :</a:t>
            </a:r>
            <a:endParaRPr/>
          </a:p>
          <a:p>
            <a:pPr marL="449263" indent="0">
              <a:buNone/>
              <a:defRPr/>
            </a:pPr>
            <a:r>
              <a:rPr lang="fr-FR"/>
              <a:t>« </a:t>
            </a:r>
            <a:r>
              <a:rPr lang="fr-FR" i="1"/>
              <a:t>Le parc solaire est construit avec des cellules PV ayant une efficacité moyenne de conversion de 17%.</a:t>
            </a:r>
            <a:br>
              <a:rPr lang="fr-FR" i="1"/>
            </a:br>
            <a:r>
              <a:rPr lang="fr-FR" i="1"/>
              <a:t>Il est équipé de convertisseurs DC/AC avec un taux de perte de 2%, résultant en une efficacité globale de conversion de 16,7%. Avec des pertes additionnelles de réseau et de transformation de 8%, l’efficacité du système est de 15,3% »</a:t>
            </a:r>
            <a:endParaRPr/>
          </a:p>
          <a:p>
            <a:pPr marL="0" indent="0">
              <a:buNone/>
              <a:defRPr/>
            </a:pPr>
            <a:endParaRPr lang="fr-FR"/>
          </a:p>
          <a:p>
            <a:pPr marL="0" indent="0">
              <a:buNone/>
              <a:defRPr/>
            </a:pPr>
            <a:r>
              <a:rPr lang="fr-FR"/>
              <a:t>Un article sur le site PV dans le </a:t>
            </a:r>
            <a:r>
              <a:rPr lang="fr-FR" b="1"/>
              <a:t>journal local</a:t>
            </a:r>
            <a:r>
              <a:rPr lang="fr-FR"/>
              <a:t>, qui est basé sur les informations de l’opérateur, fournit les informations suivantes :</a:t>
            </a:r>
            <a:endParaRPr/>
          </a:p>
          <a:p>
            <a:pPr marL="449263" indent="0">
              <a:buNone/>
              <a:defRPr/>
            </a:pPr>
            <a:r>
              <a:rPr lang="fr-FR"/>
              <a:t>« </a:t>
            </a:r>
            <a:r>
              <a:rPr lang="fr-FR" i="1"/>
              <a:t>Avec une efficacité globale de conversion de 16,7%, le parc solaire A surpasse clairement les autres</a:t>
            </a:r>
            <a:br>
              <a:rPr lang="fr-FR" i="1"/>
            </a:br>
            <a:r>
              <a:rPr lang="fr-FR" i="1"/>
              <a:t>parcs de la région. Les consommateurs d’électricité se réjouissent que l’efficacité du système du réseau d’énergie renouvelable est maintenant de plus de 15%. »</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14</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1/2)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defRPr/>
            </a:pPr>
            <a:r>
              <a:rPr lang="fr-FR"/>
              <a:t>Clairement, la citation de l’article de journal contient moins d’information quantitative que le rapport technique. De l’information a été perdue en simplifiant la description. En particulier, la signification exacte d’« efficacité globale de conversion » et « efficacité du système » n’est pas claire car il n’y a pas de définitions fournies (ce qui ne peut pas être attendu d’un journal).</a:t>
            </a:r>
            <a:endParaRPr/>
          </a:p>
          <a:p>
            <a:pPr marL="0" indent="0">
              <a:buNone/>
              <a:defRPr/>
            </a:pPr>
            <a:r>
              <a:rPr lang="fr-FR"/>
              <a:t>Le rapport technique précédemment cité ne fournit pas de définitions claires non plus, mais le texte et les nombres fournis sous-entendent clairement que l’« efficacité globale de conversion » doit être le ratio de l’électricité fournie au réseau et de la lumière solaire. Elle peut être calculée par (1-0,02)*0,17. Cette compréhension de la signification de l’indicateur est perdue dans l’article de journal.</a:t>
            </a:r>
            <a:endParaRPr/>
          </a:p>
          <a:p>
            <a:pPr marL="0" indent="0">
              <a:buNone/>
              <a:defRPr/>
            </a:pPr>
            <a:endParaRPr/>
          </a:p>
          <a:p>
            <a:pPr marL="0" indent="0">
              <a:buNone/>
              <a:defRPr/>
            </a:pPr>
            <a:r>
              <a:rPr lang="fr-FR"/>
              <a:t>En fournissant des définitions explicites des indicateurs d’efficacité et en les utilisant de façon cohérente, des ambigüités peuvent être retirées. Pour formaliser la connaissance fournie dans le rapport technique, il vous ait demandé une définition explicite pour définir et quantifier les indicateurs de ce cas en répondant à ces questions :</a:t>
            </a:r>
            <a:endParaRPr/>
          </a:p>
          <a:p>
            <a:pPr marL="0" indent="0">
              <a:buNone/>
              <a:defRPr/>
            </a:pPr>
            <a:endParaRPr lang="fr-FR"/>
          </a:p>
          <a:p>
            <a:pPr marL="0" indent="0">
              <a:buNone/>
              <a:defRPr/>
            </a:pPr>
            <a:r>
              <a:rPr lang="fr-FR" b="1"/>
              <a:t>Questions</a:t>
            </a:r>
            <a:r>
              <a:rPr lang="fr-FR"/>
              <a:t> :</a:t>
            </a:r>
            <a:endParaRPr/>
          </a:p>
          <a:p>
            <a:pPr marL="228600" indent="-228600">
              <a:buFont typeface="+mj-lt"/>
              <a:buAutoNum type="arabicPeriod"/>
              <a:defRPr/>
            </a:pPr>
            <a:r>
              <a:rPr lang="fr-FR"/>
              <a:t>Dessiner une MEFA décrivant la situation.</a:t>
            </a:r>
            <a:endParaRPr/>
          </a:p>
          <a:p>
            <a:pPr marL="228600" indent="-228600">
              <a:buFont typeface="+mj-lt"/>
              <a:buAutoNum type="arabicPeriod"/>
              <a:defRPr/>
            </a:pPr>
            <a:r>
              <a:rPr lang="fr-FR"/>
              <a:t>Définir les variables du système.</a:t>
            </a:r>
            <a:endParaRPr/>
          </a:p>
          <a:p>
            <a:pPr marL="228600" indent="-228600">
              <a:buFont typeface="+mj-lt"/>
              <a:buAutoNum type="arabicPeriod"/>
              <a:defRPr/>
            </a:pPr>
            <a:r>
              <a:rPr lang="fr-FR"/>
              <a:t>Définir et calculer les indicateurs d’efficacité du texte ci-dessus et trouver des noms plus descriptifs pour les différentes efficacités.</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15</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2/2)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447116" cy="3589291"/>
              </a:xfrm>
            </p:spPr>
            <p:txBody>
              <a:bodyPr>
                <a:normAutofit/>
              </a:bodyPr>
              <a:lstStyle/>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a:p>
              <a:p>
                <a:pPr marL="0" indent="0">
                  <a:buNone/>
                  <a:defRPr/>
                </a:pPr>
                <a:endParaRPr lang="fr-FR"/>
              </a:p>
              <a:p>
                <a:pPr marL="0" indent="0">
                  <a:buNone/>
                  <a:defRPr/>
                </a:pPr>
                <a:r>
                  <a:rPr lang="fr-FR"/>
                  <a:t>On définit :</a:t>
                </a:r>
                <a:endParaRPr/>
              </a:p>
              <a:p>
                <a:pPr marL="0" indent="0">
                  <a:tabLst>
                    <a:tab pos="3317875" algn="l"/>
                    <a:tab pos="3586163" algn="l"/>
                  </a:tabLst>
                  <a:defRPr/>
                </a:pPr>
                <a:r>
                  <a:rPr lang="fr-FR"/>
                  <a:t> (E</a:t>
                </a:r>
                <a:r>
                  <a:rPr lang="fr-FR" baseline="-25000"/>
                  <a:t>0</a:t>
                </a:r>
                <a:r>
                  <a:rPr lang="fr-FR"/>
                  <a:t> = E</a:t>
                </a:r>
                <a:r>
                  <a:rPr lang="fr-FR" baseline="-25000"/>
                  <a:t>0’</a:t>
                </a:r>
                <a:r>
                  <a:rPr lang="fr-FR"/>
                  <a:t> + E</a:t>
                </a:r>
                <a:r>
                  <a:rPr lang="fr-FR" baseline="-25000"/>
                  <a:t>0’’</a:t>
                </a:r>
                <a:r>
                  <a:rPr lang="fr-FR"/>
                  <a:t> + E</a:t>
                </a:r>
                <a:r>
                  <a:rPr lang="fr-FR" baseline="-25000"/>
                  <a:t>0’’’</a:t>
                </a:r>
                <a:r>
                  <a:rPr lang="fr-FR"/>
                  <a:t> + E</a:t>
                </a:r>
                <a:r>
                  <a:rPr lang="fr-FR" baseline="-25000"/>
                  <a:t>0’’’’</a:t>
                </a:r>
                <a:r>
                  <a:rPr lang="fr-FR"/>
                  <a:t>)</a:t>
                </a:r>
                <a:endParaRPr/>
              </a:p>
              <a:p>
                <a:pPr marL="0" indent="0">
                  <a:tabLst>
                    <a:tab pos="3317875" algn="l"/>
                    <a:tab pos="3586163" algn="l"/>
                  </a:tabLst>
                  <a:defRPr/>
                </a:pPr>
                <a:r>
                  <a:rPr lang="fr-FR">
                    <a:solidFill>
                      <a:srgbClr val="0070C0"/>
                    </a:solidFill>
                  </a:rPr>
                  <a:t> Efficacité moyenne de conversion des cellules </a:t>
                </a:r>
                <a:r>
                  <a:rPr lang="fr-FR"/>
                  <a:t>:	</a:t>
                </a:r>
                <a:r>
                  <a:rPr lang="fr-FR">
                    <a:solidFill>
                      <a:srgbClr val="0070C0"/>
                    </a:solidFill>
                  </a:rPr>
                  <a:t>e</a:t>
                </a:r>
                <a:r>
                  <a:rPr lang="fr-FR" baseline="-25000">
                    <a:solidFill>
                      <a:srgbClr val="0070C0"/>
                    </a:solidFill>
                  </a:rPr>
                  <a:t>c</a:t>
                </a:r>
                <a:r>
                  <a:rPr lang="fr-FR"/>
                  <a:t>	:=</a:t>
                </a:r>
                <a:r>
                  <a:rPr lang="fr-FR">
                    <a:solidFill>
                      <a:srgbClr val="0070C0"/>
                    </a:solidFill>
                  </a:rPr>
                  <a:t>	E</a:t>
                </a:r>
                <a:r>
                  <a:rPr lang="fr-FR" baseline="-25000">
                    <a:solidFill>
                      <a:srgbClr val="0070C0"/>
                    </a:solidFill>
                  </a:rPr>
                  <a:t>1</a:t>
                </a:r>
                <a:r>
                  <a:rPr lang="fr-FR">
                    <a:solidFill>
                      <a:srgbClr val="0070C0"/>
                    </a:solidFill>
                  </a:rPr>
                  <a:t> </a:t>
                </a:r>
                <a:r>
                  <a:rPr lang="fr-FR"/>
                  <a:t>/ </a:t>
                </a:r>
                <a:r>
                  <a:rPr lang="fr-FR">
                    <a:solidFill>
                      <a:srgbClr val="FF0000"/>
                    </a:solidFill>
                  </a:rPr>
                  <a:t>E</a:t>
                </a:r>
                <a:r>
                  <a:rPr lang="fr-FR" baseline="-25000">
                    <a:solidFill>
                      <a:srgbClr val="FF0000"/>
                    </a:solidFill>
                  </a:rPr>
                  <a:t>0</a:t>
                </a:r>
                <a:endParaRPr lang="fr-FR">
                  <a:solidFill>
                    <a:srgbClr val="FF0000"/>
                  </a:solidFill>
                </a:endParaRPr>
              </a:p>
              <a:p>
                <a:pPr marL="0" indent="0">
                  <a:tabLst>
                    <a:tab pos="3317875" algn="l"/>
                    <a:tab pos="3586163" algn="l"/>
                  </a:tabLst>
                  <a:defRPr/>
                </a:pPr>
                <a:r>
                  <a:rPr lang="fr-FR">
                    <a:solidFill>
                      <a:srgbClr val="FFC000"/>
                    </a:solidFill>
                  </a:rPr>
                  <a:t> </a:t>
                </a:r>
                <a:r>
                  <a:rPr lang="fr-FR">
                    <a:solidFill>
                      <a:schemeClr val="accent5"/>
                    </a:solidFill>
                  </a:rPr>
                  <a:t>Efficacité du soleil-au-réseau </a:t>
                </a:r>
                <a:r>
                  <a:rPr lang="fr-FR"/>
                  <a:t>:	</a:t>
                </a:r>
                <a:r>
                  <a:rPr lang="fr-FR">
                    <a:solidFill>
                      <a:schemeClr val="accent5"/>
                    </a:solidFill>
                  </a:rPr>
                  <a:t>e</a:t>
                </a:r>
                <a:r>
                  <a:rPr lang="fr-FR" baseline="-25000">
                    <a:solidFill>
                      <a:schemeClr val="accent5"/>
                    </a:solidFill>
                  </a:rPr>
                  <a:t>sr</a:t>
                </a:r>
                <a:r>
                  <a:rPr lang="fr-FR"/>
                  <a:t>	:=	</a:t>
                </a:r>
                <a:r>
                  <a:rPr lang="fr-FR">
                    <a:solidFill>
                      <a:schemeClr val="accent5"/>
                    </a:solidFill>
                  </a:rPr>
                  <a:t>E</a:t>
                </a:r>
                <a:r>
                  <a:rPr lang="fr-FR" baseline="-25000">
                    <a:solidFill>
                      <a:schemeClr val="accent5"/>
                    </a:solidFill>
                  </a:rPr>
                  <a:t>2</a:t>
                </a:r>
                <a:r>
                  <a:rPr lang="fr-FR"/>
                  <a:t> / </a:t>
                </a:r>
                <a:r>
                  <a:rPr lang="fr-FR">
                    <a:solidFill>
                      <a:srgbClr val="FF0000"/>
                    </a:solidFill>
                  </a:rPr>
                  <a:t>E</a:t>
                </a:r>
                <a:r>
                  <a:rPr lang="fr-FR" baseline="-25000">
                    <a:solidFill>
                      <a:srgbClr val="FF0000"/>
                    </a:solidFill>
                  </a:rPr>
                  <a:t>0</a:t>
                </a:r>
                <a:r>
                  <a:rPr lang="fr-FR"/>
                  <a:t>		</a:t>
                </a:r>
                <a:r>
                  <a:rPr lang="fr-FR" b="1">
                    <a:solidFill>
                      <a:srgbClr val="FF0000"/>
                    </a:solidFill>
                  </a:rPr>
                  <a:t>Simple, clair et non ambigu</a:t>
                </a:r>
                <a:endParaRPr lang="fr-FR" b="1" baseline="-25000">
                  <a:solidFill>
                    <a:srgbClr val="FF0000"/>
                  </a:solidFill>
                </a:endParaRPr>
              </a:p>
              <a:p>
                <a:pPr marL="0" indent="0">
                  <a:tabLst>
                    <a:tab pos="3317875" algn="l"/>
                    <a:tab pos="3586163" algn="l"/>
                  </a:tabLst>
                  <a:defRPr/>
                </a:pPr>
                <a:r>
                  <a:rPr lang="fr-FR">
                    <a:solidFill>
                      <a:srgbClr val="7030A0"/>
                    </a:solidFill>
                  </a:rPr>
                  <a:t> Efficacité du soleil-au-consommateur </a:t>
                </a:r>
                <a:r>
                  <a:rPr lang="fr-FR"/>
                  <a:t>:	</a:t>
                </a:r>
                <a:r>
                  <a:rPr lang="fr-FR">
                    <a:solidFill>
                      <a:srgbClr val="7030A0"/>
                    </a:solidFill>
                  </a:rPr>
                  <a:t>e</a:t>
                </a:r>
                <a:r>
                  <a:rPr lang="fr-FR" baseline="-25000">
                    <a:solidFill>
                      <a:srgbClr val="7030A0"/>
                    </a:solidFill>
                  </a:rPr>
                  <a:t>sc</a:t>
                </a:r>
                <a:r>
                  <a:rPr lang="fr-FR"/>
                  <a:t>	:=	</a:t>
                </a:r>
                <a:r>
                  <a:rPr lang="fr-FR">
                    <a:solidFill>
                      <a:srgbClr val="7030A0"/>
                    </a:solidFill>
                  </a:rPr>
                  <a:t>E</a:t>
                </a:r>
                <a:r>
                  <a:rPr lang="fr-FR" baseline="-25000">
                    <a:solidFill>
                      <a:srgbClr val="7030A0"/>
                    </a:solidFill>
                  </a:rPr>
                  <a:t>3</a:t>
                </a:r>
                <a:r>
                  <a:rPr lang="fr-FR"/>
                  <a:t> / </a:t>
                </a:r>
                <a:r>
                  <a:rPr lang="fr-FR">
                    <a:solidFill>
                      <a:srgbClr val="FF0000"/>
                    </a:solidFill>
                  </a:rPr>
                  <a:t>E</a:t>
                </a:r>
                <a:r>
                  <a:rPr lang="fr-FR" baseline="-25000">
                    <a:solidFill>
                      <a:srgbClr val="FF0000"/>
                    </a:solidFill>
                  </a:rPr>
                  <a:t>0</a:t>
                </a:r>
                <a:endParaRPr lang="fr-FR">
                  <a:solidFill>
                    <a:srgbClr val="FF0000"/>
                  </a:solidFill>
                </a:endParaRPr>
              </a:p>
              <a:p>
                <a:pPr marL="0" indent="0">
                  <a:buNone/>
                  <a:tabLst>
                    <a:tab pos="3317875" algn="l"/>
                    <a:tab pos="3586163" algn="l"/>
                  </a:tabLst>
                  <a:defRPr/>
                </a:pPr>
                <a:endParaRPr lang="fr-FR"/>
              </a:p>
              <a:p>
                <a:pPr marL="0" indent="0">
                  <a:buNone/>
                  <a:tabLst>
                    <a:tab pos="3317875" algn="l"/>
                    <a:tab pos="3586163" algn="l"/>
                  </a:tabLst>
                  <a:defRPr/>
                </a:pPr>
                <a:r>
                  <a:rPr lang="fr-FR"/>
                  <a:t>Renommage :</a:t>
                </a:r>
                <a:endParaRPr/>
              </a:p>
              <a:p>
                <a:pPr marL="0" indent="0">
                  <a:tabLst>
                    <a:tab pos="3317875" algn="l"/>
                    <a:tab pos="3586163" algn="l"/>
                  </a:tabLst>
                  <a:defRPr/>
                </a:pPr>
                <a:r>
                  <a:rPr lang="fr-FR"/>
                  <a:t> « Efficacité moyenne de conversion » =&gt; « </a:t>
                </a:r>
                <a:r>
                  <a:rPr lang="fr-FR">
                    <a:solidFill>
                      <a:srgbClr val="0070C0"/>
                    </a:solidFill>
                  </a:rPr>
                  <a:t>efficacité moyenne de conversion des cellules</a:t>
                </a:r>
                <a:r>
                  <a:rPr lang="fr-FR"/>
                  <a:t> » </a:t>
                </a:r>
                <a:r>
                  <a:rPr lang="fr-FR">
                    <a:solidFill>
                      <a:srgbClr val="0070C0"/>
                    </a:solidFill>
                  </a:rPr>
                  <a:t>: e</a:t>
                </a:r>
                <a:r>
                  <a:rPr lang="fr-FR" baseline="-25000">
                    <a:solidFill>
                      <a:srgbClr val="0070C0"/>
                    </a:solidFill>
                  </a:rPr>
                  <a:t>c</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a:t>
                </a:r>
                <a:r>
                  <a:rPr lang="fr-FR">
                    <a:solidFill>
                      <a:srgbClr val="FF0000"/>
                    </a:solidFill>
                  </a:rPr>
                  <a:t>E</a:t>
                </a:r>
                <a:r>
                  <a:rPr lang="fr-FR" baseline="-25000">
                    <a:solidFill>
                      <a:srgbClr val="FF0000"/>
                    </a:solidFill>
                  </a:rPr>
                  <a:t>0</a:t>
                </a:r>
                <a:r>
                  <a:rPr lang="fr-FR"/>
                  <a:t> = 17%</a:t>
                </a:r>
                <a:endParaRPr/>
              </a:p>
              <a:p>
                <a:pPr marL="0" indent="0">
                  <a:tabLst>
                    <a:tab pos="3317875" algn="l"/>
                    <a:tab pos="3586163" algn="l"/>
                  </a:tabLst>
                  <a:defRPr/>
                </a:pPr>
                <a:r>
                  <a:rPr lang="fr-FR"/>
                  <a:t> Taux de perte du convertisseur DC/AC : </a:t>
                </a:r>
                <a:r>
                  <a:rPr lang="fr-FR">
                    <a:solidFill>
                      <a:srgbClr val="0070C0"/>
                    </a:solidFill>
                  </a:rPr>
                  <a:t>P</a:t>
                </a:r>
                <a:r>
                  <a:rPr lang="fr-FR" baseline="-25000">
                    <a:solidFill>
                      <a:srgbClr val="0070C0"/>
                    </a:solidFill>
                  </a:rPr>
                  <a:t>DC/AC</a:t>
                </a:r>
                <a:r>
                  <a:rPr lang="fr-FR"/>
                  <a:t> := </a:t>
                </a:r>
                <a:r>
                  <a:rPr lang="fr-FR">
                    <a:solidFill>
                      <a:srgbClr val="0070C0"/>
                    </a:solidFill>
                  </a:rPr>
                  <a:t>E</a:t>
                </a:r>
                <a:r>
                  <a:rPr lang="fr-FR" baseline="-25000">
                    <a:solidFill>
                      <a:srgbClr val="0070C0"/>
                    </a:solidFill>
                  </a:rPr>
                  <a:t>0’’</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2%</a:t>
                </a:r>
                <a:endParaRPr/>
              </a:p>
              <a:p>
                <a:pPr marL="0" indent="0">
                  <a:tabLst>
                    <a:tab pos="3317875" algn="l"/>
                    <a:tab pos="3586163" algn="l"/>
                  </a:tabLst>
                  <a:defRPr/>
                </a:pPr>
                <a:r>
                  <a:rPr lang="fr-FR"/>
                  <a:t> « Effic. de conv. globale » =&gt; « </a:t>
                </a:r>
                <a:r>
                  <a:rPr lang="fr-FR">
                    <a:solidFill>
                      <a:schemeClr val="accent5"/>
                    </a:solidFill>
                  </a:rPr>
                  <a:t>effic. du soleil-au-réseau</a:t>
                </a:r>
                <a:r>
                  <a:rPr lang="fr-FR"/>
                  <a:t> » : </a:t>
                </a:r>
                <mc:AlternateContent>
                  <mc:Choice Requires="a14">
                    <a14:m>
                      <m:oMath xmlns:m="http://schemas.openxmlformats.org/officeDocument/2006/math">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m:rPr>
                                <m:sty m:val="p"/>
                              </m:rPr>
                              <a:rPr lang="fr-FR" b="0" i="0">
                                <a:solidFill>
                                  <a:schemeClr val="accent5"/>
                                </a:solidFill>
                                <a:latin typeface="Cambria Math"/>
                              </a:rPr>
                              <m:t>sr</m:t>
                            </m:r>
                          </m:sub>
                        </m:sSub>
                        <m:r>
                          <a:rPr lang="fr-FR" b="0" i="0">
                            <a:latin typeface="Cambria Math"/>
                          </a:rPr>
                          <m:t>≔ </m:t>
                        </m:r>
                        <m:f>
                          <m:fPr>
                            <m:ctrlPr>
                              <a:rPr lang="fr-FR" b="0" i="1">
                                <a:latin typeface="Cambria Math" panose="02040503050406030204" pitchFamily="18" charset="0"/>
                                <a:ea typeface="Cambria Math"/>
                                <a:cs typeface="Cambria Math"/>
                              </a:rPr>
                            </m:ctrlPr>
                          </m:fPr>
                          <m:num>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a:rPr lang="fr-FR" b="0" i="0">
                                    <a:solidFill>
                                      <a:schemeClr val="accent5"/>
                                    </a:solidFill>
                                    <a:latin typeface="Cambria Math"/>
                                  </a:rPr>
                                  <m:t>2</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i="0">
                            <a:latin typeface="Cambria Math"/>
                          </a:rPr>
                          <m:t>=</m:t>
                        </m:r>
                        <m:f>
                          <m:fPr>
                            <m:ctrlPr>
                              <a:rPr lang="fr-FR"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i="0">
                                    <a:solidFill>
                                      <a:srgbClr val="0070C0"/>
                                    </a:solidFill>
                                    <a:latin typeface="Cambria Math"/>
                                  </a:rPr>
                                  <m:t>1</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0">
                                    <a:solidFill>
                                      <a:srgbClr val="FF0000"/>
                                    </a:solidFill>
                                    <a:latin typeface="Cambria Math"/>
                                  </a:rPr>
                                  <m:t>0</m:t>
                                </m:r>
                              </m:sub>
                            </m:sSub>
                          </m:den>
                        </m:f>
                        <m:d>
                          <m:dPr>
                            <m:ctrlPr>
                              <a:rPr lang="fr-FR"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f>
                              <m:fPr>
                                <m:ctrlPr>
                                  <a:rPr lang="fr-FR" i="1">
                                    <a:solidFill>
                                      <a:schemeClr val="tx1"/>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den>
                            </m:f>
                          </m:e>
                        </m:d>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e</m:t>
                            </m:r>
                          </m:e>
                          <m:sub>
                            <m:r>
                              <m:rPr>
                                <m:sty m:val="p"/>
                              </m:rPr>
                              <a:rPr lang="fr-FR" b="0" i="0">
                                <a:solidFill>
                                  <a:srgbClr val="0070C0"/>
                                </a:solidFill>
                                <a:latin typeface="Cambria Math"/>
                              </a:rPr>
                              <m:t>c</m:t>
                            </m:r>
                          </m:sub>
                        </m:sSub>
                        <m:r>
                          <a:rPr lang="fr-FR" b="0" i="0">
                            <a:latin typeface="Cambria Math"/>
                          </a:rPr>
                          <m:t>.</m:t>
                        </m:r>
                        <m:d>
                          <m:dPr>
                            <m:ctrlPr>
                              <a:rPr lang="fr-FR" b="0"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sSub>
                              <m:sSubPr>
                                <m:ctrlPr>
                                  <a:rPr lang="fr-FR" b="0"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P</m:t>
                                </m:r>
                              </m:e>
                              <m:sub>
                                <m:r>
                                  <m:rPr>
                                    <m:sty m:val="p"/>
                                  </m:rPr>
                                  <a:rPr lang="fr-FR" b="0" i="0">
                                    <a:solidFill>
                                      <a:srgbClr val="0070C0"/>
                                    </a:solidFill>
                                    <a:latin typeface="Cambria Math"/>
                                  </a:rPr>
                                  <m:t>DC</m:t>
                                </m:r>
                                <m:r>
                                  <a:rPr lang="fr-FR" b="0" i="0">
                                    <a:solidFill>
                                      <a:srgbClr val="0070C0"/>
                                    </a:solidFill>
                                    <a:latin typeface="Cambria Math"/>
                                  </a:rPr>
                                  <m:t>/</m:t>
                                </m:r>
                                <m:r>
                                  <m:rPr>
                                    <m:sty m:val="p"/>
                                  </m:rPr>
                                  <a:rPr lang="fr-FR" b="0" i="0">
                                    <a:solidFill>
                                      <a:srgbClr val="0070C0"/>
                                    </a:solidFill>
                                    <a:latin typeface="Cambria Math"/>
                                  </a:rPr>
                                  <m:t>AC</m:t>
                                </m:r>
                              </m:sub>
                            </m:sSub>
                          </m:e>
                        </m:d>
                        <m:r>
                          <a:rPr lang="fr-FR">
                            <a:latin typeface="Cambria Math"/>
                          </a:rPr>
                          <m:t>=</m:t>
                        </m:r>
                        <m:r>
                          <a:rPr lang="fr-FR">
                            <a:latin typeface="Cambria Math"/>
                          </a:rPr>
                          <m:t>16</m:t>
                        </m:r>
                        <m:r>
                          <a:rPr lang="fr-FR">
                            <a:latin typeface="Cambria Math"/>
                          </a:rPr>
                          <m:t>,</m:t>
                        </m:r>
                        <m:r>
                          <a:rPr lang="fr-FR">
                            <a:latin typeface="Cambria Math"/>
                          </a:rPr>
                          <m:t>7</m:t>
                        </m:r>
                        <m:r>
                          <a:rPr lang="fr-FR">
                            <a:latin typeface="Cambria Math"/>
                          </a:rPr>
                          <m:t>%</m:t>
                        </m:r>
                      </m:oMath>
                    </a14:m>
                  </mc:Choice>
                  <mc:Fallback xmlns:m="http://schemas.openxmlformats.org/officeDocument/2006/math" xmlns:w="http://schemas.openxmlformats.org/wordprocessingml/2006/main" xmlns=""/>
                </mc:AlternateContent>
                <a:endParaRPr lang="fr-FR"/>
              </a:p>
              <a:p>
                <a:pPr marL="0" indent="0">
                  <a:buNone/>
                  <a:tabLst>
                    <a:tab pos="3317875" algn="l"/>
                    <a:tab pos="3586163" algn="l"/>
                  </a:tabLst>
                  <a:defRPr/>
                </a:pPr>
                <a:r>
                  <a:rPr lang="fr-FR"/>
                  <a:t>	 	(1</a:t>
                </a:r>
                <a:r>
                  <a:rPr lang="fr-FR" baseline="30000"/>
                  <a:t>er</a:t>
                </a:r>
                <a:r>
                  <a:rPr lang="fr-FR"/>
                  <a:t> principe de la thermodynamique = conservation de l’énergie)</a:t>
                </a:r>
                <a:endParaRPr/>
              </a:p>
              <a:p>
                <a:pPr marL="0" indent="0">
                  <a:tabLst>
                    <a:tab pos="3317875" algn="l"/>
                    <a:tab pos="3586163" algn="l"/>
                  </a:tabLst>
                  <a:defRPr/>
                </a:pPr>
                <a:r>
                  <a:rPr lang="fr-FR"/>
                  <a:t>« Efficacité du système » =&gt; « </a:t>
                </a:r>
                <a:r>
                  <a:rPr lang="fr-FR">
                    <a:solidFill>
                      <a:srgbClr val="7030A0"/>
                    </a:solidFill>
                  </a:rPr>
                  <a:t>efficacité du soleil-au-consommateur</a:t>
                </a:r>
                <a:r>
                  <a:rPr lang="fr-FR"/>
                  <a:t> » : </a:t>
                </a:r>
                <mc:AlternateContent>
                  <mc:Choice Requires="a14">
                    <a14:m>
                      <m:oMath xmlns:m="http://schemas.openxmlformats.org/officeDocument/2006/math">
                        <m:sSub>
                          <m:sSubPr>
                            <m:ctrlPr>
                              <a:rPr lang="fr-FR"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m:rPr>
                                <m:sty m:val="p"/>
                              </m:rPr>
                              <a:rPr lang="fr-FR" b="0" i="0">
                                <a:solidFill>
                                  <a:srgbClr val="7030A0"/>
                                </a:solidFill>
                                <a:latin typeface="Cambria Math"/>
                              </a:rPr>
                              <m:t>sc</m:t>
                            </m:r>
                          </m:sub>
                        </m:sSub>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b="0"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a:rPr lang="fr-FR" b="0" i="0">
                                    <a:solidFill>
                                      <a:srgbClr val="7030A0"/>
                                    </a:solidFill>
                                    <a:latin typeface="Cambria Math"/>
                                  </a:rPr>
                                  <m:t>3</m:t>
                                </m:r>
                              </m:sub>
                            </m:sSub>
                          </m:num>
                          <m:den>
                            <m:sSub>
                              <m:sSubPr>
                                <m:ctrlPr>
                                  <a:rPr lang="fr-FR" b="0" i="1">
                                    <a:solidFill>
                                      <a:srgbClr val="FF0000"/>
                                    </a:solidFill>
                                    <a:latin typeface="Cambria Math" panose="02040503050406030204" pitchFamily="18" charset="0"/>
                                    <a:ea typeface="Cambria Math"/>
                                    <a:cs typeface="Cambria Math"/>
                                  </a:rPr>
                                </m:ctrlPr>
                              </m:sSubPr>
                              <m:e>
                                <m:r>
                                  <m:rPr>
                                    <m:sty m:val="p"/>
                                  </m:rPr>
                                  <a:rPr lang="fr-FR" b="0" i="0">
                                    <a:solidFill>
                                      <a:srgbClr val="FF0000"/>
                                    </a:solidFill>
                                    <a:latin typeface="Cambria Math"/>
                                  </a:rPr>
                                  <m:t>E</m:t>
                                </m:r>
                              </m:e>
                              <m:sub>
                                <m:r>
                                  <a:rPr lang="fr-FR" b="0" i="0">
                                    <a:solidFill>
                                      <a:srgbClr val="FF0000"/>
                                    </a:solidFill>
                                    <a:latin typeface="Cambria Math"/>
                                  </a:rPr>
                                  <m:t>0</m:t>
                                </m:r>
                              </m:sub>
                            </m:sSub>
                          </m:den>
                        </m:f>
                        <m:r>
                          <a:rPr lang="fr-FR" b="0" i="0">
                            <a:latin typeface="Cambria Math"/>
                          </a:rPr>
                          <m:t>=</m:t>
                        </m:r>
                        <m:r>
                          <a:rPr lang="fr-FR" b="0" i="0">
                            <a:latin typeface="Cambria Math"/>
                          </a:rPr>
                          <m:t>15</m:t>
                        </m:r>
                        <m:r>
                          <a:rPr lang="fr-FR" b="0" i="0">
                            <a:latin typeface="Cambria Math"/>
                          </a:rPr>
                          <m:t>,</m:t>
                        </m:r>
                        <m:r>
                          <a:rPr lang="fr-FR" b="0" i="0">
                            <a:latin typeface="Cambria Math"/>
                          </a:rPr>
                          <m:t>3</m:t>
                        </m:r>
                        <m:r>
                          <a:rPr lang="fr-FR" b="0" i="0">
                            <a:latin typeface="Cambria Math"/>
                          </a:rPr>
                          <m:t>%</m:t>
                        </m:r>
                      </m:oMath>
                    </a14:m>
                  </mc:Choice>
                  <mc:Fallback xmlns:m="http://schemas.openxmlformats.org/officeDocument/2006/math" xmlns:w="http://schemas.openxmlformats.org/wordprocessingml/2006/main" xmlns=""/>
                </mc:AlternateContent>
                <a:endParaRP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447116"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16</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(solution)</a:t>
            </a:r>
            <a:endParaRPr dirty="0"/>
          </a:p>
        </p:txBody>
      </p:sp>
      <p:sp>
        <p:nvSpPr>
          <p:cNvPr id="7" name="TextBox 4"/>
          <p:cNvSpPr/>
          <p:nvPr/>
        </p:nvSpPr>
        <p:spPr bwMode="auto">
          <a:xfrm>
            <a:off x="345714" y="4461225"/>
            <a:ext cx="8163645"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4" tooltip="https://www.teaching.industrialecology.uni-freiburg.de/Content/IEooc_Methods1_Exercise1_Indicator_Definition_Solution.pdf"/>
              </a:rPr>
              <a:t>https://www.teaching.industrialecology.uni-freiburg.de/Content/IEooc_Methods1_Exercise1_Indicator_Definition_Solution.pdf</a:t>
            </a:r>
            <a:r>
              <a:rPr lang="fr-FR" sz="1200"/>
              <a:t>]</a:t>
            </a:r>
            <a:endParaRPr/>
          </a:p>
        </p:txBody>
      </p:sp>
      <p:cxnSp>
        <p:nvCxnSpPr>
          <p:cNvPr id="8" name="Connecteur droit avec flèche 5"/>
          <p:cNvCxnSpPr>
            <a:cxnSpLocks/>
            <a:endCxn id="9" idx="1"/>
          </p:cNvCxnSpPr>
          <p:nvPr/>
        </p:nvCxnSpPr>
        <p:spPr bwMode="auto">
          <a:xfrm>
            <a:off x="97971" y="1221428"/>
            <a:ext cx="70352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6"/>
          <p:cNvSpPr/>
          <p:nvPr/>
        </p:nvSpPr>
        <p:spPr bwMode="auto">
          <a:xfrm>
            <a:off x="801493"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defRPr/>
            </a:pPr>
            <a:r>
              <a:rPr lang="fr-FR" sz="1200">
                <a:solidFill>
                  <a:schemeClr val="tx1"/>
                </a:solidFill>
              </a:rPr>
              <a:t>Cellules PV</a:t>
            </a:r>
            <a:endParaRPr/>
          </a:p>
        </p:txBody>
      </p:sp>
      <p:sp>
        <p:nvSpPr>
          <p:cNvPr id="10" name="ZoneTexte 7"/>
          <p:cNvSpPr/>
          <p:nvPr/>
        </p:nvSpPr>
        <p:spPr bwMode="auto">
          <a:xfrm>
            <a:off x="-48242" y="803424"/>
            <a:ext cx="785792" cy="415498"/>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(lumière</a:t>
            </a:r>
            <a:br>
              <a:rPr lang="fr-FR" sz="1050">
                <a:solidFill>
                  <a:srgbClr val="FF0000"/>
                </a:solidFill>
              </a:rPr>
            </a:br>
            <a:r>
              <a:rPr lang="fr-FR" sz="1050">
                <a:solidFill>
                  <a:srgbClr val="FF0000"/>
                </a:solidFill>
              </a:rPr>
              <a:t>du soleil)</a:t>
            </a:r>
            <a:endParaRPr lang="fr-FR" sz="1050" baseline="-25000">
              <a:solidFill>
                <a:srgbClr val="FF0000"/>
              </a:solidFill>
            </a:endParaRPr>
          </a:p>
        </p:txBody>
      </p:sp>
      <p:sp>
        <p:nvSpPr>
          <p:cNvPr id="11" name="Rectangle 11"/>
          <p:cNvSpPr/>
          <p:nvPr/>
        </p:nvSpPr>
        <p:spPr bwMode="auto">
          <a:xfrm>
            <a:off x="662837" y="800605"/>
            <a:ext cx="5472000" cy="86496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2" name="ZoneTexte 12"/>
          <p:cNvSpPr/>
          <p:nvPr/>
        </p:nvSpPr>
        <p:spPr bwMode="auto">
          <a:xfrm>
            <a:off x="545290" y="571650"/>
            <a:ext cx="4746812" cy="246221"/>
          </a:xfrm>
          <a:prstGeom prst="rect">
            <a:avLst/>
          </a:prstGeom>
          <a:noFill/>
          <a:effectLst/>
        </p:spPr>
        <p:txBody>
          <a:bodyPr wrap="none" rtlCol="0">
            <a:spAutoFit/>
          </a:bodyPr>
          <a:lstStyle/>
          <a:p>
            <a:pPr>
              <a:defRPr/>
            </a:pPr>
            <a:r>
              <a:rPr lang="fr-FR" sz="1000"/>
              <a:t>Définition du système :  Fourniture d’électricité, Parc solaire A, Flux d’énergie, Année ??</a:t>
            </a:r>
            <a:endParaRPr/>
          </a:p>
        </p:txBody>
      </p:sp>
      <p:sp>
        <p:nvSpPr>
          <p:cNvPr id="13" name="Rectangle 13"/>
          <p:cNvSpPr/>
          <p:nvPr/>
        </p:nvSpPr>
        <p:spPr bwMode="auto">
          <a:xfrm>
            <a:off x="2893320"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Convertisseur DC/AC</a:t>
            </a:r>
            <a:endParaRPr/>
          </a:p>
        </p:txBody>
      </p:sp>
      <p:sp>
        <p:nvSpPr>
          <p:cNvPr id="14" name="Rectangle 14"/>
          <p:cNvSpPr/>
          <p:nvPr/>
        </p:nvSpPr>
        <p:spPr bwMode="auto">
          <a:xfrm>
            <a:off x="4985147"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Réseau</a:t>
            </a:r>
            <a:endParaRPr/>
          </a:p>
        </p:txBody>
      </p:sp>
      <p:sp>
        <p:nvSpPr>
          <p:cNvPr id="15" name="Rectangle 15"/>
          <p:cNvSpPr/>
          <p:nvPr/>
        </p:nvSpPr>
        <p:spPr bwMode="auto">
          <a:xfrm>
            <a:off x="7076974"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Consommateur</a:t>
            </a:r>
            <a:endParaRPr/>
          </a:p>
        </p:txBody>
      </p:sp>
      <p:sp>
        <p:nvSpPr>
          <p:cNvPr id="16" name="ZoneTexte 16"/>
          <p:cNvSpPr/>
          <p:nvPr/>
        </p:nvSpPr>
        <p:spPr bwMode="auto">
          <a:xfrm>
            <a:off x="1870473" y="965006"/>
            <a:ext cx="974946"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1</a:t>
            </a:r>
            <a:r>
              <a:rPr lang="fr-FR" sz="1050">
                <a:solidFill>
                  <a:srgbClr val="0070C0"/>
                </a:solidFill>
              </a:rPr>
              <a:t> (électricité)</a:t>
            </a:r>
            <a:endParaRPr lang="fr-FR" sz="1050" baseline="-25000">
              <a:solidFill>
                <a:srgbClr val="0070C0"/>
              </a:solidFill>
            </a:endParaRPr>
          </a:p>
        </p:txBody>
      </p:sp>
      <p:sp>
        <p:nvSpPr>
          <p:cNvPr id="17" name="ZoneTexte 17"/>
          <p:cNvSpPr/>
          <p:nvPr/>
        </p:nvSpPr>
        <p:spPr bwMode="auto">
          <a:xfrm>
            <a:off x="3962300" y="965006"/>
            <a:ext cx="974946"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2</a:t>
            </a:r>
            <a:r>
              <a:rPr lang="fr-FR" sz="1050">
                <a:solidFill>
                  <a:schemeClr val="accent5"/>
                </a:solidFill>
              </a:rPr>
              <a:t> (électricité)</a:t>
            </a:r>
            <a:endParaRPr lang="fr-FR" sz="1050" baseline="-25000">
              <a:solidFill>
                <a:schemeClr val="accent5"/>
              </a:solidFill>
            </a:endParaRPr>
          </a:p>
        </p:txBody>
      </p:sp>
      <p:sp>
        <p:nvSpPr>
          <p:cNvPr id="18" name="ZoneTexte 18"/>
          <p:cNvSpPr/>
          <p:nvPr/>
        </p:nvSpPr>
        <p:spPr bwMode="auto">
          <a:xfrm>
            <a:off x="6066149" y="965006"/>
            <a:ext cx="950901" cy="253916"/>
          </a:xfrm>
          <a:prstGeom prst="rect">
            <a:avLst/>
          </a:prstGeom>
          <a:noFill/>
          <a:effectLst/>
        </p:spPr>
        <p:txBody>
          <a:bodyPr wrap="none" rtlCol="0">
            <a:spAutoFit/>
          </a:bodyPr>
          <a:lstStyle/>
          <a:p>
            <a:pPr algn="ctr">
              <a:defRPr/>
            </a:pPr>
            <a:r>
              <a:rPr lang="fr-FR" sz="1050">
                <a:solidFill>
                  <a:srgbClr val="7030A0"/>
                </a:solidFill>
              </a:rPr>
              <a:t>E</a:t>
            </a:r>
            <a:r>
              <a:rPr lang="fr-FR" sz="1050" baseline="-25000">
                <a:solidFill>
                  <a:srgbClr val="7030A0"/>
                </a:solidFill>
              </a:rPr>
              <a:t>3</a:t>
            </a:r>
            <a:r>
              <a:rPr lang="fr-FR" sz="1050">
                <a:solidFill>
                  <a:srgbClr val="7030A0"/>
                </a:solidFill>
              </a:rPr>
              <a:t> (électricité)</a:t>
            </a:r>
            <a:endParaRPr lang="fr-FR" sz="1050" baseline="-25000">
              <a:solidFill>
                <a:srgbClr val="7030A0"/>
              </a:solidFill>
            </a:endParaRPr>
          </a:p>
        </p:txBody>
      </p:sp>
      <p:sp>
        <p:nvSpPr>
          <p:cNvPr id="19" name="ZoneTexte 19"/>
          <p:cNvSpPr/>
          <p:nvPr/>
        </p:nvSpPr>
        <p:spPr bwMode="auto">
          <a:xfrm>
            <a:off x="8042382" y="965006"/>
            <a:ext cx="899605" cy="253916"/>
          </a:xfrm>
          <a:prstGeom prst="rect">
            <a:avLst/>
          </a:prstGeom>
          <a:noFill/>
          <a:effectLst/>
        </p:spPr>
        <p:txBody>
          <a:bodyPr wrap="none" rtlCol="0">
            <a:spAutoFit/>
          </a:bodyPr>
          <a:lstStyle/>
          <a:p>
            <a:pPr algn="ctr">
              <a:defRPr/>
            </a:pPr>
            <a:r>
              <a:rPr lang="fr-FR" sz="1050"/>
              <a:t>E</a:t>
            </a:r>
            <a:r>
              <a:rPr lang="fr-FR" sz="1050" baseline="-25000"/>
              <a:t>0’’’’</a:t>
            </a:r>
            <a:r>
              <a:rPr lang="fr-FR" sz="1050"/>
              <a:t> (chaleur)</a:t>
            </a:r>
            <a:endParaRPr lang="fr-FR" sz="1050" baseline="-25000"/>
          </a:p>
        </p:txBody>
      </p:sp>
      <p:cxnSp>
        <p:nvCxnSpPr>
          <p:cNvPr id="20" name="Connecteur droit avec flèche 22"/>
          <p:cNvCxnSpPr>
            <a:cxnSpLocks/>
            <a:stCxn id="9" idx="3"/>
            <a:endCxn id="13" idx="1"/>
          </p:cNvCxnSpPr>
          <p:nvPr/>
        </p:nvCxnSpPr>
        <p:spPr bwMode="auto">
          <a:xfrm>
            <a:off x="1822572"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5"/>
          <p:cNvCxnSpPr>
            <a:cxnSpLocks/>
            <a:stCxn id="13" idx="3"/>
            <a:endCxn id="14" idx="1"/>
          </p:cNvCxnSpPr>
          <p:nvPr/>
        </p:nvCxnSpPr>
        <p:spPr bwMode="auto">
          <a:xfrm>
            <a:off x="3914399"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8"/>
          <p:cNvCxnSpPr>
            <a:cxnSpLocks/>
            <a:stCxn id="14" idx="3"/>
            <a:endCxn id="15" idx="1"/>
          </p:cNvCxnSpPr>
          <p:nvPr/>
        </p:nvCxnSpPr>
        <p:spPr bwMode="auto">
          <a:xfrm>
            <a:off x="6006226"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31"/>
          <p:cNvCxnSpPr>
            <a:cxnSpLocks/>
            <a:stCxn id="15" idx="3"/>
          </p:cNvCxnSpPr>
          <p:nvPr/>
        </p:nvCxnSpPr>
        <p:spPr bwMode="auto">
          <a:xfrm>
            <a:off x="8098053" y="1221428"/>
            <a:ext cx="68778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36"/>
          <p:cNvCxnSpPr>
            <a:cxnSpLocks/>
            <a:stCxn id="9" idx="2"/>
            <a:endCxn id="25" idx="0"/>
          </p:cNvCxnSpPr>
          <p:nvPr/>
        </p:nvCxnSpPr>
        <p:spPr bwMode="auto">
          <a:xfrm flipH="1">
            <a:off x="1308272" y="1528405"/>
            <a:ext cx="3761"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39"/>
          <p:cNvSpPr/>
          <p:nvPr/>
        </p:nvSpPr>
        <p:spPr bwMode="auto">
          <a:xfrm>
            <a:off x="589966" y="1789663"/>
            <a:ext cx="1436612" cy="253916"/>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a:t>
            </a:r>
            <a:r>
              <a:rPr lang="fr-FR" sz="1050"/>
              <a:t>(pertes des cellules)</a:t>
            </a:r>
            <a:endParaRPr lang="fr-FR" sz="1050" baseline="-25000"/>
          </a:p>
        </p:txBody>
      </p:sp>
      <p:cxnSp>
        <p:nvCxnSpPr>
          <p:cNvPr id="26" name="Connecteur droit avec flèche 40"/>
          <p:cNvCxnSpPr>
            <a:cxnSpLocks/>
            <a:stCxn id="13" idx="2"/>
            <a:endCxn id="27" idx="0"/>
          </p:cNvCxnSpPr>
          <p:nvPr/>
        </p:nvCxnSpPr>
        <p:spPr bwMode="auto">
          <a:xfrm>
            <a:off x="3403860" y="1528405"/>
            <a:ext cx="8462"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41"/>
          <p:cNvSpPr/>
          <p:nvPr/>
        </p:nvSpPr>
        <p:spPr bwMode="auto">
          <a:xfrm>
            <a:off x="2541731" y="1789663"/>
            <a:ext cx="1741181"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0’’</a:t>
            </a:r>
            <a:r>
              <a:rPr lang="fr-FR" sz="1050">
                <a:solidFill>
                  <a:srgbClr val="0070C0"/>
                </a:solidFill>
              </a:rPr>
              <a:t> </a:t>
            </a:r>
            <a:r>
              <a:rPr lang="fr-FR" sz="1050"/>
              <a:t>(pertes du convertisseur)</a:t>
            </a:r>
            <a:endParaRPr lang="fr-FR" sz="1050" baseline="-25000"/>
          </a:p>
        </p:txBody>
      </p:sp>
      <p:cxnSp>
        <p:nvCxnSpPr>
          <p:cNvPr id="28" name="Connecteur droit avec flèche 42"/>
          <p:cNvCxnSpPr>
            <a:cxnSpLocks/>
            <a:stCxn id="14" idx="2"/>
            <a:endCxn id="29" idx="0"/>
          </p:cNvCxnSpPr>
          <p:nvPr/>
        </p:nvCxnSpPr>
        <p:spPr bwMode="auto">
          <a:xfrm flipH="1">
            <a:off x="5494612" y="1528405"/>
            <a:ext cx="1075"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ZoneTexte 43"/>
          <p:cNvSpPr/>
          <p:nvPr/>
        </p:nvSpPr>
        <p:spPr bwMode="auto">
          <a:xfrm>
            <a:off x="4797947" y="1789663"/>
            <a:ext cx="1393330"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0’’’</a:t>
            </a:r>
            <a:r>
              <a:rPr lang="fr-FR" sz="1050">
                <a:solidFill>
                  <a:schemeClr val="accent5"/>
                </a:solidFill>
              </a:rPr>
              <a:t> </a:t>
            </a:r>
            <a:r>
              <a:rPr lang="fr-FR" sz="1050"/>
              <a:t>(pertes du réseau)</a:t>
            </a:r>
            <a:endParaRPr lang="fr-FR" sz="1050" baseline="-25000"/>
          </a:p>
        </p:txBody>
      </p:sp>
      <p:sp>
        <p:nvSpPr>
          <p:cNvPr id="32" name="Rectangle 35"/>
          <p:cNvSpPr/>
          <p:nvPr/>
        </p:nvSpPr>
        <p:spPr bwMode="auto">
          <a:xfrm>
            <a:off x="35496" y="647188"/>
            <a:ext cx="9032962" cy="1389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0" name="Rectangle 35"/>
          <p:cNvSpPr/>
          <p:nvPr/>
        </p:nvSpPr>
        <p:spPr bwMode="auto">
          <a:xfrm>
            <a:off x="97971" y="2094707"/>
            <a:ext cx="9032962" cy="880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1" name="Rectangle 35"/>
          <p:cNvSpPr/>
          <p:nvPr/>
        </p:nvSpPr>
        <p:spPr bwMode="auto">
          <a:xfrm>
            <a:off x="3534" y="3147814"/>
            <a:ext cx="9032962" cy="1313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Lst>
              <a:defRPr/>
            </a:pPr>
            <a:r>
              <a:rPr lang="fr-FR"/>
              <a:t>8 variables : 4 flux (F</a:t>
            </a:r>
            <a:r>
              <a:rPr lang="fr-FR" baseline="-25000"/>
              <a:t>01</a:t>
            </a:r>
            <a:r>
              <a:rPr lang="fr-FR"/>
              <a:t>, F</a:t>
            </a:r>
            <a:r>
              <a:rPr lang="fr-FR" baseline="-25000"/>
              <a:t>12</a:t>
            </a:r>
            <a:r>
              <a:rPr lang="fr-FR"/>
              <a:t>, F</a:t>
            </a:r>
            <a:r>
              <a:rPr lang="fr-FR" baseline="-25000"/>
              <a:t>21</a:t>
            </a:r>
            <a:r>
              <a:rPr lang="fr-FR"/>
              <a:t> et F</a:t>
            </a:r>
            <a:r>
              <a:rPr lang="fr-FR" baseline="-25000"/>
              <a:t>20</a:t>
            </a:r>
            <a:r>
              <a:rPr lang="fr-FR"/>
              <a:t>) + 2 stocks (S</a:t>
            </a:r>
            <a:r>
              <a:rPr lang="fr-FR" baseline="-25000"/>
              <a:t>1</a:t>
            </a:r>
            <a:r>
              <a:rPr lang="fr-FR"/>
              <a:t> et S</a:t>
            </a:r>
            <a:r>
              <a:rPr lang="fr-FR" baseline="-25000"/>
              <a:t>2</a:t>
            </a:r>
            <a:r>
              <a:rPr lang="fr-FR"/>
              <a:t>) + 2 variations de stock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latin typeface="Times New Roman"/>
                <a:cs typeface="Times New Roman"/>
              </a:rPr>
              <a:t> </a:t>
            </a:r>
            <a:r>
              <a:rPr lang="fr-FR"/>
              <a:t>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paramètres : Entrée M (</a:t>
            </a:r>
            <a:r>
              <a:rPr lang="fr-FR" i="1">
                <a:solidFill>
                  <a:srgbClr val="FF0000"/>
                </a:solidFill>
              </a:rPr>
              <a:t>mesurée</a:t>
            </a:r>
            <a:r>
              <a:rPr lang="fr-FR"/>
              <a:t>) := F</a:t>
            </a:r>
            <a:r>
              <a:rPr lang="fr-FR" baseline="-25000"/>
              <a:t>01</a:t>
            </a:r>
            <a:r>
              <a:rPr lang="fr-FR"/>
              <a:t> et taux de recyclage </a:t>
            </a:r>
            <a:r>
              <a:rPr lang="el-GR"/>
              <a:t>α</a:t>
            </a:r>
            <a:r>
              <a:rPr lang="fr-FR"/>
              <a:t> (</a:t>
            </a:r>
            <a:r>
              <a:rPr lang="fr-FR" i="1">
                <a:solidFill>
                  <a:srgbClr val="FF0000"/>
                </a:solidFill>
              </a:rPr>
              <a:t>paramètre</a:t>
            </a:r>
            <a:r>
              <a:rPr lang="fr-FR"/>
              <a:t>) := F</a:t>
            </a:r>
            <a:r>
              <a:rPr lang="fr-FR" baseline="-25000"/>
              <a:t>21</a:t>
            </a:r>
            <a:r>
              <a:rPr lang="fr-FR"/>
              <a:t> / F</a:t>
            </a:r>
            <a:r>
              <a:rPr lang="fr-FR" baseline="-25000"/>
              <a:t>12</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équations de conservation du flux (un par processus)</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2*2 </a:t>
            </a:r>
            <a:r>
              <a:rPr lang="fr-FR" i="1">
                <a:solidFill>
                  <a:srgbClr val="FF0000"/>
                </a:solidFill>
              </a:rPr>
              <a:t>variables de stocks </a:t>
            </a:r>
            <a:r>
              <a:rPr lang="fr-FR"/>
              <a:t>(S1, S2,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t> 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r>
              <a:rPr lang="fr-FR" i="1">
                <a:solidFill>
                  <a:srgbClr val="FF0000"/>
                </a:solidFill>
              </a:rPr>
              <a:t> ignorées car on considère le modèle stationnaire</a:t>
            </a:r>
            <a:r>
              <a:rPr lang="fr-FR"/>
              <a:t> (</a:t>
            </a:r>
            <a:r>
              <a:rPr lang="fr-FR">
                <a:latin typeface="Times New Roman"/>
                <a:cs typeface="Times New Roman"/>
              </a:rPr>
              <a:t>≠</a:t>
            </a:r>
            <a:r>
              <a:rPr lang="fr-FR"/>
              <a:t> dynamique) car on s’intéresse à une année entière (= hypothèse d’absence d’accumulation nette sur un long horizon de temps)</a:t>
            </a:r>
            <a:endParaRPr/>
          </a:p>
          <a:p>
            <a:pPr marL="0" indent="-358775" defTabSz="457200">
              <a:buNone/>
              <a:tabLst>
                <a:tab pos="358775" algn="l"/>
              </a:tabLst>
              <a:defRPr/>
            </a:pPr>
            <a:endParaRPr lang="fr-FR"/>
          </a:p>
          <a:p>
            <a:pPr marL="0" indent="-358775" defTabSz="457200">
              <a:buNone/>
              <a:tabLst>
                <a:tab pos="358775" algn="l"/>
              </a:tabLst>
              <a:defRPr/>
            </a:pPr>
            <a:r>
              <a:rPr lang="fr-FR" b="1"/>
              <a:t>Question</a:t>
            </a:r>
            <a:r>
              <a:rPr lang="fr-FR"/>
              <a:t> : Exprimer chacune des 8 variables uniquement en fonction des 2 paramètres sur le transparent suivant.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17</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(question)</a:t>
            </a:r>
          </a:p>
        </p:txBody>
      </p:sp>
      <p:sp>
        <p:nvSpPr>
          <p:cNvPr id="7" name="TextBox 4"/>
          <p:cNvSpPr/>
          <p:nvPr/>
        </p:nvSpPr>
        <p:spPr bwMode="auto">
          <a:xfrm>
            <a:off x="471878" y="4363790"/>
            <a:ext cx="8472191"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3" tooltip="https://youtu.be/562-lBuoF1Q"/>
              </a:rPr>
              <a:t>https://youtu.be/562-lBuoF1Q</a:t>
            </a:r>
            <a:r>
              <a:rPr lang="fr-FR" sz="1200" dirty="0"/>
              <a:t>, d’après Daniel B. Müller de NTNU]</a:t>
            </a:r>
            <a:endParaRPr dirty="0"/>
          </a:p>
        </p:txBody>
      </p:sp>
      <p:sp>
        <p:nvSpPr>
          <p:cNvPr id="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9" name="Connecteur droit avec flèche 25"/>
          <p:cNvCxnSpPr>
            <a:cxnSpLocks/>
            <a:endCxn id="10"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11"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12"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34"/>
          <p:cNvCxnSpPr>
            <a:cxnSpLocks/>
            <a:stCxn id="10" idx="3"/>
            <a:endCxn id="1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37"/>
          <p:cNvCxnSpPr>
            <a:cxnSpLocks/>
            <a:endCxn id="10"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20"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21"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3"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4" name="Connecteur droit avec flèche 81"/>
          <p:cNvCxnSpPr>
            <a:cxnSpLocks/>
            <a:stCxn id="1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6" name="Connecteur droit avec flèche 85"/>
          <p:cNvCxnSpPr>
            <a:cxnSpLocks/>
            <a:endCxn id="1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8"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9"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30"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3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La réponse est surlignée en </a:t>
            </a:r>
            <a:r>
              <a:rPr lang="fr-FR" i="1">
                <a:solidFill>
                  <a:srgbClr val="FF0000"/>
                </a:solidFill>
              </a:rPr>
              <a:t>rouge</a:t>
            </a:r>
            <a:r>
              <a:rPr lang="fr-FR"/>
              <a:t> :</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Hypo. régime stationnaire :	</a:t>
            </a:r>
            <a:r>
              <a:rPr lang="fr-FR">
                <a:solidFill>
                  <a:srgbClr val="FF0000"/>
                </a:solidFill>
              </a:rPr>
              <a:t>S</a:t>
            </a:r>
            <a:r>
              <a:rPr lang="fr-FR" baseline="-25000">
                <a:solidFill>
                  <a:srgbClr val="FF0000"/>
                </a:solidFill>
              </a:rPr>
              <a:t>1</a:t>
            </a:r>
            <a:r>
              <a:rPr lang="fr-FR">
                <a:solidFill>
                  <a:srgbClr val="FF0000"/>
                </a:solidFill>
              </a:rPr>
              <a:t> = ?</a:t>
            </a:r>
            <a:r>
              <a:rPr lang="fr-FR"/>
              <a:t> et </a:t>
            </a:r>
            <a:r>
              <a:rPr lang="fr-FR">
                <a:solidFill>
                  <a:srgbClr val="FF0000"/>
                </a:solidFill>
              </a:rPr>
              <a:t>S2 = ?? </a:t>
            </a:r>
            <a:r>
              <a:rPr lang="fr-FR"/>
              <a:t>(pas forcément 0) et</a:t>
            </a:r>
            <a:r>
              <a:rPr lang="fr-FR">
                <a:solidFill>
                  <a:srgbClr val="FF0000"/>
                </a:solidFill>
              </a:rPr>
              <a:t> </a:t>
            </a:r>
            <a:r>
              <a:rPr lang="el-GR">
                <a:solidFill>
                  <a:srgbClr val="FF0000"/>
                </a:solidFill>
              </a:rPr>
              <a:t>Δ</a:t>
            </a:r>
            <a:r>
              <a:rPr lang="fr-FR">
                <a:solidFill>
                  <a:srgbClr val="FF0000"/>
                </a:solidFill>
              </a:rPr>
              <a:t>S</a:t>
            </a:r>
            <a:r>
              <a:rPr lang="fr-FR" baseline="-25000">
                <a:solidFill>
                  <a:srgbClr val="FF0000"/>
                </a:solidFill>
              </a:rPr>
              <a:t>1</a:t>
            </a:r>
            <a:r>
              <a:rPr lang="fr-FR">
                <a:solidFill>
                  <a:srgbClr val="FF0000"/>
                </a:solidFill>
              </a:rPr>
              <a:t> = </a:t>
            </a:r>
            <a:r>
              <a:rPr lang="el-GR">
                <a:solidFill>
                  <a:srgbClr val="FF0000"/>
                </a:solidFill>
              </a:rPr>
              <a:t>Δ</a:t>
            </a:r>
            <a:r>
              <a:rPr lang="fr-FR">
                <a:solidFill>
                  <a:srgbClr val="FF0000"/>
                </a:solidFill>
              </a:rPr>
              <a:t>S</a:t>
            </a:r>
            <a:r>
              <a:rPr lang="fr-FR" baseline="-25000">
                <a:solidFill>
                  <a:srgbClr val="FF0000"/>
                </a:solidFill>
              </a:rPr>
              <a:t>2</a:t>
            </a:r>
            <a:r>
              <a:rPr lang="fr-FR">
                <a:solidFill>
                  <a:srgbClr val="FF0000"/>
                </a:solidFill>
              </a:rPr>
              <a:t> = 0</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Définition de D :	</a:t>
            </a:r>
            <a:r>
              <a:rPr lang="fr-FR">
                <a:solidFill>
                  <a:srgbClr val="FF0000"/>
                </a:solidFill>
              </a:rPr>
              <a:t>F</a:t>
            </a:r>
            <a:r>
              <a:rPr lang="fr-FR" baseline="-25000">
                <a:solidFill>
                  <a:srgbClr val="FF0000"/>
                </a:solidFill>
              </a:rPr>
              <a:t>01</a:t>
            </a:r>
            <a:r>
              <a:rPr lang="fr-FR">
                <a:solidFill>
                  <a:srgbClr val="FF0000"/>
                </a:solidFill>
              </a:rPr>
              <a:t> = M</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1 :	F</a:t>
            </a:r>
            <a:r>
              <a:rPr lang="fr-FR" baseline="-25000"/>
              <a:t>01</a:t>
            </a:r>
            <a:r>
              <a:rPr lang="fr-FR"/>
              <a:t> + F</a:t>
            </a:r>
            <a:r>
              <a:rPr lang="fr-FR" baseline="-25000"/>
              <a:t>21</a:t>
            </a:r>
            <a:r>
              <a:rPr lang="fr-FR"/>
              <a:t> = F</a:t>
            </a:r>
            <a:r>
              <a:rPr lang="fr-FR" baseline="-25000"/>
              <a:t>12</a:t>
            </a:r>
            <a:r>
              <a:rPr lang="fr-FR"/>
              <a:t> &lt;=&gt; D + </a:t>
            </a:r>
            <a:r>
              <a:rPr lang="el-GR"/>
              <a:t>α</a:t>
            </a:r>
            <a:r>
              <a:rPr lang="fr-FR"/>
              <a:t>.F</a:t>
            </a:r>
            <a:r>
              <a:rPr lang="fr-FR" baseline="-25000"/>
              <a:t>12</a:t>
            </a:r>
            <a:r>
              <a:rPr lang="fr-FR"/>
              <a:t> = F</a:t>
            </a:r>
            <a:r>
              <a:rPr lang="fr-FR" baseline="-25000"/>
              <a:t>12</a:t>
            </a:r>
            <a:r>
              <a:rPr lang="fr-FR"/>
              <a:t> &lt;=&gt; </a:t>
            </a:r>
            <a:r>
              <a:rPr lang="fr-FR">
                <a:solidFill>
                  <a:srgbClr val="FF0000"/>
                </a:solidFill>
              </a:rPr>
              <a:t>F</a:t>
            </a:r>
            <a:r>
              <a:rPr lang="fr-FR" baseline="-25000">
                <a:solidFill>
                  <a:srgbClr val="FF0000"/>
                </a:solidFill>
              </a:rPr>
              <a:t>12</a:t>
            </a:r>
            <a:r>
              <a:rPr lang="fr-FR">
                <a:solidFill>
                  <a:srgbClr val="FF0000"/>
                </a:solidFill>
              </a:rPr>
              <a:t> = M/(1-</a:t>
            </a:r>
            <a:r>
              <a:rPr lang="el-GR">
                <a:solidFill>
                  <a:srgbClr val="FF0000"/>
                </a:solidFill>
              </a:rPr>
              <a:t>α</a:t>
            </a:r>
            <a:r>
              <a:rPr lang="fr-FR">
                <a:solidFill>
                  <a:srgbClr val="FF0000"/>
                </a:solidFill>
              </a:rPr>
              <a:t>)</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2 :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a:t>
            </a:r>
            <a:r>
              <a:rPr lang="el-GR"/>
              <a:t>α</a:t>
            </a:r>
            <a:r>
              <a:rPr lang="fr-FR"/>
              <a:t>.F</a:t>
            </a:r>
            <a:r>
              <a:rPr lang="fr-FR" baseline="-25000"/>
              <a:t>12</a:t>
            </a:r>
            <a:r>
              <a:rPr lang="fr-FR"/>
              <a:t> &lt;=&gt; F</a:t>
            </a:r>
            <a:r>
              <a:rPr lang="fr-FR" baseline="-25000"/>
              <a:t>20</a:t>
            </a:r>
            <a:r>
              <a:rPr lang="fr-FR"/>
              <a:t> = (1-</a:t>
            </a:r>
            <a:r>
              <a:rPr lang="el-GR"/>
              <a:t>α</a:t>
            </a:r>
            <a:r>
              <a:rPr lang="fr-FR"/>
              <a:t>).F</a:t>
            </a:r>
            <a:r>
              <a:rPr lang="fr-FR" baseline="-25000"/>
              <a:t>12</a:t>
            </a:r>
            <a:r>
              <a:rPr lang="fr-FR"/>
              <a:t> = (1-</a:t>
            </a:r>
            <a:r>
              <a:rPr lang="el-GR"/>
              <a:t>α</a:t>
            </a:r>
            <a:r>
              <a:rPr lang="fr-FR"/>
              <a:t>).M/(1-</a:t>
            </a:r>
            <a:r>
              <a:rPr lang="el-GR"/>
              <a:t>α</a:t>
            </a:r>
            <a:r>
              <a:rPr lang="fr-FR"/>
              <a:t>) = M</a:t>
            </a:r>
            <a:endParaRPr/>
          </a:p>
          <a:p>
            <a:pPr marL="0" indent="-358775" defTabSz="457200">
              <a:buNone/>
              <a:tabLst>
                <a:tab pos="358775" algn="l"/>
                <a:tab pos="1881188" algn="l"/>
              </a:tabLst>
              <a:defRPr/>
            </a:pPr>
            <a:r>
              <a:rPr lang="fr-FR"/>
              <a:t>(Méthode plus rapide pour trouver F</a:t>
            </a:r>
            <a:r>
              <a:rPr lang="fr-FR" baseline="-25000"/>
              <a:t>20</a:t>
            </a:r>
            <a:r>
              <a:rPr lang="fr-FR"/>
              <a:t> : Equil. flux du système entier dans les pointillés : F</a:t>
            </a:r>
            <a:r>
              <a:rPr lang="fr-FR" baseline="-25000"/>
              <a:t>01</a:t>
            </a:r>
            <a:r>
              <a:rPr lang="fr-FR"/>
              <a:t> = </a:t>
            </a:r>
            <a:r>
              <a:rPr lang="fr-FR">
                <a:solidFill>
                  <a:srgbClr val="FF0000"/>
                </a:solidFill>
              </a:rPr>
              <a:t>F</a:t>
            </a:r>
            <a:r>
              <a:rPr lang="fr-FR" baseline="-25000">
                <a:solidFill>
                  <a:srgbClr val="FF0000"/>
                </a:solidFill>
              </a:rPr>
              <a:t>20</a:t>
            </a:r>
            <a:r>
              <a:rPr lang="fr-FR">
                <a:solidFill>
                  <a:srgbClr val="FF0000"/>
                </a:solidFill>
              </a:rPr>
              <a:t> = M</a:t>
            </a:r>
            <a:r>
              <a:rPr lang="fr-FR"/>
              <a: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Définition d’</a:t>
            </a:r>
            <a:r>
              <a:rPr lang="el-GR"/>
              <a:t>α</a:t>
            </a:r>
            <a:r>
              <a:rPr lang="fr-FR"/>
              <a:t> :	</a:t>
            </a:r>
            <a:r>
              <a:rPr lang="fr-FR">
                <a:solidFill>
                  <a:srgbClr val="FF0000"/>
                </a:solidFill>
              </a:rPr>
              <a:t>F</a:t>
            </a:r>
            <a:r>
              <a:rPr lang="fr-FR" baseline="-25000">
                <a:solidFill>
                  <a:srgbClr val="FF0000"/>
                </a:solidFill>
              </a:rPr>
              <a:t>21</a:t>
            </a:r>
            <a:r>
              <a:rPr lang="fr-FR">
                <a:solidFill>
                  <a:srgbClr val="FF0000"/>
                </a:solidFill>
              </a:rPr>
              <a:t> =</a:t>
            </a:r>
            <a:r>
              <a:rPr lang="fr-FR"/>
              <a:t> </a:t>
            </a:r>
            <a:r>
              <a:rPr lang="el-GR"/>
              <a:t>α</a:t>
            </a:r>
            <a:r>
              <a:rPr lang="fr-FR"/>
              <a:t>.F</a:t>
            </a:r>
            <a:r>
              <a:rPr lang="fr-FR" baseline="-25000"/>
              <a:t>12</a:t>
            </a:r>
            <a:r>
              <a:rPr lang="fr-FR"/>
              <a:t> </a:t>
            </a:r>
            <a:r>
              <a:rPr lang="fr-FR">
                <a:solidFill>
                  <a:srgbClr val="FF0000"/>
                </a:solidFill>
              </a:rPr>
              <a:t>= </a:t>
            </a:r>
            <a:r>
              <a:rPr lang="el-GR">
                <a:solidFill>
                  <a:srgbClr val="FF0000"/>
                </a:solidFill>
              </a:rPr>
              <a:t>α</a:t>
            </a:r>
            <a:r>
              <a:rPr lang="fr-FR">
                <a:solidFill>
                  <a:srgbClr val="FF0000"/>
                </a:solidFill>
              </a:rPr>
              <a:t>.M/(1-</a:t>
            </a:r>
            <a:r>
              <a:rPr lang="el-GR">
                <a:solidFill>
                  <a:srgbClr val="FF0000"/>
                </a:solidFill>
              </a:rPr>
              <a:t>α</a:t>
            </a:r>
            <a:r>
              <a:rPr lang="fr-FR">
                <a:solidFill>
                  <a:srgbClr val="FF0000"/>
                </a:solidFill>
              </a:rPr>
              <a: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18</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(solution)</a:t>
            </a:r>
          </a:p>
        </p:txBody>
      </p:sp>
      <p:sp>
        <p:nvSpPr>
          <p:cNvPr id="7" name="TextBox 4"/>
          <p:cNvSpPr/>
          <p:nvPr/>
        </p:nvSpPr>
        <p:spPr bwMode="auto">
          <a:xfrm>
            <a:off x="471877" y="4363790"/>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2" tooltip="https://youtu.be/562-lBuoF1Q"/>
              </a:rPr>
              <a:t>https://youtu.be/562-lBuoF1Q</a:t>
            </a:r>
            <a:r>
              <a:rPr lang="fr-FR" sz="1200" dirty="0"/>
              <a:t>, d’après Daniel B. Müller de NTNU]</a:t>
            </a:r>
            <a:endParaRPr dirty="0"/>
          </a:p>
        </p:txBody>
      </p:sp>
      <p:sp>
        <p:nvSpPr>
          <p:cNvPr id="31" name="Rectangle 35"/>
          <p:cNvSpPr/>
          <p:nvPr/>
        </p:nvSpPr>
        <p:spPr bwMode="auto">
          <a:xfrm>
            <a:off x="35496" y="2415337"/>
            <a:ext cx="9032962" cy="780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4" name="Rectangle 35"/>
          <p:cNvSpPr/>
          <p:nvPr/>
        </p:nvSpPr>
        <p:spPr bwMode="auto">
          <a:xfrm>
            <a:off x="35496" y="3147814"/>
            <a:ext cx="9032962" cy="192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5" name="Rectangle 35"/>
          <p:cNvSpPr/>
          <p:nvPr/>
        </p:nvSpPr>
        <p:spPr bwMode="auto">
          <a:xfrm>
            <a:off x="35496" y="3422173"/>
            <a:ext cx="9032962" cy="877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6"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2"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Supposons que la consommation reste constante, mais que le taux de recyclage augmente de 10%.</a:t>
                </a:r>
                <a:endParaRPr/>
              </a:p>
              <a:p>
                <a:pPr marL="0" indent="-358775" defTabSz="457200">
                  <a:buNone/>
                  <a:tabLst>
                    <a:tab pos="358775" algn="l"/>
                    <a:tab pos="1881188" algn="l"/>
                  </a:tabLst>
                  <a:defRPr/>
                </a:pPr>
                <a:r>
                  <a:rPr lang="fr-FR"/>
                  <a:t>Quantifier la baisse de l’extraction de matières premières dans l’environnement.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On note :</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b="0" i="1">
                                <a:latin typeface="Cambria Math"/>
                              </a:rPr>
                              <m:t>𝐹</m:t>
                            </m:r>
                          </m:e>
                          <m:sub>
                            <m:r>
                              <a:rPr lang="fr-FR" b="0" i="1">
                                <a:latin typeface="Cambria Math"/>
                              </a:rPr>
                              <m:t>12</m:t>
                            </m:r>
                          </m:sub>
                          <m:sup>
                            <m:r>
                              <a:rPr lang="fr-FR" b="0" i="1">
                                <a:latin typeface="Cambria Math"/>
                              </a:rPr>
                              <m:t>𝑎𝑛𝑐𝑖𝑒𝑛</m:t>
                            </m:r>
                          </m:sup>
                        </m:sSubSup>
                        <m:r>
                          <a:rPr lang="fr-FR" b="0" i="1">
                            <a:latin typeface="Cambria Math"/>
                          </a:rPr>
                          <m:t>=</m:t>
                        </m:r>
                        <m:f>
                          <m:fPr>
                            <m:type m:val="skw"/>
                            <m:ctrlPr>
                              <a:rPr lang="fr-FR" b="0" i="1">
                                <a:latin typeface="Cambria Math" panose="02040503050406030204" pitchFamily="18" charset="0"/>
                                <a:ea typeface="Cambria Math"/>
                                <a:cs typeface="Cambria Math"/>
                              </a:rPr>
                            </m:ctrlPr>
                          </m:fPr>
                          <m:num>
                            <m:sSup>
                              <m:sSupPr>
                                <m:ctrlPr>
                                  <a:rPr lang="fr-FR" b="0"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num>
                          <m:den>
                            <m:r>
                              <a:rPr lang="fr-FR" b="0" i="1">
                                <a:latin typeface="Cambria Math"/>
                              </a:rPr>
                              <m:t>1</m:t>
                            </m:r>
                            <m:r>
                              <a:rPr lang="fr-FR" b="0" i="1">
                                <a:latin typeface="Cambria Math"/>
                              </a:rPr>
                              <m:t>−</m:t>
                            </m:r>
                            <m:r>
                              <m:rPr>
                                <m:sty m:val="p"/>
                              </m:rPr>
                              <a:rPr lang="el-GR" b="0" i="1">
                                <a:latin typeface="Cambria Math"/>
                              </a:rPr>
                              <m:t>α</m:t>
                            </m:r>
                          </m:den>
                        </m:f>
                        <m:r>
                          <a:rPr lang="fr-FR" b="0" i="1">
                            <a:latin typeface="Cambria Math"/>
                          </a:rPr>
                          <m:t> </m:t>
                        </m:r>
                      </m:oMath>
                    </a14:m>
                  </mc:Choice>
                  <mc:Fallback xmlns:m="http://schemas.openxmlformats.org/officeDocument/2006/math" xmlns:w="http://schemas.openxmlformats.org/wordprocessingml/2006/main" xmlns=""/>
                </mc:AlternateContent>
                <a:r>
                  <a:rPr lang="fr-FR"/>
                  <a:t> (cf. transparent précédent où M est renommé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oMath>
                    </a14:m>
                  </mc:Choice>
                  <mc:Fallback xmlns:m="http://schemas.openxmlformats.org/officeDocument/2006/math" xmlns:w="http://schemas.openxmlformats.org/wordprocessingml/2006/main" xmlns=""/>
                </mc:AlternateContent>
                <a:r>
                  <a:rPr lang="fr-FR"/>
                  <a:t>)</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i="1">
                                <a:latin typeface="Cambria Math"/>
                              </a:rPr>
                              <m:t>𝐹</m:t>
                            </m:r>
                          </m:e>
                          <m:sub>
                            <m:r>
                              <a:rPr lang="fr-FR" i="1">
                                <a:latin typeface="Cambria Math"/>
                              </a:rPr>
                              <m:t>12</m:t>
                            </m:r>
                          </m:sub>
                          <m:sup>
                            <m:r>
                              <a:rPr lang="fr-FR" b="0" i="1">
                                <a:latin typeface="Cambria Math"/>
                              </a:rPr>
                              <m:t>𝑛𝑜𝑢𝑣𝑒𝑎𝑢</m:t>
                            </m:r>
                          </m:sup>
                        </m:sSubSup>
                        <m:r>
                          <a:rPr lang="fr-FR" i="1">
                            <a:latin typeface="Cambria Math"/>
                          </a:rPr>
                          <m:t>=</m:t>
                        </m:r>
                        <m:f>
                          <m:fPr>
                            <m:type m:val="skw"/>
                            <m:ctrlPr>
                              <a:rPr lang="fr-FR" i="1">
                                <a:latin typeface="Cambria Math" panose="02040503050406030204" pitchFamily="18" charset="0"/>
                                <a:ea typeface="Cambria Math"/>
                                <a:cs typeface="Cambria Math"/>
                              </a:rPr>
                            </m:ctrlPr>
                          </m:fPr>
                          <m:num>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num>
                          <m:den>
                            <m:r>
                              <a:rPr lang="fr-FR" i="1">
                                <a:latin typeface="Cambria Math"/>
                              </a:rPr>
                              <m:t>1</m:t>
                            </m:r>
                            <m:r>
                              <a:rPr lang="fr-FR" i="1">
                                <a:latin typeface="Cambria Math"/>
                              </a:rPr>
                              <m:t>−</m:t>
                            </m:r>
                            <m:r>
                              <a:rPr lang="fr-FR" b="0" i="1">
                                <a:latin typeface="Cambria Math"/>
                              </a:rPr>
                              <m:t>1</m:t>
                            </m:r>
                            <m:r>
                              <a:rPr lang="fr-FR" b="0" i="1">
                                <a:latin typeface="Cambria Math"/>
                              </a:rPr>
                              <m:t>,</m:t>
                            </m:r>
                            <m:r>
                              <a:rPr lang="fr-FR" b="0" i="1">
                                <a:latin typeface="Cambria Math"/>
                              </a:rPr>
                              <m:t>1</m:t>
                            </m:r>
                            <m:r>
                              <a:rPr lang="fr-FR" b="0" i="1">
                                <a:latin typeface="Cambria Math"/>
                              </a:rPr>
                              <m:t>.</m:t>
                            </m:r>
                            <m:r>
                              <m:rPr>
                                <m:sty m:val="p"/>
                              </m:rPr>
                              <a:rPr lang="el-GR" i="1">
                                <a:latin typeface="Cambria Math"/>
                              </a:rPr>
                              <m:t>α</m:t>
                            </m:r>
                          </m:den>
                        </m:f>
                        <m:r>
                          <a:rPr lang="fr-FR" i="1">
                            <a:latin typeface="Cambria Math"/>
                          </a:rPr>
                          <m:t> </m:t>
                        </m:r>
                      </m:oMath>
                    </a14:m>
                  </mc:Choice>
                  <mc:Fallback xmlns:m="http://schemas.openxmlformats.org/officeDocument/2006/math" xmlns:w="http://schemas.openxmlformats.org/wordprocessingml/2006/main" xmlns=""/>
                </mc:AlternateContent>
                <a:r>
                  <a:rPr lang="fr-FR"/>
                  <a:t>(idem avec taux de recyclage augmenté de 10%)</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Comme on veut que la consommation F</a:t>
                </a:r>
                <a:r>
                  <a:rPr lang="fr-FR" baseline="-25000"/>
                  <a:t>12</a:t>
                </a:r>
                <a:r>
                  <a:rPr lang="fr-FR"/>
                  <a:t> reste constante,</a:t>
                </a:r>
                <a:br>
                  <a:rPr lang="fr-FR"/>
                </a:br>
                <a:r>
                  <a:rPr lang="fr-FR"/>
                  <a:t>on égalise ses ancienne et nouvelle expressions,</a:t>
                </a:r>
                <a:br>
                  <a:rPr lang="fr-FR"/>
                </a:br>
                <a:r>
                  <a:rPr lang="fr-FR"/>
                  <a:t>puis on isole la réponse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r>
                          <a:rPr lang="fr-FR" b="0" i="1">
                            <a:latin typeface="Cambria Math"/>
                          </a:rPr>
                          <m:t>=</m:t>
                        </m:r>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f>
                          <m:fPr>
                            <m:ctrlPr>
                              <a:rPr lang="fr-FR" i="1">
                                <a:latin typeface="Cambria Math" panose="02040503050406030204" pitchFamily="18" charset="0"/>
                                <a:ea typeface="Cambria Math"/>
                                <a:cs typeface="Cambria Math"/>
                              </a:rPr>
                            </m:ctrlPr>
                          </m:fPr>
                          <m:num>
                            <m:r>
                              <a:rPr lang="fr-FR" b="0" i="1">
                                <a:latin typeface="Cambria Math"/>
                              </a:rPr>
                              <m:t>1</m:t>
                            </m:r>
                            <m:r>
                              <a:rPr lang="fr-FR" b="0" i="1">
                                <a:latin typeface="Cambria Math"/>
                              </a:rPr>
                              <m:t>−</m:t>
                            </m:r>
                            <m:r>
                              <a:rPr lang="fr-FR" b="0" i="1">
                                <a:latin typeface="Cambria Math"/>
                              </a:rPr>
                              <m:t>1</m:t>
                            </m:r>
                            <m:r>
                              <a:rPr lang="fr-FR" b="0" i="1">
                                <a:latin typeface="Cambria Math"/>
                              </a:rPr>
                              <m:t>,</m:t>
                            </m:r>
                            <m:r>
                              <a:rPr lang="fr-FR" b="0" i="1">
                                <a:latin typeface="Cambria Math"/>
                              </a:rPr>
                              <m:t>1</m:t>
                            </m:r>
                            <m:r>
                              <m:rPr>
                                <m:sty m:val="p"/>
                              </m:rPr>
                              <a:rPr lang="el-GR" b="0" i="1">
                                <a:latin typeface="Cambria Math"/>
                              </a:rPr>
                              <m:t>α</m:t>
                            </m:r>
                          </m:num>
                          <m:den>
                            <m:r>
                              <a:rPr lang="fr-FR" b="0" i="1">
                                <a:latin typeface="Cambria Math"/>
                              </a:rPr>
                              <m:t>1</m:t>
                            </m:r>
                            <m:r>
                              <a:rPr lang="fr-FR" b="0" i="1">
                                <a:latin typeface="Cambria Math"/>
                              </a:rPr>
                              <m:t>−</m:t>
                            </m:r>
                            <m:r>
                              <m:rPr>
                                <m:sty m:val="p"/>
                              </m:rPr>
                              <a:rPr lang="el-GR" b="0" i="1">
                                <a:latin typeface="Cambria Math"/>
                              </a:rPr>
                              <m:t>α</m:t>
                            </m:r>
                          </m:den>
                        </m:f>
                      </m:oMath>
                    </a14:m>
                  </mc:Choice>
                  <mc:Fallback xmlns:m="http://schemas.openxmlformats.org/officeDocument/2006/math" xmlns:w="http://schemas.openxmlformats.org/wordprocessingml/2006/main" xmlns=""/>
                </mc:AlternateContent>
                <a:endParaRPr lang="fr-F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199" y="1005331"/>
                <a:ext cx="8486869"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19</a:t>
            </a:fld>
            <a:endParaRPr lang="fr-FR"/>
          </a:p>
        </p:txBody>
      </p:sp>
      <p:sp>
        <p:nvSpPr>
          <p:cNvPr id="6" name="Title 3"/>
          <p:cNvSpPr>
            <a:spLocks noGrp="1"/>
          </p:cNvSpPr>
          <p:nvPr>
            <p:ph type="title"/>
          </p:nvPr>
        </p:nvSpPr>
        <p:spPr bwMode="auto"/>
        <p:txBody>
          <a:bodyPr>
            <a:normAutofit/>
          </a:bodyPr>
          <a:lstStyle/>
          <a:p>
            <a:pPr>
              <a:defRPr/>
            </a:pPr>
            <a:r>
              <a:rPr lang="fr-FR" dirty="0"/>
              <a:t>Exo3 : Résolution algébrique d’une MFA à la main (question &amp; solution)</a:t>
            </a:r>
          </a:p>
        </p:txBody>
      </p:sp>
      <p:sp>
        <p:nvSpPr>
          <p:cNvPr id="7" name="TextBox 4"/>
          <p:cNvSpPr/>
          <p:nvPr/>
        </p:nvSpPr>
        <p:spPr bwMode="auto">
          <a:xfrm>
            <a:off x="471877" y="4630365"/>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4" tooltip="https://youtu.be/562-lBuoF1Q"/>
              </a:rPr>
              <a:t>https://youtu.be/562-lBuoF1Q</a:t>
            </a:r>
            <a:r>
              <a:rPr lang="fr-FR" sz="1200" dirty="0"/>
              <a:t>, d’après Daniel B. Müller de NTNU]</a:t>
            </a:r>
            <a:endParaRPr dirty="0"/>
          </a:p>
        </p:txBody>
      </p:sp>
      <p:graphicFrame>
        <p:nvGraphicFramePr>
          <p:cNvPr id="29" name="Chart 28"/>
          <p:cNvGraphicFramePr>
            <a:graphicFrameLocks/>
          </p:cNvGraphicFramePr>
          <p:nvPr/>
        </p:nvGraphicFramePr>
        <p:xfrm>
          <a:off x="4362747" y="3103482"/>
          <a:ext cx="4707441" cy="1988548"/>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35"/>
          <p:cNvSpPr/>
          <p:nvPr/>
        </p:nvSpPr>
        <p:spPr bwMode="auto">
          <a:xfrm>
            <a:off x="75542" y="2427734"/>
            <a:ext cx="9032962" cy="223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a:t>
            </a:fld>
            <a:endParaRPr lang="fr-FR"/>
          </a:p>
        </p:txBody>
      </p:sp>
      <p:sp>
        <p:nvSpPr>
          <p:cNvPr id="6" name="Title 3"/>
          <p:cNvSpPr>
            <a:spLocks noGrp="1"/>
          </p:cNvSpPr>
          <p:nvPr>
            <p:ph type="title"/>
          </p:nvPr>
        </p:nvSpPr>
        <p:spPr bwMode="auto">
          <a:xfrm>
            <a:off x="382004" y="255175"/>
            <a:ext cx="8654491" cy="211550"/>
          </a:xfrm>
        </p:spPr>
        <p:txBody>
          <a:bodyPr>
            <a:normAutofit/>
          </a:bodyPr>
          <a:lstStyle/>
          <a:p>
            <a:pPr>
              <a:defRPr/>
            </a:pPr>
            <a:r>
              <a:rPr lang="fr-FR"/>
              <a:t>« On ne connaît que ce que l’on mesure » [slogan 6</a:t>
            </a:r>
            <a:r>
              <a:rPr lang="el-GR"/>
              <a:t>σ</a:t>
            </a:r>
            <a:r>
              <a:rPr lang="fr-FR"/>
              <a:t>]</a:t>
            </a:r>
          </a:p>
        </p:txBody>
      </p:sp>
      <p:sp>
        <p:nvSpPr>
          <p:cNvPr id="14" name="TextBox 13"/>
          <p:cNvSpPr txBox="1"/>
          <p:nvPr/>
        </p:nvSpPr>
        <p:spPr bwMode="auto">
          <a:xfrm>
            <a:off x="2627784" y="4851812"/>
            <a:ext cx="6119084" cy="276999"/>
          </a:xfrm>
          <a:prstGeom prst="rect">
            <a:avLst/>
          </a:prstGeom>
          <a:noFill/>
        </p:spPr>
        <p:txBody>
          <a:bodyPr wrap="square" rtlCol="0">
            <a:spAutoFit/>
          </a:bodyPr>
          <a:lstStyle/>
          <a:p>
            <a:pPr algn="r">
              <a:defRPr/>
            </a:pPr>
            <a:r>
              <a:rPr lang="fr-FR" sz="1200"/>
              <a:t>[Fichier « Example from Austrian Standard S2096, 2006 » fourni avec le logiciel STAN 2.7.101]</a:t>
            </a:r>
            <a:endParaRPr/>
          </a:p>
        </p:txBody>
      </p:sp>
      <p:pic>
        <p:nvPicPr>
          <p:cNvPr id="7" name="Picture 6"/>
          <p:cNvPicPr>
            <a:picLocks noChangeAspect="1"/>
          </p:cNvPicPr>
          <p:nvPr/>
        </p:nvPicPr>
        <p:blipFill>
          <a:blip r:embed="rId3"/>
          <a:stretch/>
        </p:blipFill>
        <p:spPr bwMode="auto">
          <a:xfrm>
            <a:off x="50838" y="1052436"/>
            <a:ext cx="4737184" cy="3193884"/>
          </a:xfrm>
          <a:prstGeom prst="rect">
            <a:avLst/>
          </a:prstGeom>
          <a:ln>
            <a:noFill/>
          </a:ln>
        </p:spPr>
      </p:pic>
      <p:sp>
        <p:nvSpPr>
          <p:cNvPr id="8" name="TextBox 7"/>
          <p:cNvSpPr txBox="1"/>
          <p:nvPr/>
        </p:nvSpPr>
        <p:spPr bwMode="auto">
          <a:xfrm>
            <a:off x="0" y="4238967"/>
            <a:ext cx="4572000" cy="276999"/>
          </a:xfrm>
          <a:prstGeom prst="rect">
            <a:avLst/>
          </a:prstGeom>
          <a:noFill/>
        </p:spPr>
        <p:txBody>
          <a:bodyPr wrap="square" rtlCol="0">
            <a:spAutoFit/>
          </a:bodyPr>
          <a:lstStyle/>
          <a:p>
            <a:pPr algn="r">
              <a:defRPr/>
            </a:pPr>
            <a:r>
              <a:rPr lang="fr-FR" sz="1200" dirty="0"/>
              <a:t>[ADEME (2011) Exemple de la machine à café du logiciel Bilan produit]</a:t>
            </a:r>
            <a:endParaRPr dirty="0"/>
          </a:p>
        </p:txBody>
      </p:sp>
      <p:sp>
        <p:nvSpPr>
          <p:cNvPr id="9" name="TextBox 8"/>
          <p:cNvSpPr txBox="1"/>
          <p:nvPr/>
        </p:nvSpPr>
        <p:spPr bwMode="auto">
          <a:xfrm>
            <a:off x="827584" y="538795"/>
            <a:ext cx="2728632" cy="276999"/>
          </a:xfrm>
          <a:prstGeom prst="rect">
            <a:avLst/>
          </a:prstGeom>
          <a:noFill/>
        </p:spPr>
        <p:txBody>
          <a:bodyPr wrap="none" rtlCol="0">
            <a:spAutoFit/>
          </a:bodyPr>
          <a:lstStyle/>
          <a:p>
            <a:pPr algn="r">
              <a:defRPr/>
            </a:pPr>
            <a:r>
              <a:rPr lang="fr-FR" sz="1200" b="1"/>
              <a:t>Vu en 3G: ACV (Analyse du Cycle de Vie)</a:t>
            </a:r>
            <a:endParaRPr b="1"/>
          </a:p>
        </p:txBody>
      </p:sp>
      <p:sp>
        <p:nvSpPr>
          <p:cNvPr id="10" name="TextBox 9"/>
          <p:cNvSpPr txBox="1"/>
          <p:nvPr/>
        </p:nvSpPr>
        <p:spPr bwMode="auto">
          <a:xfrm>
            <a:off x="5255835" y="538795"/>
            <a:ext cx="3132589" cy="276999"/>
          </a:xfrm>
          <a:prstGeom prst="rect">
            <a:avLst/>
          </a:prstGeom>
          <a:noFill/>
        </p:spPr>
        <p:txBody>
          <a:bodyPr wrap="none" rtlCol="0">
            <a:spAutoFit/>
          </a:bodyPr>
          <a:lstStyle/>
          <a:p>
            <a:pPr algn="r">
              <a:defRPr/>
            </a:pPr>
            <a:r>
              <a:rPr lang="fr-FR" sz="1200" b="1"/>
              <a:t>Vu aujourd’hui : MFA (Material Flow Analysis)</a:t>
            </a:r>
            <a:endParaRPr b="1"/>
          </a:p>
        </p:txBody>
      </p:sp>
      <p:pic>
        <p:nvPicPr>
          <p:cNvPr id="13" name="Picture 12"/>
          <p:cNvPicPr>
            <a:picLocks noChangeAspect="1"/>
          </p:cNvPicPr>
          <p:nvPr/>
        </p:nvPicPr>
        <p:blipFill>
          <a:blip r:embed="rId4"/>
          <a:srcRect l="1168" r="819"/>
          <a:stretch/>
        </p:blipFill>
        <p:spPr bwMode="auto">
          <a:xfrm>
            <a:off x="4752000" y="802570"/>
            <a:ext cx="4305136" cy="4119217"/>
          </a:xfrm>
          <a:prstGeom prst="rect">
            <a:avLst/>
          </a:prstGeom>
          <a:ln>
            <a:noFill/>
          </a:ln>
        </p:spPr>
      </p:pic>
      <p:cxnSp>
        <p:nvCxnSpPr>
          <p:cNvPr id="4" name="Straight Arrow Connector 3"/>
          <p:cNvCxnSpPr>
            <a:stCxn id="2" idx="0"/>
          </p:cNvCxnSpPr>
          <p:nvPr/>
        </p:nvCxnSpPr>
        <p:spPr bwMode="auto">
          <a:xfrm flipV="1">
            <a:off x="5040052" y="3003798"/>
            <a:ext cx="39604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bwMode="auto">
          <a:xfrm>
            <a:off x="4968022" y="3956528"/>
            <a:ext cx="46807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bwMode="auto">
          <a:xfrm>
            <a:off x="4283968" y="3243988"/>
            <a:ext cx="1512168" cy="717759"/>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rgbClr val="FF0000"/>
                </a:solidFill>
              </a:rPr>
              <a:t>Diagramme de </a:t>
            </a:r>
            <a:r>
              <a:rPr lang="fr-FR" sz="1000" b="1" dirty="0" err="1">
                <a:solidFill>
                  <a:srgbClr val="FF0000"/>
                </a:solidFill>
              </a:rPr>
              <a:t>Sankey</a:t>
            </a:r>
            <a:r>
              <a:rPr lang="fr-FR" sz="1000" b="1" dirty="0">
                <a:solidFill>
                  <a:srgbClr val="FF0000"/>
                </a:solidFill>
              </a:rPr>
              <a:t> : Epaisseur des flèches proportionnelle à la valeur des flux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686801" cy="4035776"/>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b="1" dirty="0"/>
              <a:t>Question 1</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de 100 % ?</a:t>
            </a:r>
            <a:endParaRPr dirty="0"/>
          </a:p>
          <a:p>
            <a:pPr marL="0" indent="-358775" defTabSz="457200">
              <a:buNone/>
              <a:tabLst>
                <a:tab pos="358775" algn="l"/>
                <a:tab pos="1881188" algn="l"/>
              </a:tabLst>
              <a:defRPr/>
            </a:pPr>
            <a:r>
              <a:rPr lang="fr-FR" b="1" dirty="0"/>
              <a:t>Réponse possible </a:t>
            </a:r>
            <a:r>
              <a:rPr lang="fr-FR" dirty="0"/>
              <a:t>: Comme le flux F</a:t>
            </a:r>
            <a:r>
              <a:rPr lang="fr-FR" baseline="-25000" dirty="0"/>
              <a:t>01</a:t>
            </a:r>
            <a:r>
              <a:rPr lang="fr-FR" dirty="0"/>
              <a:t> = M rentre et que tout est recyclé, alors : </a:t>
            </a:r>
            <a:endParaRPr dirty="0"/>
          </a:p>
          <a:p>
            <a:pPr marL="266700" indent="-179388" defTabSz="457200">
              <a:tabLst>
                <a:tab pos="1881188" algn="l"/>
              </a:tabLst>
              <a:defRPr/>
            </a:pPr>
            <a:r>
              <a:rPr lang="fr-FR" dirty="0"/>
              <a:t>F</a:t>
            </a:r>
            <a:r>
              <a:rPr lang="fr-FR" baseline="-25000" dirty="0"/>
              <a:t>20</a:t>
            </a:r>
            <a:r>
              <a:rPr lang="fr-FR" dirty="0"/>
              <a:t> = 0 (mais ça contredit que F</a:t>
            </a:r>
            <a:r>
              <a:rPr lang="fr-FR" baseline="-25000" dirty="0"/>
              <a:t>01</a:t>
            </a:r>
            <a:r>
              <a:rPr lang="fr-FR" dirty="0"/>
              <a:t> = F</a:t>
            </a:r>
            <a:r>
              <a:rPr lang="fr-FR" baseline="-25000" dirty="0"/>
              <a:t>20</a:t>
            </a:r>
            <a:r>
              <a:rPr lang="fr-FR" dirty="0"/>
              <a:t>)</a:t>
            </a:r>
            <a:br>
              <a:rPr lang="fr-FR" dirty="0"/>
            </a:br>
            <a:r>
              <a:rPr lang="fr-FR" dirty="0"/>
              <a:t>et</a:t>
            </a:r>
            <a:endParaRPr dirty="0"/>
          </a:p>
          <a:p>
            <a:pPr marL="266700" indent="-179388" defTabSz="457200">
              <a:tabLst>
                <a:tab pos="1881188" algn="l"/>
              </a:tabLst>
              <a:defRPr/>
            </a:pPr>
            <a:r>
              <a:rPr lang="fr-FR" dirty="0"/>
              <a:t>F12 diverge vers ∞</a:t>
            </a:r>
          </a:p>
          <a:p>
            <a:pPr marL="87312" indent="0" defTabSz="457200">
              <a:buNone/>
              <a:tabLst>
                <a:tab pos="1881188" algn="l"/>
              </a:tabLst>
              <a:defRPr/>
            </a:pPr>
            <a:r>
              <a:rPr lang="fr-FR" dirty="0"/>
              <a:t>=&gt; Un recyclage parfait forcerait donc à F</a:t>
            </a:r>
            <a:r>
              <a:rPr lang="fr-FR" baseline="-25000" dirty="0"/>
              <a:t>01</a:t>
            </a:r>
            <a:r>
              <a:rPr lang="fr-FR" dirty="0"/>
              <a:t> = F</a:t>
            </a:r>
            <a:r>
              <a:rPr lang="fr-FR" baseline="-25000" dirty="0"/>
              <a:t>20</a:t>
            </a:r>
            <a:r>
              <a:rPr lang="fr-FR" dirty="0"/>
              <a:t> = 0, </a:t>
            </a:r>
            <a:r>
              <a:rPr lang="fr-FR" i="1" dirty="0">
                <a:solidFill>
                  <a:srgbClr val="FF0000"/>
                </a:solidFill>
              </a:rPr>
              <a:t>ce qui est physiquement impossible</a:t>
            </a:r>
            <a:r>
              <a:rPr lang="fr-FR" dirty="0"/>
              <a:t>, rappel du slide 25 de séance 1 :</a:t>
            </a:r>
          </a:p>
          <a:p>
            <a:pPr marL="0" indent="0">
              <a:buNone/>
              <a:defRPr/>
            </a:pPr>
            <a:r>
              <a:rPr lang="fr-FR" dirty="0"/>
              <a:t>Mythe du recyclage ∞ :</a:t>
            </a:r>
          </a:p>
          <a:p>
            <a:pPr>
              <a:defRPr/>
            </a:pPr>
            <a:r>
              <a:rPr lang="fr-FR" dirty="0"/>
              <a:t>Dissipation et entropie : « </a:t>
            </a:r>
            <a:r>
              <a:rPr lang="fr-FR" i="1" dirty="0">
                <a:solidFill>
                  <a:srgbClr val="FF0000"/>
                </a:solidFill>
              </a:rPr>
              <a:t>Dissipation </a:t>
            </a:r>
            <a:r>
              <a:rPr lang="fr-FR" dirty="0"/>
              <a:t>dans l’environnement, </a:t>
            </a:r>
            <a:r>
              <a:rPr lang="fr-FR" i="1" dirty="0">
                <a:solidFill>
                  <a:srgbClr val="FF0000"/>
                </a:solidFill>
              </a:rPr>
              <a:t>contamination</a:t>
            </a:r>
            <a:r>
              <a:rPr lang="fr-FR" dirty="0"/>
              <a:t> et </a:t>
            </a:r>
            <a:r>
              <a:rPr lang="fr-FR" i="1" dirty="0">
                <a:solidFill>
                  <a:srgbClr val="FF0000"/>
                </a:solidFill>
              </a:rPr>
              <a:t>usure</a:t>
            </a:r>
            <a:r>
              <a:rPr lang="fr-FR" dirty="0"/>
              <a:t> des matières dus à des pertes en quantité (sous-produits, pertes de matières physiques) et en qualité (mélange, dégradation). De </a:t>
            </a:r>
            <a:r>
              <a:rPr lang="fr-FR" i="1" dirty="0">
                <a:solidFill>
                  <a:srgbClr val="FF0000"/>
                </a:solidFill>
              </a:rPr>
              <a:t>nouvelles énergies et matières doivent être injectées</a:t>
            </a:r>
            <a:r>
              <a:rPr lang="fr-FR" dirty="0"/>
              <a:t> à chaque boucle de matière circulaire pour surmonter ces pertes dissipatives. » [</a:t>
            </a:r>
            <a:r>
              <a:rPr lang="fr-FR" dirty="0" err="1"/>
              <a:t>Corvellec</a:t>
            </a:r>
            <a:r>
              <a:rPr lang="fr-FR" dirty="0"/>
              <a:t> </a:t>
            </a:r>
            <a:r>
              <a:rPr lang="fr-FR" i="1" dirty="0"/>
              <a:t>et al.</a:t>
            </a:r>
            <a:r>
              <a:rPr lang="fr-FR" dirty="0"/>
              <a:t>, 2021, p. 3]</a:t>
            </a:r>
          </a:p>
          <a:p>
            <a:pPr>
              <a:defRPr/>
            </a:pPr>
            <a:r>
              <a:rPr lang="fr-FR" dirty="0"/>
              <a:t>Exemple : Papier recyclable de 5 à 10 fois car les fibres se brisent à chaque recyclage jusqu’à ne plus pouvoir former une pâte à papier exploitable [</a:t>
            </a:r>
            <a:r>
              <a:rPr lang="fr-FR" dirty="0" err="1"/>
              <a:t>recygo</a:t>
            </a:r>
            <a:r>
              <a:rPr lang="fr-FR" dirty="0"/>
              <a:t>].</a:t>
            </a:r>
          </a:p>
          <a:p>
            <a:pPr marL="266700" indent="-179388" defTabSz="457200">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20</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82005" y="2414386"/>
            <a:ext cx="9032962" cy="2181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TextBox 27"/>
          <p:cNvSpPr txBox="1"/>
          <p:nvPr/>
        </p:nvSpPr>
        <p:spPr bwMode="auto">
          <a:xfrm>
            <a:off x="1630536" y="4511765"/>
            <a:ext cx="7116051" cy="646331"/>
          </a:xfrm>
          <a:prstGeom prst="rect">
            <a:avLst/>
          </a:prstGeom>
          <a:noFill/>
        </p:spPr>
        <p:txBody>
          <a:bodyPr wrap="none" rtlCol="0">
            <a:spAutoFit/>
          </a:bodyPr>
          <a:lstStyle/>
          <a:p>
            <a:pPr algn="r">
              <a:defRPr/>
            </a:pPr>
            <a:r>
              <a:rPr lang="fr-FR" sz="1200" dirty="0"/>
              <a:t>[</a:t>
            </a:r>
            <a:r>
              <a:rPr lang="fr-FR" sz="1200" dirty="0" err="1"/>
              <a:t>Corvellec</a:t>
            </a:r>
            <a:r>
              <a:rPr lang="fr-FR" sz="1200" dirty="0"/>
              <a:t>, H, </a:t>
            </a:r>
            <a:r>
              <a:rPr lang="fr-FR" sz="1200" dirty="0" err="1"/>
              <a:t>Stowell</a:t>
            </a:r>
            <a:r>
              <a:rPr lang="fr-FR" sz="1200" dirty="0"/>
              <a:t>, A. F. &amp; </a:t>
            </a:r>
            <a:r>
              <a:rPr lang="fr-FR" sz="1200" dirty="0" err="1"/>
              <a:t>Johansson</a:t>
            </a:r>
            <a:r>
              <a:rPr lang="fr-FR" sz="1200" dirty="0"/>
              <a:t>, N. (2021) Critiques</a:t>
            </a:r>
            <a:br>
              <a:rPr lang="fr-FR" sz="1200" dirty="0"/>
            </a:br>
            <a:r>
              <a:rPr lang="fr-FR" sz="1200" dirty="0"/>
              <a:t>of the </a:t>
            </a:r>
            <a:r>
              <a:rPr lang="fr-FR" sz="1200" dirty="0" err="1"/>
              <a:t>circular</a:t>
            </a:r>
            <a:r>
              <a:rPr lang="fr-FR" sz="1200" dirty="0"/>
              <a:t> </a:t>
            </a:r>
            <a:r>
              <a:rPr lang="fr-FR" sz="1200" dirty="0" err="1"/>
              <a:t>economy</a:t>
            </a:r>
            <a:r>
              <a:rPr lang="fr-FR" sz="1200" dirty="0"/>
              <a:t>, Journal of </a:t>
            </a:r>
            <a:r>
              <a:rPr lang="fr-FR" sz="1200" dirty="0" err="1"/>
              <a:t>Industrial</a:t>
            </a:r>
            <a:r>
              <a:rPr lang="fr-FR" sz="1200" dirty="0"/>
              <a:t> Ecology:1-12 (revue de la littérature citant beaucoup de sources)]</a:t>
            </a:r>
            <a:endParaRPr dirty="0"/>
          </a:p>
          <a:p>
            <a:pPr algn="r">
              <a:defRPr/>
            </a:pPr>
            <a:r>
              <a:rPr lang="fr-FR" sz="1200" dirty="0"/>
              <a:t>[</a:t>
            </a:r>
            <a:r>
              <a:rPr lang="fr-FR" sz="1200" dirty="0" err="1"/>
              <a:t>recygo</a:t>
            </a:r>
            <a:r>
              <a:rPr lang="fr-FR" sz="1200" dirty="0"/>
              <a:t> (co-entreprise créée par La Poste et Suez), https://www.recygo.fr/blog/dossier/papier-recycle]</a:t>
            </a:r>
            <a:endParaRPr dirty="0"/>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0"/>
            <a:ext cx="8486869" cy="4230715"/>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b="1" dirty="0"/>
              <a:t>Question 2</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croissant dans [0% ; 100%[ ?</a:t>
            </a:r>
            <a:endParaRPr dirty="0"/>
          </a:p>
          <a:p>
            <a:pPr marL="0" indent="-358775" defTabSz="457200">
              <a:buNone/>
              <a:tabLst>
                <a:tab pos="358775" algn="l"/>
                <a:tab pos="1881188" algn="l"/>
              </a:tabLst>
              <a:defRPr/>
            </a:pPr>
            <a:r>
              <a:rPr lang="fr-FR" b="1" dirty="0"/>
              <a:t>Réponse possible </a:t>
            </a:r>
            <a:r>
              <a:rPr lang="fr-FR" dirty="0"/>
              <a:t>: Comme on suppose que le paramètre (constant) est F</a:t>
            </a:r>
            <a:r>
              <a:rPr lang="fr-FR" baseline="-25000" dirty="0"/>
              <a:t>01</a:t>
            </a:r>
            <a:r>
              <a:rPr lang="fr-FR" dirty="0"/>
              <a:t> = M, alors :</a:t>
            </a:r>
            <a:endParaRPr dirty="0"/>
          </a:p>
          <a:p>
            <a:pPr marL="266700" indent="-179388" defTabSz="457200">
              <a:tabLst>
                <a:tab pos="1881188" algn="l"/>
              </a:tabLst>
              <a:defRPr/>
            </a:pPr>
            <a:r>
              <a:rPr lang="fr-FR" dirty="0"/>
              <a:t>F</a:t>
            </a:r>
            <a:r>
              <a:rPr lang="fr-FR" baseline="-25000" dirty="0"/>
              <a:t>20</a:t>
            </a:r>
            <a:r>
              <a:rPr lang="fr-FR" dirty="0"/>
              <a:t> = F</a:t>
            </a:r>
            <a:r>
              <a:rPr lang="fr-FR" baseline="-25000" dirty="0"/>
              <a:t>01</a:t>
            </a:r>
            <a:r>
              <a:rPr lang="fr-FR" dirty="0"/>
              <a:t> = M (= prélèvements dans et déchets vers l’environnement constants)</a:t>
            </a:r>
            <a:endParaRPr dirty="0"/>
          </a:p>
          <a:p>
            <a:pPr marL="87311" indent="0" defTabSz="457200">
              <a:buNone/>
              <a:tabLst>
                <a:tab pos="266700" algn="l"/>
                <a:tab pos="1881188" algn="l"/>
              </a:tabLst>
              <a:defRPr/>
            </a:pPr>
            <a:r>
              <a:rPr lang="fr-FR" dirty="0"/>
              <a:t>	et</a:t>
            </a:r>
            <a:endParaRPr dirty="0"/>
          </a:p>
          <a:p>
            <a:pPr marL="266700" indent="-179388" defTabSz="457200">
              <a:tabLst>
                <a:tab pos="1881188" algn="l"/>
              </a:tabLst>
              <a:defRPr/>
            </a:pPr>
            <a:r>
              <a:rPr lang="fr-FR" dirty="0"/>
              <a:t>F</a:t>
            </a:r>
            <a:r>
              <a:rPr lang="fr-FR" baseline="-25000" dirty="0"/>
              <a:t>12</a:t>
            </a:r>
            <a:r>
              <a:rPr lang="fr-FR" dirty="0"/>
              <a:t> croît de + en + vite (= croissance rapide du flux consommé dans 2). </a:t>
            </a:r>
            <a:br>
              <a:rPr lang="fr-FR" dirty="0"/>
            </a:br>
            <a:r>
              <a:rPr lang="fr-FR" dirty="0"/>
              <a:t>P. ex., si on suppose le temps discret (≠ régime permanent), pour M = </a:t>
            </a:r>
            <a:r>
              <a:rPr lang="fr-FR" dirty="0">
                <a:solidFill>
                  <a:srgbClr val="FF0000"/>
                </a:solidFill>
              </a:rPr>
              <a:t>1000</a:t>
            </a:r>
            <a:r>
              <a:rPr lang="fr-FR" dirty="0"/>
              <a:t> et</a:t>
            </a:r>
            <a:endParaRPr dirty="0"/>
          </a:p>
          <a:p>
            <a:pPr marL="566738" lvl="1" indent="-179388" defTabSz="457200">
              <a:tabLst>
                <a:tab pos="1881188" algn="l"/>
              </a:tabLst>
              <a:defRPr/>
            </a:pPr>
            <a:r>
              <a:rPr lang="el-GR" dirty="0"/>
              <a:t>α</a:t>
            </a:r>
            <a:r>
              <a:rPr lang="fr-FR" dirty="0"/>
              <a:t> = 50%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50%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solidFill>
                  <a:srgbClr val="0070C0"/>
                </a:solidFill>
              </a:rPr>
              <a:t> </a:t>
            </a:r>
            <a:r>
              <a:rPr lang="fr-FR" dirty="0"/>
              <a:t>* 50% = </a:t>
            </a:r>
            <a:r>
              <a:rPr lang="fr-FR" dirty="0">
                <a:solidFill>
                  <a:srgbClr val="00B050"/>
                </a:solidFill>
              </a:rPr>
              <a:t>1500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1500</a:t>
            </a:r>
            <a:r>
              <a:rPr lang="fr-FR" dirty="0"/>
              <a:t> * 50% = </a:t>
            </a:r>
            <a:r>
              <a:rPr lang="fr-FR" dirty="0">
                <a:solidFill>
                  <a:schemeClr val="accent2">
                    <a:lumMod val="50000"/>
                    <a:lumOff val="50000"/>
                  </a:schemeClr>
                </a:solidFill>
              </a:rPr>
              <a:t>1750</a:t>
            </a:r>
            <a:r>
              <a:rPr lang="fr-FR" dirty="0"/>
              <a:t/>
            </a:r>
            <a:br>
              <a:rPr lang="fr-FR" dirty="0"/>
            </a:b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50% = 1998</a:t>
            </a:r>
          </a:p>
          <a:p>
            <a:pPr marL="566738" lvl="1" indent="-179388" defTabSz="457200">
              <a:tabLst>
                <a:tab pos="1881188" algn="l"/>
              </a:tabLst>
              <a:defRPr/>
            </a:pPr>
            <a:r>
              <a:rPr lang="fr-FR" dirty="0"/>
              <a:t>F</a:t>
            </a:r>
            <a:r>
              <a:rPr lang="fr-FR" baseline="-25000" dirty="0"/>
              <a:t>12</a:t>
            </a:r>
            <a:r>
              <a:rPr lang="fr-FR" dirty="0"/>
              <a:t>(t</a:t>
            </a:r>
            <a:r>
              <a:rPr lang="fr-FR" baseline="-25000" dirty="0"/>
              <a:t>n+1</a:t>
            </a:r>
            <a:r>
              <a:rPr lang="fr-FR" dirty="0"/>
              <a:t>)      = </a:t>
            </a:r>
            <a:r>
              <a:rPr lang="fr-FR" dirty="0">
                <a:solidFill>
                  <a:srgbClr val="FF0000"/>
                </a:solidFill>
              </a:rPr>
              <a:t>1000</a:t>
            </a:r>
            <a:r>
              <a:rPr lang="fr-FR" dirty="0"/>
              <a:t> + </a:t>
            </a:r>
            <a:r>
              <a:rPr lang="el-GR" dirty="0"/>
              <a:t>α</a:t>
            </a:r>
            <a:r>
              <a:rPr lang="fr-FR" dirty="0"/>
              <a:t>.F12(</a:t>
            </a:r>
            <a:r>
              <a:rPr lang="fr-FR" dirty="0" err="1"/>
              <a:t>t</a:t>
            </a:r>
            <a:r>
              <a:rPr lang="fr-FR" baseline="-25000" dirty="0" err="1"/>
              <a:t>n</a:t>
            </a:r>
            <a:r>
              <a:rPr lang="fr-FR" dirty="0"/>
              <a:t>) =&gt; La limite L satisfait L = </a:t>
            </a:r>
            <a:r>
              <a:rPr lang="fr-FR" dirty="0">
                <a:solidFill>
                  <a:srgbClr val="FF0000"/>
                </a:solidFill>
              </a:rPr>
              <a:t>1000</a:t>
            </a:r>
            <a:r>
              <a:rPr lang="fr-FR" dirty="0"/>
              <a:t> + </a:t>
            </a:r>
            <a:r>
              <a:rPr lang="el-GR" dirty="0"/>
              <a:t>α</a:t>
            </a:r>
            <a:r>
              <a:rPr lang="fr-FR" dirty="0"/>
              <a:t>.L</a:t>
            </a:r>
            <a:r>
              <a:rPr lang="fr-FR" sz="800" dirty="0"/>
              <a:t> </a:t>
            </a:r>
            <a:r>
              <a:rPr lang="fr-FR" dirty="0">
                <a:sym typeface="Wingdings" panose="05000000000000000000" pitchFamily="2" charset="2"/>
              </a:rPr>
              <a:t></a:t>
            </a:r>
            <a:r>
              <a:rPr lang="fr-FR" sz="1050" dirty="0">
                <a:sym typeface="Wingdings" panose="05000000000000000000" pitchFamily="2" charset="2"/>
              </a:rPr>
              <a:t> </a:t>
            </a:r>
            <a:r>
              <a:rPr lang="fr-FR" dirty="0">
                <a:sym typeface="Wingdings" panose="05000000000000000000" pitchFamily="2" charset="2"/>
              </a:rPr>
              <a:t>L = </a:t>
            </a:r>
            <a:r>
              <a:rPr lang="fr-FR" dirty="0">
                <a:solidFill>
                  <a:srgbClr val="FF0000"/>
                </a:solidFill>
                <a:sym typeface="Wingdings" panose="05000000000000000000" pitchFamily="2" charset="2"/>
              </a:rPr>
              <a:t>1000</a:t>
            </a:r>
            <a:r>
              <a:rPr lang="fr-FR" dirty="0">
                <a:sym typeface="Wingdings" panose="05000000000000000000" pitchFamily="2" charset="2"/>
              </a:rPr>
              <a:t> / (1 – </a:t>
            </a:r>
            <a:r>
              <a:rPr lang="el-GR" dirty="0">
                <a:sym typeface="Wingdings" panose="05000000000000000000" pitchFamily="2" charset="2"/>
              </a:rPr>
              <a:t>α</a:t>
            </a:r>
            <a:r>
              <a:rPr lang="fr-FR" dirty="0">
                <a:sym typeface="Wingdings" panose="05000000000000000000" pitchFamily="2" charset="2"/>
              </a:rPr>
              <a:t>), donc :</a:t>
            </a:r>
          </a:p>
          <a:p>
            <a:pPr marL="866775" lvl="2" indent="-179388" defTabSz="457200">
              <a:tabLst>
                <a:tab pos="1881188" algn="l"/>
              </a:tabLst>
              <a:defRPr/>
            </a:pPr>
            <a:r>
              <a:rPr lang="fr-FR" dirty="0"/>
              <a:t>L = </a:t>
            </a:r>
            <a:r>
              <a:rPr lang="fr-FR" dirty="0">
                <a:solidFill>
                  <a:srgbClr val="FF0000"/>
                </a:solidFill>
              </a:rPr>
              <a:t>1000</a:t>
            </a:r>
            <a:r>
              <a:rPr lang="fr-FR" dirty="0"/>
              <a:t> / (1 – 0,5) = 2000</a:t>
            </a:r>
          </a:p>
          <a:p>
            <a:pPr marL="87311" indent="0" algn="ctr" defTabSz="457200">
              <a:buNone/>
              <a:tabLst>
                <a:tab pos="1881188" algn="l"/>
              </a:tabLst>
              <a:defRPr/>
            </a:pPr>
            <a:r>
              <a:rPr lang="fr-FR" i="1" dirty="0">
                <a:solidFill>
                  <a:srgbClr val="FF0000"/>
                </a:solidFill>
              </a:rPr>
              <a:t>Les slides suivantes modélisent cette MFA dans Excel, puis étudient l’impact d’accroître le taux de recyclage </a:t>
            </a:r>
            <a:r>
              <a:rPr lang="el-GR" i="1" dirty="0">
                <a:solidFill>
                  <a:srgbClr val="FF0000"/>
                </a:solidFill>
              </a:rPr>
              <a:t>α</a:t>
            </a:r>
            <a:r>
              <a:rPr lang="fr-FR" i="1" dirty="0">
                <a:solidFill>
                  <a:srgbClr val="FF0000"/>
                </a:solidFill>
              </a:rPr>
              <a:t>.</a:t>
            </a:r>
            <a:endParaRPr lang="fr-FR" dirty="0"/>
          </a:p>
        </p:txBody>
      </p:sp>
      <p:sp>
        <p:nvSpPr>
          <p:cNvPr id="28" name="Espace réservé du contenu 1"/>
          <p:cNvSpPr txBox="1"/>
          <p:nvPr/>
        </p:nvSpPr>
        <p:spPr bwMode="auto">
          <a:xfrm>
            <a:off x="4942115" y="3243094"/>
            <a:ext cx="3590325" cy="1420528"/>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566738" lvl="1" indent="-179388" defTabSz="457200">
              <a:tabLst>
                <a:tab pos="1881188" algn="l"/>
              </a:tabLst>
              <a:defRPr/>
            </a:pPr>
            <a:r>
              <a:rPr lang="el-GR" dirty="0"/>
              <a:t>α</a:t>
            </a:r>
            <a:r>
              <a:rPr lang="fr-FR" dirty="0"/>
              <a:t> = 90%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90%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t> * 90% = </a:t>
            </a:r>
            <a:r>
              <a:rPr lang="fr-FR" dirty="0">
                <a:solidFill>
                  <a:srgbClr val="00B050"/>
                </a:solidFill>
              </a:rPr>
              <a:t>1900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1900</a:t>
            </a:r>
            <a:r>
              <a:rPr lang="fr-FR" dirty="0"/>
              <a:t> * 90% = </a:t>
            </a:r>
            <a:r>
              <a:rPr lang="fr-FR" dirty="0">
                <a:solidFill>
                  <a:schemeClr val="accent2">
                    <a:lumMod val="50000"/>
                    <a:lumOff val="50000"/>
                  </a:schemeClr>
                </a:solidFill>
              </a:rPr>
              <a:t>2710</a:t>
            </a:r>
            <a:endParaRPr dirty="0">
              <a:solidFill>
                <a:schemeClr val="accent2">
                  <a:lumMod val="50000"/>
                  <a:lumOff val="50000"/>
                </a:schemeClr>
              </a:solidFill>
            </a:endParaRPr>
          </a:p>
          <a:p>
            <a:pPr marL="866775" lvl="2" indent="-179388" defTabSz="457200">
              <a:tabLst>
                <a:tab pos="1881188" algn="l"/>
              </a:tabLst>
              <a:defRPr/>
            </a:pP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90% = 6513</a:t>
            </a:r>
          </a:p>
          <a:p>
            <a:pPr marL="566738" lvl="1" indent="-179388" defTabSz="457200">
              <a:tabLst>
                <a:tab pos="1881188" algn="l"/>
              </a:tabLst>
              <a:defRPr/>
            </a:pPr>
            <a:endParaRPr lang="fr-FR" dirty="0"/>
          </a:p>
          <a:p>
            <a:pPr marL="866775" lvl="2" indent="-179388" defTabSz="457200">
              <a:tabLst>
                <a:tab pos="1881188" algn="l"/>
              </a:tabLst>
              <a:defRPr/>
            </a:pPr>
            <a:r>
              <a:rPr lang="fr-FR" dirty="0"/>
              <a:t>L = </a:t>
            </a:r>
            <a:r>
              <a:rPr lang="fr-FR" dirty="0">
                <a:solidFill>
                  <a:srgbClr val="FF0000"/>
                </a:solidFill>
              </a:rPr>
              <a:t>1000</a:t>
            </a:r>
            <a:r>
              <a:rPr lang="fr-FR" dirty="0"/>
              <a:t> / (1 – 0,9) = 10000</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21</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534" y="2405604"/>
            <a:ext cx="9032962" cy="23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3707904" y="1972443"/>
                <a:ext cx="5506128" cy="2199568"/>
              </a:xfrm>
            </p:spPr>
            <p:txBody>
              <a:bodyPr>
                <a:noAutofit/>
              </a:bodyPr>
              <a:lstStyle/>
              <a:p>
                <a:pPr marL="0" indent="-358775" defTabSz="457200">
                  <a:buNone/>
                  <a:tabLst>
                    <a:tab pos="358775" algn="l"/>
                    <a:tab pos="1431925" algn="l"/>
                    <a:tab pos="3852863" algn="l"/>
                    <a:tab pos="6543675" algn="l"/>
                  </a:tabLst>
                  <a:defRPr/>
                </a:pPr>
                <a:r>
                  <a:rPr lang="fr-FR" sz="1800" b="0" dirty="0"/>
                  <a:t>   </a:t>
                </a:r>
                <a14:m>
                  <m:oMath xmlns:m="http://schemas.openxmlformats.org/officeDocument/2006/math">
                    <m:r>
                      <a:rPr lang="fr-FR" sz="1800" b="0" i="1">
                        <a:latin typeface="Cambria Math"/>
                      </a:rPr>
                      <m:t>𝑦</m:t>
                    </m:r>
                    <m:r>
                      <a:rPr lang="fr-FR" sz="1800" b="0" i="1">
                        <a:latin typeface="Cambria Math"/>
                      </a:rPr>
                      <m:t>   =                                  </m:t>
                    </m:r>
                    <m:r>
                      <a:rPr lang="fr-FR" sz="1800" b="0" i="1">
                        <a:latin typeface="Cambria Math"/>
                      </a:rPr>
                      <m:t>𝐴</m:t>
                    </m:r>
                    <m:r>
                      <a:rPr lang="fr-FR" sz="1800" b="0" i="1">
                        <a:latin typeface="Cambria Math"/>
                      </a:rPr>
                      <m:t>                                  .       </m:t>
                    </m:r>
                    <m:r>
                      <a:rPr lang="fr-FR" sz="1800" b="0" i="1">
                        <a:latin typeface="Cambria Math"/>
                      </a:rPr>
                      <m:t>𝑥</m:t>
                    </m:r>
                  </m:oMath>
                </a14:m>
                <a:endParaRPr lang="fr-FR" sz="1800" b="0" dirty="0"/>
              </a:p>
              <a:p>
                <a:pPr marL="0" indent="-358775" defTabSz="457200">
                  <a:buNone/>
                  <a:tabLst>
                    <a:tab pos="358775" algn="l"/>
                    <a:tab pos="1431925" algn="l"/>
                    <a:tab pos="3852863" algn="l"/>
                    <a:tab pos="6543675" algn="l"/>
                  </a:tabLst>
                  <a:defRPr/>
                </a:pPr>
                <a:endParaRPr lang="fr-FR" sz="900" dirty="0"/>
              </a:p>
              <a:p>
                <a:pPr marL="0" indent="-358775" defTabSz="457200">
                  <a:buNone/>
                  <a:tabLst>
                    <a:tab pos="358775" algn="l"/>
                    <a:tab pos="1431925" algn="l"/>
                    <a:tab pos="3852863" algn="l"/>
                    <a:tab pos="6543675" algn="l"/>
                  </a:tabLst>
                  <a:defRPr/>
                </a:pPr>
                <a14:m>
                  <m:oMath xmlns:m="http://schemas.openxmlformats.org/officeDocument/2006/math">
                    <m:d>
                      <m:dPr>
                        <m:ctrlPr>
                          <a:rPr lang="fr-FR" sz="1800" b="0" i="1">
                            <a:latin typeface="Cambria Math" panose="02040503050406030204" pitchFamily="18" charset="0"/>
                            <a:ea typeface="Cambria Math"/>
                            <a:cs typeface="Cambria Math"/>
                          </a:rPr>
                        </m:ctrlPr>
                      </m:dPr>
                      <m:e>
                        <m:m>
                          <m:mPr>
                            <m:mcs>
                              <m:mc>
                                <m:mcPr>
                                  <m:count m:val="1"/>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smtClean="0">
                                  <a:latin typeface="Cambria Math" panose="02040503050406030204" pitchFamily="18" charset="0"/>
                                </a:rPr>
                                <m:t>𝑀</m:t>
                              </m:r>
                            </m:e>
                          </m:mr>
                          <m:mr>
                            <m:e>
                              <m:r>
                                <a:rPr lang="fr-FR" sz="1800" b="0" i="1">
                                  <a:latin typeface="Cambria Math"/>
                                </a:rPr>
                                <m:t>0</m:t>
                              </m:r>
                            </m:e>
                          </m:mr>
                          <m:mr>
                            <m:e>
                              <m:r>
                                <a:rPr lang="fr-FR" sz="1800" b="0" i="1">
                                  <a:latin typeface="Cambria Math"/>
                                </a:rPr>
                                <m:t>0</m:t>
                              </m:r>
                            </m:e>
                          </m:mr>
                          <m:mr>
                            <m:e>
                              <m:r>
                                <a:rPr lang="fr-FR" sz="1800" b="0" i="1">
                                  <a:latin typeface="Cambria Math"/>
                                </a:rPr>
                                <m:t>0</m:t>
                              </m:r>
                            </m:e>
                          </m:mr>
                        </m:m>
                      </m:e>
                    </m:d>
                    <m:r>
                      <m:rPr>
                        <m:nor/>
                      </m:rPr>
                      <a:rPr lang="fr-FR" sz="1800" b="0" i="0">
                        <a:latin typeface="Cambria Math"/>
                      </a:rPr>
                      <m:t>=</m:t>
                    </m:r>
                    <m:d>
                      <m:dPr>
                        <m:ctrlPr>
                          <a:rPr lang="fr-FR" sz="1800" b="0" i="1">
                            <a:latin typeface="Cambria Math" panose="02040503050406030204" pitchFamily="18" charset="0"/>
                            <a:ea typeface="Cambria Math"/>
                            <a:cs typeface="Cambria Math"/>
                          </a:rPr>
                        </m:ctrlPr>
                      </m:dPr>
                      <m:e>
                        <m:m>
                          <m:mPr>
                            <m:mcs>
                              <m:mc>
                                <m:mcPr>
                                  <m:count m:val="8"/>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m:rPr>
                                  <m:sty m:val="p"/>
                                </m:rPr>
                                <a:rPr lang="el-GR" sz="1800" i="1">
                                  <a:latin typeface="Cambria Math"/>
                                </a:rPr>
                                <m:t>α</m:t>
                              </m:r>
                            </m:e>
                            <m:e>
                              <m:r>
                                <a:rPr lang="fr-FR" sz="1800" b="0" i="1">
                                  <a:latin typeface="Cambria Math"/>
                                </a:rPr>
                                <m:t>−</m:t>
                              </m:r>
                              <m:r>
                                <a:rPr lang="fr-FR" sz="1800" b="0" i="1">
                                  <a:latin typeface="Cambria Math"/>
                                </a:rPr>
                                <m:t>1</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m:t>
                              </m:r>
                              <m:r>
                                <a:rPr lang="fr-FR" sz="1800" b="0" i="1">
                                  <a:latin typeface="Cambria Math"/>
                                </a:rPr>
                                <m:t>1</m:t>
                              </m:r>
                            </m:e>
                            <m:e>
                              <m:r>
                                <a:rPr lang="fr-FR" sz="1800" b="0" i="1">
                                  <a:latin typeface="Cambria Math"/>
                                </a:rPr>
                                <m:t>1</m:t>
                              </m:r>
                            </m:e>
                            <m:e>
                              <m:r>
                                <a:rPr lang="fr-FR" sz="1800" b="0" i="1">
                                  <a:latin typeface="Cambria Math"/>
                                </a:rPr>
                                <m:t>−</m:t>
                              </m:r>
                              <m:r>
                                <a:rPr lang="fr-FR" sz="1800" b="0" i="1">
                                  <a:latin typeface="Cambria Math"/>
                                </a:rPr>
                                <m:t>1</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m:t>
                              </m:r>
                              <m:r>
                                <a:rPr lang="fr-FR" sz="1800" b="0" i="1">
                                  <a:latin typeface="Cambria Math"/>
                                </a:rPr>
                                <m:t>1</m:t>
                              </m:r>
                            </m:e>
                            <m:e>
                              <m:r>
                                <a:rPr lang="fr-FR" sz="1800" b="0" i="1">
                                  <a:latin typeface="Cambria Math"/>
                                </a:rPr>
                                <m:t>1</m:t>
                              </m:r>
                            </m:e>
                            <m:e>
                              <m:r>
                                <a:rPr lang="fr-FR" sz="1800" b="0" i="1">
                                  <a:latin typeface="Cambria Math"/>
                                </a:rPr>
                                <m:t>1</m:t>
                              </m:r>
                            </m:e>
                          </m:mr>
                        </m:m>
                      </m:e>
                    </m:d>
                  </m:oMath>
                </a14:m>
                <a:r>
                  <a:rPr lang="fr-FR" sz="1800" dirty="0"/>
                  <a:t>x </a:t>
                </a:r>
                <a14:m>
                  <m:oMath xmlns:m="http://schemas.openxmlformats.org/officeDocument/2006/math">
                    <m:d>
                      <m:dPr>
                        <m:ctrlPr>
                          <a:rPr lang="fr-FR" sz="1800" i="1">
                            <a:latin typeface="Cambria Math" panose="02040503050406030204" pitchFamily="18" charset="0"/>
                            <a:ea typeface="Cambria Math"/>
                            <a:cs typeface="Cambria Math"/>
                          </a:rPr>
                        </m:ctrlPr>
                      </m:dPr>
                      <m:e>
                        <m:m>
                          <m:mPr>
                            <m:mcs>
                              <m:mc>
                                <m:mcPr>
                                  <m:count m:val="1"/>
                                  <m:mcJc m:val="center"/>
                                </m:mcPr>
                              </m:mc>
                            </m:mcs>
                            <m:ctrlPr>
                              <a:rPr lang="fr-FR" sz="1800" i="1">
                                <a:latin typeface="Cambria Math" panose="02040503050406030204" pitchFamily="18" charset="0"/>
                                <a:ea typeface="Cambria Math"/>
                                <a:cs typeface="Cambria Math"/>
                              </a:rPr>
                            </m:ctrlPr>
                          </m:mP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S</m:t>
                                  </m:r>
                                </m:e>
                                <m:sub>
                                  <m:r>
                                    <a:rPr lang="fr-FR" sz="1800" b="0" i="0">
                                      <a:latin typeface="Cambria Math"/>
                                    </a:rPr>
                                    <m:t>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a:latin typeface="Cambria Math"/>
                                    </a:rPr>
                                    <m:t>1</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F</m:t>
                                  </m:r>
                                </m:e>
                                <m:sub>
                                  <m:r>
                                    <a:rPr lang="fr-FR" sz="1800" b="0" i="0">
                                      <a:latin typeface="Cambria Math"/>
                                    </a:rPr>
                                    <m:t>01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a:latin typeface="Cambria Math"/>
                                    </a:rPr>
                                    <m:t>1</m:t>
                                  </m:r>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0">
                                      <a:latin typeface="Cambria Math"/>
                                    </a:rPr>
                                    <m:t>21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1">
                                      <a:latin typeface="Cambria Math"/>
                                    </a:rPr>
                                    <m:t>20</m:t>
                                  </m:r>
                                </m:sub>
                              </m:sSub>
                            </m:e>
                          </m:mr>
                        </m:m>
                      </m:e>
                    </m:d>
                  </m:oMath>
                </a14:m>
                <a:endParaRPr lang="fr-FR" sz="1800"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3707904" y="1972443"/>
                <a:ext cx="5506128" cy="2199568"/>
              </a:xfrm>
              <a:blipFill rotWithShape="0">
                <a:blip r:embed="rId3"/>
                <a:stretch>
                  <a:fillRect b="-188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Résolution numérique d’une MFA dans Excel</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4"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22</a:t>
            </a:fld>
            <a:endParaRPr lang="fr-FR"/>
          </a:p>
        </p:txBody>
      </p:sp>
      <p:sp>
        <p:nvSpPr>
          <p:cNvPr id="36" name="Rectangle 35"/>
          <p:cNvSpPr/>
          <p:nvPr/>
        </p:nvSpPr>
        <p:spPr bwMode="auto">
          <a:xfrm>
            <a:off x="6156176" y="3540354"/>
            <a:ext cx="1728192" cy="999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Espace réservé du contenu 1"/>
          <p:cNvSpPr txBox="1"/>
          <p:nvPr/>
        </p:nvSpPr>
        <p:spPr bwMode="auto">
          <a:xfrm>
            <a:off x="544944" y="1800443"/>
            <a:ext cx="4891152" cy="370857"/>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Complétez la matrice A de façon à modéliser le système ci-dessus :</a:t>
            </a:r>
          </a:p>
        </p:txBody>
      </p:sp>
      <p:sp>
        <p:nvSpPr>
          <p:cNvPr id="31" name="Espace réservé du contenu 1"/>
          <p:cNvSpPr txBox="1"/>
          <p:nvPr/>
        </p:nvSpPr>
        <p:spPr bwMode="auto">
          <a:xfrm>
            <a:off x="0" y="2972703"/>
            <a:ext cx="3638449" cy="77698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Rappel de la séance précédente :</a:t>
            </a:r>
            <a:endParaRPr/>
          </a:p>
          <a:p>
            <a:pPr marL="269875" indent="-179388" defTabSz="457200">
              <a:tabLst>
                <a:tab pos="269875" algn="l"/>
                <a:tab pos="1431925" algn="l"/>
                <a:tab pos="3852863" algn="l"/>
                <a:tab pos="6543675" algn="l"/>
              </a:tabLst>
              <a:defRPr/>
            </a:pPr>
            <a:r>
              <a:rPr lang="fr-FR"/>
              <a:t>Entrée M (</a:t>
            </a:r>
            <a:r>
              <a:rPr lang="fr-FR" i="1">
                <a:solidFill>
                  <a:srgbClr val="FF0000"/>
                </a:solidFill>
              </a:rPr>
              <a:t>mesurée</a:t>
            </a:r>
            <a:r>
              <a:rPr lang="fr-FR"/>
              <a:t>) := F</a:t>
            </a:r>
            <a:r>
              <a:rPr lang="fr-FR" baseline="-25000"/>
              <a:t>01</a:t>
            </a:r>
            <a:r>
              <a:rPr lang="fr-FR"/>
              <a:t> et</a:t>
            </a:r>
            <a:endParaRPr/>
          </a:p>
          <a:p>
            <a:pPr marL="269875" indent="-179388" defTabSz="457200">
              <a:tabLst>
                <a:tab pos="269875" algn="l"/>
                <a:tab pos="1431925" algn="l"/>
                <a:tab pos="3852863" algn="l"/>
                <a:tab pos="6543675" algn="l"/>
              </a:tabLst>
              <a:defRPr/>
            </a:pPr>
            <a:r>
              <a:rPr lang="fr-FR"/>
              <a:t>Taux de recyclage α (</a:t>
            </a:r>
            <a:r>
              <a:rPr lang="fr-FR" i="1">
                <a:solidFill>
                  <a:srgbClr val="FF0000"/>
                </a:solidFill>
              </a:rPr>
              <a:t>paramètre</a:t>
            </a:r>
            <a:r>
              <a:rPr lang="fr-FR"/>
              <a:t>) := F</a:t>
            </a:r>
            <a:r>
              <a:rPr lang="fr-FR" baseline="-25000"/>
              <a:t>21</a:t>
            </a:r>
            <a:r>
              <a:rPr lang="fr-FR"/>
              <a:t> / F</a:t>
            </a:r>
            <a:r>
              <a:rPr lang="fr-FR" baseline="-25000"/>
              <a:t>12</a:t>
            </a:r>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2" name="Connecteur droit avec flèche 25"/>
          <p:cNvCxnSpPr>
            <a:cxnSpLocks/>
            <a:endCxn id="33"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4"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5"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3"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3"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6262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p:cNvPicPr>
          <p:nvPr/>
        </p:nvPicPr>
        <p:blipFill>
          <a:blip r:embed="rId3"/>
          <a:stretch>
            <a:fillRect/>
          </a:stretch>
        </p:blipFill>
        <p:spPr>
          <a:xfrm>
            <a:off x="395536" y="1851670"/>
            <a:ext cx="3708792" cy="3022453"/>
          </a:xfrm>
          <a:prstGeom prst="rect">
            <a:avLst/>
          </a:prstGeom>
        </p:spPr>
      </p:pic>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28056" y="156158"/>
                <a:ext cx="4783620" cy="2199568"/>
              </a:xfrm>
            </p:spPr>
            <p:txBody>
              <a:bodyPr>
                <a:noAutofit/>
              </a:bodyPr>
              <a:lstStyle/>
              <a:p>
                <a:pPr marL="0" indent="-358775" defTabSz="457200">
                  <a:buNone/>
                  <a:tabLst>
                    <a:tab pos="358775" algn="l"/>
                    <a:tab pos="1431925" algn="l"/>
                    <a:tab pos="3852863" algn="l"/>
                    <a:tab pos="6543675" algn="l"/>
                  </a:tabLst>
                  <a:defRPr/>
                </a:pPr>
                <a:r>
                  <a:rPr lang="ar-AE" b="0" dirty="0"/>
                  <a:t>   </a:t>
                </a:r>
                <a14:m>
                  <m:oMath xmlns:m="http://schemas.openxmlformats.org/officeDocument/2006/math">
                    <m:r>
                      <a:rPr lang="ar-AE" b="0" i="1">
                        <a:latin typeface="Cambria Math"/>
                      </a:rPr>
                      <m:t>𝑦</m:t>
                    </m:r>
                    <m:r>
                      <a:rPr lang="ar-AE" b="0" i="1">
                        <a:latin typeface="Cambria Math"/>
                      </a:rPr>
                      <m:t>   =                                  </m:t>
                    </m:r>
                    <m:r>
                      <a:rPr lang="ar-AE" b="0" i="1">
                        <a:latin typeface="Cambria Math"/>
                      </a:rPr>
                      <m:t>𝐴</m:t>
                    </m:r>
                    <m:r>
                      <a:rPr lang="ar-AE" b="0" i="1">
                        <a:latin typeface="Cambria Math"/>
                      </a:rPr>
                      <m:t>                                  .       </m:t>
                    </m:r>
                    <m:r>
                      <a:rPr lang="ar-AE" b="0" i="1">
                        <a:latin typeface="Cambria Math"/>
                      </a:rPr>
                      <m:t>𝑥</m:t>
                    </m:r>
                  </m:oMath>
                </a14:m>
                <a:endParaRPr lang="ar-AE" b="0" dirty="0"/>
              </a:p>
              <a:p>
                <a:pPr marL="0" indent="-358775" defTabSz="457200">
                  <a:buNone/>
                  <a:tabLst>
                    <a:tab pos="358775" algn="l"/>
                    <a:tab pos="1431925" algn="l"/>
                    <a:tab pos="3852863" algn="l"/>
                    <a:tab pos="6543675" algn="l"/>
                  </a:tabLst>
                  <a:defRPr/>
                </a:pPr>
                <a:endParaRPr lang="ar-AE" sz="600" dirty="0"/>
              </a:p>
              <a:p>
                <a:pPr marL="0" indent="-358775" defTabSz="457200">
                  <a:buNone/>
                  <a:tabLst>
                    <a:tab pos="358775" algn="l"/>
                    <a:tab pos="1431925" algn="l"/>
                    <a:tab pos="3852863" algn="l"/>
                    <a:tab pos="6543675" algn="l"/>
                  </a:tabLst>
                  <a:defRPr/>
                </a:pPr>
                <a14:m>
                  <m:oMath xmlns:m="http://schemas.openxmlformats.org/officeDocument/2006/math">
                    <m:d>
                      <m:dPr>
                        <m:ctrlPr>
                          <a:rPr lang="ar-AE" b="0" i="1">
                            <a:latin typeface="Cambria Math" panose="02040503050406030204" pitchFamily="18" charset="0"/>
                            <a:ea typeface="Cambria Math"/>
                            <a:cs typeface="Cambria Math"/>
                          </a:rPr>
                        </m:ctrlPr>
                      </m:dPr>
                      <m:e>
                        <m:m>
                          <m:mPr>
                            <m:mcs>
                              <m:mc>
                                <m:mcPr>
                                  <m:count m:val="1"/>
                                  <m:mcJc m:val="center"/>
                                </m:mcPr>
                              </m:mc>
                            </m:mcs>
                            <m:ctrlPr>
                              <a:rPr lang="ar-AE" b="0" i="1">
                                <a:latin typeface="Cambria Math" panose="02040503050406030204" pitchFamily="18" charset="0"/>
                                <a:ea typeface="Cambria Math"/>
                                <a:cs typeface="Cambria Math"/>
                              </a:rPr>
                            </m:ctrlPr>
                          </m:mPr>
                          <m:mr>
                            <m:e>
                              <m:r>
                                <a:rPr lang="ar-AE" b="0" i="1">
                                  <a:latin typeface="Cambria Math"/>
                                </a:rPr>
                                <m:t>0</m:t>
                              </m:r>
                            </m:e>
                          </m:mr>
                          <m:mr>
                            <m:e>
                              <m:r>
                                <a:rPr lang="ar-AE" b="0" i="1">
                                  <a:latin typeface="Cambria Math"/>
                                </a:rPr>
                                <m:t>0</m:t>
                              </m:r>
                            </m:e>
                          </m:mr>
                          <m:mr>
                            <m:e>
                              <m:r>
                                <a:rPr lang="ar-AE" b="0" i="1">
                                  <a:latin typeface="Cambria Math"/>
                                </a:rPr>
                                <m:t>0</m:t>
                              </m:r>
                            </m:e>
                          </m:mr>
                          <m:mr>
                            <m:e>
                              <m:r>
                                <a:rPr lang="ar-AE" b="0" i="1">
                                  <a:latin typeface="Cambria Math"/>
                                </a:rPr>
                                <m:t>0</m:t>
                              </m:r>
                            </m:e>
                          </m:mr>
                          <m:mr>
                            <m:e>
                              <m:r>
                                <a:rPr lang="ar-AE" b="0" i="1" smtClean="0">
                                  <a:latin typeface="Cambria Math" panose="02040503050406030204" pitchFamily="18" charset="0"/>
                                </a:rPr>
                                <m:t>𝑀</m:t>
                              </m:r>
                            </m:e>
                          </m:mr>
                          <m:mr>
                            <m:e>
                              <m:r>
                                <a:rPr lang="ar-AE" b="0" i="1">
                                  <a:latin typeface="Cambria Math"/>
                                </a:rPr>
                                <m:t>0</m:t>
                              </m:r>
                            </m:e>
                          </m:mr>
                          <m:mr>
                            <m:e>
                              <m:r>
                                <a:rPr lang="ar-AE" b="0" i="1">
                                  <a:latin typeface="Cambria Math"/>
                                </a:rPr>
                                <m:t>0</m:t>
                              </m:r>
                            </m:e>
                          </m:mr>
                          <m:mr>
                            <m:e>
                              <m:r>
                                <a:rPr lang="ar-AE" b="0" i="1">
                                  <a:latin typeface="Cambria Math"/>
                                </a:rPr>
                                <m:t>0</m:t>
                              </m:r>
                            </m:e>
                          </m:mr>
                        </m:m>
                      </m:e>
                    </m:d>
                    <m:r>
                      <m:rPr>
                        <m:nor/>
                      </m:rPr>
                      <a:rPr lang="ar-AE" b="0" i="0">
                        <a:latin typeface="Cambria Math"/>
                      </a:rPr>
                      <m:t>=</m:t>
                    </m:r>
                    <m:d>
                      <m:dPr>
                        <m:ctrlPr>
                          <a:rPr lang="ar-AE" b="0" i="1">
                            <a:latin typeface="Cambria Math" panose="02040503050406030204" pitchFamily="18" charset="0"/>
                            <a:ea typeface="Cambria Math"/>
                            <a:cs typeface="Cambria Math"/>
                          </a:rPr>
                        </m:ctrlPr>
                      </m:dPr>
                      <m:e>
                        <m:m>
                          <m:mPr>
                            <m:mcs>
                              <m:mc>
                                <m:mcPr>
                                  <m:count m:val="8"/>
                                  <m:mcJc m:val="center"/>
                                </m:mcPr>
                              </m:mc>
                            </m:mcs>
                            <m:ctrlPr>
                              <a:rPr lang="ar-AE" b="0" i="1">
                                <a:latin typeface="Cambria Math" panose="02040503050406030204" pitchFamily="18" charset="0"/>
                                <a:ea typeface="Cambria Math"/>
                                <a:cs typeface="Cambria Math"/>
                              </a:rPr>
                            </m:ctrlPr>
                          </m:mPr>
                          <m:mr>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m:rPr>
                                  <m:sty m:val="p"/>
                                </m:rPr>
                                <a:rPr lang="el-GR" i="1">
                                  <a:latin typeface="Cambria Math"/>
                                </a:rPr>
                                <m:t>α</m:t>
                              </m:r>
                            </m:e>
                            <m:e>
                              <m:r>
                                <a:rPr lang="ar-AE" b="0" i="1">
                                  <a:latin typeface="Cambria Math"/>
                                </a:rPr>
                                <m:t>−</m:t>
                              </m:r>
                              <m:r>
                                <a:rPr lang="ar-AE" b="0" i="1">
                                  <a:latin typeface="Cambria Math"/>
                                </a:rPr>
                                <m:t>1</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m:t>
                              </m:r>
                              <m:r>
                                <a:rPr lang="ar-AE" b="0" i="1">
                                  <a:latin typeface="Cambria Math"/>
                                </a:rPr>
                                <m:t>1</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1</m:t>
                              </m:r>
                            </m:e>
                          </m:mr>
                        </m:m>
                      </m:e>
                    </m:d>
                  </m:oMath>
                </a14:m>
                <a:r>
                  <a:rPr lang="fr-FR" dirty="0"/>
                  <a:t>x </a:t>
                </a:r>
                <a14:m>
                  <m:oMath xmlns:m="http://schemas.openxmlformats.org/officeDocument/2006/math">
                    <m:d>
                      <m:dPr>
                        <m:ctrlPr>
                          <a:rPr lang="ar-AE" i="1">
                            <a:latin typeface="Cambria Math" panose="02040503050406030204" pitchFamily="18" charset="0"/>
                            <a:ea typeface="Cambria Math"/>
                            <a:cs typeface="Cambria Math"/>
                          </a:rPr>
                        </m:ctrlPr>
                      </m:dPr>
                      <m:e>
                        <m:m>
                          <m:mPr>
                            <m:mcs>
                              <m:mc>
                                <m:mcPr>
                                  <m:count m:val="1"/>
                                  <m:mcJc m:val="center"/>
                                </m:mcPr>
                              </m:mc>
                            </m:mcs>
                            <m:ctrlPr>
                              <a:rPr lang="ar-AE" i="1">
                                <a:latin typeface="Cambria Math" panose="02040503050406030204" pitchFamily="18" charset="0"/>
                                <a:ea typeface="Cambria Math"/>
                                <a:cs typeface="Cambria Math"/>
                              </a:rPr>
                            </m:ctrlPr>
                          </m:mPr>
                          <m:mr>
                            <m:e>
                              <m:sSub>
                                <m:sSubPr>
                                  <m:ctrlPr>
                                    <a:rPr lang="ar-AE" i="1">
                                      <a:latin typeface="Cambria Math" panose="02040503050406030204" pitchFamily="18" charset="0"/>
                                      <a:ea typeface="Cambria Math"/>
                                      <a:cs typeface="Cambria Math"/>
                                    </a:rPr>
                                  </m:ctrlPr>
                                </m:sSubPr>
                                <m:e>
                                  <m:r>
                                    <m:rPr>
                                      <m:sty m:val="p"/>
                                    </m:rPr>
                                    <a:rPr lang="fr-FR" b="0" i="0">
                                      <a:latin typeface="Cambria Math"/>
                                    </a:rPr>
                                    <m:t>S</m:t>
                                  </m:r>
                                </m:e>
                                <m:sub>
                                  <m:r>
                                    <a:rPr lang="ar-AE" b="0" i="0">
                                      <a:latin typeface="Cambria Math"/>
                                    </a:rPr>
                                    <m:t>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a:latin typeface="Cambria Math"/>
                                    </a:rPr>
                                    <m:t>1</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b="0" i="0">
                                      <a:latin typeface="Cambria Math"/>
                                    </a:rPr>
                                    <m:t>F</m:t>
                                  </m:r>
                                </m:e>
                                <m:sub>
                                  <m:r>
                                    <a:rPr lang="ar-AE" b="0" i="0">
                                      <a:latin typeface="Cambria Math"/>
                                    </a:rPr>
                                    <m:t>01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a:latin typeface="Cambria Math"/>
                                    </a:rPr>
                                    <m:t>1</m:t>
                                  </m:r>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0">
                                      <a:latin typeface="Cambria Math"/>
                                    </a:rPr>
                                    <m:t>21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1">
                                      <a:latin typeface="Cambria Math"/>
                                    </a:rPr>
                                    <m:t>20</m:t>
                                  </m:r>
                                </m:sub>
                              </m:sSub>
                            </m:e>
                          </m:mr>
                        </m:m>
                      </m:e>
                    </m:d>
                  </m:oMath>
                </a14:m>
                <a:endParaRPr lang="ar-AE" b="0" dirty="0"/>
              </a:p>
              <a:p>
                <a:pPr marL="0" lvl="0" indent="-358775" defTabSz="457200">
                  <a:buNone/>
                  <a:tabLst>
                    <a:tab pos="358775" algn="l"/>
                    <a:tab pos="1431925" algn="l"/>
                    <a:tab pos="3852863" algn="l"/>
                    <a:tab pos="6543675" algn="l"/>
                  </a:tabLst>
                  <a:defRPr/>
                </a:pPr>
                <a:endParaRPr lang="ar-AE" sz="600" dirty="0"/>
              </a:p>
              <a:p>
                <a:pPr marL="0" lvl="0" indent="-358775" defTabSz="457200">
                  <a:buNone/>
                  <a:tabLst>
                    <a:tab pos="358775" algn="l"/>
                    <a:tab pos="1431925" algn="l"/>
                    <a:tab pos="3852863" algn="l"/>
                    <a:tab pos="6543675" algn="l"/>
                  </a:tabLst>
                  <a:defRPr/>
                </a:pPr>
                <a:r>
                  <a:rPr lang="fr-FR" dirty="0"/>
                  <a:t>Ensuite, faites calculer x = A</a:t>
                </a:r>
                <a:r>
                  <a:rPr lang="fr-FR" baseline="30000" dirty="0"/>
                  <a:t>-1</a:t>
                </a:r>
                <a:r>
                  <a:rPr lang="fr-FR" dirty="0"/>
                  <a:t>.y à Excel en supposant que</a:t>
                </a:r>
                <a:br>
                  <a:rPr lang="fr-FR" dirty="0"/>
                </a:br>
                <a:r>
                  <a:rPr lang="fr-FR" dirty="0"/>
                  <a:t>M = 65’000 bouteille/an (volume pour </a:t>
                </a:r>
                <a:r>
                  <a:rPr lang="fr-FR" dirty="0" err="1"/>
                  <a:t>Rebooteille</a:t>
                </a:r>
                <a:r>
                  <a:rPr lang="fr-FR" dirty="0"/>
                  <a:t>)</a:t>
                </a:r>
                <a:br>
                  <a:rPr lang="fr-FR" dirty="0"/>
                </a:br>
                <a:r>
                  <a:rPr lang="fr-FR" dirty="0"/>
                  <a:t>et </a:t>
                </a:r>
                <a:r>
                  <a:rPr lang="el-GR" dirty="0"/>
                  <a:t>α = 20%. (</a:t>
                </a:r>
                <a:r>
                  <a:rPr lang="fr-FR" dirty="0"/>
                  <a:t>cf. Exo5.xlsx sur Moodle.)</a:t>
                </a:r>
              </a:p>
              <a:p>
                <a:pPr marL="0" lvl="0" indent="-358775" defTabSz="457200">
                  <a:buNone/>
                  <a:tabLst>
                    <a:tab pos="358775" algn="l"/>
                    <a:tab pos="1431925" algn="l"/>
                    <a:tab pos="3852863" algn="l"/>
                    <a:tab pos="6543675" algn="l"/>
                  </a:tabLst>
                  <a:defRPr/>
                </a:pPr>
                <a:endParaRPr lang="fr-FR" dirty="0">
                  <a:solidFill>
                    <a:prstClr val="black"/>
                  </a:solidFill>
                  <a:latin typeface="Calibri"/>
                </a:endParaRPr>
              </a:p>
              <a:p>
                <a:pPr marL="0" indent="-358775" defTabSz="457200">
                  <a:buNone/>
                  <a:tabLst>
                    <a:tab pos="358775" algn="l"/>
                  </a:tabLst>
                  <a:defRPr/>
                </a:pPr>
                <a:r>
                  <a:rPr lang="fr-FR" dirty="0"/>
                  <a:t>Faites augmenter le taux de recyclage </a:t>
                </a:r>
                <a:r>
                  <a:rPr lang="el-GR" dirty="0"/>
                  <a:t>α </a:t>
                </a:r>
                <a:r>
                  <a:rPr lang="fr-FR" dirty="0"/>
                  <a:t>dans sa cellule A5</a:t>
                </a:r>
                <a:br>
                  <a:rPr lang="fr-FR" dirty="0"/>
                </a:br>
                <a:r>
                  <a:rPr lang="fr-FR" dirty="0"/>
                  <a:t>puis en copiant O12:O19 vers T12:Z19 pour observer</a:t>
                </a:r>
                <a:br>
                  <a:rPr lang="fr-FR" dirty="0"/>
                </a:br>
                <a:r>
                  <a:rPr lang="fr-FR" dirty="0"/>
                  <a:t>la </a:t>
                </a:r>
                <a:r>
                  <a:rPr lang="fr-FR" i="1" dirty="0">
                    <a:solidFill>
                      <a:srgbClr val="FF0000"/>
                    </a:solidFill>
                  </a:rPr>
                  <a:t>croissance rapide de F</a:t>
                </a:r>
                <a:r>
                  <a:rPr lang="fr-FR" i="1" baseline="-25000" dirty="0">
                    <a:solidFill>
                      <a:srgbClr val="FF0000"/>
                    </a:solidFill>
                  </a:rPr>
                  <a:t>12</a:t>
                </a:r>
                <a:r>
                  <a:rPr lang="fr-FR" dirty="0"/>
                  <a:t>.</a:t>
                </a:r>
              </a:p>
              <a:p>
                <a:pPr marL="0" indent="0" defTabSz="457200">
                  <a:buNone/>
                  <a:tabLst>
                    <a:tab pos="176213"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28056" y="156158"/>
                <a:ext cx="4783620" cy="2199568"/>
              </a:xfrm>
              <a:blipFill rotWithShape="0">
                <a:blip r:embed="rId4"/>
                <a:stretch>
                  <a:fillRect l="-255" t="-556" b="-463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a:t>
            </a:r>
            <a:r>
              <a:rPr lang="fr-FR" dirty="0" err="1"/>
              <a:t>Rés</a:t>
            </a:r>
            <a:r>
              <a:rPr lang="fr-FR" dirty="0"/>
              <a:t>. </a:t>
            </a:r>
            <a:r>
              <a:rPr lang="fr-FR" dirty="0" err="1"/>
              <a:t>num</a:t>
            </a:r>
            <a:r>
              <a:rPr lang="fr-FR" dirty="0"/>
              <a:t>. d’une MFA dans Excel</a:t>
            </a:r>
          </a:p>
        </p:txBody>
      </p:sp>
      <p:sp>
        <p:nvSpPr>
          <p:cNvPr id="7" name="TextBox 4"/>
          <p:cNvSpPr/>
          <p:nvPr/>
        </p:nvSpPr>
        <p:spPr bwMode="auto">
          <a:xfrm>
            <a:off x="1339264" y="4677278"/>
            <a:ext cx="7173759"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a:t>
            </a:r>
            <a:br>
              <a:rPr lang="en-US" sz="1200" dirty="0"/>
            </a:br>
            <a:r>
              <a:rPr lang="en-US" sz="1200" dirty="0"/>
              <a:t>and their analytical and numerical solution</a:t>
            </a:r>
            <a:r>
              <a:rPr lang="fr-FR" sz="1200" dirty="0"/>
              <a:t> », </a:t>
            </a:r>
            <a:r>
              <a:rPr lang="fr-FR" sz="1200" u="sng" dirty="0">
                <a:hlinkClick r:id="rId5" tooltip="https://youtu.be/562-lBuoF1Q"/>
              </a:rPr>
              <a:t>https://youtu.be/562-lBuoF1Q</a:t>
            </a:r>
            <a:r>
              <a:rPr lang="fr-FR" sz="1200" dirty="0"/>
              <a:t>, d’après Daniel B. Müller de NTNU]</a:t>
            </a:r>
            <a:endParaRPr dirty="0"/>
          </a:p>
        </p:txBody>
      </p:sp>
      <p:sp>
        <p:nvSpPr>
          <p:cNvPr id="32" name="Rectangular Callout 31"/>
          <p:cNvSpPr/>
          <p:nvPr/>
        </p:nvSpPr>
        <p:spPr bwMode="auto">
          <a:xfrm>
            <a:off x="35496" y="3003798"/>
            <a:ext cx="1258771" cy="1152128"/>
          </a:xfrm>
          <a:prstGeom prst="wedgeRectCallout">
            <a:avLst>
              <a:gd name="adj1" fmla="val 59655"/>
              <a:gd name="adj2" fmla="val 108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INVERSEMAT() + </a:t>
            </a:r>
            <a:r>
              <a:rPr lang="fr-FR" sz="1200" dirty="0" err="1">
                <a:solidFill>
                  <a:schemeClr val="tx1"/>
                </a:solidFill>
              </a:rPr>
              <a:t>Ctrl+Maj+Entrée</a:t>
            </a:r>
            <a:r>
              <a:rPr lang="fr-FR" sz="1200" dirty="0">
                <a:solidFill>
                  <a:schemeClr val="tx1"/>
                </a:solidFill>
              </a:rPr>
              <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dirty="0">
                <a:solidFill>
                  <a:schemeClr val="tx1"/>
                </a:solidFill>
              </a:rPr>
              <a:t>)</a:t>
            </a:r>
            <a:br>
              <a:rPr lang="fr-FR" sz="1200" dirty="0">
                <a:solidFill>
                  <a:schemeClr val="tx1"/>
                </a:solidFill>
              </a:rPr>
            </a:br>
            <a:r>
              <a:rPr lang="fr-FR" sz="1200" i="1" dirty="0">
                <a:solidFill>
                  <a:schemeClr val="bg1">
                    <a:lumMod val="65000"/>
                  </a:schemeClr>
                </a:solidFill>
              </a:rPr>
              <a:t>F2 + </a:t>
            </a:r>
            <a:r>
              <a:rPr lang="fr-FR" sz="1200" i="1" dirty="0" smtClean="0">
                <a:solidFill>
                  <a:schemeClr val="bg1">
                    <a:lumMod val="65000"/>
                  </a:schemeClr>
                </a:solidFill>
              </a:rPr>
              <a:t>MINVERSE() </a:t>
            </a:r>
            <a:r>
              <a:rPr lang="fr-FR" sz="1200" i="1" dirty="0">
                <a:solidFill>
                  <a:schemeClr val="bg1">
                    <a:lumMod val="65000"/>
                  </a:schemeClr>
                </a:solidFill>
              </a:rPr>
              <a:t>+</a:t>
            </a:r>
            <a:br>
              <a:rPr lang="fr-FR" sz="1200" i="1" dirty="0">
                <a:solidFill>
                  <a:schemeClr val="bg1">
                    <a:lumMod val="65000"/>
                  </a:schemeClr>
                </a:solidFill>
              </a:rPr>
            </a:br>
            <a:r>
              <a:rPr lang="fr-FR" sz="1200" i="1" dirty="0" err="1">
                <a:solidFill>
                  <a:schemeClr val="bg1">
                    <a:lumMod val="65000"/>
                  </a:schemeClr>
                </a:solidFill>
              </a:rPr>
              <a:t>Ctrl+Maj+Return</a:t>
            </a:r>
            <a:r>
              <a:rPr lang="fr-FR" sz="1200" i="1" dirty="0">
                <a:solidFill>
                  <a:schemeClr val="bg1">
                    <a:lumMod val="65000"/>
                  </a:schemeClr>
                </a:solidFill>
              </a:rPr>
              <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23</a:t>
            </a:fld>
            <a:endParaRPr lang="fr-FR" dirty="0"/>
          </a:p>
        </p:txBody>
      </p:sp>
      <p:sp>
        <p:nvSpPr>
          <p:cNvPr id="33" name="Rectangular Callout 32"/>
          <p:cNvSpPr/>
          <p:nvPr/>
        </p:nvSpPr>
        <p:spPr bwMode="auto">
          <a:xfrm>
            <a:off x="3356384" y="1995686"/>
            <a:ext cx="1224000" cy="1353452"/>
          </a:xfrm>
          <a:prstGeom prst="wedgeRectCallout">
            <a:avLst>
              <a:gd name="adj1" fmla="val -21653"/>
              <a:gd name="adj2" fmla="val 68074"/>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PRODUITMAT() +</a:t>
            </a:r>
            <a:br>
              <a:rPr lang="fr-FR" sz="1200" dirty="0">
                <a:solidFill>
                  <a:schemeClr val="tx1"/>
                </a:solidFill>
              </a:rPr>
            </a:br>
            <a:r>
              <a:rPr lang="fr-FR" sz="1200" dirty="0" err="1">
                <a:solidFill>
                  <a:schemeClr val="tx1"/>
                </a:solidFill>
              </a:rPr>
              <a:t>Ctrl+Maj+Entrée</a:t>
            </a:r>
            <a:r>
              <a:rPr lang="fr-FR" sz="1200" dirty="0">
                <a:solidFill>
                  <a:schemeClr val="tx1"/>
                </a:solidFill>
              </a:rPr>
              <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a:solidFill>
                  <a:schemeClr val="tx1"/>
                </a:solidFill>
              </a:rPr>
              <a:t>)</a:t>
            </a:r>
            <a:br>
              <a:rPr lang="fr-FR" sz="1200">
                <a:solidFill>
                  <a:schemeClr val="tx1"/>
                </a:solidFill>
              </a:rPr>
            </a:br>
            <a:r>
              <a:rPr lang="fr-FR" sz="1200" i="1">
                <a:solidFill>
                  <a:schemeClr val="bg1">
                    <a:lumMod val="65000"/>
                  </a:schemeClr>
                </a:solidFill>
              </a:rPr>
              <a:t>F2 + </a:t>
            </a:r>
            <a:r>
              <a:rPr lang="fr-FR" sz="1200" i="1" smtClean="0">
                <a:solidFill>
                  <a:schemeClr val="bg1">
                    <a:lumMod val="65000"/>
                  </a:schemeClr>
                </a:solidFill>
              </a:rPr>
              <a:t>MMULT</a:t>
            </a:r>
            <a:r>
              <a:rPr lang="fr-FR" sz="1200" i="1">
                <a:solidFill>
                  <a:schemeClr val="bg1">
                    <a:lumMod val="65000"/>
                  </a:schemeClr>
                </a:solidFill>
              </a:rPr>
              <a:t>() +</a:t>
            </a:r>
            <a:br>
              <a:rPr lang="fr-FR" sz="1200" i="1">
                <a:solidFill>
                  <a:schemeClr val="bg1">
                    <a:lumMod val="65000"/>
                  </a:schemeClr>
                </a:solidFill>
              </a:rPr>
            </a:br>
            <a:r>
              <a:rPr lang="fr-FR" sz="1200" i="1" dirty="0" err="1">
                <a:solidFill>
                  <a:schemeClr val="bg1">
                    <a:lumMod val="65000"/>
                  </a:schemeClr>
                </a:solidFill>
              </a:rPr>
              <a:t>Ctrl+Maj+Return</a:t>
            </a:r>
            <a:r>
              <a:rPr lang="fr-FR" sz="1200" i="1" dirty="0">
                <a:solidFill>
                  <a:schemeClr val="bg1">
                    <a:lumMod val="65000"/>
                  </a:schemeClr>
                </a:solidFill>
              </a:rPr>
              <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36" name="Rectangle 35"/>
          <p:cNvSpPr/>
          <p:nvPr/>
        </p:nvSpPr>
        <p:spPr bwMode="auto">
          <a:xfrm>
            <a:off x="6140134" y="1203598"/>
            <a:ext cx="1199362"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4"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5"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7"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4"/>
          <p:cNvCxnSpPr>
            <a:cxnSpLocks/>
            <a:stCxn id="34" idx="3"/>
            <a:endCxn id="4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7"/>
          <p:cNvCxnSpPr>
            <a:cxnSpLocks/>
            <a:endCxn id="34"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2"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3"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5"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6"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8"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9" name="Connecteur droit avec flèche 81"/>
          <p:cNvCxnSpPr>
            <a:cxnSpLocks/>
            <a:stCxn id="4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1" name="Connecteur droit avec flèche 85"/>
          <p:cNvCxnSpPr>
            <a:cxnSpLocks/>
            <a:endCxn id="4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3"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4"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5"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6"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27474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1005331"/>
            <a:ext cx="8229600" cy="3870675"/>
          </a:xfrm>
        </p:spPr>
        <p:txBody>
          <a:bodyPr>
            <a:normAutofit/>
          </a:bodyPr>
          <a:lstStyle/>
          <a:p>
            <a:pPr marL="0" indent="0">
              <a:buNone/>
              <a:defRPr/>
            </a:pPr>
            <a:r>
              <a:rPr lang="fr-FR"/>
              <a:t>import sympy as sym</a:t>
            </a:r>
          </a:p>
          <a:p>
            <a:pPr marL="0" indent="0">
              <a:buNone/>
              <a:defRPr/>
            </a:pPr>
            <a:r>
              <a:rPr lang="fr-FR"/>
              <a:t>#sym.init_printing()</a:t>
            </a:r>
            <a:endParaRPr/>
          </a:p>
          <a:p>
            <a:pPr marL="0" indent="0">
              <a:buNone/>
              <a:defRPr/>
            </a:pPr>
            <a:r>
              <a:rPr lang="fr-FR"/>
              <a:t>a, b, c = sym.symbols('a b c')</a:t>
            </a:r>
            <a:endParaRPr/>
          </a:p>
          <a:p>
            <a:pPr marL="0" indent="0">
              <a:buNone/>
              <a:defRPr/>
            </a:pPr>
            <a:r>
              <a:rPr lang="fr-FR"/>
              <a:t>matrix = sym.Matrix([	[1, 0, 0, 0, 0, 0, 0, 0],</a:t>
            </a:r>
            <a:endParaRPr/>
          </a:p>
          <a:p>
            <a:pPr marL="0" indent="0">
              <a:buNone/>
              <a:defRPr/>
            </a:pPr>
            <a:r>
              <a:rPr lang="fr-FR"/>
              <a:t>					[0, 1, 0, 0, 0, 0, 0, 0],</a:t>
            </a:r>
            <a:endParaRPr/>
          </a:p>
          <a:p>
            <a:pPr marL="0" indent="0">
              <a:buNone/>
              <a:defRPr/>
            </a:pPr>
            <a:r>
              <a:rPr lang="fr-FR"/>
              <a:t>					[0, 0, 1, 0, 0, 0, 0, 0],</a:t>
            </a:r>
            <a:endParaRPr/>
          </a:p>
          <a:p>
            <a:pPr marL="0" indent="0">
              <a:buNone/>
              <a:defRPr/>
            </a:pPr>
            <a:r>
              <a:rPr lang="fr-FR"/>
              <a:t>					[0, 0, 0, 1, 0, 0, 0, 0],</a:t>
            </a:r>
            <a:endParaRPr/>
          </a:p>
          <a:p>
            <a:pPr marL="0" indent="0">
              <a:buNone/>
              <a:defRPr/>
            </a:pPr>
            <a:r>
              <a:rPr lang="fr-FR"/>
              <a:t>					[0, 0, 0, 0, 1, 0, 0, 0],</a:t>
            </a:r>
            <a:endParaRPr/>
          </a:p>
          <a:p>
            <a:pPr marL="0" indent="0">
              <a:buNone/>
              <a:defRPr/>
            </a:pPr>
            <a:r>
              <a:rPr lang="fr-FR"/>
              <a:t>					[0, 0, 0, 0, 0, a, -1, 0],</a:t>
            </a:r>
            <a:endParaRPr/>
          </a:p>
          <a:p>
            <a:pPr marL="0" indent="0">
              <a:buNone/>
              <a:defRPr/>
            </a:pPr>
            <a:r>
              <a:rPr lang="fr-FR"/>
              <a:t>					[0, 0, 0, 0, -1, 1,-1, 0],</a:t>
            </a:r>
            <a:endParaRPr/>
          </a:p>
          <a:p>
            <a:pPr marL="0" indent="0">
              <a:buNone/>
              <a:defRPr/>
            </a:pPr>
            <a:r>
              <a:rPr lang="fr-FR"/>
              <a:t>					[0, 0, 0, 0, 0, -1, 1, 1]])</a:t>
            </a:r>
            <a:endParaRPr/>
          </a:p>
          <a:p>
            <a:pPr marL="0" indent="0">
              <a:buNone/>
              <a:defRPr/>
            </a:pPr>
            <a:r>
              <a:rPr lang="fr-FR"/>
              <a:t>print( matrix.inv() )</a:t>
            </a:r>
            <a:endParaRPr/>
          </a:p>
          <a:p>
            <a:pPr marL="0" indent="0">
              <a:buNone/>
              <a:defRPr/>
            </a:pPr>
            <a:r>
              <a:rPr lang="fr-FR"/>
              <a:t>print( sym.simplify(matrix.inv()) )</a:t>
            </a:r>
            <a:endParaRPr/>
          </a:p>
          <a:p>
            <a:pPr marL="0" indent="0">
              <a:buNone/>
              <a:defRPr/>
            </a:pPr>
            <a:endParaRPr lang="fr-FR"/>
          </a:p>
          <a:p>
            <a:pPr marL="0" indent="0">
              <a:buNone/>
              <a:defRPr/>
            </a:pPr>
            <a:endParaRPr lang="fr-FR"/>
          </a:p>
          <a:p>
            <a:pPr marL="0" indent="0">
              <a:buNone/>
              <a:defRPr/>
            </a:pPr>
            <a:endParaRPr lang="fr-FR"/>
          </a:p>
          <a:p>
            <a:pPr marL="0" indent="0">
              <a:buNone/>
              <a:defRPr/>
            </a:pPr>
            <a:r>
              <a:rPr lang="fr-FR"/>
              <a:t>L’augmentation graduelle du taux de recyclage </a:t>
            </a:r>
            <a:r>
              <a:rPr lang="el-GR"/>
              <a:t>α</a:t>
            </a:r>
            <a:r>
              <a:rPr lang="fr-FR"/>
              <a:t> demandé à la slide précédente semble confirmer la croissance exponentielle du flux de consommation F</a:t>
            </a:r>
            <a:r>
              <a:rPr lang="fr-FR" baseline="-25000"/>
              <a:t>12</a:t>
            </a:r>
            <a:r>
              <a:rPr lang="fr-FR"/>
              <a:t>.</a:t>
            </a:r>
            <a:endParaRPr/>
          </a:p>
          <a:p>
            <a:pPr marL="0" indent="0">
              <a:buNone/>
              <a:defRPr/>
            </a:pPr>
            <a:r>
              <a:rPr lang="fr-FR" i="1">
                <a:solidFill>
                  <a:srgbClr val="FF0000"/>
                </a:solidFill>
              </a:rPr>
              <a:t>L’inversion de la matrice montre A que les gains du recyclage ne sont pas exponentiels, mais inversement proportionnels à </a:t>
            </a:r>
            <a:r>
              <a:rPr lang="el-GR" i="1">
                <a:solidFill>
                  <a:srgbClr val="FF0000"/>
                </a:solidFill>
              </a:rPr>
              <a:t>α</a:t>
            </a:r>
            <a:r>
              <a:rPr lang="fr-FR" i="1">
                <a:solidFill>
                  <a:srgbClr val="FF0000"/>
                </a:solidFill>
              </a:rPr>
              <a:t>.</a:t>
            </a:r>
            <a:endParaRPr lang="fr-FR"/>
          </a:p>
          <a:p>
            <a:pPr marL="0" indent="0">
              <a:buNone/>
              <a:defRPr/>
            </a:pPr>
            <a:endParaRPr lang="fr-FR"/>
          </a:p>
        </p:txBody>
      </p:sp>
      <p:sp>
        <p:nvSpPr>
          <p:cNvPr id="3" name="Footer Placeholder 2"/>
          <p:cNvSpPr>
            <a:spLocks noGrp="1"/>
          </p:cNvSpPr>
          <p:nvPr>
            <p:ph type="ftr" sz="quarter" idx="11"/>
          </p:nvPr>
        </p:nvSpPr>
        <p:spPr bwMode="auto"/>
        <p:txBody>
          <a:bodyPr/>
          <a:lstStyle/>
          <a:p>
            <a:pPr>
              <a:defRPr/>
            </a:pPr>
            <a:fld id="{3466D8FE-5733-7B45-8963-854D3AC5C96E}" type="slidenum">
              <a:rPr lang="fr-FR"/>
              <a:pPr>
                <a:defRPr/>
              </a:pPr>
              <a:t>24</a:t>
            </a:fld>
            <a:endParaRPr lang="fr-FR"/>
          </a:p>
        </p:txBody>
      </p:sp>
      <p:sp>
        <p:nvSpPr>
          <p:cNvPr id="4" name="Title 3"/>
          <p:cNvSpPr>
            <a:spLocks noGrp="1"/>
          </p:cNvSpPr>
          <p:nvPr>
            <p:ph type="title"/>
          </p:nvPr>
        </p:nvSpPr>
        <p:spPr bwMode="auto"/>
        <p:txBody>
          <a:bodyPr/>
          <a:lstStyle/>
          <a:p>
            <a:pPr>
              <a:defRPr/>
            </a:pPr>
            <a:r>
              <a:rPr lang="fr-FR" dirty="0"/>
              <a:t>Exo5 : Résolution numérique d’une MFA dans Excel</a:t>
            </a:r>
          </a:p>
        </p:txBody>
      </p:sp>
      <mc:AlternateContent xmlns:mc="http://schemas.openxmlformats.org/markup-compatibility/2006" xmlns:a14="http://schemas.microsoft.com/office/drawing/2010/main">
        <mc:Choice Requires="a14">
          <p:sp>
            <p:nvSpPr>
              <p:cNvPr id="5" name="Espace réservé du contenu 1"/>
              <p:cNvSpPr txBox="1"/>
              <p:nvPr/>
            </p:nvSpPr>
            <p:spPr bwMode="auto">
              <a:xfrm>
                <a:off x="4003093" y="1275606"/>
                <a:ext cx="4608512" cy="273535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 pos="6543675" algn="l"/>
                  </a:tabLst>
                  <a:defRPr/>
                </a:pPr>
                <a:r>
                  <a:rPr lang="fr-FR" sz="1800"/>
                  <a:t>A</a:t>
                </a:r>
                <a:r>
                  <a:rPr lang="fr-FR" sz="1800" baseline="30000"/>
                  <a:t>-1</a:t>
                </a:r>
                <mc:AlternateContent>
                  <mc:Choice Requires="a14">
                    <a14:m>
                      <m:oMath xmlns:m="http://schemas.openxmlformats.org/officeDocument/2006/math">
                        <m:r>
                          <m:rPr>
                            <m:nor/>
                          </m:rPr>
                          <a:rPr lang="fr-FR" sz="1800">
                            <a:latin typeface="Cambria Math"/>
                          </a:rPr>
                          <m:t>=</m:t>
                        </m:r>
                        <m:d>
                          <m:dPr>
                            <m:ctrlPr>
                              <a:rPr lang="fr-FR" sz="1800" i="1">
                                <a:latin typeface="Cambria Math" panose="02040503050406030204" pitchFamily="18" charset="0"/>
                                <a:ea typeface="Cambria Math"/>
                                <a:cs typeface="Cambria Math"/>
                              </a:rPr>
                            </m:ctrlPr>
                          </m:dPr>
                          <m:e>
                            <m:m>
                              <m:mPr>
                                <m:mcs>
                                  <m:mc>
                                    <m:mcPr>
                                      <m:count m:val="8"/>
                                      <m:mcJc m:val="center"/>
                                    </m:mcPr>
                                  </m:mc>
                                </m:mcs>
                                <m:ctrlPr>
                                  <a:rPr lang="fr-FR" sz="1800" i="1">
                                    <a:latin typeface="Cambria Math" panose="02040503050406030204" pitchFamily="18" charset="0"/>
                                    <a:ea typeface="Cambria Math"/>
                                    <a:cs typeface="Cambria Math"/>
                                  </a:rPr>
                                </m:ctrlPr>
                              </m:mPr>
                              <m:mr>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m:rPr>
                                          <m:sty m:val="p"/>
                                        </m:rPr>
                                        <a:rPr lang="fr-FR" sz="1800" i="1">
                                          <a:latin typeface="Cambria Math"/>
                                        </a:rPr>
                                        <m:t>α</m:t>
                                      </m:r>
                                    </m:num>
                                    <m:den>
                                      <m:r>
                                        <m:rPr>
                                          <m:sty m:val="p"/>
                                        </m:rPr>
                                        <a:rPr lang="fr-FR" sz="1800" i="1">
                                          <a:latin typeface="Cambria Math"/>
                                        </a:rPr>
                                        <m:t>α</m:t>
                                      </m:r>
                                      <m:r>
                                        <a:rPr lang="fr-FR" sz="1800" b="0" i="1">
                                          <a:latin typeface="Cambria Math"/>
                                        </a:rPr>
                                        <m:t>−</m:t>
                                      </m:r>
                                      <m:r>
                                        <a:rPr lang="fr-FR" sz="1800" b="0" i="1">
                                          <a:latin typeface="Cambria Math"/>
                                        </a:rPr>
                                        <m:t>1</m:t>
                                      </m:r>
                                    </m:den>
                                  </m:f>
                                </m:e>
                                <m:e>
                                  <m:f>
                                    <m:fPr>
                                      <m:ctrlPr>
                                        <a:rPr lang="fr-FR" sz="1800" i="1">
                                          <a:latin typeface="Cambria Math" panose="02040503050406030204" pitchFamily="18" charset="0"/>
                                          <a:ea typeface="Cambria Math"/>
                                          <a:cs typeface="Cambria Math"/>
                                        </a:rPr>
                                      </m:ctrlPr>
                                    </m:fPr>
                                    <m:num>
                                      <m:r>
                                        <a:rPr lang="fr-FR" sz="1800" b="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m:rPr>
                                          <m:sty m:val="p"/>
                                        </m:rPr>
                                        <a:rPr lang="fr-FR" sz="1800" i="1">
                                          <a:latin typeface="Cambria Math"/>
                                        </a:rPr>
                                        <m:t>α</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b="0" i="1">
                                      <a:latin typeface="Cambria Math"/>
                                    </a:rPr>
                                    <m:t>1</m:t>
                                  </m:r>
                                </m:e>
                                <m:e>
                                  <m:r>
                                    <a:rPr lang="fr-FR" sz="1800" b="0" i="1">
                                      <a:latin typeface="Cambria Math"/>
                                    </a:rPr>
                                    <m:t>0</m:t>
                                  </m:r>
                                </m:e>
                                <m:e>
                                  <m:r>
                                    <a:rPr lang="fr-FR" sz="1800" i="1">
                                      <a:latin typeface="Cambria Math"/>
                                    </a:rPr>
                                    <m:t>1</m:t>
                                  </m:r>
                                </m:e>
                                <m:e>
                                  <m:r>
                                    <a:rPr lang="fr-FR" sz="1800" i="1">
                                      <a:latin typeface="Cambria Math"/>
                                    </a:rPr>
                                    <m:t>1</m:t>
                                  </m:r>
                                </m:e>
                              </m:mr>
                            </m:m>
                          </m:e>
                        </m:d>
                      </m:oMath>
                    </a14:m>
                  </mc:Choice>
                  <mc:Fallback xmlns="" xmlns:w="http://schemas.openxmlformats.org/wordprocessingml/2006/main" xmlns:m="http://schemas.openxmlformats.org/officeDocument/2006/math"/>
                </mc:AlternateContent>
                <a:endParaRPr lang="fr-FR" sz="1800"/>
              </a:p>
            </p:txBody>
          </p:sp>
        </mc:Choice>
        <mc:Fallback xmlns="">
          <p:sp>
            <p:nvSpPr>
              <p:cNvPr id="5" name="Espace réservé du contenu 1"/>
              <p:cNvSpPr txBox="1">
                <a:spLocks noRot="1" noChangeAspect="1" noMove="1" noResize="1" noEditPoints="1" noAdjustHandles="1" noChangeArrowheads="1" noChangeShapeType="1" noTextEdit="1"/>
              </p:cNvSpPr>
              <p:nvPr/>
            </p:nvSpPr>
            <p:spPr bwMode="auto">
              <a:xfrm>
                <a:off x="4003093" y="1275606"/>
                <a:ext cx="4608512" cy="2735354"/>
              </a:xfrm>
              <a:prstGeom prst="rect">
                <a:avLst/>
              </a:prstGeom>
              <a:blipFill rotWithShape="0">
                <a:blip r:embed="rId3"/>
                <a:stretch>
                  <a:fillRect l="-1190"/>
                </a:stretch>
              </a:blipFill>
            </p:spPr>
            <p:txBody>
              <a:bodyPr/>
              <a:lstStyle/>
              <a:p>
                <a:r>
                  <a:rPr lang="fr-FR">
                    <a:noFill/>
                  </a:rPr>
                  <a:t> </a:t>
                </a:r>
              </a:p>
            </p:txBody>
          </p:sp>
        </mc:Fallback>
      </mc:AlternateContent>
    </p:spTree>
    <p:extLst>
      <p:ext uri="{BB962C8B-B14F-4D97-AF65-F5344CB8AC3E}">
        <p14:creationId xmlns:p14="http://schemas.microsoft.com/office/powerpoint/2010/main" val="1740785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512292" y="1886372"/>
            <a:ext cx="8799384" cy="469354"/>
          </a:xfrm>
        </p:spPr>
        <p:txBody>
          <a:bodyPr>
            <a:noAutofit/>
          </a:bodyPr>
          <a:lstStyle/>
          <a:p>
            <a:pPr marL="0" indent="0" defTabSz="457200">
              <a:buNone/>
              <a:tabLst>
                <a:tab pos="176213" algn="l"/>
              </a:tabLst>
              <a:defRPr/>
            </a:pPr>
            <a:r>
              <a:rPr lang="fr-FR" b="1" dirty="0"/>
              <a:t>Dernière question </a:t>
            </a:r>
            <a:r>
              <a:rPr lang="fr-FR" dirty="0"/>
              <a:t>: Modifier la matrice A pour remplacer la contrainte </a:t>
            </a:r>
            <a:r>
              <a:rPr lang="fr-FR" i="1" dirty="0"/>
              <a:t>F</a:t>
            </a:r>
            <a:r>
              <a:rPr lang="fr-FR" i="1" baseline="-25000" dirty="0"/>
              <a:t>01</a:t>
            </a:r>
            <a:r>
              <a:rPr lang="fr-FR" i="1" dirty="0"/>
              <a:t> = M </a:t>
            </a:r>
            <a:r>
              <a:rPr lang="fr-FR" dirty="0"/>
              <a:t>par </a:t>
            </a:r>
            <a:r>
              <a:rPr lang="fr-FR" i="1" dirty="0"/>
              <a:t>F</a:t>
            </a:r>
            <a:r>
              <a:rPr lang="fr-FR" i="1" baseline="-25000" dirty="0"/>
              <a:t>12</a:t>
            </a:r>
            <a:r>
              <a:rPr lang="fr-FR" i="1" dirty="0"/>
              <a:t> = M</a:t>
            </a:r>
            <a:r>
              <a:rPr lang="fr-FR" dirty="0"/>
              <a:t> et répondez à nouveau aux</a:t>
            </a:r>
            <a:br>
              <a:rPr lang="fr-FR" dirty="0"/>
            </a:br>
            <a:r>
              <a:rPr lang="fr-FR" dirty="0"/>
              <a:t>questions précédentes afin de voir la </a:t>
            </a:r>
            <a:r>
              <a:rPr lang="fr-FR" i="1" dirty="0">
                <a:solidFill>
                  <a:srgbClr val="FF0000"/>
                </a:solidFill>
              </a:rPr>
              <a:t>baisse linéaire</a:t>
            </a:r>
            <a:r>
              <a:rPr lang="fr-FR" dirty="0"/>
              <a:t> des flux </a:t>
            </a:r>
            <a:r>
              <a:rPr lang="fr-FR" i="1" dirty="0"/>
              <a:t>F</a:t>
            </a:r>
            <a:r>
              <a:rPr lang="fr-FR" i="1" baseline="-25000" dirty="0"/>
              <a:t>01</a:t>
            </a:r>
            <a:r>
              <a:rPr lang="fr-FR" dirty="0"/>
              <a:t> et </a:t>
            </a:r>
            <a:r>
              <a:rPr lang="fr-FR" i="1" dirty="0"/>
              <a:t>F</a:t>
            </a:r>
            <a:r>
              <a:rPr lang="fr-FR" i="1" baseline="-25000" dirty="0"/>
              <a:t>20</a:t>
            </a:r>
            <a:r>
              <a:rPr lang="fr-FR" dirty="0"/>
              <a:t> de/vers l’environnement.</a:t>
            </a:r>
          </a:p>
        </p:txBody>
      </p:sp>
      <p:sp>
        <p:nvSpPr>
          <p:cNvPr id="6" name="Title 3"/>
          <p:cNvSpPr>
            <a:spLocks noGrp="1"/>
          </p:cNvSpPr>
          <p:nvPr>
            <p:ph type="title"/>
          </p:nvPr>
        </p:nvSpPr>
        <p:spPr bwMode="auto"/>
        <p:txBody>
          <a:bodyPr>
            <a:normAutofit/>
          </a:bodyPr>
          <a:lstStyle/>
          <a:p>
            <a:pPr>
              <a:defRPr/>
            </a:pPr>
            <a:r>
              <a:rPr lang="fr-FR" dirty="0"/>
              <a:t>Exo5 : Résolution numérique d’une MFA dans Excel (dernière question)</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3"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25</a:t>
            </a:fld>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1"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2"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3"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4"/>
          <p:cNvCxnSpPr>
            <a:cxnSpLocks/>
            <a:stCxn id="31" idx="3"/>
            <a:endCxn id="40"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7"/>
          <p:cNvCxnSpPr>
            <a:cxnSpLocks/>
            <a:endCxn id="31"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3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0"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1"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2"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4"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5" name="Connecteur droit avec flèche 81"/>
          <p:cNvCxnSpPr>
            <a:cxnSpLocks/>
            <a:stCxn id="40"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7" name="Connecteur droit avec flèche 85"/>
          <p:cNvCxnSpPr>
            <a:cxnSpLocks/>
            <a:endCxn id="40"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49"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0"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1"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243249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5104085" cy="512081"/>
          </a:xfrm>
        </p:spPr>
        <p:txBody>
          <a:bodyPr>
            <a:normAutofit/>
          </a:bodyPr>
          <a:lstStyle/>
          <a:p>
            <a:pPr>
              <a:defRPr/>
            </a:pPr>
            <a:r>
              <a:rPr lang="fr-FR" dirty="0"/>
              <a:t>9</a:t>
            </a:r>
            <a:r>
              <a:rPr lang="fr-FR" dirty="0" smtClean="0"/>
              <a:t>. </a:t>
            </a:r>
            <a:r>
              <a:rPr lang="fr-FR" dirty="0" err="1"/>
              <a:t>Material</a:t>
            </a:r>
            <a:r>
              <a:rPr lang="fr-FR" dirty="0"/>
              <a:t>/</a:t>
            </a:r>
            <a:r>
              <a:rPr lang="fr-FR" dirty="0" err="1"/>
              <a:t>energy</a:t>
            </a:r>
            <a:r>
              <a:rPr lang="fr-FR" dirty="0"/>
              <a:t> Flow </a:t>
            </a:r>
            <a:r>
              <a:rPr lang="fr-FR" dirty="0" err="1"/>
              <a:t>Analysis</a:t>
            </a:r>
            <a:r>
              <a:rPr lang="fr-FR" dirty="0"/>
              <a:t> (</a:t>
            </a:r>
            <a:r>
              <a:rPr lang="fr-FR" dirty="0" smtClean="0"/>
              <a:t>2/4)</a:t>
            </a:r>
            <a:endParaRPr lang="fr-FR" dirty="0"/>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pPr>
                <a:defRPr/>
              </a:pPr>
              <a:t>26</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a:t>
            </a:r>
            <a:r>
              <a:rPr lang="fr-FR" dirty="0" smtClean="0"/>
              <a:t>2025-26</a:t>
            </a:r>
            <a:endParaRPr lang="fr-FR" dirty="0"/>
          </a:p>
        </p:txBody>
      </p:sp>
    </p:spTree>
    <p:extLst>
      <p:ext uri="{BB962C8B-B14F-4D97-AF65-F5344CB8AC3E}">
        <p14:creationId xmlns:p14="http://schemas.microsoft.com/office/powerpoint/2010/main" val="1520952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solidFill>
                  <a:schemeClr val="bg1">
                    <a:lumMod val="65000"/>
                  </a:schemeClr>
                </a:solidFill>
              </a:rPr>
              <a:t>s’exercer sur des MFA </a:t>
            </a:r>
            <a:r>
              <a:rPr lang="fr-FR" dirty="0" err="1">
                <a:solidFill>
                  <a:schemeClr val="bg1">
                    <a:lumMod val="65000"/>
                  </a:schemeClr>
                </a:solidFill>
              </a:rPr>
              <a:t>monoflux</a:t>
            </a:r>
            <a:r>
              <a:rPr lang="fr-FR" dirty="0">
                <a:solidFill>
                  <a:schemeClr val="bg1">
                    <a:lumMod val="65000"/>
                  </a:schemeClr>
                </a:solidFill>
              </a:rPr>
              <a:t> et statiques</a:t>
            </a:r>
            <a:br>
              <a:rPr lang="fr-FR" dirty="0">
                <a:solidFill>
                  <a:schemeClr val="bg1">
                    <a:lumMod val="65000"/>
                  </a:schemeClr>
                </a:solidFill>
              </a:rPr>
            </a:br>
            <a:r>
              <a:rPr lang="fr-FR" dirty="0">
                <a:solidFill>
                  <a:schemeClr val="bg1">
                    <a:lumMod val="65000"/>
                  </a:schemeClr>
                </a:solidFill>
              </a:rPr>
              <a:t>pour observer l’impact rapide d’un taux (de recyclage, d’efficacité…) sur les flux (recyclés, disponibles…)</a:t>
            </a:r>
            <a:endParaRPr dirty="0">
              <a:solidFill>
                <a:schemeClr val="bg1">
                  <a:lumMod val="65000"/>
                </a:schemeClr>
              </a:solidFill>
            </a:endParaRPr>
          </a:p>
          <a:p>
            <a:pPr lvl="1">
              <a:defRPr/>
            </a:pPr>
            <a:r>
              <a:rPr lang="fr-FR" dirty="0"/>
              <a:t>(Séance 10) savoir manipuler une MFA avec les outils du GI (ici, Recherche Opérationnelle)</a:t>
            </a:r>
          </a:p>
          <a:p>
            <a:pPr lvl="2">
              <a:defRPr/>
            </a:pPr>
            <a:r>
              <a:rPr lang="fr-FR" dirty="0"/>
              <a:t>connaître des bases de </a:t>
            </a:r>
            <a:r>
              <a:rPr lang="fr-FR" i="1" dirty="0">
                <a:solidFill>
                  <a:srgbClr val="FF0000"/>
                </a:solidFill>
              </a:rPr>
              <a:t>réconciliation de données</a:t>
            </a:r>
          </a:p>
          <a:p>
            <a:pPr lvl="3">
              <a:defRPr/>
            </a:pPr>
            <a:r>
              <a:rPr lang="fr-FR" dirty="0"/>
              <a:t>Exo. 6 : Remplacer erreur quadratique par </a:t>
            </a:r>
            <a:r>
              <a:rPr lang="fr-FR" i="1" dirty="0">
                <a:solidFill>
                  <a:srgbClr val="FF0000"/>
                </a:solidFill>
              </a:rPr>
              <a:t>erreur absolue et la linéariser</a:t>
            </a:r>
          </a:p>
          <a:p>
            <a:pPr lvl="2">
              <a:defRPr/>
            </a:pPr>
            <a:r>
              <a:rPr lang="fr-FR" dirty="0"/>
              <a:t>connaître des </a:t>
            </a:r>
            <a:r>
              <a:rPr lang="fr-FR" dirty="0" smtClean="0"/>
              <a:t>bases </a:t>
            </a:r>
            <a:r>
              <a:rPr lang="fr-FR" dirty="0"/>
              <a:t>d’</a:t>
            </a:r>
            <a:r>
              <a:rPr lang="fr-FR" i="1" dirty="0">
                <a:solidFill>
                  <a:srgbClr val="FF0000"/>
                </a:solidFill>
              </a:rPr>
              <a:t>optimisation bi-objectif</a:t>
            </a:r>
          </a:p>
          <a:p>
            <a:pPr lvl="3">
              <a:defRPr/>
            </a:pPr>
            <a:r>
              <a:rPr lang="fr-FR" dirty="0"/>
              <a:t>Exo. 7 : Récupérer des émissions de CO</a:t>
            </a:r>
            <a:r>
              <a:rPr lang="fr-FR" baseline="-25000" dirty="0"/>
              <a:t>2</a:t>
            </a:r>
            <a:r>
              <a:rPr lang="fr-FR" dirty="0"/>
              <a:t> de la Base Empreinte, puis optimiser et tracer un </a:t>
            </a:r>
            <a:r>
              <a:rPr lang="fr-FR" i="1" dirty="0">
                <a:solidFill>
                  <a:srgbClr val="FF0000"/>
                </a:solidFill>
              </a:rPr>
              <a:t>front de Pareto</a:t>
            </a: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pPr>
                <a:defRPr/>
              </a:pPr>
              <a:t>27</a:t>
            </a:fld>
            <a:endParaRPr lang="fr-FR"/>
          </a:p>
        </p:txBody>
      </p:sp>
      <p:sp>
        <p:nvSpPr>
          <p:cNvPr id="4" name="Titre 3"/>
          <p:cNvSpPr>
            <a:spLocks noGrp="1"/>
          </p:cNvSpPr>
          <p:nvPr>
            <p:ph type="title"/>
          </p:nvPr>
        </p:nvSpPr>
        <p:spPr bwMode="auto"/>
        <p:txBody>
          <a:bodyPr>
            <a:normAutofit/>
          </a:bodyPr>
          <a:lstStyle/>
          <a:p>
            <a:pPr>
              <a:defRPr/>
            </a:pPr>
            <a:r>
              <a:rPr lang="fr-FR" dirty="0"/>
              <a:t>Objectifs de la séance précédente et aujourd’hui</a:t>
            </a:r>
            <a:endParaRPr dirty="0"/>
          </a:p>
        </p:txBody>
      </p:sp>
    </p:spTree>
    <p:extLst>
      <p:ext uri="{BB962C8B-B14F-4D97-AF65-F5344CB8AC3E}">
        <p14:creationId xmlns:p14="http://schemas.microsoft.com/office/powerpoint/2010/main" val="2607671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795319" cy="3589291"/>
          </a:xfrm>
        </p:spPr>
        <p:txBody>
          <a:bodyPr>
            <a:normAutofit/>
          </a:bodyPr>
          <a:lstStyle/>
          <a:p>
            <a:pPr marL="0" indent="-358775" defTabSz="457200">
              <a:buNone/>
              <a:tabLst>
                <a:tab pos="358775" algn="l"/>
                <a:tab pos="3590925" algn="l"/>
                <a:tab pos="4392613" algn="l"/>
              </a:tabLst>
              <a:defRPr/>
            </a:pPr>
            <a:r>
              <a:rPr lang="fr-FR" dirty="0">
                <a:latin typeface="+mn-lt"/>
                <a:cs typeface="+mn-cs"/>
              </a:rPr>
              <a:t>			Hypothèse :</a:t>
            </a:r>
          </a:p>
          <a:p>
            <a:pPr marL="0" indent="-358775" defTabSz="457200">
              <a:buNone/>
              <a:tabLst>
                <a:tab pos="358775" algn="l"/>
                <a:tab pos="3590925" algn="l"/>
                <a:tab pos="4392613" algn="l"/>
              </a:tabLst>
              <a:defRPr/>
            </a:pPr>
            <a:r>
              <a:rPr lang="fr-FR" dirty="0">
                <a:latin typeface="+mn-lt"/>
                <a:cs typeface="+mn-cs"/>
              </a:rPr>
              <a:t>			Les (variations de) stocks restent nuls et</a:t>
            </a:r>
            <a:br>
              <a:rPr lang="fr-FR" dirty="0">
                <a:latin typeface="+mn-lt"/>
                <a:cs typeface="+mn-cs"/>
              </a:rPr>
            </a:br>
            <a:r>
              <a:rPr lang="fr-FR" dirty="0">
                <a:latin typeface="+mn-lt"/>
                <a:cs typeface="+mn-cs"/>
              </a:rPr>
              <a:t>			vous avez mesuré F</a:t>
            </a:r>
            <a:r>
              <a:rPr lang="fr-FR" baseline="-25000" dirty="0">
                <a:latin typeface="+mn-lt"/>
                <a:cs typeface="+mn-cs"/>
              </a:rPr>
              <a:t>01</a:t>
            </a:r>
            <a:r>
              <a:rPr lang="fr-FR" dirty="0">
                <a:latin typeface="+mn-lt"/>
                <a:cs typeface="+mn-cs"/>
              </a:rPr>
              <a:t> = M = 65’000 et taux recyclage </a:t>
            </a:r>
            <a:r>
              <a:rPr lang="el-GR" dirty="0"/>
              <a:t>α = 20%</a:t>
            </a:r>
            <a:r>
              <a:rPr lang="fr-FR" dirty="0">
                <a:latin typeface="+mn-lt"/>
                <a:cs typeface="+mn-cs"/>
              </a:rPr>
              <a:t> :</a:t>
            </a:r>
            <a:endParaRPr dirty="0">
              <a:latin typeface="+mn-lt"/>
              <a:cs typeface="+mn-cs"/>
            </a:endParaRPr>
          </a:p>
          <a:p>
            <a:pPr marL="0" indent="-358775" defTabSz="457200">
              <a:buNone/>
              <a:tabLst>
                <a:tab pos="358775" algn="l"/>
              </a:tabLst>
              <a:defRPr/>
            </a:pPr>
            <a:endParaRPr lang="fr-FR" b="1" dirty="0">
              <a:latin typeface="+mn-lt"/>
              <a:cs typeface="+mn-cs"/>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28</a:t>
            </a:fld>
            <a:endParaRPr lang="fr-FR"/>
          </a:p>
        </p:txBody>
      </p:sp>
      <p:sp>
        <p:nvSpPr>
          <p:cNvPr id="6" name="Title 3"/>
          <p:cNvSpPr>
            <a:spLocks noGrp="1"/>
          </p:cNvSpPr>
          <p:nvPr>
            <p:ph type="title"/>
          </p:nvPr>
        </p:nvSpPr>
        <p:spPr bwMode="auto">
          <a:xfrm>
            <a:off x="382004" y="255175"/>
            <a:ext cx="8870515" cy="211550"/>
          </a:xfrm>
        </p:spPr>
        <p:txBody>
          <a:bodyPr>
            <a:normAutofit/>
          </a:bodyPr>
          <a:lstStyle/>
          <a:p>
            <a:pPr>
              <a:defRPr/>
            </a:pPr>
            <a:r>
              <a:rPr lang="fr-FR" dirty="0"/>
              <a:t>Exemple : </a:t>
            </a:r>
            <a:r>
              <a:rPr lang="fr-FR" dirty="0" err="1"/>
              <a:t>Réconcil</a:t>
            </a:r>
            <a:r>
              <a:rPr lang="fr-FR" dirty="0"/>
              <a:t>. de données avec erreur quadratique dans STAN www.stan2web.net/downloads/stan</a:t>
            </a:r>
            <a:endParaRPr dirty="0"/>
          </a:p>
        </p:txBody>
      </p:sp>
      <p:sp>
        <p:nvSpPr>
          <p:cNvPr id="7" name="TextBox 4"/>
          <p:cNvSpPr/>
          <p:nvPr/>
        </p:nvSpPr>
        <p:spPr bwMode="auto">
          <a:xfrm>
            <a:off x="1835696" y="4659982"/>
            <a:ext cx="6811480"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 and their analytical and numerical solution</a:t>
            </a:r>
            <a:r>
              <a:rPr lang="fr-FR" sz="1200" dirty="0"/>
              <a:t> »,</a:t>
            </a:r>
            <a:br>
              <a:rPr lang="fr-FR" sz="1200" dirty="0"/>
            </a:br>
            <a:r>
              <a:rPr lang="fr-FR" sz="1200" u="sng" dirty="0">
                <a:hlinkClick r:id="rId3" tooltip="https://youtu.be/562-lBuoF1Q"/>
              </a:rPr>
              <a:t>https://youtu.be/562-lBuoF1Q</a:t>
            </a:r>
            <a:r>
              <a:rPr lang="fr-FR" sz="1200" dirty="0"/>
              <a:t>, d’après Daniel B. Müller de NTNU]</a:t>
            </a:r>
            <a:endParaRPr dirty="0"/>
          </a:p>
        </p:txBody>
      </p:sp>
      <p:pic>
        <p:nvPicPr>
          <p:cNvPr id="30" name="Picture 29"/>
          <p:cNvPicPr>
            <a:picLocks noChangeAspect="1"/>
          </p:cNvPicPr>
          <p:nvPr/>
        </p:nvPicPr>
        <p:blipFill>
          <a:blip r:embed="rId4"/>
          <a:stretch>
            <a:fillRect/>
          </a:stretch>
        </p:blipFill>
        <p:spPr>
          <a:xfrm>
            <a:off x="117257" y="2139702"/>
            <a:ext cx="4382735" cy="2304190"/>
          </a:xfrm>
          <a:prstGeom prst="rect">
            <a:avLst/>
          </a:prstGeom>
        </p:spPr>
      </p:pic>
      <p:pic>
        <p:nvPicPr>
          <p:cNvPr id="31" name="Picture 30"/>
          <p:cNvPicPr>
            <a:picLocks noChangeAspect="1"/>
          </p:cNvPicPr>
          <p:nvPr/>
        </p:nvPicPr>
        <p:blipFill>
          <a:blip r:embed="rId5"/>
          <a:stretch>
            <a:fillRect/>
          </a:stretch>
        </p:blipFill>
        <p:spPr>
          <a:xfrm>
            <a:off x="4581753" y="2139702"/>
            <a:ext cx="4382735" cy="2304190"/>
          </a:xfrm>
          <a:prstGeom prst="rect">
            <a:avLst/>
          </a:prstGeom>
        </p:spPr>
      </p:pic>
      <p:sp>
        <p:nvSpPr>
          <p:cNvPr id="28" name="Right Arrow 27"/>
          <p:cNvSpPr/>
          <p:nvPr/>
        </p:nvSpPr>
        <p:spPr bwMode="auto">
          <a:xfrm>
            <a:off x="3779912" y="3688655"/>
            <a:ext cx="1286297" cy="611287"/>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Après calculs :</a:t>
            </a:r>
          </a:p>
        </p:txBody>
      </p:sp>
      <p:cxnSp>
        <p:nvCxnSpPr>
          <p:cNvPr id="33" name="Straight Arrow Connector 32"/>
          <p:cNvCxnSpPr/>
          <p:nvPr/>
        </p:nvCxnSpPr>
        <p:spPr bwMode="auto">
          <a:xfrm flipH="1">
            <a:off x="849244" y="1630004"/>
            <a:ext cx="5234924" cy="173383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bwMode="auto">
          <a:xfrm flipH="1">
            <a:off x="4073604" y="1630004"/>
            <a:ext cx="4098796" cy="147633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5" name="Connecteur droit avec flèche 25"/>
          <p:cNvCxnSpPr>
            <a:cxnSpLocks/>
            <a:endCxn id="36"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7"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8"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4"/>
          <p:cNvCxnSpPr>
            <a:cxnSpLocks/>
            <a:stCxn id="36" idx="3"/>
            <a:endCxn id="45"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7"/>
          <p:cNvCxnSpPr>
            <a:cxnSpLocks/>
            <a:endCxn id="36"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3"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4"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5"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6"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7"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9"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50" name="Connecteur droit avec flèche 81"/>
          <p:cNvCxnSpPr>
            <a:cxnSpLocks/>
            <a:stCxn id="45"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2" name="Connecteur droit avec flèche 85"/>
          <p:cNvCxnSpPr>
            <a:cxnSpLocks/>
            <a:endCxn id="45"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4"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5"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6"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7"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59" name="Rectangular Callout 58"/>
          <p:cNvSpPr/>
          <p:nvPr/>
        </p:nvSpPr>
        <p:spPr bwMode="auto">
          <a:xfrm>
            <a:off x="130195" y="4282798"/>
            <a:ext cx="1590068" cy="592231"/>
          </a:xfrm>
          <a:prstGeom prst="wedgeRectCallout">
            <a:avLst>
              <a:gd name="adj1" fmla="val -15869"/>
              <a:gd name="adj2" fmla="val -16808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r>
              <a:rPr lang="fr-FR" sz="1200" dirty="0">
                <a:solidFill>
                  <a:schemeClr val="tx1"/>
                </a:solidFill>
              </a:rPr>
              <a:t>Diagramme de </a:t>
            </a:r>
            <a:r>
              <a:rPr lang="fr-FR" sz="1200" dirty="0" err="1">
                <a:solidFill>
                  <a:schemeClr val="tx1"/>
                </a:solidFill>
              </a:rPr>
              <a:t>Sankey</a:t>
            </a:r>
            <a:r>
              <a:rPr lang="fr-FR" sz="1200" dirty="0">
                <a:solidFill>
                  <a:schemeClr val="tx1"/>
                </a:solidFill>
              </a:rPr>
              <a:t> :</a:t>
            </a:r>
            <a:br>
              <a:rPr lang="fr-FR" sz="1200" dirty="0">
                <a:solidFill>
                  <a:schemeClr val="tx1"/>
                </a:solidFill>
              </a:rPr>
            </a:br>
            <a:r>
              <a:rPr lang="fr-FR" sz="1200" dirty="0">
                <a:solidFill>
                  <a:schemeClr val="tx1"/>
                </a:solidFill>
              </a:rPr>
              <a:t>épaisseur proportionnelle au flux</a:t>
            </a:r>
          </a:p>
        </p:txBody>
      </p:sp>
    </p:spTree>
    <p:extLst>
      <p:ext uri="{BB962C8B-B14F-4D97-AF65-F5344CB8AC3E}">
        <p14:creationId xmlns:p14="http://schemas.microsoft.com/office/powerpoint/2010/main" val="182976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627063" algn="l"/>
                  </a:tabLst>
                  <a:defRPr/>
                </a:pPr>
                <a:r>
                  <a:rPr lang="fr-FR" b="1" dirty="0">
                    <a:latin typeface="+mn-lt"/>
                    <a:cs typeface="+mn-cs"/>
                  </a:rPr>
                  <a:t>Idée</a:t>
                </a:r>
                <a:r>
                  <a:rPr lang="fr-FR" dirty="0">
                    <a:latin typeface="+mn-lt"/>
                    <a:cs typeface="+mn-cs"/>
                  </a:rPr>
                  <a:t> :	</a:t>
                </a:r>
                <a:r>
                  <a:rPr lang="fr-FR" i="1" dirty="0">
                    <a:solidFill>
                      <a:srgbClr val="FF0000"/>
                    </a:solidFill>
                    <a:latin typeface="+mn-lt"/>
                    <a:cs typeface="+mn-cs"/>
                  </a:rPr>
                  <a:t>Utiliser un modèle du système pour corriger les erreurs de mesures</a:t>
                </a:r>
                <a:endParaRPr lang="fr-FR" i="1" dirty="0">
                  <a:solidFill>
                    <a:srgbClr val="FF0000"/>
                  </a:solidFill>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smtClean="0">
                    <a:latin typeface="+mn-lt"/>
                    <a:cs typeface="+mn-cs"/>
                  </a:rPr>
                  <a:t>Ce que vous retenez mais est </a:t>
                </a:r>
                <a:r>
                  <a:rPr lang="fr-FR" b="1" i="1" dirty="0" smtClean="0">
                    <a:solidFill>
                      <a:srgbClr val="FF0000"/>
                    </a:solidFill>
                    <a:latin typeface="+mn-lt"/>
                    <a:cs typeface="+mn-cs"/>
                  </a:rPr>
                  <a:t>moins le but</a:t>
                </a:r>
                <a:r>
                  <a:rPr lang="fr-FR" b="1" dirty="0" smtClean="0">
                    <a:latin typeface="+mn-lt"/>
                    <a:cs typeface="+mn-cs"/>
                  </a:rPr>
                  <a:t> de cet exercice :</a:t>
                </a:r>
                <a:r>
                  <a:rPr lang="fr-FR" dirty="0" smtClean="0">
                    <a:latin typeface="+mn-lt"/>
                    <a:cs typeface="+mn-cs"/>
                  </a:rPr>
                  <a:t> Linéarisation d’un objectif ayant une valeur absolue</a:t>
                </a:r>
                <a:endParaRPr lang="fr-FR" b="1" dirty="0" smtClean="0">
                  <a:latin typeface="+mn-lt"/>
                  <a:cs typeface="+mn-cs"/>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smtClean="0">
                    <a:latin typeface="+mn-lt"/>
                    <a:cs typeface="+mn-cs"/>
                  </a:rPr>
                  <a:t>Modèle</a:t>
                </a:r>
                <a:r>
                  <a:rPr lang="fr-FR" dirty="0" smtClean="0">
                    <a:latin typeface="+mn-lt"/>
                    <a:cs typeface="+mn-cs"/>
                  </a:rPr>
                  <a:t> </a:t>
                </a:r>
                <a:r>
                  <a:rPr lang="fr-FR" dirty="0">
                    <a:latin typeface="+mn-lt"/>
                    <a:cs typeface="+mn-cs"/>
                  </a:rPr>
                  <a:t>: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i="1">
                                <a:latin typeface="Cambria Math"/>
                              </a:rPr>
                              <m:t>𝑥</m:t>
                            </m:r>
                            <m:r>
                              <a:rPr lang="ar-AE" i="1" baseline="-25000">
                                <a:latin typeface="Cambria Math"/>
                              </a:rPr>
                              <m:t>𝑖</m:t>
                            </m:r>
                            <m:r>
                              <a:rPr lang="ar-AE" i="1">
                                <a:latin typeface="Cambria Math"/>
                              </a:rPr>
                              <m:t>,</m:t>
                            </m:r>
                            <m:r>
                              <a:rPr lang="ar-AE" i="1">
                                <a:latin typeface="Cambria Math"/>
                              </a:rPr>
                              <m:t>𝑢𝑗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r>
                              <a:rPr lang="fr-FR" b="0" i="1" smtClean="0">
                                <a:latin typeface="Cambria Math" panose="02040503050406030204" pitchFamily="18" charset="0"/>
                              </a:rPr>
                              <m:t>𝑀</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𝑥</m:t>
                                </m:r>
                              </m:e>
                              <m:sub>
                                <m:r>
                                  <a:rPr lang="ar-AE" b="0" i="1">
                                    <a:latin typeface="Cambria Math"/>
                                  </a:rPr>
                                  <m:t>𝑖</m:t>
                                </m:r>
                              </m:sub>
                            </m:sSub>
                            <m:r>
                              <a:rPr lang="ar-AE" b="0" i="1">
                                <a:latin typeface="Cambria Math"/>
                              </a:rPr>
                              <m:t>)</m:t>
                            </m:r>
                            <m:r>
                              <a:rPr lang="ar-AE" b="0" i="1">
                                <a:latin typeface="Cambria Math"/>
                              </a:rPr>
                              <m:t>²</m:t>
                            </m:r>
                          </m:e>
                        </m:nary>
                      </m:e>
                    </m:func>
                  </m:oMath>
                </a14:m>
                <a:endParaRPr lang="ar-AE" dirty="0"/>
              </a:p>
              <a:p>
                <a:pPr marL="0" indent="-358775" defTabSz="457200">
                  <a:buNone/>
                  <a:tabLst>
                    <a:tab pos="627063" algn="l"/>
                  </a:tabLst>
                  <a:defRPr/>
                </a:pPr>
                <a:endParaRPr lang="ar-AE" dirty="0"/>
              </a:p>
              <a:p>
                <a:pPr marL="0" indent="-358775" defTabSz="457200">
                  <a:buNone/>
                  <a:tabLst>
                    <a:tab pos="627063"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fr-FR" dirty="0">
                    <a:latin typeface="+mn-lt"/>
                    <a:cs typeface="+mn-cs"/>
                  </a:rPr>
                  <a:t>où :	</a:t>
                </a:r>
                <a:r>
                  <a:rPr lang="fr-FR" i="1" dirty="0">
                    <a:latin typeface="+mn-lt"/>
                    <a:cs typeface="+mn-cs"/>
                  </a:rPr>
                  <a:t>x</a:t>
                </a:r>
                <a:r>
                  <a:rPr lang="fr-FR" i="1" baseline="-25000" dirty="0">
                    <a:latin typeface="+mn-lt"/>
                    <a:cs typeface="+mn-cs"/>
                  </a:rPr>
                  <a:t>i</a:t>
                </a:r>
                <a:r>
                  <a:rPr lang="fr-FR" dirty="0">
                    <a:latin typeface="+mn-lt"/>
                    <a:cs typeface="+mn-cs"/>
                  </a:rPr>
                  <a:t>	est l’estimation réconciliée de la variable </a:t>
                </a:r>
                <a:r>
                  <a:rPr lang="fr-FR" i="1" dirty="0">
                    <a:latin typeface="+mn-lt"/>
                    <a:cs typeface="+mn-cs"/>
                  </a:rPr>
                  <a:t>i</a:t>
                </a:r>
              </a:p>
              <a:p>
                <a:pPr marL="0" indent="-358775" defTabSz="457200">
                  <a:buNone/>
                  <a:tabLst>
                    <a:tab pos="268288" algn="l"/>
                  </a:tabLst>
                  <a:defRPr/>
                </a:pPr>
                <a:r>
                  <a:rPr lang="fr-FR" i="1" dirty="0"/>
                  <a:t>	</a:t>
                </a:r>
                <a:r>
                  <a:rPr lang="fr-FR" i="1" dirty="0" err="1">
                    <a:latin typeface="+mn-lt"/>
                    <a:cs typeface="+mn-cs"/>
                  </a:rPr>
                  <a:t>u</a:t>
                </a:r>
                <a:r>
                  <a:rPr lang="fr-FR" i="1" baseline="-25000" dirty="0" err="1">
                    <a:latin typeface="+mn-lt"/>
                    <a:cs typeface="+mn-cs"/>
                  </a:rPr>
                  <a:t>j</a:t>
                </a:r>
                <a:r>
                  <a:rPr lang="fr-FR" dirty="0">
                    <a:latin typeface="+mn-lt"/>
                    <a:cs typeface="+mn-cs"/>
                  </a:rPr>
                  <a:t>	est l’estimation de la variable non mesurée </a:t>
                </a:r>
                <a:r>
                  <a:rPr lang="fr-FR" i="1" dirty="0">
                    <a:latin typeface="+mn-lt"/>
                    <a:cs typeface="+mn-cs"/>
                  </a:rPr>
                  <a:t>j</a:t>
                </a:r>
              </a:p>
              <a:p>
                <a:pPr marL="0" indent="-358775" defTabSz="457200">
                  <a:buNone/>
                  <a:tabLst>
                    <a:tab pos="268288" algn="l"/>
                  </a:tabLst>
                  <a:defRPr/>
                </a:pPr>
                <a:r>
                  <a:rPr lang="fr-FR" i="1" dirty="0">
                    <a:latin typeface="+mn-lt"/>
                    <a:cs typeface="+mn-cs"/>
                  </a:rPr>
                  <a:t>	M</a:t>
                </a:r>
                <a:r>
                  <a:rPr lang="fr-FR" i="1" baseline="-25000" dirty="0">
                    <a:latin typeface="+mn-lt"/>
                    <a:cs typeface="+mn-cs"/>
                  </a:rPr>
                  <a:t>i</a:t>
                </a:r>
                <a:r>
                  <a:rPr lang="fr-FR" dirty="0">
                    <a:latin typeface="+mn-lt"/>
                    <a:cs typeface="+mn-cs"/>
                  </a:rPr>
                  <a:t>	est la moyenne des mesures de la variable </a:t>
                </a:r>
                <a:r>
                  <a:rPr lang="fr-FR" i="1" dirty="0">
                    <a:latin typeface="+mn-lt"/>
                    <a:cs typeface="+mn-cs"/>
                  </a:rPr>
                  <a:t>i</a:t>
                </a:r>
              </a:p>
              <a:p>
                <a:pPr marL="0" indent="-358775" defTabSz="457200">
                  <a:buNone/>
                  <a:tabLst>
                    <a:tab pos="268288" algn="l"/>
                  </a:tabLst>
                  <a:defRPr/>
                </a:pPr>
                <a:r>
                  <a:rPr lang="fr-FR" i="1" dirty="0"/>
                  <a:t>	</a:t>
                </a:r>
                <a:r>
                  <a:rPr lang="fr-FR" i="1" dirty="0" err="1"/>
                  <a:t>w</a:t>
                </a:r>
                <a:r>
                  <a:rPr lang="fr-FR" i="1" baseline="-25000" dirty="0" err="1"/>
                  <a:t>i</a:t>
                </a:r>
                <a:r>
                  <a:rPr lang="fr-FR" dirty="0"/>
                  <a:t>	</a:t>
                </a:r>
                <a:r>
                  <a:rPr lang="fr-FR" dirty="0">
                    <a:latin typeface="+mn-lt"/>
                    <a:cs typeface="+mn-cs"/>
                  </a:rPr>
                  <a:t>est le poids de la variable </a:t>
                </a:r>
                <a:r>
                  <a:rPr lang="fr-FR" i="1" dirty="0">
                    <a:latin typeface="+mn-lt"/>
                    <a:cs typeface="+mn-cs"/>
                  </a:rPr>
                  <a:t>i</a:t>
                </a:r>
                <a:r>
                  <a:rPr lang="fr-FR" dirty="0">
                    <a:latin typeface="+mn-lt"/>
                    <a:cs typeface="+mn-cs"/>
                  </a:rPr>
                  <a:t> (en g</a:t>
                </a:r>
                <a:r>
                  <a:rPr lang="fr-FR" baseline="30000" dirty="0">
                    <a:latin typeface="+mn-lt"/>
                    <a:cs typeface="+mn-cs"/>
                  </a:rPr>
                  <a:t>al</a:t>
                </a:r>
                <a:r>
                  <a:rPr lang="fr-FR" dirty="0">
                    <a:latin typeface="+mn-lt"/>
                    <a:cs typeface="+mn-cs"/>
                  </a:rPr>
                  <a:t>, égal à l’inverse de la variance de sa mesure </a:t>
                </a:r>
                <a:r>
                  <a:rPr lang="fr-FR" i="1" dirty="0">
                    <a:latin typeface="+mn-lt"/>
                    <a:cs typeface="+mn-cs"/>
                  </a:rPr>
                  <a:t>M</a:t>
                </a:r>
                <a:r>
                  <a:rPr lang="fr-FR" i="1" baseline="-25000" dirty="0">
                    <a:latin typeface="+mn-lt"/>
                    <a:cs typeface="+mn-cs"/>
                  </a:rPr>
                  <a:t>i</a:t>
                </a:r>
                <a:r>
                  <a:rPr lang="fr-FR" dirty="0">
                    <a:latin typeface="+mn-lt"/>
                    <a:cs typeface="+mn-cs"/>
                  </a:rPr>
                  <a:t> – prendre </a:t>
                </a:r>
                <a:r>
                  <a:rPr lang="fr-FR" i="1" dirty="0" err="1">
                    <a:latin typeface="+mn-lt"/>
                    <a:cs typeface="+mn-cs"/>
                  </a:rPr>
                  <a:t>w</a:t>
                </a:r>
                <a:r>
                  <a:rPr lang="fr-FR" i="1" baseline="-25000" dirty="0" err="1">
                    <a:latin typeface="+mn-lt"/>
                    <a:cs typeface="+mn-cs"/>
                  </a:rPr>
                  <a:t>i</a:t>
                </a:r>
                <a:r>
                  <a:rPr lang="fr-FR" i="1" dirty="0">
                    <a:latin typeface="+mn-lt"/>
                    <a:cs typeface="+mn-cs"/>
                  </a:rPr>
                  <a:t>=1</a:t>
                </a:r>
                <a:r>
                  <a:rPr lang="fr-FR" dirty="0">
                    <a:latin typeface="+mn-lt"/>
                    <a:cs typeface="+mn-cs"/>
                  </a:rPr>
                  <a:t> dans Exo6)</a:t>
                </a:r>
              </a:p>
              <a:p>
                <a:pPr marL="0" indent="-358775" defTabSz="457200">
                  <a:buNone/>
                  <a:tabLst>
                    <a:tab pos="268288" algn="l"/>
                  </a:tabLst>
                  <a:defRPr/>
                </a:pPr>
                <a:r>
                  <a:rPr lang="fr-FR" dirty="0">
                    <a:latin typeface="+mn-lt"/>
                    <a:cs typeface="+mn-cs"/>
                  </a:rPr>
                  <a:t>	</a:t>
                </a:r>
                <a:r>
                  <a:rPr lang="fr-FR" i="1" dirty="0" err="1">
                    <a:latin typeface="+mn-lt"/>
                    <a:cs typeface="+mn-cs"/>
                  </a:rPr>
                  <a:t>g</a:t>
                </a:r>
                <a:r>
                  <a:rPr lang="fr-FR" i="1" baseline="-25000" dirty="0" err="1">
                    <a:latin typeface="+mn-lt"/>
                    <a:cs typeface="+mn-cs"/>
                  </a:rPr>
                  <a:t>k</a:t>
                </a:r>
                <a:r>
                  <a:rPr lang="fr-FR" dirty="0">
                    <a:latin typeface="+mn-lt"/>
                    <a:cs typeface="+mn-cs"/>
                  </a:rPr>
                  <a:t>	est la </a:t>
                </a:r>
                <a:r>
                  <a:rPr lang="fr-FR" i="1" dirty="0" err="1">
                    <a:latin typeface="+mn-lt"/>
                    <a:cs typeface="+mn-cs"/>
                  </a:rPr>
                  <a:t>k</a:t>
                </a:r>
                <a:r>
                  <a:rPr lang="fr-FR" baseline="30000" dirty="0" err="1">
                    <a:latin typeface="+mn-lt"/>
                    <a:cs typeface="+mn-cs"/>
                  </a:rPr>
                  <a:t>e</a:t>
                </a:r>
                <a:r>
                  <a:rPr lang="fr-FR" dirty="0">
                    <a:latin typeface="+mn-lt"/>
                    <a:cs typeface="+mn-cs"/>
                  </a:rPr>
                  <a:t> contrainte du modèle (en g</a:t>
                </a:r>
                <a:r>
                  <a:rPr lang="fr-FR" baseline="30000" dirty="0">
                    <a:latin typeface="+mn-lt"/>
                    <a:cs typeface="+mn-cs"/>
                  </a:rPr>
                  <a:t>al</a:t>
                </a:r>
                <a:r>
                  <a:rPr lang="fr-FR" dirty="0">
                    <a:latin typeface="+mn-lt"/>
                    <a:cs typeface="+mn-cs"/>
                  </a:rPr>
                  <a:t>, de conservation du flux de matière ou d’énergie,				</a:t>
                </a:r>
                <a:r>
                  <a:rPr lang="fr-FR" dirty="0"/>
                  <a:t> 			</a:t>
                </a:r>
                <a:r>
                  <a:rPr lang="fr-FR" dirty="0">
                    <a:latin typeface="+mn-lt"/>
                    <a:cs typeface="+mn-cs"/>
                  </a:rPr>
                  <a:t>mais peut aussi être une inégalité imposée par le fonctionnement des processus)</a:t>
                </a:r>
                <a:endParaRPr lang="fr-FR" dirty="0"/>
              </a:p>
              <a:p>
                <a:pPr marL="0" indent="-358775" defTabSz="457200">
                  <a:buNone/>
                  <a:tabLst>
                    <a:tab pos="358775" algn="l"/>
                  </a:tabLst>
                  <a:defRPr/>
                </a:pPr>
                <a:endParaRPr lang="fr-FR" dirty="0">
                  <a:latin typeface="+mn-lt"/>
                  <a:cs typeface="+mn-cs"/>
                </a:endParaRPr>
              </a:p>
              <a:p>
                <a:pPr marL="0" indent="-358775" defTabSz="457200">
                  <a:buNone/>
                  <a:tabLst>
                    <a:tab pos="358775" algn="l"/>
                  </a:tabLst>
                  <a:defRPr/>
                </a:pPr>
                <a:endParaRPr lang="fr-FR" dirty="0">
                  <a:latin typeface="+mn-lt"/>
                  <a:cs typeface="+mn-cs"/>
                </a:endParaRPr>
              </a:p>
              <a:p>
                <a:pPr marL="0" indent="-358775" defTabSz="457200">
                  <a:buNone/>
                  <a:tabLst>
                    <a:tab pos="358775" algn="l"/>
                    <a:tab pos="1431925" algn="l"/>
                    <a:tab pos="3852863" algn="l"/>
                    <a:tab pos="6543675"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29</a:t>
            </a:fld>
            <a:endParaRPr lang="fr-FR"/>
          </a:p>
        </p:txBody>
      </p:sp>
      <p:sp>
        <p:nvSpPr>
          <p:cNvPr id="6" name="Title 3"/>
          <p:cNvSpPr>
            <a:spLocks noGrp="1"/>
          </p:cNvSpPr>
          <p:nvPr>
            <p:ph type="title"/>
          </p:nvPr>
        </p:nvSpPr>
        <p:spPr bwMode="auto"/>
        <p:txBody>
          <a:bodyPr>
            <a:normAutofit/>
          </a:bodyPr>
          <a:lstStyle/>
          <a:p>
            <a:pPr>
              <a:defRPr/>
            </a:pPr>
            <a:r>
              <a:rPr lang="fr-FR" dirty="0"/>
              <a:t>Cours : Réconciliation de données avec erreur quadratique</a:t>
            </a:r>
          </a:p>
        </p:txBody>
      </p:sp>
      <p:sp>
        <p:nvSpPr>
          <p:cNvPr id="7" name="TextBox 4"/>
          <p:cNvSpPr/>
          <p:nvPr/>
        </p:nvSpPr>
        <p:spPr bwMode="auto">
          <a:xfrm>
            <a:off x="2282144" y="4594365"/>
            <a:ext cx="6354625" cy="461665"/>
          </a:xfrm>
          <a:prstGeom prst="rect">
            <a:avLst/>
          </a:prstGeom>
          <a:noFill/>
        </p:spPr>
        <p:txBody>
          <a:bodyPr wrap="none" rtlCol="0">
            <a:spAutoFit/>
          </a:bodyPr>
          <a:lstStyle/>
          <a:p>
            <a:pPr marL="0" lvl="1" algn="r">
              <a:defRPr/>
            </a:pPr>
            <a:r>
              <a:rPr lang="fr-FR" sz="1200" dirty="0"/>
              <a:t>[S. </a:t>
            </a:r>
            <a:r>
              <a:rPr lang="fr-FR" sz="1200" dirty="0" err="1"/>
              <a:t>Narasimhan</a:t>
            </a:r>
            <a:r>
              <a:rPr lang="fr-FR" sz="1200" dirty="0"/>
              <a:t> &amp; C. </a:t>
            </a:r>
            <a:r>
              <a:rPr lang="fr-FR" sz="1200" dirty="0" err="1"/>
              <a:t>Jordache</a:t>
            </a:r>
            <a:r>
              <a:rPr lang="fr-FR" sz="1200" dirty="0"/>
              <a:t> (1999) « </a:t>
            </a:r>
            <a:r>
              <a:rPr lang="en-US" sz="1200" dirty="0"/>
              <a:t>Data Reconciliation and Gross Error Detection An Intelligent</a:t>
            </a:r>
            <a:br>
              <a:rPr lang="en-US" sz="1200" dirty="0"/>
            </a:br>
            <a:r>
              <a:rPr lang="en-US" sz="1200" dirty="0"/>
              <a:t>Use of Process Data</a:t>
            </a:r>
            <a:r>
              <a:rPr lang="fr-FR" sz="1200" dirty="0"/>
              <a:t> », p. 8 et p. 13, ISBN : 978-0-88415-255-2]</a:t>
            </a:r>
            <a:endParaRPr dirty="0"/>
          </a:p>
        </p:txBody>
      </p:sp>
      <p:sp>
        <p:nvSpPr>
          <p:cNvPr id="9" name="Espace réservé du contenu 1"/>
          <p:cNvSpPr txBox="1"/>
          <p:nvPr/>
        </p:nvSpPr>
        <p:spPr bwMode="auto">
          <a:xfrm>
            <a:off x="7884368" y="3097558"/>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paramètres</a:t>
            </a:r>
            <a:endParaRPr/>
          </a:p>
        </p:txBody>
      </p:sp>
      <p:sp>
        <p:nvSpPr>
          <p:cNvPr id="10" name="Espace réservé du contenu 1"/>
          <p:cNvSpPr txBox="1"/>
          <p:nvPr/>
        </p:nvSpPr>
        <p:spPr bwMode="auto">
          <a:xfrm>
            <a:off x="7884368" y="2427734"/>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variables</a:t>
            </a:r>
            <a:endParaRPr/>
          </a:p>
        </p:txBody>
      </p:sp>
      <p:sp>
        <p:nvSpPr>
          <p:cNvPr id="3" name="Right Brace 2"/>
          <p:cNvSpPr/>
          <p:nvPr/>
        </p:nvSpPr>
        <p:spPr bwMode="auto">
          <a:xfrm>
            <a:off x="7629969" y="2339147"/>
            <a:ext cx="288032" cy="44862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11" name="Right Brace 10"/>
          <p:cNvSpPr/>
          <p:nvPr/>
        </p:nvSpPr>
        <p:spPr bwMode="auto">
          <a:xfrm>
            <a:off x="7629969" y="2819773"/>
            <a:ext cx="288032" cy="83209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Tree>
    <p:extLst>
      <p:ext uri="{BB962C8B-B14F-4D97-AF65-F5344CB8AC3E}">
        <p14:creationId xmlns:p14="http://schemas.microsoft.com/office/powerpoint/2010/main" val="269884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51304"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t>s’exercer sur des MFA </a:t>
            </a:r>
            <a:r>
              <a:rPr lang="fr-FR" dirty="0" err="1"/>
              <a:t>monoflux</a:t>
            </a:r>
            <a:r>
              <a:rPr lang="fr-FR" dirty="0"/>
              <a:t> et statiques</a:t>
            </a:r>
            <a:br>
              <a:rPr lang="fr-FR" dirty="0"/>
            </a:br>
            <a:r>
              <a:rPr lang="fr-FR" dirty="0"/>
              <a:t>pour observer l’</a:t>
            </a:r>
            <a:r>
              <a:rPr lang="fr-FR" i="1" dirty="0">
                <a:solidFill>
                  <a:srgbClr val="FF0000"/>
                </a:solidFill>
              </a:rPr>
              <a:t>impact rapide d’un taux</a:t>
            </a:r>
            <a:r>
              <a:rPr lang="fr-FR" dirty="0"/>
              <a:t> (de recyclage, d’efficacité…) </a:t>
            </a:r>
            <a:r>
              <a:rPr lang="fr-FR" i="1" dirty="0">
                <a:solidFill>
                  <a:srgbClr val="FF0000"/>
                </a:solidFill>
              </a:rPr>
              <a:t>sur les flux </a:t>
            </a:r>
            <a:r>
              <a:rPr lang="fr-FR" dirty="0"/>
              <a:t>(recyclés, disponibles…)</a:t>
            </a:r>
            <a:endParaRPr dirty="0"/>
          </a:p>
          <a:p>
            <a:pPr lvl="1">
              <a:defRPr/>
            </a:pPr>
            <a:r>
              <a:rPr lang="fr-FR" dirty="0">
                <a:solidFill>
                  <a:schemeClr val="bg1">
                    <a:lumMod val="65000"/>
                  </a:schemeClr>
                </a:solidFill>
              </a:rPr>
              <a:t>(Séance 10) savoir manipuler une MFA avec les outils du GI (ici, Recherche Opérationnelle)</a:t>
            </a:r>
          </a:p>
          <a:p>
            <a:pPr lvl="2">
              <a:defRPr/>
            </a:pPr>
            <a:r>
              <a:rPr lang="fr-FR" dirty="0">
                <a:solidFill>
                  <a:schemeClr val="bg1">
                    <a:lumMod val="65000"/>
                  </a:schemeClr>
                </a:solidFill>
              </a:rPr>
              <a:t>connaître des bases de réconciliation de données</a:t>
            </a:r>
          </a:p>
          <a:p>
            <a:pPr lvl="3">
              <a:defRPr/>
            </a:pPr>
            <a:r>
              <a:rPr lang="fr-FR" dirty="0">
                <a:solidFill>
                  <a:schemeClr val="bg1">
                    <a:lumMod val="65000"/>
                  </a:schemeClr>
                </a:solidFill>
              </a:rPr>
              <a:t>Exo6 : Remplacer erreur quadratique par erreur absolue et la linéariser</a:t>
            </a:r>
          </a:p>
          <a:p>
            <a:pPr lvl="2">
              <a:defRPr/>
            </a:pPr>
            <a:r>
              <a:rPr lang="fr-FR" dirty="0">
                <a:solidFill>
                  <a:schemeClr val="bg1">
                    <a:lumMod val="65000"/>
                  </a:schemeClr>
                </a:solidFill>
              </a:rPr>
              <a:t>connaître des base d’optimisation bi-objectif</a:t>
            </a:r>
          </a:p>
          <a:p>
            <a:pPr lvl="3">
              <a:defRPr/>
            </a:pPr>
            <a:r>
              <a:rPr lang="fr-FR" dirty="0">
                <a:solidFill>
                  <a:schemeClr val="bg1">
                    <a:lumMod val="65000"/>
                  </a:schemeClr>
                </a:solidFill>
              </a:rPr>
              <a:t>Exo7 : Récupérer des émissions de CO2 de la Base Empreinte, puis optimiser et tracer un front de Pareto</a:t>
            </a:r>
            <a:endParaRPr dirty="0">
              <a:solidFill>
                <a:schemeClr val="bg1">
                  <a:lumMod val="65000"/>
                </a:schemeClr>
              </a:solidFill>
            </a:endParaRP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pPr>
                <a:defRPr/>
              </a:pPr>
              <a:t>3</a:t>
            </a:fld>
            <a:endParaRPr lang="fr-FR"/>
          </a:p>
        </p:txBody>
      </p:sp>
      <p:sp>
        <p:nvSpPr>
          <p:cNvPr id="4" name="Titre 3"/>
          <p:cNvSpPr>
            <a:spLocks noGrp="1"/>
          </p:cNvSpPr>
          <p:nvPr>
            <p:ph type="title"/>
          </p:nvPr>
        </p:nvSpPr>
        <p:spPr bwMode="auto"/>
        <p:txBody>
          <a:bodyPr>
            <a:normAutofit/>
          </a:bodyPr>
          <a:lstStyle/>
          <a:p>
            <a:pPr>
              <a:defRPr/>
            </a:pPr>
            <a:r>
              <a:rPr lang="fr-FR"/>
              <a:t>Objectifs des 2 prochaines séances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mc:Choice xmlns:a14="http://schemas.microsoft.com/office/drawing/2010/main" Requires="a14">
          <p:sp>
            <p:nvSpPr>
              <p:cNvPr id="4" name="Espace réservé du contenu 1"/>
              <p:cNvSpPr>
                <a:spLocks noGrp="1"/>
              </p:cNvSpPr>
              <p:nvPr>
                <p:ph idx="1"/>
              </p:nvPr>
            </p:nvSpPr>
            <p:spPr bwMode="auto">
              <a:xfrm>
                <a:off x="457200" y="1005331"/>
                <a:ext cx="8229600" cy="4035776"/>
              </a:xfrm>
            </p:spPr>
            <p:txBody>
              <a:bodyPr>
                <a:normAutofit lnSpcReduction="10000"/>
              </a:bodyPr>
              <a:lstStyle/>
              <a:p>
                <a:pPr marL="0" indent="-358775" defTabSz="457200">
                  <a:buNone/>
                  <a:tabLst>
                    <a:tab pos="627063" algn="l"/>
                  </a:tabLst>
                  <a:defRPr/>
                </a:pPr>
                <a:r>
                  <a:rPr lang="fr-FR" b="1" dirty="0" smtClean="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smtClean="0">
                    <a:latin typeface="+mn-lt"/>
                    <a:cs typeface="+mn-cs"/>
                  </a:rPr>
                  <a:t>Une </a:t>
                </a:r>
                <a:r>
                  <a:rPr lang="fr-FR" dirty="0">
                    <a:latin typeface="+mn-lt"/>
                    <a:cs typeface="+mn-cs"/>
                  </a:rPr>
                  <a:t>technique de linéarisation de la valeur absolue |V| est :</a:t>
                </a:r>
              </a:p>
              <a:p>
                <a:pPr marL="361950" indent="-184150" defTabSz="457200">
                  <a:tabLst>
                    <a:tab pos="268288" algn="l"/>
                  </a:tabLst>
                  <a:defRPr/>
                </a:pPr>
                <a:r>
                  <a:rPr lang="fr-FR" dirty="0" smtClean="0">
                    <a:latin typeface="+mn-lt"/>
                    <a:cs typeface="+mn-cs"/>
                  </a:rPr>
                  <a:t>retirer la variable V et la remplacer par 2 </a:t>
                </a:r>
                <a:r>
                  <a:rPr lang="fr-FR" dirty="0">
                    <a:latin typeface="+mn-lt"/>
                    <a:cs typeface="+mn-cs"/>
                  </a:rPr>
                  <a:t>variables </a:t>
                </a:r>
                <a:r>
                  <a:rPr lang="fr-FR" dirty="0" err="1">
                    <a:latin typeface="+mn-lt"/>
                    <a:cs typeface="+mn-cs"/>
                  </a:rPr>
                  <a:t>Vplus</a:t>
                </a:r>
                <a:r>
                  <a:rPr lang="fr-FR" dirty="0">
                    <a:latin typeface="+mn-lt"/>
                    <a:cs typeface="+mn-cs"/>
                  </a:rPr>
                  <a:t> et </a:t>
                </a:r>
                <a:r>
                  <a:rPr lang="fr-FR" dirty="0" err="1">
                    <a:latin typeface="+mn-lt"/>
                    <a:cs typeface="+mn-cs"/>
                  </a:rPr>
                  <a:t>Vmoins</a:t>
                </a:r>
                <a:r>
                  <a:rPr lang="fr-FR" dirty="0">
                    <a:latin typeface="+mn-lt"/>
                    <a:cs typeface="+mn-cs"/>
                  </a:rPr>
                  <a:t> </a:t>
                </a:r>
                <a:r>
                  <a:rPr lang="fr-FR" i="1" dirty="0">
                    <a:solidFill>
                      <a:srgbClr val="FF0000"/>
                    </a:solidFill>
                    <a:latin typeface="+mn-lt"/>
                    <a:cs typeface="+mn-cs"/>
                  </a:rPr>
                  <a:t>non-négatives</a:t>
                </a:r>
                <a:r>
                  <a:rPr lang="fr-FR" dirty="0">
                    <a:latin typeface="+mn-lt"/>
                    <a:cs typeface="+mn-cs"/>
                  </a:rPr>
                  <a:t>, puis</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r>
                  <a:rPr lang="fr-FR" dirty="0">
                    <a:latin typeface="+mn-lt"/>
                    <a:cs typeface="+mn-cs"/>
                  </a:rPr>
                  <a:t> et</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sSub>
                              <m:sSubPr>
                                <m:ctrlPr>
                                  <a:rPr lang="ar-AE" b="0"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𝑉</m:t>
                                </m:r>
                                <m:r>
                                  <a:rPr lang="ar-AE" i="1">
                                    <a:latin typeface="Cambria Math"/>
                                  </a:rPr>
                                  <m:t>𝑝𝑙𝑢𝑠</m:t>
                                </m:r>
                              </m:e>
                              <m:sub>
                                <m:r>
                                  <a:rPr lang="ar-AE" b="0" i="1">
                                    <a:latin typeface="Cambria Math"/>
                                  </a:rPr>
                                  <m:t>𝑖</m:t>
                                </m:r>
                              </m:sub>
                            </m:sSub>
                            <m:r>
                              <a:rPr lang="ar-AE" b="0" i="1" smtClean="0">
                                <a:solidFill>
                                  <a:srgbClr val="FF0000"/>
                                </a:solidFill>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𝑉</m:t>
                                </m:r>
                                <m:r>
                                  <a:rPr lang="ar-AE" b="0" i="1">
                                    <a:latin typeface="Cambria Math"/>
                                  </a:rPr>
                                  <m:t>𝑚𝑜𝑖𝑛𝑠</m:t>
                                </m:r>
                              </m:e>
                              <m:sub>
                                <m:r>
                                  <a:rPr lang="ar-AE" i="1">
                                    <a:latin typeface="Cambria Math"/>
                                  </a:rPr>
                                  <m:t>𝑖</m:t>
                                </m:r>
                              </m:sub>
                            </m:sSub>
                            <m:r>
                              <a:rPr lang="ar-AE" b="0" i="1">
                                <a:latin typeface="Cambria Math"/>
                              </a:rPr>
                              <m:t>)</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𝑥</m:t>
                            </m:r>
                          </m:e>
                          <m:sub>
                            <m:r>
                              <a:rPr lang="ar-AE" i="1">
                                <a:latin typeface="Cambria Math"/>
                              </a:rPr>
                              <m:t>𝑖</m:t>
                            </m:r>
                          </m:sub>
                        </m:sSub>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𝑉</m:t>
                    </m:r>
                    <m:r>
                      <a:rPr lang="ar-AE" i="1">
                        <a:latin typeface="Cambria Math"/>
                      </a:rPr>
                      <m:t>𝑝𝑙𝑢𝑠</m:t>
                    </m:r>
                    <m:r>
                      <a:rPr lang="ar-AE" i="1" baseline="-25000">
                        <a:latin typeface="Cambria Math"/>
                      </a:rPr>
                      <m:t>𝑖</m:t>
                    </m:r>
                    <m:r>
                      <a:rPr lang="ar-AE" i="1" smtClean="0">
                        <a:solidFill>
                          <a:srgbClr val="FF0000"/>
                        </a:solidFill>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𝑉</m:t>
                        </m:r>
                        <m:r>
                          <a:rPr lang="ar-AE" i="1">
                            <a:latin typeface="Cambria Math"/>
                          </a:rPr>
                          <m:t>𝑚𝑜𝑖𝑛𝑠</m:t>
                        </m:r>
                      </m:e>
                      <m:sub>
                        <m:r>
                          <a:rPr lang="fr-FR" b="0" i="1" smtClean="0">
                            <a:latin typeface="Cambria Math" panose="02040503050406030204" pitchFamily="18" charset="0"/>
                          </a:rPr>
                          <m:t>𝑖</m:t>
                        </m:r>
                      </m:sub>
                    </m:sSub>
                    <m:r>
                      <a:rPr lang="ar-AE" i="1">
                        <a:latin typeface="Cambria Math"/>
                      </a:rPr>
                      <m:t>=</m:t>
                    </m:r>
                    <m:sSub>
                      <m:sSubPr>
                        <m:ctrlPr>
                          <a:rPr lang="ar-AE" b="0"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𝑖</m:t>
                        </m:r>
                      </m:sub>
                    </m:sSub>
                    <m:r>
                      <a:rPr lang="ar-AE" b="0"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𝑥</m:t>
                        </m:r>
                      </m:e>
                      <m:sub>
                        <m:r>
                          <a:rPr lang="fr-FR" i="1">
                            <a:latin typeface="Cambria Math" panose="02040503050406030204" pitchFamily="18" charset="0"/>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ar-AE" i="1">
                        <a:latin typeface="Cambria Math"/>
                      </a:rPr>
                      <m:t>𝑉𝑝𝑙𝑢𝑠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ar-AE" b="0" i="1">
                        <a:latin typeface="Cambria Math"/>
                        <a:ea typeface="Cambria Math"/>
                      </a:rPr>
                      <m:t>, </m:t>
                    </m:r>
                    <m:r>
                      <a:rPr lang="ar-AE" i="1">
                        <a:latin typeface="Cambria Math"/>
                      </a:rPr>
                      <m:t>𝑉𝑚𝑜𝑖𝑛𝑠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i="1">
                            <a:latin typeface="Cambria Math"/>
                            <a:ea typeface="Cambria Math"/>
                          </a:rPr>
                          <m:t>ℜ</m:t>
                        </m:r>
                      </m:e>
                      <m:sup>
                        <m:r>
                          <a:rPr lang="ar-AE" i="1">
                            <a:latin typeface="Cambria Math"/>
                            <a:ea typeface="Cambria Math"/>
                          </a:rPr>
                          <m:t>+</m:t>
                        </m:r>
                      </m:sup>
                    </m:sSup>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a:t>
                </a:r>
                <a:r>
                  <a:rPr lang="fr-FR" dirty="0" smtClean="0"/>
                  <a:t>décision (sinon, ce n’est pas un PL car multiplication de </a:t>
                </a:r>
                <a:r>
                  <a:rPr lang="fr-FR" dirty="0"/>
                  <a:t>2 variables </a:t>
                </a:r>
                <a:r>
                  <a:rPr lang="fr-FR" dirty="0" smtClean="0"/>
                  <a:t>=&gt; quadratique</a:t>
                </a:r>
                <a:r>
                  <a:rPr lang="fr-FR" dirty="0"/>
                  <a:t>) </a:t>
                </a:r>
                <a:r>
                  <a:rPr lang="fr-FR" dirty="0" smtClean="0"/>
                  <a:t>; </a:t>
                </a:r>
                <a:r>
                  <a:rPr lang="fr-FR" dirty="0"/>
                  <a:t>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604"/>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30</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8" name="Rectangle 7"/>
          <p:cNvSpPr/>
          <p:nvPr/>
        </p:nvSpPr>
        <p:spPr bwMode="auto">
          <a:xfrm>
            <a:off x="686755" y="2427734"/>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9" name="Rectangle 8"/>
          <p:cNvSpPr/>
          <p:nvPr/>
        </p:nvSpPr>
        <p:spPr bwMode="auto">
          <a:xfrm>
            <a:off x="1907704" y="3003798"/>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Seule différence par rapport à la slide précédente</a:t>
            </a:r>
          </a:p>
        </p:txBody>
      </p:sp>
      <p:sp>
        <p:nvSpPr>
          <p:cNvPr id="7" name="Rectangle 6"/>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27877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fontScale="92500" lnSpcReduction="10000"/>
              </a:bodyPr>
              <a:lstStyle/>
              <a:p>
                <a:pPr marL="0" indent="-358775" defTabSz="457200">
                  <a:buNone/>
                  <a:tabLst>
                    <a:tab pos="627063" algn="l"/>
                  </a:tabLst>
                  <a:defRPr/>
                </a:pPr>
                <a:r>
                  <a:rPr lang="fr-FR" b="1" dirty="0" smtClean="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smtClean="0">
                    <a:latin typeface="+mn-lt"/>
                    <a:cs typeface="+mn-cs"/>
                  </a:rPr>
                  <a:t>Une </a:t>
                </a:r>
                <a:r>
                  <a:rPr lang="fr-FR" dirty="0">
                    <a:latin typeface="+mn-lt"/>
                    <a:cs typeface="+mn-cs"/>
                  </a:rPr>
                  <a:t>technique de linéarisation de la valeur absolue |V| est :</a:t>
                </a:r>
              </a:p>
              <a:p>
                <a:pPr marL="361950" indent="-184150" defTabSz="457200">
                  <a:tabLst>
                    <a:tab pos="268288" algn="l"/>
                  </a:tabLst>
                  <a:defRPr/>
                </a:pPr>
                <a:r>
                  <a:rPr lang="fr-FR" dirty="0">
                    <a:latin typeface="+mn-lt"/>
                    <a:cs typeface="+mn-cs"/>
                  </a:rPr>
                  <a:t>d’introduire </a:t>
                </a:r>
                <a:r>
                  <a:rPr lang="fr-FR" dirty="0" smtClean="0">
                    <a:latin typeface="+mn-lt"/>
                    <a:cs typeface="+mn-cs"/>
                  </a:rPr>
                  <a:t>1 variable Z, </a:t>
                </a:r>
                <a:r>
                  <a:rPr lang="fr-FR" dirty="0">
                    <a:latin typeface="+mn-lt"/>
                    <a:cs typeface="+mn-cs"/>
                  </a:rPr>
                  <a:t>puis</a:t>
                </a:r>
              </a:p>
              <a:p>
                <a:pPr marL="361950" indent="-184150" defTabSz="457200">
                  <a:tabLst>
                    <a:tab pos="268288" algn="l"/>
                  </a:tabLst>
                  <a:defRPr/>
                </a:pPr>
                <a:r>
                  <a:rPr lang="fr-FR" dirty="0" smtClean="0">
                    <a:latin typeface="+mn-lt"/>
                    <a:cs typeface="+mn-cs"/>
                  </a:rPr>
                  <a:t>contraindre Z ≥ V et Z </a:t>
                </a:r>
                <a:r>
                  <a:rPr lang="fr-FR" dirty="0" smtClean="0"/>
                  <a:t>≥ - V</a:t>
                </a:r>
              </a:p>
              <a:p>
                <a:pPr marL="361950" indent="-184150" defTabSz="457200">
                  <a:tabLst>
                    <a:tab pos="268288" algn="l"/>
                  </a:tabLst>
                  <a:defRPr/>
                </a:pP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fr-FR" b="0" i="1" smtClean="0">
                                <a:latin typeface="Cambria Math" panose="02040503050406030204" pitchFamily="18" charset="0"/>
                              </a:rPr>
                              <m:t>𝑍</m:t>
                            </m:r>
                            <m:r>
                              <a:rPr lang="ar-AE" i="1" baseline="-25000">
                                <a:latin typeface="Cambria Math"/>
                              </a:rPr>
                              <m:t>𝑖</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     </m:t>
                        </m:r>
                        <m:r>
                          <a:rPr lang="ar-AE" i="1">
                            <a:latin typeface="Cambria Math" panose="02040503050406030204" pitchFamily="18" charset="0"/>
                            <a:ea typeface="Cambria Math"/>
                            <a:cs typeface="Cambria Math"/>
                          </a:rPr>
                          <m:t>𝑀</m:t>
                        </m:r>
                      </m:e>
                      <m:sub>
                        <m:r>
                          <a:rPr lang="ar-AE"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fr-FR" i="1" dirty="0" smtClean="0">
                  <a:latin typeface="Cambria Math"/>
                </a:endParaRPr>
              </a:p>
              <a:p>
                <a:pPr marL="0" indent="-358775" defTabSz="457200">
                  <a:buNone/>
                  <a:tabLst>
                    <a:tab pos="627063" algn="l"/>
                    <a:tab pos="1435100" algn="l"/>
                    <a:tab pos="1700212" algn="l"/>
                  </a:tabLst>
                  <a:defRPr/>
                </a:pPr>
                <a:r>
                  <a:rPr lang="fr-FR" i="1" dirty="0" smtClean="0">
                    <a:latin typeface="Cambria Math"/>
                  </a:rPr>
                  <a:t>			</a:t>
                </a:r>
                <a14:m>
                  <m:oMath xmlns:m="http://schemas.openxmlformats.org/officeDocument/2006/math">
                    <m:r>
                      <a:rPr lang="fr-FR" i="1">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ea typeface="Cambria Math"/>
                            <a:cs typeface="Cambria Math"/>
                          </a:rPr>
                          <m:t> </m:t>
                        </m:r>
                        <m:r>
                          <a:rPr lang="fr-FR" b="0" i="1" smtClean="0">
                            <a:latin typeface="Cambria Math" panose="02040503050406030204" pitchFamily="18" charset="0"/>
                            <a:ea typeface="Cambria Math"/>
                            <a:cs typeface="Cambria Math"/>
                          </a:rPr>
                          <m:t>−</m:t>
                        </m:r>
                        <m:r>
                          <a:rPr lang="ar-AE" i="1">
                            <a:latin typeface="Cambria Math" panose="02040503050406030204" pitchFamily="18" charset="0"/>
                            <a:ea typeface="Cambria Math"/>
                            <a:cs typeface="Cambria Math"/>
                          </a:rPr>
                          <m:t>𝑀</m:t>
                        </m:r>
                      </m:e>
                      <m:sub>
                        <m:r>
                          <a:rPr lang="ar-AE" i="1">
                            <a:latin typeface="Cambria Math"/>
                          </a:rPr>
                          <m:t>𝑖</m:t>
                        </m:r>
                      </m:sub>
                    </m:sSub>
                    <m:r>
                      <a:rPr lang="fr-FR" b="0" i="1" smtClean="0">
                        <a:latin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fr-FR" b="0" i="1" smtClean="0">
                        <a:latin typeface="Cambria Math" panose="02040503050406030204" pitchFamily="18" charset="0"/>
                        <a:ea typeface="Cambria Math"/>
                      </a:rPr>
                      <m:t>, </m:t>
                    </m:r>
                    <m:r>
                      <a:rPr lang="fr-FR" b="0" i="1" smtClean="0">
                        <a:latin typeface="Cambria Math" panose="02040503050406030204" pitchFamily="18" charset="0"/>
                        <a:ea typeface="Cambria Math"/>
                      </a:rPr>
                      <m:t>𝑥𝑖</m:t>
                    </m:r>
                    <m:r>
                      <a:rPr lang="ar-AE" i="1">
                        <a:latin typeface="Cambria Math"/>
                        <a:ea typeface="Cambria Math"/>
                      </a:rPr>
                      <m:t>∈</m:t>
                    </m:r>
                  </m:oMath>
                </a14:m>
                <a:r>
                  <a:rPr lang="ar-AE" dirty="0">
                    <a:ea typeface="Cambria Math"/>
                  </a:rPr>
                  <a:t> </a:t>
                </a:r>
                <a14:m>
                  <m:oMath xmlns:m="http://schemas.openxmlformats.org/officeDocument/2006/math">
                    <m:r>
                      <a:rPr lang="ar-AE" i="1">
                        <a:latin typeface="Cambria Math"/>
                        <a:ea typeface="Cambria Math"/>
                      </a:rPr>
                      <m:t>ℜ</m:t>
                    </m:r>
                  </m:oMath>
                </a14:m>
                <a:endParaRPr lang="ar-AE" dirty="0" smtClean="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a:t>
                </a:r>
                <a:r>
                  <a:rPr lang="fr-FR" dirty="0" smtClean="0"/>
                  <a:t>décision (sinon, ce n’est pas un PL car multiplication de </a:t>
                </a:r>
                <a:r>
                  <a:rPr lang="fr-FR" dirty="0"/>
                  <a:t>2 variables </a:t>
                </a:r>
                <a:r>
                  <a:rPr lang="fr-FR" dirty="0" smtClean="0"/>
                  <a:t>=&gt; quadratique</a:t>
                </a:r>
                <a:r>
                  <a:rPr lang="fr-FR" dirty="0"/>
                  <a:t>) </a:t>
                </a:r>
                <a:r>
                  <a:rPr lang="fr-FR" dirty="0" smtClean="0"/>
                  <a:t>; </a:t>
                </a:r>
                <a:r>
                  <a:rPr lang="fr-FR" dirty="0"/>
                  <a:t>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453"/>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31</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2" name="Rectangular Callout 1"/>
          <p:cNvSpPr/>
          <p:nvPr/>
        </p:nvSpPr>
        <p:spPr bwMode="auto">
          <a:xfrm>
            <a:off x="5477780" y="1340717"/>
            <a:ext cx="2694620"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solidFill>
                  <a:schemeClr val="tx1"/>
                </a:solidFill>
              </a:rPr>
              <a:t>Modèle identique </a:t>
            </a:r>
            <a:r>
              <a:rPr lang="fr-FR" sz="1200" dirty="0">
                <a:solidFill>
                  <a:schemeClr val="tx1"/>
                </a:solidFill>
              </a:rPr>
              <a:t>à la slide précédente</a:t>
            </a:r>
          </a:p>
        </p:txBody>
      </p:sp>
      <p:sp>
        <p:nvSpPr>
          <p:cNvPr id="10" name="Rectangle 9"/>
          <p:cNvSpPr/>
          <p:nvPr/>
        </p:nvSpPr>
        <p:spPr bwMode="auto">
          <a:xfrm>
            <a:off x="686755" y="2312343"/>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1" name="Rectangle 10"/>
          <p:cNvSpPr/>
          <p:nvPr/>
        </p:nvSpPr>
        <p:spPr bwMode="auto">
          <a:xfrm>
            <a:off x="1910891" y="2913926"/>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2" name="Rectangle 11"/>
          <p:cNvSpPr/>
          <p:nvPr/>
        </p:nvSpPr>
        <p:spPr bwMode="auto">
          <a:xfrm>
            <a:off x="3707904"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4384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5331"/>
            <a:ext cx="8507288" cy="4035776"/>
          </a:xfrm>
        </p:spPr>
        <p:txBody>
          <a:bodyPr>
            <a:normAutofit/>
          </a:bodyPr>
          <a:lstStyle/>
          <a:p>
            <a:endParaRPr lang="fr-FR" dirty="0"/>
          </a:p>
          <a:p>
            <a:endParaRPr lang="fr-FR" dirty="0"/>
          </a:p>
          <a:p>
            <a:endParaRPr lang="fr-FR" dirty="0"/>
          </a:p>
          <a:p>
            <a:endParaRPr lang="fr-FR" dirty="0"/>
          </a:p>
          <a:p>
            <a:endParaRPr lang="fr-FR" dirty="0"/>
          </a:p>
          <a:p>
            <a:pPr marL="0" indent="0">
              <a:buNone/>
            </a:pPr>
            <a:r>
              <a:rPr lang="fr-FR" b="1" dirty="0"/>
              <a:t>But </a:t>
            </a:r>
            <a:r>
              <a:rPr lang="fr-FR" dirty="0"/>
              <a:t>: Front de Pareto </a:t>
            </a:r>
            <a:r>
              <a:rPr lang="fr-FR" dirty="0" smtClean="0"/>
              <a:t>sur lequel </a:t>
            </a:r>
            <a:r>
              <a:rPr lang="fr-FR" dirty="0"/>
              <a:t>le décideur </a:t>
            </a:r>
            <a:r>
              <a:rPr lang="fr-FR" dirty="0" smtClean="0"/>
              <a:t>choisit le point ayant le </a:t>
            </a:r>
            <a:r>
              <a:rPr lang="fr-FR" dirty="0"/>
              <a:t>compromis €/CO</a:t>
            </a:r>
            <a:r>
              <a:rPr lang="fr-FR" baseline="-25000" dirty="0"/>
              <a:t>2</a:t>
            </a:r>
            <a:r>
              <a:rPr lang="fr-FR" dirty="0"/>
              <a:t> lui semblant le + intéressant.</a:t>
            </a:r>
          </a:p>
          <a:p>
            <a:pPr marL="0" indent="0">
              <a:buNone/>
            </a:pPr>
            <a:r>
              <a:rPr lang="fr-FR" i="1" dirty="0">
                <a:solidFill>
                  <a:srgbClr val="FF0000"/>
                </a:solidFill>
              </a:rPr>
              <a:t>!!! Multiplier les flux par des taux =&gt; € / CO</a:t>
            </a:r>
            <a:r>
              <a:rPr lang="fr-FR" i="1" baseline="-25000" dirty="0">
                <a:solidFill>
                  <a:srgbClr val="FF0000"/>
                </a:solidFill>
              </a:rPr>
              <a:t>2</a:t>
            </a:r>
            <a:r>
              <a:rPr lang="fr-FR" i="1" dirty="0">
                <a:solidFill>
                  <a:srgbClr val="FF0000"/>
                </a:solidFill>
              </a:rPr>
              <a:t> constant =&gt; ajout du choix de la taille des camions pour </a:t>
            </a:r>
            <a:r>
              <a:rPr lang="fr-FR" i="1" dirty="0" smtClean="0">
                <a:solidFill>
                  <a:srgbClr val="FF0000"/>
                </a:solidFill>
              </a:rPr>
              <a:t>que les 2 objectifs soient en conflit !!!</a:t>
            </a:r>
            <a:endParaRPr lang="fr-FR" i="1" dirty="0">
              <a:solidFill>
                <a:srgbClr val="FF0000"/>
              </a:solidFill>
            </a:endParaRPr>
          </a:p>
          <a:p>
            <a:pPr marL="0" indent="0">
              <a:buNone/>
            </a:pPr>
            <a:endParaRPr lang="fr-FR" dirty="0"/>
          </a:p>
          <a:p>
            <a:pPr marL="0" indent="0">
              <a:buNone/>
            </a:pPr>
            <a:r>
              <a:rPr lang="fr-FR" dirty="0"/>
              <a:t>Etapes :</a:t>
            </a:r>
          </a:p>
          <a:p>
            <a:pPr marL="228600" indent="-228600">
              <a:buFont typeface="+mj-lt"/>
              <a:buAutoNum type="arabicPeriod"/>
            </a:pPr>
            <a:r>
              <a:rPr lang="fr-FR" dirty="0" smtClean="0"/>
              <a:t>Repartez d’exo6.xlsx de Moodle</a:t>
            </a:r>
          </a:p>
          <a:p>
            <a:pPr marL="228600" indent="-228600">
              <a:buFont typeface="+mj-lt"/>
              <a:buAutoNum type="arabicPeriod"/>
            </a:pPr>
            <a:r>
              <a:rPr lang="fr-FR" dirty="0" smtClean="0"/>
              <a:t>Dans A2, remplacer 65’000 bouteilles/an par 1’000’000 (objectif de </a:t>
            </a:r>
            <a:r>
              <a:rPr lang="fr-FR" dirty="0" err="1" smtClean="0"/>
              <a:t>Rebooteille</a:t>
            </a:r>
            <a:r>
              <a:rPr lang="fr-FR" dirty="0" smtClean="0"/>
              <a:t>)</a:t>
            </a:r>
          </a:p>
          <a:p>
            <a:pPr marL="228600" indent="-228600">
              <a:buFont typeface="+mj-lt"/>
              <a:buAutoNum type="arabicPeriod"/>
            </a:pPr>
            <a:r>
              <a:rPr lang="fr-FR" dirty="0" smtClean="0"/>
              <a:t>Dans le Solveur, (i) retirer A5 des variables de décision (sinon, problème quadratique comme précédemment), (ii) remplacer « GRG non linéaire » par « Simplexe PL » et (iii) contraignez F</a:t>
            </a:r>
            <a:r>
              <a:rPr lang="fr-FR" baseline="-25000" dirty="0" smtClean="0"/>
              <a:t>12</a:t>
            </a:r>
            <a:r>
              <a:rPr lang="fr-FR" dirty="0" smtClean="0"/>
              <a:t>=A2 (≠</a:t>
            </a:r>
            <a:r>
              <a:rPr lang="fr-FR" dirty="0" err="1" smtClean="0"/>
              <a:t>Rebooteille</a:t>
            </a:r>
            <a:r>
              <a:rPr lang="fr-FR" dirty="0" smtClean="0"/>
              <a:t>, mais front + facile à avoir)</a:t>
            </a:r>
          </a:p>
          <a:p>
            <a:pPr marL="228600" indent="-228600">
              <a:buFont typeface="+mj-lt"/>
              <a:buAutoNum type="arabicPeriod"/>
            </a:pPr>
            <a:r>
              <a:rPr lang="fr-FR" dirty="0" smtClean="0"/>
              <a:t>Données :</a:t>
            </a:r>
          </a:p>
          <a:p>
            <a:pPr marL="528638" lvl="1" indent="-228600"/>
            <a:r>
              <a:rPr lang="fr-FR" dirty="0" smtClean="0"/>
              <a:t>Poids d’une bouteille : </a:t>
            </a:r>
            <a:r>
              <a:rPr lang="fr-FR" smtClean="0"/>
              <a:t>560 grammes</a:t>
            </a:r>
            <a:endParaRPr lang="fr-FR" dirty="0" smtClean="0"/>
          </a:p>
          <a:p>
            <a:pPr marL="528638" lvl="1" indent="-228600"/>
            <a:r>
              <a:rPr lang="fr-FR" dirty="0" smtClean="0"/>
              <a:t>Distances : F</a:t>
            </a:r>
            <a:r>
              <a:rPr lang="fr-FR" baseline="-25000" dirty="0" smtClean="0"/>
              <a:t>12</a:t>
            </a:r>
            <a:r>
              <a:rPr lang="fr-FR" dirty="0" smtClean="0"/>
              <a:t> = A/R St </a:t>
            </a:r>
            <a:r>
              <a:rPr lang="fr-FR" dirty="0" err="1" smtClean="0"/>
              <a:t>Priest</a:t>
            </a:r>
            <a:r>
              <a:rPr lang="fr-FR" dirty="0" smtClean="0"/>
              <a:t>-Lyon = 2*15 km et F</a:t>
            </a:r>
            <a:r>
              <a:rPr lang="fr-FR" baseline="-25000" dirty="0" smtClean="0"/>
              <a:t>21</a:t>
            </a:r>
            <a:r>
              <a:rPr lang="fr-FR" dirty="0" smtClean="0"/>
              <a:t> = (A/R Saint </a:t>
            </a:r>
            <a:r>
              <a:rPr lang="fr-FR" dirty="0" err="1" smtClean="0"/>
              <a:t>Priest</a:t>
            </a:r>
            <a:r>
              <a:rPr lang="fr-FR" dirty="0" smtClean="0"/>
              <a:t>-Chabeuil)*2 = 444 km (« *2 » pour approximer l’A/R Saint </a:t>
            </a:r>
            <a:r>
              <a:rPr lang="fr-FR" dirty="0" err="1" smtClean="0"/>
              <a:t>Priest</a:t>
            </a:r>
            <a:r>
              <a:rPr lang="fr-FR" dirty="0" smtClean="0"/>
              <a:t>-brasserie ou Chabreuil-brasserie-Saint </a:t>
            </a:r>
            <a:r>
              <a:rPr lang="fr-FR" dirty="0" err="1" smtClean="0"/>
              <a:t>Priest</a:t>
            </a:r>
            <a:r>
              <a:rPr lang="fr-FR" dirty="0" smtClean="0"/>
              <a:t>)</a:t>
            </a:r>
          </a:p>
          <a:p>
            <a:pPr marL="528638" lvl="1" indent="-228600"/>
            <a:r>
              <a:rPr lang="fr-FR" dirty="0" smtClean="0"/>
              <a:t>Camions :</a:t>
            </a:r>
          </a:p>
          <a:p>
            <a:pPr marL="828675" lvl="2" indent="-228600"/>
            <a:r>
              <a:rPr lang="fr-FR" dirty="0" smtClean="0"/>
              <a:t>«</a:t>
            </a:r>
            <a:r>
              <a:rPr lang="fr-FR" dirty="0"/>
              <a:t> Transport en camion </a:t>
            </a:r>
            <a:r>
              <a:rPr lang="fr-FR" b="1" dirty="0"/>
              <a:t>7,5t </a:t>
            </a:r>
            <a:r>
              <a:rPr lang="fr-FR" dirty="0"/>
              <a:t>(3t) France (dont parc, utilisation et infrastructure) (100%) [</a:t>
            </a:r>
            <a:r>
              <a:rPr lang="fr-FR" dirty="0" err="1"/>
              <a:t>tkm</a:t>
            </a:r>
            <a:r>
              <a:rPr lang="fr-FR" dirty="0"/>
              <a:t>], FR </a:t>
            </a:r>
            <a:r>
              <a:rPr lang="fr-FR" dirty="0" smtClean="0"/>
              <a:t>»</a:t>
            </a:r>
          </a:p>
          <a:p>
            <a:pPr marL="828675" lvl="2" indent="-228600"/>
            <a:r>
              <a:rPr lang="fr-FR" dirty="0" smtClean="0"/>
              <a:t>«</a:t>
            </a:r>
            <a:r>
              <a:rPr lang="fr-FR" dirty="0"/>
              <a:t> Transport en camion 34-</a:t>
            </a:r>
            <a:r>
              <a:rPr lang="fr-FR" b="1" dirty="0"/>
              <a:t>40t</a:t>
            </a:r>
            <a:r>
              <a:rPr lang="fr-FR" dirty="0"/>
              <a:t> (25t) France (dont parc, utilisation et infrastructure) (100%) [</a:t>
            </a:r>
            <a:r>
              <a:rPr lang="fr-FR" dirty="0" err="1"/>
              <a:t>tkm</a:t>
            </a:r>
            <a:r>
              <a:rPr lang="fr-FR" dirty="0"/>
              <a:t>], FR </a:t>
            </a:r>
            <a:r>
              <a:rPr lang="fr-FR" dirty="0" smtClean="0"/>
              <a:t>»</a:t>
            </a:r>
          </a:p>
        </p:txBody>
      </p:sp>
      <p:sp>
        <p:nvSpPr>
          <p:cNvPr id="3" name="Footer Placeholder 2"/>
          <p:cNvSpPr>
            <a:spLocks noGrp="1"/>
          </p:cNvSpPr>
          <p:nvPr>
            <p:ph type="ftr" sz="quarter" idx="11"/>
          </p:nvPr>
        </p:nvSpPr>
        <p:spPr/>
        <p:txBody>
          <a:bodyPr/>
          <a:lstStyle/>
          <a:p>
            <a:pPr>
              <a:defRPr/>
            </a:pPr>
            <a:fld id="{3466D8FE-5733-7B45-8963-854D3AC5C96E}" type="slidenum">
              <a:rPr lang="fr-FR" smtClean="0"/>
              <a:pPr>
                <a:defRPr/>
              </a:pPr>
              <a:t>32</a:t>
            </a:fld>
            <a:endParaRPr lang="fr-FR" dirty="0"/>
          </a:p>
        </p:txBody>
      </p:sp>
      <p:sp>
        <p:nvSpPr>
          <p:cNvPr id="4" name="Title 3"/>
          <p:cNvSpPr>
            <a:spLocks noGrp="1"/>
          </p:cNvSpPr>
          <p:nvPr>
            <p:ph type="title"/>
          </p:nvPr>
        </p:nvSpPr>
        <p:spPr/>
        <p:txBody>
          <a:bodyPr/>
          <a:lstStyle/>
          <a:p>
            <a:r>
              <a:rPr lang="fr-FR" dirty="0"/>
              <a:t>Exo7 : Transformer les flux </a:t>
            </a:r>
            <a:r>
              <a:rPr lang="fr-FR" dirty="0" smtClean="0"/>
              <a:t>d’exo6.xls </a:t>
            </a:r>
            <a:r>
              <a:rPr lang="fr-FR" dirty="0"/>
              <a:t>en </a:t>
            </a:r>
            <a:r>
              <a:rPr lang="fr-FR" dirty="0" smtClean="0"/>
              <a:t>optimisation bi-objectif</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978143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05331"/>
                <a:ext cx="8795320" cy="4035776"/>
              </a:xfrm>
            </p:spPr>
            <p:txBody>
              <a:bodyPr>
                <a:normAutofit lnSpcReduction="10000"/>
              </a:bodyPr>
              <a:lstStyle/>
              <a:p>
                <a:endParaRPr lang="fr-FR" dirty="0" smtClean="0"/>
              </a:p>
              <a:p>
                <a:endParaRPr lang="fr-FR" dirty="0"/>
              </a:p>
              <a:p>
                <a:endParaRPr lang="fr-FR" dirty="0"/>
              </a:p>
              <a:p>
                <a:endParaRPr lang="fr-FR" dirty="0"/>
              </a:p>
              <a:p>
                <a:endParaRPr lang="fr-FR" dirty="0"/>
              </a:p>
              <a:p>
                <a:pPr marL="0" indent="0">
                  <a:buNone/>
                </a:pPr>
                <a:r>
                  <a:rPr lang="fr-FR" dirty="0" smtClean="0"/>
                  <a:t>Etapes </a:t>
                </a:r>
                <a:r>
                  <a:rPr lang="fr-FR" dirty="0"/>
                  <a:t>:</a:t>
                </a:r>
              </a:p>
              <a:p>
                <a:pPr marL="228600" indent="-228600">
                  <a:buFont typeface="+mj-lt"/>
                  <a:buAutoNum type="arabicPeriod" startAt="4"/>
                </a:pPr>
                <a:r>
                  <a:rPr lang="fr-FR" dirty="0" smtClean="0"/>
                  <a:t>Données :</a:t>
                </a:r>
              </a:p>
              <a:p>
                <a:pPr marL="528638" lvl="1" indent="-228600"/>
                <a:r>
                  <a:rPr lang="fr-FR" dirty="0"/>
                  <a:t>CO</a:t>
                </a:r>
                <a:r>
                  <a:rPr lang="fr-FR" baseline="-25000" dirty="0"/>
                  <a:t>2</a:t>
                </a:r>
                <a:r>
                  <a:rPr lang="fr-FR" dirty="0"/>
                  <a:t> : Créez un compte sur https://base-empreinte.ademe.fr/donnees/jeu-donnees &gt; Multi-indicateurs </a:t>
                </a:r>
                <a:r>
                  <a:rPr lang="fr-FR" dirty="0" smtClean="0"/>
                  <a:t>&gt;</a:t>
                </a:r>
                <a:br>
                  <a:rPr lang="fr-FR" dirty="0" smtClean="0"/>
                </a:br>
                <a:r>
                  <a:rPr lang="fr-FR" dirty="0" smtClean="0"/>
                  <a:t>Fret </a:t>
                </a:r>
                <a:r>
                  <a:rPr lang="fr-FR" dirty="0"/>
                  <a:t>– Routier &gt; Par catégorie &gt; Transport à température ambiante &gt; Flotte moyenne française</a:t>
                </a:r>
              </a:p>
              <a:p>
                <a:pPr marL="528638" lvl="1" indent="-228600"/>
                <a:r>
                  <a:rPr lang="fr-FR" dirty="0"/>
                  <a:t>Euros : https://www.cargopedia.fr/calculateur-de-prix-de-transport</a:t>
                </a:r>
                <a:br>
                  <a:rPr lang="fr-FR" dirty="0"/>
                </a:br>
                <a:r>
                  <a:rPr lang="fr-FR" i="1" dirty="0">
                    <a:solidFill>
                      <a:srgbClr val="FF0000"/>
                    </a:solidFill>
                  </a:rPr>
                  <a:t>!!! Diviser le coût du camion de 7,5t par 10 pour avoir plusieurs points sur votre front de Pareto </a:t>
                </a:r>
                <a:r>
                  <a:rPr lang="fr-FR" i="1" dirty="0" smtClean="0">
                    <a:solidFill>
                      <a:srgbClr val="FF0000"/>
                    </a:solidFill>
                  </a:rPr>
                  <a:t>!!!</a:t>
                </a:r>
                <a:endParaRPr lang="fr-FR" dirty="0" smtClean="0"/>
              </a:p>
              <a:p>
                <a:pPr marL="228600" indent="-228600">
                  <a:buFont typeface="+mj-lt"/>
                  <a:buAutoNum type="arabicPeriod" startAt="4"/>
                </a:pPr>
                <a:r>
                  <a:rPr lang="fr-FR" dirty="0" smtClean="0"/>
                  <a:t>Remplacer </a:t>
                </a:r>
                <a:r>
                  <a:rPr lang="fr-FR" dirty="0"/>
                  <a:t>l’objectif </a:t>
                </a:r>
                <a:r>
                  <a:rPr lang="fr-FR" dirty="0" smtClean="0"/>
                  <a:t>dans U12 par le calcul du CO</a:t>
                </a:r>
                <a:r>
                  <a:rPr lang="fr-FR" baseline="-25000" dirty="0" smtClean="0"/>
                  <a:t>2</a:t>
                </a:r>
                <a:r>
                  <a:rPr lang="fr-FR" dirty="0" smtClean="0"/>
                  <a:t> </a:t>
                </a:r>
                <a:r>
                  <a:rPr lang="fr-FR" dirty="0"/>
                  <a:t>total </a:t>
                </a:r>
                <a:r>
                  <a:rPr lang="fr-FR" dirty="0" smtClean="0"/>
                  <a:t>en supposant qu’on peut </a:t>
                </a:r>
                <a:r>
                  <a:rPr lang="fr-FR" dirty="0"/>
                  <a:t>choisir entre </a:t>
                </a:r>
                <a:r>
                  <a:rPr lang="fr-FR" dirty="0" smtClean="0"/>
                  <a:t>les 2 </a:t>
                </a:r>
                <a:r>
                  <a:rPr lang="fr-FR" dirty="0"/>
                  <a:t>tailles de </a:t>
                </a:r>
                <a:r>
                  <a:rPr lang="fr-FR" dirty="0" smtClean="0"/>
                  <a:t>camions</a:t>
                </a:r>
              </a:p>
              <a:p>
                <a:pPr marL="228600" indent="-228600">
                  <a:buFont typeface="+mj-lt"/>
                  <a:buAutoNum type="arabicPeriod" startAt="6"/>
                </a:pPr>
                <a:r>
                  <a:rPr lang="fr-FR" dirty="0" smtClean="0"/>
                  <a:t>Ajouter dans U13 l’objectif </a:t>
                </a:r>
                <a:r>
                  <a:rPr lang="fr-FR" dirty="0"/>
                  <a:t>en </a:t>
                </a:r>
                <a:r>
                  <a:rPr lang="fr-FR" dirty="0" smtClean="0"/>
                  <a:t>€</a:t>
                </a:r>
                <a:endParaRPr lang="fr-FR" i="1" dirty="0">
                  <a:solidFill>
                    <a:srgbClr val="FF0000"/>
                  </a:solidFill>
                </a:endParaRPr>
              </a:p>
              <a:p>
                <a:pPr marL="228600" indent="-228600">
                  <a:buFont typeface="+mj-lt"/>
                  <a:buAutoNum type="arabicPeriod" startAt="7"/>
                </a:pPr>
                <a:r>
                  <a:rPr lang="fr-FR" dirty="0"/>
                  <a:t>Tracer le front de Pareto en </a:t>
                </a:r>
              </a:p>
              <a:p>
                <a:pPr marL="528638" lvl="1" indent="-228600">
                  <a:buFont typeface="+mj-lt"/>
                  <a:buAutoNum type="alphaLcParenR"/>
                  <a:tabLst>
                    <a:tab pos="2778125" algn="l"/>
                    <a:tab pos="3494088" algn="l"/>
                  </a:tabLst>
                </a:pPr>
                <a:r>
                  <a:rPr lang="fr-FR" dirty="0"/>
                  <a:t>ne minimisant que l’objectif CO</a:t>
                </a:r>
                <a:r>
                  <a:rPr lang="fr-FR" baseline="-25000" dirty="0"/>
                  <a:t>2</a:t>
                </a:r>
                <a:r>
                  <a:rPr lang="fr-FR" dirty="0"/>
                  <a:t>	=&gt; CO</a:t>
                </a:r>
                <a:r>
                  <a:rPr lang="fr-FR" baseline="-25000" dirty="0"/>
                  <a:t>2</a:t>
                </a:r>
                <a:r>
                  <a:rPr lang="fr-FR" baseline="30000" dirty="0"/>
                  <a:t>min</a:t>
                </a:r>
                <a:r>
                  <a:rPr lang="fr-FR" dirty="0"/>
                  <a:t> 	; « Copier les valeurs » </a:t>
                </a:r>
                <a:r>
                  <a:rPr lang="fr-FR" dirty="0" smtClean="0"/>
                  <a:t>de U12 vers V12</a:t>
                </a:r>
              </a:p>
              <a:p>
                <a:pPr marL="528638" lvl="1" indent="-228600">
                  <a:buFont typeface="+mj-lt"/>
                  <a:buAutoNum type="alphaLcParenR"/>
                  <a:tabLst>
                    <a:tab pos="2778125" algn="l"/>
                    <a:tab pos="3494088" algn="l"/>
                  </a:tabLst>
                </a:pPr>
                <a:r>
                  <a:rPr lang="fr-FR" dirty="0" smtClean="0"/>
                  <a:t>ne </a:t>
                </a:r>
                <a:r>
                  <a:rPr lang="fr-FR" dirty="0"/>
                  <a:t>minimisant que l’objectif coût	=&gt; </a:t>
                </a:r>
                <a:r>
                  <a:rPr lang="fr-FR" dirty="0" err="1"/>
                  <a:t>coût</a:t>
                </a:r>
                <a:r>
                  <a:rPr lang="fr-FR" baseline="30000" dirty="0" err="1"/>
                  <a:t>min</a:t>
                </a:r>
                <a:r>
                  <a:rPr lang="fr-FR" dirty="0"/>
                  <a:t> 	; « Copier les valeurs » </a:t>
                </a:r>
                <a:r>
                  <a:rPr lang="fr-FR" dirty="0" smtClean="0"/>
                  <a:t>de U13 vers V13</a:t>
                </a:r>
                <a:endParaRPr lang="fr-FR" dirty="0"/>
              </a:p>
              <a:p>
                <a:pPr marL="528638" lvl="1" indent="-228600">
                  <a:buFont typeface="+mj-lt"/>
                  <a:buAutoNum type="alphaLcParenR"/>
                </a:pPr>
                <a:r>
                  <a:rPr lang="fr-FR" dirty="0" smtClean="0"/>
                  <a:t>minimisant </a:t>
                </a:r>
                <a:r>
                  <a:rPr lang="fr-FR" dirty="0"/>
                  <a:t>une somme pondérée des deux objectifs </a:t>
                </a:r>
                <a:r>
                  <a:rPr lang="fr-FR" dirty="0" smtClean="0"/>
                  <a:t>normalisés par leur minimum. L’objectif à mettre dans V14 est </a:t>
                </a:r>
                <a:r>
                  <a:rPr lang="fr-FR" dirty="0"/>
                  <a:t>:</a:t>
                </a:r>
              </a:p>
              <a:p>
                <a:pPr marL="300038" lvl="1" indent="0" algn="ctr">
                  <a:buNone/>
                </a:pPr>
                <a14:m>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14</m:t>
                    </m:r>
                    <m:r>
                      <a:rPr lang="fr-FR" b="0" i="1" smtClean="0">
                        <a:latin typeface="Cambria Math" panose="02040503050406030204" pitchFamily="18" charset="0"/>
                      </a:rPr>
                      <m:t>∗</m:t>
                    </m:r>
                    <m:box>
                      <m:boxPr>
                        <m:ctrlPr>
                          <a:rPr lang="fr-FR" b="0" i="1" smtClean="0">
                            <a:latin typeface="Cambria Math" panose="02040503050406030204" pitchFamily="18" charset="0"/>
                          </a:rPr>
                        </m:ctrlPr>
                      </m:boxPr>
                      <m:e>
                        <m:argPr>
                          <m:argSz m:val="-1"/>
                        </m:argP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𝐶𝑂</m:t>
                                </m:r>
                              </m:e>
                              <m:sub>
                                <m:r>
                                  <a:rPr lang="fr-FR" i="1">
                                    <a:latin typeface="Cambria Math" panose="02040503050406030204" pitchFamily="18" charset="0"/>
                                  </a:rPr>
                                  <m:t>2</m:t>
                                </m:r>
                              </m:sub>
                            </m:sSub>
                          </m:num>
                          <m:den>
                            <m:sSubSup>
                              <m:sSubSupPr>
                                <m:ctrlPr>
                                  <a:rPr lang="fr-FR" i="1">
                                    <a:latin typeface="Cambria Math" panose="02040503050406030204" pitchFamily="18" charset="0"/>
                                  </a:rPr>
                                </m:ctrlPr>
                              </m:sSubSupPr>
                              <m:e>
                                <m:r>
                                  <a:rPr lang="fr-FR" i="1">
                                    <a:latin typeface="Cambria Math" panose="02040503050406030204" pitchFamily="18" charset="0"/>
                                  </a:rPr>
                                  <m:t>𝐶𝑂</m:t>
                                </m:r>
                              </m:e>
                              <m:sub>
                                <m:r>
                                  <a:rPr lang="fr-FR" i="1">
                                    <a:latin typeface="Cambria Math" panose="02040503050406030204" pitchFamily="18" charset="0"/>
                                  </a:rPr>
                                  <m:t>2</m:t>
                                </m:r>
                              </m:sub>
                              <m:sup>
                                <m:r>
                                  <a:rPr lang="fr-FR" i="1">
                                    <a:latin typeface="Cambria Math" panose="02040503050406030204" pitchFamily="18" charset="0"/>
                                  </a:rPr>
                                  <m:t>𝑚𝑖𝑛</m:t>
                                </m:r>
                              </m:sup>
                            </m:sSubSup>
                          </m:den>
                        </m:f>
                      </m:e>
                    </m:box>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m:t>
                        </m:r>
                        <m:r>
                          <a:rPr lang="fr-FR" b="0" i="1" smtClean="0">
                            <a:latin typeface="Cambria Math" panose="02040503050406030204" pitchFamily="18" charset="0"/>
                          </a:rPr>
                          <m:t>𝑈</m:t>
                        </m:r>
                        <m:r>
                          <a:rPr lang="fr-FR" b="0" i="1" smtClean="0">
                            <a:latin typeface="Cambria Math" panose="02040503050406030204" pitchFamily="18" charset="0"/>
                          </a:rPr>
                          <m:t>14</m:t>
                        </m:r>
                      </m:e>
                    </m:d>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num>
                      <m:den>
                        <m:sSup>
                          <m:sSupPr>
                            <m:ctrlPr>
                              <a:rPr lang="fr-FR" i="1">
                                <a:latin typeface="Cambria Math" panose="02040503050406030204" pitchFamily="18" charset="0"/>
                              </a:rPr>
                            </m:ctrlPr>
                          </m:sSupPr>
                          <m:e>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e>
                          <m:sup>
                            <m:r>
                              <a:rPr lang="fr-FR" i="1">
                                <a:latin typeface="Cambria Math" panose="02040503050406030204" pitchFamily="18" charset="0"/>
                              </a:rPr>
                              <m:t>𝑚𝑖𝑛</m:t>
                            </m:r>
                          </m:sup>
                        </m:sSup>
                      </m:den>
                    </m:f>
                  </m:oMath>
                </a14:m>
                <a:r>
                  <a:rPr lang="fr-FR" dirty="0"/>
                  <a:t>			</a:t>
                </a:r>
              </a:p>
              <a:p>
                <a:pPr marL="539750" lvl="1" indent="-239713">
                  <a:buNone/>
                  <a:tabLst>
                    <a:tab pos="539750" algn="l"/>
                  </a:tabLst>
                </a:pPr>
                <a:r>
                  <a:rPr lang="fr-FR" dirty="0"/>
                  <a:t>	où la case </a:t>
                </a:r>
                <a:r>
                  <a:rPr lang="fr-FR" i="1" dirty="0" smtClean="0"/>
                  <a:t>U14</a:t>
                </a:r>
                <a:r>
                  <a:rPr lang="fr-FR" dirty="0" smtClean="0"/>
                  <a:t> </a:t>
                </a:r>
                <a:r>
                  <a:rPr lang="fr-FR" dirty="0"/>
                  <a:t>est le poids de cette somme </a:t>
                </a:r>
                <a:r>
                  <a:rPr lang="fr-FR" dirty="0" smtClean="0"/>
                  <a:t>pondérée.</a:t>
                </a:r>
                <a:br>
                  <a:rPr lang="fr-FR" dirty="0" smtClean="0"/>
                </a:br>
                <a:r>
                  <a:rPr lang="fr-FR" dirty="0" smtClean="0"/>
                  <a:t>Faire </a:t>
                </a:r>
                <a:r>
                  <a:rPr lang="fr-FR" dirty="0"/>
                  <a:t>varier </a:t>
                </a:r>
                <a:r>
                  <a:rPr lang="fr-FR" i="1" dirty="0" smtClean="0"/>
                  <a:t>U14</a:t>
                </a:r>
                <a:r>
                  <a:rPr lang="fr-FR" dirty="0" smtClean="0"/>
                  <a:t>, lancez le Solveur et « Copier les valeurs » de U12:U14 vers une colonne de </a:t>
                </a:r>
                <a:r>
                  <a:rPr lang="fr-FR" dirty="0"/>
                  <a:t>AA12:AK14.</a:t>
                </a:r>
              </a:p>
              <a:p>
                <a:pPr marL="528638" lvl="1" indent="-228600">
                  <a:buFont typeface="+mj-lt"/>
                  <a:buAutoNum type="alphaLcParenR" startAt="4"/>
                </a:pPr>
                <a:r>
                  <a:rPr lang="fr-FR" dirty="0">
                    <a:solidFill>
                      <a:schemeClr val="bg1">
                        <a:lumMod val="50000"/>
                      </a:schemeClr>
                    </a:solidFill>
                  </a:rPr>
                  <a:t>(minimisant un objectif sous la contrainte que l’autre dévie de moins de </a:t>
                </a:r>
                <a:r>
                  <a:rPr lang="el-GR" dirty="0">
                    <a:solidFill>
                      <a:schemeClr val="bg1">
                        <a:lumMod val="50000"/>
                      </a:schemeClr>
                    </a:solidFill>
                  </a:rPr>
                  <a:t>ε</a:t>
                </a:r>
                <a:r>
                  <a:rPr lang="fr-FR" dirty="0">
                    <a:solidFill>
                      <a:schemeClr val="bg1">
                        <a:lumMod val="50000"/>
                      </a:schemeClr>
                    </a:solidFill>
                  </a:rPr>
                  <a:t>% de sa meilleure valeur </a:t>
                </a:r>
                <a:r>
                  <a:rPr lang="fr-FR" dirty="0" err="1">
                    <a:solidFill>
                      <a:schemeClr val="bg1">
                        <a:lumMod val="50000"/>
                      </a:schemeClr>
                    </a:solidFill>
                  </a:rPr>
                  <a:t>coût</a:t>
                </a:r>
                <a:r>
                  <a:rPr lang="fr-FR" baseline="30000" dirty="0" err="1">
                    <a:solidFill>
                      <a:schemeClr val="bg1">
                        <a:lumMod val="50000"/>
                      </a:schemeClr>
                    </a:solidFill>
                  </a:rPr>
                  <a:t>min</a:t>
                </a:r>
                <a:r>
                  <a:rPr lang="fr-FR" dirty="0">
                    <a:solidFill>
                      <a:schemeClr val="bg1">
                        <a:lumMod val="50000"/>
                      </a:schemeClr>
                    </a:solidFill>
                  </a:rPr>
                  <a:t> ou CO</a:t>
                </a:r>
                <a:r>
                  <a:rPr lang="fr-FR" baseline="-25000" dirty="0">
                    <a:solidFill>
                      <a:schemeClr val="bg1">
                        <a:lumMod val="50000"/>
                      </a:schemeClr>
                    </a:solidFill>
                  </a:rPr>
                  <a:t>2</a:t>
                </a:r>
                <a:r>
                  <a:rPr lang="fr-FR" baseline="30000" dirty="0">
                    <a:solidFill>
                      <a:schemeClr val="bg1">
                        <a:lumMod val="50000"/>
                      </a:schemeClr>
                    </a:solidFill>
                  </a:rPr>
                  <a:t>min</a:t>
                </a:r>
                <a:r>
                  <a:rPr lang="fr-FR" dirty="0">
                    <a:solidFill>
                      <a:schemeClr val="bg1">
                        <a:lumMod val="50000"/>
                      </a:schemeClr>
                    </a:solidFill>
                  </a:rPr>
                  <a:t>)</a:t>
                </a:r>
                <a:endParaRPr lang="fr-FR" baseline="30000" dirty="0">
                  <a:solidFill>
                    <a:schemeClr val="bg1">
                      <a:lumMod val="50000"/>
                    </a:schemeClr>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05331"/>
                <a:ext cx="8795320" cy="4035776"/>
              </a:xfrm>
              <a:blipFill rotWithShape="0">
                <a:blip r:embed="rId3"/>
                <a:stretch>
                  <a:fillRect/>
                </a:stretch>
              </a:blipFill>
            </p:spPr>
            <p:txBody>
              <a:bodyPr/>
              <a:lstStyle/>
              <a:p>
                <a:r>
                  <a:rPr lang="fr-FR">
                    <a:noFill/>
                  </a:rPr>
                  <a:t> </a:t>
                </a:r>
              </a:p>
            </p:txBody>
          </p:sp>
        </mc:Fallback>
      </mc:AlternateContent>
      <p:sp>
        <p:nvSpPr>
          <p:cNvPr id="3" name="Footer Placeholder 2"/>
          <p:cNvSpPr>
            <a:spLocks noGrp="1"/>
          </p:cNvSpPr>
          <p:nvPr>
            <p:ph type="ftr" sz="quarter" idx="11"/>
          </p:nvPr>
        </p:nvSpPr>
        <p:spPr/>
        <p:txBody>
          <a:bodyPr/>
          <a:lstStyle/>
          <a:p>
            <a:pPr>
              <a:defRPr/>
            </a:pPr>
            <a:fld id="{3466D8FE-5733-7B45-8963-854D3AC5C96E}" type="slidenum">
              <a:rPr lang="fr-FR" smtClean="0"/>
              <a:pPr>
                <a:defRPr/>
              </a:pPr>
              <a:t>33</a:t>
            </a:fld>
            <a:endParaRPr lang="fr-FR"/>
          </a:p>
        </p:txBody>
      </p:sp>
      <p:sp>
        <p:nvSpPr>
          <p:cNvPr id="4" name="Title 3"/>
          <p:cNvSpPr>
            <a:spLocks noGrp="1"/>
          </p:cNvSpPr>
          <p:nvPr>
            <p:ph type="title"/>
          </p:nvPr>
        </p:nvSpPr>
        <p:spPr/>
        <p:txBody>
          <a:bodyPr/>
          <a:lstStyle/>
          <a:p>
            <a:r>
              <a:rPr lang="fr-FR" dirty="0"/>
              <a:t>Exo7 : Transformer les flux </a:t>
            </a:r>
            <a:r>
              <a:rPr lang="fr-FR" dirty="0" smtClean="0"/>
              <a:t>d’exo6.xls </a:t>
            </a:r>
            <a:r>
              <a:rPr lang="fr-FR" dirty="0"/>
              <a:t>en </a:t>
            </a:r>
            <a:r>
              <a:rPr lang="fr-FR" dirty="0" smtClean="0"/>
              <a:t>optimisation bi-objectif</a:t>
            </a:r>
            <a:endParaRPr lang="fr-FR" dirty="0"/>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891801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fld id="{3466D8FE-5733-7B45-8963-854D3AC5C96E}" type="slidenum">
              <a:rPr lang="fr-FR" smtClean="0"/>
              <a:pPr>
                <a:defRPr/>
              </a:pPr>
              <a:t>34</a:t>
            </a:fld>
            <a:endParaRPr lang="fr-FR"/>
          </a:p>
        </p:txBody>
      </p:sp>
      <p:sp>
        <p:nvSpPr>
          <p:cNvPr id="4" name="Title 3"/>
          <p:cNvSpPr>
            <a:spLocks noGrp="1"/>
          </p:cNvSpPr>
          <p:nvPr>
            <p:ph type="title"/>
          </p:nvPr>
        </p:nvSpPr>
        <p:spPr/>
        <p:txBody>
          <a:bodyPr/>
          <a:lstStyle/>
          <a:p>
            <a:r>
              <a:rPr lang="fr-FR" dirty="0"/>
              <a:t>Exo7 </a:t>
            </a:r>
            <a:r>
              <a:rPr lang="fr-FR"/>
              <a:t>: </a:t>
            </a:r>
            <a:r>
              <a:rPr lang="fr-FR" smtClean="0"/>
              <a:t>Une </a:t>
            </a:r>
            <a:r>
              <a:rPr lang="fr-FR" dirty="0" smtClean="0"/>
              <a:t>solution</a:t>
            </a:r>
            <a:endParaRPr lang="fr-FR" dirty="0"/>
          </a:p>
        </p:txBody>
      </p:sp>
      <p:pic>
        <p:nvPicPr>
          <p:cNvPr id="33" name="Picture 32"/>
          <p:cNvPicPr>
            <a:picLocks noChangeAspect="1"/>
          </p:cNvPicPr>
          <p:nvPr/>
        </p:nvPicPr>
        <p:blipFill rotWithShape="1">
          <a:blip r:embed="rId3"/>
          <a:srcRect t="6601" r="1346" b="3800"/>
          <a:stretch/>
        </p:blipFill>
        <p:spPr>
          <a:xfrm>
            <a:off x="775823" y="555526"/>
            <a:ext cx="7592355" cy="4608512"/>
          </a:xfrm>
          <a:prstGeom prst="rect">
            <a:avLst/>
          </a:prstGeom>
        </p:spPr>
      </p:pic>
      <p:sp>
        <p:nvSpPr>
          <p:cNvPr id="32" name="Rectangle 31"/>
          <p:cNvSpPr/>
          <p:nvPr/>
        </p:nvSpPr>
        <p:spPr bwMode="auto">
          <a:xfrm>
            <a:off x="762512" y="555526"/>
            <a:ext cx="7697920" cy="4587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600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p:txBody>
          <a:bodyPr>
            <a:normAutofit/>
          </a:bodyPr>
          <a:lstStyle/>
          <a:p>
            <a:pPr>
              <a:tabLst>
                <a:tab pos="627063" algn="l"/>
                <a:tab pos="1522413" algn="l"/>
                <a:tab pos="7981950" algn="r"/>
              </a:tabLst>
              <a:defRPr/>
            </a:pPr>
            <a:r>
              <a:rPr lang="en-US"/>
              <a:t>MFA	= Material	Flow Analysis</a:t>
            </a:r>
            <a:br>
              <a:rPr lang="en-US"/>
            </a:br>
            <a:r>
              <a:rPr lang="en-US"/>
              <a:t>SFA	= Substance	Flow Analysis</a:t>
            </a:r>
            <a:br>
              <a:rPr lang="en-US"/>
            </a:br>
            <a:r>
              <a:rPr lang="en-US"/>
              <a:t>EFA	= Energy	Flow Analysis</a:t>
            </a:r>
            <a:endParaRPr/>
          </a:p>
          <a:p>
            <a:pPr>
              <a:tabLst>
                <a:tab pos="627063" algn="l"/>
                <a:tab pos="1522413" algn="l"/>
                <a:tab pos="7981950" algn="r"/>
              </a:tabLst>
              <a:defRPr/>
            </a:pPr>
            <a:endParaRPr lang="en-US"/>
          </a:p>
          <a:p>
            <a:pPr>
              <a:tabLst>
                <a:tab pos="627063" algn="l"/>
                <a:tab pos="1522413" algn="l"/>
                <a:tab pos="7981950" algn="r"/>
              </a:tabLst>
              <a:defRPr/>
            </a:pPr>
            <a:r>
              <a:rPr lang="en-US"/>
              <a:t>Une MFA est l’évaluation systématique des flux et stocks de matières à l’intérieur d’un système défini dans </a:t>
            </a:r>
            <a:r>
              <a:rPr lang="en-US" i="1">
                <a:solidFill>
                  <a:srgbClr val="FF0000"/>
                </a:solidFill>
              </a:rPr>
              <a:t>l’espace</a:t>
            </a:r>
            <a:r>
              <a:rPr lang="en-US">
                <a:solidFill>
                  <a:srgbClr val="FF0000"/>
                </a:solidFill>
              </a:rPr>
              <a:t> </a:t>
            </a:r>
            <a:r>
              <a:rPr lang="en-US"/>
              <a:t>et le </a:t>
            </a:r>
            <a:r>
              <a:rPr lang="en-US" i="1">
                <a:solidFill>
                  <a:srgbClr val="FF0000"/>
                </a:solidFill>
              </a:rPr>
              <a:t>temps</a:t>
            </a:r>
            <a:r>
              <a:rPr lang="en-US"/>
              <a:t>		[Brunner &amp; Rechberger, 2004]</a:t>
            </a:r>
            <a:br>
              <a:rPr lang="en-US"/>
            </a:br>
            <a:r>
              <a:rPr lang="en-US" i="1">
                <a:solidFill>
                  <a:schemeClr val="bg1">
                    <a:lumMod val="50000"/>
                  </a:schemeClr>
                </a:solidFill>
              </a:rPr>
              <a:t>Material flow analysis (MFA) is the systematic assessment of the flows and stocks of materials within a system defined in space and time	[Brunner &amp; Rechberger, 2004]</a:t>
            </a:r>
            <a:endParaRPr>
              <a:solidFill>
                <a:schemeClr val="bg1">
                  <a:lumMod val="50000"/>
                </a:schemeClr>
              </a:solidFill>
            </a:endParaRPr>
          </a:p>
          <a:p>
            <a:pPr>
              <a:tabLst>
                <a:tab pos="7981950" algn="r"/>
              </a:tabLst>
              <a:defRPr/>
            </a:pPr>
            <a:endParaRPr lang="en-US">
              <a:solidFill>
                <a:schemeClr val="bg1">
                  <a:lumMod val="50000"/>
                </a:schemeClr>
              </a:solidFill>
            </a:endParaRPr>
          </a:p>
          <a:p>
            <a:pPr>
              <a:tabLst>
                <a:tab pos="7981950" algn="r"/>
              </a:tabLst>
              <a:defRPr/>
            </a:pPr>
            <a:r>
              <a:rPr lang="en-US"/>
              <a:t>Une MEFA comprend une représentation abstraite du système étudié comme un ensemble de </a:t>
            </a:r>
            <a:r>
              <a:rPr lang="en-US" i="1">
                <a:solidFill>
                  <a:srgbClr val="FF0000"/>
                </a:solidFill>
              </a:rPr>
              <a:t>processus</a:t>
            </a:r>
            <a:r>
              <a:rPr lang="en-US">
                <a:solidFill>
                  <a:srgbClr val="FF0000"/>
                </a:solidFill>
              </a:rPr>
              <a:t> </a:t>
            </a:r>
            <a:r>
              <a:rPr lang="en-US"/>
              <a:t>(avec des </a:t>
            </a:r>
            <a:r>
              <a:rPr lang="en-US" i="1">
                <a:solidFill>
                  <a:srgbClr val="FF0000"/>
                </a:solidFill>
              </a:rPr>
              <a:t>stocks</a:t>
            </a:r>
            <a:r>
              <a:rPr lang="en-US"/>
              <a:t>). Les processus sont liés par des </a:t>
            </a:r>
            <a:r>
              <a:rPr lang="en-US" i="1">
                <a:solidFill>
                  <a:srgbClr val="FF0000"/>
                </a:solidFill>
              </a:rPr>
              <a:t>flux</a:t>
            </a:r>
            <a:r>
              <a:rPr lang="en-US">
                <a:solidFill>
                  <a:srgbClr val="FF0000"/>
                </a:solidFill>
              </a:rPr>
              <a:t> </a:t>
            </a:r>
            <a:r>
              <a:rPr lang="en-US"/>
              <a:t>et sont séparés de l’environnement par la </a:t>
            </a:r>
            <a:r>
              <a:rPr lang="en-US" i="1">
                <a:solidFill>
                  <a:srgbClr val="FF0000"/>
                </a:solidFill>
              </a:rPr>
              <a:t>frontière</a:t>
            </a:r>
            <a:r>
              <a:rPr lang="en-US">
                <a:solidFill>
                  <a:srgbClr val="FF0000"/>
                </a:solidFill>
              </a:rPr>
              <a:t> </a:t>
            </a:r>
            <a:r>
              <a:rPr lang="en-US"/>
              <a:t>du système	[Pauliuk]</a:t>
            </a:r>
            <a:br>
              <a:rPr lang="en-US"/>
            </a:br>
            <a:r>
              <a:rPr lang="en-US" i="1">
                <a:solidFill>
                  <a:schemeClr val="bg1">
                    <a:lumMod val="50000"/>
                  </a:schemeClr>
                </a:solidFill>
              </a:rPr>
              <a:t>A MEFA includes an abstract representation of the system studied as collection of processes (with stocks). The processes are linked by flows, they are separated from the environment through the system boundary.	[Pauliuk]</a:t>
            </a:r>
            <a:endParaRPr lang="en-US">
              <a:solidFill>
                <a:schemeClr val="bg1">
                  <a:lumMod val="50000"/>
                </a:schemeClr>
              </a:solidFill>
            </a:endParaRPr>
          </a:p>
          <a:p>
            <a:pPr>
              <a:tabLst>
                <a:tab pos="627063" algn="l"/>
                <a:tab pos="1522413" algn="l"/>
                <a:tab pos="7981950" algn="r"/>
              </a:tabLst>
              <a:defRPr/>
            </a:pPr>
            <a:endParaRPr lang="en-US"/>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4</a:t>
            </a:fld>
            <a:endParaRPr lang="fr-FR"/>
          </a:p>
        </p:txBody>
      </p:sp>
      <p:sp>
        <p:nvSpPr>
          <p:cNvPr id="6" name="Title 3"/>
          <p:cNvSpPr>
            <a:spLocks noGrp="1"/>
          </p:cNvSpPr>
          <p:nvPr>
            <p:ph type="title"/>
          </p:nvPr>
        </p:nvSpPr>
        <p:spPr bwMode="auto"/>
        <p:txBody>
          <a:bodyPr/>
          <a:lstStyle/>
          <a:p>
            <a:pPr>
              <a:defRPr/>
            </a:pPr>
            <a:r>
              <a:rPr lang="fr-FR"/>
              <a:t>Définition d’une MFA</a:t>
            </a:r>
            <a:endParaRPr/>
          </a:p>
        </p:txBody>
      </p:sp>
      <p:sp>
        <p:nvSpPr>
          <p:cNvPr id="7" name="TextBox 4"/>
          <p:cNvSpPr/>
          <p:nvPr/>
        </p:nvSpPr>
        <p:spPr bwMode="auto">
          <a:xfrm>
            <a:off x="949277" y="4363790"/>
            <a:ext cx="7560082" cy="646331"/>
          </a:xfrm>
          <a:prstGeom prst="rect">
            <a:avLst/>
          </a:prstGeom>
          <a:noFill/>
        </p:spPr>
        <p:txBody>
          <a:bodyPr wrap="none" rtlCol="0">
            <a:spAutoFit/>
          </a:bodyPr>
          <a:lstStyle/>
          <a:p>
            <a:pPr marL="0" lvl="1" algn="r">
              <a:defRPr/>
            </a:pPr>
            <a:r>
              <a:rPr lang="en-US" sz="1200"/>
              <a:t>[Brunner &amp; Rechberger (2004) « Practical Handbook of Material Flow Analysis », ISBN: 0203507207]</a:t>
            </a:r>
            <a:endParaRPr/>
          </a:p>
          <a:p>
            <a:pPr marL="0" lvl="1" algn="r">
              <a:defRPr/>
            </a:pPr>
            <a:r>
              <a:rPr lang="fr-FR" sz="1200"/>
              <a:t>[S. Pauliuk, Industrial Ecology Open Online Course (</a:t>
            </a:r>
            <a:r>
              <a:rPr lang="fr-FR" sz="1200" u="sng">
                <a:hlinkClick r:id="rId3" tooltip="https://www.industrialecology.uni-freiburg.de/teaching.aspx"/>
              </a:rPr>
              <a:t>https://www.industrialecology.uni-freiburg.de/teaching.aspx</a:t>
            </a:r>
            <a:r>
              <a:rPr lang="fr-FR" sz="1200"/>
              <a:t>),</a:t>
            </a:r>
            <a:br>
              <a:rPr lang="fr-FR" sz="1200"/>
            </a:br>
            <a:r>
              <a:rPr lang="fr-FR" sz="1200"/>
              <a:t>« </a:t>
            </a:r>
            <a:r>
              <a:rPr lang="en-US" sz="1200"/>
              <a:t>IEooc Methods1 Lecture1: Material and energy flow analysis</a:t>
            </a:r>
            <a:r>
              <a:rPr lang="fr-FR" sz="1200"/>
              <a:t> », </a:t>
            </a:r>
            <a:r>
              <a:rPr lang="fr-FR" sz="1200" u="sng">
                <a:hlinkClick r:id="rId4" tooltip="https://www.youtube.com/watch?v=wK_02bGTh1E"/>
              </a:rPr>
              <a:t>https://www.youtube.com/watch?v=wK_02bGTh1E</a:t>
            </a:r>
            <a:r>
              <a:rPr lang="fr-FR" sz="1200"/>
              <a:t>]</a:t>
            </a:r>
            <a:endParaRPr/>
          </a:p>
        </p:txBody>
      </p:sp>
      <p:sp>
        <p:nvSpPr>
          <p:cNvPr id="8" name="Accolade fermante 5"/>
          <p:cNvSpPr/>
          <p:nvPr/>
        </p:nvSpPr>
        <p:spPr bwMode="auto">
          <a:xfrm>
            <a:off x="3124200" y="1090749"/>
            <a:ext cx="187234" cy="522514"/>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ln w="3175">
                <a:solidFill>
                  <a:schemeClr val="tx1"/>
                </a:solidFill>
              </a:ln>
            </a:endParaRPr>
          </a:p>
        </p:txBody>
      </p:sp>
      <p:sp>
        <p:nvSpPr>
          <p:cNvPr id="9" name="ZoneTexte 6"/>
          <p:cNvSpPr/>
          <p:nvPr/>
        </p:nvSpPr>
        <p:spPr bwMode="auto">
          <a:xfrm>
            <a:off x="3311434" y="1125474"/>
            <a:ext cx="2459328" cy="461665"/>
          </a:xfrm>
          <a:prstGeom prst="rect">
            <a:avLst/>
          </a:prstGeom>
          <a:noFill/>
        </p:spPr>
        <p:txBody>
          <a:bodyPr wrap="none" rtlCol="0">
            <a:spAutoFit/>
          </a:bodyPr>
          <a:lstStyle/>
          <a:p>
            <a:pPr algn="ctr">
              <a:defRPr/>
            </a:pPr>
            <a:r>
              <a:rPr lang="fr-FR" sz="1200">
                <a:latin typeface="Arial"/>
                <a:cs typeface="Arial"/>
              </a:rPr>
              <a:t>principes = mais sujet d’études ≠</a:t>
            </a:r>
            <a:endParaRPr/>
          </a:p>
          <a:p>
            <a:pPr algn="ctr">
              <a:defRPr/>
            </a:pPr>
            <a:r>
              <a:rPr lang="fr-FR" sz="1200" i="1">
                <a:solidFill>
                  <a:schemeClr val="bg1">
                    <a:lumMod val="50000"/>
                  </a:schemeClr>
                </a:solidFill>
                <a:latin typeface="Arial"/>
                <a:cs typeface="Arial"/>
              </a:rPr>
              <a:t>principles = but subject of study ≠</a:t>
            </a:r>
            <a:endParaRPr>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686800" cy="3589291"/>
          </a:xfrm>
        </p:spPr>
        <p:txBody>
          <a:bodyPr>
            <a:normAutofit/>
          </a:bodyPr>
          <a:lstStyle/>
          <a:p>
            <a:pPr>
              <a:tabLst>
                <a:tab pos="358775" algn="l"/>
              </a:tabLst>
              <a:defRPr/>
            </a:pPr>
            <a:r>
              <a:rPr lang="fr-FR"/>
              <a:t>Selon [Pauliuk] :</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Le </a:t>
            </a:r>
            <a:r>
              <a:rPr lang="fr-FR" i="1">
                <a:solidFill>
                  <a:srgbClr val="FF0000"/>
                </a:solidFill>
              </a:rPr>
              <a:t>système entier est quantifié </a:t>
            </a:r>
            <a:r>
              <a:rPr lang="fr-FR"/>
              <a:t>pour un ou plusieurs matériaux.</a:t>
            </a:r>
            <a:endParaRPr/>
          </a:p>
          <a:p>
            <a:pPr marL="571500" lvl="1" indent="-228600">
              <a:buFont typeface="+mj-lt"/>
              <a:buAutoNum type="arabicPeriod"/>
              <a:tabLst>
                <a:tab pos="358775" algn="l"/>
                <a:tab pos="1438275" algn="l"/>
              </a:tabLst>
              <a:defRPr/>
            </a:pPr>
            <a:r>
              <a:rPr lang="fr-FR"/>
              <a:t> </a:t>
            </a:r>
            <a:r>
              <a:rPr lang="fr-FR">
                <a:solidFill>
                  <a:srgbClr val="0070C0"/>
                </a:solidFill>
              </a:rPr>
              <a:t>MFA</a:t>
            </a:r>
            <a:r>
              <a:rPr lang="fr-FR"/>
              <a:t> &amp; </a:t>
            </a:r>
            <a:r>
              <a:rPr lang="fr-FR">
                <a:solidFill>
                  <a:srgbClr val="00B050"/>
                </a:solidFill>
              </a:rPr>
              <a:t>ACV</a:t>
            </a:r>
            <a:r>
              <a:rPr lang="fr-FR"/>
              <a:t>	: La quantification du système est valide pour une </a:t>
            </a:r>
            <a:r>
              <a:rPr lang="fr-FR" i="1">
                <a:solidFill>
                  <a:srgbClr val="FF0000"/>
                </a:solidFill>
              </a:rPr>
              <a:t>certaine période de temps </a:t>
            </a:r>
            <a:r>
              <a:rPr lang="fr-FR"/>
              <a:t>(intervalle de mesure).</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Tous les processus du système doivent être </a:t>
            </a:r>
            <a:r>
              <a:rPr lang="fr-FR" i="1">
                <a:solidFill>
                  <a:srgbClr val="FF0000"/>
                </a:solidFill>
              </a:rPr>
              <a:t>en équilibre</a:t>
            </a:r>
            <a:r>
              <a:rPr lang="fr-FR"/>
              <a:t> (conservation des flux).</a:t>
            </a:r>
            <a:endParaRPr/>
          </a:p>
          <a:p>
            <a:pPr>
              <a:tabLst>
                <a:tab pos="358775" algn="l"/>
              </a:tabLst>
              <a:defRPr/>
            </a:pPr>
            <a:endParaRPr lang="fr-FR"/>
          </a:p>
          <a:p>
            <a:pPr>
              <a:tabLst>
                <a:tab pos="358775" algn="l"/>
              </a:tabLst>
              <a:defRPr/>
            </a:pPr>
            <a:r>
              <a:rPr lang="fr-FR"/>
              <a:t>Selon nous, 2 points de vue ≠ :</a:t>
            </a:r>
            <a:endParaRPr/>
          </a:p>
          <a:p>
            <a:pPr lvl="1">
              <a:tabLst>
                <a:tab pos="1076325" algn="l"/>
                <a:tab pos="1703388" algn="l"/>
                <a:tab pos="4395788" algn="l"/>
                <a:tab pos="5383213" algn="l"/>
              </a:tabLst>
              <a:defRPr/>
            </a:pPr>
            <a:r>
              <a:rPr lang="fr-FR">
                <a:solidFill>
                  <a:srgbClr val="00B050"/>
                </a:solidFill>
              </a:rPr>
              <a:t>ACV</a:t>
            </a:r>
            <a:r>
              <a:rPr lang="fr-FR"/>
              <a:t> :	</a:t>
            </a:r>
            <a:r>
              <a:rPr lang="fr-FR">
                <a:solidFill>
                  <a:srgbClr val="00B050"/>
                </a:solidFill>
              </a:rPr>
              <a:t>Produit</a:t>
            </a:r>
            <a:r>
              <a:rPr lang="fr-FR"/>
              <a:t>	(quantités par unité fonctionnelle,	p.e. </a:t>
            </a:r>
            <a:r>
              <a:rPr lang="fr-FR">
                <a:solidFill>
                  <a:srgbClr val="00B050"/>
                </a:solidFill>
              </a:rPr>
              <a:t>k</a:t>
            </a:r>
            <a:r>
              <a:rPr lang="fr-FR" baseline="-25000">
                <a:solidFill>
                  <a:srgbClr val="00B050"/>
                </a:solidFill>
              </a:rPr>
              <a:t>CO2</a:t>
            </a:r>
            <a:r>
              <a:rPr lang="fr-FR"/>
              <a:t>)	Multiflux</a:t>
            </a:r>
          </a:p>
          <a:p>
            <a:pPr lvl="1">
              <a:tabLst>
                <a:tab pos="1076325" algn="l"/>
                <a:tab pos="1703388" algn="l"/>
                <a:tab pos="4395788" algn="l"/>
                <a:tab pos="5383213" algn="l"/>
              </a:tabLst>
              <a:defRPr/>
            </a:pPr>
            <a:r>
              <a:rPr lang="fr-FR">
                <a:solidFill>
                  <a:srgbClr val="0070C0"/>
                </a:solidFill>
              </a:rPr>
              <a:t>MFA </a:t>
            </a:r>
            <a:r>
              <a:rPr lang="fr-FR"/>
              <a:t>:	</a:t>
            </a:r>
            <a:r>
              <a:rPr lang="fr-FR">
                <a:solidFill>
                  <a:srgbClr val="0070C0"/>
                </a:solidFill>
              </a:rPr>
              <a:t>Système</a:t>
            </a:r>
            <a:r>
              <a:rPr lang="fr-FR"/>
              <a:t>	(quantités par unité de temps, car flux,	p.e. </a:t>
            </a:r>
            <a:r>
              <a:rPr lang="fr-FR">
                <a:solidFill>
                  <a:srgbClr val="0070C0"/>
                </a:solidFill>
              </a:rPr>
              <a:t>k</a:t>
            </a:r>
            <a:r>
              <a:rPr lang="fr-FR" baseline="-25000">
                <a:solidFill>
                  <a:srgbClr val="0070C0"/>
                </a:solidFill>
              </a:rPr>
              <a:t>CO2</a:t>
            </a:r>
            <a:r>
              <a:rPr lang="fr-FR">
                <a:solidFill>
                  <a:srgbClr val="0070C0"/>
                </a:solidFill>
              </a:rPr>
              <a:t>/an</a:t>
            </a:r>
            <a:r>
              <a:rPr lang="fr-FR"/>
              <a:t>)	Multiflux (sauf durant cette séance)</a:t>
            </a:r>
            <a:endParaRPr/>
          </a:p>
          <a:p>
            <a:pPr marL="0" indent="0">
              <a:buNone/>
              <a:tabLst>
                <a:tab pos="358775" algn="l"/>
              </a:tabLst>
              <a:defRPr/>
            </a:pPr>
            <a:endParaRPr lang="fr-FR"/>
          </a:p>
          <a:p>
            <a:pPr>
              <a:tabLst>
                <a:tab pos="358775" algn="l"/>
                <a:tab pos="2419350" algn="l"/>
              </a:tabLst>
              <a:defRPr/>
            </a:pPr>
            <a:r>
              <a:rPr lang="fr-FR"/>
              <a:t>Le logiciel GaBi de	sait faire </a:t>
            </a:r>
            <a:r>
              <a:rPr lang="fr-FR">
                <a:solidFill>
                  <a:srgbClr val="00B050"/>
                </a:solidFill>
              </a:rPr>
              <a:t>ACV </a:t>
            </a:r>
            <a:r>
              <a:rPr lang="fr-FR"/>
              <a:t>et </a:t>
            </a:r>
            <a:r>
              <a:rPr lang="fr-FR">
                <a:solidFill>
                  <a:srgbClr val="0070C0"/>
                </a:solidFill>
              </a:rPr>
              <a:t>MFA</a:t>
            </a:r>
            <a:r>
              <a:rPr lang="fr-FR"/>
              <a:t>.</a:t>
            </a:r>
            <a:endParaRPr i="1">
              <a:solidFill>
                <a:srgbClr val="FF0000"/>
              </a:solidFill>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5</a:t>
            </a:fld>
            <a:endParaRPr lang="fr-FR"/>
          </a:p>
        </p:txBody>
      </p:sp>
      <p:sp>
        <p:nvSpPr>
          <p:cNvPr id="6" name="Title 3"/>
          <p:cNvSpPr>
            <a:spLocks noGrp="1"/>
          </p:cNvSpPr>
          <p:nvPr>
            <p:ph type="title"/>
          </p:nvPr>
        </p:nvSpPr>
        <p:spPr bwMode="auto"/>
        <p:txBody>
          <a:bodyPr/>
          <a:lstStyle/>
          <a:p>
            <a:pPr>
              <a:defRPr/>
            </a:pPr>
            <a:r>
              <a:rPr lang="fr-FR"/>
              <a:t>Différences entre MFA et ACV</a:t>
            </a:r>
          </a:p>
        </p:txBody>
      </p:sp>
      <p:sp>
        <p:nvSpPr>
          <p:cNvPr id="7"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pic>
        <p:nvPicPr>
          <p:cNvPr id="2052" name="Picture 4" descr="Sphera Logo"/>
          <p:cNvPicPr>
            <a:picLocks noChangeAspect="1" noChangeArrowheads="1"/>
          </p:cNvPicPr>
          <p:nvPr/>
        </p:nvPicPr>
        <p:blipFill>
          <a:blip r:embed="rId4"/>
          <a:stretch/>
        </p:blipFill>
        <p:spPr bwMode="auto">
          <a:xfrm>
            <a:off x="2123728" y="2693644"/>
            <a:ext cx="792087" cy="1934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pPr>
                <a:defRPr/>
              </a:pPr>
              <a:t>6</a:t>
            </a:fld>
            <a:endParaRPr lang="fr-FR"/>
          </a:p>
        </p:txBody>
      </p:sp>
      <p:sp>
        <p:nvSpPr>
          <p:cNvPr id="5" name="Title 3"/>
          <p:cNvSpPr>
            <a:spLocks noGrp="1"/>
          </p:cNvSpPr>
          <p:nvPr>
            <p:ph type="title"/>
          </p:nvPr>
        </p:nvSpPr>
        <p:spPr bwMode="auto"/>
        <p:txBody>
          <a:bodyPr/>
          <a:lstStyle/>
          <a:p>
            <a:pPr>
              <a:defRPr/>
            </a:pPr>
            <a:r>
              <a:rPr lang="fr-FR"/>
              <a:t>Structure d’une MFA</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36609"/>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11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08555"/>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07653"/>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555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2708"/>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0229"/>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1578"/>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58773"/>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56294"/>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48090"/>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48090"/>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48090"/>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099195"/>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2490"/>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1618"/>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6946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47"/>
          <p:cNvSpPr/>
          <p:nvPr/>
        </p:nvSpPr>
        <p:spPr bwMode="auto">
          <a:xfrm>
            <a:off x="4878589" y="452689"/>
            <a:ext cx="1021078" cy="166730"/>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5" name="ZoneTexte 48"/>
          <p:cNvSpPr/>
          <p:nvPr/>
        </p:nvSpPr>
        <p:spPr bwMode="auto">
          <a:xfrm>
            <a:off x="5892995" y="372601"/>
            <a:ext cx="3251005" cy="830997"/>
          </a:xfrm>
          <a:prstGeom prst="rect">
            <a:avLst/>
          </a:prstGeom>
          <a:noFill/>
        </p:spPr>
        <p:txBody>
          <a:bodyPr wrap="square" rtlCol="0">
            <a:spAutoFit/>
          </a:bodyPr>
          <a:lstStyle/>
          <a:p>
            <a:pPr>
              <a:defRPr/>
            </a:pPr>
            <a:r>
              <a:rPr lang="fr-FR" sz="1200" b="1"/>
              <a:t>Frontière du système</a:t>
            </a:r>
            <a:br>
              <a:rPr lang="fr-FR" sz="1200" b="1"/>
            </a:br>
            <a:r>
              <a:rPr lang="fr-FR" sz="1200"/>
              <a:t>Montre quels processus appartiennent au système étudié. Le système doit être précisé dans l’espace et le temps.</a:t>
            </a:r>
            <a:endParaRPr lang="fr-FR" sz="1200" b="1"/>
          </a:p>
        </p:txBody>
      </p:sp>
      <p:cxnSp>
        <p:nvCxnSpPr>
          <p:cNvPr id="26" name="Connecteur droit avec flèche 51"/>
          <p:cNvCxnSpPr>
            <a:cxnSpLocks/>
          </p:cNvCxnSpPr>
          <p:nvPr/>
        </p:nvCxnSpPr>
        <p:spPr bwMode="auto">
          <a:xfrm>
            <a:off x="4878589" y="1434214"/>
            <a:ext cx="102107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52"/>
          <p:cNvSpPr/>
          <p:nvPr/>
        </p:nvSpPr>
        <p:spPr bwMode="auto">
          <a:xfrm>
            <a:off x="5892994" y="1277347"/>
            <a:ext cx="2927478" cy="646331"/>
          </a:xfrm>
          <a:prstGeom prst="rect">
            <a:avLst/>
          </a:prstGeom>
          <a:noFill/>
        </p:spPr>
        <p:txBody>
          <a:bodyPr wrap="square" rtlCol="0">
            <a:spAutoFit/>
          </a:bodyPr>
          <a:lstStyle/>
          <a:p>
            <a:pPr>
              <a:defRPr/>
            </a:pPr>
            <a:r>
              <a:rPr lang="fr-FR" sz="1200" b="1"/>
              <a:t>Flux</a:t>
            </a:r>
            <a:br>
              <a:rPr lang="fr-FR" sz="1200" b="1"/>
            </a:br>
            <a:r>
              <a:rPr lang="fr-FR" sz="1200"/>
              <a:t>Transport de produits matériels ou d’énergie à travers le système.</a:t>
            </a:r>
            <a:endParaRPr lang="fr-FR" sz="1200" b="1"/>
          </a:p>
        </p:txBody>
      </p:sp>
      <p:sp>
        <p:nvSpPr>
          <p:cNvPr id="29" name="Rectangle 57"/>
          <p:cNvSpPr/>
          <p:nvPr/>
        </p:nvSpPr>
        <p:spPr bwMode="auto">
          <a:xfrm>
            <a:off x="4878589" y="204964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30" name="Rectangle 58"/>
          <p:cNvSpPr/>
          <p:nvPr/>
        </p:nvSpPr>
        <p:spPr bwMode="auto">
          <a:xfrm>
            <a:off x="5065128" y="250683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1" name="Connecteur droit avec flèche 59"/>
          <p:cNvCxnSpPr>
            <a:cxnSpLocks/>
          </p:cNvCxnSpPr>
          <p:nvPr/>
        </p:nvCxnSpPr>
        <p:spPr bwMode="auto">
          <a:xfrm>
            <a:off x="5616641" y="230435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62"/>
          <p:cNvSpPr/>
          <p:nvPr/>
        </p:nvSpPr>
        <p:spPr bwMode="auto">
          <a:xfrm>
            <a:off x="5892994" y="1969552"/>
            <a:ext cx="3143502" cy="1754326"/>
          </a:xfrm>
          <a:prstGeom prst="rect">
            <a:avLst/>
          </a:prstGeom>
          <a:noFill/>
        </p:spPr>
        <p:txBody>
          <a:bodyPr wrap="square" rtlCol="0">
            <a:spAutoFit/>
          </a:bodyPr>
          <a:lstStyle/>
          <a:p>
            <a:pPr>
              <a:defRPr/>
            </a:pPr>
            <a:r>
              <a:rPr lang="fr-FR" sz="1200" b="1"/>
              <a:t>Processus avec nombre, stock interne</a:t>
            </a:r>
            <a:br>
              <a:rPr lang="fr-FR" sz="1200" b="1"/>
            </a:br>
            <a:r>
              <a:rPr lang="fr-FR" sz="1200" b="1"/>
              <a:t>et changement du stock</a:t>
            </a:r>
            <a:endParaRPr sz="2800"/>
          </a:p>
          <a:p>
            <a:pPr>
              <a:defRPr/>
            </a:pPr>
            <a:r>
              <a:rPr lang="fr-FR" sz="1200"/>
              <a:t>Elément d’un système dans lequel la matière ou l’énergie</a:t>
            </a:r>
            <a:br>
              <a:rPr lang="fr-FR" sz="1200"/>
            </a:br>
            <a:r>
              <a:rPr lang="fr-FR" sz="1200"/>
              <a:t>est transformée, stockée ou distribuée.</a:t>
            </a:r>
            <a:br>
              <a:rPr lang="fr-FR" sz="1200"/>
            </a:br>
            <a:r>
              <a:rPr lang="fr-FR" sz="1200"/>
              <a:t>Un flux connecte toujours soit deux processus, soit un processus à l’environnement. Il est mesuré sur un intervalle de temps [t</a:t>
            </a:r>
            <a:r>
              <a:rPr lang="fr-FR" sz="1200" baseline="-25000"/>
              <a:t>1</a:t>
            </a:r>
            <a:r>
              <a:rPr lang="fr-FR" sz="1200"/>
              <a:t>, t</a:t>
            </a:r>
            <a:r>
              <a:rPr lang="fr-FR" sz="1200" baseline="-25000"/>
              <a:t>2</a:t>
            </a:r>
            <a:r>
              <a:rPr lang="fr-FR" sz="1200"/>
              <a:t>].</a:t>
            </a:r>
            <a:endParaRPr sz="2800"/>
          </a:p>
          <a:p>
            <a:pPr>
              <a:defRPr/>
            </a:pPr>
            <a:r>
              <a:rPr lang="fr-FR" sz="1200" i="1">
                <a:solidFill>
                  <a:srgbClr val="FF0000"/>
                </a:solidFill>
              </a:rPr>
              <a:t>0 (zéro) représente l’extérieur du système.</a:t>
            </a:r>
            <a:endParaRPr/>
          </a:p>
        </p:txBody>
      </p:sp>
      <p:sp>
        <p:nvSpPr>
          <p:cNvPr id="34" name="Rectangle 63"/>
          <p:cNvSpPr/>
          <p:nvPr/>
        </p:nvSpPr>
        <p:spPr bwMode="auto">
          <a:xfrm>
            <a:off x="5065128" y="4080194"/>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5" name="Connecteur droit avec flèche 64"/>
          <p:cNvCxnSpPr>
            <a:cxnSpLocks/>
          </p:cNvCxnSpPr>
          <p:nvPr/>
        </p:nvCxnSpPr>
        <p:spPr bwMode="auto">
          <a:xfrm>
            <a:off x="5616641" y="3877715"/>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ZoneTexte 65"/>
          <p:cNvSpPr/>
          <p:nvPr/>
        </p:nvSpPr>
        <p:spPr bwMode="auto">
          <a:xfrm>
            <a:off x="5892994" y="3797627"/>
            <a:ext cx="3058851" cy="646331"/>
          </a:xfrm>
          <a:prstGeom prst="rect">
            <a:avLst/>
          </a:prstGeom>
          <a:noFill/>
        </p:spPr>
        <p:txBody>
          <a:bodyPr wrap="none" rtlCol="0">
            <a:spAutoFit/>
          </a:bodyPr>
          <a:lstStyle/>
          <a:p>
            <a:pPr>
              <a:defRPr/>
            </a:pPr>
            <a:r>
              <a:rPr lang="fr-FR" sz="1200" b="1"/>
              <a:t>Stock</a:t>
            </a:r>
            <a:br>
              <a:rPr lang="fr-FR" sz="1200" b="1"/>
            </a:br>
            <a:r>
              <a:rPr lang="fr-FR" sz="1200"/>
              <a:t>Entreposage de matière, produits ou énergie. </a:t>
            </a:r>
            <a:br>
              <a:rPr lang="fr-FR" sz="1200"/>
            </a:br>
            <a:r>
              <a:rPr lang="fr-FR" sz="1200"/>
              <a:t>Il est mesuré à une date t précise.</a:t>
            </a:r>
            <a:endParaRPr lang="fr-FR" sz="1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pPr>
                <a:defRPr/>
              </a:pPr>
              <a:t>7</a:t>
            </a:fld>
            <a:endParaRPr lang="fr-FR"/>
          </a:p>
        </p:txBody>
      </p:sp>
      <p:sp>
        <p:nvSpPr>
          <p:cNvPr id="5" name="Title 3"/>
          <p:cNvSpPr>
            <a:spLocks noGrp="1"/>
          </p:cNvSpPr>
          <p:nvPr>
            <p:ph type="title"/>
          </p:nvPr>
        </p:nvSpPr>
        <p:spPr bwMode="auto"/>
        <p:txBody>
          <a:bodyPr/>
          <a:lstStyle/>
          <a:p>
            <a:pPr>
              <a:defRPr/>
            </a:pPr>
            <a:r>
              <a:rPr lang="fr-FR"/>
              <a:t>Variables et paramètres du système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779662"/>
            <a:ext cx="4165959" cy="2062103"/>
          </a:xfrm>
          <a:prstGeom prst="rect">
            <a:avLst/>
          </a:prstGeom>
          <a:noFill/>
        </p:spPr>
        <p:txBody>
          <a:bodyPr wrap="square" rtlCol="0">
            <a:spAutoFit/>
          </a:bodyPr>
          <a:lstStyle/>
          <a:p>
            <a:pPr>
              <a:defRPr/>
            </a:pPr>
            <a:r>
              <a:rPr lang="fr-FR" sz="1200" b="1"/>
              <a:t>Variables du système </a:t>
            </a:r>
            <a:r>
              <a:rPr lang="fr-FR" sz="1200"/>
              <a:t>= stocks + variations de stocks + flux</a:t>
            </a:r>
            <a:endParaRPr sz="1200"/>
          </a:p>
          <a:p>
            <a:pPr marL="171450" indent="-171450">
              <a:buFont typeface="Arial"/>
              <a:buChar char="•"/>
              <a:defRPr/>
            </a:pPr>
            <a:r>
              <a:rPr lang="fr-FR" sz="1200"/>
              <a:t>stocks : S</a:t>
            </a:r>
            <a:r>
              <a:rPr lang="fr-FR" sz="1200" baseline="-25000"/>
              <a:t>1</a:t>
            </a:r>
            <a:r>
              <a:rPr lang="fr-FR" sz="1200"/>
              <a:t>, S</a:t>
            </a:r>
            <a:r>
              <a:rPr lang="fr-FR" sz="1200" baseline="-25000"/>
              <a:t>3</a:t>
            </a:r>
            <a:endParaRPr sz="1200"/>
          </a:p>
          <a:p>
            <a:pPr marL="171450" indent="-171450">
              <a:buFont typeface="Arial"/>
              <a:buChar char="•"/>
              <a:defRPr/>
            </a:pPr>
            <a:r>
              <a:rPr lang="fr-FR" sz="1200"/>
              <a:t>variation des stocks (</a:t>
            </a:r>
            <a:r>
              <a:rPr lang="fr-FR" sz="1200" i="1">
                <a:solidFill>
                  <a:srgbClr val="FF0000"/>
                </a:solidFill>
              </a:rPr>
              <a:t>ajout net</a:t>
            </a:r>
            <a:r>
              <a:rPr lang="fr-FR" sz="1200"/>
              <a:t> aux stocks)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marL="171450" indent="-171450">
              <a:buFont typeface="Arial"/>
              <a:buChar char="•"/>
              <a:defRPr/>
            </a:pPr>
            <a:r>
              <a:rPr lang="fr-FR" sz="1200">
                <a:latin typeface="Times New Roman"/>
                <a:cs typeface="Times New Roman"/>
              </a:rPr>
              <a:t>flux : F</a:t>
            </a:r>
            <a:r>
              <a:rPr lang="fr-FR" sz="1200" baseline="-25000">
                <a:latin typeface="Times New Roman"/>
                <a:cs typeface="Times New Roman"/>
              </a:rPr>
              <a:t>01</a:t>
            </a:r>
            <a:r>
              <a:rPr lang="fr-FR" sz="1200">
                <a:latin typeface="Times New Roman"/>
                <a:cs typeface="Times New Roman"/>
              </a:rPr>
              <a:t>, F</a:t>
            </a:r>
            <a:r>
              <a:rPr lang="fr-FR" sz="1200" baseline="-25000">
                <a:latin typeface="Times New Roman"/>
                <a:cs typeface="Times New Roman"/>
              </a:rPr>
              <a:t>12</a:t>
            </a:r>
            <a:r>
              <a:rPr lang="fr-FR" sz="1200">
                <a:latin typeface="Times New Roman"/>
                <a:cs typeface="Times New Roman"/>
              </a:rPr>
              <a:t>, F</a:t>
            </a:r>
            <a:r>
              <a:rPr lang="fr-FR" sz="1200" baseline="-25000">
                <a:latin typeface="Times New Roman"/>
                <a:cs typeface="Times New Roman"/>
              </a:rPr>
              <a:t>20</a:t>
            </a:r>
            <a:r>
              <a:rPr lang="fr-FR" sz="1200">
                <a:latin typeface="Times New Roman"/>
                <a:cs typeface="Times New Roman"/>
              </a:rPr>
              <a:t>, F</a:t>
            </a:r>
            <a:r>
              <a:rPr lang="fr-FR" sz="1200" baseline="-25000">
                <a:latin typeface="Times New Roman"/>
                <a:cs typeface="Times New Roman"/>
              </a:rPr>
              <a:t>23</a:t>
            </a:r>
            <a:r>
              <a:rPr lang="fr-FR" sz="1200">
                <a:latin typeface="Times New Roman"/>
                <a:cs typeface="Times New Roman"/>
              </a:rPr>
              <a:t>, F</a:t>
            </a:r>
            <a:r>
              <a:rPr lang="fr-FR" sz="1200" baseline="-25000">
                <a:latin typeface="Times New Roman"/>
                <a:cs typeface="Times New Roman"/>
              </a:rPr>
              <a:t>31</a:t>
            </a:r>
            <a:r>
              <a:rPr lang="fr-FR" sz="1200">
                <a:latin typeface="Times New Roman"/>
                <a:cs typeface="Times New Roman"/>
              </a:rPr>
              <a:t>, F</a:t>
            </a:r>
            <a:r>
              <a:rPr lang="fr-FR" sz="1200" baseline="-25000">
                <a:latin typeface="Times New Roman"/>
                <a:cs typeface="Times New Roman"/>
              </a:rPr>
              <a:t>30 </a:t>
            </a:r>
            <a:r>
              <a:rPr lang="fr-FR" sz="1200">
                <a:latin typeface="Times New Roman"/>
                <a:cs typeface="Times New Roman"/>
              </a:rPr>
              <a:t> où le processus 0 est l’extérieur du système</a:t>
            </a:r>
            <a:endParaRPr sz="1200"/>
          </a:p>
          <a:p>
            <a:pPr>
              <a:defRPr/>
            </a:pPr>
            <a:endParaRPr lang="fr-FR" sz="1200" b="1" baseline="-25000">
              <a:latin typeface="Times New Roman"/>
              <a:cs typeface="Times New Roman"/>
            </a:endParaRPr>
          </a:p>
          <a:p>
            <a:pPr>
              <a:defRPr/>
            </a:pPr>
            <a:r>
              <a:rPr lang="fr-FR" sz="1200" b="1"/>
              <a:t>Paramètre</a:t>
            </a:r>
            <a:r>
              <a:rPr lang="fr-FR" sz="1200"/>
              <a:t> = valeur additionnelle qui couple différentes variables par des équations, p.e. :</a:t>
            </a:r>
            <a:endParaRPr sz="1200"/>
          </a:p>
          <a:p>
            <a:pPr marL="171450" indent="-171450">
              <a:buFont typeface="Arial"/>
              <a:buChar char="•"/>
              <a:tabLst>
                <a:tab pos="268288" algn="l"/>
              </a:tabLst>
              <a:defRPr/>
            </a:pPr>
            <a:r>
              <a:rPr lang="fr-FR" sz="1200"/>
              <a:t>F</a:t>
            </a:r>
            <a:r>
              <a:rPr lang="fr-FR" sz="1200" baseline="-25000"/>
              <a:t>23</a:t>
            </a:r>
            <a:r>
              <a:rPr lang="fr-FR" sz="1200"/>
              <a:t>	= k.F</a:t>
            </a:r>
            <a:r>
              <a:rPr lang="fr-FR" sz="1200" baseline="-25000"/>
              <a:t>12</a:t>
            </a:r>
            <a:r>
              <a:rPr lang="fr-FR" sz="1200"/>
              <a:t> (par ex., k est le taux de non-qualité)</a:t>
            </a:r>
            <a:endParaRPr lang="fr-FR" sz="1200" baseline="-250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 0.15.F</a:t>
            </a:r>
            <a:r>
              <a:rPr lang="fr-FR" sz="1200" baseline="-25000">
                <a:latin typeface="Times New Roman"/>
                <a:cs typeface="Times New Roman"/>
              </a:rPr>
              <a:t>12</a:t>
            </a:r>
            <a:endParaRPr sz="12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r>
              <a:rPr lang="fr-FR" sz="1200">
                <a:latin typeface="Times New Roman"/>
                <a:cs typeface="Times New Roman"/>
              </a:rPr>
              <a:t>	= 0</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pPr>
                <a:defRPr/>
              </a:pPr>
              <a:t>8</a:t>
            </a:fld>
            <a:endParaRPr lang="fr-FR"/>
          </a:p>
        </p:txBody>
      </p:sp>
      <p:sp>
        <p:nvSpPr>
          <p:cNvPr id="5" name="Title 3"/>
          <p:cNvSpPr>
            <a:spLocks noGrp="1"/>
          </p:cNvSpPr>
          <p:nvPr>
            <p:ph type="title"/>
          </p:nvPr>
        </p:nvSpPr>
        <p:spPr bwMode="auto"/>
        <p:txBody>
          <a:bodyPr/>
          <a:lstStyle/>
          <a:p>
            <a:pPr>
              <a:defRPr/>
            </a:pPr>
            <a:r>
              <a:rPr lang="fr-FR"/>
              <a:t>Exemple de MFA correctement définie mais non quantifiée</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2267744" y="1224006"/>
            <a:ext cx="4562937"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4174925"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 </a:t>
            </a:r>
            <a:r>
              <a:rPr lang="fr-FR" sz="1050">
                <a:solidFill>
                  <a:schemeClr val="tx1"/>
                </a:solidFill>
              </a:rPr>
              <a:t>Production</a:t>
            </a:r>
            <a:endParaRPr lang="fr-FR">
              <a:solidFill>
                <a:schemeClr val="tx1"/>
              </a:solidFill>
            </a:endParaRPr>
          </a:p>
        </p:txBody>
      </p:sp>
      <p:cxnSp>
        <p:nvCxnSpPr>
          <p:cNvPr id="9" name="Connecteur droit avec flèche 13"/>
          <p:cNvCxnSpPr>
            <a:cxnSpLocks/>
          </p:cNvCxnSpPr>
          <p:nvPr/>
        </p:nvCxnSpPr>
        <p:spPr bwMode="auto">
          <a:xfrm>
            <a:off x="2013021" y="1455402"/>
            <a:ext cx="216190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2169789" y="995051"/>
            <a:ext cx="2531462" cy="246221"/>
          </a:xfrm>
          <a:prstGeom prst="rect">
            <a:avLst/>
          </a:prstGeom>
          <a:noFill/>
          <a:effectLst/>
        </p:spPr>
        <p:txBody>
          <a:bodyPr wrap="none" rtlCol="0">
            <a:spAutoFit/>
          </a:bodyPr>
          <a:lstStyle/>
          <a:p>
            <a:pPr>
              <a:defRPr/>
            </a:pPr>
            <a:r>
              <a:rPr lang="fr-FR" sz="1000"/>
              <a:t>Frontière du système : cadmium, EU28, 2014</a:t>
            </a:r>
            <a:endParaRPr/>
          </a:p>
        </p:txBody>
      </p:sp>
      <p:sp>
        <p:nvSpPr>
          <p:cNvPr id="11" name="Rectangle 11"/>
          <p:cNvSpPr/>
          <p:nvPr/>
        </p:nvSpPr>
        <p:spPr bwMode="auto">
          <a:xfrm>
            <a:off x="4174925"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176213" indent="-176213">
              <a:defRPr/>
            </a:pPr>
            <a:r>
              <a:rPr lang="fr-FR">
                <a:solidFill>
                  <a:schemeClr val="tx1"/>
                </a:solidFill>
              </a:rPr>
              <a:t> 4 </a:t>
            </a:r>
            <a:r>
              <a:rPr lang="fr-FR" sz="1050">
                <a:solidFill>
                  <a:schemeClr val="tx1"/>
                </a:solidFill>
              </a:rPr>
              <a:t>Gestion des déchets</a:t>
            </a:r>
            <a:endParaRPr/>
          </a:p>
        </p:txBody>
      </p:sp>
      <p:sp>
        <p:nvSpPr>
          <p:cNvPr id="12" name="Rectangle 12"/>
          <p:cNvSpPr/>
          <p:nvPr/>
        </p:nvSpPr>
        <p:spPr bwMode="auto">
          <a:xfrm>
            <a:off x="436146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4912977"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24"/>
          <p:cNvSpPr/>
          <p:nvPr/>
        </p:nvSpPr>
        <p:spPr bwMode="auto">
          <a:xfrm>
            <a:off x="2476753" y="178897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 </a:t>
            </a:r>
            <a:r>
              <a:rPr lang="fr-FR" sz="1050">
                <a:solidFill>
                  <a:schemeClr val="tx1"/>
                </a:solidFill>
              </a:rPr>
              <a:t>Mine</a:t>
            </a:r>
            <a:endParaRPr lang="fr-FR">
              <a:solidFill>
                <a:schemeClr val="tx1"/>
              </a:solidFill>
            </a:endParaRPr>
          </a:p>
        </p:txBody>
      </p:sp>
      <p:sp>
        <p:nvSpPr>
          <p:cNvPr id="16" name="Rectangle 25"/>
          <p:cNvSpPr/>
          <p:nvPr/>
        </p:nvSpPr>
        <p:spPr bwMode="auto">
          <a:xfrm>
            <a:off x="2663292" y="224617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7" name="Connecteur droit avec flèche 26"/>
          <p:cNvCxnSpPr>
            <a:cxnSpLocks/>
          </p:cNvCxnSpPr>
          <p:nvPr/>
        </p:nvCxnSpPr>
        <p:spPr bwMode="auto">
          <a:xfrm>
            <a:off x="3214805" y="204369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28"/>
          <p:cNvCxnSpPr>
            <a:cxnSpLocks/>
          </p:cNvCxnSpPr>
          <p:nvPr/>
        </p:nvCxnSpPr>
        <p:spPr bwMode="auto">
          <a:xfrm>
            <a:off x="2987292" y="1635487"/>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0"/>
          <p:cNvCxnSpPr>
            <a:cxnSpLocks/>
          </p:cNvCxnSpPr>
          <p:nvPr/>
        </p:nvCxnSpPr>
        <p:spPr bwMode="auto">
          <a:xfrm>
            <a:off x="5196004" y="16354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3"/>
          <p:cNvCxnSpPr>
            <a:cxnSpLocks/>
          </p:cNvCxnSpPr>
          <p:nvPr/>
        </p:nvCxnSpPr>
        <p:spPr bwMode="auto">
          <a:xfrm>
            <a:off x="2987292" y="1635487"/>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7"/>
          <p:cNvCxnSpPr>
            <a:cxnSpLocks/>
          </p:cNvCxnSpPr>
          <p:nvPr/>
        </p:nvCxnSpPr>
        <p:spPr bwMode="auto">
          <a:xfrm flipV="1">
            <a:off x="2987292" y="2386592"/>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39"/>
          <p:cNvCxnSpPr>
            <a:cxnSpLocks/>
            <a:stCxn id="11" idx="1"/>
          </p:cNvCxnSpPr>
          <p:nvPr/>
        </p:nvCxnSpPr>
        <p:spPr bwMode="auto">
          <a:xfrm flipH="1">
            <a:off x="2987293" y="2549887"/>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3"/>
          <p:cNvCxnSpPr>
            <a:cxnSpLocks/>
          </p:cNvCxnSpPr>
          <p:nvPr/>
        </p:nvCxnSpPr>
        <p:spPr bwMode="auto">
          <a:xfrm flipV="1">
            <a:off x="4685463"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46"/>
          <p:cNvCxnSpPr>
            <a:cxnSpLocks/>
          </p:cNvCxnSpPr>
          <p:nvPr/>
        </p:nvCxnSpPr>
        <p:spPr bwMode="auto">
          <a:xfrm>
            <a:off x="4685463" y="285686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36"/>
          <p:cNvSpPr/>
          <p:nvPr/>
        </p:nvSpPr>
        <p:spPr bwMode="auto">
          <a:xfrm>
            <a:off x="5653184"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 </a:t>
            </a:r>
            <a:r>
              <a:rPr lang="fr-FR" sz="1050">
                <a:solidFill>
                  <a:schemeClr val="tx1"/>
                </a:solidFill>
              </a:rPr>
              <a:t>Utilisation</a:t>
            </a:r>
            <a:endParaRPr lang="fr-FR">
              <a:solidFill>
                <a:schemeClr val="tx1"/>
              </a:solidFill>
            </a:endParaRPr>
          </a:p>
        </p:txBody>
      </p:sp>
      <p:sp>
        <p:nvSpPr>
          <p:cNvPr id="27" name="Rectangle 38"/>
          <p:cNvSpPr/>
          <p:nvPr/>
        </p:nvSpPr>
        <p:spPr bwMode="auto">
          <a:xfrm>
            <a:off x="5839723" y="17857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8" name="Connecteur droit avec flèche 40"/>
          <p:cNvCxnSpPr>
            <a:cxnSpLocks/>
          </p:cNvCxnSpPr>
          <p:nvPr/>
        </p:nvCxnSpPr>
        <p:spPr bwMode="auto">
          <a:xfrm>
            <a:off x="6391236" y="15832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42"/>
          <p:cNvSpPr/>
          <p:nvPr/>
        </p:nvSpPr>
        <p:spPr bwMode="auto">
          <a:xfrm>
            <a:off x="5653184"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5</a:t>
            </a:r>
            <a:r>
              <a:rPr lang="fr-FR" sz="1050">
                <a:solidFill>
                  <a:schemeClr val="tx1"/>
                </a:solidFill>
              </a:rPr>
              <a:t> Stock obsolète</a:t>
            </a:r>
            <a:endParaRPr/>
          </a:p>
        </p:txBody>
      </p:sp>
      <p:sp>
        <p:nvSpPr>
          <p:cNvPr id="31" name="Rectangle 44"/>
          <p:cNvSpPr/>
          <p:nvPr/>
        </p:nvSpPr>
        <p:spPr bwMode="auto">
          <a:xfrm>
            <a:off x="583972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2" name="Connecteur droit avec flèche 45"/>
          <p:cNvCxnSpPr>
            <a:cxnSpLocks/>
          </p:cNvCxnSpPr>
          <p:nvPr/>
        </p:nvCxnSpPr>
        <p:spPr bwMode="auto">
          <a:xfrm>
            <a:off x="6391236"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ZoneTexte 47"/>
          <p:cNvSpPr/>
          <p:nvPr/>
        </p:nvSpPr>
        <p:spPr bwMode="auto">
          <a:xfrm>
            <a:off x="2445417" y="2128594"/>
            <a:ext cx="292068" cy="253916"/>
          </a:xfrm>
          <a:prstGeom prst="rect">
            <a:avLst/>
          </a:prstGeom>
          <a:noFill/>
          <a:effectLst/>
        </p:spPr>
        <p:txBody>
          <a:bodyPr wrap="none" rtlCol="0">
            <a:spAutoFit/>
          </a:bodyPr>
          <a:lstStyle/>
          <a:p>
            <a:pPr>
              <a:defRPr/>
            </a:pPr>
            <a:r>
              <a:rPr lang="fr-FR" sz="1050"/>
              <a:t>S</a:t>
            </a:r>
            <a:r>
              <a:rPr lang="fr-FR" sz="1050" baseline="-25000"/>
              <a:t>1</a:t>
            </a:r>
            <a:endParaRPr/>
          </a:p>
        </p:txBody>
      </p:sp>
      <p:sp>
        <p:nvSpPr>
          <p:cNvPr id="34" name="ZoneTexte 49"/>
          <p:cNvSpPr/>
          <p:nvPr/>
        </p:nvSpPr>
        <p:spPr bwMode="auto">
          <a:xfrm>
            <a:off x="3157183" y="196658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5" name="ZoneTexte 51"/>
          <p:cNvSpPr/>
          <p:nvPr/>
        </p:nvSpPr>
        <p:spPr bwMode="auto">
          <a:xfrm>
            <a:off x="3748491" y="1201485"/>
            <a:ext cx="336952" cy="253916"/>
          </a:xfrm>
          <a:prstGeom prst="rect">
            <a:avLst/>
          </a:prstGeom>
          <a:noFill/>
          <a:effectLst/>
        </p:spPr>
        <p:txBody>
          <a:bodyPr wrap="none" rtlCol="0">
            <a:spAutoFit/>
          </a:bodyPr>
          <a:lstStyle/>
          <a:p>
            <a:pPr>
              <a:defRPr/>
            </a:pPr>
            <a:r>
              <a:rPr lang="fr-FR" sz="1050"/>
              <a:t>F</a:t>
            </a:r>
            <a:r>
              <a:rPr lang="fr-FR" sz="1050" baseline="-25000"/>
              <a:t>02</a:t>
            </a:r>
            <a:endParaRPr/>
          </a:p>
        </p:txBody>
      </p:sp>
      <p:sp>
        <p:nvSpPr>
          <p:cNvPr id="36" name="ZoneTexte 52"/>
          <p:cNvSpPr/>
          <p:nvPr/>
        </p:nvSpPr>
        <p:spPr bwMode="auto">
          <a:xfrm>
            <a:off x="3748491" y="1635487"/>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37" name="ZoneTexte 53"/>
          <p:cNvSpPr/>
          <p:nvPr/>
        </p:nvSpPr>
        <p:spPr bwMode="auto">
          <a:xfrm>
            <a:off x="5267845" y="1381571"/>
            <a:ext cx="336952" cy="253916"/>
          </a:xfrm>
          <a:prstGeom prst="rect">
            <a:avLst/>
          </a:prstGeom>
          <a:noFill/>
          <a:effectLst/>
        </p:spPr>
        <p:txBody>
          <a:bodyPr wrap="none" rtlCol="0">
            <a:spAutoFit/>
          </a:bodyPr>
          <a:lstStyle/>
          <a:p>
            <a:pPr>
              <a:defRPr/>
            </a:pPr>
            <a:r>
              <a:rPr lang="fr-FR" sz="1050"/>
              <a:t>F</a:t>
            </a:r>
            <a:r>
              <a:rPr lang="fr-FR" sz="1050" baseline="-25000"/>
              <a:t>23</a:t>
            </a:r>
            <a:endParaRPr/>
          </a:p>
        </p:txBody>
      </p:sp>
      <p:sp>
        <p:nvSpPr>
          <p:cNvPr id="38" name="ZoneTexte 54"/>
          <p:cNvSpPr/>
          <p:nvPr/>
        </p:nvSpPr>
        <p:spPr bwMode="auto">
          <a:xfrm>
            <a:off x="4698784" y="2965022"/>
            <a:ext cx="336952" cy="253916"/>
          </a:xfrm>
          <a:prstGeom prst="rect">
            <a:avLst/>
          </a:prstGeom>
          <a:noFill/>
          <a:effectLst/>
        </p:spPr>
        <p:txBody>
          <a:bodyPr wrap="none" rtlCol="0">
            <a:spAutoFit/>
          </a:bodyPr>
          <a:lstStyle/>
          <a:p>
            <a:pPr>
              <a:defRPr/>
            </a:pPr>
            <a:r>
              <a:rPr lang="fr-FR" sz="1050"/>
              <a:t>F</a:t>
            </a:r>
            <a:r>
              <a:rPr lang="fr-FR" sz="1050" baseline="-25000"/>
              <a:t>40</a:t>
            </a:r>
            <a:endParaRPr/>
          </a:p>
        </p:txBody>
      </p:sp>
      <p:sp>
        <p:nvSpPr>
          <p:cNvPr id="39" name="ZoneTexte 55"/>
          <p:cNvSpPr/>
          <p:nvPr/>
        </p:nvSpPr>
        <p:spPr bwMode="auto">
          <a:xfrm>
            <a:off x="5607467" y="2599276"/>
            <a:ext cx="292068" cy="253916"/>
          </a:xfrm>
          <a:prstGeom prst="rect">
            <a:avLst/>
          </a:prstGeom>
          <a:noFill/>
          <a:effectLst/>
        </p:spPr>
        <p:txBody>
          <a:bodyPr wrap="none" rtlCol="0">
            <a:spAutoFit/>
          </a:bodyPr>
          <a:lstStyle/>
          <a:p>
            <a:pPr>
              <a:defRPr/>
            </a:pPr>
            <a:r>
              <a:rPr lang="fr-FR" sz="1050"/>
              <a:t>S</a:t>
            </a:r>
            <a:r>
              <a:rPr lang="fr-FR" sz="1050" baseline="-25000"/>
              <a:t>5</a:t>
            </a:r>
            <a:endParaRPr/>
          </a:p>
        </p:txBody>
      </p:sp>
      <p:sp>
        <p:nvSpPr>
          <p:cNvPr id="40" name="ZoneTexte 56"/>
          <p:cNvSpPr/>
          <p:nvPr/>
        </p:nvSpPr>
        <p:spPr bwMode="auto">
          <a:xfrm>
            <a:off x="6352050" y="242705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5</a:t>
            </a:r>
            <a:endParaRPr/>
          </a:p>
        </p:txBody>
      </p:sp>
      <p:sp>
        <p:nvSpPr>
          <p:cNvPr id="41" name="ZoneTexte 57"/>
          <p:cNvSpPr/>
          <p:nvPr/>
        </p:nvSpPr>
        <p:spPr bwMode="auto">
          <a:xfrm>
            <a:off x="4135739" y="2592746"/>
            <a:ext cx="292068" cy="253916"/>
          </a:xfrm>
          <a:prstGeom prst="rect">
            <a:avLst/>
          </a:prstGeom>
          <a:noFill/>
          <a:effectLst/>
        </p:spPr>
        <p:txBody>
          <a:bodyPr wrap="none" rtlCol="0">
            <a:spAutoFit/>
          </a:bodyPr>
          <a:lstStyle/>
          <a:p>
            <a:pPr>
              <a:defRPr/>
            </a:pPr>
            <a:r>
              <a:rPr lang="fr-FR" sz="1050"/>
              <a:t>S</a:t>
            </a:r>
            <a:r>
              <a:rPr lang="fr-FR" sz="1050" baseline="-25000"/>
              <a:t>4</a:t>
            </a:r>
            <a:endParaRPr/>
          </a:p>
        </p:txBody>
      </p:sp>
      <p:sp>
        <p:nvSpPr>
          <p:cNvPr id="42" name="ZoneTexte 58"/>
          <p:cNvSpPr/>
          <p:nvPr/>
        </p:nvSpPr>
        <p:spPr bwMode="auto">
          <a:xfrm>
            <a:off x="4873791" y="242659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4</a:t>
            </a:r>
            <a:endParaRPr/>
          </a:p>
        </p:txBody>
      </p:sp>
      <p:sp>
        <p:nvSpPr>
          <p:cNvPr id="43" name="ZoneTexte 59"/>
          <p:cNvSpPr/>
          <p:nvPr/>
        </p:nvSpPr>
        <p:spPr bwMode="auto">
          <a:xfrm>
            <a:off x="5607467" y="1686549"/>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44" name="ZoneTexte 60"/>
          <p:cNvSpPr/>
          <p:nvPr/>
        </p:nvSpPr>
        <p:spPr bwMode="auto">
          <a:xfrm>
            <a:off x="6352050" y="150851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3</a:t>
            </a:r>
            <a:endParaRPr/>
          </a:p>
        </p:txBody>
      </p:sp>
      <p:sp>
        <p:nvSpPr>
          <p:cNvPr id="45" name="ZoneTexte 61"/>
          <p:cNvSpPr/>
          <p:nvPr/>
        </p:nvSpPr>
        <p:spPr bwMode="auto">
          <a:xfrm>
            <a:off x="4646278" y="1991443"/>
            <a:ext cx="336952" cy="253916"/>
          </a:xfrm>
          <a:prstGeom prst="rect">
            <a:avLst/>
          </a:prstGeom>
          <a:noFill/>
          <a:effectLst/>
        </p:spPr>
        <p:txBody>
          <a:bodyPr wrap="none" rtlCol="0">
            <a:spAutoFit/>
          </a:bodyPr>
          <a:lstStyle/>
          <a:p>
            <a:pPr>
              <a:defRPr/>
            </a:pPr>
            <a:r>
              <a:rPr lang="fr-FR" sz="1050"/>
              <a:t>F</a:t>
            </a:r>
            <a:r>
              <a:rPr lang="fr-FR" sz="1050" baseline="-25000"/>
              <a:t>42</a:t>
            </a:r>
            <a:endParaRPr/>
          </a:p>
        </p:txBody>
      </p:sp>
      <p:cxnSp>
        <p:nvCxnSpPr>
          <p:cNvPr id="46" name="Connecteur droit avec flèche 62"/>
          <p:cNvCxnSpPr>
            <a:cxnSpLocks/>
          </p:cNvCxnSpPr>
          <p:nvPr/>
        </p:nvCxnSpPr>
        <p:spPr bwMode="auto">
          <a:xfrm>
            <a:off x="6165311"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63"/>
          <p:cNvSpPr/>
          <p:nvPr/>
        </p:nvSpPr>
        <p:spPr bwMode="auto">
          <a:xfrm>
            <a:off x="6145718" y="1978381"/>
            <a:ext cx="336952" cy="253916"/>
          </a:xfrm>
          <a:prstGeom prst="rect">
            <a:avLst/>
          </a:prstGeom>
          <a:noFill/>
          <a:effectLst/>
        </p:spPr>
        <p:txBody>
          <a:bodyPr wrap="none" rtlCol="0">
            <a:spAutoFit/>
          </a:bodyPr>
          <a:lstStyle/>
          <a:p>
            <a:pPr>
              <a:defRPr/>
            </a:pPr>
            <a:r>
              <a:rPr lang="fr-FR" sz="1050"/>
              <a:t>F</a:t>
            </a:r>
            <a:r>
              <a:rPr lang="fr-FR" sz="1050" baseline="-25000"/>
              <a:t>35</a:t>
            </a:r>
            <a:endParaRPr/>
          </a:p>
        </p:txBody>
      </p:sp>
      <p:cxnSp>
        <p:nvCxnSpPr>
          <p:cNvPr id="48" name="Connecteur droit avec flèche 64"/>
          <p:cNvCxnSpPr>
            <a:cxnSpLocks/>
          </p:cNvCxnSpPr>
          <p:nvPr/>
        </p:nvCxnSpPr>
        <p:spPr bwMode="auto">
          <a:xfrm flipH="1">
            <a:off x="5424594" y="2128594"/>
            <a:ext cx="47494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66"/>
          <p:cNvCxnSpPr>
            <a:cxnSpLocks/>
          </p:cNvCxnSpPr>
          <p:nvPr/>
        </p:nvCxnSpPr>
        <p:spPr bwMode="auto">
          <a:xfrm>
            <a:off x="5899535" y="1953527"/>
            <a:ext cx="0" cy="162004"/>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69"/>
          <p:cNvCxnSpPr>
            <a:cxnSpLocks/>
          </p:cNvCxnSpPr>
          <p:nvPr/>
        </p:nvCxnSpPr>
        <p:spPr bwMode="auto">
          <a:xfrm>
            <a:off x="5424594" y="2135601"/>
            <a:ext cx="0" cy="414285"/>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71"/>
          <p:cNvCxnSpPr>
            <a:cxnSpLocks/>
          </p:cNvCxnSpPr>
          <p:nvPr/>
        </p:nvCxnSpPr>
        <p:spPr bwMode="auto">
          <a:xfrm flipH="1">
            <a:off x="5198005" y="2549887"/>
            <a:ext cx="226589"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ZoneTexte 75"/>
          <p:cNvSpPr/>
          <p:nvPr/>
        </p:nvSpPr>
        <p:spPr bwMode="auto">
          <a:xfrm>
            <a:off x="5267845" y="1894748"/>
            <a:ext cx="336952" cy="253916"/>
          </a:xfrm>
          <a:prstGeom prst="rect">
            <a:avLst/>
          </a:prstGeom>
          <a:noFill/>
          <a:effectLst/>
        </p:spPr>
        <p:txBody>
          <a:bodyPr wrap="none" rtlCol="0">
            <a:spAutoFit/>
          </a:bodyPr>
          <a:lstStyle/>
          <a:p>
            <a:pPr>
              <a:defRPr/>
            </a:pPr>
            <a:r>
              <a:rPr lang="fr-FR" sz="1050"/>
              <a:t>F</a:t>
            </a:r>
            <a:r>
              <a:rPr lang="fr-FR" sz="1050" baseline="-25000"/>
              <a:t>34</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lstStyle/>
          <a:p>
            <a:pPr>
              <a:defRPr/>
            </a:pPr>
            <a:endParaRPr lang="fr-FR" sz="1050"/>
          </a:p>
          <a:p>
            <a:pPr>
              <a:defRPr/>
            </a:pPr>
            <a:endParaRPr lang="fr-FR" sz="1050"/>
          </a:p>
          <a:p>
            <a:pPr>
              <a:defRPr/>
            </a:pPr>
            <a:endParaRPr lang="fr-FR" sz="1050"/>
          </a:p>
          <a:p>
            <a:pPr>
              <a:defRPr/>
            </a:pPr>
            <a:endParaRPr lang="fr-FR"/>
          </a:p>
          <a:p>
            <a:pPr>
              <a:defRPr/>
            </a:pPr>
            <a:endParaRPr lang="fr-FR"/>
          </a:p>
          <a:p>
            <a:pPr>
              <a:defRPr/>
            </a:pPr>
            <a:endParaRPr lang="fr-FR"/>
          </a:p>
          <a:p>
            <a:pPr>
              <a:defRPr/>
            </a:pPr>
            <a:endParaRPr lang="fr-FR"/>
          </a:p>
          <a:p>
            <a:pPr>
              <a:defRPr/>
            </a:pPr>
            <a:endParaRPr lang="fr-FR" sz="900"/>
          </a:p>
          <a:p>
            <a:pPr>
              <a:defRPr/>
            </a:pPr>
            <a:endParaRPr lang="fr-FR" sz="900"/>
          </a:p>
          <a:p>
            <a:pPr>
              <a:defRPr/>
            </a:pPr>
            <a:endParaRPr lang="fr-FR" sz="900"/>
          </a:p>
          <a:p>
            <a:pPr>
              <a:defRPr/>
            </a:pPr>
            <a:endParaRPr lang="fr-FR"/>
          </a:p>
          <a:p>
            <a:pPr marL="0" indent="0">
              <a:buNone/>
              <a:defRPr/>
            </a:pPr>
            <a:r>
              <a:rPr lang="fr-FR"/>
              <a:t>La MFA de gauche est ambigüe car :</a:t>
            </a:r>
            <a:endParaRPr/>
          </a:p>
          <a:p>
            <a:pPr>
              <a:defRPr/>
            </a:pPr>
            <a:r>
              <a:rPr lang="fr-FR"/>
              <a:t>Séparation des flux entre les processus 1, 2 et 3 pas claire. On ne voit pas à quoi le flux B se réfère.</a:t>
            </a:r>
            <a:endParaRPr/>
          </a:p>
          <a:p>
            <a:pPr>
              <a:defRPr/>
            </a:pPr>
            <a:r>
              <a:rPr lang="fr-FR"/>
              <a:t>Le stock en bas à droite n’appartient pas un processus et il n’a pas de nom.</a:t>
            </a:r>
            <a:endParaRPr/>
          </a:p>
          <a:p>
            <a:pPr>
              <a:defRPr/>
            </a:pPr>
            <a:r>
              <a:rPr lang="fr-FR"/>
              <a:t>La variation du stock </a:t>
            </a:r>
            <a:r>
              <a:rPr lang="el-GR">
                <a:latin typeface="Times New Roman"/>
                <a:cs typeface="Times New Roman"/>
              </a:rPr>
              <a:t>Δ</a:t>
            </a:r>
            <a:r>
              <a:rPr lang="fr-FR"/>
              <a:t>S</a:t>
            </a:r>
            <a:r>
              <a:rPr lang="fr-FR" baseline="-25000"/>
              <a:t>3</a:t>
            </a:r>
            <a:r>
              <a:rPr lang="fr-FR"/>
              <a:t> manque.</a:t>
            </a:r>
            <a:endParaRPr/>
          </a:p>
          <a:p>
            <a:pPr>
              <a:defRPr/>
            </a:pPr>
            <a:r>
              <a:rPr lang="fr-FR"/>
              <a:t>La zone géographique manque.</a:t>
            </a:r>
            <a:endParaRPr/>
          </a:p>
          <a:p>
            <a:pPr>
              <a:defRPr/>
            </a:pPr>
            <a:r>
              <a:rPr lang="fr-FR"/>
              <a:t>Pas de nom du flux entre le processus 2  et le stock sans nom.</a:t>
            </a:r>
            <a:endParaRPr/>
          </a:p>
          <a:p>
            <a:pPr>
              <a:defRPr/>
            </a:pPr>
            <a:endParaRPr lang="fr-FR"/>
          </a:p>
        </p:txBody>
      </p:sp>
      <p:sp>
        <p:nvSpPr>
          <p:cNvPr id="5" name="Footer Placeholder 2"/>
          <p:cNvSpPr>
            <a:spLocks noGrp="1"/>
          </p:cNvSpPr>
          <p:nvPr>
            <p:ph type="ftr" sz="quarter" idx="11"/>
          </p:nvPr>
        </p:nvSpPr>
        <p:spPr bwMode="auto"/>
        <p:txBody>
          <a:bodyPr/>
          <a:lstStyle/>
          <a:p>
            <a:pPr>
              <a:defRPr/>
            </a:pPr>
            <a:fld id="{3466D8FE-5733-7B45-8963-854D3AC5C96E}" type="slidenum">
              <a:rPr lang="fr-FR"/>
              <a:pPr>
                <a:defRPr/>
              </a:pPr>
              <a:t>9</a:t>
            </a:fld>
            <a:endParaRPr lang="fr-FR"/>
          </a:p>
        </p:txBody>
      </p:sp>
      <p:sp>
        <p:nvSpPr>
          <p:cNvPr id="6" name="Title 3"/>
          <p:cNvSpPr>
            <a:spLocks noGrp="1"/>
          </p:cNvSpPr>
          <p:nvPr>
            <p:ph type="title"/>
          </p:nvPr>
        </p:nvSpPr>
        <p:spPr bwMode="auto"/>
        <p:txBody>
          <a:bodyPr/>
          <a:lstStyle/>
          <a:p>
            <a:pPr>
              <a:defRPr/>
            </a:pPr>
            <a:r>
              <a:rPr lang="fr-FR"/>
              <a:t>Erreurs habituelles</a:t>
            </a:r>
            <a:endParaRPr/>
          </a:p>
        </p:txBody>
      </p:sp>
      <p:sp>
        <p:nvSpPr>
          <p:cNvPr id="7" name="TextBox 4"/>
          <p:cNvSpPr/>
          <p:nvPr/>
        </p:nvSpPr>
        <p:spPr bwMode="auto">
          <a:xfrm>
            <a:off x="556735" y="4648893"/>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8" name="Rectangle 51"/>
          <p:cNvSpPr/>
          <p:nvPr/>
        </p:nvSpPr>
        <p:spPr bwMode="auto">
          <a:xfrm>
            <a:off x="490428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9" name="Rectangle 52"/>
          <p:cNvSpPr/>
          <p:nvPr/>
        </p:nvSpPr>
        <p:spPr bwMode="auto">
          <a:xfrm>
            <a:off x="681146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10" name="Connecteur droit avec flèche 53"/>
          <p:cNvCxnSpPr>
            <a:cxnSpLocks/>
          </p:cNvCxnSpPr>
          <p:nvPr/>
        </p:nvCxnSpPr>
        <p:spPr bwMode="auto">
          <a:xfrm>
            <a:off x="464956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54"/>
          <p:cNvSpPr/>
          <p:nvPr/>
        </p:nvSpPr>
        <p:spPr bwMode="auto">
          <a:xfrm>
            <a:off x="4806330" y="771550"/>
            <a:ext cx="1572866" cy="246221"/>
          </a:xfrm>
          <a:prstGeom prst="rect">
            <a:avLst/>
          </a:prstGeom>
          <a:noFill/>
          <a:effectLst/>
        </p:spPr>
        <p:txBody>
          <a:bodyPr wrap="none" rtlCol="0">
            <a:spAutoFit/>
          </a:bodyPr>
          <a:lstStyle/>
          <a:p>
            <a:pPr>
              <a:defRPr/>
            </a:pPr>
            <a:r>
              <a:rPr lang="fr-FR" sz="1000"/>
              <a:t>Phosphore, 2015, </a:t>
            </a:r>
            <a:r>
              <a:rPr lang="fr-FR" sz="1000">
                <a:solidFill>
                  <a:srgbClr val="FF0000"/>
                </a:solidFill>
              </a:rPr>
              <a:t>Région x</a:t>
            </a:r>
            <a:endParaRPr/>
          </a:p>
        </p:txBody>
      </p:sp>
      <p:sp>
        <p:nvSpPr>
          <p:cNvPr id="12" name="Rectangle 55"/>
          <p:cNvSpPr/>
          <p:nvPr/>
        </p:nvSpPr>
        <p:spPr bwMode="auto">
          <a:xfrm>
            <a:off x="595223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3" name="Rectangle 56"/>
          <p:cNvSpPr/>
          <p:nvPr/>
        </p:nvSpPr>
        <p:spPr bwMode="auto">
          <a:xfrm>
            <a:off x="623673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4" name="Connecteur droit avec flèche 57"/>
          <p:cNvCxnSpPr>
            <a:cxnSpLocks/>
          </p:cNvCxnSpPr>
          <p:nvPr/>
        </p:nvCxnSpPr>
        <p:spPr bwMode="auto">
          <a:xfrm>
            <a:off x="6592319"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58"/>
          <p:cNvSpPr/>
          <p:nvPr/>
        </p:nvSpPr>
        <p:spPr bwMode="auto">
          <a:xfrm>
            <a:off x="511329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16" name="Connecteur droit avec flèche 59"/>
          <p:cNvCxnSpPr>
            <a:cxnSpLocks/>
          </p:cNvCxnSpPr>
          <p:nvPr/>
        </p:nvCxnSpPr>
        <p:spPr bwMode="auto">
          <a:xfrm>
            <a:off x="613437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60"/>
          <p:cNvCxnSpPr>
            <a:cxnSpLocks/>
          </p:cNvCxnSpPr>
          <p:nvPr/>
        </p:nvCxnSpPr>
        <p:spPr bwMode="auto">
          <a:xfrm>
            <a:off x="783254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61"/>
          <p:cNvCxnSpPr>
            <a:cxnSpLocks/>
          </p:cNvCxnSpPr>
          <p:nvPr/>
        </p:nvCxnSpPr>
        <p:spPr bwMode="auto">
          <a:xfrm flipV="1">
            <a:off x="562383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62"/>
          <p:cNvCxnSpPr>
            <a:cxnSpLocks/>
          </p:cNvCxnSpPr>
          <p:nvPr/>
        </p:nvCxnSpPr>
        <p:spPr bwMode="auto">
          <a:xfrm flipH="1">
            <a:off x="6134373" y="1533347"/>
            <a:ext cx="328398" cy="0"/>
          </a:xfrm>
          <a:prstGeom prst="straightConnector1">
            <a:avLst/>
          </a:prstGeom>
          <a:ln w="1905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63"/>
          <p:cNvCxnSpPr>
            <a:cxnSpLocks/>
          </p:cNvCxnSpPr>
          <p:nvPr/>
        </p:nvCxnSpPr>
        <p:spPr bwMode="auto">
          <a:xfrm>
            <a:off x="732200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64"/>
          <p:cNvCxnSpPr>
            <a:cxnSpLocks/>
          </p:cNvCxnSpPr>
          <p:nvPr/>
        </p:nvCxnSpPr>
        <p:spPr bwMode="auto">
          <a:xfrm>
            <a:off x="6462770"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65"/>
          <p:cNvSpPr/>
          <p:nvPr/>
        </p:nvSpPr>
        <p:spPr bwMode="auto">
          <a:xfrm>
            <a:off x="7496173" y="1816959"/>
            <a:ext cx="1021079" cy="613954"/>
          </a:xfrm>
          <a:prstGeom prst="rect">
            <a:avLst/>
          </a:prstGeom>
          <a:noFill/>
          <a:ln w="190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rgbClr val="FF0000"/>
                </a:solidFill>
              </a:rPr>
              <a:t> 4</a:t>
            </a:r>
            <a:endParaRPr/>
          </a:p>
        </p:txBody>
      </p:sp>
      <p:sp>
        <p:nvSpPr>
          <p:cNvPr id="23" name="Rectangle 66"/>
          <p:cNvSpPr/>
          <p:nvPr/>
        </p:nvSpPr>
        <p:spPr bwMode="auto">
          <a:xfrm>
            <a:off x="7780677"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4" name="Connecteur droit avec flèche 67"/>
          <p:cNvCxnSpPr>
            <a:cxnSpLocks/>
          </p:cNvCxnSpPr>
          <p:nvPr/>
        </p:nvCxnSpPr>
        <p:spPr bwMode="auto">
          <a:xfrm>
            <a:off x="8136260"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68"/>
          <p:cNvSpPr/>
          <p:nvPr/>
        </p:nvSpPr>
        <p:spPr bwMode="auto">
          <a:xfrm>
            <a:off x="633927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26" name="ZoneTexte 69"/>
          <p:cNvSpPr/>
          <p:nvPr/>
        </p:nvSpPr>
        <p:spPr bwMode="auto">
          <a:xfrm>
            <a:off x="6592157"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3</a:t>
            </a:r>
            <a:endParaRPr/>
          </a:p>
        </p:txBody>
      </p:sp>
      <p:sp>
        <p:nvSpPr>
          <p:cNvPr id="27" name="ZoneTexte 70"/>
          <p:cNvSpPr/>
          <p:nvPr/>
        </p:nvSpPr>
        <p:spPr bwMode="auto">
          <a:xfrm>
            <a:off x="7858669" y="2141124"/>
            <a:ext cx="292068" cy="253916"/>
          </a:xfrm>
          <a:prstGeom prst="rect">
            <a:avLst/>
          </a:prstGeom>
          <a:noFill/>
          <a:effectLst/>
        </p:spPr>
        <p:txBody>
          <a:bodyPr wrap="none" rtlCol="0">
            <a:spAutoFit/>
          </a:bodyPr>
          <a:lstStyle/>
          <a:p>
            <a:pPr>
              <a:defRPr/>
            </a:pPr>
            <a:r>
              <a:rPr lang="fr-FR" sz="1050">
                <a:solidFill>
                  <a:srgbClr val="FF0000"/>
                </a:solidFill>
              </a:rPr>
              <a:t>S</a:t>
            </a:r>
            <a:r>
              <a:rPr lang="fr-FR" sz="1050" baseline="-25000">
                <a:solidFill>
                  <a:srgbClr val="FF0000"/>
                </a:solidFill>
              </a:rPr>
              <a:t>4</a:t>
            </a:r>
            <a:endParaRPr/>
          </a:p>
        </p:txBody>
      </p:sp>
      <p:sp>
        <p:nvSpPr>
          <p:cNvPr id="28" name="ZoneTexte 71"/>
          <p:cNvSpPr/>
          <p:nvPr/>
        </p:nvSpPr>
        <p:spPr bwMode="auto">
          <a:xfrm>
            <a:off x="8124271"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4</a:t>
            </a:r>
            <a:endParaRPr/>
          </a:p>
        </p:txBody>
      </p:sp>
      <p:cxnSp>
        <p:nvCxnSpPr>
          <p:cNvPr id="29" name="Connecteur droit avec flèche 72"/>
          <p:cNvCxnSpPr>
            <a:cxnSpLocks/>
          </p:cNvCxnSpPr>
          <p:nvPr/>
        </p:nvCxnSpPr>
        <p:spPr bwMode="auto">
          <a:xfrm flipH="1">
            <a:off x="562383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73"/>
          <p:cNvCxnSpPr>
            <a:cxnSpLocks/>
          </p:cNvCxnSpPr>
          <p:nvPr/>
        </p:nvCxnSpPr>
        <p:spPr bwMode="auto">
          <a:xfrm flipH="1">
            <a:off x="783505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74"/>
          <p:cNvCxnSpPr>
            <a:cxnSpLocks/>
          </p:cNvCxnSpPr>
          <p:nvPr/>
        </p:nvCxnSpPr>
        <p:spPr bwMode="auto">
          <a:xfrm>
            <a:off x="8163457"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75"/>
          <p:cNvSpPr/>
          <p:nvPr/>
        </p:nvSpPr>
        <p:spPr bwMode="auto">
          <a:xfrm>
            <a:off x="4618758"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33" name="ZoneTexte 76"/>
          <p:cNvSpPr/>
          <p:nvPr/>
        </p:nvSpPr>
        <p:spPr bwMode="auto">
          <a:xfrm>
            <a:off x="6149715" y="1144195"/>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12</a:t>
            </a:r>
            <a:endParaRPr/>
          </a:p>
        </p:txBody>
      </p:sp>
      <p:sp>
        <p:nvSpPr>
          <p:cNvPr id="34" name="ZoneTexte 77"/>
          <p:cNvSpPr/>
          <p:nvPr/>
        </p:nvSpPr>
        <p:spPr bwMode="auto">
          <a:xfrm>
            <a:off x="6149715" y="1494161"/>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13</a:t>
            </a:r>
            <a:endParaRPr/>
          </a:p>
        </p:txBody>
      </p:sp>
      <p:sp>
        <p:nvSpPr>
          <p:cNvPr id="35" name="ZoneTexte 78"/>
          <p:cNvSpPr/>
          <p:nvPr/>
        </p:nvSpPr>
        <p:spPr bwMode="auto">
          <a:xfrm>
            <a:off x="872068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36" name="ZoneTexte 79"/>
          <p:cNvSpPr/>
          <p:nvPr/>
        </p:nvSpPr>
        <p:spPr bwMode="auto">
          <a:xfrm>
            <a:off x="7858669" y="1494161"/>
            <a:ext cx="250390" cy="253916"/>
          </a:xfrm>
          <a:prstGeom prst="rect">
            <a:avLst/>
          </a:prstGeom>
          <a:noFill/>
          <a:effectLst/>
        </p:spPr>
        <p:txBody>
          <a:bodyPr wrap="none" rtlCol="0">
            <a:spAutoFit/>
          </a:bodyPr>
          <a:lstStyle/>
          <a:p>
            <a:pPr>
              <a:defRPr/>
            </a:pPr>
            <a:r>
              <a:rPr lang="fr-FR" sz="1050">
                <a:solidFill>
                  <a:srgbClr val="FF0000"/>
                </a:solidFill>
              </a:rPr>
              <a:t>E</a:t>
            </a:r>
            <a:endParaRPr lang="fr-FR" sz="1050" baseline="-25000">
              <a:solidFill>
                <a:srgbClr val="FF0000"/>
              </a:solidFill>
            </a:endParaRPr>
          </a:p>
        </p:txBody>
      </p:sp>
      <p:sp>
        <p:nvSpPr>
          <p:cNvPr id="37" name="ZoneTexte 80"/>
          <p:cNvSpPr/>
          <p:nvPr/>
        </p:nvSpPr>
        <p:spPr bwMode="auto">
          <a:xfrm>
            <a:off x="5373442"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38" name="Rectangle 81"/>
          <p:cNvSpPr/>
          <p:nvPr/>
        </p:nvSpPr>
        <p:spPr bwMode="auto">
          <a:xfrm>
            <a:off x="38200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39" name="Rectangle 82"/>
          <p:cNvSpPr/>
          <p:nvPr/>
        </p:nvSpPr>
        <p:spPr bwMode="auto">
          <a:xfrm>
            <a:off x="228918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40" name="Connecteur droit avec flèche 83"/>
          <p:cNvCxnSpPr>
            <a:cxnSpLocks/>
          </p:cNvCxnSpPr>
          <p:nvPr/>
        </p:nvCxnSpPr>
        <p:spPr bwMode="auto">
          <a:xfrm>
            <a:off x="12728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ZoneTexte 84"/>
          <p:cNvSpPr/>
          <p:nvPr/>
        </p:nvSpPr>
        <p:spPr bwMode="auto">
          <a:xfrm>
            <a:off x="284050" y="771550"/>
            <a:ext cx="1069524" cy="246221"/>
          </a:xfrm>
          <a:prstGeom prst="rect">
            <a:avLst/>
          </a:prstGeom>
          <a:noFill/>
          <a:effectLst/>
        </p:spPr>
        <p:txBody>
          <a:bodyPr wrap="none" rtlCol="0">
            <a:spAutoFit/>
          </a:bodyPr>
          <a:lstStyle/>
          <a:p>
            <a:pPr>
              <a:defRPr/>
            </a:pPr>
            <a:r>
              <a:rPr lang="fr-FR" sz="1000"/>
              <a:t>Phosphore, 2015</a:t>
            </a:r>
            <a:endParaRPr/>
          </a:p>
        </p:txBody>
      </p:sp>
      <p:sp>
        <p:nvSpPr>
          <p:cNvPr id="42" name="Rectangle 85"/>
          <p:cNvSpPr/>
          <p:nvPr/>
        </p:nvSpPr>
        <p:spPr bwMode="auto">
          <a:xfrm>
            <a:off x="142995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43" name="Rectangle 86"/>
          <p:cNvSpPr/>
          <p:nvPr/>
        </p:nvSpPr>
        <p:spPr bwMode="auto">
          <a:xfrm>
            <a:off x="171445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44" name="Rectangle 88"/>
          <p:cNvSpPr/>
          <p:nvPr/>
        </p:nvSpPr>
        <p:spPr bwMode="auto">
          <a:xfrm>
            <a:off x="59101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45" name="Connecteur droit avec flèche 89"/>
          <p:cNvCxnSpPr>
            <a:cxnSpLocks/>
          </p:cNvCxnSpPr>
          <p:nvPr/>
        </p:nvCxnSpPr>
        <p:spPr bwMode="auto">
          <a:xfrm>
            <a:off x="161209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90"/>
          <p:cNvCxnSpPr>
            <a:cxnSpLocks/>
          </p:cNvCxnSpPr>
          <p:nvPr/>
        </p:nvCxnSpPr>
        <p:spPr bwMode="auto">
          <a:xfrm>
            <a:off x="331026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91"/>
          <p:cNvCxnSpPr>
            <a:cxnSpLocks/>
          </p:cNvCxnSpPr>
          <p:nvPr/>
        </p:nvCxnSpPr>
        <p:spPr bwMode="auto">
          <a:xfrm flipV="1">
            <a:off x="110155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93"/>
          <p:cNvCxnSpPr>
            <a:cxnSpLocks/>
          </p:cNvCxnSpPr>
          <p:nvPr/>
        </p:nvCxnSpPr>
        <p:spPr bwMode="auto">
          <a:xfrm>
            <a:off x="279972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94"/>
          <p:cNvCxnSpPr>
            <a:cxnSpLocks/>
          </p:cNvCxnSpPr>
          <p:nvPr/>
        </p:nvCxnSpPr>
        <p:spPr bwMode="auto">
          <a:xfrm>
            <a:off x="1940491" y="1411986"/>
            <a:ext cx="0" cy="41525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96"/>
          <p:cNvSpPr/>
          <p:nvPr/>
        </p:nvSpPr>
        <p:spPr bwMode="auto">
          <a:xfrm>
            <a:off x="3421672"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51" name="ZoneTexte 98"/>
          <p:cNvSpPr/>
          <p:nvPr/>
        </p:nvSpPr>
        <p:spPr bwMode="auto">
          <a:xfrm>
            <a:off x="181699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cxnSp>
        <p:nvCxnSpPr>
          <p:cNvPr id="52" name="Connecteur droit avec flèche 102"/>
          <p:cNvCxnSpPr>
            <a:cxnSpLocks/>
          </p:cNvCxnSpPr>
          <p:nvPr/>
        </p:nvCxnSpPr>
        <p:spPr bwMode="auto">
          <a:xfrm flipH="1">
            <a:off x="110155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103"/>
          <p:cNvCxnSpPr>
            <a:cxnSpLocks/>
          </p:cNvCxnSpPr>
          <p:nvPr/>
        </p:nvCxnSpPr>
        <p:spPr bwMode="auto">
          <a:xfrm flipH="1">
            <a:off x="331277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104"/>
          <p:cNvCxnSpPr>
            <a:cxnSpLocks/>
            <a:endCxn id="50" idx="0"/>
          </p:cNvCxnSpPr>
          <p:nvPr/>
        </p:nvCxnSpPr>
        <p:spPr bwMode="auto">
          <a:xfrm flipH="1">
            <a:off x="3641190" y="1533347"/>
            <a:ext cx="0" cy="63058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ZoneTexte 105"/>
          <p:cNvSpPr/>
          <p:nvPr/>
        </p:nvSpPr>
        <p:spPr bwMode="auto">
          <a:xfrm>
            <a:off x="96477"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56" name="ZoneTexte 106"/>
          <p:cNvSpPr/>
          <p:nvPr/>
        </p:nvSpPr>
        <p:spPr bwMode="auto">
          <a:xfrm>
            <a:off x="1627435" y="1144195"/>
            <a:ext cx="258404" cy="253916"/>
          </a:xfrm>
          <a:prstGeom prst="rect">
            <a:avLst/>
          </a:prstGeom>
          <a:noFill/>
          <a:effectLst/>
        </p:spPr>
        <p:txBody>
          <a:bodyPr wrap="none" rtlCol="0">
            <a:spAutoFit/>
          </a:bodyPr>
          <a:lstStyle/>
          <a:p>
            <a:pPr>
              <a:defRPr/>
            </a:pPr>
            <a:r>
              <a:rPr lang="fr-FR" sz="1050"/>
              <a:t>B</a:t>
            </a:r>
            <a:endParaRPr lang="fr-FR" sz="1050" baseline="-25000"/>
          </a:p>
        </p:txBody>
      </p:sp>
      <p:sp>
        <p:nvSpPr>
          <p:cNvPr id="57" name="ZoneTexte 108"/>
          <p:cNvSpPr/>
          <p:nvPr/>
        </p:nvSpPr>
        <p:spPr bwMode="auto">
          <a:xfrm>
            <a:off x="419840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58" name="ZoneTexte 110"/>
          <p:cNvSpPr/>
          <p:nvPr/>
        </p:nvSpPr>
        <p:spPr bwMode="auto">
          <a:xfrm>
            <a:off x="851163"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59" name="ZoneTexte 116"/>
          <p:cNvSpPr/>
          <p:nvPr/>
        </p:nvSpPr>
        <p:spPr bwMode="auto">
          <a:xfrm>
            <a:off x="1583220" y="632386"/>
            <a:ext cx="704039" cy="246221"/>
          </a:xfrm>
          <a:prstGeom prst="rect">
            <a:avLst/>
          </a:prstGeom>
          <a:noFill/>
        </p:spPr>
        <p:txBody>
          <a:bodyPr wrap="none" rtlCol="0">
            <a:spAutoFit/>
          </a:bodyPr>
          <a:lstStyle/>
          <a:p>
            <a:pPr>
              <a:defRPr/>
            </a:pPr>
            <a:r>
              <a:rPr lang="fr-FR" sz="1000" b="1">
                <a:solidFill>
                  <a:srgbClr val="FF0000"/>
                </a:solidFill>
              </a:rPr>
              <a:t>MAUVAIS</a:t>
            </a:r>
            <a:endParaRPr/>
          </a:p>
        </p:txBody>
      </p:sp>
      <p:sp>
        <p:nvSpPr>
          <p:cNvPr id="60" name="ZoneTexte 117"/>
          <p:cNvSpPr/>
          <p:nvPr/>
        </p:nvSpPr>
        <p:spPr bwMode="auto">
          <a:xfrm>
            <a:off x="6354385" y="632386"/>
            <a:ext cx="428322" cy="246221"/>
          </a:xfrm>
          <a:prstGeom prst="rect">
            <a:avLst/>
          </a:prstGeom>
          <a:noFill/>
        </p:spPr>
        <p:txBody>
          <a:bodyPr wrap="none" rtlCol="0">
            <a:spAutoFit/>
          </a:bodyPr>
          <a:lstStyle/>
          <a:p>
            <a:pPr>
              <a:defRPr/>
            </a:pPr>
            <a:r>
              <a:rPr lang="fr-FR" sz="1000" b="1">
                <a:solidFill>
                  <a:srgbClr val="00B050"/>
                </a:solidFill>
              </a:rPr>
              <a:t>BON</a:t>
            </a:r>
            <a:endParaRPr/>
          </a:p>
        </p:txBody>
      </p:sp>
      <p:sp>
        <p:nvSpPr>
          <p:cNvPr id="61" name="Rectangle 35"/>
          <p:cNvSpPr/>
          <p:nvPr/>
        </p:nvSpPr>
        <p:spPr bwMode="auto">
          <a:xfrm>
            <a:off x="407312" y="2859782"/>
            <a:ext cx="8313370" cy="1323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62" name="Rectangle 35"/>
          <p:cNvSpPr/>
          <p:nvPr/>
        </p:nvSpPr>
        <p:spPr bwMode="auto">
          <a:xfrm>
            <a:off x="4572000" y="813055"/>
            <a:ext cx="4411264" cy="2083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1413</TotalTime>
  <Words>3928</Words>
  <Application>Microsoft Office PowerPoint</Application>
  <DocSecurity>0</DocSecurity>
  <PresentationFormat>On-screen Show (16:9)</PresentationFormat>
  <Paragraphs>931</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Times New Roman</vt:lpstr>
      <vt:lpstr>Wingdings</vt:lpstr>
      <vt:lpstr>Modele-PPT-insitutionnel-2014</vt:lpstr>
      <vt:lpstr>Ecologie industrielle et économie circulaire GI-4-S2-EC-EIE 2025-26</vt:lpstr>
      <vt:lpstr>« On ne connaît que ce que l’on mesure » [slogan 6σ]</vt:lpstr>
      <vt:lpstr>Objectifs des 2 prochaines séances</vt:lpstr>
      <vt:lpstr>Définition d’une MFA</vt:lpstr>
      <vt:lpstr>Différences entre MFA et ACV</vt:lpstr>
      <vt:lpstr>Structure d’une MFA</vt:lpstr>
      <vt:lpstr>Variables et paramètres du système</vt:lpstr>
      <vt:lpstr>Exemple de MFA correctement définie mais non quantifiée</vt:lpstr>
      <vt:lpstr>Erreurs habituelles</vt:lpstr>
      <vt:lpstr>Conservation/équilibre des flux / Loi des nœuds (1/2)</vt:lpstr>
      <vt:lpstr>Conservation/équilibre des flux / Loi des nœuds (2/2)</vt:lpstr>
      <vt:lpstr>Hypothèse de régime permanent</vt:lpstr>
      <vt:lpstr>Indicateur de performance</vt:lpstr>
      <vt:lpstr>Exo1 : Définir et localiser des indicateurs dans la définition d’un système (question 1/2)</vt:lpstr>
      <vt:lpstr>Exo1 : Définir et localiser des indicateurs dans la définition d’un système (question 2/2)</vt:lpstr>
      <vt:lpstr>Exo1 : Définir et localiser des indicateurs dans la définition d’un système (solution)</vt:lpstr>
      <vt:lpstr>Exo2 : Résolution algébrique d’une MFA à la main (question)</vt:lpstr>
      <vt:lpstr>Exo2 : Résolution algébrique d’une MFA à la main (solution)</vt:lpstr>
      <vt:lpstr>Exo3 : Résolution algébrique d’une MFA à la main (question &amp; solution)</vt:lpstr>
      <vt:lpstr>Exo4 : Résolution numérique d’une MFA dans Excel</vt:lpstr>
      <vt:lpstr>Exo4 : Résolution numérique d’une MFA dans Excel</vt:lpstr>
      <vt:lpstr>Exo5 : Résolution numérique d’une MFA dans Excel</vt:lpstr>
      <vt:lpstr>Exo5 : Rés. num. d’une MFA dans Excel</vt:lpstr>
      <vt:lpstr>Exo5 : Résolution numérique d’une MFA dans Excel</vt:lpstr>
      <vt:lpstr>Exo5 : Résolution numérique d’une MFA dans Excel (dernière question)</vt:lpstr>
      <vt:lpstr>Ecologie industrielle et économie circulaire GI-4-S2-EC-EIE 2025-26</vt:lpstr>
      <vt:lpstr>Objectifs de la séance précédente et aujourd’hui</vt:lpstr>
      <vt:lpstr>Exemple : Réconcil. de données avec erreur quadratique dans STAN www.stan2web.net/downloads/stan</vt:lpstr>
      <vt:lpstr>Cours : Réconciliation de données avec erreur quadratique</vt:lpstr>
      <vt:lpstr>Exo6 : Réconciliation de données avec erreur absolue (modèle à linéariser)</vt:lpstr>
      <vt:lpstr>Exo6 : Réconciliation de données avec erreur absolue (modèle à linéariser)</vt:lpstr>
      <vt:lpstr>Exo7 : Transformer les flux d’exo6.xls en optimisation bi-objectif</vt:lpstr>
      <vt:lpstr>Exo7 : Transformer les flux d’exo6.xls en optimisation bi-objectif</vt:lpstr>
      <vt:lpstr>Exo7 : Une solution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Microsoft account</cp:lastModifiedBy>
  <cp:revision>671</cp:revision>
  <dcterms:created xsi:type="dcterms:W3CDTF">2017-03-27T07:31:07Z</dcterms:created>
  <dcterms:modified xsi:type="dcterms:W3CDTF">2025-12-01T15:05:18Z</dcterms:modified>
  <cp:category/>
  <dc:identifier/>
  <cp:contentStatus/>
  <dc:language/>
  <cp:version/>
</cp:coreProperties>
</file>