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10234613" cy="7104063"/>
  <p:defaultTextStyle>
    <a:defPPr>
      <a:defRPr lang="fr-FR"/>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D58431-0748-F1C5-6EC9-C26B878E31EF}">
  <a:tblStyle styleId="{AA5E339C-68B8-2463-A710-274D41B04AC8}" styleName="No Style, No Grid">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DFD58431-0748-F1C5-6EC9-C26B878E31EF}" styleName="Style moyen 2 - Accentuation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99" d="100"/>
          <a:sy n="199" d="100"/>
        </p:scale>
        <p:origin x="3144" y="1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38BFC-04C9-4612-AEC0-F080147BD04B}" type="doc">
      <dgm:prSet loTypeId="urn:microsoft.com/office/officeart/2005/8/layout/radial1#1" loCatId="cycle" qsTypeId="urn:microsoft.com/office/officeart/2005/8/quickstyle/simple1" qsCatId="simple" csTypeId="urn:microsoft.com/office/officeart/2005/8/colors/accent1_2" csCatId="accent1" phldr="1"/>
      <dgm:spPr bwMode="auto"/>
      <dgm:t>
        <a:bodyPr/>
        <a:lstStyle/>
        <a:p>
          <a:pPr>
            <a:defRPr/>
          </a:pPr>
          <a:endParaRPr lang="fr-FR"/>
        </a:p>
      </dgm:t>
    </dgm:pt>
    <dgm:pt modelId="{A3B39CBA-21C5-4AFB-82BE-EBBA1A980F9D}">
      <dgm:prSet phldrT="[Text]" custT="1"/>
      <dgm:spPr bwMode="auto">
        <a:noFill/>
        <a:ln>
          <a:solidFill>
            <a:schemeClr val="accent1"/>
          </a:solidFill>
        </a:ln>
      </dgm:spPr>
      <dgm:t>
        <a:bodyPr lIns="0" tIns="0" rIns="0" bIns="0"/>
        <a:lstStyle/>
        <a:p>
          <a:pPr>
            <a:defRPr/>
          </a:pPr>
          <a:r>
            <a:rPr lang="fr-FR" sz="1100">
              <a:solidFill>
                <a:schemeClr val="accent1"/>
              </a:solidFill>
            </a:rPr>
            <a:t>12 principes</a:t>
          </a:r>
          <a:endParaRPr/>
        </a:p>
      </dgm:t>
    </dgm:pt>
    <dgm:pt modelId="{6833653F-C144-4890-84C3-61E29A98A8DC}" type="parTrans" cxnId="{E2798423-BD6A-4EFD-9215-3CD737FDD787}">
      <dgm:prSet/>
      <dgm:spPr bwMode="auto"/>
      <dgm:t>
        <a:bodyPr/>
        <a:lstStyle/>
        <a:p>
          <a:pPr>
            <a:defRPr/>
          </a:pPr>
          <a:endParaRPr lang="fr-FR"/>
        </a:p>
      </dgm:t>
    </dgm:pt>
    <dgm:pt modelId="{35717A3C-0EBB-4466-84B5-2300B9E004DD}" type="sibTrans" cxnId="{E2798423-BD6A-4EFD-9215-3CD737FDD787}">
      <dgm:prSet/>
      <dgm:spPr bwMode="auto"/>
      <dgm:t>
        <a:bodyPr/>
        <a:lstStyle/>
        <a:p>
          <a:pPr>
            <a:defRPr/>
          </a:pPr>
          <a:endParaRPr lang="fr-FR"/>
        </a:p>
      </dgm:t>
    </dgm:pt>
    <dgm:pt modelId="{91242286-B6B8-4BED-B8C8-7D2B1A2FAB25}">
      <dgm:prSet phldrT="[Text]" custT="1"/>
      <dgm:spPr bwMode="auto">
        <a:noFill/>
        <a:ln>
          <a:solidFill>
            <a:schemeClr val="accent1"/>
          </a:solidFill>
        </a:ln>
      </dgm:spPr>
      <dgm:t>
        <a:bodyPr lIns="0" tIns="0" rIns="0" bIns="0"/>
        <a:lstStyle/>
        <a:p>
          <a:pPr>
            <a:defRPr/>
          </a:pPr>
          <a:r>
            <a:rPr lang="fr-FR" sz="900">
              <a:solidFill>
                <a:schemeClr val="accent1"/>
              </a:solidFill>
            </a:rPr>
            <a:t>Eviter les déchets</a:t>
          </a:r>
          <a:endParaRPr/>
        </a:p>
      </dgm:t>
    </dgm:pt>
    <dgm:pt modelId="{DC3F2CCE-9663-44DC-8A68-DB460B5B9135}" type="parTrans" cxnId="{F92B3393-0C16-4E9A-95F3-E951BD915C51}">
      <dgm:prSet/>
      <dgm:spPr bwMode="auto"/>
      <dgm:t>
        <a:bodyPr/>
        <a:lstStyle/>
        <a:p>
          <a:pPr>
            <a:defRPr/>
          </a:pPr>
          <a:endParaRPr lang="fr-FR"/>
        </a:p>
      </dgm:t>
    </dgm:pt>
    <dgm:pt modelId="{0ACE889A-4532-4632-B5DB-AF06CEAEE6AC}" type="sibTrans" cxnId="{F92B3393-0C16-4E9A-95F3-E951BD915C51}">
      <dgm:prSet/>
      <dgm:spPr bwMode="auto"/>
      <dgm:t>
        <a:bodyPr/>
        <a:lstStyle/>
        <a:p>
          <a:pPr>
            <a:defRPr/>
          </a:pPr>
          <a:endParaRPr lang="fr-FR"/>
        </a:p>
      </dgm:t>
    </dgm:pt>
    <dgm:pt modelId="{CCC057F0-B5F2-4475-A5F2-570A27CB7F0F}">
      <dgm:prSet phldrT="[Text]" custT="1"/>
      <dgm:spPr bwMode="auto">
        <a:noFill/>
        <a:ln>
          <a:solidFill>
            <a:schemeClr val="accent1"/>
          </a:solidFill>
        </a:ln>
      </dgm:spPr>
      <dgm:t>
        <a:bodyPr lIns="0" tIns="0" rIns="0" bIns="0"/>
        <a:lstStyle/>
        <a:p>
          <a:pPr>
            <a:defRPr/>
          </a:pPr>
          <a:r>
            <a:rPr lang="fr-FR" sz="900">
              <a:solidFill>
                <a:schemeClr val="accent1"/>
              </a:solidFill>
            </a:rPr>
            <a:t>Maximiser l’économie d’atomes</a:t>
          </a:r>
          <a:endParaRPr/>
        </a:p>
      </dgm:t>
    </dgm:pt>
    <dgm:pt modelId="{1B869D8D-45AA-4936-8060-5ACFD878BE34}" type="parTrans" cxnId="{999746FE-2168-4033-AD0B-D5C018AF5D7A}">
      <dgm:prSet/>
      <dgm:spPr bwMode="auto"/>
      <dgm:t>
        <a:bodyPr/>
        <a:lstStyle/>
        <a:p>
          <a:pPr>
            <a:defRPr/>
          </a:pPr>
          <a:endParaRPr lang="fr-FR"/>
        </a:p>
      </dgm:t>
    </dgm:pt>
    <dgm:pt modelId="{28681E53-CC6B-4129-B003-FEF30E746236}" type="sibTrans" cxnId="{999746FE-2168-4033-AD0B-D5C018AF5D7A}">
      <dgm:prSet/>
      <dgm:spPr bwMode="auto"/>
      <dgm:t>
        <a:bodyPr/>
        <a:lstStyle/>
        <a:p>
          <a:pPr>
            <a:defRPr/>
          </a:pPr>
          <a:endParaRPr lang="fr-FR"/>
        </a:p>
      </dgm:t>
    </dgm:pt>
    <dgm:pt modelId="{8711D460-BBF6-437E-9202-859B7076427C}">
      <dgm:prSet phldrT="[Text]" custT="1"/>
      <dgm:spPr bwMode="auto">
        <a:noFill/>
        <a:ln>
          <a:solidFill>
            <a:schemeClr val="accent1"/>
          </a:solidFill>
        </a:ln>
      </dgm:spPr>
      <dgm:t>
        <a:bodyPr lIns="0" tIns="0" rIns="0" bIns="0"/>
        <a:lstStyle/>
        <a:p>
          <a:pPr>
            <a:defRPr/>
          </a:pPr>
          <a:r>
            <a:rPr lang="fr-FR" sz="600">
              <a:solidFill>
                <a:schemeClr val="accent1"/>
              </a:solidFill>
            </a:rPr>
            <a:t>Concevoir des synthèses chimiques moins dangereuses pour l’environ-nement et pour l’homme</a:t>
          </a:r>
          <a:endParaRPr/>
        </a:p>
      </dgm:t>
    </dgm:pt>
    <dgm:pt modelId="{BB6047A5-876C-4C41-9C07-CBDB1D312FFD}" type="parTrans" cxnId="{F8DF2AAE-846B-4106-B1CF-DF9A91E3035C}">
      <dgm:prSet/>
      <dgm:spPr bwMode="auto"/>
      <dgm:t>
        <a:bodyPr/>
        <a:lstStyle/>
        <a:p>
          <a:pPr>
            <a:defRPr/>
          </a:pPr>
          <a:endParaRPr lang="fr-FR"/>
        </a:p>
      </dgm:t>
    </dgm:pt>
    <dgm:pt modelId="{EB7BB501-3AD8-442A-9E97-98E175CC38F7}" type="sibTrans" cxnId="{F8DF2AAE-846B-4106-B1CF-DF9A91E3035C}">
      <dgm:prSet/>
      <dgm:spPr bwMode="auto"/>
      <dgm:t>
        <a:bodyPr/>
        <a:lstStyle/>
        <a:p>
          <a:pPr>
            <a:defRPr/>
          </a:pPr>
          <a:endParaRPr lang="fr-FR"/>
        </a:p>
      </dgm:t>
    </dgm:pt>
    <dgm:pt modelId="{4EE0116A-C02A-4E9E-994F-155B5DE3315E}">
      <dgm:prSet phldrT="[Text]" custT="1"/>
      <dgm:spPr bwMode="auto">
        <a:noFill/>
        <a:ln>
          <a:solidFill>
            <a:schemeClr val="accent1"/>
          </a:solidFill>
        </a:ln>
      </dgm:spPr>
      <dgm:t>
        <a:bodyPr lIns="0" tIns="0" rIns="0" bIns="0"/>
        <a:lstStyle/>
        <a:p>
          <a:pPr>
            <a:defRPr/>
          </a:pPr>
          <a:r>
            <a:rPr lang="fr-FR" sz="900">
              <a:solidFill>
                <a:schemeClr val="accent1"/>
              </a:solidFill>
            </a:rPr>
            <a:t>Concevoir des produits chimiques plus sûrs</a:t>
          </a:r>
          <a:endParaRPr/>
        </a:p>
      </dgm:t>
    </dgm:pt>
    <dgm:pt modelId="{B9B8D05A-AA58-4C0F-8138-054430E51108}" type="parTrans" cxnId="{DF83D052-C225-4E98-87A1-A21A8D58EE7F}">
      <dgm:prSet/>
      <dgm:spPr bwMode="auto"/>
      <dgm:t>
        <a:bodyPr/>
        <a:lstStyle/>
        <a:p>
          <a:pPr>
            <a:defRPr/>
          </a:pPr>
          <a:endParaRPr lang="fr-FR"/>
        </a:p>
      </dgm:t>
    </dgm:pt>
    <dgm:pt modelId="{3F0AC94E-EE3F-4CC2-AA8B-95793A1CFDE7}" type="sibTrans" cxnId="{DF83D052-C225-4E98-87A1-A21A8D58EE7F}">
      <dgm:prSet/>
      <dgm:spPr bwMode="auto"/>
      <dgm:t>
        <a:bodyPr/>
        <a:lstStyle/>
        <a:p>
          <a:pPr>
            <a:defRPr/>
          </a:pPr>
          <a:endParaRPr lang="fr-FR"/>
        </a:p>
      </dgm:t>
    </dgm:pt>
    <dgm:pt modelId="{14FA9CEC-1730-4865-82BF-A839EDBD8023}">
      <dgm:prSet phldrT="[Text]" custT="1"/>
      <dgm:spPr bwMode="auto">
        <a:noFill/>
        <a:ln>
          <a:solidFill>
            <a:schemeClr val="accent1"/>
          </a:solidFill>
        </a:ln>
      </dgm:spPr>
      <dgm:t>
        <a:bodyPr lIns="0" tIns="0" rIns="0" bIns="0"/>
        <a:lstStyle/>
        <a:p>
          <a:pPr>
            <a:defRPr/>
          </a:pPr>
          <a:r>
            <a:rPr lang="fr-FR" sz="900">
              <a:solidFill>
                <a:schemeClr val="accent1"/>
              </a:solidFill>
            </a:rPr>
            <a:t>Solvants et auxiliaires plus sûrs</a:t>
          </a:r>
          <a:endParaRPr/>
        </a:p>
      </dgm:t>
    </dgm:pt>
    <dgm:pt modelId="{4A2453AC-DD2C-4DA3-A14E-6CC2B804D03E}" type="parTrans" cxnId="{3F328443-7923-4AC9-A19E-E285F61E016B}">
      <dgm:prSet/>
      <dgm:spPr bwMode="auto"/>
      <dgm:t>
        <a:bodyPr/>
        <a:lstStyle/>
        <a:p>
          <a:pPr>
            <a:defRPr/>
          </a:pPr>
          <a:endParaRPr lang="fr-FR"/>
        </a:p>
      </dgm:t>
    </dgm:pt>
    <dgm:pt modelId="{47092CEA-B765-4576-821F-793DA19A0C69}" type="sibTrans" cxnId="{3F328443-7923-4AC9-A19E-E285F61E016B}">
      <dgm:prSet/>
      <dgm:spPr bwMode="auto"/>
      <dgm:t>
        <a:bodyPr/>
        <a:lstStyle/>
        <a:p>
          <a:pPr>
            <a:defRPr/>
          </a:pPr>
          <a:endParaRPr lang="fr-FR"/>
        </a:p>
      </dgm:t>
    </dgm:pt>
    <dgm:pt modelId="{6C210B07-8E8D-4DAF-B0C6-78B9A07007C2}">
      <dgm:prSet phldrT="[Text]" custT="1"/>
      <dgm:spPr bwMode="auto">
        <a:noFill/>
        <a:ln>
          <a:solidFill>
            <a:schemeClr val="accent1"/>
          </a:solidFill>
        </a:ln>
      </dgm:spPr>
      <dgm:t>
        <a:bodyPr lIns="0" tIns="0" rIns="0" bIns="0"/>
        <a:lstStyle/>
        <a:p>
          <a:pPr>
            <a:defRPr/>
          </a:pPr>
          <a:r>
            <a:rPr lang="fr-FR" sz="900">
              <a:solidFill>
                <a:schemeClr val="accent1"/>
              </a:solidFill>
            </a:rPr>
            <a:t>Minimiser les besoins énergé-tiques</a:t>
          </a:r>
          <a:endParaRPr/>
        </a:p>
      </dgm:t>
    </dgm:pt>
    <dgm:pt modelId="{24C8CA77-FC65-49D4-9F36-BFE10E7BFBFD}" type="parTrans" cxnId="{3BE55B02-69E0-4597-925B-5BF884A5D0E1}">
      <dgm:prSet/>
      <dgm:spPr bwMode="auto"/>
      <dgm:t>
        <a:bodyPr/>
        <a:lstStyle/>
        <a:p>
          <a:pPr>
            <a:defRPr/>
          </a:pPr>
          <a:endParaRPr lang="fr-FR"/>
        </a:p>
      </dgm:t>
    </dgm:pt>
    <dgm:pt modelId="{C9E225F7-0F7A-4700-8AC1-F389B33DE904}" type="sibTrans" cxnId="{3BE55B02-69E0-4597-925B-5BF884A5D0E1}">
      <dgm:prSet/>
      <dgm:spPr bwMode="auto"/>
      <dgm:t>
        <a:bodyPr/>
        <a:lstStyle/>
        <a:p>
          <a:pPr>
            <a:defRPr/>
          </a:pPr>
          <a:endParaRPr lang="fr-FR"/>
        </a:p>
      </dgm:t>
    </dgm:pt>
    <dgm:pt modelId="{A11D021B-5F2D-4279-8CCC-B15A990D9C89}">
      <dgm:prSet phldrT="[Text]" custT="1"/>
      <dgm:spPr bwMode="auto">
        <a:noFill/>
        <a:ln>
          <a:solidFill>
            <a:schemeClr val="accent1"/>
          </a:solidFill>
        </a:ln>
      </dgm:spPr>
      <dgm:t>
        <a:bodyPr lIns="0" tIns="0" rIns="0" bIns="0"/>
        <a:lstStyle/>
        <a:p>
          <a:pPr>
            <a:defRPr/>
          </a:pPr>
          <a:r>
            <a:rPr lang="fr-FR" sz="900">
              <a:solidFill>
                <a:schemeClr val="accent1"/>
              </a:solidFill>
            </a:rPr>
            <a:t>Utiliser des matières premières renouvelables</a:t>
          </a:r>
          <a:endParaRPr/>
        </a:p>
      </dgm:t>
    </dgm:pt>
    <dgm:pt modelId="{51E2C556-AA45-48C2-8B2E-D0EAD779C8DD}" type="parTrans" cxnId="{D8306480-EC4F-44FC-BC44-CBBBA24B76CC}">
      <dgm:prSet/>
      <dgm:spPr bwMode="auto"/>
      <dgm:t>
        <a:bodyPr/>
        <a:lstStyle/>
        <a:p>
          <a:pPr>
            <a:defRPr/>
          </a:pPr>
          <a:endParaRPr lang="fr-FR"/>
        </a:p>
      </dgm:t>
    </dgm:pt>
    <dgm:pt modelId="{DCC232FE-EAC8-4D7A-A72D-58DCBEA554D5}" type="sibTrans" cxnId="{D8306480-EC4F-44FC-BC44-CBBBA24B76CC}">
      <dgm:prSet/>
      <dgm:spPr bwMode="auto"/>
      <dgm:t>
        <a:bodyPr/>
        <a:lstStyle/>
        <a:p>
          <a:pPr>
            <a:defRPr/>
          </a:pPr>
          <a:endParaRPr lang="fr-FR"/>
        </a:p>
      </dgm:t>
    </dgm:pt>
    <dgm:pt modelId="{F4FAE93E-E883-4F8F-8950-E9DA8F4FB883}">
      <dgm:prSet phldrT="[Text]" custT="1"/>
      <dgm:spPr bwMode="auto">
        <a:noFill/>
        <a:ln>
          <a:solidFill>
            <a:schemeClr val="accent1"/>
          </a:solidFill>
        </a:ln>
      </dgm:spPr>
      <dgm:t>
        <a:bodyPr lIns="0" tIns="0" rIns="0" bIns="0"/>
        <a:lstStyle/>
        <a:p>
          <a:pPr>
            <a:defRPr/>
          </a:pPr>
          <a:r>
            <a:rPr lang="fr-FR" sz="900">
              <a:solidFill>
                <a:schemeClr val="accent1"/>
              </a:solidFill>
            </a:rPr>
            <a:t>Réduction des dérivés</a:t>
          </a:r>
          <a:endParaRPr/>
        </a:p>
      </dgm:t>
    </dgm:pt>
    <dgm:pt modelId="{505D106C-872F-4648-BD3A-AC0BC52F9FF6}" type="parTrans" cxnId="{541BC1B5-FEBD-48C7-845E-1E6D5E1A4A7C}">
      <dgm:prSet/>
      <dgm:spPr bwMode="auto"/>
      <dgm:t>
        <a:bodyPr/>
        <a:lstStyle/>
        <a:p>
          <a:pPr>
            <a:defRPr/>
          </a:pPr>
          <a:endParaRPr lang="fr-FR"/>
        </a:p>
      </dgm:t>
    </dgm:pt>
    <dgm:pt modelId="{2F7E1DEC-E52C-4771-97E6-FD22BD66A91C}" type="sibTrans" cxnId="{541BC1B5-FEBD-48C7-845E-1E6D5E1A4A7C}">
      <dgm:prSet/>
      <dgm:spPr bwMode="auto"/>
      <dgm:t>
        <a:bodyPr/>
        <a:lstStyle/>
        <a:p>
          <a:pPr>
            <a:defRPr/>
          </a:pPr>
          <a:endParaRPr lang="fr-FR"/>
        </a:p>
      </dgm:t>
    </dgm:pt>
    <dgm:pt modelId="{FB69C753-E572-42AD-8560-3A83792D7F63}">
      <dgm:prSet phldrT="[Text]" custT="1"/>
      <dgm:spPr bwMode="auto">
        <a:noFill/>
        <a:ln>
          <a:solidFill>
            <a:schemeClr val="accent1"/>
          </a:solidFill>
        </a:ln>
      </dgm:spPr>
      <dgm:t>
        <a:bodyPr lIns="0" tIns="0" rIns="0" bIns="0"/>
        <a:lstStyle/>
        <a:p>
          <a:pPr>
            <a:defRPr/>
          </a:pPr>
          <a:r>
            <a:rPr lang="fr-FR" sz="900">
              <a:solidFill>
                <a:schemeClr val="accent1"/>
              </a:solidFill>
            </a:rPr>
            <a:t>Utiliser des catalyseurs pas des réactifs</a:t>
          </a:r>
          <a:endParaRPr/>
        </a:p>
      </dgm:t>
    </dgm:pt>
    <dgm:pt modelId="{C7A21320-61AE-4438-87D4-A838203E27F0}" type="parTrans" cxnId="{045B06F8-6EF6-45F1-95A4-4CE077F024D5}">
      <dgm:prSet/>
      <dgm:spPr bwMode="auto"/>
      <dgm:t>
        <a:bodyPr/>
        <a:lstStyle/>
        <a:p>
          <a:pPr>
            <a:defRPr/>
          </a:pPr>
          <a:endParaRPr lang="fr-FR"/>
        </a:p>
      </dgm:t>
    </dgm:pt>
    <dgm:pt modelId="{C259B36F-05CA-4739-9466-572081D35C3D}" type="sibTrans" cxnId="{045B06F8-6EF6-45F1-95A4-4CE077F024D5}">
      <dgm:prSet/>
      <dgm:spPr bwMode="auto"/>
      <dgm:t>
        <a:bodyPr/>
        <a:lstStyle/>
        <a:p>
          <a:pPr>
            <a:defRPr/>
          </a:pPr>
          <a:endParaRPr lang="fr-FR"/>
        </a:p>
      </dgm:t>
    </dgm:pt>
    <dgm:pt modelId="{47ACF929-DEAF-4123-8836-BA008CEF5DFF}">
      <dgm:prSet phldrT="[Text]" custT="1"/>
      <dgm:spPr bwMode="auto">
        <a:noFill/>
        <a:ln>
          <a:solidFill>
            <a:schemeClr val="accent1"/>
          </a:solidFill>
        </a:ln>
      </dgm:spPr>
      <dgm:t>
        <a:bodyPr lIns="0" tIns="0" rIns="0" bIns="0"/>
        <a:lstStyle/>
        <a:p>
          <a:pPr>
            <a:defRPr/>
          </a:pPr>
          <a:r>
            <a:rPr lang="fr-FR" sz="900">
              <a:solidFill>
                <a:schemeClr val="accent1"/>
              </a:solidFill>
            </a:rPr>
            <a:t>Concevoir des pro-duits non persistants</a:t>
          </a:r>
          <a:endParaRPr/>
        </a:p>
      </dgm:t>
    </dgm:pt>
    <dgm:pt modelId="{7332A80A-53FD-44AE-ABEB-A63CBEDCD42C}" type="parTrans" cxnId="{A253EFFB-A86E-4267-AD45-B59D9BD9E802}">
      <dgm:prSet/>
      <dgm:spPr bwMode="auto"/>
      <dgm:t>
        <a:bodyPr/>
        <a:lstStyle/>
        <a:p>
          <a:pPr>
            <a:defRPr/>
          </a:pPr>
          <a:endParaRPr lang="fr-FR"/>
        </a:p>
      </dgm:t>
    </dgm:pt>
    <dgm:pt modelId="{CD749579-367F-4329-A41E-653B3461F0A3}" type="sibTrans" cxnId="{A253EFFB-A86E-4267-AD45-B59D9BD9E802}">
      <dgm:prSet/>
      <dgm:spPr bwMode="auto"/>
      <dgm:t>
        <a:bodyPr/>
        <a:lstStyle/>
        <a:p>
          <a:pPr>
            <a:defRPr/>
          </a:pPr>
          <a:endParaRPr lang="fr-FR"/>
        </a:p>
      </dgm:t>
    </dgm:pt>
    <dgm:pt modelId="{BA395411-F2B1-4E7F-B5ED-F4C960176D3D}">
      <dgm:prSet phldrT="[Text]" custT="1"/>
      <dgm:spPr bwMode="auto">
        <a:noFill/>
        <a:ln>
          <a:solidFill>
            <a:schemeClr val="accent1"/>
          </a:solidFill>
        </a:ln>
      </dgm:spPr>
      <dgm:t>
        <a:bodyPr lIns="0" tIns="0" rIns="0" bIns="0"/>
        <a:lstStyle/>
        <a:p>
          <a:pPr>
            <a:defRPr/>
          </a:pPr>
          <a:r>
            <a:rPr lang="fr-FR" sz="900">
              <a:solidFill>
                <a:schemeClr val="accent1"/>
              </a:solidFill>
            </a:rPr>
            <a:t>Analy-</a:t>
          </a:r>
          <a:br>
            <a:rPr lang="fr-FR" sz="900">
              <a:solidFill>
                <a:schemeClr val="accent1"/>
              </a:solidFill>
            </a:rPr>
          </a:br>
          <a:r>
            <a:rPr lang="fr-FR" sz="900">
              <a:solidFill>
                <a:schemeClr val="accent1"/>
              </a:solidFill>
            </a:rPr>
            <a:t>ses en temps réel pour éviter la pollution inutile</a:t>
          </a:r>
          <a:endParaRPr/>
        </a:p>
      </dgm:t>
    </dgm:pt>
    <dgm:pt modelId="{C90EE223-7C2D-490E-A277-CE71F5D116D9}" type="parTrans" cxnId="{525C30F6-B291-43D7-9887-43DC7FA3B418}">
      <dgm:prSet/>
      <dgm:spPr bwMode="auto"/>
      <dgm:t>
        <a:bodyPr/>
        <a:lstStyle/>
        <a:p>
          <a:pPr>
            <a:defRPr/>
          </a:pPr>
          <a:endParaRPr lang="fr-FR"/>
        </a:p>
      </dgm:t>
    </dgm:pt>
    <dgm:pt modelId="{28EBDBF7-8B55-4464-99B2-8E22D48F29FE}" type="sibTrans" cxnId="{525C30F6-B291-43D7-9887-43DC7FA3B418}">
      <dgm:prSet/>
      <dgm:spPr bwMode="auto"/>
      <dgm:t>
        <a:bodyPr/>
        <a:lstStyle/>
        <a:p>
          <a:pPr>
            <a:defRPr/>
          </a:pPr>
          <a:endParaRPr lang="fr-FR"/>
        </a:p>
      </dgm:t>
    </dgm:pt>
    <dgm:pt modelId="{942CC576-16B7-4E66-A5FA-5240434E4B3A}">
      <dgm:prSet phldrT="[Text]" custT="1"/>
      <dgm:spPr bwMode="auto">
        <a:noFill/>
        <a:ln>
          <a:solidFill>
            <a:schemeClr val="accent1"/>
          </a:solidFill>
        </a:ln>
      </dgm:spPr>
      <dgm:t>
        <a:bodyPr lIns="0" tIns="0" rIns="0" bIns="0"/>
        <a:lstStyle/>
        <a:p>
          <a:pPr>
            <a:defRPr/>
          </a:pPr>
          <a:r>
            <a:rPr lang="fr-FR" sz="900">
              <a:solidFill>
                <a:schemeClr val="accent1"/>
              </a:solidFill>
            </a:rPr>
            <a:t>Limiter les risques d’accidents</a:t>
          </a:r>
          <a:endParaRPr/>
        </a:p>
      </dgm:t>
    </dgm:pt>
    <dgm:pt modelId="{5EE5ACCB-9091-4C73-8867-51E52634C755}" type="parTrans" cxnId="{A2C1F5D9-B681-417B-8B26-FE641EEEFB10}">
      <dgm:prSet/>
      <dgm:spPr bwMode="auto"/>
      <dgm:t>
        <a:bodyPr/>
        <a:lstStyle/>
        <a:p>
          <a:pPr>
            <a:defRPr/>
          </a:pPr>
          <a:endParaRPr lang="fr-FR"/>
        </a:p>
      </dgm:t>
    </dgm:pt>
    <dgm:pt modelId="{A01658EA-B55D-4794-8C4D-367368033E57}" type="sibTrans" cxnId="{A2C1F5D9-B681-417B-8B26-FE641EEEFB10}">
      <dgm:prSet/>
      <dgm:spPr bwMode="auto"/>
      <dgm:t>
        <a:bodyPr/>
        <a:lstStyle/>
        <a:p>
          <a:pPr>
            <a:defRPr/>
          </a:pPr>
          <a:endParaRPr lang="fr-FR"/>
        </a:p>
      </dgm:t>
    </dgm:pt>
    <dgm:pt modelId="{30141467-008D-45F8-B89B-D90AF04B8FDE}" type="pres">
      <dgm:prSet presAssocID="{9AC38BFC-04C9-4612-AEC0-F080147BD04B}" presName="cycle" presStyleCnt="0">
        <dgm:presLayoutVars>
          <dgm:chMax val="1"/>
          <dgm:dir/>
          <dgm:animLvl val="ctr"/>
          <dgm:resizeHandles val="exact"/>
        </dgm:presLayoutVars>
      </dgm:prSet>
      <dgm:spPr bwMode="auto"/>
    </dgm:pt>
    <dgm:pt modelId="{6C46BFD0-6413-4D51-9B60-241AE115E933}" type="pres">
      <dgm:prSet presAssocID="{A3B39CBA-21C5-4AFB-82BE-EBBA1A980F9D}" presName="centerShape" presStyleLbl="node0" presStyleIdx="0" presStyleCnt="1"/>
      <dgm:spPr bwMode="auto"/>
    </dgm:pt>
    <dgm:pt modelId="{D342B49F-AEE7-4B7D-A411-5CABD698EC18}" type="pres">
      <dgm:prSet presAssocID="{DC3F2CCE-9663-44DC-8A68-DB460B5B9135}" presName="Name9" presStyleLbl="parChTrans1D2" presStyleIdx="0" presStyleCnt="12"/>
      <dgm:spPr bwMode="auto"/>
    </dgm:pt>
    <dgm:pt modelId="{E9F9DDB3-23D5-4A51-BE14-794A3EF5EF86}" type="pres">
      <dgm:prSet presAssocID="{DC3F2CCE-9663-44DC-8A68-DB460B5B9135}" presName="connTx" presStyleLbl="parChTrans1D2" presStyleIdx="0" presStyleCnt="12"/>
      <dgm:spPr bwMode="auto"/>
    </dgm:pt>
    <dgm:pt modelId="{BC96E0C8-3C9E-462A-A768-1B3215EF1395}" type="pres">
      <dgm:prSet presAssocID="{91242286-B6B8-4BED-B8C8-7D2B1A2FAB25}" presName="node" presStyleLbl="node1" presStyleIdx="0" presStyleCnt="12">
        <dgm:presLayoutVars>
          <dgm:bulletEnabled val="1"/>
        </dgm:presLayoutVars>
      </dgm:prSet>
      <dgm:spPr bwMode="auto"/>
    </dgm:pt>
    <dgm:pt modelId="{8CFF7C5B-4068-44DA-BF90-2ABE6E0AD1B5}" type="pres">
      <dgm:prSet presAssocID="{1B869D8D-45AA-4936-8060-5ACFD878BE34}" presName="Name9" presStyleLbl="parChTrans1D2" presStyleIdx="1" presStyleCnt="12"/>
      <dgm:spPr bwMode="auto"/>
    </dgm:pt>
    <dgm:pt modelId="{999322FA-8507-4B50-8744-768D525C9709}" type="pres">
      <dgm:prSet presAssocID="{1B869D8D-45AA-4936-8060-5ACFD878BE34}" presName="connTx" presStyleLbl="parChTrans1D2" presStyleIdx="1" presStyleCnt="12"/>
      <dgm:spPr bwMode="auto"/>
    </dgm:pt>
    <dgm:pt modelId="{73A96583-7B84-49F6-AFA2-A2830A8B33C9}" type="pres">
      <dgm:prSet presAssocID="{CCC057F0-B5F2-4475-A5F2-570A27CB7F0F}" presName="node" presStyleLbl="node1" presStyleIdx="1" presStyleCnt="12">
        <dgm:presLayoutVars>
          <dgm:bulletEnabled val="1"/>
        </dgm:presLayoutVars>
      </dgm:prSet>
      <dgm:spPr bwMode="auto"/>
    </dgm:pt>
    <dgm:pt modelId="{3066B44F-4537-44DA-9B3E-FEA839E03730}" type="pres">
      <dgm:prSet presAssocID="{BB6047A5-876C-4C41-9C07-CBDB1D312FFD}" presName="Name9" presStyleLbl="parChTrans1D2" presStyleIdx="2" presStyleCnt="12"/>
      <dgm:spPr bwMode="auto"/>
    </dgm:pt>
    <dgm:pt modelId="{E56F18C3-AD7E-4718-9276-95AB7B901591}" type="pres">
      <dgm:prSet presAssocID="{BB6047A5-876C-4C41-9C07-CBDB1D312FFD}" presName="connTx" presStyleLbl="parChTrans1D2" presStyleIdx="2" presStyleCnt="12"/>
      <dgm:spPr bwMode="auto"/>
    </dgm:pt>
    <dgm:pt modelId="{187908C5-12BD-4F08-A4C3-41F9A2E97ABF}" type="pres">
      <dgm:prSet presAssocID="{8711D460-BBF6-437E-9202-859B7076427C}" presName="node" presStyleLbl="node1" presStyleIdx="2" presStyleCnt="12">
        <dgm:presLayoutVars>
          <dgm:bulletEnabled val="1"/>
        </dgm:presLayoutVars>
      </dgm:prSet>
      <dgm:spPr bwMode="auto"/>
    </dgm:pt>
    <dgm:pt modelId="{CE16EB1B-BF47-4E23-81AA-5EF0C537DEEE}" type="pres">
      <dgm:prSet presAssocID="{B9B8D05A-AA58-4C0F-8138-054430E51108}" presName="Name9" presStyleLbl="parChTrans1D2" presStyleIdx="3" presStyleCnt="12"/>
      <dgm:spPr bwMode="auto"/>
    </dgm:pt>
    <dgm:pt modelId="{39B3DCA7-BC34-4B89-A0E9-A834C909B47D}" type="pres">
      <dgm:prSet presAssocID="{B9B8D05A-AA58-4C0F-8138-054430E51108}" presName="connTx" presStyleLbl="parChTrans1D2" presStyleIdx="3" presStyleCnt="12"/>
      <dgm:spPr bwMode="auto"/>
    </dgm:pt>
    <dgm:pt modelId="{83CCFF94-54EB-40C5-A95A-7BFF2409BBBA}" type="pres">
      <dgm:prSet presAssocID="{4EE0116A-C02A-4E9E-994F-155B5DE3315E}" presName="node" presStyleLbl="node1" presStyleIdx="3" presStyleCnt="12">
        <dgm:presLayoutVars>
          <dgm:bulletEnabled val="1"/>
        </dgm:presLayoutVars>
      </dgm:prSet>
      <dgm:spPr bwMode="auto"/>
    </dgm:pt>
    <dgm:pt modelId="{D5E71387-2493-4CE7-A3B7-0E8954E27E18}" type="pres">
      <dgm:prSet presAssocID="{4A2453AC-DD2C-4DA3-A14E-6CC2B804D03E}" presName="Name9" presStyleLbl="parChTrans1D2" presStyleIdx="4" presStyleCnt="12"/>
      <dgm:spPr bwMode="auto"/>
    </dgm:pt>
    <dgm:pt modelId="{DDBC7E88-3286-4334-ADB6-11DF2D65CDD3}" type="pres">
      <dgm:prSet presAssocID="{4A2453AC-DD2C-4DA3-A14E-6CC2B804D03E}" presName="connTx" presStyleLbl="parChTrans1D2" presStyleIdx="4" presStyleCnt="12"/>
      <dgm:spPr bwMode="auto"/>
    </dgm:pt>
    <dgm:pt modelId="{D00EC55A-C513-41EC-8494-41918E7E6CE6}" type="pres">
      <dgm:prSet presAssocID="{14FA9CEC-1730-4865-82BF-A839EDBD8023}" presName="node" presStyleLbl="node1" presStyleIdx="4" presStyleCnt="12">
        <dgm:presLayoutVars>
          <dgm:bulletEnabled val="1"/>
        </dgm:presLayoutVars>
      </dgm:prSet>
      <dgm:spPr bwMode="auto"/>
    </dgm:pt>
    <dgm:pt modelId="{23D457E7-197A-4D6E-8ED8-C9078710D374}" type="pres">
      <dgm:prSet presAssocID="{24C8CA77-FC65-49D4-9F36-BFE10E7BFBFD}" presName="Name9" presStyleLbl="parChTrans1D2" presStyleIdx="5" presStyleCnt="12"/>
      <dgm:spPr bwMode="auto"/>
    </dgm:pt>
    <dgm:pt modelId="{9EAEE2CC-05F5-4E42-9CB7-73A2578F15E9}" type="pres">
      <dgm:prSet presAssocID="{24C8CA77-FC65-49D4-9F36-BFE10E7BFBFD}" presName="connTx" presStyleLbl="parChTrans1D2" presStyleIdx="5" presStyleCnt="12"/>
      <dgm:spPr bwMode="auto"/>
    </dgm:pt>
    <dgm:pt modelId="{1C1A37FD-1176-4C37-9CF6-39E70B15181E}" type="pres">
      <dgm:prSet presAssocID="{6C210B07-8E8D-4DAF-B0C6-78B9A07007C2}" presName="node" presStyleLbl="node1" presStyleIdx="5" presStyleCnt="12">
        <dgm:presLayoutVars>
          <dgm:bulletEnabled val="1"/>
        </dgm:presLayoutVars>
      </dgm:prSet>
      <dgm:spPr bwMode="auto"/>
    </dgm:pt>
    <dgm:pt modelId="{8D58B643-9A80-4F7C-8AB8-51D73D16B1F3}" type="pres">
      <dgm:prSet presAssocID="{51E2C556-AA45-48C2-8B2E-D0EAD779C8DD}" presName="Name9" presStyleLbl="parChTrans1D2" presStyleIdx="6" presStyleCnt="12"/>
      <dgm:spPr bwMode="auto"/>
    </dgm:pt>
    <dgm:pt modelId="{0BB38067-5ABE-4E65-AAE7-9FA35D944ABA}" type="pres">
      <dgm:prSet presAssocID="{51E2C556-AA45-48C2-8B2E-D0EAD779C8DD}" presName="connTx" presStyleLbl="parChTrans1D2" presStyleIdx="6" presStyleCnt="12"/>
      <dgm:spPr bwMode="auto"/>
    </dgm:pt>
    <dgm:pt modelId="{467A2C82-9329-4A1C-B5EB-5E6E26ED1C68}" type="pres">
      <dgm:prSet presAssocID="{A11D021B-5F2D-4279-8CCC-B15A990D9C89}" presName="node" presStyleLbl="node1" presStyleIdx="6" presStyleCnt="12">
        <dgm:presLayoutVars>
          <dgm:bulletEnabled val="1"/>
        </dgm:presLayoutVars>
      </dgm:prSet>
      <dgm:spPr bwMode="auto"/>
    </dgm:pt>
    <dgm:pt modelId="{5891509F-3516-474D-A90C-9D3CC6E70984}" type="pres">
      <dgm:prSet presAssocID="{505D106C-872F-4648-BD3A-AC0BC52F9FF6}" presName="Name9" presStyleLbl="parChTrans1D2" presStyleIdx="7" presStyleCnt="12"/>
      <dgm:spPr bwMode="auto"/>
    </dgm:pt>
    <dgm:pt modelId="{9BB35FF0-5A7D-4CEC-8F29-2E93BA5719D9}" type="pres">
      <dgm:prSet presAssocID="{505D106C-872F-4648-BD3A-AC0BC52F9FF6}" presName="connTx" presStyleLbl="parChTrans1D2" presStyleIdx="7" presStyleCnt="12"/>
      <dgm:spPr bwMode="auto"/>
    </dgm:pt>
    <dgm:pt modelId="{0EE567C9-0548-4DDF-BC00-B7954CF4F64D}" type="pres">
      <dgm:prSet presAssocID="{F4FAE93E-E883-4F8F-8950-E9DA8F4FB883}" presName="node" presStyleLbl="node1" presStyleIdx="7" presStyleCnt="12">
        <dgm:presLayoutVars>
          <dgm:bulletEnabled val="1"/>
        </dgm:presLayoutVars>
      </dgm:prSet>
      <dgm:spPr bwMode="auto"/>
    </dgm:pt>
    <dgm:pt modelId="{E8B50396-0919-447B-AA8D-709597163D9C}" type="pres">
      <dgm:prSet presAssocID="{C7A21320-61AE-4438-87D4-A838203E27F0}" presName="Name9" presStyleLbl="parChTrans1D2" presStyleIdx="8" presStyleCnt="12"/>
      <dgm:spPr bwMode="auto"/>
    </dgm:pt>
    <dgm:pt modelId="{E222D3E4-CFB0-4BFF-8D70-12BDE60849E7}" type="pres">
      <dgm:prSet presAssocID="{C7A21320-61AE-4438-87D4-A838203E27F0}" presName="connTx" presStyleLbl="parChTrans1D2" presStyleIdx="8" presStyleCnt="12"/>
      <dgm:spPr bwMode="auto"/>
    </dgm:pt>
    <dgm:pt modelId="{8477DC2D-F9BB-4D67-9667-F9F8AD22D76A}" type="pres">
      <dgm:prSet presAssocID="{FB69C753-E572-42AD-8560-3A83792D7F63}" presName="node" presStyleLbl="node1" presStyleIdx="8" presStyleCnt="12">
        <dgm:presLayoutVars>
          <dgm:bulletEnabled val="1"/>
        </dgm:presLayoutVars>
      </dgm:prSet>
      <dgm:spPr bwMode="auto"/>
    </dgm:pt>
    <dgm:pt modelId="{1063D517-67D8-47B0-8B7F-156B5A272238}" type="pres">
      <dgm:prSet presAssocID="{7332A80A-53FD-44AE-ABEB-A63CBEDCD42C}" presName="Name9" presStyleLbl="parChTrans1D2" presStyleIdx="9" presStyleCnt="12"/>
      <dgm:spPr bwMode="auto"/>
    </dgm:pt>
    <dgm:pt modelId="{FC1F00BD-2B50-45A0-8A4E-B3EC7A45DC09}" type="pres">
      <dgm:prSet presAssocID="{7332A80A-53FD-44AE-ABEB-A63CBEDCD42C}" presName="connTx" presStyleLbl="parChTrans1D2" presStyleIdx="9" presStyleCnt="12"/>
      <dgm:spPr bwMode="auto"/>
    </dgm:pt>
    <dgm:pt modelId="{9B8CF7D3-836E-4F03-A032-2D3D913505BE}" type="pres">
      <dgm:prSet presAssocID="{47ACF929-DEAF-4123-8836-BA008CEF5DFF}" presName="node" presStyleLbl="node1" presStyleIdx="9" presStyleCnt="12">
        <dgm:presLayoutVars>
          <dgm:bulletEnabled val="1"/>
        </dgm:presLayoutVars>
      </dgm:prSet>
      <dgm:spPr bwMode="auto"/>
    </dgm:pt>
    <dgm:pt modelId="{1AA5346E-BF60-47AD-B2BA-3BC7C96BBFE6}" type="pres">
      <dgm:prSet presAssocID="{C90EE223-7C2D-490E-A277-CE71F5D116D9}" presName="Name9" presStyleLbl="parChTrans1D2" presStyleIdx="10" presStyleCnt="12"/>
      <dgm:spPr bwMode="auto"/>
    </dgm:pt>
    <dgm:pt modelId="{BC6A2F64-DE32-42C2-BC6C-DAAF42CCCEBC}" type="pres">
      <dgm:prSet presAssocID="{C90EE223-7C2D-490E-A277-CE71F5D116D9}" presName="connTx" presStyleLbl="parChTrans1D2" presStyleIdx="10" presStyleCnt="12"/>
      <dgm:spPr bwMode="auto"/>
    </dgm:pt>
    <dgm:pt modelId="{CE8D2C0C-F0B2-4026-8E1A-B8297682A3BD}" type="pres">
      <dgm:prSet presAssocID="{BA395411-F2B1-4E7F-B5ED-F4C960176D3D}" presName="node" presStyleLbl="node1" presStyleIdx="10" presStyleCnt="12">
        <dgm:presLayoutVars>
          <dgm:bulletEnabled val="1"/>
        </dgm:presLayoutVars>
      </dgm:prSet>
      <dgm:spPr bwMode="auto"/>
    </dgm:pt>
    <dgm:pt modelId="{407ADF51-0666-4639-98B7-C007B745D82A}" type="pres">
      <dgm:prSet presAssocID="{5EE5ACCB-9091-4C73-8867-51E52634C755}" presName="Name9" presStyleLbl="parChTrans1D2" presStyleIdx="11" presStyleCnt="12"/>
      <dgm:spPr bwMode="auto"/>
    </dgm:pt>
    <dgm:pt modelId="{E446E83D-2229-4D6F-8E62-F3DB87F82E6F}" type="pres">
      <dgm:prSet presAssocID="{5EE5ACCB-9091-4C73-8867-51E52634C755}" presName="connTx" presStyleLbl="parChTrans1D2" presStyleIdx="11" presStyleCnt="12"/>
      <dgm:spPr bwMode="auto"/>
    </dgm:pt>
    <dgm:pt modelId="{E0D8D36D-7BD5-4535-B898-FAFF5F889AF8}" type="pres">
      <dgm:prSet presAssocID="{942CC576-16B7-4E66-A5FA-5240434E4B3A}" presName="node" presStyleLbl="node1" presStyleIdx="11" presStyleCnt="12">
        <dgm:presLayoutVars>
          <dgm:bulletEnabled val="1"/>
        </dgm:presLayoutVars>
      </dgm:prSet>
      <dgm:spPr bwMode="auto"/>
    </dgm:pt>
  </dgm:ptLst>
  <dgm:cxnLst>
    <dgm:cxn modelId="{3AAD8E01-AA97-4636-9C13-7FD80CF73213}" type="presOf" srcId="{BB6047A5-876C-4C41-9C07-CBDB1D312FFD}" destId="{E56F18C3-AD7E-4718-9276-95AB7B901591}" srcOrd="1" destOrd="0" presId="urn:microsoft.com/office/officeart/2005/8/layout/radial1#1"/>
    <dgm:cxn modelId="{3BE55B02-69E0-4597-925B-5BF884A5D0E1}" srcId="{A3B39CBA-21C5-4AFB-82BE-EBBA1A980F9D}" destId="{6C210B07-8E8D-4DAF-B0C6-78B9A07007C2}" srcOrd="5" destOrd="0" parTransId="{24C8CA77-FC65-49D4-9F36-BFE10E7BFBFD}" sibTransId="{C9E225F7-0F7A-4700-8AC1-F389B33DE904}"/>
    <dgm:cxn modelId="{5BD4F008-7139-406C-A99F-DAC1D6E0E9E2}" type="presOf" srcId="{5EE5ACCB-9091-4C73-8867-51E52634C755}" destId="{E446E83D-2229-4D6F-8E62-F3DB87F82E6F}" srcOrd="1" destOrd="0" presId="urn:microsoft.com/office/officeart/2005/8/layout/radial1#1"/>
    <dgm:cxn modelId="{1DFD0809-3900-49D1-B590-8DB7E0995ACE}" type="presOf" srcId="{1B869D8D-45AA-4936-8060-5ACFD878BE34}" destId="{8CFF7C5B-4068-44DA-BF90-2ABE6E0AD1B5}" srcOrd="0" destOrd="0" presId="urn:microsoft.com/office/officeart/2005/8/layout/radial1#1"/>
    <dgm:cxn modelId="{F6C7AF09-E36F-4E9F-8886-77C06931BC1C}" type="presOf" srcId="{91242286-B6B8-4BED-B8C8-7D2B1A2FAB25}" destId="{BC96E0C8-3C9E-462A-A768-1B3215EF1395}" srcOrd="0" destOrd="0" presId="urn:microsoft.com/office/officeart/2005/8/layout/radial1#1"/>
    <dgm:cxn modelId="{8F59A30A-9E27-41D4-B440-ACB563475457}" type="presOf" srcId="{4A2453AC-DD2C-4DA3-A14E-6CC2B804D03E}" destId="{DDBC7E88-3286-4334-ADB6-11DF2D65CDD3}" srcOrd="1" destOrd="0" presId="urn:microsoft.com/office/officeart/2005/8/layout/radial1#1"/>
    <dgm:cxn modelId="{9E453811-2EB5-4AB6-A4A2-CE04E0C09215}" type="presOf" srcId="{C90EE223-7C2D-490E-A277-CE71F5D116D9}" destId="{1AA5346E-BF60-47AD-B2BA-3BC7C96BBFE6}" srcOrd="0" destOrd="0" presId="urn:microsoft.com/office/officeart/2005/8/layout/radial1#1"/>
    <dgm:cxn modelId="{4808BE13-3ABF-480A-8089-BE12A0E7A1AB}" type="presOf" srcId="{DC3F2CCE-9663-44DC-8A68-DB460B5B9135}" destId="{D342B49F-AEE7-4B7D-A411-5CABD698EC18}" srcOrd="0" destOrd="0" presId="urn:microsoft.com/office/officeart/2005/8/layout/radial1#1"/>
    <dgm:cxn modelId="{E2798423-BD6A-4EFD-9215-3CD737FDD787}" srcId="{9AC38BFC-04C9-4612-AEC0-F080147BD04B}" destId="{A3B39CBA-21C5-4AFB-82BE-EBBA1A980F9D}" srcOrd="0" destOrd="0" parTransId="{6833653F-C144-4890-84C3-61E29A98A8DC}" sibTransId="{35717A3C-0EBB-4466-84B5-2300B9E004DD}"/>
    <dgm:cxn modelId="{0565C526-363D-4582-83FF-5A3A98F5438E}" type="presOf" srcId="{FB69C753-E572-42AD-8560-3A83792D7F63}" destId="{8477DC2D-F9BB-4D67-9667-F9F8AD22D76A}" srcOrd="0" destOrd="0" presId="urn:microsoft.com/office/officeart/2005/8/layout/radial1#1"/>
    <dgm:cxn modelId="{DAC0E327-C231-4882-AE8E-1EF3779CE4C5}" type="presOf" srcId="{BA395411-F2B1-4E7F-B5ED-F4C960176D3D}" destId="{CE8D2C0C-F0B2-4026-8E1A-B8297682A3BD}" srcOrd="0" destOrd="0" presId="urn:microsoft.com/office/officeart/2005/8/layout/radial1#1"/>
    <dgm:cxn modelId="{A51B9634-6596-4597-9025-E87ED7E3E88A}" type="presOf" srcId="{C90EE223-7C2D-490E-A277-CE71F5D116D9}" destId="{BC6A2F64-DE32-42C2-BC6C-DAAF42CCCEBC}" srcOrd="1" destOrd="0" presId="urn:microsoft.com/office/officeart/2005/8/layout/radial1#1"/>
    <dgm:cxn modelId="{D0D1B734-5A3D-41F0-B15C-A46C72BF0A82}" type="presOf" srcId="{14FA9CEC-1730-4865-82BF-A839EDBD8023}" destId="{D00EC55A-C513-41EC-8494-41918E7E6CE6}" srcOrd="0" destOrd="0" presId="urn:microsoft.com/office/officeart/2005/8/layout/radial1#1"/>
    <dgm:cxn modelId="{A98F5643-AEB8-4D70-9AE8-021EA580FD4C}" type="presOf" srcId="{CCC057F0-B5F2-4475-A5F2-570A27CB7F0F}" destId="{73A96583-7B84-49F6-AFA2-A2830A8B33C9}" srcOrd="0" destOrd="0" presId="urn:microsoft.com/office/officeart/2005/8/layout/radial1#1"/>
    <dgm:cxn modelId="{3F328443-7923-4AC9-A19E-E285F61E016B}" srcId="{A3B39CBA-21C5-4AFB-82BE-EBBA1A980F9D}" destId="{14FA9CEC-1730-4865-82BF-A839EDBD8023}" srcOrd="4" destOrd="0" parTransId="{4A2453AC-DD2C-4DA3-A14E-6CC2B804D03E}" sibTransId="{47092CEA-B765-4576-821F-793DA19A0C69}"/>
    <dgm:cxn modelId="{CB68E263-EDFB-4E4F-85D3-361952E82E10}" type="presOf" srcId="{4A2453AC-DD2C-4DA3-A14E-6CC2B804D03E}" destId="{D5E71387-2493-4CE7-A3B7-0E8954E27E18}" srcOrd="0" destOrd="0" presId="urn:microsoft.com/office/officeart/2005/8/layout/radial1#1"/>
    <dgm:cxn modelId="{11DC014A-120A-4B32-AD99-CE80D498D51C}" type="presOf" srcId="{A11D021B-5F2D-4279-8CCC-B15A990D9C89}" destId="{467A2C82-9329-4A1C-B5EB-5E6E26ED1C68}" srcOrd="0" destOrd="0" presId="urn:microsoft.com/office/officeart/2005/8/layout/radial1#1"/>
    <dgm:cxn modelId="{DF83D052-C225-4E98-87A1-A21A8D58EE7F}" srcId="{A3B39CBA-21C5-4AFB-82BE-EBBA1A980F9D}" destId="{4EE0116A-C02A-4E9E-994F-155B5DE3315E}" srcOrd="3" destOrd="0" parTransId="{B9B8D05A-AA58-4C0F-8138-054430E51108}" sibTransId="{3F0AC94E-EE3F-4CC2-AA8B-95793A1CFDE7}"/>
    <dgm:cxn modelId="{8B985075-E280-46DB-AB06-969EB56281E5}" type="presOf" srcId="{8711D460-BBF6-437E-9202-859B7076427C}" destId="{187908C5-12BD-4F08-A4C3-41F9A2E97ABF}" srcOrd="0" destOrd="0" presId="urn:microsoft.com/office/officeart/2005/8/layout/radial1#1"/>
    <dgm:cxn modelId="{59649177-95A8-499C-8D7B-D877A38AF3F0}" type="presOf" srcId="{505D106C-872F-4648-BD3A-AC0BC52F9FF6}" destId="{5891509F-3516-474D-A90C-9D3CC6E70984}" srcOrd="0" destOrd="0" presId="urn:microsoft.com/office/officeart/2005/8/layout/radial1#1"/>
    <dgm:cxn modelId="{BA2C3058-83D7-4191-ACE0-5FA0014F41F9}" type="presOf" srcId="{505D106C-872F-4648-BD3A-AC0BC52F9FF6}" destId="{9BB35FF0-5A7D-4CEC-8F29-2E93BA5719D9}" srcOrd="1" destOrd="0" presId="urn:microsoft.com/office/officeart/2005/8/layout/radial1#1"/>
    <dgm:cxn modelId="{806CB158-027C-413B-985B-84169358CC61}" type="presOf" srcId="{942CC576-16B7-4E66-A5FA-5240434E4B3A}" destId="{E0D8D36D-7BD5-4535-B898-FAFF5F889AF8}" srcOrd="0" destOrd="0" presId="urn:microsoft.com/office/officeart/2005/8/layout/radial1#1"/>
    <dgm:cxn modelId="{99ACB379-C5D8-4297-9CE2-4B73AC6777DE}" type="presOf" srcId="{DC3F2CCE-9663-44DC-8A68-DB460B5B9135}" destId="{E9F9DDB3-23D5-4A51-BE14-794A3EF5EF86}" srcOrd="1" destOrd="0" presId="urn:microsoft.com/office/officeart/2005/8/layout/radial1#1"/>
    <dgm:cxn modelId="{C0C6EA7C-2384-4A3E-99F4-B246AA9D211E}" type="presOf" srcId="{B9B8D05A-AA58-4C0F-8138-054430E51108}" destId="{39B3DCA7-BC34-4B89-A0E9-A834C909B47D}" srcOrd="1" destOrd="0" presId="urn:microsoft.com/office/officeart/2005/8/layout/radial1#1"/>
    <dgm:cxn modelId="{D8306480-EC4F-44FC-BC44-CBBBA24B76CC}" srcId="{A3B39CBA-21C5-4AFB-82BE-EBBA1A980F9D}" destId="{A11D021B-5F2D-4279-8CCC-B15A990D9C89}" srcOrd="6" destOrd="0" parTransId="{51E2C556-AA45-48C2-8B2E-D0EAD779C8DD}" sibTransId="{DCC232FE-EAC8-4D7A-A72D-58DCBEA554D5}"/>
    <dgm:cxn modelId="{5442DD89-9736-4BAD-A624-802BEDEC7757}" type="presOf" srcId="{C7A21320-61AE-4438-87D4-A838203E27F0}" destId="{E8B50396-0919-447B-AA8D-709597163D9C}" srcOrd="0" destOrd="0" presId="urn:microsoft.com/office/officeart/2005/8/layout/radial1#1"/>
    <dgm:cxn modelId="{7D9A8090-3C54-4B02-AB8D-27698DE25069}" type="presOf" srcId="{6C210B07-8E8D-4DAF-B0C6-78B9A07007C2}" destId="{1C1A37FD-1176-4C37-9CF6-39E70B15181E}" srcOrd="0" destOrd="0" presId="urn:microsoft.com/office/officeart/2005/8/layout/radial1#1"/>
    <dgm:cxn modelId="{F92B3393-0C16-4E9A-95F3-E951BD915C51}" srcId="{A3B39CBA-21C5-4AFB-82BE-EBBA1A980F9D}" destId="{91242286-B6B8-4BED-B8C8-7D2B1A2FAB25}" srcOrd="0" destOrd="0" parTransId="{DC3F2CCE-9663-44DC-8A68-DB460B5B9135}" sibTransId="{0ACE889A-4532-4632-B5DB-AF06CEAEE6AC}"/>
    <dgm:cxn modelId="{ADA7DC98-EE32-45B2-887E-A9045F66D343}" type="presOf" srcId="{1B869D8D-45AA-4936-8060-5ACFD878BE34}" destId="{999322FA-8507-4B50-8744-768D525C9709}" srcOrd="1" destOrd="0" presId="urn:microsoft.com/office/officeart/2005/8/layout/radial1#1"/>
    <dgm:cxn modelId="{FDD0669A-C09D-4282-BE3E-C17850824E1F}" type="presOf" srcId="{24C8CA77-FC65-49D4-9F36-BFE10E7BFBFD}" destId="{23D457E7-197A-4D6E-8ED8-C9078710D374}" srcOrd="0" destOrd="0" presId="urn:microsoft.com/office/officeart/2005/8/layout/radial1#1"/>
    <dgm:cxn modelId="{FB60D29D-25A4-49C5-882E-9D8CACB12143}" type="presOf" srcId="{4EE0116A-C02A-4E9E-994F-155B5DE3315E}" destId="{83CCFF94-54EB-40C5-A95A-7BFF2409BBBA}" srcOrd="0" destOrd="0" presId="urn:microsoft.com/office/officeart/2005/8/layout/radial1#1"/>
    <dgm:cxn modelId="{C227DEAA-4785-42C9-9F93-0C58AA766CD9}" type="presOf" srcId="{7332A80A-53FD-44AE-ABEB-A63CBEDCD42C}" destId="{FC1F00BD-2B50-45A0-8A4E-B3EC7A45DC09}" srcOrd="1" destOrd="0" presId="urn:microsoft.com/office/officeart/2005/8/layout/radial1#1"/>
    <dgm:cxn modelId="{F8DF2AAE-846B-4106-B1CF-DF9A91E3035C}" srcId="{A3B39CBA-21C5-4AFB-82BE-EBBA1A980F9D}" destId="{8711D460-BBF6-437E-9202-859B7076427C}" srcOrd="2" destOrd="0" parTransId="{BB6047A5-876C-4C41-9C07-CBDB1D312FFD}" sibTransId="{EB7BB501-3AD8-442A-9E97-98E175CC38F7}"/>
    <dgm:cxn modelId="{541BC1B5-FEBD-48C7-845E-1E6D5E1A4A7C}" srcId="{A3B39CBA-21C5-4AFB-82BE-EBBA1A980F9D}" destId="{F4FAE93E-E883-4F8F-8950-E9DA8F4FB883}" srcOrd="7" destOrd="0" parTransId="{505D106C-872F-4648-BD3A-AC0BC52F9FF6}" sibTransId="{2F7E1DEC-E52C-4771-97E6-FD22BD66A91C}"/>
    <dgm:cxn modelId="{57F921B9-C441-40A3-B623-ECCA4CACBF0D}" type="presOf" srcId="{BB6047A5-876C-4C41-9C07-CBDB1D312FFD}" destId="{3066B44F-4537-44DA-9B3E-FEA839E03730}" srcOrd="0" destOrd="0" presId="urn:microsoft.com/office/officeart/2005/8/layout/radial1#1"/>
    <dgm:cxn modelId="{182381BE-A16E-4676-A3AF-420F91F281B7}" type="presOf" srcId="{A3B39CBA-21C5-4AFB-82BE-EBBA1A980F9D}" destId="{6C46BFD0-6413-4D51-9B60-241AE115E933}" srcOrd="0" destOrd="0" presId="urn:microsoft.com/office/officeart/2005/8/layout/radial1#1"/>
    <dgm:cxn modelId="{8AAAEAC8-E409-4F5D-A181-1680A2611696}" type="presOf" srcId="{5EE5ACCB-9091-4C73-8867-51E52634C755}" destId="{407ADF51-0666-4639-98B7-C007B745D82A}" srcOrd="0" destOrd="0" presId="urn:microsoft.com/office/officeart/2005/8/layout/radial1#1"/>
    <dgm:cxn modelId="{0F47F3C8-193B-48FB-9C4B-7124B6AEC9D5}" type="presOf" srcId="{24C8CA77-FC65-49D4-9F36-BFE10E7BFBFD}" destId="{9EAEE2CC-05F5-4E42-9CB7-73A2578F15E9}" srcOrd="1" destOrd="0" presId="urn:microsoft.com/office/officeart/2005/8/layout/radial1#1"/>
    <dgm:cxn modelId="{9C7BDDCA-2778-42E6-BF8D-BC4C873270F8}" type="presOf" srcId="{C7A21320-61AE-4438-87D4-A838203E27F0}" destId="{E222D3E4-CFB0-4BFF-8D70-12BDE60849E7}" srcOrd="1" destOrd="0" presId="urn:microsoft.com/office/officeart/2005/8/layout/radial1#1"/>
    <dgm:cxn modelId="{D0202CCB-0102-4041-BE22-3A6A5A2C9EFD}" type="presOf" srcId="{7332A80A-53FD-44AE-ABEB-A63CBEDCD42C}" destId="{1063D517-67D8-47B0-8B7F-156B5A272238}" srcOrd="0" destOrd="0" presId="urn:microsoft.com/office/officeart/2005/8/layout/radial1#1"/>
    <dgm:cxn modelId="{215202CC-4103-4CCE-B035-681917B82A61}" type="presOf" srcId="{9AC38BFC-04C9-4612-AEC0-F080147BD04B}" destId="{30141467-008D-45F8-B89B-D90AF04B8FDE}" srcOrd="0" destOrd="0" presId="urn:microsoft.com/office/officeart/2005/8/layout/radial1#1"/>
    <dgm:cxn modelId="{AACC59CF-F076-4573-89C6-D753F1B1B43C}" type="presOf" srcId="{F4FAE93E-E883-4F8F-8950-E9DA8F4FB883}" destId="{0EE567C9-0548-4DDF-BC00-B7954CF4F64D}" srcOrd="0" destOrd="0" presId="urn:microsoft.com/office/officeart/2005/8/layout/radial1#1"/>
    <dgm:cxn modelId="{A2C1F5D9-B681-417B-8B26-FE641EEEFB10}" srcId="{A3B39CBA-21C5-4AFB-82BE-EBBA1A980F9D}" destId="{942CC576-16B7-4E66-A5FA-5240434E4B3A}" srcOrd="11" destOrd="0" parTransId="{5EE5ACCB-9091-4C73-8867-51E52634C755}" sibTransId="{A01658EA-B55D-4794-8C4D-367368033E57}"/>
    <dgm:cxn modelId="{A3CA48DD-BAAC-40F1-B652-5128876C58C8}" type="presOf" srcId="{51E2C556-AA45-48C2-8B2E-D0EAD779C8DD}" destId="{8D58B643-9A80-4F7C-8AB8-51D73D16B1F3}" srcOrd="0" destOrd="0" presId="urn:microsoft.com/office/officeart/2005/8/layout/radial1#1"/>
    <dgm:cxn modelId="{E1D73AF1-1661-4510-83F8-80C5B0E692F8}" type="presOf" srcId="{47ACF929-DEAF-4123-8836-BA008CEF5DFF}" destId="{9B8CF7D3-836E-4F03-A032-2D3D913505BE}" srcOrd="0" destOrd="0" presId="urn:microsoft.com/office/officeart/2005/8/layout/radial1#1"/>
    <dgm:cxn modelId="{1B3FBCF2-6225-4D32-AF4D-E265A7B138B9}" type="presOf" srcId="{51E2C556-AA45-48C2-8B2E-D0EAD779C8DD}" destId="{0BB38067-5ABE-4E65-AAE7-9FA35D944ABA}" srcOrd="1" destOrd="0" presId="urn:microsoft.com/office/officeart/2005/8/layout/radial1#1"/>
    <dgm:cxn modelId="{525C30F6-B291-43D7-9887-43DC7FA3B418}" srcId="{A3B39CBA-21C5-4AFB-82BE-EBBA1A980F9D}" destId="{BA395411-F2B1-4E7F-B5ED-F4C960176D3D}" srcOrd="10" destOrd="0" parTransId="{C90EE223-7C2D-490E-A277-CE71F5D116D9}" sibTransId="{28EBDBF7-8B55-4464-99B2-8E22D48F29FE}"/>
    <dgm:cxn modelId="{045B06F8-6EF6-45F1-95A4-4CE077F024D5}" srcId="{A3B39CBA-21C5-4AFB-82BE-EBBA1A980F9D}" destId="{FB69C753-E572-42AD-8560-3A83792D7F63}" srcOrd="8" destOrd="0" parTransId="{C7A21320-61AE-4438-87D4-A838203E27F0}" sibTransId="{C259B36F-05CA-4739-9466-572081D35C3D}"/>
    <dgm:cxn modelId="{E2F981FA-4C11-447A-A5A8-76CA90B535E5}" type="presOf" srcId="{B9B8D05A-AA58-4C0F-8138-054430E51108}" destId="{CE16EB1B-BF47-4E23-81AA-5EF0C537DEEE}" srcOrd="0" destOrd="0" presId="urn:microsoft.com/office/officeart/2005/8/layout/radial1#1"/>
    <dgm:cxn modelId="{A253EFFB-A86E-4267-AD45-B59D9BD9E802}" srcId="{A3B39CBA-21C5-4AFB-82BE-EBBA1A980F9D}" destId="{47ACF929-DEAF-4123-8836-BA008CEF5DFF}" srcOrd="9" destOrd="0" parTransId="{7332A80A-53FD-44AE-ABEB-A63CBEDCD42C}" sibTransId="{CD749579-367F-4329-A41E-653B3461F0A3}"/>
    <dgm:cxn modelId="{999746FE-2168-4033-AD0B-D5C018AF5D7A}" srcId="{A3B39CBA-21C5-4AFB-82BE-EBBA1A980F9D}" destId="{CCC057F0-B5F2-4475-A5F2-570A27CB7F0F}" srcOrd="1" destOrd="0" parTransId="{1B869D8D-45AA-4936-8060-5ACFD878BE34}" sibTransId="{28681E53-CC6B-4129-B003-FEF30E746236}"/>
    <dgm:cxn modelId="{8AD9F0BB-CC10-41F2-9976-69860376B9D8}" type="presParOf" srcId="{30141467-008D-45F8-B89B-D90AF04B8FDE}" destId="{6C46BFD0-6413-4D51-9B60-241AE115E933}" srcOrd="0" destOrd="0" presId="urn:microsoft.com/office/officeart/2005/8/layout/radial1#1"/>
    <dgm:cxn modelId="{508F14FA-1DA4-4B17-B074-66E1011851C4}" type="presParOf" srcId="{30141467-008D-45F8-B89B-D90AF04B8FDE}" destId="{D342B49F-AEE7-4B7D-A411-5CABD698EC18}" srcOrd="1" destOrd="0" presId="urn:microsoft.com/office/officeart/2005/8/layout/radial1#1"/>
    <dgm:cxn modelId="{F4C09B96-2369-4229-8251-E6A839190C72}" type="presParOf" srcId="{D342B49F-AEE7-4B7D-A411-5CABD698EC18}" destId="{E9F9DDB3-23D5-4A51-BE14-794A3EF5EF86}" srcOrd="0" destOrd="0" presId="urn:microsoft.com/office/officeart/2005/8/layout/radial1#1"/>
    <dgm:cxn modelId="{C64CD523-E7D1-472E-AB3C-FE8B32A3D289}" type="presParOf" srcId="{30141467-008D-45F8-B89B-D90AF04B8FDE}" destId="{BC96E0C8-3C9E-462A-A768-1B3215EF1395}" srcOrd="2" destOrd="0" presId="urn:microsoft.com/office/officeart/2005/8/layout/radial1#1"/>
    <dgm:cxn modelId="{FDB78337-8DBC-4E04-8BCB-39CF7E6288A5}" type="presParOf" srcId="{30141467-008D-45F8-B89B-D90AF04B8FDE}" destId="{8CFF7C5B-4068-44DA-BF90-2ABE6E0AD1B5}" srcOrd="3" destOrd="0" presId="urn:microsoft.com/office/officeart/2005/8/layout/radial1#1"/>
    <dgm:cxn modelId="{642C5652-4092-49BC-99E9-9CE67474FFB3}" type="presParOf" srcId="{8CFF7C5B-4068-44DA-BF90-2ABE6E0AD1B5}" destId="{999322FA-8507-4B50-8744-768D525C9709}" srcOrd="0" destOrd="0" presId="urn:microsoft.com/office/officeart/2005/8/layout/radial1#1"/>
    <dgm:cxn modelId="{E4083125-A686-48CB-BC0D-9C10D340237B}" type="presParOf" srcId="{30141467-008D-45F8-B89B-D90AF04B8FDE}" destId="{73A96583-7B84-49F6-AFA2-A2830A8B33C9}" srcOrd="4" destOrd="0" presId="urn:microsoft.com/office/officeart/2005/8/layout/radial1#1"/>
    <dgm:cxn modelId="{98FAE6BF-DB8F-4A27-9525-19485639D65D}" type="presParOf" srcId="{30141467-008D-45F8-B89B-D90AF04B8FDE}" destId="{3066B44F-4537-44DA-9B3E-FEA839E03730}" srcOrd="5" destOrd="0" presId="urn:microsoft.com/office/officeart/2005/8/layout/radial1#1"/>
    <dgm:cxn modelId="{E211D973-21E7-481D-B69E-1CF32B9D87C7}" type="presParOf" srcId="{3066B44F-4537-44DA-9B3E-FEA839E03730}" destId="{E56F18C3-AD7E-4718-9276-95AB7B901591}" srcOrd="0" destOrd="0" presId="urn:microsoft.com/office/officeart/2005/8/layout/radial1#1"/>
    <dgm:cxn modelId="{4226D9D0-6FEA-411C-A6EE-AABC65B92564}" type="presParOf" srcId="{30141467-008D-45F8-B89B-D90AF04B8FDE}" destId="{187908C5-12BD-4F08-A4C3-41F9A2E97ABF}" srcOrd="6" destOrd="0" presId="urn:microsoft.com/office/officeart/2005/8/layout/radial1#1"/>
    <dgm:cxn modelId="{4FBBB56B-58FE-46B3-902A-22152B6CDEEF}" type="presParOf" srcId="{30141467-008D-45F8-B89B-D90AF04B8FDE}" destId="{CE16EB1B-BF47-4E23-81AA-5EF0C537DEEE}" srcOrd="7" destOrd="0" presId="urn:microsoft.com/office/officeart/2005/8/layout/radial1#1"/>
    <dgm:cxn modelId="{6C4C01B5-D410-4298-9F0D-DBE702A50312}" type="presParOf" srcId="{CE16EB1B-BF47-4E23-81AA-5EF0C537DEEE}" destId="{39B3DCA7-BC34-4B89-A0E9-A834C909B47D}" srcOrd="0" destOrd="0" presId="urn:microsoft.com/office/officeart/2005/8/layout/radial1#1"/>
    <dgm:cxn modelId="{8D78509D-2091-4869-B4AB-F07F03C2003B}" type="presParOf" srcId="{30141467-008D-45F8-B89B-D90AF04B8FDE}" destId="{83CCFF94-54EB-40C5-A95A-7BFF2409BBBA}" srcOrd="8" destOrd="0" presId="urn:microsoft.com/office/officeart/2005/8/layout/radial1#1"/>
    <dgm:cxn modelId="{5843CE10-C1FE-427E-B11A-301BAC7D8AA8}" type="presParOf" srcId="{30141467-008D-45F8-B89B-D90AF04B8FDE}" destId="{D5E71387-2493-4CE7-A3B7-0E8954E27E18}" srcOrd="9" destOrd="0" presId="urn:microsoft.com/office/officeart/2005/8/layout/radial1#1"/>
    <dgm:cxn modelId="{3A2789BC-C442-477D-AE2E-F9F0BCB57A4B}" type="presParOf" srcId="{D5E71387-2493-4CE7-A3B7-0E8954E27E18}" destId="{DDBC7E88-3286-4334-ADB6-11DF2D65CDD3}" srcOrd="0" destOrd="0" presId="urn:microsoft.com/office/officeart/2005/8/layout/radial1#1"/>
    <dgm:cxn modelId="{37BC198B-189E-4787-9A5D-B1CF45732D2B}" type="presParOf" srcId="{30141467-008D-45F8-B89B-D90AF04B8FDE}" destId="{D00EC55A-C513-41EC-8494-41918E7E6CE6}" srcOrd="10" destOrd="0" presId="urn:microsoft.com/office/officeart/2005/8/layout/radial1#1"/>
    <dgm:cxn modelId="{45C08F78-0EDA-4FB1-B78D-CD198B1E7CE2}" type="presParOf" srcId="{30141467-008D-45F8-B89B-D90AF04B8FDE}" destId="{23D457E7-197A-4D6E-8ED8-C9078710D374}" srcOrd="11" destOrd="0" presId="urn:microsoft.com/office/officeart/2005/8/layout/radial1#1"/>
    <dgm:cxn modelId="{1C14F179-9986-4478-9DC2-DF0446D113B3}" type="presParOf" srcId="{23D457E7-197A-4D6E-8ED8-C9078710D374}" destId="{9EAEE2CC-05F5-4E42-9CB7-73A2578F15E9}" srcOrd="0" destOrd="0" presId="urn:microsoft.com/office/officeart/2005/8/layout/radial1#1"/>
    <dgm:cxn modelId="{302AA96B-156D-4D1C-AC6C-8BDA0269B1B6}" type="presParOf" srcId="{30141467-008D-45F8-B89B-D90AF04B8FDE}" destId="{1C1A37FD-1176-4C37-9CF6-39E70B15181E}" srcOrd="12" destOrd="0" presId="urn:microsoft.com/office/officeart/2005/8/layout/radial1#1"/>
    <dgm:cxn modelId="{007EF76F-9E0D-472A-9141-E4EDF614043F}" type="presParOf" srcId="{30141467-008D-45F8-B89B-D90AF04B8FDE}" destId="{8D58B643-9A80-4F7C-8AB8-51D73D16B1F3}" srcOrd="13" destOrd="0" presId="urn:microsoft.com/office/officeart/2005/8/layout/radial1#1"/>
    <dgm:cxn modelId="{B7339900-C4A0-442A-A241-F43D4FF48B1D}" type="presParOf" srcId="{8D58B643-9A80-4F7C-8AB8-51D73D16B1F3}" destId="{0BB38067-5ABE-4E65-AAE7-9FA35D944ABA}" srcOrd="0" destOrd="0" presId="urn:microsoft.com/office/officeart/2005/8/layout/radial1#1"/>
    <dgm:cxn modelId="{5FA7416C-3739-494C-B92A-5863F5EB26BC}" type="presParOf" srcId="{30141467-008D-45F8-B89B-D90AF04B8FDE}" destId="{467A2C82-9329-4A1C-B5EB-5E6E26ED1C68}" srcOrd="14" destOrd="0" presId="urn:microsoft.com/office/officeart/2005/8/layout/radial1#1"/>
    <dgm:cxn modelId="{CC584496-589B-4148-B504-B1E539573091}" type="presParOf" srcId="{30141467-008D-45F8-B89B-D90AF04B8FDE}" destId="{5891509F-3516-474D-A90C-9D3CC6E70984}" srcOrd="15" destOrd="0" presId="urn:microsoft.com/office/officeart/2005/8/layout/radial1#1"/>
    <dgm:cxn modelId="{888EE510-223D-4AD2-82B7-EE09AB086892}" type="presParOf" srcId="{5891509F-3516-474D-A90C-9D3CC6E70984}" destId="{9BB35FF0-5A7D-4CEC-8F29-2E93BA5719D9}" srcOrd="0" destOrd="0" presId="urn:microsoft.com/office/officeart/2005/8/layout/radial1#1"/>
    <dgm:cxn modelId="{CE1C2481-7114-4EB8-98C8-F7EAAD1C58E7}" type="presParOf" srcId="{30141467-008D-45F8-B89B-D90AF04B8FDE}" destId="{0EE567C9-0548-4DDF-BC00-B7954CF4F64D}" srcOrd="16" destOrd="0" presId="urn:microsoft.com/office/officeart/2005/8/layout/radial1#1"/>
    <dgm:cxn modelId="{3188FC52-3AE7-45C5-B0D5-6CED7D8A96EF}" type="presParOf" srcId="{30141467-008D-45F8-B89B-D90AF04B8FDE}" destId="{E8B50396-0919-447B-AA8D-709597163D9C}" srcOrd="17" destOrd="0" presId="urn:microsoft.com/office/officeart/2005/8/layout/radial1#1"/>
    <dgm:cxn modelId="{5F36EF03-8FA8-430D-A0F7-8A7E0DD41BBC}" type="presParOf" srcId="{E8B50396-0919-447B-AA8D-709597163D9C}" destId="{E222D3E4-CFB0-4BFF-8D70-12BDE60849E7}" srcOrd="0" destOrd="0" presId="urn:microsoft.com/office/officeart/2005/8/layout/radial1#1"/>
    <dgm:cxn modelId="{9FA96652-1093-4A93-AF56-B13377109ED0}" type="presParOf" srcId="{30141467-008D-45F8-B89B-D90AF04B8FDE}" destId="{8477DC2D-F9BB-4D67-9667-F9F8AD22D76A}" srcOrd="18" destOrd="0" presId="urn:microsoft.com/office/officeart/2005/8/layout/radial1#1"/>
    <dgm:cxn modelId="{773C0755-E6B0-40B0-940C-764383B2729A}" type="presParOf" srcId="{30141467-008D-45F8-B89B-D90AF04B8FDE}" destId="{1063D517-67D8-47B0-8B7F-156B5A272238}" srcOrd="19" destOrd="0" presId="urn:microsoft.com/office/officeart/2005/8/layout/radial1#1"/>
    <dgm:cxn modelId="{6A6FCE6D-A496-4AC9-8ACC-67F5032F38DB}" type="presParOf" srcId="{1063D517-67D8-47B0-8B7F-156B5A272238}" destId="{FC1F00BD-2B50-45A0-8A4E-B3EC7A45DC09}" srcOrd="0" destOrd="0" presId="urn:microsoft.com/office/officeart/2005/8/layout/radial1#1"/>
    <dgm:cxn modelId="{1A4EE65C-0A94-4D5C-88D2-6777E8405C89}" type="presParOf" srcId="{30141467-008D-45F8-B89B-D90AF04B8FDE}" destId="{9B8CF7D3-836E-4F03-A032-2D3D913505BE}" srcOrd="20" destOrd="0" presId="urn:microsoft.com/office/officeart/2005/8/layout/radial1#1"/>
    <dgm:cxn modelId="{7F39D8A2-5CF7-4543-A00F-461FD56B3E26}" type="presParOf" srcId="{30141467-008D-45F8-B89B-D90AF04B8FDE}" destId="{1AA5346E-BF60-47AD-B2BA-3BC7C96BBFE6}" srcOrd="21" destOrd="0" presId="urn:microsoft.com/office/officeart/2005/8/layout/radial1#1"/>
    <dgm:cxn modelId="{B98C3113-6838-4357-A795-13F75CEACBE5}" type="presParOf" srcId="{1AA5346E-BF60-47AD-B2BA-3BC7C96BBFE6}" destId="{BC6A2F64-DE32-42C2-BC6C-DAAF42CCCEBC}" srcOrd="0" destOrd="0" presId="urn:microsoft.com/office/officeart/2005/8/layout/radial1#1"/>
    <dgm:cxn modelId="{A5E1B6A5-C0E4-4E25-A28D-282BB36892E9}" type="presParOf" srcId="{30141467-008D-45F8-B89B-D90AF04B8FDE}" destId="{CE8D2C0C-F0B2-4026-8E1A-B8297682A3BD}" srcOrd="22" destOrd="0" presId="urn:microsoft.com/office/officeart/2005/8/layout/radial1#1"/>
    <dgm:cxn modelId="{12637434-B692-44FA-8ED9-C1731AFD7F96}" type="presParOf" srcId="{30141467-008D-45F8-B89B-D90AF04B8FDE}" destId="{407ADF51-0666-4639-98B7-C007B745D82A}" srcOrd="23" destOrd="0" presId="urn:microsoft.com/office/officeart/2005/8/layout/radial1#1"/>
    <dgm:cxn modelId="{5E3B3048-72B0-418D-B18E-97C937E7BF83}" type="presParOf" srcId="{407ADF51-0666-4639-98B7-C007B745D82A}" destId="{E446E83D-2229-4D6F-8E62-F3DB87F82E6F}" srcOrd="0" destOrd="0" presId="urn:microsoft.com/office/officeart/2005/8/layout/radial1#1"/>
    <dgm:cxn modelId="{E947B3F7-9BBC-42E0-ABAA-AFD7A52B5F8C}" type="presParOf" srcId="{30141467-008D-45F8-B89B-D90AF04B8FDE}" destId="{E0D8D36D-7BD5-4535-B898-FAFF5F889AF8}" srcOrd="24" destOrd="0" presId="urn:microsoft.com/office/officeart/2005/8/layout/radial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6BFD0-6413-4D51-9B60-241AE115E933}">
      <dsp:nvSpPr>
        <dsp:cNvPr id="0" name=""/>
        <dsp:cNvSpPr/>
      </dsp:nvSpPr>
      <dsp:spPr bwMode="auto">
        <a:xfrm>
          <a:off x="3083772" y="1921533"/>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defRPr/>
          </a:pPr>
          <a:r>
            <a:rPr lang="fr-FR" sz="1100" kern="1200">
              <a:solidFill>
                <a:schemeClr val="accent1"/>
              </a:solidFill>
            </a:rPr>
            <a:t>12 principes</a:t>
          </a:r>
          <a:endParaRPr kern="1200"/>
        </a:p>
      </dsp:txBody>
      <dsp:txXfrm>
        <a:off x="3194548" y="2032309"/>
        <a:ext cx="534872" cy="534872"/>
      </dsp:txXfrm>
    </dsp:sp>
    <dsp:sp modelId="{D342B49F-AEE7-4B7D-A411-5CABD698EC18}">
      <dsp:nvSpPr>
        <dsp:cNvPr id="0" name=""/>
        <dsp:cNvSpPr/>
      </dsp:nvSpPr>
      <dsp:spPr bwMode="auto">
        <a:xfrm rot="16200000">
          <a:off x="2888520" y="1338237"/>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3433311" y="1319396"/>
        <a:ext cx="57346" cy="57346"/>
      </dsp:txXfrm>
    </dsp:sp>
    <dsp:sp modelId="{BC96E0C8-3C9E-462A-A768-1B3215EF1395}">
      <dsp:nvSpPr>
        <dsp:cNvPr id="0" name=""/>
        <dsp:cNvSpPr/>
      </dsp:nvSpPr>
      <dsp:spPr bwMode="auto">
        <a:xfrm>
          <a:off x="3083772" y="18180"/>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Eviter les déchets</a:t>
          </a:r>
          <a:endParaRPr kern="1200"/>
        </a:p>
      </dsp:txBody>
      <dsp:txXfrm>
        <a:off x="3194548" y="128956"/>
        <a:ext cx="534872" cy="534872"/>
      </dsp:txXfrm>
    </dsp:sp>
    <dsp:sp modelId="{8CFF7C5B-4068-44DA-BF90-2ABE6E0AD1B5}">
      <dsp:nvSpPr>
        <dsp:cNvPr id="0" name=""/>
        <dsp:cNvSpPr/>
      </dsp:nvSpPr>
      <dsp:spPr bwMode="auto">
        <a:xfrm rot="18000000">
          <a:off x="3364358" y="1465737"/>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3909150" y="1446896"/>
        <a:ext cx="57346" cy="57346"/>
      </dsp:txXfrm>
    </dsp:sp>
    <dsp:sp modelId="{73A96583-7B84-49F6-AFA2-A2830A8B33C9}">
      <dsp:nvSpPr>
        <dsp:cNvPr id="0" name=""/>
        <dsp:cNvSpPr/>
      </dsp:nvSpPr>
      <dsp:spPr bwMode="auto">
        <a:xfrm>
          <a:off x="4035449" y="273181"/>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Maximiser l’économie d’atomes</a:t>
          </a:r>
          <a:endParaRPr kern="1200"/>
        </a:p>
      </dsp:txBody>
      <dsp:txXfrm>
        <a:off x="4146225" y="383957"/>
        <a:ext cx="534872" cy="534872"/>
      </dsp:txXfrm>
    </dsp:sp>
    <dsp:sp modelId="{3066B44F-4537-44DA-9B3E-FEA839E03730}">
      <dsp:nvSpPr>
        <dsp:cNvPr id="0" name=""/>
        <dsp:cNvSpPr/>
      </dsp:nvSpPr>
      <dsp:spPr bwMode="auto">
        <a:xfrm rot="19800000">
          <a:off x="3712696" y="1814075"/>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4257487" y="1795234"/>
        <a:ext cx="57346" cy="57346"/>
      </dsp:txXfrm>
    </dsp:sp>
    <dsp:sp modelId="{187908C5-12BD-4F08-A4C3-41F9A2E97ABF}">
      <dsp:nvSpPr>
        <dsp:cNvPr id="0" name=""/>
        <dsp:cNvSpPr/>
      </dsp:nvSpPr>
      <dsp:spPr bwMode="auto">
        <a:xfrm>
          <a:off x="4732125" y="969857"/>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defRPr/>
          </a:pPr>
          <a:r>
            <a:rPr lang="fr-FR" sz="600" kern="1200">
              <a:solidFill>
                <a:schemeClr val="accent1"/>
              </a:solidFill>
            </a:rPr>
            <a:t>Concevoir des synthèses chimiques moins dangereuses pour l’environ-nement et pour l’homme</a:t>
          </a:r>
          <a:endParaRPr kern="1200"/>
        </a:p>
      </dsp:txBody>
      <dsp:txXfrm>
        <a:off x="4842901" y="1080633"/>
        <a:ext cx="534872" cy="534872"/>
      </dsp:txXfrm>
    </dsp:sp>
    <dsp:sp modelId="{CE16EB1B-BF47-4E23-81AA-5EF0C537DEEE}">
      <dsp:nvSpPr>
        <dsp:cNvPr id="0" name=""/>
        <dsp:cNvSpPr/>
      </dsp:nvSpPr>
      <dsp:spPr bwMode="auto">
        <a:xfrm>
          <a:off x="3840197" y="2289913"/>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4384988" y="2271072"/>
        <a:ext cx="57346" cy="57346"/>
      </dsp:txXfrm>
    </dsp:sp>
    <dsp:sp modelId="{83CCFF94-54EB-40C5-A95A-7BFF2409BBBA}">
      <dsp:nvSpPr>
        <dsp:cNvPr id="0" name=""/>
        <dsp:cNvSpPr/>
      </dsp:nvSpPr>
      <dsp:spPr bwMode="auto">
        <a:xfrm>
          <a:off x="4987126" y="1921533"/>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Concevoir des produits chimiques plus sûrs</a:t>
          </a:r>
          <a:endParaRPr kern="1200"/>
        </a:p>
      </dsp:txBody>
      <dsp:txXfrm>
        <a:off x="5097902" y="2032309"/>
        <a:ext cx="534872" cy="534872"/>
      </dsp:txXfrm>
    </dsp:sp>
    <dsp:sp modelId="{D5E71387-2493-4CE7-A3B7-0E8954E27E18}">
      <dsp:nvSpPr>
        <dsp:cNvPr id="0" name=""/>
        <dsp:cNvSpPr/>
      </dsp:nvSpPr>
      <dsp:spPr bwMode="auto">
        <a:xfrm rot="1800000">
          <a:off x="3712696" y="2765752"/>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4257487" y="2746911"/>
        <a:ext cx="57346" cy="57346"/>
      </dsp:txXfrm>
    </dsp:sp>
    <dsp:sp modelId="{D00EC55A-C513-41EC-8494-41918E7E6CE6}">
      <dsp:nvSpPr>
        <dsp:cNvPr id="0" name=""/>
        <dsp:cNvSpPr/>
      </dsp:nvSpPr>
      <dsp:spPr bwMode="auto">
        <a:xfrm>
          <a:off x="4732125" y="2873210"/>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Solvants et auxiliaires plus sûrs</a:t>
          </a:r>
          <a:endParaRPr kern="1200"/>
        </a:p>
      </dsp:txBody>
      <dsp:txXfrm>
        <a:off x="4842901" y="2983986"/>
        <a:ext cx="534872" cy="534872"/>
      </dsp:txXfrm>
    </dsp:sp>
    <dsp:sp modelId="{23D457E7-197A-4D6E-8ED8-C9078710D374}">
      <dsp:nvSpPr>
        <dsp:cNvPr id="0" name=""/>
        <dsp:cNvSpPr/>
      </dsp:nvSpPr>
      <dsp:spPr bwMode="auto">
        <a:xfrm rot="3600000">
          <a:off x="3364358" y="3114089"/>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3909150" y="3095248"/>
        <a:ext cx="57346" cy="57346"/>
      </dsp:txXfrm>
    </dsp:sp>
    <dsp:sp modelId="{1C1A37FD-1176-4C37-9CF6-39E70B15181E}">
      <dsp:nvSpPr>
        <dsp:cNvPr id="0" name=""/>
        <dsp:cNvSpPr/>
      </dsp:nvSpPr>
      <dsp:spPr bwMode="auto">
        <a:xfrm>
          <a:off x="4035449" y="3569886"/>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Minimiser les besoins énergé-tiques</a:t>
          </a:r>
          <a:endParaRPr kern="1200"/>
        </a:p>
      </dsp:txBody>
      <dsp:txXfrm>
        <a:off x="4146225" y="3680662"/>
        <a:ext cx="534872" cy="534872"/>
      </dsp:txXfrm>
    </dsp:sp>
    <dsp:sp modelId="{8D58B643-9A80-4F7C-8AB8-51D73D16B1F3}">
      <dsp:nvSpPr>
        <dsp:cNvPr id="0" name=""/>
        <dsp:cNvSpPr/>
      </dsp:nvSpPr>
      <dsp:spPr bwMode="auto">
        <a:xfrm rot="5400000">
          <a:off x="2888520" y="3241590"/>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a:off x="3433311" y="3222749"/>
        <a:ext cx="57346" cy="57346"/>
      </dsp:txXfrm>
    </dsp:sp>
    <dsp:sp modelId="{467A2C82-9329-4A1C-B5EB-5E6E26ED1C68}">
      <dsp:nvSpPr>
        <dsp:cNvPr id="0" name=""/>
        <dsp:cNvSpPr/>
      </dsp:nvSpPr>
      <dsp:spPr bwMode="auto">
        <a:xfrm>
          <a:off x="3083772" y="3824887"/>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Utiliser des matières premières renouvelables</a:t>
          </a:r>
          <a:endParaRPr kern="1200"/>
        </a:p>
      </dsp:txBody>
      <dsp:txXfrm>
        <a:off x="3194548" y="3935663"/>
        <a:ext cx="534872" cy="534872"/>
      </dsp:txXfrm>
    </dsp:sp>
    <dsp:sp modelId="{5891509F-3516-474D-A90C-9D3CC6E70984}">
      <dsp:nvSpPr>
        <dsp:cNvPr id="0" name=""/>
        <dsp:cNvSpPr/>
      </dsp:nvSpPr>
      <dsp:spPr bwMode="auto">
        <a:xfrm rot="7200000">
          <a:off x="2412682" y="3114089"/>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rot="10800000">
        <a:off x="2957473" y="3095248"/>
        <a:ext cx="57346" cy="57346"/>
      </dsp:txXfrm>
    </dsp:sp>
    <dsp:sp modelId="{0EE567C9-0548-4DDF-BC00-B7954CF4F64D}">
      <dsp:nvSpPr>
        <dsp:cNvPr id="0" name=""/>
        <dsp:cNvSpPr/>
      </dsp:nvSpPr>
      <dsp:spPr bwMode="auto">
        <a:xfrm>
          <a:off x="2132096" y="3569886"/>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Réduction des dérivés</a:t>
          </a:r>
          <a:endParaRPr kern="1200"/>
        </a:p>
      </dsp:txBody>
      <dsp:txXfrm>
        <a:off x="2242872" y="3680662"/>
        <a:ext cx="534872" cy="534872"/>
      </dsp:txXfrm>
    </dsp:sp>
    <dsp:sp modelId="{E8B50396-0919-447B-AA8D-709597163D9C}">
      <dsp:nvSpPr>
        <dsp:cNvPr id="0" name=""/>
        <dsp:cNvSpPr/>
      </dsp:nvSpPr>
      <dsp:spPr bwMode="auto">
        <a:xfrm rot="9000000">
          <a:off x="2064344" y="2765752"/>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rot="10800000">
        <a:off x="2609135" y="2746911"/>
        <a:ext cx="57346" cy="57346"/>
      </dsp:txXfrm>
    </dsp:sp>
    <dsp:sp modelId="{8477DC2D-F9BB-4D67-9667-F9F8AD22D76A}">
      <dsp:nvSpPr>
        <dsp:cNvPr id="0" name=""/>
        <dsp:cNvSpPr/>
      </dsp:nvSpPr>
      <dsp:spPr bwMode="auto">
        <a:xfrm>
          <a:off x="1435420" y="2873210"/>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Utiliser des catalyseurs pas des réactifs</a:t>
          </a:r>
          <a:endParaRPr kern="1200"/>
        </a:p>
      </dsp:txBody>
      <dsp:txXfrm>
        <a:off x="1546196" y="2983986"/>
        <a:ext cx="534872" cy="534872"/>
      </dsp:txXfrm>
    </dsp:sp>
    <dsp:sp modelId="{1063D517-67D8-47B0-8B7F-156B5A272238}">
      <dsp:nvSpPr>
        <dsp:cNvPr id="0" name=""/>
        <dsp:cNvSpPr/>
      </dsp:nvSpPr>
      <dsp:spPr bwMode="auto">
        <a:xfrm rot="10800000">
          <a:off x="1936843" y="2289913"/>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rot="10800000">
        <a:off x="2481635" y="2271072"/>
        <a:ext cx="57346" cy="57346"/>
      </dsp:txXfrm>
    </dsp:sp>
    <dsp:sp modelId="{9B8CF7D3-836E-4F03-A032-2D3D913505BE}">
      <dsp:nvSpPr>
        <dsp:cNvPr id="0" name=""/>
        <dsp:cNvSpPr/>
      </dsp:nvSpPr>
      <dsp:spPr bwMode="auto">
        <a:xfrm>
          <a:off x="1180419" y="1921533"/>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Concevoir des pro-duits non persistants</a:t>
          </a:r>
          <a:endParaRPr kern="1200"/>
        </a:p>
      </dsp:txBody>
      <dsp:txXfrm>
        <a:off x="1291195" y="2032309"/>
        <a:ext cx="534872" cy="534872"/>
      </dsp:txXfrm>
    </dsp:sp>
    <dsp:sp modelId="{1AA5346E-BF60-47AD-B2BA-3BC7C96BBFE6}">
      <dsp:nvSpPr>
        <dsp:cNvPr id="0" name=""/>
        <dsp:cNvSpPr/>
      </dsp:nvSpPr>
      <dsp:spPr bwMode="auto">
        <a:xfrm rot="12600000">
          <a:off x="2064344" y="1814075"/>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rot="10800000">
        <a:off x="2609135" y="1795234"/>
        <a:ext cx="57346" cy="57346"/>
      </dsp:txXfrm>
    </dsp:sp>
    <dsp:sp modelId="{CE8D2C0C-F0B2-4026-8E1A-B8297682A3BD}">
      <dsp:nvSpPr>
        <dsp:cNvPr id="0" name=""/>
        <dsp:cNvSpPr/>
      </dsp:nvSpPr>
      <dsp:spPr bwMode="auto">
        <a:xfrm>
          <a:off x="1435420" y="969857"/>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Analy-</a:t>
          </a:r>
          <a:br>
            <a:rPr lang="fr-FR" sz="900" kern="1200">
              <a:solidFill>
                <a:schemeClr val="accent1"/>
              </a:solidFill>
            </a:rPr>
          </a:br>
          <a:r>
            <a:rPr lang="fr-FR" sz="900" kern="1200">
              <a:solidFill>
                <a:schemeClr val="accent1"/>
              </a:solidFill>
            </a:rPr>
            <a:t>ses en temps réel pour éviter la pollution inutile</a:t>
          </a:r>
          <a:endParaRPr kern="1200"/>
        </a:p>
      </dsp:txBody>
      <dsp:txXfrm>
        <a:off x="1546196" y="1080633"/>
        <a:ext cx="534872" cy="534872"/>
      </dsp:txXfrm>
    </dsp:sp>
    <dsp:sp modelId="{407ADF51-0666-4639-98B7-C007B745D82A}">
      <dsp:nvSpPr>
        <dsp:cNvPr id="0" name=""/>
        <dsp:cNvSpPr/>
      </dsp:nvSpPr>
      <dsp:spPr bwMode="auto">
        <a:xfrm rot="14400000">
          <a:off x="2412682" y="1465737"/>
          <a:ext cx="1146928" cy="19664"/>
        </a:xfrm>
        <a:custGeom>
          <a:avLst/>
          <a:gdLst/>
          <a:ahLst/>
          <a:cxnLst/>
          <a:rect l="0" t="0" r="0" b="0"/>
          <a:pathLst>
            <a:path>
              <a:moveTo>
                <a:pt x="0" y="9832"/>
              </a:moveTo>
              <a:lnTo>
                <a:pt x="1146928" y="9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defRPr/>
          </a:pPr>
          <a:endParaRPr lang="fr-FR" sz="500" kern="1200"/>
        </a:p>
      </dsp:txBody>
      <dsp:txXfrm rot="10800000">
        <a:off x="2957473" y="1446896"/>
        <a:ext cx="57346" cy="57346"/>
      </dsp:txXfrm>
    </dsp:sp>
    <dsp:sp modelId="{E0D8D36D-7BD5-4535-B898-FAFF5F889AF8}">
      <dsp:nvSpPr>
        <dsp:cNvPr id="0" name=""/>
        <dsp:cNvSpPr/>
      </dsp:nvSpPr>
      <dsp:spPr bwMode="auto">
        <a:xfrm>
          <a:off x="2132096" y="273181"/>
          <a:ext cx="756424" cy="756424"/>
        </a:xfrm>
        <a:prstGeom prst="ellipse">
          <a:avLst/>
        </a:prstGeom>
        <a:no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defRPr/>
          </a:pPr>
          <a:r>
            <a:rPr lang="fr-FR" sz="900" kern="1200">
              <a:solidFill>
                <a:schemeClr val="accent1"/>
              </a:solidFill>
            </a:rPr>
            <a:t>Limiter les risques d’accidents</a:t>
          </a:r>
          <a:endParaRPr kern="1200"/>
        </a:p>
      </dsp:txBody>
      <dsp:txXfrm>
        <a:off x="2242872" y="383957"/>
        <a:ext cx="534872" cy="534872"/>
      </dsp:txXfrm>
    </dsp:sp>
  </dsp:spTree>
</dsp:drawing>
</file>

<file path=ppt/diagrams/layout1.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varLst>
              <dgm:bulletEnabled val="1"/>
            </dgm:var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84089165" name="Espace réservé de l'en-tête 1"/>
          <p:cNvSpPr>
            <a:spLocks noGrp="1"/>
          </p:cNvSpPr>
          <p:nvPr>
            <p:ph type="hdr" sz="quarter"/>
          </p:nvPr>
        </p:nvSpPr>
        <p:spPr bwMode="auto">
          <a:xfrm>
            <a:off x="0" y="0"/>
            <a:ext cx="3326249" cy="631472"/>
          </a:xfrm>
          <a:prstGeom prst="rect">
            <a:avLst/>
          </a:prstGeom>
        </p:spPr>
        <p:txBody>
          <a:bodyPr vert="horz" lIns="110962" tIns="55481" rIns="110962" bIns="55481" rtlCol="0"/>
          <a:lstStyle>
            <a:lvl1pPr algn="l">
              <a:defRPr sz="1500"/>
            </a:lvl1pPr>
          </a:lstStyle>
          <a:p>
            <a:pPr>
              <a:defRPr/>
            </a:pPr>
            <a:endParaRPr lang="fr-FR"/>
          </a:p>
        </p:txBody>
      </p:sp>
      <p:sp>
        <p:nvSpPr>
          <p:cNvPr id="1624373813" name="Espace réservé de la date 2"/>
          <p:cNvSpPr>
            <a:spLocks noGrp="1"/>
          </p:cNvSpPr>
          <p:nvPr>
            <p:ph type="dt" idx="1"/>
          </p:nvPr>
        </p:nvSpPr>
        <p:spPr bwMode="auto">
          <a:xfrm>
            <a:off x="4347934" y="0"/>
            <a:ext cx="3326249" cy="631472"/>
          </a:xfrm>
          <a:prstGeom prst="rect">
            <a:avLst/>
          </a:prstGeom>
        </p:spPr>
        <p:txBody>
          <a:bodyPr vert="horz" lIns="110962" tIns="55481" rIns="110962" bIns="55481" rtlCol="0"/>
          <a:lstStyle>
            <a:lvl1pPr algn="r">
              <a:defRPr sz="1500"/>
            </a:lvl1pPr>
          </a:lstStyle>
          <a:p>
            <a:pPr>
              <a:defRPr/>
            </a:pPr>
            <a:fld id="{DA3B94EB-16EA-3445-A814-D54700928F30}" type="datetimeFigureOut">
              <a:rPr lang="fr-FR"/>
              <a:t>19/09/2025</a:t>
            </a:fld>
            <a:endParaRPr lang="fr-FR"/>
          </a:p>
        </p:txBody>
      </p:sp>
      <p:sp>
        <p:nvSpPr>
          <p:cNvPr id="1550530441" name="Espace réservé de l'image des diapositives 3"/>
          <p:cNvSpPr>
            <a:spLocks noGrp="1" noRot="1" noChangeAspect="1"/>
          </p:cNvSpPr>
          <p:nvPr>
            <p:ph type="sldImg" idx="2"/>
          </p:nvPr>
        </p:nvSpPr>
        <p:spPr bwMode="auto">
          <a:xfrm>
            <a:off x="-369888" y="947738"/>
            <a:ext cx="8416926" cy="4735512"/>
          </a:xfrm>
          <a:prstGeom prst="rect">
            <a:avLst/>
          </a:prstGeom>
          <a:noFill/>
          <a:ln w="12700">
            <a:solidFill>
              <a:prstClr val="black"/>
            </a:solidFill>
          </a:ln>
        </p:spPr>
        <p:txBody>
          <a:bodyPr vert="horz" lIns="110962" tIns="55481" rIns="110962" bIns="55481" rtlCol="0" anchor="ctr"/>
          <a:lstStyle/>
          <a:p>
            <a:pPr>
              <a:defRPr/>
            </a:pPr>
            <a:endParaRPr lang="fr-FR"/>
          </a:p>
        </p:txBody>
      </p:sp>
      <p:sp>
        <p:nvSpPr>
          <p:cNvPr id="1130414233" name="Espace réservé des commentaires 4"/>
          <p:cNvSpPr>
            <a:spLocks noGrp="1"/>
          </p:cNvSpPr>
          <p:nvPr>
            <p:ph type="body" sz="quarter" idx="3"/>
          </p:nvPr>
        </p:nvSpPr>
        <p:spPr bwMode="auto">
          <a:xfrm>
            <a:off x="767596" y="5998987"/>
            <a:ext cx="6140768" cy="5683250"/>
          </a:xfrm>
          <a:prstGeom prst="rect">
            <a:avLst/>
          </a:prstGeom>
        </p:spPr>
        <p:txBody>
          <a:bodyPr vert="horz" lIns="110962" tIns="55481" rIns="110962" bIns="55481"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981938689" name="Espace réservé du pied de page 5"/>
          <p:cNvSpPr>
            <a:spLocks noGrp="1"/>
          </p:cNvSpPr>
          <p:nvPr>
            <p:ph type="ftr" sz="quarter" idx="4"/>
          </p:nvPr>
        </p:nvSpPr>
        <p:spPr bwMode="auto">
          <a:xfrm>
            <a:off x="0" y="11995781"/>
            <a:ext cx="3326249" cy="631472"/>
          </a:xfrm>
          <a:prstGeom prst="rect">
            <a:avLst/>
          </a:prstGeom>
        </p:spPr>
        <p:txBody>
          <a:bodyPr vert="horz" lIns="110962" tIns="55481" rIns="110962" bIns="55481" rtlCol="0" anchor="b"/>
          <a:lstStyle>
            <a:lvl1pPr algn="l">
              <a:defRPr sz="1500"/>
            </a:lvl1pPr>
          </a:lstStyle>
          <a:p>
            <a:pPr>
              <a:defRPr/>
            </a:pPr>
            <a:endParaRPr lang="fr-FR"/>
          </a:p>
        </p:txBody>
      </p:sp>
      <p:sp>
        <p:nvSpPr>
          <p:cNvPr id="1362188645" name="Espace réservé du numéro de diapositive 6"/>
          <p:cNvSpPr>
            <a:spLocks noGrp="1"/>
          </p:cNvSpPr>
          <p:nvPr>
            <p:ph type="sldNum" sz="quarter" idx="5"/>
          </p:nvPr>
        </p:nvSpPr>
        <p:spPr bwMode="auto">
          <a:xfrm>
            <a:off x="4347934" y="11995781"/>
            <a:ext cx="3326249" cy="631472"/>
          </a:xfrm>
          <a:prstGeom prst="rect">
            <a:avLst/>
          </a:prstGeom>
        </p:spPr>
        <p:txBody>
          <a:bodyPr vert="horz" lIns="110962" tIns="55481" rIns="110962" bIns="55481" rtlCol="0" anchor="b"/>
          <a:lstStyle>
            <a:lvl1pPr algn="r">
              <a:defRPr sz="1500"/>
            </a:lvl1pPr>
          </a:lstStyle>
          <a:p>
            <a:pPr>
              <a:defRPr/>
            </a:pPr>
            <a:fld id="{86465112-E82C-7A42-9B0E-04E99CBC5D53}" type="slidenum">
              <a:rPr lang="fr-FR"/>
              <a:t>‹N°›</a:t>
            </a:fld>
            <a:endParaRPr lang="fr-FR"/>
          </a:p>
        </p:txBody>
      </p:sp>
    </p:spTree>
  </p:cSld>
  <p:clrMap bg1="lt1" tx1="dk1" bg2="lt2" tx2="dk2" accent1="accent1" accent2="accent2" accent3="accent3" accent4="accent4" accent5="accent5" accent6="accent6" hlink="hlink" folHlink="folHlink"/>
  <p:hf hdr="0" ftr="0" dt="0"/>
  <p:notesStyle>
    <a:lvl1pPr marL="0" algn="l" defTabSz="457200">
      <a:defRPr sz="1200">
        <a:solidFill>
          <a:schemeClr val="tx1"/>
        </a:solidFill>
        <a:latin typeface="+mn-lt"/>
        <a:ea typeface="+mn-ea"/>
        <a:cs typeface="+mn-cs"/>
      </a:defRPr>
    </a:lvl1pPr>
    <a:lvl2pPr marL="457200" algn="l" defTabSz="457200">
      <a:defRPr sz="1200">
        <a:solidFill>
          <a:schemeClr val="tx1"/>
        </a:solidFill>
        <a:latin typeface="+mn-lt"/>
        <a:ea typeface="+mn-ea"/>
        <a:cs typeface="+mn-cs"/>
      </a:defRPr>
    </a:lvl2pPr>
    <a:lvl3pPr marL="914400" algn="l" defTabSz="457200">
      <a:defRPr sz="1200">
        <a:solidFill>
          <a:schemeClr val="tx1"/>
        </a:solidFill>
        <a:latin typeface="+mn-lt"/>
        <a:ea typeface="+mn-ea"/>
        <a:cs typeface="+mn-cs"/>
      </a:defRPr>
    </a:lvl3pPr>
    <a:lvl4pPr marL="1371600" algn="l" defTabSz="457200">
      <a:defRPr sz="1200">
        <a:solidFill>
          <a:schemeClr val="tx1"/>
        </a:solidFill>
        <a:latin typeface="+mn-lt"/>
        <a:ea typeface="+mn-ea"/>
        <a:cs typeface="+mn-cs"/>
      </a:defRPr>
    </a:lvl4pPr>
    <a:lvl5pPr marL="1828800" algn="l" defTabSz="457200">
      <a:defRPr sz="1200">
        <a:solidFill>
          <a:schemeClr val="tx1"/>
        </a:solidFill>
        <a:latin typeface="+mn-lt"/>
        <a:ea typeface="+mn-ea"/>
        <a:cs typeface="+mn-cs"/>
      </a:defRPr>
    </a:lvl5pPr>
    <a:lvl6pPr marL="2286000" algn="l" defTabSz="457200">
      <a:defRPr sz="1200">
        <a:solidFill>
          <a:schemeClr val="tx1"/>
        </a:solidFill>
        <a:latin typeface="+mn-lt"/>
        <a:ea typeface="+mn-ea"/>
        <a:cs typeface="+mn-cs"/>
      </a:defRPr>
    </a:lvl6pPr>
    <a:lvl7pPr marL="2743200" algn="l" defTabSz="457200">
      <a:defRPr sz="1200">
        <a:solidFill>
          <a:schemeClr val="tx1"/>
        </a:solidFill>
        <a:latin typeface="+mn-lt"/>
        <a:ea typeface="+mn-ea"/>
        <a:cs typeface="+mn-cs"/>
      </a:defRPr>
    </a:lvl7pPr>
    <a:lvl8pPr marL="3200400" algn="l" defTabSz="457200">
      <a:defRPr sz="1200">
        <a:solidFill>
          <a:schemeClr val="tx1"/>
        </a:solidFill>
        <a:latin typeface="+mn-lt"/>
        <a:ea typeface="+mn-ea"/>
        <a:cs typeface="+mn-cs"/>
      </a:defRPr>
    </a:lvl8pPr>
    <a:lvl9pPr marL="3657600" algn="l" defTabSz="4572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8iEj76iX-xE" TargetMode="External"/><Relationship Id="rId7" Type="http://schemas.openxmlformats.org/officeDocument/2006/relationships/hyperlink" Target="https://youtu.be/atDWS9KnE_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youtu.be/HJmNxi3nNh0" TargetMode="External"/><Relationship Id="rId5" Type="http://schemas.openxmlformats.org/officeDocument/2006/relationships/hyperlink" Target="https://www.youtube.com/watch?v=8v4sZSDz484" TargetMode="External"/><Relationship Id="rId4" Type="http://schemas.openxmlformats.org/officeDocument/2006/relationships/hyperlink" Target="https://youtu.be/p6nvQYJFsD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23102628" name="Slide Image Placeholder 1"/>
          <p:cNvSpPr>
            <a:spLocks noGrp="1" noRot="1" noChangeAspect="1"/>
          </p:cNvSpPr>
          <p:nvPr>
            <p:ph type="sldImg"/>
          </p:nvPr>
        </p:nvSpPr>
        <p:spPr bwMode="auto"/>
      </p:sp>
      <p:sp>
        <p:nvSpPr>
          <p:cNvPr id="1091124109" name="Notes Placeholder 2"/>
          <p:cNvSpPr>
            <a:spLocks noGrp="1"/>
          </p:cNvSpPr>
          <p:nvPr>
            <p:ph type="body" idx="1"/>
          </p:nvPr>
        </p:nvSpPr>
        <p:spPr bwMode="auto"/>
        <p:txBody>
          <a:bodyPr/>
          <a:lstStyle/>
          <a:p>
            <a:pPr>
              <a:defRPr/>
            </a:pPr>
            <a:r>
              <a:rPr lang="en-US" b="1"/>
              <a:t>Video lecture</a:t>
            </a:r>
            <a:r>
              <a:rPr lang="en-US"/>
              <a:t> on the big picture: Climate change: </a:t>
            </a:r>
            <a:br>
              <a:rPr lang="en-US"/>
            </a:br>
            <a:r>
              <a:rPr lang="en-US" u="sng">
                <a:hlinkClick r:id="rId3" tooltip="https://www.youtube.com/watch?v=8iEj76iX-xE"/>
              </a:rPr>
              <a:t>IEooc_Background2_Lecture1</a:t>
            </a:r>
            <a:r>
              <a:rPr lang="en-US"/>
              <a:t> </a:t>
            </a:r>
            <a:br>
              <a:rPr lang="en-US"/>
            </a:br>
            <a:br>
              <a:rPr lang="en-US"/>
            </a:br>
            <a:r>
              <a:rPr lang="en-US" b="1"/>
              <a:t>Video lecture</a:t>
            </a:r>
            <a:r>
              <a:rPr lang="en-US"/>
              <a:t> on the big picture: Sustainability and sustainable development: </a:t>
            </a:r>
            <a:br>
              <a:rPr lang="en-US"/>
            </a:br>
            <a:r>
              <a:rPr lang="en-US" u="sng">
                <a:hlinkClick r:id="rId4" tooltip="https://youtu.be/p6nvQYJFsDY"/>
              </a:rPr>
              <a:t>IEooc_Background2_Lecture2</a:t>
            </a:r>
            <a:r>
              <a:rPr lang="en-US"/>
              <a:t> </a:t>
            </a:r>
            <a:br>
              <a:rPr lang="en-US"/>
            </a:br>
            <a:br>
              <a:rPr lang="en-US"/>
            </a:br>
            <a:r>
              <a:rPr lang="en-US" b="1"/>
              <a:t>Video lecture</a:t>
            </a:r>
            <a:r>
              <a:rPr lang="en-US"/>
              <a:t> on the big picture: Sustainability from a different angle: </a:t>
            </a:r>
            <a:br>
              <a:rPr lang="en-US"/>
            </a:br>
            <a:r>
              <a:rPr lang="en-US" u="sng">
                <a:hlinkClick r:id="rId5" tooltip="https://www.youtube.com/watch?v=8v4sZSDz484"/>
              </a:rPr>
              <a:t>IEooc_Background2_Lecture3</a:t>
            </a:r>
            <a:r>
              <a:rPr lang="en-US"/>
              <a:t> </a:t>
            </a:r>
            <a:br>
              <a:rPr lang="en-US"/>
            </a:br>
            <a:br>
              <a:rPr lang="en-US"/>
            </a:br>
            <a:r>
              <a:rPr lang="en-US" b="1"/>
              <a:t>Video lecture:</a:t>
            </a:r>
            <a:r>
              <a:rPr lang="en-US"/>
              <a:t> Systems thinking for sustainability: </a:t>
            </a:r>
            <a:br>
              <a:rPr lang="en-US"/>
            </a:br>
            <a:r>
              <a:rPr lang="en-US" u="sng">
                <a:hlinkClick r:id="rId6" tooltip="https://youtu.be/HJmNxi3nNh0"/>
              </a:rPr>
              <a:t>IEooc_Background2_Lecture4</a:t>
            </a:r>
            <a:endParaRPr lang="fr-FR"/>
          </a:p>
          <a:p>
            <a:pPr>
              <a:defRPr/>
            </a:pPr>
            <a:endParaRPr lang="fr-FR"/>
          </a:p>
          <a:p>
            <a:pPr>
              <a:defRPr/>
            </a:pPr>
            <a:r>
              <a:rPr lang="fr-FR"/>
              <a:t>Résumé des outils : </a:t>
            </a:r>
            <a:r>
              <a:rPr lang="en-US" b="1"/>
              <a:t>Method overview lecture: </a:t>
            </a:r>
            <a:r>
              <a:rPr lang="en-US"/>
              <a:t>16 min video lecture on the five core industrial ecology methods, their main research questions and history. Overview of industrial ecology research infrastructure: </a:t>
            </a:r>
            <a:br>
              <a:rPr lang="en-US"/>
            </a:br>
            <a:r>
              <a:rPr lang="en-US" u="sng">
                <a:hlinkClick r:id="rId7" tooltip="https://youtu.be/atDWS9KnE_U"/>
              </a:rPr>
              <a:t>IEooc_Background1_Lecture3</a:t>
            </a:r>
            <a:endParaRPr lang="fr-FR"/>
          </a:p>
          <a:p>
            <a:pPr>
              <a:defRPr/>
            </a:pPr>
            <a:endParaRPr lang="fr-FR"/>
          </a:p>
        </p:txBody>
      </p:sp>
      <p:sp>
        <p:nvSpPr>
          <p:cNvPr id="2146004625" name="Slide Number Placeholder 3"/>
          <p:cNvSpPr>
            <a:spLocks noGrp="1"/>
          </p:cNvSpPr>
          <p:nvPr>
            <p:ph type="sldNum" sz="quarter" idx="10"/>
          </p:nvPr>
        </p:nvSpPr>
        <p:spPr bwMode="auto"/>
        <p:txBody>
          <a:bodyPr/>
          <a:lstStyle/>
          <a:p>
            <a:pPr>
              <a:defRPr/>
            </a:pPr>
            <a:fld id="{86465112-E82C-7A42-9B0E-04E99CBC5D53}" type="slidenum">
              <a:rPr lang="fr-F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8001568" name="Slide Image Placeholder 1"/>
          <p:cNvSpPr>
            <a:spLocks noGrp="1" noRot="1" noChangeAspect="1"/>
          </p:cNvSpPr>
          <p:nvPr>
            <p:ph type="sldImg"/>
          </p:nvPr>
        </p:nvSpPr>
        <p:spPr bwMode="auto"/>
      </p:sp>
      <p:sp>
        <p:nvSpPr>
          <p:cNvPr id="1698144820" name="Notes Placeholder 2"/>
          <p:cNvSpPr>
            <a:spLocks noGrp="1"/>
          </p:cNvSpPr>
          <p:nvPr>
            <p:ph type="body" idx="1"/>
          </p:nvPr>
        </p:nvSpPr>
        <p:spPr bwMode="auto"/>
        <p:txBody>
          <a:bodyPr/>
          <a:lstStyle/>
          <a:p>
            <a:pPr>
              <a:defRPr/>
            </a:pPr>
            <a:r>
              <a:rPr lang="fr-FR" sz="1500"/>
              <a:t>Positionnement du cours: selon les groupes le cours sera soit avant : </a:t>
            </a:r>
            <a:endParaRPr/>
          </a:p>
          <a:p>
            <a:pPr>
              <a:defRPr/>
            </a:pPr>
            <a:r>
              <a:rPr lang="fr-FR" sz="1500"/>
              <a:t>- les séances de Vincent (gestion des déchets, législation)</a:t>
            </a:r>
            <a:endParaRPr/>
          </a:p>
          <a:p>
            <a:pPr>
              <a:defRPr/>
            </a:pPr>
            <a:r>
              <a:rPr lang="fr-FR" sz="1500"/>
              <a:t>- de Fiona (déchets de construction et réemploi), </a:t>
            </a:r>
            <a:endParaRPr/>
          </a:p>
          <a:p>
            <a:pPr>
              <a:defRPr/>
            </a:pPr>
            <a:r>
              <a:rPr lang="fr-FR" sz="1500"/>
              <a:t>- la séance sur les Ecopark (symbiose).</a:t>
            </a:r>
            <a:endParaRPr/>
          </a:p>
          <a:p>
            <a:pPr>
              <a:defRPr/>
            </a:pPr>
            <a:r>
              <a:rPr lang="fr-FR" sz="1500"/>
              <a:t>Soit après. </a:t>
            </a:r>
            <a:endParaRPr/>
          </a:p>
          <a:p>
            <a:pPr>
              <a:defRPr/>
            </a:pPr>
            <a:r>
              <a:rPr lang="fr-FR" sz="1500"/>
              <a:t>Dans tous les cas, l’introduction au cours aura eu lieu avec notamment une clarification de la terminologie et les définitions (recyclage, réutilisation, réemploi)</a:t>
            </a:r>
            <a:endParaRPr/>
          </a:p>
          <a:p>
            <a:pPr>
              <a:defRPr/>
            </a:pPr>
            <a:r>
              <a:rPr lang="fr-FR" sz="1500"/>
              <a:t> </a:t>
            </a:r>
            <a:endParaRPr/>
          </a:p>
          <a:p>
            <a:pPr>
              <a:defRPr/>
            </a:pPr>
            <a:r>
              <a:rPr lang="fr-FR" sz="1500"/>
              <a:t>Dans ces deux heures on peut toutefois faire le lien avec ces différentes parties</a:t>
            </a:r>
            <a:endParaRPr/>
          </a:p>
          <a:p>
            <a:pPr>
              <a:defRPr/>
            </a:pPr>
            <a:r>
              <a:rPr lang="fr-FR" sz="1500"/>
              <a:t>- réduire les déchets (qui sont dur à trier, traiter, éliminer, réutiliser)</a:t>
            </a:r>
            <a:endParaRPr/>
          </a:p>
          <a:p>
            <a:pPr>
              <a:defRPr/>
            </a:pPr>
            <a:r>
              <a:rPr lang="fr-FR" sz="1500"/>
              <a:t>- ecopark avec l’exemple de Kalundborg: on peut avoir de la circularité sans proximité géographique, et dans ce cas se posent des problèmes logistiques liés au transport. On a aussi l’insertion du consommateur final dans la boucle.</a:t>
            </a:r>
            <a:endParaRPr/>
          </a:p>
          <a:p>
            <a:pPr>
              <a:defRPr/>
            </a:pPr>
            <a:r>
              <a:rPr lang="fr-FR" sz="1500"/>
              <a:t> </a:t>
            </a:r>
            <a:endParaRPr/>
          </a:p>
          <a:p>
            <a:pPr>
              <a:defRPr/>
            </a:pPr>
            <a:r>
              <a:rPr lang="fr-FR" sz="1500"/>
              <a:t>Objectif d’apprentissage: </a:t>
            </a:r>
            <a:endParaRPr/>
          </a:p>
          <a:p>
            <a:pPr>
              <a:defRPr/>
            </a:pPr>
            <a:r>
              <a:rPr lang="fr-FR" sz="1500"/>
              <a:t>- savoir définir l’économie circulaire</a:t>
            </a:r>
            <a:endParaRPr/>
          </a:p>
          <a:p>
            <a:pPr>
              <a:defRPr/>
            </a:pPr>
            <a:r>
              <a:rPr lang="fr-FR" sz="1500"/>
              <a:t>- rappeler la terminologie (recyclage, réemploi….). déjà vue en intro par Thierry</a:t>
            </a:r>
            <a:endParaRPr/>
          </a:p>
          <a:p>
            <a:pPr>
              <a:defRPr/>
            </a:pPr>
            <a:r>
              <a:rPr lang="fr-FR" sz="1500"/>
              <a:t>- faire comprendre les enjeux de ces problématiques du point de vue du métier GI et notamment de la logistique inverse.</a:t>
            </a:r>
            <a:endParaRPr/>
          </a:p>
          <a:p>
            <a:pPr>
              <a:defRPr/>
            </a:pPr>
            <a:r>
              <a:rPr lang="fr-FR" sz="1500"/>
              <a:t>- si possible: aborder la question du «  mode d’emploi » de la cirularisation.</a:t>
            </a:r>
            <a:endParaRPr/>
          </a:p>
          <a:p>
            <a:pPr>
              <a:defRPr/>
            </a:pPr>
            <a:r>
              <a:rPr lang="fr-FR" sz="1500"/>
              <a:t>- faire prendre conscience des limites : on ne peut pas tout circulariser. Attention avec la surcommation avec bonne conscience. </a:t>
            </a:r>
            <a:endParaRPr/>
          </a:p>
          <a:p>
            <a:pPr>
              <a:defRPr/>
            </a:pPr>
            <a:r>
              <a:rPr lang="fr-FR" sz="1500"/>
              <a:t> </a:t>
            </a:r>
            <a:endParaRPr/>
          </a:p>
          <a:p>
            <a:pPr>
              <a:defRPr/>
            </a:pPr>
            <a:r>
              <a:rPr lang="fr-FR" sz="1500"/>
              <a:t>Structure de la séance pressentie:</a:t>
            </a:r>
            <a:endParaRPr/>
          </a:p>
          <a:p>
            <a:pPr>
              <a:defRPr/>
            </a:pPr>
            <a:r>
              <a:rPr lang="fr-FR" sz="1500"/>
              <a:t>Eviter de passer trop de temps à présenter des slides, et rendre les étudiants actifs dans leur apprentissage.</a:t>
            </a:r>
            <a:endParaRPr/>
          </a:p>
          <a:p>
            <a:pPr>
              <a:defRPr/>
            </a:pPr>
            <a:r>
              <a:rPr lang="fr-FR" sz="1500"/>
              <a:t> </a:t>
            </a:r>
            <a:endParaRPr/>
          </a:p>
          <a:p>
            <a:pPr>
              <a:defRPr/>
            </a:pPr>
            <a:r>
              <a:rPr lang="fr-FR" sz="1500"/>
              <a:t>- 30 min intro : </a:t>
            </a:r>
            <a:endParaRPr/>
          </a:p>
          <a:p>
            <a:pPr>
              <a:defRPr/>
            </a:pPr>
            <a:r>
              <a:rPr lang="fr-FR" sz="1500"/>
              <a:t>	rappel des définitions</a:t>
            </a:r>
            <a:endParaRPr/>
          </a:p>
          <a:p>
            <a:pPr>
              <a:defRPr/>
            </a:pPr>
            <a:r>
              <a:rPr lang="fr-FR" sz="1500"/>
              <a:t>	enjeux, </a:t>
            </a:r>
            <a:endParaRPr/>
          </a:p>
          <a:p>
            <a:pPr>
              <a:defRPr/>
            </a:pPr>
            <a:r>
              <a:rPr lang="fr-FR" sz="1500"/>
              <a:t>	exemples de cas de réemploi (grilles du travail RGI)</a:t>
            </a:r>
            <a:endParaRPr/>
          </a:p>
          <a:p>
            <a:pPr>
              <a:defRPr/>
            </a:pPr>
            <a:r>
              <a:rPr lang="fr-FR" sz="1500"/>
              <a:t>	présentation des problématiques GI</a:t>
            </a:r>
            <a:endParaRPr/>
          </a:p>
          <a:p>
            <a:pPr>
              <a:defRPr/>
            </a:pPr>
            <a:r>
              <a:rPr lang="fr-FR" sz="1500"/>
              <a:t>- 10 min: présentation du cas d’étude (ici: Rebooteille): fiche d’identité</a:t>
            </a:r>
            <a:endParaRPr/>
          </a:p>
          <a:p>
            <a:pPr>
              <a:defRPr/>
            </a:pPr>
            <a:r>
              <a:rPr lang="fr-FR" sz="1500"/>
              <a:t>- 45 min: reflexion travail en groupe sur 6 problématiques. Préparer un A3 à remplir: objectif, problème, préconisations.</a:t>
            </a:r>
            <a:endParaRPr/>
          </a:p>
          <a:p>
            <a:pPr>
              <a:defRPr/>
            </a:pPr>
            <a:r>
              <a:rPr lang="fr-FR" sz="1500"/>
              <a:t>- 25 min: restitution</a:t>
            </a:r>
            <a:endParaRPr/>
          </a:p>
          <a:p>
            <a:pPr>
              <a:defRPr/>
            </a:pPr>
            <a:r>
              <a:rPr lang="fr-FR" sz="1500"/>
              <a:t> </a:t>
            </a:r>
            <a:endParaRPr/>
          </a:p>
          <a:p>
            <a:pPr>
              <a:defRPr/>
            </a:pPr>
            <a:r>
              <a:rPr lang="fr-FR" sz="1500"/>
              <a:t>Rebooteille , reflexion sur 6 problématiques.</a:t>
            </a:r>
            <a:endParaRPr/>
          </a:p>
          <a:p>
            <a:pPr>
              <a:defRPr/>
            </a:pPr>
            <a:r>
              <a:rPr lang="fr-FR" sz="1500"/>
              <a:t> </a:t>
            </a:r>
            <a:endParaRPr/>
          </a:p>
          <a:p>
            <a:pPr>
              <a:defRPr/>
            </a:pPr>
            <a:r>
              <a:rPr lang="fr-FR" sz="1500"/>
              <a:t>Fiche d’identité (à spécifier pour Rebooteille)</a:t>
            </a:r>
            <a:endParaRPr/>
          </a:p>
          <a:p>
            <a:pPr>
              <a:defRPr/>
            </a:pPr>
            <a:r>
              <a:rPr lang="fr-FR" sz="1500"/>
              <a:t> </a:t>
            </a:r>
            <a:endParaRPr/>
          </a:p>
          <a:p>
            <a:pPr>
              <a:defRPr/>
            </a:pPr>
            <a:r>
              <a:rPr lang="fr-FR" sz="1500"/>
              <a:t>QUOI: identification produit circulaire</a:t>
            </a:r>
            <a:endParaRPr/>
          </a:p>
          <a:p>
            <a:pPr>
              <a:defRPr/>
            </a:pPr>
            <a:r>
              <a:rPr lang="fr-FR" sz="1500"/>
              <a:t>—&gt; principal/ de support?</a:t>
            </a:r>
            <a:endParaRPr/>
          </a:p>
          <a:p>
            <a:pPr>
              <a:defRPr/>
            </a:pPr>
            <a:r>
              <a:rPr lang="fr-FR" sz="1500"/>
              <a:t>—&gt; valeur</a:t>
            </a:r>
            <a:endParaRPr/>
          </a:p>
          <a:p>
            <a:pPr>
              <a:defRPr/>
            </a:pPr>
            <a:r>
              <a:rPr lang="fr-FR" sz="1500"/>
              <a:t> </a:t>
            </a:r>
            <a:endParaRPr/>
          </a:p>
          <a:p>
            <a:pPr>
              <a:defRPr/>
            </a:pPr>
            <a:r>
              <a:rPr lang="fr-FR" sz="1500"/>
              <a:t>QUI</a:t>
            </a:r>
            <a:endParaRPr/>
          </a:p>
          <a:p>
            <a:pPr>
              <a:defRPr/>
            </a:pPr>
            <a:r>
              <a:rPr lang="fr-FR" sz="1500"/>
              <a:t>Business Model</a:t>
            </a:r>
            <a:endParaRPr/>
          </a:p>
          <a:p>
            <a:pPr>
              <a:defRPr/>
            </a:pPr>
            <a:r>
              <a:rPr lang="fr-FR" sz="1500"/>
              <a:t>—&gt;&gt; transporteur/fabricant/acteur de la remise en état</a:t>
            </a:r>
            <a:endParaRPr/>
          </a:p>
          <a:p>
            <a:pPr>
              <a:defRPr/>
            </a:pPr>
            <a:r>
              <a:rPr lang="fr-FR" sz="1500"/>
              <a:t>—&gt; internalisé, prestation</a:t>
            </a:r>
            <a:endParaRPr/>
          </a:p>
          <a:p>
            <a:pPr>
              <a:defRPr/>
            </a:pPr>
            <a:r>
              <a:rPr lang="fr-FR" sz="1500"/>
              <a:t>—&gt; collaboration de plusieurs entreprises?</a:t>
            </a:r>
            <a:endParaRPr/>
          </a:p>
          <a:p>
            <a:pPr>
              <a:defRPr/>
            </a:pPr>
            <a:r>
              <a:rPr lang="fr-FR" sz="1500"/>
              <a:t>—&gt; Clients? Utilisateurs?</a:t>
            </a:r>
            <a:endParaRPr/>
          </a:p>
          <a:p>
            <a:pPr>
              <a:defRPr/>
            </a:pPr>
            <a:r>
              <a:rPr lang="fr-FR" sz="1500"/>
              <a:t> </a:t>
            </a:r>
            <a:endParaRPr/>
          </a:p>
          <a:p>
            <a:pPr>
              <a:defRPr/>
            </a:pPr>
            <a:r>
              <a:rPr lang="fr-FR" sz="1500"/>
              <a:t>DESSIN du RESEAU</a:t>
            </a:r>
            <a:endParaRPr/>
          </a:p>
          <a:p>
            <a:pPr>
              <a:defRPr/>
            </a:pPr>
            <a:r>
              <a:rPr lang="fr-FR" sz="1500"/>
              <a:t> </a:t>
            </a:r>
            <a:endParaRPr/>
          </a:p>
          <a:p>
            <a:pPr>
              <a:defRPr/>
            </a:pPr>
            <a:r>
              <a:rPr lang="fr-FR" sz="1500"/>
              <a:t>MATURITE</a:t>
            </a:r>
            <a:endParaRPr/>
          </a:p>
          <a:p>
            <a:pPr>
              <a:defRPr/>
            </a:pPr>
            <a:r>
              <a:rPr lang="fr-FR" sz="1500"/>
              <a:t>—&gt; filière en démarrage</a:t>
            </a:r>
            <a:endParaRPr/>
          </a:p>
          <a:p>
            <a:pPr>
              <a:defRPr/>
            </a:pPr>
            <a:r>
              <a:rPr lang="fr-FR" sz="1500"/>
              <a:t>—&gt; filière matures très implantée</a:t>
            </a:r>
            <a:endParaRPr/>
          </a:p>
          <a:p>
            <a:pPr>
              <a:defRPr/>
            </a:pPr>
            <a:r>
              <a:rPr lang="fr-FR" sz="1500"/>
              <a:t> </a:t>
            </a:r>
            <a:endParaRPr/>
          </a:p>
          <a:p>
            <a:pPr>
              <a:defRPr/>
            </a:pPr>
            <a:r>
              <a:rPr lang="fr-FR" sz="1500"/>
              <a:t>CADRE LEGAL </a:t>
            </a:r>
            <a:endParaRPr/>
          </a:p>
          <a:p>
            <a:pPr>
              <a:defRPr/>
            </a:pPr>
            <a:r>
              <a:rPr lang="fr-FR" sz="1500"/>
              <a:t>réglementation</a:t>
            </a:r>
            <a:endParaRPr/>
          </a:p>
          <a:p>
            <a:pPr>
              <a:defRPr/>
            </a:pPr>
            <a:r>
              <a:rPr lang="fr-FR" sz="1500"/>
              <a:t>legislation</a:t>
            </a:r>
            <a:endParaRPr/>
          </a:p>
          <a:p>
            <a:pPr>
              <a:defRPr/>
            </a:pPr>
            <a:r>
              <a:rPr lang="fr-FR" sz="1500"/>
              <a:t> </a:t>
            </a:r>
            <a:endParaRPr/>
          </a:p>
          <a:p>
            <a:pPr>
              <a:defRPr/>
            </a:pPr>
            <a:r>
              <a:rPr lang="fr-FR" sz="1500"/>
              <a:t>Instructions étude de cas: </a:t>
            </a:r>
            <a:endParaRPr/>
          </a:p>
          <a:p>
            <a:pPr>
              <a:defRPr/>
            </a:pPr>
            <a:r>
              <a:rPr lang="fr-FR" sz="1500"/>
              <a:t> </a:t>
            </a:r>
            <a:endParaRPr/>
          </a:p>
          <a:p>
            <a:pPr>
              <a:defRPr/>
            </a:pPr>
            <a:r>
              <a:rPr lang="fr-FR" sz="1500"/>
              <a:t>Nous avons identifié 6 problématiques métiers du domaine du Génie Industriel, que doivent résoudre les acteurs d’une filière de remploi. </a:t>
            </a:r>
            <a:endParaRPr/>
          </a:p>
          <a:p>
            <a:pPr>
              <a:defRPr/>
            </a:pPr>
            <a:r>
              <a:rPr lang="fr-FR" sz="1500"/>
              <a:t> </a:t>
            </a:r>
            <a:endParaRPr/>
          </a:p>
          <a:p>
            <a:pPr>
              <a:defRPr/>
            </a:pPr>
            <a:r>
              <a:rPr lang="fr-FR" sz="1500"/>
              <a:t>Vous êtes missionné par Rebooteille:</a:t>
            </a:r>
            <a:endParaRPr/>
          </a:p>
          <a:p>
            <a:pPr>
              <a:defRPr/>
            </a:pPr>
            <a:r>
              <a:rPr lang="fr-FR" sz="1500"/>
              <a:t>- pour préciser ces problématiques en termes d’objectifs,</a:t>
            </a:r>
            <a:endParaRPr/>
          </a:p>
          <a:p>
            <a:pPr>
              <a:defRPr/>
            </a:pPr>
            <a:r>
              <a:rPr lang="fr-FR" sz="1500"/>
              <a:t>- apporter des préconisations d’actions à mettre en place pour les atteindre.</a:t>
            </a:r>
            <a:endParaRPr/>
          </a:p>
          <a:p>
            <a:pPr>
              <a:defRPr/>
            </a:pPr>
            <a:r>
              <a:rPr lang="fr-FR" sz="1500"/>
              <a:t>- représenter votre travail de manière synthétique pour restitution.</a:t>
            </a:r>
            <a:endParaRPr/>
          </a:p>
          <a:p>
            <a:pPr>
              <a:defRPr/>
            </a:pPr>
            <a:r>
              <a:rPr lang="fr-FR" sz="1500"/>
              <a:t> </a:t>
            </a:r>
            <a:endParaRPr/>
          </a:p>
          <a:p>
            <a:pPr>
              <a:defRPr/>
            </a:pPr>
            <a:r>
              <a:rPr lang="fr-FR" sz="1500"/>
              <a:t>6 Problématiques:</a:t>
            </a:r>
            <a:endParaRPr/>
          </a:p>
          <a:p>
            <a:pPr>
              <a:defRPr/>
            </a:pPr>
            <a:r>
              <a:rPr lang="fr-FR" sz="1500"/>
              <a:t>1) prévision de la demande, de l’offre</a:t>
            </a:r>
            <a:endParaRPr/>
          </a:p>
          <a:p>
            <a:pPr>
              <a:defRPr/>
            </a:pPr>
            <a:r>
              <a:rPr lang="fr-FR" sz="1500"/>
              <a:t>2) remise en état (lavage et tri). Industrialisante? Méthodes industrielles</a:t>
            </a:r>
            <a:endParaRPr/>
          </a:p>
          <a:p>
            <a:pPr>
              <a:defRPr/>
            </a:pPr>
            <a:r>
              <a:rPr lang="fr-FR" sz="1500"/>
              <a:t>Négociation/gestion de la relation fournisseur (choix des colles, forme bouteille, modification production embouteillage)</a:t>
            </a:r>
            <a:endParaRPr/>
          </a:p>
          <a:p>
            <a:pPr>
              <a:defRPr/>
            </a:pPr>
            <a:r>
              <a:rPr lang="fr-FR" sz="1500"/>
              <a:t>3) évaluation de la performance durable: ACV? Indicateurs? Mesure d’impact?</a:t>
            </a:r>
            <a:endParaRPr/>
          </a:p>
          <a:p>
            <a:pPr>
              <a:defRPr/>
            </a:pPr>
            <a:r>
              <a:rPr lang="fr-FR" sz="1500"/>
              <a:t>4) organisation du transport: optimisation du chargement des camions? Planification des tournées?</a:t>
            </a:r>
            <a:endParaRPr/>
          </a:p>
          <a:p>
            <a:pPr>
              <a:defRPr/>
            </a:pPr>
            <a:r>
              <a:rPr lang="fr-FR" sz="1500"/>
              <a:t>5) systèmes d’information</a:t>
            </a:r>
            <a:endParaRPr/>
          </a:p>
          <a:p>
            <a:pPr>
              <a:defRPr/>
            </a:pPr>
            <a:r>
              <a:rPr lang="fr-FR" sz="1500"/>
              <a:t>6) conception du réseau /dimensionnement: ou placer les entrepôts, les lieux de remise en état, ….quelle capacité de stockage</a:t>
            </a:r>
            <a:endParaRPr/>
          </a:p>
          <a:p>
            <a:pPr>
              <a:defRPr/>
            </a:pPr>
            <a:r>
              <a:rPr lang="fr-FR" sz="1500"/>
              <a:t> </a:t>
            </a:r>
            <a:endParaRPr/>
          </a:p>
          <a:p>
            <a:pPr>
              <a:defRPr/>
            </a:pPr>
            <a:r>
              <a:rPr lang="fr-FR" sz="1500"/>
              <a:t>Mettez à profit ce que vous avez appris en GI !!!</a:t>
            </a:r>
            <a:endParaRPr/>
          </a:p>
          <a:p>
            <a:pPr>
              <a:defRPr/>
            </a:pPr>
            <a:r>
              <a:rPr lang="fr-FR" sz="1500"/>
              <a:t> </a:t>
            </a:r>
            <a:endParaRPr/>
          </a:p>
          <a:p>
            <a:pPr>
              <a:defRPr/>
            </a:pPr>
            <a:endParaRPr lang="fr-FR"/>
          </a:p>
        </p:txBody>
      </p:sp>
      <p:sp>
        <p:nvSpPr>
          <p:cNvPr id="305156867" name="Slide Number Placeholder 3"/>
          <p:cNvSpPr>
            <a:spLocks noGrp="1"/>
          </p:cNvSpPr>
          <p:nvPr>
            <p:ph type="sldNum" sz="quarter" idx="10"/>
          </p:nvPr>
        </p:nvSpPr>
        <p:spPr bwMode="auto"/>
        <p:txBody>
          <a:bodyPr/>
          <a:lstStyle/>
          <a:p>
            <a:pPr>
              <a:defRPr/>
            </a:pPr>
            <a:fld id="{86465112-E82C-7A42-9B0E-04E99CBC5D53}" type="slidenum">
              <a:rPr lang="fr-F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75044073" name="Slide Image Placeholder 1"/>
          <p:cNvSpPr>
            <a:spLocks noGrp="1" noRot="1" noChangeAspect="1"/>
          </p:cNvSpPr>
          <p:nvPr>
            <p:ph type="sldImg"/>
          </p:nvPr>
        </p:nvSpPr>
        <p:spPr bwMode="auto"/>
      </p:sp>
      <p:sp>
        <p:nvSpPr>
          <p:cNvPr id="293674356" name="Notes Placeholder 2"/>
          <p:cNvSpPr>
            <a:spLocks noGrp="1"/>
          </p:cNvSpPr>
          <p:nvPr>
            <p:ph type="body" idx="1"/>
          </p:nvPr>
        </p:nvSpPr>
        <p:spPr bwMode="auto"/>
        <p:txBody>
          <a:bodyPr/>
          <a:lstStyle/>
          <a:p>
            <a:pPr>
              <a:defRPr/>
            </a:pPr>
            <a:r>
              <a:rPr lang="fr-FR"/>
              <a:t>Problème général à l’INSA = comment parler de biodiversité ?</a:t>
            </a:r>
            <a:endParaRPr/>
          </a:p>
          <a:p>
            <a:pPr>
              <a:buFont typeface="Arial"/>
              <a:buChar char="•"/>
              <a:defRPr/>
            </a:pPr>
            <a:r>
              <a:rPr lang="fr-FR"/>
              <a:t> BS parle de biodiversité à ses élèves qui n’auront pas des postes qui l’impacte (ils vont produire des médicaments)</a:t>
            </a:r>
            <a:endParaRPr/>
          </a:p>
          <a:p>
            <a:pPr>
              <a:buFont typeface="Arial"/>
              <a:buChar char="•"/>
              <a:defRPr/>
            </a:pPr>
            <a:r>
              <a:rPr lang="fr-FR"/>
              <a:t> alors que tous les autres dpt de l’INSA ne parle pas de biodiversité alors que leurs élèves auront des postes qui l’impactent – Exemple en GI : où placer une installation (usine, entrepôt…) en tenant compte de son futur impact sur la biodiversité.</a:t>
            </a:r>
            <a:endParaRPr/>
          </a:p>
          <a:p>
            <a:pPr>
              <a:buFont typeface="Arial"/>
              <a:buNone/>
              <a:defRPr/>
            </a:pPr>
            <a:endParaRPr lang="fr-FR"/>
          </a:p>
          <a:p>
            <a:pPr>
              <a:buFont typeface="Arial"/>
              <a:buNone/>
              <a:defRPr/>
            </a:pPr>
            <a:r>
              <a:rPr lang="fr-FR"/>
              <a:t>On a commencé par penser à parler de https://www.georisques.gouv.fr/</a:t>
            </a:r>
            <a:endParaRPr/>
          </a:p>
        </p:txBody>
      </p:sp>
      <p:sp>
        <p:nvSpPr>
          <p:cNvPr id="2033275087" name="Slide Number Placeholder 3"/>
          <p:cNvSpPr>
            <a:spLocks noGrp="1"/>
          </p:cNvSpPr>
          <p:nvPr>
            <p:ph type="sldNum" sz="quarter" idx="10"/>
          </p:nvPr>
        </p:nvSpPr>
        <p:spPr bwMode="auto"/>
        <p:txBody>
          <a:bodyPr/>
          <a:lstStyle/>
          <a:p>
            <a:pPr>
              <a:defRPr/>
            </a:pPr>
            <a:fld id="{D5A5F269-1FD3-8F9B-716B-682FA285AB77}" type="slidenum">
              <a:rPr lang="fr-F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FF337C2-0144-83E3-ABB4-EB996394F5AB}"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86833150" name="Slide Image Placeholder 1"/>
          <p:cNvSpPr>
            <a:spLocks noGrp="1" noRot="1" noChangeAspect="1"/>
          </p:cNvSpPr>
          <p:nvPr>
            <p:ph type="sldImg"/>
          </p:nvPr>
        </p:nvSpPr>
        <p:spPr bwMode="auto"/>
      </p:sp>
      <p:sp>
        <p:nvSpPr>
          <p:cNvPr id="609459436" name="Notes Placeholder 2"/>
          <p:cNvSpPr>
            <a:spLocks noGrp="1"/>
          </p:cNvSpPr>
          <p:nvPr>
            <p:ph type="body" idx="1"/>
          </p:nvPr>
        </p:nvSpPr>
        <p:spPr bwMode="auto"/>
        <p:txBody>
          <a:bodyPr/>
          <a:lstStyle/>
          <a:p>
            <a:pPr>
              <a:defRPr/>
            </a:pPr>
            <a:r>
              <a:rPr lang="fr-FR"/>
              <a:t>But de la slide = dire que le cours essaye de se concentrer sur une solution (pas sur les problèmes) la + proche possible du GI</a:t>
            </a:r>
            <a:endParaRPr/>
          </a:p>
        </p:txBody>
      </p:sp>
      <p:sp>
        <p:nvSpPr>
          <p:cNvPr id="1334476890" name="Slide Number Placeholder 3"/>
          <p:cNvSpPr>
            <a:spLocks noGrp="1"/>
          </p:cNvSpPr>
          <p:nvPr>
            <p:ph type="sldNum" sz="quarter" idx="10"/>
          </p:nvPr>
        </p:nvSpPr>
        <p:spPr bwMode="auto"/>
        <p:txBody>
          <a:bodyPr/>
          <a:lstStyle/>
          <a:p>
            <a:pPr>
              <a:defRPr/>
            </a:pPr>
            <a:fld id="{86465112-E82C-7A42-9B0E-04E99CBC5D53}" type="slidenum">
              <a:rPr lang="fr-F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73084016" name="Slide Image Placeholder 1"/>
          <p:cNvSpPr>
            <a:spLocks noGrp="1" noRot="1" noChangeAspect="1"/>
          </p:cNvSpPr>
          <p:nvPr>
            <p:ph type="sldImg"/>
          </p:nvPr>
        </p:nvSpPr>
        <p:spPr bwMode="auto"/>
      </p:sp>
      <p:sp>
        <p:nvSpPr>
          <p:cNvPr id="1011265290" name="Notes Placeholder 2"/>
          <p:cNvSpPr>
            <a:spLocks noGrp="1"/>
          </p:cNvSpPr>
          <p:nvPr>
            <p:ph type="body" idx="1"/>
          </p:nvPr>
        </p:nvSpPr>
        <p:spPr bwMode="auto"/>
        <p:txBody>
          <a:bodyPr/>
          <a:lstStyle/>
          <a:p>
            <a:pPr>
              <a:defRPr/>
            </a:pPr>
            <a:r>
              <a:rPr lang="fr-FR"/>
              <a:t>On risque de se prendre la question : c’est quoi la différence entre social et sociétal -&gt; https://tel.archives-ouvertes.fr/tel-00679706/document m’avait dit après sa soutenance que social=interne à l’entreprise et sociétal=société civile</a:t>
            </a:r>
            <a:endParaRPr/>
          </a:p>
        </p:txBody>
      </p:sp>
      <p:sp>
        <p:nvSpPr>
          <p:cNvPr id="1367697133" name="Slide Number Placeholder 3"/>
          <p:cNvSpPr>
            <a:spLocks noGrp="1"/>
          </p:cNvSpPr>
          <p:nvPr>
            <p:ph type="sldNum" sz="quarter" idx="10"/>
          </p:nvPr>
        </p:nvSpPr>
        <p:spPr bwMode="auto"/>
        <p:txBody>
          <a:bodyPr/>
          <a:lstStyle/>
          <a:p>
            <a:pPr>
              <a:defRPr/>
            </a:pPr>
            <a:fld id="{86465112-E82C-7A42-9B0E-04E99CBC5D53}" type="slidenum">
              <a:rPr lang="fr-F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13168945" name="Slide Image Placeholder 1"/>
          <p:cNvSpPr>
            <a:spLocks noGrp="1" noRot="1" noChangeAspect="1"/>
          </p:cNvSpPr>
          <p:nvPr>
            <p:ph type="sldImg"/>
          </p:nvPr>
        </p:nvSpPr>
        <p:spPr bwMode="auto"/>
      </p:sp>
      <p:sp>
        <p:nvSpPr>
          <p:cNvPr id="1002669148" name="Notes Placeholder 2"/>
          <p:cNvSpPr>
            <a:spLocks noGrp="1"/>
          </p:cNvSpPr>
          <p:nvPr>
            <p:ph type="body" idx="1"/>
          </p:nvPr>
        </p:nvSpPr>
        <p:spPr bwMode="auto"/>
        <p:txBody>
          <a:bodyPr/>
          <a:lstStyle/>
          <a:p>
            <a:pPr>
              <a:defRPr/>
            </a:pPr>
            <a:r>
              <a:rPr lang="fr-FR"/>
              <a:t>Ces 12 principes concernent le génie des procédé (chimie), mais montrent que tous les domaines de l’ingénie s’adaptent aux enjeux DDRS</a:t>
            </a:r>
          </a:p>
        </p:txBody>
      </p:sp>
      <p:sp>
        <p:nvSpPr>
          <p:cNvPr id="1037577133" name="Slide Number Placeholder 3"/>
          <p:cNvSpPr>
            <a:spLocks noGrp="1"/>
          </p:cNvSpPr>
          <p:nvPr>
            <p:ph type="sldNum" sz="quarter" idx="10"/>
          </p:nvPr>
        </p:nvSpPr>
        <p:spPr bwMode="auto"/>
        <p:txBody>
          <a:bodyPr/>
          <a:lstStyle/>
          <a:p>
            <a:pPr>
              <a:defRPr/>
            </a:pPr>
            <a:fld id="{86465112-E82C-7A42-9B0E-04E99CBC5D53}" type="slidenum">
              <a:rPr lang="fr-F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20544567" name="Slide Image Placeholder 1"/>
          <p:cNvSpPr>
            <a:spLocks noGrp="1" noRot="1" noChangeAspect="1"/>
          </p:cNvSpPr>
          <p:nvPr>
            <p:ph type="sldImg"/>
          </p:nvPr>
        </p:nvSpPr>
        <p:spPr bwMode="auto"/>
      </p:sp>
      <p:sp>
        <p:nvSpPr>
          <p:cNvPr id="1073308230" name="Notes Placeholder 2"/>
          <p:cNvSpPr>
            <a:spLocks noGrp="1"/>
          </p:cNvSpPr>
          <p:nvPr>
            <p:ph type="body" idx="1"/>
          </p:nvPr>
        </p:nvSpPr>
        <p:spPr bwMode="auto"/>
        <p:txBody>
          <a:bodyPr/>
          <a:lstStyle/>
          <a:p>
            <a:pPr>
              <a:defRPr/>
            </a:pPr>
            <a:r>
              <a:rPr lang="fr-FR"/>
              <a:t>Les élèves qui ont fait le FIMI ont déjà faits des exercices similaires aux 2 PDF de https://enseignerleclimat.org/resource/87</a:t>
            </a:r>
            <a:endParaRPr/>
          </a:p>
          <a:p>
            <a:pPr>
              <a:defRPr/>
            </a:pPr>
            <a:r>
              <a:rPr lang="fr-FR"/>
              <a:t>=&gt; Ne pas trop insister et préciser que cette slide s’adresse plutôt aux admis directs</a:t>
            </a:r>
            <a:endParaRPr/>
          </a:p>
          <a:p>
            <a:pPr>
              <a:defRPr/>
            </a:pPr>
            <a:r>
              <a:rPr lang="fr-FR"/>
              <a:t>=&gt; Rappeler que ce modèle répond aux gens qui disent « pour résoudre nos problèmes, il suffit de réduire la population » (sans indiquer comment la réduire suffisament rapidement et sans guerre/famine/épidémie)</a:t>
            </a:r>
            <a:endParaRPr/>
          </a:p>
          <a:p>
            <a:pPr>
              <a:defRPr/>
            </a:pPr>
            <a:endParaRPr lang="fr-FR"/>
          </a:p>
        </p:txBody>
      </p:sp>
      <p:sp>
        <p:nvSpPr>
          <p:cNvPr id="1949233453" name="Slide Number Placeholder 3"/>
          <p:cNvSpPr>
            <a:spLocks noGrp="1"/>
          </p:cNvSpPr>
          <p:nvPr>
            <p:ph type="sldNum" sz="quarter" idx="10"/>
          </p:nvPr>
        </p:nvSpPr>
        <p:spPr bwMode="auto"/>
        <p:txBody>
          <a:bodyPr/>
          <a:lstStyle/>
          <a:p>
            <a:pPr>
              <a:defRPr/>
            </a:pPr>
            <a:fld id="{86465112-E82C-7A42-9B0E-04E99CBC5D53}" type="slidenum">
              <a:rPr lang="fr-F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09DDB69-164D-0B4E-74DA-8E893DA2BF01}"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60299323" name="Slide Image Placeholder 1"/>
          <p:cNvSpPr>
            <a:spLocks noGrp="1" noRot="1" noChangeAspect="1"/>
          </p:cNvSpPr>
          <p:nvPr>
            <p:ph type="sldImg"/>
          </p:nvPr>
        </p:nvSpPr>
        <p:spPr bwMode="auto"/>
      </p:sp>
      <p:sp>
        <p:nvSpPr>
          <p:cNvPr id="2006021803" name="Notes Placeholder 2"/>
          <p:cNvSpPr>
            <a:spLocks noGrp="1"/>
          </p:cNvSpPr>
          <p:nvPr>
            <p:ph type="body" idx="1"/>
          </p:nvPr>
        </p:nvSpPr>
        <p:spPr bwMode="auto"/>
        <p:txBody>
          <a:bodyPr/>
          <a:lstStyle/>
          <a:p>
            <a:pPr>
              <a:defRPr/>
            </a:pPr>
            <a:r>
              <a:rPr lang="fr-FR"/>
              <a:t>TODO : Ajouter une image de</a:t>
            </a:r>
            <a:endParaRPr/>
          </a:p>
          <a:p>
            <a:pPr>
              <a:defRPr/>
            </a:pPr>
            <a:r>
              <a:rPr lang="fr-FR"/>
              <a:t>Eco-système ???</a:t>
            </a:r>
            <a:endParaRPr/>
          </a:p>
          <a:p>
            <a:pPr>
              <a:defRPr/>
            </a:pPr>
            <a:r>
              <a:rPr lang="fr-FR"/>
              <a:t>https://fr.wikipedia.org/wiki/Cycle_du_carbone#/media/Fichier:Cycle_du_carbone2.svg ??? (le cycle du Carbone semble au programme au lycée)</a:t>
            </a:r>
            <a:endParaRPr/>
          </a:p>
          <a:p>
            <a:pPr>
              <a:defRPr/>
            </a:pPr>
            <a:endParaRPr lang="fr-FR"/>
          </a:p>
        </p:txBody>
      </p:sp>
      <p:sp>
        <p:nvSpPr>
          <p:cNvPr id="1265934249" name="Slide Number Placeholder 3"/>
          <p:cNvSpPr>
            <a:spLocks noGrp="1"/>
          </p:cNvSpPr>
          <p:nvPr>
            <p:ph type="sldNum" sz="quarter" idx="10"/>
          </p:nvPr>
        </p:nvSpPr>
        <p:spPr bwMode="auto"/>
        <p:txBody>
          <a:bodyPr/>
          <a:lstStyle/>
          <a:p>
            <a:pPr>
              <a:defRPr/>
            </a:pPr>
            <a:fld id="{86465112-E82C-7A42-9B0E-04E99CBC5D53}" type="slidenum">
              <a:rPr lang="fr-F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78928770" name="Slide Image Placeholder 1"/>
          <p:cNvSpPr>
            <a:spLocks noGrp="1" noRot="1" noChangeAspect="1"/>
          </p:cNvSpPr>
          <p:nvPr>
            <p:ph type="sldImg"/>
          </p:nvPr>
        </p:nvSpPr>
        <p:spPr bwMode="auto"/>
      </p:sp>
      <p:sp>
        <p:nvSpPr>
          <p:cNvPr id="435972990" name="Notes Placeholder 2"/>
          <p:cNvSpPr>
            <a:spLocks noGrp="1"/>
          </p:cNvSpPr>
          <p:nvPr>
            <p:ph type="body" idx="1"/>
          </p:nvPr>
        </p:nvSpPr>
        <p:spPr bwMode="auto"/>
        <p:txBody>
          <a:bodyPr/>
          <a:lstStyle/>
          <a:p>
            <a:pPr defTabSz="554812">
              <a:defRPr/>
            </a:pPr>
            <a:r>
              <a:rPr lang="fr-FR" i="1">
                <a:solidFill>
                  <a:schemeClr val="bg1">
                    <a:lumMod val="75000"/>
                  </a:schemeClr>
                </a:solidFill>
              </a:rPr>
              <a:t>Rethink/ </a:t>
            </a:r>
            <a:r>
              <a:rPr lang="fr-FR"/>
              <a:t>Repenser le besoin (qu’est-ce qu’un besoin ?) :  « Poser 7x la question « pourquoi ? » et la réponse risque plus d’être sociale que technologique » [Romain Colon de Carvajal]</a:t>
            </a:r>
            <a:endParaRPr/>
          </a:p>
          <a:p>
            <a:pPr defTabSz="554812">
              <a:defRPr/>
            </a:pPr>
            <a:endParaRPr lang="fr-FR"/>
          </a:p>
          <a:p>
            <a:pPr defTabSz="554812">
              <a:defRPr/>
            </a:pPr>
            <a:r>
              <a:rPr lang="fr-FR"/>
              <a:t>La figure de droite est trompeuse car elle représente l’économie linéaire (Mat. 1ères, fabrication…, utilisation, déchets) de façon arrondi, donc elle peut faire confondre linéaire et circulaire.</a:t>
            </a:r>
            <a:endParaRPr/>
          </a:p>
        </p:txBody>
      </p:sp>
      <p:sp>
        <p:nvSpPr>
          <p:cNvPr id="1401327254" name="Slide Number Placeholder 3"/>
          <p:cNvSpPr>
            <a:spLocks noGrp="1"/>
          </p:cNvSpPr>
          <p:nvPr>
            <p:ph type="sldNum" sz="quarter" idx="10"/>
          </p:nvPr>
        </p:nvSpPr>
        <p:spPr bwMode="auto"/>
        <p:txBody>
          <a:bodyPr/>
          <a:lstStyle/>
          <a:p>
            <a:pPr>
              <a:defRPr/>
            </a:pPr>
            <a:fld id="{86465112-E82C-7A42-9B0E-04E99CBC5D53}" type="slidenum">
              <a:rPr lang="fr-F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55926957" name="Slide Image Placeholder 1"/>
          <p:cNvSpPr>
            <a:spLocks noGrp="1" noRot="1" noChangeAspect="1"/>
          </p:cNvSpPr>
          <p:nvPr>
            <p:ph type="sldImg"/>
          </p:nvPr>
        </p:nvSpPr>
        <p:spPr bwMode="auto"/>
      </p:sp>
      <p:sp>
        <p:nvSpPr>
          <p:cNvPr id="1620042335" name="Notes Placeholder 2"/>
          <p:cNvSpPr>
            <a:spLocks noGrp="1"/>
          </p:cNvSpPr>
          <p:nvPr>
            <p:ph type="body" idx="1"/>
          </p:nvPr>
        </p:nvSpPr>
        <p:spPr bwMode="auto"/>
        <p:txBody>
          <a:bodyPr/>
          <a:lstStyle/>
          <a:p>
            <a:pPr>
              <a:defRPr/>
            </a:pPr>
            <a:r>
              <a:rPr lang="fr-FR"/>
              <a:t>Ajouter des choses de Fiona et Vincent (MTD…)</a:t>
            </a:r>
            <a:endParaRPr/>
          </a:p>
          <a:p>
            <a:pPr>
              <a:defRPr/>
            </a:pPr>
            <a:endParaRPr lang="fr-FR"/>
          </a:p>
          <a:p>
            <a:pPr>
              <a:defRPr/>
            </a:pPr>
            <a:r>
              <a:rPr lang="fr-FR"/>
              <a:t>Multi-obj. introduit dans le TP d’EIE, puis détaillé en 5GI dans le nouveau cours d’optim multi-objectif</a:t>
            </a:r>
          </a:p>
          <a:p>
            <a:pPr>
              <a:defRPr/>
            </a:pPr>
            <a:r>
              <a:rPr lang="fr-FR"/>
              <a:t>Multi-critère pas vu dans EIE, mais en 5GI dans ce nouveau cours</a:t>
            </a:r>
            <a:endParaRPr/>
          </a:p>
        </p:txBody>
      </p:sp>
      <p:sp>
        <p:nvSpPr>
          <p:cNvPr id="95513147" name="Slide Number Placeholder 3"/>
          <p:cNvSpPr>
            <a:spLocks noGrp="1"/>
          </p:cNvSpPr>
          <p:nvPr>
            <p:ph type="sldNum" sz="quarter" idx="10"/>
          </p:nvPr>
        </p:nvSpPr>
        <p:spPr bwMode="auto"/>
        <p:txBody>
          <a:bodyPr/>
          <a:lstStyle/>
          <a:p>
            <a:pPr>
              <a:defRPr/>
            </a:pPr>
            <a:fld id="{86465112-E82C-7A42-9B0E-04E99CBC5D53}" type="slidenum">
              <a:rPr lang="fr-F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9AD79AD-1111-B52E-8145-986A0EAC96E7}"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24CAD36-D36F-B658-9CC8-EE7C0603C220}"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22339527" name="Slide Image Placeholder 1"/>
          <p:cNvSpPr>
            <a:spLocks noGrp="1" noRot="1" noChangeAspect="1"/>
          </p:cNvSpPr>
          <p:nvPr>
            <p:ph type="sldImg"/>
          </p:nvPr>
        </p:nvSpPr>
        <p:spPr bwMode="auto"/>
      </p:sp>
      <p:sp>
        <p:nvSpPr>
          <p:cNvPr id="1538936082" name="Notes Placeholder 2"/>
          <p:cNvSpPr>
            <a:spLocks noGrp="1"/>
          </p:cNvSpPr>
          <p:nvPr>
            <p:ph type="body" idx="1"/>
          </p:nvPr>
        </p:nvSpPr>
        <p:spPr bwMode="auto"/>
        <p:txBody>
          <a:bodyPr/>
          <a:lstStyle/>
          <a:p>
            <a:pPr>
              <a:defRPr/>
            </a:pPr>
            <a:r>
              <a:rPr lang="fr-FR"/>
              <a:t>TODO : Ajouter une image de</a:t>
            </a:r>
            <a:endParaRPr/>
          </a:p>
          <a:p>
            <a:pPr>
              <a:defRPr/>
            </a:pPr>
            <a:r>
              <a:rPr lang="fr-FR"/>
              <a:t>Eco-système ???</a:t>
            </a:r>
            <a:endParaRPr/>
          </a:p>
          <a:p>
            <a:pPr>
              <a:defRPr/>
            </a:pPr>
            <a:r>
              <a:rPr lang="fr-FR"/>
              <a:t>https://fr.wikipedia.org/wiki/Cycle_du_carbone#/media/Fichier:Cycle_du_carbone2.svg ??? (le cycle du Carbone semble au programme au lycée)</a:t>
            </a:r>
            <a:endParaRPr/>
          </a:p>
          <a:p>
            <a:pPr>
              <a:defRPr/>
            </a:pPr>
            <a:endParaRPr lang="fr-FR"/>
          </a:p>
        </p:txBody>
      </p:sp>
      <p:sp>
        <p:nvSpPr>
          <p:cNvPr id="1709185931" name="Slide Number Placeholder 3"/>
          <p:cNvSpPr>
            <a:spLocks noGrp="1"/>
          </p:cNvSpPr>
          <p:nvPr>
            <p:ph type="sldNum" sz="quarter" idx="10"/>
          </p:nvPr>
        </p:nvSpPr>
        <p:spPr bwMode="auto"/>
        <p:txBody>
          <a:bodyPr/>
          <a:lstStyle/>
          <a:p>
            <a:pPr>
              <a:defRPr/>
            </a:pPr>
            <a:fld id="{86465112-E82C-7A42-9B0E-04E99CBC5D53}" type="slidenum">
              <a:rPr lang="fr-F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15268096" name="Slide Image Placeholder 1"/>
          <p:cNvSpPr>
            <a:spLocks noGrp="1" noRot="1" noChangeAspect="1"/>
          </p:cNvSpPr>
          <p:nvPr>
            <p:ph type="sldImg"/>
          </p:nvPr>
        </p:nvSpPr>
        <p:spPr bwMode="auto"/>
      </p:sp>
      <p:sp>
        <p:nvSpPr>
          <p:cNvPr id="1583852880" name="Notes Placeholder 2"/>
          <p:cNvSpPr>
            <a:spLocks noGrp="1"/>
          </p:cNvSpPr>
          <p:nvPr>
            <p:ph type="body" idx="1"/>
          </p:nvPr>
        </p:nvSpPr>
        <p:spPr bwMode="auto"/>
        <p:txBody>
          <a:bodyPr/>
          <a:lstStyle/>
          <a:p>
            <a:pPr>
              <a:defRPr/>
            </a:pPr>
            <a:r>
              <a:rPr lang="fr-FR"/>
              <a:t>Ajouter figure de supply chain, par ex modèle SCOR https://www.researchgate.net/profile/Marcelo-Okano-2/publication/286577901/figure/fig1/AS:364923600293888@1464015974116/SCOR-Model-version-100-Source-Supply-Chain-Council.png</a:t>
            </a:r>
            <a:endParaRPr/>
          </a:p>
          <a:p>
            <a:pPr>
              <a:defRPr/>
            </a:pPr>
            <a:endParaRPr lang="fr-FR"/>
          </a:p>
        </p:txBody>
      </p:sp>
      <p:sp>
        <p:nvSpPr>
          <p:cNvPr id="2037475338" name="Slide Number Placeholder 3"/>
          <p:cNvSpPr>
            <a:spLocks noGrp="1"/>
          </p:cNvSpPr>
          <p:nvPr>
            <p:ph type="sldNum" sz="quarter" idx="10"/>
          </p:nvPr>
        </p:nvSpPr>
        <p:spPr bwMode="auto"/>
        <p:txBody>
          <a:bodyPr/>
          <a:lstStyle/>
          <a:p>
            <a:pPr>
              <a:defRPr/>
            </a:pPr>
            <a:fld id="{86465112-E82C-7A42-9B0E-04E99CBC5D53}" type="slidenum">
              <a:rPr lang="fr-F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73337053" name="Slide Image Placeholder 1"/>
          <p:cNvSpPr>
            <a:spLocks noGrp="1" noRot="1" noChangeAspect="1"/>
          </p:cNvSpPr>
          <p:nvPr>
            <p:ph type="sldImg"/>
          </p:nvPr>
        </p:nvSpPr>
        <p:spPr bwMode="auto"/>
      </p:sp>
      <p:sp>
        <p:nvSpPr>
          <p:cNvPr id="121119062" name="Notes Placeholder 2"/>
          <p:cNvSpPr>
            <a:spLocks noGrp="1"/>
          </p:cNvSpPr>
          <p:nvPr>
            <p:ph type="body" idx="1"/>
          </p:nvPr>
        </p:nvSpPr>
        <p:spPr bwMode="auto"/>
        <p:txBody>
          <a:bodyPr/>
          <a:lstStyle/>
          <a:p>
            <a:pPr>
              <a:defRPr/>
            </a:pPr>
            <a:r>
              <a:rPr lang="fr-FR"/>
              <a:t>BP = Best Practices (j’ai recopié toutes celles liées à Orchestrate (tous les numéros de BP ne sont pas utilisés par SCOR)). Le but n’est pas de les détailler une par une, mais de montrer qu’elles ont toutes un impact plus ou moins direct sur le DDRS</a:t>
            </a:r>
          </a:p>
        </p:txBody>
      </p:sp>
      <p:sp>
        <p:nvSpPr>
          <p:cNvPr id="511882775" name="Slide Number Placeholder 3"/>
          <p:cNvSpPr>
            <a:spLocks noGrp="1"/>
          </p:cNvSpPr>
          <p:nvPr>
            <p:ph type="sldNum" sz="quarter" idx="10"/>
          </p:nvPr>
        </p:nvSpPr>
        <p:spPr bwMode="auto"/>
        <p:txBody>
          <a:bodyPr/>
          <a:lstStyle/>
          <a:p>
            <a:pPr>
              <a:defRPr/>
            </a:pPr>
            <a:fld id="{86465112-E82C-7A42-9B0E-04E99CBC5D53}" type="slidenum">
              <a:rPr lang="fr-F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47024703" name="Slide Image Placeholder 1"/>
          <p:cNvSpPr>
            <a:spLocks noGrp="1" noRot="1" noChangeAspect="1"/>
          </p:cNvSpPr>
          <p:nvPr>
            <p:ph type="sldImg"/>
          </p:nvPr>
        </p:nvSpPr>
        <p:spPr bwMode="auto"/>
      </p:sp>
      <p:sp>
        <p:nvSpPr>
          <p:cNvPr id="1884087195" name="Notes Placeholder 2"/>
          <p:cNvSpPr>
            <a:spLocks noGrp="1"/>
          </p:cNvSpPr>
          <p:nvPr>
            <p:ph type="body" idx="1"/>
          </p:nvPr>
        </p:nvSpPr>
        <p:spPr bwMode="auto"/>
        <p:txBody>
          <a:bodyPr/>
          <a:lstStyle/>
          <a:p>
            <a:pPr>
              <a:defRPr/>
            </a:pPr>
            <a:r>
              <a:rPr lang="fr-FR"/>
              <a:t>TM : J’ai mis deux ! dans le titre car il me semble que c’est un transparent très important :</a:t>
            </a:r>
            <a:endParaRPr/>
          </a:p>
          <a:p>
            <a:pPr marL="208055" indent="-208055">
              <a:buFont typeface="Arial"/>
              <a:buChar char="•"/>
              <a:defRPr/>
            </a:pPr>
            <a:r>
              <a:rPr lang="fr-FR"/>
              <a:t>Paragraphe 1/2 : L’économie circulaire n’est qu’une des solutions (a priori, à mettre en place avec d’autres)</a:t>
            </a:r>
            <a:endParaRPr/>
          </a:p>
          <a:p>
            <a:pPr marL="208055" indent="-208055">
              <a:buFont typeface="Arial"/>
              <a:buChar char="•"/>
              <a:defRPr/>
            </a:pPr>
            <a:r>
              <a:rPr lang="fr-FR"/>
              <a:t>Paragraphe 2/2 : L’économie circulaire elle-même a des limites</a:t>
            </a:r>
            <a:endParaRPr/>
          </a:p>
        </p:txBody>
      </p:sp>
      <p:sp>
        <p:nvSpPr>
          <p:cNvPr id="1313007062" name="Slide Number Placeholder 3"/>
          <p:cNvSpPr>
            <a:spLocks noGrp="1"/>
          </p:cNvSpPr>
          <p:nvPr>
            <p:ph type="sldNum" sz="quarter" idx="10"/>
          </p:nvPr>
        </p:nvSpPr>
        <p:spPr bwMode="auto"/>
        <p:txBody>
          <a:bodyPr/>
          <a:lstStyle/>
          <a:p>
            <a:pPr>
              <a:defRPr/>
            </a:pPr>
            <a:fld id="{86465112-E82C-7A42-9B0E-04E99CBC5D53}" type="slidenum">
              <a:rPr lang="fr-F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25024343" name="Slide Image Placeholder 1"/>
          <p:cNvSpPr>
            <a:spLocks noGrp="1" noRot="1" noChangeAspect="1"/>
          </p:cNvSpPr>
          <p:nvPr>
            <p:ph type="sldImg"/>
          </p:nvPr>
        </p:nvSpPr>
        <p:spPr bwMode="auto"/>
      </p:sp>
      <p:sp>
        <p:nvSpPr>
          <p:cNvPr id="1846567816" name="Notes Placeholder 2"/>
          <p:cNvSpPr>
            <a:spLocks noGrp="1"/>
          </p:cNvSpPr>
          <p:nvPr>
            <p:ph type="body" idx="1"/>
          </p:nvPr>
        </p:nvSpPr>
        <p:spPr bwMode="auto"/>
        <p:txBody>
          <a:bodyPr/>
          <a:lstStyle/>
          <a:p>
            <a:pPr>
              <a:defRPr/>
            </a:pPr>
            <a:r>
              <a:rPr lang="fr-FR"/>
              <a:t>TM : J’ai mis deux ! dans le titre car il me semble que c’est un transparent très important :</a:t>
            </a:r>
            <a:endParaRPr/>
          </a:p>
          <a:p>
            <a:pPr marL="208055" indent="-208055">
              <a:buFont typeface="Arial"/>
              <a:buChar char="•"/>
              <a:defRPr/>
            </a:pPr>
            <a:r>
              <a:rPr lang="fr-FR"/>
              <a:t>Paragraphe 1/2 : L’économie circulaire n’est qu’une des solutions (a priori, à mettre en place avec d’autres)</a:t>
            </a:r>
            <a:endParaRPr/>
          </a:p>
          <a:p>
            <a:pPr marL="208055" indent="-208055">
              <a:buFont typeface="Arial"/>
              <a:buChar char="•"/>
              <a:defRPr/>
            </a:pPr>
            <a:r>
              <a:rPr lang="fr-FR"/>
              <a:t>Paragraphe 2/2 : L’économie circulaire elle-même a des limites</a:t>
            </a:r>
            <a:endParaRPr/>
          </a:p>
        </p:txBody>
      </p:sp>
      <p:sp>
        <p:nvSpPr>
          <p:cNvPr id="429215372" name="Slide Number Placeholder 3"/>
          <p:cNvSpPr>
            <a:spLocks noGrp="1"/>
          </p:cNvSpPr>
          <p:nvPr>
            <p:ph type="sldNum" sz="quarter" idx="10"/>
          </p:nvPr>
        </p:nvSpPr>
        <p:spPr bwMode="auto"/>
        <p:txBody>
          <a:bodyPr/>
          <a:lstStyle/>
          <a:p>
            <a:pPr>
              <a:defRPr/>
            </a:pPr>
            <a:fld id="{86465112-E82C-7A42-9B0E-04E99CBC5D53}" type="slidenum">
              <a:rPr lang="fr-F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18030265" name="Slide Image Placeholder 1"/>
          <p:cNvSpPr>
            <a:spLocks noGrp="1" noRot="1" noChangeAspect="1"/>
          </p:cNvSpPr>
          <p:nvPr>
            <p:ph type="sldImg"/>
          </p:nvPr>
        </p:nvSpPr>
        <p:spPr bwMode="auto"/>
      </p:sp>
      <p:sp>
        <p:nvSpPr>
          <p:cNvPr id="1953428847" name="Notes Placeholder 2"/>
          <p:cNvSpPr>
            <a:spLocks noGrp="1"/>
          </p:cNvSpPr>
          <p:nvPr>
            <p:ph type="body" idx="1"/>
          </p:nvPr>
        </p:nvSpPr>
        <p:spPr bwMode="auto"/>
        <p:txBody>
          <a:bodyPr/>
          <a:lstStyle/>
          <a:p>
            <a:pPr>
              <a:defRPr/>
            </a:pPr>
            <a:r>
              <a:rPr lang="fr-FR"/>
              <a:t>Il faut remplacer ou se passer de la moitié de notre énergie source d’énergie primaire</a:t>
            </a:r>
            <a:endParaRPr/>
          </a:p>
        </p:txBody>
      </p:sp>
      <p:sp>
        <p:nvSpPr>
          <p:cNvPr id="433689444" name="Slide Number Placeholder 3"/>
          <p:cNvSpPr>
            <a:spLocks noGrp="1"/>
          </p:cNvSpPr>
          <p:nvPr>
            <p:ph type="sldNum" sz="quarter" idx="10"/>
          </p:nvPr>
        </p:nvSpPr>
        <p:spPr bwMode="auto"/>
        <p:txBody>
          <a:bodyPr/>
          <a:lstStyle/>
          <a:p>
            <a:pPr>
              <a:defRPr/>
            </a:pPr>
            <a:fld id="{86465112-E82C-7A42-9B0E-04E99CBC5D53}" type="slidenum">
              <a:rPr lang="fr-F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11226720" name="Slide Image Placeholder 1"/>
          <p:cNvSpPr>
            <a:spLocks noGrp="1" noRot="1" noChangeAspect="1"/>
          </p:cNvSpPr>
          <p:nvPr>
            <p:ph type="sldImg"/>
          </p:nvPr>
        </p:nvSpPr>
        <p:spPr bwMode="auto"/>
      </p:sp>
      <p:sp>
        <p:nvSpPr>
          <p:cNvPr id="68640729" name="Notes Placeholder 2"/>
          <p:cNvSpPr>
            <a:spLocks noGrp="1"/>
          </p:cNvSpPr>
          <p:nvPr>
            <p:ph type="body" idx="1"/>
          </p:nvPr>
        </p:nvSpPr>
        <p:spPr bwMode="auto"/>
        <p:txBody>
          <a:bodyPr/>
          <a:lstStyle/>
          <a:p>
            <a:pPr>
              <a:defRPr/>
            </a:pPr>
            <a:r>
              <a:rPr lang="fr-FR"/>
              <a:t>art. L.541-1-1 du Code de l'environnement, 31/7/2020 =&gt; https://www.legifrance.gouv.fr/codes/article_lc/LEGIARTI000042176087</a:t>
            </a:r>
            <a:endParaRPr/>
          </a:p>
          <a:p>
            <a:pPr>
              <a:defRPr/>
            </a:pPr>
            <a:endParaRPr lang="fr-FR"/>
          </a:p>
          <a:p>
            <a:pPr>
              <a:defRPr/>
            </a:pPr>
            <a:r>
              <a:rPr lang="fr-FR"/>
              <a:t>Besoin, attente et valeur :</a:t>
            </a:r>
            <a:endParaRPr/>
          </a:p>
          <a:p>
            <a:pPr marL="208055" indent="-208055">
              <a:buFont typeface="Arial"/>
              <a:buChar char="•"/>
              <a:defRPr/>
            </a:pPr>
            <a:r>
              <a:rPr lang="fr-FR"/>
              <a:t>cf. R. Colon qui dit que poser 7 fois la questions de ce qu’est un besoin pousse à proposer une solution sociale plutôt que technique</a:t>
            </a:r>
            <a:endParaRPr/>
          </a:p>
          <a:p>
            <a:pPr marL="208055" indent="-208055">
              <a:buFont typeface="Arial"/>
              <a:buChar char="•"/>
              <a:defRPr/>
            </a:pPr>
            <a:r>
              <a:rPr lang="fr-FR"/>
              <a:t>J’ai l’impression que l’ISO 9000 définit tout ce qu’elle utilise à partir de ces 3 termes (qui sont donc des axiomes du reste)</a:t>
            </a:r>
            <a:endParaRPr/>
          </a:p>
          <a:p>
            <a:pPr marL="208055" indent="-208055">
              <a:buFont typeface="Arial"/>
              <a:buChar char="•"/>
              <a:defRPr/>
            </a:pPr>
            <a:r>
              <a:rPr lang="fr-FR"/>
              <a:t>On peut discuter avec les élèves de ce qu’est un besoin par rapport à la pyramide de Maslow, à l’influence de la publicité, etc. (avoir le dernier iPhone, chauffer à 19°C, etc.)</a:t>
            </a:r>
            <a:endParaRPr/>
          </a:p>
          <a:p>
            <a:pPr>
              <a:defRPr/>
            </a:pPr>
            <a:endParaRPr lang="fr-FR"/>
          </a:p>
          <a:p>
            <a:pPr>
              <a:defRPr/>
            </a:pPr>
            <a:r>
              <a:rPr lang="fr-FR"/>
              <a:t>Définitions suisses : https://www.swissrecycling.ch/fr/substances-valorisables-savoir/abc-du-recyclage</a:t>
            </a:r>
            <a:endParaRPr/>
          </a:p>
        </p:txBody>
      </p:sp>
      <p:sp>
        <p:nvSpPr>
          <p:cNvPr id="626569735" name="Slide Number Placeholder 3"/>
          <p:cNvSpPr>
            <a:spLocks noGrp="1"/>
          </p:cNvSpPr>
          <p:nvPr>
            <p:ph type="sldNum" sz="quarter" idx="10"/>
          </p:nvPr>
        </p:nvSpPr>
        <p:spPr bwMode="auto"/>
        <p:txBody>
          <a:bodyPr/>
          <a:lstStyle/>
          <a:p>
            <a:pPr>
              <a:defRPr/>
            </a:pPr>
            <a:fld id="{86465112-E82C-7A42-9B0E-04E99CBC5D53}" type="slidenum">
              <a:rPr lang="fr-F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1955189" name="Slide Image Placeholder 1"/>
          <p:cNvSpPr>
            <a:spLocks noGrp="1" noRot="1" noChangeAspect="1"/>
          </p:cNvSpPr>
          <p:nvPr>
            <p:ph type="sldImg"/>
          </p:nvPr>
        </p:nvSpPr>
        <p:spPr bwMode="auto"/>
      </p:sp>
      <p:sp>
        <p:nvSpPr>
          <p:cNvPr id="1124437619" name="Notes Placeholder 2"/>
          <p:cNvSpPr>
            <a:spLocks noGrp="1"/>
          </p:cNvSpPr>
          <p:nvPr>
            <p:ph type="body" idx="1"/>
          </p:nvPr>
        </p:nvSpPr>
        <p:spPr bwMode="auto"/>
        <p:txBody>
          <a:bodyPr/>
          <a:lstStyle/>
          <a:p>
            <a:pPr>
              <a:defRPr/>
            </a:pPr>
            <a:r>
              <a:rPr lang="fr-FR"/>
              <a:t>art. L.541-1-1 du Code de l'environnement, 31/7/2020 =&gt; https://www.legifrance.gouv.fr/codes/article_lc/LEGIARTI000042176087</a:t>
            </a:r>
            <a:endParaRPr/>
          </a:p>
          <a:p>
            <a:pPr>
              <a:defRPr/>
            </a:pPr>
            <a:endParaRPr lang="fr-FR"/>
          </a:p>
          <a:p>
            <a:pPr>
              <a:defRPr/>
            </a:pPr>
            <a:r>
              <a:rPr lang="fr-FR"/>
              <a:t>Besoin, attente et valeur :</a:t>
            </a:r>
            <a:endParaRPr/>
          </a:p>
          <a:p>
            <a:pPr marL="208055" indent="-208055">
              <a:buFont typeface="Arial"/>
              <a:buChar char="•"/>
              <a:defRPr/>
            </a:pPr>
            <a:r>
              <a:rPr lang="fr-FR"/>
              <a:t>cf. R. Colon qui dit que poser 7 fois la questions de ce qu’est un besoin pousse à proposer une solution sociale plutôt que technique</a:t>
            </a:r>
            <a:endParaRPr/>
          </a:p>
          <a:p>
            <a:pPr marL="208055" indent="-208055">
              <a:buFont typeface="Arial"/>
              <a:buChar char="•"/>
              <a:defRPr/>
            </a:pPr>
            <a:r>
              <a:rPr lang="fr-FR"/>
              <a:t>J’ai l’impression que l’ISO 9000 définit tout ce qu’elle utilise à partir de ces 3 termes (qui sont donc des axiomes du reste)</a:t>
            </a:r>
            <a:endParaRPr/>
          </a:p>
          <a:p>
            <a:pPr>
              <a:defRPr/>
            </a:pPr>
            <a:endParaRPr lang="fr-FR"/>
          </a:p>
          <a:p>
            <a:pPr>
              <a:defRPr/>
            </a:pPr>
            <a:r>
              <a:rPr lang="fr-FR"/>
              <a:t>Définitions suisses : https://www.swissrecycling.ch/fr/substances-valorisables-savoir/abc-du-recyclage</a:t>
            </a:r>
            <a:endParaRPr/>
          </a:p>
        </p:txBody>
      </p:sp>
      <p:sp>
        <p:nvSpPr>
          <p:cNvPr id="1219052069" name="Slide Number Placeholder 3"/>
          <p:cNvSpPr>
            <a:spLocks noGrp="1"/>
          </p:cNvSpPr>
          <p:nvPr>
            <p:ph type="sldNum" sz="quarter" idx="10"/>
          </p:nvPr>
        </p:nvSpPr>
        <p:spPr bwMode="auto"/>
        <p:txBody>
          <a:bodyPr/>
          <a:lstStyle/>
          <a:p>
            <a:pPr>
              <a:defRPr/>
            </a:pPr>
            <a:fld id="{86465112-E82C-7A42-9B0E-04E99CBC5D53}" type="slidenum">
              <a:rPr lang="fr-F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145E78A-D689-9EB1-79D9-F34726A0229C}" type="slidenum">
              <a:r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11337621" name="Slide Image Placeholder 1"/>
          <p:cNvSpPr>
            <a:spLocks noGrp="1" noRot="1" noChangeAspect="1"/>
          </p:cNvSpPr>
          <p:nvPr>
            <p:ph type="sldImg"/>
          </p:nvPr>
        </p:nvSpPr>
        <p:spPr bwMode="auto"/>
      </p:sp>
      <p:sp>
        <p:nvSpPr>
          <p:cNvPr id="1570313041" name="Notes Placeholder 2"/>
          <p:cNvSpPr>
            <a:spLocks noGrp="1"/>
          </p:cNvSpPr>
          <p:nvPr>
            <p:ph type="body" idx="1"/>
          </p:nvPr>
        </p:nvSpPr>
        <p:spPr bwMode="auto"/>
        <p:txBody>
          <a:bodyPr/>
          <a:lstStyle/>
          <a:p>
            <a:pPr>
              <a:defRPr/>
            </a:pPr>
            <a:r>
              <a:rPr lang="fr-FR"/>
              <a:t>art. L.541-1-1 du Code de l'environnement, 31/7/2020 =&gt; https://www.legifrance.gouv.fr/codes/article_lc/LEGIARTI000042176087</a:t>
            </a:r>
            <a:endParaRPr/>
          </a:p>
          <a:p>
            <a:pPr>
              <a:defRPr/>
            </a:pPr>
            <a:endParaRPr lang="fr-FR"/>
          </a:p>
          <a:p>
            <a:pPr>
              <a:defRPr/>
            </a:pPr>
            <a:r>
              <a:rPr lang="fr-FR"/>
              <a:t>Définitions suisses : https://www.swissrecycling.ch/fr/substances-valorisables-savoir/abc-du-recyclage</a:t>
            </a:r>
            <a:endParaRPr/>
          </a:p>
        </p:txBody>
      </p:sp>
      <p:sp>
        <p:nvSpPr>
          <p:cNvPr id="1665532702" name="Slide Number Placeholder 3"/>
          <p:cNvSpPr>
            <a:spLocks noGrp="1"/>
          </p:cNvSpPr>
          <p:nvPr>
            <p:ph type="sldNum" sz="quarter" idx="10"/>
          </p:nvPr>
        </p:nvSpPr>
        <p:spPr bwMode="auto"/>
        <p:txBody>
          <a:bodyPr/>
          <a:lstStyle/>
          <a:p>
            <a:pPr>
              <a:defRPr/>
            </a:pPr>
            <a:fld id="{86465112-E82C-7A42-9B0E-04E99CBC5D53}" type="slidenum">
              <a:rPr lang="fr-F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56976360" name="Slide Image Placeholder 1"/>
          <p:cNvSpPr>
            <a:spLocks noGrp="1" noRot="1" noChangeAspect="1"/>
          </p:cNvSpPr>
          <p:nvPr>
            <p:ph type="sldImg"/>
          </p:nvPr>
        </p:nvSpPr>
        <p:spPr bwMode="auto"/>
      </p:sp>
      <p:sp>
        <p:nvSpPr>
          <p:cNvPr id="279759817" name="Notes Placeholder 2"/>
          <p:cNvSpPr>
            <a:spLocks noGrp="1"/>
          </p:cNvSpPr>
          <p:nvPr>
            <p:ph type="body" idx="1"/>
          </p:nvPr>
        </p:nvSpPr>
        <p:spPr bwMode="auto"/>
        <p:txBody>
          <a:bodyPr/>
          <a:lstStyle/>
          <a:p>
            <a:pPr>
              <a:defRPr/>
            </a:pPr>
            <a:r>
              <a:rPr lang="fr-FR"/>
              <a:t>article L.541-1-1 du Code de l'environnement =&gt; https://www.legifrance.gouv.fr/codes/article_lc/LEGIARTI000042176087</a:t>
            </a:r>
            <a:endParaRPr/>
          </a:p>
          <a:p>
            <a:pPr>
              <a:defRPr/>
            </a:pPr>
            <a:endParaRPr lang="fr-FR"/>
          </a:p>
          <a:p>
            <a:pPr>
              <a:defRPr/>
            </a:pPr>
            <a:r>
              <a:rPr lang="fr-FR"/>
              <a:t>Définitions suisses : https://www.swissrecycling.ch/fr/substances-valorisables-savoir/abc-du-recyclage</a:t>
            </a:r>
            <a:endParaRPr/>
          </a:p>
        </p:txBody>
      </p:sp>
      <p:sp>
        <p:nvSpPr>
          <p:cNvPr id="574198029" name="Slide Number Placeholder 3"/>
          <p:cNvSpPr>
            <a:spLocks noGrp="1"/>
          </p:cNvSpPr>
          <p:nvPr>
            <p:ph type="sldNum" sz="quarter" idx="10"/>
          </p:nvPr>
        </p:nvSpPr>
        <p:spPr bwMode="auto"/>
        <p:txBody>
          <a:bodyPr/>
          <a:lstStyle/>
          <a:p>
            <a:pPr>
              <a:defRPr/>
            </a:pPr>
            <a:fld id="{86465112-E82C-7A42-9B0E-04E99CBC5D53}" type="slidenum">
              <a:rPr lang="fr-F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E256DE1-A730-F31B-8BDC-E2D280F77F12}" type="slidenum">
              <a:r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04425360" name="Slide Image Placeholder 1"/>
          <p:cNvSpPr>
            <a:spLocks noGrp="1" noRot="1" noChangeAspect="1"/>
          </p:cNvSpPr>
          <p:nvPr>
            <p:ph type="sldImg"/>
          </p:nvPr>
        </p:nvSpPr>
        <p:spPr bwMode="auto"/>
      </p:sp>
      <p:sp>
        <p:nvSpPr>
          <p:cNvPr id="282537306" name="Notes Placeholder 2"/>
          <p:cNvSpPr>
            <a:spLocks noGrp="1"/>
          </p:cNvSpPr>
          <p:nvPr>
            <p:ph type="body" idx="1"/>
          </p:nvPr>
        </p:nvSpPr>
        <p:spPr bwMode="auto"/>
        <p:txBody>
          <a:bodyPr/>
          <a:lstStyle/>
          <a:p>
            <a:pPr defTabSz="554812">
              <a:defRPr/>
            </a:pPr>
            <a:r>
              <a:rPr lang="fr-FR" sz="1500"/>
              <a:t>Approvisionnement durable</a:t>
            </a:r>
            <a:endParaRPr/>
          </a:p>
          <a:p>
            <a:pPr defTabSz="554812">
              <a:defRPr/>
            </a:pPr>
            <a:r>
              <a:rPr lang="fr-FR" sz="1500"/>
              <a:t>Circuit court de proximité</a:t>
            </a:r>
            <a:endParaRPr lang="fr-FR"/>
          </a:p>
          <a:p>
            <a:pPr defTabSz="554812">
              <a:defRPr/>
            </a:pPr>
            <a:r>
              <a:rPr lang="fr-FR" sz="1500"/>
              <a:t>Consommation collaborative</a:t>
            </a:r>
            <a:endParaRPr/>
          </a:p>
          <a:p>
            <a:pPr defTabSz="554812">
              <a:defRPr/>
            </a:pPr>
            <a:r>
              <a:rPr lang="fr-FR" sz="1500"/>
              <a:t>Consommation responsable/zéro déchet</a:t>
            </a:r>
            <a:endParaRPr lang="fr-FR"/>
          </a:p>
          <a:p>
            <a:pPr defTabSz="554812">
              <a:defRPr/>
            </a:pPr>
            <a:r>
              <a:rPr lang="fr-FR" sz="1500"/>
              <a:t>Eco-conception</a:t>
            </a:r>
            <a:endParaRPr lang="fr-FR"/>
          </a:p>
          <a:p>
            <a:pPr defTabSz="554812">
              <a:defRPr/>
            </a:pPr>
            <a:r>
              <a:rPr lang="fr-FR" sz="1500"/>
              <a:t>Ecologie Industrielle &amp; Territoriale (synergies)</a:t>
            </a:r>
            <a:endParaRPr/>
          </a:p>
          <a:p>
            <a:pPr defTabSz="554812">
              <a:defRPr/>
            </a:pPr>
            <a:r>
              <a:rPr lang="fr-FR" sz="1500"/>
              <a:t>Economie de la fonctionnalité</a:t>
            </a:r>
            <a:endParaRPr lang="fr-FR"/>
          </a:p>
          <a:p>
            <a:pPr defTabSz="554812">
              <a:defRPr/>
            </a:pPr>
            <a:r>
              <a:rPr lang="fr-FR" sz="1500"/>
              <a:t>Reconditionnement</a:t>
            </a:r>
            <a:endParaRPr lang="fr-FR"/>
          </a:p>
          <a:p>
            <a:pPr defTabSz="554812">
              <a:defRPr/>
            </a:pPr>
            <a:r>
              <a:rPr lang="fr-FR" sz="1500"/>
              <a:t>Recyclage</a:t>
            </a:r>
            <a:endParaRPr lang="fr-FR"/>
          </a:p>
          <a:p>
            <a:pPr defTabSz="554812">
              <a:defRPr/>
            </a:pPr>
            <a:r>
              <a:rPr lang="fr-FR" sz="1500"/>
              <a:t>Réemploi</a:t>
            </a:r>
            <a:endParaRPr/>
          </a:p>
          <a:p>
            <a:pPr defTabSz="554812">
              <a:defRPr/>
            </a:pPr>
            <a:r>
              <a:rPr lang="fr-FR" sz="1500"/>
              <a:t>Réutilisation</a:t>
            </a:r>
            <a:endParaRPr/>
          </a:p>
          <a:p>
            <a:pPr defTabSz="554812">
              <a:defRPr/>
            </a:pPr>
            <a:r>
              <a:rPr lang="fr-FR" sz="1500"/>
              <a:t>Rénovation/rétrofit</a:t>
            </a:r>
            <a:endParaRPr lang="fr-FR"/>
          </a:p>
          <a:p>
            <a:pPr defTabSz="554812">
              <a:defRPr/>
            </a:pPr>
            <a:r>
              <a:rPr lang="fr-FR" sz="1500"/>
              <a:t>REP</a:t>
            </a:r>
            <a:endParaRPr/>
          </a:p>
          <a:p>
            <a:pPr defTabSz="554812">
              <a:defRPr/>
            </a:pPr>
            <a:r>
              <a:rPr lang="fr-FR" sz="1500"/>
              <a:t>Réparation</a:t>
            </a:r>
            <a:endParaRPr/>
          </a:p>
          <a:p>
            <a:pPr defTabSz="554812">
              <a:defRPr/>
            </a:pPr>
            <a:r>
              <a:rPr lang="fr-FR" sz="1500"/>
              <a:t>Upgrade</a:t>
            </a:r>
            <a:endParaRPr lang="fr-FR"/>
          </a:p>
        </p:txBody>
      </p:sp>
      <p:sp>
        <p:nvSpPr>
          <p:cNvPr id="1857085938" name="Slide Number Placeholder 3"/>
          <p:cNvSpPr>
            <a:spLocks noGrp="1"/>
          </p:cNvSpPr>
          <p:nvPr>
            <p:ph type="sldNum" sz="quarter" idx="10"/>
          </p:nvPr>
        </p:nvSpPr>
        <p:spPr bwMode="auto"/>
        <p:txBody>
          <a:bodyPr/>
          <a:lstStyle/>
          <a:p>
            <a:pPr>
              <a:defRPr/>
            </a:pPr>
            <a:fld id="{86465112-E82C-7A42-9B0E-04E99CBC5D53}" type="slidenum">
              <a:rPr lang="fr-F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3A60046-7CE5-8A7B-C253-B6B08F1B1B38}" type="slidenum">
              <a:r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38823292" name="Slide Image Placeholder 1"/>
          <p:cNvSpPr>
            <a:spLocks noGrp="1" noRot="1" noChangeAspect="1"/>
          </p:cNvSpPr>
          <p:nvPr>
            <p:ph type="sldImg"/>
          </p:nvPr>
        </p:nvSpPr>
        <p:spPr bwMode="auto"/>
      </p:sp>
      <p:sp>
        <p:nvSpPr>
          <p:cNvPr id="1597971452" name="Notes Placeholder 2"/>
          <p:cNvSpPr>
            <a:spLocks noGrp="1"/>
          </p:cNvSpPr>
          <p:nvPr>
            <p:ph type="body" idx="1"/>
          </p:nvPr>
        </p:nvSpPr>
        <p:spPr bwMode="auto"/>
        <p:txBody>
          <a:bodyPr/>
          <a:lstStyle/>
          <a:p>
            <a:pPr>
              <a:defRPr/>
            </a:pPr>
            <a:r>
              <a:rPr lang="fr-FR"/>
              <a:t>Solution très influencée par lafresqueduclimat (mais j’espère sans la spoiler)</a:t>
            </a:r>
            <a:endParaRPr/>
          </a:p>
        </p:txBody>
      </p:sp>
      <p:sp>
        <p:nvSpPr>
          <p:cNvPr id="448153208" name="Slide Number Placeholder 3"/>
          <p:cNvSpPr>
            <a:spLocks noGrp="1"/>
          </p:cNvSpPr>
          <p:nvPr>
            <p:ph type="sldNum" sz="quarter" idx="10"/>
          </p:nvPr>
        </p:nvSpPr>
        <p:spPr bwMode="auto"/>
        <p:txBody>
          <a:bodyPr/>
          <a:lstStyle/>
          <a:p>
            <a:pPr>
              <a:defRPr/>
            </a:pPr>
            <a:fld id="{86465112-E82C-7A42-9B0E-04E99CBC5D53}" type="slidenum">
              <a:rPr lang="fr-FR"/>
              <a:t>35</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65350856" name="Slide Image Placeholder 1"/>
          <p:cNvSpPr>
            <a:spLocks noGrp="1" noRot="1" noChangeAspect="1"/>
          </p:cNvSpPr>
          <p:nvPr>
            <p:ph type="sldImg"/>
          </p:nvPr>
        </p:nvSpPr>
        <p:spPr bwMode="auto"/>
      </p:sp>
      <p:sp>
        <p:nvSpPr>
          <p:cNvPr id="807895571" name="Notes Placeholder 2"/>
          <p:cNvSpPr>
            <a:spLocks noGrp="1"/>
          </p:cNvSpPr>
          <p:nvPr>
            <p:ph type="body" idx="1"/>
          </p:nvPr>
        </p:nvSpPr>
        <p:spPr bwMode="auto"/>
        <p:txBody>
          <a:bodyPr/>
          <a:lstStyle/>
          <a:p>
            <a:pPr>
              <a:defRPr/>
            </a:pPr>
            <a:r>
              <a:rPr lang="fr-FR"/>
              <a:t>Annuaire d’actions en AURA : https://www.eclaira.org/</a:t>
            </a:r>
            <a:endParaRPr/>
          </a:p>
          <a:p>
            <a:pPr>
              <a:defRPr/>
            </a:pPr>
            <a:r>
              <a:rPr lang="fr-FR"/>
              <a:t>Les 2 premières questions (vélo’v et blablacar) montrent la différence entre économie de la fonctionnalité (Decaux reste propriétaire des vélo’v) et consommation collaborative (un particulier reste proprio de sa voiture)</a:t>
            </a:r>
            <a:endParaRPr/>
          </a:p>
          <a:p>
            <a:pPr>
              <a:defRPr/>
            </a:pPr>
            <a:endParaRPr lang="fr-FR"/>
          </a:p>
          <a:p>
            <a:pPr>
              <a:defRPr/>
            </a:pPr>
            <a:r>
              <a:rPr lang="fr-FR"/>
              <a:t>Propositions des élèves :</a:t>
            </a:r>
            <a:endParaRPr/>
          </a:p>
          <a:p>
            <a:pPr marL="171450" indent="-171450">
              <a:buFont typeface="Arial"/>
              <a:buChar char="•"/>
              <a:defRPr/>
            </a:pPr>
            <a:r>
              <a:rPr lang="fr-FR"/>
              <a:t>Réemploi :</a:t>
            </a:r>
            <a:endParaRPr/>
          </a:p>
          <a:p>
            <a:pPr marL="628650" lvl="1" indent="-171450">
              <a:buFont typeface="Arial"/>
              <a:buChar char="•"/>
              <a:defRPr/>
            </a:pPr>
            <a:r>
              <a:rPr lang="fr-FR"/>
              <a:t>Vinted + Le Relais (containerrs blancs de récupération du linge dans les rues) + Le bon coin</a:t>
            </a:r>
          </a:p>
          <a:p>
            <a:pPr marL="628650" lvl="1" indent="-171450">
              <a:buFont typeface="Arial"/>
              <a:buChar char="•"/>
              <a:defRPr/>
            </a:pPr>
            <a:r>
              <a:rPr lang="fr-FR"/>
              <a:t>Geev (site web de dons)</a:t>
            </a:r>
            <a:endParaRPr/>
          </a:p>
          <a:p>
            <a:pPr marL="171450" indent="-171450">
              <a:buFont typeface="Arial"/>
              <a:buChar char="•"/>
              <a:defRPr/>
            </a:pPr>
            <a:r>
              <a:rPr lang="fr-FR"/>
              <a:t>Economie de la fonctionnalité : Air BnB</a:t>
            </a:r>
          </a:p>
          <a:p>
            <a:pPr marL="171450" indent="-171450">
              <a:buFont typeface="Arial"/>
              <a:buChar char="•"/>
              <a:defRPr/>
            </a:pPr>
            <a:r>
              <a:rPr lang="fr-FR"/>
              <a:t>Conso responsable/zéro déchets :</a:t>
            </a:r>
            <a:endParaRPr/>
          </a:p>
          <a:p>
            <a:pPr marL="628650" lvl="1" indent="-171450">
              <a:buFont typeface="Arial"/>
              <a:buChar char="•"/>
              <a:defRPr/>
            </a:pPr>
            <a:r>
              <a:rPr lang="fr-FR"/>
              <a:t>kikleo.com (créé en Filière Etudiant Entreprendre par Vincent Garcia  (GI-2019) et Martin d’Agay (GI-2019), lutte contre le gaspillage alimentaire dans la restauration collective avec une balance connectée et un caméra intelligente pour comprendre le gaspillage)</a:t>
            </a:r>
            <a:endParaRPr/>
          </a:p>
          <a:p>
            <a:pPr marL="628650" lvl="1" indent="-171450">
              <a:buFont typeface="Arial"/>
              <a:buChar char="•"/>
              <a:defRPr/>
            </a:pPr>
            <a:r>
              <a:rPr lang="fr-FR"/>
              <a:t>toogoodtogo.fr (don de nourriture proche de sa DLC de professionnels à des particuliers) + wearephenix.com (idem avec nourriture invendue)</a:t>
            </a:r>
            <a:endParaRPr/>
          </a:p>
          <a:p>
            <a:pPr marL="628650" lvl="1" indent="-171450">
              <a:buFont typeface="Arial"/>
              <a:buChar char="•"/>
              <a:defRPr/>
            </a:pPr>
            <a:r>
              <a:rPr lang="fr-FR"/>
              <a:t>hors norme (« l’épicerie du moche »)</a:t>
            </a:r>
            <a:endParaRPr/>
          </a:p>
          <a:p>
            <a:pPr marL="628650" lvl="1" indent="-171450">
              <a:buFont typeface="Arial"/>
              <a:buChar char="•"/>
              <a:defRPr/>
            </a:pPr>
            <a:r>
              <a:rPr lang="fr-FR"/>
              <a:t>benebono.fr (Paniers de fruits et légumes bio, français, sauvés du gaspillage et moins chers)</a:t>
            </a:r>
            <a:endParaRPr/>
          </a:p>
          <a:p>
            <a:pPr marL="628650" lvl="1" indent="-171450">
              <a:buFont typeface="Arial"/>
              <a:buChar char="•"/>
              <a:defRPr/>
            </a:pPr>
            <a:r>
              <a:rPr lang="fr-FR"/>
              <a:t>avril-beaute.fr (cosmétique bio avec peu d’emballages)</a:t>
            </a:r>
            <a:endParaRPr/>
          </a:p>
          <a:p>
            <a:pPr marL="171450" indent="-171450">
              <a:buFont typeface="Arial"/>
              <a:buChar char="•"/>
              <a:defRPr/>
            </a:pPr>
            <a:r>
              <a:rPr lang="fr-FR"/>
              <a:t>Circuit court : Gonette (monnaie local à Lyon)</a:t>
            </a:r>
            <a:endParaRPr/>
          </a:p>
          <a:p>
            <a:pPr marL="171450" indent="-171450">
              <a:buFont typeface="Arial"/>
              <a:buChar char="•"/>
              <a:defRPr/>
            </a:pPr>
            <a:r>
              <a:rPr lang="fr-FR"/>
              <a:t>Rétrofit : FairPhone (on peut moderniser le téléphone par morceaux) + robertjuliat.fr (idem avec des projecteurs</a:t>
            </a:r>
            <a:endParaRPr/>
          </a:p>
          <a:p>
            <a:pPr marL="171450" indent="-171450">
              <a:buFont typeface="Arial"/>
              <a:buChar char="•"/>
              <a:defRPr/>
            </a:pPr>
            <a:r>
              <a:rPr lang="fr-FR"/>
              <a:t>Alfonce.io</a:t>
            </a:r>
            <a:endParaRPr/>
          </a:p>
          <a:p>
            <a:pPr marL="171450" indent="-171450">
              <a:buFont typeface="Arial"/>
              <a:buChar char="•"/>
              <a:defRPr/>
            </a:pPr>
            <a:r>
              <a:rPr lang="fr-FR"/>
              <a:t>Luniwave.com</a:t>
            </a:r>
          </a:p>
        </p:txBody>
      </p:sp>
      <p:sp>
        <p:nvSpPr>
          <p:cNvPr id="484208273" name="Slide Number Placeholder 3"/>
          <p:cNvSpPr>
            <a:spLocks noGrp="1"/>
          </p:cNvSpPr>
          <p:nvPr>
            <p:ph type="sldNum" sz="quarter" idx="10"/>
          </p:nvPr>
        </p:nvSpPr>
        <p:spPr bwMode="auto"/>
        <p:txBody>
          <a:bodyPr/>
          <a:lstStyle/>
          <a:p>
            <a:pPr>
              <a:defRPr/>
            </a:pPr>
            <a:fld id="{86465112-E82C-7A42-9B0E-04E99CBC5D53}" type="slidenum">
              <a:rPr lang="fr-FR"/>
              <a:t>36</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17927526" name="Slide Image Placeholder 1"/>
          <p:cNvSpPr>
            <a:spLocks noGrp="1" noRot="1" noChangeAspect="1"/>
          </p:cNvSpPr>
          <p:nvPr>
            <p:ph type="sldImg"/>
          </p:nvPr>
        </p:nvSpPr>
        <p:spPr bwMode="auto"/>
      </p:sp>
      <p:sp>
        <p:nvSpPr>
          <p:cNvPr id="672058190" name="Notes Placeholder 2"/>
          <p:cNvSpPr>
            <a:spLocks noGrp="1"/>
          </p:cNvSpPr>
          <p:nvPr>
            <p:ph type="body" idx="1"/>
          </p:nvPr>
        </p:nvSpPr>
        <p:spPr bwMode="auto"/>
        <p:txBody>
          <a:bodyPr/>
          <a:lstStyle/>
          <a:p>
            <a:pPr>
              <a:defRPr/>
            </a:pPr>
            <a:endParaRPr/>
          </a:p>
        </p:txBody>
      </p:sp>
      <p:sp>
        <p:nvSpPr>
          <p:cNvPr id="1928981933" name="Slide Number Placeholder 3"/>
          <p:cNvSpPr>
            <a:spLocks noGrp="1"/>
          </p:cNvSpPr>
          <p:nvPr>
            <p:ph type="sldNum" sz="quarter" idx="10"/>
          </p:nvPr>
        </p:nvSpPr>
        <p:spPr bwMode="auto"/>
        <p:txBody>
          <a:bodyPr/>
          <a:lstStyle/>
          <a:p>
            <a:pPr>
              <a:defRPr/>
            </a:pPr>
            <a:fld id="{86465112-E82C-7A42-9B0E-04E99CBC5D53}" type="slidenum">
              <a:rPr lang="fr-FR"/>
              <a:t>37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56AB0C-FDDE-FA30-1C1D-6157EC3302DE}"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53046497" name="Slide Image Placeholder 1"/>
          <p:cNvSpPr>
            <a:spLocks noGrp="1" noRot="1" noChangeAspect="1"/>
          </p:cNvSpPr>
          <p:nvPr>
            <p:ph type="sldImg"/>
          </p:nvPr>
        </p:nvSpPr>
        <p:spPr bwMode="auto"/>
      </p:sp>
      <p:sp>
        <p:nvSpPr>
          <p:cNvPr id="2037023433" name="Notes Placeholder 2"/>
          <p:cNvSpPr>
            <a:spLocks noGrp="1"/>
          </p:cNvSpPr>
          <p:nvPr>
            <p:ph type="body" idx="1"/>
          </p:nvPr>
        </p:nvSpPr>
        <p:spPr bwMode="auto"/>
        <p:txBody>
          <a:bodyPr/>
          <a:lstStyle/>
          <a:p>
            <a:pPr>
              <a:defRPr/>
            </a:pPr>
            <a:r>
              <a:rPr lang="fr-FR"/>
              <a:t>Problème général à l’INSA = comment parler de biodiversité ?</a:t>
            </a:r>
            <a:endParaRPr/>
          </a:p>
          <a:p>
            <a:pPr>
              <a:buFont typeface="Arial"/>
              <a:buChar char="•"/>
              <a:defRPr/>
            </a:pPr>
            <a:r>
              <a:rPr lang="fr-FR"/>
              <a:t> BS parle de biodiversité à ses élèves qui n’auront pas des postes qui l’impacte (ils vont produire des médicaments)</a:t>
            </a:r>
            <a:endParaRPr/>
          </a:p>
          <a:p>
            <a:pPr>
              <a:buFont typeface="Arial"/>
              <a:buChar char="•"/>
              <a:defRPr/>
            </a:pPr>
            <a:r>
              <a:rPr lang="fr-FR"/>
              <a:t> alors que tous les autres dpt de l’INSA ne parle pas de biodiversité alors que leurs élèves auront des postes qui l’impactent – Exemple en GI : où placer une installation (usine, entrepôt…) en tenant compte de son futur impact sur la biodiversité.</a:t>
            </a:r>
            <a:endParaRPr/>
          </a:p>
          <a:p>
            <a:pPr>
              <a:buFont typeface="Arial"/>
              <a:buNone/>
              <a:defRPr/>
            </a:pPr>
            <a:endParaRPr lang="fr-FR"/>
          </a:p>
          <a:p>
            <a:pPr>
              <a:buFont typeface="Arial"/>
              <a:buNone/>
              <a:defRPr/>
            </a:pPr>
            <a:r>
              <a:rPr lang="fr-FR"/>
              <a:t>On a commencé par penser à parler de https://www.georisques.gouv.fr/</a:t>
            </a:r>
            <a:endParaRPr/>
          </a:p>
        </p:txBody>
      </p:sp>
      <p:sp>
        <p:nvSpPr>
          <p:cNvPr id="125585195" name="Slide Number Placeholder 3"/>
          <p:cNvSpPr>
            <a:spLocks noGrp="1"/>
          </p:cNvSpPr>
          <p:nvPr>
            <p:ph type="sldNum" sz="quarter" idx="10"/>
          </p:nvPr>
        </p:nvSpPr>
        <p:spPr bwMode="auto"/>
        <p:txBody>
          <a:bodyPr/>
          <a:lstStyle/>
          <a:p>
            <a:pPr>
              <a:defRPr/>
            </a:pPr>
            <a:fld id="{86465112-E82C-7A42-9B0E-04E99CBC5D53}" type="slidenum">
              <a:rPr lang="fr-F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3405282" name="Slide Image Placeholder 1"/>
          <p:cNvSpPr>
            <a:spLocks noGrp="1" noRot="1" noChangeAspect="1"/>
          </p:cNvSpPr>
          <p:nvPr>
            <p:ph type="sldImg"/>
          </p:nvPr>
        </p:nvSpPr>
        <p:spPr bwMode="auto"/>
      </p:sp>
      <p:sp>
        <p:nvSpPr>
          <p:cNvPr id="560807352" name="Notes Placeholder 2"/>
          <p:cNvSpPr>
            <a:spLocks noGrp="1"/>
          </p:cNvSpPr>
          <p:nvPr>
            <p:ph type="body" idx="1"/>
          </p:nvPr>
        </p:nvSpPr>
        <p:spPr bwMode="auto"/>
        <p:txBody>
          <a:bodyPr/>
          <a:lstStyle/>
          <a:p>
            <a:pPr>
              <a:defRPr/>
            </a:pPr>
            <a:r>
              <a:rPr lang="fr-FR"/>
              <a:t>L’animation qui affiche l’image, c’est pour ne pas imprimer une image qui n’apporte rien.</a:t>
            </a:r>
          </a:p>
        </p:txBody>
      </p:sp>
      <p:sp>
        <p:nvSpPr>
          <p:cNvPr id="366943617" name="Slide Number Placeholder 3"/>
          <p:cNvSpPr>
            <a:spLocks noGrp="1"/>
          </p:cNvSpPr>
          <p:nvPr>
            <p:ph type="sldNum" sz="quarter" idx="10"/>
          </p:nvPr>
        </p:nvSpPr>
        <p:spPr bwMode="auto"/>
        <p:txBody>
          <a:bodyPr/>
          <a:lstStyle/>
          <a:p>
            <a:pPr>
              <a:defRPr/>
            </a:pPr>
            <a:fld id="{86465112-E82C-7A42-9B0E-04E99CBC5D53}" type="slidenum">
              <a:rPr lang="fr-F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09B2A6E-EF26-677E-27CC-5021A32157D1}"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13996941" name="Slide Image Placeholder 1"/>
          <p:cNvSpPr>
            <a:spLocks noGrp="1" noRot="1" noChangeAspect="1"/>
          </p:cNvSpPr>
          <p:nvPr>
            <p:ph type="sldImg"/>
          </p:nvPr>
        </p:nvSpPr>
        <p:spPr bwMode="auto"/>
      </p:sp>
      <p:sp>
        <p:nvSpPr>
          <p:cNvPr id="1427759583" name="Notes Placeholder 2"/>
          <p:cNvSpPr>
            <a:spLocks noGrp="1"/>
          </p:cNvSpPr>
          <p:nvPr>
            <p:ph type="body" idx="1"/>
          </p:nvPr>
        </p:nvSpPr>
        <p:spPr bwMode="auto"/>
        <p:txBody>
          <a:bodyPr/>
          <a:lstStyle/>
          <a:p>
            <a:pPr>
              <a:defRPr/>
            </a:pPr>
            <a:r>
              <a:rPr lang="fr-FR" sz="1500"/>
              <a:t>L’introduction au cours aura eu lieu avec notamment une clarification de la terminologie et les définitions (recyclage, réutilisation, réemploi)</a:t>
            </a:r>
            <a:endParaRPr/>
          </a:p>
          <a:p>
            <a:pPr>
              <a:defRPr/>
            </a:pPr>
            <a:r>
              <a:rPr lang="fr-FR" sz="1500"/>
              <a:t> </a:t>
            </a:r>
            <a:endParaRPr/>
          </a:p>
          <a:p>
            <a:pPr>
              <a:defRPr/>
            </a:pPr>
            <a:r>
              <a:rPr lang="fr-FR" sz="1500"/>
              <a:t>Dans ces deux heures on peut toutefois faire le lien avec ces différentes parties</a:t>
            </a:r>
            <a:endParaRPr/>
          </a:p>
          <a:p>
            <a:pPr>
              <a:defRPr/>
            </a:pPr>
            <a:r>
              <a:rPr lang="fr-FR" sz="1500"/>
              <a:t>- réduire les déchets (qui sont dur à trier, traiter, éliminer, réutiliser)</a:t>
            </a:r>
            <a:endParaRPr/>
          </a:p>
          <a:p>
            <a:pPr>
              <a:defRPr/>
            </a:pPr>
            <a:r>
              <a:rPr lang="fr-FR" sz="1500"/>
              <a:t>- ecopark avec l’exemple de Kalundborg: on peut avoir de la circularité sans proximité géographique, et dans ce cas se posent des problèmes logistiques liés au transport. On a aussi l’insertion du consommateur final dans la boucle.</a:t>
            </a:r>
            <a:endParaRPr/>
          </a:p>
          <a:p>
            <a:pPr>
              <a:defRPr/>
            </a:pPr>
            <a:r>
              <a:rPr lang="fr-FR" sz="1500"/>
              <a:t> </a:t>
            </a:r>
            <a:endParaRPr/>
          </a:p>
          <a:p>
            <a:pPr>
              <a:defRPr/>
            </a:pPr>
            <a:r>
              <a:rPr lang="fr-FR" sz="1500"/>
              <a:t>Objectif d’apprentissage: </a:t>
            </a:r>
            <a:endParaRPr/>
          </a:p>
          <a:p>
            <a:pPr>
              <a:defRPr/>
            </a:pPr>
            <a:r>
              <a:rPr lang="fr-FR" sz="1500"/>
              <a:t>- savoir définir l’économie circulaire</a:t>
            </a:r>
            <a:endParaRPr/>
          </a:p>
          <a:p>
            <a:pPr>
              <a:defRPr/>
            </a:pPr>
            <a:r>
              <a:rPr lang="fr-FR" sz="1500"/>
              <a:t>- rappeler la terminologie (recyclage, réemploi….). déjà vue en séance d’intro</a:t>
            </a:r>
            <a:endParaRPr/>
          </a:p>
          <a:p>
            <a:pPr>
              <a:defRPr/>
            </a:pPr>
            <a:r>
              <a:rPr lang="fr-FR" sz="1500"/>
              <a:t>- faire comprendre les enjeux de ces problématiques du point de vue du métier GI et notamment de la logistique inverse.</a:t>
            </a:r>
            <a:endParaRPr/>
          </a:p>
          <a:p>
            <a:pPr>
              <a:defRPr/>
            </a:pPr>
            <a:r>
              <a:rPr lang="fr-FR" sz="1500"/>
              <a:t>- si possible: aborder la question du «  mode d’emploi » de la circularisation.</a:t>
            </a:r>
            <a:endParaRPr/>
          </a:p>
          <a:p>
            <a:pPr>
              <a:defRPr/>
            </a:pPr>
            <a:r>
              <a:rPr lang="fr-FR" sz="1500"/>
              <a:t>- faire prendre conscience des limites : on ne peut pas tout circulariser. Attention avec la surcommation avec bonne conscience. </a:t>
            </a:r>
            <a:endParaRPr/>
          </a:p>
          <a:p>
            <a:pPr>
              <a:defRPr/>
            </a:pPr>
            <a:r>
              <a:rPr lang="fr-FR" sz="1500"/>
              <a:t> </a:t>
            </a:r>
            <a:endParaRPr/>
          </a:p>
          <a:p>
            <a:pPr>
              <a:defRPr/>
            </a:pPr>
            <a:r>
              <a:rPr lang="fr-FR" sz="1500"/>
              <a:t>Structure de la séance pressentie:</a:t>
            </a:r>
            <a:endParaRPr/>
          </a:p>
          <a:p>
            <a:pPr>
              <a:defRPr/>
            </a:pPr>
            <a:r>
              <a:rPr lang="fr-FR" sz="1500"/>
              <a:t>Eviter de passer trop de temps à présenter des slides, et rendre les étudiants actifs dans leur apprentissage.</a:t>
            </a:r>
            <a:endParaRPr/>
          </a:p>
          <a:p>
            <a:pPr>
              <a:defRPr/>
            </a:pPr>
            <a:r>
              <a:rPr lang="fr-FR" sz="1500"/>
              <a:t> </a:t>
            </a:r>
            <a:endParaRPr/>
          </a:p>
          <a:p>
            <a:pPr>
              <a:defRPr/>
            </a:pPr>
            <a:r>
              <a:rPr lang="fr-FR" sz="1500"/>
              <a:t>- 30 min intro : </a:t>
            </a:r>
            <a:endParaRPr/>
          </a:p>
          <a:p>
            <a:pPr>
              <a:defRPr/>
            </a:pPr>
            <a:r>
              <a:rPr lang="fr-FR" sz="1500"/>
              <a:t>	rappel des définitions</a:t>
            </a:r>
            <a:endParaRPr/>
          </a:p>
          <a:p>
            <a:pPr>
              <a:defRPr/>
            </a:pPr>
            <a:r>
              <a:rPr lang="fr-FR" sz="1500"/>
              <a:t>	enjeux, </a:t>
            </a:r>
            <a:endParaRPr/>
          </a:p>
          <a:p>
            <a:pPr>
              <a:defRPr/>
            </a:pPr>
            <a:r>
              <a:rPr lang="fr-FR" sz="1500"/>
              <a:t>	exemples de cas de réemploi (grilles du travail RGI)</a:t>
            </a:r>
            <a:endParaRPr/>
          </a:p>
          <a:p>
            <a:pPr>
              <a:defRPr/>
            </a:pPr>
            <a:r>
              <a:rPr lang="fr-FR" sz="1500"/>
              <a:t>	présentation des problématiques GI</a:t>
            </a:r>
            <a:endParaRPr/>
          </a:p>
          <a:p>
            <a:pPr>
              <a:defRPr/>
            </a:pPr>
            <a:r>
              <a:rPr lang="fr-FR" sz="1500"/>
              <a:t>- 10 min: présentation du cas d’étude (ici: Rebooteille): fiche d’identité</a:t>
            </a:r>
            <a:endParaRPr/>
          </a:p>
          <a:p>
            <a:pPr>
              <a:defRPr/>
            </a:pPr>
            <a:r>
              <a:rPr lang="fr-FR" sz="1500"/>
              <a:t>- 45 min: reflexion travail en groupe sur 6 problématiques. Préparer un A3 à remplir: objectif, problème, préconisations.</a:t>
            </a:r>
            <a:endParaRPr/>
          </a:p>
          <a:p>
            <a:pPr>
              <a:defRPr/>
            </a:pPr>
            <a:r>
              <a:rPr lang="fr-FR" sz="1500"/>
              <a:t>- 25 min: restitution</a:t>
            </a:r>
            <a:endParaRPr/>
          </a:p>
          <a:p>
            <a:pPr>
              <a:defRPr/>
            </a:pPr>
            <a:r>
              <a:rPr lang="fr-FR" sz="1500"/>
              <a:t> </a:t>
            </a:r>
            <a:endParaRPr/>
          </a:p>
          <a:p>
            <a:pPr>
              <a:defRPr/>
            </a:pPr>
            <a:r>
              <a:rPr lang="fr-FR" sz="1500"/>
              <a:t>Rebooteille , reflexion sur 6 problématiques.</a:t>
            </a:r>
            <a:endParaRPr/>
          </a:p>
          <a:p>
            <a:pPr>
              <a:defRPr/>
            </a:pPr>
            <a:r>
              <a:rPr lang="fr-FR" sz="1500"/>
              <a:t> </a:t>
            </a:r>
            <a:endParaRPr/>
          </a:p>
          <a:p>
            <a:pPr>
              <a:defRPr/>
            </a:pPr>
            <a:r>
              <a:rPr lang="fr-FR" sz="1500"/>
              <a:t>Fiche d’identité (à spécifier pour Rebooteille)</a:t>
            </a:r>
            <a:endParaRPr/>
          </a:p>
          <a:p>
            <a:pPr>
              <a:defRPr/>
            </a:pPr>
            <a:r>
              <a:rPr lang="fr-FR" sz="1500"/>
              <a:t> </a:t>
            </a:r>
            <a:endParaRPr/>
          </a:p>
          <a:p>
            <a:pPr>
              <a:defRPr/>
            </a:pPr>
            <a:r>
              <a:rPr lang="fr-FR" sz="1500"/>
              <a:t>QUOI: identification produit circulaire</a:t>
            </a:r>
            <a:endParaRPr/>
          </a:p>
          <a:p>
            <a:pPr>
              <a:defRPr/>
            </a:pPr>
            <a:r>
              <a:rPr lang="fr-FR" sz="1500"/>
              <a:t>—&gt; principal/ de support?</a:t>
            </a:r>
            <a:endParaRPr/>
          </a:p>
          <a:p>
            <a:pPr>
              <a:defRPr/>
            </a:pPr>
            <a:r>
              <a:rPr lang="fr-FR" sz="1500"/>
              <a:t>—&gt; valeur</a:t>
            </a:r>
            <a:endParaRPr/>
          </a:p>
          <a:p>
            <a:pPr>
              <a:defRPr/>
            </a:pPr>
            <a:r>
              <a:rPr lang="fr-FR" sz="1500"/>
              <a:t> </a:t>
            </a:r>
            <a:endParaRPr/>
          </a:p>
          <a:p>
            <a:pPr>
              <a:defRPr/>
            </a:pPr>
            <a:r>
              <a:rPr lang="fr-FR" sz="1500"/>
              <a:t>QUI</a:t>
            </a:r>
            <a:endParaRPr/>
          </a:p>
          <a:p>
            <a:pPr>
              <a:defRPr/>
            </a:pPr>
            <a:r>
              <a:rPr lang="fr-FR" sz="1500"/>
              <a:t>Business Model</a:t>
            </a:r>
            <a:endParaRPr/>
          </a:p>
          <a:p>
            <a:pPr>
              <a:defRPr/>
            </a:pPr>
            <a:r>
              <a:rPr lang="fr-FR" sz="1500"/>
              <a:t>—&gt;&gt; transporteur/fabricant/acteur de la remise en état</a:t>
            </a:r>
            <a:endParaRPr/>
          </a:p>
          <a:p>
            <a:pPr>
              <a:defRPr/>
            </a:pPr>
            <a:r>
              <a:rPr lang="fr-FR" sz="1500"/>
              <a:t>—&gt; internalisé, prestation</a:t>
            </a:r>
            <a:endParaRPr/>
          </a:p>
          <a:p>
            <a:pPr>
              <a:defRPr/>
            </a:pPr>
            <a:r>
              <a:rPr lang="fr-FR" sz="1500"/>
              <a:t>—&gt; collaboration de plusieurs entreprises?</a:t>
            </a:r>
            <a:endParaRPr/>
          </a:p>
          <a:p>
            <a:pPr>
              <a:defRPr/>
            </a:pPr>
            <a:r>
              <a:rPr lang="fr-FR" sz="1500"/>
              <a:t>—&gt; Clients? Utilisateurs?</a:t>
            </a:r>
            <a:endParaRPr/>
          </a:p>
          <a:p>
            <a:pPr>
              <a:defRPr/>
            </a:pPr>
            <a:r>
              <a:rPr lang="fr-FR" sz="1500"/>
              <a:t> </a:t>
            </a:r>
            <a:endParaRPr/>
          </a:p>
          <a:p>
            <a:pPr>
              <a:defRPr/>
            </a:pPr>
            <a:r>
              <a:rPr lang="fr-FR" sz="1500"/>
              <a:t>DESSIN du RESEAU</a:t>
            </a:r>
            <a:endParaRPr/>
          </a:p>
          <a:p>
            <a:pPr>
              <a:defRPr/>
            </a:pPr>
            <a:r>
              <a:rPr lang="fr-FR" sz="1500"/>
              <a:t> </a:t>
            </a:r>
            <a:endParaRPr/>
          </a:p>
          <a:p>
            <a:pPr>
              <a:defRPr/>
            </a:pPr>
            <a:r>
              <a:rPr lang="fr-FR" sz="1500"/>
              <a:t>MATURITE</a:t>
            </a:r>
            <a:endParaRPr/>
          </a:p>
          <a:p>
            <a:pPr>
              <a:defRPr/>
            </a:pPr>
            <a:r>
              <a:rPr lang="fr-FR" sz="1500"/>
              <a:t>—&gt; filière en démarrage</a:t>
            </a:r>
            <a:endParaRPr/>
          </a:p>
          <a:p>
            <a:pPr>
              <a:defRPr/>
            </a:pPr>
            <a:r>
              <a:rPr lang="fr-FR" sz="1500"/>
              <a:t>—&gt; filière matures très implantée</a:t>
            </a:r>
            <a:endParaRPr/>
          </a:p>
          <a:p>
            <a:pPr>
              <a:defRPr/>
            </a:pPr>
            <a:r>
              <a:rPr lang="fr-FR" sz="1500"/>
              <a:t> </a:t>
            </a:r>
            <a:endParaRPr/>
          </a:p>
          <a:p>
            <a:pPr>
              <a:defRPr/>
            </a:pPr>
            <a:r>
              <a:rPr lang="fr-FR" sz="1500"/>
              <a:t>CADRE LEGAL </a:t>
            </a:r>
            <a:endParaRPr/>
          </a:p>
          <a:p>
            <a:pPr>
              <a:defRPr/>
            </a:pPr>
            <a:r>
              <a:rPr lang="fr-FR" sz="1500"/>
              <a:t>réglementation</a:t>
            </a:r>
            <a:endParaRPr/>
          </a:p>
          <a:p>
            <a:pPr>
              <a:defRPr/>
            </a:pPr>
            <a:r>
              <a:rPr lang="fr-FR" sz="1500"/>
              <a:t>legislation</a:t>
            </a:r>
            <a:endParaRPr/>
          </a:p>
          <a:p>
            <a:pPr>
              <a:defRPr/>
            </a:pPr>
            <a:r>
              <a:rPr lang="fr-FR" sz="1500"/>
              <a:t> </a:t>
            </a:r>
            <a:endParaRPr/>
          </a:p>
          <a:p>
            <a:pPr>
              <a:defRPr/>
            </a:pPr>
            <a:r>
              <a:rPr lang="fr-FR" sz="1500"/>
              <a:t>Instructions étude de cas: </a:t>
            </a:r>
            <a:endParaRPr/>
          </a:p>
          <a:p>
            <a:pPr>
              <a:defRPr/>
            </a:pPr>
            <a:r>
              <a:rPr lang="fr-FR" sz="1500"/>
              <a:t> </a:t>
            </a:r>
            <a:endParaRPr/>
          </a:p>
          <a:p>
            <a:pPr>
              <a:defRPr/>
            </a:pPr>
            <a:r>
              <a:rPr lang="fr-FR" sz="1500"/>
              <a:t>Nous avons identifié 6 problématiques métiers du domaine du Génie Industriel, que doivent résoudre les acteurs d’une filière de remploi. </a:t>
            </a:r>
            <a:endParaRPr/>
          </a:p>
          <a:p>
            <a:pPr>
              <a:defRPr/>
            </a:pPr>
            <a:r>
              <a:rPr lang="fr-FR" sz="1500"/>
              <a:t> </a:t>
            </a:r>
            <a:endParaRPr/>
          </a:p>
          <a:p>
            <a:pPr>
              <a:defRPr/>
            </a:pPr>
            <a:r>
              <a:rPr lang="fr-FR" sz="1500"/>
              <a:t>Vous êtes missionné par Rebooteille:</a:t>
            </a:r>
            <a:endParaRPr/>
          </a:p>
          <a:p>
            <a:pPr>
              <a:defRPr/>
            </a:pPr>
            <a:r>
              <a:rPr lang="fr-FR" sz="1500"/>
              <a:t>- pour préciser ces problématiques en termes d’objectifs,</a:t>
            </a:r>
            <a:endParaRPr/>
          </a:p>
          <a:p>
            <a:pPr>
              <a:defRPr/>
            </a:pPr>
            <a:r>
              <a:rPr lang="fr-FR" sz="1500"/>
              <a:t>- apporter des préconisations d’actions à mettre en place pour les atteindre.</a:t>
            </a:r>
            <a:endParaRPr/>
          </a:p>
          <a:p>
            <a:pPr>
              <a:defRPr/>
            </a:pPr>
            <a:r>
              <a:rPr lang="fr-FR" sz="1500"/>
              <a:t>- représenter votre travail de manière synthétique pour restitution.</a:t>
            </a:r>
            <a:endParaRPr/>
          </a:p>
          <a:p>
            <a:pPr>
              <a:defRPr/>
            </a:pPr>
            <a:r>
              <a:rPr lang="fr-FR" sz="1500"/>
              <a:t> </a:t>
            </a:r>
            <a:endParaRPr/>
          </a:p>
          <a:p>
            <a:pPr>
              <a:defRPr/>
            </a:pPr>
            <a:r>
              <a:rPr lang="fr-FR" sz="1500"/>
              <a:t>6 Problématiques:</a:t>
            </a:r>
            <a:endParaRPr/>
          </a:p>
          <a:p>
            <a:pPr>
              <a:defRPr/>
            </a:pPr>
            <a:r>
              <a:rPr lang="fr-FR" sz="1500"/>
              <a:t>1) prévision de la demande, de l’offre</a:t>
            </a:r>
            <a:endParaRPr/>
          </a:p>
          <a:p>
            <a:pPr>
              <a:defRPr/>
            </a:pPr>
            <a:r>
              <a:rPr lang="fr-FR" sz="1500"/>
              <a:t>2) remise en état (lavage et tri). Industrialisante? Méthodes industrielles</a:t>
            </a:r>
            <a:endParaRPr/>
          </a:p>
          <a:p>
            <a:pPr>
              <a:defRPr/>
            </a:pPr>
            <a:r>
              <a:rPr lang="fr-FR" sz="1500"/>
              <a:t>Négociation/gestion de la relation fournisseur (choix des colles, forme bouteille, modification production embouteillage)</a:t>
            </a:r>
            <a:endParaRPr/>
          </a:p>
          <a:p>
            <a:pPr>
              <a:defRPr/>
            </a:pPr>
            <a:r>
              <a:rPr lang="fr-FR" sz="1500"/>
              <a:t>3) évaluation de la performance durable: ACV? Indicateurs? Mesure d’impact?</a:t>
            </a:r>
            <a:endParaRPr/>
          </a:p>
          <a:p>
            <a:pPr>
              <a:defRPr/>
            </a:pPr>
            <a:r>
              <a:rPr lang="fr-FR" sz="1500"/>
              <a:t>4) organisation du transport: optimisation du chargement des camions? Planification des tournées?</a:t>
            </a:r>
            <a:endParaRPr/>
          </a:p>
          <a:p>
            <a:pPr>
              <a:defRPr/>
            </a:pPr>
            <a:r>
              <a:rPr lang="fr-FR" sz="1500"/>
              <a:t>5) systèmes d’information</a:t>
            </a:r>
            <a:endParaRPr/>
          </a:p>
          <a:p>
            <a:pPr>
              <a:defRPr/>
            </a:pPr>
            <a:r>
              <a:rPr lang="fr-FR" sz="1500"/>
              <a:t>6) conception du réseau /dimensionnement: ou placer les entrepôts, les lieux de remise en état, ….quelle capacité de stockage</a:t>
            </a:r>
            <a:endParaRPr/>
          </a:p>
          <a:p>
            <a:pPr>
              <a:defRPr/>
            </a:pPr>
            <a:r>
              <a:rPr lang="fr-FR" sz="1500"/>
              <a:t> </a:t>
            </a:r>
            <a:endParaRPr/>
          </a:p>
          <a:p>
            <a:pPr>
              <a:defRPr/>
            </a:pPr>
            <a:r>
              <a:rPr lang="fr-FR" sz="1500"/>
              <a:t>Mettez à profit ce que vous avez appris en GI !!!</a:t>
            </a:r>
            <a:endParaRPr/>
          </a:p>
          <a:p>
            <a:pPr>
              <a:defRPr/>
            </a:pPr>
            <a:r>
              <a:rPr lang="fr-FR" sz="1500"/>
              <a:t> </a:t>
            </a:r>
            <a:endParaRPr/>
          </a:p>
          <a:p>
            <a:pPr>
              <a:defRPr/>
            </a:pPr>
            <a:endParaRPr lang="fr-FR"/>
          </a:p>
        </p:txBody>
      </p:sp>
      <p:sp>
        <p:nvSpPr>
          <p:cNvPr id="737885545" name="Slide Number Placeholder 3"/>
          <p:cNvSpPr>
            <a:spLocks noGrp="1"/>
          </p:cNvSpPr>
          <p:nvPr>
            <p:ph type="sldNum" sz="quarter" idx="10"/>
          </p:nvPr>
        </p:nvSpPr>
        <p:spPr bwMode="auto"/>
        <p:txBody>
          <a:bodyPr/>
          <a:lstStyle/>
          <a:p>
            <a:pPr>
              <a:defRPr/>
            </a:pPr>
            <a:fld id="{86465112-E82C-7A42-9B0E-04E99CBC5D53}" type="slidenum">
              <a:rPr lang="fr-F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A7B8827-2566-898B-0F32-D5C48BA54E47}"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1_Diapositive de titre v0">
    <p:spTree>
      <p:nvGrpSpPr>
        <p:cNvPr id="1" name=""/>
        <p:cNvGrpSpPr/>
        <p:nvPr/>
      </p:nvGrpSpPr>
      <p:grpSpPr bwMode="auto">
        <a:xfrm>
          <a:off x="0" y="0"/>
          <a:ext cx="0" cy="0"/>
          <a:chOff x="0" y="0"/>
          <a:chExt cx="0" cy="0"/>
        </a:xfrm>
      </p:grpSpPr>
      <p:pic>
        <p:nvPicPr>
          <p:cNvPr id="1823595742" name="Image 7"/>
          <p:cNvPicPr>
            <a:picLocks noChangeAspect="1"/>
          </p:cNvPicPr>
          <p:nvPr userDrawn="1"/>
        </p:nvPicPr>
        <p:blipFill>
          <a:blip r:embed="rId2"/>
          <a:stretch/>
        </p:blipFill>
        <p:spPr bwMode="auto">
          <a:xfrm>
            <a:off x="926757" y="-16446"/>
            <a:ext cx="7125462" cy="4533138"/>
          </a:xfrm>
          <a:prstGeom prst="rect">
            <a:avLst/>
          </a:prstGeom>
        </p:spPr>
      </p:pic>
      <p:sp>
        <p:nvSpPr>
          <p:cNvPr id="1473580544"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288007735"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580113736" name="Picture 4" descr="S:\serv_com\01_CHARTE-INSA-Rennes\2014\08_Modèles-PPT\Triangle-bas.eps"/>
          <p:cNvPicPr>
            <a:picLocks noChangeAspect="1" noChangeArrowheads="1"/>
          </p:cNvPicPr>
          <p:nvPr userDrawn="1"/>
        </p:nvPicPr>
        <p:blipFill>
          <a:blip r:embed="rId3">
            <a:extLst>
              <a:ext uri="{96DAC541-7B7A-43D3-8B79-37D633B846F1}">
                <asvg:svgBlip xmlns:asvg="http://schemas.microsoft.com/office/drawing/2016/SVG/main" r:embed="rId4"/>
              </a:ext>
            </a:extLst>
          </a:blip>
          <a:srcRect b="42646"/>
          <a:stretch/>
        </p:blipFill>
        <p:spPr bwMode="auto">
          <a:xfrm>
            <a:off x="2708275" y="4853465"/>
            <a:ext cx="1228065" cy="296565"/>
          </a:xfrm>
          <a:prstGeom prst="rect">
            <a:avLst/>
          </a:prstGeom>
          <a:noFill/>
        </p:spPr>
      </p:pic>
      <p:sp>
        <p:nvSpPr>
          <p:cNvPr id="1786833268"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597515697"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‹N°›</a:t>
            </a:fld>
            <a:endParaRPr lang="fr-FR"/>
          </a:p>
        </p:txBody>
      </p:sp>
      <p:sp>
        <p:nvSpPr>
          <p:cNvPr id="1170830868"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30708593"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01665981"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876410473"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71711079"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90382330" name="Image 20" descr="Logo_INSALyon-quadri copie.png"/>
          <p:cNvPicPr>
            <a:picLocks noChangeAspect="1"/>
          </p:cNvPicPr>
          <p:nvPr userDrawn="1"/>
        </p:nvPicPr>
        <p:blipFill>
          <a:blip r:embed="rId5"/>
          <a:stretch/>
        </p:blipFill>
        <p:spPr bwMode="auto">
          <a:xfrm>
            <a:off x="457201" y="331806"/>
            <a:ext cx="1577224" cy="343932"/>
          </a:xfrm>
          <a:prstGeom prst="rect">
            <a:avLst/>
          </a:prstGeom>
        </p:spPr>
      </p:pic>
      <p:pic>
        <p:nvPicPr>
          <p:cNvPr id="1164701770" name="Image 21"/>
          <p:cNvPicPr>
            <a:picLocks noChangeAspect="1"/>
          </p:cNvPicPr>
          <p:nvPr userDrawn="1"/>
        </p:nvPicPr>
        <p:blipFill>
          <a:blip r:embed="rId6"/>
          <a:stretch/>
        </p:blipFill>
        <p:spPr bwMode="auto">
          <a:xfrm>
            <a:off x="8388094" y="4655309"/>
            <a:ext cx="417704" cy="3464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itre chapitre">
    <p:spTree>
      <p:nvGrpSpPr>
        <p:cNvPr id="1" name=""/>
        <p:cNvGrpSpPr/>
        <p:nvPr/>
      </p:nvGrpSpPr>
      <p:grpSpPr bwMode="auto">
        <a:xfrm>
          <a:off x="0" y="0"/>
          <a:ext cx="0" cy="0"/>
          <a:chOff x="0" y="0"/>
          <a:chExt cx="0" cy="0"/>
        </a:xfrm>
      </p:grpSpPr>
      <p:sp>
        <p:nvSpPr>
          <p:cNvPr id="1054488242" name="Titre 1"/>
          <p:cNvSpPr>
            <a:spLocks noGrp="1"/>
          </p:cNvSpPr>
          <p:nvPr>
            <p:ph type="title" hasCustomPrompt="1"/>
          </p:nvPr>
        </p:nvSpPr>
        <p:spPr bwMode="auto">
          <a:xfrm>
            <a:off x="457200" y="1712367"/>
            <a:ext cx="8229600" cy="857250"/>
          </a:xfrm>
        </p:spPr>
        <p:txBody>
          <a:bodyPr>
            <a:normAutofit/>
          </a:bodyPr>
          <a:lstStyle>
            <a:lvl1pPr>
              <a:defRPr sz="2700" b="1">
                <a:solidFill>
                  <a:schemeClr val="tx1">
                    <a:lumMod val="50000"/>
                    <a:lumOff val="50000"/>
                  </a:schemeClr>
                </a:solidFill>
              </a:defRPr>
            </a:lvl1pPr>
          </a:lstStyle>
          <a:p>
            <a:pPr>
              <a:defRPr/>
            </a:pPr>
            <a:r>
              <a:rPr lang="fr-FR"/>
              <a:t>CLIQUEZ ET MODIFIEZ LE TITRE</a:t>
            </a:r>
            <a:endParaRPr/>
          </a:p>
        </p:txBody>
      </p:sp>
      <p:sp>
        <p:nvSpPr>
          <p:cNvPr id="552789788" name="Espace réservé du pied de page 4"/>
          <p:cNvSpPr>
            <a:spLocks noGrp="1"/>
          </p:cNvSpPr>
          <p:nvPr>
            <p:ph type="ftr" sz="quarter" idx="11"/>
          </p:nvPr>
        </p:nvSpPr>
        <p:spPr bwMode="auto">
          <a:xfrm>
            <a:off x="3124200" y="4767263"/>
            <a:ext cx="2895600" cy="273844"/>
          </a:xfrm>
        </p:spPr>
        <p:txBody>
          <a:bodyPr/>
          <a:lstStyle>
            <a:lvl1pPr>
              <a:defRPr b="1"/>
            </a:lvl1pPr>
          </a:lstStyle>
          <a:p>
            <a:pPr>
              <a:defRPr/>
            </a:pPr>
            <a:fld id="{3466D8FE-5733-7B45-8963-854D3AC5C96E}" type="slidenum">
              <a:rPr lang="fr-FR"/>
              <a:t>‹N°›</a:t>
            </a:fld>
            <a:endParaRPr lang="fr-FR"/>
          </a:p>
        </p:txBody>
      </p:sp>
      <p:sp>
        <p:nvSpPr>
          <p:cNvPr id="655200413" name="Espace réservé du texte 2"/>
          <p:cNvSpPr>
            <a:spLocks noGrp="1"/>
          </p:cNvSpPr>
          <p:nvPr>
            <p:ph type="body" idx="1"/>
          </p:nvPr>
        </p:nvSpPr>
        <p:spPr bwMode="auto">
          <a:xfrm>
            <a:off x="683568" y="2625756"/>
            <a:ext cx="7772400" cy="540060"/>
          </a:xfrm>
          <a:prstGeom prst="rect">
            <a:avLst/>
          </a:prstGeom>
        </p:spPr>
        <p:txBody>
          <a:bodyPr anchor="ctr" anchorCtr="0"/>
          <a:lstStyle>
            <a:lvl1pPr marL="0" indent="0" algn="ctr">
              <a:buNone/>
              <a:defRPr sz="1500" b="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marL="0" marR="0" lvl="0" indent="0" algn="ctr" defTabSz="685800">
              <a:lnSpc>
                <a:spcPct val="100000"/>
              </a:lnSpc>
              <a:spcBef>
                <a:spcPts val="0"/>
              </a:spcBef>
              <a:spcAft>
                <a:spcPts val="0"/>
              </a:spcAft>
              <a:buClrTx/>
              <a:buSzTx/>
              <a:buFontTx/>
              <a:buNone/>
              <a:defRPr/>
            </a:pPr>
            <a:r>
              <a:rPr lang="fr-FR" sz="1500" b="0" i="0" u="none" strike="noStrike" cap="none" spc="0">
                <a:ln>
                  <a:noFill/>
                </a:ln>
                <a:solidFill>
                  <a:srgbClr val="5F5E5E">
                    <a:tint val="75000"/>
                  </a:srgbClr>
                </a:solidFill>
              </a:rPr>
              <a:t>Cliquez pour modifier les styles du texte du masque</a:t>
            </a:r>
            <a:endParaRPr/>
          </a:p>
        </p:txBody>
      </p:sp>
      <p:sp>
        <p:nvSpPr>
          <p:cNvPr id="695726996"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44018382"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82961978"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42823158"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897612762"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1">
    <p:spTree>
      <p:nvGrpSpPr>
        <p:cNvPr id="1" name=""/>
        <p:cNvGrpSpPr/>
        <p:nvPr/>
      </p:nvGrpSpPr>
      <p:grpSpPr bwMode="auto">
        <a:xfrm>
          <a:off x="0" y="0"/>
          <a:ext cx="0" cy="0"/>
          <a:chOff x="0" y="0"/>
          <a:chExt cx="0" cy="0"/>
        </a:xfrm>
      </p:grpSpPr>
      <p:sp>
        <p:nvSpPr>
          <p:cNvPr id="301437261" name="Espace réservé du contenu 2"/>
          <p:cNvSpPr>
            <a:spLocks noGrp="1"/>
          </p:cNvSpPr>
          <p:nvPr>
            <p:ph idx="1" hasCustomPrompt="1"/>
          </p:nvPr>
        </p:nvSpPr>
        <p:spPr bwMode="auto">
          <a:xfrm>
            <a:off x="457200" y="1005331"/>
            <a:ext cx="8229600" cy="3589291"/>
          </a:xfrm>
        </p:spPr>
        <p:txBody>
          <a:bodyPr/>
          <a:lstStyle>
            <a:lvl1pPr>
              <a:defRPr sz="1200">
                <a:latin typeface="Arial"/>
                <a:cs typeface="Arial"/>
              </a:defRPr>
            </a:lvl1pPr>
            <a:lvl2pPr marL="557213" indent="-214313">
              <a:buFont typeface="Arial"/>
              <a:buChar char="•"/>
              <a:defRPr sz="1200">
                <a:latin typeface="Arial"/>
                <a:cs typeface="Arial"/>
              </a:defRPr>
            </a:lvl2pPr>
            <a:lvl3pPr marL="857250" indent="-171450">
              <a:buFont typeface="Arial"/>
              <a:buChar char="•"/>
              <a:defRPr sz="1200">
                <a:latin typeface="Arial"/>
                <a:cs typeface="Arial"/>
              </a:defRPr>
            </a:lvl3pPr>
            <a:lvl4pPr marL="1200150" indent="-171450">
              <a:buFont typeface="Arial"/>
              <a:buChar char="•"/>
              <a:defRPr sz="1200">
                <a:latin typeface="Arial"/>
                <a:cs typeface="Arial"/>
              </a:defRPr>
            </a:lvl4pPr>
            <a:lvl5pPr marL="1543050" indent="-171450">
              <a:buFont typeface="Arial"/>
              <a:buChar char="•"/>
              <a:defRPr sz="1200">
                <a:latin typeface="Arial"/>
                <a:cs typeface="Arial"/>
              </a:defRPr>
            </a:lvl5pPr>
          </a:lstStyle>
          <a:p>
            <a:pPr lvl="0">
              <a:defRPr/>
            </a:pPr>
            <a:r>
              <a:rPr lang="fr-FR"/>
              <a:t>ITEM1</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73268238"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210396702"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990004478" name="Rectangle 18"/>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423866772"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4799883"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49466345"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851276147" name="Image 10"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28556949" name="Image 12"/>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2">
    <p:spTree>
      <p:nvGrpSpPr>
        <p:cNvPr id="1" name=""/>
        <p:cNvGrpSpPr/>
        <p:nvPr/>
      </p:nvGrpSpPr>
      <p:grpSpPr bwMode="auto">
        <a:xfrm>
          <a:off x="0" y="0"/>
          <a:ext cx="0" cy="0"/>
          <a:chOff x="0" y="0"/>
          <a:chExt cx="0" cy="0"/>
        </a:xfrm>
      </p:grpSpPr>
      <p:sp>
        <p:nvSpPr>
          <p:cNvPr id="587924191"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164677348" name="Espace réservé du contenu 2"/>
          <p:cNvSpPr>
            <a:spLocks noGrp="1"/>
          </p:cNvSpPr>
          <p:nvPr>
            <p:ph sz="half" idx="1"/>
          </p:nvPr>
        </p:nvSpPr>
        <p:spPr bwMode="auto">
          <a:xfrm>
            <a:off x="457200"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281884205" name="Espace réservé du contenu 2"/>
          <p:cNvSpPr>
            <a:spLocks noGrp="1"/>
          </p:cNvSpPr>
          <p:nvPr>
            <p:ph sz="half" idx="12"/>
          </p:nvPr>
        </p:nvSpPr>
        <p:spPr bwMode="auto">
          <a:xfrm>
            <a:off x="4644008" y="843558"/>
            <a:ext cx="4038600" cy="3942438"/>
          </a:xfrm>
        </p:spPr>
        <p:txBody>
          <a:bodyPr/>
          <a:lstStyle>
            <a:lvl1pPr marL="0" indent="0">
              <a:buNone/>
              <a:defRPr sz="1200" b="0">
                <a:solidFill>
                  <a:srgbClr val="6E0740"/>
                </a:solidFill>
              </a:defRPr>
            </a:lvl1pPr>
            <a:lvl2pPr marL="557213" indent="-214313">
              <a:buFont typeface="Arial"/>
              <a:buChar char="•"/>
              <a:defRPr sz="1150"/>
            </a:lvl2pPr>
            <a:lvl3pPr>
              <a:defRPr sz="900"/>
            </a:lvl3pPr>
            <a:lvl4pPr>
              <a:defRPr sz="1350"/>
            </a:lvl4pPr>
            <a:lvl5pPr>
              <a:defRPr sz="1350"/>
            </a:lvl5pPr>
            <a:lvl6pPr>
              <a:defRPr sz="1350"/>
            </a:lvl6pPr>
            <a:lvl7pPr>
              <a:defRPr sz="1350"/>
            </a:lvl7pPr>
            <a:lvl8pPr>
              <a:defRPr sz="1350"/>
            </a:lvl8pPr>
            <a:lvl9pPr>
              <a:defRPr sz="135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995358830"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75849582"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93399291"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438422960"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752191128"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41995074"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61984310"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3">
    <p:spTree>
      <p:nvGrpSpPr>
        <p:cNvPr id="1" name=""/>
        <p:cNvGrpSpPr/>
        <p:nvPr/>
      </p:nvGrpSpPr>
      <p:grpSpPr bwMode="auto">
        <a:xfrm>
          <a:off x="0" y="0"/>
          <a:ext cx="0" cy="0"/>
          <a:chOff x="0" y="0"/>
          <a:chExt cx="0" cy="0"/>
        </a:xfrm>
      </p:grpSpPr>
      <p:sp>
        <p:nvSpPr>
          <p:cNvPr id="890138083"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572140314" name="Espace réservé du texte 2"/>
          <p:cNvSpPr>
            <a:spLocks noGrp="1"/>
          </p:cNvSpPr>
          <p:nvPr>
            <p:ph type="body" idx="1" hasCustomPrompt="1"/>
          </p:nvPr>
        </p:nvSpPr>
        <p:spPr bwMode="auto">
          <a:xfrm>
            <a:off x="467544" y="681540"/>
            <a:ext cx="4040188"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1338827355" name="Espace réservé du contenu 3"/>
          <p:cNvSpPr>
            <a:spLocks noGrp="1"/>
          </p:cNvSpPr>
          <p:nvPr>
            <p:ph sz="half" idx="2"/>
          </p:nvPr>
        </p:nvSpPr>
        <p:spPr bwMode="auto">
          <a:xfrm>
            <a:off x="457200" y="1167594"/>
            <a:ext cx="4040188"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2091120990" name="Espace réservé du texte 4"/>
          <p:cNvSpPr>
            <a:spLocks noGrp="1"/>
          </p:cNvSpPr>
          <p:nvPr>
            <p:ph type="body" sz="quarter" idx="3" hasCustomPrompt="1"/>
          </p:nvPr>
        </p:nvSpPr>
        <p:spPr bwMode="auto">
          <a:xfrm>
            <a:off x="4644009" y="681540"/>
            <a:ext cx="4041775" cy="479822"/>
          </a:xfrm>
        </p:spPr>
        <p:txBody>
          <a:bodyPr anchor="ctr" anchorCtr="0">
            <a:noAutofit/>
          </a:bodyPr>
          <a:lstStyle>
            <a:lvl1pPr marL="0" indent="0">
              <a:buNone/>
              <a:defRPr sz="1050" b="1">
                <a:solidFill>
                  <a:srgbClr val="7F7F7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fr-FR"/>
              <a:t>CLIQUEZ POUR MODIFIER LES STYLES DU TEXTE DU MASQUE</a:t>
            </a:r>
            <a:endParaRPr/>
          </a:p>
        </p:txBody>
      </p:sp>
      <p:sp>
        <p:nvSpPr>
          <p:cNvPr id="1790503813" name="Espace réservé du contenu 5"/>
          <p:cNvSpPr>
            <a:spLocks noGrp="1"/>
          </p:cNvSpPr>
          <p:nvPr>
            <p:ph sz="quarter" idx="4"/>
          </p:nvPr>
        </p:nvSpPr>
        <p:spPr bwMode="auto">
          <a:xfrm>
            <a:off x="4645026" y="1167594"/>
            <a:ext cx="4041775" cy="3672408"/>
          </a:xfrm>
        </p:spPr>
        <p:txBody>
          <a:bodyPr/>
          <a:lstStyle>
            <a:lvl1pPr>
              <a:defRPr sz="1500"/>
            </a:lvl1pPr>
            <a:lvl2pPr>
              <a:defRPr sz="1150"/>
            </a:lvl2pPr>
            <a:lvl3pPr>
              <a:defRPr sz="900"/>
            </a:lvl3pPr>
            <a:lvl4pPr>
              <a:defRPr sz="1200"/>
            </a:lvl4pPr>
            <a:lvl5pPr>
              <a:defRPr sz="1200"/>
            </a:lvl5pPr>
            <a:lvl6pPr>
              <a:defRPr sz="1200"/>
            </a:lvl6pPr>
            <a:lvl7pPr>
              <a:defRPr sz="1200"/>
            </a:lvl7pPr>
            <a:lvl8pPr>
              <a:defRPr sz="1200"/>
            </a:lvl8pPr>
            <a:lvl9pPr>
              <a:defRPr sz="12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1646505961"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51533314"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43045350"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1757756480" name="Rectangle 27"/>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01927085"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322946237" name="Image 17"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404863060" name="Image 15"/>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4">
    <p:spTree>
      <p:nvGrpSpPr>
        <p:cNvPr id="1" name=""/>
        <p:cNvGrpSpPr/>
        <p:nvPr/>
      </p:nvGrpSpPr>
      <p:grpSpPr bwMode="auto">
        <a:xfrm>
          <a:off x="0" y="0"/>
          <a:ext cx="0" cy="0"/>
          <a:chOff x="0" y="0"/>
          <a:chExt cx="0" cy="0"/>
        </a:xfrm>
      </p:grpSpPr>
      <p:sp>
        <p:nvSpPr>
          <p:cNvPr id="1207965606"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1499272187" name="Espace réservé du contenu 2"/>
          <p:cNvSpPr>
            <a:spLocks noGrp="1"/>
          </p:cNvSpPr>
          <p:nvPr>
            <p:ph idx="1"/>
          </p:nvPr>
        </p:nvSpPr>
        <p:spPr bwMode="auto">
          <a:xfrm>
            <a:off x="3575050" y="648108"/>
            <a:ext cx="5111750" cy="3964279"/>
          </a:xfrm>
        </p:spPr>
        <p:txBody>
          <a:bodyPr/>
          <a:lstStyle>
            <a:lvl1pPr marL="0" indent="0">
              <a:buNone/>
              <a:defRPr sz="1500"/>
            </a:lvl1pPr>
            <a:lvl2pPr marL="557213" indent="-214313">
              <a:buFont typeface="Arial"/>
              <a:buChar char="•"/>
              <a:defRPr sz="1150"/>
            </a:lvl2pPr>
            <a:lvl3pPr>
              <a:defRPr sz="900"/>
            </a:lvl3pPr>
            <a:lvl4pPr>
              <a:defRPr sz="1500"/>
            </a:lvl4pPr>
            <a:lvl5pPr>
              <a:defRPr sz="1500"/>
            </a:lvl5pPr>
            <a:lvl6pPr>
              <a:defRPr sz="1500"/>
            </a:lvl6pPr>
            <a:lvl7pPr>
              <a:defRPr sz="1500"/>
            </a:lvl7pPr>
            <a:lvl8pPr>
              <a:defRPr sz="1500"/>
            </a:lvl8pPr>
            <a:lvl9pPr>
              <a:defRPr sz="15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sp>
        <p:nvSpPr>
          <p:cNvPr id="1009629997" name="Espace réservé du texte 3"/>
          <p:cNvSpPr>
            <a:spLocks noGrp="1"/>
          </p:cNvSpPr>
          <p:nvPr>
            <p:ph type="body" sz="half" idx="2" hasCustomPrompt="1"/>
          </p:nvPr>
        </p:nvSpPr>
        <p:spPr bwMode="auto">
          <a:xfrm>
            <a:off x="457201" y="643914"/>
            <a:ext cx="3008313" cy="3968472"/>
          </a:xfrm>
        </p:spPr>
        <p:txBody>
          <a:bodyPr/>
          <a:lstStyle>
            <a:lvl1pPr marL="0" marR="0" indent="0" algn="l" defTabSz="685800">
              <a:lnSpc>
                <a:spcPct val="100000"/>
              </a:lnSpc>
              <a:spcBef>
                <a:spcPts val="0"/>
              </a:spcBef>
              <a:spcAft>
                <a:spcPts val="0"/>
              </a:spcAft>
              <a:buClrTx/>
              <a:buSzTx/>
              <a:buFont typeface="Arial"/>
              <a:buNone/>
              <a:defRPr sz="1050" b="0">
                <a:solidFill>
                  <a:srgbClr val="6E0740"/>
                </a:solidFill>
              </a:defRPr>
            </a:lvl1pPr>
            <a:lvl2pPr marL="342900" indent="0">
              <a:buNone/>
              <a:defRPr sz="900"/>
            </a:lvl2pPr>
            <a:lvl3pPr marL="685800" indent="0">
              <a:buNone/>
              <a:defRPr sz="75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marL="0" marR="0" lvl="0" indent="0" algn="l" defTabSz="685800">
              <a:lnSpc>
                <a:spcPct val="100000"/>
              </a:lnSpc>
              <a:spcBef>
                <a:spcPts val="0"/>
              </a:spcBef>
              <a:spcAft>
                <a:spcPts val="0"/>
              </a:spcAft>
              <a:buClrTx/>
              <a:buSzTx/>
              <a:buFont typeface="Arial"/>
              <a:buNone/>
              <a:defRPr/>
            </a:pPr>
            <a:r>
              <a:rPr lang="fr-FR"/>
              <a:t>CLIQUEZ POUR MODIFIER LES STYLES DU TEXTE DU MASQUE</a:t>
            </a:r>
            <a:endParaRPr/>
          </a:p>
          <a:p>
            <a:pPr marL="0" marR="0" lvl="1" indent="0" algn="l" defTabSz="685800">
              <a:lnSpc>
                <a:spcPct val="100000"/>
              </a:lnSpc>
              <a:spcBef>
                <a:spcPts val="0"/>
              </a:spcBef>
              <a:spcAft>
                <a:spcPts val="0"/>
              </a:spcAft>
              <a:buClrTx/>
              <a:buSzTx/>
              <a:buFont typeface="Arial"/>
              <a:buNone/>
              <a:defRPr/>
            </a:pPr>
            <a:r>
              <a:rPr lang="fr-FR"/>
              <a:t>Deuxième niveau</a:t>
            </a:r>
            <a:endParaRPr/>
          </a:p>
        </p:txBody>
      </p:sp>
      <p:sp>
        <p:nvSpPr>
          <p:cNvPr id="1394577038"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37005732"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10076711" name="Titre 1"/>
          <p:cNvSpPr>
            <a:spLocks noGrp="1"/>
          </p:cNvSpPr>
          <p:nvPr>
            <p:ph type="title"/>
          </p:nvPr>
        </p:nvSpPr>
        <p:spPr bwMode="auto">
          <a:xfrm>
            <a:off x="382005" y="255175"/>
            <a:ext cx="8229600" cy="211550"/>
          </a:xfrm>
        </p:spPr>
        <p:txBody>
          <a:bodyPr tIns="0" rIns="0" bIns="0">
            <a:normAutofit/>
          </a:bodyPr>
          <a:lstStyle>
            <a:lvl1pPr algn="l">
              <a:defRPr sz="1350" b="1">
                <a:solidFill>
                  <a:srgbClr val="6E0740"/>
                </a:solidFill>
                <a:latin typeface="Arial"/>
                <a:cs typeface="Arial"/>
              </a:defRPr>
            </a:lvl1pPr>
          </a:lstStyle>
          <a:p>
            <a:pPr>
              <a:defRPr/>
            </a:pPr>
            <a:r>
              <a:rPr lang="fr-FR"/>
              <a:t>Cliquez et modifiez le titre</a:t>
            </a:r>
            <a:endParaRPr/>
          </a:p>
        </p:txBody>
      </p:sp>
      <p:sp>
        <p:nvSpPr>
          <p:cNvPr id="333884102" name="Rectangle 24"/>
          <p:cNvSpPr/>
          <p:nvPr userDrawn="1"/>
        </p:nvSpPr>
        <p:spPr bwMode="auto">
          <a:xfrm>
            <a:off x="457200" y="522833"/>
            <a:ext cx="3600000" cy="27000"/>
          </a:xfrm>
          <a:prstGeom prst="rect">
            <a:avLst/>
          </a:prstGeom>
          <a:gradFill>
            <a:gsLst>
              <a:gs pos="0">
                <a:srgbClr val="6E0740"/>
              </a:gs>
              <a:gs pos="100000">
                <a:schemeClr val="bg1"/>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350"/>
          </a:p>
        </p:txBody>
      </p:sp>
      <p:sp>
        <p:nvSpPr>
          <p:cNvPr id="11296788"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996010898" name="Image 15"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329252973" name="Image 11"/>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Contenu ">
    <p:spTree>
      <p:nvGrpSpPr>
        <p:cNvPr id="1" name=""/>
        <p:cNvGrpSpPr/>
        <p:nvPr/>
      </p:nvGrpSpPr>
      <p:grpSpPr bwMode="auto">
        <a:xfrm>
          <a:off x="0" y="0"/>
          <a:ext cx="0" cy="0"/>
          <a:chOff x="0" y="0"/>
          <a:chExt cx="0" cy="0"/>
        </a:xfrm>
      </p:grpSpPr>
      <p:sp>
        <p:nvSpPr>
          <p:cNvPr id="86409689" name="Espace réservé du pied de page 4"/>
          <p:cNvSpPr>
            <a:spLocks noGrp="1"/>
          </p:cNvSpPr>
          <p:nvPr>
            <p:ph type="ftr" sz="quarter" idx="11"/>
          </p:nvPr>
        </p:nvSpPr>
        <p:spPr bwMode="auto"/>
        <p:txBody>
          <a:bodyPr/>
          <a:lstStyle>
            <a:lvl1pPr>
              <a:defRPr b="1"/>
            </a:lvl1pPr>
          </a:lstStyle>
          <a:p>
            <a:pPr>
              <a:defRPr/>
            </a:pPr>
            <a:fld id="{3466D8FE-5733-7B45-8963-854D3AC5C96E}" type="slidenum">
              <a:rPr lang="fr-FR"/>
              <a:t>‹N°›</a:t>
            </a:fld>
            <a:endParaRPr lang="fr-FR"/>
          </a:p>
        </p:txBody>
      </p:sp>
      <p:sp>
        <p:nvSpPr>
          <p:cNvPr id="1186457365" name="Pentagone 10"/>
          <p:cNvSpPr/>
          <p:nvPr userDrawn="1"/>
        </p:nvSpPr>
        <p:spPr bwMode="auto">
          <a:xfrm rot="5400000" flipH="1" flipV="1">
            <a:off x="8382720" y="-325702"/>
            <a:ext cx="435581" cy="1086982"/>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47000"/>
                </a:srgbClr>
              </a:gs>
            </a:gsLst>
            <a:lin ang="588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37832320" name="Pentagone 10"/>
          <p:cNvSpPr/>
          <p:nvPr userDrawn="1"/>
        </p:nvSpPr>
        <p:spPr bwMode="auto">
          <a:xfrm rot="5400000" flipH="1" flipV="1">
            <a:off x="8665255" y="-204823"/>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gradFill>
            <a:gsLst>
              <a:gs pos="0">
                <a:srgbClr val="9D1747"/>
              </a:gs>
              <a:gs pos="100000">
                <a:srgbClr val="FFFFFF">
                  <a:alpha val="57000"/>
                </a:srgbClr>
              </a:gs>
            </a:gsLst>
            <a:lin ang="0" scaled="1"/>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01132616" name="Pentagone 10"/>
          <p:cNvSpPr/>
          <p:nvPr userDrawn="1"/>
        </p:nvSpPr>
        <p:spPr bwMode="auto">
          <a:xfrm rot="16199998" flipH="1" flipV="1">
            <a:off x="204822" y="4664754"/>
            <a:ext cx="273923" cy="683568"/>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 name="connsiteX0" fmla="*/ 0 w 3916016"/>
              <a:gd name="connsiteY0" fmla="*/ 6163061 h 6167791"/>
              <a:gd name="connsiteX1" fmla="*/ 2943430 w 3916016"/>
              <a:gd name="connsiteY1" fmla="*/ 0 h 6167791"/>
              <a:gd name="connsiteX2" fmla="*/ 3373982 w 3916016"/>
              <a:gd name="connsiteY2" fmla="*/ 2494337 h 6167791"/>
              <a:gd name="connsiteX3" fmla="*/ 3915667 w 3916016"/>
              <a:gd name="connsiteY3" fmla="*/ 6167791 h 6167791"/>
              <a:gd name="connsiteX4" fmla="*/ 2013292 w 3916016"/>
              <a:gd name="connsiteY4" fmla="*/ 6160775 h 6167791"/>
              <a:gd name="connsiteX5" fmla="*/ 0 w 3916016"/>
              <a:gd name="connsiteY5" fmla="*/ 6163061 h 6167791"/>
              <a:gd name="connsiteX0" fmla="*/ 0 w 3915667"/>
              <a:gd name="connsiteY0" fmla="*/ 6163061 h 6167791"/>
              <a:gd name="connsiteX1" fmla="*/ 2943430 w 3915667"/>
              <a:gd name="connsiteY1" fmla="*/ 0 h 6167791"/>
              <a:gd name="connsiteX2" fmla="*/ 3915667 w 3915667"/>
              <a:gd name="connsiteY2" fmla="*/ 6167791 h 6167791"/>
              <a:gd name="connsiteX3" fmla="*/ 2013292 w 3915667"/>
              <a:gd name="connsiteY3" fmla="*/ 6160775 h 6167791"/>
              <a:gd name="connsiteX4" fmla="*/ 0 w 3915667"/>
              <a:gd name="connsiteY4" fmla="*/ 6163061 h 6167791"/>
              <a:gd name="connsiteX0" fmla="*/ 0 w 2946289"/>
              <a:gd name="connsiteY0" fmla="*/ 6163061 h 6167800"/>
              <a:gd name="connsiteX1" fmla="*/ 2943430 w 2946289"/>
              <a:gd name="connsiteY1" fmla="*/ 0 h 6167800"/>
              <a:gd name="connsiteX2" fmla="*/ 2946288 w 2946289"/>
              <a:gd name="connsiteY2" fmla="*/ 6167799 h 6167800"/>
              <a:gd name="connsiteX3" fmla="*/ 2013292 w 2946289"/>
              <a:gd name="connsiteY3" fmla="*/ 6160775 h 6167800"/>
              <a:gd name="connsiteX4" fmla="*/ 0 w 2946289"/>
              <a:gd name="connsiteY4" fmla="*/ 6163061 h 61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289" h="6167800" extrusionOk="0">
                <a:moveTo>
                  <a:pt x="0" y="6163061"/>
                </a:moveTo>
                <a:lnTo>
                  <a:pt x="2943430" y="0"/>
                </a:lnTo>
                <a:cubicBezTo>
                  <a:pt x="2944383" y="2055933"/>
                  <a:pt x="2945335" y="4111866"/>
                  <a:pt x="2946288" y="6167799"/>
                </a:cubicBezTo>
                <a:lnTo>
                  <a:pt x="2013292" y="6160775"/>
                </a:lnTo>
                <a:lnTo>
                  <a:pt x="0" y="6163061"/>
                </a:lnTo>
                <a:close/>
              </a:path>
            </a:pathLst>
          </a:custGeom>
          <a:solidFill>
            <a:srgbClr val="FF0000"/>
          </a:soli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664255455" name="Image 8" descr="Logo_INSALyon-quadri copie.png"/>
          <p:cNvPicPr>
            <a:picLocks noChangeAspect="1"/>
          </p:cNvPicPr>
          <p:nvPr userDrawn="1"/>
        </p:nvPicPr>
        <p:blipFill>
          <a:blip r:embed="rId2"/>
          <a:stretch/>
        </p:blipFill>
        <p:spPr bwMode="auto">
          <a:xfrm>
            <a:off x="821110" y="4880551"/>
            <a:ext cx="701814" cy="145551"/>
          </a:xfrm>
          <a:prstGeom prst="rect">
            <a:avLst/>
          </a:prstGeom>
        </p:spPr>
      </p:pic>
      <p:pic>
        <p:nvPicPr>
          <p:cNvPr id="1610696308" name="Image 9"/>
          <p:cNvPicPr>
            <a:picLocks noChangeAspect="1"/>
          </p:cNvPicPr>
          <p:nvPr userDrawn="1"/>
        </p:nvPicPr>
        <p:blipFill>
          <a:blip r:embed="rId3"/>
          <a:stretch/>
        </p:blipFill>
        <p:spPr bwMode="auto">
          <a:xfrm>
            <a:off x="8522203" y="4767261"/>
            <a:ext cx="329193" cy="2730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itle" preserve="1" userDrawn="1">
  <p:cSld name="0_Diapositive de titre v0">
    <p:spTree>
      <p:nvGrpSpPr>
        <p:cNvPr id="1" name=""/>
        <p:cNvGrpSpPr/>
        <p:nvPr/>
      </p:nvGrpSpPr>
      <p:grpSpPr bwMode="auto">
        <a:xfrm>
          <a:off x="0" y="0"/>
          <a:ext cx="0" cy="0"/>
          <a:chOff x="0" y="0"/>
          <a:chExt cx="0" cy="0"/>
        </a:xfrm>
      </p:grpSpPr>
      <p:pic>
        <p:nvPicPr>
          <p:cNvPr id="1853400174" name="Image 45"/>
          <p:cNvPicPr>
            <a:picLocks noChangeAspect="1"/>
          </p:cNvPicPr>
          <p:nvPr userDrawn="1"/>
        </p:nvPicPr>
        <p:blipFill>
          <a:blip r:embed="rId2"/>
          <a:stretch/>
        </p:blipFill>
        <p:spPr bwMode="auto">
          <a:xfrm>
            <a:off x="1371431" y="162704"/>
            <a:ext cx="6578058" cy="4184885"/>
          </a:xfrm>
          <a:prstGeom prst="rect">
            <a:avLst/>
          </a:prstGeom>
        </p:spPr>
      </p:pic>
      <p:sp>
        <p:nvSpPr>
          <p:cNvPr id="1933208430"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139483170"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1766019054"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672113577"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1572567048"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‹N°›</a:t>
            </a:fld>
            <a:endParaRPr lang="fr-FR"/>
          </a:p>
        </p:txBody>
      </p:sp>
      <p:sp>
        <p:nvSpPr>
          <p:cNvPr id="32047173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83468964"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7353387" name="Pentagone 10"/>
          <p:cNvSpPr/>
          <p:nvPr userDrawn="1"/>
        </p:nvSpPr>
        <p:spPr bwMode="auto">
          <a:xfrm rot="16199998">
            <a:off x="4886505" y="-974341"/>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376090749" name="Losange 11"/>
          <p:cNvSpPr/>
          <p:nvPr userDrawn="1"/>
        </p:nvSpPr>
        <p:spPr bwMode="auto">
          <a:xfrm>
            <a:off x="6182688" y="-29253"/>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462730410"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861277763"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369121112" name="Image 16"/>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userDrawn="1">
  <p:cSld name="3_Diapositive de titre v0">
    <p:spTree>
      <p:nvGrpSpPr>
        <p:cNvPr id="1" name=""/>
        <p:cNvGrpSpPr/>
        <p:nvPr/>
      </p:nvGrpSpPr>
      <p:grpSpPr bwMode="auto">
        <a:xfrm>
          <a:off x="0" y="0"/>
          <a:ext cx="0" cy="0"/>
          <a:chOff x="0" y="0"/>
          <a:chExt cx="0" cy="0"/>
        </a:xfrm>
      </p:grpSpPr>
      <p:pic>
        <p:nvPicPr>
          <p:cNvPr id="1441220879" name="Image 7"/>
          <p:cNvPicPr>
            <a:picLocks noChangeAspect="1"/>
          </p:cNvPicPr>
          <p:nvPr userDrawn="1"/>
        </p:nvPicPr>
        <p:blipFill>
          <a:blip r:embed="rId2"/>
          <a:stretch/>
        </p:blipFill>
        <p:spPr bwMode="auto">
          <a:xfrm>
            <a:off x="1164922" y="172087"/>
            <a:ext cx="7222977" cy="4595176"/>
          </a:xfrm>
          <a:prstGeom prst="rect">
            <a:avLst/>
          </a:prstGeom>
        </p:spPr>
      </p:pic>
      <p:sp>
        <p:nvSpPr>
          <p:cNvPr id="8121804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tx1">
                    <a:lumMod val="75000"/>
                    <a:lumOff val="2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223599835" name="Espace réservé de la date 3"/>
          <p:cNvSpPr>
            <a:spLocks noGrp="1"/>
          </p:cNvSpPr>
          <p:nvPr>
            <p:ph type="dt" sz="half" idx="10"/>
          </p:nvPr>
        </p:nvSpPr>
        <p:spPr bwMode="auto">
          <a:xfrm>
            <a:off x="457200" y="4767263"/>
            <a:ext cx="2133600" cy="273844"/>
          </a:xfrm>
        </p:spPr>
        <p:txBody>
          <a:bodyPr/>
          <a:lstStyle>
            <a:lvl1pPr>
              <a:defRPr sz="850">
                <a:solidFill>
                  <a:srgbClr val="000000"/>
                </a:solidFill>
              </a:defRPr>
            </a:lvl1pPr>
          </a:lstStyle>
          <a:p>
            <a:pPr>
              <a:defRPr/>
            </a:pPr>
            <a:endParaRPr lang="fr-FR"/>
          </a:p>
        </p:txBody>
      </p:sp>
      <p:pic>
        <p:nvPicPr>
          <p:cNvPr id="120177560"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72229343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72762885" name="Titre 1"/>
          <p:cNvSpPr>
            <a:spLocks noGrp="1"/>
          </p:cNvSpPr>
          <p:nvPr>
            <p:ph type="ctrTitle"/>
          </p:nvPr>
        </p:nvSpPr>
        <p:spPr bwMode="auto">
          <a:xfrm>
            <a:off x="2708275" y="3443220"/>
            <a:ext cx="5775968" cy="657274"/>
          </a:xfrm>
        </p:spPr>
        <p:txBody>
          <a:bodyPr>
            <a:normAutofit/>
          </a:bodyPr>
          <a:lstStyle>
            <a:lvl1pPr algn="l">
              <a:defRPr sz="2500" b="1">
                <a:solidFill>
                  <a:schemeClr val="tx1">
                    <a:lumMod val="75000"/>
                    <a:lumOff val="25000"/>
                  </a:schemeClr>
                </a:solidFill>
                <a:latin typeface="Arial"/>
                <a:cs typeface="Arial"/>
              </a:defRPr>
            </a:lvl1pPr>
          </a:lstStyle>
          <a:p>
            <a:pPr>
              <a:defRPr/>
            </a:pPr>
            <a:r>
              <a:rPr lang="fr-FR"/>
              <a:t>Cliquez et modifiez le titre</a:t>
            </a:r>
            <a:endParaRPr/>
          </a:p>
        </p:txBody>
      </p:sp>
      <p:sp>
        <p:nvSpPr>
          <p:cNvPr id="481963616"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67023435"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tx1">
                    <a:lumMod val="75000"/>
                    <a:lumOff val="25000"/>
                  </a:schemeClr>
                </a:solidFill>
              </a:defRPr>
            </a:lvl1pPr>
          </a:lstStyle>
          <a:p>
            <a:pPr>
              <a:defRPr/>
            </a:pPr>
            <a:fld id="{3466D8FE-5733-7B45-8963-854D3AC5C96E}" type="slidenum">
              <a:rPr lang="fr-FR"/>
              <a:t>‹N°›</a:t>
            </a:fld>
            <a:endParaRPr lang="fr-FR"/>
          </a:p>
        </p:txBody>
      </p:sp>
      <p:sp>
        <p:nvSpPr>
          <p:cNvPr id="416788738"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6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47477736" name="Losange 11"/>
          <p:cNvSpPr/>
          <p:nvPr userDrawn="1"/>
        </p:nvSpPr>
        <p:spPr bwMode="auto">
          <a:xfrm>
            <a:off x="6182688" y="-11796"/>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54482743" name="Triangle isocèle 38"/>
          <p:cNvSpPr/>
          <p:nvPr userDrawn="1"/>
        </p:nvSpPr>
        <p:spPr bwMode="auto">
          <a:xfrm rot="16199998">
            <a:off x="7020500" y="344602"/>
            <a:ext cx="2063438" cy="2183562"/>
          </a:xfrm>
          <a:prstGeom prst="triangle">
            <a:avLst>
              <a:gd name="adj" fmla="val 50000"/>
            </a:avLst>
          </a:prstGeom>
          <a:gradFill>
            <a:gsLst>
              <a:gs pos="0">
                <a:srgbClr val="FFFFFF">
                  <a:alpha val="17000"/>
                </a:srgbClr>
              </a:gs>
              <a:gs pos="100000">
                <a:srgbClr val="6E0740"/>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68855330"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958237974" name="Image 20"/>
          <p:cNvPicPr>
            <a:picLocks noChangeAspect="1"/>
          </p:cNvPicPr>
          <p:nvPr userDrawn="1"/>
        </p:nvPicPr>
        <p:blipFill>
          <a:blip r:embed="rId5"/>
          <a:stretch/>
        </p:blipFill>
        <p:spPr bwMode="auto">
          <a:xfrm>
            <a:off x="8388094" y="4655309"/>
            <a:ext cx="417704" cy="3464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Diapositive de titre v0">
    <p:spTree>
      <p:nvGrpSpPr>
        <p:cNvPr id="1" name=""/>
        <p:cNvGrpSpPr/>
        <p:nvPr/>
      </p:nvGrpSpPr>
      <p:grpSpPr bwMode="auto">
        <a:xfrm>
          <a:off x="0" y="0"/>
          <a:ext cx="0" cy="0"/>
          <a:chOff x="0" y="0"/>
          <a:chExt cx="0" cy="0"/>
        </a:xfrm>
      </p:grpSpPr>
      <p:pic>
        <p:nvPicPr>
          <p:cNvPr id="182864376" name="Image 16"/>
          <p:cNvPicPr>
            <a:picLocks noChangeAspect="1"/>
          </p:cNvPicPr>
          <p:nvPr userDrawn="1"/>
        </p:nvPicPr>
        <p:blipFill>
          <a:blip r:embed="rId2"/>
          <a:stretch/>
        </p:blipFill>
        <p:spPr bwMode="auto">
          <a:xfrm>
            <a:off x="1" y="6530"/>
            <a:ext cx="9144000" cy="5143500"/>
          </a:xfrm>
          <a:prstGeom prst="rect">
            <a:avLst/>
          </a:prstGeom>
        </p:spPr>
      </p:pic>
      <p:sp>
        <p:nvSpPr>
          <p:cNvPr id="208848682"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290018372"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426714291"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731293015"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58950422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52121008"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42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65870459"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77050253"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53759832"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60901825"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10227236" name="Image 14"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520473960" name="Image 19"/>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 preserve="1" userDrawn="1">
  <p:cSld name="5_Diapositive de titre v0">
    <p:spTree>
      <p:nvGrpSpPr>
        <p:cNvPr id="1" name=""/>
        <p:cNvGrpSpPr/>
        <p:nvPr/>
      </p:nvGrpSpPr>
      <p:grpSpPr bwMode="auto">
        <a:xfrm>
          <a:off x="0" y="0"/>
          <a:ext cx="0" cy="0"/>
          <a:chOff x="0" y="0"/>
          <a:chExt cx="0" cy="0"/>
        </a:xfrm>
      </p:grpSpPr>
      <p:pic>
        <p:nvPicPr>
          <p:cNvPr id="660110319" name="Image 7"/>
          <p:cNvPicPr>
            <a:picLocks noChangeAspect="1"/>
          </p:cNvPicPr>
          <p:nvPr userDrawn="1"/>
        </p:nvPicPr>
        <p:blipFill>
          <a:blip r:embed="rId2"/>
          <a:stretch/>
        </p:blipFill>
        <p:spPr bwMode="auto">
          <a:xfrm>
            <a:off x="4000" y="6530"/>
            <a:ext cx="9144000" cy="5143500"/>
          </a:xfrm>
          <a:prstGeom prst="rect">
            <a:avLst/>
          </a:prstGeom>
        </p:spPr>
      </p:pic>
      <p:sp>
        <p:nvSpPr>
          <p:cNvPr id="2029023708"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493552537"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240388206"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53093132"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311592431"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234708032" name="Pentagone 10"/>
          <p:cNvSpPr/>
          <p:nvPr userDrawn="1"/>
        </p:nvSpPr>
        <p:spPr bwMode="auto">
          <a:xfrm rot="16199998">
            <a:off x="4876458" y="-826848"/>
            <a:ext cx="3467395" cy="5090920"/>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76849629" name="Losange 11"/>
          <p:cNvSpPr/>
          <p:nvPr userDrawn="1"/>
        </p:nvSpPr>
        <p:spPr bwMode="auto">
          <a:xfrm>
            <a:off x="6303258" y="-15086"/>
            <a:ext cx="2855004" cy="2005773"/>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2005773"/>
              <a:gd name="connsiteX1" fmla="*/ 1192002 w 2972909"/>
              <a:gd name="connsiteY1" fmla="*/ 0 h 2005773"/>
              <a:gd name="connsiteX2" fmla="*/ 2972909 w 2972909"/>
              <a:gd name="connsiteY2" fmla="*/ 7095 h 2005773"/>
              <a:gd name="connsiteX3" fmla="*/ 2966647 w 2972909"/>
              <a:gd name="connsiteY3" fmla="*/ 2005770 h 2005773"/>
              <a:gd name="connsiteX4" fmla="*/ 0 w 2972909"/>
              <a:gd name="connsiteY4" fmla="*/ 560489 h 20057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2005773" extrusionOk="0">
                <a:moveTo>
                  <a:pt x="0" y="560489"/>
                </a:moveTo>
                <a:lnTo>
                  <a:pt x="1192002" y="0"/>
                </a:lnTo>
                <a:lnTo>
                  <a:pt x="2972909" y="7095"/>
                </a:lnTo>
                <a:cubicBezTo>
                  <a:pt x="2972909" y="650356"/>
                  <a:pt x="2959552" y="2008134"/>
                  <a:pt x="2966647" y="2005770"/>
                </a:cubicBezTo>
                <a:cubicBezTo>
                  <a:pt x="2973742" y="2003406"/>
                  <a:pt x="990970" y="1019285"/>
                  <a:pt x="0" y="560489"/>
                </a:cubicBezTo>
                <a:close/>
              </a:path>
            </a:pathLst>
          </a:custGeom>
          <a:gradFill>
            <a:gsLst>
              <a:gs pos="0">
                <a:schemeClr val="bg1">
                  <a:alpha val="89000"/>
                </a:schemeClr>
              </a:gs>
              <a:gs pos="100000">
                <a:srgbClr val="6E0740"/>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009322612" name="Triangle isocèle 38"/>
          <p:cNvSpPr/>
          <p:nvPr userDrawn="1"/>
        </p:nvSpPr>
        <p:spPr bwMode="auto">
          <a:xfrm rot="16199998">
            <a:off x="6995685" y="369417"/>
            <a:ext cx="2113068" cy="2183562"/>
          </a:xfrm>
          <a:prstGeom prst="triangle">
            <a:avLst>
              <a:gd name="adj" fmla="val 52668"/>
            </a:avLst>
          </a:prstGeom>
          <a:gradFill>
            <a:gsLst>
              <a:gs pos="0">
                <a:srgbClr val="6E0740"/>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57590810" name="Triangle isocèle 33"/>
          <p:cNvSpPr/>
          <p:nvPr userDrawn="1"/>
        </p:nvSpPr>
        <p:spPr bwMode="auto">
          <a:xfrm rot="5400000">
            <a:off x="-5928" y="1803458"/>
            <a:ext cx="2624162" cy="2612303"/>
          </a:xfrm>
          <a:prstGeom prst="triangle">
            <a:avLst>
              <a:gd name="adj" fmla="val 41374"/>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36142731" name="Triangle isocèle 33"/>
          <p:cNvSpPr/>
          <p:nvPr userDrawn="1"/>
        </p:nvSpPr>
        <p:spPr bwMode="auto">
          <a:xfrm rot="5400000">
            <a:off x="-6657" y="845945"/>
            <a:ext cx="2946467" cy="2933151"/>
          </a:xfrm>
          <a:prstGeom prst="triangle">
            <a:avLst>
              <a:gd name="adj" fmla="val 41374"/>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802752095"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706155265"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reserve="1" userDrawn="1">
  <p:cSld name="6_Diapositive de titre v0">
    <p:spTree>
      <p:nvGrpSpPr>
        <p:cNvPr id="1" name=""/>
        <p:cNvGrpSpPr/>
        <p:nvPr/>
      </p:nvGrpSpPr>
      <p:grpSpPr bwMode="auto">
        <a:xfrm>
          <a:off x="0" y="0"/>
          <a:ext cx="0" cy="0"/>
          <a:chOff x="0" y="0"/>
          <a:chExt cx="0" cy="0"/>
        </a:xfrm>
      </p:grpSpPr>
      <p:pic>
        <p:nvPicPr>
          <p:cNvPr id="1387467065" name="Image 7"/>
          <p:cNvPicPr>
            <a:picLocks noChangeAspect="1"/>
          </p:cNvPicPr>
          <p:nvPr userDrawn="1"/>
        </p:nvPicPr>
        <p:blipFill>
          <a:blip r:embed="rId2"/>
          <a:stretch/>
        </p:blipFill>
        <p:spPr bwMode="auto">
          <a:xfrm>
            <a:off x="4000" y="6530"/>
            <a:ext cx="9144000" cy="5143500"/>
          </a:xfrm>
          <a:prstGeom prst="rect">
            <a:avLst/>
          </a:prstGeom>
        </p:spPr>
      </p:pic>
      <p:sp>
        <p:nvSpPr>
          <p:cNvPr id="763401827"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939680706"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64994997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118064781"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405082829"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644666667"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2028420301"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382848115" name="Losange 11"/>
          <p:cNvSpPr/>
          <p:nvPr userDrawn="1"/>
        </p:nvSpPr>
        <p:spPr bwMode="auto">
          <a:xfrm>
            <a:off x="6182688" y="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492714304"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56345492"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75604520" name="Image 19"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255278457" name="Image 21"/>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7_Diapositive de titre v0">
    <p:spTree>
      <p:nvGrpSpPr>
        <p:cNvPr id="1" name=""/>
        <p:cNvGrpSpPr/>
        <p:nvPr/>
      </p:nvGrpSpPr>
      <p:grpSpPr bwMode="auto">
        <a:xfrm>
          <a:off x="0" y="0"/>
          <a:ext cx="0" cy="0"/>
          <a:chOff x="0" y="0"/>
          <a:chExt cx="0" cy="0"/>
        </a:xfrm>
      </p:grpSpPr>
      <p:pic>
        <p:nvPicPr>
          <p:cNvPr id="1223821255" name="Image 7"/>
          <p:cNvPicPr>
            <a:picLocks noChangeAspect="1"/>
          </p:cNvPicPr>
          <p:nvPr userDrawn="1"/>
        </p:nvPicPr>
        <p:blipFill>
          <a:blip r:embed="rId2"/>
          <a:stretch/>
        </p:blipFill>
        <p:spPr bwMode="auto">
          <a:xfrm>
            <a:off x="0" y="6530"/>
            <a:ext cx="9144000" cy="5143500"/>
          </a:xfrm>
          <a:prstGeom prst="rect">
            <a:avLst/>
          </a:prstGeom>
        </p:spPr>
      </p:pic>
      <p:sp>
        <p:nvSpPr>
          <p:cNvPr id="294056303"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035354406"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1785056977"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525106376"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888999839"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108107691" name="Pentagone 10"/>
          <p:cNvSpPr/>
          <p:nvPr userDrawn="1"/>
        </p:nvSpPr>
        <p:spPr bwMode="auto">
          <a:xfrm rot="16199998">
            <a:off x="4886505" y="-950165"/>
            <a:ext cx="3318945"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64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66916208"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90220541" name="Losange 11"/>
          <p:cNvSpPr/>
          <p:nvPr userDrawn="1"/>
        </p:nvSpPr>
        <p:spPr bwMode="auto">
          <a:xfrm>
            <a:off x="6182688" y="6530"/>
            <a:ext cx="297292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256650278" name="Triangle isocèle 38"/>
          <p:cNvSpPr/>
          <p:nvPr userDrawn="1"/>
        </p:nvSpPr>
        <p:spPr bwMode="auto">
          <a:xfrm rot="16199998">
            <a:off x="7020500" y="380385"/>
            <a:ext cx="2063438" cy="2183562"/>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149419587"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623524631"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50319010"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preserve="1" userDrawn="1">
  <p:cSld name="8_Diapositive de titre v0">
    <p:spTree>
      <p:nvGrpSpPr>
        <p:cNvPr id="1" name=""/>
        <p:cNvGrpSpPr/>
        <p:nvPr/>
      </p:nvGrpSpPr>
      <p:grpSpPr bwMode="auto">
        <a:xfrm>
          <a:off x="0" y="0"/>
          <a:ext cx="0" cy="0"/>
          <a:chOff x="0" y="0"/>
          <a:chExt cx="0" cy="0"/>
        </a:xfrm>
      </p:grpSpPr>
      <p:pic>
        <p:nvPicPr>
          <p:cNvPr id="1508003304" name="Image 7"/>
          <p:cNvPicPr>
            <a:picLocks noChangeAspect="1"/>
          </p:cNvPicPr>
          <p:nvPr userDrawn="1"/>
        </p:nvPicPr>
        <p:blipFill>
          <a:blip r:embed="rId2"/>
          <a:stretch/>
        </p:blipFill>
        <p:spPr bwMode="auto">
          <a:xfrm>
            <a:off x="0" y="6530"/>
            <a:ext cx="9144000" cy="5143500"/>
          </a:xfrm>
          <a:prstGeom prst="rect">
            <a:avLst/>
          </a:prstGeom>
        </p:spPr>
      </p:pic>
      <p:sp>
        <p:nvSpPr>
          <p:cNvPr id="1331393174"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863454344"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11166262"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791695366"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612124956"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sp>
        <p:nvSpPr>
          <p:cNvPr id="1192630464" name="Pentagone 10"/>
          <p:cNvSpPr/>
          <p:nvPr userDrawn="1"/>
        </p:nvSpPr>
        <p:spPr bwMode="auto">
          <a:xfrm rot="16199998">
            <a:off x="4747135" y="-1089535"/>
            <a:ext cx="3318945" cy="549801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734988052"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946895450" name="Losange 11"/>
          <p:cNvSpPr/>
          <p:nvPr userDrawn="1"/>
        </p:nvSpPr>
        <p:spPr bwMode="auto">
          <a:xfrm>
            <a:off x="6040056" y="-1"/>
            <a:ext cx="3107924" cy="2010427"/>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28"/>
              <a:gd name="connsiteY0" fmla="*/ 560489 h 1936880"/>
              <a:gd name="connsiteX1" fmla="*/ 1286109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 name="connsiteX0" fmla="*/ 0 w 2972909"/>
              <a:gd name="connsiteY0" fmla="*/ 560489 h 1918946"/>
              <a:gd name="connsiteX1" fmla="*/ 1286109 w 2972909"/>
              <a:gd name="connsiteY1" fmla="*/ 0 h 1918946"/>
              <a:gd name="connsiteX2" fmla="*/ 2972909 w 2972909"/>
              <a:gd name="connsiteY2" fmla="*/ 7095 h 1918946"/>
              <a:gd name="connsiteX3" fmla="*/ 2966919 w 2972909"/>
              <a:gd name="connsiteY3" fmla="*/ 1918943 h 1918946"/>
              <a:gd name="connsiteX4" fmla="*/ 0 w 2972909"/>
              <a:gd name="connsiteY4" fmla="*/ 560489 h 1918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09" h="1918946" extrusionOk="0">
                <a:moveTo>
                  <a:pt x="0" y="560489"/>
                </a:moveTo>
                <a:lnTo>
                  <a:pt x="1286109" y="0"/>
                </a:lnTo>
                <a:lnTo>
                  <a:pt x="2972909" y="7095"/>
                </a:lnTo>
                <a:cubicBezTo>
                  <a:pt x="2972909" y="650356"/>
                  <a:pt x="2959824" y="1921307"/>
                  <a:pt x="2966919" y="1918943"/>
                </a:cubicBezTo>
                <a:cubicBezTo>
                  <a:pt x="2974014" y="1916579"/>
                  <a:pt x="990970" y="1019285"/>
                  <a:pt x="0" y="560489"/>
                </a:cubicBezTo>
                <a:close/>
              </a:path>
            </a:pathLst>
          </a:custGeom>
          <a:gradFill>
            <a:gsLst>
              <a:gs pos="0">
                <a:schemeClr val="bg1">
                  <a:alpha val="47000"/>
                </a:schemeClr>
              </a:gs>
              <a:gs pos="100000">
                <a:srgbClr val="6E0740"/>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872970748" name="Triangle isocèle 38"/>
          <p:cNvSpPr/>
          <p:nvPr userDrawn="1"/>
        </p:nvSpPr>
        <p:spPr bwMode="auto">
          <a:xfrm rot="16199998">
            <a:off x="6708692" y="248472"/>
            <a:ext cx="2369853" cy="2523995"/>
          </a:xfrm>
          <a:prstGeom prst="triangle">
            <a:avLst>
              <a:gd name="adj" fmla="val 50000"/>
            </a:avLst>
          </a:prstGeom>
          <a:gradFill>
            <a:gsLst>
              <a:gs pos="0">
                <a:srgbClr val="6E0740"/>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575271810" name="Triangle isocèle 33"/>
          <p:cNvSpPr/>
          <p:nvPr userDrawn="1"/>
        </p:nvSpPr>
        <p:spPr bwMode="auto">
          <a:xfrm rot="5400000">
            <a:off x="96909" y="1700621"/>
            <a:ext cx="2468592" cy="2662408"/>
          </a:xfrm>
          <a:custGeom>
            <a:avLst/>
            <a:gdLst>
              <a:gd name="connsiteX0" fmla="*/ 0 w 2468592"/>
              <a:gd name="connsiteY0" fmla="*/ 2612303 h 2612303"/>
              <a:gd name="connsiteX1" fmla="*/ 1234296 w 2468592"/>
              <a:gd name="connsiteY1" fmla="*/ 0 h 2612303"/>
              <a:gd name="connsiteX2" fmla="*/ 2468592 w 2468592"/>
              <a:gd name="connsiteY2" fmla="*/ 2612303 h 2612303"/>
              <a:gd name="connsiteX3" fmla="*/ 0 w 2468592"/>
              <a:gd name="connsiteY3" fmla="*/ 2612303 h 2612303"/>
              <a:gd name="connsiteX0" fmla="*/ 0 w 2468592"/>
              <a:gd name="connsiteY0" fmla="*/ 2681197 h 2681197"/>
              <a:gd name="connsiteX1" fmla="*/ 1221770 w 2468592"/>
              <a:gd name="connsiteY1" fmla="*/ 0 h 2681197"/>
              <a:gd name="connsiteX2" fmla="*/ 2468592 w 2468592"/>
              <a:gd name="connsiteY2" fmla="*/ 2681197 h 2681197"/>
              <a:gd name="connsiteX3" fmla="*/ 0 w 2468592"/>
              <a:gd name="connsiteY3" fmla="*/ 2681197 h 2681197"/>
              <a:gd name="connsiteX0" fmla="*/ 0 w 2468592"/>
              <a:gd name="connsiteY0" fmla="*/ 2662408 h 2662408"/>
              <a:gd name="connsiteX1" fmla="*/ 1209244 w 2468592"/>
              <a:gd name="connsiteY1" fmla="*/ 0 h 2662408"/>
              <a:gd name="connsiteX2" fmla="*/ 2468592 w 2468592"/>
              <a:gd name="connsiteY2" fmla="*/ 2662408 h 2662408"/>
              <a:gd name="connsiteX3" fmla="*/ 0 w 2468592"/>
              <a:gd name="connsiteY3" fmla="*/ 2662408 h 2662408"/>
            </a:gdLst>
            <a:ahLst/>
            <a:cxnLst>
              <a:cxn ang="0">
                <a:pos x="connsiteX0" y="connsiteY0"/>
              </a:cxn>
              <a:cxn ang="0">
                <a:pos x="connsiteX1" y="connsiteY1"/>
              </a:cxn>
              <a:cxn ang="0">
                <a:pos x="connsiteX2" y="connsiteY2"/>
              </a:cxn>
              <a:cxn ang="0">
                <a:pos x="connsiteX3" y="connsiteY3"/>
              </a:cxn>
            </a:cxnLst>
            <a:rect l="l" t="t" r="r" b="b"/>
            <a:pathLst>
              <a:path w="2468592" h="2662408" extrusionOk="0">
                <a:moveTo>
                  <a:pt x="0" y="2662408"/>
                </a:moveTo>
                <a:lnTo>
                  <a:pt x="1209244" y="0"/>
                </a:lnTo>
                <a:lnTo>
                  <a:pt x="2468592" y="2662408"/>
                </a:lnTo>
                <a:lnTo>
                  <a:pt x="0" y="2662408"/>
                </a:lnTo>
                <a:close/>
              </a:path>
            </a:pathLst>
          </a:cu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pic>
        <p:nvPicPr>
          <p:cNvPr id="1738772754" name="Image 20"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2043301065" name="Image 22"/>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itle" preserve="1" userDrawn="1">
  <p:cSld name="9_Diapositive de titre v0">
    <p:spTree>
      <p:nvGrpSpPr>
        <p:cNvPr id="1" name=""/>
        <p:cNvGrpSpPr/>
        <p:nvPr/>
      </p:nvGrpSpPr>
      <p:grpSpPr bwMode="auto">
        <a:xfrm>
          <a:off x="0" y="0"/>
          <a:ext cx="0" cy="0"/>
          <a:chOff x="0" y="0"/>
          <a:chExt cx="0" cy="0"/>
        </a:xfrm>
      </p:grpSpPr>
      <p:pic>
        <p:nvPicPr>
          <p:cNvPr id="440036102" name="Image 7"/>
          <p:cNvPicPr>
            <a:picLocks noChangeAspect="1"/>
          </p:cNvPicPr>
          <p:nvPr userDrawn="1"/>
        </p:nvPicPr>
        <p:blipFill>
          <a:blip r:embed="rId2"/>
          <a:stretch/>
        </p:blipFill>
        <p:spPr bwMode="auto">
          <a:xfrm>
            <a:off x="0" y="6530"/>
            <a:ext cx="9144000" cy="5143500"/>
          </a:xfrm>
          <a:prstGeom prst="rect">
            <a:avLst/>
          </a:prstGeom>
        </p:spPr>
      </p:pic>
      <p:sp>
        <p:nvSpPr>
          <p:cNvPr id="1210255677" name="Pentagone 10"/>
          <p:cNvSpPr/>
          <p:nvPr userDrawn="1"/>
        </p:nvSpPr>
        <p:spPr bwMode="auto">
          <a:xfrm rot="16199998">
            <a:off x="4857069" y="-932077"/>
            <a:ext cx="3377817" cy="5219276"/>
          </a:xfrm>
          <a:custGeom>
            <a:avLst/>
            <a:gdLst>
              <a:gd name="connsiteX0" fmla="*/ 3 w 3009995"/>
              <a:gd name="connsiteY0" fmla="*/ 2353207 h 6160791"/>
              <a:gd name="connsiteX1" fmla="*/ 1504998 w 3009995"/>
              <a:gd name="connsiteY1" fmla="*/ 0 h 6160791"/>
              <a:gd name="connsiteX2" fmla="*/ 3009992 w 3009995"/>
              <a:gd name="connsiteY2" fmla="*/ 2353207 h 6160791"/>
              <a:gd name="connsiteX3" fmla="*/ 2435135 w 3009995"/>
              <a:gd name="connsiteY3" fmla="*/ 6160775 h 6160791"/>
              <a:gd name="connsiteX4" fmla="*/ 574860 w 3009995"/>
              <a:gd name="connsiteY4" fmla="*/ 6160775 h 6160791"/>
              <a:gd name="connsiteX5" fmla="*/ 3 w 3009995"/>
              <a:gd name="connsiteY5" fmla="*/ 2353207 h 6160791"/>
              <a:gd name="connsiteX0" fmla="*/ 0 w 4448424"/>
              <a:gd name="connsiteY0" fmla="*/ 6163061 h 6163061"/>
              <a:gd name="connsiteX1" fmla="*/ 2943430 w 4448424"/>
              <a:gd name="connsiteY1" fmla="*/ 0 h 6163061"/>
              <a:gd name="connsiteX2" fmla="*/ 4448424 w 4448424"/>
              <a:gd name="connsiteY2" fmla="*/ 2353207 h 6163061"/>
              <a:gd name="connsiteX3" fmla="*/ 3873567 w 4448424"/>
              <a:gd name="connsiteY3" fmla="*/ 6160775 h 6163061"/>
              <a:gd name="connsiteX4" fmla="*/ 2013292 w 4448424"/>
              <a:gd name="connsiteY4" fmla="*/ 6160775 h 6163061"/>
              <a:gd name="connsiteX5" fmla="*/ 0 w 4448424"/>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168"/>
              <a:gd name="connsiteY0" fmla="*/ 6163061 h 6163061"/>
              <a:gd name="connsiteX1" fmla="*/ 2943430 w 3922168"/>
              <a:gd name="connsiteY1" fmla="*/ 0 h 6163061"/>
              <a:gd name="connsiteX2" fmla="*/ 3922168 w 3922168"/>
              <a:gd name="connsiteY2" fmla="*/ 1518269 h 6163061"/>
              <a:gd name="connsiteX3" fmla="*/ 3873567 w 3922168"/>
              <a:gd name="connsiteY3" fmla="*/ 6160775 h 6163061"/>
              <a:gd name="connsiteX4" fmla="*/ 2013292 w 3922168"/>
              <a:gd name="connsiteY4" fmla="*/ 6160775 h 6163061"/>
              <a:gd name="connsiteX5" fmla="*/ 0 w 3922168"/>
              <a:gd name="connsiteY5" fmla="*/ 6163061 h 6163061"/>
              <a:gd name="connsiteX0" fmla="*/ 0 w 3922599"/>
              <a:gd name="connsiteY0" fmla="*/ 6163061 h 6163061"/>
              <a:gd name="connsiteX1" fmla="*/ 2943430 w 3922599"/>
              <a:gd name="connsiteY1" fmla="*/ 0 h 6163061"/>
              <a:gd name="connsiteX2" fmla="*/ 3922168 w 3922599"/>
              <a:gd name="connsiteY2" fmla="*/ 1518269 h 6163061"/>
              <a:gd name="connsiteX3" fmla="*/ 3873567 w 3922599"/>
              <a:gd name="connsiteY3" fmla="*/ 6160775 h 6163061"/>
              <a:gd name="connsiteX4" fmla="*/ 2013292 w 3922599"/>
              <a:gd name="connsiteY4" fmla="*/ 6160775 h 6163061"/>
              <a:gd name="connsiteX5" fmla="*/ 0 w 3922599"/>
              <a:gd name="connsiteY5" fmla="*/ 6163061 h 6163061"/>
              <a:gd name="connsiteX0" fmla="*/ 0 w 3926823"/>
              <a:gd name="connsiteY0" fmla="*/ 6163061 h 6167791"/>
              <a:gd name="connsiteX1" fmla="*/ 2943430 w 3926823"/>
              <a:gd name="connsiteY1" fmla="*/ 0 h 6167791"/>
              <a:gd name="connsiteX2" fmla="*/ 3922168 w 3926823"/>
              <a:gd name="connsiteY2" fmla="*/ 1518269 h 6167791"/>
              <a:gd name="connsiteX3" fmla="*/ 3915667 w 3926823"/>
              <a:gd name="connsiteY3" fmla="*/ 6167791 h 6167791"/>
              <a:gd name="connsiteX4" fmla="*/ 2013292 w 3926823"/>
              <a:gd name="connsiteY4" fmla="*/ 6160775 h 6167791"/>
              <a:gd name="connsiteX5" fmla="*/ 0 w 3926823"/>
              <a:gd name="connsiteY5" fmla="*/ 6163061 h 6167791"/>
              <a:gd name="connsiteX0" fmla="*/ 0 w 3922107"/>
              <a:gd name="connsiteY0" fmla="*/ 6163061 h 6167791"/>
              <a:gd name="connsiteX1" fmla="*/ 2943430 w 3922107"/>
              <a:gd name="connsiteY1" fmla="*/ 0 h 6167791"/>
              <a:gd name="connsiteX2" fmla="*/ 3908134 w 3922107"/>
              <a:gd name="connsiteY2" fmla="*/ 2177802 h 6167791"/>
              <a:gd name="connsiteX3" fmla="*/ 3915667 w 3922107"/>
              <a:gd name="connsiteY3" fmla="*/ 6167791 h 6167791"/>
              <a:gd name="connsiteX4" fmla="*/ 2013292 w 3922107"/>
              <a:gd name="connsiteY4" fmla="*/ 6160775 h 6167791"/>
              <a:gd name="connsiteX5" fmla="*/ 0 w 3922107"/>
              <a:gd name="connsiteY5" fmla="*/ 6163061 h 616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2107" h="6167791" extrusionOk="0">
                <a:moveTo>
                  <a:pt x="0" y="6163061"/>
                </a:moveTo>
                <a:lnTo>
                  <a:pt x="2943430" y="0"/>
                </a:lnTo>
                <a:lnTo>
                  <a:pt x="3908134" y="2177802"/>
                </a:lnTo>
                <a:cubicBezTo>
                  <a:pt x="3912983" y="4027011"/>
                  <a:pt x="3931867" y="4620289"/>
                  <a:pt x="3915667" y="6167791"/>
                </a:cubicBezTo>
                <a:lnTo>
                  <a:pt x="2013292" y="6160775"/>
                </a:lnTo>
                <a:lnTo>
                  <a:pt x="0" y="6163061"/>
                </a:lnTo>
                <a:close/>
              </a:path>
            </a:pathLst>
          </a:custGeom>
          <a:gradFill>
            <a:gsLst>
              <a:gs pos="0">
                <a:srgbClr val="6E0740">
                  <a:alpha val="55000"/>
                </a:srgbClr>
              </a:gs>
              <a:gs pos="100000">
                <a:schemeClr val="bg1">
                  <a:alpha val="12000"/>
                </a:scheme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085754031" name="Sous-titre 2"/>
          <p:cNvSpPr>
            <a:spLocks noGrp="1"/>
          </p:cNvSpPr>
          <p:nvPr>
            <p:ph type="subTitle" idx="1" hasCustomPrompt="1"/>
          </p:nvPr>
        </p:nvSpPr>
        <p:spPr bwMode="auto">
          <a:xfrm>
            <a:off x="2708275" y="4100494"/>
            <a:ext cx="3854571" cy="512081"/>
          </a:xfrm>
        </p:spPr>
        <p:txBody>
          <a:bodyPr>
            <a:normAutofit/>
          </a:bodyPr>
          <a:lstStyle>
            <a:lvl1pPr marL="0" indent="0" algn="l">
              <a:buNone/>
              <a:defRPr sz="2000" b="1">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defRPr/>
            </a:pPr>
            <a:r>
              <a:rPr lang="fr-FR"/>
              <a:t>sous-titres du masque</a:t>
            </a:r>
            <a:endParaRPr/>
          </a:p>
        </p:txBody>
      </p:sp>
      <p:sp>
        <p:nvSpPr>
          <p:cNvPr id="1687642888" name="Espace réservé de la date 3"/>
          <p:cNvSpPr>
            <a:spLocks noGrp="1"/>
          </p:cNvSpPr>
          <p:nvPr>
            <p:ph type="dt" sz="half" idx="10"/>
          </p:nvPr>
        </p:nvSpPr>
        <p:spPr bwMode="auto">
          <a:xfrm>
            <a:off x="457200" y="4767263"/>
            <a:ext cx="2133600" cy="273844"/>
          </a:xfrm>
        </p:spPr>
        <p:txBody>
          <a:bodyPr/>
          <a:lstStyle>
            <a:lvl1pPr>
              <a:defRPr sz="850">
                <a:solidFill>
                  <a:schemeClr val="bg1"/>
                </a:solidFill>
              </a:defRPr>
            </a:lvl1pPr>
          </a:lstStyle>
          <a:p>
            <a:pPr>
              <a:defRPr/>
            </a:pPr>
            <a:endParaRPr lang="fr-FR"/>
          </a:p>
        </p:txBody>
      </p:sp>
      <p:pic>
        <p:nvPicPr>
          <p:cNvPr id="1252657798" name="Picture 4" descr="S:\serv_com\01_CHARTE-INSA-Rennes\2014\08_Modèles-PPT\Triangle-bas.eps"/>
          <p:cNvPicPr>
            <a:picLocks noChangeAspect="1" noChangeArrowheads="1"/>
          </p:cNvPicPr>
          <p:nvPr userDrawn="1"/>
        </p:nvPicPr>
        <p:blipFill>
          <a:blip r:embed="rId3"/>
          <a:srcRect b="42646"/>
          <a:stretch/>
        </p:blipFill>
        <p:spPr bwMode="auto">
          <a:xfrm>
            <a:off x="2708275" y="4853465"/>
            <a:ext cx="1228065" cy="296565"/>
          </a:xfrm>
          <a:prstGeom prst="rect">
            <a:avLst/>
          </a:prstGeom>
          <a:noFill/>
        </p:spPr>
      </p:pic>
      <p:sp>
        <p:nvSpPr>
          <p:cNvPr id="206385564" name="Triangle isocèle 33"/>
          <p:cNvSpPr/>
          <p:nvPr userDrawn="1"/>
        </p:nvSpPr>
        <p:spPr bwMode="auto">
          <a:xfrm rot="5400000">
            <a:off x="80682" y="743508"/>
            <a:ext cx="2771790" cy="2933152"/>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59827574" name="Losange 11"/>
          <p:cNvSpPr/>
          <p:nvPr userDrawn="1"/>
        </p:nvSpPr>
        <p:spPr bwMode="auto">
          <a:xfrm>
            <a:off x="6438378" y="-11348"/>
            <a:ext cx="2717238" cy="1936880"/>
          </a:xfrm>
          <a:custGeom>
            <a:avLst/>
            <a:gdLst>
              <a:gd name="connsiteX0" fmla="*/ 0 w 4214577"/>
              <a:gd name="connsiteY0" fmla="*/ 1064219 h 2128437"/>
              <a:gd name="connsiteX1" fmla="*/ 2107289 w 4214577"/>
              <a:gd name="connsiteY1" fmla="*/ 0 h 2128437"/>
              <a:gd name="connsiteX2" fmla="*/ 4214577 w 4214577"/>
              <a:gd name="connsiteY2" fmla="*/ 1064219 h 2128437"/>
              <a:gd name="connsiteX3" fmla="*/ 2107289 w 4214577"/>
              <a:gd name="connsiteY3" fmla="*/ 2128437 h 2128437"/>
              <a:gd name="connsiteX4" fmla="*/ 0 w 4214577"/>
              <a:gd name="connsiteY4" fmla="*/ 1064219 h 2128437"/>
              <a:gd name="connsiteX0" fmla="*/ 0 w 4214577"/>
              <a:gd name="connsiteY0" fmla="*/ 1064219 h 2454797"/>
              <a:gd name="connsiteX1" fmla="*/ 2107289 w 4214577"/>
              <a:gd name="connsiteY1" fmla="*/ 0 h 2454797"/>
              <a:gd name="connsiteX2" fmla="*/ 4214577 w 4214577"/>
              <a:gd name="connsiteY2" fmla="*/ 1064219 h 2454797"/>
              <a:gd name="connsiteX3" fmla="*/ 2994195 w 4214577"/>
              <a:gd name="connsiteY3" fmla="*/ 2454797 h 2454797"/>
              <a:gd name="connsiteX4" fmla="*/ 0 w 4214577"/>
              <a:gd name="connsiteY4" fmla="*/ 1064219 h 2454797"/>
              <a:gd name="connsiteX0" fmla="*/ 0 w 4214577"/>
              <a:gd name="connsiteY0" fmla="*/ 560489 h 1951067"/>
              <a:gd name="connsiteX1" fmla="*/ 1192002 w 4214577"/>
              <a:gd name="connsiteY1" fmla="*/ 0 h 1951067"/>
              <a:gd name="connsiteX2" fmla="*/ 4214577 w 4214577"/>
              <a:gd name="connsiteY2" fmla="*/ 560489 h 1951067"/>
              <a:gd name="connsiteX3" fmla="*/ 2994195 w 4214577"/>
              <a:gd name="connsiteY3" fmla="*/ 1951067 h 1951067"/>
              <a:gd name="connsiteX4" fmla="*/ 0 w 4214577"/>
              <a:gd name="connsiteY4" fmla="*/ 560489 h 1951067"/>
              <a:gd name="connsiteX0" fmla="*/ 0 w 2994195"/>
              <a:gd name="connsiteY0" fmla="*/ 560489 h 1951067"/>
              <a:gd name="connsiteX1" fmla="*/ 1192002 w 2994195"/>
              <a:gd name="connsiteY1" fmla="*/ 0 h 1951067"/>
              <a:gd name="connsiteX2" fmla="*/ 2972909 w 2994195"/>
              <a:gd name="connsiteY2" fmla="*/ 7095 h 1951067"/>
              <a:gd name="connsiteX3" fmla="*/ 2994195 w 2994195"/>
              <a:gd name="connsiteY3" fmla="*/ 1951067 h 1951067"/>
              <a:gd name="connsiteX4" fmla="*/ 0 w 2994195"/>
              <a:gd name="connsiteY4" fmla="*/ 560489 h 1951067"/>
              <a:gd name="connsiteX0" fmla="*/ 0 w 2972910"/>
              <a:gd name="connsiteY0" fmla="*/ 560489 h 1936877"/>
              <a:gd name="connsiteX1" fmla="*/ 1192002 w 2972910"/>
              <a:gd name="connsiteY1" fmla="*/ 0 h 1936877"/>
              <a:gd name="connsiteX2" fmla="*/ 2972909 w 2972910"/>
              <a:gd name="connsiteY2" fmla="*/ 7095 h 1936877"/>
              <a:gd name="connsiteX3" fmla="*/ 2972910 w 2972910"/>
              <a:gd name="connsiteY3" fmla="*/ 1936877 h 1936877"/>
              <a:gd name="connsiteX4" fmla="*/ 0 w 2972910"/>
              <a:gd name="connsiteY4" fmla="*/ 560489 h 1936877"/>
              <a:gd name="connsiteX0" fmla="*/ 0 w 2972928"/>
              <a:gd name="connsiteY0" fmla="*/ 560489 h 1936880"/>
              <a:gd name="connsiteX1" fmla="*/ 1192002 w 2972928"/>
              <a:gd name="connsiteY1" fmla="*/ 0 h 1936880"/>
              <a:gd name="connsiteX2" fmla="*/ 2972909 w 2972928"/>
              <a:gd name="connsiteY2" fmla="*/ 7095 h 1936880"/>
              <a:gd name="connsiteX3" fmla="*/ 2972910 w 2972928"/>
              <a:gd name="connsiteY3" fmla="*/ 1936877 h 1936880"/>
              <a:gd name="connsiteX4" fmla="*/ 0 w 2972928"/>
              <a:gd name="connsiteY4" fmla="*/ 560489 h 193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2928" h="1936880" extrusionOk="0">
                <a:moveTo>
                  <a:pt x="0" y="560489"/>
                </a:moveTo>
                <a:lnTo>
                  <a:pt x="1192002" y="0"/>
                </a:lnTo>
                <a:lnTo>
                  <a:pt x="2972909" y="7095"/>
                </a:lnTo>
                <a:cubicBezTo>
                  <a:pt x="2972909" y="650356"/>
                  <a:pt x="2965815" y="1939241"/>
                  <a:pt x="2972910" y="1936877"/>
                </a:cubicBezTo>
                <a:cubicBezTo>
                  <a:pt x="2980005" y="1934513"/>
                  <a:pt x="990970" y="1019285"/>
                  <a:pt x="0" y="560489"/>
                </a:cubicBezTo>
                <a:close/>
              </a:path>
            </a:pathLst>
          </a:custGeom>
          <a:gradFill>
            <a:gsLst>
              <a:gs pos="0">
                <a:srgbClr val="6E0740"/>
              </a:gs>
              <a:gs pos="100000">
                <a:schemeClr val="bg1">
                  <a:alpha val="47000"/>
                </a:schemeClr>
              </a:gs>
            </a:gsLst>
            <a:lin ang="108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7301641" name="Triangle isocèle 38"/>
          <p:cNvSpPr/>
          <p:nvPr userDrawn="1"/>
        </p:nvSpPr>
        <p:spPr bwMode="auto">
          <a:xfrm rot="16199998">
            <a:off x="6792975" y="373949"/>
            <a:ext cx="2284528" cy="2417523"/>
          </a:xfrm>
          <a:prstGeom prst="triangle">
            <a:avLst>
              <a:gd name="adj" fmla="val 50000"/>
            </a:avLst>
          </a:prstGeom>
          <a:gradFill>
            <a:gsLst>
              <a:gs pos="0">
                <a:srgbClr val="6E0740">
                  <a:alpha val="53000"/>
                </a:srgbClr>
              </a:gs>
              <a:gs pos="100000">
                <a:srgbClr val="FFFFFF">
                  <a:alpha val="16000"/>
                </a:srgbClr>
              </a:gs>
            </a:gsLst>
            <a:lin ang="594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586971656" name="Titre 1"/>
          <p:cNvSpPr>
            <a:spLocks noGrp="1"/>
          </p:cNvSpPr>
          <p:nvPr>
            <p:ph type="ctrTitle"/>
          </p:nvPr>
        </p:nvSpPr>
        <p:spPr bwMode="auto">
          <a:xfrm>
            <a:off x="2708275" y="3443220"/>
            <a:ext cx="5775968" cy="657274"/>
          </a:xfrm>
        </p:spPr>
        <p:txBody>
          <a:bodyPr>
            <a:normAutofit/>
          </a:bodyPr>
          <a:lstStyle>
            <a:lvl1pPr algn="l">
              <a:defRPr sz="2500" b="1">
                <a:solidFill>
                  <a:schemeClr val="bg1"/>
                </a:solidFill>
                <a:latin typeface="Arial"/>
                <a:cs typeface="Arial"/>
              </a:defRPr>
            </a:lvl1pPr>
          </a:lstStyle>
          <a:p>
            <a:pPr>
              <a:defRPr/>
            </a:pPr>
            <a:r>
              <a:rPr lang="fr-FR"/>
              <a:t>Cliquez et modifiez le titre</a:t>
            </a:r>
            <a:endParaRPr/>
          </a:p>
        </p:txBody>
      </p:sp>
      <p:sp>
        <p:nvSpPr>
          <p:cNvPr id="1940783380" name="Triangle isocèle 33"/>
          <p:cNvSpPr/>
          <p:nvPr userDrawn="1"/>
        </p:nvSpPr>
        <p:spPr bwMode="auto">
          <a:xfrm rot="5400000">
            <a:off x="71857" y="1725673"/>
            <a:ext cx="2468592" cy="2612303"/>
          </a:xfrm>
          <a:prstGeom prst="triangle">
            <a:avLst>
              <a:gd name="adj" fmla="val 50000"/>
            </a:avLst>
          </a:prstGeom>
          <a:gradFill>
            <a:gsLst>
              <a:gs pos="0">
                <a:srgbClr val="6E0740"/>
              </a:gs>
              <a:gs pos="100000">
                <a:srgbClr val="FFFFFF">
                  <a:alpha val="0"/>
                </a:srgbClr>
              </a:gs>
            </a:gsLst>
            <a:lin ang="16200000" scaled="0"/>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defRPr/>
            </a:pPr>
            <a:endParaRPr lang="fr-FR"/>
          </a:p>
        </p:txBody>
      </p:sp>
      <p:sp>
        <p:nvSpPr>
          <p:cNvPr id="1223425947" name="Espace réservé du pied de page 4"/>
          <p:cNvSpPr>
            <a:spLocks noGrp="1"/>
          </p:cNvSpPr>
          <p:nvPr>
            <p:ph type="ftr" sz="quarter" idx="11"/>
          </p:nvPr>
        </p:nvSpPr>
        <p:spPr bwMode="auto">
          <a:xfrm>
            <a:off x="3144456" y="4856391"/>
            <a:ext cx="2895600" cy="293639"/>
          </a:xfrm>
        </p:spPr>
        <p:txBody>
          <a:bodyPr/>
          <a:lstStyle>
            <a:lvl1pPr>
              <a:defRPr sz="850" b="0">
                <a:solidFill>
                  <a:schemeClr val="bg1"/>
                </a:solidFill>
              </a:defRPr>
            </a:lvl1pPr>
          </a:lstStyle>
          <a:p>
            <a:pPr>
              <a:defRPr/>
            </a:pPr>
            <a:fld id="{3466D8FE-5733-7B45-8963-854D3AC5C96E}" type="slidenum">
              <a:rPr lang="fr-FR"/>
              <a:t>‹N°›</a:t>
            </a:fld>
            <a:endParaRPr lang="fr-FR"/>
          </a:p>
        </p:txBody>
      </p:sp>
      <p:pic>
        <p:nvPicPr>
          <p:cNvPr id="1807489709" name="Image 15" descr="Logo_INSALyon-quadri copie.png"/>
          <p:cNvPicPr>
            <a:picLocks noChangeAspect="1"/>
          </p:cNvPicPr>
          <p:nvPr userDrawn="1"/>
        </p:nvPicPr>
        <p:blipFill>
          <a:blip r:embed="rId4"/>
          <a:stretch/>
        </p:blipFill>
        <p:spPr bwMode="auto">
          <a:xfrm>
            <a:off x="457201" y="331806"/>
            <a:ext cx="1577224" cy="343932"/>
          </a:xfrm>
          <a:prstGeom prst="rect">
            <a:avLst/>
          </a:prstGeom>
        </p:spPr>
      </p:pic>
      <p:pic>
        <p:nvPicPr>
          <p:cNvPr id="118561526" name="Image 17"/>
          <p:cNvPicPr>
            <a:picLocks noChangeAspect="1"/>
          </p:cNvPicPr>
          <p:nvPr userDrawn="1"/>
        </p:nvPicPr>
        <p:blipFill>
          <a:blip r:embed="rId5"/>
          <a:stretch/>
        </p:blipFill>
        <p:spPr bwMode="auto">
          <a:xfrm>
            <a:off x="8388094" y="4655310"/>
            <a:ext cx="417704" cy="34643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977446028" name="Espace réservé du titre 1"/>
          <p:cNvSpPr>
            <a:spLocks noGrp="1"/>
          </p:cNvSpPr>
          <p:nvPr>
            <p:ph type="title"/>
          </p:nvPr>
        </p:nvSpPr>
        <p:spPr bwMode="auto">
          <a:xfrm>
            <a:off x="457200" y="205979"/>
            <a:ext cx="8229600" cy="857250"/>
          </a:xfrm>
          <a:prstGeom prst="rect">
            <a:avLst/>
          </a:prstGeom>
        </p:spPr>
        <p:txBody>
          <a:bodyPr vert="horz" lIns="91440" tIns="45720" rIns="91440" bIns="45720" rtlCol="0" anchor="ctr">
            <a:normAutofit/>
          </a:bodyPr>
          <a:lstStyle/>
          <a:p>
            <a:pPr>
              <a:defRPr/>
            </a:pPr>
            <a:r>
              <a:rPr lang="fr-FR"/>
              <a:t>Cliquez et modifiez le titre</a:t>
            </a:r>
            <a:endParaRPr/>
          </a:p>
        </p:txBody>
      </p:sp>
      <p:sp>
        <p:nvSpPr>
          <p:cNvPr id="617248517" name="Espace réservé du texte 2"/>
          <p:cNvSpPr>
            <a:spLocks noGrp="1"/>
          </p:cNvSpPr>
          <p:nvPr>
            <p:ph type="body" idx="1"/>
          </p:nvPr>
        </p:nvSpPr>
        <p:spPr bwMode="auto">
          <a:xfrm>
            <a:off x="457200" y="1200151"/>
            <a:ext cx="8229600" cy="339447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042468549" name="Espace réservé de la date 3"/>
          <p:cNvSpPr>
            <a:spLocks noGrp="1"/>
          </p:cNvSpPr>
          <p:nvPr>
            <p:ph type="dt" sz="half" idx="2"/>
          </p:nvPr>
        </p:nvSpPr>
        <p:spPr bwMode="auto">
          <a:xfrm>
            <a:off x="457200" y="4767263"/>
            <a:ext cx="2133600" cy="273844"/>
          </a:xfrm>
          <a:prstGeom prst="rect">
            <a:avLst/>
          </a:prstGeom>
        </p:spPr>
        <p:txBody>
          <a:bodyPr vert="horz" lIns="91440" tIns="45720" rIns="91440" bIns="45720" rtlCol="0" anchor="ctr"/>
          <a:lstStyle>
            <a:lvl1pPr algn="l">
              <a:defRPr sz="850">
                <a:solidFill>
                  <a:schemeClr val="tx1">
                    <a:tint val="75000"/>
                  </a:schemeClr>
                </a:solidFill>
              </a:defRPr>
            </a:lvl1pPr>
          </a:lstStyle>
          <a:p>
            <a:pPr>
              <a:defRPr/>
            </a:pPr>
            <a:endParaRPr lang="fr-FR"/>
          </a:p>
        </p:txBody>
      </p:sp>
      <p:sp>
        <p:nvSpPr>
          <p:cNvPr id="1849485974" name="Espace réservé du pied de page 4"/>
          <p:cNvSpPr>
            <a:spLocks noGrp="1"/>
          </p:cNvSpPr>
          <p:nvPr>
            <p:ph type="ftr" sz="quarter" idx="3"/>
          </p:nvPr>
        </p:nvSpPr>
        <p:spPr bwMode="auto">
          <a:xfrm>
            <a:off x="3124200" y="4767263"/>
            <a:ext cx="2895600" cy="273844"/>
          </a:xfrm>
          <a:prstGeom prst="rect">
            <a:avLst/>
          </a:prstGeom>
        </p:spPr>
        <p:txBody>
          <a:bodyPr vert="horz" lIns="91440" tIns="45720" rIns="91440" bIns="45720" rtlCol="0" anchor="ctr"/>
          <a:lstStyle>
            <a:lvl1pPr algn="ctr">
              <a:defRPr sz="850" b="1">
                <a:solidFill>
                  <a:schemeClr val="tx1">
                    <a:tint val="75000"/>
                  </a:schemeClr>
                </a:solidFill>
              </a:defRPr>
            </a:lvl1pPr>
          </a:lstStyle>
          <a:p>
            <a:pPr>
              <a:defRPr/>
            </a:pPr>
            <a:r>
              <a:rPr lang="fr-FR"/>
              <a:t>‹#›</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defTabSz="342900">
        <a:spcBef>
          <a:spcPts val="0"/>
        </a:spcBef>
        <a:buNone/>
        <a:defRPr sz="3300">
          <a:solidFill>
            <a:schemeClr val="tx1"/>
          </a:solidFill>
          <a:latin typeface="+mj-lt"/>
          <a:ea typeface="+mj-ea"/>
          <a:cs typeface="+mj-cs"/>
        </a:defRPr>
      </a:lvl1pPr>
    </p:titleStyle>
    <p:bodyStyle>
      <a:lvl1pPr marL="257175" indent="-257175" algn="l" defTabSz="342900">
        <a:spcBef>
          <a:spcPts val="0"/>
        </a:spcBef>
        <a:buFont typeface="Arial"/>
        <a:buChar char="•"/>
        <a:defRPr sz="2400">
          <a:solidFill>
            <a:schemeClr val="tx1"/>
          </a:solidFill>
          <a:latin typeface="+mn-lt"/>
          <a:ea typeface="+mn-ea"/>
          <a:cs typeface="+mn-cs"/>
        </a:defRPr>
      </a:lvl1pPr>
      <a:lvl2pPr marL="557213" indent="-214313" algn="l" defTabSz="342900">
        <a:spcBef>
          <a:spcPts val="0"/>
        </a:spcBef>
        <a:buFont typeface="Arial"/>
        <a:buChar char="–"/>
        <a:defRPr sz="2100">
          <a:solidFill>
            <a:schemeClr val="tx1"/>
          </a:solidFill>
          <a:latin typeface="+mn-lt"/>
          <a:ea typeface="+mn-ea"/>
          <a:cs typeface="+mn-cs"/>
        </a:defRPr>
      </a:lvl2pPr>
      <a:lvl3pPr marL="857250" indent="-171450" algn="l" defTabSz="342900">
        <a:spcBef>
          <a:spcPts val="0"/>
        </a:spcBef>
        <a:buFont typeface="Arial"/>
        <a:buChar char="•"/>
        <a:defRPr sz="1800">
          <a:solidFill>
            <a:schemeClr val="tx1"/>
          </a:solidFill>
          <a:latin typeface="+mn-lt"/>
          <a:ea typeface="+mn-ea"/>
          <a:cs typeface="+mn-cs"/>
        </a:defRPr>
      </a:lvl3pPr>
      <a:lvl4pPr marL="1200150" indent="-171450" algn="l" defTabSz="342900">
        <a:spcBef>
          <a:spcPts val="0"/>
        </a:spcBef>
        <a:buFont typeface="Arial"/>
        <a:buChar char="–"/>
        <a:defRPr sz="1500">
          <a:solidFill>
            <a:schemeClr val="tx1"/>
          </a:solidFill>
          <a:latin typeface="+mn-lt"/>
          <a:ea typeface="+mn-ea"/>
          <a:cs typeface="+mn-cs"/>
        </a:defRPr>
      </a:lvl4pPr>
      <a:lvl5pPr marL="1543050" indent="-171450" algn="l" defTabSz="342900">
        <a:spcBef>
          <a:spcPts val="0"/>
        </a:spcBef>
        <a:buFont typeface="Arial"/>
        <a:buChar char="»"/>
        <a:defRPr sz="1500">
          <a:solidFill>
            <a:schemeClr val="tx1"/>
          </a:solidFill>
          <a:latin typeface="+mn-lt"/>
          <a:ea typeface="+mn-ea"/>
          <a:cs typeface="+mn-cs"/>
        </a:defRPr>
      </a:lvl5pPr>
      <a:lvl6pPr marL="1885950" indent="-171450" algn="l" defTabSz="342900">
        <a:spcBef>
          <a:spcPts val="0"/>
        </a:spcBef>
        <a:buFont typeface="Arial"/>
        <a:buChar char="•"/>
        <a:defRPr sz="1500">
          <a:solidFill>
            <a:schemeClr val="tx1"/>
          </a:solidFill>
          <a:latin typeface="+mn-lt"/>
          <a:ea typeface="+mn-ea"/>
          <a:cs typeface="+mn-cs"/>
        </a:defRPr>
      </a:lvl6pPr>
      <a:lvl7pPr marL="2228850" indent="-171450" algn="l" defTabSz="342900">
        <a:spcBef>
          <a:spcPts val="0"/>
        </a:spcBef>
        <a:buFont typeface="Arial"/>
        <a:buChar char="•"/>
        <a:defRPr sz="1500">
          <a:solidFill>
            <a:schemeClr val="tx1"/>
          </a:solidFill>
          <a:latin typeface="+mn-lt"/>
          <a:ea typeface="+mn-ea"/>
          <a:cs typeface="+mn-cs"/>
        </a:defRPr>
      </a:lvl7pPr>
      <a:lvl8pPr marL="2571750" indent="-171450" algn="l" defTabSz="342900">
        <a:spcBef>
          <a:spcPts val="0"/>
        </a:spcBef>
        <a:buFont typeface="Arial"/>
        <a:buChar char="•"/>
        <a:defRPr sz="1500">
          <a:solidFill>
            <a:schemeClr val="tx1"/>
          </a:solidFill>
          <a:latin typeface="+mn-lt"/>
          <a:ea typeface="+mn-ea"/>
          <a:cs typeface="+mn-cs"/>
        </a:defRPr>
      </a:lvl8pPr>
      <a:lvl9pPr marL="2914650" indent="-171450" algn="l" defTabSz="342900">
        <a:spcBef>
          <a:spcPts val="0"/>
        </a:spcBef>
        <a:buFont typeface="Arial"/>
        <a:buChar char="•"/>
        <a:defRPr sz="1500">
          <a:solidFill>
            <a:schemeClr val="tx1"/>
          </a:solidFill>
          <a:latin typeface="+mn-lt"/>
          <a:ea typeface="+mn-ea"/>
          <a:cs typeface="+mn-cs"/>
        </a:defRPr>
      </a:lvl9pPr>
    </p:bodyStyle>
    <p:otherStyle>
      <a:defPPr>
        <a:defRPr lang="fr-FR"/>
      </a:defPPr>
      <a:lvl1pPr marL="0" algn="l" defTabSz="342900">
        <a:defRPr sz="1350">
          <a:solidFill>
            <a:schemeClr val="tx1"/>
          </a:solidFill>
          <a:latin typeface="+mn-lt"/>
          <a:ea typeface="+mn-ea"/>
          <a:cs typeface="+mn-cs"/>
        </a:defRPr>
      </a:lvl1pPr>
      <a:lvl2pPr marL="342900" algn="l" defTabSz="342900">
        <a:defRPr sz="1350">
          <a:solidFill>
            <a:schemeClr val="tx1"/>
          </a:solidFill>
          <a:latin typeface="+mn-lt"/>
          <a:ea typeface="+mn-ea"/>
          <a:cs typeface="+mn-cs"/>
        </a:defRPr>
      </a:lvl2pPr>
      <a:lvl3pPr marL="685800" algn="l" defTabSz="342900">
        <a:defRPr sz="1350">
          <a:solidFill>
            <a:schemeClr val="tx1"/>
          </a:solidFill>
          <a:latin typeface="+mn-lt"/>
          <a:ea typeface="+mn-ea"/>
          <a:cs typeface="+mn-cs"/>
        </a:defRPr>
      </a:lvl3pPr>
      <a:lvl4pPr marL="1028700" algn="l" defTabSz="342900">
        <a:defRPr sz="1350">
          <a:solidFill>
            <a:schemeClr val="tx1"/>
          </a:solidFill>
          <a:latin typeface="+mn-lt"/>
          <a:ea typeface="+mn-ea"/>
          <a:cs typeface="+mn-cs"/>
        </a:defRPr>
      </a:lvl4pPr>
      <a:lvl5pPr marL="1371600" algn="l" defTabSz="342900">
        <a:defRPr sz="1350">
          <a:solidFill>
            <a:schemeClr val="tx1"/>
          </a:solidFill>
          <a:latin typeface="+mn-lt"/>
          <a:ea typeface="+mn-ea"/>
          <a:cs typeface="+mn-cs"/>
        </a:defRPr>
      </a:lvl5pPr>
      <a:lvl6pPr marL="1714500" algn="l" defTabSz="342900">
        <a:defRPr sz="1350">
          <a:solidFill>
            <a:schemeClr val="tx1"/>
          </a:solidFill>
          <a:latin typeface="+mn-lt"/>
          <a:ea typeface="+mn-ea"/>
          <a:cs typeface="+mn-cs"/>
        </a:defRPr>
      </a:lvl6pPr>
      <a:lvl7pPr marL="2057400" algn="l" defTabSz="342900">
        <a:defRPr sz="1350">
          <a:solidFill>
            <a:schemeClr val="tx1"/>
          </a:solidFill>
          <a:latin typeface="+mn-lt"/>
          <a:ea typeface="+mn-ea"/>
          <a:cs typeface="+mn-cs"/>
        </a:defRPr>
      </a:lvl7pPr>
      <a:lvl8pPr marL="2400300" algn="l" defTabSz="342900">
        <a:defRPr sz="1350">
          <a:solidFill>
            <a:schemeClr val="tx1"/>
          </a:solidFill>
          <a:latin typeface="+mn-lt"/>
          <a:ea typeface="+mn-ea"/>
          <a:cs typeface="+mn-cs"/>
        </a:defRPr>
      </a:lvl8pPr>
      <a:lvl9pPr marL="2743200" algn="l" defTabSz="3429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intheloopgam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hyperlink" Target="https://resourceefficientcities.org/wp-content/uploads/2019/10/GI-REC-Pilot-City-Brussels-FINAL.pdf"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07274366" name="Sous-titre 1"/>
          <p:cNvSpPr>
            <a:spLocks noGrp="1"/>
          </p:cNvSpPr>
          <p:nvPr>
            <p:ph type="subTitle" idx="1"/>
          </p:nvPr>
        </p:nvSpPr>
        <p:spPr bwMode="auto"/>
        <p:txBody>
          <a:bodyPr/>
          <a:lstStyle/>
          <a:p>
            <a:pPr>
              <a:defRPr/>
            </a:pPr>
            <a:r>
              <a:rPr lang="fr-FR"/>
              <a:t>1. Définitions</a:t>
            </a:r>
            <a:endParaRPr/>
          </a:p>
        </p:txBody>
      </p:sp>
      <p:sp>
        <p:nvSpPr>
          <p:cNvPr id="1959378513" name="Titre 2"/>
          <p:cNvSpPr>
            <a:spLocks noGrp="1"/>
          </p:cNvSpPr>
          <p:nvPr>
            <p:ph type="ctrTitle"/>
          </p:nvPr>
        </p:nvSpPr>
        <p:spPr bwMode="auto">
          <a:xfrm>
            <a:off x="2708274" y="3443220"/>
            <a:ext cx="6229985" cy="657274"/>
          </a:xfrm>
        </p:spPr>
        <p:txBody>
          <a:bodyPr>
            <a:normAutofit fontScale="90000"/>
          </a:bodyPr>
          <a:lstStyle/>
          <a:p>
            <a:pPr>
              <a:tabLst>
                <a:tab pos="6011863" algn="r"/>
              </a:tabLst>
              <a:defRPr/>
            </a:pPr>
            <a:r>
              <a:rPr lang="fr-FR"/>
              <a:t>Ecologie industrielle et économie circulaire GI-4-S2-EC-EIE	2025-26</a:t>
            </a:r>
            <a:endParaRPr/>
          </a:p>
        </p:txBody>
      </p:sp>
      <p:sp>
        <p:nvSpPr>
          <p:cNvPr id="1390818456" name="Espace réservé du pied de page 3"/>
          <p:cNvSpPr>
            <a:spLocks noGrp="1"/>
          </p:cNvSpPr>
          <p:nvPr>
            <p:ph type="ftr" sz="quarter" idx="11"/>
          </p:nvPr>
        </p:nvSpPr>
        <p:spPr bwMode="auto"/>
        <p:txBody>
          <a:bodyPr/>
          <a:lstStyle/>
          <a:p>
            <a:pPr>
              <a:defRPr/>
            </a:pPr>
            <a:fld id="{3466D8FE-5733-7B45-8963-854D3AC5C96E}" type="slidenum">
              <a:rPr lang="fr-F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48873925" name="Espace réservé du contenu 1"/>
          <p:cNvSpPr>
            <a:spLocks noGrp="1"/>
          </p:cNvSpPr>
          <p:nvPr>
            <p:ph idx="1"/>
          </p:nvPr>
        </p:nvSpPr>
        <p:spPr bwMode="auto">
          <a:xfrm>
            <a:off x="457200" y="1005331"/>
            <a:ext cx="8229600" cy="3915920"/>
          </a:xfrm>
        </p:spPr>
        <p:txBody>
          <a:bodyPr>
            <a:normAutofit/>
          </a:bodyPr>
          <a:lstStyle/>
          <a:p>
            <a:pPr>
              <a:defRPr/>
            </a:pPr>
            <a:r>
              <a:rPr lang="fr-FR"/>
              <a:t>Planification d’opérations de désassemblage avec qualité variable</a:t>
            </a:r>
            <a:endParaRPr/>
          </a:p>
          <a:p>
            <a:pPr>
              <a:defRPr/>
            </a:pPr>
            <a:endParaRPr lang="fr-FR"/>
          </a:p>
          <a:p>
            <a:pPr>
              <a:defRPr/>
            </a:pPr>
            <a:r>
              <a:rPr lang="fr-FR" i="1">
                <a:solidFill>
                  <a:srgbClr val="FF0000"/>
                </a:solidFill>
              </a:rPr>
              <a:t>Rapport et fichier Excel notés</a:t>
            </a:r>
            <a:endParaRPr lang="fr-FR"/>
          </a:p>
        </p:txBody>
      </p:sp>
      <p:sp>
        <p:nvSpPr>
          <p:cNvPr id="1966839956" name="Espace réservé du pied de page 2"/>
          <p:cNvSpPr>
            <a:spLocks noGrp="1"/>
          </p:cNvSpPr>
          <p:nvPr>
            <p:ph type="ftr" sz="quarter" idx="11"/>
          </p:nvPr>
        </p:nvSpPr>
        <p:spPr bwMode="auto"/>
        <p:txBody>
          <a:bodyPr/>
          <a:lstStyle/>
          <a:p>
            <a:pPr>
              <a:defRPr/>
            </a:pPr>
            <a:fld id="{3466D8FE-5733-7B45-8963-854D3AC5C96E}" type="slidenum">
              <a:rPr lang="fr-FR"/>
              <a:t>10</a:t>
            </a:fld>
            <a:endParaRPr lang="fr-FR"/>
          </a:p>
        </p:txBody>
      </p:sp>
      <p:sp>
        <p:nvSpPr>
          <p:cNvPr id="416207489" name="Titre 3"/>
          <p:cNvSpPr>
            <a:spLocks noGrp="1"/>
          </p:cNvSpPr>
          <p:nvPr>
            <p:ph type="title"/>
          </p:nvPr>
        </p:nvSpPr>
        <p:spPr bwMode="auto"/>
        <p:txBody>
          <a:bodyPr/>
          <a:lstStyle/>
          <a:p>
            <a:pPr>
              <a:defRPr/>
            </a:pPr>
            <a:r>
              <a:rPr lang="fr-FR"/>
              <a:t>Séances 12. TP désassemblage (salle PC)</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1435094" name="Espace réservé du contenu 1"/>
          <p:cNvSpPr>
            <a:spLocks noGrp="1"/>
          </p:cNvSpPr>
          <p:nvPr>
            <p:ph idx="1"/>
          </p:nvPr>
        </p:nvSpPr>
        <p:spPr bwMode="auto"/>
        <p:txBody>
          <a:bodyPr>
            <a:normAutofit/>
          </a:bodyPr>
          <a:lstStyle/>
          <a:p>
            <a:pPr marL="217793" marR="0" indent="-217793" algn="l" defTabSz="342900" rtl="0">
              <a:lnSpc>
                <a:spcPct val="100000"/>
              </a:lnSpc>
              <a:spcBef>
                <a:spcPts val="0"/>
              </a:spcBef>
              <a:spcAft>
                <a:spcPts val="0"/>
              </a:spcAft>
              <a:buFont typeface="+mj-lt"/>
              <a:buAutoNum type="arabicPeriod" startAt="13"/>
              <a:defRPr/>
            </a:pPr>
            <a:r>
              <a:rPr lang="fr-FR" dirty="0"/>
              <a:t>1 séance sur l’économie circulaire dans l’industrie du pneumatique</a:t>
            </a:r>
          </a:p>
          <a:p>
            <a:pPr marL="217793" indent="-217793">
              <a:buFont typeface="+mj-lt"/>
              <a:buAutoNum type="arabicPeriod" startAt="13"/>
              <a:defRPr/>
            </a:pPr>
            <a:r>
              <a:rPr lang="fr-FR" dirty="0"/>
              <a:t>1 séance sur les déchets du bâtiment</a:t>
            </a:r>
            <a:endParaRPr dirty="0"/>
          </a:p>
        </p:txBody>
      </p:sp>
      <p:sp>
        <p:nvSpPr>
          <p:cNvPr id="571123403" name="Espace réservé du pied de page 2"/>
          <p:cNvSpPr>
            <a:spLocks noGrp="1"/>
          </p:cNvSpPr>
          <p:nvPr>
            <p:ph type="ftr" sz="quarter" idx="11"/>
          </p:nvPr>
        </p:nvSpPr>
        <p:spPr bwMode="auto"/>
        <p:txBody>
          <a:bodyPr/>
          <a:lstStyle/>
          <a:p>
            <a:pPr>
              <a:defRPr/>
            </a:pPr>
            <a:fld id="{6528B968-55C0-8A10-BCEF-B4EBC37E5635}" type="slidenum">
              <a:rPr lang="fr-FR"/>
              <a:t>11</a:t>
            </a:fld>
            <a:endParaRPr lang="fr-FR"/>
          </a:p>
        </p:txBody>
      </p:sp>
      <p:sp>
        <p:nvSpPr>
          <p:cNvPr id="1366952495" name="Titre 3"/>
          <p:cNvSpPr>
            <a:spLocks noGrp="1"/>
          </p:cNvSpPr>
          <p:nvPr>
            <p:ph type="title"/>
          </p:nvPr>
        </p:nvSpPr>
        <p:spPr bwMode="auto"/>
        <p:txBody>
          <a:bodyPr/>
          <a:lstStyle/>
          <a:p>
            <a:pPr>
              <a:defRPr/>
            </a:pPr>
            <a:r>
              <a:rPr lang="fr-FR"/>
              <a:t>Séances 13 &amp; 14. Déchets</a:t>
            </a:r>
            <a:r>
              <a:rPr lang="en-US"/>
              <a:t> (salle de cours)</a:t>
            </a:r>
            <a:endParaRPr lang="fr-FR"/>
          </a:p>
        </p:txBody>
      </p:sp>
      <p:sp>
        <p:nvSpPr>
          <p:cNvPr id="1048032700" name="Right Brace 5"/>
          <p:cNvSpPr/>
          <p:nvPr/>
        </p:nvSpPr>
        <p:spPr bwMode="auto">
          <a:xfrm>
            <a:off x="6326219" y="1311409"/>
            <a:ext cx="215898" cy="234650"/>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238800215" name="TextBox 7"/>
          <p:cNvSpPr txBox="1"/>
          <p:nvPr/>
        </p:nvSpPr>
        <p:spPr bwMode="auto">
          <a:xfrm>
            <a:off x="6493444" y="1290234"/>
            <a:ext cx="567783" cy="276998"/>
          </a:xfrm>
          <a:prstGeom prst="rect">
            <a:avLst/>
          </a:prstGeom>
          <a:noFill/>
        </p:spPr>
        <p:txBody>
          <a:bodyPr wrap="none" rtlCol="0">
            <a:spAutoFit/>
          </a:bodyPr>
          <a:lstStyle/>
          <a:p>
            <a:pPr>
              <a:defRPr/>
            </a:pPr>
            <a:r>
              <a:rPr lang="fr-FR" sz="1200" dirty="0">
                <a:latin typeface="Arial"/>
                <a:cs typeface="Arial"/>
              </a:rPr>
              <a:t>Fiona</a:t>
            </a:r>
            <a:endParaRPr dirty="0"/>
          </a:p>
        </p:txBody>
      </p:sp>
      <p:sp>
        <p:nvSpPr>
          <p:cNvPr id="1274151415" name="Right Brace 5"/>
          <p:cNvSpPr/>
          <p:nvPr/>
        </p:nvSpPr>
        <p:spPr bwMode="auto">
          <a:xfrm>
            <a:off x="6326219" y="1062152"/>
            <a:ext cx="215898" cy="234650"/>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362038925" name="TextBox 7"/>
          <p:cNvSpPr txBox="1"/>
          <p:nvPr/>
        </p:nvSpPr>
        <p:spPr bwMode="auto">
          <a:xfrm>
            <a:off x="6493444" y="1040977"/>
            <a:ext cx="488320" cy="274678"/>
          </a:xfrm>
          <a:prstGeom prst="rect">
            <a:avLst/>
          </a:prstGeom>
          <a:noFill/>
        </p:spPr>
        <p:txBody>
          <a:bodyPr wrap="none" rtlCol="0">
            <a:spAutoFit/>
          </a:bodyPr>
          <a:lstStyle/>
          <a:p>
            <a:pPr>
              <a:defRPr/>
            </a:pPr>
            <a:r>
              <a:rPr lang="fr-FR" sz="1200">
                <a:latin typeface="Arial"/>
                <a:cs typeface="Arial"/>
              </a:rPr>
              <a:t>Cyril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44108543" name="Espace réservé du contenu 1"/>
          <p:cNvSpPr>
            <a:spLocks noGrp="1"/>
          </p:cNvSpPr>
          <p:nvPr>
            <p:ph idx="1"/>
          </p:nvPr>
        </p:nvSpPr>
        <p:spPr bwMode="auto"/>
        <p:txBody>
          <a:bodyPr/>
          <a:lstStyle/>
          <a:p>
            <a:pPr>
              <a:buFont typeface="+mj-lt"/>
              <a:buAutoNum type="arabicPeriod"/>
              <a:defRPr/>
            </a:pPr>
            <a:r>
              <a:rPr lang="fr-FR"/>
              <a:t>Vue globale des 14 séances</a:t>
            </a:r>
            <a:endParaRPr/>
          </a:p>
          <a:p>
            <a:pPr>
              <a:buFont typeface="+mj-lt"/>
              <a:buAutoNum type="arabicPeriod"/>
              <a:defRPr/>
            </a:pPr>
            <a:endParaRPr lang="fr-FR" i="1">
              <a:solidFill>
                <a:srgbClr val="FF0000"/>
              </a:solidFill>
            </a:endParaRPr>
          </a:p>
          <a:p>
            <a:pPr>
              <a:buFont typeface="+mj-lt"/>
              <a:buAutoNum type="arabicPeriod"/>
              <a:defRPr/>
            </a:pPr>
            <a:r>
              <a:rPr lang="fr-FR" i="1">
                <a:solidFill>
                  <a:srgbClr val="FF0000"/>
                </a:solidFill>
              </a:rPr>
              <a:t>Contexte</a:t>
            </a:r>
            <a:endParaRPr/>
          </a:p>
          <a:p>
            <a:pPr>
              <a:buFont typeface="+mj-lt"/>
              <a:buAutoNum type="arabicPeriod"/>
              <a:defRPr/>
            </a:pPr>
            <a:endParaRPr lang="fr-FR"/>
          </a:p>
          <a:p>
            <a:pPr>
              <a:buFont typeface="+mj-lt"/>
              <a:buAutoNum type="arabicPeriod"/>
              <a:defRPr/>
            </a:pPr>
            <a:r>
              <a:rPr lang="fr-FR"/>
              <a:t>Définitions</a:t>
            </a:r>
            <a:endParaRPr/>
          </a:p>
          <a:p>
            <a:pPr>
              <a:buFont typeface="+mj-lt"/>
              <a:buAutoNum type="arabicPeriod"/>
              <a:defRPr/>
            </a:pPr>
            <a:endParaRPr lang="fr-FR"/>
          </a:p>
          <a:p>
            <a:pPr>
              <a:buFont typeface="+mj-lt"/>
              <a:buAutoNum type="arabicPeriod"/>
              <a:defRPr/>
            </a:pPr>
            <a:r>
              <a:rPr lang="fr-FR"/>
              <a:t>Exercices</a:t>
            </a:r>
            <a:endParaRPr/>
          </a:p>
          <a:p>
            <a:pPr>
              <a:buFont typeface="+mj-lt"/>
              <a:buAutoNum type="arabicPeriod"/>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p:txBody>
      </p:sp>
      <p:sp>
        <p:nvSpPr>
          <p:cNvPr id="467311125" name="Espace réservé du pied de page 2"/>
          <p:cNvSpPr>
            <a:spLocks noGrp="1"/>
          </p:cNvSpPr>
          <p:nvPr>
            <p:ph type="ftr" sz="quarter" idx="11"/>
          </p:nvPr>
        </p:nvSpPr>
        <p:spPr bwMode="auto"/>
        <p:txBody>
          <a:bodyPr/>
          <a:lstStyle/>
          <a:p>
            <a:pPr>
              <a:defRPr/>
            </a:pPr>
            <a:fld id="{3466D8FE-5733-7B45-8963-854D3AC5C96E}" type="slidenum">
              <a:rPr lang="fr-FR"/>
              <a:t>12</a:t>
            </a:fld>
            <a:endParaRPr lang="fr-FR"/>
          </a:p>
        </p:txBody>
      </p:sp>
      <p:sp>
        <p:nvSpPr>
          <p:cNvPr id="888990274" name="Titre 3"/>
          <p:cNvSpPr>
            <a:spLocks noGrp="1"/>
          </p:cNvSpPr>
          <p:nvPr>
            <p:ph type="title"/>
          </p:nvPr>
        </p:nvSpPr>
        <p:spPr bwMode="auto"/>
        <p:txBody>
          <a:bodyPr/>
          <a:lstStyle/>
          <a:p>
            <a:pPr>
              <a:defRPr/>
            </a:pPr>
            <a:r>
              <a:rPr lang="fr-FR"/>
              <a:t>Aujourd’hui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0909752" name="Espace réservé du contenu 1"/>
          <p:cNvSpPr>
            <a:spLocks noGrp="1"/>
          </p:cNvSpPr>
          <p:nvPr>
            <p:ph idx="1"/>
          </p:nvPr>
        </p:nvSpPr>
        <p:spPr bwMode="auto">
          <a:xfrm>
            <a:off x="457200" y="1005331"/>
            <a:ext cx="8686800" cy="3955290"/>
          </a:xfrm>
        </p:spPr>
        <p:txBody>
          <a:bodyPr>
            <a:normAutofit lnSpcReduction="10000"/>
          </a:bodyPr>
          <a:lstStyle/>
          <a:p>
            <a:pPr marL="0" indent="0">
              <a:buNone/>
              <a:defRPr/>
            </a:pPr>
            <a:r>
              <a:rPr lang="fr-FR"/>
              <a:t>Quelques propositions de solutions à la crise environnementale :</a:t>
            </a:r>
            <a:endParaRPr/>
          </a:p>
          <a:p>
            <a:pPr>
              <a:defRPr/>
            </a:pPr>
            <a:r>
              <a:rPr lang="fr-FR"/>
              <a:t>Documents :</a:t>
            </a:r>
            <a:endParaRPr/>
          </a:p>
          <a:p>
            <a:pPr lvl="1">
              <a:tabLst>
                <a:tab pos="8429625" algn="r"/>
              </a:tabLst>
              <a:defRPr/>
            </a:pPr>
            <a:r>
              <a:rPr lang="fr-FR"/>
              <a:t>Working group 3 du GIEC	[GIEC, </a:t>
            </a:r>
            <a:r>
              <a:rPr lang="en-US"/>
              <a:t>Sixth Assessment Report, “Climate Change 2022: Mitigation of Climate Change”, 	www.ipcc.ch/report/sixth-assessment-report-working-group-3]</a:t>
            </a:r>
            <a:endParaRPr lang="fr-FR"/>
          </a:p>
          <a:p>
            <a:pPr lvl="1">
              <a:tabLst>
                <a:tab pos="8429625" algn="r"/>
              </a:tabLst>
              <a:defRPr/>
            </a:pPr>
            <a:r>
              <a:rPr lang="fr-FR"/>
              <a:t>Plan de Transformation de l’Economie Française	[Shift Project, 2022, https://theshiftproject.org/article/ptef-livre-et-site-web]</a:t>
            </a:r>
            <a:endParaRPr/>
          </a:p>
          <a:p>
            <a:pPr lvl="1">
              <a:tabLst>
                <a:tab pos="8429625" algn="r"/>
              </a:tabLst>
              <a:defRPr/>
            </a:pPr>
            <a:r>
              <a:rPr lang="fr-FR"/>
              <a:t>Futurs énergétiques 2050 : Scénarios de production électrique pour atteindre la neutralité carbone en 2050	[RTE, 2021,	www.rte-france.com/analyses-tendances-et-prospectives/bilan-previsionnel-2050-futurs-energetiques]</a:t>
            </a:r>
            <a:endParaRPr lang="en-US"/>
          </a:p>
          <a:p>
            <a:pPr lvl="1">
              <a:tabLst>
                <a:tab pos="8429625" algn="r"/>
              </a:tabLst>
              <a:defRPr/>
            </a:pPr>
            <a:r>
              <a:rPr lang="fr-FR"/>
              <a:t>NegaWatt	[https://negawatt.org/Scenario-negaWatt-2022]</a:t>
            </a:r>
            <a:endParaRPr/>
          </a:p>
          <a:p>
            <a:pPr>
              <a:defRPr/>
            </a:pPr>
            <a:r>
              <a:rPr lang="fr-FR"/>
              <a:t>Approches :</a:t>
            </a:r>
            <a:endParaRPr/>
          </a:p>
          <a:p>
            <a:pPr lvl="1">
              <a:defRPr/>
            </a:pPr>
            <a:r>
              <a:rPr lang="fr-FR"/>
              <a:t>Changements individuels (comportements) et/ou collectifs (lois et entreprises)</a:t>
            </a:r>
            <a:endParaRPr/>
          </a:p>
          <a:p>
            <a:pPr lvl="1">
              <a:defRPr/>
            </a:pPr>
            <a:r>
              <a:rPr lang="fr-FR"/>
              <a:t>Sobriété/décroissance</a:t>
            </a:r>
            <a:endParaRPr/>
          </a:p>
          <a:p>
            <a:pPr lvl="1">
              <a:defRPr/>
            </a:pPr>
            <a:r>
              <a:rPr lang="fr-FR"/>
              <a:t>Techno-solutionnisme :</a:t>
            </a:r>
            <a:endParaRPr/>
          </a:p>
          <a:p>
            <a:pPr lvl="2">
              <a:tabLst>
                <a:tab pos="1616075" algn="l"/>
              </a:tabLst>
              <a:defRPr/>
            </a:pPr>
            <a:r>
              <a:rPr lang="fr-FR"/>
              <a:t>Existant :	-</a:t>
            </a:r>
            <a:r>
              <a:rPr lang="fr-FR" i="1">
                <a:solidFill>
                  <a:srgbClr val="FF0000"/>
                </a:solidFill>
              </a:rPr>
              <a:t> économie circulaire</a:t>
            </a:r>
            <a:r>
              <a:rPr lang="fr-FR"/>
              <a:t> (dont éco-conception et Ecologie Industrielle et Territoriale)</a:t>
            </a:r>
            <a:endParaRPr/>
          </a:p>
          <a:p>
            <a:pPr marL="685800" lvl="2" indent="0">
              <a:buNone/>
              <a:tabLst>
                <a:tab pos="1616075" algn="l"/>
              </a:tabLst>
              <a:defRPr/>
            </a:pPr>
            <a:r>
              <a:rPr lang="fr-FR"/>
              <a:t>	- produits bio-sourcés</a:t>
            </a:r>
            <a:endParaRPr/>
          </a:p>
          <a:p>
            <a:pPr marL="685800" lvl="2" indent="0">
              <a:buNone/>
              <a:tabLst>
                <a:tab pos="1616075" algn="l"/>
              </a:tabLst>
              <a:defRPr/>
            </a:pPr>
            <a:r>
              <a:rPr lang="fr-FR"/>
              <a:t>	- planter des arbres</a:t>
            </a:r>
            <a:endParaRPr/>
          </a:p>
          <a:p>
            <a:pPr marL="685800" lvl="2" indent="0">
              <a:buNone/>
              <a:tabLst>
                <a:tab pos="1616075" algn="l"/>
              </a:tabLst>
              <a:defRPr/>
            </a:pPr>
            <a:r>
              <a:rPr lang="fr-FR"/>
              <a:t>	- …</a:t>
            </a:r>
            <a:endParaRPr/>
          </a:p>
          <a:p>
            <a:pPr lvl="2">
              <a:tabLst>
                <a:tab pos="1616075" algn="l"/>
              </a:tabLst>
              <a:defRPr/>
            </a:pPr>
            <a:r>
              <a:rPr lang="fr-FR"/>
              <a:t>Espéré :	- captage de CO</a:t>
            </a:r>
            <a:r>
              <a:rPr lang="fr-FR" baseline="-25000"/>
              <a:t>2</a:t>
            </a:r>
            <a:endParaRPr/>
          </a:p>
          <a:p>
            <a:pPr marL="685800" lvl="2" indent="0">
              <a:buNone/>
              <a:tabLst>
                <a:tab pos="1616075" algn="l"/>
              </a:tabLst>
              <a:defRPr/>
            </a:pPr>
            <a:r>
              <a:rPr lang="fr-FR"/>
              <a:t>	- fusion nucléaire</a:t>
            </a:r>
            <a:endParaRPr/>
          </a:p>
          <a:p>
            <a:pPr marL="685800" lvl="2" indent="0">
              <a:buNone/>
              <a:tabLst>
                <a:tab pos="1616075" algn="l"/>
              </a:tabLst>
              <a:defRPr/>
            </a:pPr>
            <a:r>
              <a:rPr lang="fr-FR"/>
              <a:t>	- …</a:t>
            </a:r>
            <a:endParaRPr/>
          </a:p>
          <a:p>
            <a:pPr marL="342900" lvl="1" indent="0">
              <a:buNone/>
              <a:defRPr/>
            </a:pPr>
            <a:r>
              <a:rPr lang="fr-FR"/>
              <a:t>=&gt; </a:t>
            </a:r>
            <a:r>
              <a:rPr lang="fr-FR" i="1">
                <a:solidFill>
                  <a:srgbClr val="FF0000"/>
                </a:solidFill>
              </a:rPr>
              <a:t>Quand des solutions techniques existent, que les ingénieurs soient prêts </a:t>
            </a:r>
            <a:r>
              <a:rPr lang="fr-FR"/>
              <a:t>quand les Etats et entreprises cherchent ces solutions (cf. pénurie de gens formés en ACV vs. forte croissance de la demande d’ACV)</a:t>
            </a:r>
            <a:endParaRPr/>
          </a:p>
        </p:txBody>
      </p:sp>
      <p:sp>
        <p:nvSpPr>
          <p:cNvPr id="666717451" name="Espace réservé du pied de page 2"/>
          <p:cNvSpPr>
            <a:spLocks noGrp="1"/>
          </p:cNvSpPr>
          <p:nvPr>
            <p:ph type="ftr" sz="quarter" idx="11"/>
          </p:nvPr>
        </p:nvSpPr>
        <p:spPr bwMode="auto"/>
        <p:txBody>
          <a:bodyPr/>
          <a:lstStyle/>
          <a:p>
            <a:pPr>
              <a:defRPr/>
            </a:pPr>
            <a:fld id="{3466D8FE-5733-7B45-8963-854D3AC5C96E}" type="slidenum">
              <a:rPr lang="fr-FR"/>
              <a:t>13</a:t>
            </a:fld>
            <a:endParaRPr lang="fr-FR"/>
          </a:p>
        </p:txBody>
      </p:sp>
      <p:sp>
        <p:nvSpPr>
          <p:cNvPr id="743884115" name="Titre 3"/>
          <p:cNvSpPr>
            <a:spLocks noGrp="1"/>
          </p:cNvSpPr>
          <p:nvPr>
            <p:ph type="title"/>
          </p:nvPr>
        </p:nvSpPr>
        <p:spPr bwMode="auto"/>
        <p:txBody>
          <a:bodyPr/>
          <a:lstStyle/>
          <a:p>
            <a:pPr>
              <a:defRPr/>
            </a:pPr>
            <a:r>
              <a:rPr lang="fr-FR"/>
              <a:t>« Demain ne sera pas comme hier. Il est moins à découvrir qu’à inventer » [Gaston Berger]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61075476" name="Espace réservé du contenu 1"/>
          <p:cNvSpPr>
            <a:spLocks noGrp="1"/>
          </p:cNvSpPr>
          <p:nvPr>
            <p:ph idx="1"/>
          </p:nvPr>
        </p:nvSpPr>
        <p:spPr bwMode="auto">
          <a:xfrm>
            <a:off x="457200" y="1005331"/>
            <a:ext cx="8633460" cy="3589291"/>
          </a:xfrm>
        </p:spPr>
        <p:txBody>
          <a:bodyPr>
            <a:normAutofit/>
          </a:bodyPr>
          <a:lstStyle/>
          <a:p>
            <a:pPr marL="0" indent="0">
              <a:buNone/>
              <a:defRPr/>
            </a:pPr>
            <a:r>
              <a:rPr lang="fr-FR"/>
              <a:t>De QCD à SQCDE :</a:t>
            </a:r>
            <a:endParaRPr/>
          </a:p>
          <a:p>
            <a:pPr>
              <a:tabLst>
                <a:tab pos="4845050" algn="l"/>
              </a:tabLst>
              <a:defRPr/>
            </a:pPr>
            <a:r>
              <a:rPr lang="fr-FR"/>
              <a:t>Les ingénieurs ont déjà l’habitude d’optimiser sous contraintes : Indicateurs QCD (Il n’y a pas que le prix C qui compte)</a:t>
            </a:r>
            <a:endParaRPr/>
          </a:p>
          <a:p>
            <a:pPr>
              <a:tabLst>
                <a:tab pos="4845050" algn="l"/>
              </a:tabLst>
              <a:defRPr/>
            </a:pPr>
            <a:r>
              <a:rPr lang="fr-FR"/>
              <a:t>Le DDRS peut être vu comme un </a:t>
            </a:r>
            <a:r>
              <a:rPr lang="fr-FR" i="1">
                <a:solidFill>
                  <a:srgbClr val="FF0000"/>
                </a:solidFill>
              </a:rPr>
              <a:t>simple ajout de critères</a:t>
            </a:r>
            <a:r>
              <a:rPr lang="fr-FR"/>
              <a:t> : SQCDE où</a:t>
            </a:r>
            <a:endParaRPr/>
          </a:p>
          <a:p>
            <a:pPr lvl="1">
              <a:tabLst>
                <a:tab pos="4845050" algn="l"/>
              </a:tabLst>
              <a:defRPr/>
            </a:pPr>
            <a:r>
              <a:rPr lang="fr-FR" i="1">
                <a:solidFill>
                  <a:srgbClr val="FF0000"/>
                </a:solidFill>
              </a:rPr>
              <a:t>E=environnement</a:t>
            </a:r>
            <a:r>
              <a:rPr lang="fr-FR"/>
              <a:t>, par ex. les indicateurs d’une ACV (eutrophisation des eux, éco-toxicité, radiations ionisantes…</a:t>
            </a:r>
            <a:br>
              <a:rPr lang="fr-FR"/>
            </a:br>
            <a:r>
              <a:rPr lang="fr-FR"/>
              <a:t>et bien sûr CO</a:t>
            </a:r>
            <a:r>
              <a:rPr lang="fr-FR" baseline="-25000"/>
              <a:t>2</a:t>
            </a:r>
            <a:r>
              <a:rPr lang="fr-FR"/>
              <a:t>)</a:t>
            </a:r>
            <a:endParaRPr/>
          </a:p>
          <a:p>
            <a:pPr lvl="1">
              <a:tabLst>
                <a:tab pos="4845050" algn="l"/>
              </a:tabLst>
              <a:defRPr/>
            </a:pPr>
            <a:r>
              <a:rPr lang="fr-FR"/>
              <a:t>S signifie souvent sécurité, mais on peut élargir à social et sociétal</a:t>
            </a:r>
            <a:endParaRPr/>
          </a:p>
          <a:p>
            <a:pPr>
              <a:tabLst>
                <a:tab pos="4845050" algn="l"/>
              </a:tabLst>
              <a:defRPr/>
            </a:pPr>
            <a:r>
              <a:rPr lang="fr-FR" i="1">
                <a:solidFill>
                  <a:srgbClr val="FF0000"/>
                </a:solidFill>
              </a:rPr>
              <a:t>Bonne nouvelle</a:t>
            </a:r>
            <a:r>
              <a:rPr lang="fr-FR"/>
              <a:t>, on a des méthodes pour prendre des décisions avec beaucoup de critères :</a:t>
            </a:r>
            <a:endParaRPr/>
          </a:p>
          <a:p>
            <a:pPr lvl="1">
              <a:tabLst>
                <a:tab pos="989013" algn="l"/>
                <a:tab pos="1790700" algn="l"/>
                <a:tab pos="3770313" algn="l"/>
              </a:tabLst>
              <a:defRPr/>
            </a:pPr>
            <a:r>
              <a:rPr lang="fr-FR"/>
              <a:t>Peu	compliqué	de passer de 1 à 2 critères :   Front de Pareto (</a:t>
            </a:r>
            <a:r>
              <a:rPr lang="fr-FR" i="1">
                <a:solidFill>
                  <a:srgbClr val="FF0000"/>
                </a:solidFill>
              </a:rPr>
              <a:t>cf. séance 12</a:t>
            </a:r>
            <a:r>
              <a:rPr lang="fr-FR"/>
              <a:t>)</a:t>
            </a:r>
            <a:endParaRPr/>
          </a:p>
          <a:p>
            <a:pPr lvl="1">
              <a:tabLst>
                <a:tab pos="989013" algn="l"/>
                <a:tab pos="1790700" algn="l"/>
                <a:tab pos="3770313" algn="l"/>
              </a:tabLst>
              <a:defRPr/>
            </a:pPr>
            <a:r>
              <a:rPr lang="fr-FR"/>
              <a:t>Peu	compliqué	de passer de 2 à 3 critères :   Front de Pareto de QCD en 3D projeté sur votre feuille 2D</a:t>
            </a:r>
            <a:endParaRPr/>
          </a:p>
          <a:p>
            <a:pPr lvl="1">
              <a:tabLst>
                <a:tab pos="989013" algn="l"/>
                <a:tab pos="1790700" algn="l"/>
                <a:tab pos="3770313" algn="l"/>
              </a:tabLst>
              <a:defRPr/>
            </a:pPr>
            <a:r>
              <a:rPr lang="fr-FR"/>
              <a:t>Très	compliqué	de passer de 3 à 4 critères :   Optimisation multi-objectif (NSGA-II, </a:t>
            </a:r>
            <a:r>
              <a:rPr lang="el-GR"/>
              <a:t>ε</a:t>
            </a:r>
            <a:r>
              <a:rPr lang="fr-FR"/>
              <a:t>-constraint…) et</a:t>
            </a:r>
            <a:endParaRPr/>
          </a:p>
          <a:p>
            <a:pPr marL="385762" lvl="1" indent="0">
              <a:buNone/>
              <a:tabLst>
                <a:tab pos="989013" algn="l"/>
                <a:tab pos="1790700" algn="l"/>
                <a:tab pos="3770313" algn="l"/>
              </a:tabLst>
              <a:defRPr/>
            </a:pPr>
            <a:r>
              <a:rPr lang="fr-FR"/>
              <a:t>			 méthodes multi-critères (AHP, ELECTRE I,II&amp;III, PROMETHEE…)</a:t>
            </a:r>
            <a:endParaRPr/>
          </a:p>
          <a:p>
            <a:pPr lvl="1">
              <a:tabLst>
                <a:tab pos="989013" algn="l"/>
                <a:tab pos="1790700" algn="l"/>
                <a:tab pos="3770313" algn="l"/>
              </a:tabLst>
              <a:defRPr/>
            </a:pPr>
            <a:r>
              <a:rPr lang="fr-FR"/>
              <a:t>…	…		 … (</a:t>
            </a:r>
            <a:r>
              <a:rPr lang="fr-FR" i="1">
                <a:solidFill>
                  <a:srgbClr val="FF0000"/>
                </a:solidFill>
              </a:rPr>
              <a:t>cf. 5GI</a:t>
            </a:r>
            <a:r>
              <a:rPr lang="fr-FR"/>
              <a:t>)</a:t>
            </a:r>
            <a:endParaRPr/>
          </a:p>
          <a:p>
            <a:pPr lvl="1">
              <a:tabLst>
                <a:tab pos="989013" algn="l"/>
                <a:tab pos="1790700" algn="l"/>
                <a:tab pos="3770313" algn="l"/>
              </a:tabLst>
              <a:defRPr/>
            </a:pPr>
            <a:r>
              <a:rPr lang="fr-FR"/>
              <a:t>Très	facile	de passer de 4 à 55 critères : Mêmes optimisation multi-objectif et méthodes multi-critères</a:t>
            </a:r>
            <a:endParaRPr lang="en-US"/>
          </a:p>
        </p:txBody>
      </p:sp>
      <p:sp>
        <p:nvSpPr>
          <p:cNvPr id="943029745" name="Espace réservé du pied de page 2"/>
          <p:cNvSpPr>
            <a:spLocks noGrp="1"/>
          </p:cNvSpPr>
          <p:nvPr>
            <p:ph type="ftr" sz="quarter" idx="11"/>
          </p:nvPr>
        </p:nvSpPr>
        <p:spPr bwMode="auto"/>
        <p:txBody>
          <a:bodyPr/>
          <a:lstStyle/>
          <a:p>
            <a:pPr>
              <a:defRPr/>
            </a:pPr>
            <a:fld id="{3466D8FE-5733-7B45-8963-854D3AC5C96E}" type="slidenum">
              <a:rPr lang="fr-FR"/>
              <a:t>14</a:t>
            </a:fld>
            <a:endParaRPr lang="fr-FR"/>
          </a:p>
        </p:txBody>
      </p:sp>
      <p:sp>
        <p:nvSpPr>
          <p:cNvPr id="830134794" name="Titre 3"/>
          <p:cNvSpPr>
            <a:spLocks noGrp="1"/>
          </p:cNvSpPr>
          <p:nvPr>
            <p:ph type="title"/>
          </p:nvPr>
        </p:nvSpPr>
        <p:spPr bwMode="auto"/>
        <p:txBody>
          <a:bodyPr/>
          <a:lstStyle/>
          <a:p>
            <a:pPr>
              <a:defRPr/>
            </a:pPr>
            <a:r>
              <a:rPr lang="fr-FR"/>
              <a:t>L’optimisation sous contraintes a toujours été le travail des ingénieurs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68385086" name="Espace réservé du contenu 1"/>
          <p:cNvSpPr>
            <a:spLocks noGrp="1"/>
          </p:cNvSpPr>
          <p:nvPr>
            <p:ph idx="1"/>
          </p:nvPr>
        </p:nvSpPr>
        <p:spPr bwMode="auto">
          <a:xfrm>
            <a:off x="447186" y="630238"/>
            <a:ext cx="3957851" cy="3964385"/>
          </a:xfrm>
        </p:spPr>
        <p:txBody>
          <a:bodyPr>
            <a:normAutofit fontScale="77500" lnSpcReduction="20000"/>
          </a:bodyPr>
          <a:lstStyle/>
          <a:p>
            <a:pPr>
              <a:buFont typeface="+mj-lt"/>
              <a:buAutoNum type="arabicPeriod"/>
              <a:defRPr/>
            </a:pPr>
            <a:r>
              <a:rPr lang="en-US" b="1"/>
              <a:t>Inherent Rather Than Circumstantial</a:t>
            </a:r>
            <a:br>
              <a:rPr lang="en-US"/>
            </a:br>
            <a:r>
              <a:rPr lang="en-US"/>
              <a:t>Designers need to strive to ensure that all materials and energy inputs and outputs are as inherently nonhazardous as possible.</a:t>
            </a:r>
            <a:endParaRPr/>
          </a:p>
          <a:p>
            <a:pPr>
              <a:buFont typeface="+mj-lt"/>
              <a:buAutoNum type="arabicPeriod"/>
              <a:defRPr/>
            </a:pPr>
            <a:r>
              <a:rPr lang="en-US" b="1"/>
              <a:t>Prevention Instead of Treatment</a:t>
            </a:r>
            <a:br>
              <a:rPr lang="en-US"/>
            </a:br>
            <a:r>
              <a:rPr lang="en-US"/>
              <a:t>It is better to prevent waste than to treat or clean up waste after it is formed.</a:t>
            </a:r>
            <a:endParaRPr/>
          </a:p>
          <a:p>
            <a:pPr>
              <a:buFont typeface="+mj-lt"/>
              <a:buAutoNum type="arabicPeriod"/>
              <a:defRPr/>
            </a:pPr>
            <a:r>
              <a:rPr lang="en-US" b="1"/>
              <a:t>Design for Separation</a:t>
            </a:r>
            <a:br>
              <a:rPr lang="en-US"/>
            </a:br>
            <a:r>
              <a:rPr lang="en-US"/>
              <a:t>Separation and purification operations should be designed to minimize energy consumption and materials use.</a:t>
            </a:r>
            <a:endParaRPr/>
          </a:p>
          <a:p>
            <a:pPr>
              <a:buFont typeface="+mj-lt"/>
              <a:buAutoNum type="arabicPeriod"/>
              <a:defRPr/>
            </a:pPr>
            <a:r>
              <a:rPr lang="en-US" b="1"/>
              <a:t>Maximize Efficiency</a:t>
            </a:r>
            <a:br>
              <a:rPr lang="en-US"/>
            </a:br>
            <a:r>
              <a:rPr lang="en-US"/>
              <a:t>Products, processes, and systems should be designed to maximize mass, energy, space, and time efficiency.</a:t>
            </a:r>
            <a:endParaRPr/>
          </a:p>
          <a:p>
            <a:pPr>
              <a:buFont typeface="+mj-lt"/>
              <a:buAutoNum type="arabicPeriod"/>
              <a:defRPr/>
            </a:pPr>
            <a:r>
              <a:rPr lang="en-US" b="1"/>
              <a:t>Output-Pulled Versus Input-Pushed</a:t>
            </a:r>
            <a:br>
              <a:rPr lang="en-US"/>
            </a:br>
            <a:r>
              <a:rPr lang="en-US"/>
              <a:t>Products, processes, and systems should be “output pulled” rather than “input pushed” through the use of energy and materials.</a:t>
            </a:r>
            <a:endParaRPr/>
          </a:p>
          <a:p>
            <a:pPr>
              <a:buFont typeface="+mj-lt"/>
              <a:buAutoNum type="arabicPeriod"/>
              <a:defRPr/>
            </a:pPr>
            <a:r>
              <a:rPr lang="en-US" b="1"/>
              <a:t>Conserve Complexity</a:t>
            </a:r>
            <a:br>
              <a:rPr lang="en-US"/>
            </a:br>
            <a:r>
              <a:rPr lang="en-US"/>
              <a:t>Embedded entropy and complexity must be viewed as an investment when making design choices on recycle, reuse, or beneficial disposition.</a:t>
            </a:r>
            <a:endParaRPr/>
          </a:p>
          <a:p>
            <a:pPr>
              <a:buFont typeface="+mj-lt"/>
              <a:buAutoNum type="arabicPeriod"/>
              <a:defRPr/>
            </a:pPr>
            <a:r>
              <a:rPr lang="en-US" b="1"/>
              <a:t>Durability Rather Than Immortality</a:t>
            </a:r>
            <a:br>
              <a:rPr lang="en-US"/>
            </a:br>
            <a:r>
              <a:rPr lang="en-US"/>
              <a:t>Targeted durability, not immortality, should be a design goal.</a:t>
            </a:r>
            <a:endParaRPr/>
          </a:p>
          <a:p>
            <a:pPr>
              <a:buFont typeface="+mj-lt"/>
              <a:buAutoNum type="arabicPeriod"/>
              <a:defRPr/>
            </a:pPr>
            <a:r>
              <a:rPr lang="en-US" b="1"/>
              <a:t>Meet Need, Minimize Excess</a:t>
            </a:r>
            <a:br>
              <a:rPr lang="en-US"/>
            </a:br>
            <a:r>
              <a:rPr lang="en-US"/>
              <a:t>Design for unnecessary capacity or capability (e.g., “one size fits all”) solutions should be considered a design flaw.</a:t>
            </a:r>
            <a:endParaRPr/>
          </a:p>
          <a:p>
            <a:pPr>
              <a:buFont typeface="+mj-lt"/>
              <a:buAutoNum type="arabicPeriod"/>
              <a:defRPr/>
            </a:pPr>
            <a:r>
              <a:rPr lang="en-US" b="1"/>
              <a:t>Minimize Material Diversity</a:t>
            </a:r>
            <a:br>
              <a:rPr lang="en-US"/>
            </a:br>
            <a:r>
              <a:rPr lang="en-US"/>
              <a:t>Material diversity in multicomponent products should be minimized to promote disassembly and value retention.</a:t>
            </a:r>
            <a:endParaRPr/>
          </a:p>
          <a:p>
            <a:pPr>
              <a:buFont typeface="+mj-lt"/>
              <a:buAutoNum type="arabicPeriod"/>
              <a:defRPr/>
            </a:pPr>
            <a:r>
              <a:rPr lang="en-US" b="1"/>
              <a:t>Integrate Material and Energy Flows</a:t>
            </a:r>
            <a:br>
              <a:rPr lang="en-US"/>
            </a:br>
            <a:r>
              <a:rPr lang="en-US"/>
              <a:t>Design of products, processes, and systems must include integration and interconnectivity with available energy and materials flows.</a:t>
            </a:r>
            <a:endParaRPr/>
          </a:p>
          <a:p>
            <a:pPr>
              <a:buFont typeface="+mj-lt"/>
              <a:buAutoNum type="arabicPeriod"/>
              <a:defRPr/>
            </a:pPr>
            <a:r>
              <a:rPr lang="en-US" b="1"/>
              <a:t>Design for Commercial “Afterlife”</a:t>
            </a:r>
            <a:br>
              <a:rPr lang="en-US"/>
            </a:br>
            <a:r>
              <a:rPr lang="en-US"/>
              <a:t>Products, processes, and systems should be designed for performance in a commercial “afterlife.”</a:t>
            </a:r>
            <a:endParaRPr/>
          </a:p>
          <a:p>
            <a:pPr>
              <a:buFont typeface="+mj-lt"/>
              <a:buAutoNum type="arabicPeriod"/>
              <a:defRPr/>
            </a:pPr>
            <a:r>
              <a:rPr lang="en-US" b="1"/>
              <a:t>Renewable Rather Than Depleting</a:t>
            </a:r>
            <a:br>
              <a:rPr lang="en-US"/>
            </a:br>
            <a:r>
              <a:rPr lang="en-US"/>
              <a:t>Material and energy inputs should be renewable rather than depleting</a:t>
            </a:r>
            <a:endParaRPr/>
          </a:p>
        </p:txBody>
      </p:sp>
      <p:sp>
        <p:nvSpPr>
          <p:cNvPr id="713268979" name="Espace réservé du pied de page 2"/>
          <p:cNvSpPr>
            <a:spLocks noGrp="1"/>
          </p:cNvSpPr>
          <p:nvPr>
            <p:ph type="ftr" sz="quarter" idx="11"/>
          </p:nvPr>
        </p:nvSpPr>
        <p:spPr bwMode="auto"/>
        <p:txBody>
          <a:bodyPr/>
          <a:lstStyle/>
          <a:p>
            <a:pPr>
              <a:defRPr/>
            </a:pPr>
            <a:fld id="{3466D8FE-5733-7B45-8963-854D3AC5C96E}" type="slidenum">
              <a:rPr lang="fr-FR"/>
              <a:t>15</a:t>
            </a:fld>
            <a:endParaRPr lang="fr-FR"/>
          </a:p>
        </p:txBody>
      </p:sp>
      <p:sp>
        <p:nvSpPr>
          <p:cNvPr id="1199030841" name="Titre 3"/>
          <p:cNvSpPr>
            <a:spLocks noGrp="1"/>
          </p:cNvSpPr>
          <p:nvPr>
            <p:ph type="title"/>
          </p:nvPr>
        </p:nvSpPr>
        <p:spPr bwMode="auto"/>
        <p:txBody>
          <a:bodyPr/>
          <a:lstStyle/>
          <a:p>
            <a:pPr>
              <a:defRPr/>
            </a:pPr>
            <a:r>
              <a:rPr lang="fr-FR"/>
              <a:t>Primum non nocere : 12 principes de l’ingénierie verte</a:t>
            </a:r>
            <a:endParaRPr/>
          </a:p>
        </p:txBody>
      </p:sp>
      <p:sp>
        <p:nvSpPr>
          <p:cNvPr id="120090708" name="TextBox 5"/>
          <p:cNvSpPr txBox="1"/>
          <p:nvPr/>
        </p:nvSpPr>
        <p:spPr bwMode="auto">
          <a:xfrm>
            <a:off x="525764" y="4512981"/>
            <a:ext cx="8055282" cy="646331"/>
          </a:xfrm>
          <a:prstGeom prst="rect">
            <a:avLst/>
          </a:prstGeom>
          <a:noFill/>
        </p:spPr>
        <p:txBody>
          <a:bodyPr wrap="none" rtlCol="0">
            <a:spAutoFit/>
          </a:bodyPr>
          <a:lstStyle/>
          <a:p>
            <a:pPr algn="r">
              <a:defRPr/>
            </a:pPr>
            <a:r>
              <a:rPr lang="fr-FR" sz="1200"/>
              <a:t>[Anastas P. T. &amp; Zimmerman J. B. (2003) « Design through the 12 principles of green engineering », Environmental Science &amp;</a:t>
            </a:r>
            <a:br>
              <a:rPr lang="fr-FR" sz="1200"/>
            </a:br>
            <a:r>
              <a:rPr lang="fr-FR" sz="1200"/>
              <a:t>Technology, 37(5), doi: 10.1021/es032373g] [http://greenchemistry.yale.edu/about/principles-green-engineering]</a:t>
            </a:r>
            <a:br>
              <a:rPr lang="fr-FR" sz="1200"/>
            </a:br>
            <a:r>
              <a:rPr lang="fr-FR" sz="1200"/>
              <a:t>[https://www.techniques-ingenieur.fr/actualite/articles/solvants-et-chimie-verte-les-solvants-en-chimie-organique-13-25261/]</a:t>
            </a:r>
            <a:endParaRPr/>
          </a:p>
        </p:txBody>
      </p:sp>
      <p:graphicFrame>
        <p:nvGraphicFramePr>
          <p:cNvPr id="1489158889" name="Diagram 7"/>
          <p:cNvGraphicFramePr>
            <a:graphicFrameLocks/>
          </p:cNvGraphicFramePr>
          <p:nvPr/>
        </p:nvGraphicFramePr>
        <p:xfrm>
          <a:off x="3396815" y="-4236"/>
          <a:ext cx="6923970" cy="459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mc:AlternateContent xmlns:mc="http://schemas.openxmlformats.org/markup-compatibility/2006">
        <mc:Choice xmlns:a14="http://schemas.microsoft.com/office/drawing/2010/main" Requires="a14">
          <p:sp>
            <p:nvSpPr>
              <p:cNvPr id="303202626" name="Espace réservé du contenu 1"/>
              <p:cNvSpPr>
                <a:spLocks noGrp="1"/>
              </p:cNvSpPr>
              <p:nvPr>
                <p:ph idx="1"/>
              </p:nvPr>
            </p:nvSpPr>
            <p:spPr bwMode="auto"/>
            <p:txBody>
              <a:bodyPr>
                <a:normAutofit/>
              </a:bodyPr>
              <a:lstStyle/>
              <a:p>
                <a:pPr marL="3049588" indent="-3049588">
                  <a:defRPr/>
                </a:pP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oMath>
                    </a14:m>
                  </mc:Choice>
                  <mc:Fallback xmlns:m="http://schemas.openxmlformats.org/officeDocument/2006/math" xmlns:w="http://schemas.openxmlformats.org/wordprocessingml/2006/main" xmlns=""/>
                </mc:AlternateContent>
                <a:br>
                  <a:rPr lang="en-US"/>
                </a:b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f>
                          <m:fPr>
                            <m:ctrlPr>
                              <a:rPr lang="fr-FR" i="1">
                                <a:latin typeface="Cambria Math" panose="02040503050406030204" pitchFamily="18" charset="0"/>
                                <a:ea typeface="Cambria Math"/>
                                <a:cs typeface="Cambria Math"/>
                              </a:rPr>
                            </m:ctrlPr>
                          </m:fPr>
                          <m:num>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num>
                          <m:den>
                            <m:r>
                              <m:rPr>
                                <m:sty m:val="p"/>
                              </m:rPr>
                              <a:rPr lang="fr-FR" b="0" i="0">
                                <a:latin typeface="Cambria Math"/>
                              </a:rPr>
                              <m:t>Tep</m:t>
                            </m:r>
                          </m:den>
                        </m:f>
                        <m:r>
                          <m:rPr>
                            <m:sty m:val="p"/>
                          </m:rPr>
                          <a:rPr lang="fr-FR" b="0" i="0">
                            <a:latin typeface="Cambria Math"/>
                          </a:rPr>
                          <m:t>Tep</m:t>
                        </m:r>
                      </m:oMath>
                    </a14:m>
                  </mc:Choice>
                  <mc:Fallback xmlns:m="http://schemas.openxmlformats.org/officeDocument/2006/math" xmlns:w="http://schemas.openxmlformats.org/wordprocessingml/2006/main" xmlns=""/>
                </mc:AlternateContent>
                <a:br>
                  <a:rPr lang="fr-FR" i="1">
                    <a:latin typeface="Cambria Math"/>
                  </a:rPr>
                </a:b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f>
                          <m:fPr>
                            <m:ctrlPr>
                              <a:rPr lang="fr-FR" i="1">
                                <a:latin typeface="Cambria Math" panose="02040503050406030204" pitchFamily="18" charset="0"/>
                                <a:ea typeface="Cambria Math"/>
                                <a:cs typeface="Cambria Math"/>
                              </a:rPr>
                            </m:ctrlPr>
                          </m:fPr>
                          <m:num>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num>
                          <m:den>
                            <m:r>
                              <m:rPr>
                                <m:sty m:val="p"/>
                              </m:rPr>
                              <a:rPr lang="fr-FR">
                                <a:latin typeface="Cambria Math"/>
                              </a:rPr>
                              <m:t>Tep</m:t>
                            </m:r>
                          </m:den>
                        </m:f>
                        <m:f>
                          <m:fPr>
                            <m:ctrlPr>
                              <a:rPr lang="fr-FR" i="1">
                                <a:latin typeface="Cambria Math" panose="02040503050406030204" pitchFamily="18" charset="0"/>
                                <a:ea typeface="Cambria Math"/>
                                <a:cs typeface="Cambria Math"/>
                              </a:rPr>
                            </m:ctrlPr>
                          </m:fPr>
                          <m:num>
                            <m:r>
                              <m:rPr>
                                <m:sty m:val="p"/>
                              </m:rPr>
                              <a:rPr lang="fr-FR" b="0" i="0">
                                <a:latin typeface="Cambria Math"/>
                              </a:rPr>
                              <m:t>Tep</m:t>
                            </m:r>
                          </m:num>
                          <m:den>
                            <m:r>
                              <m:rPr>
                                <m:sty m:val="p"/>
                              </m:rPr>
                              <a:rPr lang="fr-FR" b="0" i="0">
                                <a:latin typeface="Cambria Math"/>
                              </a:rPr>
                              <m:t>PIB</m:t>
                            </m:r>
                          </m:den>
                        </m:f>
                        <m:r>
                          <m:rPr>
                            <m:sty m:val="p"/>
                          </m:rPr>
                          <a:rPr lang="fr-FR" b="0" i="0">
                            <a:latin typeface="Cambria Math"/>
                          </a:rPr>
                          <m:t>PIB</m:t>
                        </m:r>
                      </m:oMath>
                    </a14:m>
                  </mc:Choice>
                  <mc:Fallback xmlns:m="http://schemas.openxmlformats.org/officeDocument/2006/math" xmlns:w="http://schemas.openxmlformats.org/wordprocessingml/2006/main" xmlns=""/>
                </mc:AlternateContent>
                <a:br>
                  <a:rPr lang="en-US"/>
                </a:b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f>
                          <m:fPr>
                            <m:ctrlPr>
                              <a:rPr lang="fr-FR" i="1">
                                <a:solidFill>
                                  <a:srgbClr val="0070C0"/>
                                </a:solidFill>
                                <a:latin typeface="Cambria Math" panose="02040503050406030204" pitchFamily="18" charset="0"/>
                                <a:ea typeface="Cambria Math"/>
                                <a:cs typeface="Cambria Math"/>
                              </a:rPr>
                            </m:ctrlPr>
                          </m:fPr>
                          <m:num>
                            <m:sSub>
                              <m:sSubPr>
                                <m:ctrlPr>
                                  <a:rPr lang="fr-FR" i="1">
                                    <a:solidFill>
                                      <a:srgbClr val="0070C0"/>
                                    </a:solidFill>
                                    <a:latin typeface="Cambria Math" panose="02040503050406030204" pitchFamily="18" charset="0"/>
                                    <a:ea typeface="Cambria Math"/>
                                    <a:cs typeface="Cambria Math"/>
                                  </a:rPr>
                                </m:ctrlPr>
                              </m:sSubPr>
                              <m:e>
                                <m:r>
                                  <m:rPr>
                                    <m:sty m:val="p"/>
                                  </m:rPr>
                                  <a:rPr lang="fr-FR">
                                    <a:solidFill>
                                      <a:srgbClr val="0070C0"/>
                                    </a:solidFill>
                                    <a:latin typeface="Cambria Math"/>
                                  </a:rPr>
                                  <m:t>CO</m:t>
                                </m:r>
                              </m:e>
                              <m:sub>
                                <m:r>
                                  <a:rPr lang="fr-FR">
                                    <a:solidFill>
                                      <a:srgbClr val="0070C0"/>
                                    </a:solidFill>
                                    <a:latin typeface="Cambria Math"/>
                                  </a:rPr>
                                  <m:t>2</m:t>
                                </m:r>
                              </m:sub>
                            </m:sSub>
                          </m:num>
                          <m:den>
                            <m:r>
                              <m:rPr>
                                <m:sty m:val="p"/>
                              </m:rPr>
                              <a:rPr lang="fr-FR">
                                <a:solidFill>
                                  <a:srgbClr val="0070C0"/>
                                </a:solidFill>
                                <a:latin typeface="Cambria Math"/>
                              </a:rPr>
                              <m:t>Tep</m:t>
                            </m:r>
                          </m:den>
                        </m:f>
                        <m:f>
                          <m:fPr>
                            <m:ctrlPr>
                              <a:rPr lang="fr-FR" i="1">
                                <a:solidFill>
                                  <a:schemeClr val="accent5"/>
                                </a:solidFill>
                                <a:latin typeface="Cambria Math" panose="02040503050406030204" pitchFamily="18" charset="0"/>
                                <a:ea typeface="Cambria Math"/>
                                <a:cs typeface="Cambria Math"/>
                              </a:rPr>
                            </m:ctrlPr>
                          </m:fPr>
                          <m:num>
                            <m:r>
                              <m:rPr>
                                <m:sty m:val="p"/>
                              </m:rPr>
                              <a:rPr lang="fr-FR">
                                <a:solidFill>
                                  <a:schemeClr val="accent5"/>
                                </a:solidFill>
                                <a:latin typeface="Cambria Math"/>
                              </a:rPr>
                              <m:t>Tep</m:t>
                            </m:r>
                          </m:num>
                          <m:den>
                            <m:r>
                              <m:rPr>
                                <m:sty m:val="p"/>
                              </m:rPr>
                              <a:rPr lang="fr-FR">
                                <a:solidFill>
                                  <a:schemeClr val="accent5"/>
                                </a:solidFill>
                                <a:latin typeface="Cambria Math"/>
                              </a:rPr>
                              <m:t>PIB</m:t>
                            </m:r>
                          </m:den>
                        </m:f>
                        <m:f>
                          <m:fPr>
                            <m:ctrlPr>
                              <a:rPr lang="fr-FR" i="1">
                                <a:solidFill>
                                  <a:srgbClr val="00B050"/>
                                </a:solidFill>
                                <a:latin typeface="Cambria Math" panose="02040503050406030204" pitchFamily="18" charset="0"/>
                                <a:ea typeface="Cambria Math"/>
                                <a:cs typeface="Cambria Math"/>
                              </a:rPr>
                            </m:ctrlPr>
                          </m:fPr>
                          <m:num>
                            <m:r>
                              <m:rPr>
                                <m:sty m:val="p"/>
                              </m:rPr>
                              <a:rPr lang="fr-FR" i="0">
                                <a:solidFill>
                                  <a:srgbClr val="00B050"/>
                                </a:solidFill>
                                <a:latin typeface="Cambria Math"/>
                              </a:rPr>
                              <m:t>P</m:t>
                            </m:r>
                            <m:r>
                              <m:rPr>
                                <m:sty m:val="p"/>
                              </m:rPr>
                              <a:rPr lang="fr-FR" b="0" i="0">
                                <a:solidFill>
                                  <a:srgbClr val="00B050"/>
                                </a:solidFill>
                                <a:latin typeface="Cambria Math"/>
                              </a:rPr>
                              <m:t>IB</m:t>
                            </m:r>
                          </m:num>
                          <m:den>
                            <m:r>
                              <m:rPr>
                                <m:sty m:val="p"/>
                              </m:rPr>
                              <a:rPr lang="fr-FR" b="0" i="0">
                                <a:solidFill>
                                  <a:srgbClr val="00B050"/>
                                </a:solidFill>
                                <a:latin typeface="Cambria Math"/>
                              </a:rPr>
                              <m:t>Pop</m:t>
                            </m:r>
                          </m:den>
                        </m:f>
                        <m:r>
                          <m:rPr>
                            <m:sty m:val="p"/>
                          </m:rPr>
                          <a:rPr lang="fr-FR" b="0" i="0">
                            <a:solidFill>
                              <a:schemeClr val="tx2">
                                <a:lumMod val="50000"/>
                                <a:lumOff val="50000"/>
                              </a:schemeClr>
                            </a:solidFill>
                            <a:latin typeface="Cambria Math"/>
                          </a:rPr>
                          <m:t>Pop</m:t>
                        </m:r>
                      </m:oMath>
                    </a14:m>
                  </mc:Choice>
                  <mc:Fallback xmlns:m="http://schemas.openxmlformats.org/officeDocument/2006/math" xmlns:w="http://schemas.openxmlformats.org/wordprocessingml/2006/main" xmlns=""/>
                </mc:AlternateContent>
                <a:endParaRPr lang="fr-FR">
                  <a:solidFill>
                    <a:schemeClr val="tx2">
                      <a:lumMod val="50000"/>
                      <a:lumOff val="50000"/>
                    </a:schemeClr>
                  </a:solidFill>
                </a:endParaRPr>
              </a:p>
              <a:p>
                <a:pPr>
                  <a:defRPr/>
                </a:pPr>
                <a:endParaRPr lang="en-US"/>
              </a:p>
              <a:p>
                <a:pPr>
                  <a:tabLst>
                    <a:tab pos="720724" algn="l"/>
                    <a:tab pos="2243138" algn="l"/>
                    <a:tab pos="2776538" algn="l"/>
                    <a:tab pos="3857625" algn="l"/>
                  </a:tabLst>
                  <a:defRPr/>
                </a:pPr>
                <a:endParaRPr lang="fr-FR" i="1">
                  <a:latin typeface="Cambria Math"/>
                </a:endParaRPr>
              </a:p>
              <a:p>
                <a:pPr>
                  <a:tabLst>
                    <a:tab pos="720724" algn="l"/>
                    <a:tab pos="2243138" algn="l"/>
                    <a:tab pos="2776538" algn="l"/>
                    <a:tab pos="3857625" algn="l"/>
                  </a:tabLst>
                  <a:defRPr/>
                </a:pPr>
                <a:endParaRPr lang="fr-FR" i="1">
                  <a:latin typeface="Cambria Math"/>
                  <a:ea typeface="Cambria Math"/>
                  <a:cs typeface="Cambria Math"/>
                </a:endParaRPr>
              </a:p>
              <a:p>
                <a:pPr>
                  <a:tabLst>
                    <a:tab pos="720724" algn="l"/>
                    <a:tab pos="2243138" algn="l"/>
                    <a:tab pos="2776538" algn="l"/>
                    <a:tab pos="3857625" algn="l"/>
                  </a:tabLst>
                  <a:defRPr/>
                </a:pPr>
                <mc:AlternateContent>
                  <mc:Choice Requires="a14">
                    <a14:m>
                      <m:oMath xmlns:m="http://schemas.openxmlformats.org/officeDocument/2006/math">
                        <m:sSub>
                          <m:sSubPr>
                            <m:ctrlPr>
                              <a:rPr lang="fr-FR" i="1">
                                <a:latin typeface="Cambria Math" panose="02040503050406030204" pitchFamily="18" charset="0"/>
                                <a:ea typeface="Cambria Math"/>
                                <a:cs typeface="Cambria Math"/>
                              </a:rPr>
                            </m:ctrlPr>
                          </m:sSubPr>
                          <m:e>
                            <m:r>
                              <m:rPr>
                                <m:sty m:val="p"/>
                              </m:rPr>
                              <a:rPr lang="fr-FR">
                                <a:latin typeface="Cambria Math"/>
                              </a:rPr>
                              <m:t>CO</m:t>
                            </m:r>
                          </m:e>
                          <m:sub>
                            <m:r>
                              <a:rPr lang="fr-FR">
                                <a:latin typeface="Cambria Math"/>
                              </a:rPr>
                              <m:t>2</m:t>
                            </m:r>
                          </m:sub>
                        </m:sSub>
                        <m:r>
                          <a:rPr lang="fr-FR">
                            <a:latin typeface="Cambria Math"/>
                          </a:rPr>
                          <m:t>=</m:t>
                        </m:r>
                        <m:r>
                          <a:rPr lang="fr-FR" b="0" i="0">
                            <a:latin typeface="Cambria Math"/>
                          </a:rPr>
                          <m:t> </m:t>
                        </m:r>
                      </m:oMath>
                    </a14:m>
                  </mc:Choice>
                  <mc:Fallback xmlns:m="http://schemas.openxmlformats.org/officeDocument/2006/math" xmlns:w="http://schemas.openxmlformats.org/wordprocessingml/2006/main" xmlns=""/>
                </mc:AlternateContent>
                <a:r>
                  <a:rPr lang="en-US">
                    <a:solidFill>
                      <a:srgbClr val="0070C0"/>
                    </a:solidFill>
                  </a:rPr>
                  <a:t>	Nuisance de l’énergie</a:t>
                </a:r>
                <a:r>
                  <a:rPr lang="en-US"/>
                  <a:t>	x   </a:t>
                </a:r>
                <a:r>
                  <a:rPr lang="en-US">
                    <a:solidFill>
                      <a:schemeClr val="accent5"/>
                    </a:solidFill>
                  </a:rPr>
                  <a:t>Intensité énergétique	</a:t>
                </a:r>
                <a:r>
                  <a:rPr lang="en-US"/>
                  <a:t>x </a:t>
                </a:r>
                <a:r>
                  <a:rPr lang="en-US">
                    <a:solidFill>
                      <a:srgbClr val="00B050"/>
                    </a:solidFill>
                  </a:rPr>
                  <a:t>Pouvoir d’achat	</a:t>
                </a:r>
                <a:r>
                  <a:rPr lang="en-US"/>
                  <a:t>x	    </a:t>
                </a:r>
                <a:r>
                  <a:rPr lang="en-US">
                    <a:solidFill>
                      <a:schemeClr val="tx2">
                        <a:lumMod val="50000"/>
                        <a:lumOff val="50000"/>
                      </a:schemeClr>
                    </a:solidFill>
                  </a:rPr>
                  <a:t>Population</a:t>
                </a:r>
                <a:endParaRPr/>
              </a:p>
              <a:p>
                <a:pPr marL="0" indent="0">
                  <a:buNone/>
                  <a:tabLst>
                    <a:tab pos="720724" algn="l"/>
                    <a:tab pos="2243138" algn="l"/>
                    <a:tab pos="2776538" algn="l"/>
                    <a:tab pos="3857625" algn="l"/>
                  </a:tabLst>
                  <a:defRPr/>
                </a:pPr>
                <a:r>
                  <a:rPr lang="en-US">
                    <a:solidFill>
                      <a:schemeClr val="tx2">
                        <a:lumMod val="50000"/>
                        <a:lumOff val="50000"/>
                      </a:schemeClr>
                    </a:solidFill>
                  </a:rPr>
                  <a:t>	</a:t>
                </a:r>
                <a:r>
                  <a:rPr lang="en-US">
                    <a:solidFill>
                      <a:srgbClr val="0070C0"/>
                    </a:solidFill>
                  </a:rPr>
                  <a:t>tonnes</a:t>
                </a:r>
                <a:r>
                  <a:rPr lang="en-US" baseline="-25000">
                    <a:solidFill>
                      <a:srgbClr val="0070C0"/>
                    </a:solidFill>
                  </a:rPr>
                  <a:t>CO2</a:t>
                </a:r>
                <a:r>
                  <a:rPr lang="en-US">
                    <a:solidFill>
                      <a:srgbClr val="0070C0"/>
                    </a:solidFill>
                  </a:rPr>
                  <a:t>/Watt.heure</a:t>
                </a:r>
                <a:r>
                  <a:rPr lang="en-US"/>
                  <a:t>	x	 </a:t>
                </a:r>
                <a:r>
                  <a:rPr lang="en-US">
                    <a:solidFill>
                      <a:schemeClr val="accent5"/>
                    </a:solidFill>
                  </a:rPr>
                  <a:t>Watt.heure/€</a:t>
                </a:r>
                <a:r>
                  <a:rPr lang="en-US"/>
                  <a:t>		x  </a:t>
                </a:r>
                <a:r>
                  <a:rPr lang="en-US">
                    <a:solidFill>
                      <a:srgbClr val="00B050"/>
                    </a:solidFill>
                  </a:rPr>
                  <a:t>   €/personne	</a:t>
                </a:r>
                <a:r>
                  <a:rPr lang="en-US"/>
                  <a:t>x   </a:t>
                </a:r>
                <a:r>
                  <a:rPr lang="en-US">
                    <a:solidFill>
                      <a:schemeClr val="tx2">
                        <a:lumMod val="50000"/>
                        <a:lumOff val="50000"/>
                      </a:schemeClr>
                    </a:solidFill>
                  </a:rPr>
                  <a:t>Nombre de personnes</a:t>
                </a:r>
                <a:endParaRPr/>
              </a:p>
              <a:p>
                <a:pPr>
                  <a:tabLst>
                    <a:tab pos="720724" algn="l"/>
                    <a:tab pos="2243138" algn="l"/>
                    <a:tab pos="2776538" algn="l"/>
                    <a:tab pos="3857625" algn="l"/>
                  </a:tabLst>
                  <a:defRPr/>
                </a:pPr>
                <a:r>
                  <a:rPr lang="en-US"/>
                  <a:t>La nature de ces quantités est-elle la même ?</a:t>
                </a:r>
                <a:endParaRPr/>
              </a:p>
              <a:p>
                <a:pPr marL="0" indent="0">
                  <a:buNone/>
                  <a:tabLst>
                    <a:tab pos="720724" algn="l"/>
                    <a:tab pos="2243138" algn="l"/>
                    <a:tab pos="2776538" algn="l"/>
                    <a:tab pos="3857625" algn="l"/>
                  </a:tabLst>
                  <a:defRPr/>
                </a:pPr>
                <a:r>
                  <a:rPr lang="en-US">
                    <a:solidFill>
                      <a:srgbClr val="0070C0"/>
                    </a:solidFill>
                  </a:rPr>
                  <a:t>	 (physique/chimie)</a:t>
                </a:r>
                <a:r>
                  <a:rPr lang="en-US">
                    <a:solidFill>
                      <a:schemeClr val="tx2">
                        <a:lumMod val="50000"/>
                        <a:lumOff val="50000"/>
                      </a:schemeClr>
                    </a:solidFill>
                  </a:rPr>
                  <a:t>	</a:t>
                </a:r>
                <a:r>
                  <a:rPr lang="en-US"/>
                  <a:t>x</a:t>
                </a:r>
                <a:r>
                  <a:rPr lang="en-US">
                    <a:solidFill>
                      <a:schemeClr val="tx2">
                        <a:lumMod val="50000"/>
                        <a:lumOff val="50000"/>
                      </a:schemeClr>
                    </a:solidFill>
                  </a:rPr>
                  <a:t>  </a:t>
                </a:r>
                <a:r>
                  <a:rPr lang="en-US">
                    <a:solidFill>
                      <a:schemeClr val="accent5"/>
                    </a:solidFill>
                  </a:rPr>
                  <a:t>(rendement de la techno)</a:t>
                </a:r>
                <a:r>
                  <a:rPr lang="en-US"/>
                  <a:t>x</a:t>
                </a:r>
                <a:r>
                  <a:rPr lang="en-US">
                    <a:solidFill>
                      <a:schemeClr val="tx2">
                        <a:lumMod val="50000"/>
                        <a:lumOff val="50000"/>
                      </a:schemeClr>
                    </a:solidFill>
                  </a:rPr>
                  <a:t>      </a:t>
                </a:r>
                <a:r>
                  <a:rPr lang="en-US">
                    <a:solidFill>
                      <a:srgbClr val="00B050"/>
                    </a:solidFill>
                  </a:rPr>
                  <a:t>(économie)</a:t>
                </a:r>
                <a:r>
                  <a:rPr lang="en-US">
                    <a:solidFill>
                      <a:schemeClr val="tx2">
                        <a:lumMod val="50000"/>
                        <a:lumOff val="50000"/>
                      </a:schemeClr>
                    </a:solidFill>
                  </a:rPr>
                  <a:t>	</a:t>
                </a:r>
                <a:r>
                  <a:rPr lang="en-US"/>
                  <a:t>x </a:t>
                </a:r>
                <a:r>
                  <a:rPr lang="en-US">
                    <a:solidFill>
                      <a:schemeClr val="tx2">
                        <a:lumMod val="50000"/>
                        <a:lumOff val="50000"/>
                      </a:schemeClr>
                    </a:solidFill>
                  </a:rPr>
                  <a:t>	(démographie)</a:t>
                </a:r>
                <a:endParaRPr/>
              </a:p>
              <a:p>
                <a:pPr>
                  <a:tabLst>
                    <a:tab pos="720724" algn="l"/>
                    <a:tab pos="2243138" algn="l"/>
                    <a:tab pos="2776538" algn="l"/>
                    <a:tab pos="3857625" algn="l"/>
                  </a:tabLst>
                  <a:defRPr/>
                </a:pPr>
                <a:endParaRPr lang="en-US"/>
              </a:p>
              <a:p>
                <a:pPr>
                  <a:tabLst>
                    <a:tab pos="720724" algn="l"/>
                    <a:tab pos="2243138" algn="l"/>
                    <a:tab pos="2776538" algn="l"/>
                    <a:tab pos="3857625" algn="l"/>
                  </a:tabLst>
                  <a:defRPr/>
                </a:pPr>
                <a:r>
                  <a:rPr lang="en-US"/>
                  <a:t>Sur quelle(s) partie(s) de l’équation agir pour limiter le réchauffement climatique à 2°C : </a:t>
                </a:r>
                <mc:AlternateContent>
                  <mc:Choice Requires="a14">
                    <a14:m>
                      <m:oMath xmlns:m="http://schemas.openxmlformats.org/officeDocument/2006/math">
                        <m:sSubSup>
                          <m:sSubSupPr>
                            <m:ctrlPr>
                              <a:rPr lang="en-US" i="1">
                                <a:latin typeface="Cambria Math" panose="02040503050406030204" pitchFamily="18" charset="0"/>
                                <a:ea typeface="Cambria Math"/>
                                <a:cs typeface="Cambria Math"/>
                              </a:rPr>
                            </m:ctrlPr>
                          </m:sSubSupPr>
                          <m:e>
                            <m:r>
                              <m:rPr>
                                <m:sty m:val="p"/>
                              </m:rPr>
                              <a:rPr lang="fr-FR" b="0" i="0">
                                <a:latin typeface="Cambria Math"/>
                              </a:rPr>
                              <m:t>CO</m:t>
                            </m:r>
                          </m:e>
                          <m:sub>
                            <m:r>
                              <a:rPr lang="fr-FR" b="0" i="0">
                                <a:latin typeface="Cambria Math"/>
                              </a:rPr>
                              <m:t>2</m:t>
                            </m:r>
                          </m:sub>
                          <m:sup>
                            <m:r>
                              <a:rPr lang="fr-FR" b="0" i="0">
                                <a:latin typeface="Cambria Math"/>
                              </a:rPr>
                              <m:t>2050</m:t>
                            </m:r>
                          </m:sup>
                        </m:sSubSup>
                        <m:r>
                          <a:rPr lang="fr-FR" b="0" i="1">
                            <a:latin typeface="Cambria Math"/>
                          </a:rPr>
                          <m:t>=</m:t>
                        </m:r>
                        <m:f>
                          <m:fPr>
                            <m:type m:val="skw"/>
                            <m:ctrlPr>
                              <a:rPr lang="fr-FR" b="0" i="1">
                                <a:latin typeface="Cambria Math" panose="02040503050406030204" pitchFamily="18" charset="0"/>
                                <a:ea typeface="Cambria Math"/>
                                <a:cs typeface="Cambria Math"/>
                              </a:rPr>
                            </m:ctrlPr>
                          </m:fPr>
                          <m:num>
                            <m:sSubSup>
                              <m:sSubSupPr>
                                <m:ctrlPr>
                                  <a:rPr lang="en-US" i="1">
                                    <a:latin typeface="Cambria Math" panose="02040503050406030204" pitchFamily="18" charset="0"/>
                                    <a:ea typeface="Cambria Math"/>
                                    <a:cs typeface="Cambria Math"/>
                                  </a:rPr>
                                </m:ctrlPr>
                              </m:sSubSupPr>
                              <m:e>
                                <m:r>
                                  <m:rPr>
                                    <m:sty m:val="p"/>
                                  </m:rPr>
                                  <a:rPr lang="fr-FR">
                                    <a:latin typeface="Cambria Math"/>
                                  </a:rPr>
                                  <m:t>CO</m:t>
                                </m:r>
                              </m:e>
                              <m:sub>
                                <m:r>
                                  <a:rPr lang="fr-FR">
                                    <a:latin typeface="Cambria Math"/>
                                  </a:rPr>
                                  <m:t>2</m:t>
                                </m:r>
                              </m:sub>
                              <m:sup>
                                <m:r>
                                  <a:rPr lang="fr-FR">
                                    <a:latin typeface="Cambria Math"/>
                                  </a:rPr>
                                  <m:t>20</m:t>
                                </m:r>
                                <m:r>
                                  <a:rPr lang="fr-FR" b="0" i="0">
                                    <a:latin typeface="Cambria Math"/>
                                  </a:rPr>
                                  <m:t>1</m:t>
                                </m:r>
                                <m:r>
                                  <a:rPr lang="fr-FR">
                                    <a:latin typeface="Cambria Math"/>
                                  </a:rPr>
                                  <m:t>0</m:t>
                                </m:r>
                              </m:sup>
                            </m:sSubSup>
                          </m:num>
                          <m:den>
                            <m:r>
                              <a:rPr lang="fr-FR" b="0" i="1">
                                <a:latin typeface="Cambria Math"/>
                              </a:rPr>
                              <m:t>3</m:t>
                            </m:r>
                          </m:den>
                        </m:f>
                      </m:oMath>
                    </a14:m>
                  </mc:Choice>
                  <mc:Fallback xmlns:m="http://schemas.openxmlformats.org/officeDocument/2006/math" xmlns:w="http://schemas.openxmlformats.org/wordprocessingml/2006/main" xmlns=""/>
                </mc:AlternateContent>
                <a:r>
                  <a:rPr lang="en-US"/>
                  <a:t> ?</a:t>
                </a:r>
                <a:endParaRPr lang="fr-FR" b="0"/>
              </a:p>
              <a:p>
                <a:pPr marL="0" indent="0">
                  <a:buNone/>
                  <a:tabLst>
                    <a:tab pos="266700" algn="l"/>
                    <a:tab pos="720724" algn="l"/>
                    <a:tab pos="2243138" algn="l"/>
                    <a:tab pos="2776538" algn="l"/>
                    <a:tab pos="3857625" algn="l"/>
                  </a:tabLst>
                  <a:defRPr/>
                </a:pPr>
                <a:r>
                  <a:rPr lang="en-US"/>
                  <a:t>	Quelles difficulté(s) et/ou conséquence(s) ?</a:t>
                </a:r>
                <a:endParaRPr/>
              </a:p>
              <a:p>
                <a:pPr>
                  <a:defRPr/>
                </a:pPr>
                <a:endParaRPr lang="en-US"/>
              </a:p>
            </p:txBody>
          </p:sp>
        </mc:Choice>
        <mc:Fallback>
          <p:sp>
            <p:nvSpPr>
              <p:cNvPr id="303202626" name="Espace réservé du contenu 1"/>
              <p:cNvSpPr>
                <a:spLocks noGrp="1" noRot="1" noChangeAspect="1" noMove="1" noResize="1" noEditPoints="1" noAdjustHandles="1" noChangeArrowheads="1" noChangeShapeType="1" noTextEdit="1"/>
              </p:cNvSpPr>
              <p:nvPr>
                <p:ph idx="1"/>
              </p:nvPr>
            </p:nvSpPr>
            <p:spPr bwMode="auto">
              <a:blipFill>
                <a:blip r:embed="rId3"/>
                <a:stretch>
                  <a:fillRect b="-1358"/>
                </a:stretch>
              </a:blipFill>
            </p:spPr>
            <p:txBody>
              <a:bodyPr/>
              <a:lstStyle/>
              <a:p>
                <a:r>
                  <a:rPr lang="fr-FR">
                    <a:noFill/>
                  </a:rPr>
                  <a:t> </a:t>
                </a:r>
              </a:p>
            </p:txBody>
          </p:sp>
        </mc:Fallback>
      </mc:AlternateContent>
      <p:sp>
        <p:nvSpPr>
          <p:cNvPr id="127658570" name="Espace réservé du pied de page 2"/>
          <p:cNvSpPr>
            <a:spLocks noGrp="1"/>
          </p:cNvSpPr>
          <p:nvPr>
            <p:ph type="ftr" sz="quarter" idx="11"/>
          </p:nvPr>
        </p:nvSpPr>
        <p:spPr bwMode="auto"/>
        <p:txBody>
          <a:bodyPr/>
          <a:lstStyle/>
          <a:p>
            <a:pPr>
              <a:defRPr/>
            </a:pPr>
            <a:fld id="{3466D8FE-5733-7B45-8963-854D3AC5C96E}" type="slidenum">
              <a:rPr lang="fr-FR"/>
              <a:t>16</a:t>
            </a:fld>
            <a:endParaRPr lang="fr-FR"/>
          </a:p>
        </p:txBody>
      </p:sp>
      <p:sp>
        <p:nvSpPr>
          <p:cNvPr id="664017933" name="Titre 3"/>
          <p:cNvSpPr>
            <a:spLocks noGrp="1"/>
          </p:cNvSpPr>
          <p:nvPr>
            <p:ph type="title"/>
          </p:nvPr>
        </p:nvSpPr>
        <p:spPr bwMode="auto"/>
        <p:txBody>
          <a:bodyPr/>
          <a:lstStyle/>
          <a:p>
            <a:pPr>
              <a:defRPr/>
            </a:pPr>
            <a:r>
              <a:rPr lang="fr-FR"/>
              <a:t>Equation de Kaya</a:t>
            </a:r>
            <a:endParaRPr/>
          </a:p>
        </p:txBody>
      </p:sp>
      <p:cxnSp>
        <p:nvCxnSpPr>
          <p:cNvPr id="1075275396" name="Straight Arrow Connector 5"/>
          <p:cNvCxnSpPr/>
          <p:nvPr/>
        </p:nvCxnSpPr>
        <p:spPr bwMode="auto">
          <a:xfrm>
            <a:off x="5013960" y="2276983"/>
            <a:ext cx="1497468" cy="527288"/>
          </a:xfrm>
          <a:prstGeom prst="straightConnector1">
            <a:avLst/>
          </a:prstGeom>
          <a:ln w="3175">
            <a:solidFill>
              <a:schemeClr val="accent1">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3505346" name="Straight Arrow Connector 6"/>
          <p:cNvCxnSpPr/>
          <p:nvPr/>
        </p:nvCxnSpPr>
        <p:spPr bwMode="auto">
          <a:xfrm flipH="1">
            <a:off x="2392792" y="2322703"/>
            <a:ext cx="1625011" cy="477274"/>
          </a:xfrm>
          <a:prstGeom prst="straightConnector1">
            <a:avLst/>
          </a:prstGeom>
          <a:ln w="3175">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117436" name="Straight Arrow Connector 10"/>
          <p:cNvCxnSpPr/>
          <p:nvPr/>
        </p:nvCxnSpPr>
        <p:spPr bwMode="auto">
          <a:xfrm flipH="1">
            <a:off x="3944601" y="2369424"/>
            <a:ext cx="473888" cy="430552"/>
          </a:xfrm>
          <a:prstGeom prst="straightConnector1">
            <a:avLst/>
          </a:prstGeom>
          <a:ln w="3175">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8002259" name="Straight Arrow Connector 12"/>
          <p:cNvCxnSpPr/>
          <p:nvPr/>
        </p:nvCxnSpPr>
        <p:spPr bwMode="auto">
          <a:xfrm>
            <a:off x="4718838" y="2369423"/>
            <a:ext cx="450088" cy="430554"/>
          </a:xfrm>
          <a:prstGeom prst="straightConnector1">
            <a:avLst/>
          </a:prstGeom>
          <a:ln w="3175">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8071682" name="TextBox 29"/>
          <p:cNvSpPr txBox="1"/>
          <p:nvPr/>
        </p:nvSpPr>
        <p:spPr bwMode="auto">
          <a:xfrm>
            <a:off x="1756807" y="4635813"/>
            <a:ext cx="6824239" cy="276999"/>
          </a:xfrm>
          <a:prstGeom prst="rect">
            <a:avLst/>
          </a:prstGeom>
          <a:noFill/>
        </p:spPr>
        <p:txBody>
          <a:bodyPr wrap="none" rtlCol="0">
            <a:spAutoFit/>
          </a:bodyPr>
          <a:lstStyle/>
          <a:p>
            <a:pPr algn="r">
              <a:defRPr/>
            </a:pPr>
            <a:r>
              <a:rPr lang="fr-FR" sz="1200"/>
              <a:t>[Menecier S., « L’équation de Kaya », cours UVED, </a:t>
            </a:r>
            <a:r>
              <a:rPr lang="en-US" sz="1200"/>
              <a:t>https://www.uved.fr/fiche/ressource/lequation-de-kaya</a:t>
            </a:r>
            <a:r>
              <a:rPr lang="fr-FR" sz="1200"/>
              <a:t>]</a:t>
            </a:r>
            <a:endParaRPr/>
          </a:p>
        </p:txBody>
      </p:sp>
      <p:sp>
        <p:nvSpPr>
          <p:cNvPr id="631540179" name="Rectangle 4"/>
          <p:cNvSpPr/>
          <p:nvPr/>
        </p:nvSpPr>
        <p:spPr bwMode="auto">
          <a:xfrm>
            <a:off x="1264919" y="3445839"/>
            <a:ext cx="6431280" cy="251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31540179"/>
                                        </p:tgtEl>
                                      </p:cBhvr>
                                    </p:animEffect>
                                    <p:set>
                                      <p:cBhvr>
                                        <p:cTn id="7" dur="1" fill="hold">
                                          <p:stCondLst>
                                            <p:cond delay="499"/>
                                          </p:stCondLst>
                                        </p:cTn>
                                        <p:tgtEl>
                                          <p:spTgt spid="631540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7678857" name="Espace réservé du contenu 1"/>
          <p:cNvSpPr>
            <a:spLocks noGrp="1"/>
          </p:cNvSpPr>
          <p:nvPr>
            <p:ph idx="1"/>
          </p:nvPr>
        </p:nvSpPr>
        <p:spPr bwMode="auto"/>
        <p:txBody>
          <a:bodyPr/>
          <a:lstStyle/>
          <a:p>
            <a:pPr>
              <a:buFont typeface="+mj-lt"/>
              <a:buAutoNum type="arabicPeriod"/>
              <a:defRPr/>
            </a:pPr>
            <a:r>
              <a:rPr lang="fr-FR"/>
              <a:t>Vue globale des 14 séances</a:t>
            </a:r>
            <a:endParaRPr/>
          </a:p>
          <a:p>
            <a:pPr>
              <a:buFont typeface="+mj-lt"/>
              <a:buAutoNum type="arabicPeriod"/>
              <a:defRPr/>
            </a:pPr>
            <a:endParaRPr lang="fr-FR"/>
          </a:p>
          <a:p>
            <a:pPr>
              <a:buFont typeface="+mj-lt"/>
              <a:buAutoNum type="arabicPeriod"/>
              <a:defRPr/>
            </a:pPr>
            <a:r>
              <a:rPr lang="fr-FR"/>
              <a:t>Contexte</a:t>
            </a:r>
            <a:endParaRPr/>
          </a:p>
          <a:p>
            <a:pPr>
              <a:buFont typeface="+mj-lt"/>
              <a:buAutoNum type="arabicPeriod"/>
              <a:defRPr/>
            </a:pPr>
            <a:endParaRPr lang="fr-FR"/>
          </a:p>
          <a:p>
            <a:pPr>
              <a:buFont typeface="+mj-lt"/>
              <a:buAutoNum type="arabicPeriod"/>
              <a:defRPr/>
            </a:pPr>
            <a:r>
              <a:rPr lang="fr-FR" i="1">
                <a:solidFill>
                  <a:srgbClr val="FF0000"/>
                </a:solidFill>
              </a:rPr>
              <a:t>Définitions</a:t>
            </a:r>
            <a:endParaRPr/>
          </a:p>
          <a:p>
            <a:pPr>
              <a:buFont typeface="+mj-lt"/>
              <a:buAutoNum type="arabicPeriod"/>
              <a:defRPr/>
            </a:pPr>
            <a:endParaRPr lang="fr-FR"/>
          </a:p>
          <a:p>
            <a:pPr>
              <a:buFont typeface="+mj-lt"/>
              <a:buAutoNum type="arabicPeriod"/>
              <a:defRPr/>
            </a:pPr>
            <a:r>
              <a:rPr lang="fr-FR"/>
              <a:t>Exercices</a:t>
            </a:r>
            <a:endParaRPr/>
          </a:p>
        </p:txBody>
      </p:sp>
      <p:sp>
        <p:nvSpPr>
          <p:cNvPr id="210201446" name="Espace réservé du pied de page 2"/>
          <p:cNvSpPr>
            <a:spLocks noGrp="1"/>
          </p:cNvSpPr>
          <p:nvPr>
            <p:ph type="ftr" sz="quarter" idx="11"/>
          </p:nvPr>
        </p:nvSpPr>
        <p:spPr bwMode="auto"/>
        <p:txBody>
          <a:bodyPr/>
          <a:lstStyle/>
          <a:p>
            <a:pPr>
              <a:defRPr/>
            </a:pPr>
            <a:fld id="{3466D8FE-5733-7B45-8963-854D3AC5C96E}" type="slidenum">
              <a:rPr lang="fr-FR"/>
              <a:t>17</a:t>
            </a:fld>
            <a:endParaRPr lang="fr-FR"/>
          </a:p>
        </p:txBody>
      </p:sp>
      <p:sp>
        <p:nvSpPr>
          <p:cNvPr id="553487097" name="Titre 3"/>
          <p:cNvSpPr>
            <a:spLocks noGrp="1"/>
          </p:cNvSpPr>
          <p:nvPr>
            <p:ph type="title"/>
          </p:nvPr>
        </p:nvSpPr>
        <p:spPr bwMode="auto"/>
        <p:txBody>
          <a:bodyPr/>
          <a:lstStyle/>
          <a:p>
            <a:pPr>
              <a:defRPr/>
            </a:pPr>
            <a:r>
              <a:rPr lang="fr-FR"/>
              <a:t>Aujourd’hui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31885964" name="Content Placeholder 1"/>
          <p:cNvSpPr>
            <a:spLocks noGrp="1"/>
          </p:cNvSpPr>
          <p:nvPr>
            <p:ph idx="1"/>
          </p:nvPr>
        </p:nvSpPr>
        <p:spPr bwMode="auto">
          <a:xfrm>
            <a:off x="457200" y="639571"/>
            <a:ext cx="8229600" cy="3589291"/>
          </a:xfrm>
        </p:spPr>
        <p:txBody>
          <a:bodyPr/>
          <a:lstStyle/>
          <a:p>
            <a:pPr>
              <a:defRPr/>
            </a:pPr>
            <a:r>
              <a:rPr lang="fr-FR"/>
              <a:t>Fonctionnement linéaire des systèmes industriels classiques</a:t>
            </a:r>
            <a:endParaRPr/>
          </a:p>
          <a:p>
            <a:pPr>
              <a:defRPr/>
            </a:pPr>
            <a:endParaRPr lang="fr-FR"/>
          </a:p>
          <a:p>
            <a:pPr marL="685800" lvl="2" indent="0">
              <a:buNone/>
              <a:defRPr/>
            </a:pPr>
            <a:endParaRPr lang="fr-FR" sz="1600"/>
          </a:p>
          <a:p>
            <a:pPr>
              <a:defRPr/>
            </a:pPr>
            <a:r>
              <a:rPr lang="fr-FR"/>
              <a:t>Fonctionnement des </a:t>
            </a:r>
            <a:r>
              <a:rPr lang="fr-FR" i="1">
                <a:solidFill>
                  <a:srgbClr val="FF0000"/>
                </a:solidFill>
              </a:rPr>
              <a:t>écosystèmes naturels</a:t>
            </a:r>
            <a:endParaRPr/>
          </a:p>
          <a:p>
            <a:pPr>
              <a:defRPr/>
            </a:pPr>
            <a:endParaRPr lang="fr-FR"/>
          </a:p>
          <a:p>
            <a:pPr marL="0" indent="0">
              <a:buNone/>
              <a:defRPr/>
            </a:pPr>
            <a:endParaRPr lang="fr-FR" sz="2000"/>
          </a:p>
          <a:p>
            <a:pPr>
              <a:defRPr/>
            </a:pPr>
            <a:endParaRPr lang="fr-FR"/>
          </a:p>
          <a:p>
            <a:pPr>
              <a:defRPr/>
            </a:pPr>
            <a:r>
              <a:rPr lang="fr-FR"/>
              <a:t>Fonctionnement circulaire des éco-systèmes industriels</a:t>
            </a:r>
            <a:br>
              <a:rPr lang="fr-FR"/>
            </a:br>
            <a:endParaRPr lang="fr-FR"/>
          </a:p>
        </p:txBody>
      </p:sp>
      <p:sp>
        <p:nvSpPr>
          <p:cNvPr id="1629715761" name="Footer Placeholder 2"/>
          <p:cNvSpPr>
            <a:spLocks noGrp="1"/>
          </p:cNvSpPr>
          <p:nvPr>
            <p:ph type="ftr" sz="quarter" idx="11"/>
          </p:nvPr>
        </p:nvSpPr>
        <p:spPr bwMode="auto"/>
        <p:txBody>
          <a:bodyPr/>
          <a:lstStyle/>
          <a:p>
            <a:pPr>
              <a:defRPr/>
            </a:pPr>
            <a:fld id="{3466D8FE-5733-7B45-8963-854D3AC5C96E}" type="slidenum">
              <a:rPr lang="fr-FR"/>
              <a:t>18</a:t>
            </a:fld>
            <a:endParaRPr lang="fr-FR"/>
          </a:p>
        </p:txBody>
      </p:sp>
      <p:sp>
        <p:nvSpPr>
          <p:cNvPr id="971725178" name="Title 3"/>
          <p:cNvSpPr>
            <a:spLocks noGrp="1"/>
          </p:cNvSpPr>
          <p:nvPr>
            <p:ph type="title"/>
          </p:nvPr>
        </p:nvSpPr>
        <p:spPr bwMode="auto"/>
        <p:txBody>
          <a:bodyPr/>
          <a:lstStyle/>
          <a:p>
            <a:pPr>
              <a:defRPr/>
            </a:pPr>
            <a:r>
              <a:rPr lang="fr-FR"/>
              <a:t>Economie circulaire = Economie linéaire + éco-système/symbiose</a:t>
            </a:r>
            <a:endParaRPr/>
          </a:p>
        </p:txBody>
      </p:sp>
      <p:sp>
        <p:nvSpPr>
          <p:cNvPr id="338191401" name="TextBox 5"/>
          <p:cNvSpPr txBox="1"/>
          <p:nvPr/>
        </p:nvSpPr>
        <p:spPr bwMode="auto">
          <a:xfrm>
            <a:off x="2406977" y="4811073"/>
            <a:ext cx="6386300" cy="276999"/>
          </a:xfrm>
          <a:prstGeom prst="rect">
            <a:avLst/>
          </a:prstGeom>
          <a:noFill/>
        </p:spPr>
        <p:txBody>
          <a:bodyPr wrap="none" rtlCol="0">
            <a:spAutoFit/>
          </a:bodyPr>
          <a:lstStyle/>
          <a:p>
            <a:pPr algn="r">
              <a:defRPr/>
            </a:pPr>
            <a:r>
              <a:rPr lang="fr-FR" sz="1200"/>
              <a:t>[Figure du Club d’Ecologie Industrielle de l’Aube, www.ceiaube.fr/presentation-ecologie-industrielle]</a:t>
            </a:r>
            <a:endParaRPr/>
          </a:p>
        </p:txBody>
      </p:sp>
      <p:pic>
        <p:nvPicPr>
          <p:cNvPr id="447415156" name="Picture 4" descr="fonctionnement-indépendant-hors-eit.png"/>
          <p:cNvPicPr>
            <a:picLocks noChangeAspect="1" noChangeArrowheads="1"/>
          </p:cNvPicPr>
          <p:nvPr/>
        </p:nvPicPr>
        <p:blipFill>
          <a:blip r:embed="rId3"/>
          <a:stretch/>
        </p:blipFill>
        <p:spPr bwMode="auto">
          <a:xfrm>
            <a:off x="4908423" y="669594"/>
            <a:ext cx="3168777" cy="719010"/>
          </a:xfrm>
          <a:prstGeom prst="rect">
            <a:avLst/>
          </a:prstGeom>
          <a:noFill/>
        </p:spPr>
      </p:pic>
      <p:pic>
        <p:nvPicPr>
          <p:cNvPr id="1132928241" name="Picture 6" descr="synergies-écologie.png"/>
          <p:cNvPicPr>
            <a:picLocks noChangeAspect="1" noChangeArrowheads="1"/>
          </p:cNvPicPr>
          <p:nvPr/>
        </p:nvPicPr>
        <p:blipFill>
          <a:blip r:embed="rId4"/>
          <a:stretch/>
        </p:blipFill>
        <p:spPr bwMode="auto">
          <a:xfrm>
            <a:off x="4908423" y="1475239"/>
            <a:ext cx="3168777" cy="893626"/>
          </a:xfrm>
          <a:prstGeom prst="rect">
            <a:avLst/>
          </a:prstGeom>
          <a:noFill/>
        </p:spPr>
      </p:pic>
      <p:pic>
        <p:nvPicPr>
          <p:cNvPr id="968228503" name="Picture 8" descr="Synergie-écologie-industrielle.png"/>
          <p:cNvPicPr>
            <a:picLocks noChangeAspect="1" noChangeArrowheads="1"/>
          </p:cNvPicPr>
          <p:nvPr/>
        </p:nvPicPr>
        <p:blipFill>
          <a:blip r:embed="rId5"/>
          <a:stretch/>
        </p:blipFill>
        <p:spPr bwMode="auto">
          <a:xfrm>
            <a:off x="4908423" y="2455499"/>
            <a:ext cx="3168777" cy="131989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55851108" name="Espace réservé du contenu 1"/>
          <p:cNvSpPr>
            <a:spLocks noGrp="1"/>
          </p:cNvSpPr>
          <p:nvPr>
            <p:ph idx="1"/>
          </p:nvPr>
        </p:nvSpPr>
        <p:spPr bwMode="auto">
          <a:xfrm>
            <a:off x="69121" y="1005331"/>
            <a:ext cx="4610100" cy="3589291"/>
          </a:xfrm>
        </p:spPr>
        <p:txBody>
          <a:bodyPr>
            <a:normAutofit/>
          </a:bodyPr>
          <a:lstStyle/>
          <a:p>
            <a:pPr marL="0" indent="0">
              <a:buNone/>
              <a:tabLst>
                <a:tab pos="4305300" algn="r"/>
              </a:tabLst>
              <a:defRPr/>
            </a:pPr>
            <a:r>
              <a:rPr lang="fr-FR" b="1"/>
              <a:t>L’économie circulaire</a:t>
            </a:r>
            <a:r>
              <a:rPr lang="fr-FR"/>
              <a:t> consiste à produire des biens et des services de manière durable en </a:t>
            </a:r>
            <a:r>
              <a:rPr lang="fr-FR" i="1">
                <a:solidFill>
                  <a:srgbClr val="FF0000"/>
                </a:solidFill>
              </a:rPr>
              <a:t>limitant la consommation et le gaspillage des ressources et la production des déchets</a:t>
            </a:r>
            <a:r>
              <a:rPr lang="fr-FR"/>
              <a:t>. Il s’agit de passer d’une société du tout jetable à un modèle économique plus circulaire.</a:t>
            </a:r>
            <a:endParaRPr/>
          </a:p>
          <a:p>
            <a:pPr marL="0" indent="0">
              <a:buNone/>
              <a:tabLst>
                <a:tab pos="4305300" algn="r"/>
              </a:tabLst>
              <a:defRPr/>
            </a:pPr>
            <a:r>
              <a:rPr lang="fr-FR"/>
              <a:t>	[https://www.ecologie.gouv.fr/leconomie-circulaire, 2020]</a:t>
            </a:r>
            <a:endParaRPr/>
          </a:p>
          <a:p>
            <a:pPr marL="0" indent="0">
              <a:buNone/>
              <a:defRPr/>
            </a:pPr>
            <a:endParaRPr lang="fr-FR"/>
          </a:p>
          <a:p>
            <a:pPr marL="0" indent="0">
              <a:buNone/>
              <a:defRPr/>
            </a:pPr>
            <a:r>
              <a:rPr lang="fr-FR"/>
              <a:t>Les 8 R de l’économie circulaire :</a:t>
            </a:r>
            <a:endParaRPr/>
          </a:p>
          <a:p>
            <a:pPr>
              <a:defRPr/>
            </a:pPr>
            <a:r>
              <a:rPr lang="fr-FR" i="1"/>
              <a:t> </a:t>
            </a:r>
            <a:r>
              <a:rPr lang="fr-FR" i="1">
                <a:solidFill>
                  <a:schemeClr val="bg1">
                    <a:lumMod val="75000"/>
                  </a:schemeClr>
                </a:solidFill>
              </a:rPr>
              <a:t>Rethink/</a:t>
            </a:r>
            <a:r>
              <a:rPr lang="fr-FR"/>
              <a:t>Repenser le besoin (qu’est-ce qu’un besoin ?)</a:t>
            </a:r>
            <a:endParaRPr lang="en-US"/>
          </a:p>
          <a:p>
            <a:pPr>
              <a:defRPr/>
            </a:pPr>
            <a:r>
              <a:rPr lang="fr-FR" i="1"/>
              <a:t> </a:t>
            </a:r>
            <a:r>
              <a:rPr lang="fr-FR" i="1">
                <a:solidFill>
                  <a:schemeClr val="bg1">
                    <a:lumMod val="75000"/>
                  </a:schemeClr>
                </a:solidFill>
              </a:rPr>
              <a:t>Repair/</a:t>
            </a:r>
            <a:r>
              <a:rPr lang="fr-FR"/>
              <a:t>Réparer</a:t>
            </a:r>
            <a:endParaRPr/>
          </a:p>
          <a:p>
            <a:pPr>
              <a:defRPr/>
            </a:pPr>
            <a:r>
              <a:rPr lang="fr-FR"/>
              <a:t> </a:t>
            </a:r>
            <a:r>
              <a:rPr lang="fr-FR" i="1">
                <a:solidFill>
                  <a:schemeClr val="bg1">
                    <a:lumMod val="75000"/>
                  </a:schemeClr>
                </a:solidFill>
              </a:rPr>
              <a:t>Reuse/</a:t>
            </a:r>
            <a:r>
              <a:rPr lang="fr-FR"/>
              <a:t>Réutiliser les biens</a:t>
            </a:r>
            <a:endParaRPr/>
          </a:p>
          <a:p>
            <a:pPr>
              <a:defRPr/>
            </a:pPr>
            <a:r>
              <a:rPr lang="fr-FR"/>
              <a:t> </a:t>
            </a:r>
            <a:r>
              <a:rPr lang="fr-FR" i="1">
                <a:solidFill>
                  <a:schemeClr val="bg1">
                    <a:lumMod val="75000"/>
                  </a:schemeClr>
                </a:solidFill>
              </a:rPr>
              <a:t>Reduce/</a:t>
            </a:r>
            <a:r>
              <a:rPr lang="fr-FR"/>
              <a:t>Réduire la consommation</a:t>
            </a:r>
            <a:endParaRPr/>
          </a:p>
          <a:p>
            <a:pPr>
              <a:defRPr/>
            </a:pPr>
            <a:r>
              <a:rPr lang="fr-FR" i="1"/>
              <a:t> </a:t>
            </a:r>
            <a:r>
              <a:rPr lang="fr-FR" i="1">
                <a:solidFill>
                  <a:schemeClr val="bg1">
                    <a:lumMod val="75000"/>
                  </a:schemeClr>
                </a:solidFill>
              </a:rPr>
              <a:t>Refuse/</a:t>
            </a:r>
            <a:r>
              <a:rPr lang="fr-FR"/>
              <a:t>Renoncer</a:t>
            </a:r>
            <a:br>
              <a:rPr lang="fr-FR"/>
            </a:br>
            <a:r>
              <a:rPr lang="fr-FR"/>
              <a:t> « Le meilleur déchet est celui que l’on ne produit pas »</a:t>
            </a:r>
            <a:endParaRPr/>
          </a:p>
          <a:p>
            <a:pPr>
              <a:defRPr/>
            </a:pPr>
            <a:r>
              <a:rPr lang="fr-FR" i="1"/>
              <a:t> </a:t>
            </a:r>
            <a:r>
              <a:rPr lang="fr-FR" i="1">
                <a:solidFill>
                  <a:schemeClr val="bg1">
                    <a:lumMod val="75000"/>
                  </a:schemeClr>
                </a:solidFill>
              </a:rPr>
              <a:t>Recycle/</a:t>
            </a:r>
            <a:r>
              <a:rPr lang="fr-FR"/>
              <a:t>Recycler</a:t>
            </a:r>
            <a:endParaRPr/>
          </a:p>
          <a:p>
            <a:pPr>
              <a:defRPr/>
            </a:pPr>
            <a:r>
              <a:rPr lang="fr-FR" i="1"/>
              <a:t> </a:t>
            </a:r>
            <a:r>
              <a:rPr lang="fr-FR" i="1">
                <a:solidFill>
                  <a:schemeClr val="bg1">
                    <a:lumMod val="75000"/>
                  </a:schemeClr>
                </a:solidFill>
              </a:rPr>
              <a:t>Recover/</a:t>
            </a:r>
            <a:r>
              <a:rPr lang="fr-FR"/>
              <a:t>Régénérer</a:t>
            </a:r>
            <a:endParaRPr/>
          </a:p>
          <a:p>
            <a:pPr>
              <a:tabLst>
                <a:tab pos="4305300" algn="r"/>
              </a:tabLst>
              <a:defRPr/>
            </a:pPr>
            <a:r>
              <a:rPr lang="fr-FR" i="1"/>
              <a:t> </a:t>
            </a:r>
            <a:r>
              <a:rPr lang="fr-FR" i="1">
                <a:solidFill>
                  <a:schemeClr val="bg1">
                    <a:lumMod val="75000"/>
                  </a:schemeClr>
                </a:solidFill>
              </a:rPr>
              <a:t>Regift/</a:t>
            </a:r>
            <a:r>
              <a:rPr lang="fr-FR"/>
              <a:t>Rallonger la phase d’usage</a:t>
            </a:r>
            <a:endParaRPr lang="fr-FR" i="1">
              <a:solidFill>
                <a:schemeClr val="bg1">
                  <a:lumMod val="75000"/>
                </a:schemeClr>
              </a:solidFill>
            </a:endParaRPr>
          </a:p>
          <a:p>
            <a:pPr>
              <a:tabLst>
                <a:tab pos="4305300" algn="r"/>
              </a:tabLst>
              <a:defRPr/>
            </a:pPr>
            <a:r>
              <a:rPr lang="fr-FR" i="1">
                <a:solidFill>
                  <a:schemeClr val="bg1">
                    <a:lumMod val="75000"/>
                  </a:schemeClr>
                </a:solidFill>
              </a:rPr>
              <a:t>	</a:t>
            </a:r>
            <a:r>
              <a:rPr lang="en-US"/>
              <a:t> [https://oldworldnew.us/circular-economy]</a:t>
            </a:r>
            <a:endParaRPr lang="en-US" i="1">
              <a:solidFill>
                <a:schemeClr val="bg1">
                  <a:lumMod val="75000"/>
                </a:schemeClr>
              </a:solidFill>
            </a:endParaRPr>
          </a:p>
        </p:txBody>
      </p:sp>
      <p:sp>
        <p:nvSpPr>
          <p:cNvPr id="40533059" name="Espace réservé du pied de page 2"/>
          <p:cNvSpPr>
            <a:spLocks noGrp="1"/>
          </p:cNvSpPr>
          <p:nvPr>
            <p:ph type="ftr" sz="quarter" idx="11"/>
          </p:nvPr>
        </p:nvSpPr>
        <p:spPr bwMode="auto"/>
        <p:txBody>
          <a:bodyPr/>
          <a:lstStyle/>
          <a:p>
            <a:pPr>
              <a:defRPr/>
            </a:pPr>
            <a:fld id="{3466D8FE-5733-7B45-8963-854D3AC5C96E}" type="slidenum">
              <a:rPr lang="fr-FR"/>
              <a:t>19</a:t>
            </a:fld>
            <a:endParaRPr lang="fr-FR"/>
          </a:p>
        </p:txBody>
      </p:sp>
      <p:sp>
        <p:nvSpPr>
          <p:cNvPr id="1071106234" name="Titre 3"/>
          <p:cNvSpPr>
            <a:spLocks noGrp="1"/>
          </p:cNvSpPr>
          <p:nvPr>
            <p:ph type="title"/>
          </p:nvPr>
        </p:nvSpPr>
        <p:spPr bwMode="auto"/>
        <p:txBody>
          <a:bodyPr/>
          <a:lstStyle/>
          <a:p>
            <a:pPr>
              <a:defRPr/>
            </a:pPr>
            <a:r>
              <a:rPr lang="en-US"/>
              <a:t>Economie circulaire</a:t>
            </a:r>
            <a:endParaRPr lang="fr-FR"/>
          </a:p>
        </p:txBody>
      </p:sp>
      <p:sp>
        <p:nvSpPr>
          <p:cNvPr id="815401133" name="TextBox 5"/>
          <p:cNvSpPr txBox="1"/>
          <p:nvPr/>
        </p:nvSpPr>
        <p:spPr bwMode="auto">
          <a:xfrm>
            <a:off x="4836432" y="4628763"/>
            <a:ext cx="3355983" cy="276999"/>
          </a:xfrm>
          <a:prstGeom prst="rect">
            <a:avLst/>
          </a:prstGeom>
          <a:noFill/>
        </p:spPr>
        <p:txBody>
          <a:bodyPr wrap="none" rtlCol="0">
            <a:spAutoFit/>
          </a:bodyPr>
          <a:lstStyle/>
          <a:p>
            <a:pPr algn="r">
              <a:defRPr/>
            </a:pPr>
            <a:r>
              <a:rPr lang="fr-FR" sz="1200"/>
              <a:t>[https://fr.wikipedia.org/wiki/économie_circulaire]</a:t>
            </a:r>
            <a:endParaRPr/>
          </a:p>
        </p:txBody>
      </p:sp>
      <p:pic>
        <p:nvPicPr>
          <p:cNvPr id="576971252" name="Picture 4" descr="https://upload.wikimedia.org/wikipedia/commons/f/f7/Economie_circulaire.png"/>
          <p:cNvPicPr>
            <a:picLocks noChangeAspect="1" noChangeArrowheads="1"/>
          </p:cNvPicPr>
          <p:nvPr/>
        </p:nvPicPr>
        <p:blipFill>
          <a:blip r:embed="rId3"/>
          <a:stretch/>
        </p:blipFill>
        <p:spPr bwMode="auto">
          <a:xfrm>
            <a:off x="4929773" y="1024837"/>
            <a:ext cx="3169300" cy="3339714"/>
          </a:xfrm>
          <a:prstGeom prst="rect">
            <a:avLst/>
          </a:prstGeom>
          <a:noFill/>
        </p:spPr>
      </p:pic>
      <p:sp>
        <p:nvSpPr>
          <p:cNvPr id="1121715754" name="TextBox 7"/>
          <p:cNvSpPr txBox="1"/>
          <p:nvPr/>
        </p:nvSpPr>
        <p:spPr bwMode="auto">
          <a:xfrm>
            <a:off x="7638392" y="2310831"/>
            <a:ext cx="1434662" cy="954107"/>
          </a:xfrm>
          <a:prstGeom prst="rect">
            <a:avLst/>
          </a:prstGeom>
          <a:noFill/>
        </p:spPr>
        <p:txBody>
          <a:bodyPr wrap="square" rtlCol="0">
            <a:spAutoFit/>
          </a:bodyPr>
          <a:lstStyle/>
          <a:p>
            <a:pPr algn="ctr">
              <a:defRPr/>
            </a:pPr>
            <a:r>
              <a:rPr lang="fr-FR" sz="1400" i="1">
                <a:solidFill>
                  <a:srgbClr val="FF0000"/>
                </a:solidFill>
              </a:rPr>
              <a:t>Favoriser les boucles de retour</a:t>
            </a:r>
            <a:br>
              <a:rPr lang="fr-FR" sz="1400" i="1">
                <a:solidFill>
                  <a:srgbClr val="FF0000"/>
                </a:solidFill>
              </a:rPr>
            </a:br>
            <a:r>
              <a:rPr lang="fr-FR" sz="1400" i="1">
                <a:solidFill>
                  <a:srgbClr val="FF0000"/>
                </a:solidFill>
              </a:rPr>
              <a:t>les + courtes possibles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81444022" name="Espace réservé du contenu 1"/>
          <p:cNvSpPr>
            <a:spLocks noGrp="1"/>
          </p:cNvSpPr>
          <p:nvPr>
            <p:ph idx="1"/>
          </p:nvPr>
        </p:nvSpPr>
        <p:spPr bwMode="auto">
          <a:xfrm>
            <a:off x="457200" y="1005331"/>
            <a:ext cx="8651304" cy="3589291"/>
          </a:xfrm>
        </p:spPr>
        <p:txBody>
          <a:bodyPr>
            <a:normAutofit/>
          </a:bodyPr>
          <a:lstStyle/>
          <a:p>
            <a:pPr>
              <a:defRPr/>
            </a:pPr>
            <a:r>
              <a:rPr lang="fr-FR"/>
              <a:t>Ne pas parler des problèmes car nous ne ferions que vous les détailler plus, mais vous connaissez déjà</a:t>
            </a:r>
            <a:endParaRPr/>
          </a:p>
          <a:p>
            <a:pPr>
              <a:defRPr/>
            </a:pPr>
            <a:endParaRPr lang="fr-FR" i="1">
              <a:solidFill>
                <a:srgbClr val="FF0000"/>
              </a:solidFill>
            </a:endParaRPr>
          </a:p>
          <a:p>
            <a:pPr>
              <a:defRPr/>
            </a:pPr>
            <a:r>
              <a:rPr lang="fr-FR" i="1">
                <a:solidFill>
                  <a:srgbClr val="FF0000"/>
                </a:solidFill>
              </a:rPr>
              <a:t>Se concentrer sur les solutions </a:t>
            </a:r>
            <a:r>
              <a:rPr lang="fr-FR"/>
              <a:t>:</a:t>
            </a:r>
            <a:endParaRPr/>
          </a:p>
          <a:p>
            <a:pPr lvl="1">
              <a:tabLst>
                <a:tab pos="4930775" algn="l"/>
              </a:tabLst>
              <a:defRPr/>
            </a:pPr>
            <a:r>
              <a:rPr lang="fr-FR" i="1">
                <a:solidFill>
                  <a:srgbClr val="FF0000"/>
                </a:solidFill>
              </a:rPr>
              <a:t>offertes par le Génie Industriel offre des solutions</a:t>
            </a:r>
            <a:r>
              <a:rPr lang="fr-FR"/>
              <a:t> :</a:t>
            </a:r>
            <a:endParaRPr/>
          </a:p>
          <a:p>
            <a:pPr lvl="2">
              <a:tabLst>
                <a:tab pos="4930775" algn="l"/>
              </a:tabLst>
              <a:defRPr/>
            </a:pPr>
            <a:r>
              <a:rPr lang="fr-FR"/>
              <a:t>Recherche Op., en part. l’</a:t>
            </a:r>
            <a:r>
              <a:rPr lang="fr-FR" i="1">
                <a:solidFill>
                  <a:srgbClr val="FF0000"/>
                </a:solidFill>
              </a:rPr>
              <a:t>optim. multi-objectif (lexicographique avec </a:t>
            </a:r>
            <a:r>
              <a:rPr lang="el-GR" i="1">
                <a:solidFill>
                  <a:srgbClr val="FF0000"/>
                </a:solidFill>
              </a:rPr>
              <a:t>ε</a:t>
            </a:r>
            <a:r>
              <a:rPr lang="fr-FR" i="1">
                <a:solidFill>
                  <a:srgbClr val="FF0000"/>
                </a:solidFill>
              </a:rPr>
              <a:t>-constraint pour chercher front de Pareto)</a:t>
            </a:r>
            <a:endParaRPr lang="fr-FR"/>
          </a:p>
          <a:p>
            <a:pPr lvl="2">
              <a:tabLst>
                <a:tab pos="4930775" algn="l"/>
              </a:tabLst>
              <a:defRPr/>
            </a:pPr>
            <a:r>
              <a:rPr lang="fr-FR"/>
              <a:t>Décision multi-critère (ELECTRE I, II et II, AHP, Prométhée…)</a:t>
            </a:r>
            <a:endParaRPr/>
          </a:p>
          <a:p>
            <a:pPr lvl="2">
              <a:tabLst>
                <a:tab pos="4930775" algn="l"/>
              </a:tabLst>
              <a:defRPr/>
            </a:pPr>
            <a:r>
              <a:rPr lang="fr-FR" i="1">
                <a:solidFill>
                  <a:srgbClr val="FF0000"/>
                </a:solidFill>
              </a:rPr>
              <a:t>Closed-loop</a:t>
            </a:r>
            <a:r>
              <a:rPr lang="fr-FR"/>
              <a:t> supply chain,</a:t>
            </a:r>
            <a:endParaRPr/>
          </a:p>
          <a:p>
            <a:pPr lvl="2">
              <a:tabLst>
                <a:tab pos="4930775" algn="l"/>
              </a:tabLst>
              <a:defRPr/>
            </a:pPr>
            <a:r>
              <a:rPr lang="fr-FR"/>
              <a:t>etc.</a:t>
            </a:r>
            <a:endParaRPr/>
          </a:p>
          <a:p>
            <a:pPr lvl="1">
              <a:tabLst>
                <a:tab pos="4930775" algn="l"/>
              </a:tabLst>
              <a:defRPr/>
            </a:pPr>
            <a:endParaRPr lang="fr-FR"/>
          </a:p>
          <a:p>
            <a:pPr lvl="1">
              <a:tabLst>
                <a:tab pos="4930775" algn="l"/>
              </a:tabLst>
              <a:defRPr/>
            </a:pPr>
            <a:r>
              <a:rPr lang="fr-FR"/>
              <a:t>Concepts : Passer de l’économie linéaire à l’économie circulaire	= </a:t>
            </a:r>
            <a:r>
              <a:rPr lang="fr-FR" i="1">
                <a:solidFill>
                  <a:srgbClr val="FF0000"/>
                </a:solidFill>
              </a:rPr>
              <a:t>fermer les boucles de matières/énergie</a:t>
            </a:r>
            <a:endParaRPr/>
          </a:p>
          <a:p>
            <a:pPr marL="342900" lvl="1" indent="0">
              <a:buNone/>
              <a:tabLst>
                <a:tab pos="4930775" algn="l"/>
              </a:tabLst>
              <a:defRPr/>
            </a:pPr>
            <a:r>
              <a:rPr lang="fr-FR" i="1">
                <a:solidFill>
                  <a:srgbClr val="FF0000"/>
                </a:solidFill>
              </a:rPr>
              <a:t>	</a:t>
            </a:r>
            <a:r>
              <a:rPr lang="fr-FR" i="1">
                <a:solidFill>
                  <a:schemeClr val="accent1"/>
                </a:solidFill>
              </a:rPr>
              <a:t>≈ </a:t>
            </a:r>
            <a:r>
              <a:rPr lang="fr-FR"/>
              <a:t>(≠ car &gt;)</a:t>
            </a:r>
            <a:r>
              <a:rPr lang="fr-FR" i="1">
                <a:solidFill>
                  <a:srgbClr val="FF0000"/>
                </a:solidFill>
              </a:rPr>
              <a:t> transformer les déchets en ressources</a:t>
            </a:r>
            <a:endParaRPr/>
          </a:p>
          <a:p>
            <a:pPr lvl="1">
              <a:defRPr/>
            </a:pPr>
            <a:r>
              <a:rPr lang="fr-FR"/>
              <a:t>Outils de modélisation des flux :</a:t>
            </a:r>
            <a:endParaRPr/>
          </a:p>
          <a:p>
            <a:pPr lvl="2">
              <a:defRPr/>
            </a:pPr>
            <a:r>
              <a:rPr lang="fr-FR"/>
              <a:t>ACV</a:t>
            </a:r>
            <a:r>
              <a:rPr lang="fr-FR">
                <a:solidFill>
                  <a:schemeClr val="bg1">
                    <a:lumMod val="75000"/>
                  </a:schemeClr>
                </a:solidFill>
              </a:rPr>
              <a:t>/LCA</a:t>
            </a:r>
            <a:r>
              <a:rPr lang="fr-FR"/>
              <a:t> (Analyse du Cycle de Vie</a:t>
            </a:r>
            <a:r>
              <a:rPr lang="fr-FR">
                <a:solidFill>
                  <a:schemeClr val="bg1">
                    <a:lumMod val="75000"/>
                  </a:schemeClr>
                </a:solidFill>
              </a:rPr>
              <a:t>/LifeCycle analysis</a:t>
            </a:r>
            <a:r>
              <a:rPr lang="fr-FR"/>
              <a:t>) : vu en 3GI</a:t>
            </a:r>
            <a:endParaRPr/>
          </a:p>
          <a:p>
            <a:pPr lvl="2">
              <a:defRPr/>
            </a:pPr>
            <a:r>
              <a:rPr lang="fr-FR"/>
              <a:t>ACV sociale (SLCA= Social LCA) : égalité ♂/♀, RSE, impact urbain, maladies dues à la surconsommation</a:t>
            </a:r>
            <a:endParaRPr/>
          </a:p>
          <a:p>
            <a:pPr lvl="2">
              <a:defRPr/>
            </a:pPr>
            <a:r>
              <a:rPr lang="fr-FR"/>
              <a:t>MFA (Material Flow Analysis)</a:t>
            </a:r>
            <a:endParaRPr/>
          </a:p>
          <a:p>
            <a:pPr lvl="3">
              <a:defRPr/>
            </a:pPr>
            <a:r>
              <a:rPr lang="fr-FR"/>
              <a:t>avec réconciliation des données (correction des mesures grâce au modèle du système)</a:t>
            </a:r>
            <a:endParaRPr/>
          </a:p>
          <a:p>
            <a:pPr marL="539750" lvl="3" indent="0">
              <a:buNone/>
              <a:defRPr/>
            </a:pPr>
            <a:r>
              <a:rPr lang="fr-FR"/>
              <a:t>=&gt; Ces outils donnent des points de vue ≠ d’une même réalité : </a:t>
            </a:r>
            <a:r>
              <a:rPr lang="fr-FR" i="1">
                <a:solidFill>
                  <a:srgbClr val="FF0000"/>
                </a:solidFill>
              </a:rPr>
              <a:t>produit (ACV)</a:t>
            </a:r>
            <a:r>
              <a:rPr lang="fr-FR"/>
              <a:t> vs. </a:t>
            </a:r>
            <a:r>
              <a:rPr lang="fr-FR" i="1">
                <a:solidFill>
                  <a:srgbClr val="FF0000"/>
                </a:solidFill>
              </a:rPr>
              <a:t>système de production (MFA)</a:t>
            </a:r>
            <a:endParaRPr/>
          </a:p>
          <a:p>
            <a:pPr marL="539750" lvl="3" indent="0">
              <a:buNone/>
              <a:defRPr/>
            </a:pPr>
            <a:endParaRPr lang="fr-FR"/>
          </a:p>
          <a:p>
            <a:pPr marL="68263" lvl="1">
              <a:defRPr/>
            </a:pPr>
            <a:r>
              <a:rPr lang="fr-FR"/>
              <a:t>Cours dédiés DDRS = </a:t>
            </a:r>
            <a:r>
              <a:rPr lang="fr-FR" i="1">
                <a:solidFill>
                  <a:srgbClr val="FF0000"/>
                </a:solidFill>
              </a:rPr>
              <a:t>transversaux</a:t>
            </a:r>
            <a:r>
              <a:rPr lang="fr-FR"/>
              <a:t> (≠ disciplinaires) </a:t>
            </a:r>
            <a:r>
              <a:rPr lang="fr-FR" i="1">
                <a:solidFill>
                  <a:srgbClr val="FF0000"/>
                </a:solidFill>
              </a:rPr>
              <a:t>=&gt; outils simples</a:t>
            </a:r>
            <a:r>
              <a:rPr lang="fr-FR"/>
              <a:t> (on va utiliser Excel et son solveur)</a:t>
            </a:r>
          </a:p>
          <a:p>
            <a:pPr marL="342900" lvl="1" indent="0">
              <a:buNone/>
              <a:defRPr/>
            </a:pPr>
            <a:endParaRPr lang="fr-FR"/>
          </a:p>
        </p:txBody>
      </p:sp>
      <p:sp>
        <p:nvSpPr>
          <p:cNvPr id="1122596365" name="Espace réservé du pied de page 2"/>
          <p:cNvSpPr>
            <a:spLocks noGrp="1"/>
          </p:cNvSpPr>
          <p:nvPr>
            <p:ph type="ftr" sz="quarter" idx="11"/>
          </p:nvPr>
        </p:nvSpPr>
        <p:spPr bwMode="auto"/>
        <p:txBody>
          <a:bodyPr/>
          <a:lstStyle/>
          <a:p>
            <a:pPr>
              <a:defRPr/>
            </a:pPr>
            <a:fld id="{3466D8FE-5733-7B45-8963-854D3AC5C96E}" type="slidenum">
              <a:rPr lang="fr-FR"/>
              <a:t>2</a:t>
            </a:fld>
            <a:endParaRPr lang="fr-FR"/>
          </a:p>
        </p:txBody>
      </p:sp>
      <p:sp>
        <p:nvSpPr>
          <p:cNvPr id="1970491601" name="Titre 3"/>
          <p:cNvSpPr>
            <a:spLocks noGrp="1"/>
          </p:cNvSpPr>
          <p:nvPr>
            <p:ph type="title"/>
          </p:nvPr>
        </p:nvSpPr>
        <p:spPr bwMode="auto"/>
        <p:txBody>
          <a:bodyPr/>
          <a:lstStyle/>
          <a:p>
            <a:pPr>
              <a:defRPr/>
            </a:pPr>
            <a:r>
              <a:rPr lang="fr-FR"/>
              <a:t>Objectifs du cours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66470936" name="Picture 4" descr="https://i0.wp.com/www.cress-na.org/wp-content/uploads/2019/12/Screenshot_2019-12-13-R%C3%89SULTATS-des-travaUx-dES-gt-COMP%C3%89TENCES-formation-de-l%E2%80%99%C3%89CONOMIE-CIRCULAIRE-FREC_Comp%C3%A9tences-format....png?resize=744%2C447"/>
          <p:cNvPicPr>
            <a:picLocks noChangeAspect="1" noChangeArrowheads="1"/>
          </p:cNvPicPr>
          <p:nvPr/>
        </p:nvPicPr>
        <p:blipFill>
          <a:blip r:embed="rId3"/>
          <a:stretch/>
        </p:blipFill>
        <p:spPr bwMode="auto">
          <a:xfrm>
            <a:off x="3513720" y="1203598"/>
            <a:ext cx="5752907" cy="3456384"/>
          </a:xfrm>
          <a:prstGeom prst="rect">
            <a:avLst/>
          </a:prstGeom>
          <a:noFill/>
        </p:spPr>
      </p:pic>
      <p:pic>
        <p:nvPicPr>
          <p:cNvPr id="1811740622" name="Picture 2" descr="https://expertises.ademe.fr/sites/default/files/assets/images/economoe_circulaire_ok.png"/>
          <p:cNvPicPr>
            <a:picLocks noChangeAspect="1" noChangeArrowheads="1"/>
          </p:cNvPicPr>
          <p:nvPr/>
        </p:nvPicPr>
        <p:blipFill>
          <a:blip r:embed="rId4"/>
          <a:srcRect l="22183" t="24334" r="18735" b="6412"/>
          <a:stretch/>
        </p:blipFill>
        <p:spPr bwMode="auto">
          <a:xfrm>
            <a:off x="323528" y="771550"/>
            <a:ext cx="3456385" cy="2448273"/>
          </a:xfrm>
          <a:prstGeom prst="rect">
            <a:avLst/>
          </a:prstGeom>
          <a:noFill/>
        </p:spPr>
      </p:pic>
      <p:sp>
        <p:nvSpPr>
          <p:cNvPr id="1490242792" name="Title 3"/>
          <p:cNvSpPr>
            <a:spLocks noGrp="1"/>
          </p:cNvSpPr>
          <p:nvPr>
            <p:ph type="title"/>
          </p:nvPr>
        </p:nvSpPr>
        <p:spPr bwMode="auto"/>
        <p:txBody>
          <a:bodyPr>
            <a:normAutofit/>
          </a:bodyPr>
          <a:lstStyle/>
          <a:p>
            <a:pPr>
              <a:defRPr/>
            </a:pPr>
            <a:r>
              <a:rPr lang="en-US"/>
              <a:t>Economie circulaire</a:t>
            </a:r>
            <a:endParaRPr/>
          </a:p>
        </p:txBody>
      </p:sp>
      <p:sp>
        <p:nvSpPr>
          <p:cNvPr id="964926990" name="TextBox 6"/>
          <p:cNvSpPr txBox="1"/>
          <p:nvPr/>
        </p:nvSpPr>
        <p:spPr bwMode="auto">
          <a:xfrm>
            <a:off x="-182574" y="8208869"/>
            <a:ext cx="1511341" cy="830997"/>
          </a:xfrm>
          <a:prstGeom prst="rect">
            <a:avLst/>
          </a:prstGeom>
          <a:noFill/>
        </p:spPr>
        <p:txBody>
          <a:bodyPr wrap="square" rtlCol="0">
            <a:spAutoFit/>
          </a:bodyPr>
          <a:lstStyle/>
          <a:p>
            <a:pPr>
              <a:defRPr/>
            </a:pPr>
            <a:r>
              <a:rPr lang="fr-FR" sz="1200"/>
              <a:t>[ADEME,</a:t>
            </a:r>
            <a:br>
              <a:rPr lang="fr-FR" sz="1200"/>
            </a:br>
            <a:r>
              <a:rPr lang="fr-FR" sz="1200"/>
              <a:t>https://expertises.ademe.fr/expertises/economie-circulaire]</a:t>
            </a:r>
            <a:endParaRPr/>
          </a:p>
        </p:txBody>
      </p:sp>
      <p:sp>
        <p:nvSpPr>
          <p:cNvPr id="1751727335" name="TextBox 7"/>
          <p:cNvSpPr txBox="1"/>
          <p:nvPr/>
        </p:nvSpPr>
        <p:spPr bwMode="auto">
          <a:xfrm>
            <a:off x="-42623" y="637008"/>
            <a:ext cx="1490857" cy="461665"/>
          </a:xfrm>
          <a:prstGeom prst="rect">
            <a:avLst/>
          </a:prstGeom>
          <a:noFill/>
        </p:spPr>
        <p:txBody>
          <a:bodyPr wrap="none" rtlCol="0">
            <a:spAutoFit/>
          </a:bodyPr>
          <a:lstStyle/>
          <a:p>
            <a:pPr>
              <a:defRPr/>
            </a:pPr>
            <a:r>
              <a:rPr lang="fr-FR" sz="1200"/>
              <a:t>L’économie circulaire</a:t>
            </a:r>
            <a:br>
              <a:rPr lang="fr-FR" sz="1200"/>
            </a:br>
            <a:r>
              <a:rPr lang="fr-FR" sz="1200"/>
              <a:t>3 domaines, 7 piliers</a:t>
            </a:r>
            <a:endParaRPr/>
          </a:p>
        </p:txBody>
      </p:sp>
      <p:sp>
        <p:nvSpPr>
          <p:cNvPr id="1636822449" name="Left Arrow 8"/>
          <p:cNvSpPr/>
          <p:nvPr/>
        </p:nvSpPr>
        <p:spPr bwMode="auto">
          <a:xfrm rot="19799998">
            <a:off x="3488686" y="377722"/>
            <a:ext cx="1580350" cy="1027595"/>
          </a:xfrm>
          <a:prstGeom prst="leftArrow">
            <a:avLst>
              <a:gd name="adj1" fmla="val 63408"/>
              <a:gd name="adj2" fmla="val 3145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fr-FR" sz="900">
                <a:solidFill>
                  <a:srgbClr val="FF0000"/>
                </a:solidFill>
              </a:rPr>
              <a:t>Ecologie Industrielle &amp; Territoriale </a:t>
            </a:r>
            <a:br>
              <a:rPr lang="fr-FR" sz="900">
                <a:solidFill>
                  <a:srgbClr val="FF0000"/>
                </a:solidFill>
              </a:rPr>
            </a:br>
            <a:r>
              <a:rPr lang="fr-FR" sz="900">
                <a:solidFill>
                  <a:srgbClr val="FF0000"/>
                </a:solidFill>
              </a:rPr>
              <a:t>⊂</a:t>
            </a:r>
            <a:br>
              <a:rPr lang="fr-FR" sz="900">
                <a:solidFill>
                  <a:srgbClr val="FF0000"/>
                </a:solidFill>
              </a:rPr>
            </a:br>
            <a:r>
              <a:rPr lang="fr-FR" sz="900">
                <a:solidFill>
                  <a:srgbClr val="FF0000"/>
                </a:solidFill>
              </a:rPr>
              <a:t>économie circulaire</a:t>
            </a:r>
            <a:endParaRPr/>
          </a:p>
        </p:txBody>
      </p:sp>
      <p:sp>
        <p:nvSpPr>
          <p:cNvPr id="642411112" name="TextBox 10"/>
          <p:cNvSpPr txBox="1"/>
          <p:nvPr/>
        </p:nvSpPr>
        <p:spPr bwMode="auto">
          <a:xfrm>
            <a:off x="3507589" y="4483413"/>
            <a:ext cx="5238998" cy="461665"/>
          </a:xfrm>
          <a:prstGeom prst="rect">
            <a:avLst/>
          </a:prstGeom>
          <a:noFill/>
        </p:spPr>
        <p:txBody>
          <a:bodyPr wrap="none" rtlCol="0">
            <a:spAutoFit/>
          </a:bodyPr>
          <a:lstStyle/>
          <a:p>
            <a:pPr algn="r">
              <a:defRPr/>
            </a:pPr>
            <a:r>
              <a:rPr lang="fr-FR" sz="1200"/>
              <a:t>[Chambre Régionale de l’Economie Sociale et Solidaire Nouvelle-Aquitaine, 2019,</a:t>
            </a:r>
            <a:br>
              <a:rPr lang="fr-FR" sz="1200"/>
            </a:br>
            <a:r>
              <a:rPr lang="fr-FR" sz="1200"/>
              <a:t>www.cress-na.org/fiches-metier-de-leconomie-circulaire-contributions-ess]</a:t>
            </a:r>
            <a:endParaRPr/>
          </a:p>
        </p:txBody>
      </p:sp>
      <p:sp>
        <p:nvSpPr>
          <p:cNvPr id="483061173" name="Espace réservé du pied de page 2"/>
          <p:cNvSpPr>
            <a:spLocks noGrp="1"/>
          </p:cNvSpPr>
          <p:nvPr>
            <p:ph type="ftr" sz="quarter" idx="11"/>
          </p:nvPr>
        </p:nvSpPr>
        <p:spPr bwMode="auto">
          <a:xfrm>
            <a:off x="3124200" y="4767263"/>
            <a:ext cx="2895600" cy="273844"/>
          </a:xfrm>
        </p:spPr>
        <p:txBody>
          <a:bodyPr/>
          <a:lstStyle/>
          <a:p>
            <a:pPr>
              <a:defRPr/>
            </a:pPr>
            <a:r>
              <a:rPr lang="fr-FR"/>
              <a:t>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94876756" name="Image 11" descr="ellen-macarthur-foundation-graphic.png"/>
          <p:cNvPicPr>
            <a:picLocks noChangeAspect="1"/>
          </p:cNvPicPr>
          <p:nvPr/>
        </p:nvPicPr>
        <p:blipFill>
          <a:blip r:embed="rId3"/>
          <a:stretch/>
        </p:blipFill>
        <p:spPr bwMode="auto">
          <a:xfrm>
            <a:off x="979725" y="204470"/>
            <a:ext cx="7184550" cy="4856736"/>
          </a:xfrm>
          <a:prstGeom prst="rect">
            <a:avLst/>
          </a:prstGeom>
        </p:spPr>
      </p:pic>
      <p:sp>
        <p:nvSpPr>
          <p:cNvPr id="1691194258" name="Espace réservé du pied de page 2"/>
          <p:cNvSpPr>
            <a:spLocks noGrp="1"/>
          </p:cNvSpPr>
          <p:nvPr>
            <p:ph type="ftr" sz="quarter" idx="11"/>
          </p:nvPr>
        </p:nvSpPr>
        <p:spPr bwMode="auto"/>
        <p:txBody>
          <a:bodyPr/>
          <a:lstStyle/>
          <a:p>
            <a:pPr>
              <a:defRPr/>
            </a:pPr>
            <a:fld id="{3466D8FE-5733-7B45-8963-854D3AC5C96E}" type="slidenum">
              <a:rPr lang="fr-FR"/>
              <a:t>21</a:t>
            </a:fld>
            <a:endParaRPr lang="fr-FR"/>
          </a:p>
        </p:txBody>
      </p:sp>
      <p:sp>
        <p:nvSpPr>
          <p:cNvPr id="1704231047" name="Titre 3"/>
          <p:cNvSpPr>
            <a:spLocks noGrp="1"/>
          </p:cNvSpPr>
          <p:nvPr>
            <p:ph type="title"/>
          </p:nvPr>
        </p:nvSpPr>
        <p:spPr bwMode="auto"/>
        <p:txBody>
          <a:bodyPr/>
          <a:lstStyle/>
          <a:p>
            <a:pPr>
              <a:defRPr/>
            </a:pPr>
            <a:r>
              <a:rPr lang="en-US"/>
              <a:t>Economie circulaire</a:t>
            </a:r>
            <a:endParaRPr lang="fr-FR"/>
          </a:p>
        </p:txBody>
      </p:sp>
      <p:sp>
        <p:nvSpPr>
          <p:cNvPr id="2062075533" name="TextBox 5"/>
          <p:cNvSpPr txBox="1"/>
          <p:nvPr/>
        </p:nvSpPr>
        <p:spPr bwMode="auto">
          <a:xfrm>
            <a:off x="1287173" y="4847916"/>
            <a:ext cx="7237751" cy="276999"/>
          </a:xfrm>
          <a:prstGeom prst="rect">
            <a:avLst/>
          </a:prstGeom>
          <a:noFill/>
        </p:spPr>
        <p:txBody>
          <a:bodyPr wrap="none" rtlCol="0">
            <a:spAutoFit/>
          </a:bodyPr>
          <a:lstStyle/>
          <a:p>
            <a:pPr algn="r">
              <a:defRPr/>
            </a:pPr>
            <a:r>
              <a:rPr lang="fr-FR" sz="1200"/>
              <a:t>[United States Environmental Protection Agency, https://www.epa.gov/recyclingstrategy/what-circular-economy]</a:t>
            </a:r>
            <a:endParaRPr/>
          </a:p>
        </p:txBody>
      </p:sp>
      <p:sp>
        <p:nvSpPr>
          <p:cNvPr id="1919452624" name="TextBox 7"/>
          <p:cNvSpPr txBox="1"/>
          <p:nvPr/>
        </p:nvSpPr>
        <p:spPr bwMode="auto">
          <a:xfrm>
            <a:off x="6309404" y="3196621"/>
            <a:ext cx="2759026" cy="523220"/>
          </a:xfrm>
          <a:prstGeom prst="rect">
            <a:avLst/>
          </a:prstGeom>
          <a:noFill/>
        </p:spPr>
        <p:txBody>
          <a:bodyPr wrap="square" rtlCol="0">
            <a:spAutoFit/>
          </a:bodyPr>
          <a:lstStyle/>
          <a:p>
            <a:pPr algn="ctr">
              <a:defRPr/>
            </a:pPr>
            <a:r>
              <a:rPr lang="fr-FR" sz="1400" i="1">
                <a:solidFill>
                  <a:srgbClr val="FF0000"/>
                </a:solidFill>
              </a:rPr>
              <a:t>Favoriser les boucles</a:t>
            </a:r>
            <a:br>
              <a:rPr lang="fr-FR" sz="1400" i="1">
                <a:solidFill>
                  <a:srgbClr val="FF0000"/>
                </a:solidFill>
              </a:rPr>
            </a:br>
            <a:r>
              <a:rPr lang="fr-FR" sz="1400" i="1">
                <a:solidFill>
                  <a:srgbClr val="FF0000"/>
                </a:solidFill>
              </a:rPr>
              <a:t>de retour les + courtes possibles</a:t>
            </a:r>
            <a:endParaRPr/>
          </a:p>
        </p:txBody>
      </p:sp>
      <p:sp>
        <p:nvSpPr>
          <p:cNvPr id="2034385652" name="TextBox 8"/>
          <p:cNvSpPr txBox="1"/>
          <p:nvPr/>
        </p:nvSpPr>
        <p:spPr bwMode="auto">
          <a:xfrm>
            <a:off x="7604323" y="1121187"/>
            <a:ext cx="1367106" cy="307777"/>
          </a:xfrm>
          <a:prstGeom prst="rect">
            <a:avLst/>
          </a:prstGeom>
          <a:noFill/>
        </p:spPr>
        <p:txBody>
          <a:bodyPr wrap="none" rtlCol="0">
            <a:spAutoFit/>
          </a:bodyPr>
          <a:lstStyle/>
          <a:p>
            <a:pPr>
              <a:defRPr/>
            </a:pPr>
            <a:r>
              <a:rPr lang="fr-FR" sz="1400" i="1">
                <a:solidFill>
                  <a:srgbClr val="FF0000"/>
                </a:solidFill>
              </a:rPr>
              <a:t>! Trié ≠ Recyclé !</a:t>
            </a:r>
            <a:endParaRPr/>
          </a:p>
        </p:txBody>
      </p:sp>
      <p:cxnSp>
        <p:nvCxnSpPr>
          <p:cNvPr id="928617584" name="Straight Arrow Connector 10"/>
          <p:cNvCxnSpPr>
            <a:stCxn id="2034385652" idx="2"/>
          </p:cNvCxnSpPr>
          <p:nvPr/>
        </p:nvCxnSpPr>
        <p:spPr bwMode="auto">
          <a:xfrm flipH="1">
            <a:off x="7837164" y="1428964"/>
            <a:ext cx="450712" cy="349684"/>
          </a:xfrm>
          <a:prstGeom prst="straightConnector1">
            <a:avLst/>
          </a:prstGeom>
          <a:ln w="952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47527146" name="Content Placeholder 1"/>
          <p:cNvSpPr>
            <a:spLocks noGrp="1"/>
          </p:cNvSpPr>
          <p:nvPr>
            <p:ph idx="1"/>
          </p:nvPr>
        </p:nvSpPr>
        <p:spPr bwMode="auto">
          <a:xfrm>
            <a:off x="457200" y="639571"/>
            <a:ext cx="8229600" cy="3589291"/>
          </a:xfrm>
        </p:spPr>
        <p:txBody>
          <a:bodyPr/>
          <a:lstStyle/>
          <a:p>
            <a:pPr>
              <a:defRPr/>
            </a:pPr>
            <a:endParaRPr lang="fr-FR"/>
          </a:p>
        </p:txBody>
      </p:sp>
      <p:sp>
        <p:nvSpPr>
          <p:cNvPr id="1530761267" name="Footer Placeholder 2"/>
          <p:cNvSpPr>
            <a:spLocks noGrp="1"/>
          </p:cNvSpPr>
          <p:nvPr>
            <p:ph type="ftr" sz="quarter" idx="11"/>
          </p:nvPr>
        </p:nvSpPr>
        <p:spPr bwMode="auto"/>
        <p:txBody>
          <a:bodyPr/>
          <a:lstStyle/>
          <a:p>
            <a:pPr>
              <a:defRPr/>
            </a:pPr>
            <a:fld id="{3466D8FE-5733-7B45-8963-854D3AC5C96E}" type="slidenum">
              <a:rPr lang="fr-FR"/>
              <a:t>22</a:t>
            </a:fld>
            <a:endParaRPr lang="fr-FR"/>
          </a:p>
        </p:txBody>
      </p:sp>
      <p:sp>
        <p:nvSpPr>
          <p:cNvPr id="1519296594" name="Title 3"/>
          <p:cNvSpPr>
            <a:spLocks noGrp="1"/>
          </p:cNvSpPr>
          <p:nvPr>
            <p:ph type="title"/>
          </p:nvPr>
        </p:nvSpPr>
        <p:spPr bwMode="auto"/>
        <p:txBody>
          <a:bodyPr/>
          <a:lstStyle/>
          <a:p>
            <a:pPr>
              <a:defRPr/>
            </a:pPr>
            <a:r>
              <a:rPr lang="fr-FR"/>
              <a:t>Economie circulaire : Economie linéaire vs. circulaire</a:t>
            </a:r>
            <a:endParaRPr/>
          </a:p>
        </p:txBody>
      </p:sp>
      <p:sp>
        <p:nvSpPr>
          <p:cNvPr id="737905319" name="TextBox 8"/>
          <p:cNvSpPr txBox="1"/>
          <p:nvPr/>
        </p:nvSpPr>
        <p:spPr bwMode="auto">
          <a:xfrm>
            <a:off x="1673571" y="4673913"/>
            <a:ext cx="7119706" cy="276999"/>
          </a:xfrm>
          <a:prstGeom prst="rect">
            <a:avLst/>
          </a:prstGeom>
          <a:noFill/>
        </p:spPr>
        <p:txBody>
          <a:bodyPr wrap="none" rtlCol="0">
            <a:spAutoFit/>
          </a:bodyPr>
          <a:lstStyle/>
          <a:p>
            <a:pPr algn="r">
              <a:defRPr/>
            </a:pPr>
            <a:r>
              <a:rPr lang="fr-FR" sz="1200"/>
              <a:t>[Bortuzzo E. &amp; Mariacher A.-F., « Fresque de l’économie circulaire », www.lafresquedeleconomiecirculaire.com]</a:t>
            </a:r>
            <a:endParaRPr/>
          </a:p>
        </p:txBody>
      </p:sp>
      <p:graphicFrame>
        <p:nvGraphicFramePr>
          <p:cNvPr id="1803325602" name="Tableau 28"/>
          <p:cNvGraphicFramePr>
            <a:graphicFrameLocks noGrp="1"/>
          </p:cNvGraphicFramePr>
          <p:nvPr/>
        </p:nvGraphicFramePr>
        <p:xfrm>
          <a:off x="2954968" y="1828800"/>
          <a:ext cx="3234064" cy="1485900"/>
        </p:xfrm>
        <a:graphic>
          <a:graphicData uri="http://schemas.openxmlformats.org/drawingml/2006/table">
            <a:tbl>
              <a:tblPr firstRow="1" bandRow="1">
                <a:tableStyleId>{DFD58431-0748-F1C5-6EC9-C26B878E31EF}</a:tableStyleId>
              </a:tblPr>
              <a:tblGrid>
                <a:gridCol w="1617032">
                  <a:extLst>
                    <a:ext uri="{9D8B030D-6E8A-4147-A177-3AD203B41FA5}">
                      <a16:colId xmlns:a16="http://schemas.microsoft.com/office/drawing/2014/main" val="20000"/>
                    </a:ext>
                  </a:extLst>
                </a:gridCol>
                <a:gridCol w="1617032">
                  <a:extLst>
                    <a:ext uri="{9D8B030D-6E8A-4147-A177-3AD203B41FA5}">
                      <a16:colId xmlns:a16="http://schemas.microsoft.com/office/drawing/2014/main" val="20001"/>
                    </a:ext>
                  </a:extLst>
                </a:gridCol>
              </a:tblGrid>
              <a:tr h="171394">
                <a:tc>
                  <a:txBody>
                    <a:bodyPr/>
                    <a:lstStyle/>
                    <a:p>
                      <a:pPr algn="ctr">
                        <a:defRPr/>
                      </a:pPr>
                      <a:r>
                        <a:rPr lang="fr-FR">
                          <a:solidFill>
                            <a:schemeClr val="tx1"/>
                          </a:solidFill>
                        </a:rPr>
                        <a:t>Economie linéaire</a:t>
                      </a:r>
                      <a:endParaRPr/>
                    </a:p>
                  </a:txBody>
                  <a:tcPr>
                    <a:lnL w="12700" algn="ctr">
                      <a:noFill/>
                    </a:lnL>
                    <a:lnR w="12700" algn="ctr">
                      <a:solidFill>
                        <a:schemeClr val="tx1"/>
                      </a:solidFill>
                    </a:lnR>
                    <a:lnT w="12700" algn="ctr">
                      <a:noFill/>
                    </a:lnT>
                    <a:lnB w="12700" algn="ctr">
                      <a:solidFill>
                        <a:schemeClr val="tx1"/>
                      </a:solidFill>
                    </a:lnB>
                    <a:noFill/>
                  </a:tcPr>
                </a:tc>
                <a:tc>
                  <a:txBody>
                    <a:bodyPr/>
                    <a:lstStyle/>
                    <a:p>
                      <a:pPr algn="ctr">
                        <a:defRPr/>
                      </a:pPr>
                      <a:r>
                        <a:rPr lang="fr-FR">
                          <a:solidFill>
                            <a:schemeClr val="tx1"/>
                          </a:solidFill>
                        </a:rPr>
                        <a:t>Economie circulaire</a:t>
                      </a:r>
                      <a:endParaRPr/>
                    </a:p>
                  </a:txBody>
                  <a:tcPr>
                    <a:lnL w="12700" algn="ctr">
                      <a:solidFill>
                        <a:schemeClr val="tx1"/>
                      </a:solidFill>
                    </a:lnL>
                    <a:lnR w="12700" algn="ctr">
                      <a:noFill/>
                    </a:lnR>
                    <a:lnT w="12700" algn="ctr">
                      <a:noFill/>
                    </a:lnT>
                    <a:lnB w="12700" algn="ctr">
                      <a:solidFill>
                        <a:schemeClr val="tx1"/>
                      </a:solidFill>
                    </a:lnB>
                    <a:noFill/>
                  </a:tcPr>
                </a:tc>
                <a:extLst>
                  <a:ext uri="{0D108BD9-81ED-4DB2-BD59-A6C34878D82A}">
                    <a16:rowId xmlns:a16="http://schemas.microsoft.com/office/drawing/2014/main" val="10000"/>
                  </a:ext>
                </a:extLst>
              </a:tr>
              <a:tr h="171394">
                <a:tc>
                  <a:txBody>
                    <a:bodyPr/>
                    <a:lstStyle/>
                    <a:p>
                      <a:pPr algn="ctr">
                        <a:defRPr/>
                      </a:pPr>
                      <a:r>
                        <a:rPr lang="fr-FR">
                          <a:solidFill>
                            <a:schemeClr val="tx1"/>
                          </a:solidFill>
                        </a:rPr>
                        <a:t>Volume</a:t>
                      </a:r>
                      <a:endParaRPr/>
                    </a:p>
                  </a:txBody>
                  <a:tcPr>
                    <a:lnL w="12700" algn="ctr">
                      <a:noFill/>
                    </a:lnL>
                    <a:lnR w="12700" algn="ctr">
                      <a:solidFill>
                        <a:schemeClr val="tx1"/>
                      </a:solidFill>
                    </a:lnR>
                    <a:lnT w="12700" algn="ctr">
                      <a:solidFill>
                        <a:schemeClr val="tx1"/>
                      </a:solidFill>
                    </a:lnT>
                    <a:lnB w="12700" algn="ctr">
                      <a:noFill/>
                    </a:lnB>
                    <a:noFill/>
                  </a:tcPr>
                </a:tc>
                <a:tc>
                  <a:txBody>
                    <a:bodyPr/>
                    <a:lstStyle/>
                    <a:p>
                      <a:pPr algn="ctr">
                        <a:defRPr/>
                      </a:pPr>
                      <a:r>
                        <a:rPr lang="fr-FR">
                          <a:solidFill>
                            <a:schemeClr val="tx1"/>
                          </a:solidFill>
                        </a:rPr>
                        <a:t>Valeur</a:t>
                      </a:r>
                      <a:endParaRPr/>
                    </a:p>
                  </a:txBody>
                  <a:tcPr>
                    <a:lnL w="12700" algn="ctr">
                      <a:solidFill>
                        <a:schemeClr val="tx1"/>
                      </a:solidFill>
                    </a:lnL>
                    <a:lnR w="12700" algn="ctr">
                      <a:noFill/>
                    </a:lnR>
                    <a:lnT w="12700" algn="ctr">
                      <a:solidFill>
                        <a:schemeClr val="tx1"/>
                      </a:solidFill>
                    </a:lnT>
                    <a:lnB w="12700" algn="ctr">
                      <a:noFill/>
                    </a:lnB>
                    <a:noFill/>
                  </a:tcPr>
                </a:tc>
                <a:extLst>
                  <a:ext uri="{0D108BD9-81ED-4DB2-BD59-A6C34878D82A}">
                    <a16:rowId xmlns:a16="http://schemas.microsoft.com/office/drawing/2014/main" val="10001"/>
                  </a:ext>
                </a:extLst>
              </a:tr>
              <a:tr h="171394">
                <a:tc>
                  <a:txBody>
                    <a:bodyPr/>
                    <a:lstStyle/>
                    <a:p>
                      <a:pPr algn="ctr">
                        <a:defRPr/>
                      </a:pPr>
                      <a:r>
                        <a:rPr lang="fr-FR">
                          <a:solidFill>
                            <a:schemeClr val="tx1"/>
                          </a:solidFill>
                        </a:rPr>
                        <a:t>Court terme</a:t>
                      </a:r>
                      <a:endParaRPr/>
                    </a:p>
                  </a:txBody>
                  <a:tcPr>
                    <a:lnL w="12700" algn="ctr">
                      <a:noFill/>
                    </a:lnL>
                    <a:lnR w="12700" algn="ctr">
                      <a:solidFill>
                        <a:schemeClr val="tx1"/>
                      </a:solidFill>
                    </a:lnR>
                    <a:lnT w="12700" algn="ctr">
                      <a:noFill/>
                    </a:lnT>
                    <a:lnB w="12700" algn="ctr">
                      <a:noFill/>
                    </a:lnB>
                    <a:noFill/>
                  </a:tcPr>
                </a:tc>
                <a:tc>
                  <a:txBody>
                    <a:bodyPr/>
                    <a:lstStyle/>
                    <a:p>
                      <a:pPr algn="ctr">
                        <a:defRPr/>
                      </a:pPr>
                      <a:r>
                        <a:rPr lang="fr-FR">
                          <a:solidFill>
                            <a:schemeClr val="tx1"/>
                          </a:solidFill>
                        </a:rPr>
                        <a:t>Long terme</a:t>
                      </a:r>
                      <a:endParaRPr/>
                    </a:p>
                  </a:txBody>
                  <a:tcPr>
                    <a:lnL w="12700" algn="ctr">
                      <a:solidFill>
                        <a:schemeClr val="tx1"/>
                      </a:solidFill>
                    </a:lnL>
                    <a:lnR w="12700" algn="ctr">
                      <a:noFill/>
                    </a:lnR>
                    <a:lnT w="12700" algn="ctr">
                      <a:noFill/>
                    </a:lnT>
                    <a:lnB w="12700" algn="ctr">
                      <a:noFill/>
                    </a:lnB>
                    <a:noFill/>
                  </a:tcPr>
                </a:tc>
                <a:extLst>
                  <a:ext uri="{0D108BD9-81ED-4DB2-BD59-A6C34878D82A}">
                    <a16:rowId xmlns:a16="http://schemas.microsoft.com/office/drawing/2014/main" val="10002"/>
                  </a:ext>
                </a:extLst>
              </a:tr>
              <a:tr h="171394">
                <a:tc>
                  <a:txBody>
                    <a:bodyPr/>
                    <a:lstStyle/>
                    <a:p>
                      <a:pPr algn="ctr">
                        <a:defRPr/>
                      </a:pPr>
                      <a:r>
                        <a:rPr lang="fr-FR">
                          <a:solidFill>
                            <a:schemeClr val="tx1"/>
                          </a:solidFill>
                        </a:rPr>
                        <a:t>Compétition</a:t>
                      </a:r>
                      <a:endParaRPr/>
                    </a:p>
                  </a:txBody>
                  <a:tcPr>
                    <a:lnL w="12700" algn="ctr">
                      <a:noFill/>
                    </a:lnL>
                    <a:lnR w="12700" algn="ctr">
                      <a:solidFill>
                        <a:schemeClr val="tx1"/>
                      </a:solidFill>
                    </a:lnR>
                    <a:lnT w="12700" algn="ctr">
                      <a:noFill/>
                    </a:lnT>
                    <a:lnB w="12700" algn="ctr">
                      <a:noFill/>
                    </a:lnB>
                    <a:noFill/>
                  </a:tcPr>
                </a:tc>
                <a:tc>
                  <a:txBody>
                    <a:bodyPr/>
                    <a:lstStyle/>
                    <a:p>
                      <a:pPr algn="ctr">
                        <a:defRPr/>
                      </a:pPr>
                      <a:r>
                        <a:rPr lang="fr-FR">
                          <a:solidFill>
                            <a:schemeClr val="tx1"/>
                          </a:solidFill>
                        </a:rPr>
                        <a:t>Coopération</a:t>
                      </a:r>
                      <a:endParaRPr/>
                    </a:p>
                  </a:txBody>
                  <a:tcPr>
                    <a:lnL w="12700" algn="ctr">
                      <a:solidFill>
                        <a:schemeClr val="tx1"/>
                      </a:solidFill>
                    </a:lnL>
                    <a:lnR w="12700" algn="ctr">
                      <a:noFill/>
                    </a:lnR>
                    <a:lnT w="12700" algn="ctr">
                      <a:noFill/>
                    </a:lnT>
                    <a:lnB w="12700" algn="ctr">
                      <a:noFill/>
                    </a:lnB>
                    <a:noFill/>
                  </a:tcPr>
                </a:tc>
                <a:extLst>
                  <a:ext uri="{0D108BD9-81ED-4DB2-BD59-A6C34878D82A}">
                    <a16:rowId xmlns:a16="http://schemas.microsoft.com/office/drawing/2014/main" val="10003"/>
                  </a:ext>
                </a:extLst>
              </a:tr>
              <a:tr h="171394">
                <a:tc>
                  <a:txBody>
                    <a:bodyPr/>
                    <a:lstStyle/>
                    <a:p>
                      <a:pPr algn="ctr">
                        <a:defRPr/>
                      </a:pPr>
                      <a:r>
                        <a:rPr lang="fr-FR">
                          <a:solidFill>
                            <a:schemeClr val="tx1"/>
                          </a:solidFill>
                        </a:rPr>
                        <a:t>Toujours plus</a:t>
                      </a:r>
                      <a:endParaRPr/>
                    </a:p>
                  </a:txBody>
                  <a:tcPr>
                    <a:lnL w="12700" algn="ctr">
                      <a:noFill/>
                    </a:lnL>
                    <a:lnR w="12700" algn="ctr">
                      <a:solidFill>
                        <a:schemeClr val="tx1"/>
                      </a:solidFill>
                    </a:lnR>
                    <a:lnT w="12700" algn="ctr">
                      <a:noFill/>
                    </a:lnT>
                    <a:lnB w="12700" algn="ctr">
                      <a:noFill/>
                    </a:lnB>
                    <a:noFill/>
                  </a:tcPr>
                </a:tc>
                <a:tc>
                  <a:txBody>
                    <a:bodyPr/>
                    <a:lstStyle/>
                    <a:p>
                      <a:pPr algn="ctr">
                        <a:defRPr/>
                      </a:pPr>
                      <a:r>
                        <a:rPr lang="fr-FR">
                          <a:solidFill>
                            <a:schemeClr val="tx1"/>
                          </a:solidFill>
                        </a:rPr>
                        <a:t>Sobriété</a:t>
                      </a:r>
                      <a:endParaRPr/>
                    </a:p>
                  </a:txBody>
                  <a:tcPr>
                    <a:lnL w="12700" algn="ctr">
                      <a:solidFill>
                        <a:schemeClr val="tx1"/>
                      </a:solidFill>
                    </a:lnL>
                    <a:lnR w="12700" algn="ctr">
                      <a:noFill/>
                    </a:lnR>
                    <a:lnT w="12700" algn="ctr">
                      <a:noFill/>
                    </a:lnT>
                    <a:lnB w="12700" algn="ctr">
                      <a:noFill/>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34628884" name="Content Placeholder 9"/>
          <p:cNvSpPr>
            <a:spLocks noGrp="1"/>
          </p:cNvSpPr>
          <p:nvPr>
            <p:ph idx="1"/>
          </p:nvPr>
        </p:nvSpPr>
        <p:spPr bwMode="auto">
          <a:xfrm>
            <a:off x="457199" y="833437"/>
            <a:ext cx="8229600" cy="3761185"/>
          </a:xfrm>
        </p:spPr>
        <p:txBody>
          <a:bodyPr/>
          <a:lstStyle/>
          <a:p>
            <a:pPr>
              <a:tabLst>
                <a:tab pos="1882775" algn="l"/>
              </a:tabLst>
              <a:defRPr/>
            </a:pPr>
            <a:r>
              <a:rPr lang="fr-FR"/>
              <a:t>Cycle de vie ≈ chaîne logistique (</a:t>
            </a:r>
            <a:r>
              <a:rPr lang="fr-FR" i="1"/>
              <a:t>supply chain</a:t>
            </a:r>
            <a:r>
              <a:rPr lang="fr-FR"/>
              <a:t>) </a:t>
            </a:r>
            <a:endParaRP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endParaRPr lang="fr-FR"/>
          </a:p>
          <a:p>
            <a:pPr>
              <a:tabLst>
                <a:tab pos="1882775" algn="l"/>
              </a:tabLst>
              <a:defRPr/>
            </a:pPr>
            <a:r>
              <a:rPr lang="fr-FR"/>
              <a:t>Economie circulaire ≈ </a:t>
            </a:r>
            <a:r>
              <a:rPr lang="fr-FR" i="1"/>
              <a:t>closed-loop supply chain</a:t>
            </a:r>
          </a:p>
          <a:p>
            <a:pPr lvl="1">
              <a:defRPr/>
            </a:pPr>
            <a:r>
              <a:rPr lang="fr-FR"/>
              <a:t>Précédent modèle SCOR : Supply Chain</a:t>
            </a:r>
            <a:br>
              <a:rPr lang="fr-FR"/>
            </a:br>
            <a:r>
              <a:rPr lang="fr-FR"/>
              <a:t>Operations Reference model</a:t>
            </a:r>
            <a:endParaRPr/>
          </a:p>
          <a:p>
            <a:pPr lvl="1">
              <a:defRPr/>
            </a:pPr>
            <a:r>
              <a:rPr lang="fr-FR"/>
              <a:t>(Nouveau modèle sur transparent suivant)</a:t>
            </a:r>
            <a:endParaRPr/>
          </a:p>
        </p:txBody>
      </p:sp>
      <p:sp>
        <p:nvSpPr>
          <p:cNvPr id="1891245892" name="Title 3"/>
          <p:cNvSpPr>
            <a:spLocks noGrp="1"/>
          </p:cNvSpPr>
          <p:nvPr>
            <p:ph type="title"/>
          </p:nvPr>
        </p:nvSpPr>
        <p:spPr bwMode="auto"/>
        <p:txBody>
          <a:bodyPr>
            <a:normAutofit/>
          </a:bodyPr>
          <a:lstStyle/>
          <a:p>
            <a:pPr>
              <a:defRPr/>
            </a:pPr>
            <a:r>
              <a:rPr lang="en-US"/>
              <a:t>ACV et économie circulaire ressemblent à la notion de chaîne logistique (1/2)</a:t>
            </a:r>
            <a:endParaRPr/>
          </a:p>
        </p:txBody>
      </p:sp>
      <p:sp>
        <p:nvSpPr>
          <p:cNvPr id="1763896705" name="Espace réservé du pied de page 2"/>
          <p:cNvSpPr txBox="1"/>
          <p:nvPr/>
        </p:nvSpPr>
        <p:spPr bwMode="auto">
          <a:xfrm>
            <a:off x="3124200" y="4767263"/>
            <a:ext cx="2895600" cy="273844"/>
          </a:xfrm>
          <a:prstGeom prst="rect">
            <a:avLst/>
          </a:prstGeom>
        </p:spPr>
        <p:txBody>
          <a:bodyPr vert="horz" lIns="91440" tIns="45720" rIns="91440" bIns="45720" rtlCol="0" anchor="ctr"/>
          <a:lstStyle>
            <a:defPPr>
              <a:defRPr lang="fr-FR"/>
            </a:defPPr>
            <a:lvl1pPr marL="0" algn="ctr" defTabSz="457200">
              <a:defRPr sz="850" b="1">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3466D8FE-5733-7B45-8963-854D3AC5C96E}" type="slidenum">
              <a:rPr lang="fr-FR"/>
              <a:t>23</a:t>
            </a:fld>
            <a:endParaRPr lang="fr-FR"/>
          </a:p>
        </p:txBody>
      </p:sp>
      <p:sp>
        <p:nvSpPr>
          <p:cNvPr id="1989488460" name=" 1452030965"/>
          <p:cNvSpPr/>
          <p:nvPr/>
        </p:nvSpPr>
        <p:spPr bwMode="auto">
          <a:xfrm>
            <a:off x="4444560" y="3372207"/>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864295992" name=" 742844393"/>
          <p:cNvSpPr/>
          <p:nvPr/>
        </p:nvSpPr>
        <p:spPr bwMode="auto">
          <a:xfrm>
            <a:off x="4569821" y="3984665"/>
            <a:ext cx="221244"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363234700" name=" 783962523"/>
          <p:cNvSpPr/>
          <p:nvPr/>
        </p:nvSpPr>
        <p:spPr bwMode="auto">
          <a:xfrm>
            <a:off x="5010106" y="7061359"/>
            <a:ext cx="254952"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2042449763" name="TextBox 10"/>
          <p:cNvSpPr txBox="1"/>
          <p:nvPr/>
        </p:nvSpPr>
        <p:spPr bwMode="auto">
          <a:xfrm>
            <a:off x="2211026" y="4673913"/>
            <a:ext cx="6582251" cy="461665"/>
          </a:xfrm>
          <a:prstGeom prst="rect">
            <a:avLst/>
          </a:prstGeom>
          <a:noFill/>
        </p:spPr>
        <p:txBody>
          <a:bodyPr wrap="none" rtlCol="0">
            <a:spAutoFit/>
          </a:bodyPr>
          <a:lstStyle/>
          <a:p>
            <a:pPr algn="r">
              <a:defRPr/>
            </a:pPr>
            <a:r>
              <a:rPr lang="fr-FR" sz="1200"/>
              <a:t>[</a:t>
            </a:r>
            <a:r>
              <a:rPr lang="en-US" sz="1200"/>
              <a:t>W. Wang, H. Chan, D. Pauleen, Aligning business process reengineering in implementing global supply</a:t>
            </a:r>
            <a:br>
              <a:rPr lang="en-US" sz="1200"/>
            </a:br>
            <a:r>
              <a:rPr lang="en-US" sz="1200"/>
              <a:t>chain systems by the SCOR model Int. J. Prod. Res., 48(19):5643-5665, 2009</a:t>
            </a:r>
            <a:r>
              <a:rPr lang="fr-FR" sz="1200"/>
              <a:t>]</a:t>
            </a:r>
            <a:endParaRPr/>
          </a:p>
        </p:txBody>
      </p:sp>
      <p:sp>
        <p:nvSpPr>
          <p:cNvPr id="1095567527" name="Text Box 4"/>
          <p:cNvSpPr txBox="1">
            <a:spLocks noChangeAspect="1" noChangeArrowheads="1"/>
          </p:cNvSpPr>
          <p:nvPr/>
        </p:nvSpPr>
        <p:spPr bwMode="auto">
          <a:xfrm>
            <a:off x="3995584" y="1982669"/>
            <a:ext cx="774511" cy="239286"/>
          </a:xfrm>
          <a:prstGeom prst="rect">
            <a:avLst/>
          </a:prstGeom>
          <a:noFill/>
          <a:ln>
            <a:noFill/>
          </a:ln>
        </p:spPr>
        <p:txBody>
          <a:bodyPr lIns="0" tIns="0" rIns="0" bIns="0"/>
          <a:lstStyle/>
          <a:p>
            <a:pPr algn="ctr">
              <a:defRPr/>
            </a:pPr>
            <a:r>
              <a:rPr lang="fr-CA" sz="1050" b="0">
                <a:solidFill>
                  <a:srgbClr val="000000"/>
                </a:solidFill>
                <a:latin typeface="Arial"/>
                <a:cs typeface="Arial"/>
              </a:rPr>
              <a:t>Fournisseurs de matières premières</a:t>
            </a:r>
            <a:endParaRPr/>
          </a:p>
        </p:txBody>
      </p:sp>
      <p:sp>
        <p:nvSpPr>
          <p:cNvPr id="886426976" name="Text Box 5"/>
          <p:cNvSpPr txBox="1">
            <a:spLocks noChangeAspect="1" noChangeArrowheads="1"/>
          </p:cNvSpPr>
          <p:nvPr/>
        </p:nvSpPr>
        <p:spPr bwMode="auto">
          <a:xfrm>
            <a:off x="4770095" y="1982669"/>
            <a:ext cx="617101" cy="256243"/>
          </a:xfrm>
          <a:prstGeom prst="rect">
            <a:avLst/>
          </a:prstGeom>
          <a:noFill/>
          <a:ln>
            <a:noFill/>
          </a:ln>
        </p:spPr>
        <p:txBody>
          <a:bodyPr lIns="0" tIns="0" rIns="0" bIns="0"/>
          <a:lstStyle/>
          <a:p>
            <a:pPr algn="ctr">
              <a:defRPr/>
            </a:pPr>
            <a:r>
              <a:rPr lang="fr-CA" sz="1050" b="0">
                <a:solidFill>
                  <a:srgbClr val="000000"/>
                </a:solidFill>
                <a:latin typeface="Arial"/>
                <a:cs typeface="Arial"/>
              </a:rPr>
              <a:t>Transfor-mation</a:t>
            </a:r>
          </a:p>
        </p:txBody>
      </p:sp>
      <p:sp>
        <p:nvSpPr>
          <p:cNvPr id="550156261" name="Text Box 6"/>
          <p:cNvSpPr txBox="1">
            <a:spLocks noChangeAspect="1" noChangeArrowheads="1"/>
          </p:cNvSpPr>
          <p:nvPr/>
        </p:nvSpPr>
        <p:spPr bwMode="auto">
          <a:xfrm>
            <a:off x="5355157" y="1982669"/>
            <a:ext cx="580187" cy="256243"/>
          </a:xfrm>
          <a:prstGeom prst="rect">
            <a:avLst/>
          </a:prstGeom>
          <a:noFill/>
          <a:ln>
            <a:noFill/>
          </a:ln>
        </p:spPr>
        <p:txBody>
          <a:bodyPr lIns="0" tIns="0" rIns="0" bIns="0"/>
          <a:lstStyle/>
          <a:p>
            <a:pPr algn="ctr">
              <a:defRPr/>
            </a:pPr>
            <a:r>
              <a:rPr lang="fr-CA" sz="1050">
                <a:solidFill>
                  <a:srgbClr val="000000"/>
                </a:solidFill>
                <a:latin typeface="Arial"/>
                <a:cs typeface="Arial"/>
              </a:rPr>
              <a:t>Transfor-mation</a:t>
            </a:r>
          </a:p>
        </p:txBody>
      </p:sp>
      <p:sp>
        <p:nvSpPr>
          <p:cNvPr id="1808831309" name="Text Box 7"/>
          <p:cNvSpPr txBox="1">
            <a:spLocks noChangeAspect="1" noChangeArrowheads="1"/>
          </p:cNvSpPr>
          <p:nvPr/>
        </p:nvSpPr>
        <p:spPr bwMode="auto">
          <a:xfrm>
            <a:off x="5871265" y="1982669"/>
            <a:ext cx="638693" cy="193438"/>
          </a:xfrm>
          <a:prstGeom prst="rect">
            <a:avLst/>
          </a:prstGeom>
          <a:noFill/>
          <a:ln>
            <a:noFill/>
          </a:ln>
        </p:spPr>
        <p:txBody>
          <a:bodyPr lIns="0" tIns="0" rIns="0" bIns="0"/>
          <a:lstStyle/>
          <a:p>
            <a:pPr algn="ctr">
              <a:defRPr/>
            </a:pPr>
            <a:r>
              <a:rPr lang="fr-CA" sz="1050" b="0">
                <a:solidFill>
                  <a:srgbClr val="000000"/>
                </a:solidFill>
                <a:latin typeface="Arial"/>
                <a:cs typeface="Arial"/>
              </a:rPr>
              <a:t>Assem-blage</a:t>
            </a:r>
            <a:endParaRPr/>
          </a:p>
        </p:txBody>
      </p:sp>
      <p:sp>
        <p:nvSpPr>
          <p:cNvPr id="1956100259" name="Text Box 8"/>
          <p:cNvSpPr txBox="1">
            <a:spLocks noChangeAspect="1" noChangeArrowheads="1"/>
          </p:cNvSpPr>
          <p:nvPr/>
        </p:nvSpPr>
        <p:spPr bwMode="auto">
          <a:xfrm>
            <a:off x="6464685" y="1982669"/>
            <a:ext cx="488248" cy="363639"/>
          </a:xfrm>
          <a:prstGeom prst="rect">
            <a:avLst/>
          </a:prstGeom>
          <a:noFill/>
          <a:ln>
            <a:noFill/>
          </a:ln>
        </p:spPr>
        <p:txBody>
          <a:bodyPr lIns="0" tIns="0" rIns="0" bIns="0"/>
          <a:lstStyle/>
          <a:p>
            <a:pPr algn="ctr">
              <a:defRPr/>
            </a:pPr>
            <a:r>
              <a:rPr lang="fr-CA" sz="1050">
                <a:solidFill>
                  <a:srgbClr val="000000"/>
                </a:solidFill>
                <a:latin typeface="Arial"/>
                <a:cs typeface="Arial"/>
              </a:rPr>
              <a:t>Entre-pôts</a:t>
            </a:r>
            <a:endParaRPr lang="fr-CA" sz="1050" b="0">
              <a:solidFill>
                <a:srgbClr val="000000"/>
              </a:solidFill>
              <a:latin typeface="Arial"/>
              <a:cs typeface="Arial"/>
            </a:endParaRPr>
          </a:p>
        </p:txBody>
      </p:sp>
      <p:sp>
        <p:nvSpPr>
          <p:cNvPr id="1605381613" name="Text Box 9"/>
          <p:cNvSpPr txBox="1">
            <a:spLocks noChangeAspect="1" noChangeArrowheads="1"/>
          </p:cNvSpPr>
          <p:nvPr/>
        </p:nvSpPr>
        <p:spPr bwMode="auto">
          <a:xfrm>
            <a:off x="6917412" y="1982669"/>
            <a:ext cx="386559" cy="200347"/>
          </a:xfrm>
          <a:prstGeom prst="rect">
            <a:avLst/>
          </a:prstGeom>
          <a:noFill/>
          <a:ln>
            <a:noFill/>
          </a:ln>
        </p:spPr>
        <p:txBody>
          <a:bodyPr lIns="0" tIns="0" rIns="0" bIns="0"/>
          <a:lstStyle/>
          <a:p>
            <a:pPr algn="ctr">
              <a:defRPr/>
            </a:pPr>
            <a:r>
              <a:rPr lang="fr-CA" sz="1050" b="0">
                <a:solidFill>
                  <a:srgbClr val="000000"/>
                </a:solidFill>
                <a:latin typeface="Arial"/>
                <a:cs typeface="Arial"/>
              </a:rPr>
              <a:t>Détail-lants</a:t>
            </a:r>
            <a:endParaRPr lang="fr-CA" sz="1050" b="0">
              <a:solidFill>
                <a:schemeClr val="tx1"/>
              </a:solidFill>
              <a:latin typeface="Arial"/>
              <a:cs typeface="Arial"/>
            </a:endParaRPr>
          </a:p>
        </p:txBody>
      </p:sp>
      <p:sp>
        <p:nvSpPr>
          <p:cNvPr id="601591920" name="Text Box 10"/>
          <p:cNvSpPr txBox="1">
            <a:spLocks noChangeAspect="1" noChangeArrowheads="1"/>
          </p:cNvSpPr>
          <p:nvPr/>
        </p:nvSpPr>
        <p:spPr bwMode="auto">
          <a:xfrm>
            <a:off x="7315754" y="1982669"/>
            <a:ext cx="496606" cy="200347"/>
          </a:xfrm>
          <a:prstGeom prst="rect">
            <a:avLst/>
          </a:prstGeom>
          <a:noFill/>
          <a:ln>
            <a:noFill/>
          </a:ln>
        </p:spPr>
        <p:txBody>
          <a:bodyPr lIns="0" tIns="0" rIns="0" bIns="0"/>
          <a:lstStyle/>
          <a:p>
            <a:pPr algn="ctr">
              <a:defRPr/>
            </a:pPr>
            <a:r>
              <a:rPr lang="fr-CA" sz="1050" b="0">
                <a:solidFill>
                  <a:srgbClr val="000000"/>
                </a:solidFill>
                <a:latin typeface="Arial"/>
                <a:cs typeface="Arial"/>
              </a:rPr>
              <a:t>Clients</a:t>
            </a:r>
            <a:endParaRPr lang="fr-CA" sz="1050" b="0">
              <a:solidFill>
                <a:schemeClr val="tx1"/>
              </a:solidFill>
              <a:latin typeface="Arial"/>
              <a:cs typeface="Arial"/>
            </a:endParaRPr>
          </a:p>
        </p:txBody>
      </p:sp>
      <p:sp>
        <p:nvSpPr>
          <p:cNvPr id="76046802" name="Line 69"/>
          <p:cNvSpPr>
            <a:spLocks noChangeAspect="1" noChangeShapeType="1"/>
          </p:cNvSpPr>
          <p:nvPr/>
        </p:nvSpPr>
        <p:spPr bwMode="auto">
          <a:xfrm>
            <a:off x="4777060" y="516807"/>
            <a:ext cx="0" cy="1687563"/>
          </a:xfrm>
          <a:prstGeom prst="line">
            <a:avLst/>
          </a:prstGeom>
          <a:noFill/>
          <a:ln w="9525">
            <a:solidFill>
              <a:srgbClr val="000000"/>
            </a:solidFill>
            <a:prstDash val="dash"/>
            <a:round/>
            <a:headEnd/>
            <a:tailEnd/>
          </a:ln>
        </p:spPr>
        <p:txBody>
          <a:bodyPr/>
          <a:lstStyle/>
          <a:p>
            <a:pPr>
              <a:defRPr/>
            </a:pPr>
            <a:endParaRPr lang="fr-FR" sz="1050">
              <a:latin typeface="Arial"/>
              <a:cs typeface="Arial"/>
            </a:endParaRPr>
          </a:p>
        </p:txBody>
      </p:sp>
      <p:sp>
        <p:nvSpPr>
          <p:cNvPr id="494070459" name="Line 70"/>
          <p:cNvSpPr>
            <a:spLocks noChangeAspect="1" noChangeShapeType="1"/>
          </p:cNvSpPr>
          <p:nvPr/>
        </p:nvSpPr>
        <p:spPr bwMode="auto">
          <a:xfrm>
            <a:off x="5373266" y="516807"/>
            <a:ext cx="0" cy="1687563"/>
          </a:xfrm>
          <a:prstGeom prst="line">
            <a:avLst/>
          </a:prstGeom>
          <a:noFill/>
          <a:ln w="9525">
            <a:solidFill>
              <a:srgbClr val="000000"/>
            </a:solidFill>
            <a:prstDash val="dash"/>
            <a:round/>
            <a:headEnd/>
            <a:tailEnd/>
          </a:ln>
        </p:spPr>
        <p:txBody>
          <a:bodyPr/>
          <a:lstStyle/>
          <a:p>
            <a:pPr>
              <a:defRPr/>
            </a:pPr>
            <a:endParaRPr lang="fr-FR" sz="1050">
              <a:latin typeface="Arial"/>
              <a:cs typeface="Arial"/>
            </a:endParaRPr>
          </a:p>
        </p:txBody>
      </p:sp>
      <p:sp>
        <p:nvSpPr>
          <p:cNvPr id="1053071588" name="Line 71"/>
          <p:cNvSpPr>
            <a:spLocks noChangeAspect="1" noChangeShapeType="1"/>
          </p:cNvSpPr>
          <p:nvPr/>
        </p:nvSpPr>
        <p:spPr bwMode="auto">
          <a:xfrm>
            <a:off x="5920021" y="516807"/>
            <a:ext cx="0" cy="1687563"/>
          </a:xfrm>
          <a:prstGeom prst="line">
            <a:avLst/>
          </a:prstGeom>
          <a:noFill/>
          <a:ln w="9525">
            <a:solidFill>
              <a:srgbClr val="000000"/>
            </a:solidFill>
            <a:prstDash val="dash"/>
            <a:round/>
            <a:headEnd/>
            <a:tailEnd/>
          </a:ln>
        </p:spPr>
        <p:txBody>
          <a:bodyPr/>
          <a:lstStyle/>
          <a:p>
            <a:pPr>
              <a:defRPr/>
            </a:pPr>
            <a:endParaRPr lang="fr-FR" sz="1050">
              <a:latin typeface="Arial"/>
              <a:cs typeface="Arial"/>
            </a:endParaRPr>
          </a:p>
        </p:txBody>
      </p:sp>
      <p:sp>
        <p:nvSpPr>
          <p:cNvPr id="1046086291" name="Line 72"/>
          <p:cNvSpPr>
            <a:spLocks noChangeAspect="1" noChangeShapeType="1"/>
          </p:cNvSpPr>
          <p:nvPr/>
        </p:nvSpPr>
        <p:spPr bwMode="auto">
          <a:xfrm>
            <a:off x="6913930" y="516807"/>
            <a:ext cx="0" cy="1687563"/>
          </a:xfrm>
          <a:prstGeom prst="line">
            <a:avLst/>
          </a:prstGeom>
          <a:noFill/>
          <a:ln w="9525">
            <a:solidFill>
              <a:srgbClr val="000000"/>
            </a:solidFill>
            <a:prstDash val="dash"/>
            <a:round/>
            <a:headEnd/>
            <a:tailEnd/>
          </a:ln>
        </p:spPr>
        <p:txBody>
          <a:bodyPr/>
          <a:lstStyle/>
          <a:p>
            <a:pPr>
              <a:defRPr/>
            </a:pPr>
            <a:endParaRPr lang="fr-FR" sz="1050">
              <a:latin typeface="Arial"/>
              <a:cs typeface="Arial"/>
            </a:endParaRPr>
          </a:p>
        </p:txBody>
      </p:sp>
      <p:sp>
        <p:nvSpPr>
          <p:cNvPr id="173056250" name="Line 73"/>
          <p:cNvSpPr>
            <a:spLocks noChangeAspect="1" noChangeShapeType="1"/>
          </p:cNvSpPr>
          <p:nvPr/>
        </p:nvSpPr>
        <p:spPr bwMode="auto">
          <a:xfrm>
            <a:off x="7311631" y="516807"/>
            <a:ext cx="0" cy="1687563"/>
          </a:xfrm>
          <a:prstGeom prst="line">
            <a:avLst/>
          </a:prstGeom>
          <a:noFill/>
          <a:ln w="9525">
            <a:solidFill>
              <a:srgbClr val="000000"/>
            </a:solidFill>
            <a:prstDash val="dash"/>
            <a:round/>
            <a:headEnd/>
            <a:tailEnd/>
          </a:ln>
        </p:spPr>
        <p:txBody>
          <a:bodyPr/>
          <a:lstStyle/>
          <a:p>
            <a:pPr>
              <a:defRPr/>
            </a:pPr>
            <a:endParaRPr lang="fr-FR" sz="1050">
              <a:latin typeface="Arial"/>
              <a:cs typeface="Arial"/>
            </a:endParaRPr>
          </a:p>
        </p:txBody>
      </p:sp>
      <p:sp>
        <p:nvSpPr>
          <p:cNvPr id="425085629" name="Line 78"/>
          <p:cNvSpPr>
            <a:spLocks noChangeAspect="1" noChangeShapeType="1"/>
          </p:cNvSpPr>
          <p:nvPr/>
        </p:nvSpPr>
        <p:spPr bwMode="auto">
          <a:xfrm>
            <a:off x="6466078" y="516807"/>
            <a:ext cx="0" cy="1687563"/>
          </a:xfrm>
          <a:prstGeom prst="line">
            <a:avLst/>
          </a:prstGeom>
          <a:noFill/>
          <a:ln w="9525">
            <a:solidFill>
              <a:srgbClr val="000000"/>
            </a:solidFill>
            <a:prstDash val="dash"/>
            <a:round/>
            <a:headEnd/>
            <a:tailEnd/>
          </a:ln>
        </p:spPr>
        <p:txBody>
          <a:bodyPr/>
          <a:lstStyle/>
          <a:p>
            <a:pPr>
              <a:defRPr/>
            </a:pPr>
            <a:endParaRPr lang="fr-FR" sz="1050">
              <a:latin typeface="Arial"/>
              <a:cs typeface="Arial"/>
            </a:endParaRPr>
          </a:p>
        </p:txBody>
      </p:sp>
      <p:sp>
        <p:nvSpPr>
          <p:cNvPr id="773162282" name="Text Box 166"/>
          <p:cNvSpPr txBox="1">
            <a:spLocks noChangeAspect="1" noChangeArrowheads="1"/>
          </p:cNvSpPr>
          <p:nvPr/>
        </p:nvSpPr>
        <p:spPr bwMode="auto">
          <a:xfrm>
            <a:off x="7023280" y="1034946"/>
            <a:ext cx="148355" cy="118701"/>
          </a:xfrm>
          <a:prstGeom prst="rect">
            <a:avLst/>
          </a:prstGeom>
          <a:noFill/>
          <a:ln>
            <a:noFill/>
          </a:ln>
        </p:spPr>
        <p:txBody>
          <a:bodyPr lIns="0" tIns="0" rIns="0" bIns="0"/>
          <a:lstStyle/>
          <a:p>
            <a:pPr>
              <a:defRPr/>
            </a:pPr>
            <a:endParaRPr lang="fr-CA" sz="1050" b="0">
              <a:solidFill>
                <a:schemeClr val="tx1"/>
              </a:solidFill>
              <a:latin typeface="Arial"/>
              <a:cs typeface="Arial"/>
            </a:endParaRPr>
          </a:p>
        </p:txBody>
      </p:sp>
      <p:sp>
        <p:nvSpPr>
          <p:cNvPr id="1052436183" name="Oval 182"/>
          <p:cNvSpPr>
            <a:spLocks noChangeAspect="1" noChangeArrowheads="1"/>
          </p:cNvSpPr>
          <p:nvPr/>
        </p:nvSpPr>
        <p:spPr bwMode="auto">
          <a:xfrm>
            <a:off x="7411232" y="1960688"/>
            <a:ext cx="49452" cy="42707"/>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47368966" name="Oval 184"/>
          <p:cNvSpPr>
            <a:spLocks noChangeAspect="1" noChangeArrowheads="1"/>
          </p:cNvSpPr>
          <p:nvPr/>
        </p:nvSpPr>
        <p:spPr bwMode="auto">
          <a:xfrm>
            <a:off x="7411232" y="1700676"/>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882543077" name="Oval 185"/>
          <p:cNvSpPr>
            <a:spLocks noChangeAspect="1" noChangeArrowheads="1"/>
          </p:cNvSpPr>
          <p:nvPr/>
        </p:nvSpPr>
        <p:spPr bwMode="auto">
          <a:xfrm>
            <a:off x="7411232" y="1830682"/>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270056918" name="Oval 188"/>
          <p:cNvSpPr>
            <a:spLocks noChangeAspect="1" noChangeArrowheads="1"/>
          </p:cNvSpPr>
          <p:nvPr/>
        </p:nvSpPr>
        <p:spPr bwMode="auto">
          <a:xfrm>
            <a:off x="7411232" y="1484628"/>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586487014" name="Oval 189"/>
          <p:cNvSpPr>
            <a:spLocks noChangeAspect="1" noChangeArrowheads="1"/>
          </p:cNvSpPr>
          <p:nvPr/>
        </p:nvSpPr>
        <p:spPr bwMode="auto">
          <a:xfrm>
            <a:off x="7411232" y="1614006"/>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941119924" name="Oval 191"/>
          <p:cNvSpPr>
            <a:spLocks noChangeAspect="1" noChangeArrowheads="1"/>
          </p:cNvSpPr>
          <p:nvPr/>
        </p:nvSpPr>
        <p:spPr bwMode="auto">
          <a:xfrm>
            <a:off x="7411232" y="1224617"/>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01036093" name="Oval 196"/>
          <p:cNvSpPr>
            <a:spLocks noChangeAspect="1" noChangeArrowheads="1"/>
          </p:cNvSpPr>
          <p:nvPr/>
        </p:nvSpPr>
        <p:spPr bwMode="auto">
          <a:xfrm>
            <a:off x="7411232" y="835227"/>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951727713" name="Oval 197"/>
          <p:cNvSpPr>
            <a:spLocks noChangeAspect="1" noChangeArrowheads="1"/>
          </p:cNvSpPr>
          <p:nvPr/>
        </p:nvSpPr>
        <p:spPr bwMode="auto">
          <a:xfrm>
            <a:off x="7411232" y="705222"/>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765208583" name="Oval 198"/>
          <p:cNvSpPr>
            <a:spLocks noChangeAspect="1" noChangeArrowheads="1"/>
          </p:cNvSpPr>
          <p:nvPr/>
        </p:nvSpPr>
        <p:spPr bwMode="auto">
          <a:xfrm>
            <a:off x="7411232" y="575844"/>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460842123" name="Oval 200"/>
          <p:cNvSpPr>
            <a:spLocks noChangeAspect="1" noChangeArrowheads="1"/>
          </p:cNvSpPr>
          <p:nvPr/>
        </p:nvSpPr>
        <p:spPr bwMode="auto">
          <a:xfrm>
            <a:off x="7411232" y="1095239"/>
            <a:ext cx="49452" cy="42707"/>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043388531" name="Oval 201"/>
          <p:cNvSpPr>
            <a:spLocks noChangeAspect="1" noChangeArrowheads="1"/>
          </p:cNvSpPr>
          <p:nvPr/>
        </p:nvSpPr>
        <p:spPr bwMode="auto">
          <a:xfrm>
            <a:off x="7411232" y="965233"/>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556886701" name="Oval 202"/>
          <p:cNvSpPr>
            <a:spLocks noChangeAspect="1" noChangeArrowheads="1"/>
          </p:cNvSpPr>
          <p:nvPr/>
        </p:nvSpPr>
        <p:spPr bwMode="auto">
          <a:xfrm>
            <a:off x="7411232" y="1354622"/>
            <a:ext cx="49452" cy="43335"/>
          </a:xfrm>
          <a:prstGeom prst="ellipse">
            <a:avLst/>
          </a:prstGeom>
          <a:solidFill>
            <a:schemeClr val="accent1"/>
          </a:solidFill>
          <a:ln w="9525">
            <a:solidFill>
              <a:srgbClr val="000000"/>
            </a:solidFill>
            <a:round/>
            <a:headEnd/>
            <a:tailEnd/>
          </a:ln>
        </p:spPr>
        <p:txBody>
          <a:bodyPr/>
          <a:lstStyle/>
          <a:p>
            <a:pPr>
              <a:defRPr/>
            </a:pPr>
            <a:endParaRPr lang="fr-FR" sz="1050">
              <a:latin typeface="Arial"/>
              <a:cs typeface="Arial"/>
            </a:endParaRPr>
          </a:p>
        </p:txBody>
      </p:sp>
      <p:sp>
        <p:nvSpPr>
          <p:cNvPr id="145235640" name="Oval 16"/>
          <p:cNvSpPr>
            <a:spLocks noChangeArrowheads="1"/>
          </p:cNvSpPr>
          <p:nvPr/>
        </p:nvSpPr>
        <p:spPr bwMode="auto">
          <a:xfrm>
            <a:off x="4255378" y="1758454"/>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857640152" name="Oval 15"/>
          <p:cNvSpPr>
            <a:spLocks noChangeArrowheads="1"/>
          </p:cNvSpPr>
          <p:nvPr/>
        </p:nvSpPr>
        <p:spPr bwMode="auto">
          <a:xfrm>
            <a:off x="4255378" y="1439720"/>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175889192" name="Oval 12"/>
          <p:cNvSpPr>
            <a:spLocks noChangeArrowheads="1"/>
          </p:cNvSpPr>
          <p:nvPr/>
        </p:nvSpPr>
        <p:spPr bwMode="auto">
          <a:xfrm>
            <a:off x="4255378" y="1120986"/>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987116007" name="Oval 13"/>
          <p:cNvSpPr>
            <a:spLocks noChangeArrowheads="1"/>
          </p:cNvSpPr>
          <p:nvPr/>
        </p:nvSpPr>
        <p:spPr bwMode="auto">
          <a:xfrm>
            <a:off x="4255378" y="802252"/>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2105459451" name="Oval 14"/>
          <p:cNvSpPr>
            <a:spLocks noChangeArrowheads="1"/>
          </p:cNvSpPr>
          <p:nvPr/>
        </p:nvSpPr>
        <p:spPr bwMode="auto">
          <a:xfrm>
            <a:off x="4255378" y="483518"/>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034518635" name="Oval 17"/>
          <p:cNvSpPr>
            <a:spLocks noChangeArrowheads="1"/>
          </p:cNvSpPr>
          <p:nvPr/>
        </p:nvSpPr>
        <p:spPr bwMode="auto">
          <a:xfrm>
            <a:off x="4957464" y="619179"/>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997814324" name="Oval 18"/>
          <p:cNvSpPr>
            <a:spLocks noChangeArrowheads="1"/>
          </p:cNvSpPr>
          <p:nvPr/>
        </p:nvSpPr>
        <p:spPr bwMode="auto">
          <a:xfrm>
            <a:off x="4957464" y="979677"/>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718118012" name="Oval 19"/>
          <p:cNvSpPr>
            <a:spLocks noChangeArrowheads="1"/>
          </p:cNvSpPr>
          <p:nvPr/>
        </p:nvSpPr>
        <p:spPr bwMode="auto">
          <a:xfrm>
            <a:off x="4957464" y="1340177"/>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151973897" name="Oval 20"/>
          <p:cNvSpPr>
            <a:spLocks noChangeArrowheads="1"/>
          </p:cNvSpPr>
          <p:nvPr/>
        </p:nvSpPr>
        <p:spPr bwMode="auto">
          <a:xfrm>
            <a:off x="4957464" y="1700676"/>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27345650" name="Oval 23"/>
          <p:cNvSpPr>
            <a:spLocks noChangeArrowheads="1"/>
          </p:cNvSpPr>
          <p:nvPr/>
        </p:nvSpPr>
        <p:spPr bwMode="auto">
          <a:xfrm>
            <a:off x="5522318" y="1570667"/>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474203622" name="Oval 22"/>
          <p:cNvSpPr>
            <a:spLocks noChangeArrowheads="1"/>
          </p:cNvSpPr>
          <p:nvPr/>
        </p:nvSpPr>
        <p:spPr bwMode="auto">
          <a:xfrm>
            <a:off x="5522318" y="1224614"/>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730100063" name="Oval 21"/>
          <p:cNvSpPr>
            <a:spLocks noChangeArrowheads="1"/>
          </p:cNvSpPr>
          <p:nvPr/>
        </p:nvSpPr>
        <p:spPr bwMode="auto">
          <a:xfrm>
            <a:off x="5522318" y="878560"/>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230050488" name="Oval 11"/>
          <p:cNvSpPr>
            <a:spLocks noChangeArrowheads="1"/>
          </p:cNvSpPr>
          <p:nvPr/>
        </p:nvSpPr>
        <p:spPr bwMode="auto">
          <a:xfrm>
            <a:off x="6109592" y="1132291"/>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529751860" name="Oval 140"/>
          <p:cNvSpPr>
            <a:spLocks noChangeArrowheads="1"/>
          </p:cNvSpPr>
          <p:nvPr/>
        </p:nvSpPr>
        <p:spPr bwMode="auto">
          <a:xfrm>
            <a:off x="6591220" y="810144"/>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807113202" name="Oval 158"/>
          <p:cNvSpPr>
            <a:spLocks noChangeArrowheads="1"/>
          </p:cNvSpPr>
          <p:nvPr/>
        </p:nvSpPr>
        <p:spPr bwMode="auto">
          <a:xfrm>
            <a:off x="6591220" y="1538978"/>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1998296278" name="Oval 167"/>
          <p:cNvSpPr>
            <a:spLocks noChangeArrowheads="1"/>
          </p:cNvSpPr>
          <p:nvPr/>
        </p:nvSpPr>
        <p:spPr bwMode="auto">
          <a:xfrm>
            <a:off x="6973132" y="1349598"/>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2133658588" name="Oval 172"/>
          <p:cNvSpPr>
            <a:spLocks noChangeArrowheads="1"/>
          </p:cNvSpPr>
          <p:nvPr/>
        </p:nvSpPr>
        <p:spPr bwMode="auto">
          <a:xfrm>
            <a:off x="6973132" y="1711353"/>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2145884002" name="Oval 151"/>
          <p:cNvSpPr>
            <a:spLocks noChangeArrowheads="1"/>
          </p:cNvSpPr>
          <p:nvPr/>
        </p:nvSpPr>
        <p:spPr bwMode="auto">
          <a:xfrm>
            <a:off x="6973132" y="626088"/>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sp>
        <p:nvSpPr>
          <p:cNvPr id="85043809" name="Oval 151"/>
          <p:cNvSpPr>
            <a:spLocks noChangeArrowheads="1"/>
          </p:cNvSpPr>
          <p:nvPr/>
        </p:nvSpPr>
        <p:spPr bwMode="auto">
          <a:xfrm>
            <a:off x="6973132" y="987843"/>
            <a:ext cx="216000" cy="216000"/>
          </a:xfrm>
          <a:prstGeom prst="ellipse">
            <a:avLst/>
          </a:prstGeom>
          <a:noFill/>
          <a:ln w="6350">
            <a:solidFill>
              <a:srgbClr val="000000"/>
            </a:solidFill>
            <a:round/>
            <a:headEnd/>
            <a:tailEnd/>
          </a:ln>
        </p:spPr>
        <p:txBody>
          <a:bodyPr/>
          <a:lstStyle/>
          <a:p>
            <a:pPr>
              <a:defRPr/>
            </a:pPr>
            <a:endParaRPr lang="fr-FR" sz="1050">
              <a:latin typeface="Arial"/>
              <a:cs typeface="Arial"/>
            </a:endParaRPr>
          </a:p>
        </p:txBody>
      </p:sp>
      <p:cxnSp>
        <p:nvCxnSpPr>
          <p:cNvPr id="610226219" name="Straight Arrow Connector 980487554"/>
          <p:cNvCxnSpPr>
            <a:stCxn id="2105459451" idx="6"/>
            <a:endCxn id="1034518635" idx="2"/>
          </p:cNvCxnSpPr>
          <p:nvPr/>
        </p:nvCxnSpPr>
        <p:spPr bwMode="auto">
          <a:xfrm>
            <a:off x="4471378" y="591518"/>
            <a:ext cx="486086" cy="13566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995329630" name="Straight Arrow Connector 171"/>
          <p:cNvCxnSpPr>
            <a:stCxn id="1987116007" idx="6"/>
            <a:endCxn id="1034518635" idx="2"/>
          </p:cNvCxnSpPr>
          <p:nvPr/>
        </p:nvCxnSpPr>
        <p:spPr bwMode="auto">
          <a:xfrm flipV="1">
            <a:off x="4471378" y="727179"/>
            <a:ext cx="486086" cy="183073"/>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64151860" name="Straight Arrow Connector 174"/>
          <p:cNvCxnSpPr>
            <a:stCxn id="1987116007" idx="6"/>
            <a:endCxn id="997814324" idx="2"/>
          </p:cNvCxnSpPr>
          <p:nvPr/>
        </p:nvCxnSpPr>
        <p:spPr bwMode="auto">
          <a:xfrm>
            <a:off x="4471378" y="910252"/>
            <a:ext cx="486086" cy="17742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56385785" name="Straight Arrow Connector 177"/>
          <p:cNvCxnSpPr>
            <a:stCxn id="1175889192" idx="6"/>
            <a:endCxn id="997814324" idx="2"/>
          </p:cNvCxnSpPr>
          <p:nvPr/>
        </p:nvCxnSpPr>
        <p:spPr bwMode="auto">
          <a:xfrm flipV="1">
            <a:off x="4471378" y="1087678"/>
            <a:ext cx="486086" cy="14130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592383075" name="Straight Arrow Connector 180"/>
          <p:cNvCxnSpPr>
            <a:stCxn id="1175889192" idx="6"/>
            <a:endCxn id="718118012" idx="2"/>
          </p:cNvCxnSpPr>
          <p:nvPr/>
        </p:nvCxnSpPr>
        <p:spPr bwMode="auto">
          <a:xfrm>
            <a:off x="4471378" y="1228986"/>
            <a:ext cx="486086" cy="21919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40500140" name="Straight Arrow Connector 183"/>
          <p:cNvCxnSpPr>
            <a:stCxn id="1857640152" idx="6"/>
            <a:endCxn id="1151973897" idx="2"/>
          </p:cNvCxnSpPr>
          <p:nvPr/>
        </p:nvCxnSpPr>
        <p:spPr bwMode="auto">
          <a:xfrm>
            <a:off x="4471378" y="1547720"/>
            <a:ext cx="486086" cy="26095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11355950" name="Straight Arrow Connector 186"/>
          <p:cNvCxnSpPr>
            <a:stCxn id="145235640" idx="6"/>
            <a:endCxn id="1151973897" idx="2"/>
          </p:cNvCxnSpPr>
          <p:nvPr/>
        </p:nvCxnSpPr>
        <p:spPr bwMode="auto">
          <a:xfrm flipV="1">
            <a:off x="4471378" y="1808676"/>
            <a:ext cx="486086" cy="5777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314526174" name="Straight Arrow Connector 189"/>
          <p:cNvCxnSpPr>
            <a:stCxn id="1857640152" idx="6"/>
            <a:endCxn id="997814324" idx="2"/>
          </p:cNvCxnSpPr>
          <p:nvPr/>
        </p:nvCxnSpPr>
        <p:spPr bwMode="auto">
          <a:xfrm flipV="1">
            <a:off x="4471378" y="1087678"/>
            <a:ext cx="486086" cy="4600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38147776" name="Straight Arrow Connector 192"/>
          <p:cNvCxnSpPr>
            <a:stCxn id="1034518635" idx="6"/>
            <a:endCxn id="1730100063" idx="2"/>
          </p:cNvCxnSpPr>
          <p:nvPr/>
        </p:nvCxnSpPr>
        <p:spPr bwMode="auto">
          <a:xfrm>
            <a:off x="5173464" y="727179"/>
            <a:ext cx="348854" cy="25938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63892979" name="Straight Arrow Connector 195"/>
          <p:cNvCxnSpPr>
            <a:stCxn id="997814324" idx="6"/>
            <a:endCxn id="1730100063" idx="2"/>
          </p:cNvCxnSpPr>
          <p:nvPr/>
        </p:nvCxnSpPr>
        <p:spPr bwMode="auto">
          <a:xfrm flipV="1">
            <a:off x="5173464" y="986560"/>
            <a:ext cx="348854" cy="10111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23650983" name="Straight Arrow Connector 198"/>
          <p:cNvCxnSpPr>
            <a:stCxn id="997814324" idx="6"/>
            <a:endCxn id="1474203622" idx="2"/>
          </p:cNvCxnSpPr>
          <p:nvPr/>
        </p:nvCxnSpPr>
        <p:spPr bwMode="auto">
          <a:xfrm>
            <a:off x="5173464" y="1087678"/>
            <a:ext cx="348854" cy="24493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472044426" name="Straight Arrow Connector 201"/>
          <p:cNvCxnSpPr>
            <a:stCxn id="718118012" idx="6"/>
            <a:endCxn id="1474203622" idx="2"/>
          </p:cNvCxnSpPr>
          <p:nvPr/>
        </p:nvCxnSpPr>
        <p:spPr bwMode="auto">
          <a:xfrm flipV="1">
            <a:off x="5173464" y="1332614"/>
            <a:ext cx="348854" cy="115563"/>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4634586" name="Straight Arrow Connector 204"/>
          <p:cNvCxnSpPr>
            <a:stCxn id="1151973897" idx="6"/>
            <a:endCxn id="1474203622" idx="2"/>
          </p:cNvCxnSpPr>
          <p:nvPr/>
        </p:nvCxnSpPr>
        <p:spPr bwMode="auto">
          <a:xfrm flipV="1">
            <a:off x="5173464" y="1332614"/>
            <a:ext cx="348854" cy="47606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85261356" name="Straight Arrow Connector 205"/>
          <p:cNvCxnSpPr>
            <a:stCxn id="1151973897" idx="6"/>
          </p:cNvCxnSpPr>
          <p:nvPr/>
        </p:nvCxnSpPr>
        <p:spPr bwMode="auto">
          <a:xfrm flipV="1">
            <a:off x="5173464" y="1655934"/>
            <a:ext cx="365571" cy="1527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563444395" name="Straight Arrow Connector 210"/>
          <p:cNvCxnSpPr>
            <a:stCxn id="1730100063" idx="6"/>
            <a:endCxn id="1230050488" idx="2"/>
          </p:cNvCxnSpPr>
          <p:nvPr/>
        </p:nvCxnSpPr>
        <p:spPr bwMode="auto">
          <a:xfrm>
            <a:off x="5738318" y="986560"/>
            <a:ext cx="371274" cy="253731"/>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26273660" name="Straight Arrow Connector 211"/>
          <p:cNvCxnSpPr>
            <a:stCxn id="1474203622" idx="6"/>
            <a:endCxn id="1230050488" idx="2"/>
          </p:cNvCxnSpPr>
          <p:nvPr/>
        </p:nvCxnSpPr>
        <p:spPr bwMode="auto">
          <a:xfrm flipV="1">
            <a:off x="5738318" y="1240290"/>
            <a:ext cx="371274" cy="92323"/>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97518188" name="Straight Arrow Connector 212"/>
          <p:cNvCxnSpPr>
            <a:stCxn id="27345650" idx="6"/>
            <a:endCxn id="1230050488" idx="2"/>
          </p:cNvCxnSpPr>
          <p:nvPr/>
        </p:nvCxnSpPr>
        <p:spPr bwMode="auto">
          <a:xfrm flipV="1">
            <a:off x="5738318" y="1240290"/>
            <a:ext cx="371274" cy="43837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07371214" name="Straight Arrow Connector 219"/>
          <p:cNvCxnSpPr>
            <a:stCxn id="1230050488" idx="6"/>
            <a:endCxn id="1807113202" idx="2"/>
          </p:cNvCxnSpPr>
          <p:nvPr/>
        </p:nvCxnSpPr>
        <p:spPr bwMode="auto">
          <a:xfrm>
            <a:off x="6325592" y="1240290"/>
            <a:ext cx="265628" cy="40668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353742916" name="Straight Arrow Connector 220"/>
          <p:cNvCxnSpPr>
            <a:stCxn id="1230050488" idx="6"/>
            <a:endCxn id="1529751860" idx="2"/>
          </p:cNvCxnSpPr>
          <p:nvPr/>
        </p:nvCxnSpPr>
        <p:spPr bwMode="auto">
          <a:xfrm flipV="1">
            <a:off x="6325592" y="918144"/>
            <a:ext cx="265628" cy="32214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13876576" name="Straight Arrow Connector 225"/>
          <p:cNvCxnSpPr>
            <a:stCxn id="1529751860" idx="6"/>
            <a:endCxn id="2145884002" idx="2"/>
          </p:cNvCxnSpPr>
          <p:nvPr/>
        </p:nvCxnSpPr>
        <p:spPr bwMode="auto">
          <a:xfrm flipV="1">
            <a:off x="6807220" y="734088"/>
            <a:ext cx="165911" cy="18405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96727111" name="Straight Arrow Connector 229"/>
          <p:cNvCxnSpPr>
            <a:stCxn id="1807113202" idx="6"/>
            <a:endCxn id="1998296278" idx="2"/>
          </p:cNvCxnSpPr>
          <p:nvPr/>
        </p:nvCxnSpPr>
        <p:spPr bwMode="auto">
          <a:xfrm flipV="1">
            <a:off x="6807220" y="1457598"/>
            <a:ext cx="165911" cy="189380"/>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16199823" name="Straight Arrow Connector 232"/>
          <p:cNvCxnSpPr>
            <a:stCxn id="1529751860" idx="6"/>
            <a:endCxn id="85043809" idx="2"/>
          </p:cNvCxnSpPr>
          <p:nvPr/>
        </p:nvCxnSpPr>
        <p:spPr bwMode="auto">
          <a:xfrm>
            <a:off x="6807220" y="918144"/>
            <a:ext cx="165911" cy="177699"/>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273897026" name="Straight Arrow Connector 235"/>
          <p:cNvCxnSpPr>
            <a:stCxn id="1807113202" idx="6"/>
            <a:endCxn id="2133658588" idx="2"/>
          </p:cNvCxnSpPr>
          <p:nvPr/>
        </p:nvCxnSpPr>
        <p:spPr bwMode="auto">
          <a:xfrm>
            <a:off x="6807220" y="1646978"/>
            <a:ext cx="165911" cy="172375"/>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869843311" name="Straight Arrow Connector 238"/>
          <p:cNvCxnSpPr>
            <a:stCxn id="2133658588" idx="6"/>
            <a:endCxn id="1052436183" idx="2"/>
          </p:cNvCxnSpPr>
          <p:nvPr/>
        </p:nvCxnSpPr>
        <p:spPr bwMode="auto">
          <a:xfrm>
            <a:off x="7189132" y="1819353"/>
            <a:ext cx="222100" cy="162689"/>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06921219" name="Straight Arrow Connector 241"/>
          <p:cNvCxnSpPr>
            <a:stCxn id="2133658588" idx="6"/>
            <a:endCxn id="882543077" idx="2"/>
          </p:cNvCxnSpPr>
          <p:nvPr/>
        </p:nvCxnSpPr>
        <p:spPr bwMode="auto">
          <a:xfrm>
            <a:off x="7189132" y="1819353"/>
            <a:ext cx="222100" cy="3299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85446819" name="Straight Arrow Connector 244"/>
          <p:cNvCxnSpPr>
            <a:stCxn id="1998296278" idx="6"/>
            <a:endCxn id="47368966" idx="2"/>
          </p:cNvCxnSpPr>
          <p:nvPr/>
        </p:nvCxnSpPr>
        <p:spPr bwMode="auto">
          <a:xfrm>
            <a:off x="7189132" y="1457598"/>
            <a:ext cx="222100" cy="26474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068716494" name="Straight Arrow Connector 245"/>
          <p:cNvCxnSpPr>
            <a:stCxn id="1998296278" idx="6"/>
            <a:endCxn id="1586487014" idx="1"/>
          </p:cNvCxnSpPr>
          <p:nvPr/>
        </p:nvCxnSpPr>
        <p:spPr bwMode="auto">
          <a:xfrm>
            <a:off x="7189132" y="1457598"/>
            <a:ext cx="229342" cy="162754"/>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51088046" name="Straight Arrow Connector 246"/>
          <p:cNvCxnSpPr>
            <a:stCxn id="1998296278" idx="6"/>
            <a:endCxn id="270056918" idx="2"/>
          </p:cNvCxnSpPr>
          <p:nvPr/>
        </p:nvCxnSpPr>
        <p:spPr bwMode="auto">
          <a:xfrm>
            <a:off x="7189132" y="1457598"/>
            <a:ext cx="222100" cy="4869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341406628" name="Straight Arrow Connector 247"/>
          <p:cNvCxnSpPr>
            <a:stCxn id="85043809" idx="6"/>
            <a:endCxn id="1556886701" idx="2"/>
          </p:cNvCxnSpPr>
          <p:nvPr/>
        </p:nvCxnSpPr>
        <p:spPr bwMode="auto">
          <a:xfrm>
            <a:off x="7189132" y="1095843"/>
            <a:ext cx="222100" cy="280447"/>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019896853" name="Straight Arrow Connector 248"/>
          <p:cNvCxnSpPr>
            <a:stCxn id="85043809" idx="6"/>
            <a:endCxn id="941119924" idx="2"/>
          </p:cNvCxnSpPr>
          <p:nvPr/>
        </p:nvCxnSpPr>
        <p:spPr bwMode="auto">
          <a:xfrm>
            <a:off x="7189132" y="1095843"/>
            <a:ext cx="222100" cy="1504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735410483" name="Straight Arrow Connector 249"/>
          <p:cNvCxnSpPr>
            <a:stCxn id="85043809" idx="6"/>
            <a:endCxn id="1460842123" idx="2"/>
          </p:cNvCxnSpPr>
          <p:nvPr/>
        </p:nvCxnSpPr>
        <p:spPr bwMode="auto">
          <a:xfrm>
            <a:off x="7189132" y="1095843"/>
            <a:ext cx="222100" cy="20750"/>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304127776" name="Straight Arrow Connector 250"/>
          <p:cNvCxnSpPr>
            <a:stCxn id="85043809" idx="6"/>
            <a:endCxn id="1043388531" idx="2"/>
          </p:cNvCxnSpPr>
          <p:nvPr/>
        </p:nvCxnSpPr>
        <p:spPr bwMode="auto">
          <a:xfrm flipV="1">
            <a:off x="7189132" y="986901"/>
            <a:ext cx="222100" cy="108942"/>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21443549" name="Straight Arrow Connector 251"/>
          <p:cNvCxnSpPr>
            <a:stCxn id="85043809" idx="6"/>
            <a:endCxn id="101036093" idx="2"/>
          </p:cNvCxnSpPr>
          <p:nvPr/>
        </p:nvCxnSpPr>
        <p:spPr bwMode="auto">
          <a:xfrm flipV="1">
            <a:off x="7189132" y="856895"/>
            <a:ext cx="222100" cy="23894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39524341" name="Straight Arrow Connector 252"/>
          <p:cNvCxnSpPr>
            <a:stCxn id="2145884002" idx="6"/>
            <a:endCxn id="1951727713" idx="2"/>
          </p:cNvCxnSpPr>
          <p:nvPr/>
        </p:nvCxnSpPr>
        <p:spPr bwMode="auto">
          <a:xfrm flipV="1">
            <a:off x="7189132" y="726890"/>
            <a:ext cx="222100" cy="7198"/>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91447889" name="Straight Arrow Connector 253"/>
          <p:cNvCxnSpPr>
            <a:stCxn id="2145884002" idx="6"/>
            <a:endCxn id="765208583" idx="2"/>
          </p:cNvCxnSpPr>
          <p:nvPr/>
        </p:nvCxnSpPr>
        <p:spPr bwMode="auto">
          <a:xfrm flipV="1">
            <a:off x="7189132" y="597512"/>
            <a:ext cx="222100" cy="136576"/>
          </a:xfrm>
          <a:prstGeom prst="straightConnector1">
            <a:avLst/>
          </a:prstGeom>
          <a:ln w="6350">
            <a:solidFill>
              <a:schemeClr val="tx1"/>
            </a:solidFill>
            <a:headEnd type="none" w="med" len="med"/>
            <a:tailEnd type="arrow" w="sm" len="sm"/>
          </a:ln>
          <a:effectLst/>
        </p:spPr>
        <p:style>
          <a:lnRef idx="2">
            <a:schemeClr val="accent1"/>
          </a:lnRef>
          <a:fillRef idx="0">
            <a:schemeClr val="accent1"/>
          </a:fillRef>
          <a:effectRef idx="1">
            <a:schemeClr val="accent1"/>
          </a:effectRef>
          <a:fontRef idx="minor">
            <a:schemeClr val="tx1"/>
          </a:fontRef>
        </p:style>
      </p:cxnSp>
      <p:pic>
        <p:nvPicPr>
          <p:cNvPr id="16758714" name="Picture 182"/>
          <p:cNvPicPr>
            <a:picLocks noChangeAspect="1"/>
          </p:cNvPicPr>
          <p:nvPr/>
        </p:nvPicPr>
        <p:blipFill>
          <a:blip r:embed="rId3"/>
          <a:srcRect b="24031"/>
          <a:stretch/>
        </p:blipFill>
        <p:spPr bwMode="auto">
          <a:xfrm>
            <a:off x="4115569" y="2603672"/>
            <a:ext cx="4132718" cy="2123838"/>
          </a:xfrm>
          <a:prstGeom prst="rect">
            <a:avLst/>
          </a:prstGeom>
        </p:spPr>
      </p:pic>
      <p:sp>
        <p:nvSpPr>
          <p:cNvPr id="1428055678" name="Right Arrow 184"/>
          <p:cNvSpPr/>
          <p:nvPr/>
        </p:nvSpPr>
        <p:spPr bwMode="auto">
          <a:xfrm>
            <a:off x="3124200" y="3855297"/>
            <a:ext cx="943744" cy="624529"/>
          </a:xfrm>
          <a:prstGeom prst="rightArrow">
            <a:avLst>
              <a:gd name="adj1" fmla="val 50000"/>
              <a:gd name="adj2" fmla="val 50000"/>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r">
              <a:defRPr/>
            </a:pPr>
            <a:r>
              <a:rPr lang="fr-FR" sz="1200">
                <a:solidFill>
                  <a:srgbClr val="FF0000"/>
                </a:solidFill>
                <a:latin typeface="Arial"/>
                <a:cs typeface="Arial"/>
              </a:rPr>
              <a:t>Returns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332917187" name="Picture 6"/>
          <p:cNvPicPr>
            <a:picLocks noChangeAspect="1"/>
          </p:cNvPicPr>
          <p:nvPr/>
        </p:nvPicPr>
        <p:blipFill>
          <a:blip r:embed="rId3"/>
          <a:stretch/>
        </p:blipFill>
        <p:spPr bwMode="auto">
          <a:xfrm>
            <a:off x="6444208" y="51469"/>
            <a:ext cx="2642516" cy="2000679"/>
          </a:xfrm>
          <a:prstGeom prst="rect">
            <a:avLst/>
          </a:prstGeom>
        </p:spPr>
      </p:pic>
      <p:sp>
        <p:nvSpPr>
          <p:cNvPr id="27426199" name="Content Placeholder 9"/>
          <p:cNvSpPr>
            <a:spLocks noGrp="1"/>
          </p:cNvSpPr>
          <p:nvPr>
            <p:ph idx="1"/>
          </p:nvPr>
        </p:nvSpPr>
        <p:spPr bwMode="auto">
          <a:xfrm>
            <a:off x="457199" y="833437"/>
            <a:ext cx="8229600" cy="3761185"/>
          </a:xfrm>
        </p:spPr>
        <p:txBody>
          <a:bodyPr>
            <a:normAutofit lnSpcReduction="10000"/>
          </a:bodyPr>
          <a:lstStyle/>
          <a:p>
            <a:pPr>
              <a:tabLst>
                <a:tab pos="1882775" algn="l"/>
              </a:tabLst>
              <a:defRPr/>
            </a:pPr>
            <a:r>
              <a:rPr lang="fr-FR"/>
              <a:t>Economie circulaire ≈ </a:t>
            </a:r>
            <a:r>
              <a:rPr lang="fr-FR" i="1"/>
              <a:t>closed-loop supply chain</a:t>
            </a:r>
          </a:p>
          <a:p>
            <a:pPr lvl="1">
              <a:defRPr/>
            </a:pPr>
            <a:r>
              <a:rPr lang="fr-FR"/>
              <a:t>Modèle SCOR actuel : Supply Chain Operations Reference model</a:t>
            </a:r>
            <a:endParaRPr/>
          </a:p>
          <a:p>
            <a:pPr lvl="2">
              <a:defRPr/>
            </a:pPr>
            <a:r>
              <a:rPr lang="en-US"/>
              <a:t>Processus</a:t>
            </a:r>
          </a:p>
          <a:p>
            <a:pPr lvl="3">
              <a:defRPr/>
            </a:pPr>
            <a:r>
              <a:rPr lang="en-US"/>
              <a:t>“A process is a unique activity performed to meet predefined outcomes.”</a:t>
            </a:r>
            <a:endParaRPr/>
          </a:p>
          <a:p>
            <a:pPr lvl="3">
              <a:defRPr/>
            </a:pPr>
            <a:r>
              <a:rPr lang="en-US"/>
              <a:t>Niveau 0 (stratégique) : Uniquement Orchestrate</a:t>
            </a:r>
            <a:endParaRPr/>
          </a:p>
          <a:p>
            <a:pPr lvl="4">
              <a:defRPr/>
            </a:pPr>
            <a:r>
              <a:rPr lang="en-US"/>
              <a:t>BP.393 Circular economy</a:t>
            </a:r>
            <a:endParaRPr/>
          </a:p>
          <a:p>
            <a:pPr lvl="4">
              <a:defRPr/>
            </a:pPr>
            <a:r>
              <a:rPr lang="en-US"/>
              <a:t>BP.283 Product-as-a-service</a:t>
            </a:r>
            <a:endParaRPr/>
          </a:p>
          <a:p>
            <a:pPr lvl="4">
              <a:defRPr/>
            </a:pPr>
            <a:r>
              <a:rPr lang="en-US"/>
              <a:t>BP.285 Material Passport</a:t>
            </a:r>
            <a:endParaRPr/>
          </a:p>
          <a:p>
            <a:pPr lvl="4">
              <a:defRPr/>
            </a:pPr>
            <a:r>
              <a:rPr lang="en-US"/>
              <a:t>BP.286 Sharing platforms</a:t>
            </a:r>
            <a:endParaRPr/>
          </a:p>
          <a:p>
            <a:pPr lvl="4">
              <a:defRPr/>
            </a:pPr>
            <a:r>
              <a:rPr lang="en-US"/>
              <a:t>BP.288 Life Cycle Assessment</a:t>
            </a:r>
            <a:endParaRPr/>
          </a:p>
          <a:p>
            <a:pPr lvl="4">
              <a:defRPr/>
            </a:pPr>
            <a:r>
              <a:rPr lang="en-US"/>
              <a:t>BP.289 Eco-design</a:t>
            </a:r>
            <a:endParaRPr/>
          </a:p>
          <a:p>
            <a:pPr lvl="4">
              <a:defRPr/>
            </a:pPr>
            <a:r>
              <a:rPr lang="en-US"/>
              <a:t>BP.290 Material Efficiency Management</a:t>
            </a:r>
            <a:endParaRPr/>
          </a:p>
          <a:p>
            <a:pPr lvl="4">
              <a:defRPr/>
            </a:pPr>
            <a:r>
              <a:rPr lang="en-US"/>
              <a:t>BP.291 Energy Efficiency Management</a:t>
            </a:r>
            <a:endParaRPr/>
          </a:p>
          <a:p>
            <a:pPr lvl="4">
              <a:defRPr/>
            </a:pPr>
            <a:r>
              <a:rPr lang="en-US"/>
              <a:t>BP.292 Water Efficiency Management</a:t>
            </a:r>
            <a:endParaRPr/>
          </a:p>
          <a:p>
            <a:pPr lvl="4">
              <a:defRPr/>
            </a:pPr>
            <a:r>
              <a:rPr lang="en-US"/>
              <a:t>BP.294 Sustainability reporting</a:t>
            </a:r>
            <a:endParaRPr/>
          </a:p>
          <a:p>
            <a:pPr lvl="4">
              <a:defRPr/>
            </a:pPr>
            <a:r>
              <a:rPr lang="en-US"/>
              <a:t>BP.295 Emission reduction</a:t>
            </a:r>
            <a:endParaRPr/>
          </a:p>
          <a:p>
            <a:pPr lvl="4">
              <a:defRPr/>
            </a:pPr>
            <a:r>
              <a:rPr lang="en-US"/>
              <a:t>BP.296 Carbon removal/offsetting</a:t>
            </a:r>
            <a:endParaRPr/>
          </a:p>
          <a:p>
            <a:pPr lvl="4">
              <a:defRPr/>
            </a:pPr>
            <a:r>
              <a:rPr lang="en-US"/>
              <a:t>BP.300 Traceability</a:t>
            </a:r>
            <a:endParaRPr/>
          </a:p>
          <a:p>
            <a:pPr marL="1371600" lvl="4" indent="0">
              <a:buNone/>
              <a:defRPr/>
            </a:pPr>
            <a:endParaRPr lang="en-US"/>
          </a:p>
          <a:p>
            <a:pPr lvl="3">
              <a:defRPr/>
            </a:pPr>
            <a:r>
              <a:rPr lang="en-US"/>
              <a:t>Niveau 1 : Plan, Order, Source, Transform, Fulfill, </a:t>
            </a:r>
            <a:r>
              <a:rPr lang="en-US" i="1">
                <a:solidFill>
                  <a:srgbClr val="FF0000"/>
                </a:solidFill>
              </a:rPr>
              <a:t>Return</a:t>
            </a:r>
            <a:endParaRPr/>
          </a:p>
          <a:p>
            <a:pPr lvl="3">
              <a:defRPr/>
            </a:pPr>
            <a:r>
              <a:rPr lang="en-US"/>
              <a:t>Niveau 2 : Sous-procesus du niveau 1</a:t>
            </a:r>
            <a:endParaRPr/>
          </a:p>
        </p:txBody>
      </p:sp>
      <p:sp>
        <p:nvSpPr>
          <p:cNvPr id="2143007150" name="Title 3"/>
          <p:cNvSpPr>
            <a:spLocks noGrp="1"/>
          </p:cNvSpPr>
          <p:nvPr>
            <p:ph type="title"/>
          </p:nvPr>
        </p:nvSpPr>
        <p:spPr bwMode="auto"/>
        <p:txBody>
          <a:bodyPr>
            <a:normAutofit/>
          </a:bodyPr>
          <a:lstStyle/>
          <a:p>
            <a:pPr>
              <a:defRPr/>
            </a:pPr>
            <a:r>
              <a:rPr lang="en-US"/>
              <a:t>ACV et économie circulaire ressemblent à la notion de chaîne logistique (2/2)</a:t>
            </a:r>
            <a:endParaRPr/>
          </a:p>
        </p:txBody>
      </p:sp>
      <p:sp>
        <p:nvSpPr>
          <p:cNvPr id="1013615679" name="Espace réservé du pied de page 2"/>
          <p:cNvSpPr txBox="1"/>
          <p:nvPr/>
        </p:nvSpPr>
        <p:spPr bwMode="auto">
          <a:xfrm>
            <a:off x="3124200" y="4767263"/>
            <a:ext cx="2895600" cy="273844"/>
          </a:xfrm>
          <a:prstGeom prst="rect">
            <a:avLst/>
          </a:prstGeom>
        </p:spPr>
        <p:txBody>
          <a:bodyPr vert="horz" lIns="91440" tIns="45720" rIns="91440" bIns="45720" rtlCol="0" anchor="ctr"/>
          <a:lstStyle>
            <a:defPPr>
              <a:defRPr lang="fr-FR"/>
            </a:defPPr>
            <a:lvl1pPr marL="0" algn="ctr" defTabSz="457200">
              <a:defRPr sz="850" b="1">
                <a:solidFill>
                  <a:schemeClr val="tx1">
                    <a:tint val="75000"/>
                  </a:schemeClr>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3466D8FE-5733-7B45-8963-854D3AC5C96E}" type="slidenum">
              <a:rPr lang="fr-FR"/>
              <a:t>24</a:t>
            </a:fld>
            <a:endParaRPr lang="fr-FR"/>
          </a:p>
        </p:txBody>
      </p:sp>
      <p:sp>
        <p:nvSpPr>
          <p:cNvPr id="749275523" name=" 1452030965"/>
          <p:cNvSpPr/>
          <p:nvPr/>
        </p:nvSpPr>
        <p:spPr bwMode="auto">
          <a:xfrm>
            <a:off x="4444560" y="3372207"/>
            <a:ext cx="25491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598235101" name=" 742844393"/>
          <p:cNvSpPr/>
          <p:nvPr/>
        </p:nvSpPr>
        <p:spPr bwMode="auto">
          <a:xfrm>
            <a:off x="4569821" y="3984665"/>
            <a:ext cx="221244"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829020794" name=" 783962523"/>
          <p:cNvSpPr/>
          <p:nvPr/>
        </p:nvSpPr>
        <p:spPr bwMode="auto">
          <a:xfrm>
            <a:off x="5010106" y="7061359"/>
            <a:ext cx="254952"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904144447" name="TextBox 10"/>
          <p:cNvSpPr txBox="1"/>
          <p:nvPr/>
        </p:nvSpPr>
        <p:spPr bwMode="auto">
          <a:xfrm>
            <a:off x="1548985" y="4673913"/>
            <a:ext cx="7244292" cy="276999"/>
          </a:xfrm>
          <a:prstGeom prst="rect">
            <a:avLst/>
          </a:prstGeom>
          <a:noFill/>
        </p:spPr>
        <p:txBody>
          <a:bodyPr wrap="none" rtlCol="0">
            <a:spAutoFit/>
          </a:bodyPr>
          <a:lstStyle/>
          <a:p>
            <a:pPr algn="r">
              <a:defRPr/>
            </a:pPr>
            <a:r>
              <a:rPr lang="fr-FR" sz="1200"/>
              <a:t>[ASCM (Association for Supply Chain Management, www.ascm.org/corporate-solutions/standards-tools/scor-ds/]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0557590" name="Espace réservé du contenu 1"/>
          <p:cNvSpPr>
            <a:spLocks noGrp="1"/>
          </p:cNvSpPr>
          <p:nvPr>
            <p:ph idx="1"/>
          </p:nvPr>
        </p:nvSpPr>
        <p:spPr bwMode="auto">
          <a:xfrm>
            <a:off x="457200" y="1005331"/>
            <a:ext cx="8686800" cy="3589291"/>
          </a:xfrm>
        </p:spPr>
        <p:txBody>
          <a:bodyPr>
            <a:normAutofit/>
          </a:bodyPr>
          <a:lstStyle/>
          <a:p>
            <a:pPr marL="0" indent="0">
              <a:buNone/>
              <a:defRPr/>
            </a:pPr>
            <a:r>
              <a:rPr lang="fr-FR"/>
              <a:t>Ce qui précède a dit que circulariser l’économie n’est qu’</a:t>
            </a:r>
            <a:r>
              <a:rPr lang="fr-FR" i="1">
                <a:solidFill>
                  <a:srgbClr val="FF0000"/>
                </a:solidFill>
              </a:rPr>
              <a:t>une partie de la réponse</a:t>
            </a:r>
            <a:r>
              <a:rPr lang="fr-FR"/>
              <a:t> envisagée aux enjeux DDRS :</a:t>
            </a:r>
            <a:endParaRPr/>
          </a:p>
          <a:p>
            <a:pPr>
              <a:defRPr/>
            </a:pPr>
            <a:r>
              <a:rPr lang="fr-FR"/>
              <a:t>Changements comportementaux (individuels) et/ou des lois et entreprises (collectifs)</a:t>
            </a:r>
            <a:endParaRPr/>
          </a:p>
          <a:p>
            <a:pPr>
              <a:defRPr/>
            </a:pPr>
            <a:r>
              <a:rPr lang="fr-FR"/>
              <a:t>Sobriété/décroissance</a:t>
            </a:r>
            <a:endParaRPr/>
          </a:p>
          <a:p>
            <a:pPr>
              <a:defRPr/>
            </a:pPr>
            <a:r>
              <a:rPr lang="fr-FR"/>
              <a:t>Techno-solutionnisme :</a:t>
            </a:r>
            <a:endParaRPr/>
          </a:p>
          <a:p>
            <a:pPr lvl="1">
              <a:tabLst>
                <a:tab pos="1616075" algn="l"/>
              </a:tabLst>
              <a:defRPr/>
            </a:pPr>
            <a:r>
              <a:rPr lang="fr-FR"/>
              <a:t>Existant :	-</a:t>
            </a:r>
            <a:r>
              <a:rPr lang="fr-FR" i="1">
                <a:solidFill>
                  <a:srgbClr val="FF0000"/>
                </a:solidFill>
              </a:rPr>
              <a:t> économie circulaire</a:t>
            </a:r>
            <a:r>
              <a:rPr lang="fr-FR"/>
              <a:t> (dont éco-conception et Ecologie Industrielle &amp; Territoriale)</a:t>
            </a:r>
            <a:endParaRPr/>
          </a:p>
          <a:p>
            <a:pPr marL="385762" lvl="1" indent="0">
              <a:buNone/>
              <a:tabLst>
                <a:tab pos="1616075" algn="l"/>
              </a:tabLst>
              <a:defRPr/>
            </a:pPr>
            <a:r>
              <a:rPr lang="fr-FR"/>
              <a:t>	- produits bio-sourcés</a:t>
            </a:r>
            <a:endParaRPr/>
          </a:p>
          <a:p>
            <a:pPr marL="385762" lvl="1" indent="0">
              <a:buNone/>
              <a:tabLst>
                <a:tab pos="1616075" algn="l"/>
              </a:tabLst>
              <a:defRPr/>
            </a:pPr>
            <a:r>
              <a:rPr lang="fr-FR"/>
              <a:t>	- planter des arbres</a:t>
            </a:r>
            <a:endParaRPr/>
          </a:p>
          <a:p>
            <a:pPr marL="385762" lvl="1" indent="0">
              <a:buNone/>
              <a:tabLst>
                <a:tab pos="1616075" algn="l"/>
              </a:tabLst>
              <a:defRPr/>
            </a:pPr>
            <a:r>
              <a:rPr lang="fr-FR"/>
              <a:t>	- …</a:t>
            </a:r>
            <a:endParaRPr/>
          </a:p>
          <a:p>
            <a:pPr lvl="1">
              <a:tabLst>
                <a:tab pos="1616075" algn="l"/>
              </a:tabLst>
              <a:defRPr/>
            </a:pPr>
            <a:r>
              <a:rPr lang="fr-FR"/>
              <a:t>Espéré :	- captage de CO</a:t>
            </a:r>
            <a:r>
              <a:rPr lang="fr-FR" baseline="-25000"/>
              <a:t>2</a:t>
            </a:r>
            <a:endParaRPr lang="fr-FR"/>
          </a:p>
          <a:p>
            <a:pPr marL="385762" lvl="1" indent="0">
              <a:buNone/>
              <a:tabLst>
                <a:tab pos="1616075" algn="l"/>
              </a:tabLst>
              <a:defRPr/>
            </a:pPr>
            <a:r>
              <a:rPr lang="fr-FR"/>
              <a:t>	- fusion nucléaire</a:t>
            </a:r>
            <a:endParaRPr/>
          </a:p>
          <a:p>
            <a:pPr marL="385762" lvl="1" indent="0">
              <a:buNone/>
              <a:tabLst>
                <a:tab pos="1616075" algn="l"/>
              </a:tabLst>
              <a:defRPr/>
            </a:pPr>
            <a:r>
              <a:rPr lang="fr-FR"/>
              <a:t>	- …</a:t>
            </a:r>
            <a:endParaRPr/>
          </a:p>
          <a:p>
            <a:pPr>
              <a:defRPr/>
            </a:pPr>
            <a:r>
              <a:rPr lang="fr-FR"/>
              <a:t>Trié		≠ recyclé</a:t>
            </a:r>
            <a:br>
              <a:rPr lang="fr-FR"/>
            </a:br>
            <a:r>
              <a:rPr lang="fr-FR"/>
              <a:t>Recyclable	≠ recyclé</a:t>
            </a:r>
            <a:endParaRPr/>
          </a:p>
          <a:p>
            <a:pPr>
              <a:defRPr/>
            </a:pPr>
            <a:endParaRPr lang="fr-FR"/>
          </a:p>
        </p:txBody>
      </p:sp>
      <p:sp>
        <p:nvSpPr>
          <p:cNvPr id="217899207" name="Espace réservé du pied de page 2"/>
          <p:cNvSpPr>
            <a:spLocks noGrp="1"/>
          </p:cNvSpPr>
          <p:nvPr>
            <p:ph type="ftr" sz="quarter" idx="11"/>
          </p:nvPr>
        </p:nvSpPr>
        <p:spPr bwMode="auto"/>
        <p:txBody>
          <a:bodyPr/>
          <a:lstStyle/>
          <a:p>
            <a:pPr>
              <a:defRPr/>
            </a:pPr>
            <a:fld id="{3466D8FE-5733-7B45-8963-854D3AC5C96E}" type="slidenum">
              <a:rPr lang="fr-FR"/>
              <a:t>25</a:t>
            </a:fld>
            <a:endParaRPr lang="fr-FR"/>
          </a:p>
        </p:txBody>
      </p:sp>
      <p:sp>
        <p:nvSpPr>
          <p:cNvPr id="1385209613" name="Titre 3"/>
          <p:cNvSpPr>
            <a:spLocks noGrp="1"/>
          </p:cNvSpPr>
          <p:nvPr>
            <p:ph type="title"/>
          </p:nvPr>
        </p:nvSpPr>
        <p:spPr bwMode="auto"/>
        <p:txBody>
          <a:bodyPr/>
          <a:lstStyle/>
          <a:p>
            <a:pPr>
              <a:defRPr/>
            </a:pPr>
            <a:r>
              <a:rPr lang="fr-FR"/>
              <a:t>Limites de l’économie circulaire (1/3)</a:t>
            </a:r>
            <a:endParaRPr/>
          </a:p>
        </p:txBody>
      </p:sp>
      <p:sp>
        <p:nvSpPr>
          <p:cNvPr id="1079114643" name="TextBox 4"/>
          <p:cNvSpPr txBox="1"/>
          <p:nvPr/>
        </p:nvSpPr>
        <p:spPr bwMode="auto">
          <a:xfrm>
            <a:off x="2182033" y="4483413"/>
            <a:ext cx="6564554" cy="276999"/>
          </a:xfrm>
          <a:prstGeom prst="rect">
            <a:avLst/>
          </a:prstGeom>
          <a:noFill/>
        </p:spPr>
        <p:txBody>
          <a:bodyPr wrap="none" rtlCol="0">
            <a:spAutoFit/>
          </a:bodyPr>
          <a:lstStyle/>
          <a:p>
            <a:pPr algn="r">
              <a:defRPr/>
            </a:pPr>
            <a:r>
              <a:rPr lang="fr-FR" sz="1200"/>
              <a:t>[recygo (co-entreprise créée par La Poste et Suez), https://www.recygo.fr/blog/dossier/papier-recycle]</a:t>
            </a:r>
            <a:endParaRPr/>
          </a:p>
        </p:txBody>
      </p:sp>
      <p:sp>
        <p:nvSpPr>
          <p:cNvPr id="1700291359" name="Isosceles Triangle 6"/>
          <p:cNvSpPr/>
          <p:nvPr/>
        </p:nvSpPr>
        <p:spPr bwMode="auto">
          <a:xfrm>
            <a:off x="10972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1868950157" name="Isosceles Triangle 8"/>
          <p:cNvSpPr/>
          <p:nvPr/>
        </p:nvSpPr>
        <p:spPr bwMode="auto">
          <a:xfrm>
            <a:off x="350444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3945476" name="Espace réservé du contenu 1"/>
          <p:cNvSpPr>
            <a:spLocks noGrp="1"/>
          </p:cNvSpPr>
          <p:nvPr>
            <p:ph idx="1"/>
          </p:nvPr>
        </p:nvSpPr>
        <p:spPr bwMode="auto">
          <a:xfrm>
            <a:off x="457200" y="1005331"/>
            <a:ext cx="8686800" cy="3589291"/>
          </a:xfrm>
        </p:spPr>
        <p:txBody>
          <a:bodyPr>
            <a:normAutofit/>
          </a:bodyPr>
          <a:lstStyle/>
          <a:p>
            <a:pPr marL="0" indent="0">
              <a:buNone/>
              <a:defRPr/>
            </a:pPr>
            <a:r>
              <a:rPr lang="fr-FR"/>
              <a:t>Mythe du recyclage ∞ :</a:t>
            </a:r>
            <a:endParaRPr/>
          </a:p>
          <a:p>
            <a:pPr>
              <a:defRPr/>
            </a:pPr>
            <a:r>
              <a:rPr lang="fr-FR"/>
              <a:t>Dissipation et entropie : « </a:t>
            </a:r>
            <a:r>
              <a:rPr lang="fr-FR" i="1">
                <a:solidFill>
                  <a:srgbClr val="FF0000"/>
                </a:solidFill>
              </a:rPr>
              <a:t>Dissipation </a:t>
            </a:r>
            <a:r>
              <a:rPr lang="fr-FR"/>
              <a:t>dans l’environnement, </a:t>
            </a:r>
            <a:r>
              <a:rPr lang="fr-FR" i="1">
                <a:solidFill>
                  <a:srgbClr val="FF0000"/>
                </a:solidFill>
              </a:rPr>
              <a:t>contamination</a:t>
            </a:r>
            <a:r>
              <a:rPr lang="fr-FR"/>
              <a:t> et </a:t>
            </a:r>
            <a:r>
              <a:rPr lang="fr-FR" i="1">
                <a:solidFill>
                  <a:srgbClr val="FF0000"/>
                </a:solidFill>
              </a:rPr>
              <a:t>usure</a:t>
            </a:r>
            <a:r>
              <a:rPr lang="fr-FR"/>
              <a:t> des matières dus à des pertes en quantité (sous-produits, pertes de matières physiques) et en qualité (mélange, dégradation). De </a:t>
            </a:r>
            <a:r>
              <a:rPr lang="fr-FR" i="1">
                <a:solidFill>
                  <a:srgbClr val="FF0000"/>
                </a:solidFill>
              </a:rPr>
              <a:t>nouvelles énergies et matières doivent être injectées</a:t>
            </a:r>
            <a:r>
              <a:rPr lang="fr-FR"/>
              <a:t> à chaque boucle de matière circulaire pour surmonter ces pertes dissipatives. » [Corvellec </a:t>
            </a:r>
            <a:r>
              <a:rPr lang="fr-FR" i="1"/>
              <a:t>et al.</a:t>
            </a:r>
            <a:r>
              <a:rPr lang="fr-FR"/>
              <a:t>, 2021, p. 3]</a:t>
            </a:r>
            <a:endParaRPr/>
          </a:p>
          <a:p>
            <a:pPr>
              <a:defRPr/>
            </a:pPr>
            <a:endParaRPr lang="fr-FR"/>
          </a:p>
          <a:p>
            <a:pPr>
              <a:defRPr/>
            </a:pPr>
            <a:r>
              <a:rPr lang="fr-FR"/>
              <a:t>Exemple : Papier recyclable de 5 à 10 fois car les fibres se brisent à chaque recyclage jusqu’à ne plus pouvoir former une pâte à papier exploitable [recygo].</a:t>
            </a:r>
            <a:endParaRPr/>
          </a:p>
          <a:p>
            <a:pPr marL="0" indent="0">
              <a:buNone/>
              <a:defRPr/>
            </a:pPr>
            <a:endParaRPr lang="fr-FR"/>
          </a:p>
          <a:p>
            <a:pPr marL="0" indent="0">
              <a:buNone/>
              <a:defRPr/>
            </a:pPr>
            <a:r>
              <a:rPr lang="fr-FR"/>
              <a:t>Besoins énormes en énergie : 3/4 de l’énergie finale est fossile (au niveau mondial)</a:t>
            </a:r>
            <a:endParaRPr/>
          </a:p>
        </p:txBody>
      </p:sp>
      <p:sp>
        <p:nvSpPr>
          <p:cNvPr id="448674942" name="Espace réservé du pied de page 2"/>
          <p:cNvSpPr>
            <a:spLocks noGrp="1"/>
          </p:cNvSpPr>
          <p:nvPr>
            <p:ph type="ftr" sz="quarter" idx="11"/>
          </p:nvPr>
        </p:nvSpPr>
        <p:spPr bwMode="auto"/>
        <p:txBody>
          <a:bodyPr/>
          <a:lstStyle/>
          <a:p>
            <a:pPr>
              <a:defRPr/>
            </a:pPr>
            <a:fld id="{3466D8FE-5733-7B45-8963-854D3AC5C96E}" type="slidenum">
              <a:rPr lang="fr-FR"/>
              <a:t>26</a:t>
            </a:fld>
            <a:endParaRPr lang="fr-FR"/>
          </a:p>
        </p:txBody>
      </p:sp>
      <p:sp>
        <p:nvSpPr>
          <p:cNvPr id="661184142" name="Titre 3"/>
          <p:cNvSpPr>
            <a:spLocks noGrp="1"/>
          </p:cNvSpPr>
          <p:nvPr>
            <p:ph type="title"/>
          </p:nvPr>
        </p:nvSpPr>
        <p:spPr bwMode="auto"/>
        <p:txBody>
          <a:bodyPr/>
          <a:lstStyle/>
          <a:p>
            <a:pPr>
              <a:defRPr/>
            </a:pPr>
            <a:r>
              <a:rPr lang="fr-FR"/>
              <a:t>Limites de l’économie circulaire (2/3)</a:t>
            </a:r>
            <a:endParaRPr/>
          </a:p>
        </p:txBody>
      </p:sp>
      <p:sp>
        <p:nvSpPr>
          <p:cNvPr id="1672211543" name="TextBox 4"/>
          <p:cNvSpPr txBox="1"/>
          <p:nvPr/>
        </p:nvSpPr>
        <p:spPr bwMode="auto">
          <a:xfrm>
            <a:off x="1187595" y="4483413"/>
            <a:ext cx="7558992" cy="646331"/>
          </a:xfrm>
          <a:prstGeom prst="rect">
            <a:avLst/>
          </a:prstGeom>
          <a:noFill/>
        </p:spPr>
        <p:txBody>
          <a:bodyPr wrap="none" rtlCol="0">
            <a:spAutoFit/>
          </a:bodyPr>
          <a:lstStyle/>
          <a:p>
            <a:pPr algn="r">
              <a:defRPr/>
            </a:pPr>
            <a:r>
              <a:rPr lang="fr-FR" sz="1200"/>
              <a:t>[Corvellec, H, Stowell, A. F. &amp; Johansson, N. (2021) Critiques of the circular economy, Journal of Industrial Ecology:1-12</a:t>
            </a:r>
            <a:br>
              <a:rPr lang="fr-FR" sz="1200"/>
            </a:br>
            <a:r>
              <a:rPr lang="fr-FR" sz="1200"/>
              <a:t>(revue de la littérature citant beaucoup de sources)]</a:t>
            </a:r>
            <a:endParaRPr/>
          </a:p>
          <a:p>
            <a:pPr algn="r">
              <a:defRPr/>
            </a:pPr>
            <a:r>
              <a:rPr lang="fr-FR" sz="1200"/>
              <a:t>[recygo (co-entreprise créée par La Poste et Suez), https://www.recygo.fr/blog/dossier/papier-recycle]</a:t>
            </a:r>
            <a:endParaRPr/>
          </a:p>
        </p:txBody>
      </p:sp>
      <p:sp>
        <p:nvSpPr>
          <p:cNvPr id="1333008210" name="Isosceles Triangle 6"/>
          <p:cNvSpPr/>
          <p:nvPr/>
        </p:nvSpPr>
        <p:spPr bwMode="auto">
          <a:xfrm>
            <a:off x="10972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883620356" name="Isosceles Triangle 7"/>
          <p:cNvSpPr/>
          <p:nvPr/>
        </p:nvSpPr>
        <p:spPr bwMode="auto">
          <a:xfrm>
            <a:off x="350444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8442469" name="Espace réservé du contenu 1"/>
          <p:cNvSpPr>
            <a:spLocks noGrp="1"/>
          </p:cNvSpPr>
          <p:nvPr>
            <p:ph idx="1"/>
          </p:nvPr>
        </p:nvSpPr>
        <p:spPr bwMode="auto">
          <a:xfrm>
            <a:off x="457200" y="1005331"/>
            <a:ext cx="8686800" cy="3589291"/>
          </a:xfrm>
        </p:spPr>
        <p:txBody>
          <a:bodyPr>
            <a:normAutofit/>
          </a:bodyPr>
          <a:lstStyle/>
          <a:p>
            <a:pPr>
              <a:defRPr/>
            </a:pPr>
            <a:r>
              <a:rPr lang="fr-FR"/>
              <a:t>Besoin d’énergie pour que le système circulaire fonctionne</a:t>
            </a:r>
            <a:endParaRPr/>
          </a:p>
          <a:p>
            <a:pPr>
              <a:defRPr/>
            </a:pPr>
            <a:endParaRPr lang="fr-FR"/>
          </a:p>
          <a:p>
            <a:pPr>
              <a:defRPr/>
            </a:pPr>
            <a:r>
              <a:rPr lang="fr-FR"/>
              <a:t>La France doit remplacer ou se passer de près de 50% de sa source d’énergie primaire :</a:t>
            </a:r>
            <a:endParaRPr/>
          </a:p>
        </p:txBody>
      </p:sp>
      <p:sp>
        <p:nvSpPr>
          <p:cNvPr id="952276513" name="Espace réservé du pied de page 2"/>
          <p:cNvSpPr>
            <a:spLocks noGrp="1"/>
          </p:cNvSpPr>
          <p:nvPr>
            <p:ph type="ftr" sz="quarter" idx="11"/>
          </p:nvPr>
        </p:nvSpPr>
        <p:spPr bwMode="auto"/>
        <p:txBody>
          <a:bodyPr/>
          <a:lstStyle/>
          <a:p>
            <a:pPr>
              <a:defRPr/>
            </a:pPr>
            <a:fld id="{3466D8FE-5733-7B45-8963-854D3AC5C96E}" type="slidenum">
              <a:rPr lang="fr-FR"/>
              <a:t>27</a:t>
            </a:fld>
            <a:endParaRPr lang="fr-FR"/>
          </a:p>
        </p:txBody>
      </p:sp>
      <p:sp>
        <p:nvSpPr>
          <p:cNvPr id="1217595544" name="Titre 3"/>
          <p:cNvSpPr>
            <a:spLocks noGrp="1"/>
          </p:cNvSpPr>
          <p:nvPr>
            <p:ph type="title"/>
          </p:nvPr>
        </p:nvSpPr>
        <p:spPr bwMode="auto"/>
        <p:txBody>
          <a:bodyPr/>
          <a:lstStyle/>
          <a:p>
            <a:pPr>
              <a:defRPr/>
            </a:pPr>
            <a:r>
              <a:rPr lang="fr-FR"/>
              <a:t>Limites de l’économie circulaire (3/3)</a:t>
            </a:r>
            <a:endParaRPr/>
          </a:p>
        </p:txBody>
      </p:sp>
      <p:sp>
        <p:nvSpPr>
          <p:cNvPr id="1026735001" name="TextBox 4"/>
          <p:cNvSpPr txBox="1"/>
          <p:nvPr/>
        </p:nvSpPr>
        <p:spPr bwMode="auto">
          <a:xfrm>
            <a:off x="-46974" y="4483413"/>
            <a:ext cx="8793561" cy="461665"/>
          </a:xfrm>
          <a:prstGeom prst="rect">
            <a:avLst/>
          </a:prstGeom>
          <a:noFill/>
        </p:spPr>
        <p:txBody>
          <a:bodyPr wrap="none" rtlCol="0">
            <a:spAutoFit/>
          </a:bodyPr>
          <a:lstStyle/>
          <a:p>
            <a:pPr algn="r">
              <a:defRPr/>
            </a:pPr>
            <a:r>
              <a:rPr lang="fr-FR" sz="1200"/>
              <a:t>[Consommation d'énergie primaire par énergie en France</a:t>
            </a:r>
            <a:endParaRPr/>
          </a:p>
          <a:p>
            <a:pPr algn="r">
              <a:defRPr/>
            </a:pPr>
            <a:r>
              <a:rPr lang="fr-FR" sz="1200"/>
              <a:t>https://www.statistiques.developpement-durable.gouv.fr/edition-numerique/chiffres-cles-energie-2021/6-bilan-energetique-de-la-france]</a:t>
            </a:r>
            <a:endParaRPr/>
          </a:p>
        </p:txBody>
      </p:sp>
      <p:sp>
        <p:nvSpPr>
          <p:cNvPr id="32122629" name="Isosceles Triangle 6"/>
          <p:cNvSpPr/>
          <p:nvPr/>
        </p:nvSpPr>
        <p:spPr bwMode="auto">
          <a:xfrm>
            <a:off x="10972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1171187764" name="AutoShape 2" descr="https://www.statistiques.developpement-durable.gouv.fr/edition-numerique/chiffres-cles-energie-2021/image/conso-energie-primaire-CGDD.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fr-FR"/>
          </a:p>
        </p:txBody>
      </p:sp>
      <p:grpSp>
        <p:nvGrpSpPr>
          <p:cNvPr id="742214730" name="Group 22"/>
          <p:cNvGrpSpPr/>
          <p:nvPr/>
        </p:nvGrpSpPr>
        <p:grpSpPr bwMode="auto">
          <a:xfrm>
            <a:off x="4435574" y="1853167"/>
            <a:ext cx="4528914" cy="2457605"/>
            <a:chOff x="860478" y="832691"/>
            <a:chExt cx="6636660" cy="3581690"/>
          </a:xfrm>
        </p:grpSpPr>
        <p:pic>
          <p:nvPicPr>
            <p:cNvPr id="10" name="Picture 9"/>
            <p:cNvPicPr>
              <a:picLocks noChangeAspect="1"/>
            </p:cNvPicPr>
            <p:nvPr/>
          </p:nvPicPr>
          <p:blipFill>
            <a:blip r:embed="rId3"/>
            <a:stretch/>
          </p:blipFill>
          <p:spPr bwMode="auto">
            <a:xfrm>
              <a:off x="860478" y="832691"/>
              <a:ext cx="6636660" cy="3581690"/>
            </a:xfrm>
            <a:prstGeom prst="rect">
              <a:avLst/>
            </a:prstGeom>
          </p:spPr>
        </p:pic>
        <p:cxnSp>
          <p:nvCxnSpPr>
            <p:cNvPr id="12" name="Straight Connector 11"/>
            <p:cNvCxnSpPr/>
            <p:nvPr/>
          </p:nvCxnSpPr>
          <p:spPr bwMode="auto">
            <a:xfrm flipH="1">
              <a:off x="1424066" y="211996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auto">
            <a:xfrm flipH="1">
              <a:off x="1424066" y="274226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bwMode="auto">
            <a:xfrm flipH="1">
              <a:off x="1424066" y="149766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bwMode="auto">
            <a:xfrm flipH="1">
              <a:off x="1424066" y="180881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auto">
            <a:xfrm flipH="1">
              <a:off x="1424066" y="243111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auto">
            <a:xfrm flipH="1">
              <a:off x="1424066" y="3053413"/>
              <a:ext cx="5958590" cy="0"/>
            </a:xfrm>
            <a:prstGeom prst="line">
              <a:avLst/>
            </a:prstGeom>
            <a:ln w="3175">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sp>
        <p:nvSpPr>
          <p:cNvPr id="524423293" name="TextBox 18"/>
          <p:cNvSpPr txBox="1"/>
          <p:nvPr/>
        </p:nvSpPr>
        <p:spPr bwMode="auto">
          <a:xfrm>
            <a:off x="8028384" y="1889021"/>
            <a:ext cx="772969" cy="246221"/>
          </a:xfrm>
          <a:prstGeom prst="rect">
            <a:avLst/>
          </a:prstGeom>
          <a:noFill/>
        </p:spPr>
        <p:txBody>
          <a:bodyPr wrap="none" rtlCol="0">
            <a:spAutoFit/>
          </a:bodyPr>
          <a:lstStyle/>
          <a:p>
            <a:pPr algn="r">
              <a:defRPr/>
            </a:pPr>
            <a:r>
              <a:rPr lang="fr-FR" sz="1000">
                <a:latin typeface="Arial"/>
                <a:cs typeface="Arial"/>
              </a:rPr>
              <a:t>2650 TWh</a:t>
            </a:r>
            <a:endParaRPr/>
          </a:p>
        </p:txBody>
      </p:sp>
      <p:cxnSp>
        <p:nvCxnSpPr>
          <p:cNvPr id="810760085" name="Straight Arrow Connector 19"/>
          <p:cNvCxnSpPr>
            <a:stCxn id="524423293" idx="2"/>
          </p:cNvCxnSpPr>
          <p:nvPr/>
        </p:nvCxnSpPr>
        <p:spPr bwMode="auto">
          <a:xfrm>
            <a:off x="8414869" y="2135243"/>
            <a:ext cx="411711" cy="292491"/>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730052976" name="Picture 26"/>
          <p:cNvPicPr>
            <a:picLocks noChangeAspect="1"/>
          </p:cNvPicPr>
          <p:nvPr/>
        </p:nvPicPr>
        <p:blipFill>
          <a:blip r:embed="rId4"/>
          <a:stretch/>
        </p:blipFill>
        <p:spPr bwMode="auto">
          <a:xfrm>
            <a:off x="35496" y="1795246"/>
            <a:ext cx="4389059" cy="2875988"/>
          </a:xfrm>
          <a:prstGeom prst="rect">
            <a:avLst/>
          </a:prstGeom>
        </p:spPr>
      </p:pic>
      <p:sp>
        <p:nvSpPr>
          <p:cNvPr id="344501455" name="Isosceles Triangle 20"/>
          <p:cNvSpPr/>
          <p:nvPr/>
        </p:nvSpPr>
        <p:spPr bwMode="auto">
          <a:xfrm>
            <a:off x="3504448" y="64628"/>
            <a:ext cx="347472" cy="402097"/>
          </a:xfrm>
          <a:prstGeom prst="triangle">
            <a:avLst>
              <a:gd name="adj" fmla="val 50000"/>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108000" rtlCol="0" anchor="ctr" anchorCtr="1"/>
          <a:lstStyle/>
          <a:p>
            <a:pPr algn="ctr">
              <a:defRPr/>
            </a:pPr>
            <a:r>
              <a:rPr lang="fr-FR" b="1">
                <a:solidFill>
                  <a:srgbClr val="FF0000"/>
                </a:solidFill>
              </a:rPr>
              <a:t>!</a:t>
            </a:r>
            <a:endParaRPr/>
          </a:p>
        </p:txBody>
      </p:sp>
      <p:sp>
        <p:nvSpPr>
          <p:cNvPr id="1363160098" name="TextBox 21"/>
          <p:cNvSpPr txBox="1"/>
          <p:nvPr/>
        </p:nvSpPr>
        <p:spPr bwMode="auto">
          <a:xfrm>
            <a:off x="7766566" y="2411372"/>
            <a:ext cx="724878" cy="246221"/>
          </a:xfrm>
          <a:prstGeom prst="rect">
            <a:avLst/>
          </a:prstGeom>
          <a:noFill/>
        </p:spPr>
        <p:txBody>
          <a:bodyPr wrap="none" rtlCol="0">
            <a:spAutoFit/>
          </a:bodyPr>
          <a:lstStyle/>
          <a:p>
            <a:pPr algn="r">
              <a:defRPr/>
            </a:pPr>
            <a:r>
              <a:rPr lang="fr-FR" sz="1000">
                <a:latin typeface="Arial"/>
                <a:cs typeface="Arial"/>
              </a:rPr>
              <a:t>Nucléaire</a:t>
            </a:r>
            <a:endParaRPr/>
          </a:p>
        </p:txBody>
      </p:sp>
      <p:sp>
        <p:nvSpPr>
          <p:cNvPr id="1400571852" name="TextBox 23"/>
          <p:cNvSpPr txBox="1"/>
          <p:nvPr/>
        </p:nvSpPr>
        <p:spPr bwMode="auto">
          <a:xfrm>
            <a:off x="7707255" y="2826826"/>
            <a:ext cx="843501" cy="246221"/>
          </a:xfrm>
          <a:prstGeom prst="rect">
            <a:avLst/>
          </a:prstGeom>
          <a:noFill/>
        </p:spPr>
        <p:txBody>
          <a:bodyPr wrap="none" rtlCol="0">
            <a:spAutoFit/>
          </a:bodyPr>
          <a:lstStyle/>
          <a:p>
            <a:pPr algn="r">
              <a:defRPr/>
            </a:pPr>
            <a:r>
              <a:rPr lang="fr-FR" sz="1000">
                <a:latin typeface="Arial"/>
                <a:cs typeface="Arial"/>
              </a:rPr>
              <a:t>Gaz naturel</a:t>
            </a:r>
            <a:endParaRPr/>
          </a:p>
        </p:txBody>
      </p:sp>
      <p:sp>
        <p:nvSpPr>
          <p:cNvPr id="57080156" name="TextBox 24"/>
          <p:cNvSpPr txBox="1"/>
          <p:nvPr/>
        </p:nvSpPr>
        <p:spPr bwMode="auto">
          <a:xfrm>
            <a:off x="7834693" y="3125674"/>
            <a:ext cx="588624" cy="246221"/>
          </a:xfrm>
          <a:prstGeom prst="rect">
            <a:avLst/>
          </a:prstGeom>
          <a:noFill/>
        </p:spPr>
        <p:txBody>
          <a:bodyPr wrap="none" rtlCol="0">
            <a:spAutoFit/>
          </a:bodyPr>
          <a:lstStyle/>
          <a:p>
            <a:pPr algn="r">
              <a:defRPr/>
            </a:pPr>
            <a:r>
              <a:rPr lang="fr-FR" sz="1000">
                <a:latin typeface="Arial"/>
                <a:cs typeface="Arial"/>
              </a:rPr>
              <a:t>Pétrole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58597431" name="Espace réservé du contenu 1"/>
          <p:cNvSpPr>
            <a:spLocks noGrp="1"/>
          </p:cNvSpPr>
          <p:nvPr>
            <p:ph idx="1"/>
          </p:nvPr>
        </p:nvSpPr>
        <p:spPr bwMode="auto">
          <a:xfrm>
            <a:off x="457199" y="744140"/>
            <a:ext cx="8229600" cy="4023122"/>
          </a:xfrm>
        </p:spPr>
        <p:txBody>
          <a:bodyPr vertOverflow="overflow" horzOverflow="clip" vert="horz" wrap="square" lIns="91440" tIns="45720" rIns="91440" bIns="45720" numCol="1" spcCol="0" rtlCol="0" fromWordArt="0" anchor="t" anchorCtr="0" forceAA="0" compatLnSpc="0">
            <a:normAutofit/>
          </a:bodyPr>
          <a:lstStyle/>
          <a:p>
            <a:pPr>
              <a:tabLst>
                <a:tab pos="7983538" algn="r"/>
              </a:tabLst>
              <a:defRPr/>
            </a:pPr>
            <a:r>
              <a:rPr lang="fr-FR" b="1"/>
              <a:t>Allongement de la durée d’usage</a:t>
            </a:r>
            <a:r>
              <a:rPr lang="fr-FR"/>
              <a:t> des produits par le recours à la </a:t>
            </a:r>
            <a:r>
              <a:rPr lang="fr-FR" b="1"/>
              <a:t>réparation</a:t>
            </a:r>
            <a:r>
              <a:rPr lang="fr-FR"/>
              <a:t>, à la vente ou à l’</a:t>
            </a:r>
            <a:r>
              <a:rPr lang="fr-FR" b="1"/>
              <a:t>achat d’occasion</a:t>
            </a:r>
            <a:r>
              <a:rPr lang="fr-FR"/>
              <a:t>, par le </a:t>
            </a:r>
            <a:r>
              <a:rPr lang="fr-FR" b="1"/>
              <a:t>don</a:t>
            </a:r>
            <a:r>
              <a:rPr lang="fr-FR"/>
              <a:t>, dans le cadre du </a:t>
            </a:r>
            <a:r>
              <a:rPr lang="fr-FR" b="1"/>
              <a:t>réemploi</a:t>
            </a:r>
            <a:r>
              <a:rPr lang="fr-FR"/>
              <a:t> et de la </a:t>
            </a:r>
            <a:r>
              <a:rPr lang="fr-FR" b="1"/>
              <a:t>réutilisation</a:t>
            </a:r>
            <a:r>
              <a:rPr lang="fr-FR"/>
              <a:t>.	[https://www.ecologie.gouv.fr/leconomie-circulaire]</a:t>
            </a:r>
            <a:endParaRPr lang="fr-FR" b="1"/>
          </a:p>
          <a:p>
            <a:pPr>
              <a:tabLst>
                <a:tab pos="7983538" algn="r"/>
              </a:tabLst>
              <a:defRPr/>
            </a:pPr>
            <a:r>
              <a:rPr lang="fr-FR" b="1"/>
              <a:t>Amélioration de la prévention, de la gestion et du recyclage des déchets</a:t>
            </a:r>
            <a:r>
              <a:rPr lang="fr-FR"/>
              <a:t>, y compris en réinjectant et réutilisant les matières issues des déchets dans le cycle économique.	[https://www.ecologie.gouv.fr/leconomie-circulaire]</a:t>
            </a:r>
            <a:endParaRPr lang="fr-FR" b="1"/>
          </a:p>
          <a:p>
            <a:pPr>
              <a:tabLst>
                <a:tab pos="7983538" algn="r"/>
              </a:tabLst>
              <a:defRPr/>
            </a:pPr>
            <a:r>
              <a:rPr lang="fr-FR" b="1"/>
              <a:t>Approvisionnement durable </a:t>
            </a:r>
            <a:r>
              <a:rPr lang="fr-FR"/>
              <a:t>: Prendre en compte les impacts environnementaux et sociaux des ressources utilisées, en particulier ceux associés à leur extraction et à leur exploitation.	[https://www.ecologie.gouv.fr/leconomie-circulaire]</a:t>
            </a:r>
            <a:endParaRPr/>
          </a:p>
          <a:p>
            <a:pPr>
              <a:tabLst>
                <a:tab pos="7983538" algn="r"/>
              </a:tabLst>
              <a:defRPr/>
            </a:pPr>
            <a:r>
              <a:rPr lang="fr-FR" b="1"/>
              <a:t>Besoin, attente et valeur :</a:t>
            </a:r>
            <a:endParaRPr/>
          </a:p>
          <a:p>
            <a:pPr marL="271463" indent="0">
              <a:buNone/>
              <a:tabLst>
                <a:tab pos="7983538" algn="r"/>
              </a:tabLst>
              <a:defRPr/>
            </a:pPr>
            <a:r>
              <a:rPr lang="fr-FR"/>
              <a:t>Un organisme axé sur la qualité favorise une culture se traduisant par un comportement, des attitudes,</a:t>
            </a:r>
            <a:br>
              <a:rPr lang="fr-FR"/>
            </a:br>
            <a:r>
              <a:rPr lang="fr-FR"/>
              <a:t>des activités et des processus qui fournissent de la </a:t>
            </a:r>
            <a:r>
              <a:rPr lang="fr-FR" i="1">
                <a:solidFill>
                  <a:srgbClr val="FF0000"/>
                </a:solidFill>
              </a:rPr>
              <a:t>valeur</a:t>
            </a:r>
            <a:r>
              <a:rPr lang="fr-FR"/>
              <a:t> par la satisfaction des </a:t>
            </a:r>
            <a:r>
              <a:rPr lang="fr-FR" i="1">
                <a:solidFill>
                  <a:srgbClr val="FF0000"/>
                </a:solidFill>
              </a:rPr>
              <a:t>besoins</a:t>
            </a:r>
            <a:r>
              <a:rPr lang="fr-FR"/>
              <a:t> et </a:t>
            </a:r>
            <a:r>
              <a:rPr lang="fr-FR" i="1">
                <a:solidFill>
                  <a:srgbClr val="FF0000"/>
                </a:solidFill>
              </a:rPr>
              <a:t>attentes</a:t>
            </a:r>
            <a:br>
              <a:rPr lang="fr-FR"/>
            </a:br>
            <a:r>
              <a:rPr lang="fr-FR"/>
              <a:t>des clients et autres parties intéressées pertinentes.</a:t>
            </a:r>
            <a:endParaRPr/>
          </a:p>
          <a:p>
            <a:pPr marL="271463" indent="0">
              <a:buNone/>
              <a:tabLst>
                <a:tab pos="7983538" algn="r"/>
              </a:tabLst>
              <a:defRPr/>
            </a:pPr>
            <a:r>
              <a:rPr lang="fr-FR"/>
              <a:t>La qualité des produits et services d’un organisme est déterminée par la capacité à</a:t>
            </a:r>
            <a:br>
              <a:rPr lang="fr-FR"/>
            </a:br>
            <a:r>
              <a:rPr lang="fr-FR"/>
              <a:t>satisfaire les clients et par l’impact prévu et imprévu sur les parties intéressées pertinentes.</a:t>
            </a:r>
            <a:endParaRPr/>
          </a:p>
          <a:p>
            <a:pPr marL="271463" indent="0">
              <a:buNone/>
              <a:tabLst>
                <a:tab pos="7983538" algn="r"/>
              </a:tabLst>
              <a:defRPr/>
            </a:pPr>
            <a:r>
              <a:rPr lang="fr-FR"/>
              <a:t>La qualité des produits et services inclut non seulement leur fonction</a:t>
            </a:r>
            <a:br>
              <a:rPr lang="fr-FR"/>
            </a:br>
            <a:r>
              <a:rPr lang="fr-FR"/>
              <a:t>et performances prévues, mais aussi la valeur et le bénéfice perçus</a:t>
            </a:r>
            <a:br>
              <a:rPr lang="fr-FR"/>
            </a:br>
            <a:r>
              <a:rPr lang="fr-FR"/>
              <a:t>par le client. [Déf. de la qualité, parag. 2.2.1 de l’ISO 9000:2015]</a:t>
            </a:r>
            <a:endParaRPr/>
          </a:p>
          <a:p>
            <a:pPr>
              <a:tabLst>
                <a:tab pos="7983537" algn="r"/>
              </a:tabLst>
              <a:defRPr/>
            </a:pPr>
            <a:r>
              <a:rPr lang="fr-FR" sz="1200" b="1" i="0" u="none" strike="noStrike" cap="none" spc="0">
                <a:solidFill>
                  <a:schemeClr val="tx1"/>
                </a:solidFill>
                <a:latin typeface="Arial"/>
                <a:ea typeface="Arial"/>
                <a:cs typeface="Arial"/>
              </a:rPr>
              <a:t>Valeur </a:t>
            </a:r>
            <a:r>
              <a:rPr lang="fr-FR" sz="1200" b="0" i="0" u="none" strike="noStrike" cap="none" spc="0">
                <a:solidFill>
                  <a:schemeClr val="tx1"/>
                </a:solidFill>
                <a:latin typeface="Arial"/>
                <a:ea typeface="Arial"/>
                <a:cs typeface="Arial"/>
              </a:rPr>
              <a:t>: Relation constatée ou espérée, par un acteur donné, </a:t>
            </a:r>
            <a:br>
              <a:rPr lang="fr-FR" sz="1200" b="0" i="0" u="none" strike="noStrike" cap="none" spc="0">
                <a:solidFill>
                  <a:schemeClr val="tx1"/>
                </a:solidFill>
                <a:latin typeface="Arial"/>
                <a:ea typeface="Arial"/>
                <a:cs typeface="Arial"/>
              </a:rPr>
            </a:br>
            <a:r>
              <a:rPr lang="fr-FR" sz="1200" b="0" i="0" u="none" strike="noStrike" cap="none" spc="0">
                <a:solidFill>
                  <a:schemeClr val="tx1"/>
                </a:solidFill>
                <a:latin typeface="Arial"/>
                <a:ea typeface="Arial"/>
                <a:cs typeface="Arial"/>
              </a:rPr>
              <a:t>entre la satisfaction d’un besoin validé et les ressources de toute </a:t>
            </a:r>
            <a:br>
              <a:rPr lang="fr-FR" sz="1200" b="0" i="0" u="none" strike="noStrike" cap="none" spc="0">
                <a:solidFill>
                  <a:schemeClr val="tx1"/>
                </a:solidFill>
                <a:latin typeface="Arial"/>
                <a:ea typeface="Arial"/>
                <a:cs typeface="Arial"/>
              </a:rPr>
            </a:br>
            <a:r>
              <a:rPr lang="fr-FR" sz="1200" b="0" i="0" u="none" strike="noStrike" cap="none" spc="0">
                <a:solidFill>
                  <a:schemeClr val="tx1"/>
                </a:solidFill>
                <a:latin typeface="Arial"/>
                <a:ea typeface="Arial"/>
                <a:cs typeface="Arial"/>
              </a:rPr>
              <a:t>nature nécessaires pour y parvenir. [NF EN 1325-2]</a:t>
            </a:r>
            <a:endParaRPr lang="fr-FR" b="1"/>
          </a:p>
        </p:txBody>
      </p:sp>
      <p:sp>
        <p:nvSpPr>
          <p:cNvPr id="395463210" name="Espace réservé du pied de page 2"/>
          <p:cNvSpPr>
            <a:spLocks noGrp="1"/>
          </p:cNvSpPr>
          <p:nvPr>
            <p:ph type="ftr" sz="quarter" idx="11"/>
          </p:nvPr>
        </p:nvSpPr>
        <p:spPr bwMode="auto"/>
        <p:txBody>
          <a:bodyPr/>
          <a:lstStyle/>
          <a:p>
            <a:pPr>
              <a:defRPr/>
            </a:pPr>
            <a:fld id="{3466D8FE-5733-7B45-8963-854D3AC5C96E}" type="slidenum">
              <a:rPr lang="fr-FR"/>
              <a:t>28</a:t>
            </a:fld>
            <a:endParaRPr lang="fr-FR"/>
          </a:p>
        </p:txBody>
      </p:sp>
      <p:sp>
        <p:nvSpPr>
          <p:cNvPr id="1079841070" name="Titre 3"/>
          <p:cNvSpPr>
            <a:spLocks noGrp="1"/>
          </p:cNvSpPr>
          <p:nvPr>
            <p:ph type="title"/>
          </p:nvPr>
        </p:nvSpPr>
        <p:spPr bwMode="auto"/>
        <p:txBody>
          <a:bodyPr/>
          <a:lstStyle/>
          <a:p>
            <a:pPr>
              <a:defRPr/>
            </a:pPr>
            <a:r>
              <a:rPr lang="fr-FR"/>
              <a:t>Définitions 1/4</a:t>
            </a:r>
            <a:endParaRPr/>
          </a:p>
        </p:txBody>
      </p:sp>
      <p:sp>
        <p:nvSpPr>
          <p:cNvPr id="1609309369" name="TextBox 5"/>
          <p:cNvSpPr txBox="1"/>
          <p:nvPr/>
        </p:nvSpPr>
        <p:spPr bwMode="auto">
          <a:xfrm>
            <a:off x="1691285" y="4639305"/>
            <a:ext cx="3528787" cy="276999"/>
          </a:xfrm>
          <a:prstGeom prst="rect">
            <a:avLst/>
          </a:prstGeom>
          <a:noFill/>
        </p:spPr>
        <p:txBody>
          <a:bodyPr wrap="none" rtlCol="0">
            <a:spAutoFit/>
          </a:bodyPr>
          <a:lstStyle/>
          <a:p>
            <a:pPr algn="r">
              <a:defRPr/>
            </a:pPr>
            <a:r>
              <a:rPr lang="fr-FR" sz="1200"/>
              <a:t>[https://fr.wikipedia.org/wiki/Pyramide_des_besoins]</a:t>
            </a:r>
            <a:endParaRPr/>
          </a:p>
        </p:txBody>
      </p:sp>
      <p:pic>
        <p:nvPicPr>
          <p:cNvPr id="928327056" name="Picture 2" descr="https://upload.wikimedia.org/wikipedia/commons/thumb/9/9a/Pyramide_des_besoins_de_Maslow.svg/1280px-Pyramide_des_besoins_de_Maslow.svg.png"/>
          <p:cNvPicPr>
            <a:picLocks noChangeAspect="1" noChangeArrowheads="1"/>
          </p:cNvPicPr>
          <p:nvPr/>
        </p:nvPicPr>
        <p:blipFill>
          <a:blip r:embed="rId3"/>
          <a:stretch/>
        </p:blipFill>
        <p:spPr bwMode="auto">
          <a:xfrm>
            <a:off x="5220072" y="2699658"/>
            <a:ext cx="3837282" cy="23203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9725482" name="Espace réservé du contenu 1"/>
          <p:cNvSpPr>
            <a:spLocks noGrp="1"/>
          </p:cNvSpPr>
          <p:nvPr>
            <p:ph idx="1"/>
          </p:nvPr>
        </p:nvSpPr>
        <p:spPr bwMode="auto">
          <a:xfrm>
            <a:off x="457200" y="1005331"/>
            <a:ext cx="8229600" cy="4035776"/>
          </a:xfrm>
        </p:spPr>
        <p:txBody>
          <a:bodyPr vertOverflow="overflow" horzOverflow="clip" vert="horz" wrap="square" lIns="91440" tIns="45720" rIns="91440" bIns="45720" numCol="1" spcCol="0" rtlCol="0" fromWordArt="0" anchor="t" anchorCtr="0" forceAA="0" compatLnSpc="0">
            <a:normAutofit fontScale="95000" lnSpcReduction="11000"/>
          </a:bodyPr>
          <a:lstStyle/>
          <a:p>
            <a:pPr>
              <a:tabLst>
                <a:tab pos="7983538" algn="r"/>
              </a:tabLst>
              <a:defRPr/>
            </a:pPr>
            <a:r>
              <a:rPr lang="fr-FR" b="1"/>
              <a:t>Circuit court de proximité</a:t>
            </a:r>
            <a:r>
              <a:rPr lang="fr-FR"/>
              <a:t> :</a:t>
            </a:r>
            <a:r>
              <a:rPr lang="fr-FR" b="1">
                <a:solidFill>
                  <a:srgbClr val="FF0000"/>
                </a:solidFill>
              </a:rPr>
              <a:t>	</a:t>
            </a:r>
            <a:r>
              <a:rPr lang="fr-FR" sz="1200" b="0" u="none">
                <a:solidFill>
                  <a:schemeClr val="tx1"/>
                </a:solidFill>
              </a:rPr>
              <a:t>[</a:t>
            </a:r>
            <a:r>
              <a:rPr lang="fr-FR" sz="1200" b="0" i="0" u="none" strike="noStrike" cap="none" spc="0">
                <a:solidFill>
                  <a:schemeClr val="tx1"/>
                </a:solidFill>
                <a:latin typeface="Arial"/>
                <a:ea typeface="Arial"/>
                <a:cs typeface="Arial"/>
              </a:rPr>
              <a:t>librairie.ademe.fr</a:t>
            </a:r>
            <a:r>
              <a:rPr lang="fr-FR" sz="1200" b="0" u="none">
                <a:solidFill>
                  <a:schemeClr val="tx1"/>
                </a:solidFill>
              </a:rPr>
              <a:t>]</a:t>
            </a:r>
            <a:endParaRPr sz="1100" b="0" u="none">
              <a:solidFill>
                <a:schemeClr val="tx1"/>
              </a:solidFill>
            </a:endParaRPr>
          </a:p>
          <a:p>
            <a:pPr lvl="1">
              <a:defRPr/>
            </a:pPr>
            <a:r>
              <a:rPr lang="fr-FR" sz="1200" b="1" i="0" u="none" strike="noStrike" cap="none" spc="0">
                <a:solidFill>
                  <a:schemeClr val="tx1"/>
                </a:solidFill>
                <a:latin typeface="Arial"/>
                <a:ea typeface="Arial"/>
                <a:cs typeface="Arial"/>
              </a:rPr>
              <a:t>Circuit court</a:t>
            </a:r>
            <a:r>
              <a:rPr lang="fr-FR" sz="1200" b="0" i="0" u="none" strike="noStrike" cap="none" spc="0">
                <a:solidFill>
                  <a:schemeClr val="tx1"/>
                </a:solidFill>
                <a:latin typeface="Arial"/>
                <a:ea typeface="Arial"/>
                <a:cs typeface="Arial"/>
              </a:rPr>
              <a:t> : Circuits de vente directe ou avec un seul intermédiaire entre le producteur et le consommateur.</a:t>
            </a:r>
            <a:endParaRPr/>
          </a:p>
          <a:p>
            <a:pPr lvl="1">
              <a:defRPr/>
            </a:pPr>
            <a:r>
              <a:rPr lang="fr-FR" sz="1200" b="1" i="0" u="none" strike="noStrike" cap="none" spc="0">
                <a:solidFill>
                  <a:schemeClr val="tx1"/>
                </a:solidFill>
                <a:latin typeface="Arial"/>
                <a:ea typeface="Arial"/>
                <a:cs typeface="Arial"/>
              </a:rPr>
              <a:t>Circuit de proximité</a:t>
            </a:r>
            <a:r>
              <a:rPr lang="fr-FR" sz="1200" b="0" i="0" u="none" strike="noStrike" cap="none" spc="0">
                <a:solidFill>
                  <a:schemeClr val="tx1"/>
                </a:solidFill>
                <a:latin typeface="Arial"/>
                <a:ea typeface="Arial"/>
                <a:cs typeface="Arial"/>
              </a:rPr>
              <a:t> : Distance raisonnable entre le lieu de production et celui de consommation, variable selon le lieu et les produits d’une trentaine à une centaine de kilomètres.</a:t>
            </a:r>
            <a:endParaRPr sz="1200" b="0" i="0" u="none" strike="noStrike" cap="none" spc="0">
              <a:solidFill>
                <a:schemeClr val="tx1"/>
              </a:solidFill>
              <a:latin typeface="Arial"/>
              <a:ea typeface="Arial"/>
              <a:cs typeface="Arial"/>
            </a:endParaRPr>
          </a:p>
          <a:p>
            <a:pPr>
              <a:tabLst>
                <a:tab pos="7983537" algn="r"/>
              </a:tabLst>
              <a:defRPr/>
            </a:pPr>
            <a:r>
              <a:rPr lang="fr-FR" b="1"/>
              <a:t>Consommation collaborative : </a:t>
            </a:r>
            <a:r>
              <a:rPr lang="fr-FR"/>
              <a:t>La consommation collaborative ou participative se définit communément comme la manière traditionnelle de partager, d'échanger, de prêter, de louer et d'offrir, repensée à la faveur de la technologie moderne et des communautés.	[https://www.ecologie.gouv.fr/leconomie-collaborative]</a:t>
            </a:r>
            <a:endParaRPr lang="fr-FR" b="1"/>
          </a:p>
          <a:p>
            <a:pPr>
              <a:tabLst>
                <a:tab pos="7983538" algn="r"/>
              </a:tabLst>
              <a:defRPr/>
            </a:pPr>
            <a:r>
              <a:rPr lang="fr-FR" b="1"/>
              <a:t>Consommation responsable</a:t>
            </a:r>
            <a:r>
              <a:rPr lang="fr-FR"/>
              <a:t> : Prendre en compte les impacts environnementaux et sociaux à toutes les étapes du cycle de vie du produit dans les choix d’achat, que l’acheteur soit public ou privé.	[https://www.ecologie.gouv.fr/leconomie-circulaire]</a:t>
            </a:r>
            <a:endParaRPr/>
          </a:p>
          <a:p>
            <a:pPr>
              <a:tabLst>
                <a:tab pos="7983538" algn="r"/>
              </a:tabLst>
              <a:defRPr/>
            </a:pPr>
            <a:r>
              <a:rPr lang="fr-FR" b="1"/>
              <a:t>Déchet</a:t>
            </a:r>
            <a:r>
              <a:rPr lang="fr-FR"/>
              <a:t> : Toute substance ou tout objet, ou plus généralement tout bien meuble, dont le détenteur se défait ou dont il a l'intention ou l'obligation de se défaire.	[art. L.541-1-1 du Code de l'environnement, 31/7/2020]</a:t>
            </a:r>
            <a:endParaRPr/>
          </a:p>
          <a:p>
            <a:pPr>
              <a:tabLst>
                <a:tab pos="7983538" algn="r"/>
              </a:tabLst>
              <a:defRPr/>
            </a:pPr>
            <a:r>
              <a:rPr lang="fr-FR" b="1"/>
              <a:t>Développement durable</a:t>
            </a:r>
            <a:r>
              <a:rPr lang="fr-FR"/>
              <a:t> : Le développement durable est un mode de développement qui répond aux besoins des générations présentes sans compromettre la capacité des générations futures de répondre aux leurs.</a:t>
            </a:r>
            <a:br>
              <a:rPr lang="fr-FR"/>
            </a:br>
            <a:r>
              <a:rPr lang="fr-FR"/>
              <a:t>	[Rapport Bruntland, 1987]</a:t>
            </a:r>
            <a:endParaRPr lang="fr-FR" b="1"/>
          </a:p>
          <a:p>
            <a:pPr>
              <a:tabLst>
                <a:tab pos="7983538" algn="r"/>
              </a:tabLst>
              <a:defRPr/>
            </a:pPr>
            <a:r>
              <a:rPr lang="fr-FR" b="1"/>
              <a:t>Ecoconception </a:t>
            </a:r>
            <a:r>
              <a:rPr lang="fr-FR"/>
              <a:t>: Prendre en compte des impacts environnementaux sur l’ensemble du cycle de vie d’un produit et les intégrer dès sa conception.	[https://www.ecologie.gouv.fr/leconomie-circulaire]</a:t>
            </a:r>
            <a:endParaRPr/>
          </a:p>
          <a:p>
            <a:pPr>
              <a:tabLst>
                <a:tab pos="7983538" algn="r"/>
              </a:tabLst>
              <a:defRPr/>
            </a:pPr>
            <a:r>
              <a:rPr lang="fr-FR" b="1"/>
              <a:t>Ecologie industrielle et territoriale </a:t>
            </a:r>
            <a:r>
              <a:rPr lang="fr-FR"/>
              <a:t>: Mettre en </a:t>
            </a:r>
            <a:r>
              <a:rPr lang="fr-FR" i="1">
                <a:solidFill>
                  <a:srgbClr val="FF0000"/>
                </a:solidFill>
              </a:rPr>
              <a:t>synergie</a:t>
            </a:r>
            <a:r>
              <a:rPr lang="fr-FR">
                <a:solidFill>
                  <a:srgbClr val="FF0000"/>
                </a:solidFill>
              </a:rPr>
              <a:t> </a:t>
            </a:r>
            <a:r>
              <a:rPr lang="fr-FR"/>
              <a:t>et </a:t>
            </a:r>
            <a:r>
              <a:rPr lang="fr-FR" i="1">
                <a:solidFill>
                  <a:srgbClr val="FF0000"/>
                </a:solidFill>
              </a:rPr>
              <a:t>mutualiser</a:t>
            </a:r>
            <a:r>
              <a:rPr lang="fr-FR"/>
              <a:t> entre plusieurs acteurs économiques les flux de matières, d’énergie, d’eau, les infrastructures, les biens ou encore les services afin d’optimiser l’utilisation des ressources sur un territoire.	[https://www.ecologie.gouv.fr/leconomie-circulaire]</a:t>
            </a:r>
            <a:endParaRPr/>
          </a:p>
          <a:p>
            <a:pPr>
              <a:tabLst>
                <a:tab pos="7983538" algn="r"/>
              </a:tabLst>
              <a:defRPr/>
            </a:pPr>
            <a:r>
              <a:rPr lang="fr-FR" b="1"/>
              <a:t>Economie de la fonctionnalité </a:t>
            </a:r>
            <a:r>
              <a:rPr lang="fr-FR"/>
              <a:t>: Privilégier l’usage à la possession, vendre un service plutôt qu’un bien.</a:t>
            </a:r>
            <a:br>
              <a:rPr lang="fr-FR"/>
            </a:br>
            <a:r>
              <a:rPr lang="fr-FR"/>
              <a:t>	[https://www.ecologie.gouv.fr/leconomie-circulaire]</a:t>
            </a:r>
            <a:endParaRPr/>
          </a:p>
          <a:p>
            <a:pPr>
              <a:tabLst>
                <a:tab pos="7983538" algn="r"/>
              </a:tabLst>
              <a:defRPr/>
            </a:pPr>
            <a:r>
              <a:rPr lang="fr-FR" b="1"/>
              <a:t>L’économie circulaire</a:t>
            </a:r>
            <a:r>
              <a:rPr lang="fr-FR"/>
              <a:t> consiste à produire des biens et des services de manière durable en </a:t>
            </a:r>
            <a:r>
              <a:rPr lang="fr-FR" i="1">
                <a:solidFill>
                  <a:srgbClr val="FF0000"/>
                </a:solidFill>
              </a:rPr>
              <a:t>limitant la consommation et le gaspillage des ressources et la production des déchets</a:t>
            </a:r>
            <a:r>
              <a:rPr lang="fr-FR"/>
              <a:t>. Il s’agit de passer d’une société du tout jetable à un modèle économique plus circulaire.	[https://www.ecologie.gouv.fr/leconomie-circulaire, 2020]</a:t>
            </a:r>
            <a:endParaRPr/>
          </a:p>
        </p:txBody>
      </p:sp>
      <p:sp>
        <p:nvSpPr>
          <p:cNvPr id="466916112" name="Espace réservé du pied de page 2"/>
          <p:cNvSpPr>
            <a:spLocks noGrp="1"/>
          </p:cNvSpPr>
          <p:nvPr>
            <p:ph type="ftr" sz="quarter" idx="11"/>
          </p:nvPr>
        </p:nvSpPr>
        <p:spPr bwMode="auto"/>
        <p:txBody>
          <a:bodyPr/>
          <a:lstStyle/>
          <a:p>
            <a:pPr>
              <a:defRPr/>
            </a:pPr>
            <a:fld id="{3466D8FE-5733-7B45-8963-854D3AC5C96E}" type="slidenum">
              <a:rPr lang="fr-FR"/>
              <a:t>29</a:t>
            </a:fld>
            <a:endParaRPr lang="fr-FR"/>
          </a:p>
        </p:txBody>
      </p:sp>
      <p:sp>
        <p:nvSpPr>
          <p:cNvPr id="980748161" name="Titre 3"/>
          <p:cNvSpPr>
            <a:spLocks noGrp="1"/>
          </p:cNvSpPr>
          <p:nvPr>
            <p:ph type="title"/>
          </p:nvPr>
        </p:nvSpPr>
        <p:spPr bwMode="auto"/>
        <p:txBody>
          <a:bodyPr/>
          <a:lstStyle/>
          <a:p>
            <a:pPr>
              <a:defRPr/>
            </a:pPr>
            <a:r>
              <a:rPr lang="fr-FR"/>
              <a:t>Définitions 2/4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69691341" name="Espace réservé du contenu 1"/>
          <p:cNvSpPr>
            <a:spLocks noGrp="1"/>
          </p:cNvSpPr>
          <p:nvPr>
            <p:ph idx="1"/>
          </p:nvPr>
        </p:nvSpPr>
        <p:spPr bwMode="auto"/>
        <p:txBody>
          <a:bodyPr/>
          <a:lstStyle/>
          <a:p>
            <a:pPr>
              <a:buFont typeface="+mj-lt"/>
              <a:buAutoNum type="arabicPeriod"/>
              <a:defRPr/>
            </a:pPr>
            <a:r>
              <a:rPr lang="fr-FR" i="1">
                <a:solidFill>
                  <a:srgbClr val="FF0000"/>
                </a:solidFill>
              </a:rPr>
              <a:t>Vue globale des 14 séances</a:t>
            </a:r>
            <a:endParaRPr/>
          </a:p>
          <a:p>
            <a:pPr>
              <a:buFont typeface="+mj-lt"/>
              <a:buAutoNum type="arabicPeriod"/>
              <a:defRPr/>
            </a:pPr>
            <a:endParaRPr lang="fr-FR" i="1">
              <a:solidFill>
                <a:srgbClr val="FF0000"/>
              </a:solidFill>
            </a:endParaRPr>
          </a:p>
          <a:p>
            <a:pPr>
              <a:buFont typeface="+mj-lt"/>
              <a:buAutoNum type="arabicPeriod"/>
              <a:defRPr/>
            </a:pPr>
            <a:r>
              <a:rPr lang="fr-FR"/>
              <a:t>Contexte</a:t>
            </a:r>
            <a:endParaRPr/>
          </a:p>
          <a:p>
            <a:pPr>
              <a:buFont typeface="+mj-lt"/>
              <a:buAutoNum type="arabicPeriod"/>
              <a:defRPr/>
            </a:pPr>
            <a:endParaRPr lang="fr-FR"/>
          </a:p>
          <a:p>
            <a:pPr>
              <a:buFont typeface="+mj-lt"/>
              <a:buAutoNum type="arabicPeriod"/>
              <a:defRPr/>
            </a:pPr>
            <a:r>
              <a:rPr lang="fr-FR"/>
              <a:t>Définitions</a:t>
            </a:r>
            <a:endParaRPr/>
          </a:p>
          <a:p>
            <a:pPr>
              <a:buFont typeface="+mj-lt"/>
              <a:buAutoNum type="arabicPeriod"/>
              <a:defRPr/>
            </a:pPr>
            <a:endParaRPr lang="fr-FR"/>
          </a:p>
          <a:p>
            <a:pPr>
              <a:buFont typeface="+mj-lt"/>
              <a:buAutoNum type="arabicPeriod"/>
              <a:defRPr/>
            </a:pPr>
            <a:r>
              <a:rPr lang="fr-FR"/>
              <a:t>Exercices</a:t>
            </a:r>
            <a:endParaRPr/>
          </a:p>
          <a:p>
            <a:pPr>
              <a:buFont typeface="+mj-lt"/>
              <a:buAutoNum type="arabicPeriod"/>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lgn="ctr">
              <a:buNone/>
              <a:defRPr/>
            </a:pPr>
            <a:r>
              <a:rPr lang="fr-FR"/>
              <a:t>Merci à </a:t>
            </a:r>
            <a:r>
              <a:rPr lang="fr-FR" b="1"/>
              <a:t>Anna Havukainen </a:t>
            </a:r>
            <a:r>
              <a:rPr lang="fr-FR"/>
              <a:t>(échange 2021-22 de LUT University – </a:t>
            </a:r>
            <a:r>
              <a:rPr lang="en-US"/>
              <a:t>Lappeenranta-Lahti</a:t>
            </a:r>
            <a:br>
              <a:rPr lang="en-US"/>
            </a:br>
            <a:r>
              <a:rPr lang="en-US"/>
              <a:t>University of Technology – de Finlande) </a:t>
            </a:r>
            <a:r>
              <a:rPr lang="fr-FR"/>
              <a:t>pour son aide à la création de ce cours</a:t>
            </a:r>
            <a:endParaRPr/>
          </a:p>
        </p:txBody>
      </p:sp>
      <p:sp>
        <p:nvSpPr>
          <p:cNvPr id="734012837" name="Espace réservé du pied de page 2"/>
          <p:cNvSpPr>
            <a:spLocks noGrp="1"/>
          </p:cNvSpPr>
          <p:nvPr>
            <p:ph type="ftr" sz="quarter" idx="11"/>
          </p:nvPr>
        </p:nvSpPr>
        <p:spPr bwMode="auto"/>
        <p:txBody>
          <a:bodyPr/>
          <a:lstStyle/>
          <a:p>
            <a:pPr>
              <a:defRPr/>
            </a:pPr>
            <a:fld id="{3466D8FE-5733-7B45-8963-854D3AC5C96E}" type="slidenum">
              <a:rPr lang="fr-FR"/>
              <a:t>3</a:t>
            </a:fld>
            <a:endParaRPr lang="fr-FR"/>
          </a:p>
        </p:txBody>
      </p:sp>
      <p:sp>
        <p:nvSpPr>
          <p:cNvPr id="394152243" name="Titre 3"/>
          <p:cNvSpPr>
            <a:spLocks noGrp="1"/>
          </p:cNvSpPr>
          <p:nvPr>
            <p:ph type="title"/>
          </p:nvPr>
        </p:nvSpPr>
        <p:spPr bwMode="auto"/>
        <p:txBody>
          <a:bodyPr/>
          <a:lstStyle/>
          <a:p>
            <a:pPr>
              <a:defRPr/>
            </a:pPr>
            <a:r>
              <a:rPr lang="fr-FR"/>
              <a:t>Aujourd’hui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21809151" name="Espace réservé du contenu 1"/>
          <p:cNvSpPr>
            <a:spLocks noGrp="1"/>
          </p:cNvSpPr>
          <p:nvPr>
            <p:ph idx="1"/>
          </p:nvPr>
        </p:nvSpPr>
        <p:spPr bwMode="auto"/>
        <p:txBody>
          <a:bodyPr vertOverflow="overflow" horzOverflow="clip" vert="horz" wrap="square" lIns="91440" tIns="45720" rIns="91440" bIns="45720" numCol="1" spcCol="0" rtlCol="0" fromWordArt="0" anchor="t" anchorCtr="0" forceAA="0" compatLnSpc="0">
            <a:normAutofit fontScale="95000" lnSpcReduction="11000"/>
          </a:bodyPr>
          <a:lstStyle/>
          <a:p>
            <a:pPr>
              <a:tabLst>
                <a:tab pos="7983538" algn="r"/>
              </a:tabLst>
              <a:defRPr/>
            </a:pPr>
            <a:r>
              <a:rPr lang="fr-FR" b="1"/>
              <a:t>Réemploi : </a:t>
            </a:r>
            <a:r>
              <a:rPr lang="fr-FR"/>
              <a:t>Toute opération par laquelle des substances, matières ou produits qui ne sont </a:t>
            </a:r>
            <a:r>
              <a:rPr lang="fr-FR" i="1">
                <a:solidFill>
                  <a:srgbClr val="FF0000"/>
                </a:solidFill>
              </a:rPr>
              <a:t>pas des déchets</a:t>
            </a:r>
            <a:r>
              <a:rPr lang="fr-FR"/>
              <a:t> sont utilisés de nouveau pour un usage identique à celui pour lequel ils avaient été conçus</a:t>
            </a:r>
            <a:r>
              <a:rPr lang="fr-FR" b="1"/>
              <a:t> </a:t>
            </a:r>
            <a:r>
              <a:rPr lang="fr-FR"/>
              <a:t>	[art. L.541-1-1 du Code de l'environnement, 31/7/2020]</a:t>
            </a:r>
            <a:endParaRPr/>
          </a:p>
          <a:p>
            <a:pPr>
              <a:tabLst>
                <a:tab pos="7983538" algn="r"/>
              </a:tabLst>
              <a:defRPr/>
            </a:pPr>
            <a:r>
              <a:rPr lang="fr-FR" b="1"/>
              <a:t>Réutilisation</a:t>
            </a:r>
            <a:r>
              <a:rPr lang="fr-FR"/>
              <a:t> : Toute opération par laquelle des substances, matières ou produits </a:t>
            </a:r>
            <a:r>
              <a:rPr lang="fr-FR" i="1">
                <a:solidFill>
                  <a:srgbClr val="FF0000"/>
                </a:solidFill>
              </a:rPr>
              <a:t>qui sont devenus des déchets</a:t>
            </a:r>
            <a:r>
              <a:rPr lang="fr-FR"/>
              <a:t> sont utilisés de nouveau	 [art. L.541-1-1 du Code de l'environnement, 31/7/2020]</a:t>
            </a:r>
            <a:endParaRPr lang="fr-FR" b="1">
              <a:solidFill>
                <a:srgbClr val="FF0000"/>
              </a:solidFill>
            </a:endParaRPr>
          </a:p>
          <a:p>
            <a:pPr>
              <a:defRPr/>
            </a:pPr>
            <a:r>
              <a:rPr lang="fr-FR" b="1"/>
              <a:t>Reconditionnement : </a:t>
            </a:r>
            <a:r>
              <a:rPr lang="fr-FR" sz="1200" b="0" i="0" u="none" strike="noStrike" cap="none" spc="0">
                <a:solidFill>
                  <a:schemeClr val="tx1"/>
                </a:solidFill>
                <a:latin typeface="Arial"/>
                <a:ea typeface="Arial"/>
                <a:cs typeface="Arial"/>
              </a:rPr>
              <a:t>Un produit ou une pièce détachée d'occasion peut être qualifié de “ produit reconditionné ”  dès lors que les conditions suivantes sont réunies : (1) Le produit ou la pièce détachée a subi des tests portant sur toutes ses fonctionnalités afin d'établir qu'il répond aux obligations légales de sécurité et à l'usage auquel le consommateur peut légitimement s'attendre ;</a:t>
            </a:r>
            <a:r>
              <a:t> (2)</a:t>
            </a:r>
            <a:r>
              <a:rPr lang="fr-FR" sz="1200" b="0" i="0" u="none" strike="noStrike" cap="none" spc="0">
                <a:solidFill>
                  <a:schemeClr val="tx1"/>
                </a:solidFill>
                <a:latin typeface="Arial"/>
                <a:ea typeface="Arial"/>
                <a:cs typeface="Arial"/>
              </a:rPr>
              <a:t>S'il y avait lieu, le produit ou la pièce détachée a subi une ou plusieurs interventions afin de lui restituer ses fonctionnalités. Cette intervention inclut la suppression de toutes les données enregistrées ou conservées en lien avec un précédent usage ou un précédent utilisateur, avant que le produit ou la pièce ne change de propriétaire. </a:t>
            </a:r>
            <a:r>
              <a:rPr lang="fr-FR"/>
              <a:t>	[</a:t>
            </a:r>
            <a:r>
              <a:rPr lang="fr-FR" sz="1200" b="0" i="0" u="none" strike="noStrike" cap="none" spc="0">
                <a:solidFill>
                  <a:schemeClr val="tx1"/>
                </a:solidFill>
                <a:latin typeface="Arial"/>
                <a:ea typeface="Arial"/>
                <a:cs typeface="Arial"/>
              </a:rPr>
              <a:t>Art. R. 122-4.- </a:t>
            </a:r>
            <a:r>
              <a:rPr lang="fr-FR" sz="1100" b="0" i="0" u="none" strike="noStrike" cap="none" spc="0">
                <a:solidFill>
                  <a:schemeClr val="tx1"/>
                </a:solidFill>
                <a:latin typeface="Arial"/>
                <a:ea typeface="Arial"/>
                <a:cs typeface="Arial"/>
              </a:rPr>
              <a:t>Décret n° 2022-190 du 17 février 2022</a:t>
            </a:r>
            <a:r>
              <a:rPr lang="fr-FR"/>
              <a:t>]</a:t>
            </a:r>
            <a:endParaRPr/>
          </a:p>
          <a:p>
            <a:pPr>
              <a:tabLst>
                <a:tab pos="7981950" algn="r"/>
              </a:tabLst>
              <a:defRPr/>
            </a:pPr>
            <a:r>
              <a:rPr lang="fr-FR" sz="1200" b="1" i="0" u="none" strike="noStrike" cap="none" spc="0">
                <a:solidFill>
                  <a:schemeClr val="tx1"/>
                </a:solidFill>
                <a:latin typeface="Arial"/>
                <a:ea typeface="Arial"/>
                <a:cs typeface="Arial"/>
              </a:rPr>
              <a:t>Remanufacture</a:t>
            </a:r>
            <a:r>
              <a:rPr lang="fr-FR"/>
              <a:t> : Processus rigoureux et standardisé permettant de remettre une pièce ou un produit usagé dans un état de performances et de fonctionnalités </a:t>
            </a:r>
            <a:r>
              <a:rPr lang="fr-FR" i="1">
                <a:solidFill>
                  <a:srgbClr val="FF0000"/>
                </a:solidFill>
              </a:rPr>
              <a:t>équivalent ou même supérieur à celui d'origine </a:t>
            </a:r>
            <a:r>
              <a:rPr lang="fr-FR"/>
              <a:t>et pour un même usage, se distingue du reconditionnement par le fait d'aboutir à la remise à neuf de composants ou produits usagés avec un grade de qualité et des performances uniformes. La remanufacture est le processus de rétention de valeur le plus complet […]</a:t>
            </a:r>
            <a:br>
              <a:rPr lang="fr-FR"/>
            </a:br>
            <a:r>
              <a:rPr lang="fr-FR"/>
              <a:t>	[https://librairie.ademe.fr/dechets-economie-circulaire/6249-etude-sur-la-remanufacture.html]</a:t>
            </a:r>
            <a:endParaRPr lang="fr-FR" sz="1200" b="0" i="0" u="none" strike="noStrike" cap="none" spc="0">
              <a:solidFill>
                <a:schemeClr val="tx1"/>
              </a:solidFill>
              <a:latin typeface="Arial"/>
              <a:ea typeface="Arial"/>
              <a:cs typeface="Arial"/>
            </a:endParaRPr>
          </a:p>
          <a:p>
            <a:pPr>
              <a:tabLst>
                <a:tab pos="7983538" algn="r"/>
              </a:tabLst>
              <a:defRPr/>
            </a:pPr>
            <a:r>
              <a:rPr lang="fr-FR" b="1"/>
              <a:t>Recyclage</a:t>
            </a:r>
            <a:r>
              <a:rPr lang="fr-FR"/>
              <a:t> : Toute opération de valorisation par laquelle les déchets, y compris les déchets organiques, sont retraités en substances, matières ou produits aux fins de leur fonction initiale ou à d'autres fins. Les opérations de valorisation énergétique des déchets, celles relatives à la conversion des déchets en combustible et les opérations de remblayage ne peuvent pas être qualifiées d'opérations de recyclage	 [art. L.541-1-1 du Code de l'environnement, 31/7/2020]</a:t>
            </a:r>
            <a:endParaRPr lang="fr-FR" b="1"/>
          </a:p>
        </p:txBody>
      </p:sp>
      <p:sp>
        <p:nvSpPr>
          <p:cNvPr id="1916722775" name="Espace réservé du pied de page 2"/>
          <p:cNvSpPr>
            <a:spLocks noGrp="1"/>
          </p:cNvSpPr>
          <p:nvPr>
            <p:ph type="ftr" sz="quarter" idx="11"/>
          </p:nvPr>
        </p:nvSpPr>
        <p:spPr bwMode="auto"/>
        <p:txBody>
          <a:bodyPr/>
          <a:lstStyle/>
          <a:p>
            <a:pPr>
              <a:defRPr/>
            </a:pPr>
            <a:fld id="{3466D8FE-5733-7B45-8963-854D3AC5C96E}" type="slidenum">
              <a:rPr lang="fr-FR"/>
              <a:t>30</a:t>
            </a:fld>
            <a:endParaRPr lang="fr-FR"/>
          </a:p>
        </p:txBody>
      </p:sp>
      <p:sp>
        <p:nvSpPr>
          <p:cNvPr id="23976341" name="Titre 3"/>
          <p:cNvSpPr>
            <a:spLocks noGrp="1"/>
          </p:cNvSpPr>
          <p:nvPr>
            <p:ph type="title"/>
          </p:nvPr>
        </p:nvSpPr>
        <p:spPr bwMode="auto"/>
        <p:txBody>
          <a:bodyPr/>
          <a:lstStyle/>
          <a:p>
            <a:pPr>
              <a:defRPr/>
            </a:pPr>
            <a:r>
              <a:rPr lang="fr-FR"/>
              <a:t>Définitions 3/4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95590164" name="Espace réservé du contenu 1"/>
          <p:cNvSpPr>
            <a:spLocks noGrp="1"/>
          </p:cNvSpPr>
          <p:nvPr>
            <p:ph idx="1"/>
          </p:nvPr>
        </p:nvSpPr>
        <p:spPr bwMode="auto"/>
        <p:txBody>
          <a:bodyPr>
            <a:normAutofit lnSpcReduction="10000"/>
          </a:bodyPr>
          <a:lstStyle/>
          <a:p>
            <a:pPr>
              <a:tabLst>
                <a:tab pos="7983538" algn="r"/>
              </a:tabLst>
              <a:defRPr/>
            </a:pPr>
            <a:r>
              <a:rPr lang="fr-FR" b="1"/>
              <a:t>Responsabilité Elargie des Producteurs (REP)</a:t>
            </a:r>
            <a:r>
              <a:rPr lang="fr-FR"/>
              <a:t> : Les filières REP sont des dispositifs particuliers d’organisation de la prévention et de la gestion de déchets, qui concernent certains types de produits. Ils reposent sur le principe de responsabilité élargie du producteur, reconnu dans la directive-cadre européenne sur les déchets, selon lequel les personnes responsables de la mise sur le marché des produits peuvent être rendus </a:t>
            </a:r>
            <a:r>
              <a:rPr lang="fr-FR" i="1">
                <a:solidFill>
                  <a:srgbClr val="FF0000"/>
                </a:solidFill>
              </a:rPr>
              <a:t>responsables d’assurer la prévention et la gestion des déchets issus de ces produits en fin de vie</a:t>
            </a:r>
            <a:r>
              <a:rPr lang="fr-FR"/>
              <a:t>.</a:t>
            </a:r>
            <a:br>
              <a:rPr lang="fr-FR"/>
            </a:br>
            <a:r>
              <a:rPr lang="fr-FR"/>
              <a:t>Il s’agit d’une application du </a:t>
            </a:r>
            <a:r>
              <a:rPr lang="fr-FR" i="1">
                <a:solidFill>
                  <a:srgbClr val="FF0000"/>
                </a:solidFill>
              </a:rPr>
              <a:t>principe pollueur-payeur</a:t>
            </a:r>
            <a:r>
              <a:rPr lang="fr-FR"/>
              <a:t>.	[https://www.ecologie.gouv.fr/cadre-general-des-filieres-responsabilite-elargie-des-producteurs]</a:t>
            </a:r>
            <a:endParaRPr lang="fr-FR" b="1"/>
          </a:p>
          <a:p>
            <a:pPr>
              <a:tabLst>
                <a:tab pos="7983538" algn="r"/>
              </a:tabLst>
              <a:defRPr/>
            </a:pPr>
            <a:r>
              <a:rPr lang="fr-FR" b="1"/>
              <a:t>Rétrofit </a:t>
            </a:r>
            <a:r>
              <a:rPr lang="fr-FR"/>
              <a:t>: Opération consistant à remplacer des composants anciens ou obsolètes par des composants plus récents, généralement en changeant la technologie, sans modifier la fonction.	[https://fr.wiktionary.org/wiki/rétrofit]</a:t>
            </a:r>
            <a:endParaRPr lang="fr-FR" b="1"/>
          </a:p>
          <a:p>
            <a:pPr>
              <a:tabLst>
                <a:tab pos="7983538" algn="r"/>
              </a:tabLst>
              <a:defRPr/>
            </a:pPr>
            <a:r>
              <a:rPr lang="fr-FR" b="1"/>
              <a:t>Synergie</a:t>
            </a:r>
            <a:r>
              <a:rPr lang="fr-FR"/>
              <a:t> : </a:t>
            </a:r>
            <a:r>
              <a:rPr lang="fr-FR" i="1">
                <a:solidFill>
                  <a:srgbClr val="FF0000"/>
                </a:solidFill>
              </a:rPr>
              <a:t>Action multi-acteur</a:t>
            </a:r>
            <a:r>
              <a:rPr lang="fr-FR"/>
              <a:t> qui vise à </a:t>
            </a:r>
            <a:r>
              <a:rPr lang="fr-FR" i="1">
                <a:solidFill>
                  <a:srgbClr val="FF0000"/>
                </a:solidFill>
              </a:rPr>
              <a:t>renforcer l'efficacité de l'utilisation des ressources</a:t>
            </a:r>
            <a:br>
              <a:rPr lang="fr-FR"/>
            </a:br>
            <a:r>
              <a:rPr lang="fr-FR"/>
              <a:t>soit dans une logique de "</a:t>
            </a:r>
            <a:r>
              <a:rPr lang="fr-FR" i="1">
                <a:solidFill>
                  <a:srgbClr val="FF0000"/>
                </a:solidFill>
              </a:rPr>
              <a:t>substitution</a:t>
            </a:r>
            <a:r>
              <a:rPr lang="fr-FR"/>
              <a:t>" (où la matière résiduelle d'une entreprise peut être utilisée par une autre),</a:t>
            </a:r>
            <a:br>
              <a:rPr lang="fr-FR"/>
            </a:br>
            <a:r>
              <a:rPr lang="fr-FR"/>
              <a:t>soit dans une logique de "</a:t>
            </a:r>
            <a:r>
              <a:rPr lang="fr-FR" i="1">
                <a:solidFill>
                  <a:srgbClr val="FF0000"/>
                </a:solidFill>
              </a:rPr>
              <a:t>mutualisation</a:t>
            </a:r>
            <a:r>
              <a:rPr lang="fr-FR"/>
              <a:t>". La mise en œuvre de ces synergies permet d'optimiser la gestion des ressources matérielles ou immatérielles à l'échelle d'un territoire (zone d'activité, communauté de communes, département…) :</a:t>
            </a:r>
            <a:endParaRPr/>
          </a:p>
          <a:p>
            <a:pPr lvl="1">
              <a:tabLst>
                <a:tab pos="7983538" algn="r"/>
              </a:tabLst>
              <a:defRPr/>
            </a:pPr>
            <a:r>
              <a:rPr lang="fr-FR" i="1">
                <a:solidFill>
                  <a:srgbClr val="FF0000"/>
                </a:solidFill>
              </a:rPr>
              <a:t>Synergies de substitution</a:t>
            </a:r>
            <a:r>
              <a:rPr lang="fr-FR"/>
              <a:t> : l’échange et la valorisation de matière et d’énergie entre plusieurs entreprises : chaleur, vapeur, eaux industrielles, déchets, emballages, et coproduits…</a:t>
            </a:r>
            <a:endParaRPr/>
          </a:p>
          <a:p>
            <a:pPr lvl="1">
              <a:tabLst>
                <a:tab pos="7983538" algn="r"/>
              </a:tabLst>
              <a:defRPr/>
            </a:pPr>
            <a:r>
              <a:rPr lang="fr-FR" i="1">
                <a:solidFill>
                  <a:srgbClr val="FF0000"/>
                </a:solidFill>
              </a:rPr>
              <a:t>Synergies de mutualisation de moyens et de services</a:t>
            </a:r>
            <a:r>
              <a:rPr lang="fr-FR"/>
              <a:t> : achats groupés, logistique commune, gestion collective des déchets, restaurant interentreprises, crèche, conciergerie d’entreprises, gardiennage, dispositifs incendies …, mais aussi le partage d’équipements ou de ressources : réseau chaleur/froid, STEP, chaufferie, unité de méthanisation, parc de stationnement, lieu de réunion, emplois en temps partagés, audits mutualisés … »	</a:t>
            </a:r>
            <a:endParaRPr/>
          </a:p>
          <a:p>
            <a:pPr marL="0" indent="0">
              <a:buNone/>
              <a:tabLst>
                <a:tab pos="7983538" algn="r"/>
              </a:tabLst>
              <a:defRPr/>
            </a:pPr>
            <a:r>
              <a:rPr lang="fr-FR"/>
              <a:t>	[Club d’Ecologie Industrielle de l’Aube, www.ceiaube.fr/presentation-ecologie-industrielle]</a:t>
            </a:r>
            <a:endParaRPr/>
          </a:p>
        </p:txBody>
      </p:sp>
      <p:sp>
        <p:nvSpPr>
          <p:cNvPr id="1859921166" name="Espace réservé du pied de page 2"/>
          <p:cNvSpPr>
            <a:spLocks noGrp="1"/>
          </p:cNvSpPr>
          <p:nvPr>
            <p:ph type="ftr" sz="quarter" idx="11"/>
          </p:nvPr>
        </p:nvSpPr>
        <p:spPr bwMode="auto"/>
        <p:txBody>
          <a:bodyPr/>
          <a:lstStyle/>
          <a:p>
            <a:pPr>
              <a:defRPr/>
            </a:pPr>
            <a:fld id="{3466D8FE-5733-7B45-8963-854D3AC5C96E}" type="slidenum">
              <a:rPr lang="fr-FR"/>
              <a:t>31</a:t>
            </a:fld>
            <a:endParaRPr lang="fr-FR"/>
          </a:p>
        </p:txBody>
      </p:sp>
      <p:sp>
        <p:nvSpPr>
          <p:cNvPr id="37578611" name="Titre 3"/>
          <p:cNvSpPr>
            <a:spLocks noGrp="1"/>
          </p:cNvSpPr>
          <p:nvPr>
            <p:ph type="title"/>
          </p:nvPr>
        </p:nvSpPr>
        <p:spPr bwMode="auto"/>
        <p:txBody>
          <a:bodyPr/>
          <a:lstStyle/>
          <a:p>
            <a:pPr>
              <a:defRPr/>
            </a:pPr>
            <a:r>
              <a:rPr lang="fr-FR"/>
              <a:t>Définitions 4/4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2225982" name="Espace réservé du contenu 1"/>
          <p:cNvSpPr>
            <a:spLocks noGrp="1"/>
          </p:cNvSpPr>
          <p:nvPr>
            <p:ph idx="1"/>
          </p:nvPr>
        </p:nvSpPr>
        <p:spPr bwMode="auto"/>
        <p:txBody>
          <a:bodyPr/>
          <a:lstStyle/>
          <a:p>
            <a:pPr>
              <a:buFont typeface="+mj-lt"/>
              <a:buAutoNum type="arabicPeriod"/>
              <a:defRPr/>
            </a:pPr>
            <a:r>
              <a:rPr lang="fr-FR"/>
              <a:t>Vue globale des 14 séances</a:t>
            </a:r>
            <a:endParaRPr/>
          </a:p>
          <a:p>
            <a:pPr>
              <a:buFont typeface="+mj-lt"/>
              <a:buAutoNum type="arabicPeriod"/>
              <a:defRPr/>
            </a:pPr>
            <a:endParaRPr lang="fr-FR"/>
          </a:p>
          <a:p>
            <a:pPr>
              <a:buFont typeface="+mj-lt"/>
              <a:buAutoNum type="arabicPeriod"/>
              <a:defRPr/>
            </a:pPr>
            <a:r>
              <a:rPr lang="fr-FR"/>
              <a:t>Contexte</a:t>
            </a:r>
            <a:endParaRPr/>
          </a:p>
          <a:p>
            <a:pPr>
              <a:buFont typeface="+mj-lt"/>
              <a:buAutoNum type="arabicPeriod"/>
              <a:defRPr/>
            </a:pPr>
            <a:endParaRPr lang="fr-FR"/>
          </a:p>
          <a:p>
            <a:pPr>
              <a:buFont typeface="+mj-lt"/>
              <a:buAutoNum type="arabicPeriod"/>
              <a:defRPr/>
            </a:pPr>
            <a:r>
              <a:rPr lang="fr-FR"/>
              <a:t>Définitions</a:t>
            </a:r>
            <a:endParaRPr/>
          </a:p>
          <a:p>
            <a:pPr>
              <a:buFont typeface="+mj-lt"/>
              <a:buAutoNum type="arabicPeriod"/>
              <a:defRPr/>
            </a:pPr>
            <a:endParaRPr lang="fr-FR"/>
          </a:p>
          <a:p>
            <a:pPr>
              <a:buFont typeface="+mj-lt"/>
              <a:buAutoNum type="arabicPeriod"/>
              <a:defRPr/>
            </a:pPr>
            <a:r>
              <a:rPr lang="fr-FR" i="1">
                <a:solidFill>
                  <a:srgbClr val="FF0000"/>
                </a:solidFill>
              </a:rPr>
              <a:t>Exercices</a:t>
            </a:r>
            <a:endParaRPr i="1">
              <a:solidFill>
                <a:srgbClr val="FF0000"/>
              </a:solidFill>
            </a:endParaRPr>
          </a:p>
        </p:txBody>
      </p:sp>
      <p:sp>
        <p:nvSpPr>
          <p:cNvPr id="581465468" name="Espace réservé du pied de page 2"/>
          <p:cNvSpPr>
            <a:spLocks noGrp="1"/>
          </p:cNvSpPr>
          <p:nvPr>
            <p:ph type="ftr" sz="quarter" idx="11"/>
          </p:nvPr>
        </p:nvSpPr>
        <p:spPr bwMode="auto"/>
        <p:txBody>
          <a:bodyPr/>
          <a:lstStyle/>
          <a:p>
            <a:pPr>
              <a:defRPr/>
            </a:pPr>
            <a:fld id="{3466D8FE-5733-7B45-8963-854D3AC5C96E}" type="slidenum">
              <a:rPr lang="fr-FR"/>
              <a:t>32</a:t>
            </a:fld>
            <a:endParaRPr lang="fr-FR"/>
          </a:p>
        </p:txBody>
      </p:sp>
      <p:sp>
        <p:nvSpPr>
          <p:cNvPr id="38681986" name="Titre 3"/>
          <p:cNvSpPr>
            <a:spLocks noGrp="1"/>
          </p:cNvSpPr>
          <p:nvPr>
            <p:ph type="title"/>
          </p:nvPr>
        </p:nvSpPr>
        <p:spPr bwMode="auto"/>
        <p:txBody>
          <a:bodyPr/>
          <a:lstStyle/>
          <a:p>
            <a:pPr>
              <a:defRPr/>
            </a:pPr>
            <a:r>
              <a:rPr lang="fr-FR"/>
              <a:t>Aujourd’hui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6046633" name="Footer Placeholder 2"/>
          <p:cNvSpPr>
            <a:spLocks noGrp="1"/>
          </p:cNvSpPr>
          <p:nvPr>
            <p:ph type="ftr" sz="quarter" idx="11"/>
          </p:nvPr>
        </p:nvSpPr>
        <p:spPr bwMode="auto"/>
        <p:txBody>
          <a:bodyPr/>
          <a:lstStyle/>
          <a:p>
            <a:pPr>
              <a:defRPr/>
            </a:pPr>
            <a:fld id="{3466D8FE-5733-7B45-8963-854D3AC5C96E}" type="slidenum">
              <a:rPr lang="fr-FR"/>
              <a:t>33</a:t>
            </a:fld>
            <a:endParaRPr lang="fr-FR"/>
          </a:p>
        </p:txBody>
      </p:sp>
      <p:sp>
        <p:nvSpPr>
          <p:cNvPr id="318176378" name="Title 3"/>
          <p:cNvSpPr>
            <a:spLocks noGrp="1"/>
          </p:cNvSpPr>
          <p:nvPr>
            <p:ph type="title"/>
          </p:nvPr>
        </p:nvSpPr>
        <p:spPr bwMode="auto"/>
        <p:txBody>
          <a:bodyPr>
            <a:normAutofit/>
          </a:bodyPr>
          <a:lstStyle/>
          <a:p>
            <a:pPr>
              <a:defRPr/>
            </a:pPr>
            <a:r>
              <a:rPr lang="en-US"/>
              <a:t>Exercice 1 : Placez les termes suivants sur la figure du transparent suivant</a:t>
            </a:r>
            <a:endParaRPr/>
          </a:p>
        </p:txBody>
      </p:sp>
      <p:sp>
        <p:nvSpPr>
          <p:cNvPr id="552564171" name="TextBox 4"/>
          <p:cNvSpPr txBox="1"/>
          <p:nvPr/>
        </p:nvSpPr>
        <p:spPr bwMode="auto">
          <a:xfrm>
            <a:off x="1042764" y="4635813"/>
            <a:ext cx="7538282" cy="461665"/>
          </a:xfrm>
          <a:prstGeom prst="rect">
            <a:avLst/>
          </a:prstGeom>
          <a:noFill/>
        </p:spPr>
        <p:txBody>
          <a:bodyPr wrap="none" rtlCol="0">
            <a:spAutoFit/>
          </a:bodyPr>
          <a:lstStyle/>
          <a:p>
            <a:pPr algn="r">
              <a:defRPr/>
            </a:pPr>
            <a:r>
              <a:rPr lang="fr-FR" sz="1200"/>
              <a:t>[Image de https://presse.ademe.fr/2016/03/avis-allongement-de-la-duree-de-vie-des-produits.html], [Exercice inspiré</a:t>
            </a:r>
            <a:br>
              <a:rPr lang="fr-FR" sz="1200"/>
            </a:br>
            <a:r>
              <a:rPr lang="fr-FR" sz="1200"/>
              <a:t>de Bortuzzo E. &amp; Mariacher A.-F., « Fresque de l’économie circulaire », www.lafresquedeleconomiecirculaire.com]</a:t>
            </a:r>
            <a:endParaRPr/>
          </a:p>
        </p:txBody>
      </p:sp>
      <p:sp>
        <p:nvSpPr>
          <p:cNvPr id="731591692" name="ZoneTexte 8"/>
          <p:cNvSpPr txBox="1"/>
          <p:nvPr/>
        </p:nvSpPr>
        <p:spPr bwMode="auto">
          <a:xfrm>
            <a:off x="675586" y="1693135"/>
            <a:ext cx="2267608" cy="307777"/>
          </a:xfrm>
          <a:prstGeom prst="rect">
            <a:avLst/>
          </a:prstGeom>
          <a:noFill/>
        </p:spPr>
        <p:txBody>
          <a:bodyPr wrap="none" rtlCol="0">
            <a:spAutoFit/>
          </a:bodyPr>
          <a:lstStyle/>
          <a:p>
            <a:pPr>
              <a:defRPr/>
            </a:pPr>
            <a:r>
              <a:rPr lang="fr-FR" sz="1400"/>
              <a:t>Approvisionnement durable</a:t>
            </a:r>
            <a:endParaRPr/>
          </a:p>
        </p:txBody>
      </p:sp>
      <p:sp>
        <p:nvSpPr>
          <p:cNvPr id="1046181913" name="ZoneTexte 9"/>
          <p:cNvSpPr txBox="1"/>
          <p:nvPr/>
        </p:nvSpPr>
        <p:spPr bwMode="auto">
          <a:xfrm>
            <a:off x="2456748" y="850239"/>
            <a:ext cx="463588" cy="307777"/>
          </a:xfrm>
          <a:prstGeom prst="rect">
            <a:avLst/>
          </a:prstGeom>
          <a:noFill/>
        </p:spPr>
        <p:txBody>
          <a:bodyPr wrap="none" rtlCol="0">
            <a:spAutoFit/>
          </a:bodyPr>
          <a:lstStyle/>
          <a:p>
            <a:pPr>
              <a:defRPr/>
            </a:pPr>
            <a:r>
              <a:rPr lang="fr-FR" sz="1400"/>
              <a:t>REP</a:t>
            </a:r>
            <a:endParaRPr/>
          </a:p>
        </p:txBody>
      </p:sp>
      <p:sp>
        <p:nvSpPr>
          <p:cNvPr id="1956961275" name="ZoneTexte 10"/>
          <p:cNvSpPr txBox="1"/>
          <p:nvPr/>
        </p:nvSpPr>
        <p:spPr bwMode="auto">
          <a:xfrm>
            <a:off x="3257210" y="571525"/>
            <a:ext cx="3492816" cy="307777"/>
          </a:xfrm>
          <a:prstGeom prst="rect">
            <a:avLst/>
          </a:prstGeom>
          <a:noFill/>
        </p:spPr>
        <p:txBody>
          <a:bodyPr wrap="none" rtlCol="0">
            <a:spAutoFit/>
          </a:bodyPr>
          <a:lstStyle/>
          <a:p>
            <a:pPr>
              <a:defRPr/>
            </a:pPr>
            <a:r>
              <a:rPr lang="fr-FR" sz="1400"/>
              <a:t>Ecologie Industrielle &amp; Territoriale (synergies)</a:t>
            </a:r>
            <a:endParaRPr/>
          </a:p>
        </p:txBody>
      </p:sp>
      <p:sp>
        <p:nvSpPr>
          <p:cNvPr id="198875976" name="ZoneTexte 11"/>
          <p:cNvSpPr txBox="1"/>
          <p:nvPr/>
        </p:nvSpPr>
        <p:spPr bwMode="auto">
          <a:xfrm>
            <a:off x="2392211" y="2504481"/>
            <a:ext cx="2044534" cy="307777"/>
          </a:xfrm>
          <a:prstGeom prst="rect">
            <a:avLst/>
          </a:prstGeom>
          <a:noFill/>
        </p:spPr>
        <p:txBody>
          <a:bodyPr wrap="none" rtlCol="0">
            <a:spAutoFit/>
          </a:bodyPr>
          <a:lstStyle/>
          <a:p>
            <a:pPr>
              <a:defRPr/>
            </a:pPr>
            <a:r>
              <a:rPr lang="fr-FR" sz="1400"/>
              <a:t>Circuit court de proximité</a:t>
            </a:r>
            <a:endParaRPr/>
          </a:p>
        </p:txBody>
      </p:sp>
      <p:sp>
        <p:nvSpPr>
          <p:cNvPr id="64668686" name="ZoneTexte 24"/>
          <p:cNvSpPr txBox="1"/>
          <p:nvPr/>
        </p:nvSpPr>
        <p:spPr bwMode="auto">
          <a:xfrm>
            <a:off x="6750054" y="2378471"/>
            <a:ext cx="2355132" cy="307777"/>
          </a:xfrm>
          <a:prstGeom prst="rect">
            <a:avLst/>
          </a:prstGeom>
          <a:noFill/>
        </p:spPr>
        <p:txBody>
          <a:bodyPr wrap="none" rtlCol="0">
            <a:spAutoFit/>
          </a:bodyPr>
          <a:lstStyle/>
          <a:p>
            <a:pPr algn="ctr">
              <a:defRPr/>
            </a:pPr>
            <a:r>
              <a:rPr lang="fr-FR" sz="1400"/>
              <a:t>Economie de la fonctionnalité</a:t>
            </a:r>
            <a:endParaRPr/>
          </a:p>
        </p:txBody>
      </p:sp>
      <p:sp>
        <p:nvSpPr>
          <p:cNvPr id="2044823960" name="ZoneTexte 20"/>
          <p:cNvSpPr txBox="1"/>
          <p:nvPr/>
        </p:nvSpPr>
        <p:spPr bwMode="auto">
          <a:xfrm>
            <a:off x="2456748" y="2188818"/>
            <a:ext cx="985719" cy="307777"/>
          </a:xfrm>
          <a:prstGeom prst="rect">
            <a:avLst/>
          </a:prstGeom>
          <a:noFill/>
        </p:spPr>
        <p:txBody>
          <a:bodyPr wrap="none" rtlCol="0">
            <a:spAutoFit/>
          </a:bodyPr>
          <a:lstStyle/>
          <a:p>
            <a:pPr>
              <a:defRPr/>
            </a:pPr>
            <a:r>
              <a:rPr lang="fr-FR" sz="1400"/>
              <a:t>Réparation</a:t>
            </a:r>
            <a:endParaRPr/>
          </a:p>
        </p:txBody>
      </p:sp>
      <p:sp>
        <p:nvSpPr>
          <p:cNvPr id="1115832739" name="ZoneTexte 21"/>
          <p:cNvSpPr txBox="1"/>
          <p:nvPr/>
        </p:nvSpPr>
        <p:spPr bwMode="auto">
          <a:xfrm>
            <a:off x="5604508" y="3767160"/>
            <a:ext cx="809389" cy="307777"/>
          </a:xfrm>
          <a:prstGeom prst="rect">
            <a:avLst/>
          </a:prstGeom>
          <a:noFill/>
        </p:spPr>
        <p:txBody>
          <a:bodyPr wrap="none" rtlCol="0">
            <a:spAutoFit/>
          </a:bodyPr>
          <a:lstStyle/>
          <a:p>
            <a:pPr>
              <a:defRPr/>
            </a:pPr>
            <a:r>
              <a:rPr lang="fr-FR" sz="1400"/>
              <a:t>Upgrade</a:t>
            </a:r>
            <a:endParaRPr/>
          </a:p>
        </p:txBody>
      </p:sp>
      <p:sp>
        <p:nvSpPr>
          <p:cNvPr id="320173314" name="ZoneTexte 22"/>
          <p:cNvSpPr txBox="1"/>
          <p:nvPr/>
        </p:nvSpPr>
        <p:spPr bwMode="auto">
          <a:xfrm>
            <a:off x="585723" y="2108513"/>
            <a:ext cx="1603324" cy="307777"/>
          </a:xfrm>
          <a:prstGeom prst="rect">
            <a:avLst/>
          </a:prstGeom>
          <a:noFill/>
        </p:spPr>
        <p:txBody>
          <a:bodyPr wrap="none" rtlCol="0">
            <a:spAutoFit/>
          </a:bodyPr>
          <a:lstStyle/>
          <a:p>
            <a:pPr>
              <a:defRPr/>
            </a:pPr>
            <a:r>
              <a:rPr lang="fr-FR" sz="1400"/>
              <a:t>Rénovation/rétrofit</a:t>
            </a:r>
            <a:endParaRPr/>
          </a:p>
        </p:txBody>
      </p:sp>
      <p:sp>
        <p:nvSpPr>
          <p:cNvPr id="506632778" name="ZoneTexte 23"/>
          <p:cNvSpPr txBox="1"/>
          <p:nvPr/>
        </p:nvSpPr>
        <p:spPr bwMode="auto">
          <a:xfrm>
            <a:off x="1683253" y="1102023"/>
            <a:ext cx="3147913" cy="307777"/>
          </a:xfrm>
          <a:prstGeom prst="rect">
            <a:avLst/>
          </a:prstGeom>
          <a:noFill/>
        </p:spPr>
        <p:txBody>
          <a:bodyPr wrap="none" rtlCol="0">
            <a:spAutoFit/>
          </a:bodyPr>
          <a:lstStyle/>
          <a:p>
            <a:pPr algn="ctr">
              <a:defRPr/>
            </a:pPr>
            <a:r>
              <a:rPr lang="fr-FR" sz="1400"/>
              <a:t>Consommation responsable/zéro déchet</a:t>
            </a:r>
            <a:endParaRPr/>
          </a:p>
        </p:txBody>
      </p:sp>
      <p:sp>
        <p:nvSpPr>
          <p:cNvPr id="2045183735" name="ZoneTexte 25"/>
          <p:cNvSpPr txBox="1"/>
          <p:nvPr/>
        </p:nvSpPr>
        <p:spPr bwMode="auto">
          <a:xfrm>
            <a:off x="6332847" y="1172052"/>
            <a:ext cx="2280817" cy="307777"/>
          </a:xfrm>
          <a:prstGeom prst="rect">
            <a:avLst/>
          </a:prstGeom>
          <a:noFill/>
        </p:spPr>
        <p:txBody>
          <a:bodyPr wrap="none" rtlCol="0">
            <a:spAutoFit/>
          </a:bodyPr>
          <a:lstStyle/>
          <a:p>
            <a:pPr algn="ctr">
              <a:defRPr/>
            </a:pPr>
            <a:r>
              <a:rPr lang="fr-FR" sz="1400"/>
              <a:t>Consommation collaborative</a:t>
            </a:r>
            <a:endParaRPr/>
          </a:p>
        </p:txBody>
      </p:sp>
      <p:sp>
        <p:nvSpPr>
          <p:cNvPr id="1419824015" name="ZoneTexte 13"/>
          <p:cNvSpPr txBox="1"/>
          <p:nvPr/>
        </p:nvSpPr>
        <p:spPr bwMode="auto">
          <a:xfrm>
            <a:off x="7356758" y="1913867"/>
            <a:ext cx="874022" cy="307777"/>
          </a:xfrm>
          <a:prstGeom prst="rect">
            <a:avLst/>
          </a:prstGeom>
          <a:noFill/>
        </p:spPr>
        <p:txBody>
          <a:bodyPr wrap="none" rtlCol="0">
            <a:spAutoFit/>
          </a:bodyPr>
          <a:lstStyle/>
          <a:p>
            <a:pPr>
              <a:defRPr/>
            </a:pPr>
            <a:r>
              <a:rPr lang="fr-FR" sz="1400"/>
              <a:t>Réemploi</a:t>
            </a:r>
            <a:endParaRPr/>
          </a:p>
        </p:txBody>
      </p:sp>
      <p:sp>
        <p:nvSpPr>
          <p:cNvPr id="493385611" name="ZoneTexte 14"/>
          <p:cNvSpPr txBox="1"/>
          <p:nvPr/>
        </p:nvSpPr>
        <p:spPr bwMode="auto">
          <a:xfrm>
            <a:off x="5907989" y="2013759"/>
            <a:ext cx="1096775" cy="307777"/>
          </a:xfrm>
          <a:prstGeom prst="rect">
            <a:avLst/>
          </a:prstGeom>
          <a:noFill/>
        </p:spPr>
        <p:txBody>
          <a:bodyPr wrap="none" rtlCol="0">
            <a:spAutoFit/>
          </a:bodyPr>
          <a:lstStyle/>
          <a:p>
            <a:pPr>
              <a:defRPr/>
            </a:pPr>
            <a:r>
              <a:rPr lang="fr-FR" sz="1400"/>
              <a:t>Réutilisation</a:t>
            </a:r>
            <a:endParaRPr/>
          </a:p>
        </p:txBody>
      </p:sp>
      <p:sp>
        <p:nvSpPr>
          <p:cNvPr id="1476405987" name="ZoneTexte 15"/>
          <p:cNvSpPr txBox="1"/>
          <p:nvPr/>
        </p:nvSpPr>
        <p:spPr bwMode="auto">
          <a:xfrm>
            <a:off x="4121395" y="3124417"/>
            <a:ext cx="1630703" cy="307777"/>
          </a:xfrm>
          <a:prstGeom prst="rect">
            <a:avLst/>
          </a:prstGeom>
          <a:noFill/>
        </p:spPr>
        <p:txBody>
          <a:bodyPr wrap="none" rtlCol="0">
            <a:spAutoFit/>
          </a:bodyPr>
          <a:lstStyle/>
          <a:p>
            <a:pPr>
              <a:defRPr/>
            </a:pPr>
            <a:r>
              <a:rPr lang="fr-FR" sz="1400"/>
              <a:t>Reconditionnement</a:t>
            </a:r>
            <a:endParaRPr/>
          </a:p>
        </p:txBody>
      </p:sp>
      <p:sp>
        <p:nvSpPr>
          <p:cNvPr id="1460877897" name="ZoneTexte 16"/>
          <p:cNvSpPr txBox="1"/>
          <p:nvPr/>
        </p:nvSpPr>
        <p:spPr bwMode="auto">
          <a:xfrm>
            <a:off x="2459376" y="2896754"/>
            <a:ext cx="900696" cy="307777"/>
          </a:xfrm>
          <a:prstGeom prst="rect">
            <a:avLst/>
          </a:prstGeom>
          <a:noFill/>
        </p:spPr>
        <p:txBody>
          <a:bodyPr wrap="none" rtlCol="0">
            <a:spAutoFit/>
          </a:bodyPr>
          <a:lstStyle/>
          <a:p>
            <a:pPr>
              <a:defRPr/>
            </a:pPr>
            <a:r>
              <a:rPr lang="fr-FR" sz="1400"/>
              <a:t>Recyclage</a:t>
            </a:r>
            <a:endParaRPr/>
          </a:p>
        </p:txBody>
      </p:sp>
      <p:sp>
        <p:nvSpPr>
          <p:cNvPr id="1381183358" name="ZoneTexte 8"/>
          <p:cNvSpPr txBox="1"/>
          <p:nvPr/>
        </p:nvSpPr>
        <p:spPr bwMode="auto">
          <a:xfrm>
            <a:off x="3942898" y="1822941"/>
            <a:ext cx="1307024" cy="307777"/>
          </a:xfrm>
          <a:prstGeom prst="rect">
            <a:avLst/>
          </a:prstGeom>
          <a:noFill/>
        </p:spPr>
        <p:txBody>
          <a:bodyPr wrap="none" rtlCol="0">
            <a:spAutoFit/>
          </a:bodyPr>
          <a:lstStyle/>
          <a:p>
            <a:pPr>
              <a:defRPr/>
            </a:pPr>
            <a:r>
              <a:rPr lang="fr-FR" sz="1400"/>
              <a:t>Eco-conception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1683379" name="Espace réservé du pied de page 2"/>
          <p:cNvSpPr>
            <a:spLocks noGrp="1"/>
          </p:cNvSpPr>
          <p:nvPr>
            <p:ph type="ftr" sz="quarter" idx="11"/>
          </p:nvPr>
        </p:nvSpPr>
        <p:spPr bwMode="auto"/>
        <p:txBody>
          <a:bodyPr/>
          <a:lstStyle/>
          <a:p>
            <a:pPr>
              <a:defRPr/>
            </a:pPr>
            <a:fld id="{3466D8FE-5733-7B45-8963-854D3AC5C96E}" type="slidenum">
              <a:rPr lang="fr-FR"/>
              <a:t>34</a:t>
            </a:fld>
            <a:endParaRPr lang="fr-FR"/>
          </a:p>
        </p:txBody>
      </p:sp>
      <p:sp>
        <p:nvSpPr>
          <p:cNvPr id="673258717" name="Titre 3"/>
          <p:cNvSpPr>
            <a:spLocks noGrp="1"/>
          </p:cNvSpPr>
          <p:nvPr>
            <p:ph type="title"/>
          </p:nvPr>
        </p:nvSpPr>
        <p:spPr bwMode="auto"/>
        <p:txBody>
          <a:bodyPr/>
          <a:lstStyle/>
          <a:p>
            <a:pPr>
              <a:defRPr/>
            </a:pPr>
            <a:r>
              <a:rPr lang="fr-FR"/>
              <a:t>Exercice 1 : Figure à remplir</a:t>
            </a:r>
            <a:endParaRPr/>
          </a:p>
        </p:txBody>
      </p:sp>
      <p:sp>
        <p:nvSpPr>
          <p:cNvPr id="1638410793" name="TextBox 5"/>
          <p:cNvSpPr txBox="1"/>
          <p:nvPr/>
        </p:nvSpPr>
        <p:spPr bwMode="auto">
          <a:xfrm>
            <a:off x="1075592" y="4635812"/>
            <a:ext cx="7505488" cy="457235"/>
          </a:xfrm>
          <a:prstGeom prst="rect">
            <a:avLst/>
          </a:prstGeom>
          <a:noFill/>
        </p:spPr>
        <p:txBody>
          <a:bodyPr wrap="none" rtlCol="0">
            <a:spAutoFit/>
          </a:bodyPr>
          <a:lstStyle/>
          <a:p>
            <a:pPr algn="r">
              <a:defRPr/>
            </a:pPr>
            <a:r>
              <a:rPr lang="fr-FR" sz="1200">
                <a:solidFill>
                  <a:schemeClr val="tx1"/>
                </a:solidFill>
              </a:rPr>
              <a:t>[Image de https://presse.ademe.fr/2016/03/avis-allongement-de-la-duree-de-vie-des-produits.html], [Exercice inspiré</a:t>
            </a:r>
            <a:br>
              <a:rPr lang="fr-FR" sz="1200">
                <a:solidFill>
                  <a:schemeClr val="tx1"/>
                </a:solidFill>
              </a:rPr>
            </a:br>
            <a:r>
              <a:rPr lang="fr-FR" sz="1200">
                <a:solidFill>
                  <a:schemeClr val="tx1"/>
                </a:solidFill>
              </a:rPr>
              <a:t>de Bortuzzo E. &amp; Mariacher A.-F., « Fresque de l’économie circulaire », www.lafresquedeleconomiecirculaire.com]</a:t>
            </a:r>
            <a:endParaRPr>
              <a:solidFill>
                <a:schemeClr val="tx1"/>
              </a:solidFill>
            </a:endParaRPr>
          </a:p>
        </p:txBody>
      </p:sp>
      <p:pic>
        <p:nvPicPr>
          <p:cNvPr id="1864735612" name="Picture 2" descr="https://presse.ademe.fr/wp-content/uploads/2016/03/cycle_de_vie_dun_produit.jpg"/>
          <p:cNvPicPr>
            <a:picLocks noChangeAspect="1" noChangeArrowheads="1"/>
          </p:cNvPicPr>
          <p:nvPr/>
        </p:nvPicPr>
        <p:blipFill>
          <a:blip r:embed="rId3"/>
          <a:stretch/>
        </p:blipFill>
        <p:spPr bwMode="auto">
          <a:xfrm>
            <a:off x="2884170" y="727877"/>
            <a:ext cx="4046220" cy="3456607"/>
          </a:xfrm>
          <a:prstGeom prst="rect">
            <a:avLst/>
          </a:prstGeom>
          <a:noFill/>
        </p:spPr>
      </p:pic>
      <p:sp>
        <p:nvSpPr>
          <p:cNvPr id="1082121285" name="Left Brace 7"/>
          <p:cNvSpPr/>
          <p:nvPr/>
        </p:nvSpPr>
        <p:spPr bwMode="auto">
          <a:xfrm>
            <a:off x="313053" y="552617"/>
            <a:ext cx="276587" cy="4007636"/>
          </a:xfrm>
          <a:prstGeom prst="leftBrace">
            <a:avLst>
              <a:gd name="adj1" fmla="val 8333"/>
              <a:gd name="adj2" fmla="val 50000"/>
            </a:avLst>
          </a:prstGeom>
          <a:noFill/>
          <a:ln w="63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a:solidFill>
                <a:schemeClr val="tx1"/>
              </a:solidFill>
            </a:endParaRPr>
          </a:p>
        </p:txBody>
      </p:sp>
      <p:cxnSp>
        <p:nvCxnSpPr>
          <p:cNvPr id="1275455542" name="Connecteur droit avec flèche 29"/>
          <p:cNvCxnSpPr/>
          <p:nvPr/>
        </p:nvCxnSpPr>
        <p:spPr bwMode="auto">
          <a:xfrm flipH="1">
            <a:off x="4944404" y="3030391"/>
            <a:ext cx="888373" cy="0"/>
          </a:xfrm>
          <a:prstGeom prst="straightConnector1">
            <a:avLst/>
          </a:prstGeom>
          <a:noFill/>
          <a:ln>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cxnSp>
      <p:sp>
        <p:nvSpPr>
          <p:cNvPr id="864095721" name="ZoneTexte 30"/>
          <p:cNvSpPr txBox="1"/>
          <p:nvPr/>
        </p:nvSpPr>
        <p:spPr bwMode="auto">
          <a:xfrm>
            <a:off x="4994235" y="2769714"/>
            <a:ext cx="788746" cy="304835"/>
          </a:xfrm>
          <a:prstGeom prst="rect">
            <a:avLst/>
          </a:prstGeom>
          <a:noFill/>
        </p:spPr>
        <p:txBody>
          <a:bodyPr wrap="none" rtlCol="0">
            <a:spAutoFit/>
          </a:bodyPr>
          <a:lstStyle/>
          <a:p>
            <a:pPr algn="ctr">
              <a:defRPr/>
            </a:pPr>
            <a:r>
              <a:rPr lang="fr-FR" sz="1400">
                <a:solidFill>
                  <a:schemeClr val="tx1"/>
                </a:solidFill>
              </a:rPr>
              <a:t>Allonger</a:t>
            </a:r>
            <a:endParaRP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10000" fill="hold" nodeType="withEffect">
                                  <p:stCondLst>
                                    <p:cond delay="0"/>
                                  </p:stCondLst>
                                  <p:childTnLst>
                                    <p:set>
                                      <p:cBhvr>
                                        <p:cTn id="6" dur="1" fill="hold">
                                          <p:stCondLst>
                                            <p:cond delay="0"/>
                                          </p:stCondLst>
                                        </p:cTn>
                                        <p:tgtEl>
                                          <p:spTgt spid="1275455542"/>
                                        </p:tgtEl>
                                        <p:attrNameLst>
                                          <p:attrName>style.visibility</p:attrName>
                                        </p:attrNameLst>
                                      </p:cBhvr>
                                      <p:to>
                                        <p:strVal val="visible"/>
                                      </p:to>
                                    </p:set>
                                    <p:anim calcmode="lin" valueType="num">
                                      <p:cBhvr>
                                        <p:cTn id="7" dur="1000" fill="hold"/>
                                        <p:tgtEl>
                                          <p:spTgt spid="1275455542"/>
                                        </p:tgtEl>
                                        <p:attrNameLst>
                                          <p:attrName>ppt_w</p:attrName>
                                        </p:attrNameLst>
                                      </p:cBhvr>
                                      <p:tavLst>
                                        <p:tav tm="0">
                                          <p:val>
                                            <p:fltVal val="0"/>
                                          </p:val>
                                        </p:tav>
                                        <p:tav tm="100000">
                                          <p:val>
                                            <p:strVal val="#ppt_w"/>
                                          </p:val>
                                        </p:tav>
                                      </p:tavLst>
                                    </p:anim>
                                    <p:anim calcmode="lin" valueType="num">
                                      <p:cBhvr>
                                        <p:cTn id="8" dur="1000" fill="hold"/>
                                        <p:tgtEl>
                                          <p:spTgt spid="1275455542"/>
                                        </p:tgtEl>
                                        <p:attrNameLst>
                                          <p:attrName>ppt_h</p:attrName>
                                        </p:attrNameLst>
                                      </p:cBhvr>
                                      <p:tavLst>
                                        <p:tav tm="0">
                                          <p:val>
                                            <p:fltVal val="0"/>
                                          </p:val>
                                        </p:tav>
                                        <p:tav tm="100000">
                                          <p:val>
                                            <p:strVal val="#ppt_h"/>
                                          </p:val>
                                        </p:tav>
                                      </p:tavLst>
                                    </p:anim>
                                    <p:animEffect transition="in" filter="fade">
                                      <p:cBhvr>
                                        <p:cTn id="9" dur="1000"/>
                                        <p:tgtEl>
                                          <p:spTgt spid="1275455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4110905" name="Footer Placeholder 2"/>
          <p:cNvSpPr>
            <a:spLocks noGrp="1"/>
          </p:cNvSpPr>
          <p:nvPr>
            <p:ph type="ftr" sz="quarter" idx="11"/>
          </p:nvPr>
        </p:nvSpPr>
        <p:spPr bwMode="auto">
          <a:xfrm>
            <a:off x="3124200" y="4735513"/>
            <a:ext cx="2895600" cy="273844"/>
          </a:xfrm>
        </p:spPr>
        <p:txBody>
          <a:bodyPr/>
          <a:lstStyle/>
          <a:p>
            <a:pPr>
              <a:defRPr/>
            </a:pPr>
            <a:fld id="{3466D8FE-5733-7B45-8963-854D3AC5C96E}" type="slidenum">
              <a:rPr lang="fr-FR">
                <a:solidFill>
                  <a:schemeClr val="tx1"/>
                </a:solidFill>
              </a:rPr>
              <a:t>35</a:t>
            </a:fld>
            <a:endParaRPr>
              <a:solidFill>
                <a:schemeClr val="tx1"/>
              </a:solidFill>
            </a:endParaRPr>
          </a:p>
        </p:txBody>
      </p:sp>
      <p:sp>
        <p:nvSpPr>
          <p:cNvPr id="884602073" name="TextBox 4"/>
          <p:cNvSpPr txBox="1"/>
          <p:nvPr/>
        </p:nvSpPr>
        <p:spPr bwMode="auto">
          <a:xfrm>
            <a:off x="1075592" y="4635812"/>
            <a:ext cx="7505488" cy="457235"/>
          </a:xfrm>
          <a:prstGeom prst="rect">
            <a:avLst/>
          </a:prstGeom>
          <a:noFill/>
        </p:spPr>
        <p:txBody>
          <a:bodyPr wrap="none" rtlCol="0">
            <a:spAutoFit/>
          </a:bodyPr>
          <a:lstStyle/>
          <a:p>
            <a:pPr algn="r">
              <a:defRPr/>
            </a:pPr>
            <a:r>
              <a:rPr lang="fr-FR" sz="1200">
                <a:solidFill>
                  <a:schemeClr val="tx1"/>
                </a:solidFill>
              </a:rPr>
              <a:t>[Image de https://presse.ademe.fr/2016/03/avis-allongement-de-la-duree-de-vie-des-produits.html], [Exercice inspiré</a:t>
            </a:r>
            <a:br>
              <a:rPr lang="fr-FR" sz="1200">
                <a:solidFill>
                  <a:schemeClr val="tx1"/>
                </a:solidFill>
              </a:rPr>
            </a:br>
            <a:r>
              <a:rPr lang="fr-FR" sz="1200">
                <a:solidFill>
                  <a:schemeClr val="tx1"/>
                </a:solidFill>
              </a:rPr>
              <a:t>de Bortuzzo E. &amp; Mariacher A.-F., « Fresque de l’économie circulaire », www.lafresquedeleconomiecirculaire.com]</a:t>
            </a:r>
            <a:endParaRPr>
              <a:solidFill>
                <a:schemeClr val="tx1"/>
              </a:solidFill>
            </a:endParaRPr>
          </a:p>
        </p:txBody>
      </p:sp>
      <p:pic>
        <p:nvPicPr>
          <p:cNvPr id="717410151" name="Picture 2" descr="https://presse.ademe.fr/wp-content/uploads/2016/03/cycle_de_vie_dun_produit.jpg"/>
          <p:cNvPicPr>
            <a:picLocks noChangeAspect="1" noChangeArrowheads="1"/>
          </p:cNvPicPr>
          <p:nvPr/>
        </p:nvPicPr>
        <p:blipFill>
          <a:blip r:embed="rId3"/>
          <a:stretch/>
        </p:blipFill>
        <p:spPr bwMode="auto">
          <a:xfrm>
            <a:off x="2884170" y="727877"/>
            <a:ext cx="4046220" cy="3456607"/>
          </a:xfrm>
          <a:prstGeom prst="rect">
            <a:avLst/>
          </a:prstGeom>
          <a:noFill/>
        </p:spPr>
      </p:pic>
      <p:sp>
        <p:nvSpPr>
          <p:cNvPr id="1970108613" name="ZoneTexte 8"/>
          <p:cNvSpPr txBox="1"/>
          <p:nvPr/>
        </p:nvSpPr>
        <p:spPr bwMode="auto">
          <a:xfrm>
            <a:off x="675585" y="1661384"/>
            <a:ext cx="2384403" cy="304835"/>
          </a:xfrm>
          <a:prstGeom prst="rect">
            <a:avLst/>
          </a:prstGeom>
          <a:noFill/>
        </p:spPr>
        <p:txBody>
          <a:bodyPr wrap="none" rtlCol="0">
            <a:spAutoFit/>
          </a:bodyPr>
          <a:lstStyle/>
          <a:p>
            <a:pPr>
              <a:defRPr/>
            </a:pPr>
            <a:r>
              <a:rPr lang="fr-FR" sz="1400">
                <a:solidFill>
                  <a:schemeClr val="tx1"/>
                </a:solidFill>
              </a:rPr>
              <a:t>1. Approvisionnement durable</a:t>
            </a:r>
            <a:endParaRPr>
              <a:solidFill>
                <a:schemeClr val="tx1"/>
              </a:solidFill>
            </a:endParaRPr>
          </a:p>
        </p:txBody>
      </p:sp>
      <p:sp>
        <p:nvSpPr>
          <p:cNvPr id="1822498472" name="ZoneTexte 9"/>
          <p:cNvSpPr txBox="1"/>
          <p:nvPr/>
        </p:nvSpPr>
        <p:spPr bwMode="auto">
          <a:xfrm>
            <a:off x="4102408" y="706592"/>
            <a:ext cx="633349" cy="304835"/>
          </a:xfrm>
          <a:prstGeom prst="rect">
            <a:avLst/>
          </a:prstGeom>
          <a:noFill/>
        </p:spPr>
        <p:txBody>
          <a:bodyPr wrap="none" rtlCol="0">
            <a:spAutoFit/>
          </a:bodyPr>
          <a:lstStyle/>
          <a:p>
            <a:pPr>
              <a:defRPr/>
            </a:pPr>
            <a:r>
              <a:rPr lang="fr-FR" sz="1400">
                <a:solidFill>
                  <a:schemeClr val="tx1"/>
                </a:solidFill>
              </a:rPr>
              <a:t>2. REP</a:t>
            </a:r>
            <a:endParaRPr>
              <a:solidFill>
                <a:schemeClr val="tx1"/>
              </a:solidFill>
            </a:endParaRPr>
          </a:p>
        </p:txBody>
      </p:sp>
      <p:sp>
        <p:nvSpPr>
          <p:cNvPr id="518000009" name="ZoneTexte 10"/>
          <p:cNvSpPr txBox="1"/>
          <p:nvPr/>
        </p:nvSpPr>
        <p:spPr bwMode="auto">
          <a:xfrm>
            <a:off x="3582746" y="491620"/>
            <a:ext cx="3653550" cy="304835"/>
          </a:xfrm>
          <a:prstGeom prst="rect">
            <a:avLst/>
          </a:prstGeom>
          <a:noFill/>
        </p:spPr>
        <p:txBody>
          <a:bodyPr wrap="none" rtlCol="0">
            <a:spAutoFit/>
          </a:bodyPr>
          <a:lstStyle/>
          <a:p>
            <a:pPr>
              <a:defRPr/>
            </a:pPr>
            <a:r>
              <a:rPr lang="fr-FR" sz="1400">
                <a:solidFill>
                  <a:schemeClr val="tx1"/>
                </a:solidFill>
              </a:rPr>
              <a:t>3. Ecologie Industrielle &amp; Territoriale (synergies)</a:t>
            </a:r>
            <a:endParaRPr>
              <a:solidFill>
                <a:schemeClr val="tx1"/>
              </a:solidFill>
            </a:endParaRPr>
          </a:p>
        </p:txBody>
      </p:sp>
      <p:sp>
        <p:nvSpPr>
          <p:cNvPr id="1523171999" name="ZoneTexte 11"/>
          <p:cNvSpPr txBox="1"/>
          <p:nvPr/>
        </p:nvSpPr>
        <p:spPr bwMode="auto">
          <a:xfrm>
            <a:off x="6510093" y="1519072"/>
            <a:ext cx="2208863" cy="304835"/>
          </a:xfrm>
          <a:prstGeom prst="rect">
            <a:avLst/>
          </a:prstGeom>
          <a:noFill/>
        </p:spPr>
        <p:txBody>
          <a:bodyPr wrap="none" rtlCol="0">
            <a:spAutoFit/>
          </a:bodyPr>
          <a:lstStyle/>
          <a:p>
            <a:pPr>
              <a:defRPr/>
            </a:pPr>
            <a:r>
              <a:rPr lang="fr-FR" sz="1400">
                <a:solidFill>
                  <a:schemeClr val="tx1"/>
                </a:solidFill>
              </a:rPr>
              <a:t>4. Circuit court de proximité</a:t>
            </a:r>
            <a:endParaRPr>
              <a:solidFill>
                <a:schemeClr val="tx1"/>
              </a:solidFill>
            </a:endParaRPr>
          </a:p>
        </p:txBody>
      </p:sp>
      <p:sp>
        <p:nvSpPr>
          <p:cNvPr id="2052984339" name="ZoneTexte 24"/>
          <p:cNvSpPr txBox="1"/>
          <p:nvPr/>
        </p:nvSpPr>
        <p:spPr bwMode="auto">
          <a:xfrm>
            <a:off x="6671059" y="2378470"/>
            <a:ext cx="2513156" cy="304835"/>
          </a:xfrm>
          <a:prstGeom prst="rect">
            <a:avLst/>
          </a:prstGeom>
          <a:noFill/>
        </p:spPr>
        <p:txBody>
          <a:bodyPr wrap="none" rtlCol="0">
            <a:spAutoFit/>
          </a:bodyPr>
          <a:lstStyle/>
          <a:p>
            <a:pPr algn="ctr">
              <a:defRPr/>
            </a:pPr>
            <a:r>
              <a:rPr lang="fr-FR" sz="1400">
                <a:solidFill>
                  <a:schemeClr val="tx1"/>
                </a:solidFill>
              </a:rPr>
              <a:t>5. Economie de la fonctionnalité</a:t>
            </a:r>
            <a:endParaRPr>
              <a:solidFill>
                <a:schemeClr val="tx1"/>
              </a:solidFill>
            </a:endParaRPr>
          </a:p>
        </p:txBody>
      </p:sp>
      <p:sp>
        <p:nvSpPr>
          <p:cNvPr id="709802601" name="ZoneTexte 20"/>
          <p:cNvSpPr txBox="1"/>
          <p:nvPr/>
        </p:nvSpPr>
        <p:spPr bwMode="auto">
          <a:xfrm>
            <a:off x="5663657" y="3608430"/>
            <a:ext cx="1156408" cy="304835"/>
          </a:xfrm>
          <a:prstGeom prst="rect">
            <a:avLst/>
          </a:prstGeom>
          <a:noFill/>
        </p:spPr>
        <p:txBody>
          <a:bodyPr wrap="none" rtlCol="0">
            <a:spAutoFit/>
          </a:bodyPr>
          <a:lstStyle/>
          <a:p>
            <a:pPr>
              <a:defRPr/>
            </a:pPr>
            <a:r>
              <a:rPr lang="fr-FR" sz="1400">
                <a:solidFill>
                  <a:schemeClr val="tx1"/>
                </a:solidFill>
              </a:rPr>
              <a:t>8. Réparation</a:t>
            </a:r>
            <a:endParaRPr>
              <a:solidFill>
                <a:schemeClr val="tx1"/>
              </a:solidFill>
            </a:endParaRPr>
          </a:p>
        </p:txBody>
      </p:sp>
      <p:sp>
        <p:nvSpPr>
          <p:cNvPr id="1643946587" name="ZoneTexte 21"/>
          <p:cNvSpPr txBox="1"/>
          <p:nvPr/>
        </p:nvSpPr>
        <p:spPr bwMode="auto">
          <a:xfrm>
            <a:off x="5604507" y="3767213"/>
            <a:ext cx="978348" cy="304835"/>
          </a:xfrm>
          <a:prstGeom prst="rect">
            <a:avLst/>
          </a:prstGeom>
          <a:noFill/>
        </p:spPr>
        <p:txBody>
          <a:bodyPr wrap="none" rtlCol="0">
            <a:spAutoFit/>
          </a:bodyPr>
          <a:lstStyle/>
          <a:p>
            <a:pPr>
              <a:defRPr/>
            </a:pPr>
            <a:r>
              <a:rPr lang="fr-FR" sz="1400">
                <a:solidFill>
                  <a:schemeClr val="tx1"/>
                </a:solidFill>
              </a:rPr>
              <a:t>9. Upgrade</a:t>
            </a:r>
            <a:endParaRPr>
              <a:solidFill>
                <a:schemeClr val="tx1"/>
              </a:solidFill>
            </a:endParaRPr>
          </a:p>
        </p:txBody>
      </p:sp>
      <p:sp>
        <p:nvSpPr>
          <p:cNvPr id="1282926845" name="ZoneTexte 22"/>
          <p:cNvSpPr txBox="1"/>
          <p:nvPr/>
        </p:nvSpPr>
        <p:spPr bwMode="auto">
          <a:xfrm>
            <a:off x="5426253" y="3958828"/>
            <a:ext cx="1862475" cy="304835"/>
          </a:xfrm>
          <a:prstGeom prst="rect">
            <a:avLst/>
          </a:prstGeom>
          <a:noFill/>
        </p:spPr>
        <p:txBody>
          <a:bodyPr wrap="none" rtlCol="0">
            <a:spAutoFit/>
          </a:bodyPr>
          <a:lstStyle/>
          <a:p>
            <a:pPr>
              <a:defRPr/>
            </a:pPr>
            <a:r>
              <a:rPr lang="fr-FR" sz="1400">
                <a:solidFill>
                  <a:schemeClr val="tx1"/>
                </a:solidFill>
              </a:rPr>
              <a:t>10. Rénovation/rétrofit</a:t>
            </a:r>
            <a:endParaRPr>
              <a:solidFill>
                <a:schemeClr val="tx1"/>
              </a:solidFill>
            </a:endParaRPr>
          </a:p>
        </p:txBody>
      </p:sp>
      <p:sp>
        <p:nvSpPr>
          <p:cNvPr id="764995600" name="ZoneTexte 23"/>
          <p:cNvSpPr txBox="1"/>
          <p:nvPr/>
        </p:nvSpPr>
        <p:spPr bwMode="auto">
          <a:xfrm>
            <a:off x="5704114" y="3474654"/>
            <a:ext cx="3300135" cy="304835"/>
          </a:xfrm>
          <a:prstGeom prst="rect">
            <a:avLst/>
          </a:prstGeom>
          <a:noFill/>
        </p:spPr>
        <p:txBody>
          <a:bodyPr wrap="none" rtlCol="0">
            <a:spAutoFit/>
          </a:bodyPr>
          <a:lstStyle/>
          <a:p>
            <a:pPr algn="ctr">
              <a:defRPr/>
            </a:pPr>
            <a:r>
              <a:rPr lang="fr-FR" sz="1400">
                <a:solidFill>
                  <a:schemeClr val="tx1"/>
                </a:solidFill>
              </a:rPr>
              <a:t>7. Consommation responsable/zéro déchet</a:t>
            </a:r>
            <a:endParaRPr>
              <a:solidFill>
                <a:schemeClr val="tx1"/>
              </a:solidFill>
            </a:endParaRPr>
          </a:p>
        </p:txBody>
      </p:sp>
      <p:sp>
        <p:nvSpPr>
          <p:cNvPr id="858276649" name="ZoneTexte 25"/>
          <p:cNvSpPr txBox="1"/>
          <p:nvPr/>
        </p:nvSpPr>
        <p:spPr bwMode="auto">
          <a:xfrm>
            <a:off x="6629036" y="2555867"/>
            <a:ext cx="2439543" cy="304835"/>
          </a:xfrm>
          <a:prstGeom prst="rect">
            <a:avLst/>
          </a:prstGeom>
          <a:noFill/>
        </p:spPr>
        <p:txBody>
          <a:bodyPr wrap="none" rtlCol="0">
            <a:spAutoFit/>
          </a:bodyPr>
          <a:lstStyle/>
          <a:p>
            <a:pPr algn="ctr">
              <a:defRPr/>
            </a:pPr>
            <a:r>
              <a:rPr lang="fr-FR" sz="1400">
                <a:solidFill>
                  <a:schemeClr val="tx1"/>
                </a:solidFill>
              </a:rPr>
              <a:t>6. Consommation collaborative</a:t>
            </a:r>
            <a:endParaRPr>
              <a:solidFill>
                <a:schemeClr val="tx1"/>
              </a:solidFill>
            </a:endParaRPr>
          </a:p>
        </p:txBody>
      </p:sp>
      <p:sp>
        <p:nvSpPr>
          <p:cNvPr id="1568631195" name="ZoneTexte 13"/>
          <p:cNvSpPr txBox="1"/>
          <p:nvPr/>
        </p:nvSpPr>
        <p:spPr bwMode="auto">
          <a:xfrm>
            <a:off x="4422146" y="3803518"/>
            <a:ext cx="1132537" cy="304835"/>
          </a:xfrm>
          <a:prstGeom prst="rect">
            <a:avLst/>
          </a:prstGeom>
          <a:noFill/>
        </p:spPr>
        <p:txBody>
          <a:bodyPr wrap="none" rtlCol="0">
            <a:spAutoFit/>
          </a:bodyPr>
          <a:lstStyle/>
          <a:p>
            <a:pPr>
              <a:defRPr/>
            </a:pPr>
            <a:r>
              <a:rPr lang="fr-FR" sz="1400">
                <a:solidFill>
                  <a:schemeClr val="tx1"/>
                </a:solidFill>
              </a:rPr>
              <a:t>11. Réemploi</a:t>
            </a:r>
            <a:endParaRPr>
              <a:solidFill>
                <a:schemeClr val="tx1"/>
              </a:solidFill>
            </a:endParaRPr>
          </a:p>
        </p:txBody>
      </p:sp>
      <p:sp>
        <p:nvSpPr>
          <p:cNvPr id="67425154" name="ZoneTexte 14"/>
          <p:cNvSpPr txBox="1"/>
          <p:nvPr/>
        </p:nvSpPr>
        <p:spPr bwMode="auto">
          <a:xfrm>
            <a:off x="3309705" y="4162261"/>
            <a:ext cx="1350875" cy="304835"/>
          </a:xfrm>
          <a:prstGeom prst="rect">
            <a:avLst/>
          </a:prstGeom>
          <a:noFill/>
        </p:spPr>
        <p:txBody>
          <a:bodyPr wrap="none" rtlCol="0">
            <a:spAutoFit/>
          </a:bodyPr>
          <a:lstStyle/>
          <a:p>
            <a:pPr>
              <a:defRPr/>
            </a:pPr>
            <a:r>
              <a:rPr lang="fr-FR" sz="1400">
                <a:solidFill>
                  <a:schemeClr val="tx1"/>
                </a:solidFill>
              </a:rPr>
              <a:t>12. Réutilisation</a:t>
            </a:r>
            <a:endParaRPr>
              <a:solidFill>
                <a:schemeClr val="tx1"/>
              </a:solidFill>
            </a:endParaRPr>
          </a:p>
        </p:txBody>
      </p:sp>
      <p:sp>
        <p:nvSpPr>
          <p:cNvPr id="1336631639" name="ZoneTexte 15"/>
          <p:cNvSpPr txBox="1"/>
          <p:nvPr/>
        </p:nvSpPr>
        <p:spPr bwMode="auto">
          <a:xfrm>
            <a:off x="3351421" y="4427155"/>
            <a:ext cx="1882703" cy="304835"/>
          </a:xfrm>
          <a:prstGeom prst="rect">
            <a:avLst/>
          </a:prstGeom>
          <a:noFill/>
        </p:spPr>
        <p:txBody>
          <a:bodyPr wrap="none" rtlCol="0">
            <a:spAutoFit/>
          </a:bodyPr>
          <a:lstStyle/>
          <a:p>
            <a:pPr>
              <a:defRPr/>
            </a:pPr>
            <a:r>
              <a:rPr lang="fr-FR" sz="1400">
                <a:solidFill>
                  <a:schemeClr val="tx1"/>
                </a:solidFill>
              </a:rPr>
              <a:t>13. Reconditionnement</a:t>
            </a:r>
            <a:endParaRPr>
              <a:solidFill>
                <a:schemeClr val="tx1"/>
              </a:solidFill>
            </a:endParaRPr>
          </a:p>
        </p:txBody>
      </p:sp>
      <p:sp>
        <p:nvSpPr>
          <p:cNvPr id="1288457960" name="ZoneTexte 16"/>
          <p:cNvSpPr txBox="1"/>
          <p:nvPr/>
        </p:nvSpPr>
        <p:spPr bwMode="auto">
          <a:xfrm>
            <a:off x="2835709" y="2541366"/>
            <a:ext cx="1175322" cy="307777"/>
          </a:xfrm>
          <a:prstGeom prst="rect">
            <a:avLst/>
          </a:prstGeom>
          <a:noFill/>
        </p:spPr>
        <p:txBody>
          <a:bodyPr wrap="none" rtlCol="0">
            <a:spAutoFit/>
          </a:bodyPr>
          <a:lstStyle/>
          <a:p>
            <a:pPr>
              <a:defRPr/>
            </a:pPr>
            <a:r>
              <a:rPr lang="fr-FR" sz="1400">
                <a:solidFill>
                  <a:schemeClr val="tx1"/>
                </a:solidFill>
              </a:rPr>
              <a:t>15. Recyclage</a:t>
            </a:r>
            <a:endParaRPr>
              <a:solidFill>
                <a:schemeClr val="tx1"/>
              </a:solidFill>
            </a:endParaRPr>
          </a:p>
        </p:txBody>
      </p:sp>
      <p:sp>
        <p:nvSpPr>
          <p:cNvPr id="206835216" name="ZoneTexte 8"/>
          <p:cNvSpPr txBox="1"/>
          <p:nvPr/>
        </p:nvSpPr>
        <p:spPr bwMode="auto">
          <a:xfrm rot="16199998">
            <a:off x="-542534" y="2404035"/>
            <a:ext cx="1475282" cy="304835"/>
          </a:xfrm>
          <a:prstGeom prst="rect">
            <a:avLst/>
          </a:prstGeom>
          <a:noFill/>
        </p:spPr>
        <p:txBody>
          <a:bodyPr wrap="none" rtlCol="0">
            <a:spAutoFit/>
          </a:bodyPr>
          <a:lstStyle/>
          <a:p>
            <a:pPr>
              <a:defRPr/>
            </a:pPr>
            <a:r>
              <a:rPr lang="fr-FR" sz="1400">
                <a:solidFill>
                  <a:schemeClr val="tx1"/>
                </a:solidFill>
              </a:rPr>
              <a:t>0. Eco-conception</a:t>
            </a:r>
            <a:endParaRPr>
              <a:solidFill>
                <a:schemeClr val="tx1"/>
              </a:solidFill>
            </a:endParaRPr>
          </a:p>
        </p:txBody>
      </p:sp>
      <p:sp>
        <p:nvSpPr>
          <p:cNvPr id="780097845" name="Left Brace 1"/>
          <p:cNvSpPr/>
          <p:nvPr/>
        </p:nvSpPr>
        <p:spPr bwMode="auto">
          <a:xfrm>
            <a:off x="313053" y="552617"/>
            <a:ext cx="276587" cy="4007636"/>
          </a:xfrm>
          <a:prstGeom prst="leftBrace">
            <a:avLst>
              <a:gd name="adj1" fmla="val 8333"/>
              <a:gd name="adj2" fmla="val 50000"/>
            </a:avLst>
          </a:prstGeom>
          <a:noFill/>
          <a:ln w="63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a:solidFill>
                <a:schemeClr val="tx1"/>
              </a:solidFill>
            </a:endParaRPr>
          </a:p>
        </p:txBody>
      </p:sp>
      <p:sp>
        <p:nvSpPr>
          <p:cNvPr id="1885156815" name="Freeform 6"/>
          <p:cNvSpPr/>
          <p:nvPr/>
        </p:nvSpPr>
        <p:spPr bwMode="auto">
          <a:xfrm rot="20700000" flipV="1">
            <a:off x="4608081" y="4134035"/>
            <a:ext cx="788522" cy="369374"/>
          </a:xfrm>
          <a:custGeom>
            <a:avLst/>
            <a:gdLst>
              <a:gd name="connsiteX0" fmla="*/ 0 w 617220"/>
              <a:gd name="connsiteY0" fmla="*/ 216220 h 353380"/>
              <a:gd name="connsiteX1" fmla="*/ 426720 w 617220"/>
              <a:gd name="connsiteY1" fmla="*/ 2860 h 353380"/>
              <a:gd name="connsiteX2" fmla="*/ 617220 w 617220"/>
              <a:gd name="connsiteY2" fmla="*/ 353380 h 353380"/>
            </a:gdLst>
            <a:ahLst/>
            <a:cxnLst>
              <a:cxn ang="0">
                <a:pos x="connsiteX0" y="connsiteY0"/>
              </a:cxn>
              <a:cxn ang="0">
                <a:pos x="connsiteX1" y="connsiteY1"/>
              </a:cxn>
              <a:cxn ang="0">
                <a:pos x="connsiteX2" y="connsiteY2"/>
              </a:cxn>
            </a:cxnLst>
            <a:rect l="l" t="t" r="r" b="b"/>
            <a:pathLst>
              <a:path w="617220" h="353380" extrusionOk="0">
                <a:moveTo>
                  <a:pt x="0" y="216220"/>
                </a:moveTo>
                <a:cubicBezTo>
                  <a:pt x="161925" y="98110"/>
                  <a:pt x="323850" y="-20000"/>
                  <a:pt x="426720" y="2860"/>
                </a:cubicBezTo>
                <a:cubicBezTo>
                  <a:pt x="529590" y="25720"/>
                  <a:pt x="573405" y="189550"/>
                  <a:pt x="617220" y="353380"/>
                </a:cubicBezTo>
              </a:path>
            </a:pathLst>
          </a:custGeom>
          <a:noFill/>
          <a:ln w="19050">
            <a:solidFill>
              <a:schemeClr val="bg1">
                <a:lumMod val="75000"/>
              </a:schemeClr>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967553989" name="Freeform 23"/>
          <p:cNvSpPr/>
          <p:nvPr/>
        </p:nvSpPr>
        <p:spPr bwMode="auto">
          <a:xfrm rot="17821801" flipV="1">
            <a:off x="5076417" y="4216329"/>
            <a:ext cx="528057" cy="207564"/>
          </a:xfrm>
          <a:custGeom>
            <a:avLst/>
            <a:gdLst>
              <a:gd name="connsiteX0" fmla="*/ 0 w 617220"/>
              <a:gd name="connsiteY0" fmla="*/ 216220 h 353380"/>
              <a:gd name="connsiteX1" fmla="*/ 426720 w 617220"/>
              <a:gd name="connsiteY1" fmla="*/ 2860 h 353380"/>
              <a:gd name="connsiteX2" fmla="*/ 617220 w 617220"/>
              <a:gd name="connsiteY2" fmla="*/ 353380 h 353380"/>
            </a:gdLst>
            <a:ahLst/>
            <a:cxnLst>
              <a:cxn ang="0">
                <a:pos x="connsiteX0" y="connsiteY0"/>
              </a:cxn>
              <a:cxn ang="0">
                <a:pos x="connsiteX1" y="connsiteY1"/>
              </a:cxn>
              <a:cxn ang="0">
                <a:pos x="connsiteX2" y="connsiteY2"/>
              </a:cxn>
            </a:cxnLst>
            <a:rect l="l" t="t" r="r" b="b"/>
            <a:pathLst>
              <a:path w="617220" h="353380" extrusionOk="0">
                <a:moveTo>
                  <a:pt x="0" y="216220"/>
                </a:moveTo>
                <a:cubicBezTo>
                  <a:pt x="161925" y="98110"/>
                  <a:pt x="323850" y="-20000"/>
                  <a:pt x="426720" y="2860"/>
                </a:cubicBezTo>
                <a:cubicBezTo>
                  <a:pt x="529590" y="25720"/>
                  <a:pt x="573405" y="189550"/>
                  <a:pt x="617220" y="353380"/>
                </a:cubicBezTo>
              </a:path>
            </a:pathLst>
          </a:custGeom>
          <a:noFill/>
          <a:ln w="19050">
            <a:solidFill>
              <a:schemeClr val="bg1">
                <a:lumMod val="75000"/>
              </a:schemeClr>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cxnSp>
        <p:nvCxnSpPr>
          <p:cNvPr id="1677280563" name="Connecteur droit avec flèche 29"/>
          <p:cNvCxnSpPr/>
          <p:nvPr/>
        </p:nvCxnSpPr>
        <p:spPr bwMode="auto">
          <a:xfrm flipH="1">
            <a:off x="4944404" y="3030391"/>
            <a:ext cx="888373" cy="0"/>
          </a:xfrm>
          <a:prstGeom prst="straightConnector1">
            <a:avLst/>
          </a:prstGeom>
          <a:noFill/>
          <a:ln>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cxnSp>
      <p:sp>
        <p:nvSpPr>
          <p:cNvPr id="213080252" name="ZoneTexte 30"/>
          <p:cNvSpPr txBox="1"/>
          <p:nvPr/>
        </p:nvSpPr>
        <p:spPr bwMode="auto">
          <a:xfrm>
            <a:off x="4994235" y="2769714"/>
            <a:ext cx="788746" cy="304835"/>
          </a:xfrm>
          <a:prstGeom prst="rect">
            <a:avLst/>
          </a:prstGeom>
          <a:noFill/>
        </p:spPr>
        <p:txBody>
          <a:bodyPr wrap="none" rtlCol="0">
            <a:spAutoFit/>
          </a:bodyPr>
          <a:lstStyle/>
          <a:p>
            <a:pPr algn="ctr">
              <a:defRPr/>
            </a:pPr>
            <a:r>
              <a:rPr lang="fr-FR" sz="1400">
                <a:solidFill>
                  <a:schemeClr val="tx1"/>
                </a:solidFill>
              </a:rPr>
              <a:t>Allonger</a:t>
            </a:r>
            <a:endParaRPr>
              <a:solidFill>
                <a:schemeClr val="tx1"/>
              </a:solidFill>
            </a:endParaRPr>
          </a:p>
        </p:txBody>
      </p:sp>
      <p:sp>
        <p:nvSpPr>
          <p:cNvPr id="133548223" name="Rectangle 5"/>
          <p:cNvSpPr/>
          <p:nvPr/>
        </p:nvSpPr>
        <p:spPr bwMode="auto">
          <a:xfrm>
            <a:off x="675586" y="1698471"/>
            <a:ext cx="2311980"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460132219" name="Rectangle 27"/>
          <p:cNvSpPr/>
          <p:nvPr/>
        </p:nvSpPr>
        <p:spPr bwMode="auto">
          <a:xfrm>
            <a:off x="4033441" y="706593"/>
            <a:ext cx="776516"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141924321" name="Rectangle 42"/>
          <p:cNvSpPr/>
          <p:nvPr/>
        </p:nvSpPr>
        <p:spPr bwMode="auto">
          <a:xfrm>
            <a:off x="3511899" y="469264"/>
            <a:ext cx="3639345"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102605608" name="Rectangle 43"/>
          <p:cNvSpPr/>
          <p:nvPr/>
        </p:nvSpPr>
        <p:spPr bwMode="auto">
          <a:xfrm>
            <a:off x="6590738" y="1563125"/>
            <a:ext cx="2147777"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620352769" name="Rectangle 44"/>
          <p:cNvSpPr/>
          <p:nvPr/>
        </p:nvSpPr>
        <p:spPr bwMode="auto">
          <a:xfrm>
            <a:off x="6763463" y="2340814"/>
            <a:ext cx="2347139"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893971333" name="Rectangle 45"/>
          <p:cNvSpPr/>
          <p:nvPr/>
        </p:nvSpPr>
        <p:spPr bwMode="auto">
          <a:xfrm>
            <a:off x="6715888" y="2643759"/>
            <a:ext cx="2297335" cy="161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779904468" name="Rectangle 46"/>
          <p:cNvSpPr/>
          <p:nvPr/>
        </p:nvSpPr>
        <p:spPr bwMode="auto">
          <a:xfrm>
            <a:off x="5707535" y="3515806"/>
            <a:ext cx="3337220" cy="207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525746379" name="Rectangle 47"/>
          <p:cNvSpPr/>
          <p:nvPr/>
        </p:nvSpPr>
        <p:spPr bwMode="auto">
          <a:xfrm>
            <a:off x="5659695" y="3707977"/>
            <a:ext cx="1064576" cy="3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502275213" name="Rectangle 48"/>
          <p:cNvSpPr/>
          <p:nvPr/>
        </p:nvSpPr>
        <p:spPr bwMode="auto">
          <a:xfrm>
            <a:off x="5521882" y="4013349"/>
            <a:ext cx="1706751"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212395899" name="Rectangle 49"/>
          <p:cNvSpPr/>
          <p:nvPr/>
        </p:nvSpPr>
        <p:spPr bwMode="auto">
          <a:xfrm>
            <a:off x="2920800" y="2534723"/>
            <a:ext cx="996253"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640193624" name="Rectangle 50"/>
          <p:cNvSpPr/>
          <p:nvPr/>
        </p:nvSpPr>
        <p:spPr bwMode="auto">
          <a:xfrm>
            <a:off x="3390166" y="4249297"/>
            <a:ext cx="1187456" cy="223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958976327" name="Rectangle 51"/>
          <p:cNvSpPr/>
          <p:nvPr/>
        </p:nvSpPr>
        <p:spPr bwMode="auto">
          <a:xfrm>
            <a:off x="3411459" y="4503897"/>
            <a:ext cx="1742061" cy="2106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316691867" name="Rectangle 52"/>
          <p:cNvSpPr/>
          <p:nvPr/>
        </p:nvSpPr>
        <p:spPr bwMode="auto">
          <a:xfrm flipH="1">
            <a:off x="-18148" y="1532542"/>
            <a:ext cx="319759" cy="1789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675976805" name="Rectangle 53"/>
          <p:cNvSpPr/>
          <p:nvPr/>
        </p:nvSpPr>
        <p:spPr bwMode="auto">
          <a:xfrm>
            <a:off x="4491534" y="3873135"/>
            <a:ext cx="10296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270410214" name="Freeform 54"/>
          <p:cNvSpPr/>
          <p:nvPr/>
        </p:nvSpPr>
        <p:spPr bwMode="auto">
          <a:xfrm>
            <a:off x="4736048" y="4054943"/>
            <a:ext cx="426224" cy="350079"/>
          </a:xfrm>
          <a:custGeom>
            <a:avLst/>
            <a:gdLst>
              <a:gd name="connsiteX0" fmla="*/ 200504 w 426224"/>
              <a:gd name="connsiteY0" fmla="*/ 0 h 350079"/>
              <a:gd name="connsiteX1" fmla="*/ 5632 w 426224"/>
              <a:gd name="connsiteY1" fmla="*/ 194873 h 350079"/>
              <a:gd name="connsiteX2" fmla="*/ 395377 w 426224"/>
              <a:gd name="connsiteY2" fmla="*/ 344774 h 350079"/>
              <a:gd name="connsiteX3" fmla="*/ 372891 w 426224"/>
              <a:gd name="connsiteY3" fmla="*/ 0 h 350079"/>
            </a:gdLst>
            <a:ahLst/>
            <a:cxnLst>
              <a:cxn ang="0">
                <a:pos x="connsiteX0" y="connsiteY0"/>
              </a:cxn>
              <a:cxn ang="0">
                <a:pos x="connsiteX1" y="connsiteY1"/>
              </a:cxn>
              <a:cxn ang="0">
                <a:pos x="connsiteX2" y="connsiteY2"/>
              </a:cxn>
              <a:cxn ang="0">
                <a:pos x="connsiteX3" y="connsiteY3"/>
              </a:cxn>
            </a:cxnLst>
            <a:rect l="l" t="t" r="r" b="b"/>
            <a:pathLst>
              <a:path w="426224" h="350079" extrusionOk="0">
                <a:moveTo>
                  <a:pt x="200504" y="0"/>
                </a:moveTo>
                <a:cubicBezTo>
                  <a:pt x="86828" y="68705"/>
                  <a:pt x="-26847" y="137411"/>
                  <a:pt x="5632" y="194873"/>
                </a:cubicBezTo>
                <a:cubicBezTo>
                  <a:pt x="38111" y="252335"/>
                  <a:pt x="334167" y="377253"/>
                  <a:pt x="395377" y="344774"/>
                </a:cubicBezTo>
                <a:cubicBezTo>
                  <a:pt x="456587" y="312295"/>
                  <a:pt x="414739" y="156147"/>
                  <a:pt x="372891" y="0"/>
                </a:cubicBezTo>
              </a:path>
            </a:pathLst>
          </a:custGeom>
          <a:noFill/>
          <a:ln w="19050">
            <a:solidFill>
              <a:schemeClr val="bg1">
                <a:lumMod val="75000"/>
              </a:schemeClr>
            </a:solidFill>
            <a:headEnd type="none" w="med" len="med"/>
            <a:tailEnd type="triangl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
        <p:nvSpPr>
          <p:cNvPr id="1767712303" name="Titre 3"/>
          <p:cNvSpPr>
            <a:spLocks noGrp="1"/>
          </p:cNvSpPr>
          <p:nvPr>
            <p:ph type="title"/>
          </p:nvPr>
        </p:nvSpPr>
        <p:spPr bwMode="auto">
          <a:xfrm>
            <a:off x="382005" y="255175"/>
            <a:ext cx="8229600" cy="211550"/>
          </a:xfrm>
        </p:spPr>
        <p:txBody>
          <a:bodyPr/>
          <a:lstStyle/>
          <a:p>
            <a:pPr>
              <a:defRPr/>
            </a:pPr>
            <a:r>
              <a:rPr lang="fr-FR"/>
              <a:t>Exercice 1 : Une solution possible (ce qui est caché se trouve sur Moodle)</a:t>
            </a:r>
            <a:endParaRPr/>
          </a:p>
        </p:txBody>
      </p:sp>
      <p:sp>
        <p:nvSpPr>
          <p:cNvPr id="692951097" name="ZoneTexte 16"/>
          <p:cNvSpPr txBox="1"/>
          <p:nvPr/>
        </p:nvSpPr>
        <p:spPr bwMode="auto">
          <a:xfrm>
            <a:off x="5364088" y="4352205"/>
            <a:ext cx="1582484" cy="307777"/>
          </a:xfrm>
          <a:prstGeom prst="rect">
            <a:avLst/>
          </a:prstGeom>
          <a:noFill/>
        </p:spPr>
        <p:txBody>
          <a:bodyPr wrap="none" rtlCol="0">
            <a:spAutoFit/>
          </a:bodyPr>
          <a:lstStyle/>
          <a:p>
            <a:pPr>
              <a:defRPr/>
            </a:pPr>
            <a:r>
              <a:rPr lang="fr-FR" sz="1400">
                <a:solidFill>
                  <a:schemeClr val="tx1"/>
                </a:solidFill>
              </a:rPr>
              <a:t>14. Remanufacture</a:t>
            </a:r>
            <a:endParaRPr>
              <a:solidFill>
                <a:schemeClr val="tx1"/>
              </a:solidFill>
            </a:endParaRPr>
          </a:p>
        </p:txBody>
      </p:sp>
      <p:sp>
        <p:nvSpPr>
          <p:cNvPr id="1084515412" name="Rectangle 57"/>
          <p:cNvSpPr/>
          <p:nvPr/>
        </p:nvSpPr>
        <p:spPr bwMode="auto">
          <a:xfrm>
            <a:off x="5448074" y="4331969"/>
            <a:ext cx="1415897" cy="2706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10000" fill="hold" nodeType="withEffect">
                                  <p:stCondLst>
                                    <p:cond delay="0"/>
                                  </p:stCondLst>
                                  <p:childTnLst>
                                    <p:set>
                                      <p:cBhvr>
                                        <p:cTn id="6" dur="1" fill="hold">
                                          <p:stCondLst>
                                            <p:cond delay="0"/>
                                          </p:stCondLst>
                                        </p:cTn>
                                        <p:tgtEl>
                                          <p:spTgt spid="1677280563"/>
                                        </p:tgtEl>
                                        <p:attrNameLst>
                                          <p:attrName>style.visibility</p:attrName>
                                        </p:attrNameLst>
                                      </p:cBhvr>
                                      <p:to>
                                        <p:strVal val="visible"/>
                                      </p:to>
                                    </p:set>
                                    <p:anim calcmode="lin" valueType="num">
                                      <p:cBhvr>
                                        <p:cTn id="7" dur="1000" fill="hold"/>
                                        <p:tgtEl>
                                          <p:spTgt spid="1677280563"/>
                                        </p:tgtEl>
                                        <p:attrNameLst>
                                          <p:attrName>ppt_w</p:attrName>
                                        </p:attrNameLst>
                                      </p:cBhvr>
                                      <p:tavLst>
                                        <p:tav tm="0">
                                          <p:val>
                                            <p:fltVal val="0"/>
                                          </p:val>
                                        </p:tav>
                                        <p:tav tm="100000">
                                          <p:val>
                                            <p:strVal val="#ppt_w"/>
                                          </p:val>
                                        </p:tav>
                                      </p:tavLst>
                                    </p:anim>
                                    <p:anim calcmode="lin" valueType="num">
                                      <p:cBhvr>
                                        <p:cTn id="8" dur="1000" fill="hold"/>
                                        <p:tgtEl>
                                          <p:spTgt spid="1677280563"/>
                                        </p:tgtEl>
                                        <p:attrNameLst>
                                          <p:attrName>ppt_h</p:attrName>
                                        </p:attrNameLst>
                                      </p:cBhvr>
                                      <p:tavLst>
                                        <p:tav tm="0">
                                          <p:val>
                                            <p:fltVal val="0"/>
                                          </p:val>
                                        </p:tav>
                                        <p:tav tm="100000">
                                          <p:val>
                                            <p:strVal val="#ppt_h"/>
                                          </p:val>
                                        </p:tav>
                                      </p:tavLst>
                                    </p:anim>
                                    <p:animEffect transition="in" filter="fade">
                                      <p:cBhvr>
                                        <p:cTn id="9" dur="1000"/>
                                        <p:tgtEl>
                                          <p:spTgt spid="167728056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16691867"/>
                                        </p:tgtEl>
                                        <p:attrNameLst>
                                          <p:attrName>ppt_x</p:attrName>
                                        </p:attrNameLst>
                                      </p:cBhvr>
                                      <p:tavLst>
                                        <p:tav tm="0">
                                          <p:val>
                                            <p:strVal val="ppt_x"/>
                                          </p:val>
                                        </p:tav>
                                        <p:tav tm="100000">
                                          <p:val>
                                            <p:strVal val="ppt_x"/>
                                          </p:val>
                                        </p:tav>
                                      </p:tavLst>
                                    </p:anim>
                                    <p:anim calcmode="lin" valueType="num">
                                      <p:cBhvr additive="base">
                                        <p:cTn id="14" dur="500"/>
                                        <p:tgtEl>
                                          <p:spTgt spid="316691867"/>
                                        </p:tgtEl>
                                        <p:attrNameLst>
                                          <p:attrName>ppt_y</p:attrName>
                                        </p:attrNameLst>
                                      </p:cBhvr>
                                      <p:tavLst>
                                        <p:tav tm="0">
                                          <p:val>
                                            <p:strVal val="ppt_y"/>
                                          </p:val>
                                        </p:tav>
                                        <p:tav tm="100000">
                                          <p:val>
                                            <p:strVal val="1+ppt_h/2"/>
                                          </p:val>
                                        </p:tav>
                                      </p:tavLst>
                                    </p:anim>
                                    <p:set>
                                      <p:cBhvr>
                                        <p:cTn id="15" dur="1" fill="hold">
                                          <p:stCondLst>
                                            <p:cond delay="499"/>
                                          </p:stCondLst>
                                        </p:cTn>
                                        <p:tgtEl>
                                          <p:spTgt spid="31669186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133548223"/>
                                        </p:tgtEl>
                                        <p:attrNameLst>
                                          <p:attrName>ppt_x</p:attrName>
                                        </p:attrNameLst>
                                      </p:cBhvr>
                                      <p:tavLst>
                                        <p:tav tm="0">
                                          <p:val>
                                            <p:strVal val="ppt_x"/>
                                          </p:val>
                                        </p:tav>
                                        <p:tav tm="100000">
                                          <p:val>
                                            <p:strVal val="ppt_x"/>
                                          </p:val>
                                        </p:tav>
                                      </p:tavLst>
                                    </p:anim>
                                    <p:anim calcmode="lin" valueType="num">
                                      <p:cBhvr additive="base">
                                        <p:cTn id="20" dur="500"/>
                                        <p:tgtEl>
                                          <p:spTgt spid="133548223"/>
                                        </p:tgtEl>
                                        <p:attrNameLst>
                                          <p:attrName>ppt_y</p:attrName>
                                        </p:attrNameLst>
                                      </p:cBhvr>
                                      <p:tavLst>
                                        <p:tav tm="0">
                                          <p:val>
                                            <p:strVal val="ppt_y"/>
                                          </p:val>
                                        </p:tav>
                                        <p:tav tm="100000">
                                          <p:val>
                                            <p:strVal val="1+ppt_h/2"/>
                                          </p:val>
                                        </p:tav>
                                      </p:tavLst>
                                    </p:anim>
                                    <p:set>
                                      <p:cBhvr>
                                        <p:cTn id="21" dur="1" fill="hold">
                                          <p:stCondLst>
                                            <p:cond delay="499"/>
                                          </p:stCondLst>
                                        </p:cTn>
                                        <p:tgtEl>
                                          <p:spTgt spid="1335482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1460132219"/>
                                        </p:tgtEl>
                                        <p:attrNameLst>
                                          <p:attrName>ppt_x</p:attrName>
                                        </p:attrNameLst>
                                      </p:cBhvr>
                                      <p:tavLst>
                                        <p:tav tm="0">
                                          <p:val>
                                            <p:strVal val="ppt_x"/>
                                          </p:val>
                                        </p:tav>
                                        <p:tav tm="100000">
                                          <p:val>
                                            <p:strVal val="ppt_x"/>
                                          </p:val>
                                        </p:tav>
                                      </p:tavLst>
                                    </p:anim>
                                    <p:anim calcmode="lin" valueType="num">
                                      <p:cBhvr additive="base">
                                        <p:cTn id="26" dur="500"/>
                                        <p:tgtEl>
                                          <p:spTgt spid="1460132219"/>
                                        </p:tgtEl>
                                        <p:attrNameLst>
                                          <p:attrName>ppt_y</p:attrName>
                                        </p:attrNameLst>
                                      </p:cBhvr>
                                      <p:tavLst>
                                        <p:tav tm="0">
                                          <p:val>
                                            <p:strVal val="ppt_y"/>
                                          </p:val>
                                        </p:tav>
                                        <p:tav tm="100000">
                                          <p:val>
                                            <p:strVal val="1+ppt_h/2"/>
                                          </p:val>
                                        </p:tav>
                                      </p:tavLst>
                                    </p:anim>
                                    <p:set>
                                      <p:cBhvr>
                                        <p:cTn id="27" dur="1" fill="hold">
                                          <p:stCondLst>
                                            <p:cond delay="499"/>
                                          </p:stCondLst>
                                        </p:cTn>
                                        <p:tgtEl>
                                          <p:spTgt spid="14601322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1141924321"/>
                                        </p:tgtEl>
                                        <p:attrNameLst>
                                          <p:attrName>ppt_x</p:attrName>
                                        </p:attrNameLst>
                                      </p:cBhvr>
                                      <p:tavLst>
                                        <p:tav tm="0">
                                          <p:val>
                                            <p:strVal val="ppt_x"/>
                                          </p:val>
                                        </p:tav>
                                        <p:tav tm="100000">
                                          <p:val>
                                            <p:strVal val="ppt_x"/>
                                          </p:val>
                                        </p:tav>
                                      </p:tavLst>
                                    </p:anim>
                                    <p:anim calcmode="lin" valueType="num">
                                      <p:cBhvr additive="base">
                                        <p:cTn id="32" dur="500"/>
                                        <p:tgtEl>
                                          <p:spTgt spid="1141924321"/>
                                        </p:tgtEl>
                                        <p:attrNameLst>
                                          <p:attrName>ppt_y</p:attrName>
                                        </p:attrNameLst>
                                      </p:cBhvr>
                                      <p:tavLst>
                                        <p:tav tm="0">
                                          <p:val>
                                            <p:strVal val="ppt_y"/>
                                          </p:val>
                                        </p:tav>
                                        <p:tav tm="100000">
                                          <p:val>
                                            <p:strVal val="1+ppt_h/2"/>
                                          </p:val>
                                        </p:tav>
                                      </p:tavLst>
                                    </p:anim>
                                    <p:set>
                                      <p:cBhvr>
                                        <p:cTn id="33" dur="1" fill="hold">
                                          <p:stCondLst>
                                            <p:cond delay="499"/>
                                          </p:stCondLst>
                                        </p:cTn>
                                        <p:tgtEl>
                                          <p:spTgt spid="114192432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1102605608"/>
                                        </p:tgtEl>
                                        <p:attrNameLst>
                                          <p:attrName>ppt_x</p:attrName>
                                        </p:attrNameLst>
                                      </p:cBhvr>
                                      <p:tavLst>
                                        <p:tav tm="0">
                                          <p:val>
                                            <p:strVal val="ppt_x"/>
                                          </p:val>
                                        </p:tav>
                                        <p:tav tm="100000">
                                          <p:val>
                                            <p:strVal val="ppt_x"/>
                                          </p:val>
                                        </p:tav>
                                      </p:tavLst>
                                    </p:anim>
                                    <p:anim calcmode="lin" valueType="num">
                                      <p:cBhvr additive="base">
                                        <p:cTn id="38" dur="500"/>
                                        <p:tgtEl>
                                          <p:spTgt spid="1102605608"/>
                                        </p:tgtEl>
                                        <p:attrNameLst>
                                          <p:attrName>ppt_y</p:attrName>
                                        </p:attrNameLst>
                                      </p:cBhvr>
                                      <p:tavLst>
                                        <p:tav tm="0">
                                          <p:val>
                                            <p:strVal val="ppt_y"/>
                                          </p:val>
                                        </p:tav>
                                        <p:tav tm="100000">
                                          <p:val>
                                            <p:strVal val="1+ppt_h/2"/>
                                          </p:val>
                                        </p:tav>
                                      </p:tavLst>
                                    </p:anim>
                                    <p:set>
                                      <p:cBhvr>
                                        <p:cTn id="39" dur="1" fill="hold">
                                          <p:stCondLst>
                                            <p:cond delay="499"/>
                                          </p:stCondLst>
                                        </p:cTn>
                                        <p:tgtEl>
                                          <p:spTgt spid="110260560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620352769"/>
                                        </p:tgtEl>
                                        <p:attrNameLst>
                                          <p:attrName>ppt_x</p:attrName>
                                        </p:attrNameLst>
                                      </p:cBhvr>
                                      <p:tavLst>
                                        <p:tav tm="0">
                                          <p:val>
                                            <p:strVal val="ppt_x"/>
                                          </p:val>
                                        </p:tav>
                                        <p:tav tm="100000">
                                          <p:val>
                                            <p:strVal val="ppt_x"/>
                                          </p:val>
                                        </p:tav>
                                      </p:tavLst>
                                    </p:anim>
                                    <p:anim calcmode="lin" valueType="num">
                                      <p:cBhvr additive="base">
                                        <p:cTn id="44" dur="500"/>
                                        <p:tgtEl>
                                          <p:spTgt spid="620352769"/>
                                        </p:tgtEl>
                                        <p:attrNameLst>
                                          <p:attrName>ppt_y</p:attrName>
                                        </p:attrNameLst>
                                      </p:cBhvr>
                                      <p:tavLst>
                                        <p:tav tm="0">
                                          <p:val>
                                            <p:strVal val="ppt_y"/>
                                          </p:val>
                                        </p:tav>
                                        <p:tav tm="100000">
                                          <p:val>
                                            <p:strVal val="1+ppt_h/2"/>
                                          </p:val>
                                        </p:tav>
                                      </p:tavLst>
                                    </p:anim>
                                    <p:set>
                                      <p:cBhvr>
                                        <p:cTn id="45" dur="1" fill="hold">
                                          <p:stCondLst>
                                            <p:cond delay="499"/>
                                          </p:stCondLst>
                                        </p:cTn>
                                        <p:tgtEl>
                                          <p:spTgt spid="62035276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893971333"/>
                                        </p:tgtEl>
                                        <p:attrNameLst>
                                          <p:attrName>ppt_x</p:attrName>
                                        </p:attrNameLst>
                                      </p:cBhvr>
                                      <p:tavLst>
                                        <p:tav tm="0">
                                          <p:val>
                                            <p:strVal val="ppt_x"/>
                                          </p:val>
                                        </p:tav>
                                        <p:tav tm="100000">
                                          <p:val>
                                            <p:strVal val="ppt_x"/>
                                          </p:val>
                                        </p:tav>
                                      </p:tavLst>
                                    </p:anim>
                                    <p:anim calcmode="lin" valueType="num">
                                      <p:cBhvr additive="base">
                                        <p:cTn id="50" dur="500"/>
                                        <p:tgtEl>
                                          <p:spTgt spid="893971333"/>
                                        </p:tgtEl>
                                        <p:attrNameLst>
                                          <p:attrName>ppt_y</p:attrName>
                                        </p:attrNameLst>
                                      </p:cBhvr>
                                      <p:tavLst>
                                        <p:tav tm="0">
                                          <p:val>
                                            <p:strVal val="ppt_y"/>
                                          </p:val>
                                        </p:tav>
                                        <p:tav tm="100000">
                                          <p:val>
                                            <p:strVal val="1+ppt_h/2"/>
                                          </p:val>
                                        </p:tav>
                                      </p:tavLst>
                                    </p:anim>
                                    <p:set>
                                      <p:cBhvr>
                                        <p:cTn id="51" dur="1" fill="hold">
                                          <p:stCondLst>
                                            <p:cond delay="499"/>
                                          </p:stCondLst>
                                        </p:cTn>
                                        <p:tgtEl>
                                          <p:spTgt spid="8939713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779904468"/>
                                        </p:tgtEl>
                                        <p:attrNameLst>
                                          <p:attrName>ppt_x</p:attrName>
                                        </p:attrNameLst>
                                      </p:cBhvr>
                                      <p:tavLst>
                                        <p:tav tm="0">
                                          <p:val>
                                            <p:strVal val="ppt_x"/>
                                          </p:val>
                                        </p:tav>
                                        <p:tav tm="100000">
                                          <p:val>
                                            <p:strVal val="ppt_x"/>
                                          </p:val>
                                        </p:tav>
                                      </p:tavLst>
                                    </p:anim>
                                    <p:anim calcmode="lin" valueType="num">
                                      <p:cBhvr additive="base">
                                        <p:cTn id="56" dur="500"/>
                                        <p:tgtEl>
                                          <p:spTgt spid="1779904468"/>
                                        </p:tgtEl>
                                        <p:attrNameLst>
                                          <p:attrName>ppt_y</p:attrName>
                                        </p:attrNameLst>
                                      </p:cBhvr>
                                      <p:tavLst>
                                        <p:tav tm="0">
                                          <p:val>
                                            <p:strVal val="ppt_y"/>
                                          </p:val>
                                        </p:tav>
                                        <p:tav tm="100000">
                                          <p:val>
                                            <p:strVal val="1+ppt_h/2"/>
                                          </p:val>
                                        </p:tav>
                                      </p:tavLst>
                                    </p:anim>
                                    <p:set>
                                      <p:cBhvr>
                                        <p:cTn id="57" dur="1" fill="hold">
                                          <p:stCondLst>
                                            <p:cond delay="499"/>
                                          </p:stCondLst>
                                        </p:cTn>
                                        <p:tgtEl>
                                          <p:spTgt spid="177990446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525746379"/>
                                        </p:tgtEl>
                                        <p:attrNameLst>
                                          <p:attrName>ppt_x</p:attrName>
                                        </p:attrNameLst>
                                      </p:cBhvr>
                                      <p:tavLst>
                                        <p:tav tm="0">
                                          <p:val>
                                            <p:strVal val="ppt_x"/>
                                          </p:val>
                                        </p:tav>
                                        <p:tav tm="100000">
                                          <p:val>
                                            <p:strVal val="ppt_x"/>
                                          </p:val>
                                        </p:tav>
                                      </p:tavLst>
                                    </p:anim>
                                    <p:anim calcmode="lin" valueType="num">
                                      <p:cBhvr additive="base">
                                        <p:cTn id="62" dur="500"/>
                                        <p:tgtEl>
                                          <p:spTgt spid="1525746379"/>
                                        </p:tgtEl>
                                        <p:attrNameLst>
                                          <p:attrName>ppt_y</p:attrName>
                                        </p:attrNameLst>
                                      </p:cBhvr>
                                      <p:tavLst>
                                        <p:tav tm="0">
                                          <p:val>
                                            <p:strVal val="ppt_y"/>
                                          </p:val>
                                        </p:tav>
                                        <p:tav tm="100000">
                                          <p:val>
                                            <p:strVal val="1+ppt_h/2"/>
                                          </p:val>
                                        </p:tav>
                                      </p:tavLst>
                                    </p:anim>
                                    <p:set>
                                      <p:cBhvr>
                                        <p:cTn id="63" dur="1" fill="hold">
                                          <p:stCondLst>
                                            <p:cond delay="499"/>
                                          </p:stCondLst>
                                        </p:cTn>
                                        <p:tgtEl>
                                          <p:spTgt spid="152574637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nodeType="clickEffect">
                                  <p:stCondLst>
                                    <p:cond delay="0"/>
                                  </p:stCondLst>
                                  <p:childTnLst>
                                    <p:anim calcmode="lin" valueType="num">
                                      <p:cBhvr additive="base">
                                        <p:cTn id="67" dur="500"/>
                                        <p:tgtEl>
                                          <p:spTgt spid="1502275213"/>
                                        </p:tgtEl>
                                        <p:attrNameLst>
                                          <p:attrName>ppt_x</p:attrName>
                                        </p:attrNameLst>
                                      </p:cBhvr>
                                      <p:tavLst>
                                        <p:tav tm="0">
                                          <p:val>
                                            <p:strVal val="ppt_x"/>
                                          </p:val>
                                        </p:tav>
                                        <p:tav tm="100000">
                                          <p:val>
                                            <p:strVal val="ppt_x"/>
                                          </p:val>
                                        </p:tav>
                                      </p:tavLst>
                                    </p:anim>
                                    <p:anim calcmode="lin" valueType="num">
                                      <p:cBhvr additive="base">
                                        <p:cTn id="68" dur="500"/>
                                        <p:tgtEl>
                                          <p:spTgt spid="1502275213"/>
                                        </p:tgtEl>
                                        <p:attrNameLst>
                                          <p:attrName>ppt_y</p:attrName>
                                        </p:attrNameLst>
                                      </p:cBhvr>
                                      <p:tavLst>
                                        <p:tav tm="0">
                                          <p:val>
                                            <p:strVal val="ppt_y"/>
                                          </p:val>
                                        </p:tav>
                                        <p:tav tm="100000">
                                          <p:val>
                                            <p:strVal val="1+ppt_h/2"/>
                                          </p:val>
                                        </p:tav>
                                      </p:tavLst>
                                    </p:anim>
                                    <p:set>
                                      <p:cBhvr>
                                        <p:cTn id="69" dur="1" fill="hold">
                                          <p:stCondLst>
                                            <p:cond delay="499"/>
                                          </p:stCondLst>
                                        </p:cTn>
                                        <p:tgtEl>
                                          <p:spTgt spid="15022752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1675976805"/>
                                        </p:tgtEl>
                                        <p:attrNameLst>
                                          <p:attrName>ppt_x</p:attrName>
                                        </p:attrNameLst>
                                      </p:cBhvr>
                                      <p:tavLst>
                                        <p:tav tm="0">
                                          <p:val>
                                            <p:strVal val="ppt_x"/>
                                          </p:val>
                                        </p:tav>
                                        <p:tav tm="100000">
                                          <p:val>
                                            <p:strVal val="ppt_x"/>
                                          </p:val>
                                        </p:tav>
                                      </p:tavLst>
                                    </p:anim>
                                    <p:anim calcmode="lin" valueType="num">
                                      <p:cBhvr additive="base">
                                        <p:cTn id="74" dur="500"/>
                                        <p:tgtEl>
                                          <p:spTgt spid="1675976805"/>
                                        </p:tgtEl>
                                        <p:attrNameLst>
                                          <p:attrName>ppt_y</p:attrName>
                                        </p:attrNameLst>
                                      </p:cBhvr>
                                      <p:tavLst>
                                        <p:tav tm="0">
                                          <p:val>
                                            <p:strVal val="ppt_y"/>
                                          </p:val>
                                        </p:tav>
                                        <p:tav tm="100000">
                                          <p:val>
                                            <p:strVal val="1+ppt_h/2"/>
                                          </p:val>
                                        </p:tav>
                                      </p:tavLst>
                                    </p:anim>
                                    <p:set>
                                      <p:cBhvr>
                                        <p:cTn id="75" dur="1" fill="hold">
                                          <p:stCondLst>
                                            <p:cond delay="499"/>
                                          </p:stCondLst>
                                        </p:cTn>
                                        <p:tgtEl>
                                          <p:spTgt spid="167597680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1640193624"/>
                                        </p:tgtEl>
                                        <p:attrNameLst>
                                          <p:attrName>ppt_x</p:attrName>
                                        </p:attrNameLst>
                                      </p:cBhvr>
                                      <p:tavLst>
                                        <p:tav tm="0">
                                          <p:val>
                                            <p:strVal val="ppt_x"/>
                                          </p:val>
                                        </p:tav>
                                        <p:tav tm="100000">
                                          <p:val>
                                            <p:strVal val="ppt_x"/>
                                          </p:val>
                                        </p:tav>
                                      </p:tavLst>
                                    </p:anim>
                                    <p:anim calcmode="lin" valueType="num">
                                      <p:cBhvr additive="base">
                                        <p:cTn id="80" dur="500"/>
                                        <p:tgtEl>
                                          <p:spTgt spid="1640193624"/>
                                        </p:tgtEl>
                                        <p:attrNameLst>
                                          <p:attrName>ppt_y</p:attrName>
                                        </p:attrNameLst>
                                      </p:cBhvr>
                                      <p:tavLst>
                                        <p:tav tm="0">
                                          <p:val>
                                            <p:strVal val="ppt_y"/>
                                          </p:val>
                                        </p:tav>
                                        <p:tav tm="100000">
                                          <p:val>
                                            <p:strVal val="1+ppt_h/2"/>
                                          </p:val>
                                        </p:tav>
                                      </p:tavLst>
                                    </p:anim>
                                    <p:set>
                                      <p:cBhvr>
                                        <p:cTn id="81" dur="1" fill="hold">
                                          <p:stCondLst>
                                            <p:cond delay="499"/>
                                          </p:stCondLst>
                                        </p:cTn>
                                        <p:tgtEl>
                                          <p:spTgt spid="164019362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nodeType="clickEffect">
                                  <p:stCondLst>
                                    <p:cond delay="0"/>
                                  </p:stCondLst>
                                  <p:childTnLst>
                                    <p:anim calcmode="lin" valueType="num">
                                      <p:cBhvr additive="base">
                                        <p:cTn id="85" dur="500"/>
                                        <p:tgtEl>
                                          <p:spTgt spid="958976327"/>
                                        </p:tgtEl>
                                        <p:attrNameLst>
                                          <p:attrName>ppt_x</p:attrName>
                                        </p:attrNameLst>
                                      </p:cBhvr>
                                      <p:tavLst>
                                        <p:tav tm="0">
                                          <p:val>
                                            <p:strVal val="ppt_x"/>
                                          </p:val>
                                        </p:tav>
                                        <p:tav tm="100000">
                                          <p:val>
                                            <p:strVal val="ppt_x"/>
                                          </p:val>
                                        </p:tav>
                                      </p:tavLst>
                                    </p:anim>
                                    <p:anim calcmode="lin" valueType="num">
                                      <p:cBhvr additive="base">
                                        <p:cTn id="86" dur="500"/>
                                        <p:tgtEl>
                                          <p:spTgt spid="958976327"/>
                                        </p:tgtEl>
                                        <p:attrNameLst>
                                          <p:attrName>ppt_y</p:attrName>
                                        </p:attrNameLst>
                                      </p:cBhvr>
                                      <p:tavLst>
                                        <p:tav tm="0">
                                          <p:val>
                                            <p:strVal val="ppt_y"/>
                                          </p:val>
                                        </p:tav>
                                        <p:tav tm="100000">
                                          <p:val>
                                            <p:strVal val="1+ppt_h/2"/>
                                          </p:val>
                                        </p:tav>
                                      </p:tavLst>
                                    </p:anim>
                                    <p:set>
                                      <p:cBhvr>
                                        <p:cTn id="87" dur="1" fill="hold">
                                          <p:stCondLst>
                                            <p:cond delay="499"/>
                                          </p:stCondLst>
                                        </p:cTn>
                                        <p:tgtEl>
                                          <p:spTgt spid="95897632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xit" presetSubtype="4" fill="hold" nodeType="clickEffect">
                                  <p:stCondLst>
                                    <p:cond delay="0"/>
                                  </p:stCondLst>
                                  <p:childTnLst>
                                    <p:anim calcmode="lin" valueType="num">
                                      <p:cBhvr additive="base">
                                        <p:cTn id="91" dur="500"/>
                                        <p:tgtEl>
                                          <p:spTgt spid="1084515412"/>
                                        </p:tgtEl>
                                        <p:attrNameLst>
                                          <p:attrName>ppt_x</p:attrName>
                                        </p:attrNameLst>
                                      </p:cBhvr>
                                      <p:tavLst>
                                        <p:tav tm="0">
                                          <p:val>
                                            <p:strVal val="ppt_x"/>
                                          </p:val>
                                        </p:tav>
                                        <p:tav tm="100000">
                                          <p:val>
                                            <p:strVal val="ppt_x"/>
                                          </p:val>
                                        </p:tav>
                                      </p:tavLst>
                                    </p:anim>
                                    <p:anim calcmode="lin" valueType="num">
                                      <p:cBhvr additive="base">
                                        <p:cTn id="92" dur="500"/>
                                        <p:tgtEl>
                                          <p:spTgt spid="1084515412"/>
                                        </p:tgtEl>
                                        <p:attrNameLst>
                                          <p:attrName>ppt_y</p:attrName>
                                        </p:attrNameLst>
                                      </p:cBhvr>
                                      <p:tavLst>
                                        <p:tav tm="0">
                                          <p:val>
                                            <p:strVal val="ppt_y"/>
                                          </p:val>
                                        </p:tav>
                                        <p:tav tm="100000">
                                          <p:val>
                                            <p:strVal val="1+ppt_h/2"/>
                                          </p:val>
                                        </p:tav>
                                      </p:tavLst>
                                    </p:anim>
                                    <p:set>
                                      <p:cBhvr>
                                        <p:cTn id="93" dur="1" fill="hold">
                                          <p:stCondLst>
                                            <p:cond delay="499"/>
                                          </p:stCondLst>
                                        </p:cTn>
                                        <p:tgtEl>
                                          <p:spTgt spid="1084515412"/>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212395899"/>
                                        </p:tgtEl>
                                        <p:attrNameLst>
                                          <p:attrName>ppt_x</p:attrName>
                                        </p:attrNameLst>
                                      </p:cBhvr>
                                      <p:tavLst>
                                        <p:tav tm="0">
                                          <p:val>
                                            <p:strVal val="ppt_x"/>
                                          </p:val>
                                        </p:tav>
                                        <p:tav tm="100000">
                                          <p:val>
                                            <p:strVal val="ppt_x"/>
                                          </p:val>
                                        </p:tav>
                                      </p:tavLst>
                                    </p:anim>
                                    <p:anim calcmode="lin" valueType="num">
                                      <p:cBhvr additive="base">
                                        <p:cTn id="98" dur="500"/>
                                        <p:tgtEl>
                                          <p:spTgt spid="212395899"/>
                                        </p:tgtEl>
                                        <p:attrNameLst>
                                          <p:attrName>ppt_y</p:attrName>
                                        </p:attrNameLst>
                                      </p:cBhvr>
                                      <p:tavLst>
                                        <p:tav tm="0">
                                          <p:val>
                                            <p:strVal val="ppt_y"/>
                                          </p:val>
                                        </p:tav>
                                        <p:tav tm="100000">
                                          <p:val>
                                            <p:strVal val="1+ppt_h/2"/>
                                          </p:val>
                                        </p:tav>
                                      </p:tavLst>
                                    </p:anim>
                                    <p:set>
                                      <p:cBhvr>
                                        <p:cTn id="99" dur="1" fill="hold">
                                          <p:stCondLst>
                                            <p:cond delay="499"/>
                                          </p:stCondLst>
                                        </p:cTn>
                                        <p:tgtEl>
                                          <p:spTgt spid="2123958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0849347" name="Espace réservé du contenu 1"/>
          <p:cNvSpPr>
            <a:spLocks noGrp="1"/>
          </p:cNvSpPr>
          <p:nvPr>
            <p:ph idx="1"/>
          </p:nvPr>
        </p:nvSpPr>
        <p:spPr bwMode="auto">
          <a:xfrm>
            <a:off x="457200" y="1005330"/>
            <a:ext cx="8686800" cy="3970529"/>
          </a:xfrm>
        </p:spPr>
        <p:txBody>
          <a:bodyPr>
            <a:normAutofit/>
          </a:bodyPr>
          <a:lstStyle/>
          <a:p>
            <a:pPr>
              <a:defRPr/>
            </a:pPr>
            <a:r>
              <a:rPr lang="fr-FR" b="1"/>
              <a:t>Circuit court</a:t>
            </a:r>
            <a:r>
              <a:rPr lang="fr-FR"/>
              <a:t> : www.camif.fr (vente par correspondance de 77% de made in France et 100% made in Europe)</a:t>
            </a:r>
            <a:endParaRPr/>
          </a:p>
          <a:p>
            <a:pPr>
              <a:defRPr/>
            </a:pPr>
            <a:r>
              <a:rPr lang="fr-FR" b="1"/>
              <a:t>Rétrofit</a:t>
            </a:r>
            <a:r>
              <a:rPr lang="fr-FR"/>
              <a:t> : www.renaultgroup.com/groupe/implantations/usine-flins</a:t>
            </a:r>
            <a:endParaRPr/>
          </a:p>
          <a:p>
            <a:pPr>
              <a:defRPr/>
            </a:pPr>
            <a:r>
              <a:rPr lang="fr-FR" b="1"/>
              <a:t>Economie de la fonctionnalité				</a:t>
            </a:r>
            <a:r>
              <a:rPr lang="fr-FR"/>
              <a:t>: https://velov.grandlyon.com + https://citiz.coop</a:t>
            </a:r>
            <a:endParaRPr/>
          </a:p>
          <a:p>
            <a:pPr>
              <a:defRPr/>
            </a:pPr>
            <a:r>
              <a:rPr lang="fr-FR" b="1"/>
              <a:t>Consommation collaborative					</a:t>
            </a:r>
            <a:r>
              <a:rPr lang="fr-FR"/>
              <a:t>: covoiturage (www.blablacar.com...) + mutualisation d’espaces de 										  	  stockage entre entreprises (www.spacefill.eu) + Internet Physique</a:t>
            </a:r>
            <a:endParaRPr/>
          </a:p>
          <a:p>
            <a:pPr>
              <a:defRPr/>
            </a:pPr>
            <a:r>
              <a:rPr lang="fr-FR" b="1"/>
              <a:t>Economie de la fonctionnalité</a:t>
            </a:r>
            <a:r>
              <a:rPr lang="fr-FR"/>
              <a:t>				: lesbiensencommun.com</a:t>
            </a:r>
            <a:endParaRPr/>
          </a:p>
          <a:p>
            <a:pPr>
              <a:defRPr/>
            </a:pPr>
            <a:r>
              <a:rPr lang="fr-FR" b="1"/>
              <a:t>Reconditionnement							</a:t>
            </a:r>
            <a:r>
              <a:rPr lang="fr-FR"/>
              <a:t>: www.adopteunbureau.fr</a:t>
            </a:r>
            <a:endParaRPr/>
          </a:p>
          <a:p>
            <a:pPr>
              <a:defRPr/>
            </a:pPr>
            <a:r>
              <a:rPr lang="fr-FR"/>
              <a:t>? (place de marché qui ne reconditionne pas)		: www.backmarket.fr</a:t>
            </a:r>
            <a:endParaRPr/>
          </a:p>
          <a:p>
            <a:pPr>
              <a:defRPr/>
            </a:pPr>
            <a:r>
              <a:rPr lang="fr-FR"/>
              <a:t>.</a:t>
            </a:r>
            <a:r>
              <a:rPr lang="fr-FR">
                <a:solidFill>
                  <a:schemeClr val="bg1">
                    <a:lumMod val="75000"/>
                  </a:schemeClr>
                </a:solidFill>
              </a:rPr>
              <a:t>…………………………………………………………………………………………………………………………………….</a:t>
            </a:r>
            <a:endParaRP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a:p>
            <a:pPr>
              <a:defRPr/>
            </a:pPr>
            <a:r>
              <a:rPr lang="fr-FR"/>
              <a:t>.</a:t>
            </a:r>
            <a:r>
              <a:rPr lang="fr-FR">
                <a:solidFill>
                  <a:schemeClr val="bg1">
                    <a:lumMod val="75000"/>
                  </a:schemeClr>
                </a:solidFill>
              </a:rPr>
              <a:t>…………………………………………………………………………………………………………………………………….</a:t>
            </a:r>
            <a:endParaRPr lang="fr-FR"/>
          </a:p>
        </p:txBody>
      </p:sp>
      <p:sp>
        <p:nvSpPr>
          <p:cNvPr id="2128670131" name="Espace réservé du pied de page 2"/>
          <p:cNvSpPr>
            <a:spLocks noGrp="1"/>
          </p:cNvSpPr>
          <p:nvPr>
            <p:ph type="ftr" sz="quarter" idx="11"/>
          </p:nvPr>
        </p:nvSpPr>
        <p:spPr bwMode="auto"/>
        <p:txBody>
          <a:bodyPr/>
          <a:lstStyle/>
          <a:p>
            <a:pPr>
              <a:defRPr/>
            </a:pPr>
            <a:fld id="{3466D8FE-5733-7B45-8963-854D3AC5C96E}" type="slidenum">
              <a:rPr lang="fr-FR"/>
              <a:t>36</a:t>
            </a:fld>
            <a:endParaRPr lang="fr-FR"/>
          </a:p>
        </p:txBody>
      </p:sp>
      <p:sp>
        <p:nvSpPr>
          <p:cNvPr id="1187543880" name="Titre 3"/>
          <p:cNvSpPr>
            <a:spLocks noGrp="1"/>
          </p:cNvSpPr>
          <p:nvPr>
            <p:ph type="title"/>
          </p:nvPr>
        </p:nvSpPr>
        <p:spPr bwMode="auto"/>
        <p:txBody>
          <a:bodyPr/>
          <a:lstStyle/>
          <a:p>
            <a:pPr>
              <a:defRPr/>
            </a:pPr>
            <a:r>
              <a:rPr lang="fr-FR"/>
              <a:t>Exercice 2 : Citez un concept vu précédemment et proposez une entreprise qui le met en œuvre</a:t>
            </a:r>
            <a:endParaRPr/>
          </a:p>
        </p:txBody>
      </p:sp>
      <p:sp>
        <p:nvSpPr>
          <p:cNvPr id="1938065553" name="Rectangle 4"/>
          <p:cNvSpPr/>
          <p:nvPr/>
        </p:nvSpPr>
        <p:spPr bwMode="auto">
          <a:xfrm>
            <a:off x="739586" y="1951178"/>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365987710" name="Rectangle 5"/>
          <p:cNvSpPr/>
          <p:nvPr/>
        </p:nvSpPr>
        <p:spPr bwMode="auto">
          <a:xfrm>
            <a:off x="739586" y="1396611"/>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350246109" name="Rectangle 6"/>
          <p:cNvSpPr/>
          <p:nvPr/>
        </p:nvSpPr>
        <p:spPr bwMode="auto">
          <a:xfrm>
            <a:off x="739586" y="1635646"/>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77356833" name="Rectangle 7"/>
          <p:cNvSpPr/>
          <p:nvPr/>
        </p:nvSpPr>
        <p:spPr bwMode="auto">
          <a:xfrm>
            <a:off x="739586" y="2132614"/>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
        <p:nvSpPr>
          <p:cNvPr id="233190695" name="Rectangle 8"/>
          <p:cNvSpPr/>
          <p:nvPr/>
        </p:nvSpPr>
        <p:spPr bwMode="auto">
          <a:xfrm>
            <a:off x="739586" y="2338497"/>
            <a:ext cx="3204000" cy="180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fr-FR" sz="1200">
                <a:solidFill>
                  <a:schemeClr val="bg1">
                    <a:lumMod val="75000"/>
                  </a:schemeClr>
                </a:solidFill>
                <a:latin typeface="Arial"/>
                <a:cs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65987710"/>
                                        </p:tgtEl>
                                        <p:attrNameLst>
                                          <p:attrName>ppt_x</p:attrName>
                                        </p:attrNameLst>
                                      </p:cBhvr>
                                      <p:tavLst>
                                        <p:tav tm="0">
                                          <p:val>
                                            <p:strVal val="ppt_x"/>
                                          </p:val>
                                        </p:tav>
                                        <p:tav tm="100000">
                                          <p:val>
                                            <p:strVal val="ppt_x"/>
                                          </p:val>
                                        </p:tav>
                                      </p:tavLst>
                                    </p:anim>
                                    <p:anim calcmode="lin" valueType="num">
                                      <p:cBhvr additive="base">
                                        <p:cTn id="7" dur="500"/>
                                        <p:tgtEl>
                                          <p:spTgt spid="365987710"/>
                                        </p:tgtEl>
                                        <p:attrNameLst>
                                          <p:attrName>ppt_y</p:attrName>
                                        </p:attrNameLst>
                                      </p:cBhvr>
                                      <p:tavLst>
                                        <p:tav tm="0">
                                          <p:val>
                                            <p:strVal val="ppt_y"/>
                                          </p:val>
                                        </p:tav>
                                        <p:tav tm="100000">
                                          <p:val>
                                            <p:strVal val="1+ppt_h/2"/>
                                          </p:val>
                                        </p:tav>
                                      </p:tavLst>
                                    </p:anim>
                                    <p:set>
                                      <p:cBhvr>
                                        <p:cTn id="8" dur="1" fill="hold">
                                          <p:stCondLst>
                                            <p:cond delay="499"/>
                                          </p:stCondLst>
                                        </p:cTn>
                                        <p:tgtEl>
                                          <p:spTgt spid="3659877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50246109"/>
                                        </p:tgtEl>
                                        <p:attrNameLst>
                                          <p:attrName>ppt_x</p:attrName>
                                        </p:attrNameLst>
                                      </p:cBhvr>
                                      <p:tavLst>
                                        <p:tav tm="0">
                                          <p:val>
                                            <p:strVal val="ppt_x"/>
                                          </p:val>
                                        </p:tav>
                                        <p:tav tm="100000">
                                          <p:val>
                                            <p:strVal val="ppt_x"/>
                                          </p:val>
                                        </p:tav>
                                      </p:tavLst>
                                    </p:anim>
                                    <p:anim calcmode="lin" valueType="num">
                                      <p:cBhvr additive="base">
                                        <p:cTn id="13" dur="500"/>
                                        <p:tgtEl>
                                          <p:spTgt spid="350246109"/>
                                        </p:tgtEl>
                                        <p:attrNameLst>
                                          <p:attrName>ppt_y</p:attrName>
                                        </p:attrNameLst>
                                      </p:cBhvr>
                                      <p:tavLst>
                                        <p:tav tm="0">
                                          <p:val>
                                            <p:strVal val="ppt_y"/>
                                          </p:val>
                                        </p:tav>
                                        <p:tav tm="100000">
                                          <p:val>
                                            <p:strVal val="1+ppt_h/2"/>
                                          </p:val>
                                        </p:tav>
                                      </p:tavLst>
                                    </p:anim>
                                    <p:set>
                                      <p:cBhvr>
                                        <p:cTn id="14" dur="1" fill="hold">
                                          <p:stCondLst>
                                            <p:cond delay="499"/>
                                          </p:stCondLst>
                                        </p:cTn>
                                        <p:tgtEl>
                                          <p:spTgt spid="35024610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938065553"/>
                                        </p:tgtEl>
                                        <p:attrNameLst>
                                          <p:attrName>ppt_x</p:attrName>
                                        </p:attrNameLst>
                                      </p:cBhvr>
                                      <p:tavLst>
                                        <p:tav tm="0">
                                          <p:val>
                                            <p:strVal val="ppt_x"/>
                                          </p:val>
                                        </p:tav>
                                        <p:tav tm="100000">
                                          <p:val>
                                            <p:strVal val="ppt_x"/>
                                          </p:val>
                                        </p:tav>
                                      </p:tavLst>
                                    </p:anim>
                                    <p:anim calcmode="lin" valueType="num">
                                      <p:cBhvr additive="base">
                                        <p:cTn id="19" dur="500"/>
                                        <p:tgtEl>
                                          <p:spTgt spid="1938065553"/>
                                        </p:tgtEl>
                                        <p:attrNameLst>
                                          <p:attrName>ppt_y</p:attrName>
                                        </p:attrNameLst>
                                      </p:cBhvr>
                                      <p:tavLst>
                                        <p:tav tm="0">
                                          <p:val>
                                            <p:strVal val="ppt_y"/>
                                          </p:val>
                                        </p:tav>
                                        <p:tav tm="100000">
                                          <p:val>
                                            <p:strVal val="1+ppt_h/2"/>
                                          </p:val>
                                        </p:tav>
                                      </p:tavLst>
                                    </p:anim>
                                    <p:set>
                                      <p:cBhvr>
                                        <p:cTn id="20" dur="1" fill="hold">
                                          <p:stCondLst>
                                            <p:cond delay="499"/>
                                          </p:stCondLst>
                                        </p:cTn>
                                        <p:tgtEl>
                                          <p:spTgt spid="193806555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7356833"/>
                                        </p:tgtEl>
                                        <p:attrNameLst>
                                          <p:attrName>ppt_x</p:attrName>
                                        </p:attrNameLst>
                                      </p:cBhvr>
                                      <p:tavLst>
                                        <p:tav tm="0">
                                          <p:val>
                                            <p:strVal val="ppt_x"/>
                                          </p:val>
                                        </p:tav>
                                        <p:tav tm="100000">
                                          <p:val>
                                            <p:strVal val="ppt_x"/>
                                          </p:val>
                                        </p:tav>
                                      </p:tavLst>
                                    </p:anim>
                                    <p:anim calcmode="lin" valueType="num">
                                      <p:cBhvr additive="base">
                                        <p:cTn id="25" dur="500"/>
                                        <p:tgtEl>
                                          <p:spTgt spid="77356833"/>
                                        </p:tgtEl>
                                        <p:attrNameLst>
                                          <p:attrName>ppt_y</p:attrName>
                                        </p:attrNameLst>
                                      </p:cBhvr>
                                      <p:tavLst>
                                        <p:tav tm="0">
                                          <p:val>
                                            <p:strVal val="ppt_y"/>
                                          </p:val>
                                        </p:tav>
                                        <p:tav tm="100000">
                                          <p:val>
                                            <p:strVal val="1+ppt_h/2"/>
                                          </p:val>
                                        </p:tav>
                                      </p:tavLst>
                                    </p:anim>
                                    <p:set>
                                      <p:cBhvr>
                                        <p:cTn id="26" dur="1" fill="hold">
                                          <p:stCondLst>
                                            <p:cond delay="499"/>
                                          </p:stCondLst>
                                        </p:cTn>
                                        <p:tgtEl>
                                          <p:spTgt spid="773568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233190695"/>
                                        </p:tgtEl>
                                        <p:attrNameLst>
                                          <p:attrName>ppt_x</p:attrName>
                                        </p:attrNameLst>
                                      </p:cBhvr>
                                      <p:tavLst>
                                        <p:tav tm="0">
                                          <p:val>
                                            <p:strVal val="ppt_x"/>
                                          </p:val>
                                        </p:tav>
                                        <p:tav tm="100000">
                                          <p:val>
                                            <p:strVal val="ppt_x"/>
                                          </p:val>
                                        </p:tav>
                                      </p:tavLst>
                                    </p:anim>
                                    <p:anim calcmode="lin" valueType="num">
                                      <p:cBhvr additive="base">
                                        <p:cTn id="31" dur="500"/>
                                        <p:tgtEl>
                                          <p:spTgt spid="233190695"/>
                                        </p:tgtEl>
                                        <p:attrNameLst>
                                          <p:attrName>ppt_y</p:attrName>
                                        </p:attrNameLst>
                                      </p:cBhvr>
                                      <p:tavLst>
                                        <p:tav tm="0">
                                          <p:val>
                                            <p:strVal val="ppt_y"/>
                                          </p:val>
                                        </p:tav>
                                        <p:tav tm="100000">
                                          <p:val>
                                            <p:strVal val="1+ppt_h/2"/>
                                          </p:val>
                                        </p:tav>
                                      </p:tavLst>
                                    </p:anim>
                                    <p:set>
                                      <p:cBhvr>
                                        <p:cTn id="32" dur="1" fill="hold">
                                          <p:stCondLst>
                                            <p:cond delay="499"/>
                                          </p:stCondLst>
                                        </p:cTn>
                                        <p:tgtEl>
                                          <p:spTgt spid="233190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46411560" name="Espace réservé du contenu 1"/>
          <p:cNvSpPr>
            <a:spLocks noGrp="1"/>
          </p:cNvSpPr>
          <p:nvPr>
            <p:ph idx="1"/>
          </p:nvPr>
        </p:nvSpPr>
        <p:spPr bwMode="auto"/>
        <p:txBody>
          <a:bodyPr>
            <a:normAutofit/>
          </a:bodyPr>
          <a:lstStyle/>
          <a:p>
            <a:pPr marL="0" indent="0">
              <a:buNone/>
              <a:tabLst>
                <a:tab pos="7983538" algn="r"/>
              </a:tabLst>
              <a:defRPr/>
            </a:pPr>
            <a:endParaRPr lang="fr-FR"/>
          </a:p>
          <a:p>
            <a:pPr marL="0" indent="0">
              <a:buNone/>
              <a:tabLst>
                <a:tab pos="7983538" algn="r"/>
              </a:tabLst>
              <a:defRPr/>
            </a:pPr>
            <a:endParaRPr lang="fr-FR"/>
          </a:p>
          <a:p>
            <a:pPr marL="0" indent="0">
              <a:buNone/>
              <a:tabLst>
                <a:tab pos="7983538" algn="r"/>
              </a:tabLst>
              <a:defRPr/>
            </a:pPr>
            <a:endParaRPr lang="fr-FR"/>
          </a:p>
          <a:p>
            <a:pPr marL="0" indent="0">
              <a:buNone/>
              <a:tabLst>
                <a:tab pos="7983538" algn="r"/>
              </a:tabLst>
              <a:defRPr/>
            </a:pPr>
            <a:endParaRPr lang="fr-FR"/>
          </a:p>
          <a:p>
            <a:pPr marL="0" indent="0">
              <a:buNone/>
              <a:tabLst>
                <a:tab pos="7983538" algn="r"/>
              </a:tabLst>
              <a:defRPr/>
            </a:pPr>
            <a:endParaRPr lang="fr-FR"/>
          </a:p>
          <a:p>
            <a:pPr marL="0" indent="0">
              <a:buNone/>
              <a:tabLst>
                <a:tab pos="7983538" algn="r"/>
              </a:tabLst>
              <a:defRPr/>
            </a:pPr>
            <a:endParaRPr lang="fr-FR"/>
          </a:p>
          <a:p>
            <a:pPr marL="0" indent="0" algn="ctr">
              <a:buNone/>
              <a:tabLst>
                <a:tab pos="7983538" algn="r"/>
              </a:tabLst>
              <a:defRPr/>
            </a:pPr>
            <a:r>
              <a:rPr lang="fr-FR"/>
              <a:t>Donnez (anonymement)  un morceau de papier avec une idée forte que vous retenez de cette séance</a:t>
            </a:r>
            <a:endParaRPr/>
          </a:p>
        </p:txBody>
      </p:sp>
      <p:sp>
        <p:nvSpPr>
          <p:cNvPr id="1048884365" name="Espace réservé du pied de page 2"/>
          <p:cNvSpPr>
            <a:spLocks noGrp="1"/>
          </p:cNvSpPr>
          <p:nvPr>
            <p:ph type="ftr" sz="quarter" idx="11"/>
          </p:nvPr>
        </p:nvSpPr>
        <p:spPr bwMode="auto"/>
        <p:txBody>
          <a:bodyPr/>
          <a:lstStyle/>
          <a:p>
            <a:pPr>
              <a:defRPr/>
            </a:pPr>
            <a:fld id="{3466D8FE-5733-7B45-8963-854D3AC5C96E}" type="slidenum">
              <a:rPr lang="fr-FR"/>
              <a:t>37</a:t>
            </a:fld>
            <a:endParaRPr lang="fr-FR"/>
          </a:p>
        </p:txBody>
      </p:sp>
      <p:sp>
        <p:nvSpPr>
          <p:cNvPr id="1073121314" name="Titre 3"/>
          <p:cNvSpPr>
            <a:spLocks noGrp="1"/>
          </p:cNvSpPr>
          <p:nvPr>
            <p:ph type="title"/>
          </p:nvPr>
        </p:nvSpPr>
        <p:spPr bwMode="auto"/>
        <p:txBody>
          <a:bodyPr/>
          <a:lstStyle/>
          <a:p>
            <a:pPr>
              <a:defRPr/>
            </a:pPr>
            <a:r>
              <a:rPr lang="fr-FR"/>
              <a:t>Conclusion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3863562" name="Espace réservé du contenu 1"/>
          <p:cNvSpPr>
            <a:spLocks noGrp="1"/>
          </p:cNvSpPr>
          <p:nvPr>
            <p:ph idx="1"/>
          </p:nvPr>
        </p:nvSpPr>
        <p:spPr bwMode="auto">
          <a:xfrm>
            <a:off x="457200" y="1320623"/>
            <a:ext cx="8229600" cy="3589291"/>
          </a:xfrm>
        </p:spPr>
        <p:txBody>
          <a:bodyPr>
            <a:normAutofit/>
          </a:bodyPr>
          <a:lstStyle/>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endParaRPr lang="fr-FR"/>
          </a:p>
          <a:p>
            <a:pPr marL="0" indent="0">
              <a:buNone/>
              <a:defRPr/>
            </a:pPr>
            <a:r>
              <a:rPr lang="fr-FR"/>
              <a:t>Notation :	100% rapport = A2 (éco-parc + Logistique inverse sur Rebooteille) + Fichiers Excel des TP</a:t>
            </a:r>
            <a:endParaRPr/>
          </a:p>
        </p:txBody>
      </p:sp>
      <p:sp>
        <p:nvSpPr>
          <p:cNvPr id="2103742437" name="Espace réservé du pied de page 2"/>
          <p:cNvSpPr>
            <a:spLocks noGrp="1"/>
          </p:cNvSpPr>
          <p:nvPr>
            <p:ph type="ftr" sz="quarter" idx="11"/>
          </p:nvPr>
        </p:nvSpPr>
        <p:spPr bwMode="auto"/>
        <p:txBody>
          <a:bodyPr/>
          <a:lstStyle/>
          <a:p>
            <a:pPr>
              <a:defRPr/>
            </a:pPr>
            <a:fld id="{3466D8FE-5733-7B45-8963-854D3AC5C96E}" type="slidenum">
              <a:rPr lang="fr-FR"/>
              <a:t>4</a:t>
            </a:fld>
            <a:endParaRPr lang="fr-FR"/>
          </a:p>
        </p:txBody>
      </p:sp>
      <p:sp>
        <p:nvSpPr>
          <p:cNvPr id="495968527" name="Titre 3"/>
          <p:cNvSpPr>
            <a:spLocks noGrp="1"/>
          </p:cNvSpPr>
          <p:nvPr>
            <p:ph type="title"/>
          </p:nvPr>
        </p:nvSpPr>
        <p:spPr bwMode="auto"/>
        <p:txBody>
          <a:bodyPr/>
          <a:lstStyle/>
          <a:p>
            <a:pPr>
              <a:defRPr/>
            </a:pPr>
            <a:r>
              <a:rPr lang="fr-FR"/>
              <a:t>Contenus &amp; intervenants</a:t>
            </a:r>
            <a:endParaRPr/>
          </a:p>
        </p:txBody>
      </p:sp>
      <p:graphicFrame>
        <p:nvGraphicFramePr>
          <p:cNvPr id="667405369" name="Table 1"/>
          <p:cNvGraphicFramePr>
            <a:graphicFrameLocks noGrp="1"/>
          </p:cNvGraphicFramePr>
          <p:nvPr/>
        </p:nvGraphicFramePr>
        <p:xfrm>
          <a:off x="539552" y="729506"/>
          <a:ext cx="7848872" cy="3835598"/>
        </p:xfrm>
        <a:graphic>
          <a:graphicData uri="http://schemas.openxmlformats.org/drawingml/2006/table">
            <a:tbl>
              <a:tblPr firstRow="1" bandRow="1">
                <a:tableStyleId>{AA5E339C-68B8-2463-A710-274D41B04AC8}</a:tableStyleId>
              </a:tblPr>
              <a:tblGrid>
                <a:gridCol w="2300060">
                  <a:extLst>
                    <a:ext uri="{9D8B030D-6E8A-4147-A177-3AD203B41FA5}">
                      <a16:colId xmlns:a16="http://schemas.microsoft.com/office/drawing/2014/main" val="20000"/>
                    </a:ext>
                  </a:extLst>
                </a:gridCol>
                <a:gridCol w="234209">
                  <a:extLst>
                    <a:ext uri="{9D8B030D-6E8A-4147-A177-3AD203B41FA5}">
                      <a16:colId xmlns:a16="http://schemas.microsoft.com/office/drawing/2014/main" val="20001"/>
                    </a:ext>
                  </a:extLst>
                </a:gridCol>
                <a:gridCol w="2320513">
                  <a:extLst>
                    <a:ext uri="{9D8B030D-6E8A-4147-A177-3AD203B41FA5}">
                      <a16:colId xmlns:a16="http://schemas.microsoft.com/office/drawing/2014/main" val="20002"/>
                    </a:ext>
                  </a:extLst>
                </a:gridCol>
                <a:gridCol w="228777">
                  <a:extLst>
                    <a:ext uri="{9D8B030D-6E8A-4147-A177-3AD203B41FA5}">
                      <a16:colId xmlns:a16="http://schemas.microsoft.com/office/drawing/2014/main" val="20003"/>
                    </a:ext>
                  </a:extLst>
                </a:gridCol>
                <a:gridCol w="2477281">
                  <a:extLst>
                    <a:ext uri="{9D8B030D-6E8A-4147-A177-3AD203B41FA5}">
                      <a16:colId xmlns:a16="http://schemas.microsoft.com/office/drawing/2014/main" val="20004"/>
                    </a:ext>
                  </a:extLst>
                </a:gridCol>
                <a:gridCol w="288032">
                  <a:extLst>
                    <a:ext uri="{9D8B030D-6E8A-4147-A177-3AD203B41FA5}">
                      <a16:colId xmlns:a16="http://schemas.microsoft.com/office/drawing/2014/main" val="20005"/>
                    </a:ext>
                  </a:extLst>
                </a:gridCol>
              </a:tblGrid>
              <a:tr h="179908">
                <a:tc gridSpan="2">
                  <a:txBody>
                    <a:bodyPr/>
                    <a:lstStyle/>
                    <a:p>
                      <a:pPr marL="0" algn="ctr" defTabSz="342900">
                        <a:tabLst>
                          <a:tab pos="1614488" algn="r"/>
                        </a:tabLst>
                        <a:defRPr/>
                      </a:pPr>
                      <a:r>
                        <a:rPr lang="fr-FR" sz="1000">
                          <a:solidFill>
                            <a:schemeClr val="tx1"/>
                          </a:solidFill>
                          <a:latin typeface="+mn-lt"/>
                          <a:ea typeface="+mn-ea"/>
                          <a:cs typeface="+mn-cs"/>
                        </a:rPr>
                        <a:t>4GI1</a:t>
                      </a:r>
                      <a:endParaRPr sz="1000">
                        <a:solidFill>
                          <a:schemeClr val="tx1"/>
                        </a:solidFill>
                        <a:latin typeface="+mn-lt"/>
                        <a:ea typeface="+mn-ea"/>
                        <a:cs typeface="+mn-cs"/>
                      </a:endParaRPr>
                    </a:p>
                  </a:txBody>
                  <a:tcPr marL="63699" marR="63699" marT="31849" marB="31849">
                    <a:lnR w="12700" algn="ctr">
                      <a:solidFill>
                        <a:schemeClr val="tx1"/>
                      </a:solidFill>
                    </a:lnR>
                    <a:lnB w="12700" algn="ctr">
                      <a:solidFill>
                        <a:schemeClr val="tx1"/>
                      </a:solidFill>
                    </a:lnB>
                  </a:tcPr>
                </a:tc>
                <a:tc hMerge="1">
                  <a:txBody>
                    <a:bodyPr/>
                    <a:lstStyle/>
                    <a:p>
                      <a:endParaRPr/>
                    </a:p>
                  </a:txBody>
                  <a:tcPr/>
                </a:tc>
                <a:tc gridSpan="2">
                  <a:txBody>
                    <a:bodyPr/>
                    <a:lstStyle/>
                    <a:p>
                      <a:pPr marL="0" algn="ctr" defTabSz="342900">
                        <a:tabLst>
                          <a:tab pos="1614488" algn="r"/>
                        </a:tabLst>
                        <a:defRPr/>
                      </a:pPr>
                      <a:r>
                        <a:rPr lang="fr-FR" sz="1000">
                          <a:solidFill>
                            <a:schemeClr val="tx1"/>
                          </a:solidFill>
                          <a:latin typeface="+mn-lt"/>
                          <a:ea typeface="+mn-ea"/>
                          <a:cs typeface="+mn-cs"/>
                        </a:rPr>
                        <a:t>4GI2</a:t>
                      </a:r>
                      <a:endParaRPr sz="1000">
                        <a:solidFill>
                          <a:schemeClr val="tx1"/>
                        </a:solidFill>
                        <a:latin typeface="+mn-lt"/>
                        <a:ea typeface="+mn-ea"/>
                        <a:cs typeface="+mn-cs"/>
                      </a:endParaRPr>
                    </a:p>
                  </a:txBody>
                  <a:tcPr marL="63699" marR="63699" marT="31849" marB="31849">
                    <a:lnL w="12700" algn="ctr">
                      <a:solidFill>
                        <a:schemeClr val="tx1"/>
                      </a:solidFill>
                    </a:lnL>
                    <a:lnR w="12700" algn="ctr">
                      <a:solidFill>
                        <a:schemeClr val="tx1"/>
                      </a:solidFill>
                    </a:lnR>
                    <a:lnB w="12700" algn="ctr">
                      <a:solidFill>
                        <a:schemeClr val="tx1"/>
                      </a:solidFill>
                    </a:lnB>
                  </a:tcPr>
                </a:tc>
                <a:tc hMerge="1">
                  <a:txBody>
                    <a:bodyPr/>
                    <a:lstStyle/>
                    <a:p>
                      <a:endParaRPr/>
                    </a:p>
                  </a:txBody>
                  <a:tcPr/>
                </a:tc>
                <a:tc gridSpan="2">
                  <a:txBody>
                    <a:bodyPr/>
                    <a:lstStyle/>
                    <a:p>
                      <a:pPr marL="0" algn="ctr" defTabSz="342900">
                        <a:defRPr/>
                      </a:pPr>
                      <a:r>
                        <a:rPr lang="fr-FR" sz="1000">
                          <a:solidFill>
                            <a:schemeClr val="tx1"/>
                          </a:solidFill>
                          <a:latin typeface="+mn-lt"/>
                          <a:ea typeface="+mn-ea"/>
                          <a:cs typeface="+mn-cs"/>
                        </a:rPr>
                        <a:t>4GI3</a:t>
                      </a:r>
                      <a:endParaRPr sz="1000">
                        <a:solidFill>
                          <a:schemeClr val="tx1"/>
                        </a:solidFill>
                        <a:latin typeface="+mn-lt"/>
                        <a:ea typeface="+mn-ea"/>
                        <a:cs typeface="+mn-cs"/>
                      </a:endParaRPr>
                    </a:p>
                  </a:txBody>
                  <a:tcPr marL="63699" marR="63699" marT="31849" marB="31849">
                    <a:lnL w="12700" algn="ctr">
                      <a:solidFill>
                        <a:schemeClr val="tx1"/>
                      </a:solidFill>
                    </a:lnL>
                    <a:lnB w="12700" algn="ctr">
                      <a:solidFill>
                        <a:schemeClr val="tx1"/>
                      </a:solidFill>
                    </a:lnB>
                  </a:tcPr>
                </a:tc>
                <a:tc hMerge="1">
                  <a:txBody>
                    <a:bodyPr/>
                    <a:lstStyle/>
                    <a:p>
                      <a:endParaRPr/>
                    </a:p>
                  </a:txBody>
                  <a:tcPr/>
                </a:tc>
                <a:extLst>
                  <a:ext uri="{0D108BD9-81ED-4DB2-BD59-A6C34878D82A}">
                    <a16:rowId xmlns:a16="http://schemas.microsoft.com/office/drawing/2014/main" val="10000"/>
                  </a:ext>
                </a:extLst>
              </a:tr>
              <a:tr h="203005">
                <a:tc>
                  <a:txBody>
                    <a:bodyPr/>
                    <a:lstStyle/>
                    <a:p>
                      <a:pPr marL="0" algn="l" defTabSz="342900">
                        <a:tabLst>
                          <a:tab pos="2058988" algn="r"/>
                        </a:tabLst>
                        <a:defRPr/>
                      </a:pPr>
                      <a:r>
                        <a:rPr lang="en-US" sz="1000">
                          <a:solidFill>
                            <a:schemeClr val="tx1"/>
                          </a:solidFill>
                        </a:rPr>
                        <a:t>1 Définitions</a:t>
                      </a:r>
                      <a:r>
                        <a:rPr lang="fr-FR" sz="1000"/>
                        <a:t>	</a:t>
                      </a:r>
                      <a:r>
                        <a:rPr lang="en-US" sz="1000">
                          <a:solidFill>
                            <a:srgbClr val="00B050"/>
                          </a:solidFill>
                        </a:rPr>
                        <a:t>Taha</a:t>
                      </a:r>
                      <a:endParaRPr sz="1000">
                        <a:solidFill>
                          <a:schemeClr val="tx1"/>
                        </a:solidFill>
                        <a:latin typeface="+mn-lt"/>
                        <a:ea typeface="+mn-ea"/>
                        <a:cs typeface="+mn-cs"/>
                      </a:endParaRPr>
                    </a:p>
                  </a:txBody>
                  <a:tcPr>
                    <a:lnT w="12700" algn="ctr">
                      <a:solidFill>
                        <a:schemeClr val="tx1"/>
                      </a:solidFill>
                    </a:lnT>
                  </a:tcPr>
                </a:tc>
                <a:tc>
                  <a:txBody>
                    <a:bodyPr/>
                    <a:lstStyle/>
                    <a:p>
                      <a:pPr marL="0" algn="l" defTabSz="342900">
                        <a:defRPr/>
                      </a:pPr>
                      <a:endParaRPr sz="1000">
                        <a:solidFill>
                          <a:schemeClr val="tx1"/>
                        </a:solidFill>
                        <a:latin typeface="+mn-lt"/>
                        <a:ea typeface="+mn-ea"/>
                        <a:cs typeface="+mn-cs"/>
                      </a:endParaRPr>
                    </a:p>
                  </a:txBody>
                  <a:tcPr>
                    <a:lnR w="12700" algn="ctr">
                      <a:solidFill>
                        <a:schemeClr val="tx1"/>
                      </a:solidFill>
                    </a:lnR>
                    <a:lnT w="12700" algn="ctr">
                      <a:solidFill>
                        <a:schemeClr val="tx1"/>
                      </a:solidFill>
                    </a:lnT>
                  </a:tcPr>
                </a:tc>
                <a:tc>
                  <a:txBody>
                    <a:bodyPr/>
                    <a:lstStyle/>
                    <a:p>
                      <a:pPr marL="0" algn="l" defTabSz="342900">
                        <a:tabLst>
                          <a:tab pos="2058988" algn="r"/>
                        </a:tabLst>
                        <a:defRPr/>
                      </a:pPr>
                      <a:r>
                        <a:rPr lang="en-US" sz="1000">
                          <a:solidFill>
                            <a:schemeClr val="tx1"/>
                          </a:solidFill>
                        </a:rPr>
                        <a:t>1 Définitions</a:t>
                      </a:r>
                      <a:r>
                        <a:rPr lang="fr-FR" sz="1000"/>
                        <a:t>	</a:t>
                      </a:r>
                      <a:r>
                        <a:rPr lang="en-US" sz="1000">
                          <a:solidFill>
                            <a:srgbClr val="00B050"/>
                          </a:solidFill>
                        </a:rPr>
                        <a:t>Taha</a:t>
                      </a:r>
                      <a:endParaRPr sz="1000">
                        <a:solidFill>
                          <a:schemeClr val="tx1"/>
                        </a:solidFill>
                        <a:latin typeface="+mn-lt"/>
                        <a:ea typeface="+mn-ea"/>
                        <a:cs typeface="+mn-cs"/>
                      </a:endParaRPr>
                    </a:p>
                  </a:txBody>
                  <a:tcPr>
                    <a:lnL w="12700" algn="ctr">
                      <a:solidFill>
                        <a:schemeClr val="tx1"/>
                      </a:solidFill>
                    </a:lnL>
                    <a:lnT w="12700" algn="ctr">
                      <a:solidFill>
                        <a:schemeClr val="tx1"/>
                      </a:solidFill>
                    </a:lnT>
                  </a:tcPr>
                </a:tc>
                <a:tc>
                  <a:txBody>
                    <a:bodyPr/>
                    <a:lstStyle/>
                    <a:p>
                      <a:pPr marL="0" algn="l" defTabSz="342900">
                        <a:defRPr/>
                      </a:pPr>
                      <a:endParaRPr sz="1000">
                        <a:solidFill>
                          <a:schemeClr val="tx1"/>
                        </a:solidFill>
                        <a:latin typeface="+mn-lt"/>
                        <a:ea typeface="+mn-ea"/>
                        <a:cs typeface="+mn-cs"/>
                      </a:endParaRPr>
                    </a:p>
                  </a:txBody>
                  <a:tcPr>
                    <a:lnR w="12700" algn="ctr">
                      <a:solidFill>
                        <a:schemeClr val="tx1"/>
                      </a:solidFill>
                    </a:lnR>
                    <a:lnT w="12700" algn="ctr">
                      <a:solidFill>
                        <a:schemeClr val="tx1"/>
                      </a:solidFill>
                    </a:lnT>
                  </a:tcPr>
                </a:tc>
                <a:tc>
                  <a:txBody>
                    <a:bodyPr/>
                    <a:lstStyle/>
                    <a:p>
                      <a:pPr marL="0" algn="l" defTabSz="342900">
                        <a:tabLst>
                          <a:tab pos="2243138" algn="r"/>
                        </a:tabLst>
                        <a:defRPr/>
                      </a:pPr>
                      <a:r>
                        <a:rPr lang="en-US" sz="1000">
                          <a:solidFill>
                            <a:schemeClr val="tx1"/>
                          </a:solidFill>
                        </a:rPr>
                        <a:t>1 Définitions</a:t>
                      </a:r>
                      <a:r>
                        <a:rPr lang="fr-FR" sz="1000"/>
                        <a:t>	</a:t>
                      </a:r>
                      <a:r>
                        <a:rPr lang="en-US" sz="1000">
                          <a:solidFill>
                            <a:srgbClr val="0070C0"/>
                          </a:solidFill>
                        </a:rPr>
                        <a:t>Thierry</a:t>
                      </a:r>
                      <a:endParaRPr sz="1000">
                        <a:solidFill>
                          <a:srgbClr val="0070C0"/>
                        </a:solidFill>
                        <a:latin typeface="+mn-lt"/>
                        <a:ea typeface="+mn-ea"/>
                        <a:cs typeface="+mn-cs"/>
                      </a:endParaRPr>
                    </a:p>
                  </a:txBody>
                  <a:tcPr>
                    <a:lnL w="12700" algn="ctr">
                      <a:solidFill>
                        <a:schemeClr val="tx1"/>
                      </a:solidFill>
                    </a:lnL>
                    <a:lnT w="12700" algn="ctr">
                      <a:solidFill>
                        <a:schemeClr val="tx1"/>
                      </a:solidFill>
                    </a:lnT>
                  </a:tcPr>
                </a:tc>
                <a:tc>
                  <a:txBody>
                    <a:bodyPr/>
                    <a:lstStyle/>
                    <a:p>
                      <a:pPr marL="0" algn="l" defTabSz="342900">
                        <a:defRPr/>
                      </a:pPr>
                      <a:endParaRPr sz="1000">
                        <a:solidFill>
                          <a:schemeClr val="dk1"/>
                        </a:solidFill>
                        <a:latin typeface="+mn-lt"/>
                        <a:ea typeface="+mn-ea"/>
                        <a:cs typeface="+mn-cs"/>
                      </a:endParaRPr>
                    </a:p>
                  </a:txBody>
                  <a:tcPr>
                    <a:lnT w="12700" algn="ctr">
                      <a:solidFill>
                        <a:schemeClr val="tx1"/>
                      </a:solidFill>
                    </a:lnT>
                  </a:tcPr>
                </a:tc>
                <a:extLst>
                  <a:ext uri="{0D108BD9-81ED-4DB2-BD59-A6C34878D82A}">
                    <a16:rowId xmlns:a16="http://schemas.microsoft.com/office/drawing/2014/main" val="10001"/>
                  </a:ext>
                </a:extLst>
              </a:tr>
              <a:tr h="203005">
                <a:tc>
                  <a:txBody>
                    <a:bodyPr/>
                    <a:lstStyle/>
                    <a:p>
                      <a:pPr marL="0" algn="l" defTabSz="342900">
                        <a:tabLst>
                          <a:tab pos="2058988" algn="r"/>
                        </a:tabLst>
                        <a:defRPr/>
                      </a:pPr>
                      <a:r>
                        <a:rPr lang="en-US" sz="1000">
                          <a:solidFill>
                            <a:schemeClr val="tx1"/>
                          </a:solidFill>
                        </a:rPr>
                        <a:t>2 Déchets – Lois</a:t>
                      </a:r>
                      <a:r>
                        <a:rPr lang="fr-FR" sz="1000"/>
                        <a:t>	</a:t>
                      </a:r>
                      <a:r>
                        <a:rPr lang="en-US" sz="1000">
                          <a:solidFill>
                            <a:srgbClr val="FF0000"/>
                          </a:solidFill>
                        </a:rPr>
                        <a:t>Vincent</a:t>
                      </a:r>
                      <a:endParaRPr lang="en-US" sz="1000">
                        <a:solidFill>
                          <a:schemeClr val="tx1"/>
                        </a:solidFill>
                        <a:latin typeface="+mn-lt"/>
                        <a:ea typeface="+mn-ea"/>
                        <a:cs typeface="+mn-cs"/>
                      </a:endParaRPr>
                    </a:p>
                  </a:txBody>
                  <a:tcPr/>
                </a:tc>
                <a:tc>
                  <a:txBody>
                    <a:bodyPr/>
                    <a:lstStyle/>
                    <a:p>
                      <a:pPr marL="0" algn="l" defTabSz="342900">
                        <a:defRPr/>
                      </a:pPr>
                      <a:endParaRPr sz="1000">
                        <a:solidFill>
                          <a:schemeClr val="tx1"/>
                        </a:solidFill>
                        <a:latin typeface="+mn-lt"/>
                        <a:ea typeface="+mn-ea"/>
                        <a:cs typeface="+mn-cs"/>
                      </a:endParaRPr>
                    </a:p>
                  </a:txBody>
                  <a:tcPr>
                    <a:lnR w="12700" algn="ctr">
                      <a:solidFill>
                        <a:schemeClr val="tx1"/>
                      </a:solidFill>
                    </a:lnR>
                  </a:tcPr>
                </a:tc>
                <a:tc>
                  <a:txBody>
                    <a:bodyPr/>
                    <a:lstStyle/>
                    <a:p>
                      <a:pPr marL="0" algn="l" defTabSz="342900">
                        <a:tabLst>
                          <a:tab pos="2058988" algn="r"/>
                        </a:tabLst>
                        <a:defRPr/>
                      </a:pPr>
                      <a:r>
                        <a:rPr lang="en-US" sz="1000">
                          <a:solidFill>
                            <a:schemeClr val="tx1"/>
                          </a:solidFill>
                        </a:rPr>
                        <a:t>2 Déchets – Lois</a:t>
                      </a:r>
                      <a:r>
                        <a:rPr lang="fr-FR" sz="1000"/>
                        <a:t>	</a:t>
                      </a:r>
                      <a:r>
                        <a:rPr lang="en-US" sz="1000">
                          <a:solidFill>
                            <a:srgbClr val="FF0000"/>
                          </a:solidFill>
                        </a:rPr>
                        <a:t>Vincent</a:t>
                      </a:r>
                      <a:endParaRPr lang="en-US" sz="1000">
                        <a:solidFill>
                          <a:schemeClr val="tx1"/>
                        </a:solidFill>
                        <a:latin typeface="+mn-lt"/>
                        <a:ea typeface="+mn-ea"/>
                        <a:cs typeface="+mn-cs"/>
                      </a:endParaRPr>
                    </a:p>
                  </a:txBody>
                  <a:tcPr>
                    <a:lnL w="12700" algn="ctr">
                      <a:solidFill>
                        <a:schemeClr val="tx1"/>
                      </a:solidFill>
                    </a:lnL>
                  </a:tcPr>
                </a:tc>
                <a:tc>
                  <a:txBody>
                    <a:bodyPr/>
                    <a:lstStyle/>
                    <a:p>
                      <a:pPr marL="0" algn="l" defTabSz="342900">
                        <a:defRPr/>
                      </a:pPr>
                      <a:endParaRPr sz="1000">
                        <a:solidFill>
                          <a:schemeClr val="tx1"/>
                        </a:solidFill>
                        <a:latin typeface="+mn-lt"/>
                        <a:ea typeface="+mn-ea"/>
                        <a:cs typeface="+mn-cs"/>
                      </a:endParaRPr>
                    </a:p>
                  </a:txBody>
                  <a:tcPr>
                    <a:lnR w="12700" algn="ctr">
                      <a:solidFill>
                        <a:schemeClr val="tx1"/>
                      </a:solidFill>
                    </a:lnR>
                  </a:tcPr>
                </a:tc>
                <a:tc>
                  <a:txBody>
                    <a:bodyPr/>
                    <a:lstStyle/>
                    <a:p>
                      <a:pPr marL="0" algn="l" defTabSz="342900">
                        <a:tabLst>
                          <a:tab pos="2243138" algn="r"/>
                        </a:tabLst>
                        <a:defRPr/>
                      </a:pPr>
                      <a:r>
                        <a:rPr lang="en-US" sz="1000">
                          <a:solidFill>
                            <a:schemeClr val="tx1"/>
                          </a:solidFill>
                        </a:rPr>
                        <a:t>2 Déchets – Lois</a:t>
                      </a:r>
                      <a:r>
                        <a:rPr lang="fr-FR" sz="1000"/>
                        <a:t>	</a:t>
                      </a:r>
                      <a:r>
                        <a:rPr lang="en-US" sz="1000">
                          <a:solidFill>
                            <a:srgbClr val="FF0000"/>
                          </a:solidFill>
                        </a:rPr>
                        <a:t>Vincent</a:t>
                      </a:r>
                      <a:endParaRPr lang="en-US" sz="1000">
                        <a:solidFill>
                          <a:schemeClr val="tx1"/>
                        </a:solidFill>
                        <a:latin typeface="+mn-lt"/>
                        <a:ea typeface="+mn-ea"/>
                        <a:cs typeface="+mn-cs"/>
                      </a:endParaRPr>
                    </a:p>
                  </a:txBody>
                  <a:tcPr>
                    <a:lnL w="12700" algn="ctr">
                      <a:solidFill>
                        <a:schemeClr val="tx1"/>
                      </a:solidFill>
                    </a:lnL>
                  </a:tcPr>
                </a:tc>
                <a:tc>
                  <a:txBody>
                    <a:bodyPr/>
                    <a:lstStyle/>
                    <a:p>
                      <a:pPr marL="0" algn="l" defTabSz="342900">
                        <a:defRPr/>
                      </a:pPr>
                      <a:endParaRPr sz="1000">
                        <a:solidFill>
                          <a:schemeClr val="dk1"/>
                        </a:solidFill>
                        <a:latin typeface="+mn-lt"/>
                        <a:ea typeface="+mn-ea"/>
                        <a:cs typeface="+mn-cs"/>
                      </a:endParaRPr>
                    </a:p>
                  </a:txBody>
                  <a:tcPr/>
                </a:tc>
                <a:extLst>
                  <a:ext uri="{0D108BD9-81ED-4DB2-BD59-A6C34878D82A}">
                    <a16:rowId xmlns:a16="http://schemas.microsoft.com/office/drawing/2014/main" val="10002"/>
                  </a:ext>
                </a:extLst>
              </a:tr>
              <a:tr h="203005">
                <a:tc>
                  <a:txBody>
                    <a:bodyPr/>
                    <a:lstStyle/>
                    <a:p>
                      <a:pPr marL="0" algn="l" defTabSz="342900">
                        <a:tabLst>
                          <a:tab pos="2058988" algn="r"/>
                        </a:tabLst>
                        <a:defRPr/>
                      </a:pPr>
                      <a:r>
                        <a:rPr sz="1000">
                          <a:solidFill>
                            <a:schemeClr val="tx1"/>
                          </a:solidFill>
                        </a:rPr>
                        <a:t>3</a:t>
                      </a:r>
                      <a:r>
                        <a:rPr lang="fr-FR" sz="1000">
                          <a:solidFill>
                            <a:schemeClr val="tx1"/>
                          </a:solidFill>
                        </a:rPr>
                        <a:t> Déchets – MTD</a:t>
                      </a:r>
                      <a:r>
                        <a:rPr lang="fr-FR" sz="1000"/>
                        <a:t>	</a:t>
                      </a:r>
                      <a:r>
                        <a:rPr lang="fr-FR" sz="1000">
                          <a:solidFill>
                            <a:srgbClr val="FF0000"/>
                          </a:solidFill>
                        </a:rPr>
                        <a:t>Vincent</a:t>
                      </a:r>
                      <a:endParaRPr sz="1000">
                        <a:solidFill>
                          <a:schemeClr val="tx1"/>
                        </a:solidFill>
                        <a:latin typeface="+mn-lt"/>
                        <a:ea typeface="+mn-ea"/>
                        <a:cs typeface="+mn-cs"/>
                      </a:endParaRPr>
                    </a:p>
                  </a:txBody>
                  <a:tcPr/>
                </a:tc>
                <a:tc>
                  <a:txBody>
                    <a:bodyPr/>
                    <a:lstStyle/>
                    <a:p>
                      <a:pPr marL="0" algn="l" defTabSz="342900">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algn="l" defTabSz="342900">
                        <a:tabLst>
                          <a:tab pos="2058988" algn="r"/>
                        </a:tabLst>
                        <a:defRPr/>
                      </a:pPr>
                      <a:r>
                        <a:rPr sz="1000">
                          <a:solidFill>
                            <a:schemeClr val="tx1"/>
                          </a:solidFill>
                        </a:rPr>
                        <a:t>3</a:t>
                      </a:r>
                      <a:r>
                        <a:rPr lang="fr-FR" sz="1000">
                          <a:solidFill>
                            <a:schemeClr val="tx1"/>
                          </a:solidFill>
                        </a:rPr>
                        <a:t> Déchets – MTD</a:t>
                      </a:r>
                      <a:r>
                        <a:rPr lang="fr-FR" sz="1000"/>
                        <a:t>	</a:t>
                      </a:r>
                      <a:r>
                        <a:rPr lang="fr-FR" sz="1000">
                          <a:solidFill>
                            <a:srgbClr val="FF0000"/>
                          </a:solidFill>
                        </a:rPr>
                        <a:t>Vincent</a:t>
                      </a:r>
                      <a:endParaRPr sz="1000">
                        <a:solidFill>
                          <a:schemeClr val="tx1"/>
                        </a:solidFill>
                        <a:latin typeface="+mn-lt"/>
                        <a:ea typeface="+mn-ea"/>
                        <a:cs typeface="+mn-cs"/>
                      </a:endParaRPr>
                    </a:p>
                  </a:txBody>
                  <a:tcPr>
                    <a:lnL w="12700" algn="ctr">
                      <a:solidFill>
                        <a:schemeClr val="tx1"/>
                      </a:solidFill>
                    </a:lnL>
                  </a:tcPr>
                </a:tc>
                <a:tc>
                  <a:txBody>
                    <a:bodyPr/>
                    <a:lstStyle/>
                    <a:p>
                      <a:pPr marL="0" marR="0" lvl="0" indent="0" algn="l" defTabSz="342900">
                        <a:lnSpc>
                          <a:spcPct val="100000"/>
                        </a:lnSpc>
                        <a:spcBef>
                          <a:spcPts val="0"/>
                        </a:spcBef>
                        <a:spcAft>
                          <a:spcPts val="0"/>
                        </a:spcAft>
                        <a:buClrTx/>
                        <a:buSzTx/>
                        <a:buFontTx/>
                        <a:buNone/>
                        <a:defRPr/>
                      </a:pPr>
                      <a:endParaRPr sz="1000">
                        <a:solidFill>
                          <a:schemeClr val="tx1"/>
                        </a:solidFill>
                        <a:latin typeface="+mn-lt"/>
                        <a:ea typeface="+mn-ea"/>
                        <a:cs typeface="+mn-cs"/>
                      </a:endParaRPr>
                    </a:p>
                  </a:txBody>
                  <a:tcPr>
                    <a:lnR w="12700" algn="ctr">
                      <a:solidFill>
                        <a:schemeClr val="tx1"/>
                      </a:solidFill>
                    </a:lnR>
                  </a:tcPr>
                </a:tc>
                <a:tc>
                  <a:txBody>
                    <a:bodyPr/>
                    <a:lstStyle/>
                    <a:p>
                      <a:pPr marL="0" algn="l" defTabSz="342900">
                        <a:tabLst>
                          <a:tab pos="2243138" algn="r"/>
                        </a:tabLst>
                        <a:defRPr/>
                      </a:pPr>
                      <a:r>
                        <a:rPr sz="1000">
                          <a:solidFill>
                            <a:schemeClr val="tx1"/>
                          </a:solidFill>
                        </a:rPr>
                        <a:t>3</a:t>
                      </a:r>
                      <a:r>
                        <a:rPr lang="fr-FR" sz="1000">
                          <a:solidFill>
                            <a:schemeClr val="tx1"/>
                          </a:solidFill>
                        </a:rPr>
                        <a:t> Déchets – MTD</a:t>
                      </a:r>
                      <a:r>
                        <a:rPr lang="fr-FR" sz="1000"/>
                        <a:t>	</a:t>
                      </a:r>
                      <a:r>
                        <a:rPr lang="fr-FR" sz="1000">
                          <a:solidFill>
                            <a:srgbClr val="FF0000"/>
                          </a:solidFill>
                        </a:rPr>
                        <a:t>Vincent</a:t>
                      </a:r>
                      <a:endParaRPr sz="1000">
                        <a:solidFill>
                          <a:schemeClr val="tx1"/>
                        </a:solidFill>
                        <a:latin typeface="+mn-lt"/>
                        <a:ea typeface="+mn-ea"/>
                        <a:cs typeface="+mn-cs"/>
                      </a:endParaRPr>
                    </a:p>
                  </a:txBody>
                  <a:tcPr>
                    <a:lnL w="12700" algn="ctr">
                      <a:solidFill>
                        <a:schemeClr val="tx1"/>
                      </a:solidFill>
                    </a:lnL>
                  </a:tcPr>
                </a:tc>
                <a:tc>
                  <a:txBody>
                    <a:bodyPr/>
                    <a:lstStyle/>
                    <a:p>
                      <a:pPr marL="0" algn="l" defTabSz="342900">
                        <a:defRPr/>
                      </a:pPr>
                      <a:endParaRPr sz="1000">
                        <a:solidFill>
                          <a:schemeClr val="dk1"/>
                        </a:solidFill>
                        <a:latin typeface="+mn-lt"/>
                        <a:ea typeface="+mn-ea"/>
                        <a:cs typeface="+mn-cs"/>
                      </a:endParaRPr>
                    </a:p>
                  </a:txBody>
                  <a:tcPr/>
                </a:tc>
                <a:extLst>
                  <a:ext uri="{0D108BD9-81ED-4DB2-BD59-A6C34878D82A}">
                    <a16:rowId xmlns:a16="http://schemas.microsoft.com/office/drawing/2014/main" val="10003"/>
                  </a:ext>
                </a:extLst>
              </a:tr>
              <a:tr h="203005">
                <a:tc>
                  <a:txBody>
                    <a:bodyPr/>
                    <a:lstStyle/>
                    <a:p>
                      <a:pPr marL="0" marR="0" lvl="0" indent="0" algn="l" defTabSz="342900">
                        <a:lnSpc>
                          <a:spcPct val="100000"/>
                        </a:lnSpc>
                        <a:spcBef>
                          <a:spcPts val="0"/>
                        </a:spcBef>
                        <a:spcAft>
                          <a:spcPts val="0"/>
                        </a:spcAft>
                        <a:buClrTx/>
                        <a:buSzTx/>
                        <a:buFontTx/>
                        <a:buNone/>
                        <a:tabLst>
                          <a:tab pos="2058988" algn="r"/>
                        </a:tabLst>
                        <a:defRPr/>
                      </a:pPr>
                      <a:r>
                        <a:rPr lang="en-US" sz="1000">
                          <a:solidFill>
                            <a:schemeClr val="tx1"/>
                          </a:solidFill>
                        </a:rPr>
                        <a:t>4 Jeu In the Loop</a:t>
                      </a:r>
                      <a:r>
                        <a:rPr lang="en-US" sz="1000"/>
                        <a:t>	</a:t>
                      </a:r>
                      <a:r>
                        <a:rPr lang="en-US" sz="1000">
                          <a:solidFill>
                            <a:srgbClr val="00B050"/>
                          </a:solidFill>
                        </a:rPr>
                        <a:t>Taha</a:t>
                      </a:r>
                      <a:endParaRPr lang="en-US" sz="1000">
                        <a:solidFill>
                          <a:schemeClr val="tx1"/>
                        </a:solidFill>
                        <a:latin typeface="+mn-lt"/>
                        <a:ea typeface="+mn-ea"/>
                        <a:cs typeface="+mn-cs"/>
                      </a:endParaRPr>
                    </a:p>
                  </a:txBody>
                  <a:tcPr/>
                </a:tc>
                <a:tc>
                  <a:txBody>
                    <a:bodyPr/>
                    <a:lstStyle/>
                    <a:p>
                      <a:pPr marL="0" algn="l" defTabSz="342900">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058988" algn="r"/>
                        </a:tabLst>
                        <a:defRPr/>
                      </a:pPr>
                      <a:r>
                        <a:rPr lang="en-US" sz="1000">
                          <a:solidFill>
                            <a:schemeClr val="tx1"/>
                          </a:solidFill>
                        </a:rPr>
                        <a:t>4 Jeu In the Loop</a:t>
                      </a:r>
                      <a:r>
                        <a:rPr lang="en-US" sz="1000"/>
                        <a:t>	</a:t>
                      </a:r>
                      <a:r>
                        <a:rPr lang="en-US" sz="1000">
                          <a:solidFill>
                            <a:srgbClr val="00B050"/>
                          </a:solidFill>
                        </a:rPr>
                        <a:t>Taha</a:t>
                      </a:r>
                      <a:endParaRPr lang="en-US" sz="1000">
                        <a:solidFill>
                          <a:schemeClr val="tx1"/>
                        </a:solidFill>
                        <a:latin typeface="+mn-lt"/>
                        <a:ea typeface="+mn-ea"/>
                        <a:cs typeface="+mn-cs"/>
                      </a:endParaRPr>
                    </a:p>
                  </a:txBody>
                  <a:tcPr>
                    <a:lnL w="12700" algn="ctr">
                      <a:solidFill>
                        <a:schemeClr val="tx1"/>
                      </a:solidFill>
                    </a:lnL>
                  </a:tcPr>
                </a:tc>
                <a:tc>
                  <a:txBody>
                    <a:bodyPr/>
                    <a:lstStyle/>
                    <a:p>
                      <a:pPr marL="0" marR="0" lvl="0" indent="0" algn="l" defTabSz="342900">
                        <a:lnSpc>
                          <a:spcPct val="100000"/>
                        </a:lnSpc>
                        <a:spcBef>
                          <a:spcPts val="0"/>
                        </a:spcBef>
                        <a:spcAft>
                          <a:spcPts val="0"/>
                        </a:spcAft>
                        <a:buClrTx/>
                        <a:buSzTx/>
                        <a:buFontTx/>
                        <a:buNone/>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243138" algn="r"/>
                        </a:tabLst>
                        <a:defRPr/>
                      </a:pPr>
                      <a:r>
                        <a:rPr lang="en-US" sz="1000">
                          <a:solidFill>
                            <a:schemeClr val="tx1"/>
                          </a:solidFill>
                        </a:rPr>
                        <a:t>4 Jeu In the Loop</a:t>
                      </a:r>
                      <a:r>
                        <a:rPr lang="en-US" sz="1000"/>
                        <a:t>	</a:t>
                      </a:r>
                      <a:r>
                        <a:rPr lang="en-US" sz="1000">
                          <a:solidFill>
                            <a:srgbClr val="0070C0"/>
                          </a:solidFill>
                        </a:rPr>
                        <a:t>Thierry</a:t>
                      </a:r>
                      <a:endParaRPr lang="en-US"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04"/>
                  </a:ext>
                </a:extLst>
              </a:tr>
              <a:tr h="203005">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5 Débrief jeu + Ecoparcs cours</a:t>
                      </a:r>
                      <a:r>
                        <a:rPr lang="fr-FR" sz="1000"/>
                        <a:t>	</a:t>
                      </a:r>
                      <a:r>
                        <a:rPr lang="fr-FR" sz="1000">
                          <a:solidFill>
                            <a:srgbClr val="00B050"/>
                          </a:solidFill>
                        </a:rPr>
                        <a:t>Taha</a:t>
                      </a:r>
                      <a:endParaRPr lang="fr-FR" sz="1000">
                        <a:solidFill>
                          <a:schemeClr val="tx1"/>
                        </a:solidFill>
                        <a:latin typeface="+mn-lt"/>
                        <a:ea typeface="+mn-ea"/>
                        <a:cs typeface="+mn-cs"/>
                      </a:endParaRPr>
                    </a:p>
                  </a:txBody>
                  <a:tcPr/>
                </a:tc>
                <a:tc>
                  <a:txBody>
                    <a:bodyPr/>
                    <a:lstStyle/>
                    <a:p>
                      <a:pPr marL="0" algn="l" defTabSz="342900">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5 Débrief jeu + Ecoparcs cours</a:t>
                      </a:r>
                      <a:r>
                        <a:rPr lang="fr-FR" sz="1000"/>
                        <a:t>	</a:t>
                      </a:r>
                      <a:r>
                        <a:rPr lang="fr-FR" sz="1000">
                          <a:solidFill>
                            <a:srgbClr val="00B050"/>
                          </a:solidFill>
                        </a:rPr>
                        <a:t>Taha</a:t>
                      </a:r>
                      <a:endParaRPr lang="fr-FR" sz="1000">
                        <a:solidFill>
                          <a:schemeClr val="tx1"/>
                        </a:solidFill>
                        <a:latin typeface="+mn-lt"/>
                        <a:ea typeface="+mn-ea"/>
                        <a:cs typeface="+mn-cs"/>
                      </a:endParaRPr>
                    </a:p>
                  </a:txBody>
                  <a:tcPr>
                    <a:lnL w="12700" algn="ctr">
                      <a:solidFill>
                        <a:schemeClr val="tx1"/>
                      </a:solidFill>
                    </a:lnL>
                  </a:tcPr>
                </a:tc>
                <a:tc>
                  <a:txBody>
                    <a:bodyPr/>
                    <a:lstStyle/>
                    <a:p>
                      <a:pPr marL="0" marR="0" lvl="0" indent="0" algn="l" defTabSz="342900">
                        <a:lnSpc>
                          <a:spcPct val="100000"/>
                        </a:lnSpc>
                        <a:spcBef>
                          <a:spcPts val="0"/>
                        </a:spcBef>
                        <a:spcAft>
                          <a:spcPts val="0"/>
                        </a:spcAft>
                        <a:buClrTx/>
                        <a:buSzTx/>
                        <a:buFontTx/>
                        <a:buNone/>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243138" algn="r"/>
                        </a:tabLst>
                        <a:defRPr/>
                      </a:pPr>
                      <a:r>
                        <a:rPr lang="fr-FR" sz="1000">
                          <a:solidFill>
                            <a:schemeClr val="tx1"/>
                          </a:solidFill>
                        </a:rPr>
                        <a:t>5 Débrief jeu + Ecoparcs cours</a:t>
                      </a:r>
                      <a:r>
                        <a:rPr lang="fr-FR" sz="1000"/>
                        <a:t>	</a:t>
                      </a:r>
                      <a:r>
                        <a:rPr lang="en-US" sz="1000">
                          <a:solidFill>
                            <a:srgbClr val="0070C0"/>
                          </a:solidFill>
                        </a:rPr>
                        <a:t>Thierry</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05"/>
                  </a:ext>
                </a:extLst>
              </a:tr>
              <a:tr h="203005">
                <a:tc>
                  <a:txBody>
                    <a:bodyPr/>
                    <a:lstStyle/>
                    <a:p>
                      <a:pPr>
                        <a:tabLst>
                          <a:tab pos="2058988" algn="r"/>
                        </a:tabLst>
                        <a:defRPr/>
                      </a:pPr>
                      <a:r>
                        <a:rPr lang="en-US" sz="1000">
                          <a:solidFill>
                            <a:schemeClr val="tx1"/>
                          </a:solidFill>
                        </a:rPr>
                        <a:t>6 Ecoparcs A2</a:t>
                      </a:r>
                      <a:r>
                        <a:rPr lang="en-US" sz="1000"/>
                        <a:t>	</a:t>
                      </a:r>
                      <a:r>
                        <a:rPr lang="en-US" sz="1000">
                          <a:solidFill>
                            <a:srgbClr val="00B050"/>
                          </a:solidFill>
                        </a:rPr>
                        <a:t>Taha</a:t>
                      </a:r>
                      <a:endParaRPr lang="en-US"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058988" algn="r"/>
                        </a:tabLst>
                        <a:defRPr/>
                      </a:pPr>
                      <a:r>
                        <a:rPr lang="en-US" sz="1000">
                          <a:solidFill>
                            <a:schemeClr val="tx1"/>
                          </a:solidFill>
                        </a:rPr>
                        <a:t>6 Ecoparcs A2</a:t>
                      </a:r>
                      <a:r>
                        <a:rPr lang="en-US" sz="1000"/>
                        <a:t>	</a:t>
                      </a:r>
                      <a:r>
                        <a:rPr lang="en-US" sz="1000">
                          <a:solidFill>
                            <a:srgbClr val="00B050"/>
                          </a:solidFill>
                        </a:rPr>
                        <a:t>Taha</a:t>
                      </a:r>
                      <a:endParaRPr lang="en-US"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243138" algn="r"/>
                        </a:tabLst>
                        <a:defRPr/>
                      </a:pPr>
                      <a:r>
                        <a:rPr lang="en-US" sz="1000">
                          <a:solidFill>
                            <a:schemeClr val="tx1"/>
                          </a:solidFill>
                        </a:rPr>
                        <a:t>6 Ecoparcs A2</a:t>
                      </a:r>
                      <a:r>
                        <a:rPr lang="en-US" sz="1000"/>
                        <a:t>	</a:t>
                      </a:r>
                      <a:r>
                        <a:rPr lang="en-US" sz="1000">
                          <a:solidFill>
                            <a:srgbClr val="0070C0"/>
                          </a:solidFill>
                        </a:rPr>
                        <a:t>Thierry</a:t>
                      </a:r>
                      <a:endParaRPr lang="en-US"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06"/>
                  </a:ext>
                </a:extLst>
              </a:tr>
              <a:tr h="203005">
                <a:tc>
                  <a:txBody>
                    <a:bodyPr/>
                    <a:lstStyle/>
                    <a:p>
                      <a:pPr>
                        <a:tabLst>
                          <a:tab pos="2058988" algn="r"/>
                        </a:tabLst>
                        <a:defRPr/>
                      </a:pPr>
                      <a:r>
                        <a:rPr lang="fr-FR" sz="1000">
                          <a:solidFill>
                            <a:schemeClr val="tx1"/>
                          </a:solidFill>
                          <a:latin typeface="+mn-lt"/>
                          <a:ea typeface="+mn-ea"/>
                          <a:cs typeface="+mn-cs"/>
                        </a:rPr>
                        <a:t>7 </a:t>
                      </a:r>
                      <a:r>
                        <a:rPr lang="fr-FR" sz="1000">
                          <a:solidFill>
                            <a:schemeClr val="tx1"/>
                          </a:solidFill>
                        </a:rPr>
                        <a:t>Log. inv. cours+A2</a:t>
                      </a:r>
                      <a:r>
                        <a:rPr lang="fr-FR" sz="1000"/>
                        <a:t>	</a:t>
                      </a:r>
                      <a:r>
                        <a:rPr lang="en-US" sz="1000">
                          <a:solidFill>
                            <a:srgbClr val="00B050"/>
                          </a:solidFill>
                        </a:rPr>
                        <a:t>Taha</a:t>
                      </a:r>
                      <a:endParaRPr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058988" algn="r"/>
                        </a:tabLst>
                        <a:defRPr/>
                      </a:pPr>
                      <a:r>
                        <a:rPr lang="fr-FR" sz="1000">
                          <a:solidFill>
                            <a:schemeClr val="tx1"/>
                          </a:solidFill>
                          <a:latin typeface="+mn-lt"/>
                          <a:ea typeface="+mn-ea"/>
                          <a:cs typeface="+mn-cs"/>
                        </a:rPr>
                        <a:t>7 </a:t>
                      </a:r>
                      <a:r>
                        <a:rPr lang="fr-FR" sz="1000">
                          <a:solidFill>
                            <a:schemeClr val="tx1"/>
                          </a:solidFill>
                        </a:rPr>
                        <a:t>Log. inv. cours+A2</a:t>
                      </a:r>
                      <a:r>
                        <a:rPr lang="fr-FR" sz="1000"/>
                        <a:t>	</a:t>
                      </a:r>
                      <a:r>
                        <a:rPr lang="en-US" sz="1000">
                          <a:solidFill>
                            <a:srgbClr val="00B050"/>
                          </a:solidFill>
                        </a:rPr>
                        <a:t>Taha</a:t>
                      </a:r>
                      <a:endParaRP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243138" algn="r"/>
                        </a:tabLst>
                        <a:defRPr/>
                      </a:pPr>
                      <a:r>
                        <a:rPr lang="fr-FR" sz="1000">
                          <a:solidFill>
                            <a:schemeClr val="tx1"/>
                          </a:solidFill>
                          <a:latin typeface="+mn-lt"/>
                          <a:ea typeface="+mn-ea"/>
                          <a:cs typeface="+mn-cs"/>
                        </a:rPr>
                        <a:t>7 </a:t>
                      </a:r>
                      <a:r>
                        <a:rPr lang="fr-FR" sz="1000">
                          <a:solidFill>
                            <a:schemeClr val="tx1"/>
                          </a:solidFill>
                        </a:rPr>
                        <a:t>Log. inv. cours+A2</a:t>
                      </a:r>
                      <a:r>
                        <a:rPr lang="fr-FR" sz="1000"/>
                        <a:t>	</a:t>
                      </a:r>
                      <a:r>
                        <a:rPr lang="en-US" sz="1000">
                          <a:solidFill>
                            <a:srgbClr val="0070C0"/>
                          </a:solidFill>
                        </a:rPr>
                        <a:t>Thierry</a:t>
                      </a:r>
                      <a:endParaRP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07"/>
                  </a:ext>
                </a:extLst>
              </a:tr>
              <a:tr h="203005">
                <a:tc>
                  <a:txBody>
                    <a:bodyPr/>
                    <a:lstStyle/>
                    <a:p>
                      <a:pPr>
                        <a:tabLst>
                          <a:tab pos="2058988" algn="r"/>
                        </a:tabLst>
                        <a:defRPr/>
                      </a:pPr>
                      <a:r>
                        <a:rPr lang="fr-FR" sz="1000">
                          <a:solidFill>
                            <a:schemeClr val="tx1"/>
                          </a:solidFill>
                          <a:latin typeface="+mn-lt"/>
                          <a:ea typeface="+mn-ea"/>
                          <a:cs typeface="+mn-cs"/>
                        </a:rPr>
                        <a:t>8 TD </a:t>
                      </a:r>
                      <a:r>
                        <a:rPr lang="fr-FR" sz="1000" i="1">
                          <a:solidFill>
                            <a:schemeClr val="tx2">
                              <a:lumMod val="50000"/>
                              <a:lumOff val="50000"/>
                            </a:schemeClr>
                          </a:solidFill>
                          <a:latin typeface="+mn-lt"/>
                          <a:ea typeface="+mn-ea"/>
                          <a:cs typeface="+mn-cs"/>
                        </a:rPr>
                        <a:t>MFA</a:t>
                      </a:r>
                      <a:r>
                        <a:rPr lang="fr-FR" sz="1000"/>
                        <a:t>	</a:t>
                      </a:r>
                      <a:r>
                        <a:rPr lang="en-US" sz="1000">
                          <a:solidFill>
                            <a:srgbClr val="00B050"/>
                          </a:solidFill>
                        </a:rPr>
                        <a:t>Taha</a:t>
                      </a:r>
                      <a:endParaRPr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058988" algn="r"/>
                        </a:tabLst>
                        <a:defRPr/>
                      </a:pPr>
                      <a:r>
                        <a:rPr lang="fr-FR" sz="1000">
                          <a:solidFill>
                            <a:schemeClr val="tx1"/>
                          </a:solidFill>
                          <a:latin typeface="+mn-lt"/>
                          <a:ea typeface="+mn-ea"/>
                          <a:cs typeface="+mn-cs"/>
                        </a:rPr>
                        <a:t>8 TD </a:t>
                      </a:r>
                      <a:r>
                        <a:rPr lang="fr-FR" sz="1000" i="1">
                          <a:solidFill>
                            <a:schemeClr val="tx2">
                              <a:lumMod val="50000"/>
                              <a:lumOff val="50000"/>
                            </a:schemeClr>
                          </a:solidFill>
                          <a:latin typeface="+mn-lt"/>
                          <a:ea typeface="+mn-ea"/>
                          <a:cs typeface="+mn-cs"/>
                        </a:rPr>
                        <a:t>MFA</a:t>
                      </a:r>
                      <a:r>
                        <a:rPr lang="fr-FR" sz="1000"/>
                        <a:t>	</a:t>
                      </a:r>
                      <a:r>
                        <a:rPr lang="en-US" sz="1000">
                          <a:solidFill>
                            <a:srgbClr val="00B050"/>
                          </a:solidFill>
                        </a:rPr>
                        <a:t>Taha</a:t>
                      </a:r>
                      <a:endParaRP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243138" algn="r"/>
                        </a:tabLst>
                        <a:defRPr/>
                      </a:pPr>
                      <a:r>
                        <a:rPr lang="fr-FR" sz="1000">
                          <a:solidFill>
                            <a:schemeClr val="tx1"/>
                          </a:solidFill>
                          <a:latin typeface="+mn-lt"/>
                          <a:ea typeface="+mn-ea"/>
                          <a:cs typeface="+mn-cs"/>
                        </a:rPr>
                        <a:t>8 TD </a:t>
                      </a:r>
                      <a:r>
                        <a:rPr lang="fr-FR" sz="1000" i="1">
                          <a:solidFill>
                            <a:schemeClr val="tx2">
                              <a:lumMod val="50000"/>
                              <a:lumOff val="50000"/>
                            </a:schemeClr>
                          </a:solidFill>
                          <a:latin typeface="+mn-lt"/>
                          <a:ea typeface="+mn-ea"/>
                          <a:cs typeface="+mn-cs"/>
                        </a:rPr>
                        <a:t>MFA</a:t>
                      </a:r>
                      <a:r>
                        <a:rPr lang="fr-FR" sz="1000"/>
                        <a:t>	</a:t>
                      </a:r>
                      <a:r>
                        <a:rPr lang="en-US" sz="1000">
                          <a:solidFill>
                            <a:srgbClr val="0070C0"/>
                          </a:solidFill>
                        </a:rPr>
                        <a:t>Thierry</a:t>
                      </a:r>
                      <a:endParaRP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08"/>
                  </a:ext>
                </a:extLst>
              </a:tr>
              <a:tr h="203005">
                <a:tc>
                  <a:txBody>
                    <a:bodyPr/>
                    <a:lstStyle/>
                    <a:p>
                      <a:pPr>
                        <a:tabLst>
                          <a:tab pos="2058988" algn="r"/>
                        </a:tabLst>
                        <a:defRPr/>
                      </a:pPr>
                      <a:r>
                        <a:rPr lang="fr-FR" sz="1000">
                          <a:solidFill>
                            <a:schemeClr val="tx1"/>
                          </a:solidFill>
                        </a:rPr>
                        <a:t>9 TP </a:t>
                      </a:r>
                      <a:r>
                        <a:rPr lang="fr-FR" sz="1000" i="1">
                          <a:solidFill>
                            <a:schemeClr val="tx2">
                              <a:lumMod val="50000"/>
                              <a:lumOff val="50000"/>
                            </a:schemeClr>
                          </a:solidFill>
                          <a:latin typeface="+mn-lt"/>
                          <a:ea typeface="+mn-ea"/>
                          <a:cs typeface="+mn-cs"/>
                        </a:rPr>
                        <a:t>MFA</a:t>
                      </a:r>
                      <a:r>
                        <a:rPr lang="fr-FR" sz="1000">
                          <a:solidFill>
                            <a:schemeClr val="tx1"/>
                          </a:solidFill>
                        </a:rPr>
                        <a:t> réconciliation données</a:t>
                      </a:r>
                      <a:r>
                        <a:rPr lang="fr-FR" sz="1000"/>
                        <a:t>	</a:t>
                      </a:r>
                      <a:r>
                        <a:rPr lang="en-US" sz="1000">
                          <a:solidFill>
                            <a:srgbClr val="00B050"/>
                          </a:solidFill>
                        </a:rPr>
                        <a:t>Taha</a:t>
                      </a:r>
                      <a:endParaRPr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a:tabLst>
                          <a:tab pos="2058988" algn="r"/>
                        </a:tabLst>
                        <a:defRPr/>
                      </a:pPr>
                      <a:r>
                        <a:rPr lang="fr-FR" sz="1000">
                          <a:solidFill>
                            <a:schemeClr val="tx1"/>
                          </a:solidFill>
                        </a:rPr>
                        <a:t>9 TP </a:t>
                      </a:r>
                      <a:r>
                        <a:rPr lang="fr-FR" sz="1000" i="1">
                          <a:solidFill>
                            <a:schemeClr val="tx2">
                              <a:lumMod val="50000"/>
                              <a:lumOff val="50000"/>
                            </a:schemeClr>
                          </a:solidFill>
                          <a:latin typeface="+mn-lt"/>
                          <a:ea typeface="+mn-ea"/>
                          <a:cs typeface="+mn-cs"/>
                        </a:rPr>
                        <a:t>MFA</a:t>
                      </a:r>
                      <a:r>
                        <a:rPr lang="fr-FR" sz="1000">
                          <a:solidFill>
                            <a:schemeClr val="tx1"/>
                          </a:solidFill>
                        </a:rPr>
                        <a:t> réconciliation données</a:t>
                      </a:r>
                      <a:r>
                        <a:rPr lang="fr-FR" sz="1000"/>
                        <a:t>	</a:t>
                      </a:r>
                      <a:r>
                        <a:rPr lang="en-US" sz="1000">
                          <a:solidFill>
                            <a:srgbClr val="00B050"/>
                          </a:solidFill>
                        </a:rPr>
                        <a:t>Taha</a:t>
                      </a:r>
                      <a:endParaRP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243137" algn="r"/>
                        </a:tabLst>
                        <a:defRPr/>
                      </a:pPr>
                      <a:r>
                        <a:rPr lang="fr-FR" sz="1000" b="0" i="0" u="none" strike="noStrike" cap="none" spc="0">
                          <a:ln>
                            <a:noFill/>
                          </a:ln>
                          <a:solidFill>
                            <a:prstClr val="black"/>
                          </a:solidFill>
                          <a:latin typeface="Calibri"/>
                          <a:cs typeface="Arial"/>
                        </a:rPr>
                        <a:t>9 TP </a:t>
                      </a:r>
                      <a:r>
                        <a:rPr lang="fr-FR" sz="1000" i="1">
                          <a:solidFill>
                            <a:schemeClr val="tx2">
                              <a:lumMod val="50000"/>
                              <a:lumOff val="50000"/>
                            </a:schemeClr>
                          </a:solidFill>
                          <a:latin typeface="Calibri"/>
                          <a:ea typeface="Arial"/>
                          <a:cs typeface="Arial"/>
                        </a:rPr>
                        <a:t>MFA</a:t>
                      </a:r>
                      <a:r>
                        <a:rPr lang="fr-FR" sz="1000" b="0" i="0" u="none" strike="noStrike" cap="none" spc="0">
                          <a:ln>
                            <a:noFill/>
                          </a:ln>
                          <a:solidFill>
                            <a:prstClr val="black"/>
                          </a:solidFill>
                          <a:latin typeface="Calibri"/>
                          <a:cs typeface="Arial"/>
                        </a:rPr>
                        <a:t> réconciliation données	</a:t>
                      </a:r>
                      <a:r>
                        <a:rPr lang="en-US" sz="1000">
                          <a:solidFill>
                            <a:srgbClr val="0070C0"/>
                          </a:solidFill>
                        </a:rPr>
                        <a:t>Thierry</a:t>
                      </a:r>
                      <a:endParaRPr lang="fr-FR" sz="1000" b="0" i="0" u="none" strike="noStrike" cap="none" spc="0">
                        <a:ln>
                          <a:noFill/>
                        </a:ln>
                        <a:solidFill>
                          <a:prstClr val="black"/>
                        </a:solidFill>
                        <a:latin typeface="Calibri"/>
                        <a:ea typeface="Arial"/>
                        <a:cs typeface="Arial"/>
                      </a:endParaRPr>
                    </a:p>
                  </a:txBody>
                  <a:tcPr>
                    <a:lnL w="12700" algn="ctr">
                      <a:solidFill>
                        <a:schemeClr val="tx1"/>
                      </a:solidFill>
                    </a:lnL>
                  </a:tcPr>
                </a:tc>
                <a:tc>
                  <a:txBody>
                    <a:bodyPr/>
                    <a:lstStyle/>
                    <a:p>
                      <a:pPr>
                        <a:defRPr/>
                      </a:pPr>
                      <a:endParaRPr sz="1000">
                        <a:solidFill>
                          <a:schemeClr val="dk1"/>
                        </a:solidFill>
                        <a:latin typeface="Calibri"/>
                        <a:ea typeface="Arial"/>
                        <a:cs typeface="Arial"/>
                      </a:endParaRPr>
                    </a:p>
                  </a:txBody>
                  <a:tcPr/>
                </a:tc>
                <a:extLst>
                  <a:ext uri="{0D108BD9-81ED-4DB2-BD59-A6C34878D82A}">
                    <a16:rowId xmlns:a16="http://schemas.microsoft.com/office/drawing/2014/main" val="10009"/>
                  </a:ext>
                </a:extLst>
              </a:tr>
              <a:tr h="203005">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10 TP </a:t>
                      </a:r>
                      <a:r>
                        <a:rPr lang="fr-FR" sz="1000" i="1">
                          <a:solidFill>
                            <a:schemeClr val="tx2">
                              <a:lumMod val="50000"/>
                              <a:lumOff val="50000"/>
                            </a:schemeClr>
                          </a:solidFill>
                          <a:latin typeface="+mn-lt"/>
                          <a:ea typeface="+mn-ea"/>
                          <a:cs typeface="+mn-cs"/>
                        </a:rPr>
                        <a:t>MFA</a:t>
                      </a:r>
                      <a:r>
                        <a:rPr lang="fr-FR" sz="1000">
                          <a:solidFill>
                            <a:schemeClr val="tx1"/>
                          </a:solidFill>
                        </a:rPr>
                        <a:t> réc. d. &amp; MFA bi-obj.</a:t>
                      </a:r>
                      <a:r>
                        <a:rPr lang="fr-FR" sz="1000"/>
                        <a:t>	</a:t>
                      </a:r>
                      <a:r>
                        <a:rPr lang="en-US" sz="1000">
                          <a:solidFill>
                            <a:srgbClr val="00B050"/>
                          </a:solidFill>
                        </a:rPr>
                        <a:t>Taha</a:t>
                      </a:r>
                      <a:endParaRPr lang="fr-FR"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10 TP </a:t>
                      </a:r>
                      <a:r>
                        <a:rPr lang="fr-FR" sz="1000" i="1">
                          <a:solidFill>
                            <a:schemeClr val="tx2">
                              <a:lumMod val="50000"/>
                              <a:lumOff val="50000"/>
                            </a:schemeClr>
                          </a:solidFill>
                          <a:latin typeface="+mn-lt"/>
                          <a:ea typeface="+mn-ea"/>
                          <a:cs typeface="+mn-cs"/>
                        </a:rPr>
                        <a:t>MFA</a:t>
                      </a:r>
                      <a:r>
                        <a:rPr lang="fr-FR" sz="1000">
                          <a:solidFill>
                            <a:schemeClr val="tx1"/>
                          </a:solidFill>
                        </a:rPr>
                        <a:t> réc. d. &amp; MFA bi-obj.</a:t>
                      </a:r>
                      <a:r>
                        <a:rPr lang="fr-FR" sz="1000"/>
                        <a:t>	</a:t>
                      </a:r>
                      <a:r>
                        <a:rPr lang="en-US" sz="1000">
                          <a:solidFill>
                            <a:srgbClr val="00B050"/>
                          </a:solidFill>
                        </a:rPr>
                        <a:t>Taha</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243138" algn="r"/>
                        </a:tabLst>
                        <a:defRPr/>
                      </a:pPr>
                      <a:r>
                        <a:rPr lang="fr-FR" sz="1000">
                          <a:solidFill>
                            <a:schemeClr val="tx1"/>
                          </a:solidFill>
                        </a:rPr>
                        <a:t>10 TP </a:t>
                      </a:r>
                      <a:r>
                        <a:rPr lang="fr-FR" sz="1000" i="1">
                          <a:solidFill>
                            <a:schemeClr val="tx2">
                              <a:lumMod val="50000"/>
                              <a:lumOff val="50000"/>
                            </a:schemeClr>
                          </a:solidFill>
                          <a:latin typeface="+mn-lt"/>
                          <a:ea typeface="+mn-ea"/>
                          <a:cs typeface="+mn-cs"/>
                        </a:rPr>
                        <a:t>MFA</a:t>
                      </a:r>
                      <a:r>
                        <a:rPr lang="fr-FR" sz="1000">
                          <a:solidFill>
                            <a:schemeClr val="tx1"/>
                          </a:solidFill>
                        </a:rPr>
                        <a:t> réc. d. &amp; MFA bi-obj.</a:t>
                      </a:r>
                      <a:r>
                        <a:rPr lang="fr-FR" sz="1000"/>
                        <a:t>	</a:t>
                      </a:r>
                      <a:r>
                        <a:rPr lang="en-US" sz="1000">
                          <a:solidFill>
                            <a:srgbClr val="0070C0"/>
                          </a:solidFill>
                        </a:rPr>
                        <a:t>Thierry</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10"/>
                  </a:ext>
                </a:extLst>
              </a:tr>
              <a:tr h="203005">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latin typeface="+mn-lt"/>
                          <a:ea typeface="+mn-ea"/>
                          <a:cs typeface="+mn-cs"/>
                        </a:rPr>
                        <a:t>11 TP </a:t>
                      </a:r>
                      <a:r>
                        <a:rPr lang="fr-FR" sz="1000" i="1">
                          <a:solidFill>
                            <a:schemeClr val="tx2">
                              <a:lumMod val="50000"/>
                              <a:lumOff val="50000"/>
                            </a:schemeClr>
                          </a:solidFill>
                          <a:latin typeface="+mn-lt"/>
                          <a:ea typeface="+mn-ea"/>
                          <a:cs typeface="+mn-cs"/>
                        </a:rPr>
                        <a:t>MFA</a:t>
                      </a:r>
                      <a:r>
                        <a:rPr lang="fr-FR" sz="1000">
                          <a:solidFill>
                            <a:schemeClr val="tx1"/>
                          </a:solidFill>
                          <a:latin typeface="+mn-lt"/>
                          <a:ea typeface="+mn-ea"/>
                          <a:cs typeface="+mn-cs"/>
                        </a:rPr>
                        <a:t> optimisation bi-obj.</a:t>
                      </a:r>
                      <a:r>
                        <a:rPr lang="fr-FR" sz="1000"/>
                        <a:t> 	</a:t>
                      </a:r>
                      <a:r>
                        <a:rPr lang="en-US" sz="1000">
                          <a:solidFill>
                            <a:srgbClr val="00B050"/>
                          </a:solidFill>
                        </a:rPr>
                        <a:t>Taha</a:t>
                      </a:r>
                      <a:endParaRPr lang="fr-FR"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latin typeface="+mn-lt"/>
                          <a:ea typeface="+mn-ea"/>
                          <a:cs typeface="+mn-cs"/>
                        </a:rPr>
                        <a:t>11 TP </a:t>
                      </a:r>
                      <a:r>
                        <a:rPr lang="fr-FR" sz="1000" i="1">
                          <a:solidFill>
                            <a:schemeClr val="tx2">
                              <a:lumMod val="50000"/>
                              <a:lumOff val="50000"/>
                            </a:schemeClr>
                          </a:solidFill>
                          <a:latin typeface="+mn-lt"/>
                          <a:ea typeface="+mn-ea"/>
                          <a:cs typeface="+mn-cs"/>
                        </a:rPr>
                        <a:t>MFA</a:t>
                      </a:r>
                      <a:r>
                        <a:rPr lang="fr-FR" sz="1000">
                          <a:solidFill>
                            <a:schemeClr val="tx1"/>
                          </a:solidFill>
                          <a:latin typeface="+mn-lt"/>
                          <a:ea typeface="+mn-ea"/>
                          <a:cs typeface="+mn-cs"/>
                        </a:rPr>
                        <a:t> optimisation bi-obj.</a:t>
                      </a:r>
                      <a:r>
                        <a:rPr lang="fr-FR" sz="1000"/>
                        <a:t> 	</a:t>
                      </a:r>
                      <a:r>
                        <a:rPr lang="en-US" sz="1000">
                          <a:solidFill>
                            <a:srgbClr val="00B050"/>
                          </a:solidFill>
                        </a:rPr>
                        <a:t>Taha</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lang="fr-F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243138" algn="r"/>
                        </a:tabLst>
                        <a:defRPr/>
                      </a:pPr>
                      <a:r>
                        <a:rPr lang="fr-FR" sz="1000">
                          <a:solidFill>
                            <a:schemeClr val="tx1"/>
                          </a:solidFill>
                          <a:latin typeface="+mn-lt"/>
                          <a:ea typeface="+mn-ea"/>
                          <a:cs typeface="+mn-cs"/>
                        </a:rPr>
                        <a:t>11 TP </a:t>
                      </a:r>
                      <a:r>
                        <a:rPr lang="fr-FR" sz="1000" i="1">
                          <a:solidFill>
                            <a:schemeClr val="tx2">
                              <a:lumMod val="50000"/>
                              <a:lumOff val="50000"/>
                            </a:schemeClr>
                          </a:solidFill>
                          <a:latin typeface="+mn-lt"/>
                          <a:ea typeface="+mn-ea"/>
                          <a:cs typeface="+mn-cs"/>
                        </a:rPr>
                        <a:t>MFA</a:t>
                      </a:r>
                      <a:r>
                        <a:rPr lang="fr-FR" sz="1000">
                          <a:solidFill>
                            <a:schemeClr val="tx1"/>
                          </a:solidFill>
                          <a:latin typeface="+mn-lt"/>
                          <a:ea typeface="+mn-ea"/>
                          <a:cs typeface="+mn-cs"/>
                        </a:rPr>
                        <a:t> optimisation bi-obj.</a:t>
                      </a:r>
                      <a:r>
                        <a:rPr lang="fr-FR" sz="1000"/>
                        <a:t> 	</a:t>
                      </a:r>
                      <a:r>
                        <a:rPr lang="en-US" sz="1000">
                          <a:solidFill>
                            <a:srgbClr val="0070C0"/>
                          </a:solidFill>
                        </a:rPr>
                        <a:t>Thierry</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11"/>
                  </a:ext>
                </a:extLst>
              </a:tr>
              <a:tr h="203005">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12 TP désassemblage</a:t>
                      </a:r>
                      <a:r>
                        <a:rPr lang="fr-FR" sz="1000"/>
                        <a:t>	</a:t>
                      </a:r>
                      <a:r>
                        <a:rPr lang="en-US" sz="1000">
                          <a:solidFill>
                            <a:srgbClr val="00B050"/>
                          </a:solidFill>
                        </a:rPr>
                        <a:t>Taha</a:t>
                      </a:r>
                      <a:endParaRPr lang="fr-FR" sz="1000">
                        <a:solidFill>
                          <a:schemeClr val="tx1"/>
                        </a:solidFill>
                        <a:latin typeface="+mn-lt"/>
                        <a:ea typeface="+mn-ea"/>
                        <a:cs typeface="+mn-cs"/>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12 TP désassemblage</a:t>
                      </a:r>
                      <a:r>
                        <a:rPr lang="fr-FR" sz="1000"/>
                        <a:t>	</a:t>
                      </a:r>
                      <a:r>
                        <a:rPr lang="en-US" sz="1000">
                          <a:solidFill>
                            <a:srgbClr val="00B050"/>
                          </a:solidFill>
                        </a:rPr>
                        <a:t>Taha</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243138" algn="r"/>
                        </a:tabLst>
                        <a:defRPr/>
                      </a:pPr>
                      <a:r>
                        <a:rPr lang="fr-FR" sz="1000">
                          <a:solidFill>
                            <a:schemeClr val="tx1"/>
                          </a:solidFill>
                        </a:rPr>
                        <a:t>12 TP désassemblage</a:t>
                      </a:r>
                      <a:r>
                        <a:rPr lang="fr-FR" sz="1000"/>
                        <a:t>	</a:t>
                      </a:r>
                      <a:r>
                        <a:rPr lang="en-US" sz="1000">
                          <a:solidFill>
                            <a:srgbClr val="0070C0"/>
                          </a:solidFill>
                        </a:rPr>
                        <a:t>Thierry</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12"/>
                  </a:ext>
                </a:extLst>
              </a:tr>
              <a:tr h="203005">
                <a:tc>
                  <a:txBody>
                    <a:bodyPr/>
                    <a:lstStyle/>
                    <a:p>
                      <a:pPr marL="0" marR="0" lvl="0" indent="0" algn="l" defTabSz="342900">
                        <a:lnSpc>
                          <a:spcPct val="100000"/>
                        </a:lnSpc>
                        <a:spcBef>
                          <a:spcPts val="0"/>
                        </a:spcBef>
                        <a:spcAft>
                          <a:spcPts val="0"/>
                        </a:spcAft>
                        <a:buClrTx/>
                        <a:buSzTx/>
                        <a:buFontTx/>
                        <a:buNone/>
                        <a:tabLst>
                          <a:tab pos="2058988" algn="r"/>
                        </a:tabLst>
                        <a:defRPr/>
                      </a:pPr>
                      <a:r>
                        <a:rPr lang="fr-FR" sz="1000">
                          <a:solidFill>
                            <a:schemeClr val="tx1"/>
                          </a:solidFill>
                        </a:rPr>
                        <a:t>13 Economie circulaire dans </a:t>
                      </a:r>
                    </a:p>
                    <a:p>
                      <a:pPr marL="0" marR="0" lvl="0" indent="0" algn="l" defTabSz="342900">
                        <a:lnSpc>
                          <a:spcPct val="100000"/>
                        </a:lnSpc>
                        <a:spcBef>
                          <a:spcPts val="0"/>
                        </a:spcBef>
                        <a:spcAft>
                          <a:spcPts val="0"/>
                        </a:spcAft>
                        <a:buClrTx/>
                        <a:buSzTx/>
                        <a:buFontTx/>
                        <a:buNone/>
                        <a:tabLst>
                          <a:tab pos="2058987" algn="r"/>
                        </a:tabLst>
                        <a:defRPr/>
                      </a:pPr>
                      <a:r>
                        <a:rPr lang="fr-FR" sz="1000">
                          <a:solidFill>
                            <a:schemeClr val="tx1"/>
                          </a:solidFill>
                        </a:rPr>
                        <a:t>l’industrie pneumatique</a:t>
                      </a:r>
                      <a:r>
                        <a:rPr lang="fr-FR" sz="1000"/>
                        <a:t>	</a:t>
                      </a:r>
                      <a:r>
                        <a:rPr lang="fr-FR" sz="1000">
                          <a:solidFill>
                            <a:schemeClr val="accent5">
                              <a:lumMod val="50000"/>
                            </a:schemeClr>
                          </a:solidFill>
                        </a:rPr>
                        <a:t>Cyril</a:t>
                      </a:r>
                      <a:endParaRPr lang="fr-FR" sz="1000">
                        <a:solidFill>
                          <a:schemeClr val="tx1"/>
                        </a:solidFill>
                        <a:latin typeface="Calibri"/>
                        <a:ea typeface="Arial"/>
                        <a:cs typeface="Arial"/>
                      </a:endParaRPr>
                    </a:p>
                  </a:txBody>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defRPr/>
                      </a:pPr>
                      <a:r>
                        <a:rPr lang="fr-FR" sz="1000" b="0" i="0" u="none" strike="noStrike" cap="none" spc="0">
                          <a:solidFill>
                            <a:schemeClr val="tx1"/>
                          </a:solidFill>
                          <a:latin typeface="+mn-lt"/>
                          <a:ea typeface="+mn-ea"/>
                          <a:cs typeface="+mn-cs"/>
                        </a:rPr>
                        <a:t>13 Economie circulaire dans </a:t>
                      </a:r>
                      <a:endParaRPr sz="1000">
                        <a:solidFill>
                          <a:schemeClr val="tx1"/>
                        </a:solidFill>
                      </a:endParaRPr>
                    </a:p>
                    <a:p>
                      <a:pPr marL="0" marR="0" lvl="0" indent="0" algn="l" defTabSz="342900">
                        <a:lnSpc>
                          <a:spcPct val="100000"/>
                        </a:lnSpc>
                        <a:spcBef>
                          <a:spcPts val="0"/>
                        </a:spcBef>
                        <a:spcAft>
                          <a:spcPts val="0"/>
                        </a:spcAft>
                        <a:buClrTx/>
                        <a:buSzTx/>
                        <a:buFontTx/>
                        <a:buNone/>
                        <a:tabLst>
                          <a:tab pos="2058988" algn="r"/>
                        </a:tabLst>
                        <a:defRPr/>
                      </a:pPr>
                      <a:r>
                        <a:rPr lang="fr-FR" sz="1000" b="0" i="0" u="none" strike="noStrike" cap="none" spc="0">
                          <a:solidFill>
                            <a:schemeClr val="tx1"/>
                          </a:solidFill>
                          <a:latin typeface="+mn-lt"/>
                          <a:ea typeface="+mn-ea"/>
                          <a:cs typeface="+mn-cs"/>
                        </a:rPr>
                        <a:t>l’industrie pneumatique	</a:t>
                      </a:r>
                      <a:r>
                        <a:rPr lang="fr-FR" sz="1000" b="0" i="0" u="none" strike="noStrike" cap="none" spc="0">
                          <a:solidFill>
                            <a:schemeClr val="accent5">
                              <a:lumMod val="50000"/>
                            </a:schemeClr>
                          </a:solidFill>
                          <a:latin typeface="+mn-lt"/>
                          <a:ea typeface="+mn-ea"/>
                          <a:cs typeface="+mn-cs"/>
                        </a:rPr>
                        <a:t>Cyril</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tx1"/>
                        </a:solidFill>
                        <a:latin typeface="+mn-lt"/>
                        <a:ea typeface="+mn-ea"/>
                        <a:cs typeface="+mn-cs"/>
                      </a:endParaRPr>
                    </a:p>
                  </a:txBody>
                  <a:tcPr>
                    <a:lnR w="12700" algn="ctr">
                      <a:solidFill>
                        <a:schemeClr val="tx1"/>
                      </a:solidFill>
                    </a:lnR>
                  </a:tcPr>
                </a:tc>
                <a:tc>
                  <a:txBody>
                    <a:bodyPr/>
                    <a:lstStyle/>
                    <a:p>
                      <a:pPr marL="0" marR="0" lvl="0" indent="0" algn="l" defTabSz="342900">
                        <a:lnSpc>
                          <a:spcPct val="100000"/>
                        </a:lnSpc>
                        <a:spcBef>
                          <a:spcPts val="0"/>
                        </a:spcBef>
                        <a:spcAft>
                          <a:spcPts val="0"/>
                        </a:spcAft>
                        <a:buClrTx/>
                        <a:buSzTx/>
                        <a:buFontTx/>
                        <a:buNone/>
                        <a:defRPr/>
                      </a:pPr>
                      <a:r>
                        <a:rPr lang="fr-FR" sz="1000" b="0" i="0" u="none" strike="noStrike" cap="none" spc="0">
                          <a:solidFill>
                            <a:schemeClr val="tx1"/>
                          </a:solidFill>
                          <a:latin typeface="+mn-lt"/>
                          <a:ea typeface="+mn-ea"/>
                          <a:cs typeface="+mn-cs"/>
                        </a:rPr>
                        <a:t>13 Economie circulaire dans </a:t>
                      </a:r>
                      <a:endParaRPr sz="1000">
                        <a:solidFill>
                          <a:schemeClr val="tx1"/>
                        </a:solidFill>
                      </a:endParaRPr>
                    </a:p>
                    <a:p>
                      <a:pPr marL="0" marR="0" lvl="0" indent="0" algn="l" defTabSz="342900">
                        <a:lnSpc>
                          <a:spcPct val="100000"/>
                        </a:lnSpc>
                        <a:spcBef>
                          <a:spcPts val="0"/>
                        </a:spcBef>
                        <a:spcAft>
                          <a:spcPts val="0"/>
                        </a:spcAft>
                        <a:buClrTx/>
                        <a:buSzTx/>
                        <a:buFontTx/>
                        <a:buNone/>
                        <a:tabLst>
                          <a:tab pos="2243138" algn="r"/>
                        </a:tabLst>
                        <a:defRPr/>
                      </a:pPr>
                      <a:r>
                        <a:rPr lang="fr-FR" sz="1000" b="0" i="0" u="none" strike="noStrike" cap="none" spc="0">
                          <a:solidFill>
                            <a:schemeClr val="tx1"/>
                          </a:solidFill>
                          <a:latin typeface="+mn-lt"/>
                          <a:ea typeface="+mn-ea"/>
                          <a:cs typeface="+mn-cs"/>
                        </a:rPr>
                        <a:t>l’industrie pneumatique	</a:t>
                      </a:r>
                      <a:r>
                        <a:rPr lang="fr-FR" sz="1000" b="0" i="0" u="none" strike="noStrike" cap="none" spc="0">
                          <a:solidFill>
                            <a:schemeClr val="accent5">
                              <a:lumMod val="50000"/>
                            </a:schemeClr>
                          </a:solidFill>
                          <a:latin typeface="+mn-lt"/>
                          <a:ea typeface="+mn-ea"/>
                          <a:cs typeface="+mn-cs"/>
                        </a:rPr>
                        <a:t>Cyril</a:t>
                      </a:r>
                      <a:endParaRPr lang="fr-FR" sz="1000">
                        <a:solidFill>
                          <a:schemeClr val="tx1"/>
                        </a:solidFill>
                        <a:latin typeface="+mn-lt"/>
                        <a:ea typeface="+mn-ea"/>
                        <a:cs typeface="+mn-cs"/>
                      </a:endParaRPr>
                    </a:p>
                  </a:txBody>
                  <a:tcPr>
                    <a:lnL w="12700" algn="ctr">
                      <a:solidFill>
                        <a:schemeClr val="tx1"/>
                      </a:solidFill>
                    </a:lnL>
                  </a:tcPr>
                </a:tc>
                <a:tc>
                  <a:txBody>
                    <a:bodyPr/>
                    <a:lstStyle/>
                    <a:p>
                      <a:pPr>
                        <a:defRPr/>
                      </a:pPr>
                      <a:endParaRPr sz="1000">
                        <a:solidFill>
                          <a:schemeClr val="dk1"/>
                        </a:solidFill>
                        <a:latin typeface="+mn-lt"/>
                        <a:ea typeface="+mn-ea"/>
                        <a:cs typeface="+mn-cs"/>
                      </a:endParaRPr>
                    </a:p>
                  </a:txBody>
                  <a:tcPr/>
                </a:tc>
                <a:extLst>
                  <a:ext uri="{0D108BD9-81ED-4DB2-BD59-A6C34878D82A}">
                    <a16:rowId xmlns:a16="http://schemas.microsoft.com/office/drawing/2014/main" val="10013"/>
                  </a:ext>
                </a:extLst>
              </a:tr>
              <a:tr h="203005">
                <a:tc>
                  <a:txBody>
                    <a:bodyPr/>
                    <a:lstStyle/>
                    <a:p>
                      <a:pPr marL="0" marR="0" lvl="0" indent="0" algn="l" defTabSz="342900">
                        <a:lnSpc>
                          <a:spcPct val="100000"/>
                        </a:lnSpc>
                        <a:spcBef>
                          <a:spcPts val="0"/>
                        </a:spcBef>
                        <a:spcAft>
                          <a:spcPts val="0"/>
                        </a:spcAft>
                        <a:buClrTx/>
                        <a:buSzTx/>
                        <a:buFontTx/>
                        <a:buNone/>
                        <a:tabLst>
                          <a:tab pos="2058987" algn="r"/>
                        </a:tabLst>
                        <a:defRPr/>
                      </a:pPr>
                      <a:r>
                        <a:rPr lang="fr-FR" sz="1000">
                          <a:solidFill>
                            <a:schemeClr val="tx1"/>
                          </a:solidFill>
                          <a:latin typeface="Calibri"/>
                          <a:ea typeface="Arial"/>
                          <a:cs typeface="Arial"/>
                        </a:rPr>
                        <a:t>14 Déchets – Bâtiments</a:t>
                      </a:r>
                      <a:r>
                        <a:rPr lang="fr-FR" sz="1000"/>
                        <a:t>	</a:t>
                      </a:r>
                      <a:r>
                        <a:rPr lang="fr-FR" sz="1000">
                          <a:solidFill>
                            <a:srgbClr val="7030A0"/>
                          </a:solidFill>
                        </a:rPr>
                        <a:t>Fiona</a:t>
                      </a:r>
                      <a:endParaRPr lang="fr-FR"/>
                    </a:p>
                  </a:txBody>
                  <a:tcPr/>
                </a:tc>
                <a:tc>
                  <a:txBody>
                    <a:bodyPr/>
                    <a:lstStyle/>
                    <a:p>
                      <a:pPr>
                        <a:defRPr/>
                      </a:pPr>
                      <a:endParaRPr lang="fr-FR"/>
                    </a:p>
                  </a:txBody>
                  <a:tcPr>
                    <a:lnR w="12699" algn="ctr">
                      <a:solidFill>
                        <a:schemeClr val="tx1"/>
                      </a:solidFill>
                    </a:lnR>
                  </a:tcPr>
                </a:tc>
                <a:tc>
                  <a:txBody>
                    <a:bodyPr/>
                    <a:lstStyle/>
                    <a:p>
                      <a:pPr marL="0" marR="0" lvl="0" indent="0" algn="l" defTabSz="342900">
                        <a:lnSpc>
                          <a:spcPct val="100000"/>
                        </a:lnSpc>
                        <a:spcBef>
                          <a:spcPts val="0"/>
                        </a:spcBef>
                        <a:spcAft>
                          <a:spcPts val="0"/>
                        </a:spcAft>
                        <a:buClrTx/>
                        <a:buSzTx/>
                        <a:buFontTx/>
                        <a:buNone/>
                        <a:tabLst>
                          <a:tab pos="2058987" algn="r"/>
                        </a:tabLst>
                        <a:defRPr/>
                      </a:pPr>
                      <a:r>
                        <a:rPr lang="fr-FR" sz="1000">
                          <a:solidFill>
                            <a:schemeClr val="tx1"/>
                          </a:solidFill>
                          <a:latin typeface="Calibri"/>
                          <a:ea typeface="Arial"/>
                          <a:cs typeface="Arial"/>
                        </a:rPr>
                        <a:t>14 Déchets – Bâtiments</a:t>
                      </a:r>
                      <a:r>
                        <a:rPr lang="fr-FR" sz="1000"/>
                        <a:t>	</a:t>
                      </a:r>
                      <a:r>
                        <a:rPr lang="fr-FR" sz="1000">
                          <a:solidFill>
                            <a:srgbClr val="7030A0"/>
                          </a:solidFill>
                        </a:rPr>
                        <a:t>Fiona</a:t>
                      </a:r>
                      <a:endParaRPr lang="fr-FR"/>
                    </a:p>
                  </a:txBody>
                  <a:tcPr>
                    <a:lnL w="12699" algn="ctr">
                      <a:solidFill>
                        <a:schemeClr val="tx1"/>
                      </a:solidFill>
                    </a:lnL>
                  </a:tcPr>
                </a:tc>
                <a:tc>
                  <a:txBody>
                    <a:bodyPr/>
                    <a:lstStyle/>
                    <a:p>
                      <a:pPr>
                        <a:defRPr/>
                      </a:pPr>
                      <a:endParaRPr sz="1000">
                        <a:solidFill>
                          <a:schemeClr val="tx1"/>
                        </a:solidFill>
                        <a:latin typeface="Calibri"/>
                        <a:ea typeface="Arial"/>
                        <a:cs typeface="Arial"/>
                      </a:endParaRPr>
                    </a:p>
                  </a:txBody>
                  <a:tcPr>
                    <a:lnR w="12699" algn="ctr">
                      <a:solidFill>
                        <a:schemeClr val="tx1"/>
                      </a:solidFill>
                    </a:lnR>
                  </a:tcPr>
                </a:tc>
                <a:tc>
                  <a:txBody>
                    <a:bodyPr/>
                    <a:lstStyle/>
                    <a:p>
                      <a:pPr marL="0" marR="0" lvl="0" indent="0" algn="l" defTabSz="342900">
                        <a:lnSpc>
                          <a:spcPct val="100000"/>
                        </a:lnSpc>
                        <a:spcBef>
                          <a:spcPts val="0"/>
                        </a:spcBef>
                        <a:spcAft>
                          <a:spcPts val="0"/>
                        </a:spcAft>
                        <a:buClrTx/>
                        <a:buSzTx/>
                        <a:buFontTx/>
                        <a:buNone/>
                        <a:defRPr/>
                      </a:pPr>
                      <a:r>
                        <a:rPr lang="fr-FR" sz="1000" b="0" i="0" u="none" strike="noStrike" cap="none" spc="0">
                          <a:solidFill>
                            <a:schemeClr val="tx1"/>
                          </a:solidFill>
                          <a:latin typeface="Calibri"/>
                          <a:ea typeface="Arial"/>
                          <a:cs typeface="Arial"/>
                        </a:rPr>
                        <a:t>14 Déchets – Bâtiments</a:t>
                      </a:r>
                      <a:r>
                        <a:rPr lang="fr-FR" sz="1000" b="0" i="0" u="none" strike="noStrike" cap="none" spc="0">
                          <a:solidFill>
                            <a:schemeClr val="tx1"/>
                          </a:solidFill>
                          <a:latin typeface="+mn-lt"/>
                          <a:ea typeface="+mn-ea"/>
                          <a:cs typeface="+mn-cs"/>
                        </a:rPr>
                        <a:t>	                     </a:t>
                      </a:r>
                      <a:r>
                        <a:rPr lang="fr-FR" sz="1000" b="0" i="0" u="none" strike="noStrike" cap="none" spc="0">
                          <a:solidFill>
                            <a:srgbClr val="7030A0"/>
                          </a:solidFill>
                          <a:latin typeface="+mn-lt"/>
                          <a:ea typeface="+mn-ea"/>
                          <a:cs typeface="+mn-cs"/>
                        </a:rPr>
                        <a:t>Fiona</a:t>
                      </a:r>
                      <a:endParaRPr sz="1000"/>
                    </a:p>
                  </a:txBody>
                  <a:tcPr>
                    <a:lnL w="12699" algn="ctr">
                      <a:solidFill>
                        <a:schemeClr val="tx1"/>
                      </a:solidFill>
                    </a:lnL>
                  </a:tcPr>
                </a:tc>
                <a:tc>
                  <a:txBody>
                    <a:bodyPr/>
                    <a:lstStyle/>
                    <a:p>
                      <a:pPr>
                        <a:defRPr/>
                      </a:pPr>
                      <a:endParaRPr sz="1000">
                        <a:solidFill>
                          <a:schemeClr val="dk1"/>
                        </a:solidFill>
                        <a:latin typeface="Calibri"/>
                        <a:ea typeface="Arial"/>
                        <a:cs typeface="Arial"/>
                      </a:endParaRPr>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16705392" name="Espace réservé du contenu 1"/>
          <p:cNvSpPr>
            <a:spLocks noGrp="1"/>
          </p:cNvSpPr>
          <p:nvPr>
            <p:ph idx="1"/>
          </p:nvPr>
        </p:nvSpPr>
        <p:spPr bwMode="auto"/>
        <p:txBody>
          <a:bodyPr>
            <a:normAutofit/>
          </a:bodyPr>
          <a:lstStyle/>
          <a:p>
            <a:pPr>
              <a:buFont typeface="+mj-lt"/>
              <a:buAutoNum type="arabicPeriod" startAt="2"/>
              <a:defRPr/>
            </a:pPr>
            <a:r>
              <a:rPr lang="fr-FR"/>
              <a:t>1 séance de généralités (aspects techniques et légaux pour recycler des déchets)</a:t>
            </a:r>
            <a:endParaRPr/>
          </a:p>
          <a:p>
            <a:pPr>
              <a:buFont typeface="+mj-lt"/>
              <a:buAutoNum type="arabicPeriod" startAt="2"/>
              <a:defRPr/>
            </a:pPr>
            <a:r>
              <a:rPr lang="fr-FR"/>
              <a:t>1 séance sur MTD (Meilleures Techniques Disponibles)</a:t>
            </a:r>
          </a:p>
        </p:txBody>
      </p:sp>
      <p:sp>
        <p:nvSpPr>
          <p:cNvPr id="145962773" name="Espace réservé du pied de page 2"/>
          <p:cNvSpPr>
            <a:spLocks noGrp="1"/>
          </p:cNvSpPr>
          <p:nvPr>
            <p:ph type="ftr" sz="quarter" idx="11"/>
          </p:nvPr>
        </p:nvSpPr>
        <p:spPr bwMode="auto"/>
        <p:txBody>
          <a:bodyPr/>
          <a:lstStyle/>
          <a:p>
            <a:pPr>
              <a:defRPr/>
            </a:pPr>
            <a:fld id="{3466D8FE-5733-7B45-8963-854D3AC5C96E}" type="slidenum">
              <a:rPr lang="fr-FR"/>
              <a:t>5</a:t>
            </a:fld>
            <a:endParaRPr lang="fr-FR"/>
          </a:p>
        </p:txBody>
      </p:sp>
      <p:sp>
        <p:nvSpPr>
          <p:cNvPr id="1263567423" name="Titre 3"/>
          <p:cNvSpPr>
            <a:spLocks noGrp="1"/>
          </p:cNvSpPr>
          <p:nvPr>
            <p:ph type="title"/>
          </p:nvPr>
        </p:nvSpPr>
        <p:spPr bwMode="auto"/>
        <p:txBody>
          <a:bodyPr/>
          <a:lstStyle/>
          <a:p>
            <a:pPr>
              <a:defRPr/>
            </a:pPr>
            <a:r>
              <a:rPr lang="fr-FR"/>
              <a:t>Séances 2 &amp; 3 Déchets</a:t>
            </a:r>
            <a:r>
              <a:rPr lang="en-US"/>
              <a:t> (salle de cours)</a:t>
            </a:r>
            <a:endParaRPr lang="fr-FR"/>
          </a:p>
        </p:txBody>
      </p:sp>
      <p:sp>
        <p:nvSpPr>
          <p:cNvPr id="23302395" name="Right Brace 4"/>
          <p:cNvSpPr/>
          <p:nvPr/>
        </p:nvSpPr>
        <p:spPr bwMode="auto">
          <a:xfrm>
            <a:off x="6345959" y="1005332"/>
            <a:ext cx="215899" cy="320376"/>
          </a:xfrm>
          <a:prstGeom prst="rightBrace">
            <a:avLst>
              <a:gd name="adj1" fmla="val 8333"/>
              <a:gd name="adj2"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fr-FR"/>
          </a:p>
        </p:txBody>
      </p:sp>
      <p:sp>
        <p:nvSpPr>
          <p:cNvPr id="1450153378" name="TextBox 6"/>
          <p:cNvSpPr txBox="1"/>
          <p:nvPr/>
        </p:nvSpPr>
        <p:spPr bwMode="auto">
          <a:xfrm>
            <a:off x="6513184" y="1027020"/>
            <a:ext cx="693267" cy="276999"/>
          </a:xfrm>
          <a:prstGeom prst="rect">
            <a:avLst/>
          </a:prstGeom>
          <a:noFill/>
        </p:spPr>
        <p:txBody>
          <a:bodyPr wrap="none" rtlCol="0">
            <a:spAutoFit/>
          </a:bodyPr>
          <a:lstStyle/>
          <a:p>
            <a:pPr>
              <a:defRPr/>
            </a:pPr>
            <a:r>
              <a:rPr lang="fr-FR" sz="1200">
                <a:latin typeface="Arial"/>
                <a:cs typeface="Arial"/>
              </a:rPr>
              <a:t>Vincent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17521149" name="Espace réservé du pied de page 2"/>
          <p:cNvSpPr>
            <a:spLocks noGrp="1"/>
          </p:cNvSpPr>
          <p:nvPr>
            <p:ph type="ftr" sz="quarter" idx="11"/>
          </p:nvPr>
        </p:nvSpPr>
        <p:spPr bwMode="auto"/>
        <p:txBody>
          <a:bodyPr/>
          <a:lstStyle/>
          <a:p>
            <a:pPr>
              <a:defRPr/>
            </a:pPr>
            <a:fld id="{3466D8FE-5733-7B45-8963-854D3AC5C96E}" type="slidenum">
              <a:rPr lang="fr-FR"/>
              <a:t>6</a:t>
            </a:fld>
            <a:endParaRPr lang="fr-FR"/>
          </a:p>
        </p:txBody>
      </p:sp>
      <p:sp>
        <p:nvSpPr>
          <p:cNvPr id="1328509318" name="Titre 3"/>
          <p:cNvSpPr>
            <a:spLocks noGrp="1"/>
          </p:cNvSpPr>
          <p:nvPr>
            <p:ph type="title"/>
          </p:nvPr>
        </p:nvSpPr>
        <p:spPr bwMode="auto"/>
        <p:txBody>
          <a:bodyPr/>
          <a:lstStyle/>
          <a:p>
            <a:pPr>
              <a:defRPr/>
            </a:pPr>
            <a:r>
              <a:rPr lang="fr-FR"/>
              <a:t>Séance 4. Jeu In the Loop </a:t>
            </a:r>
            <a:r>
              <a:rPr lang="en-US"/>
              <a:t>(salle de cours)</a:t>
            </a:r>
            <a:endParaRPr lang="fr-FR"/>
          </a:p>
        </p:txBody>
      </p:sp>
      <p:pic>
        <p:nvPicPr>
          <p:cNvPr id="1126308713" name="Picture 3"/>
          <p:cNvPicPr>
            <a:picLocks noChangeAspect="1"/>
          </p:cNvPicPr>
          <p:nvPr/>
        </p:nvPicPr>
        <p:blipFill>
          <a:blip r:embed="rId3"/>
          <a:srcRect t="5325"/>
          <a:stretch/>
        </p:blipFill>
        <p:spPr bwMode="auto">
          <a:xfrm>
            <a:off x="811903" y="610417"/>
            <a:ext cx="7000457" cy="4533083"/>
          </a:xfrm>
          <a:prstGeom prst="rect">
            <a:avLst/>
          </a:prstGeom>
        </p:spPr>
      </p:pic>
      <p:sp>
        <p:nvSpPr>
          <p:cNvPr id="350072061" name="Rectangle 7"/>
          <p:cNvSpPr/>
          <p:nvPr/>
        </p:nvSpPr>
        <p:spPr bwMode="auto">
          <a:xfrm>
            <a:off x="755576" y="610418"/>
            <a:ext cx="7416824" cy="453308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200" u="sng">
                <a:solidFill>
                  <a:schemeClr val="tx1"/>
                </a:solidFill>
                <a:latin typeface="Arial"/>
                <a:cs typeface="Arial"/>
                <a:hlinkClick r:id="rId4"/>
              </a:rPr>
              <a:t>https://intheloopgame.com</a:t>
            </a: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a:p>
            <a:pPr algn="ctr">
              <a:defRPr/>
            </a:pPr>
            <a:endParaRPr lang="fr-FR" sz="1200">
              <a:solidFill>
                <a:schemeClr val="tx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0072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07206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66758062" name="Picture 2" descr="Kalundborg diagram"/>
          <p:cNvPicPr>
            <a:picLocks noChangeAspect="1" noChangeArrowheads="1" noCrop="1"/>
          </p:cNvPicPr>
          <p:nvPr/>
        </p:nvPicPr>
        <p:blipFill>
          <a:blip r:embed="rId3"/>
          <a:stretch/>
        </p:blipFill>
        <p:spPr bwMode="auto">
          <a:xfrm>
            <a:off x="2950675" y="1485901"/>
            <a:ext cx="6295803" cy="3662060"/>
          </a:xfrm>
          <a:prstGeom prst="rect">
            <a:avLst/>
          </a:prstGeom>
          <a:noFill/>
        </p:spPr>
      </p:pic>
      <p:sp>
        <p:nvSpPr>
          <p:cNvPr id="480503118" name="Espace réservé du contenu 1"/>
          <p:cNvSpPr>
            <a:spLocks noGrp="1"/>
          </p:cNvSpPr>
          <p:nvPr>
            <p:ph idx="1"/>
          </p:nvPr>
        </p:nvSpPr>
        <p:spPr bwMode="auto">
          <a:xfrm>
            <a:off x="457200" y="1005331"/>
            <a:ext cx="8793480" cy="3589291"/>
          </a:xfrm>
        </p:spPr>
        <p:txBody>
          <a:bodyPr>
            <a:normAutofit/>
          </a:bodyPr>
          <a:lstStyle/>
          <a:p>
            <a:pPr marL="0" indent="0">
              <a:buNone/>
              <a:tabLst>
                <a:tab pos="8518525" algn="r"/>
              </a:tabLst>
              <a:defRPr/>
            </a:pPr>
            <a:r>
              <a:rPr lang="fr-FR" b="1"/>
              <a:t>Ecologie industrielle et territoriale </a:t>
            </a:r>
            <a:r>
              <a:rPr lang="fr-FR"/>
              <a:t>: Mettre en </a:t>
            </a:r>
            <a:r>
              <a:rPr lang="fr-FR" i="1">
                <a:solidFill>
                  <a:srgbClr val="FF0000"/>
                </a:solidFill>
              </a:rPr>
              <a:t>synergie</a:t>
            </a:r>
            <a:r>
              <a:rPr lang="fr-FR">
                <a:solidFill>
                  <a:srgbClr val="FF0000"/>
                </a:solidFill>
              </a:rPr>
              <a:t> </a:t>
            </a:r>
            <a:r>
              <a:rPr lang="fr-FR"/>
              <a:t>et </a:t>
            </a:r>
            <a:r>
              <a:rPr lang="fr-FR" i="1">
                <a:solidFill>
                  <a:srgbClr val="FF0000"/>
                </a:solidFill>
              </a:rPr>
              <a:t>mutualiser</a:t>
            </a:r>
            <a:r>
              <a:rPr lang="fr-FR">
                <a:solidFill>
                  <a:srgbClr val="FF0000"/>
                </a:solidFill>
              </a:rPr>
              <a:t> </a:t>
            </a:r>
            <a:r>
              <a:rPr lang="fr-FR"/>
              <a:t>entre plusieurs acteurs économiques les flux de matières, d’énergie, d’eau, les infrastructures, les biens ou encore les services afin d’optimiser l’utilisation des ressources sur un territoire.	[https://www.ecologie.gouv.fr/leconomie-circulaire]</a:t>
            </a:r>
            <a:endParaRPr/>
          </a:p>
        </p:txBody>
      </p:sp>
      <p:sp>
        <p:nvSpPr>
          <p:cNvPr id="1170609293" name="Espace réservé du pied de page 2"/>
          <p:cNvSpPr>
            <a:spLocks noGrp="1"/>
          </p:cNvSpPr>
          <p:nvPr>
            <p:ph type="ftr" sz="quarter" idx="11"/>
          </p:nvPr>
        </p:nvSpPr>
        <p:spPr bwMode="auto"/>
        <p:txBody>
          <a:bodyPr/>
          <a:lstStyle/>
          <a:p>
            <a:pPr>
              <a:defRPr/>
            </a:pPr>
            <a:fld id="{3466D8FE-5733-7B45-8963-854D3AC5C96E}" type="slidenum">
              <a:rPr lang="fr-FR"/>
              <a:t>7</a:t>
            </a:fld>
            <a:endParaRPr lang="fr-FR"/>
          </a:p>
        </p:txBody>
      </p:sp>
      <p:sp>
        <p:nvSpPr>
          <p:cNvPr id="436222648" name="Titre 3"/>
          <p:cNvSpPr>
            <a:spLocks noGrp="1"/>
          </p:cNvSpPr>
          <p:nvPr>
            <p:ph type="title"/>
          </p:nvPr>
        </p:nvSpPr>
        <p:spPr bwMode="auto"/>
        <p:txBody>
          <a:bodyPr/>
          <a:lstStyle/>
          <a:p>
            <a:pPr>
              <a:defRPr/>
            </a:pPr>
            <a:r>
              <a:rPr lang="fr-FR"/>
              <a:t>Séances 5 &amp; 6. Eco-parcs</a:t>
            </a:r>
            <a:r>
              <a:rPr lang="en-US"/>
              <a:t> (salle de cours)</a:t>
            </a:r>
            <a:endParaRPr lang="fr-FR"/>
          </a:p>
        </p:txBody>
      </p:sp>
      <p:sp>
        <p:nvSpPr>
          <p:cNvPr id="1028493599" name="TextBox 7"/>
          <p:cNvSpPr txBox="1"/>
          <p:nvPr/>
        </p:nvSpPr>
        <p:spPr bwMode="auto">
          <a:xfrm>
            <a:off x="899592" y="4869670"/>
            <a:ext cx="8298362" cy="276999"/>
          </a:xfrm>
          <a:prstGeom prst="rect">
            <a:avLst/>
          </a:prstGeom>
          <a:noFill/>
        </p:spPr>
        <p:txBody>
          <a:bodyPr wrap="none" rtlCol="0">
            <a:spAutoFit/>
          </a:bodyPr>
          <a:lstStyle/>
          <a:p>
            <a:pPr algn="r">
              <a:defRPr/>
            </a:pPr>
            <a:r>
              <a:rPr lang="fr-FR" sz="1200"/>
              <a:t>[https://circulareconomy.europa.eu/platform/en/good-practices/kalundborg-symbiosis-six-decades-circular-approach-production]</a:t>
            </a:r>
            <a:endParaRPr/>
          </a:p>
        </p:txBody>
      </p:sp>
      <p:sp>
        <p:nvSpPr>
          <p:cNvPr id="314491437" name="TextBox 6"/>
          <p:cNvSpPr txBox="1"/>
          <p:nvPr/>
        </p:nvSpPr>
        <p:spPr bwMode="auto">
          <a:xfrm>
            <a:off x="3595728" y="4310108"/>
            <a:ext cx="464871" cy="461665"/>
          </a:xfrm>
          <a:prstGeom prst="rect">
            <a:avLst/>
          </a:prstGeom>
          <a:solidFill>
            <a:schemeClr val="bg1"/>
          </a:solidFill>
        </p:spPr>
        <p:txBody>
          <a:bodyPr wrap="none" lIns="0" tIns="0" rIns="0" bIns="0" rtlCol="0">
            <a:spAutoFit/>
          </a:bodyPr>
          <a:lstStyle/>
          <a:p>
            <a:pPr>
              <a:defRPr/>
            </a:pPr>
            <a:r>
              <a:rPr lang="fr-FR" sz="1000">
                <a:solidFill>
                  <a:srgbClr val="FF0000"/>
                </a:solidFill>
              </a:rPr>
              <a:t>Energie</a:t>
            </a:r>
            <a:br>
              <a:rPr lang="fr-FR" sz="1000"/>
            </a:br>
            <a:r>
              <a:rPr lang="fr-FR" sz="1000">
                <a:solidFill>
                  <a:srgbClr val="00B0F0"/>
                </a:solidFill>
              </a:rPr>
              <a:t>Eau</a:t>
            </a:r>
            <a:br>
              <a:rPr lang="fr-FR" sz="1000"/>
            </a:br>
            <a:r>
              <a:rPr lang="fr-FR" sz="1000">
                <a:solidFill>
                  <a:srgbClr val="00B050"/>
                </a:solidFill>
              </a:rPr>
              <a:t>Matières</a:t>
            </a:r>
            <a:endParaRPr/>
          </a:p>
        </p:txBody>
      </p:sp>
      <p:sp>
        <p:nvSpPr>
          <p:cNvPr id="1217349319" name="ZoneTexte 10"/>
          <p:cNvSpPr txBox="1"/>
          <p:nvPr/>
        </p:nvSpPr>
        <p:spPr bwMode="auto">
          <a:xfrm>
            <a:off x="457200" y="3178431"/>
            <a:ext cx="2170584" cy="461665"/>
          </a:xfrm>
          <a:prstGeom prst="rect">
            <a:avLst/>
          </a:prstGeom>
          <a:noFill/>
          <a:ln>
            <a:solidFill>
              <a:schemeClr val="tx1"/>
            </a:solidFill>
          </a:ln>
        </p:spPr>
        <p:txBody>
          <a:bodyPr wrap="square" rtlCol="0">
            <a:spAutoFit/>
          </a:bodyPr>
          <a:lstStyle/>
          <a:p>
            <a:pPr>
              <a:defRPr/>
            </a:pPr>
            <a:r>
              <a:rPr lang="fr-FR" sz="1200"/>
              <a:t>Exo. : </a:t>
            </a:r>
            <a:r>
              <a:rPr lang="fr-FR" sz="1200" i="1">
                <a:solidFill>
                  <a:srgbClr val="FF0000"/>
                </a:solidFill>
              </a:rPr>
              <a:t>A3 noté</a:t>
            </a:r>
            <a:r>
              <a:rPr lang="fr-FR" sz="1200"/>
              <a:t> sur un éco-parc comparé à Kalundborg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6469191" name="Espace réservé du contenu 1"/>
          <p:cNvSpPr>
            <a:spLocks noGrp="1"/>
          </p:cNvSpPr>
          <p:nvPr>
            <p:ph idx="1"/>
          </p:nvPr>
        </p:nvSpPr>
        <p:spPr bwMode="auto">
          <a:xfrm>
            <a:off x="457200" y="1005331"/>
            <a:ext cx="8229600" cy="3915920"/>
          </a:xfrm>
        </p:spPr>
        <p:txBody>
          <a:bodyPr>
            <a:normAutofit/>
          </a:bodyPr>
          <a:lstStyle/>
          <a:p>
            <a:pPr>
              <a:defRPr/>
            </a:pPr>
            <a:r>
              <a:rPr lang="fr-FR"/>
              <a:t>Exemple des </a:t>
            </a:r>
            <a:r>
              <a:rPr lang="fr-FR" i="1">
                <a:solidFill>
                  <a:srgbClr val="FF0000"/>
                </a:solidFill>
              </a:rPr>
              <a:t>bouteilles consignées </a:t>
            </a:r>
            <a:r>
              <a:rPr lang="fr-FR"/>
              <a:t>(réemploi) par Rebooteille</a:t>
            </a:r>
            <a:endParaRPr/>
          </a:p>
          <a:p>
            <a:pPr>
              <a:defRPr/>
            </a:pPr>
            <a:r>
              <a:rPr lang="fr-FR"/>
              <a:t>Recycler une bouteille n’économise que 20% de l’énergie</a:t>
            </a:r>
            <a:endParaRPr/>
          </a:p>
          <a:p>
            <a:pPr>
              <a:defRPr/>
            </a:pPr>
            <a:r>
              <a:rPr lang="fr-FR"/>
              <a:t>Chaîne logistique circularisée des bouteilles de bière :</a:t>
            </a:r>
            <a:endParaRPr/>
          </a:p>
          <a:p>
            <a:pPr>
              <a:defRPr/>
            </a:pPr>
            <a:endParaRPr lang="fr-FR"/>
          </a:p>
          <a:p>
            <a:pPr>
              <a:defRPr/>
            </a:pPr>
            <a:endParaRPr lang="fr-FR"/>
          </a:p>
          <a:p>
            <a:pPr>
              <a:defRPr/>
            </a:pPr>
            <a:endParaRPr lang="fr-FR"/>
          </a:p>
          <a:p>
            <a:pPr>
              <a:defRPr/>
            </a:pPr>
            <a:endParaRPr lang="fr-FR"/>
          </a:p>
          <a:p>
            <a:pPr>
              <a:defRPr/>
            </a:pPr>
            <a:endParaRPr lang="fr-FR"/>
          </a:p>
          <a:p>
            <a:pPr>
              <a:defRPr/>
            </a:pPr>
            <a:endParaRPr lang="fr-FR"/>
          </a:p>
          <a:p>
            <a:pPr>
              <a:defRPr/>
            </a:pPr>
            <a:endParaRPr lang="fr-FR"/>
          </a:p>
          <a:p>
            <a:pPr>
              <a:defRPr/>
            </a:pPr>
            <a:endParaRPr lang="fr-FR"/>
          </a:p>
          <a:p>
            <a:pPr>
              <a:defRPr/>
            </a:pPr>
            <a:endParaRPr lang="fr-FR"/>
          </a:p>
          <a:p>
            <a:pPr>
              <a:defRPr/>
            </a:pPr>
            <a:r>
              <a:rPr lang="fr-FR"/>
              <a:t>Exo. : Préparation et présentation d’un </a:t>
            </a:r>
            <a:r>
              <a:rPr lang="fr-FR" i="1">
                <a:solidFill>
                  <a:srgbClr val="FF0000"/>
                </a:solidFill>
              </a:rPr>
              <a:t>A3 noté</a:t>
            </a:r>
            <a:r>
              <a:rPr lang="fr-FR"/>
              <a:t> sur :</a:t>
            </a:r>
            <a:endParaRPr/>
          </a:p>
          <a:p>
            <a:pPr marL="571500" lvl="1" indent="-228600">
              <a:buFont typeface="+mj-lt"/>
              <a:buAutoNum type="arabicPeriod"/>
              <a:defRPr/>
            </a:pPr>
            <a:r>
              <a:rPr lang="fr-FR"/>
              <a:t>prévision de la demande/offre</a:t>
            </a:r>
            <a:endParaRPr/>
          </a:p>
          <a:p>
            <a:pPr marL="571500" lvl="1" indent="-228600">
              <a:buFont typeface="+mj-lt"/>
              <a:buAutoNum type="arabicPeriod"/>
              <a:defRPr/>
            </a:pPr>
            <a:r>
              <a:rPr lang="fr-FR"/>
              <a:t>remise en état (lavage et tri) &amp; gestion de la relation fournisseur (choix des colles, forme bouteilles…)</a:t>
            </a:r>
            <a:endParaRPr/>
          </a:p>
          <a:p>
            <a:pPr marL="571500" lvl="1" indent="-228600">
              <a:buFont typeface="+mj-lt"/>
              <a:buAutoNum type="arabicPeriod"/>
              <a:defRPr/>
            </a:pPr>
            <a:r>
              <a:rPr lang="fr-FR"/>
              <a:t>évaluation de la performance durable</a:t>
            </a:r>
            <a:endParaRPr/>
          </a:p>
          <a:p>
            <a:pPr marL="571500" lvl="1" indent="-228600">
              <a:buFont typeface="+mj-lt"/>
              <a:buAutoNum type="arabicPeriod"/>
              <a:defRPr/>
            </a:pPr>
            <a:r>
              <a:rPr lang="fr-FR"/>
              <a:t>organisation du transport (optimisation du chargement des camions, planification des tournées…)</a:t>
            </a:r>
            <a:endParaRPr/>
          </a:p>
          <a:p>
            <a:pPr marL="571500" lvl="1" indent="-228600">
              <a:buFont typeface="+mj-lt"/>
              <a:buAutoNum type="arabicPeriod"/>
              <a:defRPr/>
            </a:pPr>
            <a:r>
              <a:rPr lang="fr-FR"/>
              <a:t>systèmes d’information</a:t>
            </a:r>
            <a:endParaRPr/>
          </a:p>
          <a:p>
            <a:pPr marL="571500" lvl="1" indent="-228600">
              <a:buFont typeface="+mj-lt"/>
              <a:buAutoNum type="arabicPeriod"/>
              <a:defRPr/>
            </a:pPr>
            <a:r>
              <a:rPr lang="fr-FR"/>
              <a:t>conception (dimensionnement &amp; localisation) du réseau </a:t>
            </a:r>
            <a:endParaRPr/>
          </a:p>
          <a:p>
            <a:pPr lvl="1">
              <a:defRPr/>
            </a:pPr>
            <a:endParaRPr lang="fr-FR"/>
          </a:p>
        </p:txBody>
      </p:sp>
      <p:sp>
        <p:nvSpPr>
          <p:cNvPr id="374947960" name="Espace réservé du pied de page 2"/>
          <p:cNvSpPr>
            <a:spLocks noGrp="1"/>
          </p:cNvSpPr>
          <p:nvPr>
            <p:ph type="ftr" sz="quarter" idx="11"/>
          </p:nvPr>
        </p:nvSpPr>
        <p:spPr bwMode="auto"/>
        <p:txBody>
          <a:bodyPr/>
          <a:lstStyle/>
          <a:p>
            <a:pPr>
              <a:defRPr/>
            </a:pPr>
            <a:fld id="{3466D8FE-5733-7B45-8963-854D3AC5C96E}" type="slidenum">
              <a:rPr lang="fr-FR"/>
              <a:t>8</a:t>
            </a:fld>
            <a:endParaRPr lang="fr-FR"/>
          </a:p>
        </p:txBody>
      </p:sp>
      <p:sp>
        <p:nvSpPr>
          <p:cNvPr id="462543396" name="Titre 3"/>
          <p:cNvSpPr>
            <a:spLocks noGrp="1"/>
          </p:cNvSpPr>
          <p:nvPr>
            <p:ph type="title"/>
          </p:nvPr>
        </p:nvSpPr>
        <p:spPr bwMode="auto"/>
        <p:txBody>
          <a:bodyPr/>
          <a:lstStyle/>
          <a:p>
            <a:pPr>
              <a:defRPr/>
            </a:pPr>
            <a:r>
              <a:rPr lang="fr-FR"/>
              <a:t>Séance 7. Logistique inverse (salle de cours)</a:t>
            </a:r>
            <a:endParaRPr/>
          </a:p>
        </p:txBody>
      </p:sp>
      <p:sp>
        <p:nvSpPr>
          <p:cNvPr id="1013109326" name="ZoneTexte 10"/>
          <p:cNvSpPr txBox="1"/>
          <p:nvPr/>
        </p:nvSpPr>
        <p:spPr bwMode="auto">
          <a:xfrm>
            <a:off x="1700288" y="1785450"/>
            <a:ext cx="1728000" cy="276999"/>
          </a:xfrm>
          <a:prstGeom prst="rect">
            <a:avLst/>
          </a:prstGeom>
          <a:noFill/>
          <a:ln>
            <a:solidFill>
              <a:schemeClr val="tx1"/>
            </a:solidFill>
          </a:ln>
        </p:spPr>
        <p:txBody>
          <a:bodyPr wrap="square" rtlCol="0">
            <a:spAutoFit/>
          </a:bodyPr>
          <a:lstStyle/>
          <a:p>
            <a:pPr algn="ctr">
              <a:defRPr/>
            </a:pPr>
            <a:r>
              <a:rPr lang="fr-FR" sz="1200"/>
              <a:t>Remplissage</a:t>
            </a:r>
            <a:endParaRPr/>
          </a:p>
        </p:txBody>
      </p:sp>
      <p:sp>
        <p:nvSpPr>
          <p:cNvPr id="374065089" name="ZoneTexte 10"/>
          <p:cNvSpPr txBox="1"/>
          <p:nvPr/>
        </p:nvSpPr>
        <p:spPr bwMode="auto">
          <a:xfrm>
            <a:off x="4527438" y="1785450"/>
            <a:ext cx="1728000" cy="276999"/>
          </a:xfrm>
          <a:prstGeom prst="rect">
            <a:avLst/>
          </a:prstGeom>
          <a:noFill/>
          <a:ln>
            <a:solidFill>
              <a:schemeClr val="tx1"/>
            </a:solidFill>
          </a:ln>
        </p:spPr>
        <p:txBody>
          <a:bodyPr wrap="square" rtlCol="0">
            <a:spAutoFit/>
          </a:bodyPr>
          <a:lstStyle/>
          <a:p>
            <a:pPr algn="ctr">
              <a:defRPr/>
            </a:pPr>
            <a:r>
              <a:rPr lang="fr-FR" sz="1200"/>
              <a:t>Transport vers magasin</a:t>
            </a:r>
            <a:endParaRPr/>
          </a:p>
        </p:txBody>
      </p:sp>
      <p:sp>
        <p:nvSpPr>
          <p:cNvPr id="873143376" name="ZoneTexte 10"/>
          <p:cNvSpPr txBox="1"/>
          <p:nvPr/>
        </p:nvSpPr>
        <p:spPr bwMode="auto">
          <a:xfrm>
            <a:off x="7354588" y="1785450"/>
            <a:ext cx="1728000" cy="276999"/>
          </a:xfrm>
          <a:prstGeom prst="rect">
            <a:avLst/>
          </a:prstGeom>
          <a:noFill/>
          <a:ln>
            <a:solidFill>
              <a:schemeClr val="tx1"/>
            </a:solidFill>
          </a:ln>
        </p:spPr>
        <p:txBody>
          <a:bodyPr wrap="square" rtlCol="0">
            <a:spAutoFit/>
          </a:bodyPr>
          <a:lstStyle/>
          <a:p>
            <a:pPr algn="ctr">
              <a:defRPr/>
            </a:pPr>
            <a:r>
              <a:rPr lang="fr-FR" sz="1200"/>
              <a:t>Vente au client</a:t>
            </a:r>
            <a:endParaRPr/>
          </a:p>
        </p:txBody>
      </p:sp>
      <p:sp>
        <p:nvSpPr>
          <p:cNvPr id="60590073" name="ZoneTexte 10"/>
          <p:cNvSpPr txBox="1"/>
          <p:nvPr/>
        </p:nvSpPr>
        <p:spPr bwMode="auto">
          <a:xfrm>
            <a:off x="7354588" y="2800558"/>
            <a:ext cx="1728000" cy="276999"/>
          </a:xfrm>
          <a:prstGeom prst="rect">
            <a:avLst/>
          </a:prstGeom>
          <a:noFill/>
          <a:ln>
            <a:solidFill>
              <a:schemeClr val="tx1"/>
            </a:solidFill>
          </a:ln>
        </p:spPr>
        <p:txBody>
          <a:bodyPr wrap="square" rtlCol="0">
            <a:spAutoFit/>
          </a:bodyPr>
          <a:lstStyle/>
          <a:p>
            <a:pPr algn="ctr">
              <a:defRPr/>
            </a:pPr>
            <a:r>
              <a:rPr lang="fr-FR" sz="1200"/>
              <a:t>Retour par le client</a:t>
            </a:r>
            <a:endParaRPr/>
          </a:p>
        </p:txBody>
      </p:sp>
      <p:sp>
        <p:nvSpPr>
          <p:cNvPr id="1415879723" name="ZoneTexte 10"/>
          <p:cNvSpPr txBox="1"/>
          <p:nvPr/>
        </p:nvSpPr>
        <p:spPr bwMode="auto">
          <a:xfrm>
            <a:off x="4527438" y="2789836"/>
            <a:ext cx="1728000" cy="276999"/>
          </a:xfrm>
          <a:prstGeom prst="rect">
            <a:avLst/>
          </a:prstGeom>
          <a:noFill/>
          <a:ln>
            <a:solidFill>
              <a:schemeClr val="tx1"/>
            </a:solidFill>
          </a:ln>
        </p:spPr>
        <p:txBody>
          <a:bodyPr wrap="square" lIns="72000" rIns="72000" rtlCol="0">
            <a:spAutoFit/>
          </a:bodyPr>
          <a:lstStyle/>
          <a:p>
            <a:pPr algn="ctr">
              <a:defRPr/>
            </a:pPr>
            <a:r>
              <a:rPr lang="fr-FR" sz="1200"/>
              <a:t>Transport vers nettoyage</a:t>
            </a:r>
            <a:endParaRPr/>
          </a:p>
        </p:txBody>
      </p:sp>
      <p:sp>
        <p:nvSpPr>
          <p:cNvPr id="505370407" name="ZoneTexte 10"/>
          <p:cNvSpPr txBox="1"/>
          <p:nvPr/>
        </p:nvSpPr>
        <p:spPr bwMode="auto">
          <a:xfrm>
            <a:off x="1700288" y="2800558"/>
            <a:ext cx="1728000" cy="276999"/>
          </a:xfrm>
          <a:prstGeom prst="rect">
            <a:avLst/>
          </a:prstGeom>
          <a:noFill/>
          <a:ln>
            <a:solidFill>
              <a:schemeClr val="tx1"/>
            </a:solidFill>
          </a:ln>
        </p:spPr>
        <p:txBody>
          <a:bodyPr wrap="square" rtlCol="0">
            <a:spAutoFit/>
          </a:bodyPr>
          <a:lstStyle/>
          <a:p>
            <a:pPr algn="ctr">
              <a:defRPr/>
            </a:pPr>
            <a:r>
              <a:rPr lang="fr-FR" sz="1200"/>
              <a:t>Nettoyage</a:t>
            </a:r>
            <a:endParaRPr/>
          </a:p>
        </p:txBody>
      </p:sp>
      <p:sp>
        <p:nvSpPr>
          <p:cNvPr id="1881472430" name="Right Arrow 24"/>
          <p:cNvSpPr/>
          <p:nvPr/>
        </p:nvSpPr>
        <p:spPr bwMode="auto">
          <a:xfrm>
            <a:off x="830960" y="1754786"/>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200">
                <a:solidFill>
                  <a:schemeClr val="tx1"/>
                </a:solidFill>
              </a:rPr>
              <a:t>Bière</a:t>
            </a:r>
            <a:endParaRPr lang="fr-FR" sz="1050">
              <a:solidFill>
                <a:schemeClr val="tx1"/>
              </a:solidFill>
            </a:endParaRPr>
          </a:p>
        </p:txBody>
      </p:sp>
      <p:sp>
        <p:nvSpPr>
          <p:cNvPr id="556410205" name="Right Arrow 25"/>
          <p:cNvSpPr/>
          <p:nvPr/>
        </p:nvSpPr>
        <p:spPr bwMode="auto">
          <a:xfrm>
            <a:off x="3658110" y="1754786"/>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sp>
        <p:nvSpPr>
          <p:cNvPr id="1461169059" name="Right Arrow 26"/>
          <p:cNvSpPr/>
          <p:nvPr/>
        </p:nvSpPr>
        <p:spPr bwMode="auto">
          <a:xfrm>
            <a:off x="6485260" y="1754786"/>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1509159884" name="Picture 4"/>
          <p:cNvPicPr>
            <a:picLocks noChangeAspect="1"/>
          </p:cNvPicPr>
          <p:nvPr/>
        </p:nvPicPr>
        <p:blipFill>
          <a:blip r:embed="rId3"/>
          <a:stretch/>
        </p:blipFill>
        <p:spPr bwMode="auto">
          <a:xfrm>
            <a:off x="3921155" y="1598166"/>
            <a:ext cx="152765" cy="528882"/>
          </a:xfrm>
          <a:prstGeom prst="rect">
            <a:avLst/>
          </a:prstGeom>
        </p:spPr>
      </p:pic>
      <p:pic>
        <p:nvPicPr>
          <p:cNvPr id="1782738797" name="Picture 27"/>
          <p:cNvPicPr>
            <a:picLocks noChangeAspect="1"/>
          </p:cNvPicPr>
          <p:nvPr/>
        </p:nvPicPr>
        <p:blipFill>
          <a:blip r:embed="rId3"/>
          <a:stretch/>
        </p:blipFill>
        <p:spPr bwMode="auto">
          <a:xfrm>
            <a:off x="6745467" y="1598166"/>
            <a:ext cx="152765" cy="528882"/>
          </a:xfrm>
          <a:prstGeom prst="rect">
            <a:avLst/>
          </a:prstGeom>
        </p:spPr>
      </p:pic>
      <p:sp>
        <p:nvSpPr>
          <p:cNvPr id="1056284646" name="Right Arrow 28"/>
          <p:cNvSpPr/>
          <p:nvPr/>
        </p:nvSpPr>
        <p:spPr bwMode="auto">
          <a:xfrm rot="10800000">
            <a:off x="3658110" y="2801464"/>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sp>
        <p:nvSpPr>
          <p:cNvPr id="1375736828" name="Right Arrow 29"/>
          <p:cNvSpPr/>
          <p:nvPr/>
        </p:nvSpPr>
        <p:spPr bwMode="auto">
          <a:xfrm rot="10800000">
            <a:off x="6485260" y="2801464"/>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1372243649" name="Picture 21"/>
          <p:cNvPicPr>
            <a:picLocks noChangeAspect="1"/>
          </p:cNvPicPr>
          <p:nvPr/>
        </p:nvPicPr>
        <p:blipFill>
          <a:blip r:embed="rId4"/>
          <a:stretch/>
        </p:blipFill>
        <p:spPr bwMode="auto">
          <a:xfrm>
            <a:off x="3924842" y="2630292"/>
            <a:ext cx="145390" cy="535203"/>
          </a:xfrm>
          <a:prstGeom prst="rect">
            <a:avLst/>
          </a:prstGeom>
        </p:spPr>
      </p:pic>
      <p:pic>
        <p:nvPicPr>
          <p:cNvPr id="2067419949" name="Picture 30"/>
          <p:cNvPicPr>
            <a:picLocks noChangeAspect="1"/>
          </p:cNvPicPr>
          <p:nvPr/>
        </p:nvPicPr>
        <p:blipFill>
          <a:blip r:embed="rId4"/>
          <a:stretch/>
        </p:blipFill>
        <p:spPr bwMode="auto">
          <a:xfrm>
            <a:off x="6749154" y="2630292"/>
            <a:ext cx="145390" cy="535203"/>
          </a:xfrm>
          <a:prstGeom prst="rect">
            <a:avLst/>
          </a:prstGeom>
        </p:spPr>
      </p:pic>
      <p:sp>
        <p:nvSpPr>
          <p:cNvPr id="530955727" name="Right Arrow 31"/>
          <p:cNvSpPr/>
          <p:nvPr/>
        </p:nvSpPr>
        <p:spPr bwMode="auto">
          <a:xfrm rot="5400000">
            <a:off x="7898835" y="2247698"/>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1901193532" name="Picture 32"/>
          <p:cNvPicPr>
            <a:picLocks noChangeAspect="1"/>
          </p:cNvPicPr>
          <p:nvPr/>
        </p:nvPicPr>
        <p:blipFill>
          <a:blip r:embed="rId4"/>
          <a:stretch/>
        </p:blipFill>
        <p:spPr bwMode="auto">
          <a:xfrm>
            <a:off x="8146641" y="2129234"/>
            <a:ext cx="145390" cy="535203"/>
          </a:xfrm>
          <a:prstGeom prst="rect">
            <a:avLst/>
          </a:prstGeom>
        </p:spPr>
      </p:pic>
      <p:sp>
        <p:nvSpPr>
          <p:cNvPr id="1785631334" name="Right Arrow 33"/>
          <p:cNvSpPr/>
          <p:nvPr/>
        </p:nvSpPr>
        <p:spPr bwMode="auto">
          <a:xfrm rot="16199998">
            <a:off x="2244535" y="2247698"/>
            <a:ext cx="639506" cy="338326"/>
          </a:xfrm>
          <a:prstGeom prst="rightArrow">
            <a:avLst>
              <a:gd name="adj1" fmla="val 50000"/>
              <a:gd name="adj2" fmla="val 5000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fr-FR" sz="1050">
              <a:solidFill>
                <a:schemeClr val="tx1"/>
              </a:solidFill>
            </a:endParaRPr>
          </a:p>
        </p:txBody>
      </p:sp>
      <p:pic>
        <p:nvPicPr>
          <p:cNvPr id="296468267" name="Picture 34"/>
          <p:cNvPicPr>
            <a:picLocks noChangeAspect="1"/>
          </p:cNvPicPr>
          <p:nvPr/>
        </p:nvPicPr>
        <p:blipFill>
          <a:blip r:embed="rId4"/>
          <a:stretch/>
        </p:blipFill>
        <p:spPr bwMode="auto">
          <a:xfrm>
            <a:off x="2491593" y="2184650"/>
            <a:ext cx="145390" cy="5352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16115074" name="Picture 25"/>
          <p:cNvPicPr>
            <a:picLocks noChangeAspect="1"/>
          </p:cNvPicPr>
          <p:nvPr/>
        </p:nvPicPr>
        <p:blipFill>
          <a:blip r:embed="rId3"/>
          <a:stretch/>
        </p:blipFill>
        <p:spPr bwMode="auto">
          <a:xfrm>
            <a:off x="28297" y="811012"/>
            <a:ext cx="4260145" cy="1005500"/>
          </a:xfrm>
          <a:prstGeom prst="rect">
            <a:avLst/>
          </a:prstGeom>
        </p:spPr>
      </p:pic>
      <p:pic>
        <p:nvPicPr>
          <p:cNvPr id="122589621" name="Picture 26"/>
          <p:cNvPicPr>
            <a:picLocks noChangeAspect="1"/>
          </p:cNvPicPr>
          <p:nvPr/>
        </p:nvPicPr>
        <p:blipFill>
          <a:blip r:embed="rId4"/>
          <a:stretch/>
        </p:blipFill>
        <p:spPr bwMode="auto">
          <a:xfrm>
            <a:off x="4763398" y="806602"/>
            <a:ext cx="4251325" cy="1014320"/>
          </a:xfrm>
          <a:prstGeom prst="rect">
            <a:avLst/>
          </a:prstGeom>
        </p:spPr>
      </p:pic>
      <p:sp>
        <p:nvSpPr>
          <p:cNvPr id="1954421423" name="Espace réservé du contenu 1"/>
          <p:cNvSpPr>
            <a:spLocks noGrp="1"/>
          </p:cNvSpPr>
          <p:nvPr>
            <p:ph idx="1"/>
          </p:nvPr>
        </p:nvSpPr>
        <p:spPr bwMode="auto">
          <a:xfrm>
            <a:off x="457200" y="1005331"/>
            <a:ext cx="8229600" cy="3589291"/>
          </a:xfrm>
        </p:spPr>
        <p:txBody>
          <a:bodyPr>
            <a:normAutofit/>
          </a:bodyPr>
          <a:lstStyle/>
          <a:p>
            <a:pPr marL="358775" indent="-358775" algn="ctr">
              <a:buNone/>
              <a:tabLst>
                <a:tab pos="358775" algn="l"/>
              </a:tabLst>
              <a:defRPr/>
            </a:pPr>
            <a:endParaRPr lang="fr-FR"/>
          </a:p>
        </p:txBody>
      </p:sp>
      <p:sp>
        <p:nvSpPr>
          <p:cNvPr id="208697526" name="Footer Placeholder 2"/>
          <p:cNvSpPr>
            <a:spLocks noGrp="1"/>
          </p:cNvSpPr>
          <p:nvPr>
            <p:ph type="ftr" sz="quarter" idx="11"/>
          </p:nvPr>
        </p:nvSpPr>
        <p:spPr bwMode="auto"/>
        <p:txBody>
          <a:bodyPr/>
          <a:lstStyle/>
          <a:p>
            <a:pPr>
              <a:defRPr/>
            </a:pPr>
            <a:fld id="{3466D8FE-5733-7B45-8963-854D3AC5C96E}" type="slidenum">
              <a:rPr lang="fr-FR"/>
              <a:t>9</a:t>
            </a:fld>
            <a:endParaRPr lang="fr-FR"/>
          </a:p>
        </p:txBody>
      </p:sp>
      <p:sp>
        <p:nvSpPr>
          <p:cNvPr id="49042044" name="Title 3"/>
          <p:cNvSpPr>
            <a:spLocks noGrp="1"/>
          </p:cNvSpPr>
          <p:nvPr>
            <p:ph type="title"/>
          </p:nvPr>
        </p:nvSpPr>
        <p:spPr bwMode="auto">
          <a:xfrm>
            <a:off x="382004" y="255175"/>
            <a:ext cx="8654491" cy="211550"/>
          </a:xfrm>
        </p:spPr>
        <p:txBody>
          <a:bodyPr>
            <a:normAutofit/>
          </a:bodyPr>
          <a:lstStyle/>
          <a:p>
            <a:pPr>
              <a:defRPr/>
            </a:pPr>
            <a:r>
              <a:rPr lang="fr-FR"/>
              <a:t>Séances 8 (salle de cours) et 9, 10 &amp; 11. (salle PC) MFA = Material Flow Analysis</a:t>
            </a:r>
          </a:p>
        </p:txBody>
      </p:sp>
      <p:sp>
        <p:nvSpPr>
          <p:cNvPr id="966534087" name="TextBox 4"/>
          <p:cNvSpPr/>
          <p:nvPr/>
        </p:nvSpPr>
        <p:spPr bwMode="auto">
          <a:xfrm>
            <a:off x="-140353" y="4702373"/>
            <a:ext cx="6801862" cy="461665"/>
          </a:xfrm>
          <a:prstGeom prst="rect">
            <a:avLst/>
          </a:prstGeom>
          <a:noFill/>
        </p:spPr>
        <p:txBody>
          <a:bodyPr wrap="none" rtlCol="0">
            <a:spAutoFit/>
          </a:bodyPr>
          <a:lstStyle/>
          <a:p>
            <a:pPr marL="0" lvl="1" algn="r">
              <a:defRPr/>
            </a:pPr>
            <a:r>
              <a:rPr lang="fr-FR" sz="1200"/>
              <a:t>[United Nations Environment Programme (2019) « </a:t>
            </a:r>
            <a:r>
              <a:rPr lang="en-US" sz="1200"/>
              <a:t>Brussels Capital Region: Circular Economy Transition</a:t>
            </a:r>
            <a:r>
              <a:rPr lang="fr-FR" sz="1200"/>
              <a:t> »,</a:t>
            </a:r>
            <a:br>
              <a:rPr lang="fr-FR" sz="1200"/>
            </a:br>
            <a:r>
              <a:rPr lang="fr-FR" sz="1200" u="sng">
                <a:hlinkClick r:id="rId5" tooltip="https://resourceefficientcities.org/wp-content/uploads/2019/10/GI-REC-Pilot-City-Brussels-FINAL.pdf"/>
              </a:rPr>
              <a:t>https://resourceefficientcities.org/wp-content/uploads/2019/10/GI-REC-Pilot-City-Brussels-FINAL.pdf</a:t>
            </a:r>
            <a:r>
              <a:rPr lang="fr-FR" sz="1200"/>
              <a:t>]</a:t>
            </a:r>
            <a:endParaRPr/>
          </a:p>
        </p:txBody>
      </p:sp>
      <p:pic>
        <p:nvPicPr>
          <p:cNvPr id="1484735348" name="Picture 2"/>
          <p:cNvPicPr>
            <a:picLocks noChangeAspect="1"/>
          </p:cNvPicPr>
          <p:nvPr/>
        </p:nvPicPr>
        <p:blipFill>
          <a:blip r:embed="rId6"/>
          <a:stretch/>
        </p:blipFill>
        <p:spPr bwMode="auto">
          <a:xfrm rot="16199998">
            <a:off x="1171128" y="1105615"/>
            <a:ext cx="2524742" cy="4810403"/>
          </a:xfrm>
          <a:prstGeom prst="rect">
            <a:avLst/>
          </a:prstGeom>
        </p:spPr>
      </p:pic>
      <p:sp>
        <p:nvSpPr>
          <p:cNvPr id="1453220391" name="TextBox 15"/>
          <p:cNvSpPr txBox="1"/>
          <p:nvPr/>
        </p:nvSpPr>
        <p:spPr bwMode="auto">
          <a:xfrm>
            <a:off x="1524918" y="1809326"/>
            <a:ext cx="1183336" cy="276999"/>
          </a:xfrm>
          <a:prstGeom prst="rect">
            <a:avLst/>
          </a:prstGeom>
          <a:noFill/>
        </p:spPr>
        <p:txBody>
          <a:bodyPr wrap="none" rtlCol="0">
            <a:spAutoFit/>
          </a:bodyPr>
          <a:lstStyle/>
          <a:p>
            <a:pPr>
              <a:defRPr/>
            </a:pPr>
            <a:r>
              <a:rPr lang="fr-FR" sz="1200">
                <a:latin typeface="Arial"/>
                <a:cs typeface="Arial"/>
              </a:rPr>
              <a:t>2 flux mesurés</a:t>
            </a:r>
            <a:endParaRPr/>
          </a:p>
        </p:txBody>
      </p:sp>
      <p:sp>
        <p:nvSpPr>
          <p:cNvPr id="1282372783" name="TextBox 16"/>
          <p:cNvSpPr txBox="1"/>
          <p:nvPr/>
        </p:nvSpPr>
        <p:spPr bwMode="auto">
          <a:xfrm>
            <a:off x="5655492" y="422543"/>
            <a:ext cx="3098925" cy="276999"/>
          </a:xfrm>
          <a:prstGeom prst="rect">
            <a:avLst/>
          </a:prstGeom>
          <a:noFill/>
        </p:spPr>
        <p:txBody>
          <a:bodyPr wrap="none" rtlCol="0">
            <a:spAutoFit/>
          </a:bodyPr>
          <a:lstStyle/>
          <a:p>
            <a:pPr>
              <a:defRPr/>
            </a:pPr>
            <a:r>
              <a:rPr lang="fr-FR" sz="1200">
                <a:latin typeface="Arial"/>
                <a:cs typeface="Arial"/>
              </a:rPr>
              <a:t>4 flux inférés par réconciliation de données</a:t>
            </a:r>
            <a:endParaRPr/>
          </a:p>
        </p:txBody>
      </p:sp>
      <p:sp>
        <p:nvSpPr>
          <p:cNvPr id="1634919968" name="TextBox 17"/>
          <p:cNvSpPr txBox="1"/>
          <p:nvPr/>
        </p:nvSpPr>
        <p:spPr bwMode="auto">
          <a:xfrm>
            <a:off x="1137992" y="504542"/>
            <a:ext cx="2021707" cy="276999"/>
          </a:xfrm>
          <a:prstGeom prst="rect">
            <a:avLst/>
          </a:prstGeom>
          <a:noFill/>
        </p:spPr>
        <p:txBody>
          <a:bodyPr wrap="none" rtlCol="0">
            <a:spAutoFit/>
          </a:bodyPr>
          <a:lstStyle/>
          <a:p>
            <a:pPr>
              <a:defRPr/>
            </a:pPr>
            <a:r>
              <a:rPr lang="fr-FR" sz="1200">
                <a:latin typeface="Arial"/>
                <a:cs typeface="Arial"/>
              </a:rPr>
              <a:t>Flux F2 et F3 non mesurés</a:t>
            </a:r>
            <a:endParaRPr/>
          </a:p>
        </p:txBody>
      </p:sp>
      <p:cxnSp>
        <p:nvCxnSpPr>
          <p:cNvPr id="706585033" name="Straight Arrow Connector 18"/>
          <p:cNvCxnSpPr>
            <a:stCxn id="1634919968" idx="2"/>
          </p:cNvCxnSpPr>
          <p:nvPr/>
        </p:nvCxnSpPr>
        <p:spPr bwMode="auto">
          <a:xfrm>
            <a:off x="2148846" y="781541"/>
            <a:ext cx="0" cy="160489"/>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85602274" name="Straight Arrow Connector 19"/>
          <p:cNvCxnSpPr>
            <a:stCxn id="1453220391" idx="3"/>
          </p:cNvCxnSpPr>
          <p:nvPr/>
        </p:nvCxnSpPr>
        <p:spPr bwMode="auto">
          <a:xfrm flipV="1">
            <a:off x="2708255" y="1335116"/>
            <a:ext cx="853323" cy="612710"/>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3621597" name="Straight Arrow Connector 20"/>
          <p:cNvCxnSpPr>
            <a:stCxn id="1453220391" idx="1"/>
          </p:cNvCxnSpPr>
          <p:nvPr/>
        </p:nvCxnSpPr>
        <p:spPr bwMode="auto">
          <a:xfrm flipH="1" flipV="1">
            <a:off x="685800" y="1270720"/>
            <a:ext cx="839118" cy="677106"/>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3216082" name="Straight Arrow Connector 21"/>
          <p:cNvCxnSpPr>
            <a:stCxn id="1282372783" idx="2"/>
          </p:cNvCxnSpPr>
          <p:nvPr/>
        </p:nvCxnSpPr>
        <p:spPr bwMode="auto">
          <a:xfrm>
            <a:off x="7204955" y="699542"/>
            <a:ext cx="1039453" cy="242488"/>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54444566" name="Straight Arrow Connector 22"/>
          <p:cNvCxnSpPr>
            <a:stCxn id="1282372783" idx="2"/>
          </p:cNvCxnSpPr>
          <p:nvPr/>
        </p:nvCxnSpPr>
        <p:spPr bwMode="auto">
          <a:xfrm flipH="1">
            <a:off x="6877945" y="699542"/>
            <a:ext cx="327010" cy="242488"/>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29934386" name="Straight Arrow Connector 23"/>
          <p:cNvCxnSpPr>
            <a:stCxn id="1282372783" idx="2"/>
          </p:cNvCxnSpPr>
          <p:nvPr/>
        </p:nvCxnSpPr>
        <p:spPr bwMode="auto">
          <a:xfrm flipH="1">
            <a:off x="5436107" y="699542"/>
            <a:ext cx="1768848" cy="216024"/>
          </a:xfrm>
          <a:prstGeom prst="straightConnector1">
            <a:avLst/>
          </a:prstGeom>
          <a:ln w="317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07719708" name="Right Arrow 24"/>
          <p:cNvSpPr/>
          <p:nvPr/>
        </p:nvSpPr>
        <p:spPr bwMode="auto">
          <a:xfrm>
            <a:off x="4083330" y="1030873"/>
            <a:ext cx="870597" cy="788048"/>
          </a:xfrm>
          <a:prstGeom prst="rightArrow">
            <a:avLst>
              <a:gd name="adj1" fmla="val 50000"/>
              <a:gd name="adj2" fmla="val 5000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defRPr/>
            </a:pPr>
            <a:r>
              <a:rPr lang="fr-FR" sz="800" i="1">
                <a:ln w="0"/>
                <a:solidFill>
                  <a:srgbClr val="FF0000"/>
                </a:solidFill>
              </a:rPr>
              <a:t>Réconciliation</a:t>
            </a:r>
            <a:br>
              <a:rPr lang="fr-FR" sz="800" i="1">
                <a:ln w="0"/>
                <a:solidFill>
                  <a:srgbClr val="FF0000"/>
                </a:solidFill>
              </a:rPr>
            </a:br>
            <a:r>
              <a:rPr lang="fr-FR" sz="800" i="1">
                <a:ln w="0"/>
                <a:solidFill>
                  <a:srgbClr val="FF0000"/>
                </a:solidFill>
              </a:rPr>
              <a:t>des données</a:t>
            </a:r>
            <a:endParaRPr i="1">
              <a:solidFill>
                <a:srgbClr val="FF0000"/>
              </a:solidFill>
            </a:endParaRPr>
          </a:p>
        </p:txBody>
      </p:sp>
      <p:pic>
        <p:nvPicPr>
          <p:cNvPr id="1215634012" name="Picture 2" descr="Écologique et économique, voici les WC avec lave mains intégré pour remplir les chasses d’eau de nos sanitaires."/>
          <p:cNvPicPr>
            <a:picLocks noChangeAspect="1" noChangeArrowheads="1"/>
          </p:cNvPicPr>
          <p:nvPr/>
        </p:nvPicPr>
        <p:blipFill>
          <a:blip r:embed="rId7"/>
          <a:stretch/>
        </p:blipFill>
        <p:spPr bwMode="auto">
          <a:xfrm>
            <a:off x="4864068" y="2414478"/>
            <a:ext cx="3668372" cy="2344006"/>
          </a:xfrm>
          <a:prstGeom prst="rect">
            <a:avLst/>
          </a:prstGeom>
          <a:noFill/>
        </p:spPr>
      </p:pic>
      <p:sp>
        <p:nvSpPr>
          <p:cNvPr id="1892319950" name="TextBox 11"/>
          <p:cNvSpPr txBox="1"/>
          <p:nvPr/>
        </p:nvSpPr>
        <p:spPr bwMode="auto">
          <a:xfrm>
            <a:off x="7086600" y="2715066"/>
            <a:ext cx="1928123" cy="738664"/>
          </a:xfrm>
          <a:prstGeom prst="rect">
            <a:avLst/>
          </a:prstGeom>
          <a:solidFill>
            <a:schemeClr val="bg1"/>
          </a:solidFill>
          <a:ln>
            <a:solidFill>
              <a:schemeClr val="tx1"/>
            </a:solidFill>
          </a:ln>
        </p:spPr>
        <p:txBody>
          <a:bodyPr wrap="square" rtlCol="0">
            <a:spAutoFit/>
          </a:bodyPr>
          <a:lstStyle/>
          <a:p>
            <a:pPr>
              <a:defRPr/>
            </a:pPr>
            <a:r>
              <a:rPr lang="fr-FR" sz="1400"/>
              <a:t>Outil : Algèbre linéaire avec optimisation mono- puis bi-objectif</a:t>
            </a:r>
            <a:endParaRPr/>
          </a:p>
        </p:txBody>
      </p:sp>
      <p:sp>
        <p:nvSpPr>
          <p:cNvPr id="1286502228" name="Rectangular Callout 27"/>
          <p:cNvSpPr/>
          <p:nvPr/>
        </p:nvSpPr>
        <p:spPr bwMode="auto">
          <a:xfrm>
            <a:off x="3873500" y="2038222"/>
            <a:ext cx="5141223" cy="233444"/>
          </a:xfrm>
          <a:prstGeom prst="wedgeRectCallout">
            <a:avLst>
              <a:gd name="adj1" fmla="val -12312"/>
              <a:gd name="adj2" fmla="val -44228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400">
                <a:solidFill>
                  <a:schemeClr val="tx1"/>
                </a:solidFill>
              </a:rPr>
              <a:t>Sankey diagram : Epaisseur de la flèche proportionnelle au % du flux</a:t>
            </a:r>
            <a:endParaRPr/>
          </a:p>
        </p:txBody>
      </p:sp>
      <p:sp>
        <p:nvSpPr>
          <p:cNvPr id="320999251" name="Rectangular Callout 9"/>
          <p:cNvSpPr/>
          <p:nvPr/>
        </p:nvSpPr>
        <p:spPr bwMode="auto">
          <a:xfrm>
            <a:off x="2561858" y="2376644"/>
            <a:ext cx="3882350" cy="233444"/>
          </a:xfrm>
          <a:prstGeom prst="wedgeRectCallout">
            <a:avLst>
              <a:gd name="adj1" fmla="val -38776"/>
              <a:gd name="adj2" fmla="val 22415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fr-FR" sz="1400">
                <a:solidFill>
                  <a:schemeClr val="tx1"/>
                </a:solidFill>
              </a:rPr>
              <a:t>Flux d’eaux circulaires envisagés pour Bruxelles</a:t>
            </a:r>
            <a:endParaRPr/>
          </a:p>
        </p:txBody>
      </p:sp>
    </p:spTree>
  </p:cSld>
  <p:clrMapOvr>
    <a:masterClrMapping/>
  </p:clrMapOvr>
</p:sld>
</file>

<file path=ppt/theme/theme1.xml><?xml version="1.0" encoding="utf-8"?>
<a:theme xmlns:a="http://schemas.openxmlformats.org/drawingml/2006/main" name="Modele-PPT-insitutionnel-2014">
  <a:themeElements>
    <a:clrScheme name="A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Arial"/>
        <a:cs typeface="Arial"/>
      </a:majorFont>
      <a:minorFont>
        <a:latin typeface="Calibri"/>
        <a:ea typeface="Arial"/>
        <a:cs typeface="Arial"/>
      </a:minorFont>
    </a:fontScheme>
    <a:fmtScheme name="Bureau">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Modele-PPT-insitutionnel-2014</Template>
  <TotalTime>26</TotalTime>
  <Words>7844</Words>
  <Application>Microsoft Office PowerPoint</Application>
  <DocSecurity>0</DocSecurity>
  <PresentationFormat>Affichage à l'écran (16:9)</PresentationFormat>
  <Paragraphs>834</Paragraphs>
  <Slides>37</Slides>
  <Notes>37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Calibri</vt:lpstr>
      <vt:lpstr>Cambria Math</vt:lpstr>
      <vt:lpstr>Modele-PPT-insitutionnel-2014</vt:lpstr>
      <vt:lpstr>Ecologie industrielle et économie circulaire GI-4-S2-EC-EIE 2025-26</vt:lpstr>
      <vt:lpstr>Objectifs du cours</vt:lpstr>
      <vt:lpstr>Aujourd’hui</vt:lpstr>
      <vt:lpstr>Contenus &amp; intervenants</vt:lpstr>
      <vt:lpstr>Séances 2 &amp; 3 Déchets (salle de cours)</vt:lpstr>
      <vt:lpstr>Séance 4. Jeu In the Loop (salle de cours)</vt:lpstr>
      <vt:lpstr>Séances 5 &amp; 6. Eco-parcs (salle de cours)</vt:lpstr>
      <vt:lpstr>Séance 7. Logistique inverse (salle de cours)</vt:lpstr>
      <vt:lpstr>Séances 8 (salle de cours) et 9, 10 &amp; 11. (salle PC) MFA = Material Flow Analysis</vt:lpstr>
      <vt:lpstr>Séances 12. TP désassemblage (salle PC)</vt:lpstr>
      <vt:lpstr>Séances 13 &amp; 14. Déchets (salle de cours)</vt:lpstr>
      <vt:lpstr>Aujourd’hui</vt:lpstr>
      <vt:lpstr>« Demain ne sera pas comme hier. Il est moins à découvrir qu’à inventer » [Gaston Berger]</vt:lpstr>
      <vt:lpstr>L’optimisation sous contraintes a toujours été le travail des ingénieurs</vt:lpstr>
      <vt:lpstr>Primum non nocere : 12 principes de l’ingénierie verte</vt:lpstr>
      <vt:lpstr>Equation de Kaya</vt:lpstr>
      <vt:lpstr>Aujourd’hui</vt:lpstr>
      <vt:lpstr>Economie circulaire = Economie linéaire + éco-système/symbiose</vt:lpstr>
      <vt:lpstr>Economie circulaire</vt:lpstr>
      <vt:lpstr>Economie circulaire</vt:lpstr>
      <vt:lpstr>Economie circulaire</vt:lpstr>
      <vt:lpstr>Economie circulaire : Economie linéaire vs. circulaire</vt:lpstr>
      <vt:lpstr>ACV et économie circulaire ressemblent à la notion de chaîne logistique (1/2)</vt:lpstr>
      <vt:lpstr>ACV et économie circulaire ressemblent à la notion de chaîne logistique (2/2)</vt:lpstr>
      <vt:lpstr>Limites de l’économie circulaire (1/3)</vt:lpstr>
      <vt:lpstr>Limites de l’économie circulaire (2/3)</vt:lpstr>
      <vt:lpstr>Limites de l’économie circulaire (3/3)</vt:lpstr>
      <vt:lpstr>Définitions 1/4</vt:lpstr>
      <vt:lpstr>Définitions 2/4</vt:lpstr>
      <vt:lpstr>Définitions 3/4</vt:lpstr>
      <vt:lpstr>Définitions 4/4</vt:lpstr>
      <vt:lpstr>Aujourd’hui</vt:lpstr>
      <vt:lpstr>Exercice 1 : Placez les termes suivants sur la figure du transparent suivant</vt:lpstr>
      <vt:lpstr>Exercice 1 : Figure à remplir</vt:lpstr>
      <vt:lpstr>Exercice 1 : Une solution possible (ce qui est caché se trouve sur Moodle)</vt:lpstr>
      <vt:lpstr>Exercice 2 : Citez un concept vu précédemment et proposez une entreprise qui le met en œuvre</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Utilisateur de Microsoft Office</dc:creator>
  <cp:keywords/>
  <dc:description/>
  <cp:lastModifiedBy>Thierry Moyaux</cp:lastModifiedBy>
  <cp:revision>583</cp:revision>
  <dcterms:created xsi:type="dcterms:W3CDTF">2017-03-27T07:31:07Z</dcterms:created>
  <dcterms:modified xsi:type="dcterms:W3CDTF">2025-09-19T12:26:07Z</dcterms:modified>
  <cp:category/>
  <dc:identifier/>
  <cp:contentStatus/>
  <dc:language/>
  <cp:version/>
</cp:coreProperties>
</file>